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468" r:id="rId2"/>
    <p:sldId id="558" r:id="rId3"/>
    <p:sldId id="514" r:id="rId4"/>
    <p:sldId id="542" r:id="rId5"/>
    <p:sldId id="470" r:id="rId6"/>
    <p:sldId id="540" r:id="rId7"/>
    <p:sldId id="519" r:id="rId8"/>
    <p:sldId id="520" r:id="rId9"/>
    <p:sldId id="536" r:id="rId10"/>
    <p:sldId id="535" r:id="rId11"/>
    <p:sldId id="528" r:id="rId12"/>
    <p:sldId id="537" r:id="rId13"/>
    <p:sldId id="526" r:id="rId14"/>
    <p:sldId id="541" r:id="rId15"/>
    <p:sldId id="538" r:id="rId16"/>
    <p:sldId id="530" r:id="rId17"/>
    <p:sldId id="551" r:id="rId18"/>
    <p:sldId id="545" r:id="rId19"/>
    <p:sldId id="543" r:id="rId20"/>
    <p:sldId id="55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D"/>
    <a:srgbClr val="DB866D"/>
    <a:srgbClr val="C79DD9"/>
    <a:srgbClr val="F900E5"/>
    <a:srgbClr val="E6E9E9"/>
    <a:srgbClr val="1FB515"/>
    <a:srgbClr val="710070"/>
    <a:srgbClr val="6054A3"/>
    <a:srgbClr val="A29ECC"/>
    <a:srgbClr val="92B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3" autoAdjust="0"/>
    <p:restoredTop sz="99521" autoAdjust="0"/>
  </p:normalViewPr>
  <p:slideViewPr>
    <p:cSldViewPr snapToGrid="0" snapToObjects="1">
      <p:cViewPr>
        <p:scale>
          <a:sx n="110" d="100"/>
          <a:sy n="110" d="100"/>
        </p:scale>
        <p:origin x="288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ssi:Desktop:YEREVAN:3_statistica-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391539985339187"/>
          <c:y val="0.0822936142448202"/>
          <c:w val="0.921692002932163"/>
          <c:h val="0.9177063857551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1BFFF8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00FF"/>
              </a:solidFill>
            </c:spPr>
          </c:dPt>
          <c:dPt>
            <c:idx val="3"/>
            <c:bubble3D val="0"/>
            <c:spPr>
              <a:solidFill>
                <a:srgbClr val="FF2CE7"/>
              </a:solidFill>
            </c:spPr>
          </c:dPt>
          <c:dPt>
            <c:idx val="4"/>
            <c:bubble3D val="0"/>
            <c:spPr>
              <a:solidFill>
                <a:srgbClr val="2FFF19"/>
              </a:solidFill>
            </c:spPr>
          </c:dPt>
          <c:dPt>
            <c:idx val="5"/>
            <c:bubble3D val="0"/>
            <c:spPr>
              <a:solidFill>
                <a:srgbClr val="FF5C1A"/>
              </a:solidFill>
            </c:spPr>
          </c:dPt>
          <c:cat>
            <c:strRef>
              <c:f>Sheet1!$A$3:$A$8</c:f>
              <c:strCache>
                <c:ptCount val="6"/>
                <c:pt idx="0">
                  <c:v>The Hadron spectra as probes of QCD</c:v>
                </c:pt>
                <c:pt idx="1">
                  <c:v>The transverse structure of the hadrons</c:v>
                </c:pt>
                <c:pt idx="2">
                  <c:v>The longitudinal structure of the hadrons</c:v>
                </c:pt>
                <c:pt idx="3">
                  <c:v>The 3D structure of the hadrons</c:v>
                </c:pt>
                <c:pt idx="4">
                  <c:v>Hadrons and cold nuclear matter</c:v>
                </c:pt>
                <c:pt idx="5">
                  <c:v>Low-energy tests of the SM and Fundamental Symmetries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770.0</c:v>
                </c:pt>
                <c:pt idx="1">
                  <c:v>370.5</c:v>
                </c:pt>
                <c:pt idx="2">
                  <c:v>506.0</c:v>
                </c:pt>
                <c:pt idx="3">
                  <c:v>1478.0</c:v>
                </c:pt>
                <c:pt idx="4">
                  <c:v>714.0</c:v>
                </c:pt>
                <c:pt idx="5">
                  <c:v>866.0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Higher probability to find a quark anti-aligned with proton spin at 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rPr>
              <a:t>large</a:t>
            </a:r>
            <a:r>
              <a:rPr lang="en-US" sz="1200" b="1" dirty="0" smtClean="0">
                <a:solidFill>
                  <a:schemeClr val="accent2"/>
                </a:solidFill>
                <a:latin typeface="Tahoma"/>
                <a:cs typeface="Tahoma"/>
              </a:rPr>
              <a:t> </a:t>
            </a:r>
            <a:r>
              <a:rPr lang="en-US" sz="1200" b="1" dirty="0" err="1" smtClean="0">
                <a:solidFill>
                  <a:srgbClr val="CC3300"/>
                </a:solidFill>
              </a:rPr>
              <a:t>k</a:t>
            </a:r>
            <a:r>
              <a:rPr lang="en-US" sz="1200" b="1" baseline="-25000" dirty="0" err="1" smtClean="0">
                <a:solidFill>
                  <a:srgbClr val="CC3300"/>
                </a:solidFill>
              </a:rPr>
              <a:t>T</a:t>
            </a:r>
            <a:endParaRPr lang="en-US" sz="1200" b="1" baseline="-25000" dirty="0" smtClean="0">
              <a:solidFill>
                <a:srgbClr val="CC33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9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venir Black"/>
                <a:cs typeface="Avenir Black"/>
              </a:rPr>
              <a:t>Strong correlation between KT and </a:t>
            </a:r>
            <a:r>
              <a:rPr lang="en-US" b="1" dirty="0" err="1" smtClean="0">
                <a:latin typeface="Avenir Black"/>
                <a:cs typeface="Avenir Black"/>
              </a:rPr>
              <a:t>pT</a:t>
            </a:r>
            <a:r>
              <a:rPr lang="en-US" b="1" dirty="0" smtClean="0">
                <a:latin typeface="Avenir Black"/>
                <a:cs typeface="Avenir Black"/>
              </a:rPr>
              <a:t>  </a:t>
            </a:r>
            <a:r>
              <a:rPr lang="en-US" dirty="0" smtClean="0">
                <a:latin typeface="Avenir Black"/>
                <a:cs typeface="Avenir Black"/>
                <a:sym typeface="Wingdings" charset="0"/>
              </a:rPr>
              <a:t> </a:t>
            </a:r>
            <a:r>
              <a:rPr lang="en-US" b="1" dirty="0" smtClean="0">
                <a:latin typeface="Avenir Black"/>
                <a:cs typeface="Avenir Black"/>
              </a:rPr>
              <a:t>comparably good fits of SIDIS data can be obtained with different combinations of </a:t>
            </a:r>
            <a:r>
              <a:rPr lang="en-US" dirty="0" smtClean="0">
                <a:latin typeface="Avenir Black"/>
                <a:cs typeface="Avenir Black"/>
              </a:rPr>
              <a:t>&lt;𝒌</a:t>
            </a:r>
            <a:r>
              <a:rPr lang="en-US" baseline="-25000" dirty="0" smtClean="0">
                <a:latin typeface="Avenir Black"/>
                <a:cs typeface="Avenir Black"/>
              </a:rPr>
              <a:t>⊥</a:t>
            </a:r>
            <a:r>
              <a:rPr lang="en-US" baseline="30000" dirty="0" smtClean="0">
                <a:latin typeface="Avenir Black"/>
                <a:cs typeface="Avenir Black"/>
              </a:rPr>
              <a:t>𝟐</a:t>
            </a:r>
            <a:r>
              <a:rPr lang="en-US" dirty="0" smtClean="0">
                <a:latin typeface="Avenir Black"/>
                <a:cs typeface="Avenir Black"/>
              </a:rPr>
              <a:t>&gt; </a:t>
            </a:r>
            <a:r>
              <a:rPr lang="en-US" b="1" dirty="0" smtClean="0">
                <a:latin typeface="Avenir Black"/>
                <a:cs typeface="Avenir Black"/>
              </a:rPr>
              <a:t>and </a:t>
            </a:r>
            <a:r>
              <a:rPr lang="en-US" dirty="0" smtClean="0">
                <a:latin typeface="Avenir Black"/>
                <a:cs typeface="Avenir Black"/>
              </a:rPr>
              <a:t>&lt;𝒑</a:t>
            </a:r>
            <a:r>
              <a:rPr lang="en-US" baseline="-25000" dirty="0" smtClean="0">
                <a:latin typeface="Avenir Black"/>
                <a:cs typeface="Avenir Black"/>
              </a:rPr>
              <a:t>⊥</a:t>
            </a:r>
            <a:r>
              <a:rPr lang="en-US" baseline="30000" dirty="0" smtClean="0">
                <a:latin typeface="Avenir Black"/>
                <a:cs typeface="Avenir Black"/>
              </a:rPr>
              <a:t>𝟐</a:t>
            </a:r>
            <a:r>
              <a:rPr lang="en-US" dirty="0" smtClean="0">
                <a:latin typeface="Avenir Black"/>
                <a:cs typeface="Avenir Black"/>
              </a:rPr>
              <a:t>&gt;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200" dirty="0" err="1" smtClean="0">
                <a:latin typeface="Avenir Book" charset="0"/>
                <a:cs typeface="Avenir Book" charset="0"/>
              </a:rPr>
              <a:t>Stong</a:t>
            </a:r>
            <a:r>
              <a:rPr lang="en-US" sz="1200" dirty="0" smtClean="0">
                <a:latin typeface="Avenir Book" charset="0"/>
                <a:cs typeface="Avenir Book" charset="0"/>
              </a:rPr>
              <a:t> anti-correlation between the widths of the distribution and fragmentation Gaussians</a:t>
            </a:r>
          </a:p>
          <a:p>
            <a:pPr marL="457200" indent="-457200">
              <a:buFont typeface="Arial" charset="0"/>
              <a:buChar char="•"/>
            </a:pPr>
            <a:endParaRPr lang="en-US" sz="800" dirty="0" smtClean="0">
              <a:latin typeface="Avenir Book" charset="0"/>
              <a:cs typeface="Avenir Book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1200" dirty="0" smtClean="0">
                <a:latin typeface="Avenir Book" charset="0"/>
                <a:cs typeface="Avenir Book" charset="0"/>
              </a:rPr>
              <a:t>The flavor-dependent Gaussian </a:t>
            </a:r>
            <a:r>
              <a:rPr lang="en-US" sz="1200" dirty="0" err="1" smtClean="0">
                <a:latin typeface="Avenir Book" charset="0"/>
                <a:cs typeface="Avenir Book" charset="0"/>
              </a:rPr>
              <a:t>ansatz</a:t>
            </a:r>
            <a:r>
              <a:rPr lang="en-US" sz="1200" dirty="0" smtClean="0">
                <a:latin typeface="Avenir Book" charset="0"/>
                <a:cs typeface="Avenir Book" charset="0"/>
              </a:rPr>
              <a:t> performs better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0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Published</a:t>
            </a:r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CLAS data: </a:t>
            </a:r>
            <a:r>
              <a:rPr lang="nb-NO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Avakian</a:t>
            </a:r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PRL, 105 (2010) 262002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8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Tensor charge: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lowest moment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transversity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isovector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tensor charge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−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9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24, 2018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24, 2018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Jefferson Lab: Present and Future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32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15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atriziarossi/Desktop/Screen%20Shot%202016-11-23%20at%2009.25.50.png" TargetMode="External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emf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file://localhost/Users/patriziarossi/Desktop/Screen%20Shot%202016-11-23%20at%2014.16.57.png" TargetMode="External"/><Relationship Id="rId7" Type="http://schemas.openxmlformats.org/officeDocument/2006/relationships/image" Target="../media/image60.png"/><Relationship Id="rId8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69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microsoft.com/office/2007/relationships/hdphoto" Target="../media/hdphoto1.wdp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21103" r="32" b="6301"/>
          <a:stretch/>
        </p:blipFill>
        <p:spPr>
          <a:xfrm>
            <a:off x="29868" y="1283447"/>
            <a:ext cx="9144000" cy="398668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868" y="5480498"/>
            <a:ext cx="2075207" cy="761109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latin typeface="Avenir Black"/>
                <a:cs typeface="Avenir Black"/>
              </a:rPr>
              <a:t>Patrizia Rossi </a:t>
            </a:r>
            <a:endParaRPr lang="en-US" sz="2800" dirty="0">
              <a:solidFill>
                <a:schemeClr val="accent1"/>
              </a:solidFill>
              <a:latin typeface="Avenir Black"/>
              <a:cs typeface="Avenir Blac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88878"/>
          </a:xfrm>
        </p:spPr>
        <p:txBody>
          <a:bodyPr/>
          <a:lstStyle/>
          <a:p>
            <a:pPr algn="ctr"/>
            <a:r>
              <a:rPr lang="en-US" sz="4200" dirty="0" smtClean="0">
                <a:solidFill>
                  <a:schemeClr val="accent1"/>
                </a:solidFill>
                <a:latin typeface="Avenir Black"/>
                <a:cs typeface="Avenir Black"/>
              </a:rPr>
              <a:t>Studies of TMD </a:t>
            </a:r>
            <a:r>
              <a:rPr lang="en-US" sz="42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Partonic</a:t>
            </a:r>
            <a:r>
              <a:rPr lang="en-US" sz="4200" dirty="0" smtClean="0">
                <a:solidFill>
                  <a:schemeClr val="accent1"/>
                </a:solidFill>
                <a:latin typeface="Avenir Black"/>
                <a:cs typeface="Avenir Black"/>
              </a:rPr>
              <a:t> Distributions at </a:t>
            </a:r>
            <a:r>
              <a:rPr lang="en-US" sz="42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JLab</a:t>
            </a:r>
            <a:r>
              <a:rPr lang="en-US" sz="4200" dirty="0" smtClean="0">
                <a:solidFill>
                  <a:schemeClr val="accent1"/>
                </a:solidFill>
                <a:latin typeface="Avenir Black"/>
                <a:cs typeface="Avenir Black"/>
              </a:rPr>
              <a:t> </a:t>
            </a:r>
            <a:endParaRPr lang="en-US" sz="4200" dirty="0">
              <a:solidFill>
                <a:schemeClr val="accent1"/>
              </a:solidFill>
              <a:latin typeface="Avenir Black"/>
              <a:cs typeface="Avenir Black"/>
            </a:endParaRPr>
          </a:p>
        </p:txBody>
      </p:sp>
      <p:pic>
        <p:nvPicPr>
          <p:cNvPr id="7" name="Picture 6" descr="Screen Shot 2018-08-16 at 11.28.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/>
        </p:blipFill>
        <p:spPr>
          <a:xfrm>
            <a:off x="2236700" y="5277332"/>
            <a:ext cx="4565540" cy="1580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29868" y="5250312"/>
            <a:ext cx="9114132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49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427" y="65546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Hadrons Identification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10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3474" r="16000"/>
          <a:stretch/>
        </p:blipFill>
        <p:spPr>
          <a:xfrm>
            <a:off x="300900" y="782672"/>
            <a:ext cx="2685171" cy="285550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2902" y="3717305"/>
            <a:ext cx="3860123" cy="2348674"/>
            <a:chOff x="3419872" y="3424470"/>
            <a:chExt cx="5724128" cy="324802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424470"/>
              <a:ext cx="5724128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="" id="{1C4C9BFF-260B-B542-9F91-5D7BB2D2388E}"/>
                </a:ext>
              </a:extLst>
            </p:cNvPr>
            <p:cNvSpPr txBox="1"/>
            <p:nvPr/>
          </p:nvSpPr>
          <p:spPr>
            <a:xfrm>
              <a:off x="4898802" y="5317558"/>
              <a:ext cx="2704891" cy="89382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</a:rPr>
                <a:t>positive </a:t>
              </a:r>
              <a:r>
                <a:rPr lang="en-US" b="1" kern="0" dirty="0" smtClean="0">
                  <a:solidFill>
                    <a:prstClr val="black"/>
                  </a:solidFill>
                </a:rPr>
                <a:t>charge, </a:t>
              </a:r>
              <a:r>
                <a:rPr lang="en-US" b="1" kern="0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b</a:t>
              </a:r>
              <a:r>
                <a:rPr lang="en-US" b="1" kern="0" dirty="0" smtClean="0">
                  <a:solidFill>
                    <a:prstClr val="black"/>
                  </a:solidFill>
                </a:rPr>
                <a:t> vs p</a:t>
              </a:r>
              <a:endParaRPr lang="en-US" b="1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8458" y="823685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venir Black"/>
                <a:cs typeface="Avenir Black"/>
              </a:rPr>
              <a:t>Time-of0Flight</a:t>
            </a:r>
            <a:endParaRPr lang="en-US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pic>
        <p:nvPicPr>
          <p:cNvPr id="22" name="Picture 2" descr="C:\Users\Mirazita\Desktop\documenti\RICH_installation\AssemblyInEEL124\Photos\wiki\RICH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14" y="864215"/>
            <a:ext cx="3218870" cy="230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06" y="891235"/>
            <a:ext cx="2257996" cy="270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43" y="4064364"/>
            <a:ext cx="2964157" cy="194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183927" y="876218"/>
            <a:ext cx="735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venir Black"/>
                <a:cs typeface="Avenir Black"/>
              </a:rPr>
              <a:t>RICH</a:t>
            </a:r>
            <a:endParaRPr lang="en-US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53574" y="847901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venir Black"/>
                <a:cs typeface="Avenir Black"/>
              </a:rPr>
              <a:t>e.m</a:t>
            </a:r>
            <a:r>
              <a:rPr lang="en-US" dirty="0" smtClean="0">
                <a:solidFill>
                  <a:srgbClr val="FFFF00"/>
                </a:solidFill>
                <a:latin typeface="Avenir Black"/>
                <a:cs typeface="Avenir Black"/>
              </a:rPr>
              <a:t>. </a:t>
            </a:r>
            <a:r>
              <a:rPr lang="en-US" dirty="0">
                <a:solidFill>
                  <a:srgbClr val="FFFF00"/>
                </a:solidFill>
                <a:latin typeface="Avenir Black"/>
                <a:cs typeface="Avenir Black"/>
              </a:rPr>
              <a:t>c</a:t>
            </a:r>
            <a:r>
              <a:rPr lang="en-US" dirty="0" smtClean="0">
                <a:solidFill>
                  <a:srgbClr val="FFFF00"/>
                </a:solidFill>
                <a:latin typeface="Avenir Black"/>
                <a:cs typeface="Avenir Black"/>
              </a:rPr>
              <a:t>alorimeter</a:t>
            </a:r>
            <a:endParaRPr lang="en-US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8546" y="2725589"/>
            <a:ext cx="131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Avenir Black"/>
                <a:cs typeface="Avenir Black"/>
              </a:rPr>
              <a:t>harged Hadrons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83927" y="2481796"/>
            <a:ext cx="131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venir Black"/>
                <a:cs typeface="Avenir Black"/>
              </a:rPr>
              <a:t>Kaons</a:t>
            </a:r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3233" y="2061709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FFFF"/>
                </a:solidFill>
                <a:latin typeface="Avenir Black"/>
                <a:cs typeface="Avenir Black"/>
              </a:rPr>
              <a:t>0</a:t>
            </a:r>
            <a:r>
              <a:rPr lang="en-US" dirty="0" smtClean="0">
                <a:solidFill>
                  <a:srgbClr val="FFFFFF"/>
                </a:solidFill>
                <a:latin typeface="Avenir Black"/>
                <a:ea typeface="Wingdings"/>
                <a:cs typeface="Avenir Black"/>
                <a:sym typeface="Wingdings"/>
              </a:rPr>
              <a:t></a:t>
            </a:r>
            <a:r>
              <a:rPr lang="en-US" dirty="0" smtClean="0">
                <a:solidFill>
                  <a:srgbClr val="FFFFFF"/>
                </a:solidFill>
                <a:latin typeface="Avenir Black"/>
                <a:cs typeface="Avenir Black"/>
                <a:sym typeface="Wingdings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g</a:t>
            </a:r>
          </a:p>
          <a:p>
            <a:r>
              <a:rPr lang="en-US" dirty="0" err="1" smtClean="0">
                <a:solidFill>
                  <a:srgbClr val="FFFFFF"/>
                </a:solidFill>
                <a:latin typeface="Avenir Black"/>
                <a:cs typeface="Avenir Black"/>
                <a:sym typeface="Wingdings"/>
              </a:rPr>
              <a:t>E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venir Black"/>
                <a:cs typeface="Avenir Black"/>
                <a:sym typeface="Wingdings"/>
              </a:rPr>
              <a:t>&gt; 400 MeV</a:t>
            </a:r>
            <a:endParaRPr lang="en-US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86071" y="3278715"/>
            <a:ext cx="3916795" cy="2128302"/>
            <a:chOff x="46832" y="4613066"/>
            <a:chExt cx="4277930" cy="2128302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9" y="5013176"/>
              <a:ext cx="1965871" cy="154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688995"/>
              <a:ext cx="1996778" cy="205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82898" y="4613066"/>
              <a:ext cx="1349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66FF"/>
                  </a:solidFill>
                </a:rPr>
                <a:t>P=4.3 GeV/c</a:t>
              </a:r>
              <a:endParaRPr lang="en-US" b="1" dirty="0">
                <a:solidFill>
                  <a:srgbClr val="0066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43808" y="4725144"/>
              <a:ext cx="12791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66FF"/>
                  </a:solidFill>
                </a:rPr>
                <a:t>R</a:t>
              </a:r>
              <a:r>
                <a:rPr lang="en-US" sz="1600" b="1" baseline="-25000" dirty="0" smtClean="0">
                  <a:solidFill>
                    <a:srgbClr val="0066FF"/>
                  </a:solidFill>
                </a:rPr>
                <a:t>QP</a:t>
              </a:r>
              <a:r>
                <a:rPr lang="en-US" sz="1600" b="1" dirty="0" smtClean="0">
                  <a:solidFill>
                    <a:srgbClr val="0066FF"/>
                  </a:solidFill>
                </a:rPr>
                <a:t>(</a:t>
              </a:r>
              <a:r>
                <a:rPr lang="en-US" sz="1600" b="1" dirty="0" smtClean="0">
                  <a:solidFill>
                    <a:srgbClr val="0066FF"/>
                  </a:solidFill>
                  <a:latin typeface="Symbol" panose="05050102010706020507" pitchFamily="18" charset="2"/>
                </a:rPr>
                <a:t>p</a:t>
              </a:r>
              <a:r>
                <a:rPr lang="en-US" sz="1600" b="1" dirty="0" smtClean="0">
                  <a:solidFill>
                    <a:srgbClr val="0066FF"/>
                  </a:solidFill>
                </a:rPr>
                <a:t>)=0.997</a:t>
              </a:r>
              <a:endParaRPr lang="en-US" sz="1600" b="1" dirty="0">
                <a:solidFill>
                  <a:srgbClr val="0066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832" y="4613066"/>
              <a:ext cx="4277930" cy="21283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0762" y="5972135"/>
            <a:ext cx="8160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Avenir Black"/>
                <a:cs typeface="Avenir Black"/>
              </a:rPr>
              <a:t>Detector performances are confirming the expectations, but calibration is still in progress </a:t>
            </a:r>
          </a:p>
        </p:txBody>
      </p:sp>
    </p:spTree>
    <p:extLst>
      <p:ext uri="{BB962C8B-B14F-4D97-AF65-F5344CB8AC3E}">
        <p14:creationId xmlns:p14="http://schemas.microsoft.com/office/powerpoint/2010/main" val="19196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Unpolarized</a:t>
            </a:r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 SIDIS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11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6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9" y="1189991"/>
            <a:ext cx="8061699" cy="20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9"/>
          <p:cNvSpPr txBox="1">
            <a:spLocks noChangeArrowheads="1"/>
          </p:cNvSpPr>
          <p:nvPr/>
        </p:nvSpPr>
        <p:spPr bwMode="auto">
          <a:xfrm>
            <a:off x="8322660" y="2267521"/>
            <a:ext cx="521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FF"/>
                </a:solidFill>
              </a:rPr>
              <a:t>HT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4395" y="1232204"/>
            <a:ext cx="8901206" cy="4778124"/>
            <a:chOff x="164395" y="1232204"/>
            <a:chExt cx="8901206" cy="4778124"/>
          </a:xfrm>
        </p:grpSpPr>
        <p:grpSp>
          <p:nvGrpSpPr>
            <p:cNvPr id="29" name="Group 28"/>
            <p:cNvGrpSpPr/>
            <p:nvPr/>
          </p:nvGrpSpPr>
          <p:grpSpPr>
            <a:xfrm>
              <a:off x="3951008" y="1232204"/>
              <a:ext cx="1389529" cy="612631"/>
              <a:chOff x="3951008" y="1232204"/>
              <a:chExt cx="1389529" cy="612631"/>
            </a:xfrm>
          </p:grpSpPr>
          <p:sp>
            <p:nvSpPr>
              <p:cNvPr id="8" name="Oval Callout 7"/>
              <p:cNvSpPr/>
              <p:nvPr/>
            </p:nvSpPr>
            <p:spPr bwMode="auto">
              <a:xfrm>
                <a:off x="3951008" y="1232204"/>
                <a:ext cx="1389529" cy="612631"/>
              </a:xfrm>
              <a:prstGeom prst="wedgeEllipseCallout">
                <a:avLst>
                  <a:gd name="adj1" fmla="val -23611"/>
                  <a:gd name="adj2" fmla="val 81157"/>
                </a:avLst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" name="Picture 2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4132" y="1415127"/>
                <a:ext cx="1151399" cy="328971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938618" y="3080920"/>
              <a:ext cx="1371787" cy="612631"/>
              <a:chOff x="1938618" y="3080920"/>
              <a:chExt cx="1371787" cy="612631"/>
            </a:xfrm>
          </p:grpSpPr>
          <p:sp>
            <p:nvSpPr>
              <p:cNvPr id="7" name="Oval Callout 6"/>
              <p:cNvSpPr/>
              <p:nvPr/>
            </p:nvSpPr>
            <p:spPr bwMode="auto">
              <a:xfrm>
                <a:off x="1938618" y="3080920"/>
                <a:ext cx="1371787" cy="612631"/>
              </a:xfrm>
              <a:prstGeom prst="wedgeEllipseCallout">
                <a:avLst>
                  <a:gd name="adj1" fmla="val 29166"/>
                  <a:gd name="adj2" fmla="val -66023"/>
                </a:avLst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" name="Picture 3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4266" y="3154676"/>
                <a:ext cx="1322679" cy="420040"/>
              </a:xfrm>
              <a:prstGeom prst="rect">
                <a:avLst/>
              </a:prstGeom>
            </p:spPr>
          </p:pic>
        </p:grpSp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164395" y="3844350"/>
              <a:ext cx="8901206" cy="2165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150" tIns="28575" rIns="57150" bIns="28575">
              <a:spAutoFit/>
            </a:bodyPr>
            <a:lstStyle/>
            <a:p>
              <a:pPr marL="357188" indent="-357188">
                <a:buFont typeface="Arial"/>
                <a:buChar char="•"/>
                <a:defRPr/>
              </a:pPr>
              <a:r>
                <a:rPr lang="en-US" sz="1900" dirty="0" smtClean="0">
                  <a:solidFill>
                    <a:srgbClr val="000090"/>
                  </a:solidFill>
                  <a:latin typeface="Avenir Book"/>
                  <a:cs typeface="Avenir Book"/>
                </a:rPr>
                <a:t>F</a:t>
              </a:r>
              <a:r>
                <a:rPr lang="en-US" sz="1900" baseline="-25000" dirty="0" smtClean="0">
                  <a:solidFill>
                    <a:srgbClr val="000090"/>
                  </a:solidFill>
                  <a:latin typeface="Avenir Book"/>
                  <a:cs typeface="Avenir Book"/>
                </a:rPr>
                <a:t>UU</a:t>
              </a:r>
              <a:r>
                <a:rPr lang="en-US" sz="1900" dirty="0" smtClean="0">
                  <a:solidFill>
                    <a:srgbClr val="000090"/>
                  </a:solidFill>
                  <a:latin typeface="Avenir Book"/>
                  <a:cs typeface="Avenir Book"/>
                </a:rPr>
                <a:t>: </a:t>
              </a:r>
              <a:r>
                <a:rPr lang="en-US" sz="1900" dirty="0" err="1">
                  <a:solidFill>
                    <a:srgbClr val="000090"/>
                  </a:solidFill>
                  <a:latin typeface="Avenir Book"/>
                  <a:cs typeface="Avenir Book"/>
                </a:rPr>
                <a:t>φ</a:t>
              </a:r>
              <a:r>
                <a:rPr lang="en-US" sz="1900" baseline="-25000" dirty="0" err="1">
                  <a:solidFill>
                    <a:srgbClr val="000090"/>
                  </a:solidFill>
                  <a:latin typeface="Avenir Book"/>
                  <a:cs typeface="Avenir Book"/>
                </a:rPr>
                <a:t>h</a:t>
              </a:r>
              <a:r>
                <a:rPr lang="en-US" sz="1900" dirty="0">
                  <a:solidFill>
                    <a:srgbClr val="000090"/>
                  </a:solidFill>
                  <a:latin typeface="Avenir Book"/>
                  <a:cs typeface="Avenir Book"/>
                </a:rPr>
                <a:t>- integrated cross section.  </a:t>
              </a:r>
              <a:r>
                <a:rPr lang="en-US" sz="1900" dirty="0" smtClean="0">
                  <a:solidFill>
                    <a:srgbClr val="000090"/>
                  </a:solidFill>
                  <a:latin typeface="Avenir Book"/>
                  <a:cs typeface="Avenir Book"/>
                </a:rPr>
                <a:t>Transverse </a:t>
              </a:r>
              <a:r>
                <a:rPr lang="en-US" sz="1900" dirty="0">
                  <a:solidFill>
                    <a:srgbClr val="000090"/>
                  </a:solidFill>
                  <a:latin typeface="Avenir Book"/>
                  <a:cs typeface="Avenir Book"/>
                </a:rPr>
                <a:t>momentum dependence of the </a:t>
              </a:r>
              <a:r>
                <a:rPr lang="en-US" sz="1900" i="1" dirty="0">
                  <a:solidFill>
                    <a:srgbClr val="000090"/>
                  </a:solidFill>
                  <a:latin typeface="Avenir Book" charset="0"/>
                  <a:ea typeface="Avenir Book" charset="0"/>
                  <a:cs typeface="Avenir Book" charset="0"/>
                </a:rPr>
                <a:t>Multiplicities</a:t>
              </a:r>
              <a:r>
                <a:rPr lang="en-US" sz="1900" dirty="0">
                  <a:solidFill>
                    <a:srgbClr val="000090"/>
                  </a:solidFill>
                  <a:latin typeface="Avenir Book" charset="0"/>
                  <a:ea typeface="Avenir Book" charset="0"/>
                  <a:cs typeface="Avenir Book" charset="0"/>
                </a:rPr>
                <a:t> p</a:t>
              </a:r>
              <a:r>
                <a:rPr lang="en-US" sz="1900" dirty="0">
                  <a:solidFill>
                    <a:srgbClr val="000090"/>
                  </a:solidFill>
                  <a:latin typeface="Avenir Book"/>
                  <a:cs typeface="Avenir Book"/>
                </a:rPr>
                <a:t>rovides leverage in the quest to unfold, from the transverse hadron momentum </a:t>
              </a:r>
              <a:r>
                <a:rPr lang="en-US" sz="1900" dirty="0" err="1">
                  <a:solidFill>
                    <a:srgbClr val="000090"/>
                  </a:solidFill>
                  <a:latin typeface="Avenir Book"/>
                  <a:cs typeface="Avenir Book"/>
                </a:rPr>
                <a:t>P</a:t>
              </a:r>
              <a:r>
                <a:rPr lang="en-US" sz="1900" baseline="-25000" dirty="0" err="1">
                  <a:solidFill>
                    <a:srgbClr val="000090"/>
                  </a:solidFill>
                  <a:latin typeface="Avenir Book"/>
                  <a:cs typeface="Avenir Book"/>
                </a:rPr>
                <a:t>h</a:t>
              </a:r>
              <a:r>
                <a:rPr lang="en-US" sz="1900" baseline="-25000" dirty="0" err="1">
                  <a:solidFill>
                    <a:srgbClr val="000090"/>
                  </a:solidFill>
                  <a:sym typeface="Symbol"/>
                </a:rPr>
                <a:t>T</a:t>
              </a:r>
              <a:r>
                <a:rPr lang="it-IT" sz="1900" baseline="-25000" dirty="0">
                  <a:solidFill>
                    <a:srgbClr val="000090"/>
                  </a:solidFill>
                </a:rPr>
                <a:t> </a:t>
              </a:r>
              <a:r>
                <a:rPr lang="en-US" sz="1900" dirty="0">
                  <a:solidFill>
                    <a:srgbClr val="000090"/>
                  </a:solidFill>
                  <a:latin typeface="Avenir Book"/>
                  <a:cs typeface="Avenir Book"/>
                </a:rPr>
                <a:t> , the intrinsic quark </a:t>
              </a:r>
              <a:r>
                <a:rPr lang="en-US" sz="1900" dirty="0" err="1" smtClean="0">
                  <a:solidFill>
                    <a:srgbClr val="000090"/>
                  </a:solidFill>
                  <a:latin typeface="Avenir Book"/>
                  <a:cs typeface="Avenir Book"/>
                </a:rPr>
                <a:t>k</a:t>
              </a:r>
              <a:r>
                <a:rPr lang="en-US" sz="1900" baseline="-25000" dirty="0" err="1" smtClean="0">
                  <a:solidFill>
                    <a:srgbClr val="000090"/>
                  </a:solidFill>
                  <a:latin typeface="Avenir Book"/>
                  <a:cs typeface="Avenir Book"/>
                </a:rPr>
                <a:t>T</a:t>
              </a:r>
              <a:r>
                <a:rPr lang="en-US" sz="1900" dirty="0" smtClean="0">
                  <a:solidFill>
                    <a:srgbClr val="000090"/>
                  </a:solidFill>
                  <a:latin typeface="Avenir Book"/>
                  <a:cs typeface="Avenir Book"/>
                </a:rPr>
                <a:t> </a:t>
              </a:r>
              <a:r>
                <a:rPr lang="en-US" sz="1900" dirty="0">
                  <a:solidFill>
                    <a:srgbClr val="000090"/>
                  </a:solidFill>
                  <a:latin typeface="Avenir Book"/>
                  <a:cs typeface="Avenir Book"/>
                </a:rPr>
                <a:t>and fragmentation </a:t>
              </a:r>
              <a:r>
                <a:rPr lang="en-US" sz="1900" dirty="0" err="1" smtClean="0">
                  <a:solidFill>
                    <a:srgbClr val="000090"/>
                  </a:solidFill>
                  <a:latin typeface="Avenir Book"/>
                  <a:cs typeface="Avenir Book"/>
                </a:rPr>
                <a:t>p</a:t>
              </a:r>
              <a:r>
                <a:rPr lang="en-US" sz="1900" baseline="-25000" dirty="0" err="1" smtClean="0">
                  <a:solidFill>
                    <a:srgbClr val="000090"/>
                  </a:solidFill>
                  <a:latin typeface="Avenir Book"/>
                  <a:cs typeface="Avenir Book"/>
                </a:rPr>
                <a:t>T</a:t>
              </a:r>
              <a:endParaRPr lang="en-US" sz="1900" baseline="-25000" dirty="0" smtClean="0">
                <a:solidFill>
                  <a:srgbClr val="000090"/>
                </a:solidFill>
                <a:latin typeface="Avenir Book"/>
                <a:cs typeface="Avenir Book"/>
              </a:endParaRPr>
            </a:p>
            <a:p>
              <a:pPr marL="357188" indent="-357188">
                <a:buFont typeface="Arial"/>
                <a:buChar char="•"/>
                <a:defRPr/>
              </a:pPr>
              <a:endParaRPr lang="en-US" sz="1000" baseline="-25000" dirty="0" smtClean="0">
                <a:solidFill>
                  <a:srgbClr val="000090"/>
                </a:solidFill>
                <a:latin typeface="Avenir Book"/>
                <a:cs typeface="Avenir Book"/>
              </a:endParaRPr>
            </a:p>
            <a:p>
              <a:pPr marL="357188" indent="-357188">
                <a:buFont typeface="Arial"/>
                <a:buChar char="•"/>
                <a:defRPr/>
              </a:pPr>
              <a:r>
                <a:rPr lang="en-US" sz="19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F</a:t>
              </a:r>
              <a:r>
                <a:rPr lang="en-US" sz="1900" baseline="-250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UU</a:t>
              </a:r>
              <a:r>
                <a:rPr lang="en-US" sz="19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 cos2</a:t>
              </a:r>
              <a:r>
                <a:rPr lang="en-US" sz="1900" dirty="0">
                  <a:solidFill>
                    <a:srgbClr val="000090"/>
                  </a:solidFill>
                  <a:latin typeface="Symbol" charset="2"/>
                  <a:ea typeface="Symbol" charset="2"/>
                  <a:cs typeface="Symbol" charset="2"/>
                </a:rPr>
                <a:t>f</a:t>
              </a:r>
              <a:r>
                <a:rPr lang="en-US" sz="1900" baseline="-250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h</a:t>
              </a:r>
              <a:r>
                <a:rPr lang="en-US" sz="19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: h</a:t>
              </a:r>
              <a:r>
                <a:rPr lang="en-US" sz="1900" baseline="-250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1</a:t>
              </a:r>
              <a:r>
                <a:rPr lang="en-US" sz="1900" baseline="30000" dirty="0">
                  <a:sym typeface="Symbol"/>
                </a:rPr>
                <a:t></a:t>
              </a:r>
              <a:r>
                <a:rPr lang="it-IT" sz="1900" dirty="0"/>
                <a:t> </a:t>
              </a:r>
              <a:r>
                <a:rPr lang="en-US" sz="19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 describes correlation between the transverse momentum and transverse spin of quarks; H</a:t>
              </a:r>
              <a:r>
                <a:rPr lang="en-US" sz="1900" baseline="-250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1</a:t>
              </a:r>
              <a:r>
                <a:rPr lang="en-US" sz="1900" baseline="30000" dirty="0">
                  <a:sym typeface="Symbol"/>
                </a:rPr>
                <a:t></a:t>
              </a:r>
              <a:r>
                <a:rPr lang="it-IT" sz="1900" dirty="0"/>
                <a:t> </a:t>
              </a:r>
              <a:r>
                <a:rPr lang="en-US" sz="19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describe fragmentation of transversely polarized quarks into an </a:t>
              </a:r>
              <a:r>
                <a:rPr lang="en-US" sz="1900" dirty="0" err="1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unpolarized</a:t>
              </a:r>
              <a:r>
                <a:rPr lang="en-US" sz="19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 hadron</a:t>
              </a:r>
            </a:p>
            <a:p>
              <a:pPr marL="357188" indent="-357188">
                <a:buFont typeface="Arial"/>
                <a:buChar char="•"/>
                <a:defRPr/>
              </a:pPr>
              <a:endParaRPr lang="en-US" sz="2000" baseline="-25000" dirty="0" smtClean="0">
                <a:solidFill>
                  <a:srgbClr val="000090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5656" y="1325289"/>
            <a:ext cx="8804047" cy="5178419"/>
            <a:chOff x="175656" y="1325289"/>
            <a:chExt cx="8804047" cy="5178419"/>
          </a:xfrm>
        </p:grpSpPr>
        <p:sp>
          <p:nvSpPr>
            <p:cNvPr id="11" name="Oval Callout 10"/>
            <p:cNvSpPr/>
            <p:nvPr/>
          </p:nvSpPr>
          <p:spPr bwMode="auto">
            <a:xfrm>
              <a:off x="7989850" y="2392818"/>
              <a:ext cx="989853" cy="461097"/>
            </a:xfrm>
            <a:prstGeom prst="wedgeEllipseCallout">
              <a:avLst>
                <a:gd name="adj1" fmla="val -28288"/>
                <a:gd name="adj2" fmla="val -64438"/>
              </a:avLst>
            </a:prstGeom>
            <a:solidFill>
              <a:srgbClr val="008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HT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336802" y="1325289"/>
              <a:ext cx="1066426" cy="536864"/>
              <a:chOff x="5336802" y="1325289"/>
              <a:chExt cx="1066426" cy="536864"/>
            </a:xfrm>
          </p:grpSpPr>
          <p:sp>
            <p:nvSpPr>
              <p:cNvPr id="12" name="Oval Callout 11"/>
              <p:cNvSpPr/>
              <p:nvPr/>
            </p:nvSpPr>
            <p:spPr bwMode="auto">
              <a:xfrm>
                <a:off x="5336802" y="1325289"/>
                <a:ext cx="1066426" cy="536864"/>
              </a:xfrm>
              <a:prstGeom prst="wedgeEllipseCallout">
                <a:avLst>
                  <a:gd name="adj1" fmla="val -23611"/>
                  <a:gd name="adj2" fmla="val 81157"/>
                </a:avLst>
              </a:prstGeom>
              <a:solidFill>
                <a:srgbClr val="008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TextBox 50"/>
              <p:cNvSpPr txBox="1">
                <a:spLocks noChangeArrowheads="1"/>
              </p:cNvSpPr>
              <p:nvPr/>
            </p:nvSpPr>
            <p:spPr bwMode="auto">
              <a:xfrm>
                <a:off x="5608545" y="1416210"/>
                <a:ext cx="521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40" tIns="45720" rIns="91440" bIns="45720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>
                    <a:solidFill>
                      <a:srgbClr val="FFFFFF"/>
                    </a:solidFill>
                  </a:rPr>
                  <a:t>HT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249023" y="3097155"/>
              <a:ext cx="1371786" cy="612631"/>
              <a:chOff x="5249023" y="3097155"/>
              <a:chExt cx="1371786" cy="612631"/>
            </a:xfrm>
          </p:grpSpPr>
          <p:sp>
            <p:nvSpPr>
              <p:cNvPr id="13" name="Oval Callout 12"/>
              <p:cNvSpPr/>
              <p:nvPr/>
            </p:nvSpPr>
            <p:spPr bwMode="auto">
              <a:xfrm>
                <a:off x="5249023" y="3097155"/>
                <a:ext cx="1371786" cy="612631"/>
              </a:xfrm>
              <a:prstGeom prst="wedgeEllipseCallout">
                <a:avLst>
                  <a:gd name="adj1" fmla="val 29166"/>
                  <a:gd name="adj2" fmla="val -66023"/>
                </a:avLst>
              </a:prstGeom>
              <a:solidFill>
                <a:srgbClr val="0080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TextBox 51"/>
              <p:cNvSpPr txBox="1">
                <a:spLocks noChangeArrowheads="1"/>
              </p:cNvSpPr>
              <p:nvPr/>
            </p:nvSpPr>
            <p:spPr bwMode="auto">
              <a:xfrm>
                <a:off x="5619750" y="3215136"/>
                <a:ext cx="5219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40" tIns="45720" rIns="91440" bIns="45720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>
                    <a:solidFill>
                      <a:schemeClr val="bg1"/>
                    </a:solidFill>
                  </a:rPr>
                  <a:t>HT</a:t>
                </a:r>
              </a:p>
            </p:txBody>
          </p:sp>
        </p:grpSp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175656" y="5861224"/>
              <a:ext cx="8804047" cy="64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7150" tIns="28575" rIns="57150" bIns="28575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1900" dirty="0" smtClean="0">
                  <a:solidFill>
                    <a:srgbClr val="008000"/>
                  </a:solidFill>
                  <a:latin typeface="Avenir Book"/>
                  <a:cs typeface="Avenir Book"/>
                </a:rPr>
                <a:t>Measured Higher Twists  asymmetries  in </a:t>
              </a:r>
              <a:r>
                <a:rPr lang="en-US" sz="1900" dirty="0">
                  <a:solidFill>
                    <a:srgbClr val="008000"/>
                  </a:solidFill>
                  <a:latin typeface="Avenir Book"/>
                  <a:cs typeface="Avenir Book"/>
                </a:rPr>
                <a:t>most of the </a:t>
              </a:r>
              <a:r>
                <a:rPr lang="en-US" sz="1900" dirty="0" smtClean="0">
                  <a:solidFill>
                    <a:srgbClr val="008000"/>
                  </a:solidFill>
                  <a:latin typeface="Avenir Book"/>
                  <a:cs typeface="Avenir Book"/>
                </a:rPr>
                <a:t>cases </a:t>
              </a:r>
              <a:r>
                <a:rPr lang="en-US" sz="1900" dirty="0">
                  <a:solidFill>
                    <a:srgbClr val="008000"/>
                  </a:solidFill>
                  <a:latin typeface="Avenir Book"/>
                  <a:cs typeface="Avenir Book"/>
                </a:rPr>
                <a:t>found </a:t>
              </a:r>
              <a:r>
                <a:rPr lang="en-US" sz="1900" dirty="0" smtClean="0">
                  <a:solidFill>
                    <a:srgbClr val="008000"/>
                  </a:solidFill>
                  <a:latin typeface="Avenir Book"/>
                  <a:cs typeface="Avenir Book"/>
                </a:rPr>
                <a:t>to </a:t>
              </a:r>
              <a:r>
                <a:rPr lang="en-US" sz="1900" dirty="0">
                  <a:solidFill>
                    <a:srgbClr val="008000"/>
                  </a:solidFill>
                  <a:latin typeface="Avenir Book"/>
                  <a:cs typeface="Avenir Book"/>
                </a:rPr>
                <a:t>be </a:t>
              </a:r>
              <a:r>
                <a:rPr lang="en-US" sz="1900" dirty="0" smtClean="0">
                  <a:solidFill>
                    <a:srgbClr val="008000"/>
                  </a:solidFill>
                  <a:latin typeface="Avenir Book"/>
                  <a:cs typeface="Avenir Book"/>
                </a:rPr>
                <a:t>very significant.</a:t>
              </a:r>
              <a:endParaRPr lang="en-US" sz="1900" dirty="0">
                <a:solidFill>
                  <a:srgbClr val="008000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52176" y="10396"/>
            <a:ext cx="2808452" cy="1707524"/>
            <a:chOff x="274565" y="3536356"/>
            <a:chExt cx="3173857" cy="1928291"/>
          </a:xfrm>
        </p:grpSpPr>
        <p:sp>
          <p:nvSpPr>
            <p:cNvPr id="25" name="Rectangle 24"/>
            <p:cNvSpPr/>
            <p:nvPr/>
          </p:nvSpPr>
          <p:spPr>
            <a:xfrm>
              <a:off x="448593" y="3564262"/>
              <a:ext cx="2964706" cy="1900385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57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57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57150" tIns="28575" rIns="57150" bIns="28575"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35" y="3957876"/>
              <a:ext cx="2829590" cy="14485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4565" y="3536356"/>
              <a:ext cx="3173857" cy="343224"/>
            </a:xfrm>
            <a:prstGeom prst="rect">
              <a:avLst/>
            </a:prstGeom>
            <a:noFill/>
          </p:spPr>
          <p:txBody>
            <a:bodyPr wrap="square" lIns="57150" tIns="28575" rIns="57150" bIns="28575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Monotype Corsiva"/>
                  <a:cs typeface="Monotype Corsiva"/>
                </a:rPr>
                <a:t>Leading Order – Leading Twist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564534" y="719991"/>
            <a:ext cx="2468880" cy="299083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6018" y="6505162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Pion Beam Spin Asymmetry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12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130" y="2355661"/>
            <a:ext cx="361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Fully integrated kinematics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53" y="769595"/>
            <a:ext cx="3716867" cy="243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5860" y="54371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000"/>
                </a:solidFill>
                <a:latin typeface="Avenir Black"/>
                <a:cs typeface="Avenir Black"/>
              </a:rPr>
              <a:t>Results compatible with CLAS @ 6 </a:t>
            </a:r>
            <a:r>
              <a:rPr lang="en-US" sz="2400" dirty="0" err="1" smtClean="0">
                <a:solidFill>
                  <a:srgbClr val="008000"/>
                </a:solidFill>
                <a:latin typeface="Avenir Black"/>
                <a:cs typeface="Avenir Black"/>
              </a:rPr>
              <a:t>GeV</a:t>
            </a:r>
            <a:r>
              <a:rPr lang="en-US" sz="2400" dirty="0" smtClean="0">
                <a:solidFill>
                  <a:srgbClr val="008000"/>
                </a:solidFill>
                <a:latin typeface="Avenir Black"/>
                <a:cs typeface="Avenir Black"/>
              </a:rPr>
              <a:t> &amp; Hermes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3212" y="1444254"/>
            <a:ext cx="352503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Avenir Black"/>
                <a:cs typeface="Avenir Black"/>
              </a:rPr>
              <a:t>One day of data taking</a:t>
            </a:r>
          </a:p>
          <a:p>
            <a:r>
              <a:rPr lang="en-US" sz="2400" dirty="0">
                <a:solidFill>
                  <a:srgbClr val="008000"/>
                </a:solidFill>
                <a:latin typeface="Avenir Book"/>
                <a:cs typeface="Avenir Book"/>
              </a:rPr>
              <a:t>Q</a:t>
            </a:r>
            <a:r>
              <a:rPr lang="en-US" sz="2400" baseline="30000" dirty="0">
                <a:solidFill>
                  <a:srgbClr val="008000"/>
                </a:solidFill>
                <a:latin typeface="Avenir Book"/>
                <a:cs typeface="Avenir Book"/>
              </a:rPr>
              <a:t>2</a:t>
            </a:r>
            <a:r>
              <a:rPr lang="en-US" sz="2400" dirty="0">
                <a:solidFill>
                  <a:srgbClr val="008000"/>
                </a:solidFill>
                <a:latin typeface="Avenir Book"/>
                <a:cs typeface="Avenir Book"/>
              </a:rPr>
              <a:t>&gt;1 GeV</a:t>
            </a:r>
            <a:r>
              <a:rPr lang="en-US" sz="2400" baseline="30000" dirty="0">
                <a:solidFill>
                  <a:srgbClr val="008000"/>
                </a:solidFill>
                <a:latin typeface="Avenir Book"/>
                <a:cs typeface="Avenir Book"/>
              </a:rPr>
              <a:t>2</a:t>
            </a:r>
            <a:r>
              <a:rPr lang="en-US" sz="2400" dirty="0">
                <a:solidFill>
                  <a:srgbClr val="008000"/>
                </a:solidFill>
                <a:latin typeface="Avenir Book"/>
                <a:cs typeface="Avenir Book"/>
              </a:rPr>
              <a:t>	W&gt;2 GeV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536025" y="1699614"/>
            <a:ext cx="648072" cy="46166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103978" y="3816622"/>
            <a:ext cx="756083" cy="46166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8-09-12 at 17.17.5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2"/>
          <a:stretch/>
        </p:blipFill>
        <p:spPr>
          <a:xfrm>
            <a:off x="113772" y="2941003"/>
            <a:ext cx="8156729" cy="2593295"/>
          </a:xfrm>
          <a:prstGeom prst="rect">
            <a:avLst/>
          </a:prstGeom>
        </p:spPr>
      </p:pic>
      <p:pic>
        <p:nvPicPr>
          <p:cNvPr id="15" name="Picture 14" descr="Screen Shot 2017-09-15 at 13.31.42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2" y="770873"/>
            <a:ext cx="4146849" cy="60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67470" y="5817730"/>
            <a:ext cx="7320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Other preliminary results about to be released: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Avenir Black"/>
                <a:cs typeface="Avenir Black"/>
              </a:rPr>
              <a:t>Beam SSA for </a:t>
            </a:r>
            <a:r>
              <a:rPr lang="en-US" sz="20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dihadrons</a:t>
            </a:r>
            <a:endParaRPr lang="en-US" sz="2000" dirty="0" smtClean="0">
              <a:solidFill>
                <a:schemeClr val="accent1"/>
              </a:solidFill>
              <a:latin typeface="Avenir Black"/>
              <a:cs typeface="Avenir Blac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accent1"/>
                </a:solidFill>
                <a:latin typeface="Avenir Black"/>
                <a:cs typeface="Avenir Black"/>
              </a:rPr>
              <a:t>Multiplicities </a:t>
            </a:r>
            <a:endParaRPr lang="en-US" sz="2000" dirty="0">
              <a:solidFill>
                <a:schemeClr val="accent1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5911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Hall </a:t>
            </a:r>
            <a:r>
              <a:rPr lang="en-US" sz="3800" dirty="0">
                <a:solidFill>
                  <a:schemeClr val="accent1"/>
                </a:solidFill>
                <a:latin typeface="Avenir Black"/>
                <a:cs typeface="Avenir Black"/>
              </a:rPr>
              <a:t>C: SHMS + HMS (+ NPS) 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13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6543D2B4-D6AD-8C4B-854A-2B4F53D83821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13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3302000" y="939511"/>
            <a:ext cx="5642703" cy="165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50" tIns="28575" rIns="57150" bIns="28575">
            <a:spAutoFit/>
          </a:bodyPr>
          <a:lstStyle/>
          <a:p>
            <a:pPr marL="167680" indent="-16768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Avenir Book"/>
                <a:cs typeface="Avenir Book"/>
              </a:rPr>
              <a:t>Precise measurements of absolute cross-sections (O 1%) and </a:t>
            </a:r>
            <a:r>
              <a:rPr lang="en-US" sz="2400" dirty="0" err="1">
                <a:solidFill>
                  <a:srgbClr val="008000"/>
                </a:solidFill>
                <a:latin typeface="Avenir Book"/>
                <a:cs typeface="Avenir Book"/>
              </a:rPr>
              <a:t>p</a:t>
            </a:r>
            <a:r>
              <a:rPr lang="en-US" sz="2400" baseline="-25000" dirty="0" err="1">
                <a:solidFill>
                  <a:srgbClr val="008000"/>
                </a:solidFill>
                <a:latin typeface="Avenir Book"/>
                <a:cs typeface="Avenir Book"/>
              </a:rPr>
              <a:t>T</a:t>
            </a:r>
            <a:r>
              <a:rPr lang="en-US" sz="2400" dirty="0">
                <a:solidFill>
                  <a:srgbClr val="008000"/>
                </a:solidFill>
                <a:latin typeface="Avenir Book"/>
                <a:cs typeface="Avenir Book"/>
              </a:rPr>
              <a:t> dependence </a:t>
            </a:r>
            <a:r>
              <a:rPr lang="en-US" sz="2400" dirty="0">
                <a:solidFill>
                  <a:srgbClr val="FF0000"/>
                </a:solidFill>
                <a:latin typeface="Symbol" charset="0"/>
                <a:cs typeface="Symbol" charset="0"/>
              </a:rPr>
              <a:t>p</a:t>
            </a:r>
            <a:r>
              <a:rPr lang="en-US" sz="2400" baseline="30000" dirty="0">
                <a:solidFill>
                  <a:srgbClr val="FF0000"/>
                </a:solidFill>
                <a:latin typeface="Avenir Black" charset="0"/>
                <a:cs typeface="Avenir Black" charset="0"/>
              </a:rPr>
              <a:t>+/-/0</a:t>
            </a:r>
            <a:r>
              <a:rPr lang="en-US" sz="2400" dirty="0">
                <a:solidFill>
                  <a:srgbClr val="FF0000"/>
                </a:solidFill>
                <a:latin typeface="Avenir Black" charset="0"/>
                <a:cs typeface="Avenir Black" charset="0"/>
              </a:rPr>
              <a:t> </a:t>
            </a:r>
            <a:r>
              <a:rPr lang="en-US" sz="2400" dirty="0">
                <a:solidFill>
                  <a:srgbClr val="008000"/>
                </a:solidFill>
                <a:latin typeface="Avenir Book"/>
                <a:cs typeface="Avenir Book"/>
              </a:rPr>
              <a:t>and</a:t>
            </a:r>
            <a:r>
              <a:rPr lang="en-US" sz="2400" dirty="0">
                <a:solidFill>
                  <a:srgbClr val="008000"/>
                </a:solidFill>
                <a:latin typeface="Avenir Black" charset="0"/>
                <a:cs typeface="Avenir Black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venir Book"/>
                <a:cs typeface="Avenir Book"/>
              </a:rPr>
              <a:t>K</a:t>
            </a:r>
            <a:r>
              <a:rPr lang="en-US" sz="2400" baseline="30000" dirty="0">
                <a:solidFill>
                  <a:srgbClr val="FF0000"/>
                </a:solidFill>
                <a:latin typeface="Avenir Book"/>
                <a:cs typeface="Avenir Book"/>
              </a:rPr>
              <a:t>+/-</a:t>
            </a:r>
            <a:r>
              <a:rPr lang="en-US" sz="2400" dirty="0">
                <a:solidFill>
                  <a:srgbClr val="008000"/>
                </a:solidFill>
                <a:latin typeface="Avenir Black" charset="0"/>
                <a:cs typeface="Avenir Black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latin typeface="Avenir Book"/>
                <a:cs typeface="Avenir Book"/>
              </a:rPr>
              <a:t>on </a:t>
            </a:r>
            <a:r>
              <a:rPr lang="en-US" sz="2400" dirty="0">
                <a:latin typeface="Avenir Book"/>
                <a:cs typeface="Avenir Book"/>
              </a:rPr>
              <a:t>p</a:t>
            </a:r>
            <a:r>
              <a:rPr lang="en-US" sz="2400" dirty="0">
                <a:solidFill>
                  <a:srgbClr val="008000"/>
                </a:solidFill>
                <a:latin typeface="Avenir Book"/>
                <a:cs typeface="Avenir Book"/>
              </a:rPr>
              <a:t> &amp; 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d</a:t>
            </a:r>
          </a:p>
          <a:p>
            <a:pPr marL="167680">
              <a:defRPr/>
            </a:pPr>
            <a:r>
              <a:rPr lang="en-US" sz="1600" dirty="0">
                <a:latin typeface="Avenir Book"/>
                <a:cs typeface="Avenir Book"/>
              </a:rPr>
              <a:t>In the range: </a:t>
            </a:r>
            <a:r>
              <a:rPr lang="pl-PL" sz="1600" dirty="0">
                <a:solidFill>
                  <a:srgbClr val="000000"/>
                </a:solidFill>
                <a:latin typeface="Avenir Book"/>
                <a:cs typeface="Avenir Book"/>
              </a:rPr>
              <a:t>0.2 &lt; x &lt; 0.5, 2 &lt; Q</a:t>
            </a:r>
            <a:r>
              <a:rPr lang="pl-PL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2</a:t>
            </a:r>
            <a:r>
              <a:rPr lang="pl-PL" sz="1600" dirty="0">
                <a:solidFill>
                  <a:srgbClr val="000000"/>
                </a:solidFill>
                <a:latin typeface="Avenir Book"/>
                <a:cs typeface="Avenir Book"/>
              </a:rPr>
              <a:t> &lt; 5 GeV</a:t>
            </a:r>
            <a:r>
              <a:rPr lang="pl-PL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pl-PL" sz="1600" dirty="0">
                <a:solidFill>
                  <a:srgbClr val="000000"/>
                </a:solidFill>
                <a:latin typeface="Avenir Book"/>
                <a:cs typeface="Avenir Book"/>
              </a:rPr>
              <a:t>,0.3 &lt; z &lt; 0.5, P</a:t>
            </a:r>
            <a:r>
              <a:rPr lang="pl-PL" sz="1600" baseline="-25000" dirty="0">
                <a:solidFill>
                  <a:srgbClr val="000000"/>
                </a:solidFill>
                <a:latin typeface="Avenir Book"/>
                <a:cs typeface="Avenir Book"/>
              </a:rPr>
              <a:t>t</a:t>
            </a:r>
            <a:r>
              <a:rPr lang="pl-PL" sz="1600" dirty="0">
                <a:solidFill>
                  <a:srgbClr val="000000"/>
                </a:solidFill>
                <a:latin typeface="Avenir Book"/>
                <a:cs typeface="Avenir Book"/>
              </a:rPr>
              <a:t>  &lt; 0.5 </a:t>
            </a:r>
            <a:r>
              <a:rPr lang="pl-PL" sz="1600" dirty="0" err="1">
                <a:solidFill>
                  <a:srgbClr val="000000"/>
                </a:solidFill>
                <a:latin typeface="Avenir Book"/>
                <a:cs typeface="Avenir Book"/>
              </a:rPr>
              <a:t>GeV</a:t>
            </a:r>
            <a:endParaRPr lang="pl-PL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295188" y="3111913"/>
            <a:ext cx="2987969" cy="3291027"/>
            <a:chOff x="8724581" y="3203684"/>
            <a:chExt cx="6338311" cy="5995475"/>
          </a:xfrm>
        </p:grpSpPr>
        <p:sp>
          <p:nvSpPr>
            <p:cNvPr id="9" name="Rectangle 8"/>
            <p:cNvSpPr/>
            <p:nvPr/>
          </p:nvSpPr>
          <p:spPr bwMode="auto">
            <a:xfrm>
              <a:off x="8805233" y="3203684"/>
              <a:ext cx="6257659" cy="5937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11459884" y="8666497"/>
              <a:ext cx="1764317" cy="532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latin typeface="Avenir Black" charset="0"/>
                  <a:cs typeface="Avenir Black" charset="0"/>
                </a:rPr>
                <a:t>P</a:t>
              </a:r>
              <a:r>
                <a:rPr lang="en-US" sz="1300" baseline="-25000">
                  <a:latin typeface="Avenir Black" charset="0"/>
                  <a:cs typeface="Avenir Black" charset="0"/>
                </a:rPr>
                <a:t>t</a:t>
              </a:r>
              <a:r>
                <a:rPr lang="en-US" sz="1300">
                  <a:latin typeface="Avenir Black" charset="0"/>
                  <a:cs typeface="Avenir Black" charset="0"/>
                </a:rPr>
                <a:t> (GeV)</a:t>
              </a:r>
            </a:p>
          </p:txBody>
        </p:sp>
        <p:pic>
          <p:nvPicPr>
            <p:cNvPr id="11" name="Screen Shot 2016-11-23 at 09.25.50.png" descr="/Users/patriziarossi/Desktop/Screen Shot 2016-11-23 at 09.25.50.png"/>
            <p:cNvPicPr>
              <a:picLocks noChangeAspect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8207" y="3203684"/>
              <a:ext cx="5964054" cy="559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 rot="16200000">
              <a:off x="7497690" y="6058737"/>
              <a:ext cx="3074017" cy="620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latin typeface="Avenir Black" charset="0"/>
                  <a:cs typeface="Avenir Black" charset="0"/>
                </a:rPr>
                <a:t>Cross Section (a.u.)</a:t>
              </a:r>
            </a:p>
          </p:txBody>
        </p:sp>
      </p:grp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619866" y="2673744"/>
            <a:ext cx="1304427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150" tIns="28575" rIns="57150" bIns="28575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venir Book" charset="0"/>
                <a:cs typeface="Avenir Book" charset="0"/>
              </a:rPr>
              <a:t>E12-09-017</a:t>
            </a: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130654" y="1107401"/>
            <a:ext cx="3171345" cy="2661881"/>
            <a:chOff x="244475" y="1743088"/>
            <a:chExt cx="5129213" cy="3743312"/>
          </a:xfrm>
        </p:grpSpPr>
        <p:pic>
          <p:nvPicPr>
            <p:cNvPr id="15" name="Content Placeholder 3" descr="SHMS-HMS.JPG"/>
            <p:cNvPicPr>
              <a:picLocks noChangeAspect="1"/>
            </p:cNvPicPr>
            <p:nvPr/>
          </p:nvPicPr>
          <p:blipFill>
            <a:blip r:embed="rId4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75" y="1744676"/>
              <a:ext cx="5067300" cy="37417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3258638" y="1743088"/>
              <a:ext cx="20531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solidFill>
                    <a:srgbClr val="FFFF00"/>
                  </a:solidFill>
                  <a:latin typeface="Symbol" charset="0"/>
                  <a:cs typeface="Symbol" charset="0"/>
                </a:rPr>
                <a:t>p</a:t>
              </a:r>
              <a:r>
                <a:rPr lang="en-US" sz="1100" baseline="30000">
                  <a:solidFill>
                    <a:srgbClr val="FFFF00"/>
                  </a:solidFill>
                  <a:latin typeface="Avenir Black" charset="0"/>
                  <a:cs typeface="Avenir Black" charset="0"/>
                </a:rPr>
                <a:t>+/-</a:t>
              </a:r>
              <a:r>
                <a:rPr lang="en-US" sz="1100">
                  <a:solidFill>
                    <a:srgbClr val="FFFF00"/>
                  </a:solidFill>
                  <a:latin typeface="Avenir Black" charset="0"/>
                  <a:cs typeface="Avenir Black" charset="0"/>
                </a:rPr>
                <a:t>  K</a:t>
              </a:r>
              <a:r>
                <a:rPr lang="en-US" sz="1100" baseline="30000">
                  <a:solidFill>
                    <a:srgbClr val="FFFF00"/>
                  </a:solidFill>
                  <a:latin typeface="Avenir Black" charset="0"/>
                  <a:cs typeface="Avenir Black" charset="0"/>
                </a:rPr>
                <a:t>+/- </a:t>
              </a:r>
              <a:r>
                <a:rPr lang="en-US" sz="1100">
                  <a:solidFill>
                    <a:schemeClr val="bg1"/>
                  </a:solidFill>
                  <a:latin typeface="Avenir Black" charset="0"/>
                  <a:cs typeface="Avenir Black" charset="0"/>
                </a:rPr>
                <a:t>configuration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1630755" y="2127809"/>
              <a:ext cx="1505182" cy="54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venir Black" charset="0"/>
                  <a:cs typeface="Avenir Black" charset="0"/>
                </a:rPr>
                <a:t>SHMS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Rectangle 28"/>
            <p:cNvSpPr>
              <a:spLocks noChangeArrowheads="1"/>
            </p:cNvSpPr>
            <p:nvPr/>
          </p:nvSpPr>
          <p:spPr bwMode="auto">
            <a:xfrm>
              <a:off x="3868506" y="3035749"/>
              <a:ext cx="1505182" cy="54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venir Black" charset="0"/>
                  <a:cs typeface="Avenir Black" charset="0"/>
                </a:rPr>
                <a:t>HMS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347567" y="4120542"/>
            <a:ext cx="2746597" cy="2617020"/>
            <a:chOff x="11055350" y="2865438"/>
            <a:chExt cx="3505200" cy="2861158"/>
          </a:xfrm>
        </p:grpSpPr>
        <p:pic>
          <p:nvPicPr>
            <p:cNvPr id="22" name="Picture 8" descr="ScreenShot076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5" t="4636" r="13632" b="2637"/>
            <a:stretch>
              <a:fillRect/>
            </a:stretch>
          </p:blipFill>
          <p:spPr bwMode="auto">
            <a:xfrm>
              <a:off x="11055350" y="2865438"/>
              <a:ext cx="3505200" cy="2613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12507414" y="5094628"/>
              <a:ext cx="2053136" cy="63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solidFill>
                    <a:srgbClr val="FFFF00"/>
                  </a:solidFill>
                  <a:latin typeface="Symbol" charset="0"/>
                  <a:cs typeface="Symbol" charset="0"/>
                </a:rPr>
                <a:t>p</a:t>
              </a:r>
              <a:r>
                <a:rPr lang="en-US" sz="1100" baseline="30000">
                  <a:solidFill>
                    <a:srgbClr val="FFFF00"/>
                  </a:solidFill>
                  <a:latin typeface="Avenir Black" charset="0"/>
                  <a:cs typeface="Avenir Black" charset="0"/>
                </a:rPr>
                <a:t>0</a:t>
              </a:r>
              <a:r>
                <a:rPr lang="en-US" sz="1100">
                  <a:solidFill>
                    <a:srgbClr val="FFFF00"/>
                  </a:solidFill>
                  <a:latin typeface="Avenir Black" charset="0"/>
                  <a:cs typeface="Avenir Black" charset="0"/>
                </a:rPr>
                <a:t>  </a:t>
              </a:r>
              <a:r>
                <a:rPr lang="en-US" sz="1100">
                  <a:solidFill>
                    <a:schemeClr val="bg1"/>
                  </a:solidFill>
                  <a:latin typeface="Avenir Black" charset="0"/>
                  <a:cs typeface="Avenir Black" charset="0"/>
                </a:rPr>
                <a:t>configuration</a:t>
              </a:r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12535634" y="2865438"/>
              <a:ext cx="1114966" cy="54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venir Black" charset="0"/>
                  <a:cs typeface="Avenir Black" charset="0"/>
                </a:rPr>
                <a:t>NPS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11"/>
            <p:cNvSpPr txBox="1">
              <a:spLocks noChangeArrowheads="1"/>
            </p:cNvSpPr>
            <p:nvPr/>
          </p:nvSpPr>
          <p:spPr bwMode="auto">
            <a:xfrm>
              <a:off x="12659999" y="4821447"/>
              <a:ext cx="762000" cy="496546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>
                  <a:cs typeface="Arial" charset="0"/>
                </a:rPr>
                <a:t>Detector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12355513" y="4692650"/>
              <a:ext cx="304800" cy="128588"/>
            </a:xfrm>
            <a:prstGeom prst="straightConnector1">
              <a:avLst/>
            </a:prstGeom>
            <a:ln w="38100">
              <a:solidFill>
                <a:srgbClr val="66FF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17"/>
            <p:cNvSpPr txBox="1">
              <a:spLocks noChangeArrowheads="1"/>
            </p:cNvSpPr>
            <p:nvPr/>
          </p:nvSpPr>
          <p:spPr bwMode="auto">
            <a:xfrm>
              <a:off x="13642053" y="3921590"/>
              <a:ext cx="762000" cy="496546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>
                  <a:cs typeface="Arial" charset="0"/>
                </a:rPr>
                <a:t>Magnet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13422313" y="3778250"/>
              <a:ext cx="228600" cy="152400"/>
            </a:xfrm>
            <a:prstGeom prst="straightConnector1">
              <a:avLst/>
            </a:prstGeom>
            <a:ln w="38100">
              <a:solidFill>
                <a:srgbClr val="66FF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6418278" y="3309786"/>
            <a:ext cx="2621010" cy="28007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sz="2200" dirty="0" smtClean="0">
                <a:solidFill>
                  <a:srgbClr val="008000"/>
                </a:solidFill>
                <a:latin typeface="Avenir Black"/>
                <a:cs typeface="Avenir Black"/>
              </a:rPr>
              <a:t>Data taking for charged hadrons started in March 2018</a:t>
            </a:r>
          </a:p>
          <a:p>
            <a:pPr marL="176213" indent="-176213"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  <a:latin typeface="Avenir Black"/>
                <a:cs typeface="Avenir Black"/>
              </a:rPr>
              <a:t>~60% of data acquired, remainder in late 2018  </a:t>
            </a:r>
          </a:p>
        </p:txBody>
      </p:sp>
    </p:spTree>
    <p:extLst>
      <p:ext uri="{BB962C8B-B14F-4D97-AF65-F5344CB8AC3E}">
        <p14:creationId xmlns:p14="http://schemas.microsoft.com/office/powerpoint/2010/main" val="22409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  <a:latin typeface="Avenir Black"/>
                <a:cs typeface="Avenir Black"/>
              </a:rPr>
              <a:t>E12</a:t>
            </a:r>
            <a:r>
              <a:rPr lang="en-US" sz="3600" dirty="0">
                <a:solidFill>
                  <a:schemeClr val="accent1"/>
                </a:solidFill>
                <a:latin typeface="Avenir Black"/>
                <a:cs typeface="Avenir Black"/>
              </a:rPr>
              <a:t>-09-017 Quasi-Online Results – </a:t>
            </a:r>
            <a:r>
              <a:rPr lang="en-US" sz="36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Pions</a:t>
            </a:r>
            <a:r>
              <a:rPr lang="en-US" sz="3600" dirty="0" smtClean="0">
                <a:solidFill>
                  <a:schemeClr val="accent1"/>
                </a:solidFill>
                <a:latin typeface="Avenir Black"/>
                <a:cs typeface="Avenir Black"/>
              </a:rPr>
              <a:t> </a:t>
            </a:r>
            <a:endParaRPr lang="en-US" sz="36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14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6543D2B4-D6AD-8C4B-854A-2B4F53D83821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14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7421" y="716121"/>
            <a:ext cx="4949190" cy="646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6031" y="796710"/>
            <a:ext cx="869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/>
                <a:cs typeface="Avenir Book"/>
              </a:rPr>
              <a:t>N</a:t>
            </a:r>
            <a:r>
              <a:rPr lang="en-US" sz="2000" dirty="0" smtClean="0">
                <a:latin typeface="Avenir Book"/>
                <a:cs typeface="Avenir Book"/>
              </a:rPr>
              <a:t>ot </a:t>
            </a:r>
            <a:r>
              <a:rPr lang="en-US" sz="2000" dirty="0">
                <a:latin typeface="Avenir Book"/>
                <a:cs typeface="Avenir Book"/>
              </a:rPr>
              <a:t>normalized by target density: just ratios of </a:t>
            </a:r>
            <a:r>
              <a:rPr lang="en-US" sz="2000" dirty="0" smtClean="0">
                <a:latin typeface="Avenir Book"/>
                <a:cs typeface="Avenir Book"/>
              </a:rPr>
              <a:t>counts/</a:t>
            </a:r>
            <a:r>
              <a:rPr lang="en-US" sz="2000" dirty="0" err="1" smtClean="0">
                <a:latin typeface="Avenir Book"/>
                <a:cs typeface="Avenir Book"/>
              </a:rPr>
              <a:t>mC</a:t>
            </a:r>
            <a:r>
              <a:rPr lang="en-US" sz="2000" dirty="0" smtClean="0">
                <a:latin typeface="Avenir Book"/>
                <a:cs typeface="Avenir Book"/>
              </a:rPr>
              <a:t> corrected </a:t>
            </a:r>
            <a:r>
              <a:rPr lang="en-US" sz="2000" dirty="0">
                <a:latin typeface="Avenir Book"/>
                <a:cs typeface="Avenir Book"/>
              </a:rPr>
              <a:t>for computer dead time</a:t>
            </a:r>
            <a:r>
              <a:rPr lang="en-US" sz="2000" dirty="0" smtClean="0">
                <a:latin typeface="Avenir Book"/>
                <a:cs typeface="Avenir Book"/>
              </a:rPr>
              <a:t>.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94801" y="2154725"/>
            <a:ext cx="24270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Ratio to </a:t>
            </a:r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+ from LH2 of</a:t>
            </a:r>
          </a:p>
          <a:p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from LD2 (open circles)</a:t>
            </a:r>
          </a:p>
          <a:p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from Al (open diamonds)</a:t>
            </a:r>
          </a:p>
          <a:p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from LH2 (crosses)</a:t>
            </a:r>
          </a:p>
          <a:p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from LD2 (filled circles)</a:t>
            </a:r>
          </a:p>
          <a:p>
            <a:r>
              <a:rPr lang="en-US" sz="1400" dirty="0">
                <a:latin typeface="Symbol" charset="2"/>
                <a:cs typeface="Symbol" charset="2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from Al (filled diamonds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accent1"/>
                </a:solidFill>
                <a:latin typeface="Avenir Black"/>
                <a:cs typeface="Avenir Black"/>
              </a:rPr>
              <a:t>Extraction of Quark Transverse Momentum</a:t>
            </a:r>
            <a:endParaRPr lang="en-US" sz="34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15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4762964" y="949766"/>
            <a:ext cx="4447703" cy="14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50" tIns="28575" rIns="57150" bIns="28575">
            <a:spAutoFit/>
          </a:bodyPr>
          <a:lstStyle/>
          <a:p>
            <a:r>
              <a:rPr lang="en-US" sz="2200" dirty="0" smtClean="0">
                <a:latin typeface="Avenir Book" charset="0"/>
                <a:cs typeface="Avenir Book" charset="0"/>
              </a:rPr>
              <a:t>From </a:t>
            </a:r>
            <a:r>
              <a:rPr lang="en-US" sz="2200" dirty="0">
                <a:latin typeface="Avenir Book" charset="0"/>
                <a:cs typeface="Avenir Book" charset="0"/>
              </a:rPr>
              <a:t>the transverse hadron momentum </a:t>
            </a:r>
            <a:r>
              <a:rPr lang="en-US" sz="2200" dirty="0" err="1">
                <a:latin typeface="Avenir Book" charset="0"/>
                <a:cs typeface="Avenir Book" charset="0"/>
              </a:rPr>
              <a:t>P</a:t>
            </a:r>
            <a:r>
              <a:rPr lang="en-US" sz="2200" baseline="-25000" dirty="0" err="1">
                <a:latin typeface="Avenir Book" charset="0"/>
                <a:cs typeface="Avenir Book" charset="0"/>
              </a:rPr>
              <a:t>hT</a:t>
            </a:r>
            <a:r>
              <a:rPr lang="en-US" sz="2200" dirty="0">
                <a:latin typeface="Avenir Book" charset="0"/>
                <a:cs typeface="Avenir Book" charset="0"/>
              </a:rPr>
              <a:t>  </a:t>
            </a:r>
            <a:r>
              <a:rPr lang="en-US" sz="2200" dirty="0">
                <a:latin typeface="Avenir Book" charset="0"/>
                <a:cs typeface="Wingdings" charset="0"/>
                <a:sym typeface="Wingdings" charset="0"/>
              </a:rPr>
              <a:t></a:t>
            </a:r>
            <a:r>
              <a:rPr lang="en-US" sz="2200" dirty="0">
                <a:latin typeface="Avenir Book" charset="0"/>
                <a:cs typeface="Avenir Book" charset="0"/>
              </a:rPr>
              <a:t> information on the intrinsic </a:t>
            </a:r>
            <a:r>
              <a:rPr lang="en-US" sz="2200" dirty="0" err="1">
                <a:latin typeface="Avenir Book" charset="0"/>
                <a:cs typeface="Avenir Book" charset="0"/>
              </a:rPr>
              <a:t>k</a:t>
            </a:r>
            <a:r>
              <a:rPr lang="en-US" sz="2200" baseline="-25000" dirty="0" err="1">
                <a:latin typeface="Avenir Book" charset="0"/>
                <a:cs typeface="Avenir Book" charset="0"/>
              </a:rPr>
              <a:t>T</a:t>
            </a:r>
            <a:r>
              <a:rPr lang="en-US" sz="2200" dirty="0">
                <a:latin typeface="Avenir Book" charset="0"/>
                <a:cs typeface="Avenir Book" charset="0"/>
              </a:rPr>
              <a:t>  and the </a:t>
            </a:r>
            <a:r>
              <a:rPr lang="en-US" sz="2200" dirty="0" err="1">
                <a:latin typeface="Avenir Book" charset="0"/>
                <a:cs typeface="Avenir Book" charset="0"/>
              </a:rPr>
              <a:t>p</a:t>
            </a:r>
            <a:r>
              <a:rPr lang="en-US" sz="2200" baseline="-25000" dirty="0" err="1">
                <a:latin typeface="Avenir Book" charset="0"/>
                <a:cs typeface="Avenir Book" charset="0"/>
              </a:rPr>
              <a:t>T</a:t>
            </a:r>
            <a:r>
              <a:rPr lang="en-US" sz="2200" dirty="0">
                <a:latin typeface="Avenir Book" charset="0"/>
                <a:cs typeface="Avenir Book" charset="0"/>
              </a:rPr>
              <a:t> generated during fragmentation</a:t>
            </a:r>
          </a:p>
        </p:txBody>
      </p:sp>
      <p:pic>
        <p:nvPicPr>
          <p:cNvPr id="8" name="Picture 7" descr="Screen Shot 2017-09-13 at 10.32.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9926" r="6347" b="4420"/>
          <a:stretch/>
        </p:blipFill>
        <p:spPr>
          <a:xfrm>
            <a:off x="0" y="795555"/>
            <a:ext cx="4012956" cy="2094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34783" y="3865381"/>
            <a:ext cx="1920206" cy="227369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25400"/>
            <a:bevelB w="254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7150" tIns="28575" rIns="57150" bIns="28575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7150">
              <a:defRPr/>
            </a:pPr>
            <a:r>
              <a:rPr lang="en-US" sz="1800" dirty="0" smtClean="0">
                <a:solidFill>
                  <a:srgbClr val="008000"/>
                </a:solidFill>
                <a:latin typeface="Avenir Book"/>
                <a:cs typeface="Avenir Book"/>
              </a:rPr>
              <a:t>The 12 GeV physics program at </a:t>
            </a:r>
            <a:r>
              <a:rPr lang="en-US" sz="1800" dirty="0" err="1" smtClean="0">
                <a:solidFill>
                  <a:srgbClr val="008000"/>
                </a:solidFill>
                <a:latin typeface="Avenir Book"/>
                <a:cs typeface="Avenir Book"/>
              </a:rPr>
              <a:t>JLab</a:t>
            </a:r>
            <a:r>
              <a:rPr lang="en-US" sz="1800" dirty="0" smtClean="0">
                <a:solidFill>
                  <a:srgbClr val="008000"/>
                </a:solidFill>
                <a:latin typeface="Avenir Book"/>
                <a:cs typeface="Avenir Book"/>
              </a:rPr>
              <a:t> will be very important to </a:t>
            </a:r>
            <a:r>
              <a:rPr lang="en-US" sz="1800" dirty="0" smtClean="0">
                <a:solidFill>
                  <a:srgbClr val="008000"/>
                </a:solidFill>
                <a:latin typeface="Avenir Black"/>
                <a:cs typeface="Avenir Black"/>
              </a:rPr>
              <a:t>constrain TMD distributions at large x 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97229" y="2975083"/>
            <a:ext cx="3401493" cy="30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50" tIns="28575" rIns="57150" bIns="28575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venir Black"/>
                <a:cs typeface="Avenir Black"/>
              </a:rPr>
              <a:t>Pavia Group results, Q</a:t>
            </a:r>
            <a:r>
              <a:rPr lang="en-US" sz="1600" baseline="30000" dirty="0">
                <a:latin typeface="Avenir Black"/>
                <a:cs typeface="Avenir Black"/>
              </a:rPr>
              <a:t>2</a:t>
            </a:r>
            <a:r>
              <a:rPr lang="en-US" sz="1600" dirty="0">
                <a:latin typeface="Avenir Black"/>
                <a:cs typeface="Avenir Black"/>
              </a:rPr>
              <a:t> = 1 GeV</a:t>
            </a:r>
            <a:r>
              <a:rPr lang="en-US" sz="1600" baseline="30000" dirty="0">
                <a:latin typeface="Avenir Black"/>
                <a:cs typeface="Avenir Black"/>
              </a:rPr>
              <a:t>2</a:t>
            </a:r>
            <a:r>
              <a:rPr lang="en-US" sz="1600" dirty="0">
                <a:latin typeface="Avenir Black"/>
                <a:cs typeface="Avenir Black"/>
              </a:rPr>
              <a:t> </a:t>
            </a:r>
          </a:p>
        </p:txBody>
      </p:sp>
      <p:pic>
        <p:nvPicPr>
          <p:cNvPr id="11" name="Picture 10" descr="Screen Shot 2017-09-12 at 22.39.1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r="25740"/>
          <a:stretch/>
        </p:blipFill>
        <p:spPr>
          <a:xfrm>
            <a:off x="203321" y="3430661"/>
            <a:ext cx="3186670" cy="34243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1264510" y="3271033"/>
            <a:ext cx="1487627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7150" tIns="28575" rIns="57150" bIns="28575">
            <a:spAutoFit/>
          </a:bodyPr>
          <a:lstStyle/>
          <a:p>
            <a:r>
              <a:rPr lang="en-US" sz="1200" dirty="0">
                <a:latin typeface="Avenir Book"/>
                <a:ea typeface="ＭＳ Ｐゴシック" charset="0"/>
                <a:cs typeface="Avenir Book"/>
              </a:rPr>
              <a:t>JHEP 06 (2017) 081 </a:t>
            </a:r>
          </a:p>
        </p:txBody>
      </p:sp>
      <p:pic>
        <p:nvPicPr>
          <p:cNvPr id="13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21" y="2508618"/>
            <a:ext cx="2880066" cy="3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001" t="3818" r="50968" b="3772"/>
          <a:stretch/>
        </p:blipFill>
        <p:spPr>
          <a:xfrm>
            <a:off x="6132653" y="3214120"/>
            <a:ext cx="2974694" cy="31012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5420659" y="4348222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Q</a:t>
            </a:r>
            <a:r>
              <a:rPr lang="en-US" baseline="30000" dirty="0" smtClean="0">
                <a:latin typeface="Calibri"/>
                <a:cs typeface="Calibri"/>
              </a:rPr>
              <a:t>2 </a:t>
            </a:r>
            <a:r>
              <a:rPr lang="en-US" dirty="0" smtClean="0">
                <a:latin typeface="Calibri"/>
                <a:cs typeface="Calibri"/>
              </a:rPr>
              <a:t>(GeV</a:t>
            </a:r>
            <a:r>
              <a:rPr lang="en-US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04965" y="6139128"/>
            <a:ext cx="39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alibri"/>
                <a:cs typeface="Calibri"/>
              </a:rPr>
              <a:t>x</a:t>
            </a:r>
            <a:r>
              <a:rPr lang="en-US" sz="2000" baseline="-25000" dirty="0" err="1" smtClean="0">
                <a:latin typeface="Calibri"/>
                <a:cs typeface="Calibri"/>
              </a:rPr>
              <a:t>B</a:t>
            </a:r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454989" y="4818042"/>
            <a:ext cx="363501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0938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Longitudinally Polarized Target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16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899897" y="1485368"/>
            <a:ext cx="3786530" cy="2631995"/>
            <a:chOff x="1083236" y="3084512"/>
            <a:chExt cx="7467039" cy="5084795"/>
          </a:xfrm>
        </p:grpSpPr>
        <p:pic>
          <p:nvPicPr>
            <p:cNvPr id="7" name="Picture 6" descr="Screen Shot 2016-11-30 at 09.39.1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4" t="9315"/>
            <a:stretch/>
          </p:blipFill>
          <p:spPr>
            <a:xfrm>
              <a:off x="1083236" y="3084512"/>
              <a:ext cx="7467039" cy="5084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3343598" y="3195680"/>
              <a:ext cx="1051705" cy="89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rgbClr val="FF0000"/>
                  </a:solidFill>
                  <a:latin typeface="Symbol" charset="0"/>
                  <a:cs typeface="Symbol" charset="0"/>
                </a:rPr>
                <a:t>p</a:t>
              </a:r>
              <a:r>
                <a:rPr lang="en-US" sz="2400" b="1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5249251" y="3155012"/>
              <a:ext cx="920518" cy="89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rgbClr val="0000FF"/>
                  </a:solidFill>
                  <a:latin typeface="Symbol" charset="0"/>
                  <a:cs typeface="Symbol" charset="0"/>
                </a:rPr>
                <a:t>p</a:t>
              </a:r>
              <a:r>
                <a:rPr lang="en-US" sz="2400" b="1" dirty="0">
                  <a:solidFill>
                    <a:srgbClr val="0000FF"/>
                  </a:solidFill>
                </a:rPr>
                <a:t>-</a:t>
              </a:r>
            </a:p>
          </p:txBody>
        </p:sp>
        <p:sp>
          <p:nvSpPr>
            <p:cNvPr id="10" name="TextBox 25"/>
            <p:cNvSpPr txBox="1">
              <a:spLocks noChangeArrowheads="1"/>
            </p:cNvSpPr>
            <p:nvPr/>
          </p:nvSpPr>
          <p:spPr bwMode="auto">
            <a:xfrm>
              <a:off x="7111874" y="3166514"/>
              <a:ext cx="922297" cy="89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rgbClr val="79F64A"/>
                  </a:solidFill>
                  <a:latin typeface="Symbol" charset="0"/>
                  <a:cs typeface="Symbol" charset="0"/>
                </a:rPr>
                <a:t>p</a:t>
              </a:r>
              <a:r>
                <a:rPr lang="en-US" sz="2400" b="1" baseline="30000" dirty="0">
                  <a:solidFill>
                    <a:srgbClr val="79F64A"/>
                  </a:solidFill>
                </a:rPr>
                <a:t>0</a:t>
              </a:r>
            </a:p>
          </p:txBody>
        </p:sp>
      </p:grpSp>
      <p:pic>
        <p:nvPicPr>
          <p:cNvPr id="3" name="Picture 2" descr="Screen Shot 2018-09-13 at 10.27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" y="2224430"/>
            <a:ext cx="2383276" cy="13504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6139" y="882743"/>
            <a:ext cx="3708647" cy="1310798"/>
            <a:chOff x="158751" y="995363"/>
            <a:chExt cx="7595392" cy="2402350"/>
          </a:xfrm>
        </p:grpSpPr>
        <p:pic>
          <p:nvPicPr>
            <p:cNvPr id="13" name="Screen Shot 2016-11-23 at 14.16.57.png" descr="/Users/patriziarossi/Desktop/Screen Shot 2016-11-23 at 14.16.57.png"/>
            <p:cNvPicPr>
              <a:picLocks noChangeAspect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r="8759"/>
            <a:stretch/>
          </p:blipFill>
          <p:spPr>
            <a:xfrm>
              <a:off x="158751" y="995363"/>
              <a:ext cx="7595392" cy="23447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3078695" y="3008894"/>
              <a:ext cx="2319422" cy="38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latin typeface="Avenir Book" charset="0"/>
                  <a:cs typeface="Avenir Book" charset="0"/>
                </a:rPr>
                <a:t>Overall length 2.6 m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905907" y="3177628"/>
              <a:ext cx="251936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4" idx="1"/>
            </p:cNvCxnSpPr>
            <p:nvPr/>
          </p:nvCxnSpPr>
          <p:spPr>
            <a:xfrm flipH="1" flipV="1">
              <a:off x="356132" y="3200982"/>
              <a:ext cx="2722563" cy="23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Left-Right Arrow 19"/>
          <p:cNvSpPr/>
          <p:nvPr/>
        </p:nvSpPr>
        <p:spPr>
          <a:xfrm rot="19252689">
            <a:off x="2265660" y="2114351"/>
            <a:ext cx="1416415" cy="270475"/>
          </a:xfrm>
          <a:prstGeom prst="leftRightArrow">
            <a:avLst>
              <a:gd name="adj1" fmla="val 50000"/>
              <a:gd name="adj2" fmla="val 4302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7150" tIns="28575" rIns="57150" bIns="2857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23515" y="43231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162446" y="4370368"/>
            <a:ext cx="49815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dirty="0" smtClean="0">
                <a:latin typeface="Avenir Book" charset="0"/>
                <a:cs typeface="Avenir Book" charset="0"/>
              </a:rPr>
              <a:t>Curves using different </a:t>
            </a:r>
            <a:r>
              <a:rPr lang="en-US" dirty="0" err="1">
                <a:latin typeface="Avenir Book" charset="0"/>
                <a:cs typeface="Avenir Book" charset="0"/>
              </a:rPr>
              <a:t>k</a:t>
            </a:r>
            <a:r>
              <a:rPr lang="en-US" baseline="-25000" dirty="0" err="1">
                <a:latin typeface="Avenir Book" charset="0"/>
                <a:cs typeface="Avenir Book" charset="0"/>
              </a:rPr>
              <a:t>T</a:t>
            </a:r>
            <a:r>
              <a:rPr lang="en-US" dirty="0">
                <a:latin typeface="Avenir Book" charset="0"/>
                <a:cs typeface="Avenir Book" charset="0"/>
              </a:rPr>
              <a:t> widths for </a:t>
            </a:r>
            <a:r>
              <a:rPr lang="en-US" dirty="0" smtClean="0">
                <a:latin typeface="Avenir Book" charset="0"/>
                <a:cs typeface="Avenir Book" charset="0"/>
              </a:rPr>
              <a:t>g</a:t>
            </a:r>
            <a:r>
              <a:rPr lang="en-US" baseline="-25000" dirty="0">
                <a:latin typeface="Avenir Book" charset="0"/>
                <a:cs typeface="Avenir Book" charset="0"/>
              </a:rPr>
              <a:t>1 </a:t>
            </a:r>
            <a:r>
              <a:rPr lang="en-US" dirty="0">
                <a:latin typeface="Avenir Book" charset="0"/>
                <a:cs typeface="Avenir Book" charset="0"/>
              </a:rPr>
              <a:t>(</a:t>
            </a:r>
            <a:r>
              <a:rPr lang="en-US" dirty="0" smtClean="0">
                <a:latin typeface="Avenir Book" charset="0"/>
                <a:cs typeface="Avenir Book" charset="0"/>
              </a:rPr>
              <a:t>same for f</a:t>
            </a:r>
            <a:r>
              <a:rPr lang="en-US" baseline="-25000" dirty="0" smtClean="0">
                <a:latin typeface="Avenir Book" charset="0"/>
                <a:cs typeface="Avenir Book" charset="0"/>
              </a:rPr>
              <a:t>1</a:t>
            </a:r>
            <a:r>
              <a:rPr lang="en-US" dirty="0" smtClean="0">
                <a:latin typeface="Avenir Book" charset="0"/>
                <a:cs typeface="Avenir Book" charset="0"/>
              </a:rPr>
              <a:t> 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Avenir Book" charset="0"/>
                <a:cs typeface="Avenir Book" charset="0"/>
                <a:sym typeface="Wingdings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Avenir Book" charset="0"/>
                <a:cs typeface="Avenir Book" charset="0"/>
              </a:rPr>
              <a:t>widths of </a:t>
            </a:r>
            <a:r>
              <a:rPr lang="en-US" dirty="0" err="1">
                <a:solidFill>
                  <a:schemeClr val="accent1"/>
                </a:solidFill>
                <a:latin typeface="Avenir Book" charset="0"/>
                <a:cs typeface="Avenir Book" charset="0"/>
              </a:rPr>
              <a:t>partonic</a:t>
            </a:r>
            <a:r>
              <a:rPr lang="en-US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 distributions may </a:t>
            </a:r>
            <a:r>
              <a:rPr lang="en-US" dirty="0" smtClean="0">
                <a:solidFill>
                  <a:schemeClr val="accent1"/>
                </a:solidFill>
                <a:latin typeface="Avenir Book" charset="0"/>
                <a:cs typeface="Avenir Book" charset="0"/>
              </a:rPr>
              <a:t>depend </a:t>
            </a:r>
            <a:r>
              <a:rPr lang="en-US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on the spin orientation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0956" y="2193541"/>
            <a:ext cx="19234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Dual Cell Target w opposite pol.</a:t>
            </a:r>
          </a:p>
          <a:p>
            <a:pPr marL="176213" indent="-176213">
              <a:buFont typeface="Arial"/>
              <a:buChar char="•"/>
            </a:pPr>
            <a:endParaRPr lang="en-US" sz="400" dirty="0" smtClean="0">
              <a:solidFill>
                <a:schemeClr val="tx1">
                  <a:lumMod val="65000"/>
                  <a:lumOff val="35000"/>
                </a:schemeClr>
              </a:solidFill>
              <a:latin typeface="Avenir Black"/>
              <a:cs typeface="Avenir Black"/>
            </a:endParaRPr>
          </a:p>
          <a:p>
            <a:pPr marL="176213" indent="-176213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NH</a:t>
            </a:r>
            <a:r>
              <a:rPr lang="en-US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3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 &amp; ND</a:t>
            </a:r>
            <a:r>
              <a:rPr lang="en-US" sz="16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3</a:t>
            </a:r>
          </a:p>
          <a:p>
            <a:pPr marL="176213" indent="-176213">
              <a:buFont typeface="Arial"/>
              <a:buChar char="•"/>
            </a:pPr>
            <a:endParaRPr lang="en-US" sz="400" dirty="0">
              <a:solidFill>
                <a:schemeClr val="tx1">
                  <a:lumMod val="65000"/>
                  <a:lumOff val="35000"/>
                </a:schemeClr>
              </a:solidFill>
              <a:latin typeface="Avenir Black"/>
              <a:cs typeface="Avenir Black"/>
            </a:endParaRPr>
          </a:p>
          <a:p>
            <a:pPr marL="176213" indent="-17621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eady for inst.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i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lack"/>
                <a:cs typeface="Avenir Black"/>
              </a:rPr>
              <a:t>n summer 2020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lack"/>
              <a:cs typeface="Avenir Black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67392" y="5325306"/>
            <a:ext cx="53766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dirty="0">
                <a:latin typeface="Avenir Book" charset="0"/>
                <a:cs typeface="Avenir Book" charset="0"/>
              </a:rPr>
              <a:t>Data by COMPASS </a:t>
            </a:r>
            <a:r>
              <a:rPr lang="en-US" dirty="0" err="1">
                <a:latin typeface="Avenir Book" charset="0"/>
                <a:cs typeface="Avenir Book" charset="0"/>
              </a:rPr>
              <a:t>appeare</a:t>
            </a:r>
            <a:r>
              <a:rPr lang="en-US" dirty="0">
                <a:latin typeface="Avenir Book" charset="0"/>
                <a:cs typeface="Avenir Book" charset="0"/>
              </a:rPr>
              <a:t> to be well compatible with a constant function: </a:t>
            </a:r>
            <a:r>
              <a:rPr lang="en-US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are </a:t>
            </a:r>
            <a:r>
              <a:rPr lang="en-US" dirty="0" err="1">
                <a:solidFill>
                  <a:schemeClr val="accent1"/>
                </a:solidFill>
                <a:latin typeface="Avenir Book" charset="0"/>
                <a:cs typeface="Avenir Book" charset="0"/>
              </a:rPr>
              <a:t>k</a:t>
            </a:r>
            <a:r>
              <a:rPr lang="en-US" baseline="-25000" dirty="0" err="1">
                <a:solidFill>
                  <a:schemeClr val="accent1"/>
                </a:solidFill>
                <a:latin typeface="Avenir Book" charset="0"/>
                <a:cs typeface="Avenir Book" charset="0"/>
              </a:rPr>
              <a:t>T</a:t>
            </a:r>
            <a:r>
              <a:rPr lang="en-US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 widths </a:t>
            </a:r>
            <a:r>
              <a:rPr lang="en-US" dirty="0" smtClean="0">
                <a:solidFill>
                  <a:schemeClr val="accent1"/>
                </a:solidFill>
                <a:latin typeface="Avenir Book" charset="0"/>
                <a:cs typeface="Avenir Book" charset="0"/>
              </a:rPr>
              <a:t> of  </a:t>
            </a:r>
            <a:r>
              <a:rPr lang="en-US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g</a:t>
            </a:r>
            <a:r>
              <a:rPr lang="en-US" baseline="-25000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1</a:t>
            </a:r>
            <a:r>
              <a:rPr lang="en-US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 and  f</a:t>
            </a:r>
            <a:r>
              <a:rPr lang="en-US" baseline="-25000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1</a:t>
            </a:r>
            <a:r>
              <a:rPr lang="en-US" dirty="0">
                <a:solidFill>
                  <a:schemeClr val="accent1"/>
                </a:solidFill>
                <a:latin typeface="Avenir Book" charset="0"/>
                <a:cs typeface="Avenir Book" charset="0"/>
              </a:rPr>
              <a:t> the same in the kinematics not dominated by valence </a:t>
            </a:r>
            <a:r>
              <a:rPr lang="en-US" dirty="0" smtClean="0">
                <a:solidFill>
                  <a:schemeClr val="accent1"/>
                </a:solidFill>
                <a:latin typeface="Avenir Book" charset="0"/>
                <a:cs typeface="Avenir Book" charset="0"/>
              </a:rPr>
              <a:t>quarks and non </a:t>
            </a:r>
            <a:r>
              <a:rPr lang="en-US" dirty="0" err="1" smtClean="0">
                <a:solidFill>
                  <a:schemeClr val="accent1"/>
                </a:solidFill>
                <a:latin typeface="Avenir Book" charset="0"/>
                <a:cs typeface="Avenir Book" charset="0"/>
              </a:rPr>
              <a:t>perturbative</a:t>
            </a:r>
            <a:r>
              <a:rPr lang="en-US" dirty="0" smtClean="0">
                <a:solidFill>
                  <a:schemeClr val="accent1"/>
                </a:solidFill>
                <a:latin typeface="Avenir Book" charset="0"/>
                <a:cs typeface="Avenir Book" charset="0"/>
              </a:rPr>
              <a:t> sea?</a:t>
            </a:r>
            <a:endParaRPr lang="en-US" dirty="0">
              <a:solidFill>
                <a:schemeClr val="accent1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138" y="810123"/>
            <a:ext cx="4678271" cy="3487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96139" y="3577812"/>
            <a:ext cx="3560778" cy="3280188"/>
            <a:chOff x="1841620" y="1661727"/>
            <a:chExt cx="3630594" cy="3420000"/>
          </a:xfrm>
        </p:grpSpPr>
        <p:sp>
          <p:nvSpPr>
            <p:cNvPr id="31" name="Rectangle 30"/>
            <p:cNvSpPr/>
            <p:nvPr/>
          </p:nvSpPr>
          <p:spPr>
            <a:xfrm>
              <a:off x="1841620" y="1661727"/>
              <a:ext cx="3630594" cy="342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Screen Shot 2018-09-13 at 10.33.12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154"/>
            <a:stretch/>
          </p:blipFill>
          <p:spPr>
            <a:xfrm>
              <a:off x="1981130" y="1717828"/>
              <a:ext cx="1891629" cy="3259685"/>
            </a:xfrm>
            <a:prstGeom prst="rect">
              <a:avLst/>
            </a:prstGeom>
          </p:spPr>
        </p:pic>
        <p:pic>
          <p:nvPicPr>
            <p:cNvPr id="33" name="Picture 32" descr="Screen Shot 2018-09-13 at 10.33.12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49"/>
            <a:stretch/>
          </p:blipFill>
          <p:spPr>
            <a:xfrm>
              <a:off x="3872759" y="1717827"/>
              <a:ext cx="1403675" cy="3259685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 rot="1887677">
            <a:off x="8217427" y="1343911"/>
            <a:ext cx="938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8000"/>
                </a:solidFill>
                <a:latin typeface="Monotype Corsiva"/>
                <a:cs typeface="Monotype Corsiva"/>
              </a:rPr>
              <a:t>JLab</a:t>
            </a:r>
            <a:endParaRPr lang="en-US" sz="2800" b="1" dirty="0">
              <a:solidFill>
                <a:srgbClr val="008000"/>
              </a:solidFill>
              <a:latin typeface="Monotype Corsiva"/>
              <a:cs typeface="Monotype Corsiva"/>
            </a:endParaRPr>
          </a:p>
        </p:txBody>
      </p:sp>
      <p:sp>
        <p:nvSpPr>
          <p:cNvPr id="35" name="TextBox 34"/>
          <p:cNvSpPr txBox="1"/>
          <p:nvPr/>
        </p:nvSpPr>
        <p:spPr>
          <a:xfrm rot="1887677">
            <a:off x="2776965" y="3873256"/>
            <a:ext cx="1663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8000"/>
                </a:solidFill>
                <a:latin typeface="Monotype Corsiva"/>
                <a:cs typeface="Monotype Corsiva"/>
              </a:rPr>
              <a:t>CoMPASS</a:t>
            </a:r>
            <a:endParaRPr lang="en-US" sz="2800" b="1" dirty="0">
              <a:solidFill>
                <a:srgbClr val="008000"/>
              </a:solidFill>
              <a:latin typeface="Monotype Corsiva"/>
              <a:cs typeface="Monotype Corsiv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4189" y="4145753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900" dirty="0" err="1">
                <a:latin typeface="Avenir Book"/>
                <a:cs typeface="Avenir Book"/>
              </a:rPr>
              <a:t>Published</a:t>
            </a:r>
            <a:r>
              <a:rPr lang="nb-NO" sz="900" dirty="0">
                <a:latin typeface="Avenir Book"/>
                <a:cs typeface="Avenir Book"/>
              </a:rPr>
              <a:t> CLAS data: </a:t>
            </a:r>
            <a:r>
              <a:rPr lang="nb-NO" sz="900" dirty="0" err="1">
                <a:latin typeface="Avenir Book"/>
                <a:cs typeface="Avenir Book"/>
              </a:rPr>
              <a:t>Avakian</a:t>
            </a:r>
            <a:r>
              <a:rPr lang="nb-NO" sz="900" dirty="0">
                <a:latin typeface="Avenir Book"/>
                <a:cs typeface="Avenir Book"/>
              </a:rPr>
              <a:t> et al., PRL, 105 (2010) 262002</a:t>
            </a:r>
            <a:endParaRPr lang="en-US" sz="900" dirty="0">
              <a:latin typeface="Avenir Book"/>
              <a:cs typeface="Avenir Book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1667" y="665528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900" dirty="0" err="1" smtClean="0">
                <a:latin typeface="Avenir Book"/>
                <a:cs typeface="Avenir Book"/>
              </a:rPr>
              <a:t>Parsamiyan</a:t>
            </a:r>
            <a:r>
              <a:rPr lang="nb-NO" sz="900" dirty="0" smtClean="0">
                <a:latin typeface="Avenir Book"/>
                <a:cs typeface="Avenir Book"/>
              </a:rPr>
              <a:t> </a:t>
            </a:r>
            <a:r>
              <a:rPr lang="en-US" sz="900" dirty="0" err="1" smtClean="0">
                <a:latin typeface="Avenir Book"/>
                <a:cs typeface="Avenir Book"/>
              </a:rPr>
              <a:t>PoSD</a:t>
            </a:r>
            <a:r>
              <a:rPr lang="en-US" sz="900" dirty="0">
                <a:latin typeface="Avenir Book"/>
                <a:cs typeface="Avenir Book"/>
              </a:rPr>
              <a:t>, </a:t>
            </a:r>
            <a:r>
              <a:rPr lang="en-US" sz="900" dirty="0" smtClean="0">
                <a:latin typeface="Avenir Book"/>
                <a:cs typeface="Avenir Book"/>
              </a:rPr>
              <a:t>DIS2017 </a:t>
            </a:r>
            <a:r>
              <a:rPr lang="en-US" sz="900" dirty="0">
                <a:latin typeface="Avenir Book"/>
                <a:cs typeface="Avenir Book"/>
              </a:rPr>
              <a:t>(2018) 259</a:t>
            </a:r>
          </a:p>
        </p:txBody>
      </p:sp>
      <p:pic>
        <p:nvPicPr>
          <p:cNvPr id="36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89" y="774649"/>
            <a:ext cx="4070033" cy="6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1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18 at 11.20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11" y="115824"/>
            <a:ext cx="1630889" cy="111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accent1"/>
                </a:solidFill>
                <a:latin typeface="Avenir Black"/>
                <a:cs typeface="Avenir Black"/>
              </a:rPr>
              <a:t>The Hall A TMD Program</a:t>
            </a:r>
            <a:endParaRPr lang="en-US" sz="33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17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024" t="16320" r="1763" b="12640"/>
          <a:stretch/>
        </p:blipFill>
        <p:spPr>
          <a:xfrm>
            <a:off x="128924" y="3995163"/>
            <a:ext cx="2630151" cy="17000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770511"/>
            <a:ext cx="71522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venir Book"/>
                <a:cs typeface="Avenir Book"/>
              </a:rPr>
              <a:t>TMD program based </a:t>
            </a:r>
            <a:r>
              <a:rPr lang="en-US" sz="2000" dirty="0" smtClean="0">
                <a:latin typeface="Avenir Book"/>
                <a:cs typeface="Avenir Book"/>
              </a:rPr>
              <a:t>on: </a:t>
            </a:r>
          </a:p>
          <a:p>
            <a:pPr marL="3429000" lvl="6" indent="-457200" eaLnBrk="1" hangingPunct="1">
              <a:buFont typeface="+mj-lt"/>
              <a:buAutoNum type="alphaLcParenR"/>
            </a:pPr>
            <a:r>
              <a:rPr lang="en-US" sz="2000" dirty="0" smtClean="0">
                <a:latin typeface="Avenir Book"/>
                <a:cs typeface="Avenir Book"/>
              </a:rPr>
              <a:t>2 </a:t>
            </a:r>
            <a:r>
              <a:rPr lang="en-US" sz="2000" dirty="0">
                <a:latin typeface="Avenir Book"/>
                <a:cs typeface="Avenir Book"/>
              </a:rPr>
              <a:t>new </a:t>
            </a:r>
            <a:r>
              <a:rPr lang="en-US" sz="2000" dirty="0" smtClean="0">
                <a:latin typeface="Avenir Book"/>
                <a:cs typeface="Avenir Book"/>
              </a:rPr>
              <a:t>detectors</a:t>
            </a:r>
          </a:p>
          <a:p>
            <a:pPr marL="3429000" lvl="6" indent="-457200" eaLnBrk="1" hangingPunct="1">
              <a:buFont typeface="+mj-lt"/>
              <a:buAutoNum type="alphaLcParenR"/>
            </a:pPr>
            <a:r>
              <a:rPr lang="en-US" sz="2000" dirty="0" smtClean="0">
                <a:latin typeface="Avenir Book"/>
                <a:cs typeface="Avenir Book"/>
              </a:rPr>
              <a:t>High FOM </a:t>
            </a:r>
            <a:r>
              <a:rPr lang="en-US" sz="2000" baseline="30000" dirty="0" smtClean="0">
                <a:latin typeface="Avenir Book"/>
                <a:cs typeface="Avenir Book"/>
              </a:rPr>
              <a:t>3</a:t>
            </a:r>
            <a:r>
              <a:rPr lang="en-US" sz="2000" dirty="0" smtClean="0">
                <a:latin typeface="Avenir Book"/>
                <a:cs typeface="Avenir Book"/>
              </a:rPr>
              <a:t>He target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7" name="Picture 6" descr="Screen Shot 2014-09-20 at 17.02.1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6"/>
          <a:stretch/>
        </p:blipFill>
        <p:spPr>
          <a:xfrm>
            <a:off x="37447" y="1488925"/>
            <a:ext cx="2648637" cy="14751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5933" y="2943956"/>
            <a:ext cx="2630151" cy="89255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176213" indent="-176213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Large acceptance (2</a:t>
            </a:r>
            <a:r>
              <a:rPr lang="en-US" sz="1300" dirty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) </a:t>
            </a:r>
          </a:p>
          <a:p>
            <a:pPr marL="176213" indent="-176213">
              <a:buFont typeface="Arial" charset="0"/>
              <a:buChar char="•"/>
              <a:defRPr/>
            </a:pPr>
            <a:r>
              <a:rPr lang="en-US" sz="1300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Quite </a:t>
            </a: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large P</a:t>
            </a:r>
            <a:r>
              <a:rPr lang="en-US" sz="1300" baseline="-250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T</a:t>
            </a: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 </a:t>
            </a:r>
          </a:p>
          <a:p>
            <a:pPr marL="176213" indent="-176213">
              <a:buFont typeface="Arial" charset="0"/>
              <a:buChar char="•"/>
              <a:defRPr/>
            </a:pPr>
            <a:r>
              <a:rPr lang="en-US" sz="1300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Quite high </a:t>
            </a: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luminosity (10</a:t>
            </a:r>
            <a:r>
              <a:rPr lang="en-US" sz="1300" baseline="300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36</a:t>
            </a: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 cm</a:t>
            </a:r>
            <a:r>
              <a:rPr lang="en-US" sz="1300" baseline="300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-2</a:t>
            </a: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s</a:t>
            </a:r>
            <a:r>
              <a:rPr lang="en-US" sz="1300" baseline="300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-1</a:t>
            </a: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) 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7447" y="5562101"/>
            <a:ext cx="2648637" cy="89255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250825" indent="-250825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Moderately large acceptance </a:t>
            </a:r>
          </a:p>
          <a:p>
            <a:pPr marL="250825" indent="-250825">
              <a:buFont typeface="Arial" charset="0"/>
              <a:buChar char="•"/>
              <a:defRPr/>
            </a:pPr>
            <a:r>
              <a:rPr lang="en-US" sz="13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Full PID (p and k)</a:t>
            </a:r>
          </a:p>
          <a:p>
            <a:pPr marL="250825" lvl="1" indent="-250825">
              <a:buFont typeface="Arial" charset="0"/>
              <a:buChar char="•"/>
              <a:defRPr/>
            </a:pPr>
            <a:r>
              <a:rPr lang="en-US" sz="1300" dirty="0" smtClean="0">
                <a:solidFill>
                  <a:srgbClr val="C00000"/>
                </a:solidFill>
                <a:latin typeface="Avenir Book" charset="0"/>
                <a:cs typeface="Avenir Book" charset="0"/>
              </a:rPr>
              <a:t>SBS detector on track to be completed by 2020</a:t>
            </a:r>
            <a:endParaRPr lang="en-US" sz="1300" dirty="0">
              <a:solidFill>
                <a:srgbClr val="C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893" y="1234659"/>
            <a:ext cx="787395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FF00"/>
                </a:solidFill>
                <a:latin typeface="Cooper Std Black"/>
                <a:cs typeface="Cooper Std Black"/>
              </a:rPr>
              <a:t>SoLID</a:t>
            </a:r>
            <a:endParaRPr lang="en-US" sz="1400" dirty="0">
              <a:solidFill>
                <a:srgbClr val="FFFF00"/>
              </a:solidFill>
              <a:latin typeface="Cooper Std Black"/>
              <a:cs typeface="Cooper Std Blac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7398" y="4026282"/>
            <a:ext cx="569387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Cooper Std Black"/>
                <a:cs typeface="Cooper Std Black"/>
              </a:rPr>
              <a:t>SBS</a:t>
            </a:r>
            <a:endParaRPr lang="en-US" sz="1400" dirty="0">
              <a:solidFill>
                <a:srgbClr val="FFFF00"/>
              </a:solidFill>
              <a:latin typeface="Cooper Std Black"/>
              <a:cs typeface="Cooper Std Blac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85289" y="1234659"/>
            <a:ext cx="1615827" cy="611706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en-US" sz="1200" dirty="0">
                <a:latin typeface="Avenir Book"/>
                <a:cs typeface="Avenir Book"/>
              </a:rPr>
              <a:t>60 </a:t>
            </a:r>
            <a:r>
              <a:rPr lang="en-US" sz="1200" dirty="0">
                <a:latin typeface="Symbol" charset="2"/>
                <a:cs typeface="Symbol" charset="2"/>
              </a:rPr>
              <a:t>m</a:t>
            </a:r>
            <a:r>
              <a:rPr lang="en-US" sz="1200" dirty="0">
                <a:latin typeface="Avenir Book"/>
                <a:cs typeface="Avenir Book"/>
              </a:rPr>
              <a:t>A on 60 cm</a:t>
            </a:r>
          </a:p>
          <a:p>
            <a:pPr marL="182563" indent="-182563">
              <a:buFont typeface="Arial"/>
              <a:buChar char="•"/>
            </a:pPr>
            <a:r>
              <a:rPr lang="en-US" sz="1200" dirty="0">
                <a:latin typeface="Avenir Book"/>
                <a:cs typeface="Avenir Book"/>
              </a:rPr>
              <a:t>L ~ 6.6x10</a:t>
            </a:r>
            <a:r>
              <a:rPr lang="en-US" sz="1200" baseline="30000" dirty="0">
                <a:latin typeface="Avenir Book"/>
                <a:cs typeface="Avenir Book"/>
              </a:rPr>
              <a:t>36</a:t>
            </a:r>
            <a:r>
              <a:rPr lang="en-US" sz="1200" dirty="0">
                <a:latin typeface="Avenir Book"/>
                <a:cs typeface="Avenir Book"/>
              </a:rPr>
              <a:t> cm</a:t>
            </a:r>
            <a:r>
              <a:rPr lang="en-US" sz="1200" baseline="30000" dirty="0">
                <a:latin typeface="Avenir Book"/>
                <a:cs typeface="Avenir Book"/>
              </a:rPr>
              <a:t>-2</a:t>
            </a:r>
            <a:r>
              <a:rPr lang="en-US" sz="1200" dirty="0">
                <a:latin typeface="Avenir Book"/>
                <a:cs typeface="Avenir Book"/>
              </a:rPr>
              <a:t>s</a:t>
            </a:r>
            <a:r>
              <a:rPr lang="en-US" sz="1200" baseline="30000" dirty="0">
                <a:latin typeface="Avenir Book"/>
                <a:cs typeface="Avenir Book"/>
              </a:rPr>
              <a:t>-1 </a:t>
            </a:r>
          </a:p>
          <a:p>
            <a:pPr marL="182563" indent="-182563">
              <a:buFont typeface="Arial"/>
              <a:buChar char="•"/>
            </a:pPr>
            <a:r>
              <a:rPr lang="en-US" sz="1200" dirty="0">
                <a:latin typeface="Avenir Book"/>
                <a:cs typeface="Avenir Book"/>
              </a:rPr>
              <a:t>Polarization ~60%</a:t>
            </a:r>
            <a:endParaRPr lang="en-US" sz="1200" dirty="0" smtClean="0"/>
          </a:p>
        </p:txBody>
      </p:sp>
      <p:pic>
        <p:nvPicPr>
          <p:cNvPr id="36" name="Picture 35" descr="Screen Shot 2014-07-16 at 14.51.4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86" y="798788"/>
            <a:ext cx="1258501" cy="108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2827706" y="2064515"/>
            <a:ext cx="6183999" cy="4361106"/>
            <a:chOff x="2827706" y="2064515"/>
            <a:chExt cx="6183999" cy="4361106"/>
          </a:xfrm>
        </p:grpSpPr>
        <p:grpSp>
          <p:nvGrpSpPr>
            <p:cNvPr id="3" name="Group 2"/>
            <p:cNvGrpSpPr/>
            <p:nvPr/>
          </p:nvGrpSpPr>
          <p:grpSpPr>
            <a:xfrm>
              <a:off x="2827706" y="2064515"/>
              <a:ext cx="6183999" cy="4361106"/>
              <a:chOff x="2892747" y="2093547"/>
              <a:chExt cx="6183999" cy="436110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892747" y="2164882"/>
                <a:ext cx="3690681" cy="4924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chemeClr val="accent1"/>
                    </a:solidFill>
                    <a:latin typeface="Avenir Black"/>
                    <a:cs typeface="Avenir Black"/>
                  </a:rPr>
                  <a:t>SoLID</a:t>
                </a:r>
                <a:r>
                  <a:rPr lang="en-US" sz="1400" dirty="0">
                    <a:solidFill>
                      <a:schemeClr val="accent1"/>
                    </a:solidFill>
                    <a:latin typeface="Avenir Black"/>
                    <a:cs typeface="Avenir Black"/>
                  </a:rPr>
                  <a:t> with </a:t>
                </a:r>
                <a:r>
                  <a:rPr lang="en-US" sz="1400" dirty="0" smtClean="0">
                    <a:solidFill>
                      <a:schemeClr val="accent1"/>
                    </a:solidFill>
                    <a:latin typeface="Avenir Black"/>
                    <a:cs typeface="Avenir Black"/>
                  </a:rPr>
                  <a:t>transversely </a:t>
                </a:r>
                <a:r>
                  <a:rPr lang="en-US" sz="1400" dirty="0">
                    <a:solidFill>
                      <a:schemeClr val="accent1"/>
                    </a:solidFill>
                    <a:latin typeface="Avenir Black"/>
                    <a:cs typeface="Avenir Black"/>
                  </a:rPr>
                  <a:t>polarized n </a:t>
                </a:r>
                <a:r>
                  <a:rPr lang="en-US" sz="1400" dirty="0" smtClean="0">
                    <a:solidFill>
                      <a:schemeClr val="accent1"/>
                    </a:solidFill>
                    <a:latin typeface="Avenir Black"/>
                    <a:cs typeface="Avenir Black"/>
                  </a:rPr>
                  <a:t>&amp; p </a:t>
                </a:r>
              </a:p>
              <a:p>
                <a:r>
                  <a:rPr lang="en-US" sz="1200" dirty="0" smtClean="0">
                    <a:latin typeface="Wingdings"/>
                    <a:ea typeface="Wingdings"/>
                    <a:cs typeface="Wingdings"/>
                    <a:sym typeface="Wingdings"/>
                  </a:rPr>
                  <a:t></a:t>
                </a:r>
                <a:r>
                  <a:rPr lang="en-US" sz="1200" dirty="0" smtClean="0">
                    <a:latin typeface="Avenir Black"/>
                    <a:cs typeface="Avenir Black"/>
                  </a:rPr>
                  <a:t>precision extraction </a:t>
                </a:r>
                <a:r>
                  <a:rPr lang="en-US" sz="1200" dirty="0">
                    <a:latin typeface="Avenir Black"/>
                    <a:cs typeface="Avenir Black"/>
                  </a:rPr>
                  <a:t>of u/d quark </a:t>
                </a:r>
                <a:r>
                  <a:rPr lang="en-US" sz="1200" dirty="0" err="1">
                    <a:latin typeface="Avenir Black"/>
                    <a:cs typeface="Avenir Black"/>
                  </a:rPr>
                  <a:t>transversity</a:t>
                </a:r>
                <a:r>
                  <a:rPr lang="en-US" sz="1200" dirty="0">
                    <a:latin typeface="Avenir Black"/>
                    <a:cs typeface="Avenir Black"/>
                  </a:rPr>
                  <a:t> </a:t>
                </a:r>
              </a:p>
            </p:txBody>
          </p:sp>
          <p:pic>
            <p:nvPicPr>
              <p:cNvPr id="13" name="Picture 12" descr="Screen Shot 2018-09-18 at 11.39.24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88" r="26597" b="11467"/>
              <a:stretch/>
            </p:blipFill>
            <p:spPr>
              <a:xfrm>
                <a:off x="5183853" y="4412096"/>
                <a:ext cx="3069583" cy="1988554"/>
              </a:xfrm>
              <a:prstGeom prst="rect">
                <a:avLst/>
              </a:prstGeom>
            </p:spPr>
          </p:pic>
          <p:pic>
            <p:nvPicPr>
              <p:cNvPr id="4" name="Picture 3" descr="Screen Shot 2018-09-18 at 11.55.16.p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76"/>
              <a:stretch/>
            </p:blipFill>
            <p:spPr>
              <a:xfrm>
                <a:off x="3089517" y="2754717"/>
                <a:ext cx="2247619" cy="3500618"/>
              </a:xfrm>
              <a:prstGeom prst="rect">
                <a:avLst/>
              </a:prstGeom>
            </p:spPr>
          </p:pic>
          <p:pic>
            <p:nvPicPr>
              <p:cNvPr id="14" name="Picture 13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365" y="4128904"/>
                <a:ext cx="2675942" cy="3710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4953376" y="3101930"/>
                <a:ext cx="1907817" cy="6001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100" dirty="0">
                    <a:solidFill>
                      <a:schemeClr val="accent1"/>
                    </a:solidFill>
                    <a:latin typeface="Avenir Book"/>
                    <a:ea typeface="ＭＳ Ｐゴシック" charset="0"/>
                    <a:cs typeface="Avenir Book"/>
                  </a:rPr>
                  <a:t>Significant improvement, but need to quantify the systematics from </a:t>
                </a:r>
                <a:r>
                  <a:rPr lang="en-US" sz="1100" dirty="0" smtClean="0">
                    <a:solidFill>
                      <a:schemeClr val="accent1"/>
                    </a:solidFill>
                    <a:latin typeface="Avenir Book"/>
                    <a:ea typeface="ＭＳ Ｐゴシック" charset="0"/>
                    <a:cs typeface="Avenir Book"/>
                  </a:rPr>
                  <a:t>modeling</a:t>
                </a:r>
                <a:endParaRPr lang="en-US" sz="1100" dirty="0">
                  <a:solidFill>
                    <a:schemeClr val="accent1"/>
                  </a:solidFill>
                  <a:latin typeface="Avenir Book"/>
                  <a:ea typeface="ＭＳ Ｐゴシック" charset="0"/>
                  <a:cs typeface="Avenir Book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4333271" y="3269798"/>
                <a:ext cx="576000" cy="2189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3850708" y="3269798"/>
                <a:ext cx="1055634" cy="99698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2897760" y="2093547"/>
                <a:ext cx="6174550" cy="436110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 descr="Screen Shot 2018-09-18 at 11.39.24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22" r="2269"/>
              <a:stretch/>
            </p:blipFill>
            <p:spPr>
              <a:xfrm>
                <a:off x="8193203" y="4532462"/>
                <a:ext cx="820729" cy="162150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897760" y="6198400"/>
                <a:ext cx="14170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latin typeface="Avenir Book"/>
                    <a:cs typeface="Avenir Book"/>
                  </a:rPr>
                  <a:t>Z. Ye PLB 767 (2017) 91</a:t>
                </a:r>
                <a:endParaRPr lang="en-US" sz="900" dirty="0">
                  <a:latin typeface="Avenir Book"/>
                  <a:cs typeface="Avenir Book"/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784635" y="2116697"/>
                <a:ext cx="2292111" cy="1454043"/>
                <a:chOff x="274565" y="3536356"/>
                <a:chExt cx="3173857" cy="1928291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448593" y="3564262"/>
                  <a:ext cx="2964706" cy="190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dk1">
                        <a:tint val="100000"/>
                        <a:shade val="100000"/>
                        <a:satMod val="130000"/>
                        <a:alpha val="57000"/>
                      </a:schemeClr>
                    </a:gs>
                    <a:gs pos="100000">
                      <a:schemeClr val="dk1">
                        <a:tint val="50000"/>
                        <a:shade val="100000"/>
                        <a:satMod val="350000"/>
                        <a:alpha val="57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57150" tIns="28575" rIns="57150" bIns="28575"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4" descr="txp_fig"/>
                <p:cNvPicPr>
                  <a:picLocks noChangeAspect="1" noChangeArrowheads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835" y="3957876"/>
                  <a:ext cx="2829590" cy="144855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274565" y="3536356"/>
                  <a:ext cx="3173857" cy="362243"/>
                </a:xfrm>
                <a:prstGeom prst="rect">
                  <a:avLst/>
                </a:prstGeom>
                <a:noFill/>
              </p:spPr>
              <p:txBody>
                <a:bodyPr wrap="square" lIns="57150" tIns="28575" rIns="57150" bIns="28575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FF0000"/>
                      </a:solidFill>
                      <a:latin typeface="Monotype Corsiva"/>
                      <a:cs typeface="Monotype Corsiva"/>
                    </a:rPr>
                    <a:t>Leading Order – Leading Twist</a:t>
                  </a:r>
                </a:p>
              </p:txBody>
            </p:sp>
          </p:grpSp>
          <p:sp>
            <p:nvSpPr>
              <p:cNvPr id="41" name="Rectangle 40"/>
              <p:cNvSpPr/>
              <p:nvPr/>
            </p:nvSpPr>
            <p:spPr>
              <a:xfrm>
                <a:off x="6992557" y="3255733"/>
                <a:ext cx="2002585" cy="299083"/>
              </a:xfrm>
              <a:prstGeom prst="rect">
                <a:avLst/>
              </a:prstGeom>
              <a:solidFill>
                <a:srgbClr val="FFFF00">
                  <a:alpha val="2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142333" y="6205922"/>
              <a:ext cx="1009875" cy="158961"/>
              <a:chOff x="6048636" y="6514944"/>
              <a:chExt cx="1009875" cy="158961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048636" y="6514944"/>
                <a:ext cx="1009875" cy="15896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8636" y="6514944"/>
                <a:ext cx="1009875" cy="1589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556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TMDs Extraction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18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807" y="834029"/>
            <a:ext cx="854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Attempts to </a:t>
            </a:r>
            <a:r>
              <a:rPr lang="en-US" dirty="0">
                <a:latin typeface="Avenir Book"/>
                <a:cs typeface="Avenir Book"/>
              </a:rPr>
              <a:t>extract </a:t>
            </a:r>
            <a:r>
              <a:rPr lang="en-US" dirty="0" smtClean="0">
                <a:latin typeface="Avenir Book"/>
                <a:cs typeface="Avenir Book"/>
              </a:rPr>
              <a:t>some TMD </a:t>
            </a:r>
            <a:r>
              <a:rPr lang="en-US" dirty="0" err="1">
                <a:latin typeface="Avenir Book"/>
                <a:cs typeface="Avenir Book"/>
              </a:rPr>
              <a:t>parton</a:t>
            </a:r>
            <a:r>
              <a:rPr lang="en-US" dirty="0">
                <a:latin typeface="Avenir Book"/>
                <a:cs typeface="Avenir Book"/>
              </a:rPr>
              <a:t> distributions and fragmentation </a:t>
            </a:r>
            <a:r>
              <a:rPr lang="en-US" dirty="0" smtClean="0">
                <a:latin typeface="Avenir Book"/>
                <a:cs typeface="Avenir Book"/>
              </a:rPr>
              <a:t>functions and </a:t>
            </a:r>
            <a:r>
              <a:rPr lang="en-US" dirty="0" err="1" smtClean="0">
                <a:latin typeface="Avenir Book"/>
                <a:cs typeface="Avenir Book"/>
              </a:rPr>
              <a:t>parton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intrinsic transverse momenta </a:t>
            </a:r>
            <a:r>
              <a:rPr lang="en-US" dirty="0" smtClean="0">
                <a:latin typeface="Avenir Book"/>
                <a:cs typeface="Avenir Book"/>
              </a:rPr>
              <a:t>have </a:t>
            </a:r>
            <a:r>
              <a:rPr lang="en-US" dirty="0">
                <a:latin typeface="Avenir Book"/>
                <a:cs typeface="Avenir Book"/>
              </a:rPr>
              <a:t>already been </a:t>
            </a:r>
            <a:r>
              <a:rPr lang="en-US" dirty="0" smtClean="0">
                <a:latin typeface="Avenir Book"/>
                <a:cs typeface="Avenir Book"/>
              </a:rPr>
              <a:t>performed.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497566"/>
            <a:ext cx="9144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A universal </a:t>
            </a:r>
            <a:r>
              <a:rPr lang="en-US" sz="17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analysis framework to enable the </a:t>
            </a:r>
            <a:r>
              <a:rPr lang="en-US" sz="1700" dirty="0">
                <a:solidFill>
                  <a:srgbClr val="000090"/>
                </a:solidFill>
                <a:latin typeface="Avenir Black"/>
                <a:cs typeface="Avenir Black"/>
              </a:rPr>
              <a:t>extraction</a:t>
            </a:r>
            <a:r>
              <a:rPr lang="en-US" sz="17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 and the </a:t>
            </a:r>
            <a:r>
              <a:rPr lang="en-US" sz="1700" dirty="0">
                <a:solidFill>
                  <a:srgbClr val="000090"/>
                </a:solidFill>
                <a:latin typeface="Avenir Black"/>
                <a:cs typeface="Avenir Black"/>
              </a:rPr>
              <a:t>interpretation</a:t>
            </a:r>
            <a:r>
              <a:rPr lang="en-US" sz="17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 of the 3D PDFs, is </a:t>
            </a:r>
            <a:r>
              <a:rPr lang="en-US" sz="1700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mandatory</a:t>
            </a:r>
          </a:p>
          <a:p>
            <a:pPr marL="285750" indent="-285750">
              <a:buFont typeface="Wingdings" charset="2"/>
              <a:buChar char="§"/>
            </a:pPr>
            <a:endParaRPr lang="en-US" sz="1000" dirty="0" smtClean="0">
              <a:solidFill>
                <a:srgbClr val="000090"/>
              </a:solidFill>
              <a:latin typeface="Avenir Book" charset="0"/>
              <a:cs typeface="Avenir Book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7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The framework will allow testing different extraction </a:t>
            </a:r>
            <a:r>
              <a:rPr lang="en-US" sz="1700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procedures, estimating </a:t>
            </a:r>
            <a:r>
              <a:rPr lang="en-US" sz="17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systematics related to different assumptions and models </a:t>
            </a:r>
            <a:r>
              <a:rPr lang="en-US" sz="1700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used, as well as assessing </a:t>
            </a:r>
            <a:r>
              <a:rPr lang="en-US" sz="1700" dirty="0" smtClean="0">
                <a:solidFill>
                  <a:srgbClr val="000090"/>
                </a:solidFill>
                <a:latin typeface="Avenir Book"/>
                <a:cs typeface="Avenir Book"/>
              </a:rPr>
              <a:t>sensitivity </a:t>
            </a:r>
            <a:r>
              <a:rPr lang="en-US" sz="1700" dirty="0">
                <a:solidFill>
                  <a:srgbClr val="000090"/>
                </a:solidFill>
                <a:latin typeface="Avenir Book"/>
                <a:cs typeface="Avenir Book"/>
              </a:rPr>
              <a:t>to kinematic </a:t>
            </a:r>
            <a:r>
              <a:rPr lang="en-US" sz="1700" dirty="0" smtClean="0">
                <a:solidFill>
                  <a:srgbClr val="000090"/>
                </a:solidFill>
                <a:latin typeface="Avenir Book"/>
                <a:cs typeface="Avenir Book"/>
              </a:rPr>
              <a:t>limitations, </a:t>
            </a:r>
            <a:r>
              <a:rPr lang="en-US" sz="1700" dirty="0" err="1" smtClean="0">
                <a:solidFill>
                  <a:srgbClr val="000090"/>
                </a:solidFill>
                <a:latin typeface="Avenir Book"/>
                <a:cs typeface="Avenir Book"/>
              </a:rPr>
              <a:t>r</a:t>
            </a:r>
            <a:r>
              <a:rPr lang="en-US" sz="1700" dirty="0" err="1">
                <a:solidFill>
                  <a:srgbClr val="000090"/>
                </a:solidFill>
                <a:latin typeface="Avenir Book"/>
                <a:cs typeface="Avenir Book"/>
              </a:rPr>
              <a:t>a</a:t>
            </a:r>
            <a:r>
              <a:rPr lang="en-US" sz="1700" dirty="0" err="1" smtClean="0">
                <a:solidFill>
                  <a:srgbClr val="000090"/>
                </a:solidFill>
                <a:latin typeface="Avenir Book"/>
                <a:cs typeface="Avenir Book"/>
              </a:rPr>
              <a:t>diative</a:t>
            </a:r>
            <a:r>
              <a:rPr lang="en-US" sz="1700" dirty="0" smtClean="0">
                <a:solidFill>
                  <a:srgbClr val="000090"/>
                </a:solidFill>
                <a:latin typeface="Avenir Book"/>
                <a:cs typeface="Avenir Book"/>
              </a:rPr>
              <a:t> corrections, etc..</a:t>
            </a:r>
          </a:p>
          <a:p>
            <a:pPr marL="285750" indent="-285750">
              <a:buFont typeface="Wingdings" charset="2"/>
              <a:buChar char="§"/>
            </a:pPr>
            <a:endParaRPr lang="en-US" sz="1000" dirty="0">
              <a:solidFill>
                <a:srgbClr val="000090"/>
              </a:solidFill>
              <a:latin typeface="Avenir Book"/>
              <a:cs typeface="Avenir Book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altLang="en-US" sz="1700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A </a:t>
            </a:r>
            <a:r>
              <a:rPr lang="en-US" altLang="en-US" sz="17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3D PDF Extraction and </a:t>
            </a:r>
            <a:r>
              <a:rPr lang="en-US" altLang="en-US" sz="1700" dirty="0" err="1">
                <a:solidFill>
                  <a:srgbClr val="000090"/>
                </a:solidFill>
                <a:latin typeface="Avenir Book" charset="0"/>
                <a:cs typeface="Avenir Book" charset="0"/>
              </a:rPr>
              <a:t>VAlidation</a:t>
            </a:r>
            <a:r>
              <a:rPr lang="en-US" altLang="en-US" sz="17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 (EVA) </a:t>
            </a:r>
            <a:r>
              <a:rPr lang="en-US" altLang="en-US" sz="1700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framework is </a:t>
            </a:r>
            <a:r>
              <a:rPr lang="en-US" altLang="en-US" sz="1700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under development at </a:t>
            </a:r>
            <a:r>
              <a:rPr lang="en-US" altLang="en-US" sz="1700" dirty="0" err="1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JLab</a:t>
            </a:r>
            <a:endParaRPr lang="en-US" sz="1700" dirty="0">
              <a:solidFill>
                <a:srgbClr val="000090"/>
              </a:solidFill>
              <a:latin typeface="Avenir Book" charset="0"/>
              <a:cs typeface="Avenir Book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15144" y="1621928"/>
            <a:ext cx="3836744" cy="2594477"/>
            <a:chOff x="5315144" y="1627809"/>
            <a:chExt cx="3836744" cy="2594477"/>
          </a:xfrm>
        </p:grpSpPr>
        <p:sp>
          <p:nvSpPr>
            <p:cNvPr id="12" name="Rectangle 11"/>
            <p:cNvSpPr/>
            <p:nvPr/>
          </p:nvSpPr>
          <p:spPr>
            <a:xfrm>
              <a:off x="5315144" y="1627809"/>
              <a:ext cx="365550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§"/>
              </a:pPr>
              <a:r>
                <a:rPr lang="en-US" sz="1200" dirty="0">
                  <a:latin typeface="Avenir Book"/>
                  <a:cs typeface="Avenir Book"/>
                </a:rPr>
                <a:t>Data from different experiments, at different energy scales, in a large enough range of </a:t>
              </a:r>
              <a:r>
                <a:rPr lang="en-US" sz="1200" dirty="0" smtClean="0">
                  <a:latin typeface="Avenir Book"/>
                  <a:cs typeface="Avenir Book"/>
                </a:rPr>
                <a:t>energy</a:t>
              </a:r>
            </a:p>
            <a:p>
              <a:pPr marL="285750" indent="-285750">
                <a:buFont typeface="Wingdings" charset="2"/>
                <a:buChar char="§"/>
              </a:pPr>
              <a:endParaRPr lang="en-US" sz="800" dirty="0" smtClean="0">
                <a:latin typeface="Avenir Book"/>
                <a:cs typeface="Avenir Book"/>
              </a:endParaRPr>
            </a:p>
            <a:p>
              <a:pPr marL="285750" indent="-285750">
                <a:buFont typeface="Wingdings" charset="2"/>
                <a:buChar char="§"/>
              </a:pPr>
              <a:r>
                <a:rPr lang="en-US" sz="1200" dirty="0">
                  <a:latin typeface="Avenir Book"/>
                  <a:cs typeface="Avenir Book"/>
                </a:rPr>
                <a:t>F</a:t>
              </a:r>
              <a:r>
                <a:rPr lang="en-US" sz="1200" dirty="0" smtClean="0">
                  <a:latin typeface="Avenir Book"/>
                  <a:cs typeface="Avenir Book"/>
                </a:rPr>
                <a:t>requently </a:t>
              </a:r>
              <a:r>
                <a:rPr lang="en-US" sz="1200" dirty="0">
                  <a:latin typeface="Avenir Book"/>
                  <a:cs typeface="Avenir Book"/>
                </a:rPr>
                <a:t>used assumption of factorization of x  and </a:t>
              </a:r>
              <a:r>
                <a:rPr lang="en-US" sz="1200" dirty="0" err="1">
                  <a:latin typeface="Avenir Book"/>
                  <a:cs typeface="Avenir Book"/>
                </a:rPr>
                <a:t>k</a:t>
              </a:r>
              <a:r>
                <a:rPr lang="en-US" sz="1200" baseline="-25000" dirty="0" err="1">
                  <a:latin typeface="Avenir Book"/>
                  <a:cs typeface="Avenir Book"/>
                </a:rPr>
                <a:t>T</a:t>
              </a:r>
              <a:r>
                <a:rPr lang="en-US" sz="1200" dirty="0">
                  <a:latin typeface="Avenir Book"/>
                  <a:cs typeface="Avenir Book"/>
                </a:rPr>
                <a:t>  </a:t>
              </a:r>
              <a:r>
                <a:rPr lang="en-US" sz="1200" dirty="0" smtClean="0">
                  <a:latin typeface="Avenir Book"/>
                  <a:cs typeface="Avenir Book"/>
                </a:rPr>
                <a:t>or </a:t>
              </a:r>
              <a:r>
                <a:rPr lang="en-US" sz="1200" dirty="0">
                  <a:latin typeface="Avenir Book"/>
                  <a:cs typeface="Avenir Book"/>
                </a:rPr>
                <a:t>z  and </a:t>
              </a:r>
              <a:r>
                <a:rPr lang="en-US" sz="1200" dirty="0" err="1" smtClean="0">
                  <a:latin typeface="Avenir Book"/>
                  <a:cs typeface="Avenir Book"/>
                </a:rPr>
                <a:t>P</a:t>
              </a:r>
              <a:r>
                <a:rPr lang="en-US" sz="1200" baseline="-25000" dirty="0" err="1" smtClean="0">
                  <a:latin typeface="Avenir Book"/>
                  <a:cs typeface="Avenir Book"/>
                </a:rPr>
                <a:t>hT</a:t>
              </a:r>
              <a:r>
                <a:rPr lang="en-US" sz="1200" dirty="0">
                  <a:latin typeface="Avenir Book"/>
                  <a:cs typeface="Avenir Book"/>
                </a:rPr>
                <a:t> </a:t>
              </a:r>
              <a:r>
                <a:rPr lang="en-US" sz="1200" dirty="0" smtClean="0">
                  <a:latin typeface="Avenir Book"/>
                  <a:cs typeface="Avenir Book"/>
                </a:rPr>
                <a:t>(</a:t>
              </a:r>
              <a:r>
                <a:rPr lang="en-US" sz="1200" dirty="0">
                  <a:latin typeface="Avenir Book"/>
                  <a:cs typeface="Avenir Book"/>
                </a:rPr>
                <a:t>which may be </a:t>
              </a:r>
              <a:r>
                <a:rPr lang="en-US" sz="1200" dirty="0" err="1">
                  <a:latin typeface="Avenir Book"/>
                  <a:cs typeface="Avenir Book"/>
                </a:rPr>
                <a:t>signicantly</a:t>
              </a:r>
              <a:r>
                <a:rPr lang="en-US" sz="1200" dirty="0">
                  <a:latin typeface="Avenir Book"/>
                  <a:cs typeface="Avenir Book"/>
                </a:rPr>
                <a:t> violated </a:t>
              </a:r>
              <a:r>
                <a:rPr lang="en-US" sz="1200" dirty="0" smtClean="0">
                  <a:latin typeface="Avenir Book"/>
                  <a:cs typeface="Avenir Book"/>
                </a:rPr>
                <a:t>!)</a:t>
              </a:r>
              <a:endParaRPr lang="en-US" sz="1200" dirty="0">
                <a:latin typeface="Avenir Book"/>
                <a:cs typeface="Avenir Book"/>
              </a:endParaRPr>
            </a:p>
          </p:txBody>
        </p:sp>
        <p:pic>
          <p:nvPicPr>
            <p:cNvPr id="15" name="Picture 14" descr="Screen Shot 2018-09-17 at 10.40.3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6" t="9410" r="54261" b="16142"/>
            <a:stretch/>
          </p:blipFill>
          <p:spPr>
            <a:xfrm>
              <a:off x="5315144" y="2956357"/>
              <a:ext cx="1929660" cy="1265929"/>
            </a:xfrm>
            <a:prstGeom prst="rect">
              <a:avLst/>
            </a:prstGeom>
          </p:spPr>
        </p:pic>
        <p:pic>
          <p:nvPicPr>
            <p:cNvPr id="16" name="Picture 15" descr="Screen Shot 2018-09-17 at 10.40.3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6" t="9410" r="5470" b="16142"/>
            <a:stretch/>
          </p:blipFill>
          <p:spPr>
            <a:xfrm>
              <a:off x="7199485" y="2941758"/>
              <a:ext cx="1952403" cy="1265930"/>
            </a:xfrm>
            <a:prstGeom prst="rect">
              <a:avLst/>
            </a:prstGeom>
          </p:spPr>
        </p:pic>
      </p:grpSp>
      <p:pic>
        <p:nvPicPr>
          <p:cNvPr id="8" name="Picture 7" descr="Screen Shot 2018-09-18 at 15.41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8"/>
          <a:stretch/>
        </p:blipFill>
        <p:spPr>
          <a:xfrm>
            <a:off x="0" y="1952612"/>
            <a:ext cx="5331977" cy="18426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541526" y="1621928"/>
            <a:ext cx="761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DB866D"/>
                </a:solidFill>
                <a:latin typeface="Aldrich"/>
                <a:cs typeface="Aldrich"/>
              </a:rPr>
              <a:t>Sivers</a:t>
            </a:r>
            <a:endParaRPr lang="en-US" sz="1400" dirty="0">
              <a:solidFill>
                <a:srgbClr val="DB866D"/>
              </a:solidFill>
              <a:latin typeface="Aldrich"/>
              <a:cs typeface="Aldrich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6966" y="1621928"/>
            <a:ext cx="1338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DB866D"/>
                </a:solidFill>
                <a:latin typeface="Aldrich"/>
                <a:cs typeface="Aldrich"/>
              </a:rPr>
              <a:t>Transversity</a:t>
            </a:r>
            <a:endParaRPr lang="en-US" sz="1400" dirty="0">
              <a:solidFill>
                <a:srgbClr val="DB866D"/>
              </a:solidFill>
              <a:latin typeface="Aldrich"/>
              <a:cs typeface="Aldrich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01964" y="1644835"/>
            <a:ext cx="13131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DB866D"/>
                </a:solidFill>
                <a:latin typeface="Aldrich"/>
                <a:cs typeface="Aldrich"/>
              </a:rPr>
              <a:t>Pretzelosity</a:t>
            </a:r>
            <a:endParaRPr lang="en-US" sz="1400" dirty="0">
              <a:solidFill>
                <a:srgbClr val="DB866D"/>
              </a:solidFill>
              <a:latin typeface="Aldrich"/>
              <a:cs typeface="Aldrich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42933" y="4148428"/>
            <a:ext cx="18320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err="1">
                <a:latin typeface="Avenir Book"/>
                <a:cs typeface="Avenir Book"/>
              </a:rPr>
              <a:t>Bacchetta</a:t>
            </a:r>
            <a:r>
              <a:rPr lang="en-US" sz="800" dirty="0">
                <a:latin typeface="Avenir Book"/>
                <a:cs typeface="Avenir Book"/>
              </a:rPr>
              <a:t> et al. </a:t>
            </a:r>
            <a:r>
              <a:rPr lang="fr-FR" sz="800" dirty="0">
                <a:latin typeface="Avenir Book"/>
                <a:cs typeface="Avenir Book"/>
              </a:rPr>
              <a:t>JHEP 06 (2017) 081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7473" y="3825964"/>
            <a:ext cx="1136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latin typeface="Avenir Book"/>
                <a:cs typeface="Avenir Book"/>
              </a:rPr>
              <a:t>Anselmino</a:t>
            </a:r>
            <a:r>
              <a:rPr lang="en-US" sz="800" dirty="0" smtClean="0">
                <a:latin typeface="Avenir Book"/>
                <a:cs typeface="Avenir Book"/>
              </a:rPr>
              <a:t> </a:t>
            </a:r>
            <a:r>
              <a:rPr lang="en-US" sz="800" dirty="0">
                <a:latin typeface="Avenir Book"/>
                <a:cs typeface="Avenir Book"/>
              </a:rPr>
              <a:t>et al. </a:t>
            </a:r>
            <a:r>
              <a:rPr lang="fr-FR" sz="800" dirty="0" smtClean="0">
                <a:latin typeface="Avenir Book"/>
                <a:cs typeface="Avenir Book"/>
              </a:rPr>
              <a:t>EPJA39, 89 (2009)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42078" y="3813429"/>
            <a:ext cx="1218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latin typeface="Avenir Book"/>
                <a:cs typeface="Avenir Book"/>
              </a:rPr>
              <a:t>Anselmino</a:t>
            </a:r>
            <a:r>
              <a:rPr lang="en-US" sz="800" dirty="0" smtClean="0">
                <a:latin typeface="Avenir Book"/>
                <a:cs typeface="Avenir Book"/>
              </a:rPr>
              <a:t> </a:t>
            </a:r>
            <a:r>
              <a:rPr lang="en-US" sz="800" dirty="0">
                <a:latin typeface="Avenir Book"/>
                <a:cs typeface="Avenir Book"/>
              </a:rPr>
              <a:t>et al. </a:t>
            </a:r>
            <a:r>
              <a:rPr lang="fr-FR" sz="800" dirty="0" smtClean="0">
                <a:latin typeface="Avenir Book"/>
                <a:cs typeface="Avenir Book"/>
              </a:rPr>
              <a:t>PRD92, 114023 (2015)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3479" y="3809874"/>
            <a:ext cx="1156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latin typeface="Avenir Book"/>
                <a:cs typeface="Avenir Book"/>
              </a:rPr>
              <a:t>Lefky</a:t>
            </a:r>
            <a:r>
              <a:rPr lang="en-US" sz="800" dirty="0" smtClean="0">
                <a:latin typeface="Avenir Book"/>
                <a:cs typeface="Avenir Book"/>
              </a:rPr>
              <a:t> </a:t>
            </a:r>
            <a:r>
              <a:rPr lang="en-US" sz="800" dirty="0">
                <a:latin typeface="Avenir Book"/>
                <a:cs typeface="Avenir Book"/>
              </a:rPr>
              <a:t>et al. </a:t>
            </a:r>
            <a:r>
              <a:rPr lang="fr-FR" sz="800" dirty="0" smtClean="0">
                <a:latin typeface="Avenir Book"/>
                <a:cs typeface="Avenir Book"/>
              </a:rPr>
              <a:t>PRD91, 034010 (2015)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8795" y="3598587"/>
            <a:ext cx="26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x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049671" y="3518298"/>
            <a:ext cx="26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x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940149" y="3656958"/>
            <a:ext cx="264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x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72556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Nuclear </a:t>
            </a:r>
            <a:r>
              <a:rPr lang="en-US" sz="38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Femtography</a:t>
            </a:r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 Center @ </a:t>
            </a:r>
            <a:r>
              <a:rPr lang="en-US" sz="38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JLab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19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964" y="1275500"/>
            <a:ext cx="85915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The </a:t>
            </a:r>
            <a:r>
              <a:rPr lang="en-US" dirty="0" smtClean="0">
                <a:solidFill>
                  <a:srgbClr val="000090"/>
                </a:solidFill>
                <a:latin typeface="Avenir Book" charset="0"/>
                <a:cs typeface="Avenir Book" charset="0"/>
              </a:rPr>
              <a:t>3D </a:t>
            </a:r>
            <a:r>
              <a:rPr lang="en-US" dirty="0">
                <a:solidFill>
                  <a:srgbClr val="000090"/>
                </a:solidFill>
                <a:latin typeface="Avenir Book" charset="0"/>
                <a:cs typeface="Avenir Book" charset="0"/>
              </a:rPr>
              <a:t>imaging requires a comprehensive approach combining experimental, theoretical/phenomenological and computational expertise.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  Nuclear </a:t>
            </a:r>
            <a:r>
              <a:rPr lang="en-US" dirty="0" err="1" smtClean="0">
                <a:latin typeface="Avenir Book"/>
                <a:cs typeface="Avenir Book"/>
              </a:rPr>
              <a:t>Femtography</a:t>
            </a:r>
            <a:r>
              <a:rPr lang="en-US" dirty="0" smtClean="0">
                <a:latin typeface="Avenir Book"/>
                <a:cs typeface="Avenir Book"/>
              </a:rPr>
              <a:t> Center is being established at </a:t>
            </a:r>
            <a:r>
              <a:rPr lang="en-US" dirty="0" err="1" smtClean="0">
                <a:latin typeface="Avenir Book"/>
                <a:cs typeface="Avenir Book"/>
              </a:rPr>
              <a:t>JLab</a:t>
            </a:r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Proposal </a:t>
            </a:r>
            <a:r>
              <a:rPr lang="en-US" dirty="0">
                <a:latin typeface="Avenir Book"/>
                <a:cs typeface="Avenir Book"/>
              </a:rPr>
              <a:t>to Commonwealth of </a:t>
            </a:r>
            <a:r>
              <a:rPr lang="en-US" dirty="0" smtClean="0">
                <a:latin typeface="Avenir Book"/>
                <a:cs typeface="Avenir Book"/>
              </a:rPr>
              <a:t>VA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Consortium </a:t>
            </a:r>
            <a:r>
              <a:rPr lang="en-US" dirty="0">
                <a:latin typeface="Avenir Book"/>
                <a:cs typeface="Avenir Book"/>
              </a:rPr>
              <a:t>of VA </a:t>
            </a:r>
            <a:r>
              <a:rPr lang="en-US" dirty="0" smtClean="0">
                <a:latin typeface="Avenir Book"/>
                <a:cs typeface="Avenir Book"/>
              </a:rPr>
              <a:t>universities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Theoretical </a:t>
            </a:r>
            <a:r>
              <a:rPr lang="en-US" dirty="0">
                <a:latin typeface="Avenir Book"/>
                <a:cs typeface="Avenir Book"/>
              </a:rPr>
              <a:t>physics, experimental physics, computation, statistics – broad </a:t>
            </a:r>
            <a:r>
              <a:rPr lang="en-US" dirty="0" smtClean="0">
                <a:latin typeface="Avenir Book"/>
                <a:cs typeface="Avenir Book"/>
              </a:rPr>
              <a:t>involvement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Initial </a:t>
            </a:r>
            <a:r>
              <a:rPr lang="en-US" dirty="0">
                <a:latin typeface="Avenir Book"/>
                <a:cs typeface="Avenir Book"/>
              </a:rPr>
              <a:t>request of $.5M for pilot study, funding of ~$2M/year </a:t>
            </a:r>
            <a:r>
              <a:rPr lang="en-US" dirty="0" smtClean="0">
                <a:latin typeface="Avenir Book"/>
                <a:cs typeface="Avenir Book"/>
              </a:rPr>
              <a:t>envisioned</a:t>
            </a:r>
          </a:p>
        </p:txBody>
      </p:sp>
    </p:spTree>
    <p:extLst>
      <p:ext uri="{BB962C8B-B14F-4D97-AF65-F5344CB8AC3E}">
        <p14:creationId xmlns:p14="http://schemas.microsoft.com/office/powerpoint/2010/main" val="22362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Unified </a:t>
            </a:r>
            <a:r>
              <a:rPr lang="en-US" sz="3800" dirty="0">
                <a:solidFill>
                  <a:schemeClr val="accent1"/>
                </a:solidFill>
                <a:latin typeface="Avenir Black"/>
                <a:cs typeface="Avenir Black"/>
              </a:rPr>
              <a:t>View of the Nucleon </a:t>
            </a:r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Structure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32" name="Slide Number Placeholder 5"/>
          <p:cNvSpPr txBox="1">
            <a:spLocks/>
          </p:cNvSpPr>
          <p:nvPr/>
        </p:nvSpPr>
        <p:spPr>
          <a:xfrm>
            <a:off x="3801344" y="6506546"/>
            <a:ext cx="2133600" cy="45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F86023-E48B-B14B-8DBB-49DEC0C635B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722" y="6094525"/>
            <a:ext cx="8960556" cy="784830"/>
          </a:xfrm>
          <a:prstGeom prst="rect">
            <a:avLst/>
          </a:prstGeom>
          <a:solidFill>
            <a:srgbClr val="E6E9E9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lvl="1" algn="ctr" defTabSz="457200">
              <a:lnSpc>
                <a:spcPts val="2400"/>
              </a:lnSpc>
              <a:spcBef>
                <a:spcPts val="600"/>
              </a:spcBef>
              <a:defRPr/>
            </a:pPr>
            <a:r>
              <a:rPr lang="en-US" sz="2000" i="1" dirty="0" smtClean="0">
                <a:solidFill>
                  <a:srgbClr val="BE1D1D"/>
                </a:solidFill>
                <a:latin typeface="Avenir Black"/>
                <a:cs typeface="Avenir Black"/>
                <a:sym typeface="Wingdings 3"/>
              </a:rPr>
              <a:t>Major </a:t>
            </a:r>
            <a:r>
              <a:rPr lang="en-US" sz="2000" i="1" dirty="0">
                <a:solidFill>
                  <a:srgbClr val="BE1D1D"/>
                </a:solidFill>
                <a:latin typeface="Avenir Black"/>
                <a:cs typeface="Avenir Black"/>
                <a:sym typeface="Wingdings 3"/>
              </a:rPr>
              <a:t>capability with </a:t>
            </a:r>
            <a:r>
              <a:rPr lang="en-US" sz="2000" i="1" dirty="0" err="1">
                <a:solidFill>
                  <a:srgbClr val="BE1D1D"/>
                </a:solidFill>
                <a:latin typeface="Avenir Black"/>
                <a:cs typeface="Avenir Black"/>
                <a:sym typeface="Wingdings 3"/>
              </a:rPr>
              <a:t>JLab</a:t>
            </a:r>
            <a:r>
              <a:rPr lang="en-US" sz="2000" i="1" dirty="0">
                <a:solidFill>
                  <a:srgbClr val="BE1D1D"/>
                </a:solidFill>
                <a:latin typeface="Avenir Black"/>
                <a:cs typeface="Avenir Black"/>
                <a:sym typeface="Wingdings 3"/>
              </a:rPr>
              <a:t> @ 12 </a:t>
            </a:r>
            <a:r>
              <a:rPr lang="en-US" sz="2000" i="1" dirty="0" err="1" smtClean="0">
                <a:solidFill>
                  <a:srgbClr val="BE1D1D"/>
                </a:solidFill>
                <a:latin typeface="Avenir Black"/>
                <a:cs typeface="Avenir Black"/>
                <a:sym typeface="Wingdings 3"/>
              </a:rPr>
              <a:t>GeV</a:t>
            </a:r>
            <a:r>
              <a:rPr lang="en-US" sz="2000" i="1" dirty="0" smtClean="0">
                <a:solidFill>
                  <a:srgbClr val="BE1D1D"/>
                </a:solidFill>
                <a:latin typeface="Avenir Black"/>
                <a:cs typeface="Avenir Black"/>
                <a:sym typeface="Wingdings 3"/>
              </a:rPr>
              <a:t>: A NEW eye to study the nucleon</a:t>
            </a:r>
          </a:p>
          <a:p>
            <a:pPr marL="0" lvl="1" algn="ctr" defTabSz="457200">
              <a:lnSpc>
                <a:spcPts val="2400"/>
              </a:lnSpc>
              <a:spcBef>
                <a:spcPts val="600"/>
              </a:spcBef>
              <a:defRPr/>
            </a:pP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Nucleon </a:t>
            </a:r>
            <a:r>
              <a:rPr lang="en-US" sz="2000" dirty="0" err="1" smtClean="0">
                <a:solidFill>
                  <a:srgbClr val="000090"/>
                </a:solidFill>
                <a:latin typeface="Avenir Book"/>
                <a:cs typeface="Avenir Book"/>
              </a:rPr>
              <a:t>femtography</a:t>
            </a: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and comprehensive description of its internal dynamics </a:t>
            </a:r>
            <a:endParaRPr lang="en-US" sz="2000" i="1" dirty="0" smtClean="0">
              <a:solidFill>
                <a:srgbClr val="BE1D1D"/>
              </a:solidFill>
              <a:latin typeface="Avenir Black"/>
              <a:cs typeface="Avenir Black"/>
              <a:sym typeface="Wingdings 3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38336" y="1560298"/>
            <a:ext cx="7313942" cy="4514622"/>
            <a:chOff x="338667" y="856326"/>
            <a:chExt cx="8523111" cy="5229331"/>
          </a:xfrm>
        </p:grpSpPr>
        <p:grpSp>
          <p:nvGrpSpPr>
            <p:cNvPr id="13" name="Group 12"/>
            <p:cNvGrpSpPr/>
            <p:nvPr/>
          </p:nvGrpSpPr>
          <p:grpSpPr>
            <a:xfrm>
              <a:off x="338667" y="856326"/>
              <a:ext cx="8523111" cy="5229331"/>
              <a:chOff x="338667" y="856326"/>
              <a:chExt cx="8523111" cy="522933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38667" y="856326"/>
                <a:ext cx="8523111" cy="52293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 Box 26"/>
              <p:cNvSpPr txBox="1">
                <a:spLocks noChangeArrowheads="1"/>
              </p:cNvSpPr>
              <p:nvPr/>
            </p:nvSpPr>
            <p:spPr bwMode="auto">
              <a:xfrm>
                <a:off x="4152563" y="5297222"/>
                <a:ext cx="828301" cy="657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76000"/>
                  </a:lnSpc>
                </a:pPr>
                <a:r>
                  <a:rPr lang="en-GB" altLang="zh-CN" sz="4000" b="1" u="sng" dirty="0">
                    <a:solidFill>
                      <a:srgbClr val="000090"/>
                    </a:solidFill>
                    <a:cs typeface="Arial" charset="0"/>
                  </a:rPr>
                  <a:t>1D</a:t>
                </a:r>
              </a:p>
            </p:txBody>
          </p:sp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59" r="2873" b="43142"/>
              <a:stretch/>
            </p:blipFill>
            <p:spPr bwMode="auto">
              <a:xfrm>
                <a:off x="1585951" y="856326"/>
                <a:ext cx="5848961" cy="3703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448980" y="4521834"/>
                <a:ext cx="1390246" cy="613323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</a:pPr>
                <a:r>
                  <a:rPr lang="en-GB" altLang="zh-CN" sz="16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PDFs</a:t>
                </a:r>
                <a:r>
                  <a:rPr lang="en-GB" altLang="zh-CN" sz="1600" dirty="0">
                    <a:solidFill>
                      <a:srgbClr val="0066FF"/>
                    </a:solidFill>
                    <a:latin typeface="Avenir Book"/>
                    <a:cs typeface="Avenir Book"/>
                  </a:rPr>
                  <a:t> </a:t>
                </a:r>
              </a:p>
              <a:p>
                <a:pPr eaLnBrk="1" hangingPunct="1">
                  <a:lnSpc>
                    <a:spcPct val="93000"/>
                  </a:lnSpc>
                </a:pPr>
                <a:r>
                  <a:rPr lang="en-GB" altLang="zh-CN" sz="16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f</a:t>
                </a:r>
                <a:r>
                  <a:rPr lang="en-GB" altLang="zh-CN" sz="1600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1</a:t>
                </a:r>
                <a:r>
                  <a:rPr lang="en-GB" altLang="zh-CN" sz="1600" baseline="30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u</a:t>
                </a:r>
                <a:r>
                  <a:rPr lang="en-GB" altLang="zh-CN" sz="16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(x), .. </a:t>
                </a:r>
                <a:r>
                  <a:rPr lang="en-GB" altLang="zh-CN" sz="1600" dirty="0">
                    <a:latin typeface="Avenir Book"/>
                    <a:cs typeface="Avenir Book"/>
                  </a:rPr>
                  <a:t>h</a:t>
                </a:r>
                <a:r>
                  <a:rPr lang="en-GB" altLang="zh-CN" sz="1600" baseline="-25000" dirty="0">
                    <a:latin typeface="Avenir Book"/>
                    <a:cs typeface="Avenir Book"/>
                  </a:rPr>
                  <a:t>1</a:t>
                </a:r>
                <a:r>
                  <a:rPr lang="en-GB" altLang="zh-CN" sz="1600" baseline="30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u</a:t>
                </a:r>
                <a:r>
                  <a:rPr lang="en-GB" altLang="zh-CN" sz="16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(x</a:t>
                </a:r>
                <a:r>
                  <a:rPr lang="en-GB" altLang="zh-CN" sz="2000" dirty="0">
                    <a:solidFill>
                      <a:srgbClr val="000000"/>
                    </a:solidFill>
                    <a:latin typeface="Times" charset="0"/>
                  </a:rPr>
                  <a:t>)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" charset="0"/>
                  </a:rPr>
                  <a:t>‏</a:t>
                </a:r>
                <a:endParaRPr lang="en-GB" altLang="zh-CN" sz="2000" dirty="0">
                  <a:solidFill>
                    <a:srgbClr val="000000"/>
                  </a:solidFill>
                  <a:latin typeface="Times" charset="0"/>
                </a:endParaRPr>
              </a:p>
            </p:txBody>
          </p:sp>
          <p:pic>
            <p:nvPicPr>
              <p:cNvPr id="11" name="Picture 13" descr="Wigner_GPD_TMD_1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25" r="54292"/>
              <a:stretch/>
            </p:blipFill>
            <p:spPr bwMode="auto">
              <a:xfrm>
                <a:off x="1876777" y="4443491"/>
                <a:ext cx="2275787" cy="1642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20"/>
              <p:cNvSpPr txBox="1">
                <a:spLocks noChangeArrowheads="1"/>
              </p:cNvSpPr>
              <p:nvPr/>
            </p:nvSpPr>
            <p:spPr bwMode="auto">
              <a:xfrm>
                <a:off x="7313073" y="4404272"/>
                <a:ext cx="1406328" cy="497753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</a:pPr>
                <a:r>
                  <a:rPr lang="en-GB" altLang="zh-CN" sz="14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Form Factors</a:t>
                </a:r>
              </a:p>
              <a:p>
                <a:pPr eaLnBrk="1" hangingPunct="1">
                  <a:lnSpc>
                    <a:spcPct val="93000"/>
                  </a:lnSpc>
                </a:pPr>
                <a:r>
                  <a:rPr lang="en-GB" altLang="zh-CN" sz="14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G</a:t>
                </a:r>
                <a:r>
                  <a:rPr lang="en-GB" altLang="zh-CN" sz="1400" baseline="-25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E</a:t>
                </a:r>
                <a:r>
                  <a:rPr lang="en-GB" altLang="zh-CN" sz="14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(Q</a:t>
                </a:r>
                <a:r>
                  <a:rPr lang="en-GB" altLang="zh-CN" sz="1400" baseline="30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2</a:t>
                </a:r>
                <a:r>
                  <a:rPr lang="en-GB" altLang="zh-CN" sz="14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), </a:t>
                </a:r>
                <a:r>
                  <a:rPr lang="en-GB" altLang="zh-CN" sz="1400" dirty="0" smtClean="0">
                    <a:solidFill>
                      <a:srgbClr val="000000"/>
                    </a:solidFill>
                    <a:latin typeface="Avenir Book"/>
                    <a:cs typeface="Avenir Book"/>
                  </a:rPr>
                  <a:t>G</a:t>
                </a:r>
                <a:r>
                  <a:rPr lang="en-GB" altLang="zh-CN" sz="1400" baseline="-25000" dirty="0" smtClean="0">
                    <a:solidFill>
                      <a:srgbClr val="000000"/>
                    </a:solidFill>
                    <a:latin typeface="Avenir Book"/>
                    <a:cs typeface="Avenir Book"/>
                  </a:rPr>
                  <a:t>M</a:t>
                </a:r>
                <a:r>
                  <a:rPr lang="en-GB" altLang="zh-CN" sz="14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(Q</a:t>
                </a:r>
                <a:r>
                  <a:rPr lang="en-GB" altLang="zh-CN" sz="1400" baseline="300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2</a:t>
                </a:r>
                <a:r>
                  <a:rPr lang="en-GB" altLang="zh-CN" sz="14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)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‏</a:t>
                </a:r>
                <a:endParaRPr lang="en-GB" altLang="zh-CN" sz="1400" dirty="0">
                  <a:solidFill>
                    <a:srgbClr val="000000"/>
                  </a:solidFill>
                  <a:latin typeface="Avenir Book"/>
                  <a:cs typeface="Avenir Book"/>
                </a:endParaRPr>
              </a:p>
            </p:txBody>
          </p:sp>
          <p:pic>
            <p:nvPicPr>
              <p:cNvPr id="31" name="Picture 37" descr="Wigner_GPD_TMD_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66" t="7146"/>
              <a:stretch>
                <a:fillRect/>
              </a:stretch>
            </p:blipFill>
            <p:spPr bwMode="auto">
              <a:xfrm>
                <a:off x="5117352" y="4349549"/>
                <a:ext cx="2134298" cy="1736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26"/>
              <p:cNvSpPr txBox="1">
                <a:spLocks noChangeArrowheads="1"/>
              </p:cNvSpPr>
              <p:nvPr/>
            </p:nvSpPr>
            <p:spPr bwMode="auto">
              <a:xfrm>
                <a:off x="4152564" y="2708836"/>
                <a:ext cx="828301" cy="657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9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76000"/>
                  </a:lnSpc>
                </a:pPr>
                <a:r>
                  <a:rPr lang="en-GB" altLang="zh-CN" sz="4000" b="1" u="sng" dirty="0">
                    <a:solidFill>
                      <a:srgbClr val="000090"/>
                    </a:solidFill>
                    <a:cs typeface="Arial" charset="0"/>
                  </a:rPr>
                  <a:t>3</a:t>
                </a:r>
                <a:r>
                  <a:rPr lang="en-GB" altLang="zh-CN" sz="4000" b="1" u="sng" dirty="0" smtClean="0">
                    <a:solidFill>
                      <a:srgbClr val="000090"/>
                    </a:solidFill>
                    <a:cs typeface="Arial" charset="0"/>
                  </a:rPr>
                  <a:t>D</a:t>
                </a:r>
                <a:endParaRPr lang="en-GB" altLang="zh-CN" sz="4000" b="1" u="sng" dirty="0">
                  <a:solidFill>
                    <a:srgbClr val="000090"/>
                  </a:solidFill>
                  <a:cs typeface="Arial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769696" y="4208719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ＭＳ ゴシック"/>
                    <a:ea typeface="ＭＳ ゴシック"/>
                    <a:cs typeface="ＭＳ ゴシック"/>
                  </a:rPr>
                  <a:t>∨</a:t>
                </a:r>
                <a:endPara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167651" y="4093940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ＭＳ ゴシック"/>
                    <a:ea typeface="ＭＳ ゴシック"/>
                    <a:cs typeface="ＭＳ ゴシック"/>
                  </a:rPr>
                  <a:t>∨</a:t>
                </a:r>
                <a:endPara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7296151" y="2500927"/>
              <a:ext cx="1565627" cy="909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smtClean="0">
                  <a:solidFill>
                    <a:schemeClr val="accent1"/>
                  </a:solidFill>
                  <a:latin typeface="Arial Black"/>
                  <a:cs typeface="Arial Black"/>
                </a:rPr>
                <a:t>G</a:t>
              </a:r>
              <a:r>
                <a:rPr lang="en-US" sz="1500" dirty="0" smtClean="0">
                  <a:latin typeface="Avenir Book"/>
                  <a:cs typeface="Avenir Book"/>
                </a:rPr>
                <a:t>eneralized </a:t>
              </a:r>
              <a:r>
                <a:rPr lang="en-US" sz="1500" dirty="0" smtClean="0">
                  <a:solidFill>
                    <a:schemeClr val="accent1"/>
                  </a:solidFill>
                  <a:latin typeface="Arial Black"/>
                  <a:cs typeface="Arial Black"/>
                </a:rPr>
                <a:t>P</a:t>
              </a:r>
              <a:r>
                <a:rPr lang="en-US" sz="1500" dirty="0" smtClean="0">
                  <a:latin typeface="Avenir Book"/>
                  <a:cs typeface="Avenir Book"/>
                </a:rPr>
                <a:t>arton</a:t>
              </a:r>
            </a:p>
            <a:p>
              <a:r>
                <a:rPr lang="en-US" sz="1500" dirty="0" smtClean="0">
                  <a:solidFill>
                    <a:schemeClr val="accent1"/>
                  </a:solidFill>
                  <a:latin typeface="Arial Black"/>
                  <a:cs typeface="Arial Black"/>
                </a:rPr>
                <a:t>D</a:t>
              </a:r>
              <a:r>
                <a:rPr lang="en-US" sz="1500" dirty="0" smtClean="0">
                  <a:latin typeface="Avenir Book"/>
                  <a:cs typeface="Avenir Book"/>
                </a:rPr>
                <a:t>istributions</a:t>
              </a:r>
              <a:endParaRPr lang="en-US" sz="1500" dirty="0">
                <a:latin typeface="Avenir Book"/>
                <a:cs typeface="Avenir Book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8840" y="2449412"/>
              <a:ext cx="1465584" cy="1176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 err="1">
                  <a:solidFill>
                    <a:schemeClr val="accent1"/>
                  </a:solidFill>
                  <a:latin typeface="Arial Black"/>
                  <a:cs typeface="Arial Black"/>
                </a:rPr>
                <a:t>T</a:t>
              </a:r>
              <a:r>
                <a:rPr lang="en-US" sz="1500" dirty="0" err="1">
                  <a:latin typeface="Avenir Book"/>
                  <a:cs typeface="Avenir Book"/>
                </a:rPr>
                <a:t>ansverse</a:t>
              </a:r>
              <a:r>
                <a:rPr lang="en-US" sz="1500" dirty="0">
                  <a:latin typeface="Avenir Book"/>
                  <a:cs typeface="Avenir Book"/>
                </a:rPr>
                <a:t> </a:t>
              </a:r>
              <a:r>
                <a:rPr lang="en-US" sz="1500" dirty="0">
                  <a:solidFill>
                    <a:schemeClr val="accent1"/>
                  </a:solidFill>
                  <a:latin typeface="Arial Black"/>
                  <a:cs typeface="Arial Black"/>
                </a:rPr>
                <a:t>M</a:t>
              </a:r>
              <a:r>
                <a:rPr lang="en-US" sz="1500" dirty="0">
                  <a:latin typeface="Avenir Book"/>
                  <a:cs typeface="Avenir Book"/>
                </a:rPr>
                <a:t>omentum </a:t>
              </a:r>
              <a:r>
                <a:rPr lang="en-US" sz="1500" dirty="0">
                  <a:solidFill>
                    <a:schemeClr val="accent1"/>
                  </a:solidFill>
                  <a:latin typeface="Arial Black"/>
                  <a:cs typeface="Arial Black"/>
                </a:rPr>
                <a:t>D</a:t>
              </a:r>
              <a:r>
                <a:rPr lang="en-US" sz="1500" dirty="0">
                  <a:latin typeface="Avenir Book"/>
                  <a:cs typeface="Avenir Book"/>
                </a:rPr>
                <a:t>ependent distributions</a:t>
              </a:r>
            </a:p>
          </p:txBody>
        </p:sp>
      </p:grpSp>
      <p:pic>
        <p:nvPicPr>
          <p:cNvPr id="24" name="Picture 27" descr="proton_quark_version_new00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8" y="694178"/>
            <a:ext cx="2149248" cy="2183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020439" y="732689"/>
            <a:ext cx="2993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0188" indent="-230188">
              <a:buClr>
                <a:srgbClr val="002060"/>
              </a:buClr>
              <a:buSzPct val="100000"/>
              <a:buFont typeface="Wingdings" charset="2"/>
              <a:buChar char="§"/>
            </a:pPr>
            <a:r>
              <a:rPr lang="en-US" sz="1200" dirty="0" smtClean="0">
                <a:solidFill>
                  <a:srgbClr val="00007D"/>
                </a:solidFill>
                <a:latin typeface="Avenir Black"/>
                <a:cs typeface="Avenir Black"/>
              </a:rPr>
              <a:t>Extended object (1 </a:t>
            </a:r>
            <a:r>
              <a:rPr lang="en-US" sz="1200" dirty="0" err="1" smtClean="0">
                <a:solidFill>
                  <a:srgbClr val="00007D"/>
                </a:solidFill>
                <a:latin typeface="Avenir Black"/>
                <a:cs typeface="Avenir Black"/>
              </a:rPr>
              <a:t>fm</a:t>
            </a:r>
            <a:r>
              <a:rPr lang="en-US" sz="1200" dirty="0" smtClean="0">
                <a:solidFill>
                  <a:srgbClr val="00007D"/>
                </a:solidFill>
                <a:latin typeface="Avenir Black"/>
                <a:cs typeface="Avenir Black"/>
              </a:rPr>
              <a:t>)</a:t>
            </a:r>
          </a:p>
          <a:p>
            <a:pPr marL="176213" indent="-176213">
              <a:buClr>
                <a:srgbClr val="002060"/>
              </a:buClr>
              <a:buSzPct val="100000"/>
              <a:buFont typeface="Wingdings" charset="2"/>
              <a:buChar char="§"/>
            </a:pPr>
            <a:r>
              <a:rPr lang="en-US" sz="1200" dirty="0" smtClean="0">
                <a:solidFill>
                  <a:srgbClr val="00007D"/>
                </a:solidFill>
                <a:latin typeface="Avenir Black"/>
                <a:cs typeface="Avenir Black"/>
              </a:rPr>
              <a:t> Quarks (charged) &amp; gluons (neutral)</a:t>
            </a:r>
          </a:p>
          <a:p>
            <a:pPr marL="176213" indent="-176213">
              <a:buClr>
                <a:srgbClr val="002060"/>
              </a:buClr>
              <a:buSzPct val="100000"/>
              <a:buFont typeface="Wingdings" charset="2"/>
              <a:buChar char="§"/>
            </a:pPr>
            <a:r>
              <a:rPr lang="en-US" sz="1200" dirty="0" smtClean="0">
                <a:solidFill>
                  <a:srgbClr val="00007D"/>
                </a:solidFill>
                <a:latin typeface="Avenir Black"/>
                <a:cs typeface="Avenir Black"/>
              </a:rPr>
              <a:t> Quark-antiquark pairs (sea)</a:t>
            </a:r>
          </a:p>
          <a:p>
            <a:pPr marL="176213" indent="-176213">
              <a:buClr>
                <a:srgbClr val="002060"/>
              </a:buClr>
              <a:buSzPct val="100000"/>
              <a:buFont typeface="Wingdings" charset="2"/>
              <a:buChar char="§"/>
            </a:pPr>
            <a:r>
              <a:rPr lang="en-US" sz="1200" dirty="0" smtClean="0">
                <a:solidFill>
                  <a:srgbClr val="00007D"/>
                </a:solidFill>
                <a:latin typeface="Avenir Black"/>
                <a:cs typeface="Avenir Black"/>
              </a:rPr>
              <a:t> Spin, orbital angular momentum</a:t>
            </a:r>
          </a:p>
        </p:txBody>
      </p:sp>
    </p:spTree>
    <p:extLst>
      <p:ext uri="{BB962C8B-B14F-4D97-AF65-F5344CB8AC3E}">
        <p14:creationId xmlns:p14="http://schemas.microsoft.com/office/powerpoint/2010/main" val="10261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proton_quark_version_new0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540" y="1094308"/>
            <a:ext cx="4967753" cy="5046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Conclusions and Outlook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20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8057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The </a:t>
            </a: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nucleon </a:t>
            </a:r>
            <a:r>
              <a:rPr lang="en-US" sz="2000" dirty="0" smtClean="0">
                <a:solidFill>
                  <a:srgbClr val="000090"/>
                </a:solidFill>
                <a:latin typeface="Avenir Black"/>
                <a:cs typeface="Avenir Black"/>
              </a:rPr>
              <a:t>3D </a:t>
            </a:r>
            <a:r>
              <a:rPr lang="en-US" sz="2000" dirty="0" err="1">
                <a:solidFill>
                  <a:srgbClr val="000090"/>
                </a:solidFill>
                <a:latin typeface="Avenir Black"/>
                <a:cs typeface="Avenir Black"/>
              </a:rPr>
              <a:t>partonic</a:t>
            </a:r>
            <a:r>
              <a:rPr lang="en-US" sz="2000" dirty="0">
                <a:solidFill>
                  <a:srgbClr val="000090"/>
                </a:solidFill>
                <a:latin typeface="Avenir Black"/>
                <a:cs typeface="Avenir Black"/>
              </a:rPr>
              <a:t> structure </a:t>
            </a: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is </a:t>
            </a:r>
            <a:r>
              <a:rPr lang="en-US" sz="2000" dirty="0">
                <a:solidFill>
                  <a:srgbClr val="000090"/>
                </a:solidFill>
                <a:latin typeface="Avenir Black"/>
                <a:cs typeface="Avenir Black"/>
              </a:rPr>
              <a:t>rich and </a:t>
            </a:r>
            <a:r>
              <a:rPr lang="en-US" sz="2000" dirty="0" smtClean="0">
                <a:solidFill>
                  <a:srgbClr val="000090"/>
                </a:solidFill>
                <a:latin typeface="Avenir Black"/>
                <a:cs typeface="Avenir Black"/>
              </a:rPr>
              <a:t>complex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525678" y="1406229"/>
            <a:ext cx="4663752" cy="4481126"/>
            <a:chOff x="1104052" y="1745771"/>
            <a:chExt cx="4663752" cy="4481126"/>
          </a:xfrm>
        </p:grpSpPr>
        <p:pic>
          <p:nvPicPr>
            <p:cNvPr id="43" name="Picture 42" descr="Unknown.png"/>
            <p:cNvPicPr>
              <a:picLocks noChangeAspect="1"/>
            </p:cNvPicPr>
            <p:nvPr/>
          </p:nvPicPr>
          <p:blipFill>
            <a:blip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52" y="1745771"/>
              <a:ext cx="4663752" cy="44811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44" name="Group 43"/>
            <p:cNvGrpSpPr/>
            <p:nvPr/>
          </p:nvGrpSpPr>
          <p:grpSpPr>
            <a:xfrm>
              <a:off x="1294908" y="2194397"/>
              <a:ext cx="4032938" cy="3823492"/>
              <a:chOff x="1294908" y="2194397"/>
              <a:chExt cx="4032938" cy="3823492"/>
            </a:xfrm>
          </p:grpSpPr>
          <p:sp>
            <p:nvSpPr>
              <p:cNvPr id="45" name="Rectangle 44"/>
              <p:cNvSpPr/>
              <p:nvPr/>
            </p:nvSpPr>
            <p:spPr>
              <a:xfrm rot="20257820">
                <a:off x="4373739" y="3113529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E12-</a:t>
                </a:r>
                <a:r>
                  <a:rPr lang="en-US" sz="11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06-114</a:t>
                </a:r>
                <a:endParaRPr lang="en-US" sz="1100" dirty="0">
                  <a:latin typeface="Avenir Black"/>
                  <a:cs typeface="Avenir Black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0257820">
                <a:off x="3882803" y="4373747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E12-</a:t>
                </a:r>
                <a:r>
                  <a:rPr lang="en-US" sz="11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09-018</a:t>
                </a:r>
                <a:endParaRPr lang="en-US" sz="1100" dirty="0">
                  <a:latin typeface="Avenir Black"/>
                  <a:cs typeface="Avenir Black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20257820">
                <a:off x="3391866" y="5633965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-10-006</a:t>
                </a:r>
                <a:endParaRPr lang="en-US" sz="1100" dirty="0">
                  <a:latin typeface="Avenir Black"/>
                  <a:cs typeface="Avenir Black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20257820">
                <a:off x="3895526" y="2937505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-11-007</a:t>
                </a:r>
                <a:endParaRPr lang="en-US" sz="1100" dirty="0">
                  <a:latin typeface="Avenir Black"/>
                  <a:cs typeface="Avenir Black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20257820">
                <a:off x="2343161" y="4712319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-11-108</a:t>
                </a:r>
                <a:endParaRPr lang="en-US" sz="1100" dirty="0">
                  <a:latin typeface="Avenir Black"/>
                  <a:cs typeface="Avenir Black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20257820">
                <a:off x="1959926" y="5285866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-06-119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20257820">
                <a:off x="2895149" y="3113525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-06-108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20257820">
                <a:off x="2937320" y="3370464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-06-112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20257820">
                <a:off x="3801732" y="3539944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-07-107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20257820">
                <a:off x="2937321" y="4144983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-09-007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20257820">
                <a:off x="4373738" y="3734544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-09-008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20257820">
                <a:off x="3815968" y="2634987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-09-009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20257820">
                <a:off x="1601500" y="4037063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-11-003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20257820">
                <a:off x="2702545" y="2357149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C12-12-009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20257820">
                <a:off x="1394026" y="3542544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C12-12-010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20257820">
                <a:off x="1294908" y="2959467"/>
                <a:ext cx="106952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-06-112A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20257820">
                <a:off x="3555538" y="2194397"/>
                <a:ext cx="106952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-09-008A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20257820">
                <a:off x="1956547" y="2315384"/>
                <a:ext cx="10438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-06-112B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20257820">
                <a:off x="2377832" y="5756279"/>
                <a:ext cx="10438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-09-008B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20257820">
                <a:off x="3914851" y="4748690"/>
                <a:ext cx="106952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-06-109A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 rot="20257820">
                <a:off x="1800545" y="4356664"/>
                <a:ext cx="10438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-16-110B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20257820">
                <a:off x="4283864" y="5301576"/>
                <a:ext cx="10438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F900E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-17-012B</a:t>
                </a:r>
                <a:endParaRPr lang="en-US" sz="1100" dirty="0">
                  <a:solidFill>
                    <a:srgbClr val="F900E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20257820">
                <a:off x="2868809" y="4812982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-06-104</a:t>
                </a:r>
                <a:endParaRPr lang="en-US" sz="1100" dirty="0">
                  <a:solidFill>
                    <a:srgbClr val="1FB51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 rot="20257820">
                <a:off x="1955449" y="3058897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-07-105</a:t>
                </a:r>
                <a:endParaRPr lang="en-US" sz="1100" dirty="0">
                  <a:solidFill>
                    <a:srgbClr val="1FB51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20257820">
                <a:off x="2907178" y="5331446"/>
                <a:ext cx="941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-09-011</a:t>
                </a:r>
                <a:endParaRPr lang="en-US" sz="1100" dirty="0">
                  <a:solidFill>
                    <a:srgbClr val="1FB51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20257820">
                <a:off x="1886936" y="3672984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-09-017</a:t>
                </a:r>
                <a:endParaRPr lang="en-US" sz="1100" dirty="0">
                  <a:solidFill>
                    <a:srgbClr val="1FB51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20257820">
                <a:off x="2913654" y="3835557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-13-007</a:t>
                </a:r>
                <a:endParaRPr lang="en-US" sz="1100" dirty="0">
                  <a:solidFill>
                    <a:srgbClr val="1FB515"/>
                  </a:solidFill>
                  <a:latin typeface="Avenir Black"/>
                  <a:cs typeface="Avenir Black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20257820">
                <a:off x="2834097" y="2811004"/>
                <a:ext cx="95410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E12</a:t>
                </a:r>
                <a:r>
                  <a:rPr lang="en-US" sz="1100" b="1" dirty="0" smtClean="0">
                    <a:solidFill>
                      <a:srgbClr val="1FB515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venir Black"/>
                    <a:cs typeface="Avenir Black"/>
                  </a:rPr>
                  <a:t>-13-010</a:t>
                </a:r>
                <a:endParaRPr lang="en-US" sz="1100" dirty="0">
                  <a:solidFill>
                    <a:srgbClr val="1FB515"/>
                  </a:solidFill>
                  <a:latin typeface="Avenir Black"/>
                  <a:cs typeface="Avenir Black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34372" y="1373122"/>
            <a:ext cx="467262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Each 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TMD </a:t>
            </a: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PDF/FF 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contains information on different aspects of the </a:t>
            </a: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nucleon</a:t>
            </a:r>
          </a:p>
          <a:p>
            <a:pPr marL="342900" indent="-342900">
              <a:buFont typeface="Wingdings" charset="2"/>
              <a:buChar char="q"/>
            </a:pPr>
            <a:endParaRPr lang="en-US" sz="1000" dirty="0">
              <a:solidFill>
                <a:srgbClr val="000090"/>
              </a:solidFill>
              <a:latin typeface="Avenir Book"/>
              <a:cs typeface="Avenir Book"/>
            </a:endParaRPr>
          </a:p>
          <a:p>
            <a:pPr marL="365125" indent="-365125">
              <a:buFont typeface="Wingdings" charset="2"/>
              <a:buChar char="q"/>
              <a:defRPr/>
            </a:pP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TMD @ Jefferson Lab:</a:t>
            </a:r>
          </a:p>
          <a:p>
            <a:pPr marL="627063" lvl="1" indent="-269875">
              <a:buFont typeface="Lucida Grande"/>
              <a:buChar char="-"/>
              <a:defRPr/>
            </a:pP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Multi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-</a:t>
            </a: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Halls SIDIS program to 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study </a:t>
            </a: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leading 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and sub-leading twist TMDs</a:t>
            </a:r>
            <a:endParaRPr lang="en-US" sz="2000" dirty="0" smtClean="0">
              <a:solidFill>
                <a:srgbClr val="000090"/>
              </a:solidFill>
              <a:latin typeface="Avenir Book"/>
              <a:cs typeface="Avenir Book"/>
            </a:endParaRPr>
          </a:p>
          <a:p>
            <a:pPr marL="627063" lvl="1" indent="-269875">
              <a:buFont typeface="Lucida Grande"/>
              <a:buChar char="-"/>
              <a:defRPr/>
            </a:pP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Precision 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multi-dimensional mapping in the valence region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416898"/>
            <a:ext cx="9144000" cy="2194534"/>
            <a:chOff x="0" y="4509498"/>
            <a:chExt cx="9144000" cy="2194534"/>
          </a:xfrm>
        </p:grpSpPr>
        <p:sp>
          <p:nvSpPr>
            <p:cNvPr id="7" name="TextBox 6"/>
            <p:cNvSpPr txBox="1"/>
            <p:nvPr/>
          </p:nvSpPr>
          <p:spPr>
            <a:xfrm>
              <a:off x="0" y="4509498"/>
              <a:ext cx="502333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000" dirty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The forthcoming years will be a time of unprecedented high precision and high volume </a:t>
              </a:r>
              <a:r>
                <a:rPr lang="en-US" sz="2000" dirty="0" smtClean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data → </a:t>
              </a:r>
              <a:r>
                <a:rPr lang="en-US" sz="2000" dirty="0">
                  <a:solidFill>
                    <a:srgbClr val="000090"/>
                  </a:solidFill>
                  <a:latin typeface="Avenir Book"/>
                  <a:cs typeface="Avenir Book"/>
                </a:rPr>
                <a:t>a</a:t>
              </a:r>
              <a:r>
                <a:rPr lang="en-US" sz="2000" dirty="0" smtClean="0">
                  <a:solidFill>
                    <a:srgbClr val="000090"/>
                  </a:solidFill>
                  <a:latin typeface="Avenir Book"/>
                  <a:cs typeface="Avenir Book"/>
                </a:rPr>
                <a:t> multi</a:t>
              </a:r>
              <a:r>
                <a:rPr lang="en-US" sz="2000" dirty="0">
                  <a:solidFill>
                    <a:srgbClr val="000090"/>
                  </a:solidFill>
                  <a:latin typeface="Avenir Book"/>
                  <a:cs typeface="Avenir Book"/>
                </a:rPr>
                <a:t>-</a:t>
              </a:r>
              <a:r>
                <a:rPr lang="en-US" sz="2000" dirty="0" smtClean="0">
                  <a:solidFill>
                    <a:srgbClr val="000090"/>
                  </a:solidFill>
                  <a:latin typeface="Avenir Book"/>
                  <a:cs typeface="Avenir Book"/>
                </a:rPr>
                <a:t>dimensional </a:t>
              </a:r>
              <a:r>
                <a:rPr lang="en-US" sz="2000" dirty="0">
                  <a:solidFill>
                    <a:srgbClr val="000090"/>
                  </a:solidFill>
                  <a:latin typeface="Avenir Book"/>
                  <a:cs typeface="Avenir Book"/>
                </a:rPr>
                <a:t>effort </a:t>
              </a:r>
              <a:r>
                <a:rPr lang="en-US" sz="2000" dirty="0" smtClean="0">
                  <a:solidFill>
                    <a:srgbClr val="000090"/>
                  </a:solidFill>
                  <a:latin typeface="Avenir Book"/>
                  <a:cs typeface="Avenir Book"/>
                </a:rPr>
                <a:t>is required for the extraction and interpretation of 3D PDFs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375092" y="6057701"/>
              <a:ext cx="87689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.AppleSystemUIFont" charset="-120"/>
                <a:buChar char="-"/>
              </a:pPr>
              <a:r>
                <a:rPr lang="en-US" altLang="en-US" dirty="0" smtClean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At </a:t>
              </a:r>
              <a:r>
                <a:rPr lang="en-US" altLang="en-US" dirty="0" err="1" smtClean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Jlab</a:t>
              </a:r>
              <a:r>
                <a:rPr lang="en-US" altLang="en-US" dirty="0" smtClean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: a) A 3D PDF Extraction and Validation framework is under development 	   </a:t>
              </a:r>
              <a:r>
                <a:rPr lang="en-US" dirty="0" smtClean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b)  A Nuclear </a:t>
              </a:r>
              <a:r>
                <a:rPr lang="en-US" dirty="0" err="1" smtClean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Femtography</a:t>
              </a:r>
              <a:r>
                <a:rPr lang="en-US" dirty="0" smtClean="0">
                  <a:solidFill>
                    <a:srgbClr val="000090"/>
                  </a:solidFill>
                  <a:latin typeface="Avenir Book" charset="0"/>
                  <a:cs typeface="Avenir Book" charset="0"/>
                </a:rPr>
                <a:t> Center is being established</a:t>
              </a:r>
              <a:endParaRPr lang="en-US" dirty="0">
                <a:solidFill>
                  <a:srgbClr val="000090"/>
                </a:solidFill>
                <a:latin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51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/>
          <a:stretch/>
        </p:blipFill>
        <p:spPr bwMode="auto">
          <a:xfrm>
            <a:off x="512766" y="618565"/>
            <a:ext cx="7535863" cy="360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CEBAF at Jefferson Lab 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143506" y="3976802"/>
            <a:ext cx="4883428" cy="177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4086" tIns="117043" rIns="234086" bIns="117043">
            <a:spAutoFit/>
          </a:bodyPr>
          <a:lstStyle/>
          <a:p>
            <a:pPr marL="293688" indent="-293688">
              <a:buClr>
                <a:srgbClr val="BE1D1D"/>
              </a:buClr>
              <a:buFont typeface="Wingdings" charset="0"/>
              <a:buChar char="§"/>
            </a:pP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CEBAF Upgrade completed in September 2017</a:t>
            </a:r>
            <a:endParaRPr lang="en-US" dirty="0">
              <a:solidFill>
                <a:srgbClr val="BE1D1D"/>
              </a:solidFill>
              <a:latin typeface="Avenir Black"/>
              <a:cs typeface="Avenir Black"/>
            </a:endParaRP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smtClean="0">
                <a:solidFill>
                  <a:srgbClr val="BE1D1D"/>
                </a:solidFill>
                <a:latin typeface="Avenir Book"/>
                <a:cs typeface="Avenir Book"/>
              </a:rPr>
              <a:t>CW electron beam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err="1">
                <a:solidFill>
                  <a:srgbClr val="BE1D1D"/>
                </a:solidFill>
                <a:latin typeface="Avenir Book"/>
                <a:cs typeface="Avenir Book"/>
              </a:rPr>
              <a:t>E</a:t>
            </a:r>
            <a:r>
              <a:rPr lang="en-US" sz="1600" baseline="-25000" dirty="0" err="1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= 12 </a:t>
            </a:r>
            <a:r>
              <a:rPr lang="en-US" sz="1600" dirty="0" err="1" smtClean="0">
                <a:solidFill>
                  <a:srgbClr val="BE1D1D"/>
                </a:solidFill>
                <a:latin typeface="Avenir Book"/>
                <a:cs typeface="Avenir Book"/>
              </a:rPr>
              <a:t>GeV</a:t>
            </a:r>
            <a:endParaRPr lang="en-US" sz="1600" dirty="0">
              <a:solidFill>
                <a:srgbClr val="BE1D1D"/>
              </a:solidFill>
              <a:latin typeface="Avenir Book"/>
              <a:cs typeface="Avenir Book"/>
            </a:endParaRP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I</a:t>
            </a:r>
            <a:r>
              <a:rPr lang="en-US" sz="1600" baseline="-25000" dirty="0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= 90 </a:t>
            </a:r>
            <a:r>
              <a:rPr lang="en-US" sz="1600" dirty="0">
                <a:solidFill>
                  <a:srgbClr val="BE1D1D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A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err="1">
                <a:solidFill>
                  <a:srgbClr val="BE1D1D"/>
                </a:solidFill>
                <a:latin typeface="Avenir Book"/>
                <a:cs typeface="Avenir Book"/>
              </a:rPr>
              <a:t>Pol</a:t>
            </a:r>
            <a:r>
              <a:rPr lang="en-US" sz="1600" baseline="-25000" dirty="0" err="1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</a:t>
            </a:r>
            <a:r>
              <a:rPr lang="en-US" sz="1600" dirty="0" smtClean="0">
                <a:solidFill>
                  <a:srgbClr val="BE1D1D"/>
                </a:solidFill>
                <a:latin typeface="Avenir Book"/>
                <a:cs typeface="Avenir Book"/>
              </a:rPr>
              <a:t>~ 90%</a:t>
            </a:r>
            <a:endParaRPr lang="en-US" sz="1600" dirty="0">
              <a:solidFill>
                <a:srgbClr val="BE1D1D"/>
              </a:solidFill>
              <a:latin typeface="Avenir Book"/>
              <a:cs typeface="Avenir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1032" y="2389255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venir Black"/>
                <a:cs typeface="Avenir Black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9695" y="1900518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A</a:t>
            </a:r>
            <a:endParaRPr lang="en-US" sz="2000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8533" y="1120908"/>
            <a:ext cx="379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venir Black"/>
                <a:cs typeface="Avenir Black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3524" y="2797352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C</a:t>
            </a:r>
            <a:endParaRPr lang="en-US" sz="2000" b="1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-12938" y="5635580"/>
            <a:ext cx="4245485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/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Physics Operation</a:t>
            </a:r>
          </a:p>
          <a:p>
            <a:pPr marL="742950" lvl="1" indent="-285750">
              <a:spcBef>
                <a:spcPct val="20000"/>
              </a:spcBef>
              <a:buFont typeface="Courier New"/>
              <a:buChar char="o"/>
            </a:pPr>
            <a:r>
              <a:rPr lang="en-US" sz="1600" dirty="0" smtClean="0">
                <a:solidFill>
                  <a:srgbClr val="BE1D1D"/>
                </a:solidFill>
                <a:latin typeface="Avenir Book"/>
                <a:cs typeface="Avenir Book"/>
              </a:rPr>
              <a:t>4 halls running simultaneously since January 2018</a:t>
            </a:r>
            <a:endParaRPr lang="en-US" sz="1600" dirty="0">
              <a:solidFill>
                <a:srgbClr val="BE1D1D"/>
              </a:solidFill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20182" y="3356325"/>
            <a:ext cx="4923817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endParaRPr lang="en-US" sz="1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457200">
              <a:buFont typeface="Symbol"/>
              <a:buChar char=""/>
            </a:pPr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Nuclear experiments at ultra-high luminosities, up to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10</a:t>
            </a:r>
            <a:r>
              <a:rPr lang="en-US" sz="1600" baseline="30000" dirty="0" smtClean="0">
                <a:solidFill>
                  <a:srgbClr val="000000"/>
                </a:solidFill>
                <a:latin typeface="Avenir Book"/>
                <a:cs typeface="Avenir Book"/>
              </a:rPr>
              <a:t>39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electrons-nucleons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/cm</a:t>
            </a:r>
            <a:r>
              <a:rPr lang="en-US" sz="1600" baseline="30000" dirty="0" smtClean="0">
                <a:solidFill>
                  <a:srgbClr val="000000"/>
                </a:solidFill>
                <a:latin typeface="Avenir Book"/>
                <a:cs typeface="Avenir Book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/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 </a:t>
            </a: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defTabSz="457200"/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World-record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polarized electron beams </a:t>
            </a: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Highest intensity tagged photon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beam at 9 </a:t>
            </a:r>
            <a:r>
              <a:rPr lang="en-US" sz="16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GeV</a:t>
            </a: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defTabSz="457200"/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Unprecedented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stability and control of beam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properties</a:t>
            </a:r>
          </a:p>
          <a:p>
            <a:pPr marL="342900" indent="-342900" defTabSz="457200">
              <a:buFont typeface="Wingdings" charset="2"/>
              <a:buChar char="§"/>
            </a:pPr>
            <a:endParaRPr lang="en-US" sz="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Ability to deliver a range of beam energies and currents to multiple experimental halls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simultaneously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36780" y="3336902"/>
            <a:ext cx="4463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lack"/>
                <a:cs typeface="Avenir Black"/>
              </a:rPr>
              <a:t>CEBAF World-leading Capabilities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" y="939316"/>
            <a:ext cx="7846545" cy="2322513"/>
            <a:chOff x="1" y="939316"/>
            <a:chExt cx="7846545" cy="2322513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1" y="2303654"/>
              <a:ext cx="1875864" cy="91348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  <a:extLst/>
          </p:spPr>
          <p:txBody>
            <a:bodyPr wrap="square" lIns="234086" tIns="117043" rIns="234086" bIns="117043">
              <a:spAutoFit/>
            </a:bodyPr>
            <a:lstStyle/>
            <a:p>
              <a:pPr marL="173038" indent="-173038">
                <a:buFontTx/>
                <a:buAutoNum type="arabicPeriod"/>
              </a:pPr>
              <a:r>
                <a:rPr lang="en-US" sz="11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INJECTOR</a:t>
              </a:r>
            </a:p>
            <a:p>
              <a:pPr marL="173038" indent="-173038">
                <a:buFontTx/>
                <a:buAutoNum type="arabicPeriod"/>
              </a:pPr>
              <a:r>
                <a:rPr lang="en-US" sz="11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LINACS</a:t>
              </a:r>
            </a:p>
            <a:p>
              <a:pPr marL="173038" indent="-173038">
                <a:buFontTx/>
                <a:buAutoNum type="arabicPeriod"/>
              </a:pPr>
              <a:r>
                <a:rPr lang="en-US" sz="11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RECIRCULATION </a:t>
              </a:r>
              <a:r>
                <a:rPr lang="en-US" sz="11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ARCS</a:t>
              </a:r>
              <a:r>
                <a:rPr lang="en-US" sz="1100" b="1" dirty="0">
                  <a:solidFill>
                    <a:srgbClr val="660066"/>
                  </a:solidFill>
                  <a:latin typeface="Avenir Book"/>
                  <a:cs typeface="Avenir Book"/>
                </a:rPr>
                <a:t> </a:t>
              </a: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396" y="939316"/>
              <a:ext cx="6280150" cy="2322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853337" y="1563964"/>
              <a:ext cx="3061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75190" y="1422820"/>
              <a:ext cx="3061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2</a:t>
              </a:r>
              <a:endParaRPr lang="en-US" sz="1600" b="1" dirty="0">
                <a:solidFill>
                  <a:srgbClr val="008000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215796" y="2131351"/>
              <a:ext cx="3061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2</a:t>
              </a:r>
              <a:endParaRPr lang="en-US" sz="1600" b="1" dirty="0">
                <a:solidFill>
                  <a:srgbClr val="008000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60374" y="1611004"/>
              <a:ext cx="3061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3</a:t>
              </a:r>
              <a:endParaRPr lang="en-US" sz="1600" b="1" dirty="0">
                <a:solidFill>
                  <a:srgbClr val="008000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06404" y="2050701"/>
              <a:ext cx="3061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3</a:t>
              </a:r>
              <a:endParaRPr lang="en-US" sz="1600" b="1" dirty="0">
                <a:solidFill>
                  <a:srgbClr val="008000"/>
                </a:solidFill>
                <a:latin typeface="Avenir Black"/>
                <a:cs typeface="Avenir Black"/>
              </a:endParaRP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259078"/>
              </p:ext>
            </p:extLst>
          </p:nvPr>
        </p:nvGraphicFramePr>
        <p:xfrm>
          <a:off x="2137006" y="625288"/>
          <a:ext cx="7242936" cy="504083"/>
        </p:xfrm>
        <a:graphic>
          <a:graphicData uri="http://schemas.openxmlformats.org/drawingml/2006/table">
            <a:tbl>
              <a:tblPr firstRow="1" bandRow="1"/>
              <a:tblGrid>
                <a:gridCol w="72429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40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venir Book"/>
                          <a:ea typeface="+mn-ea"/>
                          <a:cs typeface="Avenir Book"/>
                        </a:rPr>
                        <a:t>Located in Newport News (VA) – In operation since 1995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8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700" dirty="0" smtClean="0">
                <a:solidFill>
                  <a:schemeClr val="accent1"/>
                </a:solidFill>
                <a:latin typeface="Avenir Black"/>
                <a:cs typeface="Avenir Black"/>
              </a:rPr>
              <a:t>Jefferson Lab’s Mission</a:t>
            </a:r>
            <a:endParaRPr lang="en-US" sz="37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764" y="5358569"/>
            <a:ext cx="5478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lvl="1" indent="-179388">
              <a:spcBef>
                <a:spcPts val="1200"/>
              </a:spcBef>
              <a:buFont typeface="Arial"/>
              <a:buChar char="•"/>
              <a:defRPr/>
            </a:pPr>
            <a:endParaRPr lang="en-US" sz="1000" dirty="0">
              <a:solidFill>
                <a:sysClr val="windowText" lastClr="000000"/>
              </a:solidFill>
              <a:latin typeface="Avenir Book"/>
              <a:cs typeface="Avenir Book"/>
            </a:endParaRPr>
          </a:p>
          <a:p>
            <a:pPr marL="401638" indent="-344488">
              <a:spcBef>
                <a:spcPts val="1200"/>
              </a:spcBef>
              <a:buFont typeface="Arial"/>
              <a:buChar char="•"/>
              <a:defRPr/>
            </a:pPr>
            <a:r>
              <a:rPr lang="en-US" sz="2000" dirty="0">
                <a:solidFill>
                  <a:srgbClr val="00007D"/>
                </a:solidFill>
                <a:latin typeface="Avenir Book"/>
                <a:cs typeface="Avenir Book"/>
              </a:rPr>
              <a:t>Can we discover evidence for physics beyond the standard model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410" y="783287"/>
            <a:ext cx="83535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dirty="0" err="1" smtClean="0">
                <a:latin typeface="Avenir Black"/>
                <a:cs typeface="Avenir Black"/>
              </a:rPr>
              <a:t>JLab’s</a:t>
            </a:r>
            <a:r>
              <a:rPr lang="en-US" sz="2200" dirty="0" smtClean="0">
                <a:latin typeface="Avenir Black"/>
                <a:cs typeface="Avenir Black"/>
              </a:rPr>
              <a:t> </a:t>
            </a:r>
            <a:r>
              <a:rPr lang="en-US" sz="2200" dirty="0">
                <a:latin typeface="Avenir Black"/>
                <a:cs typeface="Avenir Black"/>
              </a:rPr>
              <a:t>primary mission </a:t>
            </a:r>
            <a:r>
              <a:rPr lang="en-US" sz="2200" dirty="0" smtClean="0">
                <a:latin typeface="Avenir Black"/>
                <a:cs typeface="Avenir Black"/>
              </a:rPr>
              <a:t>is </a:t>
            </a:r>
            <a:r>
              <a:rPr lang="en-US" sz="2200" dirty="0">
                <a:latin typeface="Avenir Black"/>
                <a:cs typeface="Avenir Black"/>
              </a:rPr>
              <a:t>to explore the fundamental nature </a:t>
            </a:r>
            <a:r>
              <a:rPr lang="en-US" sz="2200" dirty="0">
                <a:solidFill>
                  <a:srgbClr val="BE1D1D"/>
                </a:solidFill>
                <a:latin typeface="Avenir Black"/>
                <a:cs typeface="Avenir Black"/>
              </a:rPr>
              <a:t>of confined states of quarks and gluons</a:t>
            </a:r>
            <a:r>
              <a:rPr lang="en-US" sz="2200" dirty="0">
                <a:latin typeface="Avenir Black"/>
                <a:cs typeface="Avenir Black"/>
              </a:rPr>
              <a:t>, including the nucleons that comprise the mass of the visible universe.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4352" y="2320737"/>
            <a:ext cx="4762965" cy="35538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marR="0" lvl="1" indent="-179388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cs typeface="Avenir Book"/>
              </a:rPr>
              <a:t>How are quarks confined in nuclear matter?</a:t>
            </a:r>
          </a:p>
          <a:p>
            <a:pPr marL="538163" marR="0" lvl="1" indent="-179388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cs typeface="Avenir Book"/>
              </a:rPr>
              <a:t>What is the internal landscape of protons and neutrons?</a:t>
            </a:r>
          </a:p>
          <a:p>
            <a:pPr marL="538163" marR="0" lvl="1" indent="-179388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cs typeface="Avenir Book"/>
              </a:rPr>
              <a:t>How do the properties of protons and neutrons emerge from their constituent quarks and gluons?</a:t>
            </a:r>
          </a:p>
          <a:p>
            <a:pPr marL="538163" lvl="1" indent="-179388">
              <a:spcBef>
                <a:spcPts val="1200"/>
              </a:spcBef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How do the nuclear forces that lead to nuclei, arise from the basic interactions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?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4927317" y="5044791"/>
            <a:ext cx="4216683" cy="132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84" tIns="48692" rIns="97384" bIns="48692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rgbClr val="BE1D1D"/>
                </a:solidFill>
                <a:latin typeface="Avenir Black"/>
                <a:cs typeface="Avenir Black"/>
              </a:rPr>
              <a:t>12 </a:t>
            </a:r>
            <a:r>
              <a:rPr lang="en-US" sz="2600" dirty="0" err="1" smtClean="0">
                <a:solidFill>
                  <a:srgbClr val="BE1D1D"/>
                </a:solidFill>
                <a:latin typeface="Avenir Black"/>
                <a:cs typeface="Avenir Black"/>
              </a:rPr>
              <a:t>GeV</a:t>
            </a:r>
            <a:r>
              <a:rPr lang="en-US" sz="2600" dirty="0" smtClean="0">
                <a:solidFill>
                  <a:srgbClr val="BE1D1D"/>
                </a:solidFill>
                <a:latin typeface="Avenir Black"/>
                <a:cs typeface="Avenir Black"/>
              </a:rPr>
              <a:t> Physics Program: A Decade </a:t>
            </a:r>
            <a:r>
              <a:rPr lang="en-US" sz="2600" dirty="0">
                <a:solidFill>
                  <a:srgbClr val="BE1D1D"/>
                </a:solidFill>
                <a:latin typeface="Avenir Black"/>
                <a:cs typeface="Avenir Black"/>
              </a:rPr>
              <a:t>of </a:t>
            </a:r>
            <a:r>
              <a:rPr lang="en-US" sz="2600" dirty="0" smtClean="0">
                <a:solidFill>
                  <a:srgbClr val="BE1D1D"/>
                </a:solidFill>
                <a:latin typeface="Avenir Black"/>
                <a:cs typeface="Avenir Black"/>
              </a:rPr>
              <a:t>Approved Experiment</a:t>
            </a:r>
            <a:r>
              <a:rPr lang="en-US" sz="2800" dirty="0" smtClean="0">
                <a:solidFill>
                  <a:srgbClr val="BE1D1D"/>
                </a:solidFill>
                <a:latin typeface="Avenir Black"/>
                <a:cs typeface="Avenir Black"/>
              </a:rPr>
              <a:t>s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880225"/>
              </p:ext>
            </p:extLst>
          </p:nvPr>
        </p:nvGraphicFramePr>
        <p:xfrm>
          <a:off x="4927317" y="1227160"/>
          <a:ext cx="4216683" cy="464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6192014" y="3606152"/>
            <a:ext cx="1739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3D </a:t>
            </a:r>
            <a:r>
              <a:rPr lang="en-US" dirty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structure of </a:t>
            </a:r>
            <a:r>
              <a:rPr lang="en-US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hadrons</a:t>
            </a:r>
            <a:r>
              <a:rPr lang="en-US" dirty="0" smtClean="0">
                <a:solidFill>
                  <a:srgbClr val="000000"/>
                </a:solidFill>
                <a:latin typeface="Avenir Black"/>
                <a:cs typeface="Avenir Black"/>
              </a:rPr>
              <a:t> 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83511" y="3296047"/>
            <a:ext cx="1221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Long. </a:t>
            </a:r>
            <a:r>
              <a:rPr lang="en-US" sz="1100" dirty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structure of </a:t>
            </a:r>
            <a:r>
              <a:rPr lang="en-US" sz="1100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hadrons</a:t>
            </a:r>
            <a:r>
              <a:rPr lang="en-US" sz="1100" dirty="0" smtClean="0">
                <a:solidFill>
                  <a:srgbClr val="000000"/>
                </a:solidFill>
                <a:latin typeface="Avenir Black"/>
                <a:cs typeface="Avenir Black"/>
              </a:rPr>
              <a:t> </a:t>
            </a:r>
            <a:endParaRPr lang="en-US" sz="1100" dirty="0">
              <a:latin typeface="Avenir Black"/>
              <a:cs typeface="Avenir Black"/>
            </a:endParaRPr>
          </a:p>
        </p:txBody>
      </p:sp>
      <p:sp>
        <p:nvSpPr>
          <p:cNvPr id="15" name="Rectangle 14"/>
          <p:cNvSpPr/>
          <p:nvPr/>
        </p:nvSpPr>
        <p:spPr>
          <a:xfrm rot="20706569">
            <a:off x="7538516" y="2942775"/>
            <a:ext cx="1333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Trans. </a:t>
            </a:r>
            <a:r>
              <a:rPr lang="en-US" sz="1100" dirty="0" err="1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Struct</a:t>
            </a:r>
            <a:r>
              <a:rPr lang="en-US" sz="1100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. hadrons</a:t>
            </a:r>
            <a:r>
              <a:rPr lang="en-US" sz="1100" dirty="0" smtClean="0">
                <a:solidFill>
                  <a:srgbClr val="000000"/>
                </a:solidFill>
                <a:latin typeface="Avenir Black"/>
                <a:cs typeface="Avenir Black"/>
              </a:rPr>
              <a:t> </a:t>
            </a:r>
            <a:endParaRPr lang="en-US" sz="1100" dirty="0">
              <a:latin typeface="Avenir Black"/>
              <a:cs typeface="Avenir Blac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20183" y="3150064"/>
            <a:ext cx="1544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Hadrons and cold nuclear matter</a:t>
            </a:r>
            <a:endParaRPr lang="en-US" sz="1100" dirty="0">
              <a:latin typeface="Avenir Black"/>
              <a:cs typeface="Avenir Black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1415" y="2591159"/>
            <a:ext cx="10457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Low energy test of SM</a:t>
            </a:r>
            <a:endParaRPr lang="en-US" sz="1100" dirty="0">
              <a:latin typeface="Avenir Black"/>
              <a:cs typeface="Avenir Blac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46670" y="2596066"/>
            <a:ext cx="12954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Avenir Black"/>
                <a:ea typeface="Arial"/>
                <a:cs typeface="Avenir Black"/>
              </a:rPr>
              <a:t>Hadron Spectra as probes of QCD</a:t>
            </a:r>
            <a:endParaRPr lang="en-US" sz="11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03480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SIDIS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535" y="12294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486495"/>
            <a:ext cx="3680234" cy="1825742"/>
            <a:chOff x="4065377" y="822715"/>
            <a:chExt cx="5052228" cy="2749589"/>
          </a:xfrm>
        </p:grpSpPr>
        <p:pic>
          <p:nvPicPr>
            <p:cNvPr id="7" name="Picture 8" descr="angle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65377" y="822715"/>
              <a:ext cx="5052228" cy="274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 bwMode="auto">
            <a:xfrm rot="2241278">
              <a:off x="4083973" y="2059113"/>
              <a:ext cx="2098537" cy="4628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lack"/>
                  <a:cs typeface="Avenir Black"/>
                </a:rPr>
                <a:t>Scattering Plane</a:t>
              </a:r>
            </a:p>
          </p:txBody>
        </p: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6747686" y="1555259"/>
              <a:ext cx="1658147" cy="462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venir Black"/>
                  <a:cs typeface="Avenir Black"/>
                </a:rPr>
                <a:t>target angle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7347049" y="2112658"/>
              <a:ext cx="1736788" cy="462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venir Black"/>
                  <a:cs typeface="Avenir Black"/>
                </a:rPr>
                <a:t>hadron angle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108249" y="3204512"/>
            <a:ext cx="3173857" cy="1928291"/>
            <a:chOff x="274565" y="3536356"/>
            <a:chExt cx="3173857" cy="1928291"/>
          </a:xfrm>
        </p:grpSpPr>
        <p:sp>
          <p:nvSpPr>
            <p:cNvPr id="20" name="Rectangle 19"/>
            <p:cNvSpPr/>
            <p:nvPr/>
          </p:nvSpPr>
          <p:spPr>
            <a:xfrm>
              <a:off x="448593" y="3564262"/>
              <a:ext cx="2964706" cy="1900385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57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57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lIns="57150" tIns="28575" rIns="57150" bIns="28575"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35" y="3957876"/>
              <a:ext cx="2829590" cy="14485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74565" y="3536356"/>
              <a:ext cx="3173857" cy="365485"/>
            </a:xfrm>
            <a:prstGeom prst="rect">
              <a:avLst/>
            </a:prstGeom>
            <a:noFill/>
          </p:spPr>
          <p:txBody>
            <a:bodyPr wrap="square" lIns="57150" tIns="28575" rIns="57150" bIns="28575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Monotype Corsiva"/>
                  <a:cs typeface="Monotype Corsiva"/>
                </a:rPr>
                <a:t>Leading Order – Leading Twist</a:t>
              </a:r>
            </a:p>
          </p:txBody>
        </p:sp>
      </p:grpSp>
      <p:sp>
        <p:nvSpPr>
          <p:cNvPr id="26" name="Right Arrow 25"/>
          <p:cNvSpPr/>
          <p:nvPr/>
        </p:nvSpPr>
        <p:spPr>
          <a:xfrm>
            <a:off x="2789001" y="969796"/>
            <a:ext cx="489204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  <a:tileRect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1" name="Picture 30" descr="Screen Shot 2014-06-01 at 15.22.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11" y="1775421"/>
            <a:ext cx="4645165" cy="334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latex-image-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58" y="993966"/>
            <a:ext cx="5582069" cy="33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latex-image-1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8" y="969796"/>
            <a:ext cx="2273300" cy="46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latex-image-1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35" y="1824419"/>
            <a:ext cx="2704941" cy="23820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4" name="TextBox 43"/>
          <p:cNvSpPr txBox="1"/>
          <p:nvPr/>
        </p:nvSpPr>
        <p:spPr>
          <a:xfrm>
            <a:off x="4334911" y="1462067"/>
            <a:ext cx="4512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venir Book"/>
                <a:cs typeface="Avenir Book"/>
              </a:rPr>
              <a:t>Q</a:t>
            </a:r>
            <a:r>
              <a:rPr lang="en-US" sz="1400" b="1" baseline="30000" dirty="0" smtClean="0">
                <a:latin typeface="Avenir Book"/>
                <a:cs typeface="Avenir Book"/>
              </a:rPr>
              <a:t>2</a:t>
            </a:r>
            <a:r>
              <a:rPr lang="en-US" sz="1400" b="1" dirty="0" smtClean="0">
                <a:latin typeface="Avenir Book"/>
                <a:cs typeface="Avenir Book"/>
              </a:rPr>
              <a:t>=(k-k’)</a:t>
            </a:r>
            <a:r>
              <a:rPr lang="en-US" sz="1400" b="1" baseline="30000" dirty="0" smtClean="0">
                <a:latin typeface="Avenir Book"/>
                <a:cs typeface="Avenir Book"/>
              </a:rPr>
              <a:t>2</a:t>
            </a:r>
            <a:r>
              <a:rPr lang="en-US" sz="1400" b="1" dirty="0" smtClean="0">
                <a:latin typeface="Avenir Book"/>
                <a:cs typeface="Avenir Book"/>
              </a:rPr>
              <a:t>     </a:t>
            </a:r>
            <a:r>
              <a:rPr lang="en-US" sz="1400" b="1" dirty="0" smtClean="0">
                <a:latin typeface="Symbol" charset="2"/>
                <a:cs typeface="Symbol" charset="2"/>
              </a:rPr>
              <a:t>n</a:t>
            </a:r>
            <a:r>
              <a:rPr lang="en-US" sz="1400" b="1" dirty="0" smtClean="0">
                <a:latin typeface="Avenir Book"/>
                <a:cs typeface="Avenir Book"/>
              </a:rPr>
              <a:t>=E-E’</a:t>
            </a:r>
            <a:r>
              <a:rPr lang="en-US" sz="1400" b="1" dirty="0">
                <a:latin typeface="Avenir Book"/>
                <a:cs typeface="Avenir Book"/>
              </a:rPr>
              <a:t> </a:t>
            </a:r>
            <a:r>
              <a:rPr lang="en-US" sz="1400" b="1" dirty="0" smtClean="0">
                <a:latin typeface="Avenir Book"/>
                <a:cs typeface="Avenir Book"/>
              </a:rPr>
              <a:t>    x=Q</a:t>
            </a:r>
            <a:r>
              <a:rPr lang="en-US" sz="1400" b="1" baseline="30000" dirty="0" smtClean="0">
                <a:latin typeface="Avenir Book"/>
                <a:cs typeface="Avenir Book"/>
              </a:rPr>
              <a:t>2</a:t>
            </a:r>
            <a:r>
              <a:rPr lang="en-US" sz="1400" b="1" dirty="0" smtClean="0">
                <a:latin typeface="Avenir Book"/>
                <a:cs typeface="Avenir Book"/>
              </a:rPr>
              <a:t>/2M</a:t>
            </a:r>
            <a:r>
              <a:rPr lang="en-US" sz="1400" b="1" dirty="0">
                <a:latin typeface="Symbol" charset="2"/>
                <a:cs typeface="Symbol" charset="2"/>
              </a:rPr>
              <a:t>n</a:t>
            </a:r>
            <a:r>
              <a:rPr lang="en-US" sz="1400" b="1" dirty="0" smtClean="0">
                <a:latin typeface="Avenir Book"/>
                <a:cs typeface="Avenir Book"/>
              </a:rPr>
              <a:t>    z=E</a:t>
            </a:r>
            <a:r>
              <a:rPr lang="en-US" sz="1400" b="1" baseline="-25000" dirty="0" smtClean="0">
                <a:latin typeface="Avenir Book"/>
                <a:cs typeface="Avenir Book"/>
              </a:rPr>
              <a:t>h</a:t>
            </a:r>
            <a:r>
              <a:rPr lang="en-US" sz="1400" b="1" dirty="0" smtClean="0">
                <a:latin typeface="Avenir Book"/>
                <a:cs typeface="Avenir Book"/>
              </a:rPr>
              <a:t>/</a:t>
            </a:r>
            <a:r>
              <a:rPr lang="en-US" sz="1400" b="1" dirty="0">
                <a:latin typeface="Symbol" charset="2"/>
                <a:cs typeface="Symbol" charset="2"/>
              </a:rPr>
              <a:t>n</a:t>
            </a:r>
            <a:r>
              <a:rPr lang="en-US" sz="1400" b="1" dirty="0" smtClean="0">
                <a:latin typeface="Avenir Book"/>
                <a:cs typeface="Avenir Book"/>
              </a:rPr>
              <a:t>    y=</a:t>
            </a:r>
            <a:r>
              <a:rPr lang="en-US" sz="1400" b="1" dirty="0">
                <a:latin typeface="Symbol" charset="2"/>
                <a:cs typeface="Symbol" charset="2"/>
              </a:rPr>
              <a:t>n</a:t>
            </a:r>
            <a:r>
              <a:rPr lang="en-US" sz="1400" b="1" dirty="0" smtClean="0">
                <a:latin typeface="Avenir Book"/>
                <a:cs typeface="Avenir Book"/>
              </a:rPr>
              <a:t>/E     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833137" y="5037337"/>
            <a:ext cx="2965240" cy="1937993"/>
            <a:chOff x="1402706" y="4923632"/>
            <a:chExt cx="2965240" cy="1937993"/>
          </a:xfrm>
        </p:grpSpPr>
        <p:sp>
          <p:nvSpPr>
            <p:cNvPr id="47" name="Rectangle 46"/>
            <p:cNvSpPr/>
            <p:nvPr/>
          </p:nvSpPr>
          <p:spPr>
            <a:xfrm>
              <a:off x="1402706" y="4961240"/>
              <a:ext cx="2964706" cy="1900385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73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73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57150" tIns="28575" rIns="57150" bIns="28575"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479214" y="4923632"/>
              <a:ext cx="2888732" cy="1847068"/>
              <a:chOff x="465280" y="4935721"/>
              <a:chExt cx="2888732" cy="1847068"/>
            </a:xfrm>
          </p:grpSpPr>
          <p:pic>
            <p:nvPicPr>
              <p:cNvPr id="49" name="Picture 5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81" y="5333003"/>
                <a:ext cx="2829590" cy="14497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465280" y="4935721"/>
                <a:ext cx="2888732" cy="365485"/>
              </a:xfrm>
              <a:prstGeom prst="rect">
                <a:avLst/>
              </a:prstGeom>
              <a:noFill/>
            </p:spPr>
            <p:txBody>
              <a:bodyPr wrap="square" lIns="57150" tIns="28575" rIns="57150" bIns="28575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  <a:latin typeface="Monotype Corsiva"/>
                    <a:cs typeface="Monotype Corsiva"/>
                  </a:rPr>
                  <a:t>Higher Twist</a:t>
                </a: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150044" y="5392922"/>
            <a:ext cx="19538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90"/>
                </a:solidFill>
                <a:latin typeface="Monotype Corsiva"/>
                <a:cs typeface="Monotype Corsiva"/>
              </a:rPr>
              <a:t>Probability </a:t>
            </a:r>
            <a:r>
              <a:rPr lang="en-US" sz="2600" b="1" dirty="0" err="1">
                <a:solidFill>
                  <a:srgbClr val="000090"/>
                </a:solidFill>
                <a:latin typeface="Monotype Corsiva"/>
                <a:cs typeface="Monotype Corsiva"/>
              </a:rPr>
              <a:t>denstities</a:t>
            </a:r>
            <a:endParaRPr lang="en-US" sz="2600" b="1" dirty="0">
              <a:solidFill>
                <a:srgbClr val="000090"/>
              </a:solidFill>
              <a:latin typeface="Monotype Corsiva"/>
              <a:cs typeface="Monotype Corsiva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40213" y="5154813"/>
            <a:ext cx="41037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600" b="1" dirty="0">
                <a:solidFill>
                  <a:srgbClr val="000090"/>
                </a:solidFill>
                <a:latin typeface="Monotype Corsiva"/>
                <a:cs typeface="Monotype Corsiva"/>
              </a:rPr>
              <a:t>P</a:t>
            </a:r>
            <a:r>
              <a:rPr lang="en-US" sz="2600" b="1" dirty="0" smtClean="0">
                <a:solidFill>
                  <a:srgbClr val="000090"/>
                </a:solidFill>
                <a:latin typeface="Monotype Corsiva"/>
                <a:cs typeface="Monotype Corsiva"/>
              </a:rPr>
              <a:t>rovide </a:t>
            </a:r>
            <a:r>
              <a:rPr lang="en-US" sz="2600" b="1" dirty="0" err="1" smtClean="0">
                <a:solidFill>
                  <a:srgbClr val="000090"/>
                </a:solidFill>
                <a:latin typeface="Monotype Corsiva"/>
                <a:cs typeface="Monotype Corsiva"/>
              </a:rPr>
              <a:t>informations</a:t>
            </a:r>
            <a:r>
              <a:rPr lang="en-US" sz="2600" b="1" dirty="0" smtClean="0">
                <a:solidFill>
                  <a:srgbClr val="000090"/>
                </a:solidFill>
                <a:latin typeface="Monotype Corsiva"/>
                <a:cs typeface="Monotype Corsiva"/>
              </a:rPr>
              <a:t> </a:t>
            </a:r>
            <a:r>
              <a:rPr lang="en-US" sz="2600" b="1" dirty="0">
                <a:solidFill>
                  <a:srgbClr val="000090"/>
                </a:solidFill>
                <a:latin typeface="Monotype Corsiva"/>
                <a:cs typeface="Monotype Corsiva"/>
              </a:rPr>
              <a:t>on quark-gluon </a:t>
            </a:r>
            <a:r>
              <a:rPr lang="en-US" sz="2600" b="1" dirty="0" smtClean="0">
                <a:solidFill>
                  <a:srgbClr val="000090"/>
                </a:solidFill>
                <a:latin typeface="Monotype Corsiva"/>
                <a:cs typeface="Monotype Corsiva"/>
              </a:rPr>
              <a:t>correlations </a:t>
            </a:r>
            <a:r>
              <a:rPr lang="en-US" sz="2600" b="1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b="1" dirty="0">
                <a:solidFill>
                  <a:srgbClr val="000090"/>
                </a:solidFill>
                <a:latin typeface="Monotype Corsiva"/>
                <a:cs typeface="Monotype Corsiva"/>
                <a:sym typeface="Wingdings"/>
              </a:rPr>
              <a:t> </a:t>
            </a:r>
            <a:r>
              <a:rPr lang="en-US" sz="2600" b="1" dirty="0" smtClean="0">
                <a:solidFill>
                  <a:srgbClr val="008000"/>
                </a:solidFill>
                <a:latin typeface="Monotype Corsiva"/>
                <a:cs typeface="Monotype Corsiva"/>
              </a:rPr>
              <a:t>a </a:t>
            </a:r>
            <a:r>
              <a:rPr lang="en-US" sz="2600" b="1" dirty="0">
                <a:solidFill>
                  <a:srgbClr val="008000"/>
                </a:solidFill>
                <a:latin typeface="Monotype Corsiva"/>
                <a:cs typeface="Monotype Corsiva"/>
              </a:rPr>
              <a:t>key for understanding long-range quark-gluon dynamics</a:t>
            </a:r>
            <a:r>
              <a:rPr lang="it-IT" sz="2600" b="1" dirty="0">
                <a:solidFill>
                  <a:srgbClr val="008000"/>
                </a:solidFill>
                <a:latin typeface="Monotype Corsiva"/>
                <a:cs typeface="Monotype Corsiva"/>
              </a:rPr>
              <a:t> </a:t>
            </a:r>
            <a:endParaRPr lang="en-US" sz="2600" b="1" dirty="0">
              <a:solidFill>
                <a:srgbClr val="008000"/>
              </a:solidFill>
              <a:latin typeface="Monotype Corsiva"/>
              <a:cs typeface="Monotype Corsiv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6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15723">
            <a:off x="4334911" y="5074945"/>
            <a:ext cx="813405" cy="5625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6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012080">
            <a:off x="85499" y="4974820"/>
            <a:ext cx="813405" cy="5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What we have learned so far…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83" y="813028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Experiments at </a:t>
            </a:r>
            <a:r>
              <a:rPr lang="en-US" dirty="0" err="1" smtClean="0">
                <a:solidFill>
                  <a:srgbClr val="008000"/>
                </a:solidFill>
                <a:latin typeface="Avenir Book"/>
                <a:cs typeface="Avenir Book"/>
              </a:rPr>
              <a:t>JLab</a:t>
            </a: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, COMPASS and HERMES have collected a wealth of SIDIS data used for an initial understanding of the 3D structure of the nucleon</a:t>
            </a:r>
            <a:endParaRPr lang="en-US" sz="1000" dirty="0" smtClean="0">
              <a:solidFill>
                <a:srgbClr val="008000"/>
              </a:solidFill>
              <a:latin typeface="Avenir Black"/>
              <a:cs typeface="Avenir Black"/>
            </a:endParaRPr>
          </a:p>
          <a:p>
            <a:pPr marL="342900" indent="-342900">
              <a:buFont typeface="Arial"/>
              <a:buChar char="•"/>
            </a:pPr>
            <a:endParaRPr lang="en-US" sz="800" dirty="0" smtClean="0">
              <a:solidFill>
                <a:srgbClr val="008000"/>
              </a:solidFill>
              <a:latin typeface="Avenir Black"/>
              <a:cs typeface="Avenir Black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Data and predictions from dynamical models </a:t>
            </a:r>
            <a:r>
              <a:rPr lang="en-US" dirty="0">
                <a:solidFill>
                  <a:srgbClr val="008000"/>
                </a:solidFill>
                <a:latin typeface="Avenir Book"/>
                <a:cs typeface="Avenir Book"/>
              </a:rPr>
              <a:t>and </a:t>
            </a: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lattice suggest </a:t>
            </a:r>
            <a:r>
              <a:rPr lang="en-US" dirty="0">
                <a:solidFill>
                  <a:srgbClr val="008000"/>
                </a:solidFill>
                <a:latin typeface="Avenir Book"/>
                <a:cs typeface="Avenir Book"/>
              </a:rPr>
              <a:t>that </a:t>
            </a:r>
            <a:r>
              <a:rPr lang="en-US" dirty="0">
                <a:solidFill>
                  <a:srgbClr val="008000"/>
                </a:solidFill>
                <a:latin typeface="Avenir Black"/>
                <a:cs typeface="Avenir Black"/>
              </a:rPr>
              <a:t>orbital structure </a:t>
            </a:r>
            <a:r>
              <a:rPr lang="en-US" dirty="0">
                <a:solidFill>
                  <a:srgbClr val="008000"/>
                </a:solidFill>
                <a:latin typeface="Avenir Book"/>
                <a:cs typeface="Avenir Book"/>
              </a:rPr>
              <a:t>of </a:t>
            </a:r>
            <a:r>
              <a:rPr lang="en-US" dirty="0" err="1">
                <a:solidFill>
                  <a:srgbClr val="008000"/>
                </a:solidFill>
                <a:latin typeface="Avenir Book"/>
                <a:cs typeface="Avenir Book"/>
              </a:rPr>
              <a:t>partonic</a:t>
            </a:r>
            <a:r>
              <a:rPr lang="en-US" dirty="0">
                <a:solidFill>
                  <a:srgbClr val="008000"/>
                </a:solidFill>
                <a:latin typeface="Avenir Book"/>
                <a:cs typeface="Avenir Book"/>
              </a:rPr>
              <a:t> distributions </a:t>
            </a: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depends </a:t>
            </a:r>
            <a:r>
              <a:rPr lang="en-US" dirty="0">
                <a:solidFill>
                  <a:srgbClr val="008000"/>
                </a:solidFill>
                <a:latin typeface="Avenir Book"/>
                <a:cs typeface="Avenir Book"/>
              </a:rPr>
              <a:t>on </a:t>
            </a:r>
            <a:r>
              <a:rPr lang="en-US" dirty="0" smtClean="0">
                <a:solidFill>
                  <a:srgbClr val="008000"/>
                </a:solidFill>
                <a:latin typeface="Avenir Black"/>
                <a:cs typeface="Avenir Black"/>
              </a:rPr>
              <a:t>quark flavor </a:t>
            </a:r>
            <a:r>
              <a:rPr lang="en-US" dirty="0" smtClean="0">
                <a:solidFill>
                  <a:srgbClr val="008000"/>
                </a:solidFill>
                <a:latin typeface="Avenir Book"/>
                <a:cs typeface="Avenir Book"/>
              </a:rPr>
              <a:t>and</a:t>
            </a:r>
            <a:r>
              <a:rPr lang="en-US" dirty="0" smtClean="0">
                <a:solidFill>
                  <a:srgbClr val="008000"/>
                </a:solidFill>
                <a:latin typeface="Avenir Black"/>
                <a:cs typeface="Avenir Black"/>
              </a:rPr>
              <a:t> spin, valence </a:t>
            </a:r>
            <a:r>
              <a:rPr lang="en-US" dirty="0" smtClean="0">
                <a:solidFill>
                  <a:srgbClr val="008000"/>
                </a:solidFill>
                <a:latin typeface="Avenir Book" charset="0"/>
                <a:ea typeface="Avenir Book" charset="0"/>
                <a:cs typeface="Avenir Book" charset="0"/>
              </a:rPr>
              <a:t>and</a:t>
            </a:r>
            <a:r>
              <a:rPr lang="en-US" dirty="0" smtClean="0">
                <a:solidFill>
                  <a:srgbClr val="008000"/>
                </a:solidFill>
                <a:latin typeface="Avenir Black"/>
                <a:cs typeface="Avenir Black"/>
              </a:rPr>
              <a:t> sea quarks</a:t>
            </a:r>
            <a:r>
              <a:rPr lang="en-US" sz="2000" dirty="0" smtClean="0">
                <a:solidFill>
                  <a:srgbClr val="008000"/>
                </a:solidFill>
                <a:latin typeface="Avenir Black"/>
                <a:cs typeface="Avenir Black"/>
              </a:rPr>
              <a:t>,…</a:t>
            </a:r>
            <a:endParaRPr lang="en-US" sz="2000" dirty="0">
              <a:solidFill>
                <a:srgbClr val="008000"/>
              </a:solidFill>
              <a:latin typeface="Avenir Black"/>
              <a:cs typeface="Avenir Blac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436" y="5816093"/>
            <a:ext cx="5071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dirty="0" smtClean="0">
                <a:solidFill>
                  <a:srgbClr val="000090"/>
                </a:solidFill>
                <a:latin typeface="Avenir Book"/>
                <a:cs typeface="Avenir Book"/>
              </a:rPr>
              <a:t>Status </a:t>
            </a:r>
            <a:r>
              <a:rPr lang="en-US" dirty="0">
                <a:solidFill>
                  <a:srgbClr val="000090"/>
                </a:solidFill>
                <a:latin typeface="Avenir Book"/>
                <a:cs typeface="Avenir Book"/>
              </a:rPr>
              <a:t>of </a:t>
            </a:r>
            <a:r>
              <a:rPr lang="en-US" dirty="0">
                <a:solidFill>
                  <a:srgbClr val="000090"/>
                </a:solidFill>
                <a:latin typeface="Avenir Black"/>
                <a:cs typeface="Avenir Black"/>
              </a:rPr>
              <a:t>TMD extractions </a:t>
            </a:r>
            <a:r>
              <a:rPr lang="en-US" dirty="0">
                <a:solidFill>
                  <a:srgbClr val="000090"/>
                </a:solidFill>
                <a:latin typeface="Avenir Book"/>
                <a:cs typeface="Avenir Book"/>
              </a:rPr>
              <a:t>is still in an </a:t>
            </a:r>
            <a:r>
              <a:rPr lang="en-US" dirty="0">
                <a:solidFill>
                  <a:srgbClr val="000090"/>
                </a:solidFill>
                <a:latin typeface="Avenir Black"/>
                <a:cs typeface="Avenir Black"/>
              </a:rPr>
              <a:t>early stage </a:t>
            </a:r>
            <a:r>
              <a:rPr lang="en-US" dirty="0" smtClean="0">
                <a:solidFill>
                  <a:srgbClr val="000090"/>
                </a:solidFill>
                <a:latin typeface="Avenir Black"/>
                <a:cs typeface="Avenir Black"/>
              </a:rPr>
              <a:t>of development</a:t>
            </a:r>
            <a:r>
              <a:rPr lang="en-US" dirty="0">
                <a:solidFill>
                  <a:srgbClr val="000090"/>
                </a:solidFill>
                <a:latin typeface="Avenir Book"/>
                <a:cs typeface="Avenir Book"/>
              </a:rPr>
              <a:t> w</a:t>
            </a:r>
            <a:r>
              <a:rPr lang="en-US" dirty="0" smtClean="0">
                <a:solidFill>
                  <a:srgbClr val="000090"/>
                </a:solidFill>
                <a:latin typeface="Avenir Book"/>
                <a:cs typeface="Avenir Book"/>
              </a:rPr>
              <a:t>ith several challenges</a:t>
            </a:r>
          </a:p>
          <a:p>
            <a:pPr marL="342900" indent="-342900">
              <a:buFont typeface="Arial"/>
              <a:buChar char="•"/>
            </a:pPr>
            <a:endParaRPr lang="en-US" sz="10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5991068" y="4792439"/>
            <a:ext cx="3219615" cy="171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50" tIns="28575" rIns="57150" bIns="28575">
            <a:spAutoFit/>
          </a:bodyPr>
          <a:lstStyle/>
          <a:p>
            <a:pPr marL="285750" indent="-285750">
              <a:buClr>
                <a:srgbClr val="000090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Robust </a:t>
            </a:r>
            <a:r>
              <a:rPr lang="en-US" dirty="0">
                <a:solidFill>
                  <a:srgbClr val="BE1D1D"/>
                </a:solidFill>
                <a:latin typeface="Avenir Black"/>
                <a:cs typeface="Avenir Black"/>
              </a:rPr>
              <a:t>procedure for </a:t>
            </a: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extractions </a:t>
            </a:r>
            <a:r>
              <a:rPr lang="en-US" dirty="0">
                <a:solidFill>
                  <a:srgbClr val="BE1D1D"/>
                </a:solidFill>
                <a:latin typeface="Avenir Black"/>
                <a:cs typeface="Avenir Black"/>
              </a:rPr>
              <a:t>&amp;</a:t>
            </a: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 validation</a:t>
            </a:r>
          </a:p>
          <a:p>
            <a:pPr marL="269875" indent="-269875">
              <a:buClr>
                <a:srgbClr val="000090"/>
              </a:buClr>
              <a:buFont typeface="Wingdings" charset="2"/>
              <a:buChar char="u"/>
            </a:pP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Comprehensive approach:  - computational</a:t>
            </a:r>
          </a:p>
          <a:p>
            <a:pPr>
              <a:buClr>
                <a:srgbClr val="000090"/>
              </a:buClr>
            </a:pP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    - theoretical</a:t>
            </a:r>
          </a:p>
          <a:p>
            <a:pPr>
              <a:buClr>
                <a:srgbClr val="000090"/>
              </a:buClr>
            </a:pP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    - phenomenological</a:t>
            </a: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5891074" y="2544939"/>
            <a:ext cx="325292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008000"/>
              </a:buClr>
              <a:buFont typeface="Wingdings" charset="2"/>
              <a:buChar char="u"/>
            </a:pPr>
            <a:r>
              <a:rPr lang="en-US" sz="1800" dirty="0" smtClean="0">
                <a:solidFill>
                  <a:schemeClr val="accent1"/>
                </a:solidFill>
                <a:latin typeface="Avenir Black"/>
                <a:cs typeface="Avenir Black"/>
              </a:rPr>
              <a:t>Precision data (x-sec., asymmetries,..) from large </a:t>
            </a:r>
            <a:r>
              <a:rPr lang="en-US" sz="1800" dirty="0">
                <a:solidFill>
                  <a:schemeClr val="accent1"/>
                </a:solidFill>
                <a:latin typeface="Avenir Black"/>
                <a:cs typeface="Avenir Black"/>
              </a:rPr>
              <a:t>variety of </a:t>
            </a:r>
            <a:r>
              <a:rPr lang="en-US" sz="1800" dirty="0" smtClean="0">
                <a:solidFill>
                  <a:schemeClr val="accent1"/>
                </a:solidFill>
                <a:latin typeface="Avenir Black"/>
                <a:cs typeface="Avenir Black"/>
              </a:rPr>
              <a:t>reactions</a:t>
            </a:r>
            <a:r>
              <a:rPr lang="en-US" sz="1800" dirty="0">
                <a:solidFill>
                  <a:schemeClr val="accent1"/>
                </a:solidFill>
                <a:latin typeface="Avenir Black"/>
                <a:cs typeface="Avenir Black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latin typeface="Avenir Black"/>
                <a:cs typeface="Avenir Black"/>
              </a:rPr>
              <a:t>with different targets </a:t>
            </a:r>
            <a:r>
              <a:rPr lang="en-US" sz="1800" dirty="0">
                <a:solidFill>
                  <a:schemeClr val="accent1"/>
                </a:solidFill>
                <a:latin typeface="Avenir Black"/>
                <a:cs typeface="Avenir Black"/>
              </a:rPr>
              <a:t>&amp;</a:t>
            </a:r>
            <a:r>
              <a:rPr lang="en-US" sz="1800" dirty="0" smtClean="0">
                <a:solidFill>
                  <a:schemeClr val="accent1"/>
                </a:solidFill>
                <a:latin typeface="Avenir Black"/>
                <a:cs typeface="Avenir Black"/>
              </a:rPr>
              <a:t> pol. essential to pin down the 3D nucleon structure</a:t>
            </a:r>
            <a:endParaRPr lang="en-US" sz="1800" dirty="0">
              <a:solidFill>
                <a:schemeClr val="accent1"/>
              </a:solidFill>
              <a:latin typeface="Avenir Black"/>
              <a:cs typeface="Aveni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07009">
            <a:off x="5028331" y="2238914"/>
            <a:ext cx="885038" cy="612051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="" xmlns:a16="http://schemas.microsoft.com/office/drawing/2014/main" id="{4DBCCAF4-4C1A-3A43-9B07-72157B73F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552" y="4751275"/>
            <a:ext cx="2480337" cy="2233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0               0.5              1.0              </a:t>
            </a:r>
            <a:endParaRPr lang="en-US" altLang="en-US" sz="1200"/>
          </a:p>
        </p:txBody>
      </p:sp>
      <p:pic>
        <p:nvPicPr>
          <p:cNvPr id="27" name="Picture 26" descr="Screen Shot 2018-09-13 at 12.12.2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7" t="4684" r="4247" b="4077"/>
          <a:stretch/>
        </p:blipFill>
        <p:spPr>
          <a:xfrm>
            <a:off x="148624" y="4123977"/>
            <a:ext cx="2361488" cy="162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Screen Shot 2018-09-13 at 12.12.2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4664" r="51585" b="3643"/>
          <a:stretch/>
        </p:blipFill>
        <p:spPr>
          <a:xfrm>
            <a:off x="163377" y="2421830"/>
            <a:ext cx="2346735" cy="16111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2638738" y="2950835"/>
            <a:ext cx="2768635" cy="2023801"/>
            <a:chOff x="3097552" y="2950835"/>
            <a:chExt cx="2955662" cy="2148846"/>
          </a:xfrm>
        </p:grpSpPr>
        <p:sp>
          <p:nvSpPr>
            <p:cNvPr id="6" name="Rectangle 5"/>
            <p:cNvSpPr/>
            <p:nvPr/>
          </p:nvSpPr>
          <p:spPr>
            <a:xfrm>
              <a:off x="3097552" y="2950835"/>
              <a:ext cx="2955662" cy="2148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35403" y="3071255"/>
              <a:ext cx="2914502" cy="2004364"/>
              <a:chOff x="3135403" y="3071255"/>
              <a:chExt cx="2914502" cy="2004364"/>
            </a:xfrm>
          </p:grpSpPr>
          <p:pic>
            <p:nvPicPr>
              <p:cNvPr id="22" name="Picture 22" descr="sea-quarks-width.png">
                <a:extLst>
                  <a:ext uri="{FF2B5EF4-FFF2-40B4-BE49-F238E27FC236}">
                    <a16:creationId xmlns="" xmlns:a16="http://schemas.microsoft.com/office/drawing/2014/main" id="{E7E48638-9B80-7341-840C-E8DCB063A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01" t="3149" r="9306" b="9010"/>
              <a:stretch>
                <a:fillRect/>
              </a:stretch>
            </p:blipFill>
            <p:spPr bwMode="auto">
              <a:xfrm>
                <a:off x="3284579" y="3071258"/>
                <a:ext cx="2765326" cy="1757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3" descr="latex-image-1.pdf">
                <a:extLst>
                  <a:ext uri="{FF2B5EF4-FFF2-40B4-BE49-F238E27FC236}">
                    <a16:creationId xmlns="" xmlns:a16="http://schemas.microsoft.com/office/drawing/2014/main" id="{3EF04270-556C-534A-B4FD-A1947803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724909" y="3643870"/>
                <a:ext cx="1042551" cy="221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78D6AC89-CD07-794F-8919-55A9C8713828}"/>
                  </a:ext>
                </a:extLst>
              </p:cNvPr>
              <p:cNvSpPr/>
              <p:nvPr/>
            </p:nvSpPr>
            <p:spPr bwMode="auto">
              <a:xfrm>
                <a:off x="3208334" y="3071255"/>
                <a:ext cx="520878" cy="1561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pic>
            <p:nvPicPr>
              <p:cNvPr id="17" name="Picture 4" descr="latex-image-1.pdf">
                <a:extLst>
                  <a:ext uri="{FF2B5EF4-FFF2-40B4-BE49-F238E27FC236}">
                    <a16:creationId xmlns="" xmlns:a16="http://schemas.microsoft.com/office/drawing/2014/main" id="{D4A70E02-D112-FB4E-A67E-94D7F1FA9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0708" y="4864272"/>
                <a:ext cx="880314" cy="21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5" name="Rectangle 37">
            <a:extLst>
              <a:ext uri="{FF2B5EF4-FFF2-40B4-BE49-F238E27FC236}">
                <a16:creationId xmlns="" xmlns:a16="http://schemas.microsoft.com/office/drawing/2014/main" id="{557FC98D-025E-864E-841B-A26ADCFC2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480" y="4776757"/>
            <a:ext cx="28387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800" dirty="0" err="1">
                <a:latin typeface="Avenir Book"/>
                <a:cs typeface="Avenir Book"/>
              </a:rPr>
              <a:t>P.Schweitzer</a:t>
            </a:r>
            <a:r>
              <a:rPr lang="en-US" altLang="en-US" sz="800" dirty="0">
                <a:latin typeface="Avenir Book"/>
                <a:cs typeface="Avenir Book"/>
              </a:rPr>
              <a:t> et al</a:t>
            </a:r>
            <a:r>
              <a:rPr lang="en-US" altLang="en-US" sz="800" dirty="0" smtClean="0">
                <a:latin typeface="Avenir Book"/>
                <a:cs typeface="Avenir Book"/>
              </a:rPr>
              <a:t>. JHEP 01 (</a:t>
            </a:r>
            <a:r>
              <a:rPr lang="en-US" altLang="en-US" sz="800" dirty="0">
                <a:latin typeface="Avenir Book"/>
                <a:cs typeface="Avenir Book"/>
              </a:rPr>
              <a:t>2013</a:t>
            </a:r>
            <a:r>
              <a:rPr lang="en-US" altLang="en-US" sz="800" dirty="0" smtClean="0">
                <a:latin typeface="Avenir Book"/>
                <a:cs typeface="Avenir Book"/>
              </a:rPr>
              <a:t>) 163 </a:t>
            </a:r>
            <a:endParaRPr lang="en-US" altLang="en-US" sz="800" dirty="0">
              <a:latin typeface="Avenir Book"/>
              <a:cs typeface="Avenir Book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92991" flipV="1">
            <a:off x="5028329" y="5510068"/>
            <a:ext cx="885038" cy="612051"/>
          </a:xfrm>
          <a:prstGeom prst="rect">
            <a:avLst/>
          </a:prstGeom>
        </p:spPr>
      </p:pic>
      <p:sp>
        <p:nvSpPr>
          <p:cNvPr id="30" name="Rectangle 37"/>
          <p:cNvSpPr>
            <a:spLocks noChangeArrowheads="1"/>
          </p:cNvSpPr>
          <p:nvPr/>
        </p:nvSpPr>
        <p:spPr bwMode="auto">
          <a:xfrm>
            <a:off x="83088" y="3854075"/>
            <a:ext cx="19046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800" dirty="0" err="1">
                <a:latin typeface="Avenir Book"/>
                <a:ea typeface="ＭＳ Ｐゴシック" panose="020B0600070205080204" pitchFamily="34" charset="-128"/>
                <a:cs typeface="Avenir Book"/>
              </a:rPr>
              <a:t>B.Musch</a:t>
            </a:r>
            <a:r>
              <a:rPr lang="en-US" sz="800" dirty="0">
                <a:latin typeface="Avenir Book"/>
                <a:ea typeface="ＭＳ Ｐゴシック" panose="020B0600070205080204" pitchFamily="34" charset="-128"/>
                <a:cs typeface="Avenir Book"/>
              </a:rPr>
              <a:t> et al PRD83 (2011) 094507</a:t>
            </a:r>
          </a:p>
        </p:txBody>
      </p:sp>
      <p:sp>
        <p:nvSpPr>
          <p:cNvPr id="32" name="Rectangle 37"/>
          <p:cNvSpPr>
            <a:spLocks noChangeArrowheads="1"/>
          </p:cNvSpPr>
          <p:nvPr/>
        </p:nvSpPr>
        <p:spPr bwMode="auto">
          <a:xfrm>
            <a:off x="3638550" y="7348538"/>
            <a:ext cx="4210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cs typeface="Times New Roman" charset="0"/>
              </a:rPr>
              <a:t>B.Musch</a:t>
            </a:r>
            <a:r>
              <a:rPr lang="en-US" sz="1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cs typeface="Times New Roman" charset="0"/>
              </a:rPr>
              <a:t> et al PRD83 (2011) 094507</a:t>
            </a:r>
          </a:p>
        </p:txBody>
      </p:sp>
      <p:sp>
        <p:nvSpPr>
          <p:cNvPr id="2" name="Rectangle 1"/>
          <p:cNvSpPr/>
          <p:nvPr/>
        </p:nvSpPr>
        <p:spPr>
          <a:xfrm>
            <a:off x="68490" y="5562745"/>
            <a:ext cx="18215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 err="1">
                <a:latin typeface="Avenir Book"/>
                <a:ea typeface="ＭＳ Ｐゴシック" panose="020B0600070205080204" pitchFamily="34" charset="-128"/>
                <a:cs typeface="Avenir Book"/>
              </a:rPr>
              <a:t>B.Musch</a:t>
            </a:r>
            <a:r>
              <a:rPr lang="en-US" sz="800" dirty="0">
                <a:latin typeface="Avenir Book"/>
                <a:ea typeface="ＭＳ Ｐゴシック" panose="020B0600070205080204" pitchFamily="34" charset="-128"/>
                <a:cs typeface="Avenir Book"/>
              </a:rPr>
              <a:t> et al PRD83 (2011) 094507</a:t>
            </a:r>
          </a:p>
        </p:txBody>
      </p:sp>
    </p:spTree>
    <p:extLst>
      <p:ext uri="{BB962C8B-B14F-4D97-AF65-F5344CB8AC3E}">
        <p14:creationId xmlns:p14="http://schemas.microsoft.com/office/powerpoint/2010/main" val="237306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Multi</a:t>
            </a:r>
            <a:r>
              <a:rPr lang="en-US" sz="3800" dirty="0">
                <a:solidFill>
                  <a:schemeClr val="accent1"/>
                </a:solidFill>
                <a:latin typeface="Avenir Black"/>
                <a:cs typeface="Avenir Black"/>
              </a:rPr>
              <a:t>-Hall SIDIS Program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7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25" y="4689981"/>
            <a:ext cx="2414868" cy="1703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03" y="944924"/>
            <a:ext cx="2590426" cy="1756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2789331" y="944924"/>
            <a:ext cx="64292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  <a:latin typeface="Avenir Book" charset="0"/>
                <a:cs typeface="Avenir Book" charset="0"/>
              </a:rPr>
              <a:t>Use advantages of multi-hall </a:t>
            </a:r>
            <a:r>
              <a:rPr lang="en-US" sz="2800" dirty="0" smtClean="0">
                <a:solidFill>
                  <a:srgbClr val="008000"/>
                </a:solidFill>
                <a:latin typeface="Avenir Book" charset="0"/>
                <a:cs typeface="Avenir Book" charset="0"/>
              </a:rPr>
              <a:t>approach</a:t>
            </a:r>
            <a:endParaRPr lang="en-US" sz="2800" dirty="0">
              <a:solidFill>
                <a:srgbClr val="008000"/>
              </a:solidFill>
              <a:latin typeface="Avenir Book" charset="0"/>
              <a:cs typeface="Avenir Book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b="4664"/>
          <a:stretch/>
        </p:blipFill>
        <p:spPr>
          <a:xfrm>
            <a:off x="2243045" y="2257858"/>
            <a:ext cx="2526926" cy="1998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7" y="3597853"/>
            <a:ext cx="2506382" cy="1733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4910978" y="1506682"/>
            <a:ext cx="4233022" cy="4927023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r>
              <a:rPr lang="en-US" altLang="en-US" sz="1500" dirty="0">
                <a:solidFill>
                  <a:srgbClr val="FF0000"/>
                </a:solidFill>
                <a:latin typeface="Avenir Black"/>
                <a:cs typeface="Avenir Black"/>
              </a:rPr>
              <a:t>Hall B:</a:t>
            </a:r>
            <a:r>
              <a:rPr lang="en-US" altLang="en-US" sz="1500" dirty="0">
                <a:latin typeface="Avenir Black"/>
                <a:cs typeface="Avenir Black"/>
              </a:rPr>
              <a:t> Large acceptance (CLAS12)</a:t>
            </a:r>
          </a:p>
          <a:p>
            <a:pPr>
              <a:defRPr/>
            </a:pPr>
            <a:r>
              <a:rPr lang="en-US" altLang="en-US" sz="1500" dirty="0" err="1">
                <a:latin typeface="Avenir Book"/>
                <a:cs typeface="Avenir Book"/>
              </a:rPr>
              <a:t>Unpolarized</a:t>
            </a:r>
            <a:r>
              <a:rPr lang="en-US" altLang="en-US" sz="1500" dirty="0">
                <a:latin typeface="Avenir Book"/>
                <a:cs typeface="Avenir Book"/>
              </a:rPr>
              <a:t> and polarized H &amp; D targets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altLang="en-US" sz="1500" dirty="0">
                <a:latin typeface="Avenir Book"/>
                <a:cs typeface="Avenir Book"/>
              </a:rPr>
              <a:t>azimuthal distributions of final-state particles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cross sections, single &amp; double-spin asymmetries</a:t>
            </a:r>
          </a:p>
          <a:p>
            <a:pPr marL="214313" indent="-214313">
              <a:buFont typeface="Wingdings" charset="0"/>
              <a:buChar char="à"/>
              <a:defRPr/>
            </a:pP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start </a:t>
            </a:r>
            <a:r>
              <a:rPr lang="en-US" altLang="en-US" sz="1500" dirty="0" err="1">
                <a:latin typeface="Avenir Book"/>
                <a:cs typeface="Avenir Book"/>
                <a:sym typeface="Wingdings" pitchFamily="2" charset="2"/>
              </a:rPr>
              <a:t>kaon</a:t>
            </a: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 SIDIS program with RICH detector</a:t>
            </a:r>
          </a:p>
          <a:p>
            <a:pPr marL="285750" indent="-285750">
              <a:buFont typeface="Wingdings" charset="0"/>
              <a:buChar char="à"/>
              <a:defRPr/>
            </a:pPr>
            <a:endParaRPr lang="en-US" altLang="en-US" sz="1600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en-US" sz="1500" dirty="0">
                <a:solidFill>
                  <a:srgbClr val="FF0000"/>
                </a:solidFill>
                <a:latin typeface="Avenir Black"/>
                <a:cs typeface="Avenir Black"/>
              </a:rPr>
              <a:t>Hall C: </a:t>
            </a:r>
            <a:r>
              <a:rPr lang="en-US" altLang="en-US" sz="1500" dirty="0">
                <a:latin typeface="Avenir Black"/>
                <a:cs typeface="Avenir Black"/>
              </a:rPr>
              <a:t>SHMS + HMS</a:t>
            </a:r>
          </a:p>
          <a:p>
            <a:pPr>
              <a:defRPr/>
            </a:pPr>
            <a:r>
              <a:rPr lang="en-US" altLang="en-US" sz="1500" dirty="0">
                <a:latin typeface="Avenir Book"/>
                <a:cs typeface="Avenir Book"/>
              </a:rPr>
              <a:t>Precision magnetic-spectrometer setup,</a:t>
            </a:r>
            <a:r>
              <a:rPr lang="en-US" altLang="en-US" sz="1600" dirty="0"/>
              <a:t> </a:t>
            </a:r>
            <a:r>
              <a:rPr lang="en-US" altLang="en-US" sz="1500" dirty="0">
                <a:latin typeface="Symbol" pitchFamily="18" charset="2"/>
              </a:rPr>
              <a:t>p</a:t>
            </a:r>
            <a:r>
              <a:rPr lang="en-US" altLang="en-US" sz="1500" dirty="0"/>
              <a:t> </a:t>
            </a:r>
            <a:r>
              <a:rPr lang="en-US" altLang="en-US" sz="1500" dirty="0">
                <a:latin typeface="Avenir Book"/>
                <a:cs typeface="Avenir Book"/>
              </a:rPr>
              <a:t>and K, high luminosity, </a:t>
            </a:r>
            <a:r>
              <a:rPr lang="en-US" altLang="en-US" sz="1500" dirty="0" err="1">
                <a:latin typeface="Avenir Book"/>
                <a:cs typeface="Avenir Book"/>
              </a:rPr>
              <a:t>unpolarized</a:t>
            </a:r>
            <a:r>
              <a:rPr lang="en-US" altLang="en-US" sz="1500" dirty="0">
                <a:latin typeface="Avenir Book"/>
                <a:cs typeface="Avenir Book"/>
              </a:rPr>
              <a:t> target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L/T separations</a:t>
            </a:r>
            <a:r>
              <a:rPr lang="en-US" altLang="en-US" sz="1500" dirty="0">
                <a:latin typeface="Avenir Book"/>
                <a:cs typeface="Avenir Book"/>
              </a:rPr>
              <a:t> in SIDIS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p</a:t>
            </a:r>
            <a:r>
              <a:rPr lang="en-US" altLang="en-US" sz="1500" dirty="0">
                <a:latin typeface="Avenir Book"/>
                <a:cs typeface="Avenir Book"/>
              </a:rPr>
              <a:t>recision cross sections and ratios of </a:t>
            </a:r>
            <a:r>
              <a:rPr lang="en-US" altLang="en-US" sz="1500" b="1" dirty="0">
                <a:latin typeface="Symbol" pitchFamily="18" charset="2"/>
              </a:rPr>
              <a:t>p</a:t>
            </a:r>
            <a:r>
              <a:rPr lang="en-US" altLang="en-US" sz="1500" b="1" baseline="30000" dirty="0"/>
              <a:t>+</a:t>
            </a:r>
            <a:r>
              <a:rPr lang="en-US" altLang="en-US" sz="1500" b="1" dirty="0"/>
              <a:t> </a:t>
            </a:r>
            <a:r>
              <a:rPr lang="en-US" altLang="en-US" sz="1500" dirty="0">
                <a:latin typeface="Avenir Book"/>
                <a:cs typeface="Avenir Book"/>
              </a:rPr>
              <a:t>and </a:t>
            </a:r>
            <a:r>
              <a:rPr lang="en-US" altLang="en-US" sz="1500" b="1" dirty="0">
                <a:latin typeface="Symbol" pitchFamily="18" charset="2"/>
              </a:rPr>
              <a:t>p</a:t>
            </a:r>
            <a:r>
              <a:rPr lang="en-US" altLang="en-US" sz="1500" b="1" baseline="30000" dirty="0"/>
              <a:t>- </a:t>
            </a:r>
            <a:r>
              <a:rPr lang="en-US" altLang="en-US" sz="1500" dirty="0">
                <a:latin typeface="Avenir Book"/>
                <a:cs typeface="Avenir Book"/>
              </a:rPr>
              <a:t>(and K</a:t>
            </a:r>
            <a:r>
              <a:rPr lang="en-US" altLang="en-US" sz="1500" baseline="30000" dirty="0">
                <a:latin typeface="Avenir Book"/>
                <a:cs typeface="Avenir Book"/>
              </a:rPr>
              <a:t>+</a:t>
            </a:r>
            <a:r>
              <a:rPr lang="en-US" altLang="en-US" sz="1500" dirty="0">
                <a:latin typeface="Avenir Book"/>
                <a:cs typeface="Avenir Book"/>
              </a:rPr>
              <a:t>, K</a:t>
            </a:r>
            <a:r>
              <a:rPr lang="en-US" altLang="en-US" sz="1500" baseline="30000" dirty="0">
                <a:latin typeface="Avenir Book"/>
                <a:cs typeface="Avenir Book"/>
              </a:rPr>
              <a:t>-</a:t>
            </a:r>
            <a:r>
              <a:rPr lang="en-US" altLang="en-US" sz="1500" dirty="0">
                <a:latin typeface="Avenir Book"/>
                <a:cs typeface="Avenir Book"/>
              </a:rPr>
              <a:t>)</a:t>
            </a:r>
          </a:p>
          <a:p>
            <a:pPr marL="285750" indent="-285750">
              <a:buFont typeface="Wingdings" charset="0"/>
              <a:buChar char="à"/>
              <a:defRPr/>
            </a:pPr>
            <a:endParaRPr lang="en-US" altLang="en-US" sz="1500" dirty="0">
              <a:latin typeface="Avenir Book"/>
              <a:cs typeface="Avenir Book"/>
            </a:endParaRPr>
          </a:p>
          <a:p>
            <a:pPr>
              <a:defRPr/>
            </a:pPr>
            <a:r>
              <a:rPr lang="en-US" altLang="en-US" sz="1500" dirty="0">
                <a:solidFill>
                  <a:srgbClr val="FF0000"/>
                </a:solidFill>
                <a:latin typeface="Avenir Black"/>
                <a:cs typeface="Avenir Black"/>
                <a:sym typeface="Wingdings" pitchFamily="2" charset="2"/>
              </a:rPr>
              <a:t>Hall A: </a:t>
            </a:r>
            <a:r>
              <a:rPr lang="en-US" altLang="en-US" sz="1500" dirty="0">
                <a:latin typeface="Avenir Black"/>
                <a:cs typeface="Avenir Black"/>
                <a:sym typeface="Wingdings" pitchFamily="2" charset="2"/>
              </a:rPr>
              <a:t>Forward Large acceptance (</a:t>
            </a:r>
            <a:r>
              <a:rPr lang="en-US" altLang="en-US" sz="1500" dirty="0" err="1">
                <a:latin typeface="Avenir Black"/>
                <a:cs typeface="Avenir Black"/>
                <a:sym typeface="Wingdings" pitchFamily="2" charset="2"/>
              </a:rPr>
              <a:t>SoLID</a:t>
            </a:r>
            <a:r>
              <a:rPr lang="en-US" altLang="en-US" sz="1500" dirty="0">
                <a:latin typeface="Avenir Black"/>
                <a:cs typeface="Avenir Black"/>
                <a:sym typeface="Wingdings" pitchFamily="2" charset="2"/>
              </a:rPr>
              <a:t>) </a:t>
            </a: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polarized </a:t>
            </a:r>
            <a:r>
              <a:rPr lang="en-US" altLang="en-US" sz="1500" baseline="30000" dirty="0">
                <a:latin typeface="Avenir Book"/>
                <a:cs typeface="Avenir Book"/>
                <a:sym typeface="Wingdings" pitchFamily="2" charset="2"/>
              </a:rPr>
              <a:t>3</a:t>
            </a: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He target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longitudinal &amp; transversely polarized </a:t>
            </a:r>
            <a:r>
              <a:rPr lang="en-US" altLang="en-US" sz="1500" baseline="30000" dirty="0">
                <a:latin typeface="Avenir Book"/>
                <a:cs typeface="Avenir Book"/>
                <a:sym typeface="Wingdings" pitchFamily="2" charset="2"/>
              </a:rPr>
              <a:t>3</a:t>
            </a: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He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pion &amp; </a:t>
            </a:r>
            <a:r>
              <a:rPr lang="en-US" altLang="en-US" sz="1500" dirty="0" err="1">
                <a:latin typeface="Avenir Book"/>
                <a:cs typeface="Avenir Book"/>
                <a:sym typeface="Wingdings" pitchFamily="2" charset="2"/>
              </a:rPr>
              <a:t>kaon</a:t>
            </a: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 run with </a:t>
            </a:r>
            <a:r>
              <a:rPr lang="en-US" altLang="en-US" sz="1500" dirty="0" err="1">
                <a:latin typeface="Avenir Book"/>
                <a:cs typeface="Avenir Book"/>
                <a:sym typeface="Wingdings" pitchFamily="2" charset="2"/>
              </a:rPr>
              <a:t>BigBite</a:t>
            </a: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 and </a:t>
            </a:r>
            <a:r>
              <a:rPr lang="en-US" altLang="en-US" sz="1500" dirty="0">
                <a:latin typeface="Avenir Black"/>
                <a:cs typeface="Avenir Black"/>
                <a:sym typeface="Wingdings" pitchFamily="2" charset="2"/>
              </a:rPr>
              <a:t>SBS</a:t>
            </a:r>
          </a:p>
          <a:p>
            <a:pPr>
              <a:defRPr/>
            </a:pPr>
            <a:r>
              <a:rPr lang="en-US" altLang="en-US" sz="1500" dirty="0">
                <a:latin typeface="Avenir Book"/>
                <a:cs typeface="Avenir Book"/>
                <a:sym typeface="Wingdings" pitchFamily="2" charset="2"/>
              </a:rPr>
              <a:t> Access to n structure at high-x and high-Q</a:t>
            </a:r>
            <a:r>
              <a:rPr lang="en-US" altLang="en-US" sz="1500" baseline="30000" dirty="0">
                <a:latin typeface="Avenir Book"/>
                <a:cs typeface="Avenir Book"/>
                <a:sym typeface="Wingdings" pitchFamily="2" charset="2"/>
              </a:rPr>
              <a:t>2</a:t>
            </a:r>
            <a:endParaRPr lang="en-US" altLang="en-US" sz="1500" baseline="30000" dirty="0">
              <a:latin typeface="Avenir Book"/>
              <a:cs typeface="Avenir Book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2243044" y="2257858"/>
            <a:ext cx="757278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venir Black" charset="0"/>
                <a:cs typeface="Avenir Black" charset="0"/>
              </a:rPr>
              <a:t>CLAS12</a:t>
            </a:r>
          </a:p>
        </p:txBody>
      </p:sp>
      <p:sp>
        <p:nvSpPr>
          <p:cNvPr id="37" name="TextBox 14"/>
          <p:cNvSpPr txBox="1">
            <a:spLocks noChangeArrowheads="1"/>
          </p:cNvSpPr>
          <p:nvPr/>
        </p:nvSpPr>
        <p:spPr bwMode="auto">
          <a:xfrm>
            <a:off x="144743" y="956830"/>
            <a:ext cx="473869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venir Black" charset="0"/>
                <a:cs typeface="Avenir Black" charset="0"/>
              </a:rPr>
              <a:t>SBS   </a:t>
            </a:r>
          </a:p>
        </p:txBody>
      </p:sp>
      <p:sp>
        <p:nvSpPr>
          <p:cNvPr id="38" name="TextBox 15"/>
          <p:cNvSpPr txBox="1">
            <a:spLocks noChangeArrowheads="1"/>
          </p:cNvSpPr>
          <p:nvPr/>
        </p:nvSpPr>
        <p:spPr bwMode="auto">
          <a:xfrm>
            <a:off x="62566" y="3597853"/>
            <a:ext cx="624675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venir Black" charset="0"/>
                <a:cs typeface="Avenir Black" charset="0"/>
              </a:rPr>
              <a:t>SoLID</a:t>
            </a: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>
            <a:off x="2568949" y="4689981"/>
            <a:ext cx="636218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venir Black" charset="0"/>
                <a:cs typeface="Avenir Black" charset="0"/>
              </a:rPr>
              <a:t>SHMS</a:t>
            </a:r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4133103" y="6061364"/>
            <a:ext cx="535064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venir Black" charset="0"/>
                <a:cs typeface="Avenir Black" charset="0"/>
              </a:rPr>
              <a:t>HMS</a:t>
            </a:r>
          </a:p>
        </p:txBody>
      </p:sp>
    </p:spTree>
    <p:extLst>
      <p:ext uri="{BB962C8B-B14F-4D97-AF65-F5344CB8AC3E}">
        <p14:creationId xmlns:p14="http://schemas.microsoft.com/office/powerpoint/2010/main" val="39550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SIDIS 12 </a:t>
            </a:r>
            <a:r>
              <a:rPr lang="en-US" sz="38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GeV</a:t>
            </a:r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 Program </a:t>
            </a:r>
            <a:r>
              <a:rPr lang="en-US" sz="3800" dirty="0">
                <a:solidFill>
                  <a:schemeClr val="accent1"/>
                </a:solidFill>
                <a:latin typeface="Avenir Black"/>
                <a:cs typeface="Avenir Black"/>
              </a:rPr>
              <a:t>J</a:t>
            </a:r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ust Started….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8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3" name="Picture 2" descr="Screen Shot 2018-09-11 at 15.1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" y="837144"/>
            <a:ext cx="5902079" cy="3930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5793" y="850180"/>
            <a:ext cx="2093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venir Black"/>
                <a:cs typeface="Avenir Black"/>
              </a:rPr>
              <a:t>CLAS12</a:t>
            </a:r>
            <a:endParaRPr lang="en-US" sz="4000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6" y="4818104"/>
            <a:ext cx="5636554" cy="203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95692" y="5329006"/>
            <a:ext cx="315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Total luminosity collected corresponding to about </a:t>
            </a:r>
            <a:r>
              <a:rPr lang="en-US" dirty="0" smtClean="0">
                <a:solidFill>
                  <a:srgbClr val="BE1D1D"/>
                </a:solidFill>
                <a:latin typeface="Avenir Book"/>
                <a:cs typeface="Avenir Book"/>
              </a:rPr>
              <a:t>15% of assigned time</a:t>
            </a:r>
            <a:endParaRPr lang="en-US" dirty="0">
              <a:solidFill>
                <a:srgbClr val="BE1D1D"/>
              </a:solidFill>
              <a:latin typeface="Avenir Book"/>
              <a:cs typeface="Avenir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99167" y="1712888"/>
            <a:ext cx="3144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lack"/>
                <a:cs typeface="Avenir Black"/>
              </a:rPr>
              <a:t>Feb. 2018 / May 2018</a:t>
            </a:r>
            <a:r>
              <a:rPr lang="en-US" sz="2000" dirty="0">
                <a:solidFill>
                  <a:srgbClr val="009900"/>
                </a:solidFill>
                <a:latin typeface="Avenir Black"/>
                <a:cs typeface="Avenir Black"/>
              </a:rPr>
              <a:t> </a:t>
            </a:r>
            <a:endParaRPr lang="en-US" sz="2000" dirty="0" smtClean="0">
              <a:solidFill>
                <a:srgbClr val="009900"/>
              </a:solidFill>
              <a:latin typeface="Avenir Black"/>
              <a:cs typeface="Avenir Black"/>
            </a:endParaRPr>
          </a:p>
          <a:p>
            <a:r>
              <a:rPr lang="en-US" sz="2000" dirty="0" smtClean="0">
                <a:solidFill>
                  <a:srgbClr val="009900"/>
                </a:solidFill>
                <a:latin typeface="Avenir Black"/>
                <a:cs typeface="Avenir Black"/>
              </a:rPr>
              <a:t>Run Group </a:t>
            </a:r>
            <a:r>
              <a:rPr lang="en-US" sz="2000" dirty="0">
                <a:solidFill>
                  <a:srgbClr val="009900"/>
                </a:solidFill>
                <a:latin typeface="Avenir Black"/>
                <a:cs typeface="Avenir Black"/>
              </a:rPr>
              <a:t>A </a:t>
            </a:r>
            <a:r>
              <a:rPr lang="en-US" sz="2000" dirty="0" smtClean="0">
                <a:solidFill>
                  <a:srgbClr val="009900"/>
                </a:solidFill>
                <a:latin typeface="Avenir Black"/>
                <a:cs typeface="Avenir Black"/>
              </a:rPr>
              <a:t>(</a:t>
            </a:r>
            <a:r>
              <a:rPr lang="en-US" sz="2000" dirty="0" smtClean="0">
                <a:solidFill>
                  <a:srgbClr val="009900"/>
                </a:solidFill>
                <a:latin typeface="Avenir Book"/>
                <a:cs typeface="Avenir Book"/>
              </a:rPr>
              <a:t>comprises </a:t>
            </a:r>
            <a:r>
              <a:rPr lang="en-US" sz="2000" dirty="0">
                <a:solidFill>
                  <a:srgbClr val="009900"/>
                </a:solidFill>
                <a:latin typeface="Avenir Book"/>
                <a:cs typeface="Avenir Book"/>
              </a:rPr>
              <a:t>13 different </a:t>
            </a:r>
            <a:r>
              <a:rPr lang="en-US" sz="2000" dirty="0" smtClean="0">
                <a:solidFill>
                  <a:srgbClr val="009900"/>
                </a:solidFill>
                <a:latin typeface="Avenir Book"/>
                <a:cs typeface="Avenir Book"/>
              </a:rPr>
              <a:t>experiments)</a:t>
            </a:r>
            <a:endParaRPr lang="en-US" sz="2000" dirty="0">
              <a:solidFill>
                <a:srgbClr val="009900"/>
              </a:solidFill>
              <a:latin typeface="Avenir Book"/>
              <a:cs typeface="Avenir Book"/>
            </a:endParaRPr>
          </a:p>
          <a:p>
            <a:endParaRPr lang="en-US" sz="2000" dirty="0" smtClean="0">
              <a:solidFill>
                <a:srgbClr val="009900"/>
              </a:solidFill>
              <a:latin typeface="Avenir Black"/>
              <a:cs typeface="Avenir Black"/>
            </a:endParaRPr>
          </a:p>
          <a:p>
            <a:pPr marL="176213" lvl="1" indent="-176213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Avenir Black"/>
                <a:cs typeface="Avenir Black"/>
              </a:rPr>
              <a:t>Target = </a:t>
            </a:r>
            <a:r>
              <a:rPr lang="en-US" sz="2000" dirty="0" smtClean="0">
                <a:solidFill>
                  <a:schemeClr val="accent1"/>
                </a:solidFill>
                <a:latin typeface="Avenir Black"/>
                <a:cs typeface="Avenir Black"/>
              </a:rPr>
              <a:t>U</a:t>
            </a:r>
            <a:r>
              <a:rPr lang="en-US" sz="2000" dirty="0" smtClean="0">
                <a:solidFill>
                  <a:srgbClr val="BE1D1D"/>
                </a:solidFill>
                <a:latin typeface="Avenir Black"/>
                <a:cs typeface="Avenir Black"/>
              </a:rPr>
              <a:t>n. Hydrogen</a:t>
            </a:r>
          </a:p>
          <a:p>
            <a:pPr marL="176213" lvl="1" indent="-176213"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00000"/>
                </a:solidFill>
                <a:latin typeface="Avenir Black"/>
                <a:cs typeface="Avenir Black"/>
              </a:rPr>
              <a:t>E</a:t>
            </a:r>
            <a:r>
              <a:rPr lang="en-US" sz="2000" baseline="-25000" dirty="0" err="1" smtClean="0">
                <a:solidFill>
                  <a:srgbClr val="000000"/>
                </a:solidFill>
                <a:latin typeface="Avenir Black"/>
                <a:cs typeface="Avenir Black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 =</a:t>
            </a:r>
            <a:r>
              <a:rPr lang="en-US" sz="2000" dirty="0" smtClean="0">
                <a:solidFill>
                  <a:schemeClr val="accent1"/>
                </a:solidFill>
                <a:latin typeface="Avenir Black"/>
                <a:cs typeface="Avenir Black"/>
              </a:rPr>
              <a:t>10.6 </a:t>
            </a:r>
            <a:r>
              <a:rPr lang="en-US" sz="2000" dirty="0" err="1" smtClean="0">
                <a:solidFill>
                  <a:schemeClr val="accent1"/>
                </a:solidFill>
                <a:latin typeface="Avenir Black"/>
                <a:cs typeface="Avenir Black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, P &gt;</a:t>
            </a:r>
            <a:r>
              <a:rPr lang="en-US" sz="2000" dirty="0" smtClean="0">
                <a:solidFill>
                  <a:srgbClr val="BE1D1D"/>
                </a:solidFill>
                <a:latin typeface="Avenir Black"/>
                <a:cs typeface="Avenir Black"/>
              </a:rPr>
              <a:t>80%</a:t>
            </a:r>
            <a:r>
              <a:rPr lang="en-US" sz="2000" dirty="0" smtClean="0">
                <a:solidFill>
                  <a:srgbClr val="009900"/>
                </a:solidFill>
                <a:latin typeface="Avenir Black"/>
                <a:cs typeface="Avenir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2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89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SIDIS Kinematic Coverage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57150" tIns="28575" rIns="57150" bIns="28575" rtlCol="0" anchor="ctr"/>
          <a:lstStyle>
            <a:defPPr>
              <a:defRPr lang="en-US"/>
            </a:defPPr>
            <a:lvl1pPr marL="0" algn="r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7143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00012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285875" indent="-142875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15716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18573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214312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2428875" indent="-142875" algn="l" defTabSz="456406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E98D85F8-A515-B142-8AA5-10B45AA44063}" type="slidenum">
              <a:rPr lang="en-US" smtClean="0">
                <a:solidFill>
                  <a:schemeClr val="bg1"/>
                </a:solidFill>
                <a:latin typeface="Tahoma" charset="0"/>
                <a:cs typeface="Tahoma" charset="0"/>
              </a:rPr>
              <a:pPr eaLnBrk="1" hangingPunct="1"/>
              <a:t>9</a:t>
            </a:fld>
            <a:endParaRPr lang="en-US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57" y="1420617"/>
            <a:ext cx="1827543" cy="215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" y="2934418"/>
            <a:ext cx="5891074" cy="390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creen Shot 2018-09-11 at 15.19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4" y="957428"/>
            <a:ext cx="2394379" cy="14473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16379" y="957428"/>
            <a:ext cx="242085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 p </a:t>
            </a:r>
            <a:r>
              <a:rPr lang="en-US" sz="2800" b="1" dirty="0" smtClean="0">
                <a:latin typeface="Calibri"/>
              </a:rPr>
              <a:t>→ e’ h X</a:t>
            </a:r>
            <a:endParaRPr lang="en-US" sz="2800" b="1" dirty="0" smtClean="0"/>
          </a:p>
          <a:p>
            <a:r>
              <a:rPr lang="en-US" sz="2800" b="1" dirty="0" smtClean="0"/>
              <a:t>h = </a:t>
            </a:r>
            <a:r>
              <a:rPr lang="en-US" sz="2800" b="1" dirty="0" smtClean="0">
                <a:latin typeface="Symbol" panose="05050102010706020507" pitchFamily="18" charset="2"/>
              </a:rPr>
              <a:t>p</a:t>
            </a:r>
            <a:r>
              <a:rPr lang="en-US" sz="2800" b="1" baseline="30000" dirty="0" smtClean="0"/>
              <a:t>+</a:t>
            </a:r>
            <a:r>
              <a:rPr lang="en-US" sz="2800" b="1" dirty="0" smtClean="0"/>
              <a:t>,</a:t>
            </a:r>
            <a:r>
              <a:rPr lang="en-US" sz="2800" b="1" dirty="0">
                <a:latin typeface="Symbol" panose="05050102010706020507" pitchFamily="18" charset="2"/>
              </a:rPr>
              <a:t> </a:t>
            </a:r>
            <a:r>
              <a:rPr lang="en-US" sz="2800" b="1" dirty="0" smtClean="0">
                <a:latin typeface="Symbol" panose="05050102010706020507" pitchFamily="18" charset="2"/>
              </a:rPr>
              <a:t>p</a:t>
            </a:r>
            <a:r>
              <a:rPr lang="en-US" sz="2800" b="1" baseline="30000" dirty="0"/>
              <a:t>-</a:t>
            </a:r>
            <a:r>
              <a:rPr lang="en-US" sz="2800" b="1" dirty="0" smtClean="0"/>
              <a:t>,</a:t>
            </a:r>
            <a:r>
              <a:rPr lang="en-US" sz="2800" b="1" dirty="0" smtClean="0">
                <a:latin typeface="Symbol" panose="05050102010706020507" pitchFamily="18" charset="2"/>
              </a:rPr>
              <a:t> p</a:t>
            </a:r>
            <a:r>
              <a:rPr lang="en-US" sz="2800" b="1" baseline="30000" dirty="0"/>
              <a:t>0</a:t>
            </a:r>
            <a:r>
              <a:rPr lang="en-US" sz="2800" b="1" dirty="0" smtClean="0"/>
              <a:t>,… </a:t>
            </a:r>
            <a:endParaRPr lang="en-US" sz="2800" b="1" dirty="0"/>
          </a:p>
        </p:txBody>
      </p:sp>
      <p:pic>
        <p:nvPicPr>
          <p:cNvPr id="21" name="Picture 20" descr="Screen Shot 2018-06-27 at 9.14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19" y="3866752"/>
            <a:ext cx="3430713" cy="26005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470563" y="3947407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venir Black"/>
                <a:cs typeface="Avenir Black"/>
              </a:rPr>
              <a:t>Electron </a:t>
            </a:r>
            <a:r>
              <a:rPr lang="en-US" dirty="0" smtClean="0">
                <a:solidFill>
                  <a:schemeClr val="accent1"/>
                </a:solidFill>
                <a:latin typeface="Avenir Black"/>
                <a:cs typeface="Avenir Black"/>
              </a:rPr>
              <a:t>ID</a:t>
            </a:r>
            <a:endParaRPr lang="en-US" dirty="0">
              <a:solidFill>
                <a:schemeClr val="accent1"/>
              </a:solidFill>
              <a:latin typeface="Avenir Black"/>
              <a:cs typeface="Avenir Blac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t="8594"/>
          <a:stretch>
            <a:fillRect/>
          </a:stretch>
        </p:blipFill>
        <p:spPr>
          <a:xfrm>
            <a:off x="5488914" y="769594"/>
            <a:ext cx="1827543" cy="22273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316457" y="1420617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Avenir Black"/>
                <a:cs typeface="Avenir Black"/>
              </a:rPr>
              <a:t>e.m</a:t>
            </a:r>
            <a:r>
              <a:rPr lang="en-US" dirty="0" smtClean="0">
                <a:solidFill>
                  <a:srgbClr val="FFFF00"/>
                </a:solidFill>
                <a:latin typeface="Avenir Black"/>
                <a:cs typeface="Avenir Black"/>
              </a:rPr>
              <a:t>. </a:t>
            </a:r>
            <a:r>
              <a:rPr lang="en-US" dirty="0">
                <a:solidFill>
                  <a:srgbClr val="FFFF00"/>
                </a:solidFill>
                <a:latin typeface="Avenir Black"/>
                <a:cs typeface="Avenir Black"/>
              </a:rPr>
              <a:t>c</a:t>
            </a:r>
            <a:r>
              <a:rPr lang="en-US" dirty="0" smtClean="0">
                <a:solidFill>
                  <a:srgbClr val="FFFF00"/>
                </a:solidFill>
                <a:latin typeface="Avenir Black"/>
                <a:cs typeface="Avenir Black"/>
              </a:rPr>
              <a:t>alorimeter</a:t>
            </a:r>
            <a:endParaRPr lang="en-US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14858" y="262875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venir Black"/>
                <a:cs typeface="Avenir Black"/>
              </a:rPr>
              <a:t>HTCC</a:t>
            </a:r>
            <a:endParaRPr lang="en-US" dirty="0">
              <a:solidFill>
                <a:srgbClr val="FFFF00"/>
              </a:solidFill>
              <a:latin typeface="Avenir Black"/>
              <a:cs typeface="Avenir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89881" y="2565976"/>
            <a:ext cx="334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lack"/>
                <a:cs typeface="Avenir Black"/>
              </a:rPr>
              <a:t>Inclusive electrons</a:t>
            </a:r>
            <a:endParaRPr lang="en-US" sz="2400" dirty="0">
              <a:latin typeface="Avenir Black"/>
              <a:cs typeface="Avenir Blac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51511" y="3174290"/>
            <a:ext cx="163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Q</a:t>
            </a:r>
            <a:r>
              <a:rPr lang="en-US" baseline="30000" dirty="0" smtClean="0">
                <a:latin typeface="Avenir Black"/>
                <a:cs typeface="Avenir Black"/>
              </a:rPr>
              <a:t>2</a:t>
            </a:r>
            <a:r>
              <a:rPr lang="en-US" dirty="0" smtClean="0">
                <a:latin typeface="Avenir Black"/>
                <a:cs typeface="Avenir Black"/>
              </a:rPr>
              <a:t> &gt; 1 GeV</a:t>
            </a:r>
            <a:r>
              <a:rPr lang="en-US" baseline="30000" dirty="0" smtClean="0">
                <a:latin typeface="Avenir Black"/>
                <a:cs typeface="Avenir Black"/>
              </a:rPr>
              <a:t>2</a:t>
            </a:r>
            <a:r>
              <a:rPr lang="en-US" dirty="0">
                <a:latin typeface="Avenir Black"/>
                <a:cs typeface="Avenir Black"/>
              </a:rPr>
              <a:t> </a:t>
            </a:r>
            <a:r>
              <a:rPr lang="en-US" dirty="0" smtClean="0">
                <a:latin typeface="Avenir Black"/>
                <a:cs typeface="Avenir Black"/>
              </a:rPr>
              <a:t>W &gt; 2 GeV</a:t>
            </a:r>
            <a:endParaRPr lang="en-US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3871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\pagestyle{empty}&#10;%\documentclass{slides}&#10;\input epsf&#10;\usepackage{graphicx}&#10;\usepackage{color}&#10;\begin{document}&#10;\begin{table}&#10;\begin{center}&#10;\begin{tabular}{|c|c|c|c|} \hline&#10;N/q &amp; {\color{blue}U} &amp; {\color{green}L} &amp; {\color{red}T} \\ \hline&#10; {U} &amp; ${ \color{blue}  f^\perp }$   &amp; ${ \color{green} g^\perp }$ &amp; ${ \color{red} h, \bf e }$ \\&#10;\hline&#10;{L} &amp; ${\color{blue} f_L^\perp }$ &amp; ${ \color{green} g_L^\perp }$ &amp;    ${\color{red} {\bf h_{L}},e_L}$ \\&#10;\hline&#10; {T} &amp; ${\color{blue} f_{T},f_T^\perp} $ &amp;  ${\color{green} {\bf g_{T}},g_T^\perp }$ &amp;  ${\color{red} h_T, e_T, h_{T}^\perp, e_T^\perp }$ \\&#10;\hline&#10;\end{tabular}&#10;\end{center}&#10;\end{table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63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327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\pagestyle{empty}&#10;%\documentclass{slides}&#10;\input epsf&#10;\usepackage{graphicx}&#10;\usepackage{color}&#10;\begin{document}&#10;\begin{table}&#10;\begin{center}&#10;\begin{tabular}{|c|c|c|c|} \hline&#10;N/q &amp; {\color{blue}U} &amp; {\color{green}L} &amp; {\color{red}T} \\ \hline&#10; {U} &amp; ${\color{blue} \bf f_1}$   &amp; &amp; ${\color{red} h_{1}^\perp}$ \\&#10;\hline&#10; {L} &amp; &amp;${\color{green} \bf g_1}$ &amp;    ${\color{red} h_{1L}^\perp}$ \\&#10;\hline&#10; {T} &amp; ${\color{blue} f_{1T}^\perp} $ &amp;  ${\color{green} g_{1T}}$ &amp;  ${\color{red} \bf h_1}$  ${\color{red}h_{1T}^\perp }$ \\&#10;\hline&#10;\end{tabular}&#10;\end{center}&#10;\end{table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63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252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\pagestyle{empty}&#10;%\documentclass{slides}&#10;\input epsf&#10;\usepackage{graphicx}&#10;\usepackage{color}&#10;\begin{document}&#10;\begin{table}&#10;\begin{center}&#10;\begin{tabular}{|c|c|c|c|} \hline&#10;N/q &amp; {\color{blue}U} &amp; {\color{green}L} &amp; {\color{red}T} \\ \hline&#10; {U} &amp; ${\color{blue} \bf f_1}$   &amp; &amp; ${\color{red} h_{1}^\perp}$ \\&#10;\hline&#10; {L} &amp; &amp;${\color{green} \bf g_1}$ &amp;    ${\color{red} h_{1L}^\perp}$ \\&#10;\hline&#10; {T} &amp; ${\color{blue} f_{1T}^\perp} $ &amp;  ${\color{green} g_{1T}}$ &amp;  ${\color{red} \bf h_1}$  ${\color{red}h_{1T}^\perp }$ \\&#10;\hline&#10;\end{tabular}&#10;\end{center}&#10;\end{table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63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252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[12pt]{article}\pagestyle{empty}&#10;%\documentclass{slides}&#10;\input epsf&#10;\usepackage{graphicx}&#10;\usepackage{color}&#10;\begin{document}&#10;\begin{table}&#10;\begin{center}&#10;\begin{tabular}{|c|c|c|c|} \hline&#10;N/q &amp; {\color{blue}U} &amp; {\color{green}L} &amp; {\color{red}T} \\ \hline&#10; {U} &amp; ${\color{blue} \bf f_1}$   &amp; &amp; ${\color{red} h_{1}^\perp}$ \\&#10;\hline&#10; {L} &amp; &amp;${\color{green} \bf g_1}$ &amp;    ${\color{red} h_{1L}^\perp}$ \\&#10;\hline&#10; {T} &amp; ${\color{blue} f_{1T}^\perp} $ &amp;  ${\color{green} g_{1T}}$ &amp;  ${\color{red} \bf h_1}$  ${\color{red}h_{1T}^\perp }$ \\&#10;\hline&#10;\end{tabular}&#10;\end{center}&#10;\end{table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63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25273"/>
</p:tagLst>
</file>

<file path=ppt/theme/theme1.xml><?xml version="1.0" encoding="utf-8"?>
<a:theme xmlns:a="http://schemas.openxmlformats.org/drawingml/2006/main" name="1_ROSSI_YEREVA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1_ROSSI_YEREVAN.potx</Template>
  <TotalTime>47890</TotalTime>
  <Words>1824</Words>
  <Application>Microsoft Macintosh PowerPoint</Application>
  <PresentationFormat>On-screen Show (4:3)</PresentationFormat>
  <Paragraphs>343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.AppleSystemUIFont</vt:lpstr>
      <vt:lpstr>.PingFangSC-Regular</vt:lpstr>
      <vt:lpstr>Aldrich</vt:lpstr>
      <vt:lpstr>Arial Black</vt:lpstr>
      <vt:lpstr>Avenir Black</vt:lpstr>
      <vt:lpstr>Avenir Book</vt:lpstr>
      <vt:lpstr>Calibri</vt:lpstr>
      <vt:lpstr>Cooper Std Black</vt:lpstr>
      <vt:lpstr>Courier New</vt:lpstr>
      <vt:lpstr>Lucida Grande</vt:lpstr>
      <vt:lpstr>Monotype Corsiva</vt:lpstr>
      <vt:lpstr>ＭＳ Ｐゴシック</vt:lpstr>
      <vt:lpstr>ＭＳ ゴシック</vt:lpstr>
      <vt:lpstr>PingFangSC-Regular</vt:lpstr>
      <vt:lpstr>Symbol</vt:lpstr>
      <vt:lpstr>Tahoma</vt:lpstr>
      <vt:lpstr>Times</vt:lpstr>
      <vt:lpstr>Times New Roman</vt:lpstr>
      <vt:lpstr>Wingdings</vt:lpstr>
      <vt:lpstr>Wingdings 3</vt:lpstr>
      <vt:lpstr>Arial</vt:lpstr>
      <vt:lpstr>1_ROSSI_YEREVAN</vt:lpstr>
      <vt:lpstr>Studies of TMD Partonic Distributions at JLab </vt:lpstr>
      <vt:lpstr>Unified View of the Nucleon Structure</vt:lpstr>
      <vt:lpstr>CEBAF at Jefferson Lab </vt:lpstr>
      <vt:lpstr>Jefferson Lab’s Mission</vt:lpstr>
      <vt:lpstr>SIDIS</vt:lpstr>
      <vt:lpstr>What we have learned so far…</vt:lpstr>
      <vt:lpstr>Multi-Hall SIDIS Program</vt:lpstr>
      <vt:lpstr>SIDIS 12 GeV Program Just Started….</vt:lpstr>
      <vt:lpstr>SIDIS Kinematic Coverage</vt:lpstr>
      <vt:lpstr>Hadrons Identification</vt:lpstr>
      <vt:lpstr>Unpolarized SIDIS</vt:lpstr>
      <vt:lpstr>Pion Beam Spin Asymmetry</vt:lpstr>
      <vt:lpstr>Hall C: SHMS + HMS (+ NPS) </vt:lpstr>
      <vt:lpstr>E12-09-017 Quasi-Online Results – Pions </vt:lpstr>
      <vt:lpstr>Extraction of Quark Transverse Momentum</vt:lpstr>
      <vt:lpstr>Longitudinally Polarized Target</vt:lpstr>
      <vt:lpstr>The Hall A TMD Program</vt:lpstr>
      <vt:lpstr>TMDs Extraction</vt:lpstr>
      <vt:lpstr>Nuclear Femtography Center @ JLab</vt:lpstr>
      <vt:lpstr>Conclusions and Outlook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Patrizia Rossi</cp:lastModifiedBy>
  <cp:revision>1205</cp:revision>
  <cp:lastPrinted>2018-04-12T13:48:18Z</cp:lastPrinted>
  <dcterms:created xsi:type="dcterms:W3CDTF">2017-10-25T13:41:42Z</dcterms:created>
  <dcterms:modified xsi:type="dcterms:W3CDTF">2018-09-24T10:10:26Z</dcterms:modified>
</cp:coreProperties>
</file>