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41"/>
  </p:notesMasterIdLst>
  <p:handoutMasterIdLst>
    <p:handoutMasterId r:id="rId42"/>
  </p:handoutMasterIdLst>
  <p:sldIdLst>
    <p:sldId id="809" r:id="rId2"/>
    <p:sldId id="872" r:id="rId3"/>
    <p:sldId id="829" r:id="rId4"/>
    <p:sldId id="873" r:id="rId5"/>
    <p:sldId id="888" r:id="rId6"/>
    <p:sldId id="871" r:id="rId7"/>
    <p:sldId id="853" r:id="rId8"/>
    <p:sldId id="876" r:id="rId9"/>
    <p:sldId id="877" r:id="rId10"/>
    <p:sldId id="833" r:id="rId11"/>
    <p:sldId id="878" r:id="rId12"/>
    <p:sldId id="859" r:id="rId13"/>
    <p:sldId id="874" r:id="rId14"/>
    <p:sldId id="884" r:id="rId15"/>
    <p:sldId id="875" r:id="rId16"/>
    <p:sldId id="885" r:id="rId17"/>
    <p:sldId id="834" r:id="rId18"/>
    <p:sldId id="842" r:id="rId19"/>
    <p:sldId id="887" r:id="rId20"/>
    <p:sldId id="837" r:id="rId21"/>
    <p:sldId id="847" r:id="rId22"/>
    <p:sldId id="841" r:id="rId23"/>
    <p:sldId id="755" r:id="rId24"/>
    <p:sldId id="858" r:id="rId25"/>
    <p:sldId id="861" r:id="rId26"/>
    <p:sldId id="857" r:id="rId27"/>
    <p:sldId id="886" r:id="rId28"/>
    <p:sldId id="881" r:id="rId29"/>
    <p:sldId id="880" r:id="rId30"/>
    <p:sldId id="866" r:id="rId31"/>
    <p:sldId id="835" r:id="rId32"/>
    <p:sldId id="851" r:id="rId33"/>
    <p:sldId id="870" r:id="rId34"/>
    <p:sldId id="832" r:id="rId35"/>
    <p:sldId id="852" r:id="rId36"/>
    <p:sldId id="860" r:id="rId37"/>
    <p:sldId id="855" r:id="rId38"/>
    <p:sldId id="846" r:id="rId39"/>
    <p:sldId id="843" r:id="rId40"/>
  </p:sldIdLst>
  <p:sldSz cx="9144000" cy="6858000" type="screen4x3"/>
  <p:notesSz cx="7315200" cy="9601200"/>
  <p:custDataLst>
    <p:tags r:id="rId43"/>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76"/>
  </p:normalViewPr>
  <p:slideViewPr>
    <p:cSldViewPr>
      <p:cViewPr varScale="1">
        <p:scale>
          <a:sx n="106" d="100"/>
          <a:sy n="106" d="100"/>
        </p:scale>
        <p:origin x="156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DBF72B6F-A3D6-C948-8D99-059F7334BD01}"/>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2339" name="Rectangle 3">
            <a:extLst>
              <a:ext uri="{FF2B5EF4-FFF2-40B4-BE49-F238E27FC236}">
                <a16:creationId xmlns:a16="http://schemas.microsoft.com/office/drawing/2014/main" id="{C3C23167-3EB7-5D41-B9B4-0A0668E26C04}"/>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42340" name="Rectangle 4">
            <a:extLst>
              <a:ext uri="{FF2B5EF4-FFF2-40B4-BE49-F238E27FC236}">
                <a16:creationId xmlns:a16="http://schemas.microsoft.com/office/drawing/2014/main" id="{A07224F2-C725-E24B-BD72-9964788FB6D8}"/>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2341" name="Rectangle 5">
            <a:extLst>
              <a:ext uri="{FF2B5EF4-FFF2-40B4-BE49-F238E27FC236}">
                <a16:creationId xmlns:a16="http://schemas.microsoft.com/office/drawing/2014/main" id="{302A68BB-4FB6-F748-A222-0905E1995B3C}"/>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algn="r" eaLnBrk="1" hangingPunct="1">
              <a:defRPr sz="1200"/>
            </a:lvl1pPr>
          </a:lstStyle>
          <a:p>
            <a:pPr>
              <a:defRPr/>
            </a:pPr>
            <a:fld id="{1539363F-6B81-8544-A29E-67C572B40C5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7193995-F5DA-714C-9779-8E199BB97605}"/>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6147" name="Rectangle 3">
            <a:extLst>
              <a:ext uri="{FF2B5EF4-FFF2-40B4-BE49-F238E27FC236}">
                <a16:creationId xmlns:a16="http://schemas.microsoft.com/office/drawing/2014/main" id="{CB7AE1BE-F956-8B4A-805D-52753B4759C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50A1BFDC-57DC-2C40-BB64-573A27D9AD8D}"/>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C38D0B6-AA4E-454F-A11C-FE2B891A522B}"/>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470E23B2-8B98-204E-BCC7-E67208C86C4F}"/>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FB3BB127-A7A4-B449-86E2-4A12C59B6BB0}"/>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algn="r" defTabSz="966788" eaLnBrk="1" hangingPunct="1">
              <a:defRPr sz="1300"/>
            </a:lvl1pPr>
          </a:lstStyle>
          <a:p>
            <a:pPr>
              <a:defRPr/>
            </a:pPr>
            <a:fld id="{BF46713E-173B-4D45-8278-8E77D8D774D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CD1BACF-8FF4-4340-AAF0-F01A3B7C9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22140B9-3A6F-0A48-AF68-3C906AFDF48A}" type="slidenum">
              <a:rPr lang="en-US" altLang="en-US" sz="1300" smtClean="0"/>
              <a:pPr>
                <a:spcBef>
                  <a:spcPct val="0"/>
                </a:spcBef>
              </a:pPr>
              <a:t>1</a:t>
            </a:fld>
            <a:endParaRPr lang="en-US" altLang="en-US" sz="1300"/>
          </a:p>
        </p:txBody>
      </p:sp>
      <p:sp>
        <p:nvSpPr>
          <p:cNvPr id="16386" name="Rectangle 2">
            <a:extLst>
              <a:ext uri="{FF2B5EF4-FFF2-40B4-BE49-F238E27FC236}">
                <a16:creationId xmlns:a16="http://schemas.microsoft.com/office/drawing/2014/main" id="{0A0AA4D2-F2CA-384A-A4A0-D3768ABEA756}"/>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B95FC1D1-10F5-9E40-BDE3-3ADEB4DA65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1DC548FD-C5AD-944B-988F-F297149B3723}"/>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1D5BD6AE-8CDF-E74E-ADF6-AE9E803942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a:latin typeface="Arial" panose="020B0604020202020204" pitchFamily="34" charset="0"/>
                <a:ea typeface="ＭＳ Ｐゴシック" panose="020B0600070205080204" pitchFamily="34" charset="-128"/>
              </a:rPr>
              <a:t>{\cal{F}}_{LU}^{\sin(\phi_1-\phi_2)}=\frac{\mid\vec{P}_{1\perp}\vec{P}_{2\perp}\mid}{m_Nm_2} {\cal{C}}[w_5M_L^{\perp,h}D_1]</a:t>
            </a:r>
            <a:endParaRPr lang="en-US" altLang="en-US">
              <a:latin typeface="Arial" panose="020B0604020202020204" pitchFamily="34" charset="0"/>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C71A8E1E-918E-474D-AC50-91F0279BB4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894295E-7739-1249-A91F-9FA448C3F566}" type="slidenum">
              <a:rPr lang="en-US" altLang="en-US" sz="1300" smtClean="0"/>
              <a:pPr>
                <a:spcBef>
                  <a:spcPct val="0"/>
                </a:spcBef>
              </a:pPr>
              <a:t>16</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299BE647-7A84-3646-B99E-460EDD750486}"/>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1A648EAA-1E3B-5C49-A6A9-CF2AF0D5CD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a:latin typeface="Arial" panose="020B0604020202020204" pitchFamily="34" charset="0"/>
                <a:ea typeface="ＭＳ Ｐゴシック" panose="020B0600070205080204" pitchFamily="34" charset="-128"/>
              </a:rPr>
              <a:t>{\cal{F}}_{LU}^{\sin(\phi_1-\phi_2)}=\frac{\mid\vec{P}_{1\perp}\vec{P}_{2\perp}\mid}{m_Nm_2} {\cal{C}}[w_5M_L^{\perp,h}D_1]</a:t>
            </a:r>
            <a:endParaRPr lang="en-US" altLang="en-US">
              <a:latin typeface="Arial" panose="020B0604020202020204" pitchFamily="34" charset="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66F3D72D-4608-CA48-92B0-F14F789445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418BE4-627B-F24E-B0F0-73688F5C8132}" type="slidenum">
              <a:rPr lang="en-US" altLang="en-US" sz="1300" smtClean="0"/>
              <a:pPr>
                <a:spcBef>
                  <a:spcPct val="0"/>
                </a:spcBef>
              </a:pPr>
              <a:t>17</a:t>
            </a:fld>
            <a:endParaRPr lang="en-US"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710D5F73-424D-D045-AAF3-C9711BA2DBD1}"/>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15B5874E-722A-B443-9596-051F9CB3D0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a:latin typeface="Arial" panose="020B0604020202020204" pitchFamily="34" charset="0"/>
                <a:ea typeface="ＭＳ Ｐゴシック" panose="020B0600070205080204" pitchFamily="34" charset="-128"/>
              </a:rPr>
              <a:t>{\cal{F}}_{LU}^{\sin(\phi_1-\phi_2)}=\frac{\mid\vec{P}_{1\perp}\vec{P}_{2\perp}\mid}{m_Nm_2} {\cal{C}}[w_5M_L^{\perp,h}D_1]</a:t>
            </a:r>
            <a:endParaRPr lang="en-US" altLang="en-US">
              <a:latin typeface="Arial" panose="020B0604020202020204" pitchFamily="34" charset="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749ECEA6-6E1C-F146-B52C-D32A0633FF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774EF3B-6975-DF47-AD0B-0A224AF5EC89}" type="slidenum">
              <a:rPr lang="en-US" altLang="en-US" sz="1300" smtClean="0"/>
              <a:pPr>
                <a:spcBef>
                  <a:spcPct val="0"/>
                </a:spcBef>
              </a:pPr>
              <a:t>18</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3D0382C4-7594-9547-8DE2-D2FA29B20E06}"/>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F4A70DAA-4E3E-094E-BB48-ED27E003A30B}"/>
              </a:ext>
            </a:extLst>
          </p:cNvPr>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C070851E-D8EC-E94E-9F05-37C4E3DE12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347E9CF-7C3A-2E4D-8A92-7ED93F9B7D5A}" type="slidenum">
              <a:rPr lang="en-US" altLang="en-US" sz="1300" smtClean="0"/>
              <a:pPr>
                <a:spcBef>
                  <a:spcPct val="0"/>
                </a:spcBef>
              </a:pPr>
              <a:t>25</a:t>
            </a:fld>
            <a:endParaRPr lang="en-US" altLang="en-US" sz="1300"/>
          </a:p>
        </p:txBody>
      </p:sp>
      <p:sp>
        <p:nvSpPr>
          <p:cNvPr id="59394" name="Rectangle 2">
            <a:extLst>
              <a:ext uri="{FF2B5EF4-FFF2-40B4-BE49-F238E27FC236}">
                <a16:creationId xmlns:a16="http://schemas.microsoft.com/office/drawing/2014/main" id="{17151699-AE05-E443-B9A9-99119615E974}"/>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C5143CDE-C0A2-954C-9643-CED98E2655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a:latin typeface="Arial" panose="020B0604020202020204" pitchFamily="34" charset="0"/>
                <a:ea typeface="ＭＳ Ｐゴシック" panose="020B0600070205080204" pitchFamily="34" charset="-128"/>
              </a:rPr>
              <a:t>The main goal is to observe…</a:t>
            </a:r>
          </a:p>
          <a:p>
            <a:r>
              <a:rPr lang="en-US" altLang="en-US" sz="900">
                <a:latin typeface="Arial" panose="020B0604020202020204" pitchFamily="34" charset="0"/>
                <a:ea typeface="ＭＳ Ｐゴシック" panose="020B0600070205080204" pitchFamily="34" charset="-128"/>
              </a:rPr>
              <a:t>There may be a significant contribution  from perturbatively generated kT.</a:t>
            </a:r>
          </a:p>
          <a:p>
            <a:r>
              <a:rPr lang="en-US" altLang="en-US" sz="900">
                <a:latin typeface="Arial" panose="020B0604020202020204" pitchFamily="34" charset="0"/>
                <a:ea typeface="ＭＳ Ｐゴシック" panose="020B0600070205080204" pitchFamily="34" charset="-128"/>
              </a:rPr>
              <a:t>The idea of Schweitzer and Co is to isolate the non singlet sea…</a:t>
            </a:r>
          </a:p>
          <a:p>
            <a:endParaRPr lang="en-US" altLang="en-US" sz="900">
              <a:latin typeface="Arial" panose="020B0604020202020204" pitchFamily="34" charset="0"/>
              <a:ea typeface="ＭＳ Ｐゴシック" panose="020B0600070205080204" pitchFamily="34" charset="-128"/>
            </a:endParaRPr>
          </a:p>
          <a:p>
            <a:r>
              <a:rPr lang="en-US" altLang="en-US" sz="900">
                <a:latin typeface="Arial" panose="020B0604020202020204" pitchFamily="34" charset="0"/>
                <a:ea typeface="ＭＳ Ｐゴシック" panose="020B0600070205080204" pitchFamily="34" charset="-128"/>
              </a:rPr>
              <a:t>Singlet grow faster at small x</a:t>
            </a:r>
          </a:p>
          <a:p>
            <a:r>
              <a:rPr lang="en-US" altLang="en-US" sz="900">
                <a:latin typeface="Arial" panose="020B0604020202020204" pitchFamily="34" charset="0"/>
                <a:ea typeface="ＭＳ Ｐゴシック" panose="020B0600070205080204" pitchFamily="34" charset="-128"/>
              </a:rPr>
              <a:t>Small x and large Q^2 the radiative contribution may be dominant..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AD646C11-20B3-5D4C-88F8-FE9885F01F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0EA7638-C224-8147-8F22-7674F11684FD}" type="slidenum">
              <a:rPr lang="en-US" altLang="en-US" sz="1300" smtClean="0"/>
              <a:pPr>
                <a:spcBef>
                  <a:spcPct val="0"/>
                </a:spcBef>
              </a:pPr>
              <a:t>26</a:t>
            </a:fld>
            <a:endParaRPr lang="en-US" altLang="en-US" sz="1300"/>
          </a:p>
        </p:txBody>
      </p:sp>
      <p:sp>
        <p:nvSpPr>
          <p:cNvPr id="52226" name="Rectangle 2">
            <a:extLst>
              <a:ext uri="{FF2B5EF4-FFF2-40B4-BE49-F238E27FC236}">
                <a16:creationId xmlns:a16="http://schemas.microsoft.com/office/drawing/2014/main" id="{95E7FA00-535B-6D48-BB88-BA758FED9E25}"/>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521670FD-436F-4A4C-9B30-0C87C0E8B0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EDC093BC-CCF8-DB45-8536-F180FC4D0A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7A13172-3BE6-7B47-A71C-D97AF8619062}" type="slidenum">
              <a:rPr lang="en-US" altLang="en-US" sz="1300" smtClean="0"/>
              <a:pPr>
                <a:spcBef>
                  <a:spcPct val="0"/>
                </a:spcBef>
              </a:pPr>
              <a:t>27</a:t>
            </a:fld>
            <a:endParaRPr lang="en-US" altLang="en-US" sz="1300"/>
          </a:p>
        </p:txBody>
      </p:sp>
      <p:sp>
        <p:nvSpPr>
          <p:cNvPr id="31746" name="Rectangle 2">
            <a:extLst>
              <a:ext uri="{FF2B5EF4-FFF2-40B4-BE49-F238E27FC236}">
                <a16:creationId xmlns:a16="http://schemas.microsoft.com/office/drawing/2014/main" id="{EF560D97-F242-524E-BB36-8EBC3688ED27}"/>
              </a:ext>
            </a:extLst>
          </p:cNvPr>
          <p:cNvSpPr>
            <a:spLocks noGrp="1" noRot="1" noChangeAspect="1" noChangeArrowheads="1" noTextEdit="1"/>
          </p:cNvSpPr>
          <p:nvPr>
            <p:ph type="sldImg"/>
          </p:nvPr>
        </p:nvSpPr>
        <p:spPr>
          <a:xfrm>
            <a:off x="1258888" y="720725"/>
            <a:ext cx="4800600" cy="3600450"/>
          </a:xfrm>
          <a:ln/>
        </p:spPr>
      </p:sp>
      <p:sp>
        <p:nvSpPr>
          <p:cNvPr id="31747" name="Rectangle 3">
            <a:extLst>
              <a:ext uri="{FF2B5EF4-FFF2-40B4-BE49-F238E27FC236}">
                <a16:creationId xmlns:a16="http://schemas.microsoft.com/office/drawing/2014/main" id="{B85B5E90-3089-FE4A-B1D2-48C0FE58B2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5548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F98BDA8D-E6E5-244A-8FBF-9D1F589D43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624F45-3350-5640-8A23-0025ECB631CE}" type="slidenum">
              <a:rPr lang="en-US" altLang="en-US" sz="1300" smtClean="0"/>
              <a:pPr>
                <a:spcBef>
                  <a:spcPct val="0"/>
                </a:spcBef>
              </a:pPr>
              <a:t>36</a:t>
            </a:fld>
            <a:endParaRPr lang="en-US" altLang="en-US" sz="1300"/>
          </a:p>
        </p:txBody>
      </p:sp>
      <p:sp>
        <p:nvSpPr>
          <p:cNvPr id="70658" name="Rectangle 7">
            <a:extLst>
              <a:ext uri="{FF2B5EF4-FFF2-40B4-BE49-F238E27FC236}">
                <a16:creationId xmlns:a16="http://schemas.microsoft.com/office/drawing/2014/main" id="{507D4A6B-3B4C-B04E-9557-F8D5C64DCD42}"/>
              </a:ext>
            </a:extLst>
          </p:cNvPr>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9" rIns="96636" bIns="48319" anchor="b"/>
          <a:lstStyle>
            <a:lvl1pPr defTabSz="93345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endParaRPr lang="en-US" altLang="en-US" sz="1300"/>
          </a:p>
        </p:txBody>
      </p:sp>
      <p:sp>
        <p:nvSpPr>
          <p:cNvPr id="70659" name="Rectangle 2">
            <a:extLst>
              <a:ext uri="{FF2B5EF4-FFF2-40B4-BE49-F238E27FC236}">
                <a16:creationId xmlns:a16="http://schemas.microsoft.com/office/drawing/2014/main" id="{FE67D397-B4D3-1945-9C81-912BA701244D}"/>
              </a:ext>
            </a:extLst>
          </p:cNvPr>
          <p:cNvSpPr>
            <a:spLocks noGrp="1" noRot="1" noChangeAspect="1" noChangeArrowheads="1" noTextEdit="1"/>
          </p:cNvSpPr>
          <p:nvPr>
            <p:ph type="sldImg"/>
          </p:nvPr>
        </p:nvSpPr>
        <p:spPr>
          <a:xfrm>
            <a:off x="1258888" y="720725"/>
            <a:ext cx="4799012" cy="3598863"/>
          </a:xfrm>
          <a:ln/>
        </p:spPr>
      </p:sp>
      <p:sp>
        <p:nvSpPr>
          <p:cNvPr id="70660" name="Rectangle 3">
            <a:extLst>
              <a:ext uri="{FF2B5EF4-FFF2-40B4-BE49-F238E27FC236}">
                <a16:creationId xmlns:a16="http://schemas.microsoft.com/office/drawing/2014/main" id="{70D5BCB6-1708-B24F-9B52-64F4B21B1F70}"/>
              </a:ext>
            </a:extLst>
          </p:cNvPr>
          <p:cNvSpPr>
            <a:spLocks noGrp="1" noChangeArrowheads="1"/>
          </p:cNvSpPr>
          <p:nvPr>
            <p:ph type="body" idx="1"/>
          </p:nvPr>
        </p:nvSpPr>
        <p:spPr>
          <a:xfrm>
            <a:off x="973138" y="4560888"/>
            <a:ext cx="53689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0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03DE42D4-8DCD-6845-845A-E95E1D15C1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D29084E-A14D-7C4F-9068-D5AB61CF03AD}" type="slidenum">
              <a:rPr lang="en-US" altLang="en-US" sz="1300" smtClean="0"/>
              <a:pPr>
                <a:spcBef>
                  <a:spcPct val="0"/>
                </a:spcBef>
              </a:pPr>
              <a:t>2</a:t>
            </a:fld>
            <a:endParaRPr lang="en-US" altLang="en-US" sz="1300"/>
          </a:p>
        </p:txBody>
      </p:sp>
      <p:sp>
        <p:nvSpPr>
          <p:cNvPr id="20482" name="Rectangle 2">
            <a:extLst>
              <a:ext uri="{FF2B5EF4-FFF2-40B4-BE49-F238E27FC236}">
                <a16:creationId xmlns:a16="http://schemas.microsoft.com/office/drawing/2014/main" id="{7C44E290-2E7E-3C4C-B7A3-924E22985AB8}"/>
              </a:ext>
            </a:extLst>
          </p:cNvPr>
          <p:cNvSpPr>
            <a:spLocks noGrp="1" noRot="1" noChangeAspect="1" noChangeArrowheads="1" noTextEdit="1"/>
          </p:cNvSpPr>
          <p:nvPr>
            <p:ph type="sldImg"/>
          </p:nvPr>
        </p:nvSpPr>
        <p:spPr>
          <a:xfrm>
            <a:off x="1270000" y="727075"/>
            <a:ext cx="4783138" cy="3587750"/>
          </a:xfrm>
          <a:ln/>
        </p:spPr>
      </p:sp>
      <p:sp>
        <p:nvSpPr>
          <p:cNvPr id="156675" name="Rectangle 3">
            <a:extLst>
              <a:ext uri="{FF2B5EF4-FFF2-40B4-BE49-F238E27FC236}">
                <a16:creationId xmlns:a16="http://schemas.microsoft.com/office/drawing/2014/main" id="{93C7AB77-FDDE-4041-8BCC-7F404B617910}"/>
              </a:ext>
            </a:extLst>
          </p:cNvPr>
          <p:cNvSpPr>
            <a:spLocks noGrp="1" noChangeArrowheads="1"/>
          </p:cNvSpPr>
          <p:nvPr>
            <p:ph type="body" idx="1"/>
          </p:nvPr>
        </p:nvSpPr>
        <p:spPr>
          <a:xfrm>
            <a:off x="976313" y="4560888"/>
            <a:ext cx="5362575" cy="4318000"/>
          </a:xfrm>
        </p:spPr>
        <p:txBody>
          <a:bodyPr/>
          <a:lstStyle/>
          <a:p>
            <a:pPr eaLnBrk="1" hangingPunct="1">
              <a:defRPr/>
            </a:pPr>
            <a:r>
              <a:rPr lang="en-US" altLang="en-US" sz="1000">
                <a:effectLst>
                  <a:outerShdw blurRad="38100" dist="38100" dir="2700000" algn="tl">
                    <a:srgbClr val="C0C0C0"/>
                  </a:outerShdw>
                </a:effectLst>
                <a:latin typeface="Arial" panose="020B0604020202020204" pitchFamily="34" charset="0"/>
                <a:ea typeface="ＭＳ Ｐゴシック" panose="020B0600070205080204" pitchFamily="34" charset="-128"/>
              </a:rPr>
              <a:t>DIS proved to be a great tool in testing of the theory of strong interactions, which was a major focus in last decades. SIDIS, with detection of an additional hadron allowed first studies of  of 3D structure, moving the main focus to understanding of strong interactions and quark gluon dynamics  to address a number of puzzles accumulated in recent years. Detection of 2 hadrons, which is obviously more complicated provides access to even more details of quark gluon interactions Bose-Einstaein Correlations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2F2F11AD-DF0F-DA46-828A-84B0B8D89A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BD920D-C225-0C4D-9673-7EF4A3CAEE4C}" type="slidenum">
              <a:rPr lang="en-US" altLang="en-US" sz="1300" smtClean="0"/>
              <a:pPr>
                <a:spcBef>
                  <a:spcPct val="0"/>
                </a:spcBef>
              </a:pPr>
              <a:t>3</a:t>
            </a:fld>
            <a:endParaRPr lang="en-US" altLang="en-US" sz="1300"/>
          </a:p>
        </p:txBody>
      </p:sp>
      <p:sp>
        <p:nvSpPr>
          <p:cNvPr id="18434" name="Rectangle 2">
            <a:extLst>
              <a:ext uri="{FF2B5EF4-FFF2-40B4-BE49-F238E27FC236}">
                <a16:creationId xmlns:a16="http://schemas.microsoft.com/office/drawing/2014/main" id="{2E027DA3-A002-2C43-BB2D-10AC619CCD0C}"/>
              </a:ext>
            </a:extLst>
          </p:cNvPr>
          <p:cNvSpPr>
            <a:spLocks noGrp="1" noRot="1" noChangeAspect="1" noChangeArrowheads="1" noTextEdit="1"/>
          </p:cNvSpPr>
          <p:nvPr>
            <p:ph type="sldImg"/>
          </p:nvPr>
        </p:nvSpPr>
        <p:spPr>
          <a:xfrm>
            <a:off x="1268413" y="727075"/>
            <a:ext cx="4786312" cy="3589338"/>
          </a:xfrm>
          <a:ln/>
        </p:spPr>
      </p:sp>
      <p:sp>
        <p:nvSpPr>
          <p:cNvPr id="18435" name="Rectangle 3">
            <a:extLst>
              <a:ext uri="{FF2B5EF4-FFF2-40B4-BE49-F238E27FC236}">
                <a16:creationId xmlns:a16="http://schemas.microsoft.com/office/drawing/2014/main" id="{53EC8F3B-68C3-A24E-9786-95BFD302A28D}"/>
              </a:ext>
            </a:extLst>
          </p:cNvPr>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EE1D0729-0759-A542-BA3D-3496904648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sz="1300"/>
          </a:p>
        </p:txBody>
      </p:sp>
      <p:sp>
        <p:nvSpPr>
          <p:cNvPr id="22530" name="Rectangle 2">
            <a:extLst>
              <a:ext uri="{FF2B5EF4-FFF2-40B4-BE49-F238E27FC236}">
                <a16:creationId xmlns:a16="http://schemas.microsoft.com/office/drawing/2014/main" id="{C81A9A3F-6CD5-194A-9D42-4BEF1CC716B6}"/>
              </a:ext>
            </a:extLst>
          </p:cNvPr>
          <p:cNvSpPr>
            <a:spLocks noGrp="1" noRot="1" noChangeAspect="1" noChangeArrowheads="1" noTextEdit="1"/>
          </p:cNvSpPr>
          <p:nvPr>
            <p:ph type="sldImg"/>
          </p:nvPr>
        </p:nvSpPr>
        <p:spPr>
          <a:xfrm>
            <a:off x="1268413" y="727075"/>
            <a:ext cx="4786312" cy="3589338"/>
          </a:xfrm>
          <a:ln/>
        </p:spPr>
      </p:sp>
      <p:sp>
        <p:nvSpPr>
          <p:cNvPr id="22531" name="Rectangle 3">
            <a:extLst>
              <a:ext uri="{FF2B5EF4-FFF2-40B4-BE49-F238E27FC236}">
                <a16:creationId xmlns:a16="http://schemas.microsoft.com/office/drawing/2014/main" id="{FBD72243-14A7-BE49-B5FE-84A9BF43F177}"/>
              </a:ext>
            </a:extLst>
          </p:cNvPr>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A745D2A5-22C4-0442-8E96-12B8C8D892FE}"/>
              </a:ext>
            </a:extLst>
          </p:cNvPr>
          <p:cNvSpPr>
            <a:spLocks noGrp="1" noRot="1" noChangeAspect="1"/>
          </p:cNvSpPr>
          <p:nvPr>
            <p:ph type="sldImg"/>
          </p:nvPr>
        </p:nvSpPr>
        <p:spPr>
          <a:ln/>
        </p:spPr>
      </p:sp>
      <p:sp>
        <p:nvSpPr>
          <p:cNvPr id="23555" name="Notes Placeholder 2">
            <a:extLst>
              <a:ext uri="{FF2B5EF4-FFF2-40B4-BE49-F238E27FC236}">
                <a16:creationId xmlns:a16="http://schemas.microsoft.com/office/drawing/2014/main" id="{0282DB1B-4EB7-EB44-961A-395EB76BC8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Hall C requires three superconducting quadrupole magnets (Q1, Q2, and Q3), an HB dipole and a superconducting dipole magnet for the Super High Momentum Spectrometer (SHMS) to be installed within its Continuous Electron Beam Accelerator Facility (CEBAF). </a:t>
            </a:r>
          </a:p>
          <a:p>
            <a:endParaRPr lang="en-US" altLang="en-US">
              <a:latin typeface="Arial" panose="020B0604020202020204" pitchFamily="34" charset="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D02F0310-BBDA-1D4D-9894-6A1532230E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AAE5696-7AD1-8E4B-B753-C209B5858361}" type="slidenum">
              <a:rPr lang="en-US" altLang="en-US" sz="1300"/>
              <a:pPr eaLnBrk="1" hangingPunct="1"/>
              <a:t>5</a:t>
            </a:fld>
            <a:endParaRPr lang="en-US" altLang="en-US" sz="1300"/>
          </a:p>
        </p:txBody>
      </p:sp>
    </p:spTree>
    <p:extLst>
      <p:ext uri="{BB962C8B-B14F-4D97-AF65-F5344CB8AC3E}">
        <p14:creationId xmlns:p14="http://schemas.microsoft.com/office/powerpoint/2010/main" val="157229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EDC093BC-CCF8-DB45-8536-F180FC4D0A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7A13172-3BE6-7B47-A71C-D97AF8619062}" type="slidenum">
              <a:rPr lang="en-US" altLang="en-US" sz="1300" smtClean="0"/>
              <a:pPr>
                <a:spcBef>
                  <a:spcPct val="0"/>
                </a:spcBef>
              </a:pPr>
              <a:t>9</a:t>
            </a:fld>
            <a:endParaRPr lang="en-US" altLang="en-US" sz="1300"/>
          </a:p>
        </p:txBody>
      </p:sp>
      <p:sp>
        <p:nvSpPr>
          <p:cNvPr id="31746" name="Rectangle 2">
            <a:extLst>
              <a:ext uri="{FF2B5EF4-FFF2-40B4-BE49-F238E27FC236}">
                <a16:creationId xmlns:a16="http://schemas.microsoft.com/office/drawing/2014/main" id="{EF560D97-F242-524E-BB36-8EBC3688ED27}"/>
              </a:ext>
            </a:extLst>
          </p:cNvPr>
          <p:cNvSpPr>
            <a:spLocks noGrp="1" noRot="1" noChangeAspect="1" noChangeArrowheads="1" noTextEdit="1"/>
          </p:cNvSpPr>
          <p:nvPr>
            <p:ph type="sldImg"/>
          </p:nvPr>
        </p:nvSpPr>
        <p:spPr>
          <a:xfrm>
            <a:off x="1258888" y="720725"/>
            <a:ext cx="4800600" cy="3600450"/>
          </a:xfrm>
          <a:ln/>
        </p:spPr>
      </p:sp>
      <p:sp>
        <p:nvSpPr>
          <p:cNvPr id="31747" name="Rectangle 3">
            <a:extLst>
              <a:ext uri="{FF2B5EF4-FFF2-40B4-BE49-F238E27FC236}">
                <a16:creationId xmlns:a16="http://schemas.microsoft.com/office/drawing/2014/main" id="{B85B5E90-3089-FE4A-B1D2-48C0FE58B2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a:latin typeface="Arial" panose="020B0604020202020204" pitchFamily="34" charset="0"/>
                <a:ea typeface="ＭＳ Ｐゴシック" panose="020B0600070205080204" pitchFamily="34" charset="-128"/>
              </a:rPr>
              <a:t>X10 less will be fine, if </a:t>
            </a:r>
            <a:r>
              <a:rPr lang="en-US" altLang="en-US" sz="1000" dirty="0" err="1">
                <a:latin typeface="Arial" panose="020B0604020202020204" pitchFamily="34" charset="0"/>
                <a:ea typeface="ＭＳ Ｐゴシック" panose="020B0600070205080204" pitchFamily="34" charset="-128"/>
              </a:rPr>
              <a:t>Sivers</a:t>
            </a:r>
            <a:r>
              <a:rPr lang="en-US" altLang="en-US" sz="1000" dirty="0">
                <a:latin typeface="Arial" panose="020B0604020202020204" pitchFamily="34" charset="0"/>
                <a:ea typeface="ＭＳ Ｐゴシック" panose="020B0600070205080204" pitchFamily="34" charset="-128"/>
              </a:rPr>
              <a:t> and FUU behave as </a:t>
            </a:r>
            <a:r>
              <a:rPr lang="en-US" altLang="en-US" sz="1000" dirty="0" err="1">
                <a:latin typeface="Arial" panose="020B0604020202020204" pitchFamily="34" charset="0"/>
                <a:ea typeface="ＭＳ Ｐゴシック" panose="020B0600070205080204" pitchFamily="34" charset="-128"/>
              </a:rPr>
              <a:t>Prokudin’s</a:t>
            </a:r>
            <a:r>
              <a:rPr lang="en-US" altLang="en-US" sz="1000" dirty="0">
                <a:latin typeface="Arial" panose="020B0604020202020204" pitchFamily="34" charset="0"/>
                <a:ea typeface="ＭＳ Ｐゴシック" panose="020B0600070205080204" pitchFamily="34" charset="-128"/>
              </a:rPr>
              <a:t> parameterization and all systematics coming from unaccounted moments, radiative corrections and so on is smaller than statistical errors. But what if not?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8882467-FA2D-B64E-8B93-DD0FB3FDF6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3049DD-C9A1-F148-8F6E-8FEC8E559981}" type="slidenum">
              <a:rPr lang="en-US" altLang="en-US" sz="1300" smtClean="0"/>
              <a:pPr>
                <a:spcBef>
                  <a:spcPct val="0"/>
                </a:spcBef>
              </a:pPr>
              <a:t>10</a:t>
            </a:fld>
            <a:endParaRPr lang="en-US" altLang="en-US" sz="1300"/>
          </a:p>
        </p:txBody>
      </p:sp>
      <p:sp>
        <p:nvSpPr>
          <p:cNvPr id="33794" name="Rectangle 2">
            <a:extLst>
              <a:ext uri="{FF2B5EF4-FFF2-40B4-BE49-F238E27FC236}">
                <a16:creationId xmlns:a16="http://schemas.microsoft.com/office/drawing/2014/main" id="{8CF1E572-8110-2D4D-B911-1DF86BEADBD1}"/>
              </a:ext>
            </a:extLst>
          </p:cNvPr>
          <p:cNvSpPr>
            <a:spLocks noGrp="1" noRot="1" noChangeAspect="1" noChangeArrowheads="1" noTextEdit="1"/>
          </p:cNvSpPr>
          <p:nvPr>
            <p:ph type="sldImg"/>
          </p:nvPr>
        </p:nvSpPr>
        <p:spPr>
          <a:xfrm>
            <a:off x="1266825" y="727075"/>
            <a:ext cx="4786313" cy="3589338"/>
          </a:xfrm>
          <a:ln/>
        </p:spPr>
      </p:sp>
      <p:sp>
        <p:nvSpPr>
          <p:cNvPr id="33795" name="Rectangle 3">
            <a:extLst>
              <a:ext uri="{FF2B5EF4-FFF2-40B4-BE49-F238E27FC236}">
                <a16:creationId xmlns:a16="http://schemas.microsoft.com/office/drawing/2014/main" id="{7923368A-D652-5E43-92AA-1D3A114A7BD6}"/>
              </a:ext>
            </a:extLst>
          </p:cNvPr>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378DC8A2-EB99-A44A-ADA2-4B6A6B16C219}"/>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1E99FFDB-BD98-4C46-8852-0ACDC4AA17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Lorenz invariant amplitudes </a:t>
            </a:r>
          </a:p>
        </p:txBody>
      </p:sp>
      <p:sp>
        <p:nvSpPr>
          <p:cNvPr id="35843" name="Slide Number Placeholder 3">
            <a:extLst>
              <a:ext uri="{FF2B5EF4-FFF2-40B4-BE49-F238E27FC236}">
                <a16:creationId xmlns:a16="http://schemas.microsoft.com/office/drawing/2014/main" id="{5751AC9E-49B1-3B4F-B927-04FA57095E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1476671-0762-3E44-8A3F-46A319CC2EAD}" type="slidenum">
              <a:rPr lang="en-US" altLang="en-US" sz="1300" smtClean="0"/>
              <a:pPr>
                <a:spcBef>
                  <a:spcPct val="0"/>
                </a:spcBef>
              </a:pPr>
              <a:t>13</a:t>
            </a:fld>
            <a:endParaRPr lang="en-US"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3CE0BE8E-17DA-464C-A69D-1FD20296FD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856B5F0-93A0-AF4B-B4BC-9148A640C23D}" type="slidenum">
              <a:rPr lang="en-US" altLang="en-US" sz="1300" smtClean="0"/>
              <a:pPr>
                <a:spcBef>
                  <a:spcPct val="0"/>
                </a:spcBef>
              </a:pPr>
              <a:t>14</a:t>
            </a:fld>
            <a:endParaRPr lang="en-US" altLang="en-US" sz="1300"/>
          </a:p>
        </p:txBody>
      </p:sp>
      <p:sp>
        <p:nvSpPr>
          <p:cNvPr id="41986" name="Rectangle 2">
            <a:extLst>
              <a:ext uri="{FF2B5EF4-FFF2-40B4-BE49-F238E27FC236}">
                <a16:creationId xmlns:a16="http://schemas.microsoft.com/office/drawing/2014/main" id="{494D2564-2A28-0341-A810-D5B37B421421}"/>
              </a:ext>
            </a:extLst>
          </p:cNvPr>
          <p:cNvSpPr>
            <a:spLocks noGrp="1" noRot="1" noChangeAspect="1" noChangeArrowheads="1" noTextEdit="1"/>
          </p:cNvSpPr>
          <p:nvPr>
            <p:ph type="sldImg"/>
          </p:nvPr>
        </p:nvSpPr>
        <p:spPr>
          <a:xfrm>
            <a:off x="1258888" y="720725"/>
            <a:ext cx="4800600" cy="3600450"/>
          </a:xfrm>
          <a:ln/>
        </p:spPr>
      </p:sp>
      <p:sp>
        <p:nvSpPr>
          <p:cNvPr id="41987" name="Rectangle 3">
            <a:extLst>
              <a:ext uri="{FF2B5EF4-FFF2-40B4-BE49-F238E27FC236}">
                <a16:creationId xmlns:a16="http://schemas.microsoft.com/office/drawing/2014/main" id="{DB4656E9-B2C7-7443-BB4D-90FC04932F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46EAACD-47AF-5241-B448-94F125DCE68A}"/>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5" name="Rectangle 5">
            <a:extLst>
              <a:ext uri="{FF2B5EF4-FFF2-40B4-BE49-F238E27FC236}">
                <a16:creationId xmlns:a16="http://schemas.microsoft.com/office/drawing/2014/main" id="{188B8580-12D9-A34B-A0D1-4E626DCBFFD1}"/>
              </a:ext>
            </a:extLst>
          </p:cNvPr>
          <p:cNvSpPr>
            <a:spLocks noGrp="1" noChangeArrowheads="1"/>
          </p:cNvSpPr>
          <p:nvPr>
            <p:ph type="sldNum" sz="quarter" idx="11"/>
          </p:nvPr>
        </p:nvSpPr>
        <p:spPr>
          <a:ln/>
        </p:spPr>
        <p:txBody>
          <a:bodyPr/>
          <a:lstStyle>
            <a:lvl1pPr>
              <a:defRPr/>
            </a:lvl1pPr>
          </a:lstStyle>
          <a:p>
            <a:pPr>
              <a:defRPr/>
            </a:pPr>
            <a:fld id="{22D87A92-6ADF-2942-B7BB-965ACCF9A445}" type="slidenum">
              <a:rPr lang="en-US" altLang="en-US"/>
              <a:pPr>
                <a:defRPr/>
              </a:pPr>
              <a:t>‹#›</a:t>
            </a:fld>
            <a:endParaRPr lang="en-US" altLang="en-US"/>
          </a:p>
        </p:txBody>
      </p:sp>
    </p:spTree>
    <p:extLst>
      <p:ext uri="{BB962C8B-B14F-4D97-AF65-F5344CB8AC3E}">
        <p14:creationId xmlns:p14="http://schemas.microsoft.com/office/powerpoint/2010/main" val="3128500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A73770-D642-C742-BC1A-170C93227203}"/>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5" name="Rectangle 5">
            <a:extLst>
              <a:ext uri="{FF2B5EF4-FFF2-40B4-BE49-F238E27FC236}">
                <a16:creationId xmlns:a16="http://schemas.microsoft.com/office/drawing/2014/main" id="{0FF7EF2B-60AB-FA47-A47A-6901ABFA552B}"/>
              </a:ext>
            </a:extLst>
          </p:cNvPr>
          <p:cNvSpPr>
            <a:spLocks noGrp="1" noChangeArrowheads="1"/>
          </p:cNvSpPr>
          <p:nvPr>
            <p:ph type="sldNum" sz="quarter" idx="11"/>
          </p:nvPr>
        </p:nvSpPr>
        <p:spPr>
          <a:ln/>
        </p:spPr>
        <p:txBody>
          <a:bodyPr/>
          <a:lstStyle>
            <a:lvl1pPr>
              <a:defRPr/>
            </a:lvl1pPr>
          </a:lstStyle>
          <a:p>
            <a:pPr>
              <a:defRPr/>
            </a:pPr>
            <a:fld id="{808DCA2B-2E67-1444-8CF6-AAD611C39FD3}" type="slidenum">
              <a:rPr lang="en-US" altLang="en-US"/>
              <a:pPr>
                <a:defRPr/>
              </a:pPr>
              <a:t>‹#›</a:t>
            </a:fld>
            <a:endParaRPr lang="en-US" altLang="en-US"/>
          </a:p>
        </p:txBody>
      </p:sp>
    </p:spTree>
    <p:extLst>
      <p:ext uri="{BB962C8B-B14F-4D97-AF65-F5344CB8AC3E}">
        <p14:creationId xmlns:p14="http://schemas.microsoft.com/office/powerpoint/2010/main" val="203313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30CEC5-B562-7041-A952-5809FA5690C7}"/>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5" name="Rectangle 5">
            <a:extLst>
              <a:ext uri="{FF2B5EF4-FFF2-40B4-BE49-F238E27FC236}">
                <a16:creationId xmlns:a16="http://schemas.microsoft.com/office/drawing/2014/main" id="{4FF0C125-BC9A-DB47-BECF-CF63B6A60A34}"/>
              </a:ext>
            </a:extLst>
          </p:cNvPr>
          <p:cNvSpPr>
            <a:spLocks noGrp="1" noChangeArrowheads="1"/>
          </p:cNvSpPr>
          <p:nvPr>
            <p:ph type="sldNum" sz="quarter" idx="11"/>
          </p:nvPr>
        </p:nvSpPr>
        <p:spPr>
          <a:ln/>
        </p:spPr>
        <p:txBody>
          <a:bodyPr/>
          <a:lstStyle>
            <a:lvl1pPr>
              <a:defRPr/>
            </a:lvl1pPr>
          </a:lstStyle>
          <a:p>
            <a:pPr>
              <a:defRPr/>
            </a:pPr>
            <a:fld id="{66CD77ED-7354-D741-9E70-454F8DCAB2D7}" type="slidenum">
              <a:rPr lang="en-US" altLang="en-US"/>
              <a:pPr>
                <a:defRPr/>
              </a:pPr>
              <a:t>‹#›</a:t>
            </a:fld>
            <a:endParaRPr lang="en-US" altLang="en-US"/>
          </a:p>
        </p:txBody>
      </p:sp>
    </p:spTree>
    <p:extLst>
      <p:ext uri="{BB962C8B-B14F-4D97-AF65-F5344CB8AC3E}">
        <p14:creationId xmlns:p14="http://schemas.microsoft.com/office/powerpoint/2010/main" val="188602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4CDCAD-CD8D-E342-A823-899CC0855B10}"/>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5" name="Rectangle 5">
            <a:extLst>
              <a:ext uri="{FF2B5EF4-FFF2-40B4-BE49-F238E27FC236}">
                <a16:creationId xmlns:a16="http://schemas.microsoft.com/office/drawing/2014/main" id="{C56E203A-09A3-4D42-99AA-3808BD9169C3}"/>
              </a:ext>
            </a:extLst>
          </p:cNvPr>
          <p:cNvSpPr>
            <a:spLocks noGrp="1" noChangeArrowheads="1"/>
          </p:cNvSpPr>
          <p:nvPr>
            <p:ph type="sldNum" sz="quarter" idx="11"/>
          </p:nvPr>
        </p:nvSpPr>
        <p:spPr>
          <a:ln/>
        </p:spPr>
        <p:txBody>
          <a:bodyPr/>
          <a:lstStyle>
            <a:lvl1pPr>
              <a:defRPr/>
            </a:lvl1pPr>
          </a:lstStyle>
          <a:p>
            <a:pPr>
              <a:defRPr/>
            </a:pPr>
            <a:fld id="{90BCEC60-966E-5046-BDA9-C52971E7D1CA}" type="slidenum">
              <a:rPr lang="en-US" altLang="en-US"/>
              <a:pPr>
                <a:defRPr/>
              </a:pPr>
              <a:t>‹#›</a:t>
            </a:fld>
            <a:endParaRPr lang="en-US" altLang="en-US"/>
          </a:p>
        </p:txBody>
      </p:sp>
    </p:spTree>
    <p:extLst>
      <p:ext uri="{BB962C8B-B14F-4D97-AF65-F5344CB8AC3E}">
        <p14:creationId xmlns:p14="http://schemas.microsoft.com/office/powerpoint/2010/main" val="46251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2ABE7AA-E77E-E746-A49D-5D078114D5CD}"/>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5" name="Rectangle 5">
            <a:extLst>
              <a:ext uri="{FF2B5EF4-FFF2-40B4-BE49-F238E27FC236}">
                <a16:creationId xmlns:a16="http://schemas.microsoft.com/office/drawing/2014/main" id="{C2A5098B-9B5A-DB4C-A28B-092DDE68C940}"/>
              </a:ext>
            </a:extLst>
          </p:cNvPr>
          <p:cNvSpPr>
            <a:spLocks noGrp="1" noChangeArrowheads="1"/>
          </p:cNvSpPr>
          <p:nvPr>
            <p:ph type="sldNum" sz="quarter" idx="11"/>
          </p:nvPr>
        </p:nvSpPr>
        <p:spPr>
          <a:ln/>
        </p:spPr>
        <p:txBody>
          <a:bodyPr/>
          <a:lstStyle>
            <a:lvl1pPr>
              <a:defRPr/>
            </a:lvl1pPr>
          </a:lstStyle>
          <a:p>
            <a:pPr>
              <a:defRPr/>
            </a:pPr>
            <a:fld id="{9F90DC59-26DD-604C-ABDA-762636BF40B9}" type="slidenum">
              <a:rPr lang="en-US" altLang="en-US"/>
              <a:pPr>
                <a:defRPr/>
              </a:pPr>
              <a:t>‹#›</a:t>
            </a:fld>
            <a:endParaRPr lang="en-US" altLang="en-US"/>
          </a:p>
        </p:txBody>
      </p:sp>
    </p:spTree>
    <p:extLst>
      <p:ext uri="{BB962C8B-B14F-4D97-AF65-F5344CB8AC3E}">
        <p14:creationId xmlns:p14="http://schemas.microsoft.com/office/powerpoint/2010/main" val="422233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8887B9-D230-B14E-BC2A-ABA431EF3F9A}"/>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6" name="Rectangle 5">
            <a:extLst>
              <a:ext uri="{FF2B5EF4-FFF2-40B4-BE49-F238E27FC236}">
                <a16:creationId xmlns:a16="http://schemas.microsoft.com/office/drawing/2014/main" id="{C87D46B0-9464-9740-80C8-F0D20DF781AB}"/>
              </a:ext>
            </a:extLst>
          </p:cNvPr>
          <p:cNvSpPr>
            <a:spLocks noGrp="1" noChangeArrowheads="1"/>
          </p:cNvSpPr>
          <p:nvPr>
            <p:ph type="sldNum" sz="quarter" idx="11"/>
          </p:nvPr>
        </p:nvSpPr>
        <p:spPr>
          <a:ln/>
        </p:spPr>
        <p:txBody>
          <a:bodyPr/>
          <a:lstStyle>
            <a:lvl1pPr>
              <a:defRPr/>
            </a:lvl1pPr>
          </a:lstStyle>
          <a:p>
            <a:pPr>
              <a:defRPr/>
            </a:pPr>
            <a:fld id="{AA3F930C-AA9D-7540-83CC-E3B25BFE5E0D}" type="slidenum">
              <a:rPr lang="en-US" altLang="en-US"/>
              <a:pPr>
                <a:defRPr/>
              </a:pPr>
              <a:t>‹#›</a:t>
            </a:fld>
            <a:endParaRPr lang="en-US" altLang="en-US"/>
          </a:p>
        </p:txBody>
      </p:sp>
    </p:spTree>
    <p:extLst>
      <p:ext uri="{BB962C8B-B14F-4D97-AF65-F5344CB8AC3E}">
        <p14:creationId xmlns:p14="http://schemas.microsoft.com/office/powerpoint/2010/main" val="69799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0481C4-5501-974B-A50B-2D0B4BEC52D1}"/>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8" name="Rectangle 5">
            <a:extLst>
              <a:ext uri="{FF2B5EF4-FFF2-40B4-BE49-F238E27FC236}">
                <a16:creationId xmlns:a16="http://schemas.microsoft.com/office/drawing/2014/main" id="{935BFD5D-4084-6443-9F42-672443AFE5C6}"/>
              </a:ext>
            </a:extLst>
          </p:cNvPr>
          <p:cNvSpPr>
            <a:spLocks noGrp="1" noChangeArrowheads="1"/>
          </p:cNvSpPr>
          <p:nvPr>
            <p:ph type="sldNum" sz="quarter" idx="11"/>
          </p:nvPr>
        </p:nvSpPr>
        <p:spPr>
          <a:ln/>
        </p:spPr>
        <p:txBody>
          <a:bodyPr/>
          <a:lstStyle>
            <a:lvl1pPr>
              <a:defRPr/>
            </a:lvl1pPr>
          </a:lstStyle>
          <a:p>
            <a:pPr>
              <a:defRPr/>
            </a:pPr>
            <a:fld id="{67B4B546-C54F-2348-8E07-3F43B042F551}" type="slidenum">
              <a:rPr lang="en-US" altLang="en-US"/>
              <a:pPr>
                <a:defRPr/>
              </a:pPr>
              <a:t>‹#›</a:t>
            </a:fld>
            <a:endParaRPr lang="en-US" altLang="en-US"/>
          </a:p>
        </p:txBody>
      </p:sp>
    </p:spTree>
    <p:extLst>
      <p:ext uri="{BB962C8B-B14F-4D97-AF65-F5344CB8AC3E}">
        <p14:creationId xmlns:p14="http://schemas.microsoft.com/office/powerpoint/2010/main" val="2165107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6461F86-5EE8-EE4A-9165-C5BD855E4108}"/>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4" name="Rectangle 5">
            <a:extLst>
              <a:ext uri="{FF2B5EF4-FFF2-40B4-BE49-F238E27FC236}">
                <a16:creationId xmlns:a16="http://schemas.microsoft.com/office/drawing/2014/main" id="{1907299B-14ED-8A47-B961-E2A07BDD9BA3}"/>
              </a:ext>
            </a:extLst>
          </p:cNvPr>
          <p:cNvSpPr>
            <a:spLocks noGrp="1" noChangeArrowheads="1"/>
          </p:cNvSpPr>
          <p:nvPr>
            <p:ph type="sldNum" sz="quarter" idx="11"/>
          </p:nvPr>
        </p:nvSpPr>
        <p:spPr>
          <a:ln/>
        </p:spPr>
        <p:txBody>
          <a:bodyPr/>
          <a:lstStyle>
            <a:lvl1pPr>
              <a:defRPr/>
            </a:lvl1pPr>
          </a:lstStyle>
          <a:p>
            <a:pPr>
              <a:defRPr/>
            </a:pPr>
            <a:fld id="{9F8DEE4D-C421-E040-893A-889E42B43791}" type="slidenum">
              <a:rPr lang="en-US" altLang="en-US"/>
              <a:pPr>
                <a:defRPr/>
              </a:pPr>
              <a:t>‹#›</a:t>
            </a:fld>
            <a:endParaRPr lang="en-US" altLang="en-US"/>
          </a:p>
        </p:txBody>
      </p:sp>
    </p:spTree>
    <p:extLst>
      <p:ext uri="{BB962C8B-B14F-4D97-AF65-F5344CB8AC3E}">
        <p14:creationId xmlns:p14="http://schemas.microsoft.com/office/powerpoint/2010/main" val="413576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3506EC-E6E9-8546-991F-91AA28BB100C}"/>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3" name="Rectangle 5">
            <a:extLst>
              <a:ext uri="{FF2B5EF4-FFF2-40B4-BE49-F238E27FC236}">
                <a16:creationId xmlns:a16="http://schemas.microsoft.com/office/drawing/2014/main" id="{EEDB4C0C-3790-354E-B069-23868BE202C6}"/>
              </a:ext>
            </a:extLst>
          </p:cNvPr>
          <p:cNvSpPr>
            <a:spLocks noGrp="1" noChangeArrowheads="1"/>
          </p:cNvSpPr>
          <p:nvPr>
            <p:ph type="sldNum" sz="quarter" idx="11"/>
          </p:nvPr>
        </p:nvSpPr>
        <p:spPr>
          <a:ln/>
        </p:spPr>
        <p:txBody>
          <a:bodyPr/>
          <a:lstStyle>
            <a:lvl1pPr>
              <a:defRPr/>
            </a:lvl1pPr>
          </a:lstStyle>
          <a:p>
            <a:pPr>
              <a:defRPr/>
            </a:pPr>
            <a:fld id="{4BA5783D-3BB5-584C-9C96-3FCA05A560BB}" type="slidenum">
              <a:rPr lang="en-US" altLang="en-US"/>
              <a:pPr>
                <a:defRPr/>
              </a:pPr>
              <a:t>‹#›</a:t>
            </a:fld>
            <a:endParaRPr lang="en-US" altLang="en-US"/>
          </a:p>
        </p:txBody>
      </p:sp>
    </p:spTree>
    <p:extLst>
      <p:ext uri="{BB962C8B-B14F-4D97-AF65-F5344CB8AC3E}">
        <p14:creationId xmlns:p14="http://schemas.microsoft.com/office/powerpoint/2010/main" val="359279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4CE346-C205-674F-9D76-5F4AE2D43594}"/>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6" name="Rectangle 5">
            <a:extLst>
              <a:ext uri="{FF2B5EF4-FFF2-40B4-BE49-F238E27FC236}">
                <a16:creationId xmlns:a16="http://schemas.microsoft.com/office/drawing/2014/main" id="{D46F2C04-42FF-974C-9A0E-C231B3C7821E}"/>
              </a:ext>
            </a:extLst>
          </p:cNvPr>
          <p:cNvSpPr>
            <a:spLocks noGrp="1" noChangeArrowheads="1"/>
          </p:cNvSpPr>
          <p:nvPr>
            <p:ph type="sldNum" sz="quarter" idx="11"/>
          </p:nvPr>
        </p:nvSpPr>
        <p:spPr>
          <a:ln/>
        </p:spPr>
        <p:txBody>
          <a:bodyPr/>
          <a:lstStyle>
            <a:lvl1pPr>
              <a:defRPr/>
            </a:lvl1pPr>
          </a:lstStyle>
          <a:p>
            <a:pPr>
              <a:defRPr/>
            </a:pPr>
            <a:fld id="{67C5CC71-13BD-484E-8F20-A9309DB9F830}" type="slidenum">
              <a:rPr lang="en-US" altLang="en-US"/>
              <a:pPr>
                <a:defRPr/>
              </a:pPr>
              <a:t>‹#›</a:t>
            </a:fld>
            <a:endParaRPr lang="en-US" altLang="en-US"/>
          </a:p>
        </p:txBody>
      </p:sp>
    </p:spTree>
    <p:extLst>
      <p:ext uri="{BB962C8B-B14F-4D97-AF65-F5344CB8AC3E}">
        <p14:creationId xmlns:p14="http://schemas.microsoft.com/office/powerpoint/2010/main" val="1271770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E4C6B5-88EB-414B-A3AD-F1092FD81C1B}"/>
              </a:ext>
            </a:extLst>
          </p:cNvPr>
          <p:cNvSpPr>
            <a:spLocks noGrp="1" noChangeArrowheads="1"/>
          </p:cNvSpPr>
          <p:nvPr>
            <p:ph type="ftr" sz="quarter" idx="10"/>
          </p:nvPr>
        </p:nvSpPr>
        <p:spPr>
          <a:ln/>
        </p:spPr>
        <p:txBody>
          <a:bodyPr/>
          <a:lstStyle>
            <a:lvl1pPr>
              <a:defRPr/>
            </a:lvl1pPr>
          </a:lstStyle>
          <a:p>
            <a:pPr>
              <a:defRPr/>
            </a:pPr>
            <a:r>
              <a:rPr lang="en-US"/>
              <a:t>H. Avakian, SPIN-2018, Sep 13</a:t>
            </a:r>
          </a:p>
        </p:txBody>
      </p:sp>
      <p:sp>
        <p:nvSpPr>
          <p:cNvPr id="6" name="Rectangle 5">
            <a:extLst>
              <a:ext uri="{FF2B5EF4-FFF2-40B4-BE49-F238E27FC236}">
                <a16:creationId xmlns:a16="http://schemas.microsoft.com/office/drawing/2014/main" id="{5F3CC26F-BDC4-654A-86E0-FCD2C90ACB7A}"/>
              </a:ext>
            </a:extLst>
          </p:cNvPr>
          <p:cNvSpPr>
            <a:spLocks noGrp="1" noChangeArrowheads="1"/>
          </p:cNvSpPr>
          <p:nvPr>
            <p:ph type="sldNum" sz="quarter" idx="11"/>
          </p:nvPr>
        </p:nvSpPr>
        <p:spPr>
          <a:ln/>
        </p:spPr>
        <p:txBody>
          <a:bodyPr/>
          <a:lstStyle>
            <a:lvl1pPr>
              <a:defRPr/>
            </a:lvl1pPr>
          </a:lstStyle>
          <a:p>
            <a:pPr>
              <a:defRPr/>
            </a:pPr>
            <a:fld id="{481950DC-CE50-384A-84F0-51CDE5704332}" type="slidenum">
              <a:rPr lang="en-US" altLang="en-US"/>
              <a:pPr>
                <a:defRPr/>
              </a:pPr>
              <a:t>‹#›</a:t>
            </a:fld>
            <a:endParaRPr lang="en-US" altLang="en-US"/>
          </a:p>
        </p:txBody>
      </p:sp>
    </p:spTree>
    <p:extLst>
      <p:ext uri="{BB962C8B-B14F-4D97-AF65-F5344CB8AC3E}">
        <p14:creationId xmlns:p14="http://schemas.microsoft.com/office/powerpoint/2010/main" val="162999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FA6FC8-016C-984F-960D-B5BB0ED53658}"/>
              </a:ext>
            </a:extLst>
          </p:cNvPr>
          <p:cNvSpPr>
            <a:spLocks noGrp="1" noChangeArrowheads="1"/>
          </p:cNvSpPr>
          <p:nvPr>
            <p:ph type="title"/>
          </p:nvPr>
        </p:nvSpPr>
        <p:spPr bwMode="auto">
          <a:xfrm>
            <a:off x="457200" y="15240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4CD4D20-08F3-D146-8944-D7C145F98CF0}"/>
              </a:ext>
            </a:extLst>
          </p:cNvPr>
          <p:cNvSpPr>
            <a:spLocks noGrp="1" noChangeArrowheads="1"/>
          </p:cNvSpPr>
          <p:nvPr>
            <p:ph type="body" idx="1"/>
          </p:nvPr>
        </p:nvSpPr>
        <p:spPr bwMode="auto">
          <a:xfrm>
            <a:off x="457200" y="9144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a:extLst>
              <a:ext uri="{FF2B5EF4-FFF2-40B4-BE49-F238E27FC236}">
                <a16:creationId xmlns:a16="http://schemas.microsoft.com/office/drawing/2014/main" id="{B4A62767-CF11-FB43-9BBD-A86D605A7F88}"/>
              </a:ext>
            </a:extLst>
          </p:cNvPr>
          <p:cNvSpPr>
            <a:spLocks noGrp="1" noChangeArrowheads="1"/>
          </p:cNvSpPr>
          <p:nvPr>
            <p:ph type="ftr" sz="quarter" idx="3"/>
          </p:nvPr>
        </p:nvSpPr>
        <p:spPr bwMode="auto">
          <a:xfrm>
            <a:off x="3124200" y="65659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r>
              <a:rPr lang="en-US"/>
              <a:t>H. Avakian, SPIN-2018, Sep 13</a:t>
            </a:r>
          </a:p>
        </p:txBody>
      </p:sp>
      <p:sp>
        <p:nvSpPr>
          <p:cNvPr id="4101" name="Rectangle 5">
            <a:extLst>
              <a:ext uri="{FF2B5EF4-FFF2-40B4-BE49-F238E27FC236}">
                <a16:creationId xmlns:a16="http://schemas.microsoft.com/office/drawing/2014/main" id="{6F96DC37-BEC8-9A4E-970D-4A7BB0054C53}"/>
              </a:ext>
            </a:extLst>
          </p:cNvPr>
          <p:cNvSpPr>
            <a:spLocks noGrp="1" noChangeArrowheads="1"/>
          </p:cNvSpPr>
          <p:nvPr>
            <p:ph type="sldNum" sz="quarter" idx="4"/>
          </p:nvPr>
        </p:nvSpPr>
        <p:spPr bwMode="auto">
          <a:xfrm>
            <a:off x="8458200" y="6464300"/>
            <a:ext cx="685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1E485EB-2F23-DA49-89B1-44BD3E03AAAB}" type="slidenum">
              <a:rPr lang="en-US" altLang="en-US"/>
              <a:pPr>
                <a:defRPr/>
              </a:pPr>
              <a:t>‹#›</a:t>
            </a:fld>
            <a:endParaRPr lang="en-US" altLang="en-US"/>
          </a:p>
        </p:txBody>
      </p:sp>
      <p:pic>
        <p:nvPicPr>
          <p:cNvPr id="1030" name="Picture 6" descr="JLab_logo_white1">
            <a:extLst>
              <a:ext uri="{FF2B5EF4-FFF2-40B4-BE49-F238E27FC236}">
                <a16:creationId xmlns:a16="http://schemas.microsoft.com/office/drawing/2014/main" id="{5CEAAB78-650C-264D-AB0C-E8CB187F09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477000"/>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704EAD73-DFF2-4142-87D1-F3FAE6DA88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51800" y="6497638"/>
            <a:ext cx="7620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8">
            <a:extLst>
              <a:ext uri="{FF2B5EF4-FFF2-40B4-BE49-F238E27FC236}">
                <a16:creationId xmlns:a16="http://schemas.microsoft.com/office/drawing/2014/main" id="{8E59DD59-5C30-3240-950A-3CA99E946FE9}"/>
              </a:ext>
            </a:extLst>
          </p:cNvPr>
          <p:cNvSpPr>
            <a:spLocks noChangeShapeType="1"/>
          </p:cNvSpPr>
          <p:nvPr/>
        </p:nvSpPr>
        <p:spPr bwMode="auto">
          <a:xfrm>
            <a:off x="0" y="6477000"/>
            <a:ext cx="9144000" cy="0"/>
          </a:xfrm>
          <a:prstGeom prst="line">
            <a:avLst/>
          </a:prstGeom>
          <a:noFill/>
          <a:ln w="762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Line 9">
            <a:extLst>
              <a:ext uri="{FF2B5EF4-FFF2-40B4-BE49-F238E27FC236}">
                <a16:creationId xmlns:a16="http://schemas.microsoft.com/office/drawing/2014/main" id="{4EF56AE1-8DEE-E84E-8457-D88E42F9356E}"/>
              </a:ext>
            </a:extLst>
          </p:cNvPr>
          <p:cNvSpPr>
            <a:spLocks noChangeShapeType="1"/>
          </p:cNvSpPr>
          <p:nvPr userDrawn="1"/>
        </p:nvSpPr>
        <p:spPr bwMode="auto">
          <a:xfrm>
            <a:off x="0" y="762000"/>
            <a:ext cx="9144000" cy="0"/>
          </a:xfrm>
          <a:prstGeom prst="line">
            <a:avLst/>
          </a:prstGeom>
          <a:noFill/>
          <a:ln w="762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52.emf"/><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emf"/><Relationship Id="rId4" Type="http://schemas.openxmlformats.org/officeDocument/2006/relationships/image" Target="../media/image59.emf"/></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8.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74.emf"/><Relationship Id="rId7" Type="http://schemas.openxmlformats.org/officeDocument/2006/relationships/image" Target="../media/image78.emf"/><Relationship Id="rId12"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7.emf"/><Relationship Id="rId11" Type="http://schemas.openxmlformats.org/officeDocument/2006/relationships/image" Target="../media/image82.emf"/><Relationship Id="rId5" Type="http://schemas.openxmlformats.org/officeDocument/2006/relationships/image" Target="../media/image76.emf"/><Relationship Id="rId10" Type="http://schemas.openxmlformats.org/officeDocument/2006/relationships/image" Target="../media/image81.emf"/><Relationship Id="rId4" Type="http://schemas.openxmlformats.org/officeDocument/2006/relationships/image" Target="../media/image75.emf"/><Relationship Id="rId9" Type="http://schemas.openxmlformats.org/officeDocument/2006/relationships/image" Target="../media/image80.emf"/></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6.emf"/><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image" Target="../media/image81.emf"/><Relationship Id="rId18" Type="http://schemas.openxmlformats.org/officeDocument/2006/relationships/image" Target="../media/image93.emf"/><Relationship Id="rId3" Type="http://schemas.openxmlformats.org/officeDocument/2006/relationships/image" Target="../media/image87.png"/><Relationship Id="rId7" Type="http://schemas.openxmlformats.org/officeDocument/2006/relationships/image" Target="../media/image75.emf"/><Relationship Id="rId12" Type="http://schemas.openxmlformats.org/officeDocument/2006/relationships/image" Target="../media/image80.emf"/><Relationship Id="rId17" Type="http://schemas.openxmlformats.org/officeDocument/2006/relationships/image" Target="../media/image92.emf"/><Relationship Id="rId2" Type="http://schemas.openxmlformats.org/officeDocument/2006/relationships/notesSlide" Target="../notesSlides/notesSlide12.xml"/><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74.emf"/><Relationship Id="rId11" Type="http://schemas.openxmlformats.org/officeDocument/2006/relationships/image" Target="../media/image79.emf"/><Relationship Id="rId5" Type="http://schemas.openxmlformats.org/officeDocument/2006/relationships/image" Target="../media/image89.emf"/><Relationship Id="rId15" Type="http://schemas.openxmlformats.org/officeDocument/2006/relationships/image" Target="../media/image90.png"/><Relationship Id="rId10" Type="http://schemas.openxmlformats.org/officeDocument/2006/relationships/image" Target="../media/image78.emf"/><Relationship Id="rId19"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77.emf"/><Relationship Id="rId14" Type="http://schemas.openxmlformats.org/officeDocument/2006/relationships/image" Target="../media/image82.emf"/></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emf"/><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emf"/><Relationship Id="rId5" Type="http://schemas.openxmlformats.org/officeDocument/2006/relationships/image" Target="../media/image104.emf"/><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21.xml.rels><?xml version="1.0" encoding="UTF-8" standalone="yes"?>
<Relationships xmlns="http://schemas.openxmlformats.org/package/2006/relationships"><Relationship Id="rId8" Type="http://schemas.openxmlformats.org/officeDocument/2006/relationships/image" Target="../media/image116.emf"/><Relationship Id="rId13" Type="http://schemas.openxmlformats.org/officeDocument/2006/relationships/image" Target="../media/image121.emf"/><Relationship Id="rId3" Type="http://schemas.openxmlformats.org/officeDocument/2006/relationships/image" Target="../media/image111.png"/><Relationship Id="rId7" Type="http://schemas.openxmlformats.org/officeDocument/2006/relationships/image" Target="../media/image115.emf"/><Relationship Id="rId12" Type="http://schemas.openxmlformats.org/officeDocument/2006/relationships/image" Target="../media/image120.emf"/><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emf"/><Relationship Id="rId11" Type="http://schemas.openxmlformats.org/officeDocument/2006/relationships/image" Target="../media/image119.emf"/><Relationship Id="rId5" Type="http://schemas.openxmlformats.org/officeDocument/2006/relationships/image" Target="../media/image113.emf"/><Relationship Id="rId15" Type="http://schemas.openxmlformats.org/officeDocument/2006/relationships/image" Target="../media/image123.emf"/><Relationship Id="rId10" Type="http://schemas.openxmlformats.org/officeDocument/2006/relationships/image" Target="../media/image118.emf"/><Relationship Id="rId4" Type="http://schemas.openxmlformats.org/officeDocument/2006/relationships/image" Target="../media/image112.emf"/><Relationship Id="rId9" Type="http://schemas.openxmlformats.org/officeDocument/2006/relationships/image" Target="../media/image117.emf"/><Relationship Id="rId14" Type="http://schemas.openxmlformats.org/officeDocument/2006/relationships/image" Target="../media/image122.emf"/></Relationships>
</file>

<file path=ppt/slides/_rels/slide22.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emf"/><Relationship Id="rId2" Type="http://schemas.openxmlformats.org/officeDocument/2006/relationships/image" Target="../media/image125.png"/><Relationship Id="rId1" Type="http://schemas.openxmlformats.org/officeDocument/2006/relationships/slideLayout" Target="../slideLayouts/slideLayout1.xml"/><Relationship Id="rId6" Type="http://schemas.openxmlformats.org/officeDocument/2006/relationships/image" Target="../media/image129.emf"/><Relationship Id="rId5" Type="http://schemas.openxmlformats.org/officeDocument/2006/relationships/image" Target="../media/image128.png"/><Relationship Id="rId4" Type="http://schemas.openxmlformats.org/officeDocument/2006/relationships/image" Target="../media/image127.png"/></Relationships>
</file>

<file path=ppt/slides/_rels/slide25.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tags" Target="../tags/tag9.xml"/><Relationship Id="rId7" Type="http://schemas.openxmlformats.org/officeDocument/2006/relationships/notesSlide" Target="../notesSlides/notesSlide14.xml"/><Relationship Id="rId12" Type="http://schemas.openxmlformats.org/officeDocument/2006/relationships/image" Target="../media/image135.emf"/><Relationship Id="rId17" Type="http://schemas.openxmlformats.org/officeDocument/2006/relationships/image" Target="../media/image140.png"/><Relationship Id="rId2" Type="http://schemas.openxmlformats.org/officeDocument/2006/relationships/tags" Target="../tags/tag8.xml"/><Relationship Id="rId16" Type="http://schemas.openxmlformats.org/officeDocument/2006/relationships/image" Target="../media/image139.png"/><Relationship Id="rId1" Type="http://schemas.openxmlformats.org/officeDocument/2006/relationships/tags" Target="../tags/tag7.xml"/><Relationship Id="rId6" Type="http://schemas.openxmlformats.org/officeDocument/2006/relationships/slideLayout" Target="../slideLayouts/slideLayout2.xml"/><Relationship Id="rId11" Type="http://schemas.openxmlformats.org/officeDocument/2006/relationships/image" Target="../media/image134.emf"/><Relationship Id="rId5" Type="http://schemas.openxmlformats.org/officeDocument/2006/relationships/tags" Target="../tags/tag11.xml"/><Relationship Id="rId15" Type="http://schemas.openxmlformats.org/officeDocument/2006/relationships/image" Target="../media/image138.png"/><Relationship Id="rId10" Type="http://schemas.openxmlformats.org/officeDocument/2006/relationships/image" Target="../media/image133.emf"/><Relationship Id="rId4" Type="http://schemas.openxmlformats.org/officeDocument/2006/relationships/tags" Target="../tags/tag10.xml"/><Relationship Id="rId9" Type="http://schemas.openxmlformats.org/officeDocument/2006/relationships/image" Target="../media/image132.png"/><Relationship Id="rId14" Type="http://schemas.openxmlformats.org/officeDocument/2006/relationships/image" Target="../media/image137.png"/></Relationships>
</file>

<file path=ppt/slides/_rels/slide26.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0.emf"/><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notesSlide" Target="../notesSlides/notesSlide16.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9.jpeg"/><Relationship Id="rId5" Type="http://schemas.openxmlformats.org/officeDocument/2006/relationships/slide" Target="slide15.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45.emf"/><Relationship Id="rId4" Type="http://schemas.openxmlformats.org/officeDocument/2006/relationships/image" Target="../media/image44.emf"/></Relationships>
</file>

<file path=ppt/slides/_rels/slide2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46.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96.png"/><Relationship Id="rId7" Type="http://schemas.openxmlformats.org/officeDocument/2006/relationships/image" Target="../media/image11.emf"/><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emf"/><Relationship Id="rId7" Type="http://schemas.openxmlformats.org/officeDocument/2006/relationships/image" Target="../media/image154.emf"/><Relationship Id="rId12" Type="http://schemas.openxmlformats.org/officeDocument/2006/relationships/image" Target="../media/image159.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emf"/><Relationship Id="rId5" Type="http://schemas.openxmlformats.org/officeDocument/2006/relationships/image" Target="../media/image152.emf"/><Relationship Id="rId10" Type="http://schemas.openxmlformats.org/officeDocument/2006/relationships/image" Target="../media/image157.emf"/><Relationship Id="rId4" Type="http://schemas.openxmlformats.org/officeDocument/2006/relationships/image" Target="../media/image151.emf"/><Relationship Id="rId9" Type="http://schemas.openxmlformats.org/officeDocument/2006/relationships/image" Target="../media/image156.png"/></Relationships>
</file>

<file path=ppt/slides/_rels/slide3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27.jpeg"/><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27.jpe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 Id="rId9" Type="http://schemas.openxmlformats.org/officeDocument/2006/relationships/image" Target="../media/image16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37.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image" Target="../media/image81.emf"/><Relationship Id="rId3" Type="http://schemas.openxmlformats.org/officeDocument/2006/relationships/image" Target="../media/image174.png"/><Relationship Id="rId7" Type="http://schemas.openxmlformats.org/officeDocument/2006/relationships/image" Target="../media/image75.emf"/><Relationship Id="rId12" Type="http://schemas.openxmlformats.org/officeDocument/2006/relationships/image" Target="../media/image80.emf"/><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74.emf"/><Relationship Id="rId11" Type="http://schemas.openxmlformats.org/officeDocument/2006/relationships/image" Target="../media/image79.emf"/><Relationship Id="rId5" Type="http://schemas.openxmlformats.org/officeDocument/2006/relationships/image" Target="../media/image176.emf"/><Relationship Id="rId15" Type="http://schemas.openxmlformats.org/officeDocument/2006/relationships/image" Target="../media/image177.emf"/><Relationship Id="rId10" Type="http://schemas.openxmlformats.org/officeDocument/2006/relationships/image" Target="../media/image78.emf"/><Relationship Id="rId4" Type="http://schemas.openxmlformats.org/officeDocument/2006/relationships/image" Target="../media/image175.png"/><Relationship Id="rId9" Type="http://schemas.openxmlformats.org/officeDocument/2006/relationships/image" Target="../media/image77.emf"/><Relationship Id="rId14" Type="http://schemas.openxmlformats.org/officeDocument/2006/relationships/image" Target="../media/image82.emf"/></Relationships>
</file>

<file path=ppt/slides/_rels/slide3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11" Type="http://schemas.openxmlformats.org/officeDocument/2006/relationships/image" Target="../media/image20.emf"/><Relationship Id="rId5" Type="http://schemas.openxmlformats.org/officeDocument/2006/relationships/image" Target="../media/image14.png"/><Relationship Id="rId15" Type="http://schemas.openxmlformats.org/officeDocument/2006/relationships/image" Target="../media/image24.jp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jpe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em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emf"/></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6.xml"/><Relationship Id="rId7" Type="http://schemas.openxmlformats.org/officeDocument/2006/relationships/image" Target="../media/image49.jpe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slide" Target="slide15.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a:extLst>
              <a:ext uri="{FF2B5EF4-FFF2-40B4-BE49-F238E27FC236}">
                <a16:creationId xmlns:a16="http://schemas.microsoft.com/office/drawing/2014/main" id="{B86190AE-0369-494F-8108-14461EC92FC2}"/>
              </a:ext>
            </a:extLst>
          </p:cNvPr>
          <p:cNvSpPr>
            <a:spLocks noGrp="1" noChangeArrowheads="1"/>
          </p:cNvSpPr>
          <p:nvPr>
            <p:ph type="title"/>
          </p:nvPr>
        </p:nvSpPr>
        <p:spPr>
          <a:xfrm>
            <a:off x="0" y="0"/>
            <a:ext cx="8991600" cy="808038"/>
          </a:xfrm>
        </p:spPr>
        <p:txBody>
          <a:bodyPr/>
          <a:lstStyle/>
          <a:p>
            <a:pPr eaLnBrk="1" hangingPunct="1"/>
            <a:r>
              <a:rPr lang="en-US" altLang="en-US" sz="2800">
                <a:ea typeface="ＭＳ Ｐゴシック" panose="020B0600070205080204" pitchFamily="34" charset="-128"/>
              </a:rPr>
              <a:t>3D Structure from Jlab12 to EIC</a:t>
            </a:r>
            <a:endParaRPr lang="en-US" altLang="en-US" sz="2800">
              <a:solidFill>
                <a:schemeClr val="accent2"/>
              </a:solidFill>
              <a:ea typeface="ＭＳ Ｐゴシック" panose="020B0600070205080204" pitchFamily="34" charset="-128"/>
            </a:endParaRPr>
          </a:p>
        </p:txBody>
      </p:sp>
      <p:sp>
        <p:nvSpPr>
          <p:cNvPr id="3080" name="Text Box 8">
            <a:extLst>
              <a:ext uri="{FF2B5EF4-FFF2-40B4-BE49-F238E27FC236}">
                <a16:creationId xmlns:a16="http://schemas.microsoft.com/office/drawing/2014/main" id="{9210E761-0279-3549-820C-393A8B2A9709}"/>
              </a:ext>
            </a:extLst>
          </p:cNvPr>
          <p:cNvSpPr txBox="1">
            <a:spLocks noChangeArrowheads="1"/>
          </p:cNvSpPr>
          <p:nvPr/>
        </p:nvSpPr>
        <p:spPr bwMode="auto">
          <a:xfrm>
            <a:off x="152400" y="914400"/>
            <a:ext cx="8118475" cy="461963"/>
          </a:xfrm>
          <a:prstGeom prst="rect">
            <a:avLst/>
          </a:prstGeom>
          <a:solidFill>
            <a:schemeClr val="bg1"/>
          </a:solidFill>
          <a:ln w="12700">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b="1">
                <a:solidFill>
                  <a:srgbClr val="CC3399"/>
                </a:solidFill>
                <a:effectLst>
                  <a:outerShdw blurRad="38100" dist="38100" dir="2700000" algn="tl">
                    <a:srgbClr val="C0C0C0"/>
                  </a:outerShdw>
                </a:effectLst>
              </a:rPr>
              <a:t>Harut Avakian (JLab)</a:t>
            </a:r>
          </a:p>
        </p:txBody>
      </p:sp>
      <p:sp>
        <p:nvSpPr>
          <p:cNvPr id="15363" name="Slide Number Placeholder 6">
            <a:extLst>
              <a:ext uri="{FF2B5EF4-FFF2-40B4-BE49-F238E27FC236}">
                <a16:creationId xmlns:a16="http://schemas.microsoft.com/office/drawing/2014/main" id="{E03E3E64-7EF7-944A-A394-2FC077B2F4E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AAE9ECA-C26D-FE4B-8180-EB8D84AF9E57}" type="slidenum">
              <a:rPr lang="en-US" altLang="en-US" sz="1400" smtClean="0"/>
              <a:pPr>
                <a:spcBef>
                  <a:spcPct val="0"/>
                </a:spcBef>
                <a:buFontTx/>
                <a:buNone/>
              </a:pPr>
              <a:t>1</a:t>
            </a:fld>
            <a:endParaRPr lang="en-US" altLang="en-US" sz="1400"/>
          </a:p>
        </p:txBody>
      </p:sp>
      <p:sp>
        <p:nvSpPr>
          <p:cNvPr id="15364" name="Rectangle 7">
            <a:extLst>
              <a:ext uri="{FF2B5EF4-FFF2-40B4-BE49-F238E27FC236}">
                <a16:creationId xmlns:a16="http://schemas.microsoft.com/office/drawing/2014/main" id="{2D27E025-5EC0-4B4D-97D9-1A7F75B323F1}"/>
              </a:ext>
            </a:extLst>
          </p:cNvPr>
          <p:cNvSpPr txBox="1">
            <a:spLocks noChangeArrowheads="1"/>
          </p:cNvSpPr>
          <p:nvPr/>
        </p:nvSpPr>
        <p:spPr bwMode="auto">
          <a:xfrm>
            <a:off x="304800" y="3733800"/>
            <a:ext cx="8229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80000"/>
              </a:lnSpc>
            </a:pPr>
            <a:endParaRPr lang="en-US" altLang="en-US" sz="2400" dirty="0"/>
          </a:p>
          <a:p>
            <a:pPr>
              <a:lnSpc>
                <a:spcPct val="80000"/>
              </a:lnSpc>
            </a:pPr>
            <a:r>
              <a:rPr lang="en-US" altLang="en-US" sz="2000" dirty="0"/>
              <a:t>Transverse Momentum in Hadron Production</a:t>
            </a:r>
          </a:p>
          <a:p>
            <a:pPr>
              <a:lnSpc>
                <a:spcPct val="80000"/>
              </a:lnSpc>
            </a:pPr>
            <a:r>
              <a:rPr lang="en-US" altLang="en-US" sz="2000" dirty="0"/>
              <a:t>Non perturbative sea and </a:t>
            </a:r>
            <a:r>
              <a:rPr lang="en-US" altLang="en-US" sz="2000" dirty="0" err="1"/>
              <a:t>k</a:t>
            </a:r>
            <a:r>
              <a:rPr lang="en-US" altLang="en-US" sz="2000" baseline="-25000" dirty="0" err="1"/>
              <a:t>T</a:t>
            </a:r>
            <a:r>
              <a:rPr lang="en-US" altLang="en-US" sz="2000" dirty="0"/>
              <a:t>-distributions</a:t>
            </a:r>
          </a:p>
          <a:p>
            <a:pPr>
              <a:lnSpc>
                <a:spcPct val="80000"/>
              </a:lnSpc>
            </a:pPr>
            <a:r>
              <a:rPr lang="en-US" altLang="en-US" sz="2000" dirty="0"/>
              <a:t>Studies of TMD evolution </a:t>
            </a:r>
            <a:r>
              <a:rPr lang="en-US" altLang="en-US" sz="2000"/>
              <a:t>from JLab12 to EIC</a:t>
            </a:r>
            <a:endParaRPr lang="en-US" altLang="en-US" sz="2000" dirty="0"/>
          </a:p>
          <a:p>
            <a:pPr>
              <a:lnSpc>
                <a:spcPct val="80000"/>
              </a:lnSpc>
            </a:pPr>
            <a:r>
              <a:rPr lang="en-US" altLang="en-US" sz="2000" dirty="0"/>
              <a:t>Accessing spin-orbit correlations in di-hadron production </a:t>
            </a:r>
          </a:p>
          <a:p>
            <a:pPr>
              <a:lnSpc>
                <a:spcPct val="80000"/>
              </a:lnSpc>
            </a:pPr>
            <a:r>
              <a:rPr lang="en-US" altLang="en-US" sz="2000" dirty="0"/>
              <a:t>Back to back production of hadrons in SIDIS </a:t>
            </a:r>
          </a:p>
          <a:p>
            <a:pPr>
              <a:lnSpc>
                <a:spcPct val="80000"/>
              </a:lnSpc>
            </a:pPr>
            <a:r>
              <a:rPr lang="en-US" altLang="en-US" sz="2000" dirty="0"/>
              <a:t>Summary </a:t>
            </a:r>
          </a:p>
          <a:p>
            <a:pPr>
              <a:lnSpc>
                <a:spcPct val="80000"/>
              </a:lnSpc>
            </a:pPr>
            <a:endParaRPr lang="en-US" altLang="en-US" sz="2000" dirty="0"/>
          </a:p>
        </p:txBody>
      </p:sp>
      <p:sp>
        <p:nvSpPr>
          <p:cNvPr id="15365" name="Footer Placeholder 2">
            <a:extLst>
              <a:ext uri="{FF2B5EF4-FFF2-40B4-BE49-F238E27FC236}">
                <a16:creationId xmlns:a16="http://schemas.microsoft.com/office/drawing/2014/main" id="{6EF045A8-869E-6942-B512-C53D7B60006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pic>
        <p:nvPicPr>
          <p:cNvPr id="15366" name="Picture 1">
            <a:extLst>
              <a:ext uri="{FF2B5EF4-FFF2-40B4-BE49-F238E27FC236}">
                <a16:creationId xmlns:a16="http://schemas.microsoft.com/office/drawing/2014/main" id="{87EBDA3E-63FD-114E-B17C-C58CDD371A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3073400"/>
            <a:ext cx="6781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descr="Screen Shot 2018-09-06 at 6.02.42 PM.png">
            <a:extLst>
              <a:ext uri="{FF2B5EF4-FFF2-40B4-BE49-F238E27FC236}">
                <a16:creationId xmlns:a16="http://schemas.microsoft.com/office/drawing/2014/main" id="{31AC15F1-887E-2C4C-9095-701812A147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1600200"/>
            <a:ext cx="9144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Screen Shot 2015-06-30 at 3.22.05 PM.png">
            <a:extLst>
              <a:ext uri="{FF2B5EF4-FFF2-40B4-BE49-F238E27FC236}">
                <a16:creationId xmlns:a16="http://schemas.microsoft.com/office/drawing/2014/main" id="{B7B215EE-90A2-7A49-98EC-44C004D161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09800"/>
            <a:ext cx="38862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Footer Placeholder 3">
            <a:extLst>
              <a:ext uri="{FF2B5EF4-FFF2-40B4-BE49-F238E27FC236}">
                <a16:creationId xmlns:a16="http://schemas.microsoft.com/office/drawing/2014/main" id="{4F03B29C-AF29-104A-A1C4-569756BB46D4}"/>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32771" name="Slide Number Placeholder 4">
            <a:extLst>
              <a:ext uri="{FF2B5EF4-FFF2-40B4-BE49-F238E27FC236}">
                <a16:creationId xmlns:a16="http://schemas.microsoft.com/office/drawing/2014/main" id="{E6292443-EAE7-0C4A-9384-455BAEE1A93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6747BF-787E-1142-AF76-A7E0E2B180B1}" type="slidenum">
              <a:rPr lang="en-US" altLang="en-US" sz="1400" smtClean="0"/>
              <a:pPr>
                <a:spcBef>
                  <a:spcPct val="0"/>
                </a:spcBef>
                <a:buFontTx/>
                <a:buNone/>
              </a:pPr>
              <a:t>10</a:t>
            </a:fld>
            <a:endParaRPr lang="en-US" altLang="en-US" sz="1400"/>
          </a:p>
        </p:txBody>
      </p:sp>
      <p:sp>
        <p:nvSpPr>
          <p:cNvPr id="32772" name="Rectangle 2">
            <a:extLst>
              <a:ext uri="{FF2B5EF4-FFF2-40B4-BE49-F238E27FC236}">
                <a16:creationId xmlns:a16="http://schemas.microsoft.com/office/drawing/2014/main" id="{CF50B7A1-5A33-B042-932F-91A13D400E06}"/>
              </a:ext>
            </a:extLst>
          </p:cNvPr>
          <p:cNvSpPr>
            <a:spLocks noGrp="1" noChangeArrowheads="1"/>
          </p:cNvSpPr>
          <p:nvPr>
            <p:ph type="title"/>
          </p:nvPr>
        </p:nvSpPr>
        <p:spPr>
          <a:xfrm>
            <a:off x="304800" y="152400"/>
            <a:ext cx="8305800" cy="381000"/>
          </a:xfrm>
        </p:spPr>
        <p:txBody>
          <a:bodyPr/>
          <a:lstStyle/>
          <a:p>
            <a:pPr eaLnBrk="1" hangingPunct="1"/>
            <a:r>
              <a:rPr lang="en-US" altLang="en-US" sz="2800" dirty="0" err="1">
                <a:ea typeface="ＭＳ Ｐゴシック" panose="020B0600070205080204" pitchFamily="34" charset="-128"/>
              </a:rPr>
              <a:t>Sivers</a:t>
            </a:r>
            <a:r>
              <a:rPr lang="en-US" altLang="en-US" sz="2800" dirty="0">
                <a:ea typeface="ＭＳ Ｐゴシック" panose="020B0600070205080204" pitchFamily="34" charset="-128"/>
              </a:rPr>
              <a:t> effect in Target fragmentation</a:t>
            </a:r>
          </a:p>
        </p:txBody>
      </p:sp>
      <p:sp>
        <p:nvSpPr>
          <p:cNvPr id="32773" name="Text Box 5">
            <a:extLst>
              <a:ext uri="{FF2B5EF4-FFF2-40B4-BE49-F238E27FC236}">
                <a16:creationId xmlns:a16="http://schemas.microsoft.com/office/drawing/2014/main" id="{79D9E549-33FD-0A45-8401-3E4DA9FE0BB4}"/>
              </a:ext>
            </a:extLst>
          </p:cNvPr>
          <p:cNvSpPr txBox="1">
            <a:spLocks noChangeArrowheads="1"/>
          </p:cNvSpPr>
          <p:nvPr/>
        </p:nvSpPr>
        <p:spPr bwMode="auto">
          <a:xfrm>
            <a:off x="152400" y="5334000"/>
            <a:ext cx="8839200" cy="708025"/>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latin typeface="Times New Roman" panose="02020603050405020304" pitchFamily="18" charset="0"/>
              </a:rPr>
              <a:t>Wide coverage of</a:t>
            </a:r>
            <a:r>
              <a:rPr lang="en-US" altLang="en-US" sz="2000" b="1">
                <a:solidFill>
                  <a:srgbClr val="CC0000"/>
                </a:solidFill>
                <a:latin typeface="Times New Roman" panose="02020603050405020304" pitchFamily="18" charset="0"/>
              </a:rPr>
              <a:t> CLAS12 and EIC</a:t>
            </a:r>
            <a:r>
              <a:rPr lang="en-US" altLang="en-US" sz="2000" b="1">
                <a:latin typeface="Times New Roman" panose="02020603050405020304" pitchFamily="18" charset="0"/>
              </a:rPr>
              <a:t> will allow studies of kinematic dependences of the Sivers effect, both in current and target fragmentation regions</a:t>
            </a:r>
          </a:p>
        </p:txBody>
      </p:sp>
      <p:sp>
        <p:nvSpPr>
          <p:cNvPr id="32774" name="Rectangle 8">
            <a:extLst>
              <a:ext uri="{FF2B5EF4-FFF2-40B4-BE49-F238E27FC236}">
                <a16:creationId xmlns:a16="http://schemas.microsoft.com/office/drawing/2014/main" id="{343F810A-A7BE-4F47-817A-247C0858F48C}"/>
              </a:ext>
            </a:extLst>
          </p:cNvPr>
          <p:cNvSpPr>
            <a:spLocks noChangeArrowheads="1"/>
          </p:cNvSpPr>
          <p:nvPr/>
        </p:nvSpPr>
        <p:spPr bwMode="auto">
          <a:xfrm>
            <a:off x="457200" y="1219200"/>
            <a:ext cx="21113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 H. Matevosyan et al. </a:t>
            </a:r>
          </a:p>
          <a:p>
            <a:pPr eaLnBrk="1" hangingPunct="1">
              <a:spcBef>
                <a:spcPct val="0"/>
              </a:spcBef>
              <a:buFontTx/>
              <a:buNone/>
            </a:pPr>
            <a:r>
              <a:rPr lang="en-US" altLang="en-US" sz="1400"/>
              <a:t>arXiv:1502.02669</a:t>
            </a:r>
          </a:p>
        </p:txBody>
      </p:sp>
      <p:pic>
        <p:nvPicPr>
          <p:cNvPr id="32775" name="Picture 4" descr="targetfrag">
            <a:extLst>
              <a:ext uri="{FF2B5EF4-FFF2-40B4-BE49-F238E27FC236}">
                <a16:creationId xmlns:a16="http://schemas.microsoft.com/office/drawing/2014/main" id="{92E3E4B3-8EB9-0549-AED8-D46B331D0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838200"/>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Box 4">
            <a:extLst>
              <a:ext uri="{FF2B5EF4-FFF2-40B4-BE49-F238E27FC236}">
                <a16:creationId xmlns:a16="http://schemas.microsoft.com/office/drawing/2014/main" id="{F6BC8729-6873-BB4F-9B09-E225A5005C42}"/>
              </a:ext>
            </a:extLst>
          </p:cNvPr>
          <p:cNvSpPr txBox="1">
            <a:spLocks noChangeArrowheads="1"/>
          </p:cNvSpPr>
          <p:nvPr/>
        </p:nvSpPr>
        <p:spPr bwMode="auto">
          <a:xfrm>
            <a:off x="3581400" y="1981200"/>
            <a:ext cx="423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P</a:t>
            </a:r>
            <a:r>
              <a:rPr lang="en-US" altLang="en-US" sz="1800" baseline="-25000"/>
              <a:t>2</a:t>
            </a:r>
          </a:p>
        </p:txBody>
      </p:sp>
      <p:sp>
        <p:nvSpPr>
          <p:cNvPr id="32777" name="TextBox 19">
            <a:extLst>
              <a:ext uri="{FF2B5EF4-FFF2-40B4-BE49-F238E27FC236}">
                <a16:creationId xmlns:a16="http://schemas.microsoft.com/office/drawing/2014/main" id="{13F6F759-A716-D240-A17D-B7B32B9D140E}"/>
              </a:ext>
            </a:extLst>
          </p:cNvPr>
          <p:cNvSpPr txBox="1">
            <a:spLocks noChangeArrowheads="1"/>
          </p:cNvSpPr>
          <p:nvPr/>
        </p:nvSpPr>
        <p:spPr bwMode="auto">
          <a:xfrm>
            <a:off x="5562600" y="685800"/>
            <a:ext cx="423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P</a:t>
            </a:r>
            <a:r>
              <a:rPr lang="en-US" altLang="en-US" sz="1800" baseline="-25000"/>
              <a:t>1</a:t>
            </a:r>
          </a:p>
        </p:txBody>
      </p:sp>
      <p:grpSp>
        <p:nvGrpSpPr>
          <p:cNvPr id="32778" name="Group 5">
            <a:extLst>
              <a:ext uri="{FF2B5EF4-FFF2-40B4-BE49-F238E27FC236}">
                <a16:creationId xmlns:a16="http://schemas.microsoft.com/office/drawing/2014/main" id="{4B404F2A-960B-234F-9808-2E24C6E03EFC}"/>
              </a:ext>
            </a:extLst>
          </p:cNvPr>
          <p:cNvGrpSpPr>
            <a:grpSpLocks/>
          </p:cNvGrpSpPr>
          <p:nvPr/>
        </p:nvGrpSpPr>
        <p:grpSpPr bwMode="auto">
          <a:xfrm>
            <a:off x="533400" y="3124200"/>
            <a:ext cx="1143000" cy="1371600"/>
            <a:chOff x="5459413" y="4267200"/>
            <a:chExt cx="1614487" cy="1298575"/>
          </a:xfrm>
        </p:grpSpPr>
        <p:sp>
          <p:nvSpPr>
            <p:cNvPr id="12" name="Oval 11">
              <a:extLst>
                <a:ext uri="{FF2B5EF4-FFF2-40B4-BE49-F238E27FC236}">
                  <a16:creationId xmlns:a16="http://schemas.microsoft.com/office/drawing/2014/main" id="{AAF21970-83BA-124A-9790-B11DB807C6AC}"/>
                </a:ext>
              </a:extLst>
            </p:cNvPr>
            <p:cNvSpPr>
              <a:spLocks noChangeArrowheads="1"/>
            </p:cNvSpPr>
            <p:nvPr/>
          </p:nvSpPr>
          <p:spPr bwMode="auto">
            <a:xfrm>
              <a:off x="5715040" y="4800758"/>
              <a:ext cx="1143595" cy="151801"/>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13" name="Straight Connector 12">
              <a:extLst>
                <a:ext uri="{FF2B5EF4-FFF2-40B4-BE49-F238E27FC236}">
                  <a16:creationId xmlns:a16="http://schemas.microsoft.com/office/drawing/2014/main" id="{1B16EC42-DCDD-4649-9BD8-B4A51233116A}"/>
                </a:ext>
              </a:extLst>
            </p:cNvPr>
            <p:cNvCxnSpPr>
              <a:cxnSpLocks noChangeShapeType="1"/>
            </p:cNvCxnSpPr>
            <p:nvPr/>
          </p:nvCxnSpPr>
          <p:spPr bwMode="auto">
            <a:xfrm rot="10800000">
              <a:off x="5638800" y="5029211"/>
              <a:ext cx="533678" cy="1503"/>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34CA2F72-11B0-7345-9F43-D25F9E203AD0}"/>
                </a:ext>
              </a:extLst>
            </p:cNvPr>
            <p:cNvCxnSpPr>
              <a:cxnSpLocks noChangeShapeType="1"/>
            </p:cNvCxnSpPr>
            <p:nvPr/>
          </p:nvCxnSpPr>
          <p:spPr bwMode="auto">
            <a:xfrm rot="5400000" flipH="1" flipV="1">
              <a:off x="6323690" y="4571184"/>
              <a:ext cx="610210" cy="2242"/>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15F5071E-A9D3-0941-8668-E69BD9434AEB}"/>
                </a:ext>
              </a:extLst>
            </p:cNvPr>
            <p:cNvCxnSpPr>
              <a:cxnSpLocks noChangeShapeType="1"/>
            </p:cNvCxnSpPr>
            <p:nvPr/>
          </p:nvCxnSpPr>
          <p:spPr bwMode="auto">
            <a:xfrm rot="5400000" flipH="1" flipV="1">
              <a:off x="5563535" y="4571184"/>
              <a:ext cx="610210" cy="2243"/>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F54185FB-B867-E641-B8FB-B3DA3B683922}"/>
                </a:ext>
              </a:extLst>
            </p:cNvPr>
            <p:cNvCxnSpPr>
              <a:cxnSpLocks noChangeShapeType="1"/>
            </p:cNvCxnSpPr>
            <p:nvPr/>
          </p:nvCxnSpPr>
          <p:spPr bwMode="auto">
            <a:xfrm rot="5400000">
              <a:off x="5907160" y="5218968"/>
              <a:ext cx="685359" cy="2243"/>
            </a:xfrm>
            <a:prstGeom prst="line">
              <a:avLst/>
            </a:prstGeom>
            <a:noFill/>
            <a:ln w="92075">
              <a:solidFill>
                <a:srgbClr val="008000"/>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2791" name="Picture 11" descr="latex-image-1.pdf">
              <a:extLst>
                <a:ext uri="{FF2B5EF4-FFF2-40B4-BE49-F238E27FC236}">
                  <a16:creationId xmlns:a16="http://schemas.microsoft.com/office/drawing/2014/main" id="{E7C38C02-8DBD-C344-8DBA-4B05DC41F7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0488" y="5248275"/>
              <a:ext cx="279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12" descr="latex-image-1.pdf">
              <a:extLst>
                <a:ext uri="{FF2B5EF4-FFF2-40B4-BE49-F238E27FC236}">
                  <a16:creationId xmlns:a16="http://schemas.microsoft.com/office/drawing/2014/main" id="{1EA50AA1-3A43-C649-9AAF-557A419B5C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13" descr="latex-image-1.pdf">
              <a:extLst>
                <a:ext uri="{FF2B5EF4-FFF2-40B4-BE49-F238E27FC236}">
                  <a16:creationId xmlns:a16="http://schemas.microsoft.com/office/drawing/2014/main" id="{2E41DD87-F4F0-1146-AF11-B329AC6E55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9" name="Picture 2" descr="Screen Shot 2015-06-30 at 3.21.46 PM.png">
            <a:extLst>
              <a:ext uri="{FF2B5EF4-FFF2-40B4-BE49-F238E27FC236}">
                <a16:creationId xmlns:a16="http://schemas.microsoft.com/office/drawing/2014/main" id="{20B63771-CDBA-7C42-B3C0-F1C53F92CE1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2209800"/>
            <a:ext cx="35131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a:extLst>
              <a:ext uri="{FF2B5EF4-FFF2-40B4-BE49-F238E27FC236}">
                <a16:creationId xmlns:a16="http://schemas.microsoft.com/office/drawing/2014/main" id="{6B00E01E-BDA0-884C-B20D-4A835F5630C1}"/>
              </a:ext>
            </a:extLst>
          </p:cNvPr>
          <p:cNvSpPr>
            <a:spLocks noChangeArrowheads="1"/>
          </p:cNvSpPr>
          <p:nvPr/>
        </p:nvSpPr>
        <p:spPr bwMode="auto">
          <a:xfrm>
            <a:off x="3276600" y="1676400"/>
            <a:ext cx="1295400" cy="762000"/>
          </a:xfrm>
          <a:prstGeom prst="ellipse">
            <a:avLst/>
          </a:prstGeom>
          <a:noFill/>
          <a:ln w="31750">
            <a:solidFill>
              <a:srgbClr val="0000FF"/>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23" name="Straight Connector 22">
            <a:extLst>
              <a:ext uri="{FF2B5EF4-FFF2-40B4-BE49-F238E27FC236}">
                <a16:creationId xmlns:a16="http://schemas.microsoft.com/office/drawing/2014/main" id="{46987117-1F34-E040-ABE5-34D87F3E88A7}"/>
              </a:ext>
            </a:extLst>
          </p:cNvPr>
          <p:cNvCxnSpPr>
            <a:cxnSpLocks noChangeShapeType="1"/>
          </p:cNvCxnSpPr>
          <p:nvPr/>
        </p:nvCxnSpPr>
        <p:spPr bwMode="auto">
          <a:xfrm flipH="1">
            <a:off x="3352800" y="2438400"/>
            <a:ext cx="304800" cy="990600"/>
          </a:xfrm>
          <a:prstGeom prst="line">
            <a:avLst/>
          </a:prstGeom>
          <a:noFill/>
          <a:ln w="63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Left Brace 7">
            <a:extLst>
              <a:ext uri="{FF2B5EF4-FFF2-40B4-BE49-F238E27FC236}">
                <a16:creationId xmlns:a16="http://schemas.microsoft.com/office/drawing/2014/main" id="{F4A166F5-FBB6-BC40-8495-AB29A3E05669}"/>
              </a:ext>
            </a:extLst>
          </p:cNvPr>
          <p:cNvSpPr>
            <a:spLocks/>
          </p:cNvSpPr>
          <p:nvPr/>
        </p:nvSpPr>
        <p:spPr bwMode="auto">
          <a:xfrm rot="5400000">
            <a:off x="4533900" y="2705100"/>
            <a:ext cx="304800" cy="1143000"/>
          </a:xfrm>
          <a:prstGeom prst="leftBrace">
            <a:avLst>
              <a:gd name="adj1" fmla="val 8333"/>
              <a:gd name="adj2" fmla="val 50000"/>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latin typeface="+mn-lt"/>
              <a:ea typeface="+mn-ea"/>
            </a:endParaRPr>
          </a:p>
        </p:txBody>
      </p:sp>
      <p:sp>
        <p:nvSpPr>
          <p:cNvPr id="29" name="Left Brace 28">
            <a:extLst>
              <a:ext uri="{FF2B5EF4-FFF2-40B4-BE49-F238E27FC236}">
                <a16:creationId xmlns:a16="http://schemas.microsoft.com/office/drawing/2014/main" id="{F6280CD1-72E9-2A4F-891A-5AEBB2EF9002}"/>
              </a:ext>
            </a:extLst>
          </p:cNvPr>
          <p:cNvSpPr>
            <a:spLocks/>
          </p:cNvSpPr>
          <p:nvPr/>
        </p:nvSpPr>
        <p:spPr bwMode="auto">
          <a:xfrm rot="5400000">
            <a:off x="3048000" y="2971800"/>
            <a:ext cx="228600" cy="1143000"/>
          </a:xfrm>
          <a:prstGeom prst="leftBrace">
            <a:avLst>
              <a:gd name="adj1" fmla="val 8333"/>
              <a:gd name="adj2" fmla="val 50000"/>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latin typeface="+mn-lt"/>
              <a:ea typeface="+mn-ea"/>
            </a:endParaRPr>
          </a:p>
        </p:txBody>
      </p:sp>
      <p:sp>
        <p:nvSpPr>
          <p:cNvPr id="31" name="Oval 30">
            <a:extLst>
              <a:ext uri="{FF2B5EF4-FFF2-40B4-BE49-F238E27FC236}">
                <a16:creationId xmlns:a16="http://schemas.microsoft.com/office/drawing/2014/main" id="{CF3F067C-FB65-5B43-AD82-92E78FDCF622}"/>
              </a:ext>
            </a:extLst>
          </p:cNvPr>
          <p:cNvSpPr>
            <a:spLocks noChangeArrowheads="1"/>
          </p:cNvSpPr>
          <p:nvPr/>
        </p:nvSpPr>
        <p:spPr bwMode="auto">
          <a:xfrm>
            <a:off x="4953000" y="685800"/>
            <a:ext cx="1295400" cy="762000"/>
          </a:xfrm>
          <a:prstGeom prst="ellipse">
            <a:avLst/>
          </a:prstGeom>
          <a:noFill/>
          <a:ln w="31750">
            <a:solidFill>
              <a:srgbClr val="0000FF"/>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32" name="Straight Connector 31">
            <a:extLst>
              <a:ext uri="{FF2B5EF4-FFF2-40B4-BE49-F238E27FC236}">
                <a16:creationId xmlns:a16="http://schemas.microsoft.com/office/drawing/2014/main" id="{BD015DA5-88D9-6248-9BAD-1609227DF611}"/>
              </a:ext>
            </a:extLst>
          </p:cNvPr>
          <p:cNvCxnSpPr>
            <a:cxnSpLocks noChangeShapeType="1"/>
          </p:cNvCxnSpPr>
          <p:nvPr/>
        </p:nvCxnSpPr>
        <p:spPr bwMode="auto">
          <a:xfrm flipH="1">
            <a:off x="4800600" y="1524000"/>
            <a:ext cx="914400" cy="1524000"/>
          </a:xfrm>
          <a:prstGeom prst="line">
            <a:avLst/>
          </a:prstGeom>
          <a:noFill/>
          <a:ln w="63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EBBA22D0-03C2-5D46-A99E-B5545CFDE19A}"/>
              </a:ext>
            </a:extLst>
          </p:cNvPr>
          <p:cNvSpPr>
            <a:spLocks noGrp="1" noChangeArrowheads="1"/>
          </p:cNvSpPr>
          <p:nvPr>
            <p:ph type="title"/>
          </p:nvPr>
        </p:nvSpPr>
        <p:spPr/>
        <p:txBody>
          <a:bodyPr/>
          <a:lstStyle/>
          <a:p>
            <a:r>
              <a:rPr lang="en-US" altLang="en-US">
                <a:ea typeface="ＭＳ Ｐゴシック" panose="020B0600070205080204" pitchFamily="34" charset="-128"/>
              </a:rPr>
              <a:t>Multiplicities of hadrons in SIDIS </a:t>
            </a:r>
          </a:p>
        </p:txBody>
      </p:sp>
      <p:sp>
        <p:nvSpPr>
          <p:cNvPr id="26626" name="Footer Placeholder 3">
            <a:extLst>
              <a:ext uri="{FF2B5EF4-FFF2-40B4-BE49-F238E27FC236}">
                <a16:creationId xmlns:a16="http://schemas.microsoft.com/office/drawing/2014/main" id="{53419835-CD52-7547-BA3A-96520CD42998}"/>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n-US" sz="1400"/>
              <a:t>H. Avakian, SPIN-2018, Sep 13</a:t>
            </a:r>
            <a:endParaRPr lang="en-US" altLang="en-US" sz="1400"/>
          </a:p>
        </p:txBody>
      </p:sp>
      <p:sp>
        <p:nvSpPr>
          <p:cNvPr id="26627" name="Slide Number Placeholder 4">
            <a:extLst>
              <a:ext uri="{FF2B5EF4-FFF2-40B4-BE49-F238E27FC236}">
                <a16:creationId xmlns:a16="http://schemas.microsoft.com/office/drawing/2014/main" id="{C357EFD4-E13B-944A-ABFA-E5A628480AB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1B5729B-7A19-7C41-B72C-F892C6DF4F10}" type="slidenum">
              <a:rPr lang="en-US" altLang="en-US" sz="1400" smtClean="0"/>
              <a:pPr>
                <a:spcBef>
                  <a:spcPct val="0"/>
                </a:spcBef>
                <a:buFontTx/>
                <a:buNone/>
              </a:pPr>
              <a:t>11</a:t>
            </a:fld>
            <a:endParaRPr lang="en-US" altLang="en-US" sz="1400"/>
          </a:p>
        </p:txBody>
      </p:sp>
      <p:pic>
        <p:nvPicPr>
          <p:cNvPr id="26628" name="Picture 5" descr="Screen Shot 2017-12-06 at 11.35.02 AM.png">
            <a:extLst>
              <a:ext uri="{FF2B5EF4-FFF2-40B4-BE49-F238E27FC236}">
                <a16:creationId xmlns:a16="http://schemas.microsoft.com/office/drawing/2014/main" id="{7A9D65B9-4FBA-B64D-8320-55BD69CAA7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295400"/>
            <a:ext cx="2971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Screen Shot 2017-12-06 at 11.34.31 AM.png">
            <a:extLst>
              <a:ext uri="{FF2B5EF4-FFF2-40B4-BE49-F238E27FC236}">
                <a16:creationId xmlns:a16="http://schemas.microsoft.com/office/drawing/2014/main" id="{0F05CEB7-0B76-AD41-AF24-1879EDFB60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3276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7">
            <a:extLst>
              <a:ext uri="{FF2B5EF4-FFF2-40B4-BE49-F238E27FC236}">
                <a16:creationId xmlns:a16="http://schemas.microsoft.com/office/drawing/2014/main" id="{46B7299A-67C5-B74E-90A8-BA64B9A36981}"/>
              </a:ext>
            </a:extLst>
          </p:cNvPr>
          <p:cNvSpPr txBox="1">
            <a:spLocks noChangeArrowheads="1"/>
          </p:cNvSpPr>
          <p:nvPr/>
        </p:nvSpPr>
        <p:spPr bwMode="auto">
          <a:xfrm>
            <a:off x="304800" y="5105400"/>
            <a:ext cx="4343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800" dirty="0"/>
              <a:t>Lower the beam energy, less phase space for high P</a:t>
            </a:r>
            <a:r>
              <a:rPr lang="en-US" altLang="en-US" sz="1800" baseline="-25000" dirty="0"/>
              <a:t>T</a:t>
            </a:r>
          </a:p>
          <a:p>
            <a:pPr marL="285750" indent="-285750" eaLnBrk="1" hangingPunct="1">
              <a:spcBef>
                <a:spcPct val="0"/>
              </a:spcBef>
            </a:pPr>
            <a:r>
              <a:rPr lang="en-US" altLang="en-US" sz="1800" dirty="0"/>
              <a:t>P</a:t>
            </a:r>
            <a:r>
              <a:rPr lang="en-US" altLang="en-US" sz="1800" baseline="-25000" dirty="0"/>
              <a:t>T</a:t>
            </a:r>
            <a:r>
              <a:rPr lang="en-US" altLang="en-US" sz="1800" dirty="0"/>
              <a:t>-weighting may be hard to control</a:t>
            </a:r>
          </a:p>
        </p:txBody>
      </p:sp>
      <p:sp>
        <p:nvSpPr>
          <p:cNvPr id="26631" name="TextBox 8">
            <a:extLst>
              <a:ext uri="{FF2B5EF4-FFF2-40B4-BE49-F238E27FC236}">
                <a16:creationId xmlns:a16="http://schemas.microsoft.com/office/drawing/2014/main" id="{DF9D59DB-C879-6945-9C68-12F6C2D4F3DF}"/>
              </a:ext>
            </a:extLst>
          </p:cNvPr>
          <p:cNvSpPr txBox="1">
            <a:spLocks noChangeArrowheads="1"/>
          </p:cNvSpPr>
          <p:nvPr/>
        </p:nvSpPr>
        <p:spPr bwMode="auto">
          <a:xfrm>
            <a:off x="152400" y="914400"/>
            <a:ext cx="233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COMPASS:1709.07374</a:t>
            </a:r>
          </a:p>
        </p:txBody>
      </p:sp>
      <p:pic>
        <p:nvPicPr>
          <p:cNvPr id="26632" name="Picture 9" descr="Screen Shot 2017-12-06 at 11.39.34 AM.png">
            <a:extLst>
              <a:ext uri="{FF2B5EF4-FFF2-40B4-BE49-F238E27FC236}">
                <a16:creationId xmlns:a16="http://schemas.microsoft.com/office/drawing/2014/main" id="{743344DD-4F70-D543-96BE-5ACAFAD17D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295400"/>
            <a:ext cx="28336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10">
            <a:extLst>
              <a:ext uri="{FF2B5EF4-FFF2-40B4-BE49-F238E27FC236}">
                <a16:creationId xmlns:a16="http://schemas.microsoft.com/office/drawing/2014/main" id="{6A10F4A8-1434-8341-B882-878F1632DEF2}"/>
              </a:ext>
            </a:extLst>
          </p:cNvPr>
          <p:cNvSpPr txBox="1">
            <a:spLocks noChangeArrowheads="1"/>
          </p:cNvSpPr>
          <p:nvPr/>
        </p:nvSpPr>
        <p:spPr bwMode="auto">
          <a:xfrm>
            <a:off x="4876800" y="5181600"/>
            <a:ext cx="381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85750" indent="-285750" eaLnBrk="1" hangingPunct="1">
              <a:spcBef>
                <a:spcPct val="0"/>
              </a:spcBef>
            </a:pPr>
            <a:r>
              <a:rPr lang="en-US" altLang="en-US" sz="1800" dirty="0"/>
              <a:t>What is the origin of the tail?</a:t>
            </a:r>
          </a:p>
          <a:p>
            <a:pPr marL="285750" indent="-285750" eaLnBrk="1" hangingPunct="1">
              <a:spcBef>
                <a:spcPct val="0"/>
              </a:spcBef>
            </a:pPr>
            <a:r>
              <a:rPr lang="en-US" altLang="en-US" sz="1800" dirty="0"/>
              <a:t>Is there a problem with the perturbative part (Sato) or with high P</a:t>
            </a:r>
            <a:r>
              <a:rPr lang="en-US" altLang="en-US" sz="1800" baseline="-25000" dirty="0"/>
              <a:t>T</a:t>
            </a:r>
            <a:r>
              <a:rPr lang="en-US" altLang="en-US" sz="1800" dirty="0"/>
              <a:t>-part of TMD?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3">
            <a:extLst>
              <a:ext uri="{FF2B5EF4-FFF2-40B4-BE49-F238E27FC236}">
                <a16:creationId xmlns:a16="http://schemas.microsoft.com/office/drawing/2014/main" id="{1731BF42-D021-6646-996E-1078C29A6DDF}"/>
              </a:ext>
            </a:extLst>
          </p:cNvPr>
          <p:cNvSpPr txBox="1">
            <a:spLocks noChangeArrowheads="1"/>
          </p:cNvSpPr>
          <p:nvPr/>
        </p:nvSpPr>
        <p:spPr bwMode="auto">
          <a:xfrm>
            <a:off x="838200" y="152400"/>
            <a:ext cx="7596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t>P</a:t>
            </a:r>
            <a:r>
              <a:rPr lang="en-US" altLang="en-US" sz="2800" baseline="-25000"/>
              <a:t>T</a:t>
            </a:r>
            <a:r>
              <a:rPr lang="en-US" altLang="en-US" sz="2800"/>
              <a:t>-distributions of Kaons from  s and u  quarks</a:t>
            </a:r>
          </a:p>
        </p:txBody>
      </p:sp>
      <p:pic>
        <p:nvPicPr>
          <p:cNvPr id="27650" name="Picture 2" descr="Screen Shot 2015-12-22 at 2.48.18 PM.png">
            <a:extLst>
              <a:ext uri="{FF2B5EF4-FFF2-40B4-BE49-F238E27FC236}">
                <a16:creationId xmlns:a16="http://schemas.microsoft.com/office/drawing/2014/main" id="{D42FF709-20FD-7A4A-AF35-5DE95F483F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914400"/>
            <a:ext cx="484346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6">
            <a:extLst>
              <a:ext uri="{FF2B5EF4-FFF2-40B4-BE49-F238E27FC236}">
                <a16:creationId xmlns:a16="http://schemas.microsoft.com/office/drawing/2014/main" id="{DEF65092-9863-C642-8BF3-8713E8AACFCE}"/>
              </a:ext>
            </a:extLst>
          </p:cNvPr>
          <p:cNvGrpSpPr>
            <a:grpSpLocks/>
          </p:cNvGrpSpPr>
          <p:nvPr/>
        </p:nvGrpSpPr>
        <p:grpSpPr bwMode="auto">
          <a:xfrm>
            <a:off x="457200" y="1143000"/>
            <a:ext cx="3276600" cy="2971800"/>
            <a:chOff x="5943602" y="838199"/>
            <a:chExt cx="3200398" cy="2339976"/>
          </a:xfrm>
        </p:grpSpPr>
        <p:grpSp>
          <p:nvGrpSpPr>
            <p:cNvPr id="27659" name="Group 22">
              <a:extLst>
                <a:ext uri="{FF2B5EF4-FFF2-40B4-BE49-F238E27FC236}">
                  <a16:creationId xmlns:a16="http://schemas.microsoft.com/office/drawing/2014/main" id="{A3963182-2882-724B-A94C-849D45FC6126}"/>
                </a:ext>
              </a:extLst>
            </p:cNvPr>
            <p:cNvGrpSpPr>
              <a:grpSpLocks/>
            </p:cNvGrpSpPr>
            <p:nvPr/>
          </p:nvGrpSpPr>
          <p:grpSpPr bwMode="auto">
            <a:xfrm>
              <a:off x="5943602" y="838199"/>
              <a:ext cx="3195638" cy="2091355"/>
              <a:chOff x="4585901" y="609600"/>
              <a:chExt cx="3567499" cy="2411763"/>
            </a:xfrm>
          </p:grpSpPr>
          <p:sp>
            <p:nvSpPr>
              <p:cNvPr id="27663" name="Rectangle 2">
                <a:extLst>
                  <a:ext uri="{FF2B5EF4-FFF2-40B4-BE49-F238E27FC236}">
                    <a16:creationId xmlns:a16="http://schemas.microsoft.com/office/drawing/2014/main" id="{4DBCCAF4-4C1A-3A43-9B07-72157B73FA44}"/>
                  </a:ext>
                </a:extLst>
              </p:cNvPr>
              <p:cNvSpPr>
                <a:spLocks noChangeArrowheads="1"/>
              </p:cNvSpPr>
              <p:nvPr/>
            </p:nvSpPr>
            <p:spPr bwMode="auto">
              <a:xfrm>
                <a:off x="5300464" y="2769841"/>
                <a:ext cx="2396814" cy="2515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0               0.5              1.0              </a:t>
                </a:r>
                <a:endParaRPr lang="en-US" altLang="en-US" sz="1200"/>
              </a:p>
            </p:txBody>
          </p:sp>
          <p:pic>
            <p:nvPicPr>
              <p:cNvPr id="27664" name="Picture 22" descr="sea-quarks-width.png">
                <a:extLst>
                  <a:ext uri="{FF2B5EF4-FFF2-40B4-BE49-F238E27FC236}">
                    <a16:creationId xmlns:a16="http://schemas.microsoft.com/office/drawing/2014/main" id="{E7E48638-9B80-7341-840C-E8DCB063A7A9}"/>
                  </a:ext>
                </a:extLst>
              </p:cNvPr>
              <p:cNvPicPr>
                <a:picLocks noChangeAspect="1"/>
              </p:cNvPicPr>
              <p:nvPr/>
            </p:nvPicPr>
            <p:blipFill>
              <a:blip r:embed="rId3">
                <a:extLst>
                  <a:ext uri="{28A0092B-C50C-407E-A947-70E740481C1C}">
                    <a14:useLocalDpi xmlns:a14="http://schemas.microsoft.com/office/drawing/2010/main" val="0"/>
                  </a:ext>
                </a:extLst>
              </a:blip>
              <a:srcRect l="10701" t="3149" r="9306" b="9010"/>
              <a:stretch>
                <a:fillRect/>
              </a:stretch>
            </p:blipFill>
            <p:spPr bwMode="auto">
              <a:xfrm>
                <a:off x="4800600" y="609600"/>
                <a:ext cx="3352800" cy="22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23" descr="latex-image-1.pdf">
                <a:extLst>
                  <a:ext uri="{FF2B5EF4-FFF2-40B4-BE49-F238E27FC236}">
                    <a16:creationId xmlns:a16="http://schemas.microsoft.com/office/drawing/2014/main" id="{3EF04270-556C-534A-B4FD-A194780314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25170" y="1398931"/>
                <a:ext cx="1371602" cy="250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66" name="Rectangle 37">
                <a:extLst>
                  <a:ext uri="{FF2B5EF4-FFF2-40B4-BE49-F238E27FC236}">
                    <a16:creationId xmlns:a16="http://schemas.microsoft.com/office/drawing/2014/main" id="{557FC98D-025E-864E-841B-A26ADCFC2F14}"/>
                  </a:ext>
                </a:extLst>
              </p:cNvPr>
              <p:cNvSpPr>
                <a:spLocks noChangeArrowheads="1"/>
              </p:cNvSpPr>
              <p:nvPr/>
            </p:nvSpPr>
            <p:spPr bwMode="auto">
              <a:xfrm>
                <a:off x="5410200" y="2489101"/>
                <a:ext cx="2743200" cy="22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solidFill>
                      <a:srgbClr val="008000"/>
                    </a:solidFill>
                  </a:rPr>
                  <a:t>P.Schweitzer et al. arXiv:1210.1267</a:t>
                </a:r>
              </a:p>
            </p:txBody>
          </p:sp>
        </p:grpSp>
        <p:pic>
          <p:nvPicPr>
            <p:cNvPr id="27660" name="Picture 4" descr="latex-image-1.pdf">
              <a:extLst>
                <a:ext uri="{FF2B5EF4-FFF2-40B4-BE49-F238E27FC236}">
                  <a16:creationId xmlns:a16="http://schemas.microsoft.com/office/drawing/2014/main" id="{D4A70E02-D112-FB4E-A67E-94D7F1FA92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2971800"/>
              <a:ext cx="762000" cy="206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8D6AC89-CD07-794F-8919-55A9C8713828}"/>
                </a:ext>
              </a:extLst>
            </p:cNvPr>
            <p:cNvSpPr/>
            <p:nvPr/>
          </p:nvSpPr>
          <p:spPr>
            <a:xfrm>
              <a:off x="6095559" y="838199"/>
              <a:ext cx="533400" cy="1524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8B60B3B1-3D9A-ED4A-BA6C-5EC1B54D0435}"/>
                </a:ext>
              </a:extLst>
            </p:cNvPr>
            <p:cNvSpPr/>
            <p:nvPr/>
          </p:nvSpPr>
          <p:spPr>
            <a:xfrm>
              <a:off x="8458643" y="2744430"/>
              <a:ext cx="533400" cy="1512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27652" name="TextBox 14">
            <a:extLst>
              <a:ext uri="{FF2B5EF4-FFF2-40B4-BE49-F238E27FC236}">
                <a16:creationId xmlns:a16="http://schemas.microsoft.com/office/drawing/2014/main" id="{1594F708-07DF-F84F-A4B3-FE5DD3AB07A1}"/>
              </a:ext>
            </a:extLst>
          </p:cNvPr>
          <p:cNvSpPr txBox="1">
            <a:spLocks noChangeArrowheads="1"/>
          </p:cNvSpPr>
          <p:nvPr/>
        </p:nvSpPr>
        <p:spPr bwMode="auto">
          <a:xfrm>
            <a:off x="304800" y="5257800"/>
            <a:ext cx="8458200"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000"/>
              <a:t>At relatively large x (x&gt;0.01), where non perturbative sea start to dominate significant fraction of Kaons may come from s-quarks</a:t>
            </a:r>
          </a:p>
          <a:p>
            <a:pPr eaLnBrk="1" hangingPunct="1">
              <a:spcBef>
                <a:spcPct val="0"/>
              </a:spcBef>
            </a:pPr>
            <a:r>
              <a:rPr lang="en-US" altLang="en-US" sz="2000"/>
              <a:t>Additional control possible by detection of target fragments </a:t>
            </a:r>
          </a:p>
        </p:txBody>
      </p:sp>
      <p:sp>
        <p:nvSpPr>
          <p:cNvPr id="27653" name="TextBox 15">
            <a:extLst>
              <a:ext uri="{FF2B5EF4-FFF2-40B4-BE49-F238E27FC236}">
                <a16:creationId xmlns:a16="http://schemas.microsoft.com/office/drawing/2014/main" id="{4B9DE762-7E89-7943-94F1-F13204874A67}"/>
              </a:ext>
            </a:extLst>
          </p:cNvPr>
          <p:cNvSpPr txBox="1">
            <a:spLocks noChangeArrowheads="1"/>
          </p:cNvSpPr>
          <p:nvPr/>
        </p:nvSpPr>
        <p:spPr bwMode="auto">
          <a:xfrm>
            <a:off x="6934200" y="3124200"/>
            <a:ext cx="75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z&gt;0.1</a:t>
            </a:r>
          </a:p>
        </p:txBody>
      </p:sp>
      <p:sp>
        <p:nvSpPr>
          <p:cNvPr id="27654" name="TextBox 16">
            <a:extLst>
              <a:ext uri="{FF2B5EF4-FFF2-40B4-BE49-F238E27FC236}">
                <a16:creationId xmlns:a16="http://schemas.microsoft.com/office/drawing/2014/main" id="{36A1D8F4-E179-8B49-88FD-840E032B8001}"/>
              </a:ext>
            </a:extLst>
          </p:cNvPr>
          <p:cNvSpPr txBox="1">
            <a:spLocks noChangeArrowheads="1"/>
          </p:cNvSpPr>
          <p:nvPr/>
        </p:nvSpPr>
        <p:spPr bwMode="auto">
          <a:xfrm>
            <a:off x="7696200" y="1905000"/>
            <a:ext cx="75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z&gt;0.5</a:t>
            </a:r>
          </a:p>
        </p:txBody>
      </p:sp>
      <p:sp>
        <p:nvSpPr>
          <p:cNvPr id="27655" name="TextBox 17">
            <a:extLst>
              <a:ext uri="{FF2B5EF4-FFF2-40B4-BE49-F238E27FC236}">
                <a16:creationId xmlns:a16="http://schemas.microsoft.com/office/drawing/2014/main" id="{EDF6DA72-935E-DC4E-8A0A-B1CBEFAAD4F7}"/>
              </a:ext>
            </a:extLst>
          </p:cNvPr>
          <p:cNvSpPr txBox="1">
            <a:spLocks noChangeArrowheads="1"/>
          </p:cNvSpPr>
          <p:nvPr/>
        </p:nvSpPr>
        <p:spPr bwMode="auto">
          <a:xfrm>
            <a:off x="5029200" y="1143000"/>
            <a:ext cx="2312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EIC 5x50: PYTHIA</a:t>
            </a:r>
          </a:p>
        </p:txBody>
      </p:sp>
      <p:sp>
        <p:nvSpPr>
          <p:cNvPr id="27656" name="Slide Number Placeholder 18">
            <a:extLst>
              <a:ext uri="{FF2B5EF4-FFF2-40B4-BE49-F238E27FC236}">
                <a16:creationId xmlns:a16="http://schemas.microsoft.com/office/drawing/2014/main" id="{9B7181BF-3B83-DE44-88B6-335B67B3CA3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93BEB8B-336C-9D4C-89F0-2785451BDB30}" type="slidenum">
              <a:rPr lang="en-US" altLang="en-US" sz="1400" smtClean="0"/>
              <a:pPr>
                <a:spcBef>
                  <a:spcPct val="0"/>
                </a:spcBef>
                <a:buFontTx/>
                <a:buNone/>
              </a:pPr>
              <a:t>12</a:t>
            </a:fld>
            <a:endParaRPr lang="en-US" altLang="en-US" sz="1400"/>
          </a:p>
        </p:txBody>
      </p:sp>
      <p:sp>
        <p:nvSpPr>
          <p:cNvPr id="27657" name="Footer Placeholder 19">
            <a:extLst>
              <a:ext uri="{FF2B5EF4-FFF2-40B4-BE49-F238E27FC236}">
                <a16:creationId xmlns:a16="http://schemas.microsoft.com/office/drawing/2014/main" id="{16EF34D8-752A-B842-A1ED-B5C5AC635A5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27658" name="TextBox 18">
            <a:extLst>
              <a:ext uri="{FF2B5EF4-FFF2-40B4-BE49-F238E27FC236}">
                <a16:creationId xmlns:a16="http://schemas.microsoft.com/office/drawing/2014/main" id="{CD75BDEC-F1BD-084E-9F81-53A968FA0677}"/>
              </a:ext>
            </a:extLst>
          </p:cNvPr>
          <p:cNvSpPr txBox="1">
            <a:spLocks noChangeArrowheads="1"/>
          </p:cNvSpPr>
          <p:nvPr/>
        </p:nvSpPr>
        <p:spPr bwMode="auto">
          <a:xfrm>
            <a:off x="381000" y="4267200"/>
            <a:ext cx="3352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Increase the &lt;k</a:t>
            </a:r>
            <a:r>
              <a:rPr lang="en-US" altLang="en-US" sz="1800" baseline="-25000"/>
              <a:t>T</a:t>
            </a:r>
            <a:r>
              <a:rPr lang="en-US" altLang="en-US" sz="1800"/>
              <a:t>&gt; in PYTHIA (no orbital effects accounted</a:t>
            </a:r>
            <a:r>
              <a:rPr lang="en-US" altLang="en-US" sz="240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Screen Shot 2017-12-07 at 6.16.20 PM.png">
            <a:extLst>
              <a:ext uri="{FF2B5EF4-FFF2-40B4-BE49-F238E27FC236}">
                <a16:creationId xmlns:a16="http://schemas.microsoft.com/office/drawing/2014/main" id="{350E1583-8F68-A341-8FB4-32BBDF528F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3875" y="2895600"/>
            <a:ext cx="338772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8" name="Group 40">
            <a:extLst>
              <a:ext uri="{FF2B5EF4-FFF2-40B4-BE49-F238E27FC236}">
                <a16:creationId xmlns:a16="http://schemas.microsoft.com/office/drawing/2014/main" id="{472E9002-BBD6-6B4D-9B84-11B9FACE4865}"/>
              </a:ext>
            </a:extLst>
          </p:cNvPr>
          <p:cNvGrpSpPr>
            <a:grpSpLocks/>
          </p:cNvGrpSpPr>
          <p:nvPr/>
        </p:nvGrpSpPr>
        <p:grpSpPr bwMode="auto">
          <a:xfrm>
            <a:off x="152400" y="762000"/>
            <a:ext cx="1828800" cy="1535113"/>
            <a:chOff x="5891298" y="3352800"/>
            <a:chExt cx="3100302" cy="1535083"/>
          </a:xfrm>
        </p:grpSpPr>
        <p:pic>
          <p:nvPicPr>
            <p:cNvPr id="34834" name="Picture 5" descr="txp_fig">
              <a:extLst>
                <a:ext uri="{FF2B5EF4-FFF2-40B4-BE49-F238E27FC236}">
                  <a16:creationId xmlns:a16="http://schemas.microsoft.com/office/drawing/2014/main" id="{D5C57F13-8118-084C-A283-6EC10175629A}"/>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5891298" y="3733800"/>
              <a:ext cx="3100302" cy="115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5" name="TextBox 39">
              <a:extLst>
                <a:ext uri="{FF2B5EF4-FFF2-40B4-BE49-F238E27FC236}">
                  <a16:creationId xmlns:a16="http://schemas.microsoft.com/office/drawing/2014/main" id="{86943B1A-6A26-AC41-94A6-2D2BB8F509E2}"/>
                </a:ext>
              </a:extLst>
            </p:cNvPr>
            <p:cNvSpPr txBox="1">
              <a:spLocks noChangeArrowheads="1"/>
            </p:cNvSpPr>
            <p:nvPr/>
          </p:nvSpPr>
          <p:spPr bwMode="auto">
            <a:xfrm>
              <a:off x="6553200" y="3352800"/>
              <a:ext cx="2091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Higher Twist PDFs</a:t>
              </a:r>
            </a:p>
          </p:txBody>
        </p:sp>
      </p:grpSp>
      <p:sp>
        <p:nvSpPr>
          <p:cNvPr id="34819" name="Slide Number Placeholder 4">
            <a:extLst>
              <a:ext uri="{FF2B5EF4-FFF2-40B4-BE49-F238E27FC236}">
                <a16:creationId xmlns:a16="http://schemas.microsoft.com/office/drawing/2014/main" id="{96665920-50BE-9140-81C6-6114ED709EEC}"/>
              </a:ext>
            </a:extLst>
          </p:cNvPr>
          <p:cNvSpPr>
            <a:spLocks noGrp="1"/>
          </p:cNvSpPr>
          <p:nvPr>
            <p:ph type="sldNum" sz="quarter" idx="11"/>
          </p:nvPr>
        </p:nvSpPr>
        <p:spPr>
          <a:xfrm>
            <a:off x="8458200" y="6588125"/>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7D3C9D6-E6A6-EC47-97D7-58D78A3FF204}" type="slidenum">
              <a:rPr lang="en-US" altLang="en-US" sz="1400" smtClean="0"/>
              <a:pPr>
                <a:spcBef>
                  <a:spcPct val="0"/>
                </a:spcBef>
                <a:buFontTx/>
                <a:buNone/>
              </a:pPr>
              <a:t>13</a:t>
            </a:fld>
            <a:endParaRPr lang="en-US" altLang="en-US" sz="1400"/>
          </a:p>
        </p:txBody>
      </p:sp>
      <p:sp>
        <p:nvSpPr>
          <p:cNvPr id="34820" name="Rectangle 2">
            <a:extLst>
              <a:ext uri="{FF2B5EF4-FFF2-40B4-BE49-F238E27FC236}">
                <a16:creationId xmlns:a16="http://schemas.microsoft.com/office/drawing/2014/main" id="{B50512E3-E6B7-D84A-869F-A7F2E1A01467}"/>
              </a:ext>
            </a:extLst>
          </p:cNvPr>
          <p:cNvSpPr>
            <a:spLocks noGrp="1" noChangeArrowheads="1"/>
          </p:cNvSpPr>
          <p:nvPr>
            <p:ph type="title"/>
          </p:nvPr>
        </p:nvSpPr>
        <p:spPr>
          <a:xfrm>
            <a:off x="444500" y="198438"/>
            <a:ext cx="8229600" cy="563562"/>
          </a:xfrm>
        </p:spPr>
        <p:txBody>
          <a:bodyPr/>
          <a:lstStyle/>
          <a:p>
            <a:pPr eaLnBrk="1" hangingPunct="1"/>
            <a:r>
              <a:rPr lang="en-US" altLang="en-US" sz="3200">
                <a:ea typeface="ＭＳ Ｐゴシック" panose="020B0600070205080204" pitchFamily="34" charset="-128"/>
              </a:rPr>
              <a:t>Quark-gluon correlations: flavor dependence</a:t>
            </a:r>
          </a:p>
        </p:txBody>
      </p:sp>
      <p:sp>
        <p:nvSpPr>
          <p:cNvPr id="34821" name="Footer Placeholder 9">
            <a:extLst>
              <a:ext uri="{FF2B5EF4-FFF2-40B4-BE49-F238E27FC236}">
                <a16:creationId xmlns:a16="http://schemas.microsoft.com/office/drawing/2014/main" id="{F1DC0C00-9CCA-114B-ADC6-CB8098529C4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n-US" sz="1400"/>
              <a:t>H. Avakian, SPIN-2018, Sep 13</a:t>
            </a:r>
            <a:endParaRPr lang="en-US" altLang="en-US" sz="1400"/>
          </a:p>
        </p:txBody>
      </p:sp>
      <p:pic>
        <p:nvPicPr>
          <p:cNvPr id="34822" name="Picture 25" descr="Screen Shot 2014-05-05 at 4.56.07 PM.png">
            <a:extLst>
              <a:ext uri="{FF2B5EF4-FFF2-40B4-BE49-F238E27FC236}">
                <a16:creationId xmlns:a16="http://schemas.microsoft.com/office/drawing/2014/main" id="{59B6EF11-D53A-D44D-9CE1-B833B397E7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2978150"/>
            <a:ext cx="25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32">
            <a:extLst>
              <a:ext uri="{FF2B5EF4-FFF2-40B4-BE49-F238E27FC236}">
                <a16:creationId xmlns:a16="http://schemas.microsoft.com/office/drawing/2014/main" id="{17CB1DDC-DF1D-7944-9285-9EA154E1EDB5}"/>
              </a:ext>
            </a:extLst>
          </p:cNvPr>
          <p:cNvSpPr txBox="1">
            <a:spLocks noChangeArrowheads="1"/>
          </p:cNvSpPr>
          <p:nvPr/>
        </p:nvSpPr>
        <p:spPr bwMode="auto">
          <a:xfrm>
            <a:off x="1219200" y="2362200"/>
            <a:ext cx="1471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CLAS/HERMES</a:t>
            </a:r>
          </a:p>
        </p:txBody>
      </p:sp>
      <p:sp>
        <p:nvSpPr>
          <p:cNvPr id="34824" name="Text Box 16">
            <a:extLst>
              <a:ext uri="{FF2B5EF4-FFF2-40B4-BE49-F238E27FC236}">
                <a16:creationId xmlns:a16="http://schemas.microsoft.com/office/drawing/2014/main" id="{9014FD99-5FFD-FC40-84E0-D3A45ABE5CF4}"/>
              </a:ext>
            </a:extLst>
          </p:cNvPr>
          <p:cNvSpPr txBox="1">
            <a:spLocks noChangeArrowheads="1"/>
          </p:cNvSpPr>
          <p:nvPr/>
        </p:nvSpPr>
        <p:spPr bwMode="auto">
          <a:xfrm>
            <a:off x="76200" y="5638800"/>
            <a:ext cx="8991600" cy="954088"/>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400"/>
              <a:t> Significant longitudinal beam and target SSA measured at HERMES, JLab  and COMPASS may be related to higher twist distribution functions  </a:t>
            </a:r>
          </a:p>
          <a:p>
            <a:pPr eaLnBrk="1" hangingPunct="1">
              <a:spcBef>
                <a:spcPct val="0"/>
              </a:spcBef>
            </a:pPr>
            <a:r>
              <a:rPr lang="en-US" altLang="en-US" sz="1400"/>
              <a:t> sin</a:t>
            </a:r>
            <a:r>
              <a:rPr lang="en-US" altLang="en-US" sz="1400">
                <a:latin typeface="Symbol" pitchFamily="2" charset="2"/>
              </a:rPr>
              <a:t>f</a:t>
            </a:r>
            <a:r>
              <a:rPr lang="en-US" altLang="en-US" sz="1400"/>
              <a:t> modulations for </a:t>
            </a:r>
            <a:r>
              <a:rPr lang="en-US" altLang="en-US" sz="1400">
                <a:latin typeface="Symbol" pitchFamily="2" charset="2"/>
              </a:rPr>
              <a:t>p</a:t>
            </a:r>
            <a:r>
              <a:rPr lang="en-US" altLang="en-US" sz="1400" baseline="30000"/>
              <a:t>+</a:t>
            </a:r>
            <a:r>
              <a:rPr lang="en-US" altLang="en-US" sz="1400">
                <a:latin typeface="Symbol" pitchFamily="2" charset="2"/>
              </a:rPr>
              <a:t>p</a:t>
            </a:r>
            <a:r>
              <a:rPr lang="en-US" altLang="en-US" sz="1400" baseline="30000"/>
              <a:t>0 </a:t>
            </a:r>
            <a:r>
              <a:rPr lang="en-US" altLang="en-US" sz="1400"/>
              <a:t>consistent with dominance of Sivers mechanism</a:t>
            </a:r>
          </a:p>
          <a:p>
            <a:pPr eaLnBrk="1" hangingPunct="1">
              <a:spcBef>
                <a:spcPct val="0"/>
              </a:spcBef>
            </a:pPr>
            <a:r>
              <a:rPr lang="en-US" altLang="en-US" sz="1400"/>
              <a:t> Subleading asymmetries comparable with leading ones (1/Q terms should be accounted)</a:t>
            </a:r>
          </a:p>
        </p:txBody>
      </p:sp>
      <p:sp>
        <p:nvSpPr>
          <p:cNvPr id="34825" name="Rectangle 34">
            <a:extLst>
              <a:ext uri="{FF2B5EF4-FFF2-40B4-BE49-F238E27FC236}">
                <a16:creationId xmlns:a16="http://schemas.microsoft.com/office/drawing/2014/main" id="{2D1E9ECC-3B74-2B45-8301-B5E4DD1ABB49}"/>
              </a:ext>
            </a:extLst>
          </p:cNvPr>
          <p:cNvSpPr>
            <a:spLocks noChangeArrowheads="1"/>
          </p:cNvSpPr>
          <p:nvPr/>
        </p:nvSpPr>
        <p:spPr bwMode="auto">
          <a:xfrm>
            <a:off x="7620000" y="2743200"/>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 </a:t>
            </a:r>
            <a:r>
              <a:rPr lang="en-US" altLang="en-US" sz="1000"/>
              <a:t>arXiv:1709.10054</a:t>
            </a:r>
          </a:p>
        </p:txBody>
      </p:sp>
      <p:pic>
        <p:nvPicPr>
          <p:cNvPr id="34826" name="Picture 2" descr="Screen Shot 2017-12-04 at 4.16.17 PM.png">
            <a:extLst>
              <a:ext uri="{FF2B5EF4-FFF2-40B4-BE49-F238E27FC236}">
                <a16:creationId xmlns:a16="http://schemas.microsoft.com/office/drawing/2014/main" id="{2DE2BAA8-7EE2-0C46-9D58-DC1DBA9EFC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743200"/>
            <a:ext cx="5410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Line 22">
            <a:extLst>
              <a:ext uri="{FF2B5EF4-FFF2-40B4-BE49-F238E27FC236}">
                <a16:creationId xmlns:a16="http://schemas.microsoft.com/office/drawing/2014/main" id="{97ACBE8E-07E6-9541-8B17-B42D8B20CDD1}"/>
              </a:ext>
            </a:extLst>
          </p:cNvPr>
          <p:cNvSpPr>
            <a:spLocks noChangeShapeType="1"/>
          </p:cNvSpPr>
          <p:nvPr/>
        </p:nvSpPr>
        <p:spPr bwMode="auto">
          <a:xfrm>
            <a:off x="685800" y="1981200"/>
            <a:ext cx="228600" cy="838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4828" name="Picture 20" descr="Screen shot 2012-10-18 at 1.37.01 PM.png">
            <a:extLst>
              <a:ext uri="{FF2B5EF4-FFF2-40B4-BE49-F238E27FC236}">
                <a16:creationId xmlns:a16="http://schemas.microsoft.com/office/drawing/2014/main" id="{09EFE870-BA89-9644-B918-B27B951D720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914400"/>
            <a:ext cx="22288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Box 3">
            <a:extLst>
              <a:ext uri="{FF2B5EF4-FFF2-40B4-BE49-F238E27FC236}">
                <a16:creationId xmlns:a16="http://schemas.microsoft.com/office/drawing/2014/main" id="{820014C8-9C41-044E-A430-51C69D5438F8}"/>
              </a:ext>
            </a:extLst>
          </p:cNvPr>
          <p:cNvSpPr txBox="1">
            <a:spLocks noChangeArrowheads="1"/>
          </p:cNvSpPr>
          <p:nvPr/>
        </p:nvSpPr>
        <p:spPr bwMode="auto">
          <a:xfrm>
            <a:off x="2133600" y="1143000"/>
            <a:ext cx="2819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AutoNum type="arabicParenR"/>
            </a:pPr>
            <a:r>
              <a:rPr lang="en-US" altLang="en-US" sz="1400"/>
              <a:t>roughly equal </a:t>
            </a:r>
            <a:r>
              <a:rPr lang="en-US" altLang="en-US" sz="1400">
                <a:latin typeface="Symbol" pitchFamily="2" charset="2"/>
              </a:rPr>
              <a:t>p</a:t>
            </a:r>
            <a:r>
              <a:rPr lang="en-US" altLang="en-US" sz="1400" baseline="30000"/>
              <a:t>+</a:t>
            </a:r>
            <a:r>
              <a:rPr lang="en-US" altLang="en-US" sz="1400">
                <a:latin typeface="Symbol" pitchFamily="2" charset="2"/>
              </a:rPr>
              <a:t>p</a:t>
            </a:r>
            <a:r>
              <a:rPr lang="en-US" altLang="en-US" sz="1400" baseline="30000"/>
              <a:t>0 </a:t>
            </a:r>
            <a:r>
              <a:rPr lang="en-US" altLang="en-US" sz="1400"/>
              <a:t>SSA</a:t>
            </a:r>
          </a:p>
          <a:p>
            <a:pPr eaLnBrk="1" hangingPunct="1">
              <a:spcBef>
                <a:spcPct val="0"/>
              </a:spcBef>
              <a:buFontTx/>
              <a:buAutoNum type="arabicParenR"/>
            </a:pPr>
            <a:r>
              <a:rPr lang="en-US" altLang="en-US" sz="1400">
                <a:latin typeface="Symbol" pitchFamily="2" charset="2"/>
              </a:rPr>
              <a:t>p</a:t>
            </a:r>
            <a:r>
              <a:rPr lang="en-US" altLang="en-US" sz="1400" baseline="30000"/>
              <a:t>- </a:t>
            </a:r>
            <a:r>
              <a:rPr lang="en-US" altLang="en-US" sz="1400"/>
              <a:t>SSA much smaller, consistent with 0 or&lt;0</a:t>
            </a:r>
          </a:p>
          <a:p>
            <a:pPr eaLnBrk="1" hangingPunct="1">
              <a:spcBef>
                <a:spcPct val="0"/>
              </a:spcBef>
              <a:buFontTx/>
              <a:buAutoNum type="arabicParenR"/>
            </a:pPr>
            <a:endParaRPr lang="en-US" altLang="en-US" sz="2400" baseline="30000"/>
          </a:p>
        </p:txBody>
      </p:sp>
      <p:pic>
        <p:nvPicPr>
          <p:cNvPr id="34830" name="Picture 2" descr="Screen shot 2012-10-18 at 10.54.30 AM.png">
            <a:extLst>
              <a:ext uri="{FF2B5EF4-FFF2-40B4-BE49-F238E27FC236}">
                <a16:creationId xmlns:a16="http://schemas.microsoft.com/office/drawing/2014/main" id="{E6915405-972E-554B-A82F-6CD5003BC36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914400"/>
            <a:ext cx="23622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TextBox 4">
            <a:extLst>
              <a:ext uri="{FF2B5EF4-FFF2-40B4-BE49-F238E27FC236}">
                <a16:creationId xmlns:a16="http://schemas.microsoft.com/office/drawing/2014/main" id="{59982FF0-C08E-FF41-9207-F8BC0E44008C}"/>
              </a:ext>
            </a:extLst>
          </p:cNvPr>
          <p:cNvSpPr txBox="1">
            <a:spLocks noChangeArrowheads="1"/>
          </p:cNvSpPr>
          <p:nvPr/>
        </p:nvSpPr>
        <p:spPr bwMode="auto">
          <a:xfrm>
            <a:off x="6781800" y="4462463"/>
            <a:ext cx="13446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a:t>collins contribution</a:t>
            </a:r>
          </a:p>
        </p:txBody>
      </p:sp>
      <p:sp>
        <p:nvSpPr>
          <p:cNvPr id="34832" name="Line 22">
            <a:extLst>
              <a:ext uri="{FF2B5EF4-FFF2-40B4-BE49-F238E27FC236}">
                <a16:creationId xmlns:a16="http://schemas.microsoft.com/office/drawing/2014/main" id="{AA35C3D6-F2AB-1145-BD5D-5829DFCDC88A}"/>
              </a:ext>
            </a:extLst>
          </p:cNvPr>
          <p:cNvSpPr>
            <a:spLocks noChangeShapeType="1"/>
          </p:cNvSpPr>
          <p:nvPr/>
        </p:nvSpPr>
        <p:spPr bwMode="auto">
          <a:xfrm flipV="1">
            <a:off x="7467600" y="4386263"/>
            <a:ext cx="762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4833" name="Picture 1" descr="Screen Shot 2018-09-07 at 5.22.25 PM.png">
            <a:extLst>
              <a:ext uri="{FF2B5EF4-FFF2-40B4-BE49-F238E27FC236}">
                <a16:creationId xmlns:a16="http://schemas.microsoft.com/office/drawing/2014/main" id="{6A48B65C-7250-0447-AC99-8724EA2C65D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2590800"/>
            <a:ext cx="317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4" descr="Screen Shot 2018-08-28 at 5.25.14 PM.png">
            <a:extLst>
              <a:ext uri="{FF2B5EF4-FFF2-40B4-BE49-F238E27FC236}">
                <a16:creationId xmlns:a16="http://schemas.microsoft.com/office/drawing/2014/main" id="{8E88EE61-ED91-1B42-9216-A67BBD83EB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981200"/>
            <a:ext cx="41513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Footer Placeholder 1">
            <a:extLst>
              <a:ext uri="{FF2B5EF4-FFF2-40B4-BE49-F238E27FC236}">
                <a16:creationId xmlns:a16="http://schemas.microsoft.com/office/drawing/2014/main" id="{E47306D2-D3DE-4846-B5D2-558FC5E8AF79}"/>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40963" name="Slide Number Placeholder 2">
            <a:extLst>
              <a:ext uri="{FF2B5EF4-FFF2-40B4-BE49-F238E27FC236}">
                <a16:creationId xmlns:a16="http://schemas.microsoft.com/office/drawing/2014/main" id="{82B52DE9-5D43-C740-B300-BD29CF78F8E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110B4F8-A5E2-934D-A6B4-6A39423EC2BB}" type="slidenum">
              <a:rPr lang="en-US" altLang="en-US" sz="1400" smtClean="0"/>
              <a:pPr>
                <a:spcBef>
                  <a:spcPct val="0"/>
                </a:spcBef>
                <a:buFontTx/>
                <a:buNone/>
              </a:pPr>
              <a:t>14</a:t>
            </a:fld>
            <a:endParaRPr lang="en-US" altLang="en-US" sz="1400"/>
          </a:p>
        </p:txBody>
      </p:sp>
      <p:sp>
        <p:nvSpPr>
          <p:cNvPr id="40964" name="Text Box 2">
            <a:extLst>
              <a:ext uri="{FF2B5EF4-FFF2-40B4-BE49-F238E27FC236}">
                <a16:creationId xmlns:a16="http://schemas.microsoft.com/office/drawing/2014/main" id="{72F3098B-06F3-F44A-A273-9F42988D8711}"/>
              </a:ext>
            </a:extLst>
          </p:cNvPr>
          <p:cNvSpPr txBox="1">
            <a:spLocks noChangeArrowheads="1"/>
          </p:cNvSpPr>
          <p:nvPr/>
        </p:nvSpPr>
        <p:spPr bwMode="auto">
          <a:xfrm>
            <a:off x="3124200" y="76200"/>
            <a:ext cx="495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600">
                <a:solidFill>
                  <a:schemeClr val="accent2"/>
                </a:solidFill>
              </a:rPr>
              <a:t>From JLab12 to EIC</a:t>
            </a:r>
          </a:p>
        </p:txBody>
      </p:sp>
      <p:sp>
        <p:nvSpPr>
          <p:cNvPr id="40965" name="Line 3">
            <a:extLst>
              <a:ext uri="{FF2B5EF4-FFF2-40B4-BE49-F238E27FC236}">
                <a16:creationId xmlns:a16="http://schemas.microsoft.com/office/drawing/2014/main" id="{FE9D9635-7F15-924A-AA65-B8FCF011510E}"/>
              </a:ext>
            </a:extLst>
          </p:cNvPr>
          <p:cNvSpPr>
            <a:spLocks noChangeShapeType="1"/>
          </p:cNvSpPr>
          <p:nvPr/>
        </p:nvSpPr>
        <p:spPr bwMode="auto">
          <a:xfrm>
            <a:off x="0" y="762000"/>
            <a:ext cx="914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6" name="Text Box 4">
            <a:extLst>
              <a:ext uri="{FF2B5EF4-FFF2-40B4-BE49-F238E27FC236}">
                <a16:creationId xmlns:a16="http://schemas.microsoft.com/office/drawing/2014/main" id="{40A00AF2-B286-594E-BBA7-FEC0F380B95B}"/>
              </a:ext>
            </a:extLst>
          </p:cNvPr>
          <p:cNvSpPr txBox="1">
            <a:spLocks noChangeArrowheads="1"/>
          </p:cNvSpPr>
          <p:nvPr/>
        </p:nvSpPr>
        <p:spPr bwMode="auto">
          <a:xfrm>
            <a:off x="177800" y="5334000"/>
            <a:ext cx="8966200" cy="1076325"/>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600">
                <a:latin typeface="Times New Roman" panose="02020603050405020304" pitchFamily="18" charset="0"/>
              </a:rPr>
              <a:t>Understanding of quark-gluon correlations is crucial for precision studies of the structure of the nucleon. </a:t>
            </a:r>
          </a:p>
          <a:p>
            <a:pPr eaLnBrk="1" hangingPunct="1">
              <a:spcBef>
                <a:spcPct val="0"/>
              </a:spcBef>
            </a:pPr>
            <a:r>
              <a:rPr lang="en-US" altLang="en-US" sz="1600">
                <a:latin typeface="Times New Roman" panose="02020603050405020304" pitchFamily="18" charset="0"/>
              </a:rPr>
              <a:t>At medium energies all experiments measure very significant HT contributions</a:t>
            </a:r>
          </a:p>
          <a:p>
            <a:pPr eaLnBrk="1" hangingPunct="1">
              <a:spcBef>
                <a:spcPct val="0"/>
              </a:spcBef>
            </a:pPr>
            <a:r>
              <a:rPr lang="en-US" altLang="en-US" sz="1600">
                <a:latin typeface="Times New Roman" panose="02020603050405020304" pitchFamily="18" charset="0"/>
              </a:rPr>
              <a:t>Large HT effects may indicate the breakdown of the theory</a:t>
            </a:r>
          </a:p>
          <a:p>
            <a:pPr eaLnBrk="1" hangingPunct="1">
              <a:spcBef>
                <a:spcPct val="0"/>
              </a:spcBef>
            </a:pPr>
            <a:r>
              <a:rPr lang="en-US" altLang="en-US" sz="1600">
                <a:latin typeface="Times New Roman" panose="02020603050405020304" pitchFamily="18" charset="0"/>
              </a:rPr>
              <a:t>Overlap of EIC and JLab12 in the valence region will be crucial for the TMD program</a:t>
            </a:r>
          </a:p>
        </p:txBody>
      </p:sp>
      <p:pic>
        <p:nvPicPr>
          <p:cNvPr id="40967" name="Picture 17" descr="txp_fig">
            <a:extLst>
              <a:ext uri="{FF2B5EF4-FFF2-40B4-BE49-F238E27FC236}">
                <a16:creationId xmlns:a16="http://schemas.microsoft.com/office/drawing/2014/main" id="{274AD9B9-9AD3-6D4D-8ECC-1480D1229D3C}"/>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2130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7">
            <a:extLst>
              <a:ext uri="{FF2B5EF4-FFF2-40B4-BE49-F238E27FC236}">
                <a16:creationId xmlns:a16="http://schemas.microsoft.com/office/drawing/2014/main" id="{9A7CAFCC-70E1-404D-BD55-20C272FE5D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752600"/>
            <a:ext cx="44259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5" descr="txp_fig">
            <a:extLst>
              <a:ext uri="{FF2B5EF4-FFF2-40B4-BE49-F238E27FC236}">
                <a16:creationId xmlns:a16="http://schemas.microsoft.com/office/drawing/2014/main" id="{E2E06469-45A2-4944-90F4-D12C82D1EF54}"/>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2281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6">
            <a:extLst>
              <a:ext uri="{FF2B5EF4-FFF2-40B4-BE49-F238E27FC236}">
                <a16:creationId xmlns:a16="http://schemas.microsoft.com/office/drawing/2014/main" id="{B80BF09B-BCB4-3C42-A3C2-91F8279DD07B}"/>
              </a:ext>
            </a:extLst>
          </p:cNvPr>
          <p:cNvSpPr>
            <a:spLocks noChangeArrowheads="1"/>
          </p:cNvSpPr>
          <p:nvPr/>
        </p:nvSpPr>
        <p:spPr bwMode="auto">
          <a:xfrm>
            <a:off x="914400" y="230188"/>
            <a:ext cx="457200" cy="381000"/>
          </a:xfrm>
          <a:prstGeom prst="ellipse">
            <a:avLst/>
          </a:prstGeom>
          <a:noFill/>
          <a:ln w="3175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40971" name="Line 14">
            <a:extLst>
              <a:ext uri="{FF2B5EF4-FFF2-40B4-BE49-F238E27FC236}">
                <a16:creationId xmlns:a16="http://schemas.microsoft.com/office/drawing/2014/main" id="{F1ECC71F-F17C-2347-AEBC-D22BA515D343}"/>
              </a:ext>
            </a:extLst>
          </p:cNvPr>
          <p:cNvSpPr>
            <a:spLocks noChangeShapeType="1"/>
          </p:cNvSpPr>
          <p:nvPr/>
        </p:nvSpPr>
        <p:spPr bwMode="auto">
          <a:xfrm>
            <a:off x="1143000" y="609600"/>
            <a:ext cx="914400" cy="68580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2" name="Rectangle 20">
            <a:extLst>
              <a:ext uri="{FF2B5EF4-FFF2-40B4-BE49-F238E27FC236}">
                <a16:creationId xmlns:a16="http://schemas.microsoft.com/office/drawing/2014/main" id="{A5BA62D4-E95D-1742-91A1-AEF89E65B97D}"/>
              </a:ext>
            </a:extLst>
          </p:cNvPr>
          <p:cNvSpPr>
            <a:spLocks noChangeArrowheads="1"/>
          </p:cNvSpPr>
          <p:nvPr/>
        </p:nvSpPr>
        <p:spPr bwMode="auto">
          <a:xfrm>
            <a:off x="2743200" y="762000"/>
            <a:ext cx="4572000" cy="95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latin typeface="Times New Roman" panose="02020603050405020304" pitchFamily="18" charset="0"/>
              </a:rPr>
              <a:t>JLab@</a:t>
            </a:r>
            <a:r>
              <a:rPr lang="en-US" altLang="en-US" sz="1400">
                <a:solidFill>
                  <a:srgbClr val="0000FF"/>
                </a:solidFill>
                <a:latin typeface="Times New Roman" panose="02020603050405020304" pitchFamily="18" charset="0"/>
              </a:rPr>
              <a:t>12</a:t>
            </a:r>
            <a:r>
              <a:rPr lang="en-US" altLang="en-US" sz="1400">
                <a:latin typeface="Times New Roman" panose="02020603050405020304" pitchFamily="18" charset="0"/>
              </a:rPr>
              <a:t>GeV (25/</a:t>
            </a:r>
            <a:r>
              <a:rPr lang="en-US" altLang="en-US" sz="1400">
                <a:solidFill>
                  <a:schemeClr val="accent2"/>
                </a:solidFill>
                <a:latin typeface="Times New Roman" panose="02020603050405020304" pitchFamily="18" charset="0"/>
              </a:rPr>
              <a:t>50</a:t>
            </a:r>
            <a:r>
              <a:rPr lang="en-US" altLang="en-US" sz="1400">
                <a:latin typeface="Times New Roman" panose="02020603050405020304" pitchFamily="18" charset="0"/>
              </a:rPr>
              <a:t>/75)</a:t>
            </a:r>
          </a:p>
          <a:p>
            <a:pPr eaLnBrk="1" hangingPunct="1">
              <a:spcBef>
                <a:spcPct val="0"/>
              </a:spcBef>
              <a:buFont typeface="Wingdings" pitchFamily="2" charset="2"/>
              <a:buChar char="à"/>
            </a:pPr>
            <a:r>
              <a:rPr lang="en-US" altLang="en-US" sz="1400">
                <a:solidFill>
                  <a:srgbClr val="0000FF"/>
                </a:solidFill>
                <a:latin typeface="Times New Roman" panose="02020603050405020304" pitchFamily="18" charset="0"/>
                <a:sym typeface="Wingdings" pitchFamily="2" charset="2"/>
              </a:rPr>
              <a:t>0.1&lt;</a:t>
            </a:r>
            <a:r>
              <a:rPr lang="en-US" altLang="en-US" sz="1400" i="1">
                <a:solidFill>
                  <a:srgbClr val="0000FF"/>
                </a:solidFill>
                <a:latin typeface="Times New Roman" panose="02020603050405020304" pitchFamily="18" charset="0"/>
                <a:sym typeface="Wingdings" pitchFamily="2" charset="2"/>
              </a:rPr>
              <a:t>x</a:t>
            </a:r>
            <a:r>
              <a:rPr lang="en-US" altLang="en-US" sz="1400" i="1" baseline="-25000">
                <a:solidFill>
                  <a:srgbClr val="0000FF"/>
                </a:solidFill>
                <a:latin typeface="Times New Roman" panose="02020603050405020304" pitchFamily="18" charset="0"/>
                <a:sym typeface="Wingdings" pitchFamily="2" charset="2"/>
              </a:rPr>
              <a:t>B</a:t>
            </a:r>
            <a:r>
              <a:rPr lang="en-US" altLang="en-US" sz="1400">
                <a:solidFill>
                  <a:srgbClr val="0000FF"/>
                </a:solidFill>
                <a:latin typeface="Times New Roman" panose="02020603050405020304" pitchFamily="18" charset="0"/>
                <a:sym typeface="Wingdings" pitchFamily="2" charset="2"/>
              </a:rPr>
              <a:t>&lt;0.7</a:t>
            </a:r>
            <a:r>
              <a:rPr lang="en-US" altLang="en-US" sz="1400">
                <a:latin typeface="Times New Roman" panose="02020603050405020304" pitchFamily="18" charset="0"/>
                <a:sym typeface="Wingdings" pitchFamily="2" charset="2"/>
              </a:rPr>
              <a:t> </a:t>
            </a:r>
            <a:r>
              <a:rPr lang="en-US" altLang="en-US" sz="1400">
                <a:solidFill>
                  <a:srgbClr val="0000FF"/>
                </a:solidFill>
                <a:latin typeface="Times New Roman" panose="02020603050405020304" pitchFamily="18" charset="0"/>
                <a:sym typeface="Wingdings" pitchFamily="2" charset="2"/>
              </a:rPr>
              <a:t>:</a:t>
            </a:r>
            <a:r>
              <a:rPr lang="en-US" altLang="en-US" sz="1400">
                <a:latin typeface="Times New Roman" panose="02020603050405020304" pitchFamily="18" charset="0"/>
                <a:sym typeface="Wingdings" pitchFamily="2" charset="2"/>
              </a:rPr>
              <a:t> </a:t>
            </a:r>
            <a:r>
              <a:rPr lang="en-US" altLang="en-US" sz="1200">
                <a:latin typeface="Times New Roman" panose="02020603050405020304" pitchFamily="18" charset="0"/>
                <a:sym typeface="Wingdings" pitchFamily="2" charset="2"/>
              </a:rPr>
              <a:t>valence quarks</a:t>
            </a:r>
            <a:endParaRPr lang="en-US" altLang="en-US" sz="1400">
              <a:latin typeface="Times New Roman" panose="02020603050405020304" pitchFamily="18" charset="0"/>
              <a:sym typeface="Wingdings" pitchFamily="2" charset="2"/>
            </a:endParaRPr>
          </a:p>
          <a:p>
            <a:pPr eaLnBrk="1" hangingPunct="1">
              <a:spcBef>
                <a:spcPct val="0"/>
              </a:spcBef>
              <a:buFontTx/>
              <a:buNone/>
            </a:pPr>
            <a:r>
              <a:rPr lang="en-US" altLang="en-US" sz="1400">
                <a:solidFill>
                  <a:schemeClr val="accent2"/>
                </a:solidFill>
                <a:latin typeface="Times New Roman" panose="02020603050405020304" pitchFamily="18" charset="0"/>
              </a:rPr>
              <a:t>EIC   </a:t>
            </a:r>
            <a:r>
              <a:rPr lang="en-US" altLang="en-US" sz="1400"/>
              <a:t>√s = 140, 50</a:t>
            </a:r>
            <a:r>
              <a:rPr lang="en-US" altLang="en-US" sz="1400">
                <a:solidFill>
                  <a:srgbClr val="0000FF"/>
                </a:solidFill>
              </a:rPr>
              <a:t>, 15 </a:t>
            </a:r>
            <a:r>
              <a:rPr lang="en-US" altLang="en-US" sz="1400"/>
              <a:t>GeV </a:t>
            </a:r>
            <a:endParaRPr lang="en-US" altLang="en-US" sz="1400">
              <a:latin typeface="Times New Roman" panose="02020603050405020304" pitchFamily="18" charset="0"/>
              <a:sym typeface="Wingdings" pitchFamily="2" charset="2"/>
            </a:endParaRPr>
          </a:p>
          <a:p>
            <a:pPr eaLnBrk="1" hangingPunct="1">
              <a:spcBef>
                <a:spcPct val="0"/>
              </a:spcBef>
              <a:buFont typeface="Wingdings" pitchFamily="2" charset="2"/>
              <a:buChar char="à"/>
            </a:pPr>
            <a:r>
              <a:rPr lang="en-US" altLang="en-US" sz="1400">
                <a:solidFill>
                  <a:srgbClr val="0000FF"/>
                </a:solidFill>
                <a:latin typeface="Times New Roman" panose="02020603050405020304" pitchFamily="18" charset="0"/>
                <a:sym typeface="Wingdings" pitchFamily="2" charset="2"/>
              </a:rPr>
              <a:t>10</a:t>
            </a:r>
            <a:r>
              <a:rPr lang="en-US" altLang="en-US" sz="1400" baseline="30000">
                <a:solidFill>
                  <a:srgbClr val="0000FF"/>
                </a:solidFill>
                <a:latin typeface="Times New Roman" panose="02020603050405020304" pitchFamily="18" charset="0"/>
                <a:sym typeface="Wingdings" pitchFamily="2" charset="2"/>
              </a:rPr>
              <a:t>-4</a:t>
            </a:r>
            <a:r>
              <a:rPr lang="en-US" altLang="en-US" sz="1400">
                <a:solidFill>
                  <a:srgbClr val="0000FF"/>
                </a:solidFill>
                <a:latin typeface="Times New Roman" panose="02020603050405020304" pitchFamily="18" charset="0"/>
                <a:sym typeface="Wingdings" pitchFamily="2" charset="2"/>
              </a:rPr>
              <a:t>&lt;</a:t>
            </a:r>
            <a:r>
              <a:rPr lang="en-US" altLang="en-US" sz="1400" i="1">
                <a:solidFill>
                  <a:srgbClr val="0000FF"/>
                </a:solidFill>
                <a:latin typeface="Times New Roman" panose="02020603050405020304" pitchFamily="18" charset="0"/>
                <a:sym typeface="Wingdings" pitchFamily="2" charset="2"/>
              </a:rPr>
              <a:t>x</a:t>
            </a:r>
            <a:r>
              <a:rPr lang="en-US" altLang="en-US" sz="1400" i="1" baseline="-25000">
                <a:solidFill>
                  <a:srgbClr val="0000FF"/>
                </a:solidFill>
                <a:latin typeface="Times New Roman" panose="02020603050405020304" pitchFamily="18" charset="0"/>
                <a:sym typeface="Wingdings" pitchFamily="2" charset="2"/>
              </a:rPr>
              <a:t>B</a:t>
            </a:r>
            <a:r>
              <a:rPr lang="en-US" altLang="en-US" sz="1400">
                <a:solidFill>
                  <a:srgbClr val="0000FF"/>
                </a:solidFill>
                <a:latin typeface="Times New Roman" panose="02020603050405020304" pitchFamily="18" charset="0"/>
                <a:sym typeface="Wingdings" pitchFamily="2" charset="2"/>
              </a:rPr>
              <a:t>&lt;</a:t>
            </a:r>
            <a:r>
              <a:rPr lang="en-US" altLang="en-US" sz="1400">
                <a:solidFill>
                  <a:schemeClr val="accent2"/>
                </a:solidFill>
                <a:latin typeface="Times New Roman" panose="02020603050405020304" pitchFamily="18" charset="0"/>
                <a:sym typeface="Wingdings" pitchFamily="2" charset="2"/>
              </a:rPr>
              <a:t>0.3</a:t>
            </a:r>
            <a:r>
              <a:rPr lang="en-US" altLang="en-US" sz="1200">
                <a:solidFill>
                  <a:schemeClr val="accent2"/>
                </a:solidFill>
                <a:latin typeface="Times New Roman" panose="02020603050405020304" pitchFamily="18" charset="0"/>
                <a:sym typeface="Wingdings" pitchFamily="2" charset="2"/>
              </a:rPr>
              <a:t>:</a:t>
            </a:r>
            <a:r>
              <a:rPr lang="en-US" altLang="en-US" sz="1200" i="1">
                <a:solidFill>
                  <a:srgbClr val="0000FF"/>
                </a:solidFill>
                <a:latin typeface="Times New Roman" panose="02020603050405020304" pitchFamily="18" charset="0"/>
                <a:sym typeface="Wingdings" pitchFamily="2" charset="2"/>
              </a:rPr>
              <a:t> </a:t>
            </a:r>
            <a:r>
              <a:rPr lang="en-US" altLang="en-US" sz="1200">
                <a:latin typeface="Times New Roman" panose="02020603050405020304" pitchFamily="18" charset="0"/>
                <a:sym typeface="Wingdings" pitchFamily="2" charset="2"/>
              </a:rPr>
              <a:t>gluons </a:t>
            </a:r>
            <a:r>
              <a:rPr lang="en-US" altLang="en-US" sz="1200">
                <a:solidFill>
                  <a:schemeClr val="accent2"/>
                </a:solidFill>
                <a:latin typeface="Times New Roman" panose="02020603050405020304" pitchFamily="18" charset="0"/>
                <a:sym typeface="Wingdings" pitchFamily="2" charset="2"/>
              </a:rPr>
              <a:t>and quarks, higher </a:t>
            </a:r>
            <a:r>
              <a:rPr lang="en-US" altLang="en-US" sz="1400">
                <a:solidFill>
                  <a:schemeClr val="accent2"/>
                </a:solidFill>
                <a:latin typeface="Times New Roman" panose="02020603050405020304" pitchFamily="18" charset="0"/>
                <a:sym typeface="Wingdings" pitchFamily="2" charset="2"/>
              </a:rPr>
              <a:t>P</a:t>
            </a:r>
            <a:r>
              <a:rPr lang="en-US" altLang="en-US" sz="1400" baseline="-25000">
                <a:solidFill>
                  <a:schemeClr val="accent2"/>
                </a:solidFill>
                <a:latin typeface="Times New Roman" panose="02020603050405020304" pitchFamily="18" charset="0"/>
                <a:sym typeface="Wingdings" pitchFamily="2" charset="2"/>
              </a:rPr>
              <a:t>T</a:t>
            </a:r>
            <a:r>
              <a:rPr lang="en-US" altLang="en-US" sz="1400">
                <a:solidFill>
                  <a:schemeClr val="accent2"/>
                </a:solidFill>
                <a:latin typeface="Times New Roman" panose="02020603050405020304" pitchFamily="18" charset="0"/>
                <a:sym typeface="Wingdings" pitchFamily="2" charset="2"/>
              </a:rPr>
              <a:t> and Q</a:t>
            </a:r>
            <a:r>
              <a:rPr lang="en-US" altLang="en-US" sz="1400" baseline="30000">
                <a:solidFill>
                  <a:schemeClr val="accent2"/>
                </a:solidFill>
                <a:latin typeface="Times New Roman" panose="02020603050405020304" pitchFamily="18" charset="0"/>
                <a:sym typeface="Wingdings" pitchFamily="2" charset="2"/>
              </a:rPr>
              <a:t>2</a:t>
            </a:r>
            <a:r>
              <a:rPr lang="en-US" altLang="en-US" sz="1400">
                <a:solidFill>
                  <a:schemeClr val="accent2"/>
                </a:solidFill>
                <a:latin typeface="Times New Roman" panose="02020603050405020304" pitchFamily="18" charset="0"/>
                <a:sym typeface="Wingdings" pitchFamily="2" charset="2"/>
              </a:rPr>
              <a:t>. </a:t>
            </a:r>
            <a:endParaRPr lang="en-US" altLang="en-US" sz="1400">
              <a:latin typeface="Times New Roman" panose="02020603050405020304" pitchFamily="18" charset="0"/>
              <a:sym typeface="Wingdings" pitchFamily="2" charset="2"/>
            </a:endParaRPr>
          </a:p>
        </p:txBody>
      </p:sp>
      <p:sp>
        <p:nvSpPr>
          <p:cNvPr id="40973" name="Rectangle 3">
            <a:extLst>
              <a:ext uri="{FF2B5EF4-FFF2-40B4-BE49-F238E27FC236}">
                <a16:creationId xmlns:a16="http://schemas.microsoft.com/office/drawing/2014/main" id="{FE7C89DF-ED03-8649-B188-2F7EA6EDC963}"/>
              </a:ext>
            </a:extLst>
          </p:cNvPr>
          <p:cNvSpPr>
            <a:spLocks noChangeArrowheads="1"/>
          </p:cNvSpPr>
          <p:nvPr/>
        </p:nvSpPr>
        <p:spPr bwMode="auto">
          <a:xfrm>
            <a:off x="6096000" y="2209800"/>
            <a:ext cx="2716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latin typeface="Times New Roman" panose="02020603050405020304" pitchFamily="18" charset="0"/>
              </a:rPr>
              <a:t>CLAS12 (2018 Spring) vs MC</a:t>
            </a:r>
            <a:endParaRPr lang="en-US" altLang="en-US" sz="240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ooter Placeholder 1">
            <a:extLst>
              <a:ext uri="{FF2B5EF4-FFF2-40B4-BE49-F238E27FC236}">
                <a16:creationId xmlns:a16="http://schemas.microsoft.com/office/drawing/2014/main" id="{11C1F27A-397D-9B4A-A1B8-EF7BB37FFD4B}"/>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n-US" sz="1400"/>
              <a:t>H. Avakian, SPIN-2018, Sep 13</a:t>
            </a:r>
            <a:endParaRPr lang="en-US" altLang="en-US" sz="1400"/>
          </a:p>
        </p:txBody>
      </p:sp>
      <p:sp>
        <p:nvSpPr>
          <p:cNvPr id="43010" name="Slide Number Placeholder 2">
            <a:extLst>
              <a:ext uri="{FF2B5EF4-FFF2-40B4-BE49-F238E27FC236}">
                <a16:creationId xmlns:a16="http://schemas.microsoft.com/office/drawing/2014/main" id="{A05C3869-7ECB-9642-8BE9-37C4E6AF5EC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CD95CEB-E268-EC44-991C-3E8EE80CDFF6}" type="slidenum">
              <a:rPr lang="en-US" altLang="en-US" sz="1400" smtClean="0"/>
              <a:pPr>
                <a:spcBef>
                  <a:spcPct val="0"/>
                </a:spcBef>
                <a:buFontTx/>
                <a:buNone/>
              </a:pPr>
              <a:t>15</a:t>
            </a:fld>
            <a:endParaRPr lang="en-US" altLang="en-US" sz="1400"/>
          </a:p>
        </p:txBody>
      </p:sp>
      <p:sp>
        <p:nvSpPr>
          <p:cNvPr id="43011" name="TextBox 3">
            <a:extLst>
              <a:ext uri="{FF2B5EF4-FFF2-40B4-BE49-F238E27FC236}">
                <a16:creationId xmlns:a16="http://schemas.microsoft.com/office/drawing/2014/main" id="{27063C2A-EEE5-6D49-BF8D-D615366FE99D}"/>
              </a:ext>
            </a:extLst>
          </p:cNvPr>
          <p:cNvSpPr txBox="1">
            <a:spLocks noChangeArrowheads="1"/>
          </p:cNvSpPr>
          <p:nvPr/>
        </p:nvSpPr>
        <p:spPr bwMode="auto">
          <a:xfrm>
            <a:off x="0" y="76200"/>
            <a:ext cx="92480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t>The role of vector mesons and </a:t>
            </a:r>
            <a:r>
              <a:rPr lang="en-US" altLang="en-US" dirty="0" err="1"/>
              <a:t>dihadrons</a:t>
            </a:r>
            <a:r>
              <a:rPr lang="en-US" altLang="en-US" dirty="0"/>
              <a:t> in SIDIS</a:t>
            </a:r>
          </a:p>
        </p:txBody>
      </p:sp>
      <p:pic>
        <p:nvPicPr>
          <p:cNvPr id="43012" name="Picture 5" descr="Screen Shot 2017-12-06 at 10.59.04 AM.png">
            <a:extLst>
              <a:ext uri="{FF2B5EF4-FFF2-40B4-BE49-F238E27FC236}">
                <a16:creationId xmlns:a16="http://schemas.microsoft.com/office/drawing/2014/main" id="{66C31A91-2766-6C4A-B878-A379BB7E15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352800"/>
            <a:ext cx="4114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6">
            <a:extLst>
              <a:ext uri="{FF2B5EF4-FFF2-40B4-BE49-F238E27FC236}">
                <a16:creationId xmlns:a16="http://schemas.microsoft.com/office/drawing/2014/main" id="{A6F7342A-B9F7-FF42-9A1D-97833F2E292F}"/>
              </a:ext>
            </a:extLst>
          </p:cNvPr>
          <p:cNvSpPr txBox="1">
            <a:spLocks noChangeArrowheads="1"/>
          </p:cNvSpPr>
          <p:nvPr/>
        </p:nvSpPr>
        <p:spPr bwMode="auto">
          <a:xfrm>
            <a:off x="76200" y="838200"/>
            <a:ext cx="5257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AutoNum type="arabicParenR"/>
            </a:pPr>
            <a:r>
              <a:rPr lang="en-US" altLang="en-US" sz="1600" dirty="0"/>
              <a:t>Should we worry about </a:t>
            </a:r>
            <a:r>
              <a:rPr lang="en-US" altLang="en-US" sz="1600" dirty="0" err="1"/>
              <a:t>pions</a:t>
            </a:r>
            <a:r>
              <a:rPr lang="en-US" altLang="en-US" sz="1600" dirty="0"/>
              <a:t>/kaons coming from vector meson  decays?</a:t>
            </a:r>
          </a:p>
          <a:p>
            <a:pPr eaLnBrk="1" hangingPunct="1">
              <a:spcBef>
                <a:spcPct val="0"/>
              </a:spcBef>
              <a:buFontTx/>
              <a:buAutoNum type="arabicParenR"/>
            </a:pPr>
            <a:r>
              <a:rPr lang="en-US" altLang="en-US" sz="1600" dirty="0"/>
              <a:t>What about  </a:t>
            </a:r>
            <a:r>
              <a:rPr lang="en-US" altLang="en-US" sz="1600" dirty="0">
                <a:latin typeface="Symbol" pitchFamily="2" charset="2"/>
              </a:rPr>
              <a:t>r</a:t>
            </a:r>
            <a:r>
              <a:rPr lang="en-US" altLang="en-US" sz="1600" dirty="0"/>
              <a:t>+ and </a:t>
            </a:r>
            <a:r>
              <a:rPr lang="en-US" altLang="en-US" sz="1600" dirty="0">
                <a:latin typeface="Symbol" pitchFamily="2" charset="2"/>
              </a:rPr>
              <a:t>r</a:t>
            </a:r>
            <a:r>
              <a:rPr lang="en-US" altLang="en-US" sz="1600" dirty="0"/>
              <a:t>-</a:t>
            </a:r>
          </a:p>
          <a:p>
            <a:pPr eaLnBrk="1" hangingPunct="1">
              <a:spcBef>
                <a:spcPct val="0"/>
              </a:spcBef>
              <a:buFontTx/>
              <a:buAutoNum type="arabicParenR"/>
            </a:pPr>
            <a:r>
              <a:rPr lang="en-US" altLang="en-US" sz="1600" dirty="0"/>
              <a:t>What do we know about relevant observables for </a:t>
            </a:r>
            <a:r>
              <a:rPr lang="en-US" altLang="en-US" sz="1600" dirty="0" err="1"/>
              <a:t>pions</a:t>
            </a:r>
            <a:r>
              <a:rPr lang="en-US" altLang="en-US" sz="1600" dirty="0"/>
              <a:t> specifically coming from vector meson decays</a:t>
            </a:r>
          </a:p>
          <a:p>
            <a:pPr eaLnBrk="1" hangingPunct="1">
              <a:spcBef>
                <a:spcPct val="0"/>
              </a:spcBef>
              <a:buFontTx/>
              <a:buAutoNum type="arabicParenR"/>
            </a:pPr>
            <a:r>
              <a:rPr lang="en-US" altLang="en-US" sz="1600" dirty="0"/>
              <a:t>What about SIDIS </a:t>
            </a:r>
            <a:r>
              <a:rPr lang="en-US" altLang="en-US" sz="1600" dirty="0" err="1"/>
              <a:t>rhos</a:t>
            </a:r>
            <a:r>
              <a:rPr lang="en-US" altLang="en-US" sz="1600" dirty="0"/>
              <a:t> (can we measure?)</a:t>
            </a:r>
          </a:p>
          <a:p>
            <a:pPr eaLnBrk="1" hangingPunct="1">
              <a:spcBef>
                <a:spcPct val="0"/>
              </a:spcBef>
              <a:buFontTx/>
              <a:buAutoNum type="arabicParenR"/>
            </a:pPr>
            <a:r>
              <a:rPr lang="en-US" altLang="en-US" sz="1600" dirty="0"/>
              <a:t>What is radiative correction due to rho?</a:t>
            </a:r>
          </a:p>
          <a:p>
            <a:pPr eaLnBrk="1" hangingPunct="1">
              <a:spcBef>
                <a:spcPct val="0"/>
              </a:spcBef>
              <a:buFontTx/>
              <a:buAutoNum type="arabicParenR"/>
            </a:pPr>
            <a:r>
              <a:rPr lang="en-US" altLang="en-US" sz="1600" dirty="0"/>
              <a:t>Vector meson as resonance in </a:t>
            </a:r>
            <a:r>
              <a:rPr lang="en-US" altLang="en-US" sz="1600" dirty="0" err="1"/>
              <a:t>dihadron</a:t>
            </a:r>
            <a:r>
              <a:rPr lang="en-US" altLang="en-US" sz="1600" dirty="0"/>
              <a:t> production?</a:t>
            </a:r>
          </a:p>
        </p:txBody>
      </p:sp>
      <p:sp>
        <p:nvSpPr>
          <p:cNvPr id="43014" name="TextBox 7">
            <a:extLst>
              <a:ext uri="{FF2B5EF4-FFF2-40B4-BE49-F238E27FC236}">
                <a16:creationId xmlns:a16="http://schemas.microsoft.com/office/drawing/2014/main" id="{5F24C616-5300-DF43-A14B-39AC6ABC5756}"/>
              </a:ext>
            </a:extLst>
          </p:cNvPr>
          <p:cNvSpPr txBox="1">
            <a:spLocks noChangeArrowheads="1"/>
          </p:cNvSpPr>
          <p:nvPr/>
        </p:nvSpPr>
        <p:spPr bwMode="auto">
          <a:xfrm>
            <a:off x="0" y="3276600"/>
            <a:ext cx="233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COMPASS:1709.07374</a:t>
            </a:r>
          </a:p>
        </p:txBody>
      </p:sp>
      <p:pic>
        <p:nvPicPr>
          <p:cNvPr id="43015" name="Picture 8" descr="Screen Shot 2017-12-06 at 11.08.20 AM.png">
            <a:extLst>
              <a:ext uri="{FF2B5EF4-FFF2-40B4-BE49-F238E27FC236}">
                <a16:creationId xmlns:a16="http://schemas.microsoft.com/office/drawing/2014/main" id="{8EC39A93-F2ED-0D49-9FED-F3932C441C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14400"/>
            <a:ext cx="35290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9" descr="Screen Shot 2017-12-06 at 11.11.54 AM.png">
            <a:extLst>
              <a:ext uri="{FF2B5EF4-FFF2-40B4-BE49-F238E27FC236}">
                <a16:creationId xmlns:a16="http://schemas.microsoft.com/office/drawing/2014/main" id="{10691F3F-1FC8-4848-A89D-661F7AA576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9925" y="3200400"/>
            <a:ext cx="3962400"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7" name="Group 9">
            <a:extLst>
              <a:ext uri="{FF2B5EF4-FFF2-40B4-BE49-F238E27FC236}">
                <a16:creationId xmlns:a16="http://schemas.microsoft.com/office/drawing/2014/main" id="{1C3BA914-9EED-D645-9390-DB445E1DE118}"/>
              </a:ext>
            </a:extLst>
          </p:cNvPr>
          <p:cNvGrpSpPr>
            <a:grpSpLocks/>
          </p:cNvGrpSpPr>
          <p:nvPr/>
        </p:nvGrpSpPr>
        <p:grpSpPr bwMode="auto">
          <a:xfrm>
            <a:off x="8366120" y="4115319"/>
            <a:ext cx="734167" cy="704333"/>
            <a:chOff x="4704" y="1288"/>
            <a:chExt cx="723" cy="549"/>
          </a:xfrm>
        </p:grpSpPr>
        <p:sp>
          <p:nvSpPr>
            <p:cNvPr id="43021" name="Line 10">
              <a:extLst>
                <a:ext uri="{FF2B5EF4-FFF2-40B4-BE49-F238E27FC236}">
                  <a16:creationId xmlns:a16="http://schemas.microsoft.com/office/drawing/2014/main" id="{CA8C3FB9-19A6-8244-A458-1FE97A7DCBAE}"/>
                </a:ext>
              </a:extLst>
            </p:cNvPr>
            <p:cNvSpPr>
              <a:spLocks noChangeShapeType="1"/>
            </p:cNvSpPr>
            <p:nvPr/>
          </p:nvSpPr>
          <p:spPr bwMode="auto">
            <a:xfrm flipH="1">
              <a:off x="4704" y="1288"/>
              <a:ext cx="385" cy="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2" name="Text Box 11">
              <a:extLst>
                <a:ext uri="{FF2B5EF4-FFF2-40B4-BE49-F238E27FC236}">
                  <a16:creationId xmlns:a16="http://schemas.microsoft.com/office/drawing/2014/main" id="{7138EBBB-655A-6F4C-9CA7-9E42E79CF9AD}"/>
                </a:ext>
              </a:extLst>
            </p:cNvPr>
            <p:cNvSpPr txBox="1">
              <a:spLocks noChangeArrowheads="1"/>
            </p:cNvSpPr>
            <p:nvPr/>
          </p:nvSpPr>
          <p:spPr bwMode="auto">
            <a:xfrm>
              <a:off x="4781" y="1525"/>
              <a:ext cx="64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err="1">
                  <a:solidFill>
                    <a:srgbClr val="FF0000"/>
                  </a:solidFill>
                  <a:latin typeface="Symbol" pitchFamily="2" charset="2"/>
                </a:rPr>
                <a:t>p</a:t>
              </a:r>
              <a:r>
                <a:rPr lang="en-US" altLang="en-US" sz="2000" baseline="30000" dirty="0" err="1">
                  <a:solidFill>
                    <a:srgbClr val="FF0000"/>
                  </a:solidFill>
                  <a:latin typeface="Symbol" pitchFamily="2" charset="2"/>
                </a:rPr>
                <a:t>+</a:t>
              </a:r>
              <a:r>
                <a:rPr lang="en-US" altLang="en-US" sz="2000" dirty="0" err="1">
                  <a:solidFill>
                    <a:srgbClr val="FF0000"/>
                  </a:solidFill>
                  <a:latin typeface="Symbol" pitchFamily="2" charset="2"/>
                </a:rPr>
                <a:t>p</a:t>
              </a:r>
              <a:r>
                <a:rPr lang="en-US" altLang="en-US" sz="2000" baseline="30000" dirty="0">
                  <a:solidFill>
                    <a:srgbClr val="FF0000"/>
                  </a:solidFill>
                  <a:latin typeface="Symbol" pitchFamily="2" charset="2"/>
                </a:rPr>
                <a:t>-</a:t>
              </a:r>
            </a:p>
          </p:txBody>
        </p:sp>
      </p:grpSp>
      <p:sp>
        <p:nvSpPr>
          <p:cNvPr id="43018" name="Line 13">
            <a:extLst>
              <a:ext uri="{FF2B5EF4-FFF2-40B4-BE49-F238E27FC236}">
                <a16:creationId xmlns:a16="http://schemas.microsoft.com/office/drawing/2014/main" id="{205E8536-F3C8-094D-A8BF-D25EB8DDEB5E}"/>
              </a:ext>
            </a:extLst>
          </p:cNvPr>
          <p:cNvSpPr>
            <a:spLocks noChangeShapeType="1"/>
          </p:cNvSpPr>
          <p:nvPr/>
        </p:nvSpPr>
        <p:spPr bwMode="auto">
          <a:xfrm flipH="1">
            <a:off x="8366125" y="4800600"/>
            <a:ext cx="39052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9" name="Text Box 14">
            <a:extLst>
              <a:ext uri="{FF2B5EF4-FFF2-40B4-BE49-F238E27FC236}">
                <a16:creationId xmlns:a16="http://schemas.microsoft.com/office/drawing/2014/main" id="{84BB5EF7-FEF2-0348-95DB-7613D30BF13A}"/>
              </a:ext>
            </a:extLst>
          </p:cNvPr>
          <p:cNvSpPr txBox="1">
            <a:spLocks noChangeArrowheads="1"/>
          </p:cNvSpPr>
          <p:nvPr/>
        </p:nvSpPr>
        <p:spPr bwMode="auto">
          <a:xfrm>
            <a:off x="8442325" y="36576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C0000"/>
                </a:solidFill>
                <a:latin typeface="Symbol" pitchFamily="2" charset="2"/>
              </a:rPr>
              <a:t>p</a:t>
            </a:r>
            <a:r>
              <a:rPr lang="en-US" altLang="en-US" sz="1800" baseline="30000" dirty="0">
                <a:solidFill>
                  <a:srgbClr val="CC0000"/>
                </a:solidFill>
                <a:latin typeface="Symbol" pitchFamily="2" charset="2"/>
              </a:rPr>
              <a:t>+</a:t>
            </a:r>
            <a:r>
              <a:rPr lang="en-US" altLang="en-US" sz="1800" dirty="0">
                <a:solidFill>
                  <a:srgbClr val="CC0000"/>
                </a:solidFill>
                <a:latin typeface="Symbol" pitchFamily="2" charset="2"/>
              </a:rPr>
              <a:t>p</a:t>
            </a:r>
            <a:r>
              <a:rPr lang="en-US" altLang="en-US" sz="1800" baseline="30000" dirty="0">
                <a:solidFill>
                  <a:srgbClr val="CC0000"/>
                </a:solidFill>
                <a:latin typeface="Symbol" pitchFamily="2" charset="2"/>
              </a:rPr>
              <a:t>0</a:t>
            </a:r>
          </a:p>
        </p:txBody>
      </p:sp>
      <p:sp>
        <p:nvSpPr>
          <p:cNvPr id="43020" name="TextBox 1">
            <a:extLst>
              <a:ext uri="{FF2B5EF4-FFF2-40B4-BE49-F238E27FC236}">
                <a16:creationId xmlns:a16="http://schemas.microsoft.com/office/drawing/2014/main" id="{CB8CDAC0-16CE-E346-8B5D-309B49856CD4}"/>
              </a:ext>
            </a:extLst>
          </p:cNvPr>
          <p:cNvSpPr txBox="1">
            <a:spLocks noChangeArrowheads="1"/>
          </p:cNvSpPr>
          <p:nvPr/>
        </p:nvSpPr>
        <p:spPr bwMode="auto">
          <a:xfrm>
            <a:off x="5175251" y="5791200"/>
            <a:ext cx="3190869" cy="646331"/>
          </a:xfrm>
          <a:prstGeom prst="rect">
            <a:avLst/>
          </a:prstGeom>
          <a:solidFill>
            <a:srgbClr val="FFFF00"/>
          </a:solidFill>
          <a:ln>
            <a:solidFill>
              <a:srgbClr val="002060"/>
            </a:solidFill>
          </a:ln>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t>Fraction of </a:t>
            </a:r>
            <a:r>
              <a:rPr lang="en-US" altLang="en-US" sz="1800" dirty="0" err="1"/>
              <a:t>dihadrons</a:t>
            </a:r>
            <a:r>
              <a:rPr lang="en-US" altLang="en-US" sz="1800" dirty="0"/>
              <a:t> should be significantly higher at EIC!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oter Placeholder 1">
            <a:extLst>
              <a:ext uri="{FF2B5EF4-FFF2-40B4-BE49-F238E27FC236}">
                <a16:creationId xmlns:a16="http://schemas.microsoft.com/office/drawing/2014/main" id="{C692BB2D-3FB4-3B42-BCAE-2DBF69855B36}"/>
              </a:ext>
            </a:extLst>
          </p:cNvPr>
          <p:cNvSpPr>
            <a:spLocks noGrp="1"/>
          </p:cNvSpPr>
          <p:nvPr>
            <p:ph type="ftr" sz="quarter" idx="10"/>
          </p:nvPr>
        </p:nvSpPr>
        <p:spPr>
          <a:xfrm>
            <a:off x="3124200" y="6413500"/>
            <a:ext cx="28956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49154" name="Slide Number Placeholder 2">
            <a:extLst>
              <a:ext uri="{FF2B5EF4-FFF2-40B4-BE49-F238E27FC236}">
                <a16:creationId xmlns:a16="http://schemas.microsoft.com/office/drawing/2014/main" id="{98A2E02E-C869-544B-8676-6DE9F006124F}"/>
              </a:ext>
            </a:extLst>
          </p:cNvPr>
          <p:cNvSpPr>
            <a:spLocks noGrp="1"/>
          </p:cNvSpPr>
          <p:nvPr>
            <p:ph type="sldNum" sz="quarter" idx="11"/>
          </p:nvPr>
        </p:nvSpPr>
        <p:spPr>
          <a:xfrm>
            <a:off x="8458200" y="6311900"/>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8C08C0D-848E-1C46-A5FA-902062EA3335}" type="slidenum">
              <a:rPr lang="en-US" altLang="en-US" sz="1400" smtClean="0"/>
              <a:pPr>
                <a:spcBef>
                  <a:spcPct val="0"/>
                </a:spcBef>
                <a:buFontTx/>
                <a:buNone/>
              </a:pPr>
              <a:t>16</a:t>
            </a:fld>
            <a:endParaRPr lang="en-US" altLang="en-US" sz="1400"/>
          </a:p>
        </p:txBody>
      </p:sp>
      <p:sp>
        <p:nvSpPr>
          <p:cNvPr id="49155" name="TextBox 4">
            <a:extLst>
              <a:ext uri="{FF2B5EF4-FFF2-40B4-BE49-F238E27FC236}">
                <a16:creationId xmlns:a16="http://schemas.microsoft.com/office/drawing/2014/main" id="{8BA53BD0-DD1C-F748-B2A8-DAE533F60B0A}"/>
              </a:ext>
            </a:extLst>
          </p:cNvPr>
          <p:cNvSpPr txBox="1">
            <a:spLocks noChangeArrowheads="1"/>
          </p:cNvSpPr>
          <p:nvPr/>
        </p:nvSpPr>
        <p:spPr bwMode="auto">
          <a:xfrm>
            <a:off x="588963" y="152400"/>
            <a:ext cx="7827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dirty="0"/>
              <a:t>Correlated hadron production  in hard scattering</a:t>
            </a:r>
          </a:p>
        </p:txBody>
      </p:sp>
      <p:grpSp>
        <p:nvGrpSpPr>
          <p:cNvPr id="49157" name="Group 17">
            <a:extLst>
              <a:ext uri="{FF2B5EF4-FFF2-40B4-BE49-F238E27FC236}">
                <a16:creationId xmlns:a16="http://schemas.microsoft.com/office/drawing/2014/main" id="{2B56FF7C-876C-F149-87A2-D21670C77FA4}"/>
              </a:ext>
            </a:extLst>
          </p:cNvPr>
          <p:cNvGrpSpPr>
            <a:grpSpLocks/>
          </p:cNvGrpSpPr>
          <p:nvPr/>
        </p:nvGrpSpPr>
        <p:grpSpPr bwMode="auto">
          <a:xfrm>
            <a:off x="5264150" y="1600200"/>
            <a:ext cx="3505200" cy="3505200"/>
            <a:chOff x="1524000" y="1981200"/>
            <a:chExt cx="5325208" cy="5546176"/>
          </a:xfrm>
        </p:grpSpPr>
        <p:sp>
          <p:nvSpPr>
            <p:cNvPr id="19" name="Arc 18">
              <a:extLst>
                <a:ext uri="{FF2B5EF4-FFF2-40B4-BE49-F238E27FC236}">
                  <a16:creationId xmlns:a16="http://schemas.microsoft.com/office/drawing/2014/main" id="{064293C3-22E6-E946-8C40-FD1356AC8251}"/>
                </a:ext>
              </a:extLst>
            </p:cNvPr>
            <p:cNvSpPr>
              <a:spLocks/>
            </p:cNvSpPr>
            <p:nvPr/>
          </p:nvSpPr>
          <p:spPr bwMode="auto">
            <a:xfrm rot="8231355" flipH="1">
              <a:off x="3477541" y="3593811"/>
              <a:ext cx="3371667" cy="3933565"/>
            </a:xfrm>
            <a:custGeom>
              <a:avLst/>
              <a:gdLst>
                <a:gd name="T0" fmla="*/ 2700300 w 3371667"/>
                <a:gd name="T1" fmla="*/ 3537618 h 3933577"/>
                <a:gd name="T2" fmla="*/ 1452441 w 3371667"/>
                <a:gd name="T3" fmla="*/ 3914638 h 3933577"/>
                <a:gd name="T4" fmla="*/ 0 60000 65536"/>
                <a:gd name="T5" fmla="*/ 0 60000 65536"/>
              </a:gdLst>
              <a:ahLst/>
              <a:cxnLst>
                <a:cxn ang="T4">
                  <a:pos x="T0" y="T1"/>
                </a:cxn>
                <a:cxn ang="T5">
                  <a:pos x="T2" y="T3"/>
                </a:cxn>
              </a:cxnLst>
              <a:rect l="0" t="0" r="r" b="b"/>
              <a:pathLst>
                <a:path w="3371667" h="3933577" stroke="0">
                  <a:moveTo>
                    <a:pt x="2700300" y="3537618"/>
                  </a:moveTo>
                  <a:cubicBezTo>
                    <a:pt x="2343579" y="3851180"/>
                    <a:pt x="1894780" y="3986777"/>
                    <a:pt x="1452441" y="3914638"/>
                  </a:cubicBezTo>
                  <a:lnTo>
                    <a:pt x="1685834" y="1966789"/>
                  </a:lnTo>
                  <a:lnTo>
                    <a:pt x="2700300" y="3537618"/>
                  </a:lnTo>
                  <a:close/>
                </a:path>
                <a:path w="3371667" h="3933577" fill="none">
                  <a:moveTo>
                    <a:pt x="2700300" y="3537618"/>
                  </a:moveTo>
                  <a:cubicBezTo>
                    <a:pt x="2343579" y="3851180"/>
                    <a:pt x="1894780" y="3986777"/>
                    <a:pt x="1452441" y="3914638"/>
                  </a:cubicBezTo>
                </a:path>
              </a:pathLst>
            </a:custGeom>
            <a:noFill/>
            <a:ln w="952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cxnSp>
          <p:nvCxnSpPr>
            <p:cNvPr id="21" name="Straight Connector 20">
              <a:extLst>
                <a:ext uri="{FF2B5EF4-FFF2-40B4-BE49-F238E27FC236}">
                  <a16:creationId xmlns:a16="http://schemas.microsoft.com/office/drawing/2014/main" id="{647BE0BB-E357-C24E-8343-1B520DF921D1}"/>
                </a:ext>
              </a:extLst>
            </p:cNvPr>
            <p:cNvCxnSpPr>
              <a:cxnSpLocks noChangeShapeType="1"/>
            </p:cNvCxnSpPr>
            <p:nvPr/>
          </p:nvCxnSpPr>
          <p:spPr bwMode="auto">
            <a:xfrm flipV="1">
              <a:off x="1675943" y="2059068"/>
              <a:ext cx="1143183" cy="91431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455762EF-22BB-324F-85F5-C9CD707CE74A}"/>
                </a:ext>
              </a:extLst>
            </p:cNvPr>
            <p:cNvCxnSpPr>
              <a:cxnSpLocks noChangeShapeType="1"/>
            </p:cNvCxnSpPr>
            <p:nvPr/>
          </p:nvCxnSpPr>
          <p:spPr bwMode="auto">
            <a:xfrm>
              <a:off x="2819126" y="2059068"/>
              <a:ext cx="2819369" cy="1140382"/>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BA238922-731B-6140-89D9-B876823230B8}"/>
                </a:ext>
              </a:extLst>
            </p:cNvPr>
            <p:cNvCxnSpPr>
              <a:cxnSpLocks noChangeShapeType="1"/>
            </p:cNvCxnSpPr>
            <p:nvPr/>
          </p:nvCxnSpPr>
          <p:spPr bwMode="auto">
            <a:xfrm flipH="1" flipV="1">
              <a:off x="1675943" y="2973384"/>
              <a:ext cx="1753363" cy="251436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a:extLst>
                <a:ext uri="{FF2B5EF4-FFF2-40B4-BE49-F238E27FC236}">
                  <a16:creationId xmlns:a16="http://schemas.microsoft.com/office/drawing/2014/main" id="{12E29148-565D-CF4A-A213-5B3325E037F7}"/>
                </a:ext>
              </a:extLst>
            </p:cNvPr>
            <p:cNvCxnSpPr>
              <a:cxnSpLocks noChangeShapeType="1"/>
            </p:cNvCxnSpPr>
            <p:nvPr/>
          </p:nvCxnSpPr>
          <p:spPr bwMode="auto">
            <a:xfrm flipV="1">
              <a:off x="3429305" y="3199451"/>
              <a:ext cx="2209190" cy="228829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0662D9A4-F530-0A4F-893E-D9B8E6EEB1BC}"/>
                </a:ext>
              </a:extLst>
            </p:cNvPr>
            <p:cNvCxnSpPr>
              <a:cxnSpLocks noChangeShapeType="1"/>
            </p:cNvCxnSpPr>
            <p:nvPr/>
          </p:nvCxnSpPr>
          <p:spPr bwMode="auto">
            <a:xfrm>
              <a:off x="1859238" y="3003526"/>
              <a:ext cx="991240" cy="7535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F865AE45-895D-514A-8CB2-1015CD1A35B3}"/>
                </a:ext>
              </a:extLst>
            </p:cNvPr>
            <p:cNvCxnSpPr>
              <a:cxnSpLocks noChangeShapeType="1"/>
            </p:cNvCxnSpPr>
            <p:nvPr/>
          </p:nvCxnSpPr>
          <p:spPr bwMode="auto">
            <a:xfrm flipH="1" flipV="1">
              <a:off x="2785361" y="2383097"/>
              <a:ext cx="74764" cy="685737"/>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8C7AC417-C04E-6542-BD06-97D6E4175454}"/>
                </a:ext>
              </a:extLst>
            </p:cNvPr>
            <p:cNvCxnSpPr>
              <a:cxnSpLocks noChangeShapeType="1"/>
            </p:cNvCxnSpPr>
            <p:nvPr/>
          </p:nvCxnSpPr>
          <p:spPr bwMode="auto">
            <a:xfrm>
              <a:off x="2850478" y="3071345"/>
              <a:ext cx="2590251" cy="1906499"/>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F500CAF5-4B35-D440-9AA1-F8B310D5A648}"/>
                </a:ext>
              </a:extLst>
            </p:cNvPr>
            <p:cNvCxnSpPr>
              <a:cxnSpLocks noChangeShapeType="1"/>
            </p:cNvCxnSpPr>
            <p:nvPr/>
          </p:nvCxnSpPr>
          <p:spPr bwMode="auto">
            <a:xfrm flipV="1">
              <a:off x="3810366" y="1981200"/>
              <a:ext cx="991242" cy="175327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19A4FFA9-8ECC-4045-810F-BDE458E50405}"/>
                </a:ext>
              </a:extLst>
            </p:cNvPr>
            <p:cNvCxnSpPr>
              <a:cxnSpLocks noChangeShapeType="1"/>
            </p:cNvCxnSpPr>
            <p:nvPr/>
          </p:nvCxnSpPr>
          <p:spPr bwMode="auto">
            <a:xfrm>
              <a:off x="4801608" y="1981200"/>
              <a:ext cx="836887" cy="381802"/>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89A06A26-6559-9C47-AA0A-D166D2221C1F}"/>
                </a:ext>
              </a:extLst>
            </p:cNvPr>
            <p:cNvCxnSpPr>
              <a:cxnSpLocks noChangeShapeType="1"/>
            </p:cNvCxnSpPr>
            <p:nvPr/>
          </p:nvCxnSpPr>
          <p:spPr bwMode="auto">
            <a:xfrm flipV="1">
              <a:off x="4550783" y="2363002"/>
              <a:ext cx="1087712" cy="194920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04689945-14AC-B541-9649-16FD748D3EE6}"/>
                </a:ext>
              </a:extLst>
            </p:cNvPr>
            <p:cNvCxnSpPr>
              <a:cxnSpLocks noChangeShapeType="1"/>
            </p:cNvCxnSpPr>
            <p:nvPr/>
          </p:nvCxnSpPr>
          <p:spPr bwMode="auto">
            <a:xfrm flipH="1" flipV="1">
              <a:off x="1524000" y="3352673"/>
              <a:ext cx="1828128" cy="77868"/>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CE78C895-94C6-EC48-82B3-534FB546FD7A}"/>
                </a:ext>
              </a:extLst>
            </p:cNvPr>
            <p:cNvCxnSpPr>
              <a:cxnSpLocks noChangeShapeType="1"/>
            </p:cNvCxnSpPr>
            <p:nvPr/>
          </p:nvCxnSpPr>
          <p:spPr bwMode="auto">
            <a:xfrm flipH="1" flipV="1">
              <a:off x="1827884" y="4191632"/>
              <a:ext cx="2713252" cy="13061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9B365ED9-A2DD-7F4D-A470-6A35A8EA9C9D}"/>
                </a:ext>
              </a:extLst>
            </p:cNvPr>
            <p:cNvCxnSpPr>
              <a:cxnSpLocks noChangeShapeType="1"/>
            </p:cNvCxnSpPr>
            <p:nvPr/>
          </p:nvCxnSpPr>
          <p:spPr bwMode="auto">
            <a:xfrm>
              <a:off x="1524000" y="3352673"/>
              <a:ext cx="303884" cy="83896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a:extLst>
                <a:ext uri="{FF2B5EF4-FFF2-40B4-BE49-F238E27FC236}">
                  <a16:creationId xmlns:a16="http://schemas.microsoft.com/office/drawing/2014/main" id="{E553D21E-96C4-0643-B5EF-89988F854DB2}"/>
                </a:ext>
              </a:extLst>
            </p:cNvPr>
            <p:cNvCxnSpPr>
              <a:cxnSpLocks noChangeShapeType="1"/>
            </p:cNvCxnSpPr>
            <p:nvPr/>
          </p:nvCxnSpPr>
          <p:spPr bwMode="auto">
            <a:xfrm flipV="1">
              <a:off x="3810366" y="3277317"/>
              <a:ext cx="991242" cy="457158"/>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a:extLst>
                <a:ext uri="{FF2B5EF4-FFF2-40B4-BE49-F238E27FC236}">
                  <a16:creationId xmlns:a16="http://schemas.microsoft.com/office/drawing/2014/main" id="{A0C5194C-D801-704A-B225-03362D61A189}"/>
                </a:ext>
              </a:extLst>
            </p:cNvPr>
            <p:cNvCxnSpPr>
              <a:cxnSpLocks noChangeShapeType="1"/>
            </p:cNvCxnSpPr>
            <p:nvPr/>
          </p:nvCxnSpPr>
          <p:spPr bwMode="auto">
            <a:xfrm flipH="1" flipV="1">
              <a:off x="2438065" y="3430541"/>
              <a:ext cx="1372301" cy="303934"/>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2F876327-C9D7-294D-94FC-A222F01E39A5}"/>
                </a:ext>
              </a:extLst>
            </p:cNvPr>
            <p:cNvCxnSpPr>
              <a:cxnSpLocks noChangeShapeType="1"/>
            </p:cNvCxnSpPr>
            <p:nvPr/>
          </p:nvCxnSpPr>
          <p:spPr bwMode="auto">
            <a:xfrm flipV="1">
              <a:off x="5050021" y="2820160"/>
              <a:ext cx="991242" cy="989671"/>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Connector 37">
              <a:extLst>
                <a:ext uri="{FF2B5EF4-FFF2-40B4-BE49-F238E27FC236}">
                  <a16:creationId xmlns:a16="http://schemas.microsoft.com/office/drawing/2014/main" id="{5D004C59-4499-0448-B5F6-B764677B35F4}"/>
                </a:ext>
              </a:extLst>
            </p:cNvPr>
            <p:cNvCxnSpPr/>
            <p:nvPr/>
          </p:nvCxnSpPr>
          <p:spPr>
            <a:xfrm>
              <a:off x="4420547" y="2699591"/>
              <a:ext cx="836887" cy="336589"/>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0423CE2-3FA8-9A47-85BA-CADBDA1C27DA}"/>
                </a:ext>
              </a:extLst>
            </p:cNvPr>
            <p:cNvCxnSpPr/>
            <p:nvPr/>
          </p:nvCxnSpPr>
          <p:spPr>
            <a:xfrm>
              <a:off x="1982238" y="3430541"/>
              <a:ext cx="533004" cy="76109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12F2FDF-DCCE-6342-9561-0EED733BB6FE}"/>
                </a:ext>
              </a:extLst>
            </p:cNvPr>
            <p:cNvCxnSpPr>
              <a:cxnSpLocks noChangeShapeType="1"/>
            </p:cNvCxnSpPr>
            <p:nvPr/>
          </p:nvCxnSpPr>
          <p:spPr bwMode="auto">
            <a:xfrm>
              <a:off x="4420547" y="2709638"/>
              <a:ext cx="836887" cy="336589"/>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40">
              <a:extLst>
                <a:ext uri="{FF2B5EF4-FFF2-40B4-BE49-F238E27FC236}">
                  <a16:creationId xmlns:a16="http://schemas.microsoft.com/office/drawing/2014/main" id="{3FCF5BC2-A511-804A-AB4B-217AE9624DDB}"/>
                </a:ext>
              </a:extLst>
            </p:cNvPr>
            <p:cNvCxnSpPr>
              <a:cxnSpLocks noChangeShapeType="1"/>
            </p:cNvCxnSpPr>
            <p:nvPr/>
          </p:nvCxnSpPr>
          <p:spPr bwMode="auto">
            <a:xfrm>
              <a:off x="1950886" y="3352673"/>
              <a:ext cx="533002" cy="761093"/>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41">
              <a:extLst>
                <a:ext uri="{FF2B5EF4-FFF2-40B4-BE49-F238E27FC236}">
                  <a16:creationId xmlns:a16="http://schemas.microsoft.com/office/drawing/2014/main" id="{AE9ACD44-1CC6-6746-A25B-3ED79FCB3E42}"/>
                </a:ext>
              </a:extLst>
            </p:cNvPr>
            <p:cNvCxnSpPr>
              <a:cxnSpLocks noChangeShapeType="1"/>
            </p:cNvCxnSpPr>
            <p:nvPr/>
          </p:nvCxnSpPr>
          <p:spPr bwMode="auto">
            <a:xfrm flipV="1">
              <a:off x="3810366" y="2973384"/>
              <a:ext cx="455827" cy="761091"/>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3" name="Straight Connector 42">
              <a:extLst>
                <a:ext uri="{FF2B5EF4-FFF2-40B4-BE49-F238E27FC236}">
                  <a16:creationId xmlns:a16="http://schemas.microsoft.com/office/drawing/2014/main" id="{453AEB9D-14E3-4A40-A4E5-5C008A55E438}"/>
                </a:ext>
              </a:extLst>
            </p:cNvPr>
            <p:cNvCxnSpPr>
              <a:cxnSpLocks noChangeShapeType="1"/>
            </p:cNvCxnSpPr>
            <p:nvPr/>
          </p:nvCxnSpPr>
          <p:spPr bwMode="auto">
            <a:xfrm flipH="1" flipV="1">
              <a:off x="2438065" y="3387839"/>
              <a:ext cx="914063" cy="42702"/>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5772584E-63FB-9248-B719-24C587471990}"/>
                </a:ext>
              </a:extLst>
            </p:cNvPr>
            <p:cNvCxnSpPr>
              <a:cxnSpLocks noChangeShapeType="1"/>
            </p:cNvCxnSpPr>
            <p:nvPr/>
          </p:nvCxnSpPr>
          <p:spPr bwMode="auto">
            <a:xfrm flipH="1" flipV="1">
              <a:off x="4266193" y="2973384"/>
              <a:ext cx="535415" cy="303934"/>
            </a:xfrm>
            <a:prstGeom prst="line">
              <a:avLst/>
            </a:prstGeom>
            <a:noFill/>
            <a:ln w="9525">
              <a:solidFill>
                <a:schemeClr val="tx1"/>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5" name="Freeform 44">
              <a:extLst>
                <a:ext uri="{FF2B5EF4-FFF2-40B4-BE49-F238E27FC236}">
                  <a16:creationId xmlns:a16="http://schemas.microsoft.com/office/drawing/2014/main" id="{760A0748-1A92-FB47-B716-6CEDD252E3CB}"/>
                </a:ext>
              </a:extLst>
            </p:cNvPr>
            <p:cNvSpPr>
              <a:spLocks/>
            </p:cNvSpPr>
            <p:nvPr/>
          </p:nvSpPr>
          <p:spPr bwMode="auto">
            <a:xfrm>
              <a:off x="2903538" y="3076369"/>
              <a:ext cx="921300" cy="663130"/>
            </a:xfrm>
            <a:custGeom>
              <a:avLst/>
              <a:gdLst>
                <a:gd name="T0" fmla="*/ 0 w 920911"/>
                <a:gd name="T1" fmla="*/ 3939 h 661644"/>
                <a:gd name="T2" fmla="*/ 156218 w 920911"/>
                <a:gd name="T3" fmla="*/ 24786 h 661644"/>
                <a:gd name="T4" fmla="*/ 72902 w 920911"/>
                <a:gd name="T5" fmla="*/ 191558 h 661644"/>
                <a:gd name="T6" fmla="*/ 333265 w 920911"/>
                <a:gd name="T7" fmla="*/ 139441 h 661644"/>
                <a:gd name="T8" fmla="*/ 249949 w 920911"/>
                <a:gd name="T9" fmla="*/ 316636 h 661644"/>
                <a:gd name="T10" fmla="*/ 499897 w 920911"/>
                <a:gd name="T11" fmla="*/ 243674 h 661644"/>
                <a:gd name="T12" fmla="*/ 426995 w 920911"/>
                <a:gd name="T13" fmla="*/ 431292 h 661644"/>
                <a:gd name="T14" fmla="*/ 624872 w 920911"/>
                <a:gd name="T15" fmla="*/ 358330 h 661644"/>
                <a:gd name="T16" fmla="*/ 551970 w 920911"/>
                <a:gd name="T17" fmla="*/ 545948 h 661644"/>
                <a:gd name="T18" fmla="*/ 760261 w 920911"/>
                <a:gd name="T19" fmla="*/ 462562 h 661644"/>
                <a:gd name="T20" fmla="*/ 687359 w 920911"/>
                <a:gd name="T21" fmla="*/ 660604 h 661644"/>
                <a:gd name="T22" fmla="*/ 906064 w 920911"/>
                <a:gd name="T23" fmla="*/ 566794 h 661644"/>
                <a:gd name="T24" fmla="*/ 885235 w 920911"/>
                <a:gd name="T25" fmla="*/ 660604 h 661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noFill/>
            <a:ln w="25400" cap="flat" cmpd="sng">
              <a:solidFill>
                <a:srgbClr val="CCBE7F"/>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
          <p:nvSpPr>
            <p:cNvPr id="46" name="Oval 45">
              <a:extLst>
                <a:ext uri="{FF2B5EF4-FFF2-40B4-BE49-F238E27FC236}">
                  <a16:creationId xmlns:a16="http://schemas.microsoft.com/office/drawing/2014/main" id="{B3568FA1-5FC8-1D44-B6DE-CD3F3D7B7CE9}"/>
                </a:ext>
              </a:extLst>
            </p:cNvPr>
            <p:cNvSpPr>
              <a:spLocks noChangeArrowheads="1"/>
            </p:cNvSpPr>
            <p:nvPr/>
          </p:nvSpPr>
          <p:spPr bwMode="auto">
            <a:xfrm>
              <a:off x="3733190" y="3656608"/>
              <a:ext cx="151943" cy="153222"/>
            </a:xfrm>
            <a:prstGeom prst="ellipse">
              <a:avLst/>
            </a:prstGeom>
            <a:gradFill rotWithShape="1">
              <a:gsLst>
                <a:gs pos="0">
                  <a:srgbClr val="CBFFFF"/>
                </a:gs>
                <a:gs pos="100000">
                  <a:srgbClr val="B5E5E9"/>
                </a:gs>
              </a:gsLst>
              <a:lin ang="5400000"/>
            </a:gradFill>
            <a:ln w="9525">
              <a:solidFill>
                <a:schemeClr val="tx2"/>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47" name="Arc 46">
              <a:extLst>
                <a:ext uri="{FF2B5EF4-FFF2-40B4-BE49-F238E27FC236}">
                  <a16:creationId xmlns:a16="http://schemas.microsoft.com/office/drawing/2014/main" id="{0FFDD2B4-7AC5-5D4C-9B1C-3F386DA8B4B5}"/>
                </a:ext>
              </a:extLst>
            </p:cNvPr>
            <p:cNvSpPr>
              <a:spLocks/>
            </p:cNvSpPr>
            <p:nvPr/>
          </p:nvSpPr>
          <p:spPr bwMode="auto">
            <a:xfrm rot="7685355" flipH="1">
              <a:off x="4165604" y="3401404"/>
              <a:ext cx="1235833" cy="1198653"/>
            </a:xfrm>
            <a:custGeom>
              <a:avLst/>
              <a:gdLst>
                <a:gd name="T0" fmla="*/ 1218307 w 1235439"/>
                <a:gd name="T1" fmla="*/ 459157 h 1198653"/>
                <a:gd name="T2" fmla="*/ 1223325 w 1235439"/>
                <a:gd name="T3" fmla="*/ 717438 h 1198653"/>
                <a:gd name="T4" fmla="*/ 0 60000 65536"/>
                <a:gd name="T5" fmla="*/ 0 60000 65536"/>
              </a:gdLst>
              <a:ahLst/>
              <a:cxnLst>
                <a:cxn ang="T4">
                  <a:pos x="T0" y="T1"/>
                </a:cxn>
                <a:cxn ang="T5">
                  <a:pos x="T2" y="T3"/>
                </a:cxn>
              </a:cxnLst>
              <a:rect l="0" t="0" r="r" b="b"/>
              <a:pathLst>
                <a:path w="1235439" h="1198653" stroke="0">
                  <a:moveTo>
                    <a:pt x="1218307" y="459157"/>
                  </a:moveTo>
                  <a:cubicBezTo>
                    <a:pt x="1239311" y="543873"/>
                    <a:pt x="1241023" y="632014"/>
                    <a:pt x="1223325" y="717438"/>
                  </a:cubicBezTo>
                  <a:lnTo>
                    <a:pt x="617720" y="599327"/>
                  </a:lnTo>
                  <a:lnTo>
                    <a:pt x="1218307" y="459157"/>
                  </a:lnTo>
                  <a:close/>
                </a:path>
                <a:path w="1235439" h="1198653" fill="none">
                  <a:moveTo>
                    <a:pt x="1218307" y="459157"/>
                  </a:moveTo>
                  <a:cubicBezTo>
                    <a:pt x="1239311" y="543873"/>
                    <a:pt x="1241023" y="632014"/>
                    <a:pt x="1223325" y="717438"/>
                  </a:cubicBezTo>
                </a:path>
              </a:pathLst>
            </a:custGeom>
            <a:noFill/>
            <a:ln w="952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pic>
          <p:nvPicPr>
            <p:cNvPr id="49190" name="Picture 47" descr="latex-image-1.pdf">
              <a:extLst>
                <a:ext uri="{FF2B5EF4-FFF2-40B4-BE49-F238E27FC236}">
                  <a16:creationId xmlns:a16="http://schemas.microsoft.com/office/drawing/2014/main" id="{E6A670B4-C5D2-DC4A-8F64-F14AC85699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1" name="Picture 48" descr="latex-image-1.pdf">
              <a:extLst>
                <a:ext uri="{FF2B5EF4-FFF2-40B4-BE49-F238E27FC236}">
                  <a16:creationId xmlns:a16="http://schemas.microsoft.com/office/drawing/2014/main" id="{6603687F-703D-D246-8F4B-3D5B609DE4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2" name="Picture 49" descr="latex-image-1.pdf">
              <a:extLst>
                <a:ext uri="{FF2B5EF4-FFF2-40B4-BE49-F238E27FC236}">
                  <a16:creationId xmlns:a16="http://schemas.microsoft.com/office/drawing/2014/main" id="{3940E1A4-023F-464E-9CFE-3310625F7A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3" name="Picture 50" descr="latex-image-1.pdf">
              <a:extLst>
                <a:ext uri="{FF2B5EF4-FFF2-40B4-BE49-F238E27FC236}">
                  <a16:creationId xmlns:a16="http://schemas.microsoft.com/office/drawing/2014/main" id="{901E730F-41FE-0D4F-BB2B-BA4D5B8D4D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4" name="Picture 51" descr="latex-image-1.pdf">
              <a:extLst>
                <a:ext uri="{FF2B5EF4-FFF2-40B4-BE49-F238E27FC236}">
                  <a16:creationId xmlns:a16="http://schemas.microsoft.com/office/drawing/2014/main" id="{2E770FAE-EDD1-154F-BE39-804346928B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5" name="Picture 52" descr="latex-image-1.pdf">
              <a:extLst>
                <a:ext uri="{FF2B5EF4-FFF2-40B4-BE49-F238E27FC236}">
                  <a16:creationId xmlns:a16="http://schemas.microsoft.com/office/drawing/2014/main" id="{C9732A2D-99DF-144B-9B4F-469D46F976C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6" name="Picture 53" descr="latex-image-1.pdf">
              <a:extLst>
                <a:ext uri="{FF2B5EF4-FFF2-40B4-BE49-F238E27FC236}">
                  <a16:creationId xmlns:a16="http://schemas.microsoft.com/office/drawing/2014/main" id="{F7FA3A68-3B75-7844-8831-2CC1E93ADDA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7" name="Picture 54" descr="latex-image-1.pdf">
              <a:extLst>
                <a:ext uri="{FF2B5EF4-FFF2-40B4-BE49-F238E27FC236}">
                  <a16:creationId xmlns:a16="http://schemas.microsoft.com/office/drawing/2014/main" id="{8D88A7E3-7581-7940-9CF3-821C050B568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8" name="Picture 55" descr="latex-image-1.pdf">
              <a:extLst>
                <a:ext uri="{FF2B5EF4-FFF2-40B4-BE49-F238E27FC236}">
                  <a16:creationId xmlns:a16="http://schemas.microsoft.com/office/drawing/2014/main" id="{DF10F025-8A95-1448-B921-0DCCA714B65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58" name="Picture 18" descr="Screen Shot 2018-06-20 at 6.33.58 PM.png">
            <a:extLst>
              <a:ext uri="{FF2B5EF4-FFF2-40B4-BE49-F238E27FC236}">
                <a16:creationId xmlns:a16="http://schemas.microsoft.com/office/drawing/2014/main" id="{08E38420-5F99-A44B-B645-46D13D06DA3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9075" y="1408113"/>
            <a:ext cx="3686175"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1">
            <a:extLst>
              <a:ext uri="{FF2B5EF4-FFF2-40B4-BE49-F238E27FC236}">
                <a16:creationId xmlns:a16="http://schemas.microsoft.com/office/drawing/2014/main" id="{C86E36BC-02B1-544E-969D-9C89CFF9BB17}"/>
              </a:ext>
            </a:extLst>
          </p:cNvPr>
          <p:cNvSpPr txBox="1">
            <a:spLocks noChangeArrowheads="1"/>
          </p:cNvSpPr>
          <p:nvPr/>
        </p:nvSpPr>
        <p:spPr bwMode="auto">
          <a:xfrm>
            <a:off x="0" y="990600"/>
            <a:ext cx="4098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2 hadrons in current fragmentation</a:t>
            </a:r>
          </a:p>
        </p:txBody>
      </p:sp>
      <p:sp>
        <p:nvSpPr>
          <p:cNvPr id="49160" name="TextBox 55">
            <a:extLst>
              <a:ext uri="{FF2B5EF4-FFF2-40B4-BE49-F238E27FC236}">
                <a16:creationId xmlns:a16="http://schemas.microsoft.com/office/drawing/2014/main" id="{28AD0CDC-E416-3B40-AA72-74D798837DA1}"/>
              </a:ext>
            </a:extLst>
          </p:cNvPr>
          <p:cNvSpPr txBox="1">
            <a:spLocks noChangeArrowheads="1"/>
          </p:cNvSpPr>
          <p:nvPr/>
        </p:nvSpPr>
        <p:spPr bwMode="auto">
          <a:xfrm>
            <a:off x="4297363" y="990600"/>
            <a:ext cx="4922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hadrons in current &amp; target  fragmentation</a:t>
            </a:r>
          </a:p>
        </p:txBody>
      </p:sp>
      <p:sp>
        <p:nvSpPr>
          <p:cNvPr id="49161" name="TextBox 2">
            <a:extLst>
              <a:ext uri="{FF2B5EF4-FFF2-40B4-BE49-F238E27FC236}">
                <a16:creationId xmlns:a16="http://schemas.microsoft.com/office/drawing/2014/main" id="{523EA040-AEA9-3D4B-81DA-94E9B8316F63}"/>
              </a:ext>
            </a:extLst>
          </p:cNvPr>
          <p:cNvSpPr txBox="1">
            <a:spLocks noChangeArrowheads="1"/>
          </p:cNvSpPr>
          <p:nvPr/>
        </p:nvSpPr>
        <p:spPr bwMode="auto">
          <a:xfrm>
            <a:off x="1600200" y="4173538"/>
            <a:ext cx="5445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With </a:t>
            </a:r>
            <a:r>
              <a:rPr lang="en-US" altLang="en-US" sz="2000">
                <a:latin typeface="Symbol" pitchFamily="2" charset="2"/>
              </a:rPr>
              <a:t>f</a:t>
            </a:r>
            <a:r>
              <a:rPr lang="en-US" altLang="en-US" sz="2000" baseline="-25000"/>
              <a:t>S</a:t>
            </a:r>
            <a:r>
              <a:rPr lang="en-US" altLang="en-US" sz="2000">
                <a:latin typeface="Symbol" pitchFamily="2" charset="2"/>
              </a:rPr>
              <a:t>, f</a:t>
            </a:r>
            <a:r>
              <a:rPr lang="en-US" altLang="en-US" sz="2000" baseline="-25000">
                <a:latin typeface="Symbol" pitchFamily="2" charset="2"/>
              </a:rPr>
              <a:t>1</a:t>
            </a:r>
            <a:r>
              <a:rPr lang="en-US" altLang="en-US" sz="2000">
                <a:latin typeface="Symbol" pitchFamily="2" charset="2"/>
              </a:rPr>
              <a:t>, f</a:t>
            </a:r>
            <a:r>
              <a:rPr lang="en-US" altLang="en-US" sz="2000" baseline="-25000">
                <a:latin typeface="Symbol" pitchFamily="2" charset="2"/>
              </a:rPr>
              <a:t>2</a:t>
            </a:r>
            <a:r>
              <a:rPr lang="en-US" altLang="en-US" sz="2000">
                <a:latin typeface="Symbol" pitchFamily="2" charset="2"/>
              </a:rPr>
              <a:t>, f</a:t>
            </a:r>
            <a:r>
              <a:rPr lang="en-US" altLang="en-US" sz="2000" baseline="-25000"/>
              <a:t>R</a:t>
            </a:r>
            <a:r>
              <a:rPr lang="en-US" altLang="en-US" sz="2000">
                <a:latin typeface="Symbol" pitchFamily="2" charset="2"/>
              </a:rPr>
              <a:t>, f</a:t>
            </a:r>
            <a:r>
              <a:rPr lang="en-US" altLang="en-US" sz="2000" baseline="-25000"/>
              <a:t>h </a:t>
            </a:r>
            <a:r>
              <a:rPr lang="en-US" altLang="en-US" sz="2000"/>
              <a:t>several observables have been identified to study correlations</a:t>
            </a:r>
            <a:endParaRPr lang="en-US" altLang="en-US" sz="2000" baseline="-25000"/>
          </a:p>
        </p:txBody>
      </p:sp>
      <p:sp>
        <p:nvSpPr>
          <p:cNvPr id="49162" name="TextBox 57">
            <a:extLst>
              <a:ext uri="{FF2B5EF4-FFF2-40B4-BE49-F238E27FC236}">
                <a16:creationId xmlns:a16="http://schemas.microsoft.com/office/drawing/2014/main" id="{1CA76524-FE29-054A-8995-79416559FA17}"/>
              </a:ext>
            </a:extLst>
          </p:cNvPr>
          <p:cNvSpPr txBox="1">
            <a:spLocks noChangeArrowheads="1"/>
          </p:cNvSpPr>
          <p:nvPr/>
        </p:nvSpPr>
        <p:spPr bwMode="auto">
          <a:xfrm>
            <a:off x="219075" y="4977913"/>
            <a:ext cx="8924925" cy="119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err="1">
                <a:latin typeface="Symbol" pitchFamily="2" charset="2"/>
              </a:rPr>
              <a:t>f</a:t>
            </a:r>
            <a:r>
              <a:rPr lang="en-US" altLang="en-US" sz="2000" baseline="-25000" dirty="0" err="1"/>
              <a:t>R</a:t>
            </a:r>
            <a:r>
              <a:rPr lang="en-US" altLang="en-US" sz="2000" dirty="0" err="1">
                <a:latin typeface="Symbol" pitchFamily="2" charset="2"/>
              </a:rPr>
              <a:t>-f</a:t>
            </a:r>
            <a:r>
              <a:rPr lang="en-US" altLang="en-US" sz="2000" baseline="-25000" dirty="0" err="1"/>
              <a:t>S</a:t>
            </a:r>
            <a:r>
              <a:rPr lang="en-US" altLang="en-US" sz="2000" dirty="0">
                <a:latin typeface="Symbol" pitchFamily="2" charset="2"/>
              </a:rPr>
              <a:t>, </a:t>
            </a:r>
            <a:r>
              <a:rPr lang="en-US" altLang="en-US" sz="2000" dirty="0" err="1">
                <a:latin typeface="Symbol" pitchFamily="2" charset="2"/>
              </a:rPr>
              <a:t>f</a:t>
            </a:r>
            <a:r>
              <a:rPr lang="en-US" altLang="en-US" sz="2000" baseline="-25000" dirty="0" err="1"/>
              <a:t>R</a:t>
            </a:r>
            <a:r>
              <a:rPr lang="en-US" altLang="en-US" sz="2000" baseline="-25000" dirty="0"/>
              <a:t> </a:t>
            </a:r>
            <a:r>
              <a:rPr lang="en-US" altLang="en-US" sz="2000" dirty="0"/>
              <a:t>-</a:t>
            </a:r>
            <a:r>
              <a:rPr lang="en-US" altLang="en-US" sz="1800" dirty="0"/>
              <a:t>accessing </a:t>
            </a:r>
            <a:r>
              <a:rPr lang="en-US" altLang="en-US" sz="1800" dirty="0" err="1"/>
              <a:t>transversity</a:t>
            </a:r>
            <a:r>
              <a:rPr lang="en-US" altLang="en-US" sz="1800" dirty="0"/>
              <a:t> and quark-gluon correlations </a:t>
            </a:r>
            <a:r>
              <a:rPr lang="en-US" altLang="en-US" sz="1200" i="1" dirty="0" err="1"/>
              <a:t>Radici</a:t>
            </a:r>
            <a:r>
              <a:rPr lang="en-US" altLang="en-US" sz="1200" i="1" dirty="0"/>
              <a:t> &amp; </a:t>
            </a:r>
            <a:r>
              <a:rPr lang="en-US" altLang="en-US" sz="1200" i="1" dirty="0" err="1"/>
              <a:t>Bacchetta</a:t>
            </a:r>
            <a:endParaRPr lang="en-US" altLang="en-US" sz="2000" i="1" dirty="0"/>
          </a:p>
          <a:p>
            <a:r>
              <a:rPr lang="en-US" altLang="en-US" sz="1800" dirty="0" err="1">
                <a:latin typeface="Symbol" pitchFamily="2" charset="2"/>
              </a:rPr>
              <a:t>f</a:t>
            </a:r>
            <a:r>
              <a:rPr lang="en-US" altLang="en-US" sz="1800" baseline="-25000" dirty="0" err="1"/>
              <a:t>R</a:t>
            </a:r>
            <a:r>
              <a:rPr lang="en-US" altLang="en-US" sz="1800" dirty="0" err="1">
                <a:latin typeface="Symbol" pitchFamily="2" charset="2"/>
              </a:rPr>
              <a:t>-f</a:t>
            </a:r>
            <a:r>
              <a:rPr lang="en-US" altLang="en-US" sz="1800" baseline="-25000" dirty="0" err="1"/>
              <a:t>h</a:t>
            </a:r>
            <a:r>
              <a:rPr lang="en-US" altLang="en-US" sz="1800" baseline="-25000" dirty="0"/>
              <a:t>  </a:t>
            </a:r>
            <a:r>
              <a:rPr lang="en-US" altLang="en-US" sz="1800" dirty="0"/>
              <a:t>-accessing leading twist polarized fragmentation functions </a:t>
            </a:r>
            <a:r>
              <a:rPr lang="en-US" altLang="en-US" sz="1200" i="1" dirty="0" err="1"/>
              <a:t>Matevosyan,Kotzinian,Thomas</a:t>
            </a:r>
            <a:endParaRPr lang="en-US" altLang="en-US" sz="1800" i="1" dirty="0"/>
          </a:p>
          <a:p>
            <a:r>
              <a:rPr lang="en-US" altLang="en-US" sz="2000" dirty="0">
                <a:latin typeface="Symbol" pitchFamily="2" charset="2"/>
              </a:rPr>
              <a:t>f</a:t>
            </a:r>
            <a:r>
              <a:rPr lang="en-US" altLang="en-US" sz="2000" baseline="-25000" dirty="0">
                <a:latin typeface="Symbol" pitchFamily="2" charset="2"/>
              </a:rPr>
              <a:t>1</a:t>
            </a:r>
            <a:r>
              <a:rPr lang="en-US" altLang="en-US" sz="2000" dirty="0">
                <a:latin typeface="Symbol" pitchFamily="2" charset="2"/>
              </a:rPr>
              <a:t>-f</a:t>
            </a:r>
            <a:r>
              <a:rPr lang="en-US" altLang="en-US" sz="2000" baseline="-25000" dirty="0">
                <a:latin typeface="Symbol" pitchFamily="2" charset="2"/>
              </a:rPr>
              <a:t>2 </a:t>
            </a:r>
            <a:r>
              <a:rPr lang="en-US" altLang="en-US" sz="1800" dirty="0"/>
              <a:t>-accessing correlations in current and target regions    </a:t>
            </a:r>
            <a:r>
              <a:rPr lang="en-US" altLang="en-US" sz="1200" i="1" dirty="0" err="1"/>
              <a:t>Anselmino</a:t>
            </a:r>
            <a:r>
              <a:rPr lang="en-US" altLang="en-US" sz="1200" i="1" dirty="0"/>
              <a:t>, Barone, </a:t>
            </a:r>
            <a:r>
              <a:rPr lang="en-US" altLang="en-US" sz="1200" i="1" dirty="0" err="1"/>
              <a:t>Kotzinian</a:t>
            </a:r>
            <a:endParaRPr lang="en-US" altLang="en-US" sz="2000" i="1" dirty="0"/>
          </a:p>
          <a:p>
            <a:endParaRPr lang="en-US" altLang="en-US" sz="2000" baseline="-25000" dirty="0"/>
          </a:p>
        </p:txBody>
      </p:sp>
      <p:sp>
        <p:nvSpPr>
          <p:cNvPr id="2" name="TextBox 1">
            <a:extLst>
              <a:ext uri="{FF2B5EF4-FFF2-40B4-BE49-F238E27FC236}">
                <a16:creationId xmlns:a16="http://schemas.microsoft.com/office/drawing/2014/main" id="{0CC957E1-E812-FA4D-AE1C-1ED251D9869E}"/>
              </a:ext>
            </a:extLst>
          </p:cNvPr>
          <p:cNvSpPr txBox="1"/>
          <p:nvPr/>
        </p:nvSpPr>
        <p:spPr>
          <a:xfrm>
            <a:off x="148065" y="5988196"/>
            <a:ext cx="8426217" cy="369332"/>
          </a:xfrm>
          <a:prstGeom prst="rect">
            <a:avLst/>
          </a:prstGeom>
          <a:solidFill>
            <a:srgbClr val="FFFF00"/>
          </a:solidFill>
          <a:ln>
            <a:solidFill>
              <a:srgbClr val="002060"/>
            </a:solidFill>
          </a:ln>
        </p:spPr>
        <p:txBody>
          <a:bodyPr wrap="none" rtlCol="0">
            <a:spAutoFit/>
          </a:bodyPr>
          <a:lstStyle/>
          <a:p>
            <a:r>
              <a:rPr lang="en-US" sz="1800" dirty="0"/>
              <a:t>Some </a:t>
            </a:r>
            <a:r>
              <a:rPr lang="en-US" sz="1800" dirty="0" err="1"/>
              <a:t>dihadron</a:t>
            </a:r>
            <a:r>
              <a:rPr lang="en-US" sz="1800" dirty="0"/>
              <a:t> proposals approved by </a:t>
            </a:r>
            <a:r>
              <a:rPr lang="en-US" sz="1800" dirty="0" err="1"/>
              <a:t>Jlab</a:t>
            </a:r>
            <a:r>
              <a:rPr lang="en-US" sz="1800" dirty="0"/>
              <a:t> PAC with high ratings, more to come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1">
            <a:extLst>
              <a:ext uri="{FF2B5EF4-FFF2-40B4-BE49-F238E27FC236}">
                <a16:creationId xmlns:a16="http://schemas.microsoft.com/office/drawing/2014/main" id="{B039C254-8356-E24A-BB41-1A2855443B2D}"/>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45058" name="Slide Number Placeholder 2">
            <a:extLst>
              <a:ext uri="{FF2B5EF4-FFF2-40B4-BE49-F238E27FC236}">
                <a16:creationId xmlns:a16="http://schemas.microsoft.com/office/drawing/2014/main" id="{57D7117A-9CAF-1B41-96D9-3DFAC7303FB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791A64-F1A0-DE46-859A-BD6F0774B3CD}" type="slidenum">
              <a:rPr lang="en-US" altLang="en-US" sz="1400" smtClean="0"/>
              <a:pPr>
                <a:spcBef>
                  <a:spcPct val="0"/>
                </a:spcBef>
                <a:buFontTx/>
                <a:buNone/>
              </a:pPr>
              <a:t>17</a:t>
            </a:fld>
            <a:endParaRPr lang="en-US" altLang="en-US" sz="1400"/>
          </a:p>
        </p:txBody>
      </p:sp>
      <p:sp>
        <p:nvSpPr>
          <p:cNvPr id="45059" name="TextBox 4">
            <a:extLst>
              <a:ext uri="{FF2B5EF4-FFF2-40B4-BE49-F238E27FC236}">
                <a16:creationId xmlns:a16="http://schemas.microsoft.com/office/drawing/2014/main" id="{E417ABA2-54AA-424B-B007-7FB4C14E3E54}"/>
              </a:ext>
            </a:extLst>
          </p:cNvPr>
          <p:cNvSpPr txBox="1">
            <a:spLocks noChangeArrowheads="1"/>
          </p:cNvSpPr>
          <p:nvPr/>
        </p:nvSpPr>
        <p:spPr bwMode="auto">
          <a:xfrm>
            <a:off x="588963" y="152400"/>
            <a:ext cx="665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Back-to-back hadron (b2b) production  in SIDIS</a:t>
            </a:r>
          </a:p>
        </p:txBody>
      </p:sp>
      <p:pic>
        <p:nvPicPr>
          <p:cNvPr id="45060" name="Picture 9" descr="Screen Shot 2014-06-19 at 8.58.20 PM.png">
            <a:extLst>
              <a:ext uri="{FF2B5EF4-FFF2-40B4-BE49-F238E27FC236}">
                <a16:creationId xmlns:a16="http://schemas.microsoft.com/office/drawing/2014/main" id="{849697EA-6DA1-1F40-B766-4F45EF2F54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2071688"/>
            <a:ext cx="30749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2">
            <a:extLst>
              <a:ext uri="{FF2B5EF4-FFF2-40B4-BE49-F238E27FC236}">
                <a16:creationId xmlns:a16="http://schemas.microsoft.com/office/drawing/2014/main" id="{B0876EFD-70F4-B548-9D81-3AB715F55E45}"/>
              </a:ext>
            </a:extLst>
          </p:cNvPr>
          <p:cNvSpPr>
            <a:spLocks noChangeArrowheads="1"/>
          </p:cNvSpPr>
          <p:nvPr/>
        </p:nvSpPr>
        <p:spPr bwMode="auto">
          <a:xfrm>
            <a:off x="2743200" y="3148013"/>
            <a:ext cx="6324600" cy="7381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The beam–spin asymmetry appears, at leading twist and low transverse momenta, in the deep inelastic inclusive </a:t>
            </a:r>
            <a:r>
              <a:rPr lang="en-US" altLang="en-US" sz="1400" dirty="0" err="1"/>
              <a:t>lepto</a:t>
            </a:r>
            <a:r>
              <a:rPr lang="en-US" altLang="en-US" sz="1400" dirty="0"/>
              <a:t>-production of two hadrons, one in the target fragmentation region and one in the current fragmentation region.</a:t>
            </a:r>
          </a:p>
        </p:txBody>
      </p:sp>
      <p:pic>
        <p:nvPicPr>
          <p:cNvPr id="45062" name="Picture 42" descr="Screen Shot 2014-06-19 at 12.19.21 PM.png">
            <a:extLst>
              <a:ext uri="{FF2B5EF4-FFF2-40B4-BE49-F238E27FC236}">
                <a16:creationId xmlns:a16="http://schemas.microsoft.com/office/drawing/2014/main" id="{A90B2E1D-726F-9B43-B39E-31A0B5E9D4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990600"/>
            <a:ext cx="3505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E249509-A1F2-4B4F-B820-98367143A26B}"/>
              </a:ext>
            </a:extLst>
          </p:cNvPr>
          <p:cNvSpPr/>
          <p:nvPr/>
        </p:nvSpPr>
        <p:spPr>
          <a:xfrm>
            <a:off x="2286000" y="1066800"/>
            <a:ext cx="2819400" cy="415925"/>
          </a:xfrm>
          <a:prstGeom prst="rect">
            <a:avLst/>
          </a:prstGeom>
        </p:spPr>
        <p:txBody>
          <a:bodyPr>
            <a:spAutoFit/>
          </a:bodyPr>
          <a:lstStyle/>
          <a:p>
            <a:pPr eaLnBrk="1" hangingPunct="1">
              <a:defRPr/>
            </a:pPr>
            <a:r>
              <a:rPr lang="en-US" sz="1050" dirty="0">
                <a:latin typeface="Arial" charset="0"/>
                <a:ea typeface="ＭＳ Ｐゴシック" charset="0"/>
                <a:cs typeface="ＭＳ Ｐゴシック" charset="0"/>
              </a:rPr>
              <a:t>M. </a:t>
            </a:r>
            <a:r>
              <a:rPr lang="en-US" sz="1050" dirty="0" err="1">
                <a:latin typeface="Arial" charset="0"/>
                <a:ea typeface="ＭＳ Ｐゴシック" charset="0"/>
                <a:cs typeface="ＭＳ Ｐゴシック" charset="0"/>
              </a:rPr>
              <a:t>Anselmino</a:t>
            </a:r>
            <a:r>
              <a:rPr lang="en-US" sz="1050" dirty="0">
                <a:latin typeface="Arial" charset="0"/>
                <a:ea typeface="ＭＳ Ｐゴシック" charset="0"/>
                <a:cs typeface="ＭＳ Ｐゴシック" charset="0"/>
              </a:rPr>
              <a:t>, V. </a:t>
            </a:r>
            <a:r>
              <a:rPr lang="en-US" sz="1050" dirty="0" err="1">
                <a:latin typeface="Arial" charset="0"/>
                <a:ea typeface="ＭＳ Ｐゴシック" charset="0"/>
                <a:cs typeface="ＭＳ Ｐゴシック" charset="0"/>
              </a:rPr>
              <a:t>Barone</a:t>
            </a:r>
            <a:r>
              <a:rPr lang="en-US" sz="1050" dirty="0">
                <a:latin typeface="Arial" charset="0"/>
                <a:ea typeface="ＭＳ Ｐゴシック" charset="0"/>
                <a:cs typeface="ＭＳ Ｐゴシック" charset="0"/>
              </a:rPr>
              <a:t> and A. </a:t>
            </a:r>
            <a:r>
              <a:rPr lang="en-US" sz="1050" dirty="0" err="1">
                <a:latin typeface="Arial" charset="0"/>
                <a:ea typeface="ＭＳ Ｐゴシック" charset="0"/>
                <a:cs typeface="ＭＳ Ｐゴシック" charset="0"/>
              </a:rPr>
              <a:t>Kotzinian</a:t>
            </a:r>
            <a:r>
              <a:rPr lang="en-US" sz="1050" dirty="0">
                <a:latin typeface="Arial" charset="0"/>
                <a:ea typeface="ＭＳ Ｐゴシック" charset="0"/>
                <a:cs typeface="ＭＳ Ｐゴシック" charset="0"/>
              </a:rPr>
              <a:t>, Physics Letters B 713 (2012)</a:t>
            </a:r>
          </a:p>
        </p:txBody>
      </p:sp>
      <p:sp>
        <p:nvSpPr>
          <p:cNvPr id="13" name="Oval 12">
            <a:extLst>
              <a:ext uri="{FF2B5EF4-FFF2-40B4-BE49-F238E27FC236}">
                <a16:creationId xmlns:a16="http://schemas.microsoft.com/office/drawing/2014/main" id="{FC90A083-F165-BD4B-A2E2-AF3EE2E3A9A3}"/>
              </a:ext>
            </a:extLst>
          </p:cNvPr>
          <p:cNvSpPr>
            <a:spLocks noChangeArrowheads="1"/>
          </p:cNvSpPr>
          <p:nvPr/>
        </p:nvSpPr>
        <p:spPr bwMode="auto">
          <a:xfrm>
            <a:off x="7162800" y="1382713"/>
            <a:ext cx="685800" cy="598487"/>
          </a:xfrm>
          <a:prstGeom prst="ellipse">
            <a:avLst/>
          </a:prstGeom>
          <a:noFill/>
          <a:ln w="3175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45065" name="Rectangle 1">
            <a:extLst>
              <a:ext uri="{FF2B5EF4-FFF2-40B4-BE49-F238E27FC236}">
                <a16:creationId xmlns:a16="http://schemas.microsoft.com/office/drawing/2014/main" id="{C001FA8D-E780-A04C-89C9-3351AB8FB820}"/>
              </a:ext>
            </a:extLst>
          </p:cNvPr>
          <p:cNvSpPr>
            <a:spLocks noChangeArrowheads="1"/>
          </p:cNvSpPr>
          <p:nvPr/>
        </p:nvSpPr>
        <p:spPr bwMode="auto">
          <a:xfrm>
            <a:off x="3657600" y="4114800"/>
            <a:ext cx="5257800" cy="229552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Back-to-back hadron production in SIDIS would allow: </a:t>
            </a:r>
          </a:p>
          <a:p>
            <a:pPr eaLnBrk="1" hangingPunct="1">
              <a:spcBef>
                <a:spcPct val="0"/>
              </a:spcBef>
            </a:pPr>
            <a:r>
              <a:rPr lang="en-US" altLang="en-US" sz="1600"/>
              <a:t>study SSAs not accessible in SIDIS at leading twist</a:t>
            </a:r>
          </a:p>
          <a:p>
            <a:pPr eaLnBrk="1" hangingPunct="1">
              <a:spcBef>
                <a:spcPct val="0"/>
              </a:spcBef>
            </a:pPr>
            <a:r>
              <a:rPr lang="en-US" altLang="en-US" sz="1600"/>
              <a:t>measure fracture functions</a:t>
            </a:r>
          </a:p>
          <a:p>
            <a:pPr eaLnBrk="1" hangingPunct="1">
              <a:spcBef>
                <a:spcPct val="0"/>
              </a:spcBef>
            </a:pPr>
            <a:r>
              <a:rPr lang="en-US" altLang="en-US" sz="1600"/>
              <a:t>control the flavor content of the final state hadron in current fragmentation (detecting the target hadron)</a:t>
            </a:r>
          </a:p>
          <a:p>
            <a:pPr eaLnBrk="1" hangingPunct="1">
              <a:spcBef>
                <a:spcPct val="0"/>
              </a:spcBef>
            </a:pPr>
            <a:r>
              <a:rPr lang="en-US" altLang="en-US" sz="1600"/>
              <a:t>study entanglement in correlations in target vs current</a:t>
            </a:r>
          </a:p>
          <a:p>
            <a:pPr eaLnBrk="1" hangingPunct="1">
              <a:spcBef>
                <a:spcPct val="0"/>
              </a:spcBef>
            </a:pPr>
            <a:r>
              <a:rPr lang="en-US" altLang="en-US" sz="1600"/>
              <a:t>access quark short-range correlations and </a:t>
            </a:r>
            <a:r>
              <a:rPr lang="en-US" altLang="en-US" sz="1600">
                <a:latin typeface="Symbol" pitchFamily="2" charset="2"/>
              </a:rPr>
              <a:t>c</a:t>
            </a:r>
            <a:r>
              <a:rPr lang="en-US" altLang="en-US" sz="1600"/>
              <a:t>SB </a:t>
            </a:r>
            <a:r>
              <a:rPr lang="en-US" altLang="en-US" sz="1400"/>
              <a:t>(Schweitzer et al)</a:t>
            </a:r>
          </a:p>
          <a:p>
            <a:pPr eaLnBrk="1" hangingPunct="1">
              <a:spcBef>
                <a:spcPct val="0"/>
              </a:spcBef>
            </a:pPr>
            <a:r>
              <a:rPr lang="en-US" altLang="en-US" sz="1600"/>
              <a:t>...</a:t>
            </a:r>
          </a:p>
        </p:txBody>
      </p:sp>
      <p:pic>
        <p:nvPicPr>
          <p:cNvPr id="45066" name="Picture 3" descr="latex-image-1.pdf">
            <a:extLst>
              <a:ext uri="{FF2B5EF4-FFF2-40B4-BE49-F238E27FC236}">
                <a16:creationId xmlns:a16="http://schemas.microsoft.com/office/drawing/2014/main" id="{87AF9869-830B-5145-B80A-1E9A8BEF53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631950"/>
            <a:ext cx="38862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4" descr="targetfrag">
            <a:extLst>
              <a:ext uri="{FF2B5EF4-FFF2-40B4-BE49-F238E27FC236}">
                <a16:creationId xmlns:a16="http://schemas.microsoft.com/office/drawing/2014/main" id="{3EE884A1-5430-2847-B32C-980C9D43C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90600"/>
            <a:ext cx="1676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TextBox 4">
            <a:extLst>
              <a:ext uri="{FF2B5EF4-FFF2-40B4-BE49-F238E27FC236}">
                <a16:creationId xmlns:a16="http://schemas.microsoft.com/office/drawing/2014/main" id="{BF2B01FB-7890-5C44-9638-C0C6A96B9348}"/>
              </a:ext>
            </a:extLst>
          </p:cNvPr>
          <p:cNvSpPr txBox="1">
            <a:spLocks noChangeArrowheads="1"/>
          </p:cNvSpPr>
          <p:nvPr/>
        </p:nvSpPr>
        <p:spPr bwMode="auto">
          <a:xfrm>
            <a:off x="0" y="1676400"/>
            <a:ext cx="423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P</a:t>
            </a:r>
            <a:r>
              <a:rPr lang="en-US" altLang="en-US" sz="1800" baseline="-25000"/>
              <a:t>2</a:t>
            </a:r>
          </a:p>
        </p:txBody>
      </p:sp>
      <p:sp>
        <p:nvSpPr>
          <p:cNvPr id="45069" name="TextBox 19">
            <a:extLst>
              <a:ext uri="{FF2B5EF4-FFF2-40B4-BE49-F238E27FC236}">
                <a16:creationId xmlns:a16="http://schemas.microsoft.com/office/drawing/2014/main" id="{175D49EF-16D7-104A-AEEE-664C06AF5DA5}"/>
              </a:ext>
            </a:extLst>
          </p:cNvPr>
          <p:cNvSpPr txBox="1">
            <a:spLocks noChangeArrowheads="1"/>
          </p:cNvSpPr>
          <p:nvPr/>
        </p:nvSpPr>
        <p:spPr bwMode="auto">
          <a:xfrm flipH="1">
            <a:off x="1905000" y="7620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P</a:t>
            </a:r>
            <a:r>
              <a:rPr lang="en-US" altLang="en-US" sz="1800" baseline="-25000"/>
              <a:t>1</a:t>
            </a:r>
          </a:p>
        </p:txBody>
      </p:sp>
      <p:sp>
        <p:nvSpPr>
          <p:cNvPr id="18" name="Oval 17">
            <a:extLst>
              <a:ext uri="{FF2B5EF4-FFF2-40B4-BE49-F238E27FC236}">
                <a16:creationId xmlns:a16="http://schemas.microsoft.com/office/drawing/2014/main" id="{9ED53C13-4972-9D46-BB35-3A58BBA5BA0B}"/>
              </a:ext>
            </a:extLst>
          </p:cNvPr>
          <p:cNvSpPr>
            <a:spLocks noChangeArrowheads="1"/>
          </p:cNvSpPr>
          <p:nvPr/>
        </p:nvSpPr>
        <p:spPr bwMode="auto">
          <a:xfrm>
            <a:off x="4724400" y="1676400"/>
            <a:ext cx="457200" cy="457200"/>
          </a:xfrm>
          <a:prstGeom prst="ellipse">
            <a:avLst/>
          </a:prstGeom>
          <a:noFill/>
          <a:ln w="3175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19" name="Oval 18">
            <a:extLst>
              <a:ext uri="{FF2B5EF4-FFF2-40B4-BE49-F238E27FC236}">
                <a16:creationId xmlns:a16="http://schemas.microsoft.com/office/drawing/2014/main" id="{AF476468-6544-AB44-8489-668FBBA4F108}"/>
              </a:ext>
            </a:extLst>
          </p:cNvPr>
          <p:cNvSpPr>
            <a:spLocks noChangeArrowheads="1"/>
          </p:cNvSpPr>
          <p:nvPr/>
        </p:nvSpPr>
        <p:spPr bwMode="auto">
          <a:xfrm>
            <a:off x="1171575" y="3917950"/>
            <a:ext cx="1022350" cy="638175"/>
          </a:xfrm>
          <a:prstGeom prst="ellipse">
            <a:avLst/>
          </a:prstGeom>
          <a:noFill/>
          <a:ln w="3175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20" name="Oval 19">
            <a:extLst>
              <a:ext uri="{FF2B5EF4-FFF2-40B4-BE49-F238E27FC236}">
                <a16:creationId xmlns:a16="http://schemas.microsoft.com/office/drawing/2014/main" id="{4ED0F31F-F265-314C-8675-7A6FF0AE1941}"/>
              </a:ext>
            </a:extLst>
          </p:cNvPr>
          <p:cNvSpPr>
            <a:spLocks noChangeArrowheads="1"/>
          </p:cNvSpPr>
          <p:nvPr/>
        </p:nvSpPr>
        <p:spPr bwMode="auto">
          <a:xfrm>
            <a:off x="5181600" y="1676400"/>
            <a:ext cx="457200" cy="457200"/>
          </a:xfrm>
          <a:prstGeom prst="ellipse">
            <a:avLst/>
          </a:prstGeom>
          <a:noFill/>
          <a:ln w="31750">
            <a:solidFill>
              <a:srgbClr val="0000FF"/>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21" name="Oval 20">
            <a:extLst>
              <a:ext uri="{FF2B5EF4-FFF2-40B4-BE49-F238E27FC236}">
                <a16:creationId xmlns:a16="http://schemas.microsoft.com/office/drawing/2014/main" id="{5504C414-247D-9A4D-A0BB-C2AF6A0D466E}"/>
              </a:ext>
            </a:extLst>
          </p:cNvPr>
          <p:cNvSpPr>
            <a:spLocks noChangeArrowheads="1"/>
          </p:cNvSpPr>
          <p:nvPr/>
        </p:nvSpPr>
        <p:spPr bwMode="auto">
          <a:xfrm>
            <a:off x="1346200" y="2743200"/>
            <a:ext cx="685800" cy="457200"/>
          </a:xfrm>
          <a:prstGeom prst="ellipse">
            <a:avLst/>
          </a:prstGeom>
          <a:noFill/>
          <a:ln w="31750">
            <a:solidFill>
              <a:srgbClr val="0000FF"/>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45075" name="TextBox 21">
            <a:extLst>
              <a:ext uri="{FF2B5EF4-FFF2-40B4-BE49-F238E27FC236}">
                <a16:creationId xmlns:a16="http://schemas.microsoft.com/office/drawing/2014/main" id="{97F90D8E-71AD-7D44-8F27-1C3C600C48EC}"/>
              </a:ext>
            </a:extLst>
          </p:cNvPr>
          <p:cNvSpPr txBox="1">
            <a:spLocks noChangeArrowheads="1"/>
          </p:cNvSpPr>
          <p:nvPr/>
        </p:nvSpPr>
        <p:spPr bwMode="auto">
          <a:xfrm>
            <a:off x="6324600" y="685800"/>
            <a:ext cx="207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t>Leading Twist</a:t>
            </a:r>
          </a:p>
        </p:txBody>
      </p:sp>
      <p:sp>
        <p:nvSpPr>
          <p:cNvPr id="22" name="Rectangle 8">
            <a:extLst>
              <a:ext uri="{FF2B5EF4-FFF2-40B4-BE49-F238E27FC236}">
                <a16:creationId xmlns:a16="http://schemas.microsoft.com/office/drawing/2014/main" id="{322D9746-4161-B04E-8069-313D4CE350E0}"/>
              </a:ext>
            </a:extLst>
          </p:cNvPr>
          <p:cNvSpPr>
            <a:spLocks noChangeArrowheads="1"/>
          </p:cNvSpPr>
          <p:nvPr/>
        </p:nvSpPr>
        <p:spPr bwMode="auto">
          <a:xfrm>
            <a:off x="82550" y="5163106"/>
            <a:ext cx="30416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dirty="0"/>
              <a:t>probability to produce the hadron h </a:t>
            </a:r>
            <a:r>
              <a:rPr lang="en-US" altLang="en-US" sz="1400" dirty="0"/>
              <a:t> </a:t>
            </a:r>
            <a:r>
              <a:rPr lang="en-US" altLang="en-US" sz="1400" b="1" dirty="0"/>
              <a:t>when a quark q is struck in a proton target</a:t>
            </a:r>
            <a:endParaRPr lang="en-US" alt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Screen Shot 2015-06-29 at 7.13.40 PM.png">
            <a:extLst>
              <a:ext uri="{FF2B5EF4-FFF2-40B4-BE49-F238E27FC236}">
                <a16:creationId xmlns:a16="http://schemas.microsoft.com/office/drawing/2014/main" id="{2AF64409-B93E-7A45-AC7B-BF529C5729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3657600"/>
            <a:ext cx="3619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6" name="Group 2">
            <a:extLst>
              <a:ext uri="{FF2B5EF4-FFF2-40B4-BE49-F238E27FC236}">
                <a16:creationId xmlns:a16="http://schemas.microsoft.com/office/drawing/2014/main" id="{5306D3F3-A0E7-FF4A-AF39-FE2104553097}"/>
              </a:ext>
            </a:extLst>
          </p:cNvPr>
          <p:cNvGrpSpPr>
            <a:grpSpLocks/>
          </p:cNvGrpSpPr>
          <p:nvPr/>
        </p:nvGrpSpPr>
        <p:grpSpPr bwMode="auto">
          <a:xfrm>
            <a:off x="2501900" y="1371600"/>
            <a:ext cx="3505200" cy="1371600"/>
            <a:chOff x="31750" y="4114800"/>
            <a:chExt cx="5397500" cy="1638300"/>
          </a:xfrm>
        </p:grpSpPr>
        <p:pic>
          <p:nvPicPr>
            <p:cNvPr id="47155" name="Picture 11" descr="Screen Shot 2014-06-19 at 8.59.37 PM.png">
              <a:extLst>
                <a:ext uri="{FF2B5EF4-FFF2-40B4-BE49-F238E27FC236}">
                  <a16:creationId xmlns:a16="http://schemas.microsoft.com/office/drawing/2014/main" id="{89D11140-C0CA-6B4D-9951-DCE33D52E7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4114800"/>
              <a:ext cx="53975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6" name="Picture 10" descr="latex-image-1.pdf">
              <a:extLst>
                <a:ext uri="{FF2B5EF4-FFF2-40B4-BE49-F238E27FC236}">
                  <a16:creationId xmlns:a16="http://schemas.microsoft.com/office/drawing/2014/main" id="{3BC56E34-9BCB-2D41-B4C0-BB1A06F59B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95650" y="4945063"/>
              <a:ext cx="1428750" cy="693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7107" name="Footer Placeholder 1">
            <a:extLst>
              <a:ext uri="{FF2B5EF4-FFF2-40B4-BE49-F238E27FC236}">
                <a16:creationId xmlns:a16="http://schemas.microsoft.com/office/drawing/2014/main" id="{7715FD9F-FCB0-0449-8FB5-E01360347C9D}"/>
              </a:ext>
            </a:extLst>
          </p:cNvPr>
          <p:cNvSpPr>
            <a:spLocks noGrp="1"/>
          </p:cNvSpPr>
          <p:nvPr>
            <p:ph type="ftr" sz="quarter" idx="10"/>
          </p:nvPr>
        </p:nvSpPr>
        <p:spPr>
          <a:xfrm>
            <a:off x="3124200" y="6413500"/>
            <a:ext cx="2895600" cy="24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47108" name="Slide Number Placeholder 2">
            <a:extLst>
              <a:ext uri="{FF2B5EF4-FFF2-40B4-BE49-F238E27FC236}">
                <a16:creationId xmlns:a16="http://schemas.microsoft.com/office/drawing/2014/main" id="{E1DE43E3-79FA-634A-AF75-AF70CA9445D3}"/>
              </a:ext>
            </a:extLst>
          </p:cNvPr>
          <p:cNvSpPr>
            <a:spLocks noGrp="1"/>
          </p:cNvSpPr>
          <p:nvPr>
            <p:ph type="sldNum" sz="quarter" idx="11"/>
          </p:nvPr>
        </p:nvSpPr>
        <p:spPr>
          <a:xfrm>
            <a:off x="8458200" y="6311900"/>
            <a:ext cx="685800" cy="32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A242730-5295-5E4B-83B5-9040786052EF}" type="slidenum">
              <a:rPr lang="en-US" altLang="en-US" sz="1400" smtClean="0"/>
              <a:pPr>
                <a:spcBef>
                  <a:spcPct val="0"/>
                </a:spcBef>
                <a:buFontTx/>
                <a:buNone/>
              </a:pPr>
              <a:t>18</a:t>
            </a:fld>
            <a:endParaRPr lang="en-US" altLang="en-US" sz="1400"/>
          </a:p>
        </p:txBody>
      </p:sp>
      <p:sp>
        <p:nvSpPr>
          <p:cNvPr id="47109" name="TextBox 4">
            <a:extLst>
              <a:ext uri="{FF2B5EF4-FFF2-40B4-BE49-F238E27FC236}">
                <a16:creationId xmlns:a16="http://schemas.microsoft.com/office/drawing/2014/main" id="{53BE7F52-E643-CF46-B046-F2A25A82330E}"/>
              </a:ext>
            </a:extLst>
          </p:cNvPr>
          <p:cNvSpPr txBox="1">
            <a:spLocks noChangeArrowheads="1"/>
          </p:cNvSpPr>
          <p:nvPr/>
        </p:nvSpPr>
        <p:spPr bwMode="auto">
          <a:xfrm>
            <a:off x="588963" y="152400"/>
            <a:ext cx="7523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B2B hadron production  in SIDIS: First measurements  </a:t>
            </a:r>
          </a:p>
        </p:txBody>
      </p:sp>
      <p:sp>
        <p:nvSpPr>
          <p:cNvPr id="7" name="Rectangle 6">
            <a:extLst>
              <a:ext uri="{FF2B5EF4-FFF2-40B4-BE49-F238E27FC236}">
                <a16:creationId xmlns:a16="http://schemas.microsoft.com/office/drawing/2014/main" id="{4EC23029-0234-714C-8DE9-85B0E2037B19}"/>
              </a:ext>
            </a:extLst>
          </p:cNvPr>
          <p:cNvSpPr/>
          <p:nvPr/>
        </p:nvSpPr>
        <p:spPr>
          <a:xfrm>
            <a:off x="-36513" y="762000"/>
            <a:ext cx="2819401" cy="415925"/>
          </a:xfrm>
          <a:prstGeom prst="rect">
            <a:avLst/>
          </a:prstGeom>
        </p:spPr>
        <p:txBody>
          <a:bodyPr>
            <a:spAutoFit/>
          </a:bodyPr>
          <a:lstStyle/>
          <a:p>
            <a:pPr eaLnBrk="1" hangingPunct="1">
              <a:defRPr/>
            </a:pPr>
            <a:r>
              <a:rPr lang="en-US" sz="1050" dirty="0">
                <a:latin typeface="Arial" charset="0"/>
                <a:ea typeface="ＭＳ Ｐゴシック" charset="0"/>
                <a:cs typeface="ＭＳ Ｐゴシック" charset="0"/>
              </a:rPr>
              <a:t>M. </a:t>
            </a:r>
            <a:r>
              <a:rPr lang="en-US" sz="1050" dirty="0" err="1">
                <a:latin typeface="Arial" charset="0"/>
                <a:ea typeface="ＭＳ Ｐゴシック" charset="0"/>
                <a:cs typeface="ＭＳ Ｐゴシック" charset="0"/>
              </a:rPr>
              <a:t>Anselmino</a:t>
            </a:r>
            <a:r>
              <a:rPr lang="en-US" sz="1050" dirty="0">
                <a:latin typeface="Arial" charset="0"/>
                <a:ea typeface="ＭＳ Ｐゴシック" charset="0"/>
                <a:cs typeface="ＭＳ Ｐゴシック" charset="0"/>
              </a:rPr>
              <a:t>, V. </a:t>
            </a:r>
            <a:r>
              <a:rPr lang="en-US" sz="1050" dirty="0" err="1">
                <a:latin typeface="Arial" charset="0"/>
                <a:ea typeface="ＭＳ Ｐゴシック" charset="0"/>
                <a:cs typeface="ＭＳ Ｐゴシック" charset="0"/>
              </a:rPr>
              <a:t>Barone</a:t>
            </a:r>
            <a:r>
              <a:rPr lang="en-US" sz="1050" dirty="0">
                <a:latin typeface="Arial" charset="0"/>
                <a:ea typeface="ＭＳ Ｐゴシック" charset="0"/>
                <a:cs typeface="ＭＳ Ｐゴシック" charset="0"/>
              </a:rPr>
              <a:t> and A. </a:t>
            </a:r>
            <a:r>
              <a:rPr lang="en-US" sz="1050" dirty="0" err="1">
                <a:latin typeface="Arial" charset="0"/>
                <a:ea typeface="ＭＳ Ｐゴシック" charset="0"/>
                <a:cs typeface="ＭＳ Ｐゴシック" charset="0"/>
              </a:rPr>
              <a:t>Kotzinian</a:t>
            </a:r>
            <a:r>
              <a:rPr lang="en-US" sz="1050" dirty="0">
                <a:latin typeface="Arial" charset="0"/>
                <a:ea typeface="ＭＳ Ｐゴシック" charset="0"/>
                <a:cs typeface="ＭＳ Ｐゴシック" charset="0"/>
              </a:rPr>
              <a:t>, Physics Letters B 713 (2012)</a:t>
            </a:r>
          </a:p>
        </p:txBody>
      </p:sp>
      <p:sp>
        <p:nvSpPr>
          <p:cNvPr id="47111" name="TextBox 13">
            <a:extLst>
              <a:ext uri="{FF2B5EF4-FFF2-40B4-BE49-F238E27FC236}">
                <a16:creationId xmlns:a16="http://schemas.microsoft.com/office/drawing/2014/main" id="{844D52DF-9F16-6D4F-A0FB-D96C90A0A42E}"/>
              </a:ext>
            </a:extLst>
          </p:cNvPr>
          <p:cNvSpPr txBox="1">
            <a:spLocks noChangeArrowheads="1"/>
          </p:cNvSpPr>
          <p:nvPr/>
        </p:nvSpPr>
        <p:spPr bwMode="auto">
          <a:xfrm>
            <a:off x="533400" y="6019800"/>
            <a:ext cx="8231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Single spin symmetries observed by CLAS at 6 GeV increase at large x and P</a:t>
            </a:r>
            <a:r>
              <a:rPr lang="en-US" altLang="en-US" sz="1800" baseline="-25000"/>
              <a:t>T</a:t>
            </a:r>
          </a:p>
        </p:txBody>
      </p:sp>
      <p:grpSp>
        <p:nvGrpSpPr>
          <p:cNvPr id="47112" name="Group 17">
            <a:extLst>
              <a:ext uri="{FF2B5EF4-FFF2-40B4-BE49-F238E27FC236}">
                <a16:creationId xmlns:a16="http://schemas.microsoft.com/office/drawing/2014/main" id="{394514FF-95F2-0F4A-876E-3181CBE7D18F}"/>
              </a:ext>
            </a:extLst>
          </p:cNvPr>
          <p:cNvGrpSpPr>
            <a:grpSpLocks/>
          </p:cNvGrpSpPr>
          <p:nvPr/>
        </p:nvGrpSpPr>
        <p:grpSpPr bwMode="auto">
          <a:xfrm>
            <a:off x="0" y="1295400"/>
            <a:ext cx="3505200" cy="3641725"/>
            <a:chOff x="1524000" y="1981200"/>
            <a:chExt cx="5325208" cy="5546176"/>
          </a:xfrm>
        </p:grpSpPr>
        <p:sp>
          <p:nvSpPr>
            <p:cNvPr id="19" name="Arc 18">
              <a:extLst>
                <a:ext uri="{FF2B5EF4-FFF2-40B4-BE49-F238E27FC236}">
                  <a16:creationId xmlns:a16="http://schemas.microsoft.com/office/drawing/2014/main" id="{064293C3-22E6-E946-8C40-FD1356AC8251}"/>
                </a:ext>
              </a:extLst>
            </p:cNvPr>
            <p:cNvSpPr>
              <a:spLocks/>
            </p:cNvSpPr>
            <p:nvPr/>
          </p:nvSpPr>
          <p:spPr bwMode="auto">
            <a:xfrm rot="8231355" flipH="1">
              <a:off x="3477541" y="3593799"/>
              <a:ext cx="3371667" cy="3933577"/>
            </a:xfrm>
            <a:custGeom>
              <a:avLst/>
              <a:gdLst>
                <a:gd name="T0" fmla="*/ 2700300 w 3371667"/>
                <a:gd name="T1" fmla="*/ 3537618 h 3933577"/>
                <a:gd name="T2" fmla="*/ 1452441 w 3371667"/>
                <a:gd name="T3" fmla="*/ 3914638 h 3933577"/>
                <a:gd name="T4" fmla="*/ 0 60000 65536"/>
                <a:gd name="T5" fmla="*/ 0 60000 65536"/>
              </a:gdLst>
              <a:ahLst/>
              <a:cxnLst>
                <a:cxn ang="T4">
                  <a:pos x="T0" y="T1"/>
                </a:cxn>
                <a:cxn ang="T5">
                  <a:pos x="T2" y="T3"/>
                </a:cxn>
              </a:cxnLst>
              <a:rect l="0" t="0" r="r" b="b"/>
              <a:pathLst>
                <a:path w="3371667" h="3933577" stroke="0">
                  <a:moveTo>
                    <a:pt x="2700300" y="3537618"/>
                  </a:moveTo>
                  <a:cubicBezTo>
                    <a:pt x="2343579" y="3851180"/>
                    <a:pt x="1894780" y="3986777"/>
                    <a:pt x="1452441" y="3914638"/>
                  </a:cubicBezTo>
                  <a:lnTo>
                    <a:pt x="1685834" y="1966789"/>
                  </a:lnTo>
                  <a:lnTo>
                    <a:pt x="2700300" y="3537618"/>
                  </a:lnTo>
                  <a:close/>
                </a:path>
                <a:path w="3371667" h="3933577" fill="none">
                  <a:moveTo>
                    <a:pt x="2700300" y="3537618"/>
                  </a:moveTo>
                  <a:cubicBezTo>
                    <a:pt x="2343579" y="3851180"/>
                    <a:pt x="1894780" y="3986777"/>
                    <a:pt x="1452441" y="3914638"/>
                  </a:cubicBezTo>
                </a:path>
              </a:pathLst>
            </a:custGeom>
            <a:noFill/>
            <a:ln w="952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cxnSp>
          <p:nvCxnSpPr>
            <p:cNvPr id="21" name="Straight Connector 20">
              <a:extLst>
                <a:ext uri="{FF2B5EF4-FFF2-40B4-BE49-F238E27FC236}">
                  <a16:creationId xmlns:a16="http://schemas.microsoft.com/office/drawing/2014/main" id="{647BE0BB-E357-C24E-8343-1B520DF921D1}"/>
                </a:ext>
              </a:extLst>
            </p:cNvPr>
            <p:cNvCxnSpPr>
              <a:cxnSpLocks noChangeShapeType="1"/>
            </p:cNvCxnSpPr>
            <p:nvPr/>
          </p:nvCxnSpPr>
          <p:spPr bwMode="auto">
            <a:xfrm flipV="1">
              <a:off x="1675943" y="2058566"/>
              <a:ext cx="1143183" cy="91388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455762EF-22BB-324F-85F5-C9CD707CE74A}"/>
                </a:ext>
              </a:extLst>
            </p:cNvPr>
            <p:cNvCxnSpPr>
              <a:cxnSpLocks noChangeShapeType="1"/>
            </p:cNvCxnSpPr>
            <p:nvPr/>
          </p:nvCxnSpPr>
          <p:spPr bwMode="auto">
            <a:xfrm>
              <a:off x="2819126" y="2058566"/>
              <a:ext cx="2819369" cy="114114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BA238922-731B-6140-89D9-B876823230B8}"/>
                </a:ext>
              </a:extLst>
            </p:cNvPr>
            <p:cNvCxnSpPr>
              <a:cxnSpLocks noChangeShapeType="1"/>
            </p:cNvCxnSpPr>
            <p:nvPr/>
          </p:nvCxnSpPr>
          <p:spPr bwMode="auto">
            <a:xfrm flipH="1" flipV="1">
              <a:off x="1675943" y="2972452"/>
              <a:ext cx="1753363" cy="251439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a:extLst>
                <a:ext uri="{FF2B5EF4-FFF2-40B4-BE49-F238E27FC236}">
                  <a16:creationId xmlns:a16="http://schemas.microsoft.com/office/drawing/2014/main" id="{12E29148-565D-CF4A-A213-5B3325E037F7}"/>
                </a:ext>
              </a:extLst>
            </p:cNvPr>
            <p:cNvCxnSpPr>
              <a:cxnSpLocks noChangeShapeType="1"/>
            </p:cNvCxnSpPr>
            <p:nvPr/>
          </p:nvCxnSpPr>
          <p:spPr bwMode="auto">
            <a:xfrm flipV="1">
              <a:off x="3429305" y="3199715"/>
              <a:ext cx="2209190" cy="228713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0662D9A4-F530-0A4F-893E-D9B8E6EEB1BC}"/>
                </a:ext>
              </a:extLst>
            </p:cNvPr>
            <p:cNvCxnSpPr>
              <a:cxnSpLocks noChangeShapeType="1"/>
            </p:cNvCxnSpPr>
            <p:nvPr/>
          </p:nvCxnSpPr>
          <p:spPr bwMode="auto">
            <a:xfrm>
              <a:off x="1859238" y="3003883"/>
              <a:ext cx="991240" cy="74948"/>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F865AE45-895D-514A-8CB2-1015CD1A35B3}"/>
                </a:ext>
              </a:extLst>
            </p:cNvPr>
            <p:cNvCxnSpPr>
              <a:cxnSpLocks noChangeShapeType="1"/>
            </p:cNvCxnSpPr>
            <p:nvPr/>
          </p:nvCxnSpPr>
          <p:spPr bwMode="auto">
            <a:xfrm flipH="1" flipV="1">
              <a:off x="2785361" y="2382536"/>
              <a:ext cx="74764" cy="686623"/>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8C7AC417-C04E-6542-BD06-97D6E4175454}"/>
                </a:ext>
              </a:extLst>
            </p:cNvPr>
            <p:cNvCxnSpPr>
              <a:cxnSpLocks noChangeShapeType="1"/>
            </p:cNvCxnSpPr>
            <p:nvPr/>
          </p:nvCxnSpPr>
          <p:spPr bwMode="auto">
            <a:xfrm>
              <a:off x="2850478" y="3071578"/>
              <a:ext cx="2590251" cy="1905138"/>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F500CAF5-4B35-D440-9AA1-F8B310D5A648}"/>
                </a:ext>
              </a:extLst>
            </p:cNvPr>
            <p:cNvCxnSpPr>
              <a:cxnSpLocks noChangeShapeType="1"/>
            </p:cNvCxnSpPr>
            <p:nvPr/>
          </p:nvCxnSpPr>
          <p:spPr bwMode="auto">
            <a:xfrm flipV="1">
              <a:off x="3810366" y="1981200"/>
              <a:ext cx="991242" cy="1752824"/>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19A4FFA9-8ECC-4045-810F-BDE458E50405}"/>
                </a:ext>
              </a:extLst>
            </p:cNvPr>
            <p:cNvCxnSpPr>
              <a:cxnSpLocks noChangeShapeType="1"/>
            </p:cNvCxnSpPr>
            <p:nvPr/>
          </p:nvCxnSpPr>
          <p:spPr bwMode="auto">
            <a:xfrm>
              <a:off x="4801608" y="1981200"/>
              <a:ext cx="836887" cy="38199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89A06A26-6559-9C47-AA0A-D166D2221C1F}"/>
                </a:ext>
              </a:extLst>
            </p:cNvPr>
            <p:cNvCxnSpPr>
              <a:cxnSpLocks noChangeShapeType="1"/>
            </p:cNvCxnSpPr>
            <p:nvPr/>
          </p:nvCxnSpPr>
          <p:spPr bwMode="auto">
            <a:xfrm flipV="1">
              <a:off x="4550783" y="2363195"/>
              <a:ext cx="1087712" cy="194865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04689945-14AC-B541-9649-16FD748D3EE6}"/>
                </a:ext>
              </a:extLst>
            </p:cNvPr>
            <p:cNvCxnSpPr>
              <a:cxnSpLocks noChangeShapeType="1"/>
            </p:cNvCxnSpPr>
            <p:nvPr/>
          </p:nvCxnSpPr>
          <p:spPr bwMode="auto">
            <a:xfrm flipH="1" flipV="1">
              <a:off x="1524000" y="3352030"/>
              <a:ext cx="1828128" cy="7736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CE78C895-94C6-EC48-82B3-534FB546FD7A}"/>
                </a:ext>
              </a:extLst>
            </p:cNvPr>
            <p:cNvCxnSpPr>
              <a:cxnSpLocks noChangeShapeType="1"/>
            </p:cNvCxnSpPr>
            <p:nvPr/>
          </p:nvCxnSpPr>
          <p:spPr bwMode="auto">
            <a:xfrm flipH="1" flipV="1">
              <a:off x="1827884" y="4190967"/>
              <a:ext cx="2713252" cy="13055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9B365ED9-A2DD-7F4D-A470-6A35A8EA9C9D}"/>
                </a:ext>
              </a:extLst>
            </p:cNvPr>
            <p:cNvCxnSpPr>
              <a:cxnSpLocks noChangeShapeType="1"/>
            </p:cNvCxnSpPr>
            <p:nvPr/>
          </p:nvCxnSpPr>
          <p:spPr bwMode="auto">
            <a:xfrm>
              <a:off x="1524000" y="3352030"/>
              <a:ext cx="303884" cy="838937"/>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a:extLst>
                <a:ext uri="{FF2B5EF4-FFF2-40B4-BE49-F238E27FC236}">
                  <a16:creationId xmlns:a16="http://schemas.microsoft.com/office/drawing/2014/main" id="{E553D21E-96C4-0643-B5EF-89988F854DB2}"/>
                </a:ext>
              </a:extLst>
            </p:cNvPr>
            <p:cNvCxnSpPr>
              <a:cxnSpLocks noChangeShapeType="1"/>
            </p:cNvCxnSpPr>
            <p:nvPr/>
          </p:nvCxnSpPr>
          <p:spPr bwMode="auto">
            <a:xfrm flipV="1">
              <a:off x="3810366" y="3277081"/>
              <a:ext cx="991242" cy="456944"/>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a:extLst>
                <a:ext uri="{FF2B5EF4-FFF2-40B4-BE49-F238E27FC236}">
                  <a16:creationId xmlns:a16="http://schemas.microsoft.com/office/drawing/2014/main" id="{A0C5194C-D801-704A-B225-03362D61A189}"/>
                </a:ext>
              </a:extLst>
            </p:cNvPr>
            <p:cNvCxnSpPr>
              <a:cxnSpLocks noChangeShapeType="1"/>
            </p:cNvCxnSpPr>
            <p:nvPr/>
          </p:nvCxnSpPr>
          <p:spPr bwMode="auto">
            <a:xfrm flipH="1" flipV="1">
              <a:off x="2438065" y="3429396"/>
              <a:ext cx="1372301" cy="304629"/>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2F876327-C9D7-294D-94FC-A222F01E39A5}"/>
                </a:ext>
              </a:extLst>
            </p:cNvPr>
            <p:cNvCxnSpPr>
              <a:cxnSpLocks noChangeShapeType="1"/>
            </p:cNvCxnSpPr>
            <p:nvPr/>
          </p:nvCxnSpPr>
          <p:spPr bwMode="auto">
            <a:xfrm flipV="1">
              <a:off x="5050021" y="2820138"/>
              <a:ext cx="991242" cy="988834"/>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Connector 37">
              <a:extLst>
                <a:ext uri="{FF2B5EF4-FFF2-40B4-BE49-F238E27FC236}">
                  <a16:creationId xmlns:a16="http://schemas.microsoft.com/office/drawing/2014/main" id="{5D004C59-4499-0448-B5F6-B764677B35F4}"/>
                </a:ext>
              </a:extLst>
            </p:cNvPr>
            <p:cNvCxnSpPr/>
            <p:nvPr/>
          </p:nvCxnSpPr>
          <p:spPr>
            <a:xfrm>
              <a:off x="4420547" y="2699254"/>
              <a:ext cx="836887"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0423CE2-3FA8-9A47-85BA-CADBDA1C27DA}"/>
                </a:ext>
              </a:extLst>
            </p:cNvPr>
            <p:cNvCxnSpPr/>
            <p:nvPr/>
          </p:nvCxnSpPr>
          <p:spPr>
            <a:xfrm>
              <a:off x="1982238" y="3429396"/>
              <a:ext cx="533004"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12F2FDF-DCCE-6342-9561-0EED733BB6FE}"/>
                </a:ext>
              </a:extLst>
            </p:cNvPr>
            <p:cNvCxnSpPr>
              <a:cxnSpLocks noChangeShapeType="1"/>
            </p:cNvCxnSpPr>
            <p:nvPr/>
          </p:nvCxnSpPr>
          <p:spPr bwMode="auto">
            <a:xfrm>
              <a:off x="4420547" y="2708925"/>
              <a:ext cx="836887" cy="338476"/>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40">
              <a:extLst>
                <a:ext uri="{FF2B5EF4-FFF2-40B4-BE49-F238E27FC236}">
                  <a16:creationId xmlns:a16="http://schemas.microsoft.com/office/drawing/2014/main" id="{3FCF5BC2-A511-804A-AB4B-217AE9624DDB}"/>
                </a:ext>
              </a:extLst>
            </p:cNvPr>
            <p:cNvCxnSpPr>
              <a:cxnSpLocks noChangeShapeType="1"/>
            </p:cNvCxnSpPr>
            <p:nvPr/>
          </p:nvCxnSpPr>
          <p:spPr bwMode="auto">
            <a:xfrm>
              <a:off x="1950886" y="3352030"/>
              <a:ext cx="533002" cy="761571"/>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41">
              <a:extLst>
                <a:ext uri="{FF2B5EF4-FFF2-40B4-BE49-F238E27FC236}">
                  <a16:creationId xmlns:a16="http://schemas.microsoft.com/office/drawing/2014/main" id="{AE9ACD44-1CC6-6746-A25B-3ED79FCB3E42}"/>
                </a:ext>
              </a:extLst>
            </p:cNvPr>
            <p:cNvCxnSpPr>
              <a:cxnSpLocks noChangeShapeType="1"/>
            </p:cNvCxnSpPr>
            <p:nvPr/>
          </p:nvCxnSpPr>
          <p:spPr bwMode="auto">
            <a:xfrm flipV="1">
              <a:off x="3810366" y="2972452"/>
              <a:ext cx="455827" cy="761572"/>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3" name="Straight Connector 42">
              <a:extLst>
                <a:ext uri="{FF2B5EF4-FFF2-40B4-BE49-F238E27FC236}">
                  <a16:creationId xmlns:a16="http://schemas.microsoft.com/office/drawing/2014/main" id="{453AEB9D-14E3-4A40-A4E5-5C008A55E438}"/>
                </a:ext>
              </a:extLst>
            </p:cNvPr>
            <p:cNvCxnSpPr>
              <a:cxnSpLocks noChangeShapeType="1"/>
            </p:cNvCxnSpPr>
            <p:nvPr/>
          </p:nvCxnSpPr>
          <p:spPr bwMode="auto">
            <a:xfrm flipH="1" flipV="1">
              <a:off x="2438065" y="3388294"/>
              <a:ext cx="914063" cy="41101"/>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5772584E-63FB-9248-B719-24C587471990}"/>
                </a:ext>
              </a:extLst>
            </p:cNvPr>
            <p:cNvCxnSpPr>
              <a:cxnSpLocks noChangeShapeType="1"/>
            </p:cNvCxnSpPr>
            <p:nvPr/>
          </p:nvCxnSpPr>
          <p:spPr bwMode="auto">
            <a:xfrm flipH="1" flipV="1">
              <a:off x="4266193" y="2972452"/>
              <a:ext cx="535415" cy="304629"/>
            </a:xfrm>
            <a:prstGeom prst="line">
              <a:avLst/>
            </a:prstGeom>
            <a:noFill/>
            <a:ln w="9525">
              <a:solidFill>
                <a:schemeClr val="tx1"/>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5" name="Freeform 44">
              <a:extLst>
                <a:ext uri="{FF2B5EF4-FFF2-40B4-BE49-F238E27FC236}">
                  <a16:creationId xmlns:a16="http://schemas.microsoft.com/office/drawing/2014/main" id="{760A0748-1A92-FB47-B716-6CEDD252E3CB}"/>
                </a:ext>
              </a:extLst>
            </p:cNvPr>
            <p:cNvSpPr>
              <a:spLocks/>
            </p:cNvSpPr>
            <p:nvPr/>
          </p:nvSpPr>
          <p:spPr bwMode="auto">
            <a:xfrm>
              <a:off x="2903538" y="3076413"/>
              <a:ext cx="921300" cy="662446"/>
            </a:xfrm>
            <a:custGeom>
              <a:avLst/>
              <a:gdLst>
                <a:gd name="T0" fmla="*/ 0 w 920911"/>
                <a:gd name="T1" fmla="*/ 3939 h 661644"/>
                <a:gd name="T2" fmla="*/ 156218 w 920911"/>
                <a:gd name="T3" fmla="*/ 24786 h 661644"/>
                <a:gd name="T4" fmla="*/ 72902 w 920911"/>
                <a:gd name="T5" fmla="*/ 191558 h 661644"/>
                <a:gd name="T6" fmla="*/ 333265 w 920911"/>
                <a:gd name="T7" fmla="*/ 139441 h 661644"/>
                <a:gd name="T8" fmla="*/ 249949 w 920911"/>
                <a:gd name="T9" fmla="*/ 316636 h 661644"/>
                <a:gd name="T10" fmla="*/ 499897 w 920911"/>
                <a:gd name="T11" fmla="*/ 243674 h 661644"/>
                <a:gd name="T12" fmla="*/ 426995 w 920911"/>
                <a:gd name="T13" fmla="*/ 431292 h 661644"/>
                <a:gd name="T14" fmla="*/ 624872 w 920911"/>
                <a:gd name="T15" fmla="*/ 358330 h 661644"/>
                <a:gd name="T16" fmla="*/ 551970 w 920911"/>
                <a:gd name="T17" fmla="*/ 545948 h 661644"/>
                <a:gd name="T18" fmla="*/ 760261 w 920911"/>
                <a:gd name="T19" fmla="*/ 462562 h 661644"/>
                <a:gd name="T20" fmla="*/ 687359 w 920911"/>
                <a:gd name="T21" fmla="*/ 660604 h 661644"/>
                <a:gd name="T22" fmla="*/ 906064 w 920911"/>
                <a:gd name="T23" fmla="*/ 566794 h 661644"/>
                <a:gd name="T24" fmla="*/ 885235 w 920911"/>
                <a:gd name="T25" fmla="*/ 660604 h 661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noFill/>
            <a:ln w="25400" cap="flat" cmpd="sng">
              <a:solidFill>
                <a:srgbClr val="CCBE7F"/>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
          <p:nvSpPr>
            <p:cNvPr id="46" name="Oval 45">
              <a:extLst>
                <a:ext uri="{FF2B5EF4-FFF2-40B4-BE49-F238E27FC236}">
                  <a16:creationId xmlns:a16="http://schemas.microsoft.com/office/drawing/2014/main" id="{B3568FA1-5FC8-1D44-B6DE-CD3F3D7B7CE9}"/>
                </a:ext>
              </a:extLst>
            </p:cNvPr>
            <p:cNvSpPr>
              <a:spLocks noChangeArrowheads="1"/>
            </p:cNvSpPr>
            <p:nvPr/>
          </p:nvSpPr>
          <p:spPr bwMode="auto">
            <a:xfrm>
              <a:off x="3733190" y="3656658"/>
              <a:ext cx="151943" cy="152314"/>
            </a:xfrm>
            <a:prstGeom prst="ellipse">
              <a:avLst/>
            </a:prstGeom>
            <a:gradFill rotWithShape="1">
              <a:gsLst>
                <a:gs pos="0">
                  <a:srgbClr val="CBFFFF"/>
                </a:gs>
                <a:gs pos="100000">
                  <a:srgbClr val="B5E5E9"/>
                </a:gs>
              </a:gsLst>
              <a:lin ang="5400000"/>
            </a:gradFill>
            <a:ln w="9525">
              <a:solidFill>
                <a:schemeClr val="tx2"/>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47" name="Arc 46">
              <a:extLst>
                <a:ext uri="{FF2B5EF4-FFF2-40B4-BE49-F238E27FC236}">
                  <a16:creationId xmlns:a16="http://schemas.microsoft.com/office/drawing/2014/main" id="{0FFDD2B4-7AC5-5D4C-9B1C-3F386DA8B4B5}"/>
                </a:ext>
              </a:extLst>
            </p:cNvPr>
            <p:cNvSpPr>
              <a:spLocks/>
            </p:cNvSpPr>
            <p:nvPr/>
          </p:nvSpPr>
          <p:spPr bwMode="auto">
            <a:xfrm rot="7685355" flipH="1">
              <a:off x="4165800" y="3401852"/>
              <a:ext cx="1235439" cy="1198653"/>
            </a:xfrm>
            <a:custGeom>
              <a:avLst/>
              <a:gdLst>
                <a:gd name="T0" fmla="*/ 1218307 w 1235439"/>
                <a:gd name="T1" fmla="*/ 459157 h 1198653"/>
                <a:gd name="T2" fmla="*/ 1223325 w 1235439"/>
                <a:gd name="T3" fmla="*/ 717438 h 1198653"/>
                <a:gd name="T4" fmla="*/ 0 60000 65536"/>
                <a:gd name="T5" fmla="*/ 0 60000 65536"/>
              </a:gdLst>
              <a:ahLst/>
              <a:cxnLst>
                <a:cxn ang="T4">
                  <a:pos x="T0" y="T1"/>
                </a:cxn>
                <a:cxn ang="T5">
                  <a:pos x="T2" y="T3"/>
                </a:cxn>
              </a:cxnLst>
              <a:rect l="0" t="0" r="r" b="b"/>
              <a:pathLst>
                <a:path w="1235439" h="1198653" stroke="0">
                  <a:moveTo>
                    <a:pt x="1218307" y="459157"/>
                  </a:moveTo>
                  <a:cubicBezTo>
                    <a:pt x="1239311" y="543873"/>
                    <a:pt x="1241023" y="632014"/>
                    <a:pt x="1223325" y="717438"/>
                  </a:cubicBezTo>
                  <a:lnTo>
                    <a:pt x="617720" y="599327"/>
                  </a:lnTo>
                  <a:lnTo>
                    <a:pt x="1218307" y="459157"/>
                  </a:lnTo>
                  <a:close/>
                </a:path>
                <a:path w="1235439" h="1198653" fill="none">
                  <a:moveTo>
                    <a:pt x="1218307" y="459157"/>
                  </a:moveTo>
                  <a:cubicBezTo>
                    <a:pt x="1239311" y="543873"/>
                    <a:pt x="1241023" y="632014"/>
                    <a:pt x="1223325" y="717438"/>
                  </a:cubicBezTo>
                </a:path>
              </a:pathLst>
            </a:custGeom>
            <a:noFill/>
            <a:ln w="952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pic>
          <p:nvPicPr>
            <p:cNvPr id="47146" name="Picture 47" descr="latex-image-1.pdf">
              <a:extLst>
                <a:ext uri="{FF2B5EF4-FFF2-40B4-BE49-F238E27FC236}">
                  <a16:creationId xmlns:a16="http://schemas.microsoft.com/office/drawing/2014/main" id="{577F6DE7-AC7D-2748-8645-FCA8CB4539A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7" name="Picture 48" descr="latex-image-1.pdf">
              <a:extLst>
                <a:ext uri="{FF2B5EF4-FFF2-40B4-BE49-F238E27FC236}">
                  <a16:creationId xmlns:a16="http://schemas.microsoft.com/office/drawing/2014/main" id="{D093801B-1A80-A348-B75A-1FAA8282B2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8" name="Picture 49" descr="latex-image-1.pdf">
              <a:extLst>
                <a:ext uri="{FF2B5EF4-FFF2-40B4-BE49-F238E27FC236}">
                  <a16:creationId xmlns:a16="http://schemas.microsoft.com/office/drawing/2014/main" id="{0BAAF580-2C1F-BA48-BD57-0617038A88F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9" name="Picture 50" descr="latex-image-1.pdf">
              <a:extLst>
                <a:ext uri="{FF2B5EF4-FFF2-40B4-BE49-F238E27FC236}">
                  <a16:creationId xmlns:a16="http://schemas.microsoft.com/office/drawing/2014/main" id="{82E1D32D-5A45-1B4F-8D2C-F70E0C634C0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0" name="Picture 51" descr="latex-image-1.pdf">
              <a:extLst>
                <a:ext uri="{FF2B5EF4-FFF2-40B4-BE49-F238E27FC236}">
                  <a16:creationId xmlns:a16="http://schemas.microsoft.com/office/drawing/2014/main" id="{277EE241-E184-1745-A5ED-AB66536D4A8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1" name="Picture 52" descr="latex-image-1.pdf">
              <a:extLst>
                <a:ext uri="{FF2B5EF4-FFF2-40B4-BE49-F238E27FC236}">
                  <a16:creationId xmlns:a16="http://schemas.microsoft.com/office/drawing/2014/main" id="{A498A2DA-32F5-1F4F-911E-088E7E717F3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2" name="Picture 53" descr="latex-image-1.pdf">
              <a:extLst>
                <a:ext uri="{FF2B5EF4-FFF2-40B4-BE49-F238E27FC236}">
                  <a16:creationId xmlns:a16="http://schemas.microsoft.com/office/drawing/2014/main" id="{C06FCF30-20B0-AF43-9B9B-2994EDFCFE2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3" name="Picture 54" descr="latex-image-1.pdf">
              <a:extLst>
                <a:ext uri="{FF2B5EF4-FFF2-40B4-BE49-F238E27FC236}">
                  <a16:creationId xmlns:a16="http://schemas.microsoft.com/office/drawing/2014/main" id="{E277E95D-87D9-864C-8E14-86B004BE362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4" name="Picture 55" descr="latex-image-1.pdf">
              <a:extLst>
                <a:ext uri="{FF2B5EF4-FFF2-40B4-BE49-F238E27FC236}">
                  <a16:creationId xmlns:a16="http://schemas.microsoft.com/office/drawing/2014/main" id="{B1DB5A42-EE07-4E4F-ABCD-6CF58B26AA6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13" name="TextBox 11">
            <a:extLst>
              <a:ext uri="{FF2B5EF4-FFF2-40B4-BE49-F238E27FC236}">
                <a16:creationId xmlns:a16="http://schemas.microsoft.com/office/drawing/2014/main" id="{B277CD9A-0468-9546-955F-E3C5C0E85197}"/>
              </a:ext>
            </a:extLst>
          </p:cNvPr>
          <p:cNvSpPr txBox="1">
            <a:spLocks noChangeArrowheads="1"/>
          </p:cNvSpPr>
          <p:nvPr/>
        </p:nvSpPr>
        <p:spPr bwMode="auto">
          <a:xfrm>
            <a:off x="2895600" y="3200400"/>
            <a:ext cx="2160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CLAS PRELIMINARY</a:t>
            </a:r>
          </a:p>
        </p:txBody>
      </p:sp>
      <p:pic>
        <p:nvPicPr>
          <p:cNvPr id="47114" name="Picture 52" descr="Screen Shot 2015-08-29 at 10.27.48 AM.png">
            <a:extLst>
              <a:ext uri="{FF2B5EF4-FFF2-40B4-BE49-F238E27FC236}">
                <a16:creationId xmlns:a16="http://schemas.microsoft.com/office/drawing/2014/main" id="{536AEB42-6157-ED44-B47F-12AE29BBBEA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473700" y="2235200"/>
            <a:ext cx="6048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5" descr="Screen Shot 2015-12-24 at 10.59.12 AM.png">
            <a:extLst>
              <a:ext uri="{FF2B5EF4-FFF2-40B4-BE49-F238E27FC236}">
                <a16:creationId xmlns:a16="http://schemas.microsoft.com/office/drawing/2014/main" id="{F87AF33B-1B42-C04E-929D-E542CEB0D38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56313" y="838200"/>
            <a:ext cx="30876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53" descr="latex-image-1.pdf">
            <a:extLst>
              <a:ext uri="{FF2B5EF4-FFF2-40B4-BE49-F238E27FC236}">
                <a16:creationId xmlns:a16="http://schemas.microsoft.com/office/drawing/2014/main" id="{0846F69F-39BD-5F4E-B0B3-A1179F60781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200400" y="8382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54" descr="latex-image-1.pdf">
            <a:extLst>
              <a:ext uri="{FF2B5EF4-FFF2-40B4-BE49-F238E27FC236}">
                <a16:creationId xmlns:a16="http://schemas.microsoft.com/office/drawing/2014/main" id="{C9F90D85-373B-7B4F-8657-424F066B25A1}"/>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971800" y="5740400"/>
            <a:ext cx="479425" cy="311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18" name="Picture 7" descr="Screen Shot 2015-12-24 at 11.00.40 AM.png">
            <a:extLst>
              <a:ext uri="{FF2B5EF4-FFF2-40B4-BE49-F238E27FC236}">
                <a16:creationId xmlns:a16="http://schemas.microsoft.com/office/drawing/2014/main" id="{6C82493F-F841-E841-B636-FA7C4FF8EE4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105400" y="3505200"/>
            <a:ext cx="3649663"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creen Shot 2014-09-04 at 12.18.52 PM.png">
            <a:extLst>
              <a:ext uri="{FF2B5EF4-FFF2-40B4-BE49-F238E27FC236}">
                <a16:creationId xmlns:a16="http://schemas.microsoft.com/office/drawing/2014/main" id="{B322FFD5-44FF-044D-BC84-296A9F379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50" y="2500312"/>
            <a:ext cx="38163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4">
            <a:extLst>
              <a:ext uri="{FF2B5EF4-FFF2-40B4-BE49-F238E27FC236}">
                <a16:creationId xmlns:a16="http://schemas.microsoft.com/office/drawing/2014/main" id="{C1E54F02-244F-5D4B-A3F4-FEA969D76565}"/>
              </a:ext>
            </a:extLst>
          </p:cNvPr>
          <p:cNvSpPr txBox="1">
            <a:spLocks noChangeArrowheads="1"/>
          </p:cNvSpPr>
          <p:nvPr/>
        </p:nvSpPr>
        <p:spPr bwMode="auto">
          <a:xfrm>
            <a:off x="685800" y="228600"/>
            <a:ext cx="697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t>Target fragmentation region: </a:t>
            </a:r>
            <a:r>
              <a:rPr lang="en-US" altLang="en-US" sz="2800">
                <a:latin typeface="Symbol" pitchFamily="2" charset="2"/>
              </a:rPr>
              <a:t>L</a:t>
            </a:r>
            <a:r>
              <a:rPr lang="en-US" altLang="en-US" sz="2800"/>
              <a:t> production  </a:t>
            </a:r>
          </a:p>
        </p:txBody>
      </p:sp>
      <p:pic>
        <p:nvPicPr>
          <p:cNvPr id="44035" name="Picture 12" descr="Screen Shot 2014-06-19 at 8.48.27 PM.png">
            <a:extLst>
              <a:ext uri="{FF2B5EF4-FFF2-40B4-BE49-F238E27FC236}">
                <a16:creationId xmlns:a16="http://schemas.microsoft.com/office/drawing/2014/main" id="{D3207FF3-C8EF-2E4F-AFE7-4BD5BEC5FB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838200"/>
            <a:ext cx="1752600" cy="68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13">
            <a:extLst>
              <a:ext uri="{FF2B5EF4-FFF2-40B4-BE49-F238E27FC236}">
                <a16:creationId xmlns:a16="http://schemas.microsoft.com/office/drawing/2014/main" id="{FA02FE18-F3C6-F540-B739-916F6D3C7803}"/>
              </a:ext>
            </a:extLst>
          </p:cNvPr>
          <p:cNvSpPr>
            <a:spLocks noChangeArrowheads="1"/>
          </p:cNvSpPr>
          <p:nvPr/>
        </p:nvSpPr>
        <p:spPr bwMode="auto">
          <a:xfrm>
            <a:off x="166688" y="2271712"/>
            <a:ext cx="262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polarization transfer coefficient</a:t>
            </a:r>
          </a:p>
        </p:txBody>
      </p:sp>
      <p:sp>
        <p:nvSpPr>
          <p:cNvPr id="44037" name="Rectangle 14">
            <a:extLst>
              <a:ext uri="{FF2B5EF4-FFF2-40B4-BE49-F238E27FC236}">
                <a16:creationId xmlns:a16="http://schemas.microsoft.com/office/drawing/2014/main" id="{76727BC8-CBDB-E348-8AE2-D164697BB2E1}"/>
              </a:ext>
            </a:extLst>
          </p:cNvPr>
          <p:cNvSpPr>
            <a:spLocks noChangeArrowheads="1"/>
          </p:cNvSpPr>
          <p:nvPr/>
        </p:nvSpPr>
        <p:spPr bwMode="auto">
          <a:xfrm>
            <a:off x="641350" y="4786312"/>
            <a:ext cx="175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60 days of CLAS12</a:t>
            </a:r>
          </a:p>
        </p:txBody>
      </p:sp>
      <p:pic>
        <p:nvPicPr>
          <p:cNvPr id="44038" name="Picture 15" descr="Screen Shot 2014-06-19 at 8.51.37 PM.png">
            <a:extLst>
              <a:ext uri="{FF2B5EF4-FFF2-40B4-BE49-F238E27FC236}">
                <a16:creationId xmlns:a16="http://schemas.microsoft.com/office/drawing/2014/main" id="{D1E155D2-BAFA-B348-93F3-FC48807A4F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788" y="5334000"/>
            <a:ext cx="36687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Slide Number Placeholder 10">
            <a:extLst>
              <a:ext uri="{FF2B5EF4-FFF2-40B4-BE49-F238E27FC236}">
                <a16:creationId xmlns:a16="http://schemas.microsoft.com/office/drawing/2014/main" id="{9D37222D-B421-874F-887A-6E69ED1CC06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72AEB00-8279-E740-AFE4-67E67A19C552}" type="slidenum">
              <a:rPr lang="en-US" altLang="en-US" sz="1400" smtClean="0"/>
              <a:pPr>
                <a:spcBef>
                  <a:spcPct val="0"/>
                </a:spcBef>
                <a:buFontTx/>
                <a:buNone/>
              </a:pPr>
              <a:t>19</a:t>
            </a:fld>
            <a:endParaRPr lang="en-US" altLang="en-US" sz="1400"/>
          </a:p>
        </p:txBody>
      </p:sp>
      <p:sp>
        <p:nvSpPr>
          <p:cNvPr id="44040" name="Footer Placeholder 11">
            <a:extLst>
              <a:ext uri="{FF2B5EF4-FFF2-40B4-BE49-F238E27FC236}">
                <a16:creationId xmlns:a16="http://schemas.microsoft.com/office/drawing/2014/main" id="{6CF92A38-EC7E-FC47-A395-9E1FBFDB4D8F}"/>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pic>
        <p:nvPicPr>
          <p:cNvPr id="44041" name="Picture 3" descr="Screen Shot 2014-06-19 at 8.29.29 PM.png">
            <a:extLst>
              <a:ext uri="{FF2B5EF4-FFF2-40B4-BE49-F238E27FC236}">
                <a16:creationId xmlns:a16="http://schemas.microsoft.com/office/drawing/2014/main" id="{F3E5C9BF-F7F0-F74F-98F7-D472A69FD0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838200"/>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 Box 28">
            <a:extLst>
              <a:ext uri="{FF2B5EF4-FFF2-40B4-BE49-F238E27FC236}">
                <a16:creationId xmlns:a16="http://schemas.microsoft.com/office/drawing/2014/main" id="{1C6A6E1F-16A4-B346-9550-4DC502EC6560}"/>
              </a:ext>
            </a:extLst>
          </p:cNvPr>
          <p:cNvSpPr txBox="1">
            <a:spLocks noChangeArrowheads="1"/>
          </p:cNvSpPr>
          <p:nvPr/>
        </p:nvSpPr>
        <p:spPr bwMode="auto">
          <a:xfrm>
            <a:off x="4572000" y="5181600"/>
            <a:ext cx="4495800" cy="1169988"/>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400"/>
              <a:t>Large acceptance of CLAS12 and EIC provide a unique possibility to study the nucleon structure in target fragmentation region</a:t>
            </a:r>
          </a:p>
          <a:p>
            <a:pPr>
              <a:spcBef>
                <a:spcPct val="0"/>
              </a:spcBef>
            </a:pPr>
            <a:r>
              <a:rPr lang="en-US" altLang="en-US" sz="1400"/>
              <a:t>First measurements already performed using the CLAS data at 6 GeV.</a:t>
            </a:r>
          </a:p>
        </p:txBody>
      </p:sp>
      <p:grpSp>
        <p:nvGrpSpPr>
          <p:cNvPr id="25" name="Group 25">
            <a:extLst>
              <a:ext uri="{FF2B5EF4-FFF2-40B4-BE49-F238E27FC236}">
                <a16:creationId xmlns:a16="http://schemas.microsoft.com/office/drawing/2014/main" id="{CFA53275-7E90-E540-944A-FD691A4DD70C}"/>
              </a:ext>
            </a:extLst>
          </p:cNvPr>
          <p:cNvGrpSpPr>
            <a:grpSpLocks/>
          </p:cNvGrpSpPr>
          <p:nvPr/>
        </p:nvGrpSpPr>
        <p:grpSpPr bwMode="auto">
          <a:xfrm>
            <a:off x="4419600" y="1524000"/>
            <a:ext cx="4495800" cy="3511550"/>
            <a:chOff x="2928" y="768"/>
            <a:chExt cx="2832" cy="2212"/>
          </a:xfrm>
        </p:grpSpPr>
        <p:pic>
          <p:nvPicPr>
            <p:cNvPr id="26" name="Picture 22">
              <a:extLst>
                <a:ext uri="{FF2B5EF4-FFF2-40B4-BE49-F238E27FC236}">
                  <a16:creationId xmlns:a16="http://schemas.microsoft.com/office/drawing/2014/main" id="{7E62CAB0-4C37-8741-92C8-3966038935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768"/>
              <a:ext cx="2832" cy="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3">
              <a:extLst>
                <a:ext uri="{FF2B5EF4-FFF2-40B4-BE49-F238E27FC236}">
                  <a16:creationId xmlns:a16="http://schemas.microsoft.com/office/drawing/2014/main" id="{781EE10B-D8ED-9F49-B341-24D8E1EDC569}"/>
                </a:ext>
              </a:extLst>
            </p:cNvPr>
            <p:cNvSpPr txBox="1">
              <a:spLocks noChangeArrowheads="1"/>
            </p:cNvSpPr>
            <p:nvPr/>
          </p:nvSpPr>
          <p:spPr bwMode="auto">
            <a:xfrm>
              <a:off x="3600" y="912"/>
              <a:ext cx="5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t>CLAS12</a:t>
              </a:r>
            </a:p>
          </p:txBody>
        </p:sp>
        <p:sp>
          <p:nvSpPr>
            <p:cNvPr id="28" name="Text Box 24">
              <a:extLst>
                <a:ext uri="{FF2B5EF4-FFF2-40B4-BE49-F238E27FC236}">
                  <a16:creationId xmlns:a16="http://schemas.microsoft.com/office/drawing/2014/main" id="{28C4B04E-694C-2C42-B879-88493D6B19EA}"/>
                </a:ext>
              </a:extLst>
            </p:cNvPr>
            <p:cNvSpPr txBox="1">
              <a:spLocks noChangeArrowheads="1"/>
            </p:cNvSpPr>
            <p:nvPr/>
          </p:nvSpPr>
          <p:spPr bwMode="auto">
            <a:xfrm>
              <a:off x="3792" y="1632"/>
              <a:ext cx="55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t>EIC4x60</a:t>
              </a:r>
            </a:p>
          </p:txBody>
        </p:sp>
      </p:grpSp>
      <p:pic>
        <p:nvPicPr>
          <p:cNvPr id="29" name="Picture 17" descr="latex-image-1.pdf">
            <a:extLst>
              <a:ext uri="{FF2B5EF4-FFF2-40B4-BE49-F238E27FC236}">
                <a16:creationId xmlns:a16="http://schemas.microsoft.com/office/drawing/2014/main" id="{D7D2FE88-BBFD-BA42-B0ED-2796EE0BFC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220345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592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oter Placeholder 3">
            <a:extLst>
              <a:ext uri="{FF2B5EF4-FFF2-40B4-BE49-F238E27FC236}">
                <a16:creationId xmlns:a16="http://schemas.microsoft.com/office/drawing/2014/main" id="{297145E3-DECE-F74E-B148-4002D6E30339}"/>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n-US" sz="1400"/>
              <a:t>H. Avakian, SPIN-2018, Sep 13</a:t>
            </a:r>
            <a:endParaRPr lang="en-US" altLang="en-US" sz="1400"/>
          </a:p>
        </p:txBody>
      </p:sp>
      <p:sp>
        <p:nvSpPr>
          <p:cNvPr id="19458" name="Slide Number Placeholder 4">
            <a:extLst>
              <a:ext uri="{FF2B5EF4-FFF2-40B4-BE49-F238E27FC236}">
                <a16:creationId xmlns:a16="http://schemas.microsoft.com/office/drawing/2014/main" id="{07016C45-B594-134C-8EF6-DBB881474BA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9E774B-A5BC-E443-8E20-CAFA502691DA}" type="slidenum">
              <a:rPr lang="en-US" altLang="en-US" sz="1400" smtClean="0"/>
              <a:pPr>
                <a:spcBef>
                  <a:spcPct val="0"/>
                </a:spcBef>
                <a:buFontTx/>
                <a:buNone/>
              </a:pPr>
              <a:t>2</a:t>
            </a:fld>
            <a:endParaRPr lang="en-US" altLang="en-US" sz="1400"/>
          </a:p>
        </p:txBody>
      </p:sp>
      <p:sp>
        <p:nvSpPr>
          <p:cNvPr id="155654" name="Rectangle 6">
            <a:extLst>
              <a:ext uri="{FF2B5EF4-FFF2-40B4-BE49-F238E27FC236}">
                <a16:creationId xmlns:a16="http://schemas.microsoft.com/office/drawing/2014/main" id="{E72939DA-87EF-F241-93FA-38A0E9037D5F}"/>
              </a:ext>
            </a:extLst>
          </p:cNvPr>
          <p:cNvSpPr>
            <a:spLocks noChangeArrowheads="1"/>
          </p:cNvSpPr>
          <p:nvPr/>
        </p:nvSpPr>
        <p:spPr bwMode="auto">
          <a:xfrm>
            <a:off x="0" y="152400"/>
            <a:ext cx="9144000" cy="685800"/>
          </a:xfrm>
          <a:prstGeom prst="rect">
            <a:avLst/>
          </a:prstGeom>
          <a:solidFill>
            <a:schemeClr val="bg1"/>
          </a:solidFill>
          <a:ln w="9525">
            <a:noFill/>
            <a:miter lim="800000"/>
            <a:headEnd/>
            <a:tailEnd/>
          </a:ln>
          <a:effectLst/>
        </p:spPr>
        <p:txBody>
          <a:bodyPr anchor="ctr"/>
          <a:lstStyle/>
          <a:p>
            <a:pPr algn="ctr" eaLnBrk="1" hangingPunct="1">
              <a:defRPr/>
            </a:pPr>
            <a:r>
              <a:rPr lang="en-US" sz="2000">
                <a:solidFill>
                  <a:schemeClr val="tx2"/>
                </a:solidFill>
                <a:effectLst>
                  <a:outerShdw blurRad="38100" dist="38100" dir="2700000" algn="tl">
                    <a:srgbClr val="DDDDDD"/>
                  </a:outerShdw>
                </a:effectLst>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QCD: from testing to understanding  </a:t>
            </a:r>
            <a:endParaRPr lang="en-US" sz="4000">
              <a:latin typeface="Arial" charset="0"/>
              <a:ea typeface="ＭＳ Ｐゴシック" charset="0"/>
              <a:cs typeface="ＭＳ Ｐゴシック" charset="0"/>
            </a:endParaRPr>
          </a:p>
        </p:txBody>
      </p:sp>
      <p:sp>
        <p:nvSpPr>
          <p:cNvPr id="19460" name="Line 21">
            <a:extLst>
              <a:ext uri="{FF2B5EF4-FFF2-40B4-BE49-F238E27FC236}">
                <a16:creationId xmlns:a16="http://schemas.microsoft.com/office/drawing/2014/main" id="{5C4C7625-60D9-7D48-97E3-8EEFAD8B90B9}"/>
              </a:ext>
            </a:extLst>
          </p:cNvPr>
          <p:cNvSpPr>
            <a:spLocks noChangeShapeType="1"/>
          </p:cNvSpPr>
          <p:nvPr/>
        </p:nvSpPr>
        <p:spPr bwMode="auto">
          <a:xfrm>
            <a:off x="0" y="762000"/>
            <a:ext cx="9144000" cy="0"/>
          </a:xfrm>
          <a:prstGeom prst="line">
            <a:avLst/>
          </a:prstGeom>
          <a:noFill/>
          <a:ln w="381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1" name="Rectangle 2">
            <a:extLst>
              <a:ext uri="{FF2B5EF4-FFF2-40B4-BE49-F238E27FC236}">
                <a16:creationId xmlns:a16="http://schemas.microsoft.com/office/drawing/2014/main" id="{27B8624D-A90A-A746-89B0-D9E3FEEE8B80}"/>
              </a:ext>
            </a:extLst>
          </p:cNvPr>
          <p:cNvSpPr>
            <a:spLocks noChangeArrowheads="1"/>
          </p:cNvSpPr>
          <p:nvPr/>
        </p:nvSpPr>
        <p:spPr bwMode="auto">
          <a:xfrm>
            <a:off x="381000" y="1447800"/>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Testing stage: </a:t>
            </a:r>
          </a:p>
          <a:p>
            <a:pPr eaLnBrk="1" hangingPunct="1">
              <a:spcBef>
                <a:spcPct val="0"/>
              </a:spcBef>
              <a:buFontTx/>
              <a:buNone/>
            </a:pPr>
            <a:r>
              <a:rPr lang="en-US" altLang="en-US" sz="1600"/>
              <a:t>pQCD predictions, observables in the kinematics where theory predictions are easier to get (higher energies, 1D picture, leading twist, current fragmentation, IMF)</a:t>
            </a:r>
          </a:p>
        </p:txBody>
      </p:sp>
      <p:sp>
        <p:nvSpPr>
          <p:cNvPr id="10" name="Rectangle 2">
            <a:extLst>
              <a:ext uri="{FF2B5EF4-FFF2-40B4-BE49-F238E27FC236}">
                <a16:creationId xmlns:a16="http://schemas.microsoft.com/office/drawing/2014/main" id="{B911AB22-3015-6040-873A-39BB3673833A}"/>
              </a:ext>
            </a:extLst>
          </p:cNvPr>
          <p:cNvSpPr>
            <a:spLocks noChangeArrowheads="1"/>
          </p:cNvSpPr>
          <p:nvPr/>
        </p:nvSpPr>
        <p:spPr bwMode="auto">
          <a:xfrm>
            <a:off x="381000" y="3810000"/>
            <a:ext cx="510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Understanding stage: </a:t>
            </a:r>
          </a:p>
          <a:p>
            <a:pPr eaLnBrk="1" hangingPunct="1">
              <a:spcBef>
                <a:spcPct val="0"/>
              </a:spcBef>
              <a:buFontTx/>
              <a:buNone/>
            </a:pPr>
            <a:r>
              <a:rPr lang="en-US" altLang="en-US" sz="1600"/>
              <a:t>non-perturbative QCD, strong interactions, observables in the kinematics where most of the data is available (all energies, quark-gluon correlations, orbital motion)</a:t>
            </a:r>
          </a:p>
        </p:txBody>
      </p:sp>
      <p:grpSp>
        <p:nvGrpSpPr>
          <p:cNvPr id="2" name="Group 27">
            <a:extLst>
              <a:ext uri="{FF2B5EF4-FFF2-40B4-BE49-F238E27FC236}">
                <a16:creationId xmlns:a16="http://schemas.microsoft.com/office/drawing/2014/main" id="{DAC48093-2FAA-1346-A73F-B8929656E14A}"/>
              </a:ext>
            </a:extLst>
          </p:cNvPr>
          <p:cNvGrpSpPr>
            <a:grpSpLocks/>
          </p:cNvGrpSpPr>
          <p:nvPr/>
        </p:nvGrpSpPr>
        <p:grpSpPr bwMode="auto">
          <a:xfrm>
            <a:off x="4724400" y="1905000"/>
            <a:ext cx="1371600" cy="1143000"/>
            <a:chOff x="4724400" y="2057400"/>
            <a:chExt cx="1371600" cy="1143000"/>
          </a:xfrm>
        </p:grpSpPr>
        <p:sp>
          <p:nvSpPr>
            <p:cNvPr id="12" name="Oval 11">
              <a:extLst>
                <a:ext uri="{FF2B5EF4-FFF2-40B4-BE49-F238E27FC236}">
                  <a16:creationId xmlns:a16="http://schemas.microsoft.com/office/drawing/2014/main" id="{509D2C41-0F88-2F49-8E0A-8B041681BB9E}"/>
                </a:ext>
              </a:extLst>
            </p:cNvPr>
            <p:cNvSpPr>
              <a:spLocks noChangeArrowheads="1"/>
            </p:cNvSpPr>
            <p:nvPr/>
          </p:nvSpPr>
          <p:spPr bwMode="auto">
            <a:xfrm>
              <a:off x="4724400" y="2057400"/>
              <a:ext cx="1295400"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9508" name="TextBox 13">
              <a:extLst>
                <a:ext uri="{FF2B5EF4-FFF2-40B4-BE49-F238E27FC236}">
                  <a16:creationId xmlns:a16="http://schemas.microsoft.com/office/drawing/2014/main" id="{E08B2305-5704-5E46-B1DC-9E35C6434D57}"/>
                </a:ext>
              </a:extLst>
            </p:cNvPr>
            <p:cNvSpPr txBox="1">
              <a:spLocks noChangeArrowheads="1"/>
            </p:cNvSpPr>
            <p:nvPr/>
          </p:nvSpPr>
          <p:spPr bwMode="auto">
            <a:xfrm>
              <a:off x="4724400" y="2286000"/>
              <a:ext cx="1371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t>nucleon in 3D</a:t>
              </a:r>
            </a:p>
          </p:txBody>
        </p:sp>
      </p:grpSp>
      <p:grpSp>
        <p:nvGrpSpPr>
          <p:cNvPr id="3" name="Group 31">
            <a:extLst>
              <a:ext uri="{FF2B5EF4-FFF2-40B4-BE49-F238E27FC236}">
                <a16:creationId xmlns:a16="http://schemas.microsoft.com/office/drawing/2014/main" id="{E67F9869-6265-A04A-A643-B6F476F27D0D}"/>
              </a:ext>
            </a:extLst>
          </p:cNvPr>
          <p:cNvGrpSpPr>
            <a:grpSpLocks/>
          </p:cNvGrpSpPr>
          <p:nvPr/>
        </p:nvGrpSpPr>
        <p:grpSpPr bwMode="auto">
          <a:xfrm>
            <a:off x="4459288" y="3124200"/>
            <a:ext cx="2043112" cy="1981200"/>
            <a:chOff x="4458810" y="3276600"/>
            <a:chExt cx="2042850" cy="1981200"/>
          </a:xfrm>
        </p:grpSpPr>
        <p:sp>
          <p:nvSpPr>
            <p:cNvPr id="15" name="Oval 14">
              <a:extLst>
                <a:ext uri="{FF2B5EF4-FFF2-40B4-BE49-F238E27FC236}">
                  <a16:creationId xmlns:a16="http://schemas.microsoft.com/office/drawing/2014/main" id="{A507BADC-0D91-4F40-8DE0-AD96FCAD3ABF}"/>
                </a:ext>
              </a:extLst>
            </p:cNvPr>
            <p:cNvSpPr>
              <a:spLocks noChangeArrowheads="1"/>
            </p:cNvSpPr>
            <p:nvPr/>
          </p:nvSpPr>
          <p:spPr bwMode="auto">
            <a:xfrm>
              <a:off x="4571508" y="3276600"/>
              <a:ext cx="1142853" cy="990600"/>
            </a:xfrm>
            <a:prstGeom prst="ellipse">
              <a:avLst/>
            </a:prstGeom>
            <a:noFill/>
            <a:ln w="9525">
              <a:solidFill>
                <a:srgbClr val="0000FF"/>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9504" name="TextBox 15">
              <a:extLst>
                <a:ext uri="{FF2B5EF4-FFF2-40B4-BE49-F238E27FC236}">
                  <a16:creationId xmlns:a16="http://schemas.microsoft.com/office/drawing/2014/main" id="{A5CB1A59-55DE-2D40-88BF-DC910D4BCB07}"/>
                </a:ext>
              </a:extLst>
            </p:cNvPr>
            <p:cNvSpPr txBox="1">
              <a:spLocks noChangeArrowheads="1"/>
            </p:cNvSpPr>
            <p:nvPr/>
          </p:nvSpPr>
          <p:spPr bwMode="auto">
            <a:xfrm>
              <a:off x="4458810" y="3505200"/>
              <a:ext cx="1371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t>quark-gluon correlations </a:t>
              </a:r>
            </a:p>
          </p:txBody>
        </p:sp>
        <p:sp>
          <p:nvSpPr>
            <p:cNvPr id="17" name="Oval 16">
              <a:extLst>
                <a:ext uri="{FF2B5EF4-FFF2-40B4-BE49-F238E27FC236}">
                  <a16:creationId xmlns:a16="http://schemas.microsoft.com/office/drawing/2014/main" id="{894B4624-CDD0-8E4F-8F50-08B40B6B2108}"/>
                </a:ext>
              </a:extLst>
            </p:cNvPr>
            <p:cNvSpPr>
              <a:spLocks noChangeArrowheads="1"/>
            </p:cNvSpPr>
            <p:nvPr/>
          </p:nvSpPr>
          <p:spPr bwMode="auto">
            <a:xfrm>
              <a:off x="5257220" y="4267200"/>
              <a:ext cx="1142853" cy="990600"/>
            </a:xfrm>
            <a:prstGeom prst="ellipse">
              <a:avLst/>
            </a:prstGeom>
            <a:noFill/>
            <a:ln w="9525">
              <a:solidFill>
                <a:srgbClr val="0000FF"/>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9506" name="TextBox 17">
              <a:extLst>
                <a:ext uri="{FF2B5EF4-FFF2-40B4-BE49-F238E27FC236}">
                  <a16:creationId xmlns:a16="http://schemas.microsoft.com/office/drawing/2014/main" id="{1EF1E2F3-B24B-D742-B5DF-94604546B8EE}"/>
                </a:ext>
              </a:extLst>
            </p:cNvPr>
            <p:cNvSpPr txBox="1">
              <a:spLocks noChangeArrowheads="1"/>
            </p:cNvSpPr>
            <p:nvPr/>
          </p:nvSpPr>
          <p:spPr bwMode="auto">
            <a:xfrm>
              <a:off x="5130060" y="4444424"/>
              <a:ext cx="1371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t>spin-orbit correlations </a:t>
              </a:r>
            </a:p>
          </p:txBody>
        </p:sp>
      </p:grpSp>
      <p:grpSp>
        <p:nvGrpSpPr>
          <p:cNvPr id="4" name="Group 29">
            <a:extLst>
              <a:ext uri="{FF2B5EF4-FFF2-40B4-BE49-F238E27FC236}">
                <a16:creationId xmlns:a16="http://schemas.microsoft.com/office/drawing/2014/main" id="{23EE9556-60F0-0C41-BB54-789FD5A0503D}"/>
              </a:ext>
            </a:extLst>
          </p:cNvPr>
          <p:cNvGrpSpPr>
            <a:grpSpLocks/>
          </p:cNvGrpSpPr>
          <p:nvPr/>
        </p:nvGrpSpPr>
        <p:grpSpPr bwMode="auto">
          <a:xfrm>
            <a:off x="7772400" y="2590800"/>
            <a:ext cx="1371600" cy="1066800"/>
            <a:chOff x="7789332" y="2813957"/>
            <a:chExt cx="1524000" cy="1143000"/>
          </a:xfrm>
        </p:grpSpPr>
        <p:sp>
          <p:nvSpPr>
            <p:cNvPr id="19" name="Oval 18">
              <a:extLst>
                <a:ext uri="{FF2B5EF4-FFF2-40B4-BE49-F238E27FC236}">
                  <a16:creationId xmlns:a16="http://schemas.microsoft.com/office/drawing/2014/main" id="{1F9F99C0-EDE5-8F4E-878F-20106DD37A66}"/>
                </a:ext>
              </a:extLst>
            </p:cNvPr>
            <p:cNvSpPr>
              <a:spLocks noChangeArrowheads="1"/>
            </p:cNvSpPr>
            <p:nvPr/>
          </p:nvSpPr>
          <p:spPr bwMode="auto">
            <a:xfrm>
              <a:off x="7856360" y="2813957"/>
              <a:ext cx="1372306"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9502" name="TextBox 19">
              <a:extLst>
                <a:ext uri="{FF2B5EF4-FFF2-40B4-BE49-F238E27FC236}">
                  <a16:creationId xmlns:a16="http://schemas.microsoft.com/office/drawing/2014/main" id="{876D4BD9-1E35-5C40-B716-DB2937032A4A}"/>
                </a:ext>
              </a:extLst>
            </p:cNvPr>
            <p:cNvSpPr txBox="1">
              <a:spLocks noChangeArrowheads="1"/>
            </p:cNvSpPr>
            <p:nvPr/>
          </p:nvSpPr>
          <p:spPr bwMode="auto">
            <a:xfrm>
              <a:off x="7789332" y="3124200"/>
              <a:ext cx="1524000" cy="62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t>evolution,</a:t>
              </a:r>
            </a:p>
            <a:p>
              <a:pPr algn="ctr" eaLnBrk="1" hangingPunct="1">
                <a:spcBef>
                  <a:spcPct val="0"/>
                </a:spcBef>
                <a:buFontTx/>
                <a:buNone/>
              </a:pPr>
              <a:r>
                <a:rPr lang="en-US" altLang="en-US" sz="1600"/>
                <a:t>factorization</a:t>
              </a:r>
            </a:p>
          </p:txBody>
        </p:sp>
      </p:grpSp>
      <p:grpSp>
        <p:nvGrpSpPr>
          <p:cNvPr id="5" name="Group 32">
            <a:extLst>
              <a:ext uri="{FF2B5EF4-FFF2-40B4-BE49-F238E27FC236}">
                <a16:creationId xmlns:a16="http://schemas.microsoft.com/office/drawing/2014/main" id="{B629833B-0BD7-9740-A445-62F4A8CCDE73}"/>
              </a:ext>
            </a:extLst>
          </p:cNvPr>
          <p:cNvGrpSpPr>
            <a:grpSpLocks/>
          </p:cNvGrpSpPr>
          <p:nvPr/>
        </p:nvGrpSpPr>
        <p:grpSpPr bwMode="auto">
          <a:xfrm>
            <a:off x="7391400" y="1524000"/>
            <a:ext cx="1524000" cy="914400"/>
            <a:chOff x="7391400" y="1695450"/>
            <a:chExt cx="1524000" cy="1143000"/>
          </a:xfrm>
        </p:grpSpPr>
        <p:sp>
          <p:nvSpPr>
            <p:cNvPr id="23" name="Oval 22">
              <a:extLst>
                <a:ext uri="{FF2B5EF4-FFF2-40B4-BE49-F238E27FC236}">
                  <a16:creationId xmlns:a16="http://schemas.microsoft.com/office/drawing/2014/main" id="{4C066B0B-5AD7-884C-801A-7939D419C56D}"/>
                </a:ext>
              </a:extLst>
            </p:cNvPr>
            <p:cNvSpPr>
              <a:spLocks noChangeArrowheads="1"/>
            </p:cNvSpPr>
            <p:nvPr/>
          </p:nvSpPr>
          <p:spPr bwMode="auto">
            <a:xfrm>
              <a:off x="7467600" y="1695450"/>
              <a:ext cx="1371600"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9500" name="TextBox 23">
              <a:extLst>
                <a:ext uri="{FF2B5EF4-FFF2-40B4-BE49-F238E27FC236}">
                  <a16:creationId xmlns:a16="http://schemas.microsoft.com/office/drawing/2014/main" id="{2C073FC8-9A44-AB42-BE9F-9F909E571BAE}"/>
                </a:ext>
              </a:extLst>
            </p:cNvPr>
            <p:cNvSpPr txBox="1">
              <a:spLocks noChangeArrowheads="1"/>
            </p:cNvSpPr>
            <p:nvPr/>
          </p:nvSpPr>
          <p:spPr bwMode="auto">
            <a:xfrm>
              <a:off x="7391400" y="1905000"/>
              <a:ext cx="1524000"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t>hadronization</a:t>
              </a:r>
            </a:p>
          </p:txBody>
        </p:sp>
      </p:grpSp>
      <p:grpSp>
        <p:nvGrpSpPr>
          <p:cNvPr id="19467" name="Group 26">
            <a:extLst>
              <a:ext uri="{FF2B5EF4-FFF2-40B4-BE49-F238E27FC236}">
                <a16:creationId xmlns:a16="http://schemas.microsoft.com/office/drawing/2014/main" id="{45BED656-3B0C-8941-B223-2D062F65A694}"/>
              </a:ext>
            </a:extLst>
          </p:cNvPr>
          <p:cNvGrpSpPr>
            <a:grpSpLocks/>
          </p:cNvGrpSpPr>
          <p:nvPr/>
        </p:nvGrpSpPr>
        <p:grpSpPr bwMode="auto">
          <a:xfrm>
            <a:off x="6019800" y="1219200"/>
            <a:ext cx="1524000" cy="1143000"/>
            <a:chOff x="6019800" y="1371600"/>
            <a:chExt cx="1524000" cy="1143000"/>
          </a:xfrm>
        </p:grpSpPr>
        <p:sp>
          <p:nvSpPr>
            <p:cNvPr id="25" name="Oval 24">
              <a:extLst>
                <a:ext uri="{FF2B5EF4-FFF2-40B4-BE49-F238E27FC236}">
                  <a16:creationId xmlns:a16="http://schemas.microsoft.com/office/drawing/2014/main" id="{A355622F-DECA-084D-BBB8-5DDEC64EAECD}"/>
                </a:ext>
              </a:extLst>
            </p:cNvPr>
            <p:cNvSpPr>
              <a:spLocks noChangeArrowheads="1"/>
            </p:cNvSpPr>
            <p:nvPr/>
          </p:nvSpPr>
          <p:spPr bwMode="auto">
            <a:xfrm>
              <a:off x="6019800" y="1371600"/>
              <a:ext cx="1371600" cy="1143000"/>
            </a:xfrm>
            <a:prstGeom prst="ellipse">
              <a:avLst/>
            </a:prstGeom>
            <a:noFill/>
            <a:ln w="9525">
              <a:solidFill>
                <a:srgbClr val="0000FF"/>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9498" name="TextBox 25">
              <a:extLst>
                <a:ext uri="{FF2B5EF4-FFF2-40B4-BE49-F238E27FC236}">
                  <a16:creationId xmlns:a16="http://schemas.microsoft.com/office/drawing/2014/main" id="{42FF54DB-553A-5244-A2B6-4A0A3C598F33}"/>
                </a:ext>
              </a:extLst>
            </p:cNvPr>
            <p:cNvSpPr txBox="1">
              <a:spLocks noChangeArrowheads="1"/>
            </p:cNvSpPr>
            <p:nvPr/>
          </p:nvSpPr>
          <p:spPr bwMode="auto">
            <a:xfrm>
              <a:off x="6019800" y="1600200"/>
              <a:ext cx="152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t>parton distributions</a:t>
              </a:r>
            </a:p>
          </p:txBody>
        </p:sp>
      </p:grpSp>
      <p:grpSp>
        <p:nvGrpSpPr>
          <p:cNvPr id="9" name="Group 53">
            <a:extLst>
              <a:ext uri="{FF2B5EF4-FFF2-40B4-BE49-F238E27FC236}">
                <a16:creationId xmlns:a16="http://schemas.microsoft.com/office/drawing/2014/main" id="{B1BC3222-AB45-304D-AD96-B3C96F3C03C2}"/>
              </a:ext>
            </a:extLst>
          </p:cNvPr>
          <p:cNvGrpSpPr>
            <a:grpSpLocks/>
          </p:cNvGrpSpPr>
          <p:nvPr/>
        </p:nvGrpSpPr>
        <p:grpSpPr bwMode="auto">
          <a:xfrm>
            <a:off x="5715000" y="2362200"/>
            <a:ext cx="2133600" cy="1905000"/>
            <a:chOff x="5715000" y="2514600"/>
            <a:chExt cx="2133600" cy="1905000"/>
          </a:xfrm>
        </p:grpSpPr>
        <p:cxnSp>
          <p:nvCxnSpPr>
            <p:cNvPr id="46" name="Straight Connector 45">
              <a:extLst>
                <a:ext uri="{FF2B5EF4-FFF2-40B4-BE49-F238E27FC236}">
                  <a16:creationId xmlns:a16="http://schemas.microsoft.com/office/drawing/2014/main" id="{1D45D9D2-FBF5-C043-B601-4FB8D3C1C380}"/>
                </a:ext>
              </a:extLst>
            </p:cNvPr>
            <p:cNvCxnSpPr>
              <a:cxnSpLocks noChangeShapeType="1"/>
            </p:cNvCxnSpPr>
            <p:nvPr/>
          </p:nvCxnSpPr>
          <p:spPr bwMode="auto">
            <a:xfrm rot="10800000" flipV="1">
              <a:off x="5715000" y="3657600"/>
              <a:ext cx="230188" cy="152400"/>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9488" name="Group 52">
              <a:extLst>
                <a:ext uri="{FF2B5EF4-FFF2-40B4-BE49-F238E27FC236}">
                  <a16:creationId xmlns:a16="http://schemas.microsoft.com/office/drawing/2014/main" id="{A30CDCAC-2FD1-E946-856A-8E605C302E77}"/>
                </a:ext>
              </a:extLst>
            </p:cNvPr>
            <p:cNvGrpSpPr>
              <a:grpSpLocks/>
            </p:cNvGrpSpPr>
            <p:nvPr/>
          </p:nvGrpSpPr>
          <p:grpSpPr bwMode="auto">
            <a:xfrm>
              <a:off x="5943600" y="2514600"/>
              <a:ext cx="1905000" cy="1905000"/>
              <a:chOff x="5943600" y="2514600"/>
              <a:chExt cx="1905000" cy="1905000"/>
            </a:xfrm>
          </p:grpSpPr>
          <p:grpSp>
            <p:nvGrpSpPr>
              <p:cNvPr id="19489" name="Group 28">
                <a:extLst>
                  <a:ext uri="{FF2B5EF4-FFF2-40B4-BE49-F238E27FC236}">
                    <a16:creationId xmlns:a16="http://schemas.microsoft.com/office/drawing/2014/main" id="{047FEDFA-9810-B943-BF2D-92C2E67ED4C4}"/>
                  </a:ext>
                </a:extLst>
              </p:cNvPr>
              <p:cNvGrpSpPr>
                <a:grpSpLocks/>
              </p:cNvGrpSpPr>
              <p:nvPr/>
            </p:nvGrpSpPr>
            <p:grpSpPr bwMode="auto">
              <a:xfrm>
                <a:off x="5943600" y="2819400"/>
                <a:ext cx="1600200" cy="1447800"/>
                <a:chOff x="5943600" y="2819400"/>
                <a:chExt cx="1600200" cy="1447800"/>
              </a:xfrm>
            </p:grpSpPr>
            <p:sp>
              <p:nvSpPr>
                <p:cNvPr id="11" name="Oval 10">
                  <a:extLst>
                    <a:ext uri="{FF2B5EF4-FFF2-40B4-BE49-F238E27FC236}">
                      <a16:creationId xmlns:a16="http://schemas.microsoft.com/office/drawing/2014/main" id="{2092523E-0243-9248-B1FC-F5B6CA0B04F6}"/>
                    </a:ext>
                  </a:extLst>
                </p:cNvPr>
                <p:cNvSpPr>
                  <a:spLocks noChangeArrowheads="1"/>
                </p:cNvSpPr>
                <p:nvPr/>
              </p:nvSpPr>
              <p:spPr bwMode="auto">
                <a:xfrm>
                  <a:off x="5943600" y="2819400"/>
                  <a:ext cx="1600200" cy="1447800"/>
                </a:xfrm>
                <a:prstGeom prst="ellipse">
                  <a:avLst/>
                </a:prstGeom>
                <a:noFill/>
                <a:ln w="9525">
                  <a:solidFill>
                    <a:srgbClr val="0000FF"/>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9496" name="TextBox 12">
                  <a:extLst>
                    <a:ext uri="{FF2B5EF4-FFF2-40B4-BE49-F238E27FC236}">
                      <a16:creationId xmlns:a16="http://schemas.microsoft.com/office/drawing/2014/main" id="{2C562893-9762-B54B-9455-E3971145B96C}"/>
                    </a:ext>
                  </a:extLst>
                </p:cNvPr>
                <p:cNvSpPr txBox="1">
                  <a:spLocks noChangeArrowheads="1"/>
                </p:cNvSpPr>
                <p:nvPr/>
              </p:nvSpPr>
              <p:spPr bwMode="auto">
                <a:xfrm>
                  <a:off x="6019800" y="2895600"/>
                  <a:ext cx="1371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t>strong interactions</a:t>
                  </a:r>
                </a:p>
                <a:p>
                  <a:pPr algn="ctr" eaLnBrk="1" hangingPunct="1">
                    <a:spcBef>
                      <a:spcPct val="0"/>
                    </a:spcBef>
                    <a:buFontTx/>
                    <a:buNone/>
                  </a:pPr>
                  <a:r>
                    <a:rPr lang="en-US" altLang="en-US" sz="1600"/>
                    <a:t>&amp;</a:t>
                  </a:r>
                </a:p>
                <a:p>
                  <a:pPr algn="ctr" eaLnBrk="1" hangingPunct="1">
                    <a:spcBef>
                      <a:spcPct val="0"/>
                    </a:spcBef>
                    <a:buFontTx/>
                    <a:buNone/>
                  </a:pPr>
                  <a:r>
                    <a:rPr lang="en-US" altLang="en-US" sz="1600"/>
                    <a:t>quark gluon dynamics</a:t>
                  </a:r>
                </a:p>
              </p:txBody>
            </p:sp>
          </p:grpSp>
          <p:cxnSp>
            <p:nvCxnSpPr>
              <p:cNvPr id="35" name="Straight Connector 34">
                <a:extLst>
                  <a:ext uri="{FF2B5EF4-FFF2-40B4-BE49-F238E27FC236}">
                    <a16:creationId xmlns:a16="http://schemas.microsoft.com/office/drawing/2014/main" id="{2F6F2A1E-CB26-1F43-9223-FF311B8E92C8}"/>
                  </a:ext>
                </a:extLst>
              </p:cNvPr>
              <p:cNvCxnSpPr>
                <a:cxnSpLocks noChangeShapeType="1"/>
              </p:cNvCxnSpPr>
              <p:nvPr/>
            </p:nvCxnSpPr>
            <p:spPr bwMode="auto">
              <a:xfrm rot="5400000">
                <a:off x="6705601" y="2667000"/>
                <a:ext cx="304800" cy="3175"/>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8" name="Straight Connector 37">
                <a:extLst>
                  <a:ext uri="{FF2B5EF4-FFF2-40B4-BE49-F238E27FC236}">
                    <a16:creationId xmlns:a16="http://schemas.microsoft.com/office/drawing/2014/main" id="{760A3A41-6B16-C342-9A79-974D6DA5429E}"/>
                  </a:ext>
                </a:extLst>
              </p:cNvPr>
              <p:cNvCxnSpPr>
                <a:cxnSpLocks noChangeShapeType="1"/>
              </p:cNvCxnSpPr>
              <p:nvPr/>
            </p:nvCxnSpPr>
            <p:spPr bwMode="auto">
              <a:xfrm rot="5400000">
                <a:off x="7239000" y="2514600"/>
                <a:ext cx="457200" cy="457200"/>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40">
                <a:extLst>
                  <a:ext uri="{FF2B5EF4-FFF2-40B4-BE49-F238E27FC236}">
                    <a16:creationId xmlns:a16="http://schemas.microsoft.com/office/drawing/2014/main" id="{B0799BEC-BAFA-9143-883F-AC0C8B1CF737}"/>
                  </a:ext>
                </a:extLst>
              </p:cNvPr>
              <p:cNvCxnSpPr>
                <a:cxnSpLocks noChangeShapeType="1"/>
              </p:cNvCxnSpPr>
              <p:nvPr/>
            </p:nvCxnSpPr>
            <p:spPr bwMode="auto">
              <a:xfrm rot="10800000" flipV="1">
                <a:off x="7467600" y="3276600"/>
                <a:ext cx="381000" cy="76200"/>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5017BC39-6DEE-DD42-9D25-FBABAF93B2C1}"/>
                  </a:ext>
                </a:extLst>
              </p:cNvPr>
              <p:cNvCxnSpPr>
                <a:cxnSpLocks noChangeShapeType="1"/>
                <a:endCxn id="11" idx="1"/>
              </p:cNvCxnSpPr>
              <p:nvPr/>
            </p:nvCxnSpPr>
            <p:spPr bwMode="auto">
              <a:xfrm>
                <a:off x="5945188" y="2895600"/>
                <a:ext cx="233362" cy="136525"/>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B6A164A7-4B83-7448-B8BE-7095C3C348B3}"/>
                  </a:ext>
                </a:extLst>
              </p:cNvPr>
              <p:cNvCxnSpPr>
                <a:cxnSpLocks noChangeShapeType="1"/>
              </p:cNvCxnSpPr>
              <p:nvPr/>
            </p:nvCxnSpPr>
            <p:spPr bwMode="auto">
              <a:xfrm rot="5400000">
                <a:off x="6172994" y="4266406"/>
                <a:ext cx="228600" cy="77788"/>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grpSp>
        <p:nvGrpSpPr>
          <p:cNvPr id="16" name="Group 51">
            <a:extLst>
              <a:ext uri="{FF2B5EF4-FFF2-40B4-BE49-F238E27FC236}">
                <a16:creationId xmlns:a16="http://schemas.microsoft.com/office/drawing/2014/main" id="{15BB1DA5-77B5-184F-AE74-509E03D3189C}"/>
              </a:ext>
            </a:extLst>
          </p:cNvPr>
          <p:cNvGrpSpPr>
            <a:grpSpLocks/>
          </p:cNvGrpSpPr>
          <p:nvPr/>
        </p:nvGrpSpPr>
        <p:grpSpPr bwMode="auto">
          <a:xfrm>
            <a:off x="7543800" y="3657600"/>
            <a:ext cx="1498600" cy="1066800"/>
            <a:chOff x="7163527" y="4191000"/>
            <a:chExt cx="1497842" cy="1066800"/>
          </a:xfrm>
        </p:grpSpPr>
        <p:grpSp>
          <p:nvGrpSpPr>
            <p:cNvPr id="19483" name="Group 30">
              <a:extLst>
                <a:ext uri="{FF2B5EF4-FFF2-40B4-BE49-F238E27FC236}">
                  <a16:creationId xmlns:a16="http://schemas.microsoft.com/office/drawing/2014/main" id="{B510A2F7-7BAC-6F46-9AED-88433EEC2899}"/>
                </a:ext>
              </a:extLst>
            </p:cNvPr>
            <p:cNvGrpSpPr>
              <a:grpSpLocks/>
            </p:cNvGrpSpPr>
            <p:nvPr/>
          </p:nvGrpSpPr>
          <p:grpSpPr bwMode="auto">
            <a:xfrm>
              <a:off x="7188910" y="4267200"/>
              <a:ext cx="1472459" cy="990600"/>
              <a:chOff x="7188910" y="4267200"/>
              <a:chExt cx="1472459" cy="990600"/>
            </a:xfrm>
          </p:grpSpPr>
          <p:sp>
            <p:nvSpPr>
              <p:cNvPr id="21" name="Oval 20">
                <a:extLst>
                  <a:ext uri="{FF2B5EF4-FFF2-40B4-BE49-F238E27FC236}">
                    <a16:creationId xmlns:a16="http://schemas.microsoft.com/office/drawing/2014/main" id="{366D3653-5112-964E-97BA-C29936FF6DB2}"/>
                  </a:ext>
                </a:extLst>
              </p:cNvPr>
              <p:cNvSpPr>
                <a:spLocks noChangeArrowheads="1"/>
              </p:cNvSpPr>
              <p:nvPr/>
            </p:nvSpPr>
            <p:spPr bwMode="auto">
              <a:xfrm>
                <a:off x="7214301" y="4267200"/>
                <a:ext cx="1370906" cy="990600"/>
              </a:xfrm>
              <a:prstGeom prst="ellipse">
                <a:avLst/>
              </a:prstGeom>
              <a:noFill/>
              <a:ln w="9525">
                <a:solidFill>
                  <a:srgbClr val="0000FF"/>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9486" name="TextBox 21">
                <a:extLst>
                  <a:ext uri="{FF2B5EF4-FFF2-40B4-BE49-F238E27FC236}">
                    <a16:creationId xmlns:a16="http://schemas.microsoft.com/office/drawing/2014/main" id="{245C2000-442B-A741-BBE9-2403CC4251CD}"/>
                  </a:ext>
                </a:extLst>
              </p:cNvPr>
              <p:cNvSpPr txBox="1">
                <a:spLocks noChangeArrowheads="1"/>
              </p:cNvSpPr>
              <p:nvPr/>
            </p:nvSpPr>
            <p:spPr bwMode="auto">
              <a:xfrm>
                <a:off x="7188910" y="4419600"/>
                <a:ext cx="147245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t>spectroscopy,</a:t>
                </a:r>
              </a:p>
              <a:p>
                <a:pPr algn="ctr" eaLnBrk="1" hangingPunct="1">
                  <a:spcBef>
                    <a:spcPct val="0"/>
                  </a:spcBef>
                  <a:buFontTx/>
                  <a:buNone/>
                </a:pPr>
                <a:r>
                  <a:rPr lang="en-US" altLang="en-US" sz="1600"/>
                  <a:t>excited states</a:t>
                </a:r>
              </a:p>
            </p:txBody>
          </p:sp>
        </p:grpSp>
        <p:cxnSp>
          <p:nvCxnSpPr>
            <p:cNvPr id="50" name="Straight Connector 49">
              <a:extLst>
                <a:ext uri="{FF2B5EF4-FFF2-40B4-BE49-F238E27FC236}">
                  <a16:creationId xmlns:a16="http://schemas.microsoft.com/office/drawing/2014/main" id="{47998143-6011-5743-8DEE-54350839BE3C}"/>
                </a:ext>
              </a:extLst>
            </p:cNvPr>
            <p:cNvCxnSpPr>
              <a:cxnSpLocks noChangeShapeType="1"/>
              <a:endCxn id="21" idx="1"/>
            </p:cNvCxnSpPr>
            <p:nvPr/>
          </p:nvCxnSpPr>
          <p:spPr bwMode="auto">
            <a:xfrm>
              <a:off x="7163527" y="4191000"/>
              <a:ext cx="252285" cy="220663"/>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9470" name="TextBox 41">
            <a:extLst>
              <a:ext uri="{FF2B5EF4-FFF2-40B4-BE49-F238E27FC236}">
                <a16:creationId xmlns:a16="http://schemas.microsoft.com/office/drawing/2014/main" id="{D354BD6C-F62E-AF4B-86F7-43E34EA46A29}"/>
              </a:ext>
            </a:extLst>
          </p:cNvPr>
          <p:cNvSpPr txBox="1">
            <a:spLocks noChangeArrowheads="1"/>
          </p:cNvSpPr>
          <p:nvPr/>
        </p:nvSpPr>
        <p:spPr bwMode="auto">
          <a:xfrm>
            <a:off x="228600" y="91440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0h  DIS</a:t>
            </a:r>
          </a:p>
        </p:txBody>
      </p:sp>
      <p:cxnSp>
        <p:nvCxnSpPr>
          <p:cNvPr id="45" name="Straight Connector 44">
            <a:extLst>
              <a:ext uri="{FF2B5EF4-FFF2-40B4-BE49-F238E27FC236}">
                <a16:creationId xmlns:a16="http://schemas.microsoft.com/office/drawing/2014/main" id="{A6FF69AE-B825-0C45-8A32-77691D895034}"/>
              </a:ext>
            </a:extLst>
          </p:cNvPr>
          <p:cNvCxnSpPr>
            <a:cxnSpLocks noChangeShapeType="1"/>
          </p:cNvCxnSpPr>
          <p:nvPr/>
        </p:nvCxnSpPr>
        <p:spPr bwMode="auto">
          <a:xfrm rot="5400000">
            <a:off x="-2398712" y="3695700"/>
            <a:ext cx="5103812" cy="1588"/>
          </a:xfrm>
          <a:prstGeom prst="line">
            <a:avLst/>
          </a:prstGeom>
          <a:noFill/>
          <a:ln w="41275">
            <a:solidFill>
              <a:srgbClr val="00009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5" name="TextBox 54">
            <a:extLst>
              <a:ext uri="{FF2B5EF4-FFF2-40B4-BE49-F238E27FC236}">
                <a16:creationId xmlns:a16="http://schemas.microsoft.com/office/drawing/2014/main" id="{7DA8F141-5E30-AB4F-961B-1E46FFD08229}"/>
              </a:ext>
            </a:extLst>
          </p:cNvPr>
          <p:cNvSpPr txBox="1">
            <a:spLocks noChangeArrowheads="1"/>
          </p:cNvSpPr>
          <p:nvPr/>
        </p:nvSpPr>
        <p:spPr bwMode="auto">
          <a:xfrm>
            <a:off x="228600" y="3211513"/>
            <a:ext cx="1835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1h SIDIS/DVMP</a:t>
            </a:r>
          </a:p>
        </p:txBody>
      </p:sp>
      <p:sp>
        <p:nvSpPr>
          <p:cNvPr id="56" name="TextBox 55">
            <a:extLst>
              <a:ext uri="{FF2B5EF4-FFF2-40B4-BE49-F238E27FC236}">
                <a16:creationId xmlns:a16="http://schemas.microsoft.com/office/drawing/2014/main" id="{04F661F3-6573-CD49-A6DD-7C507D5979B3}"/>
              </a:ext>
            </a:extLst>
          </p:cNvPr>
          <p:cNvSpPr txBox="1">
            <a:spLocks noChangeArrowheads="1"/>
          </p:cNvSpPr>
          <p:nvPr/>
        </p:nvSpPr>
        <p:spPr bwMode="auto">
          <a:xfrm>
            <a:off x="228600" y="5334000"/>
            <a:ext cx="90678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t>2h  SIDIS/DVMP </a:t>
            </a:r>
          </a:p>
          <a:p>
            <a:pPr eaLnBrk="1" hangingPunct="1">
              <a:spcBef>
                <a:spcPct val="0"/>
              </a:spcBef>
              <a:buFontTx/>
              <a:buNone/>
            </a:pPr>
            <a:endParaRPr lang="en-US" altLang="en-US" sz="1800" dirty="0"/>
          </a:p>
          <a:p>
            <a:pPr eaLnBrk="1" hangingPunct="1">
              <a:spcBef>
                <a:spcPct val="0"/>
              </a:spcBef>
              <a:buFontTx/>
              <a:buNone/>
            </a:pPr>
            <a:r>
              <a:rPr lang="en-US" altLang="en-US" sz="1600" dirty="0"/>
              <a:t>production in SIDIS provides access to correlations inaccessible in simple SIDIS (</a:t>
            </a:r>
            <a:r>
              <a:rPr lang="en-US" altLang="en-US" sz="1600" dirty="0" err="1"/>
              <a:t>BEC,dihadron</a:t>
            </a:r>
            <a:r>
              <a:rPr lang="en-US" altLang="en-US" sz="1600" dirty="0"/>
              <a:t> fragmentation , correlations of target and current regions, entanglement....)</a:t>
            </a:r>
          </a:p>
        </p:txBody>
      </p:sp>
      <p:pic>
        <p:nvPicPr>
          <p:cNvPr id="6" name="Picture 5" descr="Screen Shot 2015-02-13 at 5.51.35 PM.png">
            <a:extLst>
              <a:ext uri="{FF2B5EF4-FFF2-40B4-BE49-F238E27FC236}">
                <a16:creationId xmlns:a16="http://schemas.microsoft.com/office/drawing/2014/main" id="{6FFAFF3A-A0F2-A14F-AE0D-5D5265CB0D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95600"/>
            <a:ext cx="225742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Shot 2015-02-13 at 5.52.55 PM.png">
            <a:extLst>
              <a:ext uri="{FF2B5EF4-FFF2-40B4-BE49-F238E27FC236}">
                <a16:creationId xmlns:a16="http://schemas.microsoft.com/office/drawing/2014/main" id="{17F2DBA4-C38F-DB4B-976D-9FB1E206D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76800"/>
            <a:ext cx="23209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8" descr="Screen Shot 2015-02-13 at 5.56.00 PM.png">
            <a:extLst>
              <a:ext uri="{FF2B5EF4-FFF2-40B4-BE49-F238E27FC236}">
                <a16:creationId xmlns:a16="http://schemas.microsoft.com/office/drawing/2014/main" id="{6C69E2D3-CDF3-2142-BACE-3678CA31B9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838200"/>
            <a:ext cx="12192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13" descr="Screen Shot 2015-02-13 at 5.56.27 PM.png">
            <a:extLst>
              <a:ext uri="{FF2B5EF4-FFF2-40B4-BE49-F238E27FC236}">
                <a16:creationId xmlns:a16="http://schemas.microsoft.com/office/drawing/2014/main" id="{9390E63C-2F68-3C45-967C-AE1838DE64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219200"/>
            <a:ext cx="7302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58">
            <a:extLst>
              <a:ext uri="{FF2B5EF4-FFF2-40B4-BE49-F238E27FC236}">
                <a16:creationId xmlns:a16="http://schemas.microsoft.com/office/drawing/2014/main" id="{5AB2A8EA-413D-8A49-865B-0F6951F6BD79}"/>
              </a:ext>
            </a:extLst>
          </p:cNvPr>
          <p:cNvGrpSpPr>
            <a:grpSpLocks/>
          </p:cNvGrpSpPr>
          <p:nvPr/>
        </p:nvGrpSpPr>
        <p:grpSpPr bwMode="auto">
          <a:xfrm>
            <a:off x="6400800" y="4114800"/>
            <a:ext cx="1460500" cy="1219200"/>
            <a:chOff x="6400800" y="4267200"/>
            <a:chExt cx="1460500" cy="1219200"/>
          </a:xfrm>
        </p:grpSpPr>
        <p:cxnSp>
          <p:nvCxnSpPr>
            <p:cNvPr id="53" name="Straight Connector 52">
              <a:extLst>
                <a:ext uri="{FF2B5EF4-FFF2-40B4-BE49-F238E27FC236}">
                  <a16:creationId xmlns:a16="http://schemas.microsoft.com/office/drawing/2014/main" id="{EB759626-64C0-E944-9D8B-6066A2FB5188}"/>
                </a:ext>
              </a:extLst>
            </p:cNvPr>
            <p:cNvCxnSpPr>
              <a:cxnSpLocks noChangeShapeType="1"/>
            </p:cNvCxnSpPr>
            <p:nvPr/>
          </p:nvCxnSpPr>
          <p:spPr bwMode="auto">
            <a:xfrm rot="16200000" flipH="1">
              <a:off x="6896100" y="4305300"/>
              <a:ext cx="228600" cy="152400"/>
            </a:xfrm>
            <a:prstGeom prst="line">
              <a:avLst/>
            </a:prstGeom>
            <a:noFill/>
            <a:ln w="25400">
              <a:solidFill>
                <a:srgbClr val="0000FF"/>
              </a:solidFill>
              <a:round/>
              <a:headEnd type="triangl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9480" name="Group 57">
              <a:extLst>
                <a:ext uri="{FF2B5EF4-FFF2-40B4-BE49-F238E27FC236}">
                  <a16:creationId xmlns:a16="http://schemas.microsoft.com/office/drawing/2014/main" id="{282E9A4C-ED39-D74A-8AB8-8D8CB1151304}"/>
                </a:ext>
              </a:extLst>
            </p:cNvPr>
            <p:cNvGrpSpPr>
              <a:grpSpLocks/>
            </p:cNvGrpSpPr>
            <p:nvPr/>
          </p:nvGrpSpPr>
          <p:grpSpPr bwMode="auto">
            <a:xfrm>
              <a:off x="6400800" y="4533900"/>
              <a:ext cx="1460500" cy="952500"/>
              <a:chOff x="6400800" y="4533900"/>
              <a:chExt cx="1460500" cy="952500"/>
            </a:xfrm>
          </p:grpSpPr>
          <p:sp>
            <p:nvSpPr>
              <p:cNvPr id="49" name="Oval 48">
                <a:extLst>
                  <a:ext uri="{FF2B5EF4-FFF2-40B4-BE49-F238E27FC236}">
                    <a16:creationId xmlns:a16="http://schemas.microsoft.com/office/drawing/2014/main" id="{461C2A0B-64D7-B74E-AD8F-0F427E2F47F8}"/>
                  </a:ext>
                </a:extLst>
              </p:cNvPr>
              <p:cNvSpPr>
                <a:spLocks noChangeArrowheads="1"/>
              </p:cNvSpPr>
              <p:nvPr/>
            </p:nvSpPr>
            <p:spPr bwMode="auto">
              <a:xfrm>
                <a:off x="6400800" y="4572000"/>
                <a:ext cx="1447800" cy="914400"/>
              </a:xfrm>
              <a:prstGeom prst="ellipse">
                <a:avLst/>
              </a:prstGeom>
              <a:noFill/>
              <a:ln w="9525">
                <a:solidFill>
                  <a:srgbClr val="0000FF"/>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9482" name="TextBox 56">
                <a:extLst>
                  <a:ext uri="{FF2B5EF4-FFF2-40B4-BE49-F238E27FC236}">
                    <a16:creationId xmlns:a16="http://schemas.microsoft.com/office/drawing/2014/main" id="{F500E984-4322-F545-9821-F523C573503B}"/>
                  </a:ext>
                </a:extLst>
              </p:cNvPr>
              <p:cNvSpPr txBox="1">
                <a:spLocks noChangeArrowheads="1"/>
              </p:cNvSpPr>
              <p:nvPr/>
            </p:nvSpPr>
            <p:spPr bwMode="auto">
              <a:xfrm>
                <a:off x="6413500" y="4533900"/>
                <a:ext cx="144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     target fragmentationentanglement</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5" grpId="0"/>
      <p:bldP spid="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Footer Placeholder 1">
            <a:extLst>
              <a:ext uri="{FF2B5EF4-FFF2-40B4-BE49-F238E27FC236}">
                <a16:creationId xmlns:a16="http://schemas.microsoft.com/office/drawing/2014/main" id="{49948EFC-102C-8246-801A-30E476DED164}"/>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53250" name="Slide Number Placeholder 2">
            <a:extLst>
              <a:ext uri="{FF2B5EF4-FFF2-40B4-BE49-F238E27FC236}">
                <a16:creationId xmlns:a16="http://schemas.microsoft.com/office/drawing/2014/main" id="{0BFBFC69-8E5E-6F49-9C6C-845D399D92C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7F67648-CB74-6046-9A65-3D38449583C6}" type="slidenum">
              <a:rPr lang="en-US" altLang="en-US" sz="1400" smtClean="0"/>
              <a:pPr>
                <a:spcBef>
                  <a:spcPct val="0"/>
                </a:spcBef>
                <a:buFontTx/>
                <a:buNone/>
              </a:pPr>
              <a:t>20</a:t>
            </a:fld>
            <a:endParaRPr lang="en-US" altLang="en-US" sz="1400"/>
          </a:p>
        </p:txBody>
      </p:sp>
      <p:sp>
        <p:nvSpPr>
          <p:cNvPr id="53251" name="TextBox 3">
            <a:extLst>
              <a:ext uri="{FF2B5EF4-FFF2-40B4-BE49-F238E27FC236}">
                <a16:creationId xmlns:a16="http://schemas.microsoft.com/office/drawing/2014/main" id="{C64C3A11-9A10-4747-96EB-D2A65B939364}"/>
              </a:ext>
            </a:extLst>
          </p:cNvPr>
          <p:cNvSpPr txBox="1">
            <a:spLocks noChangeArrowheads="1"/>
          </p:cNvSpPr>
          <p:nvPr/>
        </p:nvSpPr>
        <p:spPr bwMode="auto">
          <a:xfrm>
            <a:off x="0" y="152400"/>
            <a:ext cx="6272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t>Lambda production in EIC (5x50 GeV)</a:t>
            </a:r>
          </a:p>
        </p:txBody>
      </p:sp>
      <p:pic>
        <p:nvPicPr>
          <p:cNvPr id="53252" name="Picture 4" descr="Screen Shot 2015-06-16 at 2.50.47 PM.png">
            <a:extLst>
              <a:ext uri="{FF2B5EF4-FFF2-40B4-BE49-F238E27FC236}">
                <a16:creationId xmlns:a16="http://schemas.microsoft.com/office/drawing/2014/main" id="{9178EDF3-FCB0-B644-BA19-864453C086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81400"/>
            <a:ext cx="28194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Screen Shot 2015-06-16 at 2.51.50 PM.png">
            <a:extLst>
              <a:ext uri="{FF2B5EF4-FFF2-40B4-BE49-F238E27FC236}">
                <a16:creationId xmlns:a16="http://schemas.microsoft.com/office/drawing/2014/main" id="{096C3A50-98E5-6F44-9AC9-A70E65817F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581400"/>
            <a:ext cx="27749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Screen Shot 2015-06-16 at 2.52.43 PM.png">
            <a:extLst>
              <a:ext uri="{FF2B5EF4-FFF2-40B4-BE49-F238E27FC236}">
                <a16:creationId xmlns:a16="http://schemas.microsoft.com/office/drawing/2014/main" id="{95DC5938-B5F2-FD4D-9410-02B4E61DF0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57263"/>
            <a:ext cx="30956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latex-image-1.pdf">
            <a:extLst>
              <a:ext uri="{FF2B5EF4-FFF2-40B4-BE49-F238E27FC236}">
                <a16:creationId xmlns:a16="http://schemas.microsoft.com/office/drawing/2014/main" id="{5448BF49-E0EB-5D4C-BA3F-A6A008E41F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7263" y="1173163"/>
            <a:ext cx="304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latex-image-1.pdf">
            <a:extLst>
              <a:ext uri="{FF2B5EF4-FFF2-40B4-BE49-F238E27FC236}">
                <a16:creationId xmlns:a16="http://schemas.microsoft.com/office/drawing/2014/main" id="{2FC214FD-ACEB-7F44-ACC6-E192BB37551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9175" y="2124075"/>
            <a:ext cx="3048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9" descr="Screen Shot 2015-06-16 at 2.54.58 PM.png">
            <a:extLst>
              <a:ext uri="{FF2B5EF4-FFF2-40B4-BE49-F238E27FC236}">
                <a16:creationId xmlns:a16="http://schemas.microsoft.com/office/drawing/2014/main" id="{EFC4D0AD-F7DA-4A48-A59A-CC138B9FD3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990600"/>
            <a:ext cx="309562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TextBox 10">
            <a:extLst>
              <a:ext uri="{FF2B5EF4-FFF2-40B4-BE49-F238E27FC236}">
                <a16:creationId xmlns:a16="http://schemas.microsoft.com/office/drawing/2014/main" id="{86CC38EE-D92F-8A4D-A44F-7BF6DABF209F}"/>
              </a:ext>
            </a:extLst>
          </p:cNvPr>
          <p:cNvSpPr txBox="1">
            <a:spLocks noChangeArrowheads="1"/>
          </p:cNvSpPr>
          <p:nvPr/>
        </p:nvSpPr>
        <p:spPr bwMode="auto">
          <a:xfrm>
            <a:off x="3352800" y="1219200"/>
            <a:ext cx="152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black </a:t>
            </a:r>
            <a:r>
              <a:rPr lang="en-US" altLang="en-US" sz="1600">
                <a:latin typeface="Symbol" pitchFamily="2" charset="2"/>
              </a:rPr>
              <a:t>L</a:t>
            </a:r>
          </a:p>
          <a:p>
            <a:pPr eaLnBrk="1" hangingPunct="1">
              <a:spcBef>
                <a:spcPct val="0"/>
              </a:spcBef>
              <a:buFontTx/>
              <a:buNone/>
            </a:pPr>
            <a:r>
              <a:rPr lang="en-US" altLang="en-US" sz="1600">
                <a:solidFill>
                  <a:srgbClr val="FF0000"/>
                </a:solidFill>
              </a:rPr>
              <a:t>red p</a:t>
            </a:r>
          </a:p>
          <a:p>
            <a:pPr eaLnBrk="1" hangingPunct="1">
              <a:spcBef>
                <a:spcPct val="0"/>
              </a:spcBef>
              <a:buFontTx/>
              <a:buNone/>
            </a:pPr>
            <a:r>
              <a:rPr lang="en-US" altLang="en-US" sz="1600">
                <a:solidFill>
                  <a:srgbClr val="008000"/>
                </a:solidFill>
              </a:rPr>
              <a:t>green </a:t>
            </a:r>
            <a:r>
              <a:rPr lang="en-US" altLang="en-US" sz="1600">
                <a:solidFill>
                  <a:srgbClr val="008000"/>
                </a:solidFill>
                <a:latin typeface="Symbol" pitchFamily="2" charset="2"/>
              </a:rPr>
              <a:t>p</a:t>
            </a:r>
            <a:r>
              <a:rPr lang="en-US" altLang="en-US" sz="1600">
                <a:solidFill>
                  <a:srgbClr val="008000"/>
                </a:solidFill>
              </a:rPr>
              <a:t>-</a:t>
            </a:r>
          </a:p>
        </p:txBody>
      </p:sp>
      <p:pic>
        <p:nvPicPr>
          <p:cNvPr id="53259" name="Picture 11" descr="Screen Shot 2015-06-16 at 2.58.00 PM.png">
            <a:extLst>
              <a:ext uri="{FF2B5EF4-FFF2-40B4-BE49-F238E27FC236}">
                <a16:creationId xmlns:a16="http://schemas.microsoft.com/office/drawing/2014/main" id="{45996EB3-FFD7-DE4E-87B6-E3A16CFBD2A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990600"/>
            <a:ext cx="27495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Rectangle 12">
            <a:extLst>
              <a:ext uri="{FF2B5EF4-FFF2-40B4-BE49-F238E27FC236}">
                <a16:creationId xmlns:a16="http://schemas.microsoft.com/office/drawing/2014/main" id="{1E8E8571-3C68-E54E-AEAC-6307444E8D5B}"/>
              </a:ext>
            </a:extLst>
          </p:cNvPr>
          <p:cNvSpPr>
            <a:spLocks noChangeArrowheads="1"/>
          </p:cNvSpPr>
          <p:nvPr/>
        </p:nvSpPr>
        <p:spPr bwMode="auto">
          <a:xfrm>
            <a:off x="685800" y="1066800"/>
            <a:ext cx="1981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rPr>
              <a:t>black e</a:t>
            </a:r>
            <a:r>
              <a:rPr lang="en-US" altLang="en-US" sz="1600">
                <a:solidFill>
                  <a:srgbClr val="000000"/>
                </a:solidFill>
                <a:latin typeface="Symbol" pitchFamily="2" charset="2"/>
              </a:rPr>
              <a:t>-</a:t>
            </a:r>
          </a:p>
          <a:p>
            <a:pPr eaLnBrk="1" hangingPunct="1">
              <a:spcBef>
                <a:spcPct val="0"/>
              </a:spcBef>
              <a:buFontTx/>
              <a:buNone/>
            </a:pPr>
            <a:r>
              <a:rPr lang="en-US" altLang="en-US" sz="1600">
                <a:solidFill>
                  <a:srgbClr val="FF0000"/>
                </a:solidFill>
              </a:rPr>
              <a:t>red K+</a:t>
            </a:r>
          </a:p>
          <a:p>
            <a:pPr eaLnBrk="1" hangingPunct="1">
              <a:spcBef>
                <a:spcPct val="0"/>
              </a:spcBef>
              <a:buFontTx/>
              <a:buNone/>
            </a:pPr>
            <a:r>
              <a:rPr lang="en-US" altLang="en-US" sz="1600">
                <a:solidFill>
                  <a:srgbClr val="0000FF"/>
                </a:solidFill>
              </a:rPr>
              <a:t>blue p (</a:t>
            </a:r>
            <a:r>
              <a:rPr lang="en-US" altLang="en-US" sz="1600"/>
              <a:t>from</a:t>
            </a:r>
            <a:r>
              <a:rPr lang="en-US" altLang="en-US" sz="1600">
                <a:solidFill>
                  <a:srgbClr val="0000FF"/>
                </a:solidFill>
              </a:rPr>
              <a:t> </a:t>
            </a:r>
            <a:r>
              <a:rPr lang="en-US" altLang="en-US" sz="1600">
                <a:latin typeface="Symbol" pitchFamily="2" charset="2"/>
              </a:rPr>
              <a:t>L)</a:t>
            </a:r>
            <a:r>
              <a:rPr lang="en-US" altLang="en-US" sz="1600">
                <a:solidFill>
                  <a:srgbClr val="0000FF"/>
                </a:solidFill>
              </a:rPr>
              <a:t> </a:t>
            </a:r>
            <a:r>
              <a:rPr lang="en-US" altLang="en-US" sz="1600">
                <a:solidFill>
                  <a:srgbClr val="FD23FF"/>
                </a:solidFill>
              </a:rPr>
              <a:t>magenta </a:t>
            </a:r>
            <a:r>
              <a:rPr lang="en-US" altLang="en-US" sz="1600">
                <a:solidFill>
                  <a:srgbClr val="FD23FF"/>
                </a:solidFill>
                <a:latin typeface="Symbol" pitchFamily="2" charset="2"/>
              </a:rPr>
              <a:t>p</a:t>
            </a:r>
            <a:r>
              <a:rPr lang="en-US" altLang="en-US" sz="1600">
                <a:solidFill>
                  <a:srgbClr val="FD23FF"/>
                </a:solidFill>
              </a:rPr>
              <a:t>-</a:t>
            </a:r>
            <a:r>
              <a:rPr lang="en-US" altLang="en-US" sz="1600">
                <a:solidFill>
                  <a:srgbClr val="0000FF"/>
                </a:solidFill>
              </a:rPr>
              <a:t>(</a:t>
            </a:r>
            <a:r>
              <a:rPr lang="en-US" altLang="en-US" sz="1600"/>
              <a:t>from</a:t>
            </a:r>
            <a:r>
              <a:rPr lang="en-US" altLang="en-US" sz="1600">
                <a:solidFill>
                  <a:srgbClr val="0000FF"/>
                </a:solidFill>
              </a:rPr>
              <a:t> </a:t>
            </a:r>
            <a:r>
              <a:rPr lang="en-US" altLang="en-US" sz="1600">
                <a:latin typeface="Symbol" pitchFamily="2" charset="2"/>
              </a:rPr>
              <a:t>L)</a:t>
            </a:r>
            <a:r>
              <a:rPr lang="en-US" altLang="en-US" sz="1600">
                <a:solidFill>
                  <a:srgbClr val="0000FF"/>
                </a:solidFill>
              </a:rPr>
              <a:t> </a:t>
            </a:r>
            <a:endParaRPr lang="en-US" altLang="en-US" sz="1600">
              <a:solidFill>
                <a:srgbClr val="FD23FF"/>
              </a:solidFill>
            </a:endParaRPr>
          </a:p>
        </p:txBody>
      </p:sp>
      <p:pic>
        <p:nvPicPr>
          <p:cNvPr id="53261" name="Picture 13" descr="Screen Shot 2015-06-16 at 3.01.31 PM.png">
            <a:extLst>
              <a:ext uri="{FF2B5EF4-FFF2-40B4-BE49-F238E27FC236}">
                <a16:creationId xmlns:a16="http://schemas.microsoft.com/office/drawing/2014/main" id="{8D47770B-CC09-E847-AB70-94825014581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94413" y="3733800"/>
            <a:ext cx="3048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14" descr="Screen Shot 2015-06-16 at 3.02.28 PM.png">
            <a:extLst>
              <a:ext uri="{FF2B5EF4-FFF2-40B4-BE49-F238E27FC236}">
                <a16:creationId xmlns:a16="http://schemas.microsoft.com/office/drawing/2014/main" id="{9988E227-9502-9141-8CBF-5A5A6F55540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200" y="3505200"/>
            <a:ext cx="2870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3" name="Rectangle 15">
            <a:extLst>
              <a:ext uri="{FF2B5EF4-FFF2-40B4-BE49-F238E27FC236}">
                <a16:creationId xmlns:a16="http://schemas.microsoft.com/office/drawing/2014/main" id="{C144D823-7F94-6D4C-984D-0B8B507F9320}"/>
              </a:ext>
            </a:extLst>
          </p:cNvPr>
          <p:cNvSpPr>
            <a:spLocks noChangeArrowheads="1"/>
          </p:cNvSpPr>
          <p:nvPr/>
        </p:nvSpPr>
        <p:spPr bwMode="auto">
          <a:xfrm>
            <a:off x="7389813" y="4114800"/>
            <a:ext cx="395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Symbol" pitchFamily="2" charset="2"/>
              </a:rPr>
              <a:t>L</a:t>
            </a:r>
            <a:endParaRPr lang="en-US" altLang="en-US" sz="2400"/>
          </a:p>
        </p:txBody>
      </p:sp>
      <p:cxnSp>
        <p:nvCxnSpPr>
          <p:cNvPr id="20" name="Straight Connector 19">
            <a:extLst>
              <a:ext uri="{FF2B5EF4-FFF2-40B4-BE49-F238E27FC236}">
                <a16:creationId xmlns:a16="http://schemas.microsoft.com/office/drawing/2014/main" id="{DF0DE98A-190E-1C44-9C3D-12D427D41C7E}"/>
              </a:ext>
            </a:extLst>
          </p:cNvPr>
          <p:cNvCxnSpPr>
            <a:cxnSpLocks noChangeShapeType="1"/>
          </p:cNvCxnSpPr>
          <p:nvPr/>
        </p:nvCxnSpPr>
        <p:spPr bwMode="auto">
          <a:xfrm flipV="1">
            <a:off x="381000" y="4038600"/>
            <a:ext cx="0" cy="144780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59F9012D-3765-F549-80DB-E40A46809AB4}"/>
              </a:ext>
            </a:extLst>
          </p:cNvPr>
          <p:cNvCxnSpPr>
            <a:cxnSpLocks noChangeShapeType="1"/>
          </p:cNvCxnSpPr>
          <p:nvPr/>
        </p:nvCxnSpPr>
        <p:spPr bwMode="auto">
          <a:xfrm>
            <a:off x="430213" y="4114800"/>
            <a:ext cx="2998787" cy="76200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A045B148-62A0-6145-A1BC-3CCBBEC18430}"/>
              </a:ext>
            </a:extLst>
          </p:cNvPr>
          <p:cNvCxnSpPr>
            <a:cxnSpLocks noChangeShapeType="1"/>
          </p:cNvCxnSpPr>
          <p:nvPr/>
        </p:nvCxnSpPr>
        <p:spPr bwMode="auto">
          <a:xfrm flipH="1">
            <a:off x="228600" y="4025900"/>
            <a:ext cx="152400" cy="0"/>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3267" name="Rectangle 26">
            <a:extLst>
              <a:ext uri="{FF2B5EF4-FFF2-40B4-BE49-F238E27FC236}">
                <a16:creationId xmlns:a16="http://schemas.microsoft.com/office/drawing/2014/main" id="{4B518BCC-43C8-7841-A6EB-60D77951B79F}"/>
              </a:ext>
            </a:extLst>
          </p:cNvPr>
          <p:cNvSpPr>
            <a:spLocks noChangeArrowheads="1"/>
          </p:cNvSpPr>
          <p:nvPr/>
        </p:nvSpPr>
        <p:spPr bwMode="auto">
          <a:xfrm>
            <a:off x="609600" y="3962400"/>
            <a:ext cx="7651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a:t>exclusive</a:t>
            </a:r>
          </a:p>
        </p:txBody>
      </p:sp>
      <p:sp>
        <p:nvSpPr>
          <p:cNvPr id="53268" name="TextBox 28">
            <a:extLst>
              <a:ext uri="{FF2B5EF4-FFF2-40B4-BE49-F238E27FC236}">
                <a16:creationId xmlns:a16="http://schemas.microsoft.com/office/drawing/2014/main" id="{28248B31-6F76-784A-AAB9-D651FC1A59EF}"/>
              </a:ext>
            </a:extLst>
          </p:cNvPr>
          <p:cNvSpPr txBox="1">
            <a:spLocks noChangeArrowheads="1"/>
          </p:cNvSpPr>
          <p:nvPr/>
        </p:nvSpPr>
        <p:spPr bwMode="auto">
          <a:xfrm>
            <a:off x="6019800" y="3352800"/>
            <a:ext cx="3146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most of the </a:t>
            </a:r>
            <a:r>
              <a:rPr lang="en-US" altLang="en-US" sz="1400">
                <a:latin typeface="Symbol" pitchFamily="2" charset="2"/>
              </a:rPr>
              <a:t>L</a:t>
            </a:r>
            <a:r>
              <a:rPr lang="en-US" altLang="en-US" sz="1400"/>
              <a:t>s in the target fragment</a:t>
            </a:r>
          </a:p>
        </p:txBody>
      </p:sp>
      <p:cxnSp>
        <p:nvCxnSpPr>
          <p:cNvPr id="30" name="Straight Connector 29">
            <a:extLst>
              <a:ext uri="{FF2B5EF4-FFF2-40B4-BE49-F238E27FC236}">
                <a16:creationId xmlns:a16="http://schemas.microsoft.com/office/drawing/2014/main" id="{4FB21D8E-80FE-F844-B7C2-A87441060159}"/>
              </a:ext>
            </a:extLst>
          </p:cNvPr>
          <p:cNvCxnSpPr>
            <a:cxnSpLocks noChangeShapeType="1"/>
          </p:cNvCxnSpPr>
          <p:nvPr/>
        </p:nvCxnSpPr>
        <p:spPr bwMode="auto">
          <a:xfrm flipV="1">
            <a:off x="7086600" y="1524000"/>
            <a:ext cx="1752600" cy="2133600"/>
          </a:xfrm>
          <a:prstGeom prst="line">
            <a:avLst/>
          </a:prstGeom>
          <a:noFill/>
          <a:ln w="63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31">
            <a:extLst>
              <a:ext uri="{FF2B5EF4-FFF2-40B4-BE49-F238E27FC236}">
                <a16:creationId xmlns:a16="http://schemas.microsoft.com/office/drawing/2014/main" id="{55BE0B21-C9D2-A54A-AF25-C775C28A959B}"/>
              </a:ext>
            </a:extLst>
          </p:cNvPr>
          <p:cNvCxnSpPr>
            <a:cxnSpLocks noChangeShapeType="1"/>
          </p:cNvCxnSpPr>
          <p:nvPr/>
        </p:nvCxnSpPr>
        <p:spPr bwMode="auto">
          <a:xfrm>
            <a:off x="7086600" y="3581400"/>
            <a:ext cx="228600" cy="990600"/>
          </a:xfrm>
          <a:prstGeom prst="line">
            <a:avLst/>
          </a:prstGeom>
          <a:noFill/>
          <a:ln w="63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53271" name="Group 36">
            <a:extLst>
              <a:ext uri="{FF2B5EF4-FFF2-40B4-BE49-F238E27FC236}">
                <a16:creationId xmlns:a16="http://schemas.microsoft.com/office/drawing/2014/main" id="{864C0540-362F-A845-91A0-1B3C462F43F0}"/>
              </a:ext>
            </a:extLst>
          </p:cNvPr>
          <p:cNvGrpSpPr>
            <a:grpSpLocks/>
          </p:cNvGrpSpPr>
          <p:nvPr/>
        </p:nvGrpSpPr>
        <p:grpSpPr bwMode="auto">
          <a:xfrm>
            <a:off x="6629400" y="14288"/>
            <a:ext cx="2336800" cy="1027112"/>
            <a:chOff x="6491288" y="643072"/>
            <a:chExt cx="2521943" cy="1701891"/>
          </a:xfrm>
        </p:grpSpPr>
        <p:sp>
          <p:nvSpPr>
            <p:cNvPr id="53273" name="Line 5">
              <a:extLst>
                <a:ext uri="{FF2B5EF4-FFF2-40B4-BE49-F238E27FC236}">
                  <a16:creationId xmlns:a16="http://schemas.microsoft.com/office/drawing/2014/main" id="{93A6367E-4754-0840-B885-3E8427606DDC}"/>
                </a:ext>
              </a:extLst>
            </p:cNvPr>
            <p:cNvSpPr>
              <a:spLocks noChangeShapeType="1"/>
            </p:cNvSpPr>
            <p:nvPr/>
          </p:nvSpPr>
          <p:spPr bwMode="auto">
            <a:xfrm>
              <a:off x="7354888" y="1279525"/>
              <a:ext cx="11430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4" name="Line 6">
              <a:extLst>
                <a:ext uri="{FF2B5EF4-FFF2-40B4-BE49-F238E27FC236}">
                  <a16:creationId xmlns:a16="http://schemas.microsoft.com/office/drawing/2014/main" id="{BFA51B26-5886-EB48-9A88-FCC45A788780}"/>
                </a:ext>
              </a:extLst>
            </p:cNvPr>
            <p:cNvSpPr>
              <a:spLocks noChangeShapeType="1"/>
            </p:cNvSpPr>
            <p:nvPr/>
          </p:nvSpPr>
          <p:spPr bwMode="auto">
            <a:xfrm>
              <a:off x="6491288" y="1290638"/>
              <a:ext cx="900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5" name="Line 7">
              <a:extLst>
                <a:ext uri="{FF2B5EF4-FFF2-40B4-BE49-F238E27FC236}">
                  <a16:creationId xmlns:a16="http://schemas.microsoft.com/office/drawing/2014/main" id="{9FF72369-5C80-624A-87B1-20A913C5CB67}"/>
                </a:ext>
              </a:extLst>
            </p:cNvPr>
            <p:cNvSpPr>
              <a:spLocks noChangeShapeType="1"/>
            </p:cNvSpPr>
            <p:nvPr/>
          </p:nvSpPr>
          <p:spPr bwMode="auto">
            <a:xfrm flipV="1">
              <a:off x="7391400" y="1069975"/>
              <a:ext cx="1066800" cy="220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6" name="Line 8">
              <a:extLst>
                <a:ext uri="{FF2B5EF4-FFF2-40B4-BE49-F238E27FC236}">
                  <a16:creationId xmlns:a16="http://schemas.microsoft.com/office/drawing/2014/main" id="{6E826045-AD64-FC49-A69C-F1C21FA88D4D}"/>
                </a:ext>
              </a:extLst>
            </p:cNvPr>
            <p:cNvSpPr>
              <a:spLocks noChangeShapeType="1"/>
            </p:cNvSpPr>
            <p:nvPr/>
          </p:nvSpPr>
          <p:spPr bwMode="auto">
            <a:xfrm>
              <a:off x="7391400" y="1290638"/>
              <a:ext cx="1122363"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77" name="Text Box 10">
              <a:extLst>
                <a:ext uri="{FF2B5EF4-FFF2-40B4-BE49-F238E27FC236}">
                  <a16:creationId xmlns:a16="http://schemas.microsoft.com/office/drawing/2014/main" id="{FB7EE6FA-9D12-9E4B-BE13-2769C9FA0E25}"/>
                </a:ext>
              </a:extLst>
            </p:cNvPr>
            <p:cNvSpPr txBox="1">
              <a:spLocks noChangeArrowheads="1"/>
            </p:cNvSpPr>
            <p:nvPr/>
          </p:nvSpPr>
          <p:spPr bwMode="auto">
            <a:xfrm>
              <a:off x="6516688" y="746125"/>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i="1">
                  <a:solidFill>
                    <a:srgbClr val="660033"/>
                  </a:solidFill>
                  <a:cs typeface="Arial" panose="020B0604020202020204" pitchFamily="34" charset="0"/>
                </a:rPr>
                <a:t>e </a:t>
              </a:r>
              <a:endParaRPr lang="ru-RU" altLang="en-US" sz="2400" i="1">
                <a:solidFill>
                  <a:srgbClr val="660033"/>
                </a:solidFill>
                <a:cs typeface="Arial" panose="020B0604020202020204" pitchFamily="34" charset="0"/>
              </a:endParaRPr>
            </a:p>
          </p:txBody>
        </p:sp>
        <p:sp>
          <p:nvSpPr>
            <p:cNvPr id="53278" name="Text Box 11">
              <a:extLst>
                <a:ext uri="{FF2B5EF4-FFF2-40B4-BE49-F238E27FC236}">
                  <a16:creationId xmlns:a16="http://schemas.microsoft.com/office/drawing/2014/main" id="{B4D8DCF1-14C8-7046-99CE-EFB9F107D2BE}"/>
                </a:ext>
              </a:extLst>
            </p:cNvPr>
            <p:cNvSpPr txBox="1">
              <a:spLocks noChangeArrowheads="1"/>
            </p:cNvSpPr>
            <p:nvPr/>
          </p:nvSpPr>
          <p:spPr bwMode="auto">
            <a:xfrm>
              <a:off x="8053706" y="643072"/>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i="1">
                  <a:solidFill>
                    <a:srgbClr val="660033"/>
                  </a:solidFill>
                  <a:cs typeface="Arial" panose="020B0604020202020204" pitchFamily="34" charset="0"/>
                </a:rPr>
                <a:t>e</a:t>
              </a:r>
              <a:r>
                <a:rPr lang="ja-JP" altLang="en-US" sz="2400" i="1">
                  <a:solidFill>
                    <a:srgbClr val="660033"/>
                  </a:solidFill>
                  <a:cs typeface="Arial" panose="020B0604020202020204" pitchFamily="34" charset="0"/>
                </a:rPr>
                <a:t>’</a:t>
              </a:r>
              <a:endParaRPr lang="ru-RU" altLang="en-US" sz="2400" i="1">
                <a:solidFill>
                  <a:srgbClr val="660033"/>
                </a:solidFill>
                <a:cs typeface="Arial" panose="020B0604020202020204" pitchFamily="34" charset="0"/>
              </a:endParaRPr>
            </a:p>
          </p:txBody>
        </p:sp>
        <p:sp>
          <p:nvSpPr>
            <p:cNvPr id="53279" name="Text Box 12">
              <a:extLst>
                <a:ext uri="{FF2B5EF4-FFF2-40B4-BE49-F238E27FC236}">
                  <a16:creationId xmlns:a16="http://schemas.microsoft.com/office/drawing/2014/main" id="{B79E021B-BEC2-804E-9DD3-A00B7A89C231}"/>
                </a:ext>
              </a:extLst>
            </p:cNvPr>
            <p:cNvSpPr txBox="1">
              <a:spLocks noChangeArrowheads="1"/>
            </p:cNvSpPr>
            <p:nvPr/>
          </p:nvSpPr>
          <p:spPr bwMode="auto">
            <a:xfrm>
              <a:off x="8345488" y="1355725"/>
              <a:ext cx="34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660033"/>
                  </a:solidFill>
                  <a:cs typeface="Arial" panose="020B0604020202020204" pitchFamily="34" charset="0"/>
                </a:rPr>
                <a:t>p</a:t>
              </a:r>
              <a:endParaRPr lang="el-GR" altLang="en-US" sz="2400">
                <a:solidFill>
                  <a:srgbClr val="660033"/>
                </a:solidFill>
                <a:cs typeface="Arial" panose="020B0604020202020204" pitchFamily="34" charset="0"/>
              </a:endParaRPr>
            </a:p>
          </p:txBody>
        </p:sp>
        <p:sp>
          <p:nvSpPr>
            <p:cNvPr id="53280" name="Line 20">
              <a:extLst>
                <a:ext uri="{FF2B5EF4-FFF2-40B4-BE49-F238E27FC236}">
                  <a16:creationId xmlns:a16="http://schemas.microsoft.com/office/drawing/2014/main" id="{87052BC2-CA96-A540-87A7-7D794AB1CC58}"/>
                </a:ext>
              </a:extLst>
            </p:cNvPr>
            <p:cNvSpPr>
              <a:spLocks noChangeShapeType="1"/>
            </p:cNvSpPr>
            <p:nvPr/>
          </p:nvSpPr>
          <p:spPr bwMode="auto">
            <a:xfrm>
              <a:off x="7315200" y="1290638"/>
              <a:ext cx="1182688"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81" name="Text Box 21">
              <a:extLst>
                <a:ext uri="{FF2B5EF4-FFF2-40B4-BE49-F238E27FC236}">
                  <a16:creationId xmlns:a16="http://schemas.microsoft.com/office/drawing/2014/main" id="{1AF42D5C-2D2C-C144-8A83-5BD2DED94B75}"/>
                </a:ext>
              </a:extLst>
            </p:cNvPr>
            <p:cNvSpPr txBox="1">
              <a:spLocks noChangeArrowheads="1"/>
            </p:cNvSpPr>
            <p:nvPr/>
          </p:nvSpPr>
          <p:spPr bwMode="auto">
            <a:xfrm>
              <a:off x="8464868" y="1125083"/>
              <a:ext cx="39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n-US" sz="2400">
                  <a:solidFill>
                    <a:srgbClr val="660033"/>
                  </a:solidFill>
                  <a:cs typeface="Arial" panose="020B0604020202020204" pitchFamily="34" charset="0"/>
                </a:rPr>
                <a:t>π</a:t>
              </a:r>
            </a:p>
          </p:txBody>
        </p:sp>
        <p:sp>
          <p:nvSpPr>
            <p:cNvPr id="53282" name="TextBox 19">
              <a:extLst>
                <a:ext uri="{FF2B5EF4-FFF2-40B4-BE49-F238E27FC236}">
                  <a16:creationId xmlns:a16="http://schemas.microsoft.com/office/drawing/2014/main" id="{242938A9-2069-864E-94A8-E25BAEDC4F1E}"/>
                </a:ext>
              </a:extLst>
            </p:cNvPr>
            <p:cNvSpPr txBox="1">
              <a:spLocks noChangeArrowheads="1"/>
            </p:cNvSpPr>
            <p:nvPr/>
          </p:nvSpPr>
          <p:spPr bwMode="auto">
            <a:xfrm>
              <a:off x="8629333" y="746124"/>
              <a:ext cx="383898" cy="66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X</a:t>
              </a:r>
            </a:p>
          </p:txBody>
        </p:sp>
        <p:sp>
          <p:nvSpPr>
            <p:cNvPr id="53283" name="Line 7">
              <a:extLst>
                <a:ext uri="{FF2B5EF4-FFF2-40B4-BE49-F238E27FC236}">
                  <a16:creationId xmlns:a16="http://schemas.microsoft.com/office/drawing/2014/main" id="{0C4C6F82-045C-F047-8713-8A262EC07262}"/>
                </a:ext>
              </a:extLst>
            </p:cNvPr>
            <p:cNvSpPr>
              <a:spLocks noChangeShapeType="1"/>
            </p:cNvSpPr>
            <p:nvPr/>
          </p:nvSpPr>
          <p:spPr bwMode="auto">
            <a:xfrm>
              <a:off x="7391400" y="1290638"/>
              <a:ext cx="9906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84" name="Text Box 12">
              <a:extLst>
                <a:ext uri="{FF2B5EF4-FFF2-40B4-BE49-F238E27FC236}">
                  <a16:creationId xmlns:a16="http://schemas.microsoft.com/office/drawing/2014/main" id="{7FF72589-D632-0E4C-AE9C-FFB50F5AFDBB}"/>
                </a:ext>
              </a:extLst>
            </p:cNvPr>
            <p:cNvSpPr txBox="1">
              <a:spLocks noChangeArrowheads="1"/>
            </p:cNvSpPr>
            <p:nvPr/>
          </p:nvSpPr>
          <p:spPr bwMode="auto">
            <a:xfrm>
              <a:off x="8300403" y="1883001"/>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660033"/>
                  </a:solidFill>
                  <a:cs typeface="Arial" panose="020B0604020202020204" pitchFamily="34" charset="0"/>
                </a:rPr>
                <a:t>K</a:t>
              </a:r>
              <a:endParaRPr lang="el-GR" altLang="en-US" sz="2400">
                <a:solidFill>
                  <a:srgbClr val="660033"/>
                </a:solidFill>
                <a:cs typeface="Arial" panose="020B0604020202020204" pitchFamily="34" charset="0"/>
              </a:endParaRPr>
            </a:p>
          </p:txBody>
        </p:sp>
      </p:grpSp>
      <p:sp>
        <p:nvSpPr>
          <p:cNvPr id="53272" name="TextBox 1">
            <a:extLst>
              <a:ext uri="{FF2B5EF4-FFF2-40B4-BE49-F238E27FC236}">
                <a16:creationId xmlns:a16="http://schemas.microsoft.com/office/drawing/2014/main" id="{13982836-3894-6341-B8CA-7C210B4F1125}"/>
              </a:ext>
            </a:extLst>
          </p:cNvPr>
          <p:cNvSpPr txBox="1">
            <a:spLocks noChangeArrowheads="1"/>
          </p:cNvSpPr>
          <p:nvPr/>
        </p:nvSpPr>
        <p:spPr bwMode="auto">
          <a:xfrm>
            <a:off x="304800" y="5943600"/>
            <a:ext cx="847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At forward angles Lambdas are mainly from target fragments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B5103CFF-2384-4744-92DF-9A84D056E099}"/>
              </a:ext>
            </a:extLst>
          </p:cNvPr>
          <p:cNvSpPr>
            <a:spLocks noGrp="1" noChangeArrowheads="1"/>
          </p:cNvSpPr>
          <p:nvPr>
            <p:ph type="title"/>
          </p:nvPr>
        </p:nvSpPr>
        <p:spPr>
          <a:xfrm>
            <a:off x="76200" y="152400"/>
            <a:ext cx="8610600" cy="563563"/>
          </a:xfrm>
        </p:spPr>
        <p:txBody>
          <a:bodyPr/>
          <a:lstStyle/>
          <a:p>
            <a:r>
              <a:rPr lang="en-US" altLang="en-US">
                <a:ea typeface="ＭＳ Ｐゴシック" panose="020B0600070205080204" pitchFamily="34" charset="-128"/>
              </a:rPr>
              <a:t>b2b distributions: EIC 5x50 (proton-pion)</a:t>
            </a:r>
          </a:p>
        </p:txBody>
      </p:sp>
      <p:pic>
        <p:nvPicPr>
          <p:cNvPr id="64514" name="Picture 1" descr="ProdHisto-PDFF-Pi0_P-3.png">
            <a:extLst>
              <a:ext uri="{FF2B5EF4-FFF2-40B4-BE49-F238E27FC236}">
                <a16:creationId xmlns:a16="http://schemas.microsoft.com/office/drawing/2014/main" id="{DA5C88AF-B07C-E045-8838-5747E62970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descr="ProdHisto-PDFF-PiMi_P-3.png">
            <a:extLst>
              <a:ext uri="{FF2B5EF4-FFF2-40B4-BE49-F238E27FC236}">
                <a16:creationId xmlns:a16="http://schemas.microsoft.com/office/drawing/2014/main" id="{2AC13D5F-D22D-C44E-880E-1003BE3B2D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Footer Placeholder 4">
            <a:extLst>
              <a:ext uri="{FF2B5EF4-FFF2-40B4-BE49-F238E27FC236}">
                <a16:creationId xmlns:a16="http://schemas.microsoft.com/office/drawing/2014/main" id="{748FD5F1-D6FF-4143-8A7B-4333056D4337}"/>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64517" name="Slide Number Placeholder 5">
            <a:extLst>
              <a:ext uri="{FF2B5EF4-FFF2-40B4-BE49-F238E27FC236}">
                <a16:creationId xmlns:a16="http://schemas.microsoft.com/office/drawing/2014/main" id="{D462AB37-D375-7747-9E02-989C3F30E96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D50D0BC-5F1D-C245-ADA0-21F59B34801F}" type="slidenum">
              <a:rPr lang="en-US" altLang="en-US" sz="1400" smtClean="0"/>
              <a:pPr>
                <a:spcBef>
                  <a:spcPct val="0"/>
                </a:spcBef>
                <a:buFontTx/>
                <a:buNone/>
              </a:pPr>
              <a:t>21</a:t>
            </a:fld>
            <a:endParaRPr lang="en-US" altLang="en-US" sz="1400"/>
          </a:p>
        </p:txBody>
      </p:sp>
      <p:pic>
        <p:nvPicPr>
          <p:cNvPr id="64518" name="Picture 8" descr="latex-image-1.pdf">
            <a:extLst>
              <a:ext uri="{FF2B5EF4-FFF2-40B4-BE49-F238E27FC236}">
                <a16:creationId xmlns:a16="http://schemas.microsoft.com/office/drawing/2014/main" id="{FFB26505-8BC5-794D-846A-73464C17D8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15975"/>
            <a:ext cx="2157413" cy="403225"/>
          </a:xfrm>
          <a:prstGeom prst="rect">
            <a:avLst/>
          </a:prstGeom>
          <a:solidFill>
            <a:schemeClr val="bg1"/>
          </a:solidFill>
          <a:ln w="9525">
            <a:solidFill>
              <a:schemeClr val="tx1"/>
            </a:solidFill>
            <a:miter lim="800000"/>
            <a:headEnd/>
            <a:tailEnd/>
          </a:ln>
        </p:spPr>
      </p:pic>
      <p:pic>
        <p:nvPicPr>
          <p:cNvPr id="64519" name="Picture 9" descr="latex-image-1.pdf">
            <a:extLst>
              <a:ext uri="{FF2B5EF4-FFF2-40B4-BE49-F238E27FC236}">
                <a16:creationId xmlns:a16="http://schemas.microsoft.com/office/drawing/2014/main" id="{1CDD0734-7DB2-D441-BFE6-ADC3D7B3E6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382963"/>
            <a:ext cx="2436813" cy="427037"/>
          </a:xfrm>
          <a:prstGeom prst="rect">
            <a:avLst/>
          </a:prstGeom>
          <a:solidFill>
            <a:schemeClr val="bg1"/>
          </a:solidFill>
          <a:ln w="9525">
            <a:solidFill>
              <a:schemeClr val="tx1"/>
            </a:solidFill>
            <a:miter lim="800000"/>
            <a:headEnd/>
            <a:tailEnd/>
          </a:ln>
        </p:spPr>
      </p:pic>
      <p:pic>
        <p:nvPicPr>
          <p:cNvPr id="64520" name="Picture 12" descr="latex-image-1.pdf">
            <a:extLst>
              <a:ext uri="{FF2B5EF4-FFF2-40B4-BE49-F238E27FC236}">
                <a16:creationId xmlns:a16="http://schemas.microsoft.com/office/drawing/2014/main" id="{968E1B1A-5F40-874F-96DB-4B9086E48C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905500"/>
            <a:ext cx="801688"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1" name="Picture 13" descr="latex-image-1.pdf">
            <a:extLst>
              <a:ext uri="{FF2B5EF4-FFF2-40B4-BE49-F238E27FC236}">
                <a16:creationId xmlns:a16="http://schemas.microsoft.com/office/drawing/2014/main" id="{6E3974A7-A49F-2E42-A35D-5FD76BD7447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3048000"/>
            <a:ext cx="6111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2" name="Picture 14" descr="latex-image-1.pdf">
            <a:extLst>
              <a:ext uri="{FF2B5EF4-FFF2-40B4-BE49-F238E27FC236}">
                <a16:creationId xmlns:a16="http://schemas.microsoft.com/office/drawing/2014/main" id="{0B1D7BA5-BDAB-B841-B6C8-340D83769F9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3073400"/>
            <a:ext cx="801688"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3" name="Picture 15" descr="latex-image-1.pdf">
            <a:extLst>
              <a:ext uri="{FF2B5EF4-FFF2-40B4-BE49-F238E27FC236}">
                <a16:creationId xmlns:a16="http://schemas.microsoft.com/office/drawing/2014/main" id="{873EBDC2-6982-954A-9D21-205C6A0F495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41800" y="5894388"/>
            <a:ext cx="801688"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4" name="Picture 17" descr="latex-image-1.pdf">
            <a:extLst>
              <a:ext uri="{FF2B5EF4-FFF2-40B4-BE49-F238E27FC236}">
                <a16:creationId xmlns:a16="http://schemas.microsoft.com/office/drawing/2014/main" id="{43CEA904-DF12-A548-915E-72B3A594C9C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3048000"/>
            <a:ext cx="6350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5" name="Picture 18" descr="latex-image-1.pdf">
            <a:extLst>
              <a:ext uri="{FF2B5EF4-FFF2-40B4-BE49-F238E27FC236}">
                <a16:creationId xmlns:a16="http://schemas.microsoft.com/office/drawing/2014/main" id="{731A5DE0-E803-C240-96E9-6B10EC44907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15200" y="5867400"/>
            <a:ext cx="6350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6" name="Picture 19" descr="latex-image-1.pdf">
            <a:extLst>
              <a:ext uri="{FF2B5EF4-FFF2-40B4-BE49-F238E27FC236}">
                <a16:creationId xmlns:a16="http://schemas.microsoft.com/office/drawing/2014/main" id="{765C6F2A-1137-B040-9D01-2A280CF0BC0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5628510">
            <a:off x="2967038" y="1792288"/>
            <a:ext cx="6350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7" name="Picture 20" descr="latex-image-1.pdf">
            <a:extLst>
              <a:ext uri="{FF2B5EF4-FFF2-40B4-BE49-F238E27FC236}">
                <a16:creationId xmlns:a16="http://schemas.microsoft.com/office/drawing/2014/main" id="{64BA8928-63F2-AA45-B4BB-11466D1C90B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2967038" y="4687888"/>
            <a:ext cx="6350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8" name="Picture 21" descr="latex-image-1.pdf">
            <a:extLst>
              <a:ext uri="{FF2B5EF4-FFF2-40B4-BE49-F238E27FC236}">
                <a16:creationId xmlns:a16="http://schemas.microsoft.com/office/drawing/2014/main" id="{10A8C182-6D05-424C-9AD1-B01E4F77BAC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215106" y="2120106"/>
            <a:ext cx="749300" cy="319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9" name="Picture 22" descr="latex-image-1.pdf">
            <a:extLst>
              <a:ext uri="{FF2B5EF4-FFF2-40B4-BE49-F238E27FC236}">
                <a16:creationId xmlns:a16="http://schemas.microsoft.com/office/drawing/2014/main" id="{9ED18871-C1DE-8345-BB1C-6B4ADFFC821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rot="-5400000">
            <a:off x="-215106" y="4710906"/>
            <a:ext cx="749300" cy="319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3">
            <a:extLst>
              <a:ext uri="{FF2B5EF4-FFF2-40B4-BE49-F238E27FC236}">
                <a16:creationId xmlns:a16="http://schemas.microsoft.com/office/drawing/2014/main" id="{6A4FCC01-0E8A-E649-8159-3F5DCF794C3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0DFD4F1-D481-A44B-A6F5-C869429A843D}" type="slidenum">
              <a:rPr lang="en-US" altLang="en-US" sz="1400" smtClean="0"/>
              <a:pPr>
                <a:spcBef>
                  <a:spcPct val="0"/>
                </a:spcBef>
                <a:buFontTx/>
                <a:buNone/>
              </a:pPr>
              <a:t>22</a:t>
            </a:fld>
            <a:endParaRPr lang="en-US" altLang="en-US" sz="1400"/>
          </a:p>
        </p:txBody>
      </p:sp>
      <p:sp>
        <p:nvSpPr>
          <p:cNvPr id="55298" name="Footer Placeholder 4">
            <a:extLst>
              <a:ext uri="{FF2B5EF4-FFF2-40B4-BE49-F238E27FC236}">
                <a16:creationId xmlns:a16="http://schemas.microsoft.com/office/drawing/2014/main" id="{36FD9A36-0793-1F4C-BCDA-336A92BC3944}"/>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55299" name="Rectangle 1">
            <a:extLst>
              <a:ext uri="{FF2B5EF4-FFF2-40B4-BE49-F238E27FC236}">
                <a16:creationId xmlns:a16="http://schemas.microsoft.com/office/drawing/2014/main" id="{7F8BD360-9E06-5644-8721-DB208A61E0E5}"/>
              </a:ext>
            </a:extLst>
          </p:cNvPr>
          <p:cNvSpPr>
            <a:spLocks noChangeArrowheads="1"/>
          </p:cNvSpPr>
          <p:nvPr/>
        </p:nvSpPr>
        <p:spPr bwMode="auto">
          <a:xfrm>
            <a:off x="0" y="399256"/>
            <a:ext cx="89154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a:p>
            <a:pPr eaLnBrk="1" hangingPunct="1">
              <a:spcBef>
                <a:spcPct val="0"/>
              </a:spcBef>
              <a:buFontTx/>
              <a:buNone/>
            </a:pPr>
            <a:endParaRPr lang="en-US" altLang="en-US" sz="1800" dirty="0"/>
          </a:p>
          <a:p>
            <a:pPr eaLnBrk="1" hangingPunct="1">
              <a:spcBef>
                <a:spcPct val="0"/>
              </a:spcBef>
            </a:pPr>
            <a:r>
              <a:rPr lang="en-US" altLang="en-US" sz="2400" dirty="0"/>
              <a:t> </a:t>
            </a:r>
            <a:r>
              <a:rPr lang="en-US" altLang="en-US" sz="2000" dirty="0"/>
              <a:t>Understanding the dynamics</a:t>
            </a:r>
            <a:r>
              <a:rPr lang="en-US" altLang="en-US" sz="2000" i="1" dirty="0"/>
              <a:t> </a:t>
            </a:r>
            <a:r>
              <a:rPr lang="en-US" altLang="en-US" sz="2000" dirty="0"/>
              <a:t>of </a:t>
            </a:r>
            <a:r>
              <a:rPr lang="en-US" altLang="en-US" sz="2000" dirty="0" err="1"/>
              <a:t>partons</a:t>
            </a:r>
            <a:r>
              <a:rPr lang="en-US" altLang="en-US" sz="2000" dirty="0"/>
              <a:t> in general, and non perturbative sea, in particular, will be crucial for understanding of strong interactions</a:t>
            </a:r>
          </a:p>
          <a:p>
            <a:pPr eaLnBrk="1" hangingPunct="1">
              <a:spcBef>
                <a:spcPct val="0"/>
              </a:spcBef>
            </a:pPr>
            <a:r>
              <a:rPr lang="en-US" altLang="en-US" sz="2000" dirty="0"/>
              <a:t>Studies of the nucleon structure beyond the traditional leading twist and current fragmentation, provides qualitatively new tools to study the nucleon structure.</a:t>
            </a:r>
          </a:p>
          <a:p>
            <a:pPr eaLnBrk="1" hangingPunct="1">
              <a:spcBef>
                <a:spcPct val="0"/>
              </a:spcBef>
            </a:pPr>
            <a:r>
              <a:rPr lang="en-US" altLang="en-US" sz="2000" dirty="0"/>
              <a:t>Di-hadron production in SIDIS provides access to correlations inaccessible in simple SIDIS, opening a new avenue for QCD studies</a:t>
            </a:r>
          </a:p>
          <a:p>
            <a:pPr eaLnBrk="1" hangingPunct="1">
              <a:spcBef>
                <a:spcPct val="0"/>
              </a:spcBef>
              <a:buNone/>
            </a:pPr>
            <a:endParaRPr lang="en-US" altLang="en-US" sz="2400" dirty="0"/>
          </a:p>
          <a:p>
            <a:pPr eaLnBrk="1" hangingPunct="1">
              <a:spcBef>
                <a:spcPct val="0"/>
              </a:spcBef>
            </a:pPr>
            <a:r>
              <a:rPr lang="en-US" altLang="en-US" sz="2000" dirty="0"/>
              <a:t>Large acceptance of the EIC combined with clear separation of target and current fragmentation regions provide a unique possibility to study the nucleon structure in target fragmentation region and correlations of target and current fragmentation regions</a:t>
            </a:r>
          </a:p>
          <a:p>
            <a:pPr eaLnBrk="1" hangingPunct="1">
              <a:spcBef>
                <a:spcPct val="0"/>
              </a:spcBef>
            </a:pPr>
            <a:r>
              <a:rPr lang="en-US" altLang="en-US" sz="2000" u="sng" dirty="0"/>
              <a:t>Overlap in kinematics with JLab12 will be critical for interpretation of JLab12 data</a:t>
            </a:r>
          </a:p>
          <a:p>
            <a:pPr eaLnBrk="1" hangingPunct="1">
              <a:spcBef>
                <a:spcPct val="0"/>
              </a:spcBef>
            </a:pPr>
            <a:endParaRPr lang="en-US" altLang="en-US" sz="2400" dirty="0"/>
          </a:p>
        </p:txBody>
      </p:sp>
      <p:sp>
        <p:nvSpPr>
          <p:cNvPr id="55300" name="Rectangle 1">
            <a:extLst>
              <a:ext uri="{FF2B5EF4-FFF2-40B4-BE49-F238E27FC236}">
                <a16:creationId xmlns:a16="http://schemas.microsoft.com/office/drawing/2014/main" id="{39F26ED7-2F57-C343-B3B0-4D66748BAFC5}"/>
              </a:ext>
            </a:extLst>
          </p:cNvPr>
          <p:cNvSpPr>
            <a:spLocks noChangeArrowheads="1"/>
          </p:cNvSpPr>
          <p:nvPr/>
        </p:nvSpPr>
        <p:spPr bwMode="auto">
          <a:xfrm>
            <a:off x="3048000" y="76200"/>
            <a:ext cx="2160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a:t>Summary</a:t>
            </a:r>
            <a:endParaRPr lang="en-US" altLang="en-US" sz="2800"/>
          </a:p>
        </p:txBody>
      </p:sp>
      <p:grpSp>
        <p:nvGrpSpPr>
          <p:cNvPr id="3" name="Group 2">
            <a:extLst>
              <a:ext uri="{FF2B5EF4-FFF2-40B4-BE49-F238E27FC236}">
                <a16:creationId xmlns:a16="http://schemas.microsoft.com/office/drawing/2014/main" id="{819BB3F4-C6AE-0C42-8E7C-7B733B34115F}"/>
              </a:ext>
            </a:extLst>
          </p:cNvPr>
          <p:cNvGrpSpPr/>
          <p:nvPr/>
        </p:nvGrpSpPr>
        <p:grpSpPr>
          <a:xfrm>
            <a:off x="2357003" y="5241201"/>
            <a:ext cx="4005697" cy="1079500"/>
            <a:chOff x="2357003" y="5241201"/>
            <a:chExt cx="4005697" cy="1079500"/>
          </a:xfrm>
        </p:grpSpPr>
        <p:pic>
          <p:nvPicPr>
            <p:cNvPr id="6" name="Picture 5">
              <a:extLst>
                <a:ext uri="{FF2B5EF4-FFF2-40B4-BE49-F238E27FC236}">
                  <a16:creationId xmlns:a16="http://schemas.microsoft.com/office/drawing/2014/main" id="{667C63E5-2BD4-1C48-B6E2-AC27F22F912E}"/>
                </a:ext>
              </a:extLst>
            </p:cNvPr>
            <p:cNvPicPr>
              <a:picLocks noChangeAspect="1"/>
            </p:cNvPicPr>
            <p:nvPr/>
          </p:nvPicPr>
          <p:blipFill>
            <a:blip r:embed="rId3"/>
            <a:stretch>
              <a:fillRect/>
            </a:stretch>
          </p:blipFill>
          <p:spPr>
            <a:xfrm>
              <a:off x="4495800" y="5241201"/>
              <a:ext cx="1866900" cy="1079500"/>
            </a:xfrm>
            <a:prstGeom prst="rect">
              <a:avLst/>
            </a:prstGeom>
          </p:spPr>
        </p:pic>
        <p:sp>
          <p:nvSpPr>
            <p:cNvPr id="2" name="TextBox 1">
              <a:extLst>
                <a:ext uri="{FF2B5EF4-FFF2-40B4-BE49-F238E27FC236}">
                  <a16:creationId xmlns:a16="http://schemas.microsoft.com/office/drawing/2014/main" id="{EBD17F24-600D-4344-8FE4-F83FC4C1174C}"/>
                </a:ext>
              </a:extLst>
            </p:cNvPr>
            <p:cNvSpPr txBox="1"/>
            <p:nvPr/>
          </p:nvSpPr>
          <p:spPr>
            <a:xfrm>
              <a:off x="2357003" y="5616991"/>
              <a:ext cx="1534394" cy="461665"/>
            </a:xfrm>
            <a:prstGeom prst="rect">
              <a:avLst/>
            </a:prstGeom>
            <a:noFill/>
          </p:spPr>
          <p:txBody>
            <a:bodyPr wrap="none" rtlCol="0">
              <a:spAutoFit/>
            </a:bodyPr>
            <a:lstStyle/>
            <a:p>
              <a:r>
                <a:rPr lang="en-US" dirty="0"/>
                <a:t>Thanks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a:extLst>
              <a:ext uri="{FF2B5EF4-FFF2-40B4-BE49-F238E27FC236}">
                <a16:creationId xmlns:a16="http://schemas.microsoft.com/office/drawing/2014/main" id="{2A349B41-3CCD-734A-893F-7384E530C3C7}"/>
              </a:ext>
            </a:extLst>
          </p:cNvPr>
          <p:cNvSpPr>
            <a:spLocks noGrp="1" noChangeArrowheads="1"/>
          </p:cNvSpPr>
          <p:nvPr>
            <p:ph idx="1"/>
          </p:nvPr>
        </p:nvSpPr>
        <p:spPr>
          <a:xfrm>
            <a:off x="2590800" y="2514600"/>
            <a:ext cx="4419600" cy="1600200"/>
          </a:xfrm>
        </p:spPr>
        <p:txBody>
          <a:bodyPr/>
          <a:lstStyle/>
          <a:p>
            <a:pPr>
              <a:buFontTx/>
              <a:buNone/>
            </a:pPr>
            <a:r>
              <a:rPr lang="en-US" altLang="en-US">
                <a:ea typeface="ＭＳ Ｐゴシック" panose="020B0600070205080204" pitchFamily="34" charset="-128"/>
              </a:rPr>
              <a:t>Support slides</a:t>
            </a:r>
          </a:p>
        </p:txBody>
      </p:sp>
      <p:sp>
        <p:nvSpPr>
          <p:cNvPr id="57346" name="Footer Placeholder 3">
            <a:extLst>
              <a:ext uri="{FF2B5EF4-FFF2-40B4-BE49-F238E27FC236}">
                <a16:creationId xmlns:a16="http://schemas.microsoft.com/office/drawing/2014/main" id="{76B61D1A-7891-2244-A08D-D25920C4152E}"/>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57347" name="Slide Number Placeholder 4">
            <a:extLst>
              <a:ext uri="{FF2B5EF4-FFF2-40B4-BE49-F238E27FC236}">
                <a16:creationId xmlns:a16="http://schemas.microsoft.com/office/drawing/2014/main" id="{CA7CB09D-DDBC-C649-9177-29E1AD04173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5FA1AD7-CFB0-5C41-9141-BFC63E40CF45}" type="slidenum">
              <a:rPr lang="en-US" altLang="en-US" sz="1400" smtClean="0"/>
              <a:pPr>
                <a:spcBef>
                  <a:spcPct val="0"/>
                </a:spcBef>
                <a:buFontTx/>
                <a:buNone/>
              </a:pPr>
              <a:t>23</a:t>
            </a:fld>
            <a:endParaRPr lang="en-US" altLang="en-US" sz="1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2" descr="Screen Shot 2015-12-21 at 7.19.13 PM.png">
            <a:extLst>
              <a:ext uri="{FF2B5EF4-FFF2-40B4-BE49-F238E27FC236}">
                <a16:creationId xmlns:a16="http://schemas.microsoft.com/office/drawing/2014/main" id="{22FEE8F8-CE97-5F40-8AE3-3D1418572A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733800"/>
            <a:ext cx="379095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3">
            <a:extLst>
              <a:ext uri="{FF2B5EF4-FFF2-40B4-BE49-F238E27FC236}">
                <a16:creationId xmlns:a16="http://schemas.microsoft.com/office/drawing/2014/main" id="{DCF055EF-6C5B-E649-8139-D05BFC378EFA}"/>
              </a:ext>
            </a:extLst>
          </p:cNvPr>
          <p:cNvSpPr txBox="1">
            <a:spLocks noChangeArrowheads="1"/>
          </p:cNvSpPr>
          <p:nvPr/>
        </p:nvSpPr>
        <p:spPr bwMode="auto">
          <a:xfrm>
            <a:off x="152400" y="152400"/>
            <a:ext cx="864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EIC 5x50 GeV: Kinematic distributions of Lambdas and Kaons</a:t>
            </a:r>
          </a:p>
        </p:txBody>
      </p:sp>
      <p:pic>
        <p:nvPicPr>
          <p:cNvPr id="54275" name="Picture 4" descr="Screen Shot 2015-12-21 at 7.10.34 PM.png">
            <a:extLst>
              <a:ext uri="{FF2B5EF4-FFF2-40B4-BE49-F238E27FC236}">
                <a16:creationId xmlns:a16="http://schemas.microsoft.com/office/drawing/2014/main" id="{B460FDD3-7606-EF46-B90A-5191982F2A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3100" y="777875"/>
            <a:ext cx="46609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Screen Shot 2015-12-21 at 7.09.42 PM.png">
            <a:extLst>
              <a:ext uri="{FF2B5EF4-FFF2-40B4-BE49-F238E27FC236}">
                <a16:creationId xmlns:a16="http://schemas.microsoft.com/office/drawing/2014/main" id="{B0DD29B1-8C9A-E144-A5A6-728CC87506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988" y="838200"/>
            <a:ext cx="41529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7">
            <a:extLst>
              <a:ext uri="{FF2B5EF4-FFF2-40B4-BE49-F238E27FC236}">
                <a16:creationId xmlns:a16="http://schemas.microsoft.com/office/drawing/2014/main" id="{81A9A10B-FF4B-9B46-9B27-D8E814639F85}"/>
              </a:ext>
            </a:extLst>
          </p:cNvPr>
          <p:cNvSpPr>
            <a:spLocks noChangeArrowheads="1"/>
          </p:cNvSpPr>
          <p:nvPr/>
        </p:nvSpPr>
        <p:spPr bwMode="auto">
          <a:xfrm>
            <a:off x="3433763" y="3124200"/>
            <a:ext cx="652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latin typeface="Symbol" pitchFamily="2" charset="2"/>
              </a:rPr>
              <a:t>h</a:t>
            </a:r>
            <a:r>
              <a:rPr lang="en-US" altLang="en-US" sz="2800" baseline="-25000">
                <a:latin typeface="Symbol" pitchFamily="2" charset="2"/>
              </a:rPr>
              <a:t>p-</a:t>
            </a:r>
            <a:endParaRPr lang="en-US" altLang="en-US" sz="2800" baseline="-25000"/>
          </a:p>
        </p:txBody>
      </p:sp>
      <p:sp>
        <p:nvSpPr>
          <p:cNvPr id="54278" name="Rectangle 8">
            <a:extLst>
              <a:ext uri="{FF2B5EF4-FFF2-40B4-BE49-F238E27FC236}">
                <a16:creationId xmlns:a16="http://schemas.microsoft.com/office/drawing/2014/main" id="{3F673AC7-D457-C44B-A43E-AFEE93BC946C}"/>
              </a:ext>
            </a:extLst>
          </p:cNvPr>
          <p:cNvSpPr>
            <a:spLocks noChangeArrowheads="1"/>
          </p:cNvSpPr>
          <p:nvPr/>
        </p:nvSpPr>
        <p:spPr bwMode="auto">
          <a:xfrm>
            <a:off x="0" y="966788"/>
            <a:ext cx="5270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latin typeface="Symbol" pitchFamily="2" charset="2"/>
              </a:rPr>
              <a:t>h</a:t>
            </a:r>
            <a:r>
              <a:rPr lang="en-US" altLang="en-US" sz="2800" baseline="-25000"/>
              <a:t>p</a:t>
            </a:r>
            <a:endParaRPr lang="en-US" altLang="en-US" sz="2800" baseline="-25000">
              <a:latin typeface="Symbol" pitchFamily="2" charset="2"/>
            </a:endParaRPr>
          </a:p>
        </p:txBody>
      </p:sp>
      <p:sp>
        <p:nvSpPr>
          <p:cNvPr id="54279" name="Rectangle 9">
            <a:extLst>
              <a:ext uri="{FF2B5EF4-FFF2-40B4-BE49-F238E27FC236}">
                <a16:creationId xmlns:a16="http://schemas.microsoft.com/office/drawing/2014/main" id="{8F64723B-6279-784D-A007-994470CE59BC}"/>
              </a:ext>
            </a:extLst>
          </p:cNvPr>
          <p:cNvSpPr>
            <a:spLocks noChangeArrowheads="1"/>
          </p:cNvSpPr>
          <p:nvPr/>
        </p:nvSpPr>
        <p:spPr bwMode="auto">
          <a:xfrm>
            <a:off x="4370388" y="1062038"/>
            <a:ext cx="525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latin typeface="Symbol" pitchFamily="2" charset="2"/>
              </a:rPr>
              <a:t>h</a:t>
            </a:r>
            <a:r>
              <a:rPr lang="en-US" altLang="en-US" sz="2800" baseline="-25000"/>
              <a:t>p</a:t>
            </a:r>
            <a:endParaRPr lang="en-US" altLang="en-US" sz="2800" baseline="-25000">
              <a:latin typeface="Symbol" pitchFamily="2" charset="2"/>
            </a:endParaRPr>
          </a:p>
        </p:txBody>
      </p:sp>
      <p:sp>
        <p:nvSpPr>
          <p:cNvPr id="54280" name="Rectangle 10">
            <a:extLst>
              <a:ext uri="{FF2B5EF4-FFF2-40B4-BE49-F238E27FC236}">
                <a16:creationId xmlns:a16="http://schemas.microsoft.com/office/drawing/2014/main" id="{762DEDE2-FF98-184A-A960-8155EA523B10}"/>
              </a:ext>
            </a:extLst>
          </p:cNvPr>
          <p:cNvSpPr>
            <a:spLocks noChangeArrowheads="1"/>
          </p:cNvSpPr>
          <p:nvPr/>
        </p:nvSpPr>
        <p:spPr bwMode="auto">
          <a:xfrm>
            <a:off x="8358188" y="3425825"/>
            <a:ext cx="7096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a:latin typeface="Symbol" pitchFamily="2" charset="2"/>
              </a:rPr>
              <a:t>h</a:t>
            </a:r>
            <a:r>
              <a:rPr lang="en-US" altLang="en-US" baseline="-25000"/>
              <a:t>K+</a:t>
            </a:r>
            <a:endParaRPr lang="en-US" altLang="en-US" baseline="-25000">
              <a:latin typeface="Symbol" pitchFamily="2" charset="2"/>
            </a:endParaRPr>
          </a:p>
        </p:txBody>
      </p:sp>
      <p:pic>
        <p:nvPicPr>
          <p:cNvPr id="54281" name="Picture 11" descr="Screen Shot 2015-12-21 at 7.18.12 PM.png">
            <a:extLst>
              <a:ext uri="{FF2B5EF4-FFF2-40B4-BE49-F238E27FC236}">
                <a16:creationId xmlns:a16="http://schemas.microsoft.com/office/drawing/2014/main" id="{0D5926A0-C5A7-AC4D-96E0-803485AE58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988" y="3616325"/>
            <a:ext cx="40100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Slide Number Placeholder 10">
            <a:extLst>
              <a:ext uri="{FF2B5EF4-FFF2-40B4-BE49-F238E27FC236}">
                <a16:creationId xmlns:a16="http://schemas.microsoft.com/office/drawing/2014/main" id="{B62F3CFF-F028-054A-8C14-310840CEF27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A0D1D88-53D9-D043-842D-EBB5D54470C5}" type="slidenum">
              <a:rPr lang="en-US" altLang="en-US" sz="1400" smtClean="0"/>
              <a:pPr>
                <a:spcBef>
                  <a:spcPct val="0"/>
                </a:spcBef>
                <a:buFontTx/>
                <a:buNone/>
              </a:pPr>
              <a:t>24</a:t>
            </a:fld>
            <a:endParaRPr lang="en-US" altLang="en-US" sz="1400"/>
          </a:p>
        </p:txBody>
      </p:sp>
      <p:sp>
        <p:nvSpPr>
          <p:cNvPr id="54283" name="Footer Placeholder 11">
            <a:extLst>
              <a:ext uri="{FF2B5EF4-FFF2-40B4-BE49-F238E27FC236}">
                <a16:creationId xmlns:a16="http://schemas.microsoft.com/office/drawing/2014/main" id="{0BC5BCD4-96DB-BE4F-96B4-24E54C2735AE}"/>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54284" name="TextBox 12">
            <a:extLst>
              <a:ext uri="{FF2B5EF4-FFF2-40B4-BE49-F238E27FC236}">
                <a16:creationId xmlns:a16="http://schemas.microsoft.com/office/drawing/2014/main" id="{5D4F45E5-F1AC-2240-9422-790E5D350CAE}"/>
              </a:ext>
            </a:extLst>
          </p:cNvPr>
          <p:cNvSpPr txBox="1">
            <a:spLocks noChangeArrowheads="1"/>
          </p:cNvSpPr>
          <p:nvPr/>
        </p:nvSpPr>
        <p:spPr bwMode="auto">
          <a:xfrm>
            <a:off x="3429000" y="4038600"/>
            <a:ext cx="75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z&gt;0.5</a:t>
            </a:r>
          </a:p>
        </p:txBody>
      </p:sp>
      <p:sp>
        <p:nvSpPr>
          <p:cNvPr id="54285" name="TextBox 13">
            <a:extLst>
              <a:ext uri="{FF2B5EF4-FFF2-40B4-BE49-F238E27FC236}">
                <a16:creationId xmlns:a16="http://schemas.microsoft.com/office/drawing/2014/main" id="{53559141-3E5D-8B46-B9F6-63A595C8312D}"/>
              </a:ext>
            </a:extLst>
          </p:cNvPr>
          <p:cNvSpPr txBox="1">
            <a:spLocks noChangeArrowheads="1"/>
          </p:cNvSpPr>
          <p:nvPr/>
        </p:nvSpPr>
        <p:spPr bwMode="auto">
          <a:xfrm>
            <a:off x="1752600" y="5638800"/>
            <a:ext cx="75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z&gt;0.1</a:t>
            </a:r>
          </a:p>
        </p:txBody>
      </p:sp>
      <p:pic>
        <p:nvPicPr>
          <p:cNvPr id="54286" name="Picture 14" descr="latex-image-1.pdf">
            <a:extLst>
              <a:ext uri="{FF2B5EF4-FFF2-40B4-BE49-F238E27FC236}">
                <a16:creationId xmlns:a16="http://schemas.microsoft.com/office/drawing/2014/main" id="{009E433A-83BC-D842-A0AC-8AC93F9464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583238"/>
            <a:ext cx="1524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15" descr="latex-image-1.pdf">
            <a:extLst>
              <a:ext uri="{FF2B5EF4-FFF2-40B4-BE49-F238E27FC236}">
                <a16:creationId xmlns:a16="http://schemas.microsoft.com/office/drawing/2014/main" id="{957029EB-5BC6-284F-846C-4E444214515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911600"/>
            <a:ext cx="16002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Footer Placeholder 3">
            <a:extLst>
              <a:ext uri="{FF2B5EF4-FFF2-40B4-BE49-F238E27FC236}">
                <a16:creationId xmlns:a16="http://schemas.microsoft.com/office/drawing/2014/main" id="{0BCC3694-788A-9544-88C3-8C4929A8D6B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58370" name="Slide Number Placeholder 4">
            <a:extLst>
              <a:ext uri="{FF2B5EF4-FFF2-40B4-BE49-F238E27FC236}">
                <a16:creationId xmlns:a16="http://schemas.microsoft.com/office/drawing/2014/main" id="{A278B277-AE2D-D44A-B509-7D6E2F60BFB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FCFAC10-A382-F045-98B9-DF48026DA0F8}" type="slidenum">
              <a:rPr lang="en-US" altLang="en-US" sz="1400" smtClean="0"/>
              <a:pPr>
                <a:spcBef>
                  <a:spcPct val="0"/>
                </a:spcBef>
                <a:buFontTx/>
                <a:buNone/>
              </a:pPr>
              <a:t>25</a:t>
            </a:fld>
            <a:endParaRPr lang="en-US" altLang="en-US" sz="1400"/>
          </a:p>
        </p:txBody>
      </p:sp>
      <p:pic>
        <p:nvPicPr>
          <p:cNvPr id="58371" name="Picture 2">
            <a:extLst>
              <a:ext uri="{FF2B5EF4-FFF2-40B4-BE49-F238E27FC236}">
                <a16:creationId xmlns:a16="http://schemas.microsoft.com/office/drawing/2014/main" id="{780BBBA0-B367-A54B-A85D-CD70331D65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60688"/>
            <a:ext cx="4724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3">
            <a:extLst>
              <a:ext uri="{FF2B5EF4-FFF2-40B4-BE49-F238E27FC236}">
                <a16:creationId xmlns:a16="http://schemas.microsoft.com/office/drawing/2014/main" id="{149D5AF5-A156-CB44-A56F-F7E6C1C237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1295400"/>
            <a:ext cx="50339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a:extLst>
              <a:ext uri="{FF2B5EF4-FFF2-40B4-BE49-F238E27FC236}">
                <a16:creationId xmlns:a16="http://schemas.microsoft.com/office/drawing/2014/main" id="{79022769-B0A1-AD4A-99FA-6E930A62D7AE}"/>
              </a:ext>
            </a:extLst>
          </p:cNvPr>
          <p:cNvPicPr>
            <a:picLocks noGrp="1" noChangeAspect="1" noChangeArrowheads="1"/>
          </p:cNvPicPr>
          <p:nvPr>
            <p:ph type="title"/>
          </p:nvPr>
        </p:nvPicPr>
        <p:blipFill>
          <a:blip r:embed="rId10">
            <a:extLst>
              <a:ext uri="{28A0092B-C50C-407E-A947-70E740481C1C}">
                <a14:useLocalDpi xmlns:a14="http://schemas.microsoft.com/office/drawing/2010/main" val="0"/>
              </a:ext>
            </a:extLst>
          </a:blip>
          <a:srcRect/>
          <a:stretch>
            <a:fillRect/>
          </a:stretch>
        </p:blipFill>
        <p:spPr>
          <a:xfrm>
            <a:off x="1571625" y="179388"/>
            <a:ext cx="5999163" cy="509587"/>
          </a:xfrm>
          <a:noFill/>
        </p:spPr>
      </p:pic>
      <p:pic>
        <p:nvPicPr>
          <p:cNvPr id="58374" name="Picture 5">
            <a:extLst>
              <a:ext uri="{FF2B5EF4-FFF2-40B4-BE49-F238E27FC236}">
                <a16:creationId xmlns:a16="http://schemas.microsoft.com/office/drawing/2014/main" id="{5EC5E280-481F-924A-AF91-AC814D4C1E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0668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6">
            <a:extLst>
              <a:ext uri="{FF2B5EF4-FFF2-40B4-BE49-F238E27FC236}">
                <a16:creationId xmlns:a16="http://schemas.microsoft.com/office/drawing/2014/main" id="{2DFCD554-29AF-9945-A6A9-0D3D69FC94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838200"/>
            <a:ext cx="30622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ctangle 7">
            <a:extLst>
              <a:ext uri="{FF2B5EF4-FFF2-40B4-BE49-F238E27FC236}">
                <a16:creationId xmlns:a16="http://schemas.microsoft.com/office/drawing/2014/main" id="{9D077609-0EE0-5240-B737-DE68A351ABDC}"/>
              </a:ext>
            </a:extLst>
          </p:cNvPr>
          <p:cNvSpPr>
            <a:spLocks noChangeArrowheads="1"/>
          </p:cNvSpPr>
          <p:nvPr/>
        </p:nvSpPr>
        <p:spPr bwMode="auto">
          <a:xfrm>
            <a:off x="4932363" y="5410200"/>
            <a:ext cx="421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latin typeface="Symbol" pitchFamily="2" charset="2"/>
              </a:rPr>
              <a:t>s</a:t>
            </a:r>
            <a:r>
              <a:rPr lang="en-US" altLang="en-US" sz="2000"/>
              <a:t>(p) = 0.05 + 0.06*p [GeV] %</a:t>
            </a:r>
            <a:r>
              <a:rPr lang="en-US" altLang="en-US" sz="2400"/>
              <a:t> </a:t>
            </a:r>
          </a:p>
        </p:txBody>
      </p:sp>
      <p:sp>
        <p:nvSpPr>
          <p:cNvPr id="58377" name="Text Box 8">
            <a:extLst>
              <a:ext uri="{FF2B5EF4-FFF2-40B4-BE49-F238E27FC236}">
                <a16:creationId xmlns:a16="http://schemas.microsoft.com/office/drawing/2014/main" id="{9DBE06F9-8A28-D744-AF48-AEE4372B4A10}"/>
              </a:ext>
            </a:extLst>
          </p:cNvPr>
          <p:cNvSpPr txBox="1">
            <a:spLocks noChangeArrowheads="1"/>
          </p:cNvSpPr>
          <p:nvPr/>
        </p:nvSpPr>
        <p:spPr bwMode="auto">
          <a:xfrm>
            <a:off x="4800600" y="914400"/>
            <a:ext cx="3851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EIC 4x60 (Lumi 10</a:t>
            </a:r>
            <a:r>
              <a:rPr lang="en-US" altLang="en-US" sz="1600" baseline="30000"/>
              <a:t>33</a:t>
            </a:r>
            <a:r>
              <a:rPr lang="en-US" altLang="en-US" sz="1600"/>
              <a:t>,cm</a:t>
            </a:r>
            <a:r>
              <a:rPr lang="en-US" altLang="en-US" sz="1600" baseline="30000"/>
              <a:t>-2</a:t>
            </a:r>
            <a:r>
              <a:rPr lang="en-US" altLang="en-US" sz="1600"/>
              <a:t>sec</a:t>
            </a:r>
            <a:r>
              <a:rPr lang="en-US" altLang="en-US" sz="1600" baseline="30000"/>
              <a:t>-1 </a:t>
            </a:r>
            <a:r>
              <a:rPr lang="en-US" altLang="en-US" sz="1600"/>
              <a:t>, ~1 hour)</a:t>
            </a:r>
          </a:p>
        </p:txBody>
      </p:sp>
      <p:pic>
        <p:nvPicPr>
          <p:cNvPr id="58378" name="Picture 9" descr="txp_fig">
            <a:extLst>
              <a:ext uri="{FF2B5EF4-FFF2-40B4-BE49-F238E27FC236}">
                <a16:creationId xmlns:a16="http://schemas.microsoft.com/office/drawing/2014/main" id="{66130D75-102E-BB45-82D4-2B313089F68B}"/>
              </a:ext>
            </a:extLst>
          </p:cNvPr>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a:stretch>
            <a:fillRect/>
          </a:stretch>
        </p:blipFill>
        <p:spPr bwMode="auto">
          <a:xfrm>
            <a:off x="4800600" y="4435475"/>
            <a:ext cx="5095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txp_fig">
            <a:extLst>
              <a:ext uri="{FF2B5EF4-FFF2-40B4-BE49-F238E27FC236}">
                <a16:creationId xmlns:a16="http://schemas.microsoft.com/office/drawing/2014/main" id="{82FB668D-9D85-004C-9E50-60ECE4A7645B}"/>
              </a:ext>
            </a:extLst>
          </p:cNvPr>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4724400" y="2051050"/>
            <a:ext cx="5651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11" descr="txp_fig">
            <a:extLst>
              <a:ext uri="{FF2B5EF4-FFF2-40B4-BE49-F238E27FC236}">
                <a16:creationId xmlns:a16="http://schemas.microsoft.com/office/drawing/2014/main" id="{76E827CB-B499-E549-9550-D8E8508F1E17}"/>
              </a:ext>
            </a:extLst>
          </p:cNvPr>
          <p:cNvPicPr>
            <a:picLocks noChangeAspect="1" noChangeArrowheads="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1981200" y="5257800"/>
            <a:ext cx="3175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2" descr="txp_fig">
            <a:extLst>
              <a:ext uri="{FF2B5EF4-FFF2-40B4-BE49-F238E27FC236}">
                <a16:creationId xmlns:a16="http://schemas.microsoft.com/office/drawing/2014/main" id="{B61FC099-FDCF-8B4F-81A8-4E8B9D68F25F}"/>
              </a:ext>
            </a:extLst>
          </p:cNvPr>
          <p:cNvPicPr>
            <a:picLocks noChangeAspect="1" noChangeArrowheads="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762000" y="5305425"/>
            <a:ext cx="29051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2" name="Text Box 13">
            <a:extLst>
              <a:ext uri="{FF2B5EF4-FFF2-40B4-BE49-F238E27FC236}">
                <a16:creationId xmlns:a16="http://schemas.microsoft.com/office/drawing/2014/main" id="{EFB1FF70-DE03-3C42-BC98-763F573707A3}"/>
              </a:ext>
            </a:extLst>
          </p:cNvPr>
          <p:cNvSpPr txBox="1">
            <a:spLocks noChangeArrowheads="1"/>
          </p:cNvSpPr>
          <p:nvPr/>
        </p:nvSpPr>
        <p:spPr bwMode="auto">
          <a:xfrm>
            <a:off x="4876800" y="6019800"/>
            <a:ext cx="3956050" cy="466725"/>
          </a:xfrm>
          <a:prstGeom prst="rect">
            <a:avLst/>
          </a:prstGeom>
          <a:solidFill>
            <a:srgbClr val="FFFF99"/>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K*s can be studied with EIC</a:t>
            </a:r>
          </a:p>
        </p:txBody>
      </p:sp>
      <p:sp>
        <p:nvSpPr>
          <p:cNvPr id="58383" name="Text Box 14">
            <a:extLst>
              <a:ext uri="{FF2B5EF4-FFF2-40B4-BE49-F238E27FC236}">
                <a16:creationId xmlns:a16="http://schemas.microsoft.com/office/drawing/2014/main" id="{62A74303-6348-B544-AF76-6CDAC1493928}"/>
              </a:ext>
            </a:extLst>
          </p:cNvPr>
          <p:cNvSpPr txBox="1">
            <a:spLocks noChangeArrowheads="1"/>
          </p:cNvSpPr>
          <p:nvPr/>
        </p:nvSpPr>
        <p:spPr bwMode="auto">
          <a:xfrm>
            <a:off x="4267200" y="3276600"/>
            <a:ext cx="1766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t>&lt;x&gt;=0.1, &lt;Q</a:t>
            </a:r>
            <a:r>
              <a:rPr lang="en-US" altLang="en-US" sz="1600" b="1" baseline="30000"/>
              <a:t>2</a:t>
            </a:r>
            <a:r>
              <a:rPr lang="en-US" altLang="en-US" sz="1600" b="1"/>
              <a:t>&gt;=4</a:t>
            </a:r>
          </a:p>
        </p:txBody>
      </p:sp>
      <p:pic>
        <p:nvPicPr>
          <p:cNvPr id="58384" name="Picture 15" descr="txp_fig">
            <a:extLst>
              <a:ext uri="{FF2B5EF4-FFF2-40B4-BE49-F238E27FC236}">
                <a16:creationId xmlns:a16="http://schemas.microsoft.com/office/drawing/2014/main" id="{446E98AC-2DF1-7E46-92A9-374794F41C80}"/>
              </a:ext>
            </a:extLst>
          </p:cNvPr>
          <p:cNvPicPr>
            <a:picLocks noChangeAspect="1"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28600" y="5562600"/>
            <a:ext cx="457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oter Placeholder 3">
            <a:extLst>
              <a:ext uri="{FF2B5EF4-FFF2-40B4-BE49-F238E27FC236}">
                <a16:creationId xmlns:a16="http://schemas.microsoft.com/office/drawing/2014/main" id="{A19D918E-DFF4-6B47-82C0-E9746A9C2B9A}"/>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51202" name="Slide Number Placeholder 4">
            <a:extLst>
              <a:ext uri="{FF2B5EF4-FFF2-40B4-BE49-F238E27FC236}">
                <a16:creationId xmlns:a16="http://schemas.microsoft.com/office/drawing/2014/main" id="{44A7A599-75FD-094B-A0FB-75EE5830977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2CE6707-1F44-134E-80D5-4ED9AF1601F5}" type="slidenum">
              <a:rPr lang="en-US" altLang="en-US" sz="1400" smtClean="0"/>
              <a:pPr>
                <a:spcBef>
                  <a:spcPct val="0"/>
                </a:spcBef>
                <a:buFontTx/>
                <a:buNone/>
              </a:pPr>
              <a:t>26</a:t>
            </a:fld>
            <a:endParaRPr lang="en-US" altLang="en-US" sz="1400"/>
          </a:p>
        </p:txBody>
      </p:sp>
      <p:sp>
        <p:nvSpPr>
          <p:cNvPr id="51203" name="Text Box 14">
            <a:extLst>
              <a:ext uri="{FF2B5EF4-FFF2-40B4-BE49-F238E27FC236}">
                <a16:creationId xmlns:a16="http://schemas.microsoft.com/office/drawing/2014/main" id="{BE3E7B90-FFE5-D24B-9A67-65CDB364EA59}"/>
              </a:ext>
            </a:extLst>
          </p:cNvPr>
          <p:cNvSpPr txBox="1">
            <a:spLocks noChangeArrowheads="1"/>
          </p:cNvSpPr>
          <p:nvPr/>
        </p:nvSpPr>
        <p:spPr bwMode="auto">
          <a:xfrm>
            <a:off x="304800" y="5562600"/>
            <a:ext cx="7620000" cy="466725"/>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Identification using the missing mass may be possible</a:t>
            </a:r>
          </a:p>
        </p:txBody>
      </p:sp>
      <p:pic>
        <p:nvPicPr>
          <p:cNvPr id="51204" name="Picture 15">
            <a:extLst>
              <a:ext uri="{FF2B5EF4-FFF2-40B4-BE49-F238E27FC236}">
                <a16:creationId xmlns:a16="http://schemas.microsoft.com/office/drawing/2014/main" id="{0D876ED0-B766-6F4B-B90E-BFB9CC44B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96963"/>
            <a:ext cx="411480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16">
            <a:extLst>
              <a:ext uri="{FF2B5EF4-FFF2-40B4-BE49-F238E27FC236}">
                <a16:creationId xmlns:a16="http://schemas.microsoft.com/office/drawing/2014/main" id="{5CEA9465-BC4D-2E4D-87C9-7F93437D041D}"/>
              </a:ext>
            </a:extLst>
          </p:cNvPr>
          <p:cNvSpPr txBox="1">
            <a:spLocks noChangeArrowheads="1"/>
          </p:cNvSpPr>
          <p:nvPr/>
        </p:nvSpPr>
        <p:spPr bwMode="auto">
          <a:xfrm>
            <a:off x="762000" y="1295400"/>
            <a:ext cx="341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latin typeface="Symbol" pitchFamily="2" charset="2"/>
              </a:rPr>
              <a:t>L</a:t>
            </a:r>
          </a:p>
        </p:txBody>
      </p:sp>
      <p:sp>
        <p:nvSpPr>
          <p:cNvPr id="51206" name="Text Box 17">
            <a:extLst>
              <a:ext uri="{FF2B5EF4-FFF2-40B4-BE49-F238E27FC236}">
                <a16:creationId xmlns:a16="http://schemas.microsoft.com/office/drawing/2014/main" id="{0F88C249-8A03-2D4D-B99C-E0BEA73EE266}"/>
              </a:ext>
            </a:extLst>
          </p:cNvPr>
          <p:cNvSpPr txBox="1">
            <a:spLocks noChangeArrowheads="1"/>
          </p:cNvSpPr>
          <p:nvPr/>
        </p:nvSpPr>
        <p:spPr bwMode="auto">
          <a:xfrm>
            <a:off x="1066800" y="1600200"/>
            <a:ext cx="319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latin typeface="Symbol" pitchFamily="2" charset="2"/>
              </a:rPr>
              <a:t>S</a:t>
            </a:r>
          </a:p>
        </p:txBody>
      </p:sp>
      <p:sp>
        <p:nvSpPr>
          <p:cNvPr id="51207" name="Text Box 18">
            <a:extLst>
              <a:ext uri="{FF2B5EF4-FFF2-40B4-BE49-F238E27FC236}">
                <a16:creationId xmlns:a16="http://schemas.microsoft.com/office/drawing/2014/main" id="{86755CA3-A395-994D-9CF0-39EAB9F99077}"/>
              </a:ext>
            </a:extLst>
          </p:cNvPr>
          <p:cNvSpPr txBox="1">
            <a:spLocks noChangeArrowheads="1"/>
          </p:cNvSpPr>
          <p:nvPr/>
        </p:nvSpPr>
        <p:spPr bwMode="auto">
          <a:xfrm>
            <a:off x="1752600" y="1828800"/>
            <a:ext cx="433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latin typeface="Symbol" pitchFamily="2" charset="2"/>
              </a:rPr>
              <a:t>S*</a:t>
            </a:r>
          </a:p>
        </p:txBody>
      </p:sp>
      <p:sp>
        <p:nvSpPr>
          <p:cNvPr id="51208" name="Line 19">
            <a:extLst>
              <a:ext uri="{FF2B5EF4-FFF2-40B4-BE49-F238E27FC236}">
                <a16:creationId xmlns:a16="http://schemas.microsoft.com/office/drawing/2014/main" id="{1476A854-37D7-E44D-B57A-DB00186AC352}"/>
              </a:ext>
            </a:extLst>
          </p:cNvPr>
          <p:cNvSpPr>
            <a:spLocks noChangeShapeType="1"/>
          </p:cNvSpPr>
          <p:nvPr/>
        </p:nvSpPr>
        <p:spPr bwMode="auto">
          <a:xfrm flipH="1" flipV="1">
            <a:off x="1524000" y="2362200"/>
            <a:ext cx="10668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09" name="Text Box 20">
            <a:extLst>
              <a:ext uri="{FF2B5EF4-FFF2-40B4-BE49-F238E27FC236}">
                <a16:creationId xmlns:a16="http://schemas.microsoft.com/office/drawing/2014/main" id="{ECE9E4F8-A5ED-5F40-B8EA-5519F37C3F5B}"/>
              </a:ext>
            </a:extLst>
          </p:cNvPr>
          <p:cNvSpPr txBox="1">
            <a:spLocks noChangeArrowheads="1"/>
          </p:cNvSpPr>
          <p:nvPr/>
        </p:nvSpPr>
        <p:spPr bwMode="auto">
          <a:xfrm>
            <a:off x="2574925" y="3363913"/>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detected</a:t>
            </a:r>
          </a:p>
        </p:txBody>
      </p:sp>
      <p:grpSp>
        <p:nvGrpSpPr>
          <p:cNvPr id="51210" name="Group 25">
            <a:extLst>
              <a:ext uri="{FF2B5EF4-FFF2-40B4-BE49-F238E27FC236}">
                <a16:creationId xmlns:a16="http://schemas.microsoft.com/office/drawing/2014/main" id="{84BE158A-CD1E-D64A-9DEA-741CB922B8F1}"/>
              </a:ext>
            </a:extLst>
          </p:cNvPr>
          <p:cNvGrpSpPr>
            <a:grpSpLocks/>
          </p:cNvGrpSpPr>
          <p:nvPr/>
        </p:nvGrpSpPr>
        <p:grpSpPr bwMode="auto">
          <a:xfrm>
            <a:off x="4419600" y="990600"/>
            <a:ext cx="4495800" cy="3511550"/>
            <a:chOff x="2928" y="768"/>
            <a:chExt cx="2832" cy="2212"/>
          </a:xfrm>
        </p:grpSpPr>
        <p:pic>
          <p:nvPicPr>
            <p:cNvPr id="51215" name="Picture 22">
              <a:extLst>
                <a:ext uri="{FF2B5EF4-FFF2-40B4-BE49-F238E27FC236}">
                  <a16:creationId xmlns:a16="http://schemas.microsoft.com/office/drawing/2014/main" id="{F8D567FF-118A-9249-BB7A-1721E4863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768"/>
              <a:ext cx="2832" cy="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 Box 23">
              <a:extLst>
                <a:ext uri="{FF2B5EF4-FFF2-40B4-BE49-F238E27FC236}">
                  <a16:creationId xmlns:a16="http://schemas.microsoft.com/office/drawing/2014/main" id="{10EA3991-5B05-C04F-A5DE-0C429ABEB8A1}"/>
                </a:ext>
              </a:extLst>
            </p:cNvPr>
            <p:cNvSpPr txBox="1">
              <a:spLocks noChangeArrowheads="1"/>
            </p:cNvSpPr>
            <p:nvPr/>
          </p:nvSpPr>
          <p:spPr bwMode="auto">
            <a:xfrm>
              <a:off x="3600" y="912"/>
              <a:ext cx="5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t>CLAS12</a:t>
              </a:r>
            </a:p>
          </p:txBody>
        </p:sp>
        <p:sp>
          <p:nvSpPr>
            <p:cNvPr id="51217" name="Text Box 24">
              <a:extLst>
                <a:ext uri="{FF2B5EF4-FFF2-40B4-BE49-F238E27FC236}">
                  <a16:creationId xmlns:a16="http://schemas.microsoft.com/office/drawing/2014/main" id="{48E7ECAF-D461-9A47-9C44-28C9F7BE9B27}"/>
                </a:ext>
              </a:extLst>
            </p:cNvPr>
            <p:cNvSpPr txBox="1">
              <a:spLocks noChangeArrowheads="1"/>
            </p:cNvSpPr>
            <p:nvPr/>
          </p:nvSpPr>
          <p:spPr bwMode="auto">
            <a:xfrm>
              <a:off x="3792" y="1632"/>
              <a:ext cx="55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t>EIC4x60</a:t>
              </a:r>
            </a:p>
          </p:txBody>
        </p:sp>
      </p:grpSp>
      <p:sp>
        <p:nvSpPr>
          <p:cNvPr id="51211" name="Text Box 26">
            <a:extLst>
              <a:ext uri="{FF2B5EF4-FFF2-40B4-BE49-F238E27FC236}">
                <a16:creationId xmlns:a16="http://schemas.microsoft.com/office/drawing/2014/main" id="{874A244F-BA3A-D045-A9C9-A323C35C1DEB}"/>
              </a:ext>
            </a:extLst>
          </p:cNvPr>
          <p:cNvSpPr txBox="1">
            <a:spLocks noChangeArrowheads="1"/>
          </p:cNvSpPr>
          <p:nvPr/>
        </p:nvSpPr>
        <p:spPr bwMode="auto">
          <a:xfrm>
            <a:off x="2514600" y="1143000"/>
            <a:ext cx="120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FAST-MC</a:t>
            </a:r>
          </a:p>
        </p:txBody>
      </p:sp>
      <p:sp>
        <p:nvSpPr>
          <p:cNvPr id="51212" name="Text Box 28">
            <a:extLst>
              <a:ext uri="{FF2B5EF4-FFF2-40B4-BE49-F238E27FC236}">
                <a16:creationId xmlns:a16="http://schemas.microsoft.com/office/drawing/2014/main" id="{0E47E2ED-D57D-734D-BEE4-F7035171617B}"/>
              </a:ext>
            </a:extLst>
          </p:cNvPr>
          <p:cNvSpPr txBox="1">
            <a:spLocks noChangeArrowheads="1"/>
          </p:cNvSpPr>
          <p:nvPr/>
        </p:nvSpPr>
        <p:spPr bwMode="auto">
          <a:xfrm>
            <a:off x="1600200" y="152400"/>
            <a:ext cx="4741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a:t>Kaon production in SIDIS</a:t>
            </a:r>
          </a:p>
        </p:txBody>
      </p:sp>
      <p:sp>
        <p:nvSpPr>
          <p:cNvPr id="51213" name="Rectangle 29">
            <a:extLst>
              <a:ext uri="{FF2B5EF4-FFF2-40B4-BE49-F238E27FC236}">
                <a16:creationId xmlns:a16="http://schemas.microsoft.com/office/drawing/2014/main" id="{FD4A84C8-76D2-4142-83BA-BF826EDBB7A8}"/>
              </a:ext>
            </a:extLst>
          </p:cNvPr>
          <p:cNvSpPr>
            <a:spLocks noChangeArrowheads="1"/>
          </p:cNvSpPr>
          <p:nvPr/>
        </p:nvSpPr>
        <p:spPr bwMode="auto">
          <a:xfrm>
            <a:off x="457200" y="4527550"/>
            <a:ext cx="4211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Symbol" pitchFamily="2" charset="2"/>
              </a:rPr>
              <a:t>s</a:t>
            </a:r>
            <a:r>
              <a:rPr lang="en-US" altLang="en-US" sz="2400"/>
              <a:t>(p) = 0.05 + 0.06*p [GeV] % </a:t>
            </a:r>
          </a:p>
        </p:txBody>
      </p:sp>
      <p:pic>
        <p:nvPicPr>
          <p:cNvPr id="51214" name="Picture 17" descr="latex-image-1.pdf">
            <a:extLst>
              <a:ext uri="{FF2B5EF4-FFF2-40B4-BE49-F238E27FC236}">
                <a16:creationId xmlns:a16="http://schemas.microsoft.com/office/drawing/2014/main" id="{CEC24DC4-9C11-4F4B-B1CC-9D6AC93F6F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4478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a:extLst>
              <a:ext uri="{FF2B5EF4-FFF2-40B4-BE49-F238E27FC236}">
                <a16:creationId xmlns:a16="http://schemas.microsoft.com/office/drawing/2014/main" id="{AD4C0A65-8344-8647-9558-C8EBADF23D8D}"/>
              </a:ext>
            </a:extLst>
          </p:cNvPr>
          <p:cNvSpPr txBox="1">
            <a:spLocks noChangeArrowheads="1"/>
          </p:cNvSpPr>
          <p:nvPr/>
        </p:nvSpPr>
        <p:spPr bwMode="auto">
          <a:xfrm>
            <a:off x="1524000" y="2286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Sivers effect: </a:t>
            </a:r>
            <a:r>
              <a:rPr lang="en-US" altLang="en-US" sz="2400">
                <a:latin typeface="Symbol" pitchFamily="2" charset="2"/>
              </a:rPr>
              <a:t>p</a:t>
            </a:r>
            <a:r>
              <a:rPr lang="en-US" altLang="en-US" sz="2400"/>
              <a:t>+ from EIC</a:t>
            </a:r>
          </a:p>
        </p:txBody>
      </p:sp>
      <p:sp>
        <p:nvSpPr>
          <p:cNvPr id="30722" name="Rectangle 3">
            <a:extLst>
              <a:ext uri="{FF2B5EF4-FFF2-40B4-BE49-F238E27FC236}">
                <a16:creationId xmlns:a16="http://schemas.microsoft.com/office/drawing/2014/main" id="{2CD3F9C0-0F3B-7D4B-A5FE-CA3B540E2633}"/>
              </a:ext>
            </a:extLst>
          </p:cNvPr>
          <p:cNvSpPr>
            <a:spLocks noChangeArrowheads="1"/>
          </p:cNvSpPr>
          <p:nvPr/>
        </p:nvSpPr>
        <p:spPr bwMode="auto">
          <a:xfrm>
            <a:off x="944479" y="5320892"/>
            <a:ext cx="7848600" cy="1200329"/>
          </a:xfrm>
          <a:prstGeom prst="rect">
            <a:avLst/>
          </a:prstGeom>
          <a:solidFill>
            <a:srgbClr val="FFFF99"/>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800" dirty="0"/>
              <a:t>Large acceptance and energy range of EIC makes it ideal place to study the contributions of sea quarks to </a:t>
            </a:r>
            <a:r>
              <a:rPr lang="en-US" altLang="en-US" sz="1800" dirty="0" err="1"/>
              <a:t>Sivers</a:t>
            </a:r>
            <a:r>
              <a:rPr lang="en-US" altLang="en-US" sz="1800" dirty="0"/>
              <a:t> asymmetry </a:t>
            </a:r>
          </a:p>
          <a:p>
            <a:pPr eaLnBrk="1" hangingPunct="1">
              <a:spcBef>
                <a:spcPct val="0"/>
              </a:spcBef>
            </a:pPr>
            <a:r>
              <a:rPr lang="en-US" altLang="en-US" sz="1800" dirty="0"/>
              <a:t>Lower energies provide wider x-range for region where non-perturbative effects are significant, and overlap with JLab12</a:t>
            </a:r>
          </a:p>
        </p:txBody>
      </p:sp>
      <p:pic>
        <p:nvPicPr>
          <p:cNvPr id="30723" name="Picture 10" descr="txp_fig">
            <a:extLst>
              <a:ext uri="{FF2B5EF4-FFF2-40B4-BE49-F238E27FC236}">
                <a16:creationId xmlns:a16="http://schemas.microsoft.com/office/drawing/2014/main" id="{FC9B7570-74F3-2849-9D4F-40C6F521AFA8}"/>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638800" y="0"/>
            <a:ext cx="350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22">
            <a:extLst>
              <a:ext uri="{FF2B5EF4-FFF2-40B4-BE49-F238E27FC236}">
                <a16:creationId xmlns:a16="http://schemas.microsoft.com/office/drawing/2014/main" id="{6FB4C1EA-A9A4-0C4E-846F-0052D1D11FA0}"/>
              </a:ext>
            </a:extLst>
          </p:cNvPr>
          <p:cNvSpPr>
            <a:spLocks noChangeArrowheads="1"/>
          </p:cNvSpPr>
          <p:nvPr/>
        </p:nvSpPr>
        <p:spPr bwMode="auto">
          <a:xfrm>
            <a:off x="2133600" y="838200"/>
            <a:ext cx="678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√s = 140 GeV, √s = 50 GeV and √s = 15 GeV EIC configurations, respectively. Event counts correspond to an integrated luminosity of 30 fb−1</a:t>
            </a:r>
          </a:p>
        </p:txBody>
      </p:sp>
      <p:grpSp>
        <p:nvGrpSpPr>
          <p:cNvPr id="30726" name="Group 4">
            <a:extLst>
              <a:ext uri="{FF2B5EF4-FFF2-40B4-BE49-F238E27FC236}">
                <a16:creationId xmlns:a16="http://schemas.microsoft.com/office/drawing/2014/main" id="{905584BA-DF04-4A4A-803C-4E2A2E8C54D6}"/>
              </a:ext>
            </a:extLst>
          </p:cNvPr>
          <p:cNvGrpSpPr>
            <a:grpSpLocks/>
          </p:cNvGrpSpPr>
          <p:nvPr/>
        </p:nvGrpSpPr>
        <p:grpSpPr bwMode="auto">
          <a:xfrm>
            <a:off x="76200" y="76200"/>
            <a:ext cx="1066800" cy="1143000"/>
            <a:chOff x="72" y="67"/>
            <a:chExt cx="1008" cy="1008"/>
          </a:xfrm>
        </p:grpSpPr>
        <p:sp>
          <p:nvSpPr>
            <p:cNvPr id="30730" name="Rectangle 5">
              <a:hlinkClick r:id="rId5" action="ppaction://hlinksldjump"/>
              <a:extLst>
                <a:ext uri="{FF2B5EF4-FFF2-40B4-BE49-F238E27FC236}">
                  <a16:creationId xmlns:a16="http://schemas.microsoft.com/office/drawing/2014/main" id="{2B769B99-C5F2-0D48-9271-32B8EB7BF8DC}"/>
                </a:ext>
              </a:extLst>
            </p:cNvPr>
            <p:cNvSpPr>
              <a:spLocks noChangeArrowheads="1"/>
            </p:cNvSpPr>
            <p:nvPr/>
          </p:nvSpPr>
          <p:spPr bwMode="auto">
            <a:xfrm>
              <a:off x="72" y="67"/>
              <a:ext cx="1008" cy="1008"/>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30731" name="Picture 6" descr="muldtab1">
              <a:extLst>
                <a:ext uri="{FF2B5EF4-FFF2-40B4-BE49-F238E27FC236}">
                  <a16:creationId xmlns:a16="http://schemas.microsoft.com/office/drawing/2014/main" id="{5358A5B6-89C0-5C4F-98C9-89B317FE9C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125"/>
              <a:ext cx="86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7" descr="f1t">
              <a:hlinkClick r:id="rId5" action="ppaction://hlinksldjump"/>
              <a:extLst>
                <a:ext uri="{FF2B5EF4-FFF2-40B4-BE49-F238E27FC236}">
                  <a16:creationId xmlns:a16="http://schemas.microsoft.com/office/drawing/2014/main" id="{F54B7AA4-7D90-804B-83F1-254AF5552F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 y="576"/>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Line 8">
              <a:extLst>
                <a:ext uri="{FF2B5EF4-FFF2-40B4-BE49-F238E27FC236}">
                  <a16:creationId xmlns:a16="http://schemas.microsoft.com/office/drawing/2014/main" id="{D9BFF3A1-FF0F-464F-9A18-0E0817234E63}"/>
                </a:ext>
              </a:extLst>
            </p:cNvPr>
            <p:cNvSpPr>
              <a:spLocks noChangeShapeType="1"/>
            </p:cNvSpPr>
            <p:nvPr/>
          </p:nvSpPr>
          <p:spPr bwMode="auto">
            <a:xfrm>
              <a:off x="312" y="528"/>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0727" name="Slide Number Placeholder 19">
            <a:extLst>
              <a:ext uri="{FF2B5EF4-FFF2-40B4-BE49-F238E27FC236}">
                <a16:creationId xmlns:a16="http://schemas.microsoft.com/office/drawing/2014/main" id="{DB7C98FF-E297-B64D-B6DF-AE17A05DE03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750A2F3-34D3-7240-A648-DC43CB784385}" type="slidenum">
              <a:rPr lang="en-US" altLang="en-US" sz="1400" smtClean="0"/>
              <a:pPr>
                <a:spcBef>
                  <a:spcPct val="0"/>
                </a:spcBef>
                <a:buFontTx/>
                <a:buNone/>
              </a:pPr>
              <a:t>27</a:t>
            </a:fld>
            <a:endParaRPr lang="en-US" altLang="en-US" sz="1400"/>
          </a:p>
        </p:txBody>
      </p:sp>
      <p:sp>
        <p:nvSpPr>
          <p:cNvPr id="30728" name="Rectangle 13">
            <a:extLst>
              <a:ext uri="{FF2B5EF4-FFF2-40B4-BE49-F238E27FC236}">
                <a16:creationId xmlns:a16="http://schemas.microsoft.com/office/drawing/2014/main" id="{B10AB574-0037-5746-AB1A-93425874ACB9}"/>
              </a:ext>
            </a:extLst>
          </p:cNvPr>
          <p:cNvSpPr>
            <a:spLocks noChangeArrowheads="1"/>
          </p:cNvSpPr>
          <p:nvPr/>
        </p:nvSpPr>
        <p:spPr bwMode="auto">
          <a:xfrm>
            <a:off x="7391400" y="1066800"/>
            <a:ext cx="1522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t>arXiv:1108.1713</a:t>
            </a:r>
          </a:p>
        </p:txBody>
      </p:sp>
      <p:sp>
        <p:nvSpPr>
          <p:cNvPr id="30729" name="Footer Placeholder 13">
            <a:extLst>
              <a:ext uri="{FF2B5EF4-FFF2-40B4-BE49-F238E27FC236}">
                <a16:creationId xmlns:a16="http://schemas.microsoft.com/office/drawing/2014/main" id="{D2864E2E-888E-B747-B408-8C163AD4F42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n-US" sz="1400"/>
              <a:t>H. Avakian, SPIN-2018, Sep 13</a:t>
            </a:r>
            <a:endParaRPr lang="en-US" altLang="en-US" sz="1400"/>
          </a:p>
        </p:txBody>
      </p:sp>
      <p:pic>
        <p:nvPicPr>
          <p:cNvPr id="15" name="Picture 14" descr="Screen Shot 2018-09-03 at 9.58.15 AM.png">
            <a:extLst>
              <a:ext uri="{FF2B5EF4-FFF2-40B4-BE49-F238E27FC236}">
                <a16:creationId xmlns:a16="http://schemas.microsoft.com/office/drawing/2014/main" id="{4903F67C-15CD-924B-A4E8-6FB6EF0D6E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1295400"/>
            <a:ext cx="8077200" cy="3941784"/>
          </a:xfrm>
          <a:prstGeom prst="rect">
            <a:avLst/>
          </a:prstGeom>
        </p:spPr>
      </p:pic>
      <p:sp>
        <p:nvSpPr>
          <p:cNvPr id="2" name="Bent-Up Arrow 1">
            <a:extLst>
              <a:ext uri="{FF2B5EF4-FFF2-40B4-BE49-F238E27FC236}">
                <a16:creationId xmlns:a16="http://schemas.microsoft.com/office/drawing/2014/main" id="{887EBB8A-47CA-7548-BBA9-9384B88E745C}"/>
              </a:ext>
            </a:extLst>
          </p:cNvPr>
          <p:cNvSpPr/>
          <p:nvPr/>
        </p:nvSpPr>
        <p:spPr>
          <a:xfrm rot="16200000">
            <a:off x="4381500" y="4305300"/>
            <a:ext cx="685800" cy="152400"/>
          </a:xfrm>
          <a:prstGeom prst="bentUpArrow">
            <a:avLst/>
          </a:prstGeom>
          <a:solidFill>
            <a:srgbClr val="FF0000"/>
          </a:solid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511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oter Placeholder 3">
            <a:extLst>
              <a:ext uri="{FF2B5EF4-FFF2-40B4-BE49-F238E27FC236}">
                <a16:creationId xmlns:a16="http://schemas.microsoft.com/office/drawing/2014/main" id="{043BE5E7-4E3A-D446-925D-57B5D8ED27F2}"/>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n-US" sz="1400"/>
              <a:t>H. Avakian, SPIN-2018, Sep 13</a:t>
            </a:r>
            <a:endParaRPr lang="en-US" altLang="en-US" sz="1400"/>
          </a:p>
        </p:txBody>
      </p:sp>
      <p:sp>
        <p:nvSpPr>
          <p:cNvPr id="29698" name="Slide Number Placeholder 4">
            <a:extLst>
              <a:ext uri="{FF2B5EF4-FFF2-40B4-BE49-F238E27FC236}">
                <a16:creationId xmlns:a16="http://schemas.microsoft.com/office/drawing/2014/main" id="{01E47A9F-0EBC-054A-B94E-97144C0C925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4C825B-43AB-4F45-AF4A-921D858EE1D3}" type="slidenum">
              <a:rPr lang="en-US" altLang="en-US" sz="1400" smtClean="0"/>
              <a:pPr>
                <a:spcBef>
                  <a:spcPct val="0"/>
                </a:spcBef>
                <a:buFontTx/>
                <a:buNone/>
              </a:pPr>
              <a:t>28</a:t>
            </a:fld>
            <a:endParaRPr lang="en-US" altLang="en-US" sz="1400"/>
          </a:p>
        </p:txBody>
      </p:sp>
      <p:sp>
        <p:nvSpPr>
          <p:cNvPr id="29699" name="Rectangle 1">
            <a:extLst>
              <a:ext uri="{FF2B5EF4-FFF2-40B4-BE49-F238E27FC236}">
                <a16:creationId xmlns:a16="http://schemas.microsoft.com/office/drawing/2014/main" id="{294E0F03-4CFD-6043-9133-5D8AB1ADB469}"/>
              </a:ext>
            </a:extLst>
          </p:cNvPr>
          <p:cNvSpPr>
            <a:spLocks noChangeArrowheads="1"/>
          </p:cNvSpPr>
          <p:nvPr/>
        </p:nvSpPr>
        <p:spPr bwMode="auto">
          <a:xfrm>
            <a:off x="5738813" y="1111250"/>
            <a:ext cx="1657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rPr>
              <a:t>Aybat, Prokudin &amp; Rogers </a:t>
            </a:r>
            <a:endParaRPr lang="en-US" altLang="en-US" sz="1000"/>
          </a:p>
        </p:txBody>
      </p:sp>
      <p:sp>
        <p:nvSpPr>
          <p:cNvPr id="29700" name="Rectangle 10">
            <a:extLst>
              <a:ext uri="{FF2B5EF4-FFF2-40B4-BE49-F238E27FC236}">
                <a16:creationId xmlns:a16="http://schemas.microsoft.com/office/drawing/2014/main" id="{1C47F630-FC83-904D-A2DD-24752E42743A}"/>
              </a:ext>
            </a:extLst>
          </p:cNvPr>
          <p:cNvSpPr>
            <a:spLocks noChangeArrowheads="1"/>
          </p:cNvSpPr>
          <p:nvPr/>
        </p:nvSpPr>
        <p:spPr bwMode="auto">
          <a:xfrm>
            <a:off x="7872413" y="1125538"/>
            <a:ext cx="109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C12-11-111 </a:t>
            </a:r>
          </a:p>
        </p:txBody>
      </p:sp>
      <p:sp>
        <p:nvSpPr>
          <p:cNvPr id="29701" name="TextBox 8">
            <a:extLst>
              <a:ext uri="{FF2B5EF4-FFF2-40B4-BE49-F238E27FC236}">
                <a16:creationId xmlns:a16="http://schemas.microsoft.com/office/drawing/2014/main" id="{306E9534-50B6-2947-9F6A-715FAA9C35C0}"/>
              </a:ext>
            </a:extLst>
          </p:cNvPr>
          <p:cNvSpPr txBox="1">
            <a:spLocks noChangeArrowheads="1"/>
          </p:cNvSpPr>
          <p:nvPr/>
        </p:nvSpPr>
        <p:spPr bwMode="auto">
          <a:xfrm>
            <a:off x="461963" y="4914900"/>
            <a:ext cx="8220075" cy="1476375"/>
          </a:xfrm>
          <a:prstGeom prst="rect">
            <a:avLst/>
          </a:prstGeom>
          <a:solidFill>
            <a:srgbClr val="FFFF00"/>
          </a:solidFill>
          <a:ln w="9525">
            <a:solidFill>
              <a:schemeClr val="tx1"/>
            </a:solidFill>
            <a:miter lim="800000"/>
            <a:headEnd/>
            <a:tailEnd/>
          </a:ln>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800"/>
              <a:t>Large acceptance of CLAS12 allows studies of P</a:t>
            </a:r>
            <a:r>
              <a:rPr lang="en-US" altLang="en-US" sz="1800" baseline="-25000"/>
              <a:t>T</a:t>
            </a:r>
            <a:r>
              <a:rPr lang="en-US" altLang="en-US" sz="1800"/>
              <a:t> and  Q</a:t>
            </a:r>
            <a:r>
              <a:rPr lang="en-US" altLang="en-US" sz="1800" baseline="30000"/>
              <a:t>2</a:t>
            </a:r>
            <a:r>
              <a:rPr lang="en-US" altLang="en-US" sz="1800"/>
              <a:t>-dependence of SSAs in a wide kinematic range</a:t>
            </a:r>
          </a:p>
          <a:p>
            <a:pPr eaLnBrk="1" hangingPunct="1">
              <a:spcBef>
                <a:spcPct val="0"/>
              </a:spcBef>
            </a:pPr>
            <a:r>
              <a:rPr lang="en-US" altLang="en-US" sz="1800"/>
              <a:t>Comparison of JLab12 data with HERMES, COMPASS and EIC will pin down transverse momentum dependence and  the non-trivial Q</a:t>
            </a:r>
            <a:r>
              <a:rPr lang="en-US" altLang="en-US" sz="1800" baseline="30000"/>
              <a:t>2</a:t>
            </a:r>
            <a:r>
              <a:rPr lang="en-US" altLang="en-US" sz="1800"/>
              <a:t> evolution of TMD PDFs in general, and Sivers function in particular.</a:t>
            </a:r>
          </a:p>
        </p:txBody>
      </p:sp>
      <p:pic>
        <p:nvPicPr>
          <p:cNvPr id="29702" name="Picture 12" descr="Screen Shot 2015-08-19 at 11.08.35 AM.png">
            <a:extLst>
              <a:ext uri="{FF2B5EF4-FFF2-40B4-BE49-F238E27FC236}">
                <a16:creationId xmlns:a16="http://schemas.microsoft.com/office/drawing/2014/main" id="{924B896B-2578-424A-89A8-D8375149D9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838200"/>
            <a:ext cx="37338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1">
            <a:extLst>
              <a:ext uri="{FF2B5EF4-FFF2-40B4-BE49-F238E27FC236}">
                <a16:creationId xmlns:a16="http://schemas.microsoft.com/office/drawing/2014/main" id="{62FAE959-B0CC-BC43-83EE-0606CE8BC697}"/>
              </a:ext>
            </a:extLst>
          </p:cNvPr>
          <p:cNvSpPr>
            <a:spLocks noChangeArrowheads="1"/>
          </p:cNvSpPr>
          <p:nvPr/>
        </p:nvSpPr>
        <p:spPr bwMode="auto">
          <a:xfrm>
            <a:off x="7239000" y="2667000"/>
            <a:ext cx="1657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rPr>
              <a:t>Aybat, Prokudin &amp; Rogers </a:t>
            </a:r>
            <a:endParaRPr lang="en-US" altLang="en-US" sz="1000"/>
          </a:p>
        </p:txBody>
      </p:sp>
      <p:sp>
        <p:nvSpPr>
          <p:cNvPr id="29704" name="Rectangle 10">
            <a:extLst>
              <a:ext uri="{FF2B5EF4-FFF2-40B4-BE49-F238E27FC236}">
                <a16:creationId xmlns:a16="http://schemas.microsoft.com/office/drawing/2014/main" id="{40B0A8BF-955A-7F44-BE6B-A040DA6FFBEF}"/>
              </a:ext>
            </a:extLst>
          </p:cNvPr>
          <p:cNvSpPr>
            <a:spLocks noChangeArrowheads="1"/>
          </p:cNvSpPr>
          <p:nvPr/>
        </p:nvSpPr>
        <p:spPr bwMode="auto">
          <a:xfrm>
            <a:off x="8153400" y="1219200"/>
            <a:ext cx="787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00"/>
              <a:t>C12-11-111 </a:t>
            </a:r>
          </a:p>
        </p:txBody>
      </p:sp>
      <p:sp>
        <p:nvSpPr>
          <p:cNvPr id="29705" name="TextBox 19">
            <a:extLst>
              <a:ext uri="{FF2B5EF4-FFF2-40B4-BE49-F238E27FC236}">
                <a16:creationId xmlns:a16="http://schemas.microsoft.com/office/drawing/2014/main" id="{7A5053F1-7A6B-2646-820D-D471952E3555}"/>
              </a:ext>
            </a:extLst>
          </p:cNvPr>
          <p:cNvSpPr txBox="1">
            <a:spLocks noChangeArrowheads="1"/>
          </p:cNvSpPr>
          <p:nvPr/>
        </p:nvSpPr>
        <p:spPr bwMode="auto">
          <a:xfrm>
            <a:off x="76200" y="0"/>
            <a:ext cx="896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a:t>CLAS12: Evolution and k</a:t>
            </a:r>
            <a:r>
              <a:rPr lang="en-US" altLang="en-US" baseline="-25000"/>
              <a:t>T</a:t>
            </a:r>
            <a:r>
              <a:rPr lang="en-US" altLang="en-US"/>
              <a:t>-dependence of TMDs</a:t>
            </a:r>
          </a:p>
        </p:txBody>
      </p:sp>
      <p:pic>
        <p:nvPicPr>
          <p:cNvPr id="29706" name="Picture 1" descr="Screen Shot 2015-08-19 at 6.43.21 PM.png">
            <a:extLst>
              <a:ext uri="{FF2B5EF4-FFF2-40B4-BE49-F238E27FC236}">
                <a16:creationId xmlns:a16="http://schemas.microsoft.com/office/drawing/2014/main" id="{4922D935-11E4-F748-B5BE-15A6CA067F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838200"/>
            <a:ext cx="29718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Box 1">
            <a:extLst>
              <a:ext uri="{FF2B5EF4-FFF2-40B4-BE49-F238E27FC236}">
                <a16:creationId xmlns:a16="http://schemas.microsoft.com/office/drawing/2014/main" id="{EAAB0731-1261-9648-AF4D-42587843BF77}"/>
              </a:ext>
            </a:extLst>
          </p:cNvPr>
          <p:cNvSpPr txBox="1">
            <a:spLocks noChangeArrowheads="1"/>
          </p:cNvSpPr>
          <p:nvPr/>
        </p:nvSpPr>
        <p:spPr bwMode="auto">
          <a:xfrm>
            <a:off x="2971800" y="4191000"/>
            <a:ext cx="1800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k</a:t>
            </a:r>
            <a:r>
              <a:rPr lang="en-US" altLang="en-US" sz="1600" baseline="-25000"/>
              <a:t>T</a:t>
            </a:r>
            <a:r>
              <a:rPr lang="en-US" altLang="en-US" sz="1600"/>
              <a:t>-dependence of </a:t>
            </a:r>
          </a:p>
        </p:txBody>
      </p:sp>
      <p:sp>
        <p:nvSpPr>
          <p:cNvPr id="29708" name="TextBox 18">
            <a:extLst>
              <a:ext uri="{FF2B5EF4-FFF2-40B4-BE49-F238E27FC236}">
                <a16:creationId xmlns:a16="http://schemas.microsoft.com/office/drawing/2014/main" id="{4657CBD9-1296-254B-8F78-AB738357ACD5}"/>
              </a:ext>
            </a:extLst>
          </p:cNvPr>
          <p:cNvSpPr txBox="1">
            <a:spLocks noChangeArrowheads="1"/>
          </p:cNvSpPr>
          <p:nvPr/>
        </p:nvSpPr>
        <p:spPr bwMode="auto">
          <a:xfrm>
            <a:off x="5715000" y="4191000"/>
            <a:ext cx="2530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Q</a:t>
            </a:r>
            <a:r>
              <a:rPr lang="en-US" altLang="en-US" sz="1600" baseline="30000"/>
              <a:t>2</a:t>
            </a:r>
            <a:r>
              <a:rPr lang="en-US" altLang="en-US" sz="1600"/>
              <a:t>-dependence of Sivers, </a:t>
            </a:r>
          </a:p>
        </p:txBody>
      </p:sp>
      <p:sp>
        <p:nvSpPr>
          <p:cNvPr id="29709" name="TextBox 19">
            <a:extLst>
              <a:ext uri="{FF2B5EF4-FFF2-40B4-BE49-F238E27FC236}">
                <a16:creationId xmlns:a16="http://schemas.microsoft.com/office/drawing/2014/main" id="{CFF0A6F9-BB26-DA49-AD00-10070E36A676}"/>
              </a:ext>
            </a:extLst>
          </p:cNvPr>
          <p:cNvSpPr txBox="1">
            <a:spLocks noChangeArrowheads="1"/>
          </p:cNvSpPr>
          <p:nvPr/>
        </p:nvSpPr>
        <p:spPr bwMode="auto">
          <a:xfrm>
            <a:off x="0" y="4191000"/>
            <a:ext cx="293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CLAS12 kinematical coverage</a:t>
            </a:r>
          </a:p>
        </p:txBody>
      </p:sp>
      <p:pic>
        <p:nvPicPr>
          <p:cNvPr id="29710" name="Picture 2" descr="latex-image-1.pdf">
            <a:extLst>
              <a:ext uri="{FF2B5EF4-FFF2-40B4-BE49-F238E27FC236}">
                <a16:creationId xmlns:a16="http://schemas.microsoft.com/office/drawing/2014/main" id="{F3F331C7-F1AD-7544-A42C-698CBDD07E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191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3" descr="latex-image-1.pdf">
            <a:extLst>
              <a:ext uri="{FF2B5EF4-FFF2-40B4-BE49-F238E27FC236}">
                <a16:creationId xmlns:a16="http://schemas.microsoft.com/office/drawing/2014/main" id="{096B31A1-900E-FB40-BA08-1C5D0C3C92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91000"/>
            <a:ext cx="914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Picture 6" descr="eicvsclasxqlin">
            <a:extLst>
              <a:ext uri="{FF2B5EF4-FFF2-40B4-BE49-F238E27FC236}">
                <a16:creationId xmlns:a16="http://schemas.microsoft.com/office/drawing/2014/main" id="{C30C75E8-0578-DB41-82FA-5B7254050B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143000"/>
            <a:ext cx="23955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 Box 30">
            <a:extLst>
              <a:ext uri="{FF2B5EF4-FFF2-40B4-BE49-F238E27FC236}">
                <a16:creationId xmlns:a16="http://schemas.microsoft.com/office/drawing/2014/main" id="{58F62CFD-E2A3-B147-BCA8-484A9A4FC3CD}"/>
              </a:ext>
            </a:extLst>
          </p:cNvPr>
          <p:cNvSpPr txBox="1">
            <a:spLocks noChangeArrowheads="1"/>
          </p:cNvSpPr>
          <p:nvPr/>
        </p:nvSpPr>
        <p:spPr bwMode="auto">
          <a:xfrm>
            <a:off x="304800" y="2590800"/>
            <a:ext cx="839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FFFF00"/>
                </a:solidFill>
              </a:rPr>
              <a:t>JLEIC</a:t>
            </a:r>
          </a:p>
        </p:txBody>
      </p:sp>
      <p:sp>
        <p:nvSpPr>
          <p:cNvPr id="29714" name="Text Box 29">
            <a:extLst>
              <a:ext uri="{FF2B5EF4-FFF2-40B4-BE49-F238E27FC236}">
                <a16:creationId xmlns:a16="http://schemas.microsoft.com/office/drawing/2014/main" id="{FAD4CA6B-ECE8-9F40-92D6-7D370FE31CC0}"/>
              </a:ext>
            </a:extLst>
          </p:cNvPr>
          <p:cNvSpPr txBox="1">
            <a:spLocks noChangeArrowheads="1"/>
          </p:cNvSpPr>
          <p:nvPr/>
        </p:nvSpPr>
        <p:spPr bwMode="auto">
          <a:xfrm>
            <a:off x="685800" y="2971800"/>
            <a:ext cx="828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JLab12</a:t>
            </a:r>
          </a:p>
        </p:txBody>
      </p:sp>
      <p:sp>
        <p:nvSpPr>
          <p:cNvPr id="29715" name="Text Box 32">
            <a:extLst>
              <a:ext uri="{FF2B5EF4-FFF2-40B4-BE49-F238E27FC236}">
                <a16:creationId xmlns:a16="http://schemas.microsoft.com/office/drawing/2014/main" id="{511DDF94-5984-974E-85EE-C70A3BDAA6BC}"/>
              </a:ext>
            </a:extLst>
          </p:cNvPr>
          <p:cNvSpPr txBox="1">
            <a:spLocks noChangeArrowheads="1"/>
          </p:cNvSpPr>
          <p:nvPr/>
        </p:nvSpPr>
        <p:spPr bwMode="auto">
          <a:xfrm rot="-5400000">
            <a:off x="-122237" y="1003299"/>
            <a:ext cx="546100"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Q</a:t>
            </a:r>
            <a:r>
              <a:rPr lang="en-US" altLang="en-US" sz="1600" baseline="30000"/>
              <a:t>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338218BD-95F9-104F-AD60-FFF1F551BAF4}"/>
              </a:ext>
            </a:extLst>
          </p:cNvPr>
          <p:cNvSpPr>
            <a:spLocks noGrp="1" noChangeArrowheads="1"/>
          </p:cNvSpPr>
          <p:nvPr>
            <p:ph type="title"/>
          </p:nvPr>
        </p:nvSpPr>
        <p:spPr/>
        <p:txBody>
          <a:bodyPr/>
          <a:lstStyle/>
          <a:p>
            <a:r>
              <a:rPr lang="en-US" altLang="en-US">
                <a:ea typeface="ＭＳ Ｐゴシック" panose="020B0600070205080204" pitchFamily="34" charset="-128"/>
              </a:rPr>
              <a:t>Target Fragmentation</a:t>
            </a:r>
          </a:p>
        </p:txBody>
      </p:sp>
      <p:sp>
        <p:nvSpPr>
          <p:cNvPr id="61442" name="Footer Placeholder 3">
            <a:extLst>
              <a:ext uri="{FF2B5EF4-FFF2-40B4-BE49-F238E27FC236}">
                <a16:creationId xmlns:a16="http://schemas.microsoft.com/office/drawing/2014/main" id="{D5429D26-1762-FE47-8FB7-B262625D0173}"/>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n-US" sz="1400"/>
              <a:t>H. Avakian, SPIN-2018, Sep 13</a:t>
            </a:r>
            <a:endParaRPr lang="en-US" altLang="en-US" sz="1400"/>
          </a:p>
        </p:txBody>
      </p:sp>
      <p:sp>
        <p:nvSpPr>
          <p:cNvPr id="61443" name="Slide Number Placeholder 4">
            <a:extLst>
              <a:ext uri="{FF2B5EF4-FFF2-40B4-BE49-F238E27FC236}">
                <a16:creationId xmlns:a16="http://schemas.microsoft.com/office/drawing/2014/main" id="{F9DE1D45-9226-7F4D-8E90-F9AFA4E76B9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5B20A3D-FA6F-E640-9458-3622806F7BE7}" type="slidenum">
              <a:rPr lang="en-US" altLang="en-US" sz="1400" smtClean="0"/>
              <a:pPr>
                <a:spcBef>
                  <a:spcPct val="0"/>
                </a:spcBef>
                <a:buFontTx/>
                <a:buNone/>
              </a:pPr>
              <a:t>29</a:t>
            </a:fld>
            <a:endParaRPr lang="en-US" altLang="en-US" sz="1400"/>
          </a:p>
        </p:txBody>
      </p:sp>
      <p:pic>
        <p:nvPicPr>
          <p:cNvPr id="61444" name="Picture 5" descr="Screen Shot 2015-08-13 at 11.31.09 AM.png">
            <a:extLst>
              <a:ext uri="{FF2B5EF4-FFF2-40B4-BE49-F238E27FC236}">
                <a16:creationId xmlns:a16="http://schemas.microsoft.com/office/drawing/2014/main" id="{300C2695-6124-EB49-897E-265F7E2CA6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590800"/>
            <a:ext cx="48006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2" descr="targ">
            <a:extLst>
              <a:ext uri="{FF2B5EF4-FFF2-40B4-BE49-F238E27FC236}">
                <a16:creationId xmlns:a16="http://schemas.microsoft.com/office/drawing/2014/main" id="{547B6D69-E6E8-FA49-95A3-045843F05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990600"/>
            <a:ext cx="239871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13">
            <a:extLst>
              <a:ext uri="{FF2B5EF4-FFF2-40B4-BE49-F238E27FC236}">
                <a16:creationId xmlns:a16="http://schemas.microsoft.com/office/drawing/2014/main" id="{5BF30864-8B8B-2846-8039-8521ABDB81D5}"/>
              </a:ext>
            </a:extLst>
          </p:cNvPr>
          <p:cNvSpPr txBox="1">
            <a:spLocks noChangeArrowheads="1"/>
          </p:cNvSpPr>
          <p:nvPr/>
        </p:nvSpPr>
        <p:spPr bwMode="auto">
          <a:xfrm>
            <a:off x="1084263" y="1676400"/>
            <a:ext cx="354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a:t>M</a:t>
            </a:r>
          </a:p>
        </p:txBody>
      </p:sp>
      <p:sp>
        <p:nvSpPr>
          <p:cNvPr id="61447" name="Text Box 20">
            <a:extLst>
              <a:ext uri="{FF2B5EF4-FFF2-40B4-BE49-F238E27FC236}">
                <a16:creationId xmlns:a16="http://schemas.microsoft.com/office/drawing/2014/main" id="{0BC2F5FF-247F-334C-92D9-EE80131480A3}"/>
              </a:ext>
            </a:extLst>
          </p:cNvPr>
          <p:cNvSpPr txBox="1">
            <a:spLocks noChangeArrowheads="1"/>
          </p:cNvSpPr>
          <p:nvPr/>
        </p:nvSpPr>
        <p:spPr bwMode="auto">
          <a:xfrm>
            <a:off x="1922463" y="14478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t>h</a:t>
            </a:r>
          </a:p>
        </p:txBody>
      </p:sp>
      <p:pic>
        <p:nvPicPr>
          <p:cNvPr id="61448" name="Picture 4" descr="targetfrag">
            <a:extLst>
              <a:ext uri="{FF2B5EF4-FFF2-40B4-BE49-F238E27FC236}">
                <a16:creationId xmlns:a16="http://schemas.microsoft.com/office/drawing/2014/main" id="{CA5E023C-6267-A249-8F96-8F4DC7608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990600"/>
            <a:ext cx="266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30">
            <a:extLst>
              <a:ext uri="{FF2B5EF4-FFF2-40B4-BE49-F238E27FC236}">
                <a16:creationId xmlns:a16="http://schemas.microsoft.com/office/drawing/2014/main" id="{C14E3F00-16E1-C04F-9E25-0DDEA0B8DB6B}"/>
              </a:ext>
            </a:extLst>
          </p:cNvPr>
          <p:cNvSpPr txBox="1">
            <a:spLocks noChangeArrowheads="1"/>
          </p:cNvSpPr>
          <p:nvPr/>
        </p:nvSpPr>
        <p:spPr bwMode="auto">
          <a:xfrm>
            <a:off x="6657975" y="7620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t>x</a:t>
            </a:r>
            <a:r>
              <a:rPr lang="en-US" altLang="en-US" sz="1600" baseline="-25000"/>
              <a:t>F</a:t>
            </a:r>
            <a:r>
              <a:rPr lang="en-US" altLang="en-US" sz="1600"/>
              <a:t>&gt;0 (current fragmentation)</a:t>
            </a:r>
          </a:p>
        </p:txBody>
      </p:sp>
      <p:sp>
        <p:nvSpPr>
          <p:cNvPr id="61450" name="Text Box 30">
            <a:extLst>
              <a:ext uri="{FF2B5EF4-FFF2-40B4-BE49-F238E27FC236}">
                <a16:creationId xmlns:a16="http://schemas.microsoft.com/office/drawing/2014/main" id="{BB2B36BC-7240-834A-B1B3-6E506C553A17}"/>
              </a:ext>
            </a:extLst>
          </p:cNvPr>
          <p:cNvSpPr txBox="1">
            <a:spLocks noChangeArrowheads="1"/>
          </p:cNvSpPr>
          <p:nvPr/>
        </p:nvSpPr>
        <p:spPr bwMode="auto">
          <a:xfrm>
            <a:off x="838200" y="22098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t>x</a:t>
            </a:r>
            <a:r>
              <a:rPr lang="en-US" altLang="en-US" sz="1600" baseline="-25000"/>
              <a:t>F</a:t>
            </a:r>
            <a:r>
              <a:rPr lang="en-US" altLang="en-US" sz="1600"/>
              <a:t>&lt;0 (target fragmentation)</a:t>
            </a:r>
          </a:p>
        </p:txBody>
      </p:sp>
      <p:grpSp>
        <p:nvGrpSpPr>
          <p:cNvPr id="61451" name="Group 21">
            <a:extLst>
              <a:ext uri="{FF2B5EF4-FFF2-40B4-BE49-F238E27FC236}">
                <a16:creationId xmlns:a16="http://schemas.microsoft.com/office/drawing/2014/main" id="{F02D0333-0018-E948-A82C-0E2B5A85AF5C}"/>
              </a:ext>
            </a:extLst>
          </p:cNvPr>
          <p:cNvGrpSpPr>
            <a:grpSpLocks/>
          </p:cNvGrpSpPr>
          <p:nvPr/>
        </p:nvGrpSpPr>
        <p:grpSpPr bwMode="auto">
          <a:xfrm>
            <a:off x="6629400" y="1447800"/>
            <a:ext cx="2286000" cy="1052513"/>
            <a:chOff x="2155" y="2016"/>
            <a:chExt cx="1344" cy="663"/>
          </a:xfrm>
        </p:grpSpPr>
        <p:pic>
          <p:nvPicPr>
            <p:cNvPr id="61457" name="Picture 22" descr="curr">
              <a:extLst>
                <a:ext uri="{FF2B5EF4-FFF2-40B4-BE49-F238E27FC236}">
                  <a16:creationId xmlns:a16="http://schemas.microsoft.com/office/drawing/2014/main" id="{B4D2653C-AB66-D24F-A927-55ABCB106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2124"/>
              <a:ext cx="1344" cy="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Text Box 23">
              <a:extLst>
                <a:ext uri="{FF2B5EF4-FFF2-40B4-BE49-F238E27FC236}">
                  <a16:creationId xmlns:a16="http://schemas.microsoft.com/office/drawing/2014/main" id="{66DFE316-901C-D742-8D5B-C273EC16BDCF}"/>
                </a:ext>
              </a:extLst>
            </p:cNvPr>
            <p:cNvSpPr txBox="1">
              <a:spLocks noChangeArrowheads="1"/>
            </p:cNvSpPr>
            <p:nvPr/>
          </p:nvSpPr>
          <p:spPr bwMode="auto">
            <a:xfrm>
              <a:off x="3218" y="2016"/>
              <a:ext cx="19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t>h</a:t>
              </a:r>
            </a:p>
          </p:txBody>
        </p:sp>
        <p:sp>
          <p:nvSpPr>
            <p:cNvPr id="61459" name="Text Box 24">
              <a:extLst>
                <a:ext uri="{FF2B5EF4-FFF2-40B4-BE49-F238E27FC236}">
                  <a16:creationId xmlns:a16="http://schemas.microsoft.com/office/drawing/2014/main" id="{77016BAE-091F-C848-A52C-761585CE350B}"/>
                </a:ext>
              </a:extLst>
            </p:cNvPr>
            <p:cNvSpPr txBox="1">
              <a:spLocks noChangeArrowheads="1"/>
            </p:cNvSpPr>
            <p:nvPr/>
          </p:nvSpPr>
          <p:spPr bwMode="auto">
            <a:xfrm>
              <a:off x="2598" y="2475"/>
              <a:ext cx="31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a:t>PDF</a:t>
              </a:r>
            </a:p>
          </p:txBody>
        </p:sp>
      </p:grpSp>
      <p:pic>
        <p:nvPicPr>
          <p:cNvPr id="61452" name="Picture 42" descr="Screen Shot 2014-06-19 at 12.19.21 PM.png">
            <a:extLst>
              <a:ext uri="{FF2B5EF4-FFF2-40B4-BE49-F238E27FC236}">
                <a16:creationId xmlns:a16="http://schemas.microsoft.com/office/drawing/2014/main" id="{F3DA02E3-A788-BB45-ABB1-B8E180092D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62400"/>
            <a:ext cx="2743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8C99C3FE-05DF-DE45-BF6D-99D6996DE27E}"/>
              </a:ext>
            </a:extLst>
          </p:cNvPr>
          <p:cNvSpPr>
            <a:spLocks noChangeArrowheads="1"/>
          </p:cNvSpPr>
          <p:nvPr/>
        </p:nvSpPr>
        <p:spPr bwMode="auto">
          <a:xfrm>
            <a:off x="1295400" y="4191000"/>
            <a:ext cx="381000" cy="457200"/>
          </a:xfrm>
          <a:prstGeom prst="ellipse">
            <a:avLst/>
          </a:prstGeom>
          <a:noFill/>
          <a:ln w="3175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61454" name="Rectangle 8">
            <a:extLst>
              <a:ext uri="{FF2B5EF4-FFF2-40B4-BE49-F238E27FC236}">
                <a16:creationId xmlns:a16="http://schemas.microsoft.com/office/drawing/2014/main" id="{EF85D059-B083-8A45-858E-EDC93F9341E6}"/>
              </a:ext>
            </a:extLst>
          </p:cNvPr>
          <p:cNvSpPr>
            <a:spLocks noChangeArrowheads="1"/>
          </p:cNvSpPr>
          <p:nvPr/>
        </p:nvSpPr>
        <p:spPr bwMode="auto">
          <a:xfrm>
            <a:off x="76200" y="3048000"/>
            <a:ext cx="3505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t>Fracture Functions: probabilities to produce the hadron h when a quark q is struck in a proton target</a:t>
            </a:r>
            <a:endParaRPr lang="en-US" altLang="en-US" sz="1400"/>
          </a:p>
        </p:txBody>
      </p:sp>
      <p:sp>
        <p:nvSpPr>
          <p:cNvPr id="61455" name="Text Box 28">
            <a:extLst>
              <a:ext uri="{FF2B5EF4-FFF2-40B4-BE49-F238E27FC236}">
                <a16:creationId xmlns:a16="http://schemas.microsoft.com/office/drawing/2014/main" id="{FC7DB77C-C8F3-944B-A0D8-05B785C6F2DB}"/>
              </a:ext>
            </a:extLst>
          </p:cNvPr>
          <p:cNvSpPr txBox="1">
            <a:spLocks noChangeArrowheads="1"/>
          </p:cNvSpPr>
          <p:nvPr/>
        </p:nvSpPr>
        <p:spPr bwMode="auto">
          <a:xfrm>
            <a:off x="228600" y="5410200"/>
            <a:ext cx="4114800" cy="954088"/>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400"/>
              <a:t>Hadrons produced in target fragmentation may be correlated with hadrons in the current fragmentation and their studies will be important for precision studies  in current fragmentation. </a:t>
            </a:r>
          </a:p>
        </p:txBody>
      </p:sp>
      <p:sp>
        <p:nvSpPr>
          <p:cNvPr id="61456" name="Rectangle 20">
            <a:extLst>
              <a:ext uri="{FF2B5EF4-FFF2-40B4-BE49-F238E27FC236}">
                <a16:creationId xmlns:a16="http://schemas.microsoft.com/office/drawing/2014/main" id="{D5E544FA-2B0C-9049-8955-D1C47D4DC66C}"/>
              </a:ext>
            </a:extLst>
          </p:cNvPr>
          <p:cNvSpPr>
            <a:spLocks noChangeArrowheads="1"/>
          </p:cNvSpPr>
          <p:nvPr/>
        </p:nvSpPr>
        <p:spPr bwMode="auto">
          <a:xfrm>
            <a:off x="5334000" y="2895600"/>
            <a:ext cx="1647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LEPTO: 11 GeV</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61">
            <a:extLst>
              <a:ext uri="{FF2B5EF4-FFF2-40B4-BE49-F238E27FC236}">
                <a16:creationId xmlns:a16="http://schemas.microsoft.com/office/drawing/2014/main" id="{1C29558B-E79C-7A42-A1C5-C7139A75EDC9}"/>
              </a:ext>
            </a:extLst>
          </p:cNvPr>
          <p:cNvGrpSpPr>
            <a:grpSpLocks/>
          </p:cNvGrpSpPr>
          <p:nvPr/>
        </p:nvGrpSpPr>
        <p:grpSpPr bwMode="auto">
          <a:xfrm>
            <a:off x="762000" y="1533525"/>
            <a:ext cx="5943600" cy="2733675"/>
            <a:chOff x="762000" y="1533525"/>
            <a:chExt cx="5943600" cy="2733675"/>
          </a:xfrm>
        </p:grpSpPr>
        <p:grpSp>
          <p:nvGrpSpPr>
            <p:cNvPr id="17449" name="Group 74">
              <a:extLst>
                <a:ext uri="{FF2B5EF4-FFF2-40B4-BE49-F238E27FC236}">
                  <a16:creationId xmlns:a16="http://schemas.microsoft.com/office/drawing/2014/main" id="{B042B7E5-9A20-2F4F-BA2F-055A5D7A7689}"/>
                </a:ext>
              </a:extLst>
            </p:cNvPr>
            <p:cNvGrpSpPr>
              <a:grpSpLocks/>
            </p:cNvGrpSpPr>
            <p:nvPr/>
          </p:nvGrpSpPr>
          <p:grpSpPr bwMode="auto">
            <a:xfrm>
              <a:off x="762000" y="1533525"/>
              <a:ext cx="5943600" cy="2733675"/>
              <a:chOff x="762000" y="1533144"/>
              <a:chExt cx="5943600" cy="2734056"/>
            </a:xfrm>
          </p:grpSpPr>
          <p:pic>
            <p:nvPicPr>
              <p:cNvPr id="17457" name="Picture 4" descr="targetfrag">
                <a:extLst>
                  <a:ext uri="{FF2B5EF4-FFF2-40B4-BE49-F238E27FC236}">
                    <a16:creationId xmlns:a16="http://schemas.microsoft.com/office/drawing/2014/main" id="{DBDE1AEE-CA8E-7B4F-9FB4-A3A85DD9A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33144"/>
                <a:ext cx="5943600" cy="27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ounded Rectangle 72">
                <a:extLst>
                  <a:ext uri="{FF2B5EF4-FFF2-40B4-BE49-F238E27FC236}">
                    <a16:creationId xmlns:a16="http://schemas.microsoft.com/office/drawing/2014/main" id="{532A452E-36C4-DC4A-B4AC-851A7A7CA2C8}"/>
                  </a:ext>
                </a:extLst>
              </p:cNvPr>
              <p:cNvSpPr/>
              <p:nvPr/>
            </p:nvSpPr>
            <p:spPr>
              <a:xfrm>
                <a:off x="2819400" y="3505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17450" name="Group 79">
              <a:extLst>
                <a:ext uri="{FF2B5EF4-FFF2-40B4-BE49-F238E27FC236}">
                  <a16:creationId xmlns:a16="http://schemas.microsoft.com/office/drawing/2014/main" id="{90FCAA78-AA32-E240-A527-231CE17C24B7}"/>
                </a:ext>
              </a:extLst>
            </p:cNvPr>
            <p:cNvGrpSpPr>
              <a:grpSpLocks/>
            </p:cNvGrpSpPr>
            <p:nvPr/>
          </p:nvGrpSpPr>
          <p:grpSpPr bwMode="auto">
            <a:xfrm>
              <a:off x="3810000" y="2209800"/>
              <a:ext cx="228600" cy="573088"/>
              <a:chOff x="4724400" y="2819400"/>
              <a:chExt cx="228600" cy="572612"/>
            </a:xfrm>
          </p:grpSpPr>
          <p:cxnSp>
            <p:nvCxnSpPr>
              <p:cNvPr id="50" name="Curved Connector 49">
                <a:extLst>
                  <a:ext uri="{FF2B5EF4-FFF2-40B4-BE49-F238E27FC236}">
                    <a16:creationId xmlns:a16="http://schemas.microsoft.com/office/drawing/2014/main" id="{D3DA9D06-5F50-B44B-A493-6BEA1E1C32F6}"/>
                  </a:ext>
                </a:extLst>
              </p:cNvPr>
              <p:cNvCxnSpPr>
                <a:cxnSpLocks noChangeShapeType="1"/>
              </p:cNvCxnSpPr>
              <p:nvPr/>
            </p:nvCxnSpPr>
            <p:spPr bwMode="auto">
              <a:xfrm rot="5400000">
                <a:off x="4800695" y="2895505"/>
                <a:ext cx="228410" cy="76200"/>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Curved Connector 50">
                <a:extLst>
                  <a:ext uri="{FF2B5EF4-FFF2-40B4-BE49-F238E27FC236}">
                    <a16:creationId xmlns:a16="http://schemas.microsoft.com/office/drawing/2014/main" id="{57B47DF6-B7E8-8D44-99F2-847FEE8E7C0A}"/>
                  </a:ext>
                </a:extLst>
              </p:cNvPr>
              <p:cNvCxnSpPr>
                <a:cxnSpLocks noChangeShapeType="1"/>
              </p:cNvCxnSpPr>
              <p:nvPr/>
            </p:nvCxnSpPr>
            <p:spPr bwMode="auto">
              <a:xfrm rot="5400000">
                <a:off x="4666536" y="3256361"/>
                <a:ext cx="193514" cy="77788"/>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7451" name="Group 79">
              <a:extLst>
                <a:ext uri="{FF2B5EF4-FFF2-40B4-BE49-F238E27FC236}">
                  <a16:creationId xmlns:a16="http://schemas.microsoft.com/office/drawing/2014/main" id="{5E501EE8-725F-5E42-869B-88BEF190301B}"/>
                </a:ext>
              </a:extLst>
            </p:cNvPr>
            <p:cNvGrpSpPr>
              <a:grpSpLocks/>
            </p:cNvGrpSpPr>
            <p:nvPr/>
          </p:nvGrpSpPr>
          <p:grpSpPr bwMode="auto">
            <a:xfrm>
              <a:off x="3581400" y="2782413"/>
              <a:ext cx="228600" cy="573088"/>
              <a:chOff x="4724400" y="2819400"/>
              <a:chExt cx="228600" cy="572612"/>
            </a:xfrm>
          </p:grpSpPr>
          <p:cxnSp>
            <p:nvCxnSpPr>
              <p:cNvPr id="59" name="Curved Connector 58">
                <a:extLst>
                  <a:ext uri="{FF2B5EF4-FFF2-40B4-BE49-F238E27FC236}">
                    <a16:creationId xmlns:a16="http://schemas.microsoft.com/office/drawing/2014/main" id="{108A3FAB-8D26-9543-9299-5AB4B96346C1}"/>
                  </a:ext>
                </a:extLst>
              </p:cNvPr>
              <p:cNvCxnSpPr>
                <a:cxnSpLocks noChangeShapeType="1"/>
              </p:cNvCxnSpPr>
              <p:nvPr/>
            </p:nvCxnSpPr>
            <p:spPr bwMode="auto">
              <a:xfrm rot="5400000">
                <a:off x="4800695" y="2895980"/>
                <a:ext cx="228410" cy="76200"/>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 name="Curved Connector 59">
                <a:extLst>
                  <a:ext uri="{FF2B5EF4-FFF2-40B4-BE49-F238E27FC236}">
                    <a16:creationId xmlns:a16="http://schemas.microsoft.com/office/drawing/2014/main" id="{403E0BB7-108D-BE46-98B0-E4E12F89C468}"/>
                  </a:ext>
                </a:extLst>
              </p:cNvPr>
              <p:cNvCxnSpPr>
                <a:cxnSpLocks noChangeShapeType="1"/>
              </p:cNvCxnSpPr>
              <p:nvPr/>
            </p:nvCxnSpPr>
            <p:spPr bwMode="auto">
              <a:xfrm rot="5400000">
                <a:off x="4666536" y="3256835"/>
                <a:ext cx="193514" cy="77788"/>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61" name="Curved Connector 60">
              <a:extLst>
                <a:ext uri="{FF2B5EF4-FFF2-40B4-BE49-F238E27FC236}">
                  <a16:creationId xmlns:a16="http://schemas.microsoft.com/office/drawing/2014/main" id="{89C8061E-C5B5-3A4B-B4AD-9EFFA947D75F}"/>
                </a:ext>
              </a:extLst>
            </p:cNvPr>
            <p:cNvCxnSpPr>
              <a:cxnSpLocks noChangeShapeType="1"/>
            </p:cNvCxnSpPr>
            <p:nvPr/>
          </p:nvCxnSpPr>
          <p:spPr bwMode="auto">
            <a:xfrm rot="5400000">
              <a:off x="3437731" y="3420269"/>
              <a:ext cx="193675" cy="77788"/>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7410" name="Rectangle 5">
            <a:extLst>
              <a:ext uri="{FF2B5EF4-FFF2-40B4-BE49-F238E27FC236}">
                <a16:creationId xmlns:a16="http://schemas.microsoft.com/office/drawing/2014/main" id="{8D916984-A395-7F48-BBF4-FFB4209DD0C4}"/>
              </a:ext>
            </a:extLst>
          </p:cNvPr>
          <p:cNvSpPr>
            <a:spLocks noGrp="1" noChangeArrowheads="1"/>
          </p:cNvSpPr>
          <p:nvPr>
            <p:ph type="title"/>
          </p:nvPr>
        </p:nvSpPr>
        <p:spPr>
          <a:xfrm>
            <a:off x="990600" y="152400"/>
            <a:ext cx="7239000" cy="381000"/>
          </a:xfrm>
        </p:spPr>
        <p:txBody>
          <a:bodyPr/>
          <a:lstStyle/>
          <a:p>
            <a:pPr eaLnBrk="1" hangingPunct="1"/>
            <a:r>
              <a:rPr lang="en-US" altLang="en-US" sz="2800">
                <a:solidFill>
                  <a:schemeClr val="tx1"/>
                </a:solidFill>
                <a:ea typeface="ＭＳ Ｐゴシック" panose="020B0600070205080204" pitchFamily="34" charset="-128"/>
              </a:rPr>
              <a:t>Hadron production in hard scattering</a:t>
            </a:r>
          </a:p>
        </p:txBody>
      </p:sp>
      <p:sp>
        <p:nvSpPr>
          <p:cNvPr id="17411" name="Rectangle 6">
            <a:extLst>
              <a:ext uri="{FF2B5EF4-FFF2-40B4-BE49-F238E27FC236}">
                <a16:creationId xmlns:a16="http://schemas.microsoft.com/office/drawing/2014/main" id="{9B18D1F8-EDC1-9B47-9628-0B968E281D2C}"/>
              </a:ext>
            </a:extLst>
          </p:cNvPr>
          <p:cNvSpPr>
            <a:spLocks noChangeArrowheads="1"/>
          </p:cNvSpPr>
          <p:nvPr/>
        </p:nvSpPr>
        <p:spPr bwMode="auto">
          <a:xfrm>
            <a:off x="533400" y="3176588"/>
            <a:ext cx="762000" cy="3810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7412" name="Text Box 29">
            <a:extLst>
              <a:ext uri="{FF2B5EF4-FFF2-40B4-BE49-F238E27FC236}">
                <a16:creationId xmlns:a16="http://schemas.microsoft.com/office/drawing/2014/main" id="{18598672-3F17-0D49-AE0A-02EAC1BDBF4A}"/>
              </a:ext>
            </a:extLst>
          </p:cNvPr>
          <p:cNvSpPr txBox="1">
            <a:spLocks noChangeArrowheads="1"/>
          </p:cNvSpPr>
          <p:nvPr/>
        </p:nvSpPr>
        <p:spPr bwMode="auto">
          <a:xfrm>
            <a:off x="5334000" y="4572000"/>
            <a:ext cx="16764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a:t>x</a:t>
            </a:r>
            <a:r>
              <a:rPr lang="en-US" altLang="en-US" sz="2000" i="1" baseline="-25000"/>
              <a:t>F</a:t>
            </a:r>
            <a:r>
              <a:rPr lang="en-US" altLang="en-US" sz="2000" baseline="-25000"/>
              <a:t> </a:t>
            </a:r>
            <a:r>
              <a:rPr lang="en-US" altLang="en-US" sz="2000"/>
              <a:t>- </a:t>
            </a:r>
            <a:r>
              <a:rPr lang="en-US" altLang="en-US" sz="1600"/>
              <a:t>momentum in the CM frame</a:t>
            </a:r>
          </a:p>
        </p:txBody>
      </p:sp>
      <p:sp>
        <p:nvSpPr>
          <p:cNvPr id="17413" name="Text Box 30">
            <a:extLst>
              <a:ext uri="{FF2B5EF4-FFF2-40B4-BE49-F238E27FC236}">
                <a16:creationId xmlns:a16="http://schemas.microsoft.com/office/drawing/2014/main" id="{A22DA044-B256-D447-9B5A-AB65C05134AA}"/>
              </a:ext>
            </a:extLst>
          </p:cNvPr>
          <p:cNvSpPr txBox="1">
            <a:spLocks noChangeArrowheads="1"/>
          </p:cNvSpPr>
          <p:nvPr/>
        </p:nvSpPr>
        <p:spPr bwMode="auto">
          <a:xfrm>
            <a:off x="4419600" y="812800"/>
            <a:ext cx="251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t>x</a:t>
            </a:r>
            <a:r>
              <a:rPr lang="en-US" altLang="en-US" sz="2000" baseline="-25000"/>
              <a:t>F</a:t>
            </a:r>
            <a:r>
              <a:rPr lang="en-US" altLang="en-US" sz="2000"/>
              <a:t>&gt;0 (current fragmentation)</a:t>
            </a:r>
          </a:p>
        </p:txBody>
      </p:sp>
      <p:sp>
        <p:nvSpPr>
          <p:cNvPr id="17414" name="Text Box 31">
            <a:extLst>
              <a:ext uri="{FF2B5EF4-FFF2-40B4-BE49-F238E27FC236}">
                <a16:creationId xmlns:a16="http://schemas.microsoft.com/office/drawing/2014/main" id="{9F8F497A-F2A5-F341-AC1A-1F691FEAD7A3}"/>
              </a:ext>
            </a:extLst>
          </p:cNvPr>
          <p:cNvSpPr txBox="1">
            <a:spLocks noChangeArrowheads="1"/>
          </p:cNvSpPr>
          <p:nvPr/>
        </p:nvSpPr>
        <p:spPr bwMode="auto">
          <a:xfrm>
            <a:off x="0" y="3124200"/>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t>x</a:t>
            </a:r>
            <a:r>
              <a:rPr lang="en-US" altLang="en-US" sz="2000" baseline="-25000"/>
              <a:t>F</a:t>
            </a:r>
            <a:r>
              <a:rPr lang="en-US" altLang="en-US" sz="2000"/>
              <a:t>&lt;0 (target fragmentation)</a:t>
            </a:r>
          </a:p>
        </p:txBody>
      </p:sp>
      <p:sp>
        <p:nvSpPr>
          <p:cNvPr id="17415" name="Text Box 32">
            <a:extLst>
              <a:ext uri="{FF2B5EF4-FFF2-40B4-BE49-F238E27FC236}">
                <a16:creationId xmlns:a16="http://schemas.microsoft.com/office/drawing/2014/main" id="{6332B780-48B1-AA45-8DE4-C6F60AA81232}"/>
              </a:ext>
            </a:extLst>
          </p:cNvPr>
          <p:cNvSpPr txBox="1">
            <a:spLocks noChangeArrowheads="1"/>
          </p:cNvSpPr>
          <p:nvPr/>
        </p:nvSpPr>
        <p:spPr bwMode="auto">
          <a:xfrm>
            <a:off x="6705600" y="14478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t>h</a:t>
            </a:r>
          </a:p>
        </p:txBody>
      </p:sp>
      <p:pic>
        <p:nvPicPr>
          <p:cNvPr id="17416" name="Picture 5" descr="proton_quark_version_new.png">
            <a:extLst>
              <a:ext uri="{FF2B5EF4-FFF2-40B4-BE49-F238E27FC236}">
                <a16:creationId xmlns:a16="http://schemas.microsoft.com/office/drawing/2014/main" id="{B329F7EF-828E-D442-8A30-99A0122E8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9500" y="2286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7" name="Group 40">
            <a:extLst>
              <a:ext uri="{FF2B5EF4-FFF2-40B4-BE49-F238E27FC236}">
                <a16:creationId xmlns:a16="http://schemas.microsoft.com/office/drawing/2014/main" id="{1DB2B3DD-BD49-3441-BBD2-630A8E2DB1DA}"/>
              </a:ext>
            </a:extLst>
          </p:cNvPr>
          <p:cNvGrpSpPr>
            <a:grpSpLocks/>
          </p:cNvGrpSpPr>
          <p:nvPr/>
        </p:nvGrpSpPr>
        <p:grpSpPr bwMode="auto">
          <a:xfrm>
            <a:off x="7239000" y="1828800"/>
            <a:ext cx="1066800" cy="1141413"/>
            <a:chOff x="6858000" y="3733810"/>
            <a:chExt cx="1295400" cy="1125466"/>
          </a:xfrm>
        </p:grpSpPr>
        <p:grpSp>
          <p:nvGrpSpPr>
            <p:cNvPr id="17440" name="Group 5">
              <a:extLst>
                <a:ext uri="{FF2B5EF4-FFF2-40B4-BE49-F238E27FC236}">
                  <a16:creationId xmlns:a16="http://schemas.microsoft.com/office/drawing/2014/main" id="{14B3A098-09AA-5646-8304-E94B2E307BEA}"/>
                </a:ext>
              </a:extLst>
            </p:cNvPr>
            <p:cNvGrpSpPr>
              <a:grpSpLocks/>
            </p:cNvGrpSpPr>
            <p:nvPr/>
          </p:nvGrpSpPr>
          <p:grpSpPr bwMode="auto">
            <a:xfrm>
              <a:off x="6858000" y="3733810"/>
              <a:ext cx="1295400" cy="1064333"/>
              <a:chOff x="5459413" y="4267200"/>
              <a:chExt cx="1614487" cy="1295568"/>
            </a:xfrm>
          </p:grpSpPr>
          <p:sp>
            <p:nvSpPr>
              <p:cNvPr id="44" name="Oval 43">
                <a:extLst>
                  <a:ext uri="{FF2B5EF4-FFF2-40B4-BE49-F238E27FC236}">
                    <a16:creationId xmlns:a16="http://schemas.microsoft.com/office/drawing/2014/main" id="{3F0D1EE4-FD93-E141-AE86-45138B1F1CC7}"/>
                  </a:ext>
                </a:extLst>
              </p:cNvPr>
              <p:cNvSpPr>
                <a:spLocks noChangeArrowheads="1"/>
              </p:cNvSpPr>
              <p:nvPr/>
            </p:nvSpPr>
            <p:spPr bwMode="auto">
              <a:xfrm>
                <a:off x="5714079" y="4800712"/>
                <a:ext cx="1143595" cy="152432"/>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45" name="Straight Connector 44">
                <a:extLst>
                  <a:ext uri="{FF2B5EF4-FFF2-40B4-BE49-F238E27FC236}">
                    <a16:creationId xmlns:a16="http://schemas.microsoft.com/office/drawing/2014/main" id="{5F41C174-CE74-5A49-9FD0-A4A0E648D11D}"/>
                  </a:ext>
                </a:extLst>
              </p:cNvPr>
              <p:cNvCxnSpPr>
                <a:cxnSpLocks noChangeShapeType="1"/>
              </p:cNvCxnSpPr>
              <p:nvPr/>
            </p:nvCxnSpPr>
            <p:spPr bwMode="auto">
              <a:xfrm rot="10800000">
                <a:off x="5639602" y="5029360"/>
                <a:ext cx="530954" cy="1906"/>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45">
                <a:extLst>
                  <a:ext uri="{FF2B5EF4-FFF2-40B4-BE49-F238E27FC236}">
                    <a16:creationId xmlns:a16="http://schemas.microsoft.com/office/drawing/2014/main" id="{DE0A52AC-A73C-ED48-86B4-F253F1E2F786}"/>
                  </a:ext>
                </a:extLst>
              </p:cNvPr>
              <p:cNvCxnSpPr>
                <a:cxnSpLocks noChangeShapeType="1"/>
              </p:cNvCxnSpPr>
              <p:nvPr/>
            </p:nvCxnSpPr>
            <p:spPr bwMode="auto">
              <a:xfrm rot="5400000" flipH="1" flipV="1">
                <a:off x="6325774" y="4570862"/>
                <a:ext cx="609728" cy="2402"/>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46">
                <a:extLst>
                  <a:ext uri="{FF2B5EF4-FFF2-40B4-BE49-F238E27FC236}">
                    <a16:creationId xmlns:a16="http://schemas.microsoft.com/office/drawing/2014/main" id="{EA3A3F51-244D-F549-8318-649E2738C4C5}"/>
                  </a:ext>
                </a:extLst>
              </p:cNvPr>
              <p:cNvCxnSpPr>
                <a:cxnSpLocks noChangeShapeType="1"/>
              </p:cNvCxnSpPr>
              <p:nvPr/>
            </p:nvCxnSpPr>
            <p:spPr bwMode="auto">
              <a:xfrm rot="5400000" flipH="1" flipV="1">
                <a:off x="5562976" y="4572064"/>
                <a:ext cx="609728" cy="0"/>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23347BFB-7E42-8843-8120-8E1E23D24E6B}"/>
                  </a:ext>
                </a:extLst>
              </p:cNvPr>
              <p:cNvCxnSpPr>
                <a:cxnSpLocks noChangeShapeType="1"/>
              </p:cNvCxnSpPr>
              <p:nvPr/>
            </p:nvCxnSpPr>
            <p:spPr bwMode="auto">
              <a:xfrm rot="5400000">
                <a:off x="5906868" y="5219899"/>
                <a:ext cx="685944" cy="0"/>
              </a:xfrm>
              <a:prstGeom prst="line">
                <a:avLst/>
              </a:prstGeom>
              <a:noFill/>
              <a:ln w="92075">
                <a:solidFill>
                  <a:srgbClr val="008000"/>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7447" name="Picture 12" descr="latex-image-1.pdf">
                <a:extLst>
                  <a:ext uri="{FF2B5EF4-FFF2-40B4-BE49-F238E27FC236}">
                    <a16:creationId xmlns:a16="http://schemas.microsoft.com/office/drawing/2014/main" id="{8A46B915-5CB6-6E40-830A-610CCACEC8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8" name="Picture 13" descr="latex-image-1.pdf">
                <a:extLst>
                  <a:ext uri="{FF2B5EF4-FFF2-40B4-BE49-F238E27FC236}">
                    <a16:creationId xmlns:a16="http://schemas.microsoft.com/office/drawing/2014/main" id="{3F22E842-8E44-4846-A94A-CE87FCB02E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41" name="TextBox 42">
              <a:extLst>
                <a:ext uri="{FF2B5EF4-FFF2-40B4-BE49-F238E27FC236}">
                  <a16:creationId xmlns:a16="http://schemas.microsoft.com/office/drawing/2014/main" id="{D84FF7AF-AAD7-EE49-8388-8C8683035575}"/>
                </a:ext>
              </a:extLst>
            </p:cNvPr>
            <p:cNvSpPr txBox="1">
              <a:spLocks noChangeArrowheads="1"/>
            </p:cNvSpPr>
            <p:nvPr/>
          </p:nvSpPr>
          <p:spPr bwMode="auto">
            <a:xfrm>
              <a:off x="7543799" y="4343400"/>
              <a:ext cx="464926" cy="51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i="1">
                  <a:solidFill>
                    <a:srgbClr val="008000"/>
                  </a:solidFill>
                </a:rPr>
                <a:t>L</a:t>
              </a:r>
            </a:p>
          </p:txBody>
        </p:sp>
      </p:grpSp>
      <p:grpSp>
        <p:nvGrpSpPr>
          <p:cNvPr id="17418" name="Group 50">
            <a:extLst>
              <a:ext uri="{FF2B5EF4-FFF2-40B4-BE49-F238E27FC236}">
                <a16:creationId xmlns:a16="http://schemas.microsoft.com/office/drawing/2014/main" id="{FE787C17-2E50-2F45-80CA-95E2B548E5B0}"/>
              </a:ext>
            </a:extLst>
          </p:cNvPr>
          <p:cNvGrpSpPr>
            <a:grpSpLocks/>
          </p:cNvGrpSpPr>
          <p:nvPr/>
        </p:nvGrpSpPr>
        <p:grpSpPr bwMode="auto">
          <a:xfrm>
            <a:off x="3886200" y="4116388"/>
            <a:ext cx="1066800" cy="1141412"/>
            <a:chOff x="6858000" y="3733810"/>
            <a:chExt cx="1295400" cy="1125466"/>
          </a:xfrm>
        </p:grpSpPr>
        <p:grpSp>
          <p:nvGrpSpPr>
            <p:cNvPr id="17431" name="Group 5">
              <a:extLst>
                <a:ext uri="{FF2B5EF4-FFF2-40B4-BE49-F238E27FC236}">
                  <a16:creationId xmlns:a16="http://schemas.microsoft.com/office/drawing/2014/main" id="{EB9B4305-B8C6-B842-9081-58F11C10023D}"/>
                </a:ext>
              </a:extLst>
            </p:cNvPr>
            <p:cNvGrpSpPr>
              <a:grpSpLocks/>
            </p:cNvGrpSpPr>
            <p:nvPr/>
          </p:nvGrpSpPr>
          <p:grpSpPr bwMode="auto">
            <a:xfrm>
              <a:off x="6858000" y="3733810"/>
              <a:ext cx="1295400" cy="1064333"/>
              <a:chOff x="5459413" y="4267200"/>
              <a:chExt cx="1614487" cy="1295568"/>
            </a:xfrm>
          </p:grpSpPr>
          <p:sp>
            <p:nvSpPr>
              <p:cNvPr id="54" name="Oval 53">
                <a:extLst>
                  <a:ext uri="{FF2B5EF4-FFF2-40B4-BE49-F238E27FC236}">
                    <a16:creationId xmlns:a16="http://schemas.microsoft.com/office/drawing/2014/main" id="{2DBBB7D2-EF04-F249-985A-CB86F1F2E92D}"/>
                  </a:ext>
                </a:extLst>
              </p:cNvPr>
              <p:cNvSpPr>
                <a:spLocks noChangeArrowheads="1"/>
              </p:cNvSpPr>
              <p:nvPr/>
            </p:nvSpPr>
            <p:spPr bwMode="auto">
              <a:xfrm>
                <a:off x="5714079" y="4800712"/>
                <a:ext cx="1143595" cy="152432"/>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55" name="Straight Connector 54">
                <a:extLst>
                  <a:ext uri="{FF2B5EF4-FFF2-40B4-BE49-F238E27FC236}">
                    <a16:creationId xmlns:a16="http://schemas.microsoft.com/office/drawing/2014/main" id="{2755CB33-395B-9F43-9383-0FD5194E987E}"/>
                  </a:ext>
                </a:extLst>
              </p:cNvPr>
              <p:cNvCxnSpPr>
                <a:cxnSpLocks noChangeShapeType="1"/>
              </p:cNvCxnSpPr>
              <p:nvPr/>
            </p:nvCxnSpPr>
            <p:spPr bwMode="auto">
              <a:xfrm rot="10800000">
                <a:off x="5639602" y="5029360"/>
                <a:ext cx="530954" cy="1905"/>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6" name="Straight Connector 55">
                <a:extLst>
                  <a:ext uri="{FF2B5EF4-FFF2-40B4-BE49-F238E27FC236}">
                    <a16:creationId xmlns:a16="http://schemas.microsoft.com/office/drawing/2014/main" id="{B68A72CB-8B8C-B44C-99AD-DCA64E222A29}"/>
                  </a:ext>
                </a:extLst>
              </p:cNvPr>
              <p:cNvCxnSpPr>
                <a:cxnSpLocks noChangeShapeType="1"/>
              </p:cNvCxnSpPr>
              <p:nvPr/>
            </p:nvCxnSpPr>
            <p:spPr bwMode="auto">
              <a:xfrm rot="5400000" flipH="1" flipV="1">
                <a:off x="6325774" y="4570863"/>
                <a:ext cx="609728" cy="2402"/>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Straight Connector 56">
                <a:extLst>
                  <a:ext uri="{FF2B5EF4-FFF2-40B4-BE49-F238E27FC236}">
                    <a16:creationId xmlns:a16="http://schemas.microsoft.com/office/drawing/2014/main" id="{6D3DF159-E680-844C-9D9D-31C53B04806D}"/>
                  </a:ext>
                </a:extLst>
              </p:cNvPr>
              <p:cNvCxnSpPr>
                <a:cxnSpLocks noChangeShapeType="1"/>
              </p:cNvCxnSpPr>
              <p:nvPr/>
            </p:nvCxnSpPr>
            <p:spPr bwMode="auto">
              <a:xfrm rot="5400000" flipH="1" flipV="1">
                <a:off x="5562976" y="4572064"/>
                <a:ext cx="609728" cy="0"/>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8" name="Straight Connector 57">
                <a:extLst>
                  <a:ext uri="{FF2B5EF4-FFF2-40B4-BE49-F238E27FC236}">
                    <a16:creationId xmlns:a16="http://schemas.microsoft.com/office/drawing/2014/main" id="{CC2B6478-434C-5742-881D-03A737DABE9B}"/>
                  </a:ext>
                </a:extLst>
              </p:cNvPr>
              <p:cNvCxnSpPr>
                <a:cxnSpLocks noChangeShapeType="1"/>
              </p:cNvCxnSpPr>
              <p:nvPr/>
            </p:nvCxnSpPr>
            <p:spPr bwMode="auto">
              <a:xfrm rot="5400000">
                <a:off x="5906868" y="5219900"/>
                <a:ext cx="685944" cy="0"/>
              </a:xfrm>
              <a:prstGeom prst="line">
                <a:avLst/>
              </a:prstGeom>
              <a:noFill/>
              <a:ln w="92075">
                <a:solidFill>
                  <a:srgbClr val="008000"/>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7438" name="Picture 12" descr="latex-image-1.pdf">
                <a:extLst>
                  <a:ext uri="{FF2B5EF4-FFF2-40B4-BE49-F238E27FC236}">
                    <a16:creationId xmlns:a16="http://schemas.microsoft.com/office/drawing/2014/main" id="{22DC58E5-A99A-C848-BEBA-5C2AF82C0A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13" descr="latex-image-1.pdf">
                <a:extLst>
                  <a:ext uri="{FF2B5EF4-FFF2-40B4-BE49-F238E27FC236}">
                    <a16:creationId xmlns:a16="http://schemas.microsoft.com/office/drawing/2014/main" id="{C6127AC8-AD51-6E4F-B4A4-FB4C9830B9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32" name="TextBox 52">
              <a:extLst>
                <a:ext uri="{FF2B5EF4-FFF2-40B4-BE49-F238E27FC236}">
                  <a16:creationId xmlns:a16="http://schemas.microsoft.com/office/drawing/2014/main" id="{9B487C30-29E4-AC43-912E-D7752882E8BE}"/>
                </a:ext>
              </a:extLst>
            </p:cNvPr>
            <p:cNvSpPr txBox="1">
              <a:spLocks noChangeArrowheads="1"/>
            </p:cNvSpPr>
            <p:nvPr/>
          </p:nvSpPr>
          <p:spPr bwMode="auto">
            <a:xfrm>
              <a:off x="7543799" y="4343400"/>
              <a:ext cx="464926" cy="51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i="1">
                  <a:solidFill>
                    <a:srgbClr val="008000"/>
                  </a:solidFill>
                </a:rPr>
                <a:t>L</a:t>
              </a:r>
            </a:p>
          </p:txBody>
        </p:sp>
      </p:grpSp>
      <p:sp>
        <p:nvSpPr>
          <p:cNvPr id="17419" name="TextBox 14">
            <a:extLst>
              <a:ext uri="{FF2B5EF4-FFF2-40B4-BE49-F238E27FC236}">
                <a16:creationId xmlns:a16="http://schemas.microsoft.com/office/drawing/2014/main" id="{E95FE47D-C770-4149-A32A-C9874D4322C4}"/>
              </a:ext>
            </a:extLst>
          </p:cNvPr>
          <p:cNvSpPr txBox="1">
            <a:spLocks noChangeArrowheads="1"/>
          </p:cNvSpPr>
          <p:nvPr/>
        </p:nvSpPr>
        <p:spPr bwMode="auto">
          <a:xfrm>
            <a:off x="304800" y="4419600"/>
            <a:ext cx="3200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Karliner, Kharzeev , Ellis &amp; Kotzinian</a:t>
            </a:r>
          </a:p>
          <a:p>
            <a:pPr eaLnBrk="1" hangingPunct="1">
              <a:spcBef>
                <a:spcPct val="0"/>
              </a:spcBef>
              <a:buFontTx/>
              <a:buNone/>
            </a:pPr>
            <a:r>
              <a:rPr lang="en-US" altLang="en-US" sz="1400"/>
              <a:t>Strikman,Weiss &amp; Schweitzer</a:t>
            </a:r>
          </a:p>
          <a:p>
            <a:pPr eaLnBrk="1" hangingPunct="1">
              <a:spcBef>
                <a:spcPct val="0"/>
              </a:spcBef>
              <a:buFontTx/>
              <a:buNone/>
            </a:pPr>
            <a:r>
              <a:rPr lang="en-US" altLang="en-US" sz="1400"/>
              <a:t>Anselmino, Barone, Kotzinian</a:t>
            </a:r>
          </a:p>
        </p:txBody>
      </p:sp>
      <p:sp>
        <p:nvSpPr>
          <p:cNvPr id="17420" name="Rectangle 61">
            <a:extLst>
              <a:ext uri="{FF2B5EF4-FFF2-40B4-BE49-F238E27FC236}">
                <a16:creationId xmlns:a16="http://schemas.microsoft.com/office/drawing/2014/main" id="{8B4CF325-7968-7440-BE9D-FF4339876C95}"/>
              </a:ext>
            </a:extLst>
          </p:cNvPr>
          <p:cNvSpPr>
            <a:spLocks noChangeArrowheads="1"/>
          </p:cNvSpPr>
          <p:nvPr/>
        </p:nvSpPr>
        <p:spPr bwMode="auto">
          <a:xfrm>
            <a:off x="6883400" y="1143000"/>
            <a:ext cx="226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X. Artru &amp; Z. Belghobsi</a:t>
            </a:r>
          </a:p>
        </p:txBody>
      </p:sp>
      <p:sp>
        <p:nvSpPr>
          <p:cNvPr id="17421" name="Rectangle 15">
            <a:extLst>
              <a:ext uri="{FF2B5EF4-FFF2-40B4-BE49-F238E27FC236}">
                <a16:creationId xmlns:a16="http://schemas.microsoft.com/office/drawing/2014/main" id="{8BBDD79A-C95E-3943-8EB0-2FCB3426474A}"/>
              </a:ext>
            </a:extLst>
          </p:cNvPr>
          <p:cNvSpPr>
            <a:spLocks noChangeArrowheads="1"/>
          </p:cNvSpPr>
          <p:nvPr/>
        </p:nvSpPr>
        <p:spPr bwMode="auto">
          <a:xfrm>
            <a:off x="838200" y="5410200"/>
            <a:ext cx="7315200" cy="1016000"/>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Correlations of the spin of the target or/and the momentum and the spin of quarks, combined with final state interactions  define the azimuthal distributions of produced particles</a:t>
            </a:r>
          </a:p>
        </p:txBody>
      </p:sp>
      <p:sp>
        <p:nvSpPr>
          <p:cNvPr id="17422" name="TextBox 69">
            <a:extLst>
              <a:ext uri="{FF2B5EF4-FFF2-40B4-BE49-F238E27FC236}">
                <a16:creationId xmlns:a16="http://schemas.microsoft.com/office/drawing/2014/main" id="{91C0A61C-8C8D-CB47-A9D1-71B462482E83}"/>
              </a:ext>
            </a:extLst>
          </p:cNvPr>
          <p:cNvSpPr txBox="1">
            <a:spLocks noChangeArrowheads="1"/>
          </p:cNvSpPr>
          <p:nvPr/>
        </p:nvSpPr>
        <p:spPr bwMode="auto">
          <a:xfrm>
            <a:off x="4038600" y="2895600"/>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FSI</a:t>
            </a:r>
          </a:p>
        </p:txBody>
      </p:sp>
      <p:sp>
        <p:nvSpPr>
          <p:cNvPr id="17423" name="Slide Number Placeholder 70">
            <a:extLst>
              <a:ext uri="{FF2B5EF4-FFF2-40B4-BE49-F238E27FC236}">
                <a16:creationId xmlns:a16="http://schemas.microsoft.com/office/drawing/2014/main" id="{DD29CD3D-76F5-DC46-9BE7-7C6CB72AFEF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B0D1AA-687F-E748-A15E-39CE2C0E47F9}" type="slidenum">
              <a:rPr lang="en-US" altLang="en-US" sz="1400" smtClean="0"/>
              <a:pPr>
                <a:spcBef>
                  <a:spcPct val="0"/>
                </a:spcBef>
                <a:buFontTx/>
                <a:buNone/>
              </a:pPr>
              <a:t>3</a:t>
            </a:fld>
            <a:endParaRPr lang="en-US" altLang="en-US" sz="1400"/>
          </a:p>
        </p:txBody>
      </p:sp>
      <p:sp>
        <p:nvSpPr>
          <p:cNvPr id="17424" name="Footer Placeholder 71">
            <a:extLst>
              <a:ext uri="{FF2B5EF4-FFF2-40B4-BE49-F238E27FC236}">
                <a16:creationId xmlns:a16="http://schemas.microsoft.com/office/drawing/2014/main" id="{7F697A88-CF3B-444D-9D54-A08812173FB9}"/>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81" name="Rounded Rectangle 80">
            <a:extLst>
              <a:ext uri="{FF2B5EF4-FFF2-40B4-BE49-F238E27FC236}">
                <a16:creationId xmlns:a16="http://schemas.microsoft.com/office/drawing/2014/main" id="{E2A1EB02-C323-944E-9AF1-8119AC2FFB3C}"/>
              </a:ext>
            </a:extLst>
          </p:cNvPr>
          <p:cNvSpPr/>
          <p:nvPr/>
        </p:nvSpPr>
        <p:spPr>
          <a:xfrm>
            <a:off x="5334000" y="1600200"/>
            <a:ext cx="609600" cy="762000"/>
          </a:xfrm>
          <a:prstGeom prst="roundRect">
            <a:avLst/>
          </a:prstGeom>
          <a:solidFill>
            <a:schemeClr val="accent2">
              <a:lumMod val="20000"/>
              <a:lumOff val="80000"/>
            </a:schemeClr>
          </a:solidFill>
          <a:ln>
            <a:solidFill>
              <a:schemeClr val="tx1"/>
            </a:solid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43" name="Curved Connector 42">
            <a:extLst>
              <a:ext uri="{FF2B5EF4-FFF2-40B4-BE49-F238E27FC236}">
                <a16:creationId xmlns:a16="http://schemas.microsoft.com/office/drawing/2014/main" id="{E7E4DA08-D9C5-C14B-83CB-A374CD7C3246}"/>
              </a:ext>
            </a:extLst>
          </p:cNvPr>
          <p:cNvCxnSpPr>
            <a:cxnSpLocks noChangeShapeType="1"/>
          </p:cNvCxnSpPr>
          <p:nvPr/>
        </p:nvCxnSpPr>
        <p:spPr bwMode="auto">
          <a:xfrm rot="5400000">
            <a:off x="3828256" y="2482057"/>
            <a:ext cx="193675" cy="77788"/>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Curved Connector 51">
            <a:extLst>
              <a:ext uri="{FF2B5EF4-FFF2-40B4-BE49-F238E27FC236}">
                <a16:creationId xmlns:a16="http://schemas.microsoft.com/office/drawing/2014/main" id="{50C23476-95C6-C247-99CE-B3E3CE52DC62}"/>
              </a:ext>
            </a:extLst>
          </p:cNvPr>
          <p:cNvCxnSpPr>
            <a:cxnSpLocks noChangeShapeType="1"/>
          </p:cNvCxnSpPr>
          <p:nvPr/>
        </p:nvCxnSpPr>
        <p:spPr bwMode="auto">
          <a:xfrm rot="5400000">
            <a:off x="3599656" y="3055144"/>
            <a:ext cx="193675" cy="77788"/>
          </a:xfrm>
          <a:prstGeom prst="curvedConnector3">
            <a:avLst>
              <a:gd name="adj1" fmla="val 50000"/>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30" name="TextBox 1">
            <a:extLst>
              <a:ext uri="{FF2B5EF4-FFF2-40B4-BE49-F238E27FC236}">
                <a16:creationId xmlns:a16="http://schemas.microsoft.com/office/drawing/2014/main" id="{BB605375-4DDB-9345-A445-98DD667DE1BB}"/>
              </a:ext>
            </a:extLst>
          </p:cNvPr>
          <p:cNvSpPr txBox="1">
            <a:spLocks noChangeArrowheads="1"/>
          </p:cNvSpPr>
          <p:nvPr/>
        </p:nvSpPr>
        <p:spPr bwMode="auto">
          <a:xfrm>
            <a:off x="6934200" y="3505200"/>
            <a:ext cx="2209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2-hadron correlations in CFR studied in EMC(1986) and COMPASS(2015)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0794C6A7-C5A3-724D-9426-417B78B0009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2466" name="Content Placeholder 5" descr="Screen Shot 2018-08-02 at 10.17.41 AM.png">
            <a:extLst>
              <a:ext uri="{FF2B5EF4-FFF2-40B4-BE49-F238E27FC236}">
                <a16:creationId xmlns:a16="http://schemas.microsoft.com/office/drawing/2014/main" id="{E6D15DAA-066E-D04D-92F3-16C8D05196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228" b="5228"/>
          <a:stretch>
            <a:fillRect/>
          </a:stretch>
        </p:blipFill>
        <p:spPr>
          <a:xfrm>
            <a:off x="381000" y="228600"/>
            <a:ext cx="8229600" cy="5410200"/>
          </a:xfrm>
        </p:spPr>
      </p:pic>
      <p:sp>
        <p:nvSpPr>
          <p:cNvPr id="62467" name="Footer Placeholder 3">
            <a:extLst>
              <a:ext uri="{FF2B5EF4-FFF2-40B4-BE49-F238E27FC236}">
                <a16:creationId xmlns:a16="http://schemas.microsoft.com/office/drawing/2014/main" id="{AA9FF361-7B50-2945-8A39-2C3A25A30D1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62468" name="Slide Number Placeholder 4">
            <a:extLst>
              <a:ext uri="{FF2B5EF4-FFF2-40B4-BE49-F238E27FC236}">
                <a16:creationId xmlns:a16="http://schemas.microsoft.com/office/drawing/2014/main" id="{26468CFC-7C3F-644C-BC5F-49AA16E300E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196270F-C451-A148-BC3A-CFA53071E907}" type="slidenum">
              <a:rPr lang="en-US" altLang="en-US" sz="1400" smtClean="0"/>
              <a:pPr>
                <a:spcBef>
                  <a:spcPct val="0"/>
                </a:spcBef>
                <a:buFontTx/>
                <a:buNone/>
              </a:pPr>
              <a:t>30</a:t>
            </a:fld>
            <a:endParaRPr lang="en-US" altLang="en-US" sz="1400"/>
          </a:p>
        </p:txBody>
      </p:sp>
      <p:sp>
        <p:nvSpPr>
          <p:cNvPr id="62469" name="TextBox 6">
            <a:extLst>
              <a:ext uri="{FF2B5EF4-FFF2-40B4-BE49-F238E27FC236}">
                <a16:creationId xmlns:a16="http://schemas.microsoft.com/office/drawing/2014/main" id="{E9E9F977-27AA-7647-9F86-58F7461338EB}"/>
              </a:ext>
            </a:extLst>
          </p:cNvPr>
          <p:cNvSpPr txBox="1">
            <a:spLocks noChangeArrowheads="1"/>
          </p:cNvSpPr>
          <p:nvPr/>
        </p:nvSpPr>
        <p:spPr bwMode="auto">
          <a:xfrm>
            <a:off x="762000" y="6019800"/>
            <a:ext cx="511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Is it related to non-perturbative sea?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Screen Shot 2014-09-04 at 12.18.52 PM.png">
            <a:extLst>
              <a:ext uri="{FF2B5EF4-FFF2-40B4-BE49-F238E27FC236}">
                <a16:creationId xmlns:a16="http://schemas.microsoft.com/office/drawing/2014/main" id="{B322FFD5-44FF-044D-BC84-296A9F379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057400"/>
            <a:ext cx="38163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4">
            <a:extLst>
              <a:ext uri="{FF2B5EF4-FFF2-40B4-BE49-F238E27FC236}">
                <a16:creationId xmlns:a16="http://schemas.microsoft.com/office/drawing/2014/main" id="{C1E54F02-244F-5D4B-A3F4-FEA969D76565}"/>
              </a:ext>
            </a:extLst>
          </p:cNvPr>
          <p:cNvSpPr txBox="1">
            <a:spLocks noChangeArrowheads="1"/>
          </p:cNvSpPr>
          <p:nvPr/>
        </p:nvSpPr>
        <p:spPr bwMode="auto">
          <a:xfrm>
            <a:off x="685800" y="228600"/>
            <a:ext cx="697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a:t>Target fragmentation region: </a:t>
            </a:r>
            <a:r>
              <a:rPr lang="en-US" altLang="en-US" sz="2800">
                <a:latin typeface="Symbol" pitchFamily="2" charset="2"/>
              </a:rPr>
              <a:t>L</a:t>
            </a:r>
            <a:r>
              <a:rPr lang="en-US" altLang="en-US" sz="2800"/>
              <a:t> production  </a:t>
            </a:r>
          </a:p>
        </p:txBody>
      </p:sp>
      <p:pic>
        <p:nvPicPr>
          <p:cNvPr id="44035" name="Picture 12" descr="Screen Shot 2014-06-19 at 8.48.27 PM.png">
            <a:extLst>
              <a:ext uri="{FF2B5EF4-FFF2-40B4-BE49-F238E27FC236}">
                <a16:creationId xmlns:a16="http://schemas.microsoft.com/office/drawing/2014/main" id="{D3207FF3-C8EF-2E4F-AFE7-4BD5BEC5FB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838200"/>
            <a:ext cx="21415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13">
            <a:extLst>
              <a:ext uri="{FF2B5EF4-FFF2-40B4-BE49-F238E27FC236}">
                <a16:creationId xmlns:a16="http://schemas.microsoft.com/office/drawing/2014/main" id="{FA02FE18-F3C6-F540-B739-916F6D3C7803}"/>
              </a:ext>
            </a:extLst>
          </p:cNvPr>
          <p:cNvSpPr>
            <a:spLocks noChangeArrowheads="1"/>
          </p:cNvSpPr>
          <p:nvPr/>
        </p:nvSpPr>
        <p:spPr bwMode="auto">
          <a:xfrm>
            <a:off x="5087938" y="1828800"/>
            <a:ext cx="262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polarization transfer coefficient</a:t>
            </a:r>
          </a:p>
        </p:txBody>
      </p:sp>
      <p:sp>
        <p:nvSpPr>
          <p:cNvPr id="44037" name="Rectangle 14">
            <a:extLst>
              <a:ext uri="{FF2B5EF4-FFF2-40B4-BE49-F238E27FC236}">
                <a16:creationId xmlns:a16="http://schemas.microsoft.com/office/drawing/2014/main" id="{76727BC8-CBDB-E348-8AE2-D164697BB2E1}"/>
              </a:ext>
            </a:extLst>
          </p:cNvPr>
          <p:cNvSpPr>
            <a:spLocks noChangeArrowheads="1"/>
          </p:cNvSpPr>
          <p:nvPr/>
        </p:nvSpPr>
        <p:spPr bwMode="auto">
          <a:xfrm>
            <a:off x="5562600" y="4343400"/>
            <a:ext cx="175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60 days of CLAS12</a:t>
            </a:r>
          </a:p>
        </p:txBody>
      </p:sp>
      <p:pic>
        <p:nvPicPr>
          <p:cNvPr id="44038" name="Picture 15" descr="Screen Shot 2014-06-19 at 8.51.37 PM.png">
            <a:extLst>
              <a:ext uri="{FF2B5EF4-FFF2-40B4-BE49-F238E27FC236}">
                <a16:creationId xmlns:a16="http://schemas.microsoft.com/office/drawing/2014/main" id="{D1E155D2-BAFA-B348-93F3-FC48807A4F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788" y="5334000"/>
            <a:ext cx="36687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Slide Number Placeholder 10">
            <a:extLst>
              <a:ext uri="{FF2B5EF4-FFF2-40B4-BE49-F238E27FC236}">
                <a16:creationId xmlns:a16="http://schemas.microsoft.com/office/drawing/2014/main" id="{9D37222D-B421-874F-887A-6E69ED1CC06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72AEB00-8279-E740-AFE4-67E67A19C552}" type="slidenum">
              <a:rPr lang="en-US" altLang="en-US" sz="1400" smtClean="0"/>
              <a:pPr>
                <a:spcBef>
                  <a:spcPct val="0"/>
                </a:spcBef>
                <a:buFontTx/>
                <a:buNone/>
              </a:pPr>
              <a:t>31</a:t>
            </a:fld>
            <a:endParaRPr lang="en-US" altLang="en-US" sz="1400"/>
          </a:p>
        </p:txBody>
      </p:sp>
      <p:sp>
        <p:nvSpPr>
          <p:cNvPr id="44040" name="Footer Placeholder 11">
            <a:extLst>
              <a:ext uri="{FF2B5EF4-FFF2-40B4-BE49-F238E27FC236}">
                <a16:creationId xmlns:a16="http://schemas.microsoft.com/office/drawing/2014/main" id="{6CF92A38-EC7E-FC47-A395-9E1FBFDB4D8F}"/>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pic>
        <p:nvPicPr>
          <p:cNvPr id="44041" name="Picture 3" descr="Screen Shot 2014-06-19 at 8.29.29 PM.png">
            <a:extLst>
              <a:ext uri="{FF2B5EF4-FFF2-40B4-BE49-F238E27FC236}">
                <a16:creationId xmlns:a16="http://schemas.microsoft.com/office/drawing/2014/main" id="{F3E5C9BF-F7F0-F74F-98F7-D472A69FD0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838200"/>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7" descr="Screen Shot 2014-06-19 at 8.34.58 PM.png">
            <a:extLst>
              <a:ext uri="{FF2B5EF4-FFF2-40B4-BE49-F238E27FC236}">
                <a16:creationId xmlns:a16="http://schemas.microsoft.com/office/drawing/2014/main" id="{A8C36FF7-7436-B845-A34D-8C388D7C3B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8663" y="2438400"/>
            <a:ext cx="35766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Rectangle 8">
            <a:extLst>
              <a:ext uri="{FF2B5EF4-FFF2-40B4-BE49-F238E27FC236}">
                <a16:creationId xmlns:a16="http://schemas.microsoft.com/office/drawing/2014/main" id="{5993D14A-5C3F-3245-81C2-AED2396AE01D}"/>
              </a:ext>
            </a:extLst>
          </p:cNvPr>
          <p:cNvSpPr>
            <a:spLocks noChangeArrowheads="1"/>
          </p:cNvSpPr>
          <p:nvPr/>
        </p:nvSpPr>
        <p:spPr bwMode="auto">
          <a:xfrm>
            <a:off x="152400" y="3819525"/>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dirty="0"/>
              <a:t>probability to produce the hadron h </a:t>
            </a:r>
            <a:endParaRPr lang="en-US" altLang="en-US" sz="1400" dirty="0"/>
          </a:p>
          <a:p>
            <a:pPr eaLnBrk="1" hangingPunct="1">
              <a:spcBef>
                <a:spcPct val="0"/>
              </a:spcBef>
              <a:buFontTx/>
              <a:buNone/>
            </a:pPr>
            <a:r>
              <a:rPr lang="en-US" altLang="en-US" sz="1400" b="1" dirty="0"/>
              <a:t>when a quark q is struck in a proton target</a:t>
            </a:r>
            <a:endParaRPr lang="en-US" altLang="en-US" sz="1400" dirty="0"/>
          </a:p>
        </p:txBody>
      </p:sp>
      <p:sp>
        <p:nvSpPr>
          <p:cNvPr id="44044" name="Text Box 28">
            <a:extLst>
              <a:ext uri="{FF2B5EF4-FFF2-40B4-BE49-F238E27FC236}">
                <a16:creationId xmlns:a16="http://schemas.microsoft.com/office/drawing/2014/main" id="{70A173F3-45D1-C543-BE4B-FFD999E12C5F}"/>
              </a:ext>
            </a:extLst>
          </p:cNvPr>
          <p:cNvSpPr txBox="1">
            <a:spLocks noChangeArrowheads="1"/>
          </p:cNvSpPr>
          <p:nvPr/>
        </p:nvSpPr>
        <p:spPr bwMode="auto">
          <a:xfrm>
            <a:off x="114300" y="4419600"/>
            <a:ext cx="3997325" cy="95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Measurements of fracture functions opens a new avenue in studies of the structure of the nucleon in general and correlations between current and target fragmentation in particular</a:t>
            </a:r>
          </a:p>
        </p:txBody>
      </p:sp>
      <p:sp>
        <p:nvSpPr>
          <p:cNvPr id="44045" name="Text Box 28">
            <a:extLst>
              <a:ext uri="{FF2B5EF4-FFF2-40B4-BE49-F238E27FC236}">
                <a16:creationId xmlns:a16="http://schemas.microsoft.com/office/drawing/2014/main" id="{1C6A6E1F-16A4-B346-9550-4DC502EC6560}"/>
              </a:ext>
            </a:extLst>
          </p:cNvPr>
          <p:cNvSpPr txBox="1">
            <a:spLocks noChangeArrowheads="1"/>
          </p:cNvSpPr>
          <p:nvPr/>
        </p:nvSpPr>
        <p:spPr bwMode="auto">
          <a:xfrm>
            <a:off x="4572000" y="5181600"/>
            <a:ext cx="4495800" cy="1169988"/>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400"/>
              <a:t>Large acceptance of CLAS12 and EIC provide a unique possibility to study the nucleon structure in target fragmentation region</a:t>
            </a:r>
          </a:p>
          <a:p>
            <a:pPr>
              <a:spcBef>
                <a:spcPct val="0"/>
              </a:spcBef>
            </a:pPr>
            <a:r>
              <a:rPr lang="en-US" altLang="en-US" sz="1400"/>
              <a:t>First measurements already performed using the CLAS data at 6 GeV.</a:t>
            </a:r>
          </a:p>
        </p:txBody>
      </p:sp>
      <p:grpSp>
        <p:nvGrpSpPr>
          <p:cNvPr id="44046" name="Group 50">
            <a:extLst>
              <a:ext uri="{FF2B5EF4-FFF2-40B4-BE49-F238E27FC236}">
                <a16:creationId xmlns:a16="http://schemas.microsoft.com/office/drawing/2014/main" id="{31BDFAD2-E86D-2F46-892D-0DC1AA26D41A}"/>
              </a:ext>
            </a:extLst>
          </p:cNvPr>
          <p:cNvGrpSpPr>
            <a:grpSpLocks/>
          </p:cNvGrpSpPr>
          <p:nvPr/>
        </p:nvGrpSpPr>
        <p:grpSpPr bwMode="auto">
          <a:xfrm>
            <a:off x="0" y="2362200"/>
            <a:ext cx="1066800" cy="1141413"/>
            <a:chOff x="6858000" y="3733810"/>
            <a:chExt cx="1295400" cy="1125466"/>
          </a:xfrm>
        </p:grpSpPr>
        <p:grpSp>
          <p:nvGrpSpPr>
            <p:cNvPr id="44047" name="Group 5">
              <a:extLst>
                <a:ext uri="{FF2B5EF4-FFF2-40B4-BE49-F238E27FC236}">
                  <a16:creationId xmlns:a16="http://schemas.microsoft.com/office/drawing/2014/main" id="{A9E1007E-3A47-9F46-914A-9B165012D7D7}"/>
                </a:ext>
              </a:extLst>
            </p:cNvPr>
            <p:cNvGrpSpPr>
              <a:grpSpLocks/>
            </p:cNvGrpSpPr>
            <p:nvPr/>
          </p:nvGrpSpPr>
          <p:grpSpPr bwMode="auto">
            <a:xfrm>
              <a:off x="6857994" y="3733818"/>
              <a:ext cx="1295398" cy="1064421"/>
              <a:chOff x="5459413" y="4267200"/>
              <a:chExt cx="1614487" cy="1295672"/>
            </a:xfrm>
          </p:grpSpPr>
          <p:sp>
            <p:nvSpPr>
              <p:cNvPr id="18" name="Oval 17">
                <a:extLst>
                  <a:ext uri="{FF2B5EF4-FFF2-40B4-BE49-F238E27FC236}">
                    <a16:creationId xmlns:a16="http://schemas.microsoft.com/office/drawing/2014/main" id="{16FD4440-6C5E-154F-9D3E-254B0AF8A51E}"/>
                  </a:ext>
                </a:extLst>
              </p:cNvPr>
              <p:cNvSpPr>
                <a:spLocks noChangeArrowheads="1"/>
              </p:cNvSpPr>
              <p:nvPr/>
            </p:nvSpPr>
            <p:spPr bwMode="auto">
              <a:xfrm>
                <a:off x="5714087" y="4800701"/>
                <a:ext cx="1143597" cy="152432"/>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19" name="Straight Connector 18">
                <a:extLst>
                  <a:ext uri="{FF2B5EF4-FFF2-40B4-BE49-F238E27FC236}">
                    <a16:creationId xmlns:a16="http://schemas.microsoft.com/office/drawing/2014/main" id="{ECDCE6B6-D9EA-EE4C-BBEF-CF4CD0AC7B73}"/>
                  </a:ext>
                </a:extLst>
              </p:cNvPr>
              <p:cNvCxnSpPr>
                <a:cxnSpLocks noChangeShapeType="1"/>
              </p:cNvCxnSpPr>
              <p:nvPr/>
            </p:nvCxnSpPr>
            <p:spPr bwMode="auto">
              <a:xfrm rot="10800000">
                <a:off x="5639610" y="5029348"/>
                <a:ext cx="530955" cy="1906"/>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E96E54D0-1858-E64D-9DFA-696FD81678B1}"/>
                  </a:ext>
                </a:extLst>
              </p:cNvPr>
              <p:cNvCxnSpPr>
                <a:cxnSpLocks noChangeShapeType="1"/>
              </p:cNvCxnSpPr>
              <p:nvPr/>
            </p:nvCxnSpPr>
            <p:spPr bwMode="auto">
              <a:xfrm rot="5400000" flipH="1" flipV="1">
                <a:off x="6325785" y="4570852"/>
                <a:ext cx="609726" cy="2402"/>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4231B9A4-F41D-C440-AD8A-AD616AA0604C}"/>
                  </a:ext>
                </a:extLst>
              </p:cNvPr>
              <p:cNvCxnSpPr>
                <a:cxnSpLocks noChangeShapeType="1"/>
              </p:cNvCxnSpPr>
              <p:nvPr/>
            </p:nvCxnSpPr>
            <p:spPr bwMode="auto">
              <a:xfrm rot="5400000" flipH="1" flipV="1">
                <a:off x="5562985" y="4572054"/>
                <a:ext cx="609726" cy="0"/>
              </a:xfrm>
              <a:prstGeom prst="line">
                <a:avLst/>
              </a:prstGeom>
              <a:noFill/>
              <a:ln w="1492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CAAA9164-FCB9-7140-AD3F-945282CB30CE}"/>
                  </a:ext>
                </a:extLst>
              </p:cNvPr>
              <p:cNvCxnSpPr>
                <a:cxnSpLocks noChangeShapeType="1"/>
              </p:cNvCxnSpPr>
              <p:nvPr/>
            </p:nvCxnSpPr>
            <p:spPr bwMode="auto">
              <a:xfrm rot="5400000">
                <a:off x="5906878" y="5219888"/>
                <a:ext cx="685942" cy="0"/>
              </a:xfrm>
              <a:prstGeom prst="line">
                <a:avLst/>
              </a:prstGeom>
              <a:noFill/>
              <a:ln w="92075">
                <a:solidFill>
                  <a:srgbClr val="008000"/>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4054" name="Picture 12" descr="latex-image-1.pdf">
                <a:extLst>
                  <a:ext uri="{FF2B5EF4-FFF2-40B4-BE49-F238E27FC236}">
                    <a16:creationId xmlns:a16="http://schemas.microsoft.com/office/drawing/2014/main" id="{02ECC04C-2134-0540-A20F-AA21D37770F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Picture 13" descr="latex-image-1.pdf">
                <a:extLst>
                  <a:ext uri="{FF2B5EF4-FFF2-40B4-BE49-F238E27FC236}">
                    <a16:creationId xmlns:a16="http://schemas.microsoft.com/office/drawing/2014/main" id="{FE0AF42B-C68B-854C-B3FA-A80C4204132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48" name="TextBox 52">
              <a:extLst>
                <a:ext uri="{FF2B5EF4-FFF2-40B4-BE49-F238E27FC236}">
                  <a16:creationId xmlns:a16="http://schemas.microsoft.com/office/drawing/2014/main" id="{FE7F7E15-AF3C-E741-B3AA-C8D8CF498AE4}"/>
                </a:ext>
              </a:extLst>
            </p:cNvPr>
            <p:cNvSpPr txBox="1">
              <a:spLocks noChangeArrowheads="1"/>
            </p:cNvSpPr>
            <p:nvPr/>
          </p:nvSpPr>
          <p:spPr bwMode="auto">
            <a:xfrm>
              <a:off x="7543799" y="4343400"/>
              <a:ext cx="464926" cy="51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i="1">
                  <a:solidFill>
                    <a:srgbClr val="008000"/>
                  </a:solidFill>
                </a:rPr>
                <a:t>L</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0" descr="Screen Shot 2014-09-23 at 5.55.12 AM.png">
            <a:extLst>
              <a:ext uri="{FF2B5EF4-FFF2-40B4-BE49-F238E27FC236}">
                <a16:creationId xmlns:a16="http://schemas.microsoft.com/office/drawing/2014/main" id="{6D7BC494-B3B6-3544-A0E9-4C863EDB13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8800" y="838200"/>
            <a:ext cx="5511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Footer Placeholder 3">
            <a:extLst>
              <a:ext uri="{FF2B5EF4-FFF2-40B4-BE49-F238E27FC236}">
                <a16:creationId xmlns:a16="http://schemas.microsoft.com/office/drawing/2014/main" id="{26F3751C-2F15-7540-9B65-6EFD4B49E7B0}"/>
              </a:ext>
            </a:extLst>
          </p:cNvPr>
          <p:cNvSpPr>
            <a:spLocks noGrp="1"/>
          </p:cNvSpPr>
          <p:nvPr>
            <p:ph type="ftr" sz="quarter" idx="10"/>
          </p:nvPr>
        </p:nvSpPr>
        <p:spPr>
          <a:xfrm>
            <a:off x="3124200" y="6565900"/>
            <a:ext cx="3200400"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65539" name="Slide Number Placeholder 4">
            <a:extLst>
              <a:ext uri="{FF2B5EF4-FFF2-40B4-BE49-F238E27FC236}">
                <a16:creationId xmlns:a16="http://schemas.microsoft.com/office/drawing/2014/main" id="{CC2F18F8-1768-BB43-A3C6-A3E4FE27CC0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8E5C56-0A88-A54B-A21C-1B20D2B935C2}" type="slidenum">
              <a:rPr lang="en-US" altLang="en-US" sz="1400" smtClean="0"/>
              <a:pPr>
                <a:spcBef>
                  <a:spcPct val="0"/>
                </a:spcBef>
                <a:buFontTx/>
                <a:buNone/>
              </a:pPr>
              <a:t>32</a:t>
            </a:fld>
            <a:endParaRPr lang="en-US" altLang="en-US" sz="1400"/>
          </a:p>
        </p:txBody>
      </p:sp>
      <p:sp>
        <p:nvSpPr>
          <p:cNvPr id="65540" name="Rectangle 2">
            <a:extLst>
              <a:ext uri="{FF2B5EF4-FFF2-40B4-BE49-F238E27FC236}">
                <a16:creationId xmlns:a16="http://schemas.microsoft.com/office/drawing/2014/main" id="{E13E4031-4DB2-0C4C-85A1-3E3AF8B5BB38}"/>
              </a:ext>
            </a:extLst>
          </p:cNvPr>
          <p:cNvSpPr>
            <a:spLocks noGrp="1" noChangeArrowheads="1"/>
          </p:cNvSpPr>
          <p:nvPr>
            <p:ph type="title"/>
          </p:nvPr>
        </p:nvSpPr>
        <p:spPr/>
        <p:txBody>
          <a:bodyPr/>
          <a:lstStyle/>
          <a:p>
            <a:pPr eaLnBrk="1" hangingPunct="1"/>
            <a:r>
              <a:rPr lang="en-US" altLang="en-US" sz="3200">
                <a:ea typeface="ＭＳ Ｐゴシック" panose="020B0600070205080204" pitchFamily="34" charset="-128"/>
              </a:rPr>
              <a:t>Dihadron asymmetries from CLAS</a:t>
            </a:r>
          </a:p>
        </p:txBody>
      </p:sp>
      <p:pic>
        <p:nvPicPr>
          <p:cNvPr id="65541" name="Picture 27" descr="latex-image-1.pdf">
            <a:extLst>
              <a:ext uri="{FF2B5EF4-FFF2-40B4-BE49-F238E27FC236}">
                <a16:creationId xmlns:a16="http://schemas.microsoft.com/office/drawing/2014/main" id="{991E09C7-8A2C-B64E-B613-1B2B1D4CCD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138488"/>
            <a:ext cx="1600200" cy="290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5542" name="Picture 29" descr="latex-image-1.pdf">
            <a:extLst>
              <a:ext uri="{FF2B5EF4-FFF2-40B4-BE49-F238E27FC236}">
                <a16:creationId xmlns:a16="http://schemas.microsoft.com/office/drawing/2014/main" id="{DD43A3F2-8C07-1D42-A493-6EBFE93E80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1763" y="1425575"/>
            <a:ext cx="25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Line 18">
            <a:extLst>
              <a:ext uri="{FF2B5EF4-FFF2-40B4-BE49-F238E27FC236}">
                <a16:creationId xmlns:a16="http://schemas.microsoft.com/office/drawing/2014/main" id="{588B312F-88C8-2743-B856-5795961A57F4}"/>
              </a:ext>
            </a:extLst>
          </p:cNvPr>
          <p:cNvSpPr>
            <a:spLocks noChangeShapeType="1"/>
          </p:cNvSpPr>
          <p:nvPr/>
        </p:nvSpPr>
        <p:spPr bwMode="auto">
          <a:xfrm flipV="1">
            <a:off x="5029200" y="14478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4" name="TextBox 31">
            <a:extLst>
              <a:ext uri="{FF2B5EF4-FFF2-40B4-BE49-F238E27FC236}">
                <a16:creationId xmlns:a16="http://schemas.microsoft.com/office/drawing/2014/main" id="{2EEA9048-8D46-B740-8633-10A3717F13FF}"/>
              </a:ext>
            </a:extLst>
          </p:cNvPr>
          <p:cNvSpPr txBox="1">
            <a:spLocks noChangeArrowheads="1"/>
          </p:cNvSpPr>
          <p:nvPr/>
        </p:nvSpPr>
        <p:spPr bwMode="auto">
          <a:xfrm>
            <a:off x="6007100" y="1414463"/>
            <a:ext cx="1460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SIDIS (TMDs)</a:t>
            </a:r>
          </a:p>
        </p:txBody>
      </p:sp>
      <p:sp>
        <p:nvSpPr>
          <p:cNvPr id="65545" name="Line 18">
            <a:extLst>
              <a:ext uri="{FF2B5EF4-FFF2-40B4-BE49-F238E27FC236}">
                <a16:creationId xmlns:a16="http://schemas.microsoft.com/office/drawing/2014/main" id="{46B12485-CF95-3A49-8B09-A207BCB0F623}"/>
              </a:ext>
            </a:extLst>
          </p:cNvPr>
          <p:cNvSpPr>
            <a:spLocks noChangeShapeType="1"/>
          </p:cNvSpPr>
          <p:nvPr/>
        </p:nvSpPr>
        <p:spPr bwMode="auto">
          <a:xfrm flipH="1" flipV="1">
            <a:off x="4114800" y="12954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6" name="TextBox 33">
            <a:extLst>
              <a:ext uri="{FF2B5EF4-FFF2-40B4-BE49-F238E27FC236}">
                <a16:creationId xmlns:a16="http://schemas.microsoft.com/office/drawing/2014/main" id="{9DB17CC7-2509-6347-BD77-7199891C2B18}"/>
              </a:ext>
            </a:extLst>
          </p:cNvPr>
          <p:cNvSpPr txBox="1">
            <a:spLocks noChangeArrowheads="1"/>
          </p:cNvSpPr>
          <p:nvPr/>
        </p:nvSpPr>
        <p:spPr bwMode="auto">
          <a:xfrm>
            <a:off x="4572000" y="1066800"/>
            <a:ext cx="1514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DVMP (GPDs)</a:t>
            </a:r>
          </a:p>
        </p:txBody>
      </p:sp>
      <p:pic>
        <p:nvPicPr>
          <p:cNvPr id="65547" name="Picture 38" descr="latex-image-1.pdf">
            <a:extLst>
              <a:ext uri="{FF2B5EF4-FFF2-40B4-BE49-F238E27FC236}">
                <a16:creationId xmlns:a16="http://schemas.microsoft.com/office/drawing/2014/main" id="{D16846F2-B676-0D42-AB95-EBD4419AC7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02700" y="6172200"/>
            <a:ext cx="241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8">
            <a:extLst>
              <a:ext uri="{FF2B5EF4-FFF2-40B4-BE49-F238E27FC236}">
                <a16:creationId xmlns:a16="http://schemas.microsoft.com/office/drawing/2014/main" id="{6DB2DA13-235F-4A4B-838B-F38A3A223FF8}"/>
              </a:ext>
            </a:extLst>
          </p:cNvPr>
          <p:cNvGrpSpPr>
            <a:grpSpLocks/>
          </p:cNvGrpSpPr>
          <p:nvPr/>
        </p:nvGrpSpPr>
        <p:grpSpPr bwMode="auto">
          <a:xfrm>
            <a:off x="76200" y="2971800"/>
            <a:ext cx="8826500" cy="3429000"/>
            <a:chOff x="76200" y="2971800"/>
            <a:chExt cx="8826500" cy="3429000"/>
          </a:xfrm>
        </p:grpSpPr>
        <p:sp>
          <p:nvSpPr>
            <p:cNvPr id="65557" name="Text Box 9">
              <a:extLst>
                <a:ext uri="{FF2B5EF4-FFF2-40B4-BE49-F238E27FC236}">
                  <a16:creationId xmlns:a16="http://schemas.microsoft.com/office/drawing/2014/main" id="{AE23F9AC-2A4C-2D4E-AF20-22D2055FAEAF}"/>
                </a:ext>
              </a:extLst>
            </p:cNvPr>
            <p:cNvSpPr txBox="1">
              <a:spLocks noChangeArrowheads="1"/>
            </p:cNvSpPr>
            <p:nvPr/>
          </p:nvSpPr>
          <p:spPr bwMode="auto">
            <a:xfrm>
              <a:off x="76200" y="5257800"/>
              <a:ext cx="3962400" cy="1016000"/>
            </a:xfrm>
            <a:prstGeom prst="rect">
              <a:avLst/>
            </a:prstGeom>
            <a:solidFill>
              <a:srgbClr val="FCE6D8"/>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Dihadron double spin asymmetry measured at 6 GeV consistent with DIS</a:t>
              </a:r>
            </a:p>
          </p:txBody>
        </p:sp>
        <p:pic>
          <p:nvPicPr>
            <p:cNvPr id="65558" name="Picture 36" descr="Screen Shot 2014-05-07 at 3.07.39 PM.png">
              <a:extLst>
                <a:ext uri="{FF2B5EF4-FFF2-40B4-BE49-F238E27FC236}">
                  <a16:creationId xmlns:a16="http://schemas.microsoft.com/office/drawing/2014/main" id="{58160E38-B6FD-5341-AD4A-0348886742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429000"/>
              <a:ext cx="4711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Picture 37" descr="latex-image-1.pdf">
              <a:extLst>
                <a:ext uri="{FF2B5EF4-FFF2-40B4-BE49-F238E27FC236}">
                  <a16:creationId xmlns:a16="http://schemas.microsoft.com/office/drawing/2014/main" id="{DB7F54BC-C7C3-584B-8255-77FB866C14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429000"/>
              <a:ext cx="6127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60" name="Group 27">
              <a:extLst>
                <a:ext uri="{FF2B5EF4-FFF2-40B4-BE49-F238E27FC236}">
                  <a16:creationId xmlns:a16="http://schemas.microsoft.com/office/drawing/2014/main" id="{A2C6ABA2-BE0F-3F49-A7DF-43FD7B7A1D81}"/>
                </a:ext>
              </a:extLst>
            </p:cNvPr>
            <p:cNvGrpSpPr>
              <a:grpSpLocks/>
            </p:cNvGrpSpPr>
            <p:nvPr/>
          </p:nvGrpSpPr>
          <p:grpSpPr bwMode="auto">
            <a:xfrm>
              <a:off x="152400" y="2971800"/>
              <a:ext cx="3276600" cy="2133600"/>
              <a:chOff x="152400" y="2971800"/>
              <a:chExt cx="3276600" cy="2133600"/>
            </a:xfrm>
          </p:grpSpPr>
          <p:pic>
            <p:nvPicPr>
              <p:cNvPr id="65561" name="Picture 17" descr="Screen Shot 2014-05-07 at 10.12.56 AM.png">
                <a:extLst>
                  <a:ext uri="{FF2B5EF4-FFF2-40B4-BE49-F238E27FC236}">
                    <a16:creationId xmlns:a16="http://schemas.microsoft.com/office/drawing/2014/main" id="{6980342A-BAC4-C145-BF32-0751C34A9D4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114800"/>
                <a:ext cx="3276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2" name="Picture 18" descr="Screen Shot 2014-05-07 at 10.12.43 AM.png">
                <a:extLst>
                  <a:ext uri="{FF2B5EF4-FFF2-40B4-BE49-F238E27FC236}">
                    <a16:creationId xmlns:a16="http://schemas.microsoft.com/office/drawing/2014/main" id="{94001C8C-F0BE-3543-80FC-F9EAA354635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7338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3" name="Picture 39" descr="latex-image-1.pdf">
                <a:extLst>
                  <a:ext uri="{FF2B5EF4-FFF2-40B4-BE49-F238E27FC236}">
                    <a16:creationId xmlns:a16="http://schemas.microsoft.com/office/drawing/2014/main" id="{06F976CC-9A3F-6C4F-92EE-B4C814CA06B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2888" y="4800600"/>
                <a:ext cx="2524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4" name="Picture 40" descr="latex-image-1.pdf">
                <a:extLst>
                  <a:ext uri="{FF2B5EF4-FFF2-40B4-BE49-F238E27FC236}">
                    <a16:creationId xmlns:a16="http://schemas.microsoft.com/office/drawing/2014/main" id="{AD86D2E9-5C1D-C647-8A14-8B8BB38E126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971800"/>
                <a:ext cx="15240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5549" name="Picture 26" descr="Screen Shot 2014-05-08 at 10.41.14 AM.png">
            <a:extLst>
              <a:ext uri="{FF2B5EF4-FFF2-40B4-BE49-F238E27FC236}">
                <a16:creationId xmlns:a16="http://schemas.microsoft.com/office/drawing/2014/main" id="{9395B873-0E32-8347-A880-61DBEB11F1A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200" y="914400"/>
            <a:ext cx="2828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41">
            <a:extLst>
              <a:ext uri="{FF2B5EF4-FFF2-40B4-BE49-F238E27FC236}">
                <a16:creationId xmlns:a16="http://schemas.microsoft.com/office/drawing/2014/main" id="{B0AA78AC-0127-4046-B8F5-3DDAF7BDD09F}"/>
              </a:ext>
            </a:extLst>
          </p:cNvPr>
          <p:cNvSpPr txBox="1">
            <a:spLocks noChangeArrowheads="1"/>
          </p:cNvSpPr>
          <p:nvPr/>
        </p:nvSpPr>
        <p:spPr bwMode="auto">
          <a:xfrm>
            <a:off x="6705600" y="5257800"/>
            <a:ext cx="20574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CLAS Preliminary</a:t>
            </a:r>
          </a:p>
        </p:txBody>
      </p:sp>
      <p:sp>
        <p:nvSpPr>
          <p:cNvPr id="33" name="Rectangle 32">
            <a:extLst>
              <a:ext uri="{FF2B5EF4-FFF2-40B4-BE49-F238E27FC236}">
                <a16:creationId xmlns:a16="http://schemas.microsoft.com/office/drawing/2014/main" id="{FFFB3E99-9435-BB4F-8ADD-51C81E9E7199}"/>
              </a:ext>
            </a:extLst>
          </p:cNvPr>
          <p:cNvSpPr>
            <a:spLocks noChangeArrowheads="1"/>
          </p:cNvSpPr>
          <p:nvPr/>
        </p:nvSpPr>
        <p:spPr bwMode="auto">
          <a:xfrm>
            <a:off x="7010400" y="3505200"/>
            <a:ext cx="172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S. Anefalos Pereira</a:t>
            </a:r>
          </a:p>
        </p:txBody>
      </p:sp>
      <p:grpSp>
        <p:nvGrpSpPr>
          <p:cNvPr id="4" name="Group 29">
            <a:extLst>
              <a:ext uri="{FF2B5EF4-FFF2-40B4-BE49-F238E27FC236}">
                <a16:creationId xmlns:a16="http://schemas.microsoft.com/office/drawing/2014/main" id="{85F1D20B-C7B2-5B48-8DAC-CB81C72C0E17}"/>
              </a:ext>
            </a:extLst>
          </p:cNvPr>
          <p:cNvGrpSpPr>
            <a:grpSpLocks/>
          </p:cNvGrpSpPr>
          <p:nvPr/>
        </p:nvGrpSpPr>
        <p:grpSpPr bwMode="auto">
          <a:xfrm>
            <a:off x="4648200" y="3733800"/>
            <a:ext cx="3886200" cy="1600200"/>
            <a:chOff x="4648200" y="3733800"/>
            <a:chExt cx="3886200" cy="1600200"/>
          </a:xfrm>
        </p:grpSpPr>
        <p:sp>
          <p:nvSpPr>
            <p:cNvPr id="65553" name="Line 22">
              <a:extLst>
                <a:ext uri="{FF2B5EF4-FFF2-40B4-BE49-F238E27FC236}">
                  <a16:creationId xmlns:a16="http://schemas.microsoft.com/office/drawing/2014/main" id="{DFA9A734-7EFF-EB44-821E-4056F4E1C412}"/>
                </a:ext>
              </a:extLst>
            </p:cNvPr>
            <p:cNvSpPr>
              <a:spLocks noChangeShapeType="1"/>
            </p:cNvSpPr>
            <p:nvPr/>
          </p:nvSpPr>
          <p:spPr bwMode="auto">
            <a:xfrm flipH="1">
              <a:off x="4648200" y="3733800"/>
              <a:ext cx="228600" cy="1600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54" name="Line 22">
              <a:extLst>
                <a:ext uri="{FF2B5EF4-FFF2-40B4-BE49-F238E27FC236}">
                  <a16:creationId xmlns:a16="http://schemas.microsoft.com/office/drawing/2014/main" id="{4D7B9BA5-59DB-D64D-B8F6-863C0463F583}"/>
                </a:ext>
              </a:extLst>
            </p:cNvPr>
            <p:cNvSpPr>
              <a:spLocks noChangeShapeType="1"/>
            </p:cNvSpPr>
            <p:nvPr/>
          </p:nvSpPr>
          <p:spPr bwMode="auto">
            <a:xfrm>
              <a:off x="4876800" y="3733800"/>
              <a:ext cx="1752600" cy="1066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55" name="Line 22">
              <a:extLst>
                <a:ext uri="{FF2B5EF4-FFF2-40B4-BE49-F238E27FC236}">
                  <a16:creationId xmlns:a16="http://schemas.microsoft.com/office/drawing/2014/main" id="{678055E5-62BC-B74D-B3A9-578BD1AD55CF}"/>
                </a:ext>
              </a:extLst>
            </p:cNvPr>
            <p:cNvSpPr>
              <a:spLocks noChangeShapeType="1"/>
            </p:cNvSpPr>
            <p:nvPr/>
          </p:nvSpPr>
          <p:spPr bwMode="auto">
            <a:xfrm>
              <a:off x="4876800" y="3733800"/>
              <a:ext cx="365760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56" name="Line 22">
              <a:extLst>
                <a:ext uri="{FF2B5EF4-FFF2-40B4-BE49-F238E27FC236}">
                  <a16:creationId xmlns:a16="http://schemas.microsoft.com/office/drawing/2014/main" id="{DFC106DA-B0C8-3745-9A78-15D51C953773}"/>
                </a:ext>
              </a:extLst>
            </p:cNvPr>
            <p:cNvSpPr>
              <a:spLocks noChangeShapeType="1"/>
            </p:cNvSpPr>
            <p:nvPr/>
          </p:nvSpPr>
          <p:spPr bwMode="auto">
            <a:xfrm>
              <a:off x="4876800" y="3733800"/>
              <a:ext cx="533400" cy="1371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F30720C-6239-3E45-9DD5-F1E237E1236F}"/>
              </a:ext>
            </a:extLst>
          </p:cNvPr>
          <p:cNvSpPr>
            <a:spLocks noGrp="1" noChangeArrowheads="1"/>
          </p:cNvSpPr>
          <p:nvPr>
            <p:ph type="title"/>
          </p:nvPr>
        </p:nvSpPr>
        <p:spPr>
          <a:xfrm>
            <a:off x="0" y="342900"/>
            <a:ext cx="9144000" cy="685800"/>
          </a:xfrm>
        </p:spPr>
        <p:txBody>
          <a:bodyPr/>
          <a:lstStyle/>
          <a:p>
            <a:r>
              <a:rPr lang="en-US" altLang="en-US" sz="4000">
                <a:ea typeface="ＭＳ Ｐゴシック" panose="020B0600070205080204" pitchFamily="34" charset="-128"/>
                <a:cs typeface="Arial" panose="020B0604020202020204" pitchFamily="34" charset="0"/>
              </a:rPr>
              <a:t>JLEIC energy reach and luminosity</a:t>
            </a:r>
            <a:br>
              <a:rPr lang="en-US" altLang="en-US" sz="4000">
                <a:ea typeface="ＭＳ Ｐゴシック" panose="020B0600070205080204" pitchFamily="34" charset="-128"/>
                <a:cs typeface="Arial" panose="020B0604020202020204" pitchFamily="34" charset="0"/>
              </a:rPr>
            </a:br>
            <a:endParaRPr lang="en-US" altLang="en-US" sz="4000">
              <a:ea typeface="ＭＳ Ｐゴシック" panose="020B0600070205080204" pitchFamily="34" charset="-128"/>
              <a:cs typeface="Arial" panose="020B0604020202020204" pitchFamily="34" charset="0"/>
            </a:endParaRPr>
          </a:p>
        </p:txBody>
      </p:sp>
      <p:grpSp>
        <p:nvGrpSpPr>
          <p:cNvPr id="66562" name="Group 3">
            <a:extLst>
              <a:ext uri="{FF2B5EF4-FFF2-40B4-BE49-F238E27FC236}">
                <a16:creationId xmlns:a16="http://schemas.microsoft.com/office/drawing/2014/main" id="{11A82E5A-8FBE-8848-A962-7BB8D9536D56}"/>
              </a:ext>
            </a:extLst>
          </p:cNvPr>
          <p:cNvGrpSpPr>
            <a:grpSpLocks/>
          </p:cNvGrpSpPr>
          <p:nvPr/>
        </p:nvGrpSpPr>
        <p:grpSpPr bwMode="auto">
          <a:xfrm>
            <a:off x="-1588" y="2001838"/>
            <a:ext cx="5487988" cy="4856162"/>
            <a:chOff x="-2455" y="1486736"/>
            <a:chExt cx="9146455" cy="4855661"/>
          </a:xfrm>
        </p:grpSpPr>
        <p:pic>
          <p:nvPicPr>
            <p:cNvPr id="66566" name="Picture 2">
              <a:extLst>
                <a:ext uri="{FF2B5EF4-FFF2-40B4-BE49-F238E27FC236}">
                  <a16:creationId xmlns:a16="http://schemas.microsoft.com/office/drawing/2014/main" id="{DD8A343E-EA79-7C44-BF62-E28BCC5F4C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86736"/>
              <a:ext cx="9144000" cy="485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95F4A29D-B128-E448-8338-8CABF44A8B63}"/>
                </a:ext>
              </a:extLst>
            </p:cNvPr>
            <p:cNvCxnSpPr>
              <a:cxnSpLocks noChangeShapeType="1"/>
            </p:cNvCxnSpPr>
            <p:nvPr/>
          </p:nvCxnSpPr>
          <p:spPr bwMode="auto">
            <a:xfrm>
              <a:off x="1537389" y="3480430"/>
              <a:ext cx="7246785" cy="6349"/>
            </a:xfrm>
            <a:prstGeom prst="line">
              <a:avLst/>
            </a:prstGeom>
            <a:noFill/>
            <a:ln w="25400">
              <a:solidFill>
                <a:srgbClr val="33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6568" name="TextBox 6">
              <a:extLst>
                <a:ext uri="{FF2B5EF4-FFF2-40B4-BE49-F238E27FC236}">
                  <a16:creationId xmlns:a16="http://schemas.microsoft.com/office/drawing/2014/main" id="{3B2BFF71-7411-4549-9390-C5C024490332}"/>
                </a:ext>
              </a:extLst>
            </p:cNvPr>
            <p:cNvSpPr txBox="1">
              <a:spLocks noChangeArrowheads="1"/>
            </p:cNvSpPr>
            <p:nvPr/>
          </p:nvSpPr>
          <p:spPr bwMode="auto">
            <a:xfrm>
              <a:off x="5951326" y="2384510"/>
              <a:ext cx="1278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FF"/>
                  </a:solidFill>
                </a:rPr>
                <a:t>LHC magnets</a:t>
              </a:r>
              <a:r>
                <a:rPr lang="en-US" altLang="en-US" sz="1200"/>
                <a:t> </a:t>
              </a:r>
              <a:r>
                <a:rPr lang="en-US" altLang="en-US" sz="1600">
                  <a:sym typeface="Wingdings" pitchFamily="2" charset="2"/>
                </a:rPr>
                <a:t></a:t>
              </a:r>
              <a:endParaRPr lang="en-US" altLang="en-US" sz="1600"/>
            </a:p>
          </p:txBody>
        </p:sp>
        <p:sp>
          <p:nvSpPr>
            <p:cNvPr id="66569" name="TextBox 7">
              <a:extLst>
                <a:ext uri="{FF2B5EF4-FFF2-40B4-BE49-F238E27FC236}">
                  <a16:creationId xmlns:a16="http://schemas.microsoft.com/office/drawing/2014/main" id="{A61F2650-49BE-C846-83A9-1D47EBA51F48}"/>
                </a:ext>
              </a:extLst>
            </p:cNvPr>
            <p:cNvSpPr txBox="1">
              <a:spLocks noChangeArrowheads="1"/>
            </p:cNvSpPr>
            <p:nvPr/>
          </p:nvSpPr>
          <p:spPr bwMode="auto">
            <a:xfrm rot="-5400000">
              <a:off x="-1323879" y="3199418"/>
              <a:ext cx="3309697" cy="66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t>Luminosity (cm</a:t>
              </a:r>
              <a:r>
                <a:rPr lang="en-US" altLang="en-US" sz="2000" baseline="30000"/>
                <a:t>-2</a:t>
              </a:r>
              <a:r>
                <a:rPr lang="en-US" altLang="en-US" sz="2000"/>
                <a:t>s</a:t>
              </a:r>
              <a:r>
                <a:rPr lang="en-US" altLang="en-US" sz="2000" baseline="30000"/>
                <a:t>-1</a:t>
              </a:r>
              <a:r>
                <a:rPr lang="en-US" altLang="en-US" sz="2000"/>
                <a:t>)</a:t>
              </a:r>
            </a:p>
          </p:txBody>
        </p:sp>
        <p:sp>
          <p:nvSpPr>
            <p:cNvPr id="66570" name="TextBox 8">
              <a:extLst>
                <a:ext uri="{FF2B5EF4-FFF2-40B4-BE49-F238E27FC236}">
                  <a16:creationId xmlns:a16="http://schemas.microsoft.com/office/drawing/2014/main" id="{AA37D16F-25A4-D24F-9959-C3C7F8066A9A}"/>
                </a:ext>
              </a:extLst>
            </p:cNvPr>
            <p:cNvSpPr txBox="1">
              <a:spLocks noChangeArrowheads="1"/>
            </p:cNvSpPr>
            <p:nvPr/>
          </p:nvSpPr>
          <p:spPr bwMode="auto">
            <a:xfrm>
              <a:off x="508002" y="5026121"/>
              <a:ext cx="99137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10</a:t>
              </a:r>
              <a:r>
                <a:rPr lang="en-US" altLang="en-US" sz="1600" baseline="30000"/>
                <a:t>33</a:t>
              </a:r>
              <a:endParaRPr lang="en-US" altLang="en-US" sz="1600"/>
            </a:p>
          </p:txBody>
        </p:sp>
        <p:sp>
          <p:nvSpPr>
            <p:cNvPr id="66571" name="TextBox 9">
              <a:extLst>
                <a:ext uri="{FF2B5EF4-FFF2-40B4-BE49-F238E27FC236}">
                  <a16:creationId xmlns:a16="http://schemas.microsoft.com/office/drawing/2014/main" id="{31D169AB-E338-DB4E-8D91-A19FD9E8CCEC}"/>
                </a:ext>
              </a:extLst>
            </p:cNvPr>
            <p:cNvSpPr txBox="1">
              <a:spLocks noChangeArrowheads="1"/>
            </p:cNvSpPr>
            <p:nvPr/>
          </p:nvSpPr>
          <p:spPr bwMode="auto">
            <a:xfrm>
              <a:off x="508000" y="3319790"/>
              <a:ext cx="101600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10</a:t>
              </a:r>
              <a:r>
                <a:rPr lang="en-US" altLang="en-US" sz="1600" baseline="30000"/>
                <a:t>34</a:t>
              </a:r>
              <a:endParaRPr lang="en-US" altLang="en-US" sz="1600"/>
            </a:p>
          </p:txBody>
        </p:sp>
        <p:sp>
          <p:nvSpPr>
            <p:cNvPr id="66572" name="TextBox 10">
              <a:extLst>
                <a:ext uri="{FF2B5EF4-FFF2-40B4-BE49-F238E27FC236}">
                  <a16:creationId xmlns:a16="http://schemas.microsoft.com/office/drawing/2014/main" id="{672F3B0C-61D4-2B45-8AFD-A64B7C2130BE}"/>
                </a:ext>
              </a:extLst>
            </p:cNvPr>
            <p:cNvSpPr txBox="1">
              <a:spLocks noChangeArrowheads="1"/>
            </p:cNvSpPr>
            <p:nvPr/>
          </p:nvSpPr>
          <p:spPr bwMode="auto">
            <a:xfrm>
              <a:off x="381000" y="1600200"/>
              <a:ext cx="11430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10</a:t>
              </a:r>
              <a:r>
                <a:rPr lang="en-US" altLang="en-US" sz="1600" baseline="30000"/>
                <a:t>35</a:t>
              </a:r>
              <a:endParaRPr lang="en-US" altLang="en-US" sz="1600"/>
            </a:p>
          </p:txBody>
        </p:sp>
      </p:grpSp>
      <p:pic>
        <p:nvPicPr>
          <p:cNvPr id="66563" name="Picture 5" descr="Screen Shot 2018-09-07 at 3.33.16 PM.png">
            <a:extLst>
              <a:ext uri="{FF2B5EF4-FFF2-40B4-BE49-F238E27FC236}">
                <a16:creationId xmlns:a16="http://schemas.microsoft.com/office/drawing/2014/main" id="{0A59D40A-C2BD-884A-AA30-31747C3EC1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441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Footer Placeholder 1">
            <a:extLst>
              <a:ext uri="{FF2B5EF4-FFF2-40B4-BE49-F238E27FC236}">
                <a16:creationId xmlns:a16="http://schemas.microsoft.com/office/drawing/2014/main" id="{FE90D66B-1743-7242-A1BE-07BB351B4D98}"/>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66565" name="Slide Number Placeholder 2">
            <a:extLst>
              <a:ext uri="{FF2B5EF4-FFF2-40B4-BE49-F238E27FC236}">
                <a16:creationId xmlns:a16="http://schemas.microsoft.com/office/drawing/2014/main" id="{AF8F54D2-C1C8-4649-BA88-3A95A445D4C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0153664-3A19-8141-A32A-D794E0972D43}" type="slidenum">
              <a:rPr lang="en-US" altLang="en-US" sz="1400" smtClean="0"/>
              <a:pPr>
                <a:spcBef>
                  <a:spcPct val="0"/>
                </a:spcBef>
                <a:buFontTx/>
                <a:buNone/>
              </a:pPr>
              <a:t>33</a:t>
            </a:fld>
            <a:endParaRPr lang="en-US" altLang="en-US" sz="1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Screen Shot 2015-06-29 at 6.58.07 PM.png">
            <a:extLst>
              <a:ext uri="{FF2B5EF4-FFF2-40B4-BE49-F238E27FC236}">
                <a16:creationId xmlns:a16="http://schemas.microsoft.com/office/drawing/2014/main" id="{599D0513-69D5-0340-893C-4F59DF125D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45227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28" descr="Screen shot 2013-05-27 at 1.02.11 PM.png">
            <a:extLst>
              <a:ext uri="{FF2B5EF4-FFF2-40B4-BE49-F238E27FC236}">
                <a16:creationId xmlns:a16="http://schemas.microsoft.com/office/drawing/2014/main" id="{AF7C6D6B-387F-D04F-BF97-281F89300A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1066800"/>
            <a:ext cx="22558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Footer Placeholder 3">
            <a:extLst>
              <a:ext uri="{FF2B5EF4-FFF2-40B4-BE49-F238E27FC236}">
                <a16:creationId xmlns:a16="http://schemas.microsoft.com/office/drawing/2014/main" id="{F43A52BC-068D-9448-939C-83E91BDCA0FB}"/>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67588" name="Slide Number Placeholder 4">
            <a:extLst>
              <a:ext uri="{FF2B5EF4-FFF2-40B4-BE49-F238E27FC236}">
                <a16:creationId xmlns:a16="http://schemas.microsoft.com/office/drawing/2014/main" id="{0B5B243B-D237-6B4D-8A14-C4C8ECD2089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8B6FDE6-CFA4-194A-AC33-1A4B04B2B3D6}" type="slidenum">
              <a:rPr lang="en-US" altLang="en-US" sz="1400" smtClean="0"/>
              <a:pPr>
                <a:spcBef>
                  <a:spcPct val="0"/>
                </a:spcBef>
                <a:buFontTx/>
                <a:buNone/>
              </a:pPr>
              <a:t>34</a:t>
            </a:fld>
            <a:endParaRPr lang="en-US" altLang="en-US" sz="1400"/>
          </a:p>
        </p:txBody>
      </p:sp>
      <p:sp>
        <p:nvSpPr>
          <p:cNvPr id="67589" name="Rectangle 2">
            <a:extLst>
              <a:ext uri="{FF2B5EF4-FFF2-40B4-BE49-F238E27FC236}">
                <a16:creationId xmlns:a16="http://schemas.microsoft.com/office/drawing/2014/main" id="{E8868FBC-71A5-8A4D-880F-9FB59ECD178B}"/>
              </a:ext>
            </a:extLst>
          </p:cNvPr>
          <p:cNvSpPr>
            <a:spLocks noGrp="1" noChangeArrowheads="1"/>
          </p:cNvSpPr>
          <p:nvPr>
            <p:ph type="title"/>
          </p:nvPr>
        </p:nvSpPr>
        <p:spPr/>
        <p:txBody>
          <a:bodyPr/>
          <a:lstStyle/>
          <a:p>
            <a:pPr eaLnBrk="1" hangingPunct="1"/>
            <a:r>
              <a:rPr lang="en-US" altLang="en-US" sz="3200">
                <a:ea typeface="ＭＳ Ｐゴシック" panose="020B0600070205080204" pitchFamily="34" charset="-128"/>
              </a:rPr>
              <a:t>Dihadron production at JLAB12 </a:t>
            </a:r>
          </a:p>
        </p:txBody>
      </p:sp>
      <p:sp>
        <p:nvSpPr>
          <p:cNvPr id="67590" name="Text Box 4">
            <a:extLst>
              <a:ext uri="{FF2B5EF4-FFF2-40B4-BE49-F238E27FC236}">
                <a16:creationId xmlns:a16="http://schemas.microsoft.com/office/drawing/2014/main" id="{48374BC1-5B8D-EE4C-BCFA-491BB7246D16}"/>
              </a:ext>
            </a:extLst>
          </p:cNvPr>
          <p:cNvSpPr txBox="1">
            <a:spLocks noChangeArrowheads="1"/>
          </p:cNvSpPr>
          <p:nvPr/>
        </p:nvSpPr>
        <p:spPr bwMode="auto">
          <a:xfrm>
            <a:off x="0" y="830263"/>
            <a:ext cx="50260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Use the clasDIS (LUND based) generator + FASTMC</a:t>
            </a:r>
          </a:p>
          <a:p>
            <a:pPr eaLnBrk="1" hangingPunct="1">
              <a:spcBef>
                <a:spcPct val="0"/>
              </a:spcBef>
              <a:buFontTx/>
              <a:buNone/>
            </a:pPr>
            <a:r>
              <a:rPr lang="en-US" altLang="en-US" sz="1800"/>
              <a:t> to study hh</a:t>
            </a:r>
            <a:r>
              <a:rPr lang="en-US" altLang="en-US" sz="1800">
                <a:latin typeface="Symbol" pitchFamily="2" charset="2"/>
              </a:rPr>
              <a:t> </a:t>
            </a:r>
            <a:r>
              <a:rPr lang="en-US" altLang="en-US" sz="1800"/>
              <a:t>pairs</a:t>
            </a:r>
          </a:p>
        </p:txBody>
      </p:sp>
      <p:sp>
        <p:nvSpPr>
          <p:cNvPr id="67591" name="Text Box 29">
            <a:extLst>
              <a:ext uri="{FF2B5EF4-FFF2-40B4-BE49-F238E27FC236}">
                <a16:creationId xmlns:a16="http://schemas.microsoft.com/office/drawing/2014/main" id="{DA110745-4B53-A24A-83B1-511F8D75EEE5}"/>
              </a:ext>
            </a:extLst>
          </p:cNvPr>
          <p:cNvSpPr txBox="1">
            <a:spLocks noChangeArrowheads="1"/>
          </p:cNvSpPr>
          <p:nvPr/>
        </p:nvSpPr>
        <p:spPr bwMode="auto">
          <a:xfrm>
            <a:off x="2895600" y="1187450"/>
            <a:ext cx="16764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a:t>x</a:t>
            </a:r>
            <a:r>
              <a:rPr lang="en-US" altLang="en-US" sz="2000" i="1" baseline="-25000"/>
              <a:t>F</a:t>
            </a:r>
            <a:r>
              <a:rPr lang="en-US" altLang="en-US" sz="2000" baseline="-25000"/>
              <a:t> </a:t>
            </a:r>
            <a:r>
              <a:rPr lang="en-US" altLang="en-US" sz="2000"/>
              <a:t>- </a:t>
            </a:r>
            <a:r>
              <a:rPr lang="en-US" altLang="en-US" sz="1600"/>
              <a:t>momentum in the CM frame</a:t>
            </a:r>
          </a:p>
        </p:txBody>
      </p:sp>
      <p:sp>
        <p:nvSpPr>
          <p:cNvPr id="67592" name="Text Box 9">
            <a:extLst>
              <a:ext uri="{FF2B5EF4-FFF2-40B4-BE49-F238E27FC236}">
                <a16:creationId xmlns:a16="http://schemas.microsoft.com/office/drawing/2014/main" id="{C713B853-3954-BC4C-BF49-769190DA62C5}"/>
              </a:ext>
            </a:extLst>
          </p:cNvPr>
          <p:cNvSpPr txBox="1">
            <a:spLocks noChangeArrowheads="1"/>
          </p:cNvSpPr>
          <p:nvPr/>
        </p:nvSpPr>
        <p:spPr bwMode="auto">
          <a:xfrm>
            <a:off x="76200" y="5715000"/>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Dihadron sample defined  by SIDIS cuts + x</a:t>
            </a:r>
            <a:r>
              <a:rPr lang="en-US" altLang="en-US" sz="1800" baseline="-25000"/>
              <a:t>F</a:t>
            </a:r>
            <a:r>
              <a:rPr lang="en-US" altLang="en-US" sz="1800"/>
              <a:t>&gt;0 (CFR) and x</a:t>
            </a:r>
            <a:r>
              <a:rPr lang="en-US" altLang="en-US" sz="1800" baseline="-25000"/>
              <a:t>F</a:t>
            </a:r>
            <a:r>
              <a:rPr lang="en-US" altLang="en-US" sz="1800"/>
              <a:t>&lt;0 (TFR) for both hadrons</a:t>
            </a:r>
          </a:p>
        </p:txBody>
      </p:sp>
      <p:sp>
        <p:nvSpPr>
          <p:cNvPr id="67593" name="Rectangle 7">
            <a:extLst>
              <a:ext uri="{FF2B5EF4-FFF2-40B4-BE49-F238E27FC236}">
                <a16:creationId xmlns:a16="http://schemas.microsoft.com/office/drawing/2014/main" id="{435667A8-43AF-A14D-8C1E-186336DAB249}"/>
              </a:ext>
            </a:extLst>
          </p:cNvPr>
          <p:cNvSpPr>
            <a:spLocks noChangeArrowheads="1"/>
          </p:cNvSpPr>
          <p:nvPr/>
        </p:nvSpPr>
        <p:spPr bwMode="auto">
          <a:xfrm>
            <a:off x="2330450" y="3505200"/>
            <a:ext cx="1708150" cy="1676400"/>
          </a:xfrm>
          <a:prstGeom prst="rect">
            <a:avLst/>
          </a:prstGeom>
          <a:solidFill>
            <a:srgbClr val="CC99FF">
              <a:alpha val="45882"/>
            </a:srgbClr>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67594" name="Picture 4" descr="targetfrag">
            <a:extLst>
              <a:ext uri="{FF2B5EF4-FFF2-40B4-BE49-F238E27FC236}">
                <a16:creationId xmlns:a16="http://schemas.microsoft.com/office/drawing/2014/main" id="{E3E75DBA-67AF-D14D-A7A5-B488D7298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343400"/>
            <a:ext cx="1117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Text Box 32">
            <a:extLst>
              <a:ext uri="{FF2B5EF4-FFF2-40B4-BE49-F238E27FC236}">
                <a16:creationId xmlns:a16="http://schemas.microsoft.com/office/drawing/2014/main" id="{25F338C0-C176-9F4C-8B7E-877CBE15BCCB}"/>
              </a:ext>
            </a:extLst>
          </p:cNvPr>
          <p:cNvSpPr txBox="1">
            <a:spLocks noChangeArrowheads="1"/>
          </p:cNvSpPr>
          <p:nvPr/>
        </p:nvSpPr>
        <p:spPr bwMode="auto">
          <a:xfrm>
            <a:off x="3733800" y="4038600"/>
            <a:ext cx="3444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latin typeface="Symbol" pitchFamily="2" charset="2"/>
              </a:rPr>
              <a:t> p</a:t>
            </a:r>
            <a:endParaRPr lang="en-US" altLang="en-US" sz="1800" b="1" baseline="-25000">
              <a:latin typeface="Symbol" pitchFamily="2" charset="2"/>
            </a:endParaRPr>
          </a:p>
        </p:txBody>
      </p:sp>
      <p:pic>
        <p:nvPicPr>
          <p:cNvPr id="67596" name="Picture 3" descr="CLAS12.jpg">
            <a:extLst>
              <a:ext uri="{FF2B5EF4-FFF2-40B4-BE49-F238E27FC236}">
                <a16:creationId xmlns:a16="http://schemas.microsoft.com/office/drawing/2014/main" id="{EC5A22E5-3065-5B4D-BF4F-AD17BCF2D4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838200"/>
            <a:ext cx="20574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1" descr="Screen shot 2012-06-17 at 5.27.18 PM.png">
            <a:extLst>
              <a:ext uri="{FF2B5EF4-FFF2-40B4-BE49-F238E27FC236}">
                <a16:creationId xmlns:a16="http://schemas.microsoft.com/office/drawing/2014/main" id="{903AB846-D4B5-A348-85A7-8942F48DEA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243263"/>
            <a:ext cx="3640138"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8" name="TextBox 14">
            <a:extLst>
              <a:ext uri="{FF2B5EF4-FFF2-40B4-BE49-F238E27FC236}">
                <a16:creationId xmlns:a16="http://schemas.microsoft.com/office/drawing/2014/main" id="{27027EA6-2643-E442-A106-4FE9D655420C}"/>
              </a:ext>
            </a:extLst>
          </p:cNvPr>
          <p:cNvSpPr txBox="1">
            <a:spLocks noChangeArrowheads="1"/>
          </p:cNvSpPr>
          <p:nvPr/>
        </p:nvSpPr>
        <p:spPr bwMode="auto">
          <a:xfrm>
            <a:off x="5181600" y="5943600"/>
            <a:ext cx="3954463" cy="369888"/>
          </a:xfrm>
          <a:prstGeom prst="rect">
            <a:avLst/>
          </a:prstGeom>
          <a:solidFill>
            <a:srgbClr val="FCE6D8"/>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Wide angular coverage is important</a:t>
            </a:r>
          </a:p>
        </p:txBody>
      </p:sp>
      <p:sp>
        <p:nvSpPr>
          <p:cNvPr id="67599" name="TextBox 25">
            <a:extLst>
              <a:ext uri="{FF2B5EF4-FFF2-40B4-BE49-F238E27FC236}">
                <a16:creationId xmlns:a16="http://schemas.microsoft.com/office/drawing/2014/main" id="{A5C7156B-C030-134B-9CD3-31AA980BA717}"/>
              </a:ext>
            </a:extLst>
          </p:cNvPr>
          <p:cNvSpPr txBox="1">
            <a:spLocks noChangeArrowheads="1"/>
          </p:cNvSpPr>
          <p:nvPr/>
        </p:nvSpPr>
        <p:spPr bwMode="auto">
          <a:xfrm>
            <a:off x="7251700" y="7620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SoLID</a:t>
            </a:r>
          </a:p>
        </p:txBody>
      </p:sp>
      <p:sp>
        <p:nvSpPr>
          <p:cNvPr id="67600" name="TextBox 24">
            <a:extLst>
              <a:ext uri="{FF2B5EF4-FFF2-40B4-BE49-F238E27FC236}">
                <a16:creationId xmlns:a16="http://schemas.microsoft.com/office/drawing/2014/main" id="{CFE6C119-3554-C94D-8D3C-7B4CDB8D887A}"/>
              </a:ext>
            </a:extLst>
          </p:cNvPr>
          <p:cNvSpPr txBox="1">
            <a:spLocks noChangeArrowheads="1"/>
          </p:cNvSpPr>
          <p:nvPr/>
        </p:nvSpPr>
        <p:spPr bwMode="auto">
          <a:xfrm>
            <a:off x="4899025" y="7620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CLAS12</a:t>
            </a:r>
          </a:p>
        </p:txBody>
      </p:sp>
      <p:sp>
        <p:nvSpPr>
          <p:cNvPr id="67601" name="Text Box 32">
            <a:extLst>
              <a:ext uri="{FF2B5EF4-FFF2-40B4-BE49-F238E27FC236}">
                <a16:creationId xmlns:a16="http://schemas.microsoft.com/office/drawing/2014/main" id="{61873237-9FED-E44A-B4F0-01F2EC0BDD2E}"/>
              </a:ext>
            </a:extLst>
          </p:cNvPr>
          <p:cNvSpPr txBox="1">
            <a:spLocks noChangeArrowheads="1"/>
          </p:cNvSpPr>
          <p:nvPr/>
        </p:nvSpPr>
        <p:spPr bwMode="auto">
          <a:xfrm>
            <a:off x="2895600" y="47244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latin typeface="Symbol" pitchFamily="2" charset="2"/>
              </a:rPr>
              <a:t> L</a:t>
            </a:r>
            <a:endParaRPr lang="en-US" altLang="en-US" sz="1800" b="1" baseline="-25000">
              <a:latin typeface="Symbol" pitchFamily="2" charset="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8" descr="Screen shot 2013-05-27 at 1.02.11 PM.png">
            <a:extLst>
              <a:ext uri="{FF2B5EF4-FFF2-40B4-BE49-F238E27FC236}">
                <a16:creationId xmlns:a16="http://schemas.microsoft.com/office/drawing/2014/main" id="{07206A9F-2688-4B40-81C2-C8AB0A618E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139825"/>
            <a:ext cx="1905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Footer Placeholder 3">
            <a:extLst>
              <a:ext uri="{FF2B5EF4-FFF2-40B4-BE49-F238E27FC236}">
                <a16:creationId xmlns:a16="http://schemas.microsoft.com/office/drawing/2014/main" id="{5D96B6B1-B3E1-B047-8F2B-43270B7CB59A}"/>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68611" name="Slide Number Placeholder 4">
            <a:extLst>
              <a:ext uri="{FF2B5EF4-FFF2-40B4-BE49-F238E27FC236}">
                <a16:creationId xmlns:a16="http://schemas.microsoft.com/office/drawing/2014/main" id="{DCA904EC-FE47-5144-8947-8D256CEACCE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645548C-4D7F-7241-B6D5-78C3E3832BD7}" type="slidenum">
              <a:rPr lang="en-US" altLang="en-US" sz="1400" smtClean="0"/>
              <a:pPr>
                <a:spcBef>
                  <a:spcPct val="0"/>
                </a:spcBef>
                <a:buFontTx/>
                <a:buNone/>
              </a:pPr>
              <a:t>35</a:t>
            </a:fld>
            <a:endParaRPr lang="en-US" altLang="en-US" sz="1400"/>
          </a:p>
        </p:txBody>
      </p:sp>
      <p:sp>
        <p:nvSpPr>
          <p:cNvPr id="68612" name="Rectangle 2">
            <a:extLst>
              <a:ext uri="{FF2B5EF4-FFF2-40B4-BE49-F238E27FC236}">
                <a16:creationId xmlns:a16="http://schemas.microsoft.com/office/drawing/2014/main" id="{CCDEFE82-E271-CF48-BDFE-E1D67F97C0B5}"/>
              </a:ext>
            </a:extLst>
          </p:cNvPr>
          <p:cNvSpPr>
            <a:spLocks noGrp="1" noChangeArrowheads="1"/>
          </p:cNvSpPr>
          <p:nvPr>
            <p:ph type="title"/>
          </p:nvPr>
        </p:nvSpPr>
        <p:spPr>
          <a:xfrm>
            <a:off x="152400" y="152400"/>
            <a:ext cx="8991600" cy="563563"/>
          </a:xfrm>
        </p:spPr>
        <p:txBody>
          <a:bodyPr/>
          <a:lstStyle/>
          <a:p>
            <a:pPr eaLnBrk="1" hangingPunct="1"/>
            <a:r>
              <a:rPr lang="en-US" altLang="en-US" sz="2800">
                <a:ea typeface="ＭＳ Ｐゴシック" panose="020B0600070205080204" pitchFamily="34" charset="-128"/>
              </a:rPr>
              <a:t>Accessing transversity in dihadron production at JLab </a:t>
            </a:r>
          </a:p>
        </p:txBody>
      </p:sp>
      <p:pic>
        <p:nvPicPr>
          <p:cNvPr id="68613" name="Picture 3" descr="CLAS12.jpg">
            <a:extLst>
              <a:ext uri="{FF2B5EF4-FFF2-40B4-BE49-F238E27FC236}">
                <a16:creationId xmlns:a16="http://schemas.microsoft.com/office/drawing/2014/main" id="{F96C78F6-F6F2-BF48-920A-9045B8559A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16002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1" descr="Screen shot 2012-06-07 at 6.43.14 PM.png">
            <a:extLst>
              <a:ext uri="{FF2B5EF4-FFF2-40B4-BE49-F238E27FC236}">
                <a16:creationId xmlns:a16="http://schemas.microsoft.com/office/drawing/2014/main" id="{F0F2ED67-0324-4945-8800-F6CD298FE2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0975" y="4267200"/>
            <a:ext cx="3451225"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19">
            <a:extLst>
              <a:ext uri="{FF2B5EF4-FFF2-40B4-BE49-F238E27FC236}">
                <a16:creationId xmlns:a16="http://schemas.microsoft.com/office/drawing/2014/main" id="{7CF00FDB-C4A8-A047-BE4C-AD95848C3D40}"/>
              </a:ext>
            </a:extLst>
          </p:cNvPr>
          <p:cNvSpPr txBox="1">
            <a:spLocks noChangeArrowheads="1"/>
          </p:cNvSpPr>
          <p:nvPr/>
        </p:nvSpPr>
        <p:spPr bwMode="auto">
          <a:xfrm>
            <a:off x="228600" y="762000"/>
            <a:ext cx="316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Measurements with polarized protons </a:t>
            </a:r>
          </a:p>
        </p:txBody>
      </p:sp>
      <p:sp>
        <p:nvSpPr>
          <p:cNvPr id="68616" name="TextBox 22">
            <a:extLst>
              <a:ext uri="{FF2B5EF4-FFF2-40B4-BE49-F238E27FC236}">
                <a16:creationId xmlns:a16="http://schemas.microsoft.com/office/drawing/2014/main" id="{FEEE01F2-11D3-D241-B8DA-A1EAF199671C}"/>
              </a:ext>
            </a:extLst>
          </p:cNvPr>
          <p:cNvSpPr txBox="1">
            <a:spLocks noChangeArrowheads="1"/>
          </p:cNvSpPr>
          <p:nvPr/>
        </p:nvSpPr>
        <p:spPr bwMode="auto">
          <a:xfrm>
            <a:off x="5029200" y="838200"/>
            <a:ext cx="3268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Measurements with polarized neutrons</a:t>
            </a:r>
          </a:p>
        </p:txBody>
      </p:sp>
      <p:sp>
        <p:nvSpPr>
          <p:cNvPr id="68617" name="TextBox 24">
            <a:extLst>
              <a:ext uri="{FF2B5EF4-FFF2-40B4-BE49-F238E27FC236}">
                <a16:creationId xmlns:a16="http://schemas.microsoft.com/office/drawing/2014/main" id="{612DA1BD-9972-8A45-90AB-64B4E4233161}"/>
              </a:ext>
            </a:extLst>
          </p:cNvPr>
          <p:cNvSpPr txBox="1">
            <a:spLocks noChangeArrowheads="1"/>
          </p:cNvSpPr>
          <p:nvPr/>
        </p:nvSpPr>
        <p:spPr bwMode="auto">
          <a:xfrm>
            <a:off x="381000" y="9906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CLAS12</a:t>
            </a:r>
          </a:p>
        </p:txBody>
      </p:sp>
      <p:sp>
        <p:nvSpPr>
          <p:cNvPr id="68618" name="TextBox 25">
            <a:extLst>
              <a:ext uri="{FF2B5EF4-FFF2-40B4-BE49-F238E27FC236}">
                <a16:creationId xmlns:a16="http://schemas.microsoft.com/office/drawing/2014/main" id="{B831549C-7F93-014D-8864-8EDA7E30DBBA}"/>
              </a:ext>
            </a:extLst>
          </p:cNvPr>
          <p:cNvSpPr txBox="1">
            <a:spLocks noChangeArrowheads="1"/>
          </p:cNvSpPr>
          <p:nvPr/>
        </p:nvSpPr>
        <p:spPr bwMode="auto">
          <a:xfrm>
            <a:off x="6261100" y="10668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SoLID</a:t>
            </a:r>
          </a:p>
        </p:txBody>
      </p:sp>
      <p:pic>
        <p:nvPicPr>
          <p:cNvPr id="68619" name="Picture 1" descr="Screen shot 2012-06-07 at 6.45.34 PM.png">
            <a:extLst>
              <a:ext uri="{FF2B5EF4-FFF2-40B4-BE49-F238E27FC236}">
                <a16:creationId xmlns:a16="http://schemas.microsoft.com/office/drawing/2014/main" id="{03F51162-4FF9-B44A-B89D-EEDE120B41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0"/>
            <a:ext cx="38862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27" descr="Screen shot 2013-05-27 at 1.03.07 PM.png">
            <a:extLst>
              <a:ext uri="{FF2B5EF4-FFF2-40B4-BE49-F238E27FC236}">
                <a16:creationId xmlns:a16="http://schemas.microsoft.com/office/drawing/2014/main" id="{6C35EDA9-D6E2-9F47-95E7-1D2DB07000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362200"/>
            <a:ext cx="3727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29" descr="Screen shot 2013-05-27 at 1.09.59 PM.png">
            <a:extLst>
              <a:ext uri="{FF2B5EF4-FFF2-40B4-BE49-F238E27FC236}">
                <a16:creationId xmlns:a16="http://schemas.microsoft.com/office/drawing/2014/main" id="{9F0EF176-861B-EA40-B59D-55DD9084161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371600"/>
            <a:ext cx="24939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Picture 31" descr="Screen shot 2013-05-27 at 1.11.53 PM.png">
            <a:extLst>
              <a:ext uri="{FF2B5EF4-FFF2-40B4-BE49-F238E27FC236}">
                <a16:creationId xmlns:a16="http://schemas.microsoft.com/office/drawing/2014/main" id="{B7B8500C-01F0-7E41-8274-E2C1CC9660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97600" y="4864100"/>
            <a:ext cx="28702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Picture 16" descr="Screen shot 2013-05-31 at 12.35.52 AM.png">
            <a:extLst>
              <a:ext uri="{FF2B5EF4-FFF2-40B4-BE49-F238E27FC236}">
                <a16:creationId xmlns:a16="http://schemas.microsoft.com/office/drawing/2014/main" id="{160E59FB-A7BE-AC42-9D66-2DA909A329F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5029200"/>
            <a:ext cx="2667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4" name="TextBox 16">
            <a:extLst>
              <a:ext uri="{FF2B5EF4-FFF2-40B4-BE49-F238E27FC236}">
                <a16:creationId xmlns:a16="http://schemas.microsoft.com/office/drawing/2014/main" id="{F12770E1-CAE4-F84E-B77C-FBF4762D90CB}"/>
              </a:ext>
            </a:extLst>
          </p:cNvPr>
          <p:cNvSpPr txBox="1">
            <a:spLocks noChangeArrowheads="1"/>
          </p:cNvSpPr>
          <p:nvPr/>
        </p:nvSpPr>
        <p:spPr bwMode="auto">
          <a:xfrm>
            <a:off x="0" y="4419600"/>
            <a:ext cx="1581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Bacchetta, Radici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oter Placeholder 1">
            <a:extLst>
              <a:ext uri="{FF2B5EF4-FFF2-40B4-BE49-F238E27FC236}">
                <a16:creationId xmlns:a16="http://schemas.microsoft.com/office/drawing/2014/main" id="{0E1B6E59-B496-2246-A76A-F84074B0B5E4}"/>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69634" name="Slide Number Placeholder 2">
            <a:extLst>
              <a:ext uri="{FF2B5EF4-FFF2-40B4-BE49-F238E27FC236}">
                <a16:creationId xmlns:a16="http://schemas.microsoft.com/office/drawing/2014/main" id="{BEC77DE3-4B6B-EC49-83A8-B4A4B59B51F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7468E2D-F05D-3744-B19C-B2595F36970A}" type="slidenum">
              <a:rPr lang="en-US" altLang="en-US" sz="1400" smtClean="0"/>
              <a:pPr>
                <a:spcBef>
                  <a:spcPct val="0"/>
                </a:spcBef>
                <a:buFontTx/>
                <a:buNone/>
              </a:pPr>
              <a:t>36</a:t>
            </a:fld>
            <a:endParaRPr lang="en-US" altLang="en-US" sz="1400"/>
          </a:p>
        </p:txBody>
      </p:sp>
      <p:sp>
        <p:nvSpPr>
          <p:cNvPr id="69635" name="Slide Number Placeholder 2">
            <a:extLst>
              <a:ext uri="{FF2B5EF4-FFF2-40B4-BE49-F238E27FC236}">
                <a16:creationId xmlns:a16="http://schemas.microsoft.com/office/drawing/2014/main" id="{0F25693E-CE6A-CF44-834A-D796A87DFC51}"/>
              </a:ext>
            </a:extLst>
          </p:cNvPr>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fld id="{7E039B6B-EA93-8C40-A49C-A189B1CCA9EA}" type="slidenum">
              <a:rPr lang="en-US" altLang="en-US" sz="1400"/>
              <a:pPr algn="r" eaLnBrk="1" hangingPunct="1">
                <a:spcBef>
                  <a:spcPct val="0"/>
                </a:spcBef>
                <a:buFontTx/>
                <a:buNone/>
              </a:pPr>
              <a:t>36</a:t>
            </a:fld>
            <a:endParaRPr lang="en-US" altLang="en-US" sz="1400"/>
          </a:p>
        </p:txBody>
      </p:sp>
      <p:sp>
        <p:nvSpPr>
          <p:cNvPr id="452610" name="Rectangle 2">
            <a:extLst>
              <a:ext uri="{FF2B5EF4-FFF2-40B4-BE49-F238E27FC236}">
                <a16:creationId xmlns:a16="http://schemas.microsoft.com/office/drawing/2014/main" id="{B3E76D10-3318-194F-8A1C-A3E7E255DA06}"/>
              </a:ext>
            </a:extLst>
          </p:cNvPr>
          <p:cNvSpPr>
            <a:spLocks noGrp="1" noChangeArrowheads="1"/>
          </p:cNvSpPr>
          <p:nvPr>
            <p:ph type="title" idx="4294967295"/>
          </p:nvPr>
        </p:nvSpPr>
        <p:spPr>
          <a:xfrm>
            <a:off x="0" y="115888"/>
            <a:ext cx="9020175" cy="474662"/>
          </a:xfrm>
        </p:spPr>
        <p:txBody>
          <a:bodyPr/>
          <a:lstStyle/>
          <a:p>
            <a:pPr>
              <a:defRPr/>
            </a:pPr>
            <a:r>
              <a:rPr lang="en-US">
                <a:effectLst>
                  <a:outerShdw blurRad="38100" dist="38100" dir="2700000" algn="tl">
                    <a:srgbClr val="DDDDDD"/>
                  </a:outerShdw>
                </a:effectLst>
                <a:ea typeface="ＭＳ Ｐゴシック" charset="0"/>
                <a:cs typeface="ＭＳ Ｐゴシック" charset="0"/>
              </a:rPr>
              <a:t>Quark distributions at large k</a:t>
            </a:r>
            <a:r>
              <a:rPr lang="en-US" baseline="-25000">
                <a:effectLst>
                  <a:outerShdw blurRad="38100" dist="38100" dir="2700000" algn="tl">
                    <a:srgbClr val="DDDDDD"/>
                  </a:outerShdw>
                </a:effectLst>
                <a:ea typeface="ＭＳ Ｐゴシック" charset="0"/>
                <a:cs typeface="ＭＳ Ｐゴシック" charset="0"/>
              </a:rPr>
              <a:t>T</a:t>
            </a:r>
            <a:endParaRPr lang="en-US">
              <a:effectLst>
                <a:outerShdw blurRad="38100" dist="38100" dir="2700000" algn="tl">
                  <a:srgbClr val="DDDDDD"/>
                </a:outerShdw>
              </a:effectLst>
              <a:ea typeface="ＭＳ Ｐゴシック" charset="0"/>
              <a:cs typeface="ＭＳ Ｐゴシック" charset="0"/>
            </a:endParaRPr>
          </a:p>
        </p:txBody>
      </p:sp>
      <p:sp>
        <p:nvSpPr>
          <p:cNvPr id="69637" name="Rectangle 15">
            <a:extLst>
              <a:ext uri="{FF2B5EF4-FFF2-40B4-BE49-F238E27FC236}">
                <a16:creationId xmlns:a16="http://schemas.microsoft.com/office/drawing/2014/main" id="{3EBA2630-276E-7F41-9A2D-773E7A5D6C01}"/>
              </a:ext>
            </a:extLst>
          </p:cNvPr>
          <p:cNvSpPr>
            <a:spLocks noChangeArrowheads="1"/>
          </p:cNvSpPr>
          <p:nvPr/>
        </p:nvSpPr>
        <p:spPr bwMode="auto">
          <a:xfrm>
            <a:off x="152400" y="4876800"/>
            <a:ext cx="4191000" cy="831850"/>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chemeClr val="accent2"/>
                </a:solidFill>
              </a:rPr>
              <a:t>Higher probability to find a hadron at large </a:t>
            </a:r>
            <a:r>
              <a:rPr lang="en-US" altLang="en-US" sz="2400">
                <a:solidFill>
                  <a:srgbClr val="CC3300"/>
                </a:solidFill>
              </a:rPr>
              <a:t>P</a:t>
            </a:r>
            <a:r>
              <a:rPr lang="en-US" altLang="en-US" sz="2400" baseline="-25000">
                <a:solidFill>
                  <a:srgbClr val="CC3300"/>
                </a:solidFill>
              </a:rPr>
              <a:t>T </a:t>
            </a:r>
            <a:r>
              <a:rPr lang="en-US" altLang="en-US" sz="2400">
                <a:solidFill>
                  <a:schemeClr val="accent2"/>
                </a:solidFill>
              </a:rPr>
              <a:t>in nuclei </a:t>
            </a:r>
          </a:p>
        </p:txBody>
      </p:sp>
      <p:pic>
        <p:nvPicPr>
          <p:cNvPr id="69638" name="Picture 10" descr="ptdep">
            <a:extLst>
              <a:ext uri="{FF2B5EF4-FFF2-40B4-BE49-F238E27FC236}">
                <a16:creationId xmlns:a16="http://schemas.microsoft.com/office/drawing/2014/main" id="{9868318E-4766-5340-AD13-0166F1C0E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3886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25" name="AutoShape 13">
            <a:extLst>
              <a:ext uri="{FF2B5EF4-FFF2-40B4-BE49-F238E27FC236}">
                <a16:creationId xmlns:a16="http://schemas.microsoft.com/office/drawing/2014/main" id="{334D9206-96A5-704C-A76B-F3DC64C442DA}"/>
              </a:ext>
            </a:extLst>
          </p:cNvPr>
          <p:cNvSpPr>
            <a:spLocks noChangeArrowheads="1"/>
          </p:cNvSpPr>
          <p:nvPr/>
        </p:nvSpPr>
        <p:spPr bwMode="auto">
          <a:xfrm>
            <a:off x="4419600" y="5029200"/>
            <a:ext cx="976313" cy="485775"/>
          </a:xfrm>
          <a:prstGeom prst="rightArrow">
            <a:avLst>
              <a:gd name="adj1" fmla="val 50000"/>
              <a:gd name="adj2" fmla="val 50245"/>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 name="Rectangle 15">
            <a:extLst>
              <a:ext uri="{FF2B5EF4-FFF2-40B4-BE49-F238E27FC236}">
                <a16:creationId xmlns:a16="http://schemas.microsoft.com/office/drawing/2014/main" id="{EEE5C673-5ED6-B344-997D-340D778789A2}"/>
              </a:ext>
            </a:extLst>
          </p:cNvPr>
          <p:cNvSpPr>
            <a:spLocks noChangeArrowheads="1"/>
          </p:cNvSpPr>
          <p:nvPr/>
        </p:nvSpPr>
        <p:spPr bwMode="auto">
          <a:xfrm>
            <a:off x="5486400" y="4876800"/>
            <a:ext cx="3352800" cy="831850"/>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CC3300"/>
                </a:solidFill>
              </a:rPr>
              <a:t>k</a:t>
            </a:r>
            <a:r>
              <a:rPr lang="en-US" altLang="en-US" sz="2400" baseline="-25000">
                <a:solidFill>
                  <a:srgbClr val="CC3300"/>
                </a:solidFill>
              </a:rPr>
              <a:t>T</a:t>
            </a:r>
            <a:r>
              <a:rPr lang="en-US" altLang="en-US" sz="2400">
                <a:solidFill>
                  <a:schemeClr val="accent2"/>
                </a:solidFill>
              </a:rPr>
              <a:t>-distributions may be wider in nuclei?</a:t>
            </a:r>
          </a:p>
        </p:txBody>
      </p:sp>
      <p:pic>
        <p:nvPicPr>
          <p:cNvPr id="69641" name="Picture 18" descr="txp_fig">
            <a:extLst>
              <a:ext uri="{FF2B5EF4-FFF2-40B4-BE49-F238E27FC236}">
                <a16:creationId xmlns:a16="http://schemas.microsoft.com/office/drawing/2014/main" id="{1E3A285D-FF4B-014A-929D-C3B72D0E0CE0}"/>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36353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8">
            <a:extLst>
              <a:ext uri="{FF2B5EF4-FFF2-40B4-BE49-F238E27FC236}">
                <a16:creationId xmlns:a16="http://schemas.microsoft.com/office/drawing/2014/main" id="{A73C2B62-77D1-8645-9D9F-D47858BE4E04}"/>
              </a:ext>
            </a:extLst>
          </p:cNvPr>
          <p:cNvGrpSpPr>
            <a:grpSpLocks/>
          </p:cNvGrpSpPr>
          <p:nvPr/>
        </p:nvGrpSpPr>
        <p:grpSpPr bwMode="auto">
          <a:xfrm>
            <a:off x="4572000" y="762000"/>
            <a:ext cx="4572000" cy="3994150"/>
            <a:chOff x="2880" y="480"/>
            <a:chExt cx="2880" cy="2516"/>
          </a:xfrm>
        </p:grpSpPr>
        <p:pic>
          <p:nvPicPr>
            <p:cNvPr id="69643" name="Picture 22">
              <a:extLst>
                <a:ext uri="{FF2B5EF4-FFF2-40B4-BE49-F238E27FC236}">
                  <a16:creationId xmlns:a16="http://schemas.microsoft.com/office/drawing/2014/main" id="{D1470826-2EC5-CC42-A476-1AC233681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960"/>
              <a:ext cx="2775" cy="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Text Box 35">
              <a:extLst>
                <a:ext uri="{FF2B5EF4-FFF2-40B4-BE49-F238E27FC236}">
                  <a16:creationId xmlns:a16="http://schemas.microsoft.com/office/drawing/2014/main" id="{1D7CC4D5-1E6E-6147-9D95-589A835CE50D}"/>
                </a:ext>
              </a:extLst>
            </p:cNvPr>
            <p:cNvSpPr txBox="1">
              <a:spLocks noChangeArrowheads="1"/>
            </p:cNvSpPr>
            <p:nvPr/>
          </p:nvSpPr>
          <p:spPr bwMode="auto">
            <a:xfrm>
              <a:off x="3168" y="720"/>
              <a:ext cx="24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it-IT" altLang="en-US" sz="2000" b="1">
                  <a:solidFill>
                    <a:schemeClr val="accent2"/>
                  </a:solidFill>
                  <a:cs typeface="Arial" panose="020B0604020202020204" pitchFamily="34" charset="0"/>
                </a:rPr>
                <a:t>P</a:t>
              </a:r>
              <a:r>
                <a:rPr lang="it-IT" altLang="en-US" sz="2000" b="1" baseline="-25000">
                  <a:solidFill>
                    <a:schemeClr val="accent2"/>
                  </a:solidFill>
                  <a:cs typeface="Arial" panose="020B0604020202020204" pitchFamily="34" charset="0"/>
                </a:rPr>
                <a:t>T </a:t>
              </a:r>
              <a:r>
                <a:rPr lang="it-IT" altLang="en-US" sz="2000" b="1">
                  <a:cs typeface="Arial" panose="020B0604020202020204" pitchFamily="34" charset="0"/>
                </a:rPr>
                <a:t>= </a:t>
              </a:r>
              <a:r>
                <a:rPr lang="it-IT" altLang="en-US" sz="2000" b="1">
                  <a:solidFill>
                    <a:srgbClr val="FF0000"/>
                  </a:solidFill>
                  <a:cs typeface="Arial" panose="020B0604020202020204" pitchFamily="34" charset="0"/>
                </a:rPr>
                <a:t>p</a:t>
              </a:r>
              <a:r>
                <a:rPr lang="it-IT" altLang="en-US" sz="2000" b="1" baseline="-25000">
                  <a:solidFill>
                    <a:srgbClr val="FF0000"/>
                  </a:solidFill>
                  <a:cs typeface="Arial" panose="020B0604020202020204" pitchFamily="34" charset="0"/>
                </a:rPr>
                <a:t>┴</a:t>
              </a:r>
              <a:r>
                <a:rPr lang="it-IT" altLang="en-US" sz="2000" b="1" baseline="-25000">
                  <a:cs typeface="Arial" panose="020B0604020202020204" pitchFamily="34" charset="0"/>
                </a:rPr>
                <a:t> </a:t>
              </a:r>
              <a:r>
                <a:rPr lang="it-IT" altLang="en-US" sz="2000" b="1">
                  <a:solidFill>
                    <a:schemeClr val="accent2"/>
                  </a:solidFill>
                  <a:cs typeface="Arial" panose="020B0604020202020204" pitchFamily="34" charset="0"/>
                </a:rPr>
                <a:t>+z</a:t>
              </a:r>
              <a:r>
                <a:rPr lang="it-IT" altLang="en-US" sz="2000" b="1">
                  <a:cs typeface="Arial" panose="020B0604020202020204" pitchFamily="34" charset="0"/>
                </a:rPr>
                <a:t> </a:t>
              </a:r>
              <a:r>
                <a:rPr lang="it-IT" altLang="en-US" sz="2000" b="1">
                  <a:solidFill>
                    <a:srgbClr val="FF0000"/>
                  </a:solidFill>
                  <a:cs typeface="Arial" panose="020B0604020202020204" pitchFamily="34" charset="0"/>
                </a:rPr>
                <a:t>k</a:t>
              </a:r>
              <a:r>
                <a:rPr lang="it-IT" altLang="en-US" sz="2000" b="1" baseline="-25000">
                  <a:solidFill>
                    <a:srgbClr val="FF0000"/>
                  </a:solidFill>
                  <a:cs typeface="Arial" panose="020B0604020202020204" pitchFamily="34" charset="0"/>
                </a:rPr>
                <a:t>T</a:t>
              </a:r>
              <a:r>
                <a:rPr lang="it-IT" altLang="en-US" sz="2000" b="1" baseline="-25000">
                  <a:cs typeface="Arial" panose="020B0604020202020204" pitchFamily="34" charset="0"/>
                </a:rPr>
                <a:t> </a:t>
              </a:r>
            </a:p>
          </p:txBody>
        </p:sp>
        <p:grpSp>
          <p:nvGrpSpPr>
            <p:cNvPr id="69645" name="Group 24">
              <a:extLst>
                <a:ext uri="{FF2B5EF4-FFF2-40B4-BE49-F238E27FC236}">
                  <a16:creationId xmlns:a16="http://schemas.microsoft.com/office/drawing/2014/main" id="{D38A8E7F-C47A-3349-BE57-2DD4C9AFA850}"/>
                </a:ext>
              </a:extLst>
            </p:cNvPr>
            <p:cNvGrpSpPr>
              <a:grpSpLocks/>
            </p:cNvGrpSpPr>
            <p:nvPr/>
          </p:nvGrpSpPr>
          <p:grpSpPr bwMode="auto">
            <a:xfrm>
              <a:off x="4460" y="480"/>
              <a:ext cx="1300" cy="480"/>
              <a:chOff x="4460" y="480"/>
              <a:chExt cx="1300" cy="480"/>
            </a:xfrm>
          </p:grpSpPr>
          <p:sp>
            <p:nvSpPr>
              <p:cNvPr id="69646" name="Oval 25">
                <a:extLst>
                  <a:ext uri="{FF2B5EF4-FFF2-40B4-BE49-F238E27FC236}">
                    <a16:creationId xmlns:a16="http://schemas.microsoft.com/office/drawing/2014/main" id="{90BC7F57-D8DA-624B-9728-3559EB2304F6}"/>
                  </a:ext>
                </a:extLst>
              </p:cNvPr>
              <p:cNvSpPr>
                <a:spLocks noChangeArrowheads="1"/>
              </p:cNvSpPr>
              <p:nvPr/>
            </p:nvSpPr>
            <p:spPr bwMode="auto">
              <a:xfrm>
                <a:off x="4539" y="720"/>
                <a:ext cx="144" cy="240"/>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69647" name="Line 26">
                <a:extLst>
                  <a:ext uri="{FF2B5EF4-FFF2-40B4-BE49-F238E27FC236}">
                    <a16:creationId xmlns:a16="http://schemas.microsoft.com/office/drawing/2014/main" id="{4646A94A-0C07-3245-9D3F-4F9A561CA292}"/>
                  </a:ext>
                </a:extLst>
              </p:cNvPr>
              <p:cNvSpPr>
                <a:spLocks noChangeShapeType="1"/>
              </p:cNvSpPr>
              <p:nvPr/>
            </p:nvSpPr>
            <p:spPr bwMode="auto">
              <a:xfrm flipV="1">
                <a:off x="4656" y="624"/>
                <a:ext cx="144" cy="14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8" name="Text Box 27">
                <a:extLst>
                  <a:ext uri="{FF2B5EF4-FFF2-40B4-BE49-F238E27FC236}">
                    <a16:creationId xmlns:a16="http://schemas.microsoft.com/office/drawing/2014/main" id="{D16F5B1C-3102-004C-87CB-A958FF3D47D1}"/>
                  </a:ext>
                </a:extLst>
              </p:cNvPr>
              <p:cNvSpPr txBox="1">
                <a:spLocks noChangeArrowheads="1"/>
              </p:cNvSpPr>
              <p:nvPr/>
            </p:nvSpPr>
            <p:spPr bwMode="auto">
              <a:xfrm>
                <a:off x="4460" y="480"/>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t>bigger effect at large z</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1725"/>
                                        </p:tgtEl>
                                        <p:attrNameLst>
                                          <p:attrName>style.visibility</p:attrName>
                                        </p:attrNameLst>
                                      </p:cBhvr>
                                      <p:to>
                                        <p:strVal val="visible"/>
                                      </p:to>
                                    </p:set>
                                    <p:animEffect transition="in" filter="blinds(horizontal)">
                                      <p:cBhvr>
                                        <p:cTn id="7" dur="500"/>
                                        <p:tgtEl>
                                          <p:spTgt spid="3717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2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A441C712-993E-4845-8CD7-6608BDA132C6}"/>
              </a:ext>
            </a:extLst>
          </p:cNvPr>
          <p:cNvSpPr>
            <a:spLocks noGrp="1" noChangeArrowheads="1"/>
          </p:cNvSpPr>
          <p:nvPr>
            <p:ph type="title"/>
          </p:nvPr>
        </p:nvSpPr>
        <p:spPr/>
        <p:txBody>
          <a:bodyPr/>
          <a:lstStyle/>
          <a:p>
            <a:r>
              <a:rPr lang="en-US" altLang="en-US">
                <a:ea typeface="ＭＳ Ｐゴシック" panose="020B0600070205080204" pitchFamily="34" charset="-128"/>
              </a:rPr>
              <a:t>b2b SSAs</a:t>
            </a:r>
          </a:p>
        </p:txBody>
      </p:sp>
      <p:sp>
        <p:nvSpPr>
          <p:cNvPr id="71682" name="Footer Placeholder 3">
            <a:extLst>
              <a:ext uri="{FF2B5EF4-FFF2-40B4-BE49-F238E27FC236}">
                <a16:creationId xmlns:a16="http://schemas.microsoft.com/office/drawing/2014/main" id="{5A668715-C30E-E142-A703-129C90F9220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71683" name="Slide Number Placeholder 4">
            <a:extLst>
              <a:ext uri="{FF2B5EF4-FFF2-40B4-BE49-F238E27FC236}">
                <a16:creationId xmlns:a16="http://schemas.microsoft.com/office/drawing/2014/main" id="{654A9334-3AAC-6947-A1D9-733CBD9FB43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58FDE7-274F-054D-98F4-912E1494D1EB}" type="slidenum">
              <a:rPr lang="en-US" altLang="en-US" sz="1400" smtClean="0"/>
              <a:pPr>
                <a:spcBef>
                  <a:spcPct val="0"/>
                </a:spcBef>
                <a:buFontTx/>
                <a:buNone/>
              </a:pPr>
              <a:t>37</a:t>
            </a:fld>
            <a:endParaRPr lang="en-US" altLang="en-US" sz="1400"/>
          </a:p>
        </p:txBody>
      </p:sp>
      <p:pic>
        <p:nvPicPr>
          <p:cNvPr id="71684" name="Picture 6" descr="Screen Shot 2015-08-14 at 11.30.06 AM.png">
            <a:extLst>
              <a:ext uri="{FF2B5EF4-FFF2-40B4-BE49-F238E27FC236}">
                <a16:creationId xmlns:a16="http://schemas.microsoft.com/office/drawing/2014/main" id="{D9C5F058-AABA-4A4F-A21D-5CCF0C9EEA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276600"/>
            <a:ext cx="4876800"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7" descr="Screen Shot 2015-08-14 at 11.30.55 AM.png">
            <a:extLst>
              <a:ext uri="{FF2B5EF4-FFF2-40B4-BE49-F238E27FC236}">
                <a16:creationId xmlns:a16="http://schemas.microsoft.com/office/drawing/2014/main" id="{71EF8D2A-3A3F-1243-B581-4728CA6B25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19200"/>
            <a:ext cx="4041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8" descr="Screen Shot 2015-08-14 at 11.31.56 AM.png">
            <a:extLst>
              <a:ext uri="{FF2B5EF4-FFF2-40B4-BE49-F238E27FC236}">
                <a16:creationId xmlns:a16="http://schemas.microsoft.com/office/drawing/2014/main" id="{A5B287A4-3953-074A-A11E-7514375F6D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5238" y="3733800"/>
            <a:ext cx="40465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10" descr="latex-image-1.pdf">
            <a:extLst>
              <a:ext uri="{FF2B5EF4-FFF2-40B4-BE49-F238E27FC236}">
                <a16:creationId xmlns:a16="http://schemas.microsoft.com/office/drawing/2014/main" id="{90D95927-B1EB-AD4C-B709-4555600170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38200"/>
            <a:ext cx="19161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688" name="Group 17">
            <a:extLst>
              <a:ext uri="{FF2B5EF4-FFF2-40B4-BE49-F238E27FC236}">
                <a16:creationId xmlns:a16="http://schemas.microsoft.com/office/drawing/2014/main" id="{C44A5CBF-B97A-B340-82E2-A201B15BA465}"/>
              </a:ext>
            </a:extLst>
          </p:cNvPr>
          <p:cNvGrpSpPr>
            <a:grpSpLocks/>
          </p:cNvGrpSpPr>
          <p:nvPr/>
        </p:nvGrpSpPr>
        <p:grpSpPr bwMode="auto">
          <a:xfrm>
            <a:off x="76200" y="1143000"/>
            <a:ext cx="3505200" cy="3641725"/>
            <a:chOff x="1524000" y="1981200"/>
            <a:chExt cx="5325208" cy="5546176"/>
          </a:xfrm>
        </p:grpSpPr>
        <p:sp>
          <p:nvSpPr>
            <p:cNvPr id="13" name="Arc 12">
              <a:extLst>
                <a:ext uri="{FF2B5EF4-FFF2-40B4-BE49-F238E27FC236}">
                  <a16:creationId xmlns:a16="http://schemas.microsoft.com/office/drawing/2014/main" id="{F3799449-6B92-E147-B38F-8568FDF7E2B4}"/>
                </a:ext>
              </a:extLst>
            </p:cNvPr>
            <p:cNvSpPr>
              <a:spLocks/>
            </p:cNvSpPr>
            <p:nvPr/>
          </p:nvSpPr>
          <p:spPr bwMode="auto">
            <a:xfrm rot="8231355" flipH="1">
              <a:off x="3477541" y="3593799"/>
              <a:ext cx="3371667" cy="3933577"/>
            </a:xfrm>
            <a:custGeom>
              <a:avLst/>
              <a:gdLst>
                <a:gd name="T0" fmla="*/ 2700300 w 3371667"/>
                <a:gd name="T1" fmla="*/ 3537618 h 3933577"/>
                <a:gd name="T2" fmla="*/ 1452441 w 3371667"/>
                <a:gd name="T3" fmla="*/ 3914638 h 3933577"/>
                <a:gd name="T4" fmla="*/ 0 60000 65536"/>
                <a:gd name="T5" fmla="*/ 0 60000 65536"/>
              </a:gdLst>
              <a:ahLst/>
              <a:cxnLst>
                <a:cxn ang="T4">
                  <a:pos x="T0" y="T1"/>
                </a:cxn>
                <a:cxn ang="T5">
                  <a:pos x="T2" y="T3"/>
                </a:cxn>
              </a:cxnLst>
              <a:rect l="0" t="0" r="r" b="b"/>
              <a:pathLst>
                <a:path w="3371667" h="3933577" stroke="0">
                  <a:moveTo>
                    <a:pt x="2700300" y="3537618"/>
                  </a:moveTo>
                  <a:cubicBezTo>
                    <a:pt x="2343579" y="3851180"/>
                    <a:pt x="1894780" y="3986777"/>
                    <a:pt x="1452441" y="3914638"/>
                  </a:cubicBezTo>
                  <a:lnTo>
                    <a:pt x="1685834" y="1966789"/>
                  </a:lnTo>
                  <a:lnTo>
                    <a:pt x="2700300" y="3537618"/>
                  </a:lnTo>
                  <a:close/>
                </a:path>
                <a:path w="3371667" h="3933577" fill="none">
                  <a:moveTo>
                    <a:pt x="2700300" y="3537618"/>
                  </a:moveTo>
                  <a:cubicBezTo>
                    <a:pt x="2343579" y="3851180"/>
                    <a:pt x="1894780" y="3986777"/>
                    <a:pt x="1452441" y="3914638"/>
                  </a:cubicBezTo>
                </a:path>
              </a:pathLst>
            </a:custGeom>
            <a:noFill/>
            <a:ln w="952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cxnSp>
          <p:nvCxnSpPr>
            <p:cNvPr id="14" name="Straight Connector 13">
              <a:extLst>
                <a:ext uri="{FF2B5EF4-FFF2-40B4-BE49-F238E27FC236}">
                  <a16:creationId xmlns:a16="http://schemas.microsoft.com/office/drawing/2014/main" id="{4364618D-BA68-EC4F-9209-F6398B41A10D}"/>
                </a:ext>
              </a:extLst>
            </p:cNvPr>
            <p:cNvCxnSpPr>
              <a:cxnSpLocks noChangeShapeType="1"/>
            </p:cNvCxnSpPr>
            <p:nvPr/>
          </p:nvCxnSpPr>
          <p:spPr bwMode="auto">
            <a:xfrm flipV="1">
              <a:off x="1675943" y="2058566"/>
              <a:ext cx="1143183" cy="91388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B57585EE-E48B-1A44-81A8-98B39C9CBB64}"/>
                </a:ext>
              </a:extLst>
            </p:cNvPr>
            <p:cNvCxnSpPr>
              <a:cxnSpLocks noChangeShapeType="1"/>
            </p:cNvCxnSpPr>
            <p:nvPr/>
          </p:nvCxnSpPr>
          <p:spPr bwMode="auto">
            <a:xfrm>
              <a:off x="2819126" y="2058566"/>
              <a:ext cx="2819369" cy="114114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2AA79108-0CE2-EC41-9DAF-A14D7556A656}"/>
                </a:ext>
              </a:extLst>
            </p:cNvPr>
            <p:cNvCxnSpPr>
              <a:cxnSpLocks noChangeShapeType="1"/>
            </p:cNvCxnSpPr>
            <p:nvPr/>
          </p:nvCxnSpPr>
          <p:spPr bwMode="auto">
            <a:xfrm flipH="1" flipV="1">
              <a:off x="1675943" y="2972452"/>
              <a:ext cx="1753363" cy="251439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7EAC7BB1-4C0E-D64B-9C6C-971463D4E2A0}"/>
                </a:ext>
              </a:extLst>
            </p:cNvPr>
            <p:cNvCxnSpPr>
              <a:cxnSpLocks noChangeShapeType="1"/>
            </p:cNvCxnSpPr>
            <p:nvPr/>
          </p:nvCxnSpPr>
          <p:spPr bwMode="auto">
            <a:xfrm flipV="1">
              <a:off x="3429305" y="3199715"/>
              <a:ext cx="2209190" cy="228713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569BF2C6-A875-2143-A8BB-89DEF6F3BED7}"/>
                </a:ext>
              </a:extLst>
            </p:cNvPr>
            <p:cNvCxnSpPr>
              <a:cxnSpLocks noChangeShapeType="1"/>
            </p:cNvCxnSpPr>
            <p:nvPr/>
          </p:nvCxnSpPr>
          <p:spPr bwMode="auto">
            <a:xfrm>
              <a:off x="1859238" y="3003883"/>
              <a:ext cx="991240" cy="74948"/>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E11FB700-A745-D54F-974D-7318CEDC0A94}"/>
                </a:ext>
              </a:extLst>
            </p:cNvPr>
            <p:cNvCxnSpPr>
              <a:cxnSpLocks noChangeShapeType="1"/>
            </p:cNvCxnSpPr>
            <p:nvPr/>
          </p:nvCxnSpPr>
          <p:spPr bwMode="auto">
            <a:xfrm flipH="1" flipV="1">
              <a:off x="2785361" y="2382536"/>
              <a:ext cx="74764" cy="686623"/>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C8EA9C0E-A359-8F44-AC40-E95E5158785C}"/>
                </a:ext>
              </a:extLst>
            </p:cNvPr>
            <p:cNvCxnSpPr>
              <a:cxnSpLocks noChangeShapeType="1"/>
            </p:cNvCxnSpPr>
            <p:nvPr/>
          </p:nvCxnSpPr>
          <p:spPr bwMode="auto">
            <a:xfrm>
              <a:off x="2850478" y="3071578"/>
              <a:ext cx="2590251" cy="1905138"/>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70B84956-2E68-BA49-A035-CD35A9F1BEAB}"/>
                </a:ext>
              </a:extLst>
            </p:cNvPr>
            <p:cNvCxnSpPr>
              <a:cxnSpLocks noChangeShapeType="1"/>
            </p:cNvCxnSpPr>
            <p:nvPr/>
          </p:nvCxnSpPr>
          <p:spPr bwMode="auto">
            <a:xfrm flipV="1">
              <a:off x="3810366" y="1981200"/>
              <a:ext cx="991242" cy="1752824"/>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82B860A1-9D5B-F34E-A890-2FB624E72F74}"/>
                </a:ext>
              </a:extLst>
            </p:cNvPr>
            <p:cNvCxnSpPr>
              <a:cxnSpLocks noChangeShapeType="1"/>
            </p:cNvCxnSpPr>
            <p:nvPr/>
          </p:nvCxnSpPr>
          <p:spPr bwMode="auto">
            <a:xfrm>
              <a:off x="4801608" y="1981200"/>
              <a:ext cx="836887" cy="38199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FDC17D78-9936-C842-B7B9-ED101DDDBC21}"/>
                </a:ext>
              </a:extLst>
            </p:cNvPr>
            <p:cNvCxnSpPr>
              <a:cxnSpLocks noChangeShapeType="1"/>
            </p:cNvCxnSpPr>
            <p:nvPr/>
          </p:nvCxnSpPr>
          <p:spPr bwMode="auto">
            <a:xfrm flipV="1">
              <a:off x="4550783" y="2363195"/>
              <a:ext cx="1087712" cy="194865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E44DEF88-F5E3-C745-BBE8-115966F16E32}"/>
                </a:ext>
              </a:extLst>
            </p:cNvPr>
            <p:cNvCxnSpPr>
              <a:cxnSpLocks noChangeShapeType="1"/>
            </p:cNvCxnSpPr>
            <p:nvPr/>
          </p:nvCxnSpPr>
          <p:spPr bwMode="auto">
            <a:xfrm flipH="1" flipV="1">
              <a:off x="1524000" y="3352030"/>
              <a:ext cx="1828128" cy="77366"/>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a:extLst>
                <a:ext uri="{FF2B5EF4-FFF2-40B4-BE49-F238E27FC236}">
                  <a16:creationId xmlns:a16="http://schemas.microsoft.com/office/drawing/2014/main" id="{954B78E3-3AF1-134B-8099-D621032C3D48}"/>
                </a:ext>
              </a:extLst>
            </p:cNvPr>
            <p:cNvCxnSpPr>
              <a:cxnSpLocks noChangeShapeType="1"/>
            </p:cNvCxnSpPr>
            <p:nvPr/>
          </p:nvCxnSpPr>
          <p:spPr bwMode="auto">
            <a:xfrm flipH="1" flipV="1">
              <a:off x="1827884" y="4190967"/>
              <a:ext cx="2713252" cy="130555"/>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23695C0B-6212-9447-AF69-2683746F6B69}"/>
                </a:ext>
              </a:extLst>
            </p:cNvPr>
            <p:cNvCxnSpPr>
              <a:cxnSpLocks noChangeShapeType="1"/>
            </p:cNvCxnSpPr>
            <p:nvPr/>
          </p:nvCxnSpPr>
          <p:spPr bwMode="auto">
            <a:xfrm>
              <a:off x="1524000" y="3352030"/>
              <a:ext cx="303884" cy="838937"/>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7F7D7962-BD28-DD44-A280-671707813944}"/>
                </a:ext>
              </a:extLst>
            </p:cNvPr>
            <p:cNvCxnSpPr>
              <a:cxnSpLocks noChangeShapeType="1"/>
            </p:cNvCxnSpPr>
            <p:nvPr/>
          </p:nvCxnSpPr>
          <p:spPr bwMode="auto">
            <a:xfrm flipV="1">
              <a:off x="3810366" y="3277081"/>
              <a:ext cx="991242" cy="456944"/>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7DD2CCB6-4F37-EF43-8678-E20361352441}"/>
                </a:ext>
              </a:extLst>
            </p:cNvPr>
            <p:cNvCxnSpPr>
              <a:cxnSpLocks noChangeShapeType="1"/>
            </p:cNvCxnSpPr>
            <p:nvPr/>
          </p:nvCxnSpPr>
          <p:spPr bwMode="auto">
            <a:xfrm flipH="1" flipV="1">
              <a:off x="2438065" y="3429396"/>
              <a:ext cx="1372301" cy="304629"/>
            </a:xfrm>
            <a:prstGeom prst="line">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06D43C93-8F11-4F48-898E-710E5FB3386F}"/>
                </a:ext>
              </a:extLst>
            </p:cNvPr>
            <p:cNvCxnSpPr>
              <a:cxnSpLocks noChangeShapeType="1"/>
            </p:cNvCxnSpPr>
            <p:nvPr/>
          </p:nvCxnSpPr>
          <p:spPr bwMode="auto">
            <a:xfrm flipV="1">
              <a:off x="5050021" y="2820138"/>
              <a:ext cx="991242" cy="988834"/>
            </a:xfrm>
            <a:prstGeom prst="line">
              <a:avLst/>
            </a:prstGeom>
            <a:noFill/>
            <a:ln w="9525">
              <a:solidFill>
                <a:schemeClr val="tx1"/>
              </a:solidFill>
              <a:prstDash val="sys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1972F6D5-E261-1343-84EF-55CA3D5E6342}"/>
                </a:ext>
              </a:extLst>
            </p:cNvPr>
            <p:cNvCxnSpPr/>
            <p:nvPr/>
          </p:nvCxnSpPr>
          <p:spPr>
            <a:xfrm>
              <a:off x="4420547" y="2699254"/>
              <a:ext cx="836887"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FFC7821-0BC9-E842-BD1E-CEA37655C344}"/>
                </a:ext>
              </a:extLst>
            </p:cNvPr>
            <p:cNvCxnSpPr/>
            <p:nvPr/>
          </p:nvCxnSpPr>
          <p:spPr>
            <a:xfrm>
              <a:off x="1982238" y="3429396"/>
              <a:ext cx="533004"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2199F50-2F87-F049-B1C8-6B2608F3EC62}"/>
                </a:ext>
              </a:extLst>
            </p:cNvPr>
            <p:cNvCxnSpPr>
              <a:cxnSpLocks noChangeShapeType="1"/>
            </p:cNvCxnSpPr>
            <p:nvPr/>
          </p:nvCxnSpPr>
          <p:spPr bwMode="auto">
            <a:xfrm>
              <a:off x="4420547" y="2708925"/>
              <a:ext cx="836887" cy="338476"/>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A6F248E1-0365-E74B-8B35-E037E8511558}"/>
                </a:ext>
              </a:extLst>
            </p:cNvPr>
            <p:cNvCxnSpPr>
              <a:cxnSpLocks noChangeShapeType="1"/>
            </p:cNvCxnSpPr>
            <p:nvPr/>
          </p:nvCxnSpPr>
          <p:spPr bwMode="auto">
            <a:xfrm>
              <a:off x="1950886" y="3352030"/>
              <a:ext cx="533002" cy="761571"/>
            </a:xfrm>
            <a:prstGeom prst="line">
              <a:avLst/>
            </a:prstGeom>
            <a:noFill/>
            <a:ln w="25400">
              <a:solidFill>
                <a:schemeClr val="tx1"/>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1F2AD2CE-6F28-5541-A6B2-D57AAC50C4AD}"/>
                </a:ext>
              </a:extLst>
            </p:cNvPr>
            <p:cNvCxnSpPr>
              <a:cxnSpLocks noChangeShapeType="1"/>
            </p:cNvCxnSpPr>
            <p:nvPr/>
          </p:nvCxnSpPr>
          <p:spPr bwMode="auto">
            <a:xfrm flipV="1">
              <a:off x="3810366" y="2972452"/>
              <a:ext cx="455827" cy="761572"/>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a:extLst>
                <a:ext uri="{FF2B5EF4-FFF2-40B4-BE49-F238E27FC236}">
                  <a16:creationId xmlns:a16="http://schemas.microsoft.com/office/drawing/2014/main" id="{C412C30B-FBAD-DE40-BD4D-E662CCAD7BA0}"/>
                </a:ext>
              </a:extLst>
            </p:cNvPr>
            <p:cNvCxnSpPr>
              <a:cxnSpLocks noChangeShapeType="1"/>
            </p:cNvCxnSpPr>
            <p:nvPr/>
          </p:nvCxnSpPr>
          <p:spPr bwMode="auto">
            <a:xfrm flipH="1" flipV="1">
              <a:off x="2438065" y="3388294"/>
              <a:ext cx="914063" cy="41101"/>
            </a:xfrm>
            <a:prstGeom prst="line">
              <a:avLst/>
            </a:prstGeom>
            <a:noFill/>
            <a:ln w="1905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a:extLst>
                <a:ext uri="{FF2B5EF4-FFF2-40B4-BE49-F238E27FC236}">
                  <a16:creationId xmlns:a16="http://schemas.microsoft.com/office/drawing/2014/main" id="{C8FDD882-4A45-7F48-87D0-F54105CA9784}"/>
                </a:ext>
              </a:extLst>
            </p:cNvPr>
            <p:cNvCxnSpPr>
              <a:cxnSpLocks noChangeShapeType="1"/>
            </p:cNvCxnSpPr>
            <p:nvPr/>
          </p:nvCxnSpPr>
          <p:spPr bwMode="auto">
            <a:xfrm flipH="1" flipV="1">
              <a:off x="4266193" y="2972452"/>
              <a:ext cx="535415" cy="304629"/>
            </a:xfrm>
            <a:prstGeom prst="line">
              <a:avLst/>
            </a:prstGeom>
            <a:noFill/>
            <a:ln w="9525">
              <a:solidFill>
                <a:schemeClr val="tx1"/>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7" name="Freeform 36">
              <a:extLst>
                <a:ext uri="{FF2B5EF4-FFF2-40B4-BE49-F238E27FC236}">
                  <a16:creationId xmlns:a16="http://schemas.microsoft.com/office/drawing/2014/main" id="{D0FC0740-5611-1240-BC3B-1D40A58A23AA}"/>
                </a:ext>
              </a:extLst>
            </p:cNvPr>
            <p:cNvSpPr>
              <a:spLocks/>
            </p:cNvSpPr>
            <p:nvPr/>
          </p:nvSpPr>
          <p:spPr bwMode="auto">
            <a:xfrm>
              <a:off x="2903538" y="3076413"/>
              <a:ext cx="921300" cy="662446"/>
            </a:xfrm>
            <a:custGeom>
              <a:avLst/>
              <a:gdLst>
                <a:gd name="T0" fmla="*/ 0 w 920911"/>
                <a:gd name="T1" fmla="*/ 3939 h 661644"/>
                <a:gd name="T2" fmla="*/ 156218 w 920911"/>
                <a:gd name="T3" fmla="*/ 24786 h 661644"/>
                <a:gd name="T4" fmla="*/ 72902 w 920911"/>
                <a:gd name="T5" fmla="*/ 191558 h 661644"/>
                <a:gd name="T6" fmla="*/ 333265 w 920911"/>
                <a:gd name="T7" fmla="*/ 139441 h 661644"/>
                <a:gd name="T8" fmla="*/ 249949 w 920911"/>
                <a:gd name="T9" fmla="*/ 316636 h 661644"/>
                <a:gd name="T10" fmla="*/ 499897 w 920911"/>
                <a:gd name="T11" fmla="*/ 243674 h 661644"/>
                <a:gd name="T12" fmla="*/ 426995 w 920911"/>
                <a:gd name="T13" fmla="*/ 431292 h 661644"/>
                <a:gd name="T14" fmla="*/ 624872 w 920911"/>
                <a:gd name="T15" fmla="*/ 358330 h 661644"/>
                <a:gd name="T16" fmla="*/ 551970 w 920911"/>
                <a:gd name="T17" fmla="*/ 545948 h 661644"/>
                <a:gd name="T18" fmla="*/ 760261 w 920911"/>
                <a:gd name="T19" fmla="*/ 462562 h 661644"/>
                <a:gd name="T20" fmla="*/ 687359 w 920911"/>
                <a:gd name="T21" fmla="*/ 660604 h 661644"/>
                <a:gd name="T22" fmla="*/ 906064 w 920911"/>
                <a:gd name="T23" fmla="*/ 566794 h 661644"/>
                <a:gd name="T24" fmla="*/ 885235 w 920911"/>
                <a:gd name="T25" fmla="*/ 660604 h 6616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noFill/>
            <a:ln w="25400" cap="flat" cmpd="sng">
              <a:solidFill>
                <a:srgbClr val="CCBE7F"/>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sp>
          <p:nvSpPr>
            <p:cNvPr id="38" name="Oval 37">
              <a:extLst>
                <a:ext uri="{FF2B5EF4-FFF2-40B4-BE49-F238E27FC236}">
                  <a16:creationId xmlns:a16="http://schemas.microsoft.com/office/drawing/2014/main" id="{59135E4F-8A98-8A40-92C7-1046296A83D3}"/>
                </a:ext>
              </a:extLst>
            </p:cNvPr>
            <p:cNvSpPr>
              <a:spLocks noChangeArrowheads="1"/>
            </p:cNvSpPr>
            <p:nvPr/>
          </p:nvSpPr>
          <p:spPr bwMode="auto">
            <a:xfrm>
              <a:off x="3733190" y="3656658"/>
              <a:ext cx="151943" cy="152314"/>
            </a:xfrm>
            <a:prstGeom prst="ellipse">
              <a:avLst/>
            </a:prstGeom>
            <a:gradFill rotWithShape="1">
              <a:gsLst>
                <a:gs pos="0">
                  <a:srgbClr val="CBFFFF"/>
                </a:gs>
                <a:gs pos="100000">
                  <a:srgbClr val="B5E5E9"/>
                </a:gs>
              </a:gsLst>
              <a:lin ang="5400000"/>
            </a:gradFill>
            <a:ln w="9525">
              <a:solidFill>
                <a:schemeClr val="tx2"/>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39" name="Arc 38">
              <a:extLst>
                <a:ext uri="{FF2B5EF4-FFF2-40B4-BE49-F238E27FC236}">
                  <a16:creationId xmlns:a16="http://schemas.microsoft.com/office/drawing/2014/main" id="{95F4F906-968E-7642-8601-1799A4F9AA4C}"/>
                </a:ext>
              </a:extLst>
            </p:cNvPr>
            <p:cNvSpPr>
              <a:spLocks/>
            </p:cNvSpPr>
            <p:nvPr/>
          </p:nvSpPr>
          <p:spPr bwMode="auto">
            <a:xfrm rot="7685355" flipH="1">
              <a:off x="4165800" y="3401852"/>
              <a:ext cx="1235439" cy="1198653"/>
            </a:xfrm>
            <a:custGeom>
              <a:avLst/>
              <a:gdLst>
                <a:gd name="T0" fmla="*/ 1218307 w 1235439"/>
                <a:gd name="T1" fmla="*/ 459157 h 1198653"/>
                <a:gd name="T2" fmla="*/ 1223325 w 1235439"/>
                <a:gd name="T3" fmla="*/ 717438 h 1198653"/>
                <a:gd name="T4" fmla="*/ 0 60000 65536"/>
                <a:gd name="T5" fmla="*/ 0 60000 65536"/>
              </a:gdLst>
              <a:ahLst/>
              <a:cxnLst>
                <a:cxn ang="T4">
                  <a:pos x="T0" y="T1"/>
                </a:cxn>
                <a:cxn ang="T5">
                  <a:pos x="T2" y="T3"/>
                </a:cxn>
              </a:cxnLst>
              <a:rect l="0" t="0" r="r" b="b"/>
              <a:pathLst>
                <a:path w="1235439" h="1198653" stroke="0">
                  <a:moveTo>
                    <a:pt x="1218307" y="459157"/>
                  </a:moveTo>
                  <a:cubicBezTo>
                    <a:pt x="1239311" y="543873"/>
                    <a:pt x="1241023" y="632014"/>
                    <a:pt x="1223325" y="717438"/>
                  </a:cubicBezTo>
                  <a:lnTo>
                    <a:pt x="617720" y="599327"/>
                  </a:lnTo>
                  <a:lnTo>
                    <a:pt x="1218307" y="459157"/>
                  </a:lnTo>
                  <a:close/>
                </a:path>
                <a:path w="1235439" h="1198653" fill="none">
                  <a:moveTo>
                    <a:pt x="1218307" y="459157"/>
                  </a:moveTo>
                  <a:cubicBezTo>
                    <a:pt x="1239311" y="543873"/>
                    <a:pt x="1241023" y="632014"/>
                    <a:pt x="1223325" y="717438"/>
                  </a:cubicBezTo>
                </a:path>
              </a:pathLst>
            </a:custGeom>
            <a:noFill/>
            <a:ln w="9525"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eaLnBrk="1" hangingPunct="1">
                <a:defRPr/>
              </a:pPr>
              <a:endParaRPr lang="en-US"/>
            </a:p>
          </p:txBody>
        </p:sp>
        <p:pic>
          <p:nvPicPr>
            <p:cNvPr id="71717" name="Picture 47" descr="latex-image-1.pdf">
              <a:extLst>
                <a:ext uri="{FF2B5EF4-FFF2-40B4-BE49-F238E27FC236}">
                  <a16:creationId xmlns:a16="http://schemas.microsoft.com/office/drawing/2014/main" id="{D867B245-8DC6-DD47-A8B0-8B77194D9E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8" name="Picture 48" descr="latex-image-1.pdf">
              <a:extLst>
                <a:ext uri="{FF2B5EF4-FFF2-40B4-BE49-F238E27FC236}">
                  <a16:creationId xmlns:a16="http://schemas.microsoft.com/office/drawing/2014/main" id="{DBE1C497-62CD-CE40-9AF0-D873244F62E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9" name="Picture 49" descr="latex-image-1.pdf">
              <a:extLst>
                <a:ext uri="{FF2B5EF4-FFF2-40B4-BE49-F238E27FC236}">
                  <a16:creationId xmlns:a16="http://schemas.microsoft.com/office/drawing/2014/main" id="{62778312-27F9-8D49-BA70-107279A1DE4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0" name="Picture 50" descr="latex-image-1.pdf">
              <a:extLst>
                <a:ext uri="{FF2B5EF4-FFF2-40B4-BE49-F238E27FC236}">
                  <a16:creationId xmlns:a16="http://schemas.microsoft.com/office/drawing/2014/main" id="{8DFFC6D1-1249-014A-95FF-9342D9EEF34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1" name="Picture 51" descr="latex-image-1.pdf">
              <a:extLst>
                <a:ext uri="{FF2B5EF4-FFF2-40B4-BE49-F238E27FC236}">
                  <a16:creationId xmlns:a16="http://schemas.microsoft.com/office/drawing/2014/main" id="{CB20C9F0-14C2-C340-BED0-4B258C6729A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2" name="Picture 52" descr="latex-image-1.pdf">
              <a:extLst>
                <a:ext uri="{FF2B5EF4-FFF2-40B4-BE49-F238E27FC236}">
                  <a16:creationId xmlns:a16="http://schemas.microsoft.com/office/drawing/2014/main" id="{54A59FD8-B113-7544-938C-BCE4B829401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3" name="Picture 53" descr="latex-image-1.pdf">
              <a:extLst>
                <a:ext uri="{FF2B5EF4-FFF2-40B4-BE49-F238E27FC236}">
                  <a16:creationId xmlns:a16="http://schemas.microsoft.com/office/drawing/2014/main" id="{26892E6B-CE59-DE48-96D6-81187F98AD2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4" name="Picture 54" descr="latex-image-1.pdf">
              <a:extLst>
                <a:ext uri="{FF2B5EF4-FFF2-40B4-BE49-F238E27FC236}">
                  <a16:creationId xmlns:a16="http://schemas.microsoft.com/office/drawing/2014/main" id="{61CEEBA5-AB00-3A4C-9142-C45492A0204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5" name="Picture 55" descr="latex-image-1.pdf">
              <a:extLst>
                <a:ext uri="{FF2B5EF4-FFF2-40B4-BE49-F238E27FC236}">
                  <a16:creationId xmlns:a16="http://schemas.microsoft.com/office/drawing/2014/main" id="{C2948FF6-FD06-C94E-B633-33710A612CF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689" name="Picture 48" descr="latex-image-1.pdf">
            <a:extLst>
              <a:ext uri="{FF2B5EF4-FFF2-40B4-BE49-F238E27FC236}">
                <a16:creationId xmlns:a16="http://schemas.microsoft.com/office/drawing/2014/main" id="{AF0790AB-3F31-2044-B12D-25CA14A28C2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rot="-5400000">
            <a:off x="4545013" y="1344612"/>
            <a:ext cx="990600" cy="434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F3FBF25F-3250-2248-9D6B-1244A13B93E4}"/>
              </a:ext>
            </a:extLst>
          </p:cNvPr>
          <p:cNvSpPr>
            <a:spLocks noGrp="1" noChangeArrowheads="1"/>
          </p:cNvSpPr>
          <p:nvPr>
            <p:ph type="title"/>
          </p:nvPr>
        </p:nvSpPr>
        <p:spPr>
          <a:xfrm>
            <a:off x="381000" y="152400"/>
            <a:ext cx="8610600" cy="563563"/>
          </a:xfrm>
        </p:spPr>
        <p:txBody>
          <a:bodyPr/>
          <a:lstStyle/>
          <a:p>
            <a:r>
              <a:rPr lang="en-US" altLang="en-US">
                <a:ea typeface="ＭＳ Ｐゴシック" panose="020B0600070205080204" pitchFamily="34" charset="-128"/>
              </a:rPr>
              <a:t>b2b distributions: EIC 5x50 (Lambda-pi)</a:t>
            </a:r>
          </a:p>
        </p:txBody>
      </p:sp>
      <p:pic>
        <p:nvPicPr>
          <p:cNvPr id="72706" name="Picture 2" descr="ProdHisto-PDFF-PiMi_Lambda-3.png">
            <a:extLst>
              <a:ext uri="{FF2B5EF4-FFF2-40B4-BE49-F238E27FC236}">
                <a16:creationId xmlns:a16="http://schemas.microsoft.com/office/drawing/2014/main" id="{1011D359-4BCD-6E48-97EE-C256DB44D2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8682038"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1" descr="Screen Shot 2015-06-30 at 2.51.47 PM.png">
            <a:extLst>
              <a:ext uri="{FF2B5EF4-FFF2-40B4-BE49-F238E27FC236}">
                <a16:creationId xmlns:a16="http://schemas.microsoft.com/office/drawing/2014/main" id="{D66AAF08-89B8-7447-9338-DE6B2274A5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86200"/>
            <a:ext cx="74676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Footer Placeholder 4">
            <a:extLst>
              <a:ext uri="{FF2B5EF4-FFF2-40B4-BE49-F238E27FC236}">
                <a16:creationId xmlns:a16="http://schemas.microsoft.com/office/drawing/2014/main" id="{B72A6407-45B7-7245-B202-22F61F1907AF}"/>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72709" name="Slide Number Placeholder 5">
            <a:extLst>
              <a:ext uri="{FF2B5EF4-FFF2-40B4-BE49-F238E27FC236}">
                <a16:creationId xmlns:a16="http://schemas.microsoft.com/office/drawing/2014/main" id="{A7F689F5-EB93-594F-9F52-F30772177DF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CFBF3EE-9F03-BD48-B51F-C6A3574453ED}" type="slidenum">
              <a:rPr lang="en-US" altLang="en-US" sz="1400" smtClean="0"/>
              <a:pPr>
                <a:spcBef>
                  <a:spcPct val="0"/>
                </a:spcBef>
                <a:buFontTx/>
                <a:buNone/>
              </a:pPr>
              <a:t>38</a:t>
            </a:fld>
            <a:endParaRPr lang="en-US" altLang="en-US" sz="1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DD6E5409-2DE3-1543-9012-05A4643538C2}"/>
              </a:ext>
            </a:extLst>
          </p:cNvPr>
          <p:cNvSpPr>
            <a:spLocks noGrp="1" noChangeArrowheads="1"/>
          </p:cNvSpPr>
          <p:nvPr>
            <p:ph type="title"/>
          </p:nvPr>
        </p:nvSpPr>
        <p:spPr>
          <a:xfrm>
            <a:off x="152400" y="152400"/>
            <a:ext cx="8534400" cy="563563"/>
          </a:xfrm>
        </p:spPr>
        <p:txBody>
          <a:bodyPr/>
          <a:lstStyle/>
          <a:p>
            <a:r>
              <a:rPr lang="en-US" altLang="en-US">
                <a:ea typeface="ＭＳ Ｐゴシック" panose="020B0600070205080204" pitchFamily="34" charset="-128"/>
              </a:rPr>
              <a:t>b2b distributions: CLAS12(Lambda-pion)</a:t>
            </a:r>
          </a:p>
        </p:txBody>
      </p:sp>
      <p:sp>
        <p:nvSpPr>
          <p:cNvPr id="73730" name="Footer Placeholder 3">
            <a:extLst>
              <a:ext uri="{FF2B5EF4-FFF2-40B4-BE49-F238E27FC236}">
                <a16:creationId xmlns:a16="http://schemas.microsoft.com/office/drawing/2014/main" id="{0E1CE0DA-8007-044C-B92A-3AB1725CF6BB}"/>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73731" name="Slide Number Placeholder 4">
            <a:extLst>
              <a:ext uri="{FF2B5EF4-FFF2-40B4-BE49-F238E27FC236}">
                <a16:creationId xmlns:a16="http://schemas.microsoft.com/office/drawing/2014/main" id="{71B81231-B1BC-9940-8C58-6BF817E3D2EF}"/>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35748FA-365A-A640-B87A-3B6E93037D01}" type="slidenum">
              <a:rPr lang="en-US" altLang="en-US" sz="1400" smtClean="0"/>
              <a:pPr>
                <a:spcBef>
                  <a:spcPct val="0"/>
                </a:spcBef>
                <a:buFontTx/>
                <a:buNone/>
              </a:pPr>
              <a:t>39</a:t>
            </a:fld>
            <a:endParaRPr lang="en-US" altLang="en-US" sz="1400"/>
          </a:p>
        </p:txBody>
      </p:sp>
      <p:pic>
        <p:nvPicPr>
          <p:cNvPr id="73732" name="Picture 5" descr="Screen Shot 2015-06-29 at 6.50.23 PM.png">
            <a:extLst>
              <a:ext uri="{FF2B5EF4-FFF2-40B4-BE49-F238E27FC236}">
                <a16:creationId xmlns:a16="http://schemas.microsoft.com/office/drawing/2014/main" id="{F7BF78E1-C829-674C-AB17-5715FA750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7" descr="Screen Shot 2015-06-29 at 6.52.29 PM.png">
            <a:extLst>
              <a:ext uri="{FF2B5EF4-FFF2-40B4-BE49-F238E27FC236}">
                <a16:creationId xmlns:a16="http://schemas.microsoft.com/office/drawing/2014/main" id="{FB61D4B6-552A-DB42-83AA-C34D6093AA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2819400"/>
            <a:ext cx="88344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8" descr="Screen Shot 2015-06-29 at 6.54.45 PM.png">
            <a:extLst>
              <a:ext uri="{FF2B5EF4-FFF2-40B4-BE49-F238E27FC236}">
                <a16:creationId xmlns:a16="http://schemas.microsoft.com/office/drawing/2014/main" id="{B4959388-BBEA-2A4F-A2DB-1A07EB6A67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 y="4876800"/>
            <a:ext cx="88392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oter Placeholder 3">
            <a:extLst>
              <a:ext uri="{FF2B5EF4-FFF2-40B4-BE49-F238E27FC236}">
                <a16:creationId xmlns:a16="http://schemas.microsoft.com/office/drawing/2014/main" id="{D889633F-D584-0844-A4E4-39ECFE18C8B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n-US" sz="1400"/>
              <a:t>H. Avakian, SPIN-2018, Sep 13</a:t>
            </a:r>
            <a:endParaRPr lang="en-US" altLang="en-US" sz="1400"/>
          </a:p>
        </p:txBody>
      </p:sp>
      <p:sp>
        <p:nvSpPr>
          <p:cNvPr id="21506" name="Slide Number Placeholder 4">
            <a:extLst>
              <a:ext uri="{FF2B5EF4-FFF2-40B4-BE49-F238E27FC236}">
                <a16:creationId xmlns:a16="http://schemas.microsoft.com/office/drawing/2014/main" id="{6DCE9028-DE26-5E45-B289-DE46D366B1A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5766975-991F-5741-AA17-4EAE0A3B4B5C}" type="slidenum">
              <a:rPr lang="en-US" altLang="en-US" sz="1400" smtClean="0"/>
              <a:pPr>
                <a:spcBef>
                  <a:spcPct val="0"/>
                </a:spcBef>
                <a:buFontTx/>
                <a:buNone/>
              </a:pPr>
              <a:t>4</a:t>
            </a:fld>
            <a:endParaRPr lang="en-US" altLang="en-US" sz="1400"/>
          </a:p>
        </p:txBody>
      </p:sp>
      <p:pic>
        <p:nvPicPr>
          <p:cNvPr id="21507" name="Picture 4" descr="semiallb">
            <a:extLst>
              <a:ext uri="{FF2B5EF4-FFF2-40B4-BE49-F238E27FC236}">
                <a16:creationId xmlns:a16="http://schemas.microsoft.com/office/drawing/2014/main" id="{61A31AA4-3A6C-E146-9B7B-FBC0D7C86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14400"/>
            <a:ext cx="3124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Line 5">
            <a:extLst>
              <a:ext uri="{FF2B5EF4-FFF2-40B4-BE49-F238E27FC236}">
                <a16:creationId xmlns:a16="http://schemas.microsoft.com/office/drawing/2014/main" id="{690362C8-226F-3E41-A227-62918FE44035}"/>
              </a:ext>
            </a:extLst>
          </p:cNvPr>
          <p:cNvSpPr>
            <a:spLocks noChangeShapeType="1"/>
          </p:cNvSpPr>
          <p:nvPr/>
        </p:nvSpPr>
        <p:spPr bwMode="auto">
          <a:xfrm flipH="1" flipV="1">
            <a:off x="2057400" y="19050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09" name="Line 6">
            <a:extLst>
              <a:ext uri="{FF2B5EF4-FFF2-40B4-BE49-F238E27FC236}">
                <a16:creationId xmlns:a16="http://schemas.microsoft.com/office/drawing/2014/main" id="{58C962C1-B9D7-9143-8521-718CDE486CEB}"/>
              </a:ext>
            </a:extLst>
          </p:cNvPr>
          <p:cNvSpPr>
            <a:spLocks noChangeShapeType="1"/>
          </p:cNvSpPr>
          <p:nvPr/>
        </p:nvSpPr>
        <p:spPr bwMode="auto">
          <a:xfrm flipH="1" flipV="1">
            <a:off x="2057400" y="2438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0" name="Line 8">
            <a:extLst>
              <a:ext uri="{FF2B5EF4-FFF2-40B4-BE49-F238E27FC236}">
                <a16:creationId xmlns:a16="http://schemas.microsoft.com/office/drawing/2014/main" id="{CF5401C9-1866-7F40-9F09-EA1CCB3163A7}"/>
              </a:ext>
            </a:extLst>
          </p:cNvPr>
          <p:cNvSpPr>
            <a:spLocks noChangeShapeType="1"/>
          </p:cNvSpPr>
          <p:nvPr/>
        </p:nvSpPr>
        <p:spPr bwMode="auto">
          <a:xfrm flipH="1" flipV="1">
            <a:off x="2286000" y="2819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1" name="Text Box 10">
            <a:extLst>
              <a:ext uri="{FF2B5EF4-FFF2-40B4-BE49-F238E27FC236}">
                <a16:creationId xmlns:a16="http://schemas.microsoft.com/office/drawing/2014/main" id="{E5C2E46C-404A-D64D-A4CC-3AFE0C0F7583}"/>
              </a:ext>
            </a:extLst>
          </p:cNvPr>
          <p:cNvSpPr txBox="1">
            <a:spLocks noChangeArrowheads="1"/>
          </p:cNvSpPr>
          <p:nvPr/>
        </p:nvSpPr>
        <p:spPr bwMode="auto">
          <a:xfrm>
            <a:off x="1752600" y="4038600"/>
            <a:ext cx="28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latin typeface="Times New Roman" panose="02020603050405020304" pitchFamily="18" charset="0"/>
              </a:rPr>
              <a:t>z</a:t>
            </a:r>
          </a:p>
        </p:txBody>
      </p:sp>
      <p:sp>
        <p:nvSpPr>
          <p:cNvPr id="448532" name="Rectangle 20">
            <a:extLst>
              <a:ext uri="{FF2B5EF4-FFF2-40B4-BE49-F238E27FC236}">
                <a16:creationId xmlns:a16="http://schemas.microsoft.com/office/drawing/2014/main" id="{BA0D0FFA-64A5-6C45-8CE7-A96AF22F5D26}"/>
              </a:ext>
            </a:extLst>
          </p:cNvPr>
          <p:cNvSpPr>
            <a:spLocks noGrp="1" noChangeArrowheads="1"/>
          </p:cNvSpPr>
          <p:nvPr>
            <p:ph type="title"/>
          </p:nvPr>
        </p:nvSpPr>
        <p:spPr>
          <a:xfrm>
            <a:off x="-304800" y="228600"/>
            <a:ext cx="9296400" cy="457200"/>
          </a:xfrm>
        </p:spPr>
        <p:txBody>
          <a:bodyPr/>
          <a:lstStyle/>
          <a:p>
            <a:pPr eaLnBrk="1" hangingPunct="1">
              <a:defRPr/>
            </a:pPr>
            <a:r>
              <a:rPr lang="en-US" altLang="en-US">
                <a:ea typeface="ＭＳ Ｐゴシック" panose="020B0600070205080204" pitchFamily="34" charset="-128"/>
              </a:rPr>
              <a:t> </a:t>
            </a:r>
            <a:r>
              <a:rPr lang="en-US" altLang="en-US">
                <a:effectLst>
                  <a:outerShdw blurRad="38100" dist="38100" dir="2700000" algn="tl">
                    <a:srgbClr val="C0C0C0"/>
                  </a:outerShdw>
                </a:effectLst>
                <a:ea typeface="ＭＳ Ｐゴシック" panose="020B0600070205080204" pitchFamily="34" charset="-128"/>
              </a:rPr>
              <a:t>SIDIS kinematical plane and observables</a:t>
            </a:r>
          </a:p>
        </p:txBody>
      </p:sp>
      <p:sp>
        <p:nvSpPr>
          <p:cNvPr id="21513" name="Line 9">
            <a:extLst>
              <a:ext uri="{FF2B5EF4-FFF2-40B4-BE49-F238E27FC236}">
                <a16:creationId xmlns:a16="http://schemas.microsoft.com/office/drawing/2014/main" id="{9EE7FB97-43B0-9E4B-927F-5013B9ED1969}"/>
              </a:ext>
            </a:extLst>
          </p:cNvPr>
          <p:cNvSpPr>
            <a:spLocks noChangeShapeType="1"/>
          </p:cNvSpPr>
          <p:nvPr/>
        </p:nvSpPr>
        <p:spPr bwMode="auto">
          <a:xfrm>
            <a:off x="2035175" y="3810000"/>
            <a:ext cx="22225" cy="53340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 name="Picture 34" descr="newlogo">
            <a:extLst>
              <a:ext uri="{FF2B5EF4-FFF2-40B4-BE49-F238E27FC236}">
                <a16:creationId xmlns:a16="http://schemas.microsoft.com/office/drawing/2014/main" id="{567104C2-7732-5A4E-821F-F2B441C9A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819400"/>
            <a:ext cx="1524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4">
            <a:extLst>
              <a:ext uri="{FF2B5EF4-FFF2-40B4-BE49-F238E27FC236}">
                <a16:creationId xmlns:a16="http://schemas.microsoft.com/office/drawing/2014/main" id="{9EE31A2B-4541-6148-915A-0BAAE0988387}"/>
              </a:ext>
            </a:extLst>
          </p:cNvPr>
          <p:cNvGrpSpPr>
            <a:grpSpLocks/>
          </p:cNvGrpSpPr>
          <p:nvPr/>
        </p:nvGrpSpPr>
        <p:grpSpPr bwMode="auto">
          <a:xfrm>
            <a:off x="4114800" y="838200"/>
            <a:ext cx="4468813" cy="3903663"/>
            <a:chOff x="4114800" y="834704"/>
            <a:chExt cx="4467867" cy="3903789"/>
          </a:xfrm>
        </p:grpSpPr>
        <p:pic>
          <p:nvPicPr>
            <p:cNvPr id="21532" name="Picture 35">
              <a:extLst>
                <a:ext uri="{FF2B5EF4-FFF2-40B4-BE49-F238E27FC236}">
                  <a16:creationId xmlns:a16="http://schemas.microsoft.com/office/drawing/2014/main" id="{F7E54E8F-6F42-B349-86A8-B10CB4F4AE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0990" y="1749111"/>
              <a:ext cx="6858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1534" name="Text Box 78">
              <a:extLst>
                <a:ext uri="{FF2B5EF4-FFF2-40B4-BE49-F238E27FC236}">
                  <a16:creationId xmlns:a16="http://schemas.microsoft.com/office/drawing/2014/main" id="{BD77EEBD-6D97-F549-BE77-05567CB74E67}"/>
                </a:ext>
              </a:extLst>
            </p:cNvPr>
            <p:cNvSpPr txBox="1">
              <a:spLocks noChangeArrowheads="1"/>
            </p:cNvSpPr>
            <p:nvPr/>
          </p:nvSpPr>
          <p:spPr bwMode="auto">
            <a:xfrm>
              <a:off x="4419600" y="4492272"/>
              <a:ext cx="4508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t>EIC</a:t>
              </a:r>
            </a:p>
          </p:txBody>
        </p:sp>
        <p:pic>
          <p:nvPicPr>
            <p:cNvPr id="21535" name="Picture 13" descr="hermeslogo">
              <a:extLst>
                <a:ext uri="{FF2B5EF4-FFF2-40B4-BE49-F238E27FC236}">
                  <a16:creationId xmlns:a16="http://schemas.microsoft.com/office/drawing/2014/main" id="{A358CB57-341A-0042-B1AF-F7DEB9A6F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990600"/>
              <a:ext cx="838200" cy="6191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21536" name="Group 30">
              <a:extLst>
                <a:ext uri="{FF2B5EF4-FFF2-40B4-BE49-F238E27FC236}">
                  <a16:creationId xmlns:a16="http://schemas.microsoft.com/office/drawing/2014/main" id="{7BE5904A-1FB1-9047-A916-AA7324C02C5F}"/>
                </a:ext>
              </a:extLst>
            </p:cNvPr>
            <p:cNvGrpSpPr>
              <a:grpSpLocks/>
            </p:cNvGrpSpPr>
            <p:nvPr/>
          </p:nvGrpSpPr>
          <p:grpSpPr bwMode="auto">
            <a:xfrm>
              <a:off x="5333633" y="834704"/>
              <a:ext cx="3249034" cy="1628982"/>
              <a:chOff x="-227" y="-1689"/>
              <a:chExt cx="5513" cy="3138"/>
            </a:xfrm>
          </p:grpSpPr>
          <p:pic>
            <p:nvPicPr>
              <p:cNvPr id="21537" name="Picture 3" descr="Layout-3D-1L">
                <a:extLst>
                  <a:ext uri="{FF2B5EF4-FFF2-40B4-BE49-F238E27FC236}">
                    <a16:creationId xmlns:a16="http://schemas.microsoft.com/office/drawing/2014/main" id="{2DA0683A-DE29-5146-913B-5E978C3822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2954"/>
              <a:stretch>
                <a:fillRect/>
              </a:stretch>
            </p:blipFill>
            <p:spPr bwMode="auto">
              <a:xfrm>
                <a:off x="678" y="-1689"/>
                <a:ext cx="4608" cy="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8" name="Line 6">
                <a:extLst>
                  <a:ext uri="{FF2B5EF4-FFF2-40B4-BE49-F238E27FC236}">
                    <a16:creationId xmlns:a16="http://schemas.microsoft.com/office/drawing/2014/main" id="{2FA2C29D-ED37-134C-BC6C-151D229D0FFD}"/>
                  </a:ext>
                </a:extLst>
              </p:cNvPr>
              <p:cNvSpPr>
                <a:spLocks noChangeShapeType="1"/>
              </p:cNvSpPr>
              <p:nvPr/>
            </p:nvSpPr>
            <p:spPr bwMode="auto">
              <a:xfrm flipV="1">
                <a:off x="549" y="953"/>
                <a:ext cx="264" cy="154"/>
              </a:xfrm>
              <a:prstGeom prst="line">
                <a:avLst/>
              </a:prstGeom>
              <a:noFill/>
              <a:ln w="19050">
                <a:solidFill>
                  <a:srgbClr val="292929"/>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21539" name="Text Box 7">
                <a:extLst>
                  <a:ext uri="{FF2B5EF4-FFF2-40B4-BE49-F238E27FC236}">
                    <a16:creationId xmlns:a16="http://schemas.microsoft.com/office/drawing/2014/main" id="{060CA40E-B6CC-AC43-A9E1-8D1E7399C2C9}"/>
                  </a:ext>
                </a:extLst>
              </p:cNvPr>
              <p:cNvSpPr txBox="1">
                <a:spLocks noChangeArrowheads="1"/>
              </p:cNvSpPr>
              <p:nvPr/>
            </p:nvSpPr>
            <p:spPr bwMode="auto">
              <a:xfrm>
                <a:off x="-227" y="660"/>
                <a:ext cx="985"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0806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00806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0806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0806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080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080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080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080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latin typeface="Times New Roman" panose="02020603050405020304" pitchFamily="18" charset="0"/>
                  </a:rPr>
                  <a:t> </a:t>
                </a:r>
                <a:r>
                  <a:rPr lang="en-US" altLang="en-US" sz="1000" b="1">
                    <a:latin typeface="Symbol" pitchFamily="2" charset="2"/>
                  </a:rPr>
                  <a:t>m</a:t>
                </a:r>
                <a:r>
                  <a:rPr lang="en-US" altLang="en-US" sz="1000" b="1">
                    <a:latin typeface="Times New Roman" panose="02020603050405020304" pitchFamily="18" charset="0"/>
                  </a:rPr>
                  <a:t> </a:t>
                </a:r>
                <a:r>
                  <a:rPr lang="en-US" altLang="en-US" sz="1000" b="1"/>
                  <a:t>beam</a:t>
                </a:r>
              </a:p>
            </p:txBody>
          </p:sp>
          <p:sp>
            <p:nvSpPr>
              <p:cNvPr id="21540" name="Text Box 13">
                <a:extLst>
                  <a:ext uri="{FF2B5EF4-FFF2-40B4-BE49-F238E27FC236}">
                    <a16:creationId xmlns:a16="http://schemas.microsoft.com/office/drawing/2014/main" id="{D402FC86-DAA3-9948-8A48-77F56735D509}"/>
                  </a:ext>
                </a:extLst>
              </p:cNvPr>
              <p:cNvSpPr txBox="1">
                <a:spLocks noChangeArrowheads="1"/>
              </p:cNvSpPr>
              <p:nvPr/>
            </p:nvSpPr>
            <p:spPr bwMode="auto">
              <a:xfrm>
                <a:off x="-97" y="-661"/>
                <a:ext cx="1506"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defTabSz="100806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00806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00806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00806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00806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0080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0080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0080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0080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solidFill>
                      <a:srgbClr val="CC6600"/>
                    </a:solidFill>
                  </a:rPr>
                  <a:t>Polarised Target</a:t>
                </a:r>
              </a:p>
            </p:txBody>
          </p:sp>
        </p:grpSp>
      </p:grpSp>
      <p:sp>
        <p:nvSpPr>
          <p:cNvPr id="21516" name="TextBox 50">
            <a:extLst>
              <a:ext uri="{FF2B5EF4-FFF2-40B4-BE49-F238E27FC236}">
                <a16:creationId xmlns:a16="http://schemas.microsoft.com/office/drawing/2014/main" id="{5F71A5B3-86FD-1242-AC85-DECFCC6CA0AF}"/>
              </a:ext>
            </a:extLst>
          </p:cNvPr>
          <p:cNvSpPr txBox="1">
            <a:spLocks noChangeArrowheads="1"/>
          </p:cNvSpPr>
          <p:nvPr/>
        </p:nvSpPr>
        <p:spPr bwMode="auto">
          <a:xfrm>
            <a:off x="2667000" y="2133600"/>
            <a:ext cx="376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a:t>x</a:t>
            </a:r>
          </a:p>
        </p:txBody>
      </p:sp>
      <p:sp>
        <p:nvSpPr>
          <p:cNvPr id="21517" name="TextBox 51">
            <a:extLst>
              <a:ext uri="{FF2B5EF4-FFF2-40B4-BE49-F238E27FC236}">
                <a16:creationId xmlns:a16="http://schemas.microsoft.com/office/drawing/2014/main" id="{C10B8C72-A9A6-E84F-90BE-FF86A98CED12}"/>
              </a:ext>
            </a:extLst>
          </p:cNvPr>
          <p:cNvSpPr txBox="1">
            <a:spLocks noChangeArrowheads="1"/>
          </p:cNvSpPr>
          <p:nvPr/>
        </p:nvSpPr>
        <p:spPr bwMode="auto">
          <a:xfrm>
            <a:off x="2590800" y="1600200"/>
            <a:ext cx="376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a:t>y</a:t>
            </a:r>
          </a:p>
        </p:txBody>
      </p:sp>
      <p:sp>
        <p:nvSpPr>
          <p:cNvPr id="21518" name="TextBox 52">
            <a:extLst>
              <a:ext uri="{FF2B5EF4-FFF2-40B4-BE49-F238E27FC236}">
                <a16:creationId xmlns:a16="http://schemas.microsoft.com/office/drawing/2014/main" id="{37B87350-CF97-C34D-B761-71C1E43768F9}"/>
              </a:ext>
            </a:extLst>
          </p:cNvPr>
          <p:cNvSpPr txBox="1">
            <a:spLocks noChangeArrowheads="1"/>
          </p:cNvSpPr>
          <p:nvPr/>
        </p:nvSpPr>
        <p:spPr bwMode="auto">
          <a:xfrm>
            <a:off x="2709863" y="2667000"/>
            <a:ext cx="376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a:t>z</a:t>
            </a:r>
          </a:p>
        </p:txBody>
      </p:sp>
      <p:pic>
        <p:nvPicPr>
          <p:cNvPr id="21519" name="Picture 55" descr="Screen Shot 2015-03-25 at 5.46.39 AM.png">
            <a:extLst>
              <a:ext uri="{FF2B5EF4-FFF2-40B4-BE49-F238E27FC236}">
                <a16:creationId xmlns:a16="http://schemas.microsoft.com/office/drawing/2014/main" id="{B113B898-52F3-1746-8BF1-74F6E3E3C52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1676400"/>
            <a:ext cx="129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32" descr="txp_fig">
            <a:extLst>
              <a:ext uri="{FF2B5EF4-FFF2-40B4-BE49-F238E27FC236}">
                <a16:creationId xmlns:a16="http://schemas.microsoft.com/office/drawing/2014/main" id="{97E77BF7-1DD1-D74C-BC81-C0BA11413F1E}"/>
              </a:ext>
            </a:extLst>
          </p:cNvPr>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33338" y="4724400"/>
            <a:ext cx="3581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Curved Connector 30">
            <a:extLst>
              <a:ext uri="{FF2B5EF4-FFF2-40B4-BE49-F238E27FC236}">
                <a16:creationId xmlns:a16="http://schemas.microsoft.com/office/drawing/2014/main" id="{8EB04D8F-3E47-0A42-8C83-CB30CBF671D5}"/>
              </a:ext>
            </a:extLst>
          </p:cNvPr>
          <p:cNvCxnSpPr>
            <a:cxnSpLocks noChangeShapeType="1"/>
          </p:cNvCxnSpPr>
          <p:nvPr/>
        </p:nvCxnSpPr>
        <p:spPr bwMode="auto">
          <a:xfrm flipV="1">
            <a:off x="4140200" y="5210175"/>
            <a:ext cx="279400" cy="207963"/>
          </a:xfrm>
          <a:prstGeom prst="curvedConnector3">
            <a:avLst>
              <a:gd name="adj1" fmla="val 50000"/>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2" name="TextBox 31">
            <a:extLst>
              <a:ext uri="{FF2B5EF4-FFF2-40B4-BE49-F238E27FC236}">
                <a16:creationId xmlns:a16="http://schemas.microsoft.com/office/drawing/2014/main" id="{920E010B-FDE4-824C-8BAD-97D2D7751536}"/>
              </a:ext>
            </a:extLst>
          </p:cNvPr>
          <p:cNvSpPr txBox="1"/>
          <p:nvPr/>
        </p:nvSpPr>
        <p:spPr>
          <a:xfrm>
            <a:off x="0" y="6097588"/>
            <a:ext cx="1174750" cy="415925"/>
          </a:xfrm>
          <a:prstGeom prst="rect">
            <a:avLst/>
          </a:prstGeom>
          <a:noFill/>
        </p:spPr>
        <p:txBody>
          <a:bodyPr>
            <a:spAutoFit/>
          </a:bodyPr>
          <a:lstStyle/>
          <a:p>
            <a:pPr eaLnBrk="1" hangingPunct="1">
              <a:defRPr/>
            </a:pPr>
            <a:r>
              <a:rPr lang="en-US" sz="1050" dirty="0">
                <a:latin typeface="Arial" charset="0"/>
                <a:ea typeface="ＭＳ Ｐゴシック" charset="0"/>
                <a:cs typeface="ＭＳ Ｐゴシック" charset="0"/>
              </a:rPr>
              <a:t>beam polarization</a:t>
            </a:r>
          </a:p>
        </p:txBody>
      </p:sp>
      <p:sp>
        <p:nvSpPr>
          <p:cNvPr id="33" name="TextBox 32">
            <a:extLst>
              <a:ext uri="{FF2B5EF4-FFF2-40B4-BE49-F238E27FC236}">
                <a16:creationId xmlns:a16="http://schemas.microsoft.com/office/drawing/2014/main" id="{C562735E-878B-A147-9281-B6475123D643}"/>
              </a:ext>
            </a:extLst>
          </p:cNvPr>
          <p:cNvSpPr txBox="1"/>
          <p:nvPr/>
        </p:nvSpPr>
        <p:spPr>
          <a:xfrm>
            <a:off x="1219200" y="6021388"/>
            <a:ext cx="1271588" cy="254000"/>
          </a:xfrm>
          <a:prstGeom prst="rect">
            <a:avLst/>
          </a:prstGeom>
          <a:noFill/>
        </p:spPr>
        <p:txBody>
          <a:bodyPr>
            <a:spAutoFit/>
          </a:bodyPr>
          <a:lstStyle/>
          <a:p>
            <a:pPr eaLnBrk="1" hangingPunct="1">
              <a:defRPr/>
            </a:pPr>
            <a:r>
              <a:rPr lang="en-US" sz="1050" dirty="0">
                <a:latin typeface="Arial" charset="0"/>
                <a:ea typeface="ＭＳ Ｐゴシック" charset="0"/>
                <a:cs typeface="ＭＳ Ｐゴシック" charset="0"/>
              </a:rPr>
              <a:t>target polarization</a:t>
            </a:r>
          </a:p>
        </p:txBody>
      </p:sp>
      <p:cxnSp>
        <p:nvCxnSpPr>
          <p:cNvPr id="34" name="Straight Arrow Connector 33">
            <a:extLst>
              <a:ext uri="{FF2B5EF4-FFF2-40B4-BE49-F238E27FC236}">
                <a16:creationId xmlns:a16="http://schemas.microsoft.com/office/drawing/2014/main" id="{C8AEA832-8651-FF44-B9A3-131D1E499E96}"/>
              </a:ext>
            </a:extLst>
          </p:cNvPr>
          <p:cNvCxnSpPr>
            <a:cxnSpLocks noChangeShapeType="1"/>
          </p:cNvCxnSpPr>
          <p:nvPr/>
        </p:nvCxnSpPr>
        <p:spPr bwMode="auto">
          <a:xfrm flipH="1">
            <a:off x="303213" y="5849938"/>
            <a:ext cx="1587" cy="198437"/>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67E382AD-418D-CC4F-8F08-6E64DEA68222}"/>
              </a:ext>
            </a:extLst>
          </p:cNvPr>
          <p:cNvCxnSpPr>
            <a:cxnSpLocks noChangeShapeType="1"/>
          </p:cNvCxnSpPr>
          <p:nvPr/>
        </p:nvCxnSpPr>
        <p:spPr bwMode="auto">
          <a:xfrm>
            <a:off x="457200" y="5753100"/>
            <a:ext cx="825500" cy="379413"/>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1526" name="Picture 10" descr="latex-image-1.pdf">
            <a:extLst>
              <a:ext uri="{FF2B5EF4-FFF2-40B4-BE49-F238E27FC236}">
                <a16:creationId xmlns:a16="http://schemas.microsoft.com/office/drawing/2014/main" id="{D6F8F409-11DC-9C45-AD94-3298ADE8514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5362575"/>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11" descr="latex-image-1.pdf">
            <a:extLst>
              <a:ext uri="{FF2B5EF4-FFF2-40B4-BE49-F238E27FC236}">
                <a16:creationId xmlns:a16="http://schemas.microsoft.com/office/drawing/2014/main" id="{AB983170-2227-B64D-B6EC-A1AAA42F3A1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18000" y="5022850"/>
            <a:ext cx="24638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8" name="Rectangle 37">
            <a:extLst>
              <a:ext uri="{FF2B5EF4-FFF2-40B4-BE49-F238E27FC236}">
                <a16:creationId xmlns:a16="http://schemas.microsoft.com/office/drawing/2014/main" id="{D5E12D36-78A7-1A4D-BD01-8CB54644CE5D}"/>
              </a:ext>
            </a:extLst>
          </p:cNvPr>
          <p:cNvSpPr>
            <a:spLocks noChangeArrowheads="1"/>
          </p:cNvSpPr>
          <p:nvPr/>
        </p:nvSpPr>
        <p:spPr bwMode="auto">
          <a:xfrm>
            <a:off x="4694238" y="5872163"/>
            <a:ext cx="18589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a:t>corrections for the region of large k</a:t>
            </a:r>
            <a:r>
              <a:rPr lang="en-US" altLang="en-US" sz="900"/>
              <a:t>T</a:t>
            </a:r>
            <a:r>
              <a:rPr lang="en-US" altLang="en-US" sz="1100"/>
              <a:t>~Q</a:t>
            </a:r>
          </a:p>
        </p:txBody>
      </p:sp>
      <p:cxnSp>
        <p:nvCxnSpPr>
          <p:cNvPr id="39" name="Straight Arrow Connector 38">
            <a:extLst>
              <a:ext uri="{FF2B5EF4-FFF2-40B4-BE49-F238E27FC236}">
                <a16:creationId xmlns:a16="http://schemas.microsoft.com/office/drawing/2014/main" id="{C8C3E410-E709-DA49-B2AB-38066E64561A}"/>
              </a:ext>
            </a:extLst>
          </p:cNvPr>
          <p:cNvCxnSpPr>
            <a:cxnSpLocks noChangeShapeType="1"/>
          </p:cNvCxnSpPr>
          <p:nvPr/>
        </p:nvCxnSpPr>
        <p:spPr bwMode="auto">
          <a:xfrm flipV="1">
            <a:off x="5791200" y="5715000"/>
            <a:ext cx="152400" cy="1524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1530" name="Picture 5">
            <a:extLst>
              <a:ext uri="{FF2B5EF4-FFF2-40B4-BE49-F238E27FC236}">
                <a16:creationId xmlns:a16="http://schemas.microsoft.com/office/drawing/2014/main" id="{CEC5B77D-92AE-2849-A30A-59393552A4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4600" y="2228850"/>
            <a:ext cx="23622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64" descr="Complex.pdf">
            <a:extLst>
              <a:ext uri="{FF2B5EF4-FFF2-40B4-BE49-F238E27FC236}">
                <a16:creationId xmlns:a16="http://schemas.microsoft.com/office/drawing/2014/main" id="{28FCEB4E-6D19-2441-9F1D-53A64E7688B5}"/>
              </a:ext>
            </a:extLst>
          </p:cNvPr>
          <p:cNvPicPr>
            <a:picLocks noChangeAspect="1"/>
          </p:cNvPicPr>
          <p:nvPr/>
        </p:nvPicPr>
        <p:blipFill>
          <a:blip r:embed="rId14">
            <a:extLst>
              <a:ext uri="{28A0092B-C50C-407E-A947-70E740481C1C}">
                <a14:useLocalDpi xmlns:a14="http://schemas.microsoft.com/office/drawing/2010/main" val="0"/>
              </a:ext>
            </a:extLst>
          </a:blip>
          <a:srcRect l="7928" t="29008" r="5040" b="23157"/>
          <a:stretch>
            <a:fillRect/>
          </a:stretch>
        </p:blipFill>
        <p:spPr bwMode="auto">
          <a:xfrm>
            <a:off x="6096000" y="3810000"/>
            <a:ext cx="29352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EICClogo.jpg">
            <a:extLst>
              <a:ext uri="{FF2B5EF4-FFF2-40B4-BE49-F238E27FC236}">
                <a16:creationId xmlns:a16="http://schemas.microsoft.com/office/drawing/2014/main" id="{016A6BF4-FD53-E84C-9202-CC92457646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59185" y="3910932"/>
            <a:ext cx="1480096" cy="8096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2A9941E-77D7-A64A-A900-356869B10242}"/>
              </a:ext>
            </a:extLst>
          </p:cNvPr>
          <p:cNvSpPr>
            <a:spLocks noGrp="1" noChangeArrowheads="1"/>
          </p:cNvSpPr>
          <p:nvPr>
            <p:ph type="title"/>
          </p:nvPr>
        </p:nvSpPr>
        <p:spPr/>
        <p:txBody>
          <a:bodyPr/>
          <a:lstStyle/>
          <a:p>
            <a:pPr eaLnBrk="1" hangingPunct="1"/>
            <a:r>
              <a:rPr lang="en-US" altLang="en-US" sz="3200">
                <a:ea typeface="ＭＳ Ｐゴシック" panose="020B0600070205080204" pitchFamily="34" charset="-128"/>
              </a:rPr>
              <a:t>SIDIS at JLab12 </a:t>
            </a:r>
          </a:p>
        </p:txBody>
      </p:sp>
      <p:pic>
        <p:nvPicPr>
          <p:cNvPr id="22531" name="Picture 4" descr="targetfrag">
            <a:extLst>
              <a:ext uri="{FF2B5EF4-FFF2-40B4-BE49-F238E27FC236}">
                <a16:creationId xmlns:a16="http://schemas.microsoft.com/office/drawing/2014/main" id="{B254A30D-FC6B-6747-A301-6E6A8A2FD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5575"/>
            <a:ext cx="9858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32">
            <a:extLst>
              <a:ext uri="{FF2B5EF4-FFF2-40B4-BE49-F238E27FC236}">
                <a16:creationId xmlns:a16="http://schemas.microsoft.com/office/drawing/2014/main" id="{87B5747E-22DF-A645-BCB2-92872133F37A}"/>
              </a:ext>
            </a:extLst>
          </p:cNvPr>
          <p:cNvSpPr txBox="1">
            <a:spLocks noChangeArrowheads="1"/>
          </p:cNvSpPr>
          <p:nvPr/>
        </p:nvSpPr>
        <p:spPr bwMode="auto">
          <a:xfrm>
            <a:off x="1095375" y="-76200"/>
            <a:ext cx="379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latin typeface="Symbol" pitchFamily="2" charset="2"/>
              </a:rPr>
              <a:t> p</a:t>
            </a:r>
            <a:endParaRPr lang="en-US" altLang="en-US" sz="1800" b="1" baseline="-25000">
              <a:latin typeface="Symbol" pitchFamily="2" charset="2"/>
            </a:endParaRPr>
          </a:p>
        </p:txBody>
      </p:sp>
      <p:sp>
        <p:nvSpPr>
          <p:cNvPr id="22533" name="Line 13">
            <a:extLst>
              <a:ext uri="{FF2B5EF4-FFF2-40B4-BE49-F238E27FC236}">
                <a16:creationId xmlns:a16="http://schemas.microsoft.com/office/drawing/2014/main" id="{F4B72150-5B74-A645-BD31-95BED5B286B1}"/>
              </a:ext>
            </a:extLst>
          </p:cNvPr>
          <p:cNvSpPr>
            <a:spLocks noChangeShapeType="1"/>
          </p:cNvSpPr>
          <p:nvPr/>
        </p:nvSpPr>
        <p:spPr bwMode="auto">
          <a:xfrm flipV="1">
            <a:off x="1020763" y="155575"/>
            <a:ext cx="219075" cy="460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2534" name="Picture 12" descr="screenshot_1.jpg">
            <a:extLst>
              <a:ext uri="{FF2B5EF4-FFF2-40B4-BE49-F238E27FC236}">
                <a16:creationId xmlns:a16="http://schemas.microsoft.com/office/drawing/2014/main" id="{340EFADF-CB03-F44D-97C5-51B541B369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17462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Slide Number Placeholder 17">
            <a:extLst>
              <a:ext uri="{FF2B5EF4-FFF2-40B4-BE49-F238E27FC236}">
                <a16:creationId xmlns:a16="http://schemas.microsoft.com/office/drawing/2014/main" id="{854AF1DE-928F-D247-AD0C-30376A24D18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798C766-745B-2F4A-99D8-F5D9D34DBC32}" type="slidenum">
              <a:rPr lang="en-US" altLang="en-US" sz="1400"/>
              <a:pPr eaLnBrk="1" hangingPunct="1"/>
              <a:t>5</a:t>
            </a:fld>
            <a:endParaRPr lang="en-US" altLang="en-US" sz="1400"/>
          </a:p>
        </p:txBody>
      </p:sp>
      <p:sp>
        <p:nvSpPr>
          <p:cNvPr id="22536" name="Footer Placeholder 3">
            <a:extLst>
              <a:ext uri="{FF2B5EF4-FFF2-40B4-BE49-F238E27FC236}">
                <a16:creationId xmlns:a16="http://schemas.microsoft.com/office/drawing/2014/main" id="{09F3731E-3DF1-1E45-8E67-D719D5E0B8DF}"/>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t>H. Avakian, SPIN-2018, Sep 13</a:t>
            </a:r>
          </a:p>
        </p:txBody>
      </p:sp>
      <p:pic>
        <p:nvPicPr>
          <p:cNvPr id="22537" name="Picture 13" descr="screenshot_2.jpg">
            <a:extLst>
              <a:ext uri="{FF2B5EF4-FFF2-40B4-BE49-F238E27FC236}">
                <a16:creationId xmlns:a16="http://schemas.microsoft.com/office/drawing/2014/main" id="{B8A7469B-0305-FF49-B7B7-A0E5F08299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2954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3" descr="CLAS12.jpg">
            <a:extLst>
              <a:ext uri="{FF2B5EF4-FFF2-40B4-BE49-F238E27FC236}">
                <a16:creationId xmlns:a16="http://schemas.microsoft.com/office/drawing/2014/main" id="{E23E4BF5-BE91-2846-8D94-E54A91534E1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295400"/>
            <a:ext cx="1990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TextBox 24">
            <a:extLst>
              <a:ext uri="{FF2B5EF4-FFF2-40B4-BE49-F238E27FC236}">
                <a16:creationId xmlns:a16="http://schemas.microsoft.com/office/drawing/2014/main" id="{0403F2A8-A803-B646-BA39-CFF76DC4F5C0}"/>
              </a:ext>
            </a:extLst>
          </p:cNvPr>
          <p:cNvSpPr txBox="1">
            <a:spLocks noChangeArrowheads="1"/>
          </p:cNvSpPr>
          <p:nvPr/>
        </p:nvSpPr>
        <p:spPr bwMode="auto">
          <a:xfrm>
            <a:off x="4572000" y="13716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CLAS12</a:t>
            </a:r>
          </a:p>
        </p:txBody>
      </p:sp>
      <p:sp>
        <p:nvSpPr>
          <p:cNvPr id="22540" name="TextBox 21">
            <a:extLst>
              <a:ext uri="{FF2B5EF4-FFF2-40B4-BE49-F238E27FC236}">
                <a16:creationId xmlns:a16="http://schemas.microsoft.com/office/drawing/2014/main" id="{9A45069B-CBA2-5540-AE79-16C09E0465CF}"/>
              </a:ext>
            </a:extLst>
          </p:cNvPr>
          <p:cNvSpPr txBox="1">
            <a:spLocks noChangeArrowheads="1"/>
          </p:cNvSpPr>
          <p:nvPr/>
        </p:nvSpPr>
        <p:spPr bwMode="auto">
          <a:xfrm>
            <a:off x="1066800" y="838200"/>
            <a:ext cx="554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Complementary measurements with different targets</a:t>
            </a:r>
          </a:p>
        </p:txBody>
      </p:sp>
      <p:pic>
        <p:nvPicPr>
          <p:cNvPr id="22541" name="Picture 23" descr="Screen Shot 2015-05-23 at 2.52.10 PM.png">
            <a:extLst>
              <a:ext uri="{FF2B5EF4-FFF2-40B4-BE49-F238E27FC236}">
                <a16:creationId xmlns:a16="http://schemas.microsoft.com/office/drawing/2014/main" id="{063FE737-9B4E-3A47-97F7-851346B08A1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3429000"/>
            <a:ext cx="25146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Rectangle 24">
            <a:extLst>
              <a:ext uri="{FF2B5EF4-FFF2-40B4-BE49-F238E27FC236}">
                <a16:creationId xmlns:a16="http://schemas.microsoft.com/office/drawing/2014/main" id="{9927D429-374D-F24F-86EB-7B349FB20263}"/>
              </a:ext>
            </a:extLst>
          </p:cNvPr>
          <p:cNvSpPr>
            <a:spLocks noChangeArrowheads="1"/>
          </p:cNvSpPr>
          <p:nvPr/>
        </p:nvSpPr>
        <p:spPr bwMode="auto">
          <a:xfrm>
            <a:off x="3124200" y="3657600"/>
            <a:ext cx="236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t>E12-09-018 </a:t>
            </a:r>
          </a:p>
        </p:txBody>
      </p:sp>
      <p:pic>
        <p:nvPicPr>
          <p:cNvPr id="22543" name="Picture 25" descr="Screen Shot 2015-05-23 at 2.55.03 PM.png">
            <a:extLst>
              <a:ext uri="{FF2B5EF4-FFF2-40B4-BE49-F238E27FC236}">
                <a16:creationId xmlns:a16="http://schemas.microsoft.com/office/drawing/2014/main" id="{E2FB3897-5F5E-0A4B-81EC-94216E399D3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505200"/>
            <a:ext cx="2286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26" descr="Screen Shot 2015-05-23 at 2.56.28 PM.png">
            <a:extLst>
              <a:ext uri="{FF2B5EF4-FFF2-40B4-BE49-F238E27FC236}">
                <a16:creationId xmlns:a16="http://schemas.microsoft.com/office/drawing/2014/main" id="{E9AC2CC1-C271-794B-8F86-2BEBC36C068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8150" y="1143000"/>
            <a:ext cx="23558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TextBox 24">
            <a:extLst>
              <a:ext uri="{FF2B5EF4-FFF2-40B4-BE49-F238E27FC236}">
                <a16:creationId xmlns:a16="http://schemas.microsoft.com/office/drawing/2014/main" id="{F49DE011-662E-1143-B117-E63882DEC19F}"/>
              </a:ext>
            </a:extLst>
          </p:cNvPr>
          <p:cNvSpPr txBox="1">
            <a:spLocks noChangeArrowheads="1"/>
          </p:cNvSpPr>
          <p:nvPr/>
        </p:nvSpPr>
        <p:spPr bwMode="auto">
          <a:xfrm>
            <a:off x="7239000" y="1295400"/>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SOLID</a:t>
            </a:r>
          </a:p>
        </p:txBody>
      </p:sp>
      <p:pic>
        <p:nvPicPr>
          <p:cNvPr id="22546" name="Picture 28" descr="Screen Shot 2015-05-23 at 2.58.41 PM.png">
            <a:extLst>
              <a:ext uri="{FF2B5EF4-FFF2-40B4-BE49-F238E27FC236}">
                <a16:creationId xmlns:a16="http://schemas.microsoft.com/office/drawing/2014/main" id="{CFE378B0-9362-1949-A76D-1EC3145F1F3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1800" y="3657600"/>
            <a:ext cx="23622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29" descr="Screen Shot 2015-05-23 at 3.00.44 PM.png">
            <a:extLst>
              <a:ext uri="{FF2B5EF4-FFF2-40B4-BE49-F238E27FC236}">
                <a16:creationId xmlns:a16="http://schemas.microsoft.com/office/drawing/2014/main" id="{A29FFAE9-60E5-DC4D-BD11-BCD91851E67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3352800"/>
            <a:ext cx="20526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 name="TextBox 30">
            <a:extLst>
              <a:ext uri="{FF2B5EF4-FFF2-40B4-BE49-F238E27FC236}">
                <a16:creationId xmlns:a16="http://schemas.microsoft.com/office/drawing/2014/main" id="{EFE24DD4-DC06-9143-BA4C-10D51BBF4480}"/>
              </a:ext>
            </a:extLst>
          </p:cNvPr>
          <p:cNvSpPr txBox="1">
            <a:spLocks noChangeArrowheads="1"/>
          </p:cNvSpPr>
          <p:nvPr/>
        </p:nvSpPr>
        <p:spPr bwMode="auto">
          <a:xfrm>
            <a:off x="0" y="5892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t>Combination of high resolution measurements from spectrometers combined with large acceptance data from CLAS12 and SOLID would allow to pin down all TMDs in the valence region</a:t>
            </a:r>
          </a:p>
        </p:txBody>
      </p:sp>
      <p:pic>
        <p:nvPicPr>
          <p:cNvPr id="22549" name="Picture 32" descr="screenshot_06.jpg">
            <a:extLst>
              <a:ext uri="{FF2B5EF4-FFF2-40B4-BE49-F238E27FC236}">
                <a16:creationId xmlns:a16="http://schemas.microsoft.com/office/drawing/2014/main" id="{FC74E495-DDFE-0C42-B0F4-41E9962FC85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96200" y="0"/>
            <a:ext cx="1447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21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6CFBB1FE-094B-D34C-AC52-2641B4A99054}"/>
              </a:ext>
            </a:extLst>
          </p:cNvPr>
          <p:cNvSpPr>
            <a:spLocks noGrp="1" noChangeArrowheads="1"/>
          </p:cNvSpPr>
          <p:nvPr>
            <p:ph type="title"/>
          </p:nvPr>
        </p:nvSpPr>
        <p:spPr>
          <a:xfrm>
            <a:off x="0" y="342900"/>
            <a:ext cx="9144000" cy="685800"/>
          </a:xfrm>
        </p:spPr>
        <p:txBody>
          <a:bodyPr/>
          <a:lstStyle/>
          <a:p>
            <a:r>
              <a:rPr lang="en-US" altLang="en-US" sz="4000">
                <a:ea typeface="ＭＳ Ｐゴシック" panose="020B0600070205080204" pitchFamily="34" charset="-128"/>
                <a:cs typeface="Arial" panose="020B0604020202020204" pitchFamily="34" charset="0"/>
              </a:rPr>
              <a:t>JLEIC energy reach and luminosity</a:t>
            </a:r>
            <a:br>
              <a:rPr lang="en-US" altLang="en-US" sz="4000">
                <a:ea typeface="ＭＳ Ｐゴシック" panose="020B0600070205080204" pitchFamily="34" charset="-128"/>
                <a:cs typeface="Arial" panose="020B0604020202020204" pitchFamily="34" charset="0"/>
              </a:rPr>
            </a:br>
            <a:endParaRPr lang="en-US" altLang="en-US" sz="4000">
              <a:ea typeface="ＭＳ Ｐゴシック" panose="020B0600070205080204"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06C67094-F4A6-854B-8689-88FB4AC30A88}"/>
              </a:ext>
            </a:extLst>
          </p:cNvPr>
          <p:cNvGrpSpPr/>
          <p:nvPr/>
        </p:nvGrpSpPr>
        <p:grpSpPr>
          <a:xfrm>
            <a:off x="3957935" y="1487488"/>
            <a:ext cx="5033665" cy="4303711"/>
            <a:chOff x="-148918" y="1487488"/>
            <a:chExt cx="9292918" cy="4854575"/>
          </a:xfrm>
        </p:grpSpPr>
        <p:pic>
          <p:nvPicPr>
            <p:cNvPr id="24578" name="Picture 2">
              <a:extLst>
                <a:ext uri="{FF2B5EF4-FFF2-40B4-BE49-F238E27FC236}">
                  <a16:creationId xmlns:a16="http://schemas.microsoft.com/office/drawing/2014/main" id="{7A06CF63-002F-9E4E-9CBE-1EDDFB3EB1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87488"/>
              <a:ext cx="9144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01688DDC-4938-2D42-95AA-9A2802DE29D0}"/>
                </a:ext>
              </a:extLst>
            </p:cNvPr>
            <p:cNvCxnSpPr>
              <a:cxnSpLocks noChangeShapeType="1"/>
            </p:cNvCxnSpPr>
            <p:nvPr/>
          </p:nvCxnSpPr>
          <p:spPr bwMode="auto">
            <a:xfrm>
              <a:off x="1538288" y="3479800"/>
              <a:ext cx="7246937" cy="6350"/>
            </a:xfrm>
            <a:prstGeom prst="line">
              <a:avLst/>
            </a:prstGeom>
            <a:noFill/>
            <a:ln w="25400">
              <a:solidFill>
                <a:srgbClr val="33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580" name="TextBox 6">
              <a:extLst>
                <a:ext uri="{FF2B5EF4-FFF2-40B4-BE49-F238E27FC236}">
                  <a16:creationId xmlns:a16="http://schemas.microsoft.com/office/drawing/2014/main" id="{B5A0F2B7-DDDD-2249-905C-EB8599E29553}"/>
                </a:ext>
              </a:extLst>
            </p:cNvPr>
            <p:cNvSpPr txBox="1">
              <a:spLocks noChangeArrowheads="1"/>
            </p:cNvSpPr>
            <p:nvPr/>
          </p:nvSpPr>
          <p:spPr bwMode="auto">
            <a:xfrm>
              <a:off x="5680364" y="2384425"/>
              <a:ext cx="1586100" cy="32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700" dirty="0">
                  <a:solidFill>
                    <a:srgbClr val="0000FF"/>
                  </a:solidFill>
                </a:rPr>
                <a:t>LHC magnets</a:t>
              </a:r>
              <a:r>
                <a:rPr lang="en-US" altLang="en-US" sz="700" dirty="0"/>
                <a:t> </a:t>
              </a:r>
              <a:r>
                <a:rPr lang="en-US" altLang="en-US" sz="900" dirty="0">
                  <a:sym typeface="Wingdings" pitchFamily="2" charset="2"/>
                </a:rPr>
                <a:t></a:t>
              </a:r>
              <a:endParaRPr lang="en-US" altLang="en-US" sz="900" dirty="0"/>
            </a:p>
          </p:txBody>
        </p:sp>
        <p:sp>
          <p:nvSpPr>
            <p:cNvPr id="24582" name="TextBox 8">
              <a:extLst>
                <a:ext uri="{FF2B5EF4-FFF2-40B4-BE49-F238E27FC236}">
                  <a16:creationId xmlns:a16="http://schemas.microsoft.com/office/drawing/2014/main" id="{34E93656-3F12-C749-92C8-9D62CBCB067F}"/>
                </a:ext>
              </a:extLst>
            </p:cNvPr>
            <p:cNvSpPr txBox="1">
              <a:spLocks noChangeArrowheads="1"/>
            </p:cNvSpPr>
            <p:nvPr/>
          </p:nvSpPr>
          <p:spPr bwMode="auto">
            <a:xfrm>
              <a:off x="561975" y="5026025"/>
              <a:ext cx="976313" cy="3471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10</a:t>
              </a:r>
              <a:r>
                <a:rPr lang="en-US" altLang="en-US" sz="1400" baseline="30000" dirty="0"/>
                <a:t>33</a:t>
              </a:r>
              <a:endParaRPr lang="en-US" altLang="en-US" sz="1400" dirty="0"/>
            </a:p>
          </p:txBody>
        </p:sp>
        <p:sp>
          <p:nvSpPr>
            <p:cNvPr id="24583" name="TextBox 9">
              <a:extLst>
                <a:ext uri="{FF2B5EF4-FFF2-40B4-BE49-F238E27FC236}">
                  <a16:creationId xmlns:a16="http://schemas.microsoft.com/office/drawing/2014/main" id="{61CC9CCB-B1AE-354B-8C25-9A49E460506E}"/>
                </a:ext>
              </a:extLst>
            </p:cNvPr>
            <p:cNvSpPr txBox="1">
              <a:spLocks noChangeArrowheads="1"/>
            </p:cNvSpPr>
            <p:nvPr/>
          </p:nvSpPr>
          <p:spPr bwMode="auto">
            <a:xfrm>
              <a:off x="561975" y="3244383"/>
              <a:ext cx="976313" cy="3471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10</a:t>
              </a:r>
              <a:r>
                <a:rPr lang="en-US" altLang="en-US" sz="1400" baseline="30000" dirty="0"/>
                <a:t>34</a:t>
              </a:r>
              <a:endParaRPr lang="en-US" altLang="en-US" sz="1400" dirty="0"/>
            </a:p>
          </p:txBody>
        </p:sp>
        <p:sp>
          <p:nvSpPr>
            <p:cNvPr id="24584" name="TextBox 10">
              <a:extLst>
                <a:ext uri="{FF2B5EF4-FFF2-40B4-BE49-F238E27FC236}">
                  <a16:creationId xmlns:a16="http://schemas.microsoft.com/office/drawing/2014/main" id="{648A27A6-18D7-DF49-836A-0E872E16FD10}"/>
                </a:ext>
              </a:extLst>
            </p:cNvPr>
            <p:cNvSpPr txBox="1">
              <a:spLocks noChangeArrowheads="1"/>
            </p:cNvSpPr>
            <p:nvPr/>
          </p:nvSpPr>
          <p:spPr bwMode="auto">
            <a:xfrm>
              <a:off x="385783" y="1487488"/>
              <a:ext cx="1020984" cy="3471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10</a:t>
              </a:r>
              <a:r>
                <a:rPr lang="en-US" altLang="en-US" sz="1400" baseline="30000" dirty="0"/>
                <a:t>35</a:t>
              </a:r>
              <a:endParaRPr lang="en-US" altLang="en-US" sz="1400" dirty="0"/>
            </a:p>
          </p:txBody>
        </p:sp>
        <p:sp>
          <p:nvSpPr>
            <p:cNvPr id="24581" name="TextBox 7">
              <a:extLst>
                <a:ext uri="{FF2B5EF4-FFF2-40B4-BE49-F238E27FC236}">
                  <a16:creationId xmlns:a16="http://schemas.microsoft.com/office/drawing/2014/main" id="{4E14E440-FFA1-814C-8897-C4A470A5CBCD}"/>
                </a:ext>
              </a:extLst>
            </p:cNvPr>
            <p:cNvSpPr txBox="1">
              <a:spLocks noChangeArrowheads="1"/>
            </p:cNvSpPr>
            <p:nvPr/>
          </p:nvSpPr>
          <p:spPr bwMode="auto">
            <a:xfrm rot="16200000">
              <a:off x="-1377735" y="3143549"/>
              <a:ext cx="3309937" cy="852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dirty="0"/>
                <a:t>Luminosity (cm</a:t>
              </a:r>
              <a:r>
                <a:rPr lang="en-US" altLang="en-US" sz="2400" baseline="30000" dirty="0"/>
                <a:t>-2</a:t>
              </a:r>
              <a:r>
                <a:rPr lang="en-US" altLang="en-US" sz="2400" dirty="0"/>
                <a:t>s</a:t>
              </a:r>
              <a:r>
                <a:rPr lang="en-US" altLang="en-US" sz="2400" baseline="30000" dirty="0"/>
                <a:t>-1</a:t>
              </a:r>
              <a:r>
                <a:rPr lang="en-US" altLang="en-US" sz="2400" dirty="0"/>
                <a:t>)</a:t>
              </a:r>
            </a:p>
          </p:txBody>
        </p:sp>
      </p:grpSp>
      <p:sp>
        <p:nvSpPr>
          <p:cNvPr id="24585" name="Footer Placeholder 1">
            <a:extLst>
              <a:ext uri="{FF2B5EF4-FFF2-40B4-BE49-F238E27FC236}">
                <a16:creationId xmlns:a16="http://schemas.microsoft.com/office/drawing/2014/main" id="{64247CF0-0938-AF45-A764-6548EC919F0A}"/>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pic>
        <p:nvPicPr>
          <p:cNvPr id="13" name="Picture 63" descr="Screen Shot 2015-09-30 at 3.18.44 PM.png">
            <a:extLst>
              <a:ext uri="{FF2B5EF4-FFF2-40B4-BE49-F238E27FC236}">
                <a16:creationId xmlns:a16="http://schemas.microsoft.com/office/drawing/2014/main" id="{11B84487-5889-F74F-A937-D8A8EB1A08FC}"/>
              </a:ext>
            </a:extLst>
          </p:cNvPr>
          <p:cNvPicPr>
            <a:picLocks noChangeAspect="1"/>
          </p:cNvPicPr>
          <p:nvPr/>
        </p:nvPicPr>
        <p:blipFill>
          <a:blip r:embed="rId3">
            <a:extLst>
              <a:ext uri="{28A0092B-C50C-407E-A947-70E740481C1C}">
                <a14:useLocalDpi xmlns:a14="http://schemas.microsoft.com/office/drawing/2010/main" val="0"/>
              </a:ext>
            </a:extLst>
          </a:blip>
          <a:srcRect l="-336" t="12532" r="-53" b="2972"/>
          <a:stretch>
            <a:fillRect/>
          </a:stretch>
        </p:blipFill>
        <p:spPr bwMode="auto">
          <a:xfrm>
            <a:off x="20053" y="850405"/>
            <a:ext cx="4018547" cy="178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DA1CB0F5-0BAE-1B43-98BD-FDCB7476744D}"/>
              </a:ext>
            </a:extLst>
          </p:cNvPr>
          <p:cNvSpPr txBox="1"/>
          <p:nvPr/>
        </p:nvSpPr>
        <p:spPr>
          <a:xfrm>
            <a:off x="553453" y="2831605"/>
            <a:ext cx="2752725" cy="1354137"/>
          </a:xfrm>
          <a:prstGeom prst="rect">
            <a:avLst/>
          </a:prstGeom>
          <a:solidFill>
            <a:srgbClr val="FFFF99"/>
          </a:solidFill>
        </p:spPr>
        <p:txBody>
          <a:bodyPr>
            <a:spAutoFit/>
          </a:bodyPr>
          <a:lstStyle/>
          <a:p>
            <a:pPr eaLnBrk="1" hangingPunct="1">
              <a:defRPr/>
            </a:pPr>
            <a:r>
              <a:rPr lang="en-US" sz="1400" b="1" dirty="0">
                <a:solidFill>
                  <a:srgbClr val="3366FF"/>
                </a:solidFill>
                <a:latin typeface="Arial" charset="0"/>
                <a:ea typeface="ＭＳ Ｐゴシック" charset="0"/>
                <a:cs typeface="Arial" panose="020B0604020202020204" pitchFamily="34" charset="0"/>
              </a:rPr>
              <a:t>energy range:</a:t>
            </a:r>
          </a:p>
          <a:p>
            <a:pPr eaLnBrk="1" hangingPunct="1">
              <a:defRPr/>
            </a:pPr>
            <a:r>
              <a:rPr lang="en-US" sz="1600" dirty="0">
                <a:solidFill>
                  <a:schemeClr val="bg2">
                    <a:lumMod val="50000"/>
                  </a:schemeClr>
                </a:solidFill>
                <a:latin typeface="Arial" charset="0"/>
                <a:ea typeface="ＭＳ Ｐゴシック" charset="0"/>
                <a:cs typeface="ＭＳ Ｐゴシック" charset="0"/>
              </a:rPr>
              <a:t>E</a:t>
            </a:r>
            <a:r>
              <a:rPr lang="en-US" sz="1600" baseline="-25000" dirty="0">
                <a:solidFill>
                  <a:schemeClr val="bg2">
                    <a:lumMod val="50000"/>
                  </a:schemeClr>
                </a:solidFill>
                <a:latin typeface="Arial" charset="0"/>
                <a:ea typeface="ＭＳ Ｐゴシック" charset="0"/>
                <a:cs typeface="ＭＳ Ｐゴシック" charset="0"/>
              </a:rPr>
              <a:t>e</a:t>
            </a:r>
            <a:r>
              <a:rPr lang="en-US" sz="1600" dirty="0">
                <a:solidFill>
                  <a:schemeClr val="bg2">
                    <a:lumMod val="50000"/>
                  </a:schemeClr>
                </a:solidFill>
                <a:latin typeface="Arial" charset="0"/>
                <a:ea typeface="ＭＳ Ｐゴシック" charset="0"/>
                <a:cs typeface="Arial" panose="020B0604020202020204" pitchFamily="34" charset="0"/>
              </a:rPr>
              <a:t>:	 </a:t>
            </a:r>
            <a:r>
              <a:rPr lang="en-US" sz="1600" b="1" dirty="0">
                <a:solidFill>
                  <a:schemeClr val="bg2">
                    <a:lumMod val="50000"/>
                  </a:schemeClr>
                </a:solidFill>
                <a:latin typeface="Arial" charset="0"/>
                <a:ea typeface="ＭＳ Ｐゴシック" charset="0"/>
                <a:cs typeface="Arial" panose="020B0604020202020204" pitchFamily="34" charset="0"/>
              </a:rPr>
              <a:t>3 to 12 GeV</a:t>
            </a:r>
          </a:p>
          <a:p>
            <a:pPr eaLnBrk="1" hangingPunct="1">
              <a:defRPr/>
            </a:pPr>
            <a:r>
              <a:rPr lang="en-US" sz="1600" dirty="0">
                <a:solidFill>
                  <a:schemeClr val="bg2">
                    <a:lumMod val="50000"/>
                  </a:schemeClr>
                </a:solidFill>
                <a:latin typeface="Arial" charset="0"/>
                <a:ea typeface="ＭＳ Ｐゴシック" charset="0"/>
                <a:cs typeface="Arial" panose="020B0604020202020204" pitchFamily="34" charset="0"/>
              </a:rPr>
              <a:t>E</a:t>
            </a:r>
            <a:r>
              <a:rPr lang="en-US" sz="1600" baseline="-25000" dirty="0">
                <a:solidFill>
                  <a:schemeClr val="bg2">
                    <a:lumMod val="50000"/>
                  </a:schemeClr>
                </a:solidFill>
                <a:latin typeface="Arial" charset="0"/>
                <a:ea typeface="ＭＳ Ｐゴシック" charset="0"/>
                <a:cs typeface="Arial" panose="020B0604020202020204" pitchFamily="34" charset="0"/>
              </a:rPr>
              <a:t>p</a:t>
            </a:r>
            <a:r>
              <a:rPr lang="en-US" sz="1600" dirty="0">
                <a:solidFill>
                  <a:schemeClr val="bg2">
                    <a:lumMod val="50000"/>
                  </a:schemeClr>
                </a:solidFill>
                <a:latin typeface="Arial" charset="0"/>
                <a:ea typeface="ＭＳ Ｐゴシック" charset="0"/>
                <a:cs typeface="Arial" panose="020B0604020202020204" pitchFamily="34" charset="0"/>
              </a:rPr>
              <a:t>:           </a:t>
            </a:r>
            <a:r>
              <a:rPr lang="en-US" sz="1600" b="1" dirty="0">
                <a:solidFill>
                  <a:schemeClr val="bg2">
                    <a:lumMod val="50000"/>
                  </a:schemeClr>
                </a:solidFill>
                <a:latin typeface="Arial" charset="0"/>
                <a:ea typeface="ＭＳ Ｐゴシック" charset="0"/>
                <a:cs typeface="Arial" panose="020B0604020202020204" pitchFamily="34" charset="0"/>
              </a:rPr>
              <a:t>40 to 100 GeV</a:t>
            </a:r>
            <a:r>
              <a:rPr lang="en-US" sz="1600" dirty="0">
                <a:solidFill>
                  <a:schemeClr val="bg2">
                    <a:lumMod val="50000"/>
                  </a:schemeClr>
                </a:solidFill>
                <a:latin typeface="Arial" charset="0"/>
                <a:ea typeface="ＭＳ Ｐゴシック" charset="0"/>
                <a:cs typeface="Arial" panose="020B0604020202020204" pitchFamily="34" charset="0"/>
              </a:rPr>
              <a:t> </a:t>
            </a:r>
          </a:p>
          <a:p>
            <a:pPr eaLnBrk="1" hangingPunct="1">
              <a:defRPr/>
            </a:pPr>
            <a:r>
              <a:rPr lang="en-US" sz="1600" dirty="0">
                <a:solidFill>
                  <a:schemeClr val="bg2">
                    <a:lumMod val="50000"/>
                  </a:schemeClr>
                </a:solidFill>
                <a:latin typeface="Arial" charset="0"/>
                <a:ea typeface="ＭＳ Ｐゴシック" charset="0"/>
                <a:cs typeface="ＭＳ Ｐゴシック" charset="0"/>
              </a:rPr>
              <a:t>√s</a:t>
            </a:r>
            <a:r>
              <a:rPr lang="en-US" sz="1600" dirty="0">
                <a:solidFill>
                  <a:schemeClr val="bg2">
                    <a:lumMod val="50000"/>
                  </a:schemeClr>
                </a:solidFill>
                <a:latin typeface="Arial" charset="0"/>
                <a:ea typeface="ＭＳ Ｐゴシック" charset="0"/>
                <a:cs typeface="Arial" panose="020B0604020202020204" pitchFamily="34" charset="0"/>
              </a:rPr>
              <a:t>:	 </a:t>
            </a:r>
            <a:r>
              <a:rPr lang="en-US" sz="1600" b="1" dirty="0">
                <a:solidFill>
                  <a:schemeClr val="bg2">
                    <a:lumMod val="50000"/>
                  </a:schemeClr>
                </a:solidFill>
                <a:latin typeface="Arial" charset="0"/>
                <a:ea typeface="ＭＳ Ｐゴシック" charset="0"/>
                <a:cs typeface="Arial" panose="020B0604020202020204" pitchFamily="34" charset="0"/>
              </a:rPr>
              <a:t>20 to 65 </a:t>
            </a:r>
            <a:r>
              <a:rPr lang="en-US" sz="1600" b="1" dirty="0" err="1">
                <a:solidFill>
                  <a:schemeClr val="bg2">
                    <a:lumMod val="50000"/>
                  </a:schemeClr>
                </a:solidFill>
                <a:latin typeface="Arial" charset="0"/>
                <a:ea typeface="ＭＳ Ｐゴシック" charset="0"/>
                <a:cs typeface="Arial" panose="020B0604020202020204" pitchFamily="34" charset="0"/>
              </a:rPr>
              <a:t>GeV</a:t>
            </a:r>
            <a:endParaRPr lang="en-US" sz="1600" b="1" dirty="0">
              <a:solidFill>
                <a:schemeClr val="bg2">
                  <a:lumMod val="50000"/>
                </a:schemeClr>
              </a:solidFill>
              <a:latin typeface="Arial" charset="0"/>
              <a:ea typeface="ＭＳ Ｐゴシック" charset="0"/>
              <a:cs typeface="Arial" panose="020B0604020202020204" pitchFamily="34" charset="0"/>
            </a:endParaRPr>
          </a:p>
          <a:p>
            <a:pPr eaLnBrk="1" hangingPunct="1">
              <a:defRPr/>
            </a:pPr>
            <a:r>
              <a:rPr lang="en-US" sz="1000" b="1" dirty="0">
                <a:solidFill>
                  <a:schemeClr val="bg2">
                    <a:lumMod val="50000"/>
                  </a:schemeClr>
                </a:solidFill>
                <a:latin typeface="Arial" charset="0"/>
                <a:ea typeface="ＭＳ Ｐゴシック" charset="0"/>
                <a:cs typeface="Arial" panose="020B0604020202020204" pitchFamily="34" charset="0"/>
              </a:rPr>
              <a:t>(upper limit depends on magnet tech. choice)</a:t>
            </a:r>
          </a:p>
        </p:txBody>
      </p:sp>
      <p:sp>
        <p:nvSpPr>
          <p:cNvPr id="15" name="Content Placeholder 1">
            <a:extLst>
              <a:ext uri="{FF2B5EF4-FFF2-40B4-BE49-F238E27FC236}">
                <a16:creationId xmlns:a16="http://schemas.microsoft.com/office/drawing/2014/main" id="{77DB2058-63C4-2C4B-8458-4227BB9FF382}"/>
              </a:ext>
            </a:extLst>
          </p:cNvPr>
          <p:cNvSpPr txBox="1">
            <a:spLocks noChangeArrowheads="1"/>
          </p:cNvSpPr>
          <p:nvPr/>
        </p:nvSpPr>
        <p:spPr bwMode="auto">
          <a:xfrm>
            <a:off x="691549" y="4355605"/>
            <a:ext cx="3138504"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227013" indent="-227013" eaLnBrk="1" hangingPunct="1">
              <a:spcBef>
                <a:spcPct val="5000"/>
              </a:spcBef>
              <a:buFontTx/>
              <a:buBlip>
                <a:blip r:embed="rId4"/>
              </a:buBlip>
            </a:pPr>
            <a:r>
              <a:rPr lang="en-US" altLang="en-US" sz="1600" b="1" kern="0" dirty="0">
                <a:solidFill>
                  <a:srgbClr val="3366FF"/>
                </a:solidFill>
                <a:ea typeface="ＭＳ Ｐゴシック" panose="020B0600070205080204" pitchFamily="34" charset="-128"/>
                <a:cs typeface="Arial" panose="020B0604020202020204" pitchFamily="34" charset="0"/>
              </a:rPr>
              <a:t>Electron complex</a:t>
            </a:r>
          </a:p>
          <a:p>
            <a:pPr marL="574675" lvl="1" eaLnBrk="1" hangingPunct="1">
              <a:spcBef>
                <a:spcPct val="5000"/>
              </a:spcBef>
            </a:pPr>
            <a:r>
              <a:rPr lang="en-US" altLang="en-US" sz="1400" kern="0" dirty="0">
                <a:ea typeface="ＭＳ Ｐゴシック" panose="020B0600070205080204" pitchFamily="34" charset="-128"/>
                <a:cs typeface="Arial" panose="020B0604020202020204" pitchFamily="34" charset="0"/>
              </a:rPr>
              <a:t>CEBAF</a:t>
            </a:r>
            <a:endParaRPr lang="en-US" altLang="en-US" sz="1400" kern="0" dirty="0">
              <a:ea typeface="ＭＳ Ｐゴシック" panose="020B0600070205080204" pitchFamily="34" charset="-128"/>
              <a:cs typeface="Arial" panose="020B0604020202020204" pitchFamily="34" charset="0"/>
              <a:sym typeface="Symbol" pitchFamily="2" charset="2"/>
            </a:endParaRPr>
          </a:p>
          <a:p>
            <a:pPr marL="574675" lvl="1" eaLnBrk="1" hangingPunct="1">
              <a:spcBef>
                <a:spcPct val="5000"/>
              </a:spcBef>
            </a:pPr>
            <a:r>
              <a:rPr lang="en-US" altLang="en-US" sz="1400" kern="0" dirty="0">
                <a:ea typeface="ＭＳ Ｐゴシック" panose="020B0600070205080204" pitchFamily="34" charset="-128"/>
                <a:cs typeface="Arial" panose="020B0604020202020204" pitchFamily="34" charset="0"/>
                <a:sym typeface="Symbol" pitchFamily="2" charset="2"/>
              </a:rPr>
              <a:t>Electron collider ring</a:t>
            </a:r>
          </a:p>
          <a:p>
            <a:pPr marL="227013" indent="-227013" eaLnBrk="1" hangingPunct="1">
              <a:spcBef>
                <a:spcPct val="5000"/>
              </a:spcBef>
              <a:buFontTx/>
              <a:buBlip>
                <a:blip r:embed="rId4"/>
              </a:buBlip>
            </a:pPr>
            <a:r>
              <a:rPr lang="en-US" altLang="en-US" sz="1600" b="1" kern="0" dirty="0">
                <a:solidFill>
                  <a:srgbClr val="FF0000"/>
                </a:solidFill>
                <a:ea typeface="ＭＳ Ｐゴシック" panose="020B0600070205080204" pitchFamily="34" charset="-128"/>
                <a:cs typeface="Arial" panose="020B0604020202020204" pitchFamily="34" charset="0"/>
              </a:rPr>
              <a:t>Ion complex</a:t>
            </a:r>
          </a:p>
          <a:p>
            <a:pPr marL="574675" lvl="1" eaLnBrk="1" hangingPunct="1">
              <a:spcBef>
                <a:spcPct val="5000"/>
              </a:spcBef>
            </a:pPr>
            <a:r>
              <a:rPr lang="en-US" altLang="en-US" sz="1400" kern="0" dirty="0">
                <a:ea typeface="ＭＳ Ｐゴシック" panose="020B0600070205080204" pitchFamily="34" charset="-128"/>
                <a:cs typeface="Arial" panose="020B0604020202020204" pitchFamily="34" charset="0"/>
                <a:sym typeface="Symbol" pitchFamily="2" charset="2"/>
              </a:rPr>
              <a:t>Ion source</a:t>
            </a:r>
          </a:p>
          <a:p>
            <a:pPr marL="574675" lvl="1" eaLnBrk="1" hangingPunct="1">
              <a:spcBef>
                <a:spcPct val="5000"/>
              </a:spcBef>
            </a:pPr>
            <a:r>
              <a:rPr lang="en-US" altLang="en-US" sz="1400" kern="0" dirty="0">
                <a:ea typeface="ＭＳ Ｐゴシック" panose="020B0600070205080204" pitchFamily="34" charset="-128"/>
                <a:cs typeface="Arial" panose="020B0604020202020204" pitchFamily="34" charset="0"/>
                <a:sym typeface="Symbol" pitchFamily="2" charset="2"/>
              </a:rPr>
              <a:t>SRF </a:t>
            </a:r>
            <a:r>
              <a:rPr lang="en-US" altLang="en-US" sz="1400" kern="0" dirty="0" err="1">
                <a:ea typeface="ＭＳ Ｐゴシック" panose="020B0600070205080204" pitchFamily="34" charset="-128"/>
                <a:cs typeface="Arial" panose="020B0604020202020204" pitchFamily="34" charset="0"/>
                <a:sym typeface="Symbol" pitchFamily="2" charset="2"/>
              </a:rPr>
              <a:t>linac</a:t>
            </a:r>
            <a:r>
              <a:rPr lang="en-US" altLang="en-US" sz="1400" kern="0" dirty="0">
                <a:ea typeface="ＭＳ Ｐゴシック" panose="020B0600070205080204" pitchFamily="34" charset="-128"/>
                <a:cs typeface="Arial" panose="020B0604020202020204" pitchFamily="34" charset="0"/>
                <a:sym typeface="Symbol" pitchFamily="2" charset="2"/>
              </a:rPr>
              <a:t>  </a:t>
            </a:r>
          </a:p>
          <a:p>
            <a:pPr marL="574675" lvl="1" eaLnBrk="1" hangingPunct="1">
              <a:spcBef>
                <a:spcPct val="5000"/>
              </a:spcBef>
            </a:pPr>
            <a:r>
              <a:rPr lang="en-US" altLang="en-US" sz="1400" kern="0" dirty="0">
                <a:ea typeface="ＭＳ Ｐゴシック" panose="020B0600070205080204" pitchFamily="34" charset="-128"/>
                <a:cs typeface="Arial" panose="020B0604020202020204" pitchFamily="34" charset="0"/>
                <a:sym typeface="Symbol" pitchFamily="2" charset="2"/>
              </a:rPr>
              <a:t>Booster</a:t>
            </a:r>
          </a:p>
          <a:p>
            <a:pPr marL="574675" lvl="1" eaLnBrk="1" hangingPunct="1">
              <a:spcBef>
                <a:spcPct val="5000"/>
              </a:spcBef>
            </a:pPr>
            <a:r>
              <a:rPr lang="en-US" altLang="en-US" sz="1400" kern="0" dirty="0">
                <a:ea typeface="ＭＳ Ｐゴシック" panose="020B0600070205080204" pitchFamily="34" charset="-128"/>
                <a:cs typeface="Arial" panose="020B0604020202020204" pitchFamily="34" charset="0"/>
                <a:sym typeface="Symbol" pitchFamily="2" charset="2"/>
              </a:rPr>
              <a:t>Ion collider ring</a:t>
            </a:r>
            <a:endParaRPr lang="en-US" altLang="en-US" kern="0" dirty="0">
              <a:ea typeface="ＭＳ Ｐゴシック" panose="020B0600070205080204" pitchFamily="34" charset="-128"/>
              <a:cs typeface="Arial" panose="020B0604020202020204" pitchFamily="34" charset="0"/>
              <a:sym typeface="Symbol" pitchFamily="2" charset="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2F515DAF-DC27-844E-A3F2-88D1845041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572000"/>
            <a:ext cx="2716213"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11" descr="Screen Shot 2015-05-24 at 2.31.44 AM.png">
            <a:extLst>
              <a:ext uri="{FF2B5EF4-FFF2-40B4-BE49-F238E27FC236}">
                <a16:creationId xmlns:a16="http://schemas.microsoft.com/office/drawing/2014/main" id="{447DC123-FB44-FC44-BD88-A82CD2D4FD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838200"/>
            <a:ext cx="2927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5B0B1B0F-8DC4-6A40-B490-731910374A47}"/>
              </a:ext>
            </a:extLst>
          </p:cNvPr>
          <p:cNvSpPr>
            <a:spLocks noGrp="1" noChangeArrowheads="1"/>
          </p:cNvSpPr>
          <p:nvPr>
            <p:ph type="title"/>
          </p:nvPr>
        </p:nvSpPr>
        <p:spPr>
          <a:xfrm>
            <a:off x="0" y="152400"/>
            <a:ext cx="7391400" cy="563563"/>
          </a:xfrm>
        </p:spPr>
        <p:txBody>
          <a:bodyPr/>
          <a:lstStyle/>
          <a:p>
            <a:r>
              <a:rPr lang="en-US" altLang="en-US" sz="2800">
                <a:ea typeface="ＭＳ Ｐゴシック" panose="020B0600070205080204" pitchFamily="34" charset="-128"/>
              </a:rPr>
              <a:t>Non-perturbative distributions  </a:t>
            </a:r>
          </a:p>
        </p:txBody>
      </p:sp>
      <p:sp>
        <p:nvSpPr>
          <p:cNvPr id="25604" name="Footer Placeholder 3">
            <a:extLst>
              <a:ext uri="{FF2B5EF4-FFF2-40B4-BE49-F238E27FC236}">
                <a16:creationId xmlns:a16="http://schemas.microsoft.com/office/drawing/2014/main" id="{B28144BF-FBD6-C745-B8E1-9035E899A423}"/>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H. Avakian, SPIN-2018, Sep 13</a:t>
            </a:r>
          </a:p>
        </p:txBody>
      </p:sp>
      <p:sp>
        <p:nvSpPr>
          <p:cNvPr id="25605" name="Slide Number Placeholder 4">
            <a:extLst>
              <a:ext uri="{FF2B5EF4-FFF2-40B4-BE49-F238E27FC236}">
                <a16:creationId xmlns:a16="http://schemas.microsoft.com/office/drawing/2014/main" id="{893C574F-4557-324B-91FE-E913E2C2CBC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A4E9AAB-F2E5-E644-83FC-E8A808983024}" type="slidenum">
              <a:rPr lang="en-US" altLang="en-US" sz="1400" smtClean="0"/>
              <a:pPr>
                <a:spcBef>
                  <a:spcPct val="0"/>
                </a:spcBef>
                <a:buFontTx/>
                <a:buNone/>
              </a:pPr>
              <a:t>7</a:t>
            </a:fld>
            <a:endParaRPr lang="en-US" altLang="en-US" sz="1400"/>
          </a:p>
        </p:txBody>
      </p:sp>
      <p:sp>
        <p:nvSpPr>
          <p:cNvPr id="25606" name="Rectangle 12">
            <a:extLst>
              <a:ext uri="{FF2B5EF4-FFF2-40B4-BE49-F238E27FC236}">
                <a16:creationId xmlns:a16="http://schemas.microsoft.com/office/drawing/2014/main" id="{B9AC1CBE-F6FD-9F45-9E70-EF1D74725DB1}"/>
              </a:ext>
            </a:extLst>
          </p:cNvPr>
          <p:cNvSpPr>
            <a:spLocks noChangeArrowheads="1"/>
          </p:cNvSpPr>
          <p:nvPr/>
        </p:nvSpPr>
        <p:spPr bwMode="auto">
          <a:xfrm>
            <a:off x="7938" y="5292725"/>
            <a:ext cx="677386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000000"/>
                </a:solidFill>
              </a:rPr>
              <a:t>spin and momentum of struck quarks are correlated with remnant</a:t>
            </a:r>
          </a:p>
          <a:p>
            <a:r>
              <a:rPr lang="en-US" altLang="en-US" sz="1600">
                <a:solidFill>
                  <a:srgbClr val="000000"/>
                </a:solidFill>
              </a:rPr>
              <a:t>correlations of spins of q-q-bar with valence quark spin and transverse momentum will lead to observable effects </a:t>
            </a:r>
          </a:p>
        </p:txBody>
      </p:sp>
      <p:grpSp>
        <p:nvGrpSpPr>
          <p:cNvPr id="25607" name="Group 50">
            <a:extLst>
              <a:ext uri="{FF2B5EF4-FFF2-40B4-BE49-F238E27FC236}">
                <a16:creationId xmlns:a16="http://schemas.microsoft.com/office/drawing/2014/main" id="{FA89ABBF-17B9-8B44-B172-EAFC2C41C207}"/>
              </a:ext>
            </a:extLst>
          </p:cNvPr>
          <p:cNvGrpSpPr>
            <a:grpSpLocks/>
          </p:cNvGrpSpPr>
          <p:nvPr/>
        </p:nvGrpSpPr>
        <p:grpSpPr bwMode="auto">
          <a:xfrm>
            <a:off x="7467600" y="3175"/>
            <a:ext cx="914400" cy="911225"/>
            <a:chOff x="6857994" y="3733825"/>
            <a:chExt cx="1295398" cy="1125452"/>
          </a:xfrm>
        </p:grpSpPr>
        <p:grpSp>
          <p:nvGrpSpPr>
            <p:cNvPr id="25614" name="Group 5">
              <a:extLst>
                <a:ext uri="{FF2B5EF4-FFF2-40B4-BE49-F238E27FC236}">
                  <a16:creationId xmlns:a16="http://schemas.microsoft.com/office/drawing/2014/main" id="{49E5AF4C-1A5B-154D-AAD2-6729A06DDA31}"/>
                </a:ext>
              </a:extLst>
            </p:cNvPr>
            <p:cNvGrpSpPr>
              <a:grpSpLocks/>
            </p:cNvGrpSpPr>
            <p:nvPr/>
          </p:nvGrpSpPr>
          <p:grpSpPr bwMode="auto">
            <a:xfrm>
              <a:off x="6857994" y="3733825"/>
              <a:ext cx="1295398" cy="1080832"/>
              <a:chOff x="5459413" y="4267200"/>
              <a:chExt cx="1614487" cy="1315646"/>
            </a:xfrm>
          </p:grpSpPr>
          <p:sp>
            <p:nvSpPr>
              <p:cNvPr id="17" name="Oval 16">
                <a:extLst>
                  <a:ext uri="{FF2B5EF4-FFF2-40B4-BE49-F238E27FC236}">
                    <a16:creationId xmlns:a16="http://schemas.microsoft.com/office/drawing/2014/main" id="{523510BB-77A2-544B-ABAE-93DEF099862E}"/>
                  </a:ext>
                </a:extLst>
              </p:cNvPr>
              <p:cNvSpPr>
                <a:spLocks noChangeArrowheads="1"/>
              </p:cNvSpPr>
              <p:nvPr/>
            </p:nvSpPr>
            <p:spPr bwMode="auto">
              <a:xfrm>
                <a:off x="5714480" y="4799433"/>
                <a:ext cx="1143595" cy="152748"/>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cxnSp>
            <p:nvCxnSpPr>
              <p:cNvPr id="18" name="Straight Connector 17">
                <a:extLst>
                  <a:ext uri="{FF2B5EF4-FFF2-40B4-BE49-F238E27FC236}">
                    <a16:creationId xmlns:a16="http://schemas.microsoft.com/office/drawing/2014/main" id="{0619099A-CD6B-554C-8F70-2B2C4E9039C2}"/>
                  </a:ext>
                </a:extLst>
              </p:cNvPr>
              <p:cNvCxnSpPr>
                <a:cxnSpLocks noChangeShapeType="1"/>
              </p:cNvCxnSpPr>
              <p:nvPr/>
            </p:nvCxnSpPr>
            <p:spPr bwMode="auto">
              <a:xfrm rot="10800000">
                <a:off x="5638800" y="5028555"/>
                <a:ext cx="532556" cy="2386"/>
              </a:xfrm>
              <a:prstGeom prst="line">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82527A3F-FCAD-CC4E-8275-17EFA0076617}"/>
                  </a:ext>
                </a:extLst>
              </p:cNvPr>
              <p:cNvCxnSpPr>
                <a:cxnSpLocks noChangeShapeType="1"/>
              </p:cNvCxnSpPr>
              <p:nvPr/>
            </p:nvCxnSpPr>
            <p:spPr bwMode="auto">
              <a:xfrm rot="5400000" flipH="1" flipV="1">
                <a:off x="6325333" y="4570102"/>
                <a:ext cx="608607" cy="2802"/>
              </a:xfrm>
              <a:prstGeom prst="line">
                <a:avLst/>
              </a:prstGeom>
              <a:noFill/>
              <a:ln w="1111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A8D24176-8775-654B-84ED-2EB816BD1423}"/>
                  </a:ext>
                </a:extLst>
              </p:cNvPr>
              <p:cNvCxnSpPr>
                <a:cxnSpLocks noChangeShapeType="1"/>
              </p:cNvCxnSpPr>
              <p:nvPr/>
            </p:nvCxnSpPr>
            <p:spPr bwMode="auto">
              <a:xfrm rot="5400000" flipH="1" flipV="1">
                <a:off x="5564336" y="4571504"/>
                <a:ext cx="608607" cy="0"/>
              </a:xfrm>
              <a:prstGeom prst="line">
                <a:avLst/>
              </a:prstGeom>
              <a:noFill/>
              <a:ln w="111125">
                <a:solidFill>
                  <a:srgbClr val="0000FF"/>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21A1433D-6F03-6E41-9E15-7833EAFAB0FA}"/>
                  </a:ext>
                </a:extLst>
              </p:cNvPr>
              <p:cNvCxnSpPr>
                <a:cxnSpLocks noChangeShapeType="1"/>
              </p:cNvCxnSpPr>
              <p:nvPr/>
            </p:nvCxnSpPr>
            <p:spPr bwMode="auto">
              <a:xfrm rot="5400000">
                <a:off x="5907348" y="5239777"/>
                <a:ext cx="684981" cy="0"/>
              </a:xfrm>
              <a:prstGeom prst="line">
                <a:avLst/>
              </a:prstGeom>
              <a:noFill/>
              <a:ln w="92075">
                <a:solidFill>
                  <a:srgbClr val="008000"/>
                </a:solidFill>
                <a:round/>
                <a:headEnd/>
                <a:tailEnd type="triangle"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5621" name="Picture 12" descr="latex-image-1.pdf">
                <a:extLst>
                  <a:ext uri="{FF2B5EF4-FFF2-40B4-BE49-F238E27FC236}">
                    <a16:creationId xmlns:a16="http://schemas.microsoft.com/office/drawing/2014/main" id="{49CD21A0-495B-0A49-8CDE-B90B1ABB96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343400"/>
                <a:ext cx="215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13" descr="latex-image-1.pdf">
                <a:extLst>
                  <a:ext uri="{FF2B5EF4-FFF2-40B4-BE49-F238E27FC236}">
                    <a16:creationId xmlns:a16="http://schemas.microsoft.com/office/drawing/2014/main" id="{C4F73C64-DE46-E147-9470-466CFEA40C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9413" y="4446588"/>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15" name="TextBox 52">
              <a:extLst>
                <a:ext uri="{FF2B5EF4-FFF2-40B4-BE49-F238E27FC236}">
                  <a16:creationId xmlns:a16="http://schemas.microsoft.com/office/drawing/2014/main" id="{72E51BC4-D9A9-B746-8799-B646BDF82AC8}"/>
                </a:ext>
              </a:extLst>
            </p:cNvPr>
            <p:cNvSpPr txBox="1">
              <a:spLocks noChangeArrowheads="1"/>
            </p:cNvSpPr>
            <p:nvPr/>
          </p:nvSpPr>
          <p:spPr bwMode="auto">
            <a:xfrm>
              <a:off x="7543800" y="4343401"/>
              <a:ext cx="464927" cy="51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i="1">
                  <a:solidFill>
                    <a:srgbClr val="008000"/>
                  </a:solidFill>
                </a:rPr>
                <a:t>L</a:t>
              </a:r>
            </a:p>
          </p:txBody>
        </p:sp>
      </p:grpSp>
      <p:sp>
        <p:nvSpPr>
          <p:cNvPr id="25608" name="Rectangle 1">
            <a:extLst>
              <a:ext uri="{FF2B5EF4-FFF2-40B4-BE49-F238E27FC236}">
                <a16:creationId xmlns:a16="http://schemas.microsoft.com/office/drawing/2014/main" id="{C0D0593B-FD37-654C-B1BC-BEB6F9F31AB0}"/>
              </a:ext>
            </a:extLst>
          </p:cNvPr>
          <p:cNvSpPr>
            <a:spLocks noChangeArrowheads="1"/>
          </p:cNvSpPr>
          <p:nvPr/>
        </p:nvSpPr>
        <p:spPr bwMode="auto">
          <a:xfrm>
            <a:off x="1981200" y="914400"/>
            <a:ext cx="434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Non-perturbative sea in nucleon is a key to understand  the nucleon structure </a:t>
            </a:r>
          </a:p>
        </p:txBody>
      </p:sp>
      <p:sp>
        <p:nvSpPr>
          <p:cNvPr id="25609" name="Rectangle 3">
            <a:extLst>
              <a:ext uri="{FF2B5EF4-FFF2-40B4-BE49-F238E27FC236}">
                <a16:creationId xmlns:a16="http://schemas.microsoft.com/office/drawing/2014/main" id="{7E697296-B312-1F45-B4E9-FABAC9066355}"/>
              </a:ext>
            </a:extLst>
          </p:cNvPr>
          <p:cNvSpPr>
            <a:spLocks noChangeArrowheads="1"/>
          </p:cNvSpPr>
          <p:nvPr/>
        </p:nvSpPr>
        <p:spPr bwMode="auto">
          <a:xfrm>
            <a:off x="1981200" y="1905000"/>
            <a:ext cx="449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00"/>
                </a:solidFill>
              </a:rPr>
              <a:t> -- Large flavor asymmetry  as evidence </a:t>
            </a:r>
            <a:br>
              <a:rPr lang="en-US" altLang="en-US" sz="1600" dirty="0">
                <a:solidFill>
                  <a:srgbClr val="000000"/>
                </a:solidFill>
              </a:rPr>
            </a:br>
            <a:r>
              <a:rPr lang="en-US" altLang="en-US" sz="1600" dirty="0">
                <a:solidFill>
                  <a:srgbClr val="000000"/>
                </a:solidFill>
              </a:rPr>
              <a:t>provides a hint for region where non-perturbative effects will be significant</a:t>
            </a:r>
            <a:endParaRPr lang="en-US" altLang="en-US" sz="2400" dirty="0"/>
          </a:p>
        </p:txBody>
      </p:sp>
      <p:pic>
        <p:nvPicPr>
          <p:cNvPr id="25610" name="Picture 27" descr="proton_quark_version_new006.gif">
            <a:extLst>
              <a:ext uri="{FF2B5EF4-FFF2-40B4-BE49-F238E27FC236}">
                <a16:creationId xmlns:a16="http://schemas.microsoft.com/office/drawing/2014/main" id="{74DFC7D1-B9D8-5F4C-9437-64FC35DA3D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838200"/>
            <a:ext cx="20574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31" descr="latex-image-1.pdf">
            <a:extLst>
              <a:ext uri="{FF2B5EF4-FFF2-40B4-BE49-F238E27FC236}">
                <a16:creationId xmlns:a16="http://schemas.microsoft.com/office/drawing/2014/main" id="{FB4FFA2E-42B2-F442-9F83-16EA2469AD8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1905000"/>
            <a:ext cx="617538"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Rectangle 2">
            <a:extLst>
              <a:ext uri="{FF2B5EF4-FFF2-40B4-BE49-F238E27FC236}">
                <a16:creationId xmlns:a16="http://schemas.microsoft.com/office/drawing/2014/main" id="{2316AF21-BC2A-7345-A995-B66A08C8C154}"/>
              </a:ext>
            </a:extLst>
          </p:cNvPr>
          <p:cNvSpPr>
            <a:spLocks noChangeArrowheads="1"/>
          </p:cNvSpPr>
          <p:nvPr/>
        </p:nvSpPr>
        <p:spPr bwMode="auto">
          <a:xfrm>
            <a:off x="914400" y="2873375"/>
            <a:ext cx="5638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600"/>
              <a:t>Predictions from dynamical model of chiral symmetry breaking </a:t>
            </a:r>
            <a:r>
              <a:rPr lang="en-US" altLang="en-US" sz="1200"/>
              <a:t>[Schweitzer, Strikman, Weiss JHEP 1301 (2013) 163] </a:t>
            </a:r>
            <a:br>
              <a:rPr lang="en-US" altLang="en-US" sz="1600"/>
            </a:br>
            <a:br>
              <a:rPr lang="en-US" altLang="en-US" sz="1600"/>
            </a:br>
            <a:r>
              <a:rPr lang="en-US" altLang="en-US" sz="1600"/>
              <a:t>   -- k</a:t>
            </a:r>
            <a:r>
              <a:rPr lang="en-US" altLang="en-US" sz="1600" baseline="-25000"/>
              <a:t>T</a:t>
            </a:r>
            <a:r>
              <a:rPr lang="en-US" altLang="en-US" sz="1600"/>
              <a:t> (sea) &gt;&gt; k</a:t>
            </a:r>
            <a:r>
              <a:rPr lang="en-US" altLang="en-US" sz="1600" baseline="-25000"/>
              <a:t>T</a:t>
            </a:r>
            <a:r>
              <a:rPr lang="en-US" altLang="en-US" sz="1600"/>
              <a:t> (valence) </a:t>
            </a:r>
            <a:br>
              <a:rPr lang="en-US" altLang="en-US" sz="1600"/>
            </a:br>
            <a:r>
              <a:rPr lang="en-US" altLang="en-US" sz="1600"/>
              <a:t>   -- short-range correlations between partons (small-size q-qbar pairs) </a:t>
            </a:r>
            <a:br>
              <a:rPr lang="en-US" altLang="en-US" sz="1600"/>
            </a:br>
            <a:r>
              <a:rPr lang="en-US" altLang="en-US" sz="1600"/>
              <a:t>   -- directly observable in P</a:t>
            </a:r>
            <a:r>
              <a:rPr lang="en-US" altLang="en-US" sz="1600" baseline="-25000"/>
              <a:t>T</a:t>
            </a:r>
            <a:r>
              <a:rPr lang="en-US" altLang="en-US" sz="1600"/>
              <a:t>-dependence of hadrons in SIDIS</a:t>
            </a:r>
            <a:br>
              <a:rPr lang="en-US" altLang="en-US" sz="1600"/>
            </a:br>
            <a:endParaRPr lang="en-US" altLang="en-US" sz="1600"/>
          </a:p>
        </p:txBody>
      </p:sp>
      <p:pic>
        <p:nvPicPr>
          <p:cNvPr id="25613" name="Picture 1" descr="Screen Shot 2018-09-07 at 3.47.19 PM.png">
            <a:extLst>
              <a:ext uri="{FF2B5EF4-FFF2-40B4-BE49-F238E27FC236}">
                <a16:creationId xmlns:a16="http://schemas.microsoft.com/office/drawing/2014/main" id="{C4028631-966A-F54D-9484-E9F0D35BA4C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667000"/>
            <a:ext cx="2971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ooter Placeholder 3">
            <a:extLst>
              <a:ext uri="{FF2B5EF4-FFF2-40B4-BE49-F238E27FC236}">
                <a16:creationId xmlns:a16="http://schemas.microsoft.com/office/drawing/2014/main" id="{AAC5A20D-3C5B-F242-B88E-49595102741E}"/>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n-US" sz="1400"/>
              <a:t>H. Avakian, SPIN-2018, Sep 13</a:t>
            </a:r>
            <a:endParaRPr lang="en-US" altLang="en-US" sz="1400"/>
          </a:p>
        </p:txBody>
      </p:sp>
      <p:sp>
        <p:nvSpPr>
          <p:cNvPr id="28674" name="Slide Number Placeholder 4">
            <a:extLst>
              <a:ext uri="{FF2B5EF4-FFF2-40B4-BE49-F238E27FC236}">
                <a16:creationId xmlns:a16="http://schemas.microsoft.com/office/drawing/2014/main" id="{390439E5-32E3-B44B-8280-B5649045E65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99FDB39-FBE5-5D4D-AD79-F48F2E063BDF}" type="slidenum">
              <a:rPr lang="en-US" altLang="en-US" sz="1400" smtClean="0"/>
              <a:pPr>
                <a:spcBef>
                  <a:spcPct val="0"/>
                </a:spcBef>
                <a:buFontTx/>
                <a:buNone/>
              </a:pPr>
              <a:t>8</a:t>
            </a:fld>
            <a:endParaRPr lang="en-US" altLang="en-US" sz="1400"/>
          </a:p>
        </p:txBody>
      </p:sp>
      <p:sp>
        <p:nvSpPr>
          <p:cNvPr id="28675" name="Rectangle 1">
            <a:extLst>
              <a:ext uri="{FF2B5EF4-FFF2-40B4-BE49-F238E27FC236}">
                <a16:creationId xmlns:a16="http://schemas.microsoft.com/office/drawing/2014/main" id="{C2137008-2437-9544-97F5-7CA90E92638A}"/>
              </a:ext>
            </a:extLst>
          </p:cNvPr>
          <p:cNvSpPr>
            <a:spLocks noChangeArrowheads="1"/>
          </p:cNvSpPr>
          <p:nvPr/>
        </p:nvSpPr>
        <p:spPr bwMode="auto">
          <a:xfrm>
            <a:off x="5738813" y="1111250"/>
            <a:ext cx="1657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rPr>
              <a:t>Aybat, Prokudin &amp; Rogers </a:t>
            </a:r>
            <a:endParaRPr lang="en-US" altLang="en-US" sz="1000"/>
          </a:p>
        </p:txBody>
      </p:sp>
      <p:sp>
        <p:nvSpPr>
          <p:cNvPr id="28676" name="Rectangle 10">
            <a:extLst>
              <a:ext uri="{FF2B5EF4-FFF2-40B4-BE49-F238E27FC236}">
                <a16:creationId xmlns:a16="http://schemas.microsoft.com/office/drawing/2014/main" id="{4BF39F30-9532-A84F-8960-B07DDC9EEB30}"/>
              </a:ext>
            </a:extLst>
          </p:cNvPr>
          <p:cNvSpPr>
            <a:spLocks noChangeArrowheads="1"/>
          </p:cNvSpPr>
          <p:nvPr/>
        </p:nvSpPr>
        <p:spPr bwMode="auto">
          <a:xfrm>
            <a:off x="7872413" y="1125538"/>
            <a:ext cx="109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C12-11-111 </a:t>
            </a:r>
          </a:p>
        </p:txBody>
      </p:sp>
      <p:sp>
        <p:nvSpPr>
          <p:cNvPr id="28677" name="TextBox 8">
            <a:extLst>
              <a:ext uri="{FF2B5EF4-FFF2-40B4-BE49-F238E27FC236}">
                <a16:creationId xmlns:a16="http://schemas.microsoft.com/office/drawing/2014/main" id="{09284244-B524-904D-AFB4-7C0668C34D38}"/>
              </a:ext>
            </a:extLst>
          </p:cNvPr>
          <p:cNvSpPr txBox="1">
            <a:spLocks noChangeArrowheads="1"/>
          </p:cNvSpPr>
          <p:nvPr/>
        </p:nvSpPr>
        <p:spPr bwMode="auto">
          <a:xfrm>
            <a:off x="461963" y="4914900"/>
            <a:ext cx="8220075" cy="1476375"/>
          </a:xfrm>
          <a:prstGeom prst="rect">
            <a:avLst/>
          </a:prstGeom>
          <a:solidFill>
            <a:srgbClr val="FFFF00"/>
          </a:solidFill>
          <a:ln w="9525">
            <a:solidFill>
              <a:schemeClr val="tx1"/>
            </a:solidFill>
            <a:miter lim="800000"/>
            <a:headEnd/>
            <a:tailEnd/>
          </a:ln>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800"/>
              <a:t>Large acceptance of CLAS12 allows studies of P</a:t>
            </a:r>
            <a:r>
              <a:rPr lang="en-US" altLang="en-US" sz="1800" baseline="-25000"/>
              <a:t>T</a:t>
            </a:r>
            <a:r>
              <a:rPr lang="en-US" altLang="en-US" sz="1800"/>
              <a:t> and  Q</a:t>
            </a:r>
            <a:r>
              <a:rPr lang="en-US" altLang="en-US" sz="1800" baseline="30000"/>
              <a:t>2</a:t>
            </a:r>
            <a:r>
              <a:rPr lang="en-US" altLang="en-US" sz="1800"/>
              <a:t>-dependence of SSAs in a wide kinematic range</a:t>
            </a:r>
          </a:p>
          <a:p>
            <a:pPr eaLnBrk="1" hangingPunct="1">
              <a:spcBef>
                <a:spcPct val="0"/>
              </a:spcBef>
            </a:pPr>
            <a:r>
              <a:rPr lang="en-US" altLang="en-US" sz="1800"/>
              <a:t>Comparison of JLab12 data with HERMES, COMPASS and EIC will pin down transverse momentum dependence and  the non-trivial Q</a:t>
            </a:r>
            <a:r>
              <a:rPr lang="en-US" altLang="en-US" sz="1800" baseline="30000"/>
              <a:t>2</a:t>
            </a:r>
            <a:r>
              <a:rPr lang="en-US" altLang="en-US" sz="1800"/>
              <a:t> evolution of TMD PDFs in general, and Sivers function in particular.</a:t>
            </a:r>
          </a:p>
        </p:txBody>
      </p:sp>
      <p:pic>
        <p:nvPicPr>
          <p:cNvPr id="28678" name="Picture 12" descr="Screen Shot 2015-08-19 at 11.08.35 AM.png">
            <a:extLst>
              <a:ext uri="{FF2B5EF4-FFF2-40B4-BE49-F238E27FC236}">
                <a16:creationId xmlns:a16="http://schemas.microsoft.com/office/drawing/2014/main" id="{F2BCC99E-5D83-2148-AB59-CF1D1B3F5F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838200"/>
            <a:ext cx="37338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1">
            <a:extLst>
              <a:ext uri="{FF2B5EF4-FFF2-40B4-BE49-F238E27FC236}">
                <a16:creationId xmlns:a16="http://schemas.microsoft.com/office/drawing/2014/main" id="{2A2DCF54-D4EF-FD43-9D0A-3BA206571176}"/>
              </a:ext>
            </a:extLst>
          </p:cNvPr>
          <p:cNvSpPr>
            <a:spLocks noChangeArrowheads="1"/>
          </p:cNvSpPr>
          <p:nvPr/>
        </p:nvSpPr>
        <p:spPr bwMode="auto">
          <a:xfrm>
            <a:off x="7239000" y="2667000"/>
            <a:ext cx="16573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rPr>
              <a:t>Aybat, Prokudin &amp; Rogers </a:t>
            </a:r>
            <a:endParaRPr lang="en-US" altLang="en-US" sz="1000"/>
          </a:p>
        </p:txBody>
      </p:sp>
      <p:sp>
        <p:nvSpPr>
          <p:cNvPr id="28680" name="Rectangle 10">
            <a:extLst>
              <a:ext uri="{FF2B5EF4-FFF2-40B4-BE49-F238E27FC236}">
                <a16:creationId xmlns:a16="http://schemas.microsoft.com/office/drawing/2014/main" id="{1B39A918-AB96-8447-A167-433766D17B27}"/>
              </a:ext>
            </a:extLst>
          </p:cNvPr>
          <p:cNvSpPr>
            <a:spLocks noChangeArrowheads="1"/>
          </p:cNvSpPr>
          <p:nvPr/>
        </p:nvSpPr>
        <p:spPr bwMode="auto">
          <a:xfrm>
            <a:off x="8153400" y="1219200"/>
            <a:ext cx="787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00"/>
              <a:t>C12-11-111 </a:t>
            </a:r>
          </a:p>
        </p:txBody>
      </p:sp>
      <p:sp>
        <p:nvSpPr>
          <p:cNvPr id="28681" name="TextBox 19">
            <a:extLst>
              <a:ext uri="{FF2B5EF4-FFF2-40B4-BE49-F238E27FC236}">
                <a16:creationId xmlns:a16="http://schemas.microsoft.com/office/drawing/2014/main" id="{47F1798C-6838-9F49-889C-30027499C8B1}"/>
              </a:ext>
            </a:extLst>
          </p:cNvPr>
          <p:cNvSpPr txBox="1">
            <a:spLocks noChangeArrowheads="1"/>
          </p:cNvSpPr>
          <p:nvPr/>
        </p:nvSpPr>
        <p:spPr bwMode="auto">
          <a:xfrm>
            <a:off x="980343" y="34982"/>
            <a:ext cx="71833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t>Evolution and </a:t>
            </a:r>
            <a:r>
              <a:rPr lang="en-US" altLang="en-US" dirty="0" err="1"/>
              <a:t>k</a:t>
            </a:r>
            <a:r>
              <a:rPr lang="en-US" altLang="en-US" baseline="-25000" dirty="0" err="1"/>
              <a:t>T</a:t>
            </a:r>
            <a:r>
              <a:rPr lang="en-US" altLang="en-US" dirty="0"/>
              <a:t>-dependence of TMDs</a:t>
            </a:r>
          </a:p>
        </p:txBody>
      </p:sp>
      <p:pic>
        <p:nvPicPr>
          <p:cNvPr id="28682" name="Picture 1" descr="Screen Shot 2015-08-19 at 6.43.21 PM.png">
            <a:extLst>
              <a:ext uri="{FF2B5EF4-FFF2-40B4-BE49-F238E27FC236}">
                <a16:creationId xmlns:a16="http://schemas.microsoft.com/office/drawing/2014/main" id="{4CCD2718-C13E-8244-B474-3D1172E7F5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838200"/>
            <a:ext cx="29718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1">
            <a:extLst>
              <a:ext uri="{FF2B5EF4-FFF2-40B4-BE49-F238E27FC236}">
                <a16:creationId xmlns:a16="http://schemas.microsoft.com/office/drawing/2014/main" id="{CD6BD713-B70C-624D-ACC7-792BF7CBB46C}"/>
              </a:ext>
            </a:extLst>
          </p:cNvPr>
          <p:cNvSpPr txBox="1">
            <a:spLocks noChangeArrowheads="1"/>
          </p:cNvSpPr>
          <p:nvPr/>
        </p:nvSpPr>
        <p:spPr bwMode="auto">
          <a:xfrm>
            <a:off x="2971800" y="4191000"/>
            <a:ext cx="1800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k</a:t>
            </a:r>
            <a:r>
              <a:rPr lang="en-US" altLang="en-US" sz="1600" baseline="-25000"/>
              <a:t>T</a:t>
            </a:r>
            <a:r>
              <a:rPr lang="en-US" altLang="en-US" sz="1600"/>
              <a:t>-dependence of </a:t>
            </a:r>
          </a:p>
        </p:txBody>
      </p:sp>
      <p:sp>
        <p:nvSpPr>
          <p:cNvPr id="28684" name="TextBox 18">
            <a:extLst>
              <a:ext uri="{FF2B5EF4-FFF2-40B4-BE49-F238E27FC236}">
                <a16:creationId xmlns:a16="http://schemas.microsoft.com/office/drawing/2014/main" id="{C76E1B3A-2EBB-F544-97D0-96913DCBA706}"/>
              </a:ext>
            </a:extLst>
          </p:cNvPr>
          <p:cNvSpPr txBox="1">
            <a:spLocks noChangeArrowheads="1"/>
          </p:cNvSpPr>
          <p:nvPr/>
        </p:nvSpPr>
        <p:spPr bwMode="auto">
          <a:xfrm>
            <a:off x="5715000" y="4191000"/>
            <a:ext cx="2530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t>Q</a:t>
            </a:r>
            <a:r>
              <a:rPr lang="en-US" altLang="en-US" sz="1600" baseline="30000"/>
              <a:t>2</a:t>
            </a:r>
            <a:r>
              <a:rPr lang="en-US" altLang="en-US" sz="1600"/>
              <a:t>-dependence of Sivers, </a:t>
            </a:r>
          </a:p>
        </p:txBody>
      </p:sp>
      <p:sp>
        <p:nvSpPr>
          <p:cNvPr id="28685" name="TextBox 19">
            <a:extLst>
              <a:ext uri="{FF2B5EF4-FFF2-40B4-BE49-F238E27FC236}">
                <a16:creationId xmlns:a16="http://schemas.microsoft.com/office/drawing/2014/main" id="{ADBC6D1F-B0A0-1340-9625-063F598F772A}"/>
              </a:ext>
            </a:extLst>
          </p:cNvPr>
          <p:cNvSpPr txBox="1">
            <a:spLocks noChangeArrowheads="1"/>
          </p:cNvSpPr>
          <p:nvPr/>
        </p:nvSpPr>
        <p:spPr bwMode="auto">
          <a:xfrm>
            <a:off x="150813" y="4130053"/>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t>CLAS12/EIC kinematical coverage</a:t>
            </a:r>
          </a:p>
        </p:txBody>
      </p:sp>
      <p:pic>
        <p:nvPicPr>
          <p:cNvPr id="28686" name="Picture 2" descr="latex-image-1.pdf">
            <a:extLst>
              <a:ext uri="{FF2B5EF4-FFF2-40B4-BE49-F238E27FC236}">
                <a16:creationId xmlns:a16="http://schemas.microsoft.com/office/drawing/2014/main" id="{2935CCA5-7372-1C4C-9601-F0D97B7664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191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3" descr="latex-image-1.pdf">
            <a:extLst>
              <a:ext uri="{FF2B5EF4-FFF2-40B4-BE49-F238E27FC236}">
                <a16:creationId xmlns:a16="http://schemas.microsoft.com/office/drawing/2014/main" id="{E39E389E-1E56-BA4B-A9C3-EED7FC0010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91000"/>
            <a:ext cx="914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28" descr="eicencvsclasxqlin002">
            <a:extLst>
              <a:ext uri="{FF2B5EF4-FFF2-40B4-BE49-F238E27FC236}">
                <a16:creationId xmlns:a16="http://schemas.microsoft.com/office/drawing/2014/main" id="{C3059693-54AD-914A-A41A-0B3BC1271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143000"/>
            <a:ext cx="24288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9" name="Text Box 32">
            <a:extLst>
              <a:ext uri="{FF2B5EF4-FFF2-40B4-BE49-F238E27FC236}">
                <a16:creationId xmlns:a16="http://schemas.microsoft.com/office/drawing/2014/main" id="{23946BE9-5CBE-2742-8B7A-A8AFF9BEE144}"/>
              </a:ext>
            </a:extLst>
          </p:cNvPr>
          <p:cNvSpPr txBox="1">
            <a:spLocks noChangeArrowheads="1"/>
          </p:cNvSpPr>
          <p:nvPr/>
        </p:nvSpPr>
        <p:spPr bwMode="auto">
          <a:xfrm rot="-5400000">
            <a:off x="-122237" y="1003299"/>
            <a:ext cx="546100"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Q</a:t>
            </a:r>
            <a:r>
              <a:rPr lang="en-US" altLang="en-US" sz="1600" baseline="30000"/>
              <a:t>2</a:t>
            </a:r>
          </a:p>
        </p:txBody>
      </p:sp>
      <p:sp>
        <p:nvSpPr>
          <p:cNvPr id="28690" name="Text Box 30">
            <a:extLst>
              <a:ext uri="{FF2B5EF4-FFF2-40B4-BE49-F238E27FC236}">
                <a16:creationId xmlns:a16="http://schemas.microsoft.com/office/drawing/2014/main" id="{8C4B32D0-B0BE-244D-A4D8-4FFC1F664BD7}"/>
              </a:ext>
            </a:extLst>
          </p:cNvPr>
          <p:cNvSpPr txBox="1">
            <a:spLocks noChangeArrowheads="1"/>
          </p:cNvSpPr>
          <p:nvPr/>
        </p:nvSpPr>
        <p:spPr bwMode="auto">
          <a:xfrm>
            <a:off x="304800" y="1981200"/>
            <a:ext cx="960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solidFill>
                  <a:srgbClr val="FFFF00"/>
                </a:solidFill>
              </a:rPr>
              <a:t>JLEIC 4x60</a:t>
            </a:r>
          </a:p>
        </p:txBody>
      </p:sp>
      <p:sp>
        <p:nvSpPr>
          <p:cNvPr id="2" name="Rectangle 1">
            <a:extLst>
              <a:ext uri="{FF2B5EF4-FFF2-40B4-BE49-F238E27FC236}">
                <a16:creationId xmlns:a16="http://schemas.microsoft.com/office/drawing/2014/main" id="{CF37A93D-F15F-B34D-B49B-4C2B4794B43D}"/>
              </a:ext>
            </a:extLst>
          </p:cNvPr>
          <p:cNvSpPr/>
          <p:nvPr/>
        </p:nvSpPr>
        <p:spPr>
          <a:xfrm>
            <a:off x="381000" y="2590800"/>
            <a:ext cx="884238" cy="261938"/>
          </a:xfrm>
          <a:prstGeom prst="rect">
            <a:avLst/>
          </a:prstGeom>
        </p:spPr>
        <p:txBody>
          <a:bodyPr wrap="none">
            <a:spAutoFit/>
          </a:bodyPr>
          <a:lstStyle/>
          <a:p>
            <a:pPr eaLnBrk="1" hangingPunct="1">
              <a:defRPr/>
            </a:pPr>
            <a:r>
              <a:rPr lang="en-US" sz="1050" dirty="0">
                <a:latin typeface="Arial" charset="0"/>
                <a:ea typeface="ＭＳ Ｐゴシック" charset="0"/>
                <a:cs typeface="ＭＳ Ｐゴシック" charset="0"/>
              </a:rPr>
              <a:t>EIC@HIAF</a:t>
            </a:r>
          </a:p>
        </p:txBody>
      </p:sp>
      <p:sp>
        <p:nvSpPr>
          <p:cNvPr id="28692" name="Text Box 29">
            <a:extLst>
              <a:ext uri="{FF2B5EF4-FFF2-40B4-BE49-F238E27FC236}">
                <a16:creationId xmlns:a16="http://schemas.microsoft.com/office/drawing/2014/main" id="{03CFE589-D03A-3A42-BEA6-B925DDCA3C33}"/>
              </a:ext>
            </a:extLst>
          </p:cNvPr>
          <p:cNvSpPr txBox="1">
            <a:spLocks noChangeArrowheads="1"/>
          </p:cNvSpPr>
          <p:nvPr/>
        </p:nvSpPr>
        <p:spPr bwMode="auto">
          <a:xfrm>
            <a:off x="685800" y="3048000"/>
            <a:ext cx="828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JLab12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21" descr="Screen shot 2012-02-07 at 11.50.57 AM.png">
            <a:extLst>
              <a:ext uri="{FF2B5EF4-FFF2-40B4-BE49-F238E27FC236}">
                <a16:creationId xmlns:a16="http://schemas.microsoft.com/office/drawing/2014/main" id="{2414DD5B-6910-F448-99F0-9E059F73B4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063" y="1219201"/>
            <a:ext cx="8415337" cy="409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1" name="Text Box 2">
            <a:extLst>
              <a:ext uri="{FF2B5EF4-FFF2-40B4-BE49-F238E27FC236}">
                <a16:creationId xmlns:a16="http://schemas.microsoft.com/office/drawing/2014/main" id="{AD4C0A65-8344-8647-9558-C8EBADF23D8D}"/>
              </a:ext>
            </a:extLst>
          </p:cNvPr>
          <p:cNvSpPr txBox="1">
            <a:spLocks noChangeArrowheads="1"/>
          </p:cNvSpPr>
          <p:nvPr/>
        </p:nvSpPr>
        <p:spPr bwMode="auto">
          <a:xfrm>
            <a:off x="1524000" y="228600"/>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Sivers effect: </a:t>
            </a:r>
            <a:r>
              <a:rPr lang="en-US" altLang="en-US" sz="2400">
                <a:latin typeface="Symbol" pitchFamily="2" charset="2"/>
              </a:rPr>
              <a:t>p</a:t>
            </a:r>
            <a:r>
              <a:rPr lang="en-US" altLang="en-US" sz="2400"/>
              <a:t>+ from EIC</a:t>
            </a:r>
          </a:p>
        </p:txBody>
      </p:sp>
      <p:sp>
        <p:nvSpPr>
          <p:cNvPr id="30722" name="Rectangle 3">
            <a:extLst>
              <a:ext uri="{FF2B5EF4-FFF2-40B4-BE49-F238E27FC236}">
                <a16:creationId xmlns:a16="http://schemas.microsoft.com/office/drawing/2014/main" id="{2CD3F9C0-0F3B-7D4B-A5FE-CA3B540E2633}"/>
              </a:ext>
            </a:extLst>
          </p:cNvPr>
          <p:cNvSpPr>
            <a:spLocks noChangeArrowheads="1"/>
          </p:cNvSpPr>
          <p:nvPr/>
        </p:nvSpPr>
        <p:spPr bwMode="auto">
          <a:xfrm>
            <a:off x="152400" y="5334000"/>
            <a:ext cx="8839200" cy="1200329"/>
          </a:xfrm>
          <a:prstGeom prst="rect">
            <a:avLst/>
          </a:prstGeom>
          <a:solidFill>
            <a:srgbClr val="FFFF99"/>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1800" dirty="0"/>
              <a:t>Large acceptance and energy range of EIC makes it ideal place to study the contributions of sea quarks to </a:t>
            </a:r>
            <a:r>
              <a:rPr lang="en-US" altLang="en-US" sz="1800" dirty="0" err="1"/>
              <a:t>Sivers</a:t>
            </a:r>
            <a:r>
              <a:rPr lang="en-US" altLang="en-US" sz="1800" dirty="0"/>
              <a:t> asymmetry </a:t>
            </a:r>
          </a:p>
          <a:p>
            <a:pPr eaLnBrk="1" hangingPunct="1">
              <a:spcBef>
                <a:spcPct val="0"/>
              </a:spcBef>
            </a:pPr>
            <a:r>
              <a:rPr lang="en-US" altLang="en-US" sz="1800" dirty="0"/>
              <a:t>Lower energies provide wider x-range for region where non-perturbative effects are significant, and overlap with JLab12</a:t>
            </a:r>
          </a:p>
        </p:txBody>
      </p:sp>
      <p:pic>
        <p:nvPicPr>
          <p:cNvPr id="30723" name="Picture 10" descr="txp_fig">
            <a:extLst>
              <a:ext uri="{FF2B5EF4-FFF2-40B4-BE49-F238E27FC236}">
                <a16:creationId xmlns:a16="http://schemas.microsoft.com/office/drawing/2014/main" id="{FC9B7570-74F3-2849-9D4F-40C6F521AFA8}"/>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5638800" y="0"/>
            <a:ext cx="350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22">
            <a:extLst>
              <a:ext uri="{FF2B5EF4-FFF2-40B4-BE49-F238E27FC236}">
                <a16:creationId xmlns:a16="http://schemas.microsoft.com/office/drawing/2014/main" id="{6FB4C1EA-A9A4-0C4E-846F-0052D1D11FA0}"/>
              </a:ext>
            </a:extLst>
          </p:cNvPr>
          <p:cNvSpPr>
            <a:spLocks noChangeArrowheads="1"/>
          </p:cNvSpPr>
          <p:nvPr/>
        </p:nvSpPr>
        <p:spPr bwMode="auto">
          <a:xfrm>
            <a:off x="2133600" y="838200"/>
            <a:ext cx="678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t>√s = 140 GeV, √s = 50 GeV and √s = 15 GeV EIC configurations, respectively. Event counts correspond to an integrated luminosity of 30 fb−1</a:t>
            </a:r>
          </a:p>
        </p:txBody>
      </p:sp>
      <p:grpSp>
        <p:nvGrpSpPr>
          <p:cNvPr id="30726" name="Group 4">
            <a:extLst>
              <a:ext uri="{FF2B5EF4-FFF2-40B4-BE49-F238E27FC236}">
                <a16:creationId xmlns:a16="http://schemas.microsoft.com/office/drawing/2014/main" id="{905584BA-DF04-4A4A-803C-4E2A2E8C54D6}"/>
              </a:ext>
            </a:extLst>
          </p:cNvPr>
          <p:cNvGrpSpPr>
            <a:grpSpLocks/>
          </p:cNvGrpSpPr>
          <p:nvPr/>
        </p:nvGrpSpPr>
        <p:grpSpPr bwMode="auto">
          <a:xfrm>
            <a:off x="76200" y="76200"/>
            <a:ext cx="1066800" cy="1143000"/>
            <a:chOff x="72" y="67"/>
            <a:chExt cx="1008" cy="1008"/>
          </a:xfrm>
        </p:grpSpPr>
        <p:sp>
          <p:nvSpPr>
            <p:cNvPr id="30730" name="Rectangle 5">
              <a:hlinkClick r:id="rId6" action="ppaction://hlinksldjump"/>
              <a:extLst>
                <a:ext uri="{FF2B5EF4-FFF2-40B4-BE49-F238E27FC236}">
                  <a16:creationId xmlns:a16="http://schemas.microsoft.com/office/drawing/2014/main" id="{2B769B99-C5F2-0D48-9271-32B8EB7BF8DC}"/>
                </a:ext>
              </a:extLst>
            </p:cNvPr>
            <p:cNvSpPr>
              <a:spLocks noChangeArrowheads="1"/>
            </p:cNvSpPr>
            <p:nvPr/>
          </p:nvSpPr>
          <p:spPr bwMode="auto">
            <a:xfrm>
              <a:off x="72" y="67"/>
              <a:ext cx="1008" cy="1008"/>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pic>
          <p:nvPicPr>
            <p:cNvPr id="30731" name="Picture 6" descr="muldtab1">
              <a:extLst>
                <a:ext uri="{FF2B5EF4-FFF2-40B4-BE49-F238E27FC236}">
                  <a16:creationId xmlns:a16="http://schemas.microsoft.com/office/drawing/2014/main" id="{5358A5B6-89C0-5C4F-98C9-89B317FE9C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125"/>
              <a:ext cx="86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7" descr="f1t">
              <a:hlinkClick r:id="rId6" action="ppaction://hlinksldjump"/>
              <a:extLst>
                <a:ext uri="{FF2B5EF4-FFF2-40B4-BE49-F238E27FC236}">
                  <a16:creationId xmlns:a16="http://schemas.microsoft.com/office/drawing/2014/main" id="{F54B7AA4-7D90-804B-83F1-254AF5552F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 y="576"/>
              <a:ext cx="91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Line 8">
              <a:extLst>
                <a:ext uri="{FF2B5EF4-FFF2-40B4-BE49-F238E27FC236}">
                  <a16:creationId xmlns:a16="http://schemas.microsoft.com/office/drawing/2014/main" id="{D9BFF3A1-FF0F-464F-9A18-0E0817234E63}"/>
                </a:ext>
              </a:extLst>
            </p:cNvPr>
            <p:cNvSpPr>
              <a:spLocks noChangeShapeType="1"/>
            </p:cNvSpPr>
            <p:nvPr/>
          </p:nvSpPr>
          <p:spPr bwMode="auto">
            <a:xfrm>
              <a:off x="312" y="528"/>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0727" name="Slide Number Placeholder 19">
            <a:extLst>
              <a:ext uri="{FF2B5EF4-FFF2-40B4-BE49-F238E27FC236}">
                <a16:creationId xmlns:a16="http://schemas.microsoft.com/office/drawing/2014/main" id="{DB7C98FF-E297-B64D-B6DF-AE17A05DE03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750A2F3-34D3-7240-A648-DC43CB784385}" type="slidenum">
              <a:rPr lang="en-US" altLang="en-US" sz="1400" smtClean="0"/>
              <a:pPr>
                <a:spcBef>
                  <a:spcPct val="0"/>
                </a:spcBef>
                <a:buFontTx/>
                <a:buNone/>
              </a:pPr>
              <a:t>9</a:t>
            </a:fld>
            <a:endParaRPr lang="en-US" altLang="en-US" sz="1400"/>
          </a:p>
        </p:txBody>
      </p:sp>
      <p:sp>
        <p:nvSpPr>
          <p:cNvPr id="30728" name="Rectangle 13">
            <a:extLst>
              <a:ext uri="{FF2B5EF4-FFF2-40B4-BE49-F238E27FC236}">
                <a16:creationId xmlns:a16="http://schemas.microsoft.com/office/drawing/2014/main" id="{B10AB574-0037-5746-AB1A-93425874ACB9}"/>
              </a:ext>
            </a:extLst>
          </p:cNvPr>
          <p:cNvSpPr>
            <a:spLocks noChangeArrowheads="1"/>
          </p:cNvSpPr>
          <p:nvPr/>
        </p:nvSpPr>
        <p:spPr bwMode="auto">
          <a:xfrm>
            <a:off x="7391400" y="1066800"/>
            <a:ext cx="1522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t>arXiv:1108.1713</a:t>
            </a:r>
          </a:p>
        </p:txBody>
      </p:sp>
      <p:sp>
        <p:nvSpPr>
          <p:cNvPr id="30729" name="Footer Placeholder 13">
            <a:extLst>
              <a:ext uri="{FF2B5EF4-FFF2-40B4-BE49-F238E27FC236}">
                <a16:creationId xmlns:a16="http://schemas.microsoft.com/office/drawing/2014/main" id="{D2864E2E-888E-B747-B408-8C163AD4F42C}"/>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n-US" sz="1400"/>
              <a:t>H. Avakian, SPIN-2018, Sep 13</a:t>
            </a:r>
            <a:endParaRPr lang="en-US" altLang="en-US" sz="1400"/>
          </a:p>
        </p:txBody>
      </p:sp>
      <p:cxnSp>
        <p:nvCxnSpPr>
          <p:cNvPr id="3" name="Straight Connector 2">
            <a:extLst>
              <a:ext uri="{FF2B5EF4-FFF2-40B4-BE49-F238E27FC236}">
                <a16:creationId xmlns:a16="http://schemas.microsoft.com/office/drawing/2014/main" id="{44DB3C4B-78FE-D34E-88D9-6318B0CCC792}"/>
              </a:ext>
            </a:extLst>
          </p:cNvPr>
          <p:cNvCxnSpPr>
            <a:cxnSpLocks/>
          </p:cNvCxnSpPr>
          <p:nvPr/>
        </p:nvCxnSpPr>
        <p:spPr>
          <a:xfrm flipV="1">
            <a:off x="7467600" y="1374776"/>
            <a:ext cx="0" cy="3730624"/>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c:\gs\gs8.14\bin\gswin32c"/>
  <p:tag name="DEFAULTBITMAP" val="pngmono"/>
  <p:tag name="DEFAULTBLEND" val="False"/>
  <p:tag name="DEFAULTTRANSPARENT" val="False"/>
  <p:tag name="DEFAULTWORKAROUNDTRANSPARENCYBUG" val="False"/>
  <p:tag name="DEFAULTRESOLUTION" val="1200"/>
  <p:tag name="DEFAULTMAGNIFICATION" val="2"/>
  <p:tag name="DEFAULTFONTSIZE" val="10"/>
  <p:tag name="DEFAULTWIDTH" val="722"/>
  <p:tag name="DEFAULTHEIGHT" val="30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3;&#10;\usepackage{color}&#13;&#10;\begin{document}&#13;&#10;\begin{eqnarray}&#13;&#10;{s\bar{u}}\nonumber &#13;&#10;\end{eqnarray}&#13;&#10;\end{document}&#13;&#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21"/>
  <p:tag name="PICTUREFILESIZE" val="2770"/>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3;&#10;\usepackage{color}&#13;&#10;\begin{document}&#13;&#10;\begin{eqnarray}&#13;&#10;d\sigma(K^{*-}) -d \sigma(\bar{K}^{*0}) &amp; \sim &amp;(\bar{u}-\bar{d})*FF \nonumber \\&#13;&#10;d\sigma(\rho^+) -d \sigma(\rho^-) &amp;\sim &amp; (u_{val}-d_{val})*FF \nonumber &#13;&#10;\end{eqnarray}&#13;&#10;\end{document}&#13;&#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410"/>
  <p:tag name="PICTUREFILESIZE" val="53707"/>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A_{UT}^{\sin(\phi-\phi_S)} = \frac{\sum_q e_q^2 f_{1T}^{\perp q} D_1^q}{\sum_q e_q^2 f_1^qD_1^q}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46"/>
  <p:tag name="PICTUREFILESIZE" val="40350"/>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3;&#10;\begin{document}&#13;&#10;$$&#13;&#10;N_A^\pi/N_D^\pi$$&#13;&#10;\end{document}&#13;&#10;"/>
  <p:tag name="EXTERNALNAME" val="txp_fig"/>
  <p:tag name="BLEND" val="False"/>
  <p:tag name="TRANSPARENT" val="False"/>
  <p:tag name="KEEPFILES" val="False"/>
  <p:tag name="DEBUGPAUSE" val="False"/>
  <p:tag name="RESOLUTION" val="1200"/>
  <p:tag name="TIMEOUT" val="(none)"/>
  <p:tag name="BOXWIDTH" val="411"/>
  <p:tag name="BOXHEIGHT" val="307"/>
  <p:tag name="BOXFONT" val="10"/>
  <p:tag name="BOXWRAP" val="False"/>
  <p:tag name="WORKAROUNDTRANSPARENCYBUG" val="False"/>
  <p:tag name="ALLOWFONTSUBSTITUTION" val="False"/>
  <p:tag name="BITMAPFORMAT" val="pngmono"/>
  <p:tag name="ORIGWIDTH" val="70"/>
  <p:tag name="PICTUREFILESIZE" val="5176"/>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3;&#10;\usepackage{color}&#13;&#10;\begin{document}&#13;&#10;\begin{eqnarray}&#13;&#10;\sigma=F_{UU}+{\color{red}P_t}F^{\sin \phi}_{\color{blue}U\color{red}L}\sin2\phi+{\color{blue} P_b}F^{\sin\phi}_{\color{blue}L\color{red}U}\sin\phi\dots \nonumber &#13;&#10;\end{eqnarray}&#13;&#10;\end{document}&#13;&#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423"/>
  <p:tag name="PICTUREFILESIZE" val="3671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blue} A_{UT}^{\sin(\phi-\phi_S)} = \frac{\sum_q e_q^2 f_{1T}^{\perp q} D_1^q}{\sum_q e_q^2 f_1^qD_1^q}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46"/>
  <p:tag name="PICTUREFILESIZE" val="40350"/>
</p:tagLst>
</file>

<file path=ppt/tags/tag4.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3;&#10;\usepackage{color}&#13;&#10;\begin{document}&#13;&#10;\begin{eqnarray}&#13;&#10;A_{LU} \propto {\color[rgb]{0.0,0.5,0.2} g^{\perp}(x)}{\color{blue}D_1(z)}\nonumber &#13;&#10;\end{eqnarray}&#13;&#10;\end{document}&#13;&#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182"/>
  <p:tag name="PICTUREFILESIZE" val="19979"/>
</p:tagLst>
</file>

<file path=ppt/tags/tag6.xml><?xml version="1.0" encoding="utf-8"?>
<p:tagLst xmlns:a="http://schemas.openxmlformats.org/drawingml/2006/main" xmlns:r="http://schemas.openxmlformats.org/officeDocument/2006/relationships" xmlns:p="http://schemas.openxmlformats.org/presentationml/2006/main">
  <p:tag name="SOURCE" val="\documentclass[12pt]{article}\pagestyle{empty}&#13;&#10;%\documentclass{slides}&#13;&#10;\input epsf&#13;&#10;\usepackage{graphicx}&#13;&#10;\usepackage{color}&#13;&#10;\begin{document}&#13;&#10;\begin{table}&#13;&#10;\begin{center}&#13;&#10;\begin{tabular}{|c|c|c|c|} \hline&#13;&#10;N/q &amp; {\color{blue}U} &amp; {\color{green}L} &amp; {\color{red}T} \\ \hline&#13;&#10; {U} &amp; ${ \color{blue}  f^\perp }$   &amp; ${ \color{green} g^\perp }$ &amp; ${ \color{red} h, \bf e }$ \\&#13;&#10;\hline&#13;&#10;{L} &amp; ${\color{blue} f_L^\perp }$ &amp; ${ \color{green} g_L^\perp }$ &amp;    ${\color{red} {\bf h_{L}},e_L}$ \\&#13;&#10;\hline&#13;&#10; {T} &amp; ${\color{blue} f_{T},f_T^\perp} $ &amp;  ${\color{green} {\bf g_{T}},g_T^\perp }$ &amp;  ${\color{red} h_T, e_T, h_{T}^\perp, e_T^\perp }$ \\&#13;&#10;\hline&#13;&#10;\end{tabular}&#13;&#10;\end{center}&#13;&#10;\end{table}&#13;&#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3;&#10;\usepackage{color}&#13;&#10;\begin{document}&#13;&#10;\begin{eqnarray}&#13;&#10;{\color{red} \bar{K}^{*0}}\nonumber &#13;&#10;\end{eqnarray}&#13;&#10;\end{document}&#13;&#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37"/>
  <p:tag name="PICTUREFILESIZE" val="4096"/>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3;&#10;\usepackage{color}&#13;&#10;\begin{document}&#13;&#10;\begin{eqnarray}&#13;&#10;{\color{red} {K}^{*-}}\nonumber &#13;&#10;\end{eqnarray}&#13;&#10;\end{document}&#13;&#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41"/>
  <p:tag name="PICTUREFILESIZE" val="330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3;&#10;\usepackage{color}&#13;&#10;\begin{document}&#13;&#10;\begin{eqnarray}&#13;&#10;{s\bar{d}}\nonumber &#13;&#10;\end{eqnarray}&#13;&#10;\end{document}&#13;&#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23"/>
  <p:tag name="PICTUREFILESIZE" val="2917"/>
</p:tagLst>
</file>

<file path=ppt/theme/theme1.xml><?xml version="1.0" encoding="utf-8"?>
<a:theme xmlns:a="http://schemas.openxmlformats.org/drawingml/2006/main" name="harut">
  <a:themeElements>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r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r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r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r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r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r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r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r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r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r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r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r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harut</Template>
  <TotalTime>62396</TotalTime>
  <Words>2932</Words>
  <Application>Microsoft Macintosh PowerPoint</Application>
  <PresentationFormat>On-screen Show (4:3)</PresentationFormat>
  <Paragraphs>424</Paragraphs>
  <Slides>39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ＭＳ Ｐゴシック</vt:lpstr>
      <vt:lpstr>Arial</vt:lpstr>
      <vt:lpstr>Symbol</vt:lpstr>
      <vt:lpstr>Times New Roman</vt:lpstr>
      <vt:lpstr>Wingdings</vt:lpstr>
      <vt:lpstr>harut</vt:lpstr>
      <vt:lpstr>3D Structure from Jlab12 to EIC</vt:lpstr>
      <vt:lpstr>PowerPoint Presentation</vt:lpstr>
      <vt:lpstr>Hadron production in hard scattering</vt:lpstr>
      <vt:lpstr> SIDIS kinematical plane and observables</vt:lpstr>
      <vt:lpstr>SIDIS at JLab12 </vt:lpstr>
      <vt:lpstr>JLEIC energy reach and luminosity </vt:lpstr>
      <vt:lpstr>Non-perturbative distributions  </vt:lpstr>
      <vt:lpstr>PowerPoint Presentation</vt:lpstr>
      <vt:lpstr>PowerPoint Presentation</vt:lpstr>
      <vt:lpstr>Sivers effect in Target fragmentation</vt:lpstr>
      <vt:lpstr>Multiplicities of hadrons in SIDIS </vt:lpstr>
      <vt:lpstr>PowerPoint Presentation</vt:lpstr>
      <vt:lpstr>Quark-gluon correlations: flavor dependence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b2b distributions: EIC 5x50 (proton-pion)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 Fragmentation</vt:lpstr>
      <vt:lpstr>PowerPoint Presentation</vt:lpstr>
      <vt:lpstr>PowerPoint Presentation</vt:lpstr>
      <vt:lpstr>Dihadron asymmetries from CLAS</vt:lpstr>
      <vt:lpstr>JLEIC energy reach and luminosity </vt:lpstr>
      <vt:lpstr>Dihadron production at JLAB12 </vt:lpstr>
      <vt:lpstr>Accessing transversity in dihadron production at JLab </vt:lpstr>
      <vt:lpstr>Quark distributions at large kT</vt:lpstr>
      <vt:lpstr>b2b SSAs</vt:lpstr>
      <vt:lpstr>b2b distributions: EIC 5x50 (Lambda-pi)</vt:lpstr>
      <vt:lpstr>b2b distributions: CLAS12(Lambda-pion)</vt:lpstr>
    </vt:vector>
  </TitlesOfParts>
  <Company>Jefferson Lab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avakian</dc:creator>
  <cp:lastModifiedBy>Microsoft Office User</cp:lastModifiedBy>
  <cp:revision>851</cp:revision>
  <cp:lastPrinted>2016-01-08T19:32:28Z</cp:lastPrinted>
  <dcterms:created xsi:type="dcterms:W3CDTF">2016-01-08T16:43:31Z</dcterms:created>
  <dcterms:modified xsi:type="dcterms:W3CDTF">2018-09-13T06:16:07Z</dcterms:modified>
</cp:coreProperties>
</file>