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AE2A-54D6-4B4D-A075-7C563ECDA627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E4C-218D-EA4A-90D5-BFB092E3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AE2A-54D6-4B4D-A075-7C563ECDA627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E4C-218D-EA4A-90D5-BFB092E3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6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AE2A-54D6-4B4D-A075-7C563ECDA627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E4C-218D-EA4A-90D5-BFB092E3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1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AE2A-54D6-4B4D-A075-7C563ECDA627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E4C-218D-EA4A-90D5-BFB092E3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3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AE2A-54D6-4B4D-A075-7C563ECDA627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E4C-218D-EA4A-90D5-BFB092E3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5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AE2A-54D6-4B4D-A075-7C563ECDA627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E4C-218D-EA4A-90D5-BFB092E3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AE2A-54D6-4B4D-A075-7C563ECDA627}" type="datetimeFigureOut">
              <a:rPr lang="en-US" smtClean="0"/>
              <a:t>3/4/19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E4C-218D-EA4A-90D5-BFB092E3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AE2A-54D6-4B4D-A075-7C563ECDA627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E4C-218D-EA4A-90D5-BFB092E3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0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AE2A-54D6-4B4D-A075-7C563ECDA627}" type="datetimeFigureOut">
              <a:rPr lang="en-US" smtClean="0"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E4C-218D-EA4A-90D5-BFB092E3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5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AE2A-54D6-4B4D-A075-7C563ECDA627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E4C-218D-EA4A-90D5-BFB092E3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3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AE2A-54D6-4B4D-A075-7C563ECDA627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9E4C-218D-EA4A-90D5-BFB092E3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5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AE2A-54D6-4B4D-A075-7C563ECDA627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99E4C-218D-EA4A-90D5-BFB092E3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7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np -&gt; 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reaction measured with g11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K. Hicks and N. Compton (Ohio U.)</a:t>
            </a:r>
          </a:p>
          <a:p>
            <a:r>
              <a:rPr lang="en-US" dirty="0" smtClean="0"/>
              <a:t>HSWG meeting, CLAS Collaboration</a:t>
            </a:r>
          </a:p>
          <a:p>
            <a:r>
              <a:rPr lang="en-US" dirty="0" smtClean="0"/>
              <a:t>March 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1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Isospin Invariance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reaction pp --&gt; 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is isospin I=1, I</a:t>
            </a:r>
            <a:r>
              <a:rPr lang="en-US" baseline="-25000" dirty="0" smtClean="0"/>
              <a:t>3</a:t>
            </a:r>
            <a:r>
              <a:rPr lang="en-US" dirty="0" smtClean="0"/>
              <a:t> = +1.</a:t>
            </a:r>
          </a:p>
          <a:p>
            <a:pPr lvl="1"/>
            <a:r>
              <a:rPr lang="en-US" dirty="0" smtClean="0"/>
              <a:t>This would be the same as </a:t>
            </a:r>
            <a:r>
              <a:rPr lang="en-US" dirty="0" err="1" smtClean="0"/>
              <a:t>nn</a:t>
            </a:r>
            <a:r>
              <a:rPr lang="en-US" dirty="0" smtClean="0"/>
              <a:t> --&gt; 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-</a:t>
            </a:r>
            <a:r>
              <a:rPr lang="en-US" dirty="0" smtClean="0"/>
              <a:t>, which we can’t measure.</a:t>
            </a:r>
          </a:p>
          <a:p>
            <a:r>
              <a:rPr lang="en-US" dirty="0" smtClean="0"/>
              <a:t>Now, using </a:t>
            </a:r>
            <a:r>
              <a:rPr lang="en-US" dirty="0" err="1" smtClean="0"/>
              <a:t>Clebsch</a:t>
            </a:r>
            <a:r>
              <a:rPr lang="en-US" dirty="0" smtClean="0"/>
              <a:t>-Gordon coefficients:</a:t>
            </a:r>
          </a:p>
          <a:p>
            <a:pPr lvl="1"/>
            <a:r>
              <a:rPr lang="en-US" dirty="0" smtClean="0"/>
              <a:t>Matrix elements: &lt; </a:t>
            </a:r>
            <a:r>
              <a:rPr lang="en-US" dirty="0" err="1" smtClean="0"/>
              <a:t>d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-</a:t>
            </a:r>
            <a:r>
              <a:rPr lang="en-US" dirty="0" smtClean="0"/>
              <a:t> | M | </a:t>
            </a:r>
            <a:r>
              <a:rPr lang="en-US" dirty="0" err="1" smtClean="0"/>
              <a:t>nn</a:t>
            </a:r>
            <a:r>
              <a:rPr lang="en-US" dirty="0" smtClean="0"/>
              <a:t> &gt; =       &lt; 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| M | np &gt;.</a:t>
            </a:r>
          </a:p>
          <a:p>
            <a:pPr lvl="1"/>
            <a:r>
              <a:rPr lang="en-US" dirty="0" smtClean="0"/>
              <a:t>By isospin invariance: cross sections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err="1" smtClean="0"/>
              <a:t>pp</a:t>
            </a:r>
            <a:r>
              <a:rPr lang="en-US" baseline="-25000" dirty="0" smtClean="0"/>
              <a:t>-&gt;</a:t>
            </a:r>
            <a:r>
              <a:rPr lang="en-US" baseline="-25000" dirty="0" err="1" smtClean="0"/>
              <a:t>d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-25000" dirty="0" smtClean="0"/>
              <a:t>+ </a:t>
            </a:r>
            <a:r>
              <a:rPr lang="en-US" dirty="0" smtClean="0"/>
              <a:t>= 2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err="1" smtClean="0"/>
              <a:t>np</a:t>
            </a:r>
            <a:r>
              <a:rPr lang="en-US" baseline="-25000" dirty="0" smtClean="0"/>
              <a:t>-&gt;d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use “world data” to calibrate our “secondary scattering” measurements at CLAS!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5955679" y="3174761"/>
                <a:ext cx="525966" cy="423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√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2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55679" y="3174761"/>
                <a:ext cx="525966" cy="423129"/>
              </a:xfrm>
              <a:prstGeom prst="rect">
                <a:avLst/>
              </a:prstGeom>
              <a:blipFill rotWithShape="0">
                <a:blip r:embed="rId2"/>
                <a:stretch>
                  <a:fillRect l="-348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435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get a cross section: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simulation of both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err="1" smtClean="0"/>
              <a:t>p</a:t>
            </a:r>
            <a:r>
              <a:rPr lang="en-US" dirty="0" smtClean="0"/>
              <a:t> --&gt;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n and np --&gt; 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already know the angular distributions for both reactions</a:t>
            </a:r>
          </a:p>
          <a:p>
            <a:pPr lvl="1"/>
            <a:r>
              <a:rPr lang="en-US" dirty="0" smtClean="0"/>
              <a:t>The code to link these two reactions together was done by Nick Z. + students</a:t>
            </a:r>
          </a:p>
          <a:p>
            <a:pPr lvl="1"/>
            <a:r>
              <a:rPr lang="en-US" dirty="0" smtClean="0"/>
              <a:t>This will give the detector acceptance</a:t>
            </a:r>
          </a:p>
          <a:p>
            <a:r>
              <a:rPr lang="en-US" dirty="0" smtClean="0"/>
              <a:t>Need to get the “luminosity” for each event, then average.</a:t>
            </a:r>
          </a:p>
          <a:p>
            <a:pPr lvl="1"/>
            <a:r>
              <a:rPr lang="en-US" dirty="0" smtClean="0"/>
              <a:t>This is the same process being done by Joey Rowley for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dirty="0" err="1" smtClean="0"/>
              <a:t>p</a:t>
            </a:r>
            <a:r>
              <a:rPr lang="en-US" dirty="0" smtClean="0"/>
              <a:t> scattering.</a:t>
            </a:r>
          </a:p>
          <a:p>
            <a:pPr lvl="1"/>
            <a:r>
              <a:rPr lang="en-US" dirty="0" smtClean="0"/>
              <a:t>The neutron “beam” luminosity depends on the neutron angle, etc.</a:t>
            </a:r>
          </a:p>
          <a:p>
            <a:r>
              <a:rPr lang="en-US" dirty="0" smtClean="0"/>
              <a:t>Other usual cuts need to be applied.</a:t>
            </a:r>
          </a:p>
          <a:p>
            <a:pPr lvl="1"/>
            <a:r>
              <a:rPr lang="en-US" dirty="0" smtClean="0"/>
              <a:t>Fiducial cuts, target vertex cuts, min. momentum cuts, etc.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7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a preliminary cross section, present it to the HSWG</a:t>
            </a:r>
          </a:p>
          <a:p>
            <a:pPr lvl="1"/>
            <a:r>
              <a:rPr lang="en-US" dirty="0" smtClean="0"/>
              <a:t>Contributed talk is scheduled at the April APS meeting (April 13-16)</a:t>
            </a:r>
          </a:p>
          <a:p>
            <a:pPr lvl="1"/>
            <a:r>
              <a:rPr lang="en-US" dirty="0" smtClean="0"/>
              <a:t>Use the simplest MC for the photon beam, refine it later.</a:t>
            </a:r>
          </a:p>
          <a:p>
            <a:r>
              <a:rPr lang="en-US" dirty="0" smtClean="0"/>
              <a:t>If enough statistics, get differential cross section</a:t>
            </a:r>
          </a:p>
          <a:p>
            <a:pPr lvl="1"/>
            <a:r>
              <a:rPr lang="en-US" dirty="0" smtClean="0"/>
              <a:t>Do this by the next CLAS Collaboration meeting (summer)</a:t>
            </a:r>
          </a:p>
          <a:p>
            <a:r>
              <a:rPr lang="en-US" dirty="0" smtClean="0"/>
              <a:t>Helicity dependence?  Can we use it?</a:t>
            </a:r>
          </a:p>
          <a:p>
            <a:pPr lvl="1"/>
            <a:r>
              <a:rPr lang="en-US" dirty="0" smtClean="0"/>
              <a:t>We don’t know the polarization transfer to the neutron in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err="1" smtClean="0"/>
              <a:t>p</a:t>
            </a:r>
            <a:r>
              <a:rPr lang="en-US" dirty="0" smtClean="0"/>
              <a:t> --&gt;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n.</a:t>
            </a:r>
          </a:p>
          <a:p>
            <a:pPr lvl="1"/>
            <a:r>
              <a:rPr lang="en-US" dirty="0" smtClean="0"/>
              <a:t>We don’t know the beam asymmetry of np --&gt; 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. Can it be calculated?</a:t>
            </a:r>
          </a:p>
          <a:p>
            <a:r>
              <a:rPr lang="en-US" dirty="0" smtClean="0"/>
              <a:t>Other data sets: g12 could double the statistics.</a:t>
            </a:r>
          </a:p>
          <a:p>
            <a:pPr lvl="1"/>
            <a:r>
              <a:rPr lang="en-US" dirty="0" smtClean="0"/>
              <a:t>Trigger could be a problem, since this is a two-prong event.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1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reactions to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g10 or g13: </a:t>
            </a:r>
            <a:r>
              <a:rPr lang="en-US" dirty="0" err="1" smtClean="0"/>
              <a:t>nd</a:t>
            </a:r>
            <a:r>
              <a:rPr lang="en-US" dirty="0" smtClean="0"/>
              <a:t> --&gt; </a:t>
            </a:r>
            <a:r>
              <a:rPr lang="en-US" baseline="30000" dirty="0" smtClean="0"/>
              <a:t>3</a:t>
            </a:r>
            <a:r>
              <a:rPr lang="en-US" dirty="0" smtClean="0"/>
              <a:t>He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might be possible?</a:t>
            </a:r>
          </a:p>
          <a:p>
            <a:pPr lvl="1"/>
            <a:r>
              <a:rPr lang="en-US" dirty="0" smtClean="0"/>
              <a:t>If the N-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 smtClean="0"/>
              <a:t> forms a resonance for the d*, could it also be seen for </a:t>
            </a:r>
            <a:r>
              <a:rPr lang="en-US" baseline="30000" dirty="0" smtClean="0"/>
              <a:t>3</a:t>
            </a:r>
            <a:r>
              <a:rPr lang="en-US" dirty="0" smtClean="0"/>
              <a:t>He*?</a:t>
            </a:r>
          </a:p>
          <a:p>
            <a:pPr lvl="1"/>
            <a:r>
              <a:rPr lang="en-US" dirty="0" smtClean="0"/>
              <a:t>This could tell us something about the 3-body forces.</a:t>
            </a:r>
          </a:p>
          <a:p>
            <a:pPr lvl="1"/>
            <a:r>
              <a:rPr lang="en-US" dirty="0" smtClean="0"/>
              <a:t>In a brief literature search, I couldn’t find such data.</a:t>
            </a:r>
          </a:p>
          <a:p>
            <a:pPr lvl="1"/>
            <a:r>
              <a:rPr lang="en-US" dirty="0" smtClean="0"/>
              <a:t>Can we detect </a:t>
            </a:r>
            <a:r>
              <a:rPr lang="en-US" baseline="30000" dirty="0" smtClean="0"/>
              <a:t>3</a:t>
            </a:r>
            <a:r>
              <a:rPr lang="en-US" dirty="0" smtClean="0"/>
              <a:t>He in CLAS?  Has anyone tried?</a:t>
            </a:r>
          </a:p>
          <a:p>
            <a:r>
              <a:rPr lang="en-US" dirty="0" smtClean="0"/>
              <a:t>John Price has shown that CLAS can see K</a:t>
            </a:r>
            <a:r>
              <a:rPr lang="en-US" baseline="30000" dirty="0" smtClean="0"/>
              <a:t>0</a:t>
            </a:r>
            <a:r>
              <a:rPr lang="en-US" dirty="0" smtClean="0"/>
              <a:t> p scattering.</a:t>
            </a:r>
          </a:p>
          <a:p>
            <a:pPr lvl="1"/>
            <a:r>
              <a:rPr lang="en-US" dirty="0" smtClean="0"/>
              <a:t>By isospin, this should be related to K+ n scattering.</a:t>
            </a:r>
          </a:p>
          <a:p>
            <a:pPr lvl="1"/>
            <a:r>
              <a:rPr lang="en-US" dirty="0" smtClean="0"/>
              <a:t>Need a lifetime </a:t>
            </a:r>
            <a:r>
              <a:rPr lang="en-US" dirty="0" err="1" smtClean="0"/>
              <a:t>c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dirty="0" smtClean="0"/>
              <a:t> &gt; few cm to measure secondary scattering. </a:t>
            </a:r>
          </a:p>
          <a:p>
            <a:pPr lvl="1"/>
            <a:r>
              <a:rPr lang="en-US" dirty="0" smtClean="0"/>
              <a:t>This limits the possible meson “beams”.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0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demonstrated that np -&gt; d p0 can be seen at CLAS.</a:t>
            </a:r>
          </a:p>
          <a:p>
            <a:pPr lvl="1"/>
            <a:r>
              <a:rPr lang="en-US" dirty="0" smtClean="0"/>
              <a:t>This can establish the validity of the secondary scattering technique.</a:t>
            </a:r>
          </a:p>
          <a:p>
            <a:r>
              <a:rPr lang="en-US" dirty="0" smtClean="0"/>
              <a:t>There are ~11,000 events over a range of W.</a:t>
            </a:r>
          </a:p>
          <a:p>
            <a:pPr lvl="1"/>
            <a:r>
              <a:rPr lang="en-US" dirty="0" smtClean="0"/>
              <a:t>This is sufficient to show a resonance near the N-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 smtClean="0"/>
              <a:t> mass.</a:t>
            </a:r>
          </a:p>
          <a:p>
            <a:pPr lvl="1"/>
            <a:r>
              <a:rPr lang="en-US" dirty="0" smtClean="0"/>
              <a:t>Probably enough to get angular distributions</a:t>
            </a:r>
          </a:p>
          <a:p>
            <a:pPr lvl="1"/>
            <a:r>
              <a:rPr lang="en-US" dirty="0" smtClean="0"/>
              <a:t>No significant helicity-dependence seen.  Is this expected?</a:t>
            </a:r>
          </a:p>
          <a:p>
            <a:r>
              <a:rPr lang="en-US" dirty="0" smtClean="0"/>
              <a:t>We expect to get preliminary cross sections soon.</a:t>
            </a:r>
          </a:p>
          <a:p>
            <a:pPr lvl="1"/>
            <a:r>
              <a:rPr lang="en-US" dirty="0" smtClean="0"/>
              <a:t>A full analysis will </a:t>
            </a:r>
            <a:r>
              <a:rPr lang="en-US" smtClean="0"/>
              <a:t>not get done until summer 2019.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8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demonstrate that secondary-scattering reactions are possible to measure with CLAS</a:t>
            </a:r>
          </a:p>
          <a:p>
            <a:pPr lvl="1"/>
            <a:r>
              <a:rPr lang="en-US" dirty="0" smtClean="0"/>
              <a:t>Some hadronic reactions are possible where a beam can’t be produced.</a:t>
            </a:r>
          </a:p>
          <a:p>
            <a:pPr lvl="1"/>
            <a:r>
              <a:rPr lang="en-US" dirty="0" smtClean="0"/>
              <a:t>Example: Lambda-proton scattering, K0-proton scattering, etc.</a:t>
            </a:r>
          </a:p>
          <a:p>
            <a:pPr lvl="1"/>
            <a:r>
              <a:rPr lang="en-US" dirty="0" smtClean="0"/>
              <a:t>To demonstrate it, we need to show we can reproduce a known reaction.</a:t>
            </a:r>
          </a:p>
          <a:p>
            <a:r>
              <a:rPr lang="en-US" dirty="0" smtClean="0"/>
              <a:t>Additionally, neutron reactions are hard to measure</a:t>
            </a:r>
          </a:p>
          <a:p>
            <a:pPr lvl="1"/>
            <a:r>
              <a:rPr lang="en-US" dirty="0" smtClean="0"/>
              <a:t>There are few (none?) existing data for the np -&gt; 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reaction.</a:t>
            </a:r>
          </a:p>
          <a:p>
            <a:pPr lvl="1"/>
            <a:r>
              <a:rPr lang="en-US" dirty="0" smtClean="0"/>
              <a:t>There is existing data on pp -&gt; 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, which is related by isospin.</a:t>
            </a:r>
          </a:p>
          <a:p>
            <a:pPr lvl="1"/>
            <a:r>
              <a:rPr lang="en-US" dirty="0" smtClean="0"/>
              <a:t>These data strengthen the case for a N-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 smtClean="0"/>
              <a:t> resonance from other reactions.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Incident beam/target: GeV photons on 40-cm LH2 target</a:t>
            </a:r>
          </a:p>
          <a:p>
            <a:r>
              <a:rPr lang="en-US" dirty="0" smtClean="0"/>
              <a:t>Detected particles: coincidence of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and deuteron.</a:t>
            </a:r>
          </a:p>
          <a:p>
            <a:pPr lvl="1"/>
            <a:r>
              <a:rPr lang="en-US" dirty="0" smtClean="0"/>
              <a:t>At first, this sounds ridiculous: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err="1" smtClean="0"/>
              <a:t>p</a:t>
            </a:r>
            <a:r>
              <a:rPr lang="en-US" dirty="0" smtClean="0"/>
              <a:t> --&gt; 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violates: baryon #, charge </a:t>
            </a:r>
            <a:r>
              <a:rPr lang="en-US" dirty="0" err="1" smtClean="0"/>
              <a:t>conserv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Two-step process:</a:t>
            </a:r>
          </a:p>
          <a:p>
            <a:pPr lvl="1"/>
            <a:r>
              <a:rPr lang="en-US" dirty="0" smtClean="0"/>
              <a:t>Step 1: produce a neutron: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err="1" smtClean="0"/>
              <a:t>p</a:t>
            </a:r>
            <a:r>
              <a:rPr lang="en-US" dirty="0" smtClean="0"/>
              <a:t> --&gt;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n</a:t>
            </a:r>
          </a:p>
          <a:p>
            <a:pPr lvl="1"/>
            <a:r>
              <a:rPr lang="en-US" dirty="0" smtClean="0"/>
              <a:t>Step 2: neutron </a:t>
            </a:r>
            <a:r>
              <a:rPr lang="en-US" dirty="0" err="1" smtClean="0"/>
              <a:t>rescatters</a:t>
            </a:r>
            <a:r>
              <a:rPr lang="en-US" dirty="0" smtClean="0"/>
              <a:t>: np --&gt; 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 smtClean="0"/>
              <a:t>0</a:t>
            </a:r>
          </a:p>
          <a:p>
            <a:r>
              <a:rPr lang="en-US" dirty="0" smtClean="0"/>
              <a:t>Use missing mass:</a:t>
            </a:r>
          </a:p>
          <a:p>
            <a:pPr lvl="1"/>
            <a:r>
              <a:rPr lang="en-US" dirty="0" smtClean="0"/>
              <a:t>Step 1: neutron 4-vector from MM(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err="1" smtClean="0"/>
              <a:t>p,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Step 2: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4-vector from MM(</a:t>
            </a:r>
            <a:r>
              <a:rPr lang="en-US" dirty="0" err="1" smtClean="0"/>
              <a:t>np,d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918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Missing mass of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err="1" smtClean="0"/>
              <a:t>p</a:t>
            </a:r>
            <a:r>
              <a:rPr lang="en-US" dirty="0" smtClean="0"/>
              <a:t> -</a:t>
            </a:r>
            <a:r>
              <a:rPr lang="en-US" dirty="0" smtClean="0">
                <a:sym typeface="Wingdings"/>
              </a:rPr>
              <a:t>-&gt;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98" y="1402265"/>
            <a:ext cx="8873892" cy="5352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7015" y="2308302"/>
            <a:ext cx="2364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All runs of g11 here.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Only events with a </a:t>
            </a:r>
            <a:r>
              <a:rPr lang="en-US" b="1" dirty="0" smtClean="0">
                <a:solidFill>
                  <a:srgbClr val="0070C0"/>
                </a:solidFill>
              </a:rPr>
              <a:t>coincident</a:t>
            </a:r>
            <a:r>
              <a:rPr lang="en-US" dirty="0" smtClean="0">
                <a:solidFill>
                  <a:srgbClr val="0070C0"/>
                </a:solidFill>
              </a:rPr>
              <a:t> deuteron.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Standard PID (1 ns cut)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6761" y="2051824"/>
            <a:ext cx="36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041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correlations: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-25000" dirty="0" smtClean="0"/>
              <a:t>+</a:t>
            </a:r>
            <a:r>
              <a:rPr lang="en-US" dirty="0" smtClean="0"/>
              <a:t> and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baseline="-25000" dirty="0" smtClean="0"/>
              <a:t>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3" y="1570463"/>
            <a:ext cx="7200900" cy="486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54429" y="502457"/>
            <a:ext cx="229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Relativistic kinematics: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458" y="2341756"/>
            <a:ext cx="24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Forward-angle neutrons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1179" y="4973444"/>
            <a:ext cx="17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Forward-angle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6260" y="3781297"/>
            <a:ext cx="1859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neutrons at </a:t>
            </a:r>
          </a:p>
          <a:p>
            <a:r>
              <a:rPr lang="en-US" dirty="0"/>
              <a:t>l</a:t>
            </a:r>
            <a:r>
              <a:rPr lang="en-US" dirty="0" smtClean="0"/>
              <a:t>arger (lab angles)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9375" y="5342776"/>
            <a:ext cx="280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Cuts: PID </a:t>
            </a:r>
            <a:r>
              <a:rPr lang="en-US" smtClean="0"/>
              <a:t>and neutron peak.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69" y="687123"/>
            <a:ext cx="4572000" cy="320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69" y="3557910"/>
            <a:ext cx="4572000" cy="320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78898" y="3996873"/>
            <a:ext cx="221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Kinetic energies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correlations: P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-25000" dirty="0" smtClean="0"/>
              <a:t>+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1" y="1770256"/>
            <a:ext cx="72009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8240751" y="2485608"/>
            <a:ext cx="3113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Neutrons with about p=1 GeV are favored here.  </a:t>
            </a:r>
            <a:r>
              <a:rPr lang="en-US" dirty="0" smtClean="0">
                <a:solidFill>
                  <a:srgbClr val="FF0000"/>
                </a:solidFill>
              </a:rPr>
              <a:t>Why?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Because these events require a coincident deuteron detected. </a:t>
            </a:r>
          </a:p>
          <a:p>
            <a:endParaRPr lang="en-US" dirty="0"/>
          </a:p>
          <a:p>
            <a:r>
              <a:rPr lang="en-US" dirty="0" smtClean="0"/>
              <a:t>We shall see that there’s a resonance in np scattering to form a deuteron + pion.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4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Missing mass of np -&gt; 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59" y="1391115"/>
            <a:ext cx="8675282" cy="5232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9990" y="231945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3923" y="2070347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Cut on the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neutron: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8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W-dependence: strong resonance shape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09" y="1269827"/>
            <a:ext cx="8675339" cy="52327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192859" y="4551039"/>
            <a:ext cx="2474" cy="1002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11190" y="4181707"/>
            <a:ext cx="108414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threshold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231356" y="1929161"/>
            <a:ext cx="196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Cut on the neutron and the </a:t>
            </a:r>
            <a:r>
              <a:rPr lang="en-US" dirty="0" smtClean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>
                <a:solidFill>
                  <a:srgbClr val="0070C0"/>
                </a:solidFill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 peaks.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8853" y="2595390"/>
            <a:ext cx="34638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smtClean="0"/>
              <a:t> + </a:t>
            </a:r>
            <a:r>
              <a:rPr lang="en-US" dirty="0" err="1" smtClean="0"/>
              <a:t>m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 smtClean="0"/>
              <a:t> = 0.94 + 1.23 = 2.17 GeV</a:t>
            </a:r>
          </a:p>
          <a:p>
            <a:endParaRPr lang="en-US" dirty="0"/>
          </a:p>
          <a:p>
            <a:r>
              <a:rPr lang="en-US" dirty="0" smtClean="0"/>
              <a:t>Peak = 2.13 GeV suggests ”bound” </a:t>
            </a:r>
          </a:p>
          <a:p>
            <a:r>
              <a:rPr lang="en-US" dirty="0" smtClean="0"/>
              <a:t>N-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 smtClean="0"/>
              <a:t> resonance, called: d*.</a:t>
            </a:r>
          </a:p>
          <a:p>
            <a:endParaRPr lang="en-US" dirty="0"/>
          </a:p>
          <a:p>
            <a:r>
              <a:rPr lang="en-US" dirty="0" smtClean="0"/>
              <a:t>Full width = 100 MeV (approx.)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4939990" y="1929161"/>
            <a:ext cx="33454" cy="4070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30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data: pp -&gt; 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457" y="2006546"/>
            <a:ext cx="4956920" cy="4851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442116" y="1690688"/>
            <a:ext cx="553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from: J. </a:t>
            </a:r>
            <a:r>
              <a:rPr lang="en-US" dirty="0" err="1" smtClean="0"/>
              <a:t>Bystricky</a:t>
            </a:r>
            <a:r>
              <a:rPr lang="en-US" dirty="0" smtClean="0"/>
              <a:t> et al., J. Physique 48 (1987) 1901.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9718" y="2475570"/>
            <a:ext cx="3233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from a variety of facilities, shown by the legend.</a:t>
            </a:r>
          </a:p>
          <a:p>
            <a:endParaRPr lang="en-US" dirty="0" smtClean="0"/>
          </a:p>
          <a:p>
            <a:r>
              <a:rPr lang="en-US" dirty="0" smtClean="0"/>
              <a:t>Peak at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kin</a:t>
            </a:r>
            <a:r>
              <a:rPr lang="en-US" dirty="0" smtClean="0"/>
              <a:t> = 0.55 GeV</a:t>
            </a:r>
          </a:p>
          <a:p>
            <a:r>
              <a:rPr lang="en-US" dirty="0" smtClean="0"/>
              <a:t>Convert to W = 2.137 GeV</a:t>
            </a:r>
          </a:p>
          <a:p>
            <a:endParaRPr lang="en-US" dirty="0" smtClean="0"/>
          </a:p>
          <a:p>
            <a:r>
              <a:rPr lang="en-US" dirty="0" smtClean="0"/>
              <a:t>Full width (W) = 100 MeV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3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989</Words>
  <Application>Microsoft Macintosh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Cambria Math</vt:lpstr>
      <vt:lpstr>Symbol</vt:lpstr>
      <vt:lpstr>Wingdings</vt:lpstr>
      <vt:lpstr>Arial</vt:lpstr>
      <vt:lpstr>Office Theme</vt:lpstr>
      <vt:lpstr>The np -&gt; d p0 reaction measured with g11 data</vt:lpstr>
      <vt:lpstr>Motivation</vt:lpstr>
      <vt:lpstr>What do we measure</vt:lpstr>
      <vt:lpstr>Step 1: Missing mass of gp --&gt; p+ n.</vt:lpstr>
      <vt:lpstr>Angle correlations: qp+ and qn.</vt:lpstr>
      <vt:lpstr>Momentum correlations: Pp+ and Pn.</vt:lpstr>
      <vt:lpstr>Step 2: Missing mass of np -&gt; d p0.</vt:lpstr>
      <vt:lpstr>W-dependence: strong resonance shape</vt:lpstr>
      <vt:lpstr>Previous data: pp -&gt; d p+</vt:lpstr>
      <vt:lpstr>Isospin Invariance</vt:lpstr>
      <vt:lpstr>To get a cross section:</vt:lpstr>
      <vt:lpstr>Next steps:</vt:lpstr>
      <vt:lpstr>Other possible reactions to measure</vt:lpstr>
      <vt:lpstr>Summary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np -&gt; d p0 reaction measured with g11 data</dc:title>
  <dc:creator>Kenneth Hicks</dc:creator>
  <cp:lastModifiedBy>Kenneth Hicks</cp:lastModifiedBy>
  <cp:revision>21</cp:revision>
  <dcterms:created xsi:type="dcterms:W3CDTF">2019-03-02T20:42:40Z</dcterms:created>
  <dcterms:modified xsi:type="dcterms:W3CDTF">2019-03-04T22:18:21Z</dcterms:modified>
</cp:coreProperties>
</file>