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54"/>
  </p:notesMasterIdLst>
  <p:handoutMasterIdLst>
    <p:handoutMasterId r:id="rId55"/>
  </p:handoutMasterIdLst>
  <p:sldIdLst>
    <p:sldId id="256" r:id="rId4"/>
    <p:sldId id="2710" r:id="rId5"/>
    <p:sldId id="257" r:id="rId6"/>
    <p:sldId id="270" r:id="rId7"/>
    <p:sldId id="259" r:id="rId8"/>
    <p:sldId id="297" r:id="rId9"/>
    <p:sldId id="296" r:id="rId10"/>
    <p:sldId id="271" r:id="rId11"/>
    <p:sldId id="267" r:id="rId12"/>
    <p:sldId id="268" r:id="rId13"/>
    <p:sldId id="264" r:id="rId14"/>
    <p:sldId id="265" r:id="rId15"/>
    <p:sldId id="269" r:id="rId16"/>
    <p:sldId id="275" r:id="rId17"/>
    <p:sldId id="279" r:id="rId18"/>
    <p:sldId id="278" r:id="rId19"/>
    <p:sldId id="276" r:id="rId20"/>
    <p:sldId id="2722" r:id="rId21"/>
    <p:sldId id="396" r:id="rId22"/>
    <p:sldId id="2718" r:id="rId23"/>
    <p:sldId id="2717" r:id="rId24"/>
    <p:sldId id="2723" r:id="rId25"/>
    <p:sldId id="2690" r:id="rId26"/>
    <p:sldId id="398" r:id="rId27"/>
    <p:sldId id="2724" r:id="rId28"/>
    <p:sldId id="2729" r:id="rId29"/>
    <p:sldId id="2709" r:id="rId30"/>
    <p:sldId id="365" r:id="rId31"/>
    <p:sldId id="2720" r:id="rId32"/>
    <p:sldId id="2731" r:id="rId33"/>
    <p:sldId id="2730" r:id="rId34"/>
    <p:sldId id="2736" r:id="rId35"/>
    <p:sldId id="2737" r:id="rId36"/>
    <p:sldId id="2739" r:id="rId37"/>
    <p:sldId id="2738" r:id="rId38"/>
    <p:sldId id="2732" r:id="rId39"/>
    <p:sldId id="2733" r:id="rId40"/>
    <p:sldId id="2721" r:id="rId41"/>
    <p:sldId id="2696" r:id="rId42"/>
    <p:sldId id="2726" r:id="rId43"/>
    <p:sldId id="2727" r:id="rId44"/>
    <p:sldId id="2728" r:id="rId45"/>
    <p:sldId id="2734" r:id="rId46"/>
    <p:sldId id="2735" r:id="rId47"/>
    <p:sldId id="287" r:id="rId48"/>
    <p:sldId id="291" r:id="rId49"/>
    <p:sldId id="292" r:id="rId50"/>
    <p:sldId id="288" r:id="rId51"/>
    <p:sldId id="289" r:id="rId52"/>
    <p:sldId id="2708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40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160"/>
    <p:restoredTop sz="94915"/>
  </p:normalViewPr>
  <p:slideViewPr>
    <p:cSldViewPr snapToGrid="0" snapToObjects="1">
      <p:cViewPr varScale="1">
        <p:scale>
          <a:sx n="105" d="100"/>
          <a:sy n="105" d="100"/>
        </p:scale>
        <p:origin x="184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image" Target="../media/image37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image" Target="../media/image66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image" Target="../media/image7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8118E8-9A84-084E-9CD2-A29CE4B37599}" type="datetimeFigureOut">
              <a:rPr lang="en-US" smtClean="0"/>
              <a:t>10/3/19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3EB95C-5277-A740-874F-0D4330CA1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7901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359BED-2C2C-3240-AC03-372E1192B9AD}" type="datetimeFigureOut">
              <a:rPr lang="en-US" smtClean="0"/>
              <a:t>10/3/19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75AD6A-667F-5340-98E9-CC899A4B4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21602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39F828-CBE4-414C-9A9A-3F0CF0F7D7E4}" type="slidenum">
              <a:rPr lang="en-US"/>
              <a:pPr/>
              <a:t>5</a:t>
            </a:fld>
            <a:endParaRPr lang="en-US"/>
          </a:p>
        </p:txBody>
      </p:sp>
      <p:sp>
        <p:nvSpPr>
          <p:cNvPr id="1945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6CE2D8-2E33-E74F-B124-26C8D08FE65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44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for heavier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6CE2D8-2E33-E74F-B124-26C8D08FE65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85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39F828-CBE4-414C-9A9A-3F0CF0F7D7E4}" type="slidenum">
              <a:rPr lang="en-US"/>
              <a:pPr/>
              <a:t>6</a:t>
            </a:fld>
            <a:endParaRPr lang="en-US"/>
          </a:p>
        </p:txBody>
      </p:sp>
      <p:sp>
        <p:nvSpPr>
          <p:cNvPr id="1945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841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39F828-CBE4-414C-9A9A-3F0CF0F7D7E4}" type="slidenum">
              <a:rPr lang="en-US"/>
              <a:pPr/>
              <a:t>7</a:t>
            </a:fld>
            <a:endParaRPr lang="en-US"/>
          </a:p>
        </p:txBody>
      </p:sp>
      <p:sp>
        <p:nvSpPr>
          <p:cNvPr id="1945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727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BFFB12-F540-7840-BA85-0018C93D1A6F}" type="slidenum">
              <a:rPr lang="en-US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cap="flat"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Add FSI feynmann diagram here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860F81-A22A-644D-8825-9A85CAD98ABB}" type="slidenum">
              <a:rPr lang="en-US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5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55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6CE2D8-2E33-E74F-B124-26C8D08FE65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803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6CE2D8-2E33-E74F-B124-26C8D08FE65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160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6CE2D8-2E33-E74F-B124-26C8D08FE65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1175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6CE2D8-2E33-E74F-B124-26C8D08FE65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823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Weinstein, NUSTEC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F5A5E-82C1-9A4E-90CD-BD97D4CD4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401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Weinstein, NUSTEC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F5A5E-82C1-9A4E-90CD-BD97D4CD4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237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Weinstein, NUSTEC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F5A5E-82C1-9A4E-90CD-BD97D4CD4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211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219200"/>
            <a:ext cx="7772400" cy="1143000"/>
          </a:xfrm>
        </p:spPr>
        <p:txBody>
          <a:bodyPr anchorCtr="1"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667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grpSp>
        <p:nvGrpSpPr>
          <p:cNvPr id="3078" name="Group 6"/>
          <p:cNvGrpSpPr>
            <a:grpSpLocks/>
          </p:cNvGrpSpPr>
          <p:nvPr/>
        </p:nvGrpSpPr>
        <p:grpSpPr bwMode="auto">
          <a:xfrm>
            <a:off x="177800" y="230189"/>
            <a:ext cx="203200" cy="6503987"/>
            <a:chOff x="112" y="145"/>
            <a:chExt cx="128" cy="4097"/>
          </a:xfrm>
        </p:grpSpPr>
        <p:sp>
          <p:nvSpPr>
            <p:cNvPr id="3076" name="Rectangle 4"/>
            <p:cNvSpPr>
              <a:spLocks noChangeArrowheads="1"/>
            </p:cNvSpPr>
            <p:nvPr/>
          </p:nvSpPr>
          <p:spPr bwMode="auto">
            <a:xfrm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077" name="Rectangle 5"/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3081" name="Group 9"/>
          <p:cNvGrpSpPr>
            <a:grpSpLocks/>
          </p:cNvGrpSpPr>
          <p:nvPr/>
        </p:nvGrpSpPr>
        <p:grpSpPr bwMode="auto">
          <a:xfrm>
            <a:off x="8793165" y="220665"/>
            <a:ext cx="198437" cy="6408737"/>
            <a:chOff x="5539" y="139"/>
            <a:chExt cx="125" cy="4037"/>
          </a:xfrm>
        </p:grpSpPr>
        <p:sp>
          <p:nvSpPr>
            <p:cNvPr id="3079" name="Rectangle 7"/>
            <p:cNvSpPr>
              <a:spLocks noChangeArrowheads="1"/>
            </p:cNvSpPr>
            <p:nvPr/>
          </p:nvSpPr>
          <p:spPr bwMode="auto">
            <a:xfrm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080" name="Rectangle 8"/>
            <p:cNvSpPr>
              <a:spLocks noChangeArrowheads="1"/>
            </p:cNvSpPr>
            <p:nvPr/>
          </p:nvSpPr>
          <p:spPr bwMode="auto">
            <a:xfrm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3084" name="Group 12"/>
          <p:cNvGrpSpPr>
            <a:grpSpLocks/>
          </p:cNvGrpSpPr>
          <p:nvPr/>
        </p:nvGrpSpPr>
        <p:grpSpPr bwMode="auto">
          <a:xfrm>
            <a:off x="412750" y="6477000"/>
            <a:ext cx="8686800" cy="227013"/>
            <a:chOff x="260" y="4080"/>
            <a:chExt cx="5472" cy="143"/>
          </a:xfrm>
        </p:grpSpPr>
        <p:sp>
          <p:nvSpPr>
            <p:cNvPr id="3082" name="Rectangle 10"/>
            <p:cNvSpPr>
              <a:spLocks noChangeArrowheads="1"/>
            </p:cNvSpPr>
            <p:nvPr/>
          </p:nvSpPr>
          <p:spPr bwMode="auto">
            <a:xfrm>
              <a:off x="260" y="4080"/>
              <a:ext cx="5472" cy="4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083" name="Rectangle 11"/>
            <p:cNvSpPr>
              <a:spLocks noChangeArrowheads="1"/>
            </p:cNvSpPr>
            <p:nvPr/>
          </p:nvSpPr>
          <p:spPr bwMode="auto">
            <a:xfrm>
              <a:off x="261" y="4175"/>
              <a:ext cx="5355" cy="4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3087" name="Group 15"/>
          <p:cNvGrpSpPr>
            <a:grpSpLocks/>
          </p:cNvGrpSpPr>
          <p:nvPr/>
        </p:nvGrpSpPr>
        <p:grpSpPr bwMode="auto">
          <a:xfrm>
            <a:off x="77790" y="174626"/>
            <a:ext cx="8745537" cy="163513"/>
            <a:chOff x="49" y="110"/>
            <a:chExt cx="5509" cy="103"/>
          </a:xfrm>
        </p:grpSpPr>
        <p:sp>
          <p:nvSpPr>
            <p:cNvPr id="3085" name="Rectangle 13"/>
            <p:cNvSpPr>
              <a:spLocks noChangeArrowheads="1"/>
            </p:cNvSpPr>
            <p:nvPr/>
          </p:nvSpPr>
          <p:spPr bwMode="auto">
            <a:xfrm>
              <a:off x="186" y="176"/>
              <a:ext cx="5371" cy="37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086" name="Rectangle 14"/>
            <p:cNvSpPr>
              <a:spLocks noChangeArrowheads="1"/>
            </p:cNvSpPr>
            <p:nvPr/>
          </p:nvSpPr>
          <p:spPr bwMode="auto">
            <a:xfrm>
              <a:off x="49" y="110"/>
              <a:ext cx="5509" cy="38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3088" name="Rectangle 16"/>
          <p:cNvSpPr>
            <a:spLocks noGrp="1" noChangeArrowheads="1"/>
          </p:cNvSpPr>
          <p:nvPr>
            <p:ph type="dt" sz="quarter" idx="2"/>
          </p:nvPr>
        </p:nvSpPr>
        <p:spPr>
          <a:xfrm>
            <a:off x="381000" y="6015039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8F8F8"/>
              </a:solidFill>
              <a:latin typeface="Times New Roman" charset="0"/>
            </a:endParaRPr>
          </a:p>
        </p:txBody>
      </p:sp>
      <p:sp>
        <p:nvSpPr>
          <p:cNvPr id="3089" name="Rectangle 1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808080"/>
                </a:solidFill>
                <a:latin typeface="Tahoma"/>
              </a:rPr>
              <a:t>L. Weinstein, NUSTEC 2019</a:t>
            </a:r>
          </a:p>
        </p:txBody>
      </p:sp>
      <p:sp>
        <p:nvSpPr>
          <p:cNvPr id="3090" name="Rectangle 1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A844D61-2AA0-6142-941F-C571B76AD7CB}" type="slidenum">
              <a:rPr lang="en-US">
                <a:solidFill>
                  <a:srgbClr val="808080"/>
                </a:solidFill>
                <a:latin typeface="Tahoma"/>
              </a:rPr>
              <a:pPr/>
              <a:t>‹#›</a:t>
            </a:fld>
            <a:endParaRPr lang="en-US">
              <a:solidFill>
                <a:srgbClr val="80808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6015039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8F8F8"/>
              </a:solidFill>
              <a:latin typeface="Times New Roman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808080"/>
                </a:solidFill>
                <a:latin typeface="Tahoma"/>
              </a:rPr>
              <a:t>L. Weinstein, NUSTEC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B095E3-822F-FE44-8E91-593C4004CA02}" type="slidenum">
              <a:rPr lang="en-US">
                <a:solidFill>
                  <a:srgbClr val="808080"/>
                </a:solidFill>
                <a:latin typeface="Tahoma"/>
              </a:rPr>
              <a:pPr/>
              <a:t>‹#›</a:t>
            </a:fld>
            <a:endParaRPr lang="en-US">
              <a:solidFill>
                <a:srgbClr val="80808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3934224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6015039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8F8F8"/>
              </a:solidFill>
              <a:latin typeface="Times New Roman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808080"/>
                </a:solidFill>
                <a:latin typeface="Tahoma"/>
              </a:rPr>
              <a:t>L. Weinstein, NUSTEC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5269FA-7BE4-9844-AF99-4FB516137FCB}" type="slidenum">
              <a:rPr lang="en-US">
                <a:solidFill>
                  <a:srgbClr val="808080"/>
                </a:solidFill>
                <a:latin typeface="Tahoma"/>
              </a:rPr>
              <a:pPr/>
              <a:t>‹#›</a:t>
            </a:fld>
            <a:endParaRPr lang="en-US">
              <a:solidFill>
                <a:srgbClr val="80808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6502107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015039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8F8F8"/>
              </a:solidFill>
              <a:latin typeface="Times New Roman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808080"/>
                </a:solidFill>
                <a:latin typeface="Tahoma"/>
              </a:rPr>
              <a:t>L. Weinstein, NUSTEC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8EA5A6-539A-9141-93DA-4BC3E5AEEC8E}" type="slidenum">
              <a:rPr lang="en-US">
                <a:solidFill>
                  <a:srgbClr val="808080"/>
                </a:solidFill>
                <a:latin typeface="Tahoma"/>
              </a:rPr>
              <a:pPr/>
              <a:t>‹#›</a:t>
            </a:fld>
            <a:endParaRPr lang="en-US">
              <a:solidFill>
                <a:srgbClr val="80808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256381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81000" y="6015039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8F8F8"/>
              </a:solidFill>
              <a:latin typeface="Times New Roman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808080"/>
                </a:solidFill>
                <a:latin typeface="Tahoma"/>
              </a:rPr>
              <a:t>L. Weinstein, NUSTEC 2019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182761-24DE-EA41-BF93-7294E4420912}" type="slidenum">
              <a:rPr lang="en-US">
                <a:solidFill>
                  <a:srgbClr val="808080"/>
                </a:solidFill>
                <a:latin typeface="Tahoma"/>
              </a:rPr>
              <a:pPr/>
              <a:t>‹#›</a:t>
            </a:fld>
            <a:endParaRPr lang="en-US">
              <a:solidFill>
                <a:srgbClr val="80808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1323224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81000" y="6015039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8F8F8"/>
              </a:solidFill>
              <a:latin typeface="Times New Roman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808080"/>
                </a:solidFill>
                <a:latin typeface="Tahoma"/>
              </a:rPr>
              <a:t>L. Weinstein, NUSTEC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6F20C5-A922-5842-8366-D286B7CE1B99}" type="slidenum">
              <a:rPr lang="en-US">
                <a:solidFill>
                  <a:srgbClr val="808080"/>
                </a:solidFill>
                <a:latin typeface="Tahoma"/>
              </a:rPr>
              <a:pPr/>
              <a:t>‹#›</a:t>
            </a:fld>
            <a:endParaRPr lang="en-US">
              <a:solidFill>
                <a:srgbClr val="80808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8270481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81000" y="6015039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8F8F8"/>
              </a:solidFill>
              <a:latin typeface="Times New Roman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808080"/>
                </a:solidFill>
                <a:latin typeface="Tahoma"/>
              </a:rPr>
              <a:t>L. Weinstein, NUSTEC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19B8AB-6CAB-5348-BEC8-9D38F138CA55}" type="slidenum">
              <a:rPr lang="en-US">
                <a:solidFill>
                  <a:srgbClr val="808080"/>
                </a:solidFill>
                <a:latin typeface="Tahoma"/>
              </a:rPr>
              <a:pPr/>
              <a:t>‹#›</a:t>
            </a:fld>
            <a:endParaRPr lang="en-US">
              <a:solidFill>
                <a:srgbClr val="80808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3840063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015039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8F8F8"/>
              </a:solidFill>
              <a:latin typeface="Times New Roman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808080"/>
                </a:solidFill>
                <a:latin typeface="Tahoma"/>
              </a:rPr>
              <a:t>L. Weinstein, NUSTEC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0F6C1F-9783-A042-AB41-8847D56DEAE5}" type="slidenum">
              <a:rPr lang="en-US">
                <a:solidFill>
                  <a:srgbClr val="808080"/>
                </a:solidFill>
                <a:latin typeface="Tahoma"/>
              </a:rPr>
              <a:pPr/>
              <a:t>‹#›</a:t>
            </a:fld>
            <a:endParaRPr lang="en-US">
              <a:solidFill>
                <a:srgbClr val="80808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927993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Weinstein, NUSTEC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F5A5E-82C1-9A4E-90CD-BD97D4CD4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376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015039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8F8F8"/>
              </a:solidFill>
              <a:latin typeface="Times New Roman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808080"/>
                </a:solidFill>
                <a:latin typeface="Tahoma"/>
              </a:rPr>
              <a:t>L. Weinstein, NUSTEC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DA8B13-6A2A-E445-9141-D3C09A205FAF}" type="slidenum">
              <a:rPr lang="en-US">
                <a:solidFill>
                  <a:srgbClr val="808080"/>
                </a:solidFill>
                <a:latin typeface="Tahoma"/>
              </a:rPr>
              <a:pPr/>
              <a:t>‹#›</a:t>
            </a:fld>
            <a:endParaRPr lang="en-US">
              <a:solidFill>
                <a:srgbClr val="80808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9605587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6015039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8F8F8"/>
              </a:solidFill>
              <a:latin typeface="Times New Roman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808080"/>
                </a:solidFill>
                <a:latin typeface="Tahoma"/>
              </a:rPr>
              <a:t>L. Weinstein, NUSTEC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330565-F489-F94F-8C30-31890654BFFB}" type="slidenum">
              <a:rPr lang="en-US">
                <a:solidFill>
                  <a:srgbClr val="808080"/>
                </a:solidFill>
                <a:latin typeface="Tahoma"/>
              </a:rPr>
              <a:pPr/>
              <a:t>‹#›</a:t>
            </a:fld>
            <a:endParaRPr lang="en-US">
              <a:solidFill>
                <a:srgbClr val="80808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5709125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381000"/>
            <a:ext cx="2019300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81000"/>
            <a:ext cx="5905500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6015039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8F8F8"/>
              </a:solidFill>
              <a:latin typeface="Times New Roman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808080"/>
                </a:solidFill>
                <a:latin typeface="Tahoma"/>
              </a:rPr>
              <a:t>L. Weinstein, NUSTEC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C43366-9767-F948-97B4-162A4A8A6F32}" type="slidenum">
              <a:rPr lang="en-US">
                <a:solidFill>
                  <a:srgbClr val="808080"/>
                </a:solidFill>
                <a:latin typeface="Tahoma"/>
              </a:rPr>
              <a:pPr/>
              <a:t>‹#›</a:t>
            </a:fld>
            <a:endParaRPr lang="en-US">
              <a:solidFill>
                <a:srgbClr val="80808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4086402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L. Weinstein, NUSTEC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3E822-DCA0-D24E-BBA2-CE4B081F61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84164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9648" y="6405686"/>
            <a:ext cx="1893277" cy="365125"/>
          </a:xfr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L. Weinstein, NUSTEC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3E822-DCA0-D24E-BBA2-CE4B081F61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38416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L. Weinstein, NUSTEC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3E822-DCA0-D24E-BBA2-CE4B081F61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89757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L. Weinstein, NUSTEC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3E822-DCA0-D24E-BBA2-CE4B081F61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49371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L. Weinstein, NUSTEC 2019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3E822-DCA0-D24E-BBA2-CE4B081F61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09072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L. Weinstein, NUSTEC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3E822-DCA0-D24E-BBA2-CE4B081F61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681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L. Weinstein, NUSTEC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3E822-DCA0-D24E-BBA2-CE4B081F61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6025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Weinstein, NUSTEC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F5A5E-82C1-9A4E-90CD-BD97D4CD4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2433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L. Weinstein, NUSTEC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3E822-DCA0-D24E-BBA2-CE4B081F61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91170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L. Weinstein, NUSTEC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3E822-DCA0-D24E-BBA2-CE4B081F61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1576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L. Weinstein, NUSTEC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3E822-DCA0-D24E-BBA2-CE4B081F61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98072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L. Weinstein, NUSTEC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3E822-DCA0-D24E-BBA2-CE4B081F61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0994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Weinstein, NUSTEC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F5A5E-82C1-9A4E-90CD-BD97D4CD4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509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Weinstein, NUSTEC 2019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F5A5E-82C1-9A4E-90CD-BD97D4CD4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606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Weinstein, NUSTEC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F5A5E-82C1-9A4E-90CD-BD97D4CD4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67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Weinstein, NUSTEC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F5A5E-82C1-9A4E-90CD-BD97D4CD4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188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Weinstein, NUSTEC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F5A5E-82C1-9A4E-90CD-BD97D4CD4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94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Weinstein, NUSTEC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F5A5E-82C1-9A4E-90CD-BD97D4CD4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312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L. Weinstein, NUSTEC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F5A5E-82C1-9A4E-90CD-BD97D4CD4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19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81000"/>
            <a:ext cx="800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7724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6200" y="6400801"/>
            <a:ext cx="2895600" cy="300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808080"/>
                </a:solidFill>
              </a:rPr>
              <a:t>L. Weinstein, NUSTEC 2019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24800" y="6477001"/>
            <a:ext cx="1066800" cy="223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D66506D-0548-A543-9A03-F0B601582706}" type="slidenum">
              <a:rPr lang="en-US" smtClean="0">
                <a:solidFill>
                  <a:srgbClr val="80808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grpSp>
        <p:nvGrpSpPr>
          <p:cNvPr id="1033" name="Group 9"/>
          <p:cNvGrpSpPr>
            <a:grpSpLocks/>
          </p:cNvGrpSpPr>
          <p:nvPr/>
        </p:nvGrpSpPr>
        <p:grpSpPr bwMode="auto">
          <a:xfrm>
            <a:off x="177800" y="230189"/>
            <a:ext cx="203200" cy="6503987"/>
            <a:chOff x="112" y="145"/>
            <a:chExt cx="128" cy="4097"/>
          </a:xfrm>
        </p:grpSpPr>
        <p:sp>
          <p:nvSpPr>
            <p:cNvPr id="1031" name="Rectangle 7"/>
            <p:cNvSpPr>
              <a:spLocks noChangeArrowheads="1"/>
            </p:cNvSpPr>
            <p:nvPr/>
          </p:nvSpPr>
          <p:spPr bwMode="auto">
            <a:xfrm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032" name="Rectangle 8"/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1036" name="Group 12"/>
          <p:cNvGrpSpPr>
            <a:grpSpLocks/>
          </p:cNvGrpSpPr>
          <p:nvPr/>
        </p:nvGrpSpPr>
        <p:grpSpPr bwMode="auto">
          <a:xfrm>
            <a:off x="8793165" y="220665"/>
            <a:ext cx="198437" cy="6408737"/>
            <a:chOff x="5539" y="139"/>
            <a:chExt cx="125" cy="4037"/>
          </a:xfrm>
        </p:grpSpPr>
        <p:sp>
          <p:nvSpPr>
            <p:cNvPr id="1034" name="Rectangle 10"/>
            <p:cNvSpPr>
              <a:spLocks noChangeArrowheads="1"/>
            </p:cNvSpPr>
            <p:nvPr/>
          </p:nvSpPr>
          <p:spPr bwMode="auto">
            <a:xfrm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035" name="Rectangle 11"/>
            <p:cNvSpPr>
              <a:spLocks noChangeArrowheads="1"/>
            </p:cNvSpPr>
            <p:nvPr/>
          </p:nvSpPr>
          <p:spPr bwMode="auto">
            <a:xfrm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1039" name="Group 15"/>
          <p:cNvGrpSpPr>
            <a:grpSpLocks/>
          </p:cNvGrpSpPr>
          <p:nvPr/>
        </p:nvGrpSpPr>
        <p:grpSpPr bwMode="auto">
          <a:xfrm>
            <a:off x="412750" y="6477000"/>
            <a:ext cx="8686800" cy="227013"/>
            <a:chOff x="260" y="4080"/>
            <a:chExt cx="5472" cy="143"/>
          </a:xfrm>
        </p:grpSpPr>
        <p:sp>
          <p:nvSpPr>
            <p:cNvPr id="1037" name="Rectangle 13"/>
            <p:cNvSpPr>
              <a:spLocks noChangeArrowheads="1"/>
            </p:cNvSpPr>
            <p:nvPr/>
          </p:nvSpPr>
          <p:spPr bwMode="auto">
            <a:xfrm>
              <a:off x="260" y="4080"/>
              <a:ext cx="5472" cy="4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038" name="Rectangle 14"/>
            <p:cNvSpPr>
              <a:spLocks noChangeArrowheads="1"/>
            </p:cNvSpPr>
            <p:nvPr/>
          </p:nvSpPr>
          <p:spPr bwMode="auto">
            <a:xfrm>
              <a:off x="261" y="4175"/>
              <a:ext cx="5355" cy="4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1042" name="Group 18"/>
          <p:cNvGrpSpPr>
            <a:grpSpLocks/>
          </p:cNvGrpSpPr>
          <p:nvPr/>
        </p:nvGrpSpPr>
        <p:grpSpPr bwMode="auto">
          <a:xfrm>
            <a:off x="77790" y="174626"/>
            <a:ext cx="8745537" cy="163513"/>
            <a:chOff x="49" y="110"/>
            <a:chExt cx="5509" cy="103"/>
          </a:xfrm>
        </p:grpSpPr>
        <p:sp>
          <p:nvSpPr>
            <p:cNvPr id="1040" name="Rectangle 16"/>
            <p:cNvSpPr>
              <a:spLocks noChangeArrowheads="1"/>
            </p:cNvSpPr>
            <p:nvPr/>
          </p:nvSpPr>
          <p:spPr bwMode="auto">
            <a:xfrm>
              <a:off x="186" y="176"/>
              <a:ext cx="5371" cy="37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041" name="Rectangle 17"/>
            <p:cNvSpPr>
              <a:spLocks noChangeArrowheads="1"/>
            </p:cNvSpPr>
            <p:nvPr/>
          </p:nvSpPr>
          <p:spPr bwMode="auto">
            <a:xfrm>
              <a:off x="49" y="110"/>
              <a:ext cx="5509" cy="38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1045" name="Group 21"/>
          <p:cNvGrpSpPr>
            <a:grpSpLocks/>
          </p:cNvGrpSpPr>
          <p:nvPr/>
        </p:nvGrpSpPr>
        <p:grpSpPr bwMode="auto">
          <a:xfrm>
            <a:off x="73025" y="174626"/>
            <a:ext cx="8745538" cy="163513"/>
            <a:chOff x="46" y="110"/>
            <a:chExt cx="5509" cy="103"/>
          </a:xfrm>
        </p:grpSpPr>
        <p:sp>
          <p:nvSpPr>
            <p:cNvPr id="1043" name="Rectangle 19"/>
            <p:cNvSpPr>
              <a:spLocks noChangeArrowheads="1"/>
            </p:cNvSpPr>
            <p:nvPr/>
          </p:nvSpPr>
          <p:spPr bwMode="auto">
            <a:xfrm>
              <a:off x="183" y="176"/>
              <a:ext cx="5371" cy="37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044" name="Rectangle 20"/>
            <p:cNvSpPr>
              <a:spLocks noChangeArrowheads="1"/>
            </p:cNvSpPr>
            <p:nvPr/>
          </p:nvSpPr>
          <p:spPr bwMode="auto">
            <a:xfrm>
              <a:off x="46" y="110"/>
              <a:ext cx="5509" cy="38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</a:endParaRPr>
            </a:p>
          </p:txBody>
        </p:sp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</a:rPr>
              <a:t>L. Weinstein, NUSTEC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3E822-DCA0-D24E-BBA2-CE4B081F61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0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7" Type="http://schemas.openxmlformats.org/officeDocument/2006/relationships/image" Target="../media/image45.pn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3.png"/><Relationship Id="rId11" Type="http://schemas.openxmlformats.org/officeDocument/2006/relationships/image" Target="../media/image27.png"/><Relationship Id="rId5" Type="http://schemas.openxmlformats.org/officeDocument/2006/relationships/image" Target="../media/image32.png"/><Relationship Id="rId10" Type="http://schemas.openxmlformats.org/officeDocument/2006/relationships/image" Target="../media/image29.emf"/><Relationship Id="rId4" Type="http://schemas.openxmlformats.org/officeDocument/2006/relationships/image" Target="../media/image50.png"/><Relationship Id="rId9" Type="http://schemas.openxmlformats.org/officeDocument/2006/relationships/oleObject" Target="../embeddings/oleObject3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56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3.png"/><Relationship Id="rId12" Type="http://schemas.openxmlformats.org/officeDocument/2006/relationships/image" Target="../media/image55.png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2.png"/><Relationship Id="rId11" Type="http://schemas.openxmlformats.org/officeDocument/2006/relationships/image" Target="../media/image29.emf"/><Relationship Id="rId5" Type="http://schemas.openxmlformats.org/officeDocument/2006/relationships/image" Target="../media/image54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34.png"/><Relationship Id="rId9" Type="http://schemas.openxmlformats.org/officeDocument/2006/relationships/image" Target="../media/image28.emf"/><Relationship Id="rId1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60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3.png"/><Relationship Id="rId12" Type="http://schemas.openxmlformats.org/officeDocument/2006/relationships/image" Target="../media/image59.png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2.png"/><Relationship Id="rId11" Type="http://schemas.openxmlformats.org/officeDocument/2006/relationships/image" Target="../media/image29.emf"/><Relationship Id="rId5" Type="http://schemas.openxmlformats.org/officeDocument/2006/relationships/image" Target="../media/image54.png"/><Relationship Id="rId15" Type="http://schemas.openxmlformats.org/officeDocument/2006/relationships/image" Target="../media/image62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36.png"/><Relationship Id="rId9" Type="http://schemas.openxmlformats.org/officeDocument/2006/relationships/image" Target="../media/image28.emf"/><Relationship Id="rId1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47.png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7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image" Target="../media/image68.emf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6.e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640.png"/><Relationship Id="rId4" Type="http://schemas.openxmlformats.org/officeDocument/2006/relationships/image" Target="../media/image69.png"/><Relationship Id="rId9" Type="http://schemas.openxmlformats.org/officeDocument/2006/relationships/image" Target="../media/image63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68.emf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0.emf"/><Relationship Id="rId5" Type="http://schemas.openxmlformats.org/officeDocument/2006/relationships/oleObject" Target="../embeddings/oleObject8.bin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7" Type="http://schemas.openxmlformats.org/officeDocument/2006/relationships/image" Target="../media/image1030.png"/><Relationship Id="rId2" Type="http://schemas.openxmlformats.org/officeDocument/2006/relationships/image" Target="../media/image83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10.png"/><Relationship Id="rId5" Type="http://schemas.openxmlformats.org/officeDocument/2006/relationships/image" Target="../media/image990.png"/><Relationship Id="rId4" Type="http://schemas.openxmlformats.org/officeDocument/2006/relationships/image" Target="../media/image86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png"/><Relationship Id="rId3" Type="http://schemas.openxmlformats.org/officeDocument/2006/relationships/image" Target="../media/image109.emf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2" Type="http://schemas.openxmlformats.org/officeDocument/2006/relationships/image" Target="../media/image104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5" Type="http://schemas.openxmlformats.org/officeDocument/2006/relationships/image" Target="../media/image111.emf"/><Relationship Id="rId10" Type="http://schemas.openxmlformats.org/officeDocument/2006/relationships/image" Target="../media/image116.png"/><Relationship Id="rId4" Type="http://schemas.openxmlformats.org/officeDocument/2006/relationships/image" Target="../media/image110.emf"/><Relationship Id="rId9" Type="http://schemas.openxmlformats.org/officeDocument/2006/relationships/image" Target="../media/image11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123.png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tiff"/><Relationship Id="rId2" Type="http://schemas.openxmlformats.org/officeDocument/2006/relationships/image" Target="../media/image104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40.png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7" Type="http://schemas.openxmlformats.org/officeDocument/2006/relationships/image" Target="../media/image1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0.png"/><Relationship Id="rId13" Type="http://schemas.openxmlformats.org/officeDocument/2006/relationships/image" Target="../media/image138.png"/><Relationship Id="rId3" Type="http://schemas.openxmlformats.org/officeDocument/2006/relationships/image" Target="../media/image131.png"/><Relationship Id="rId7" Type="http://schemas.openxmlformats.org/officeDocument/2006/relationships/image" Target="../media/image1320.png"/><Relationship Id="rId12" Type="http://schemas.openxmlformats.org/officeDocument/2006/relationships/image" Target="../media/image137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10.png"/><Relationship Id="rId11" Type="http://schemas.openxmlformats.org/officeDocument/2006/relationships/image" Target="../media/image136.png"/><Relationship Id="rId5" Type="http://schemas.openxmlformats.org/officeDocument/2006/relationships/image" Target="../media/image133.png"/><Relationship Id="rId10" Type="http://schemas.openxmlformats.org/officeDocument/2006/relationships/image" Target="../media/image135.png"/><Relationship Id="rId4" Type="http://schemas.openxmlformats.org/officeDocument/2006/relationships/image" Target="../media/image132.png"/><Relationship Id="rId9" Type="http://schemas.openxmlformats.org/officeDocument/2006/relationships/image" Target="../media/image1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62" y="275302"/>
            <a:ext cx="7615825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Electron-scattering constraints for neutrino-nucleus interactions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8175" y="2272380"/>
            <a:ext cx="6400800" cy="2415419"/>
          </a:xfrm>
        </p:spPr>
        <p:txBody>
          <a:bodyPr>
            <a:normAutofit/>
          </a:bodyPr>
          <a:lstStyle/>
          <a:p>
            <a:r>
              <a:rPr lang="en-US" sz="3800" dirty="0"/>
              <a:t>Lawrence Weinstein</a:t>
            </a:r>
          </a:p>
          <a:p>
            <a:r>
              <a:rPr lang="en-US" dirty="0"/>
              <a:t>Old Dominion University</a:t>
            </a:r>
          </a:p>
          <a:p>
            <a:r>
              <a:rPr lang="en-US" dirty="0"/>
              <a:t>NUSTEC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39A9FF-8162-2142-AC1E-5A39D6F1CA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02" b="50544"/>
          <a:stretch/>
        </p:blipFill>
        <p:spPr>
          <a:xfrm>
            <a:off x="229645" y="5114643"/>
            <a:ext cx="2814181" cy="165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095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0533"/>
            <a:ext cx="8229600" cy="616827"/>
          </a:xfrm>
        </p:spPr>
        <p:txBody>
          <a:bodyPr>
            <a:normAutofit fontScale="90000"/>
          </a:bodyPr>
          <a:lstStyle/>
          <a:p>
            <a:r>
              <a:rPr lang="en-US" dirty="0"/>
              <a:t>From Dip to Delta Region</a:t>
            </a:r>
          </a:p>
        </p:txBody>
      </p:sp>
      <p:pic>
        <p:nvPicPr>
          <p:cNvPr id="4" name="Picture 3" descr="CeepDeltaBaghai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32" b="10373"/>
          <a:stretch/>
        </p:blipFill>
        <p:spPr>
          <a:xfrm>
            <a:off x="0" y="969320"/>
            <a:ext cx="8939008" cy="33806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66720" y="1044563"/>
            <a:ext cx="21723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Cambria"/>
                <a:cs typeface="Cambria"/>
              </a:rPr>
              <a:t>q = 400 MeV/c</a:t>
            </a:r>
          </a:p>
          <a:p>
            <a:r>
              <a:rPr lang="en-US" sz="2400" dirty="0" err="1">
                <a:solidFill>
                  <a:srgbClr val="00B050"/>
                </a:solidFill>
                <a:latin typeface="Cambria"/>
                <a:cs typeface="Cambria"/>
              </a:rPr>
              <a:t>ω</a:t>
            </a:r>
            <a:r>
              <a:rPr lang="en-US" sz="2400" dirty="0">
                <a:solidFill>
                  <a:srgbClr val="00B050"/>
                </a:solidFill>
                <a:latin typeface="Cambria"/>
                <a:cs typeface="Cambria"/>
              </a:rPr>
              <a:t> = 275 MeV/c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28952" y="1043240"/>
            <a:ext cx="21723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mbria"/>
                <a:cs typeface="Cambria"/>
              </a:rPr>
              <a:t>q = 473 MeV/c</a:t>
            </a:r>
          </a:p>
          <a:p>
            <a:r>
              <a:rPr lang="en-US" sz="2400" dirty="0" err="1">
                <a:solidFill>
                  <a:srgbClr val="0070C0"/>
                </a:solidFill>
                <a:latin typeface="Cambria"/>
                <a:cs typeface="Cambria"/>
              </a:rPr>
              <a:t>ω</a:t>
            </a:r>
            <a:r>
              <a:rPr lang="en-US" sz="2400" dirty="0">
                <a:solidFill>
                  <a:srgbClr val="0070C0"/>
                </a:solidFill>
                <a:latin typeface="Cambria"/>
                <a:cs typeface="Cambria"/>
              </a:rPr>
              <a:t> = 382 MeV/c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3710" y="2451163"/>
            <a:ext cx="12715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Cambria"/>
                <a:cs typeface="Cambria"/>
              </a:rPr>
              <a:t>Δ</a:t>
            </a:r>
            <a:r>
              <a:rPr lang="en-US" sz="2400" i="1" dirty="0" err="1">
                <a:solidFill>
                  <a:srgbClr val="0000FF"/>
                </a:solidFill>
                <a:latin typeface="Cambria"/>
                <a:cs typeface="Cambria"/>
              </a:rPr>
              <a:t>N</a:t>
            </a:r>
            <a:r>
              <a:rPr lang="en-US" sz="2400" dirty="0" err="1">
                <a:solidFill>
                  <a:srgbClr val="0000FF"/>
                </a:solidFill>
                <a:latin typeface="Cambria"/>
                <a:ea typeface="Wingdings"/>
                <a:cs typeface="Cambria"/>
                <a:sym typeface="Wingdings"/>
              </a:rPr>
              <a:t></a:t>
            </a:r>
            <a:r>
              <a:rPr lang="en-US" sz="2400" i="1" dirty="0" err="1">
                <a:solidFill>
                  <a:srgbClr val="0000FF"/>
                </a:solidFill>
                <a:latin typeface="Cambria"/>
                <a:ea typeface="Wingdings"/>
                <a:cs typeface="Cambria"/>
                <a:sym typeface="Wingdings"/>
              </a:rPr>
              <a:t>pN</a:t>
            </a:r>
            <a:endParaRPr lang="en-US" sz="2400" i="1" dirty="0">
              <a:solidFill>
                <a:srgbClr val="0000FF"/>
              </a:solidFill>
              <a:latin typeface="Cambria"/>
              <a:ea typeface="Wingdings"/>
              <a:cs typeface="Cambria"/>
              <a:sym typeface="Wingdings"/>
            </a:endParaRPr>
          </a:p>
          <a:p>
            <a:r>
              <a:rPr lang="en-US" sz="2400" dirty="0">
                <a:solidFill>
                  <a:srgbClr val="0000FF"/>
                </a:solidFill>
                <a:latin typeface="Cambria"/>
                <a:ea typeface="Wingdings"/>
                <a:cs typeface="Cambria"/>
                <a:sym typeface="Wingdings"/>
              </a:rPr>
              <a:t>or 2p2h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00" y="1760050"/>
            <a:ext cx="1043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Cambria"/>
                <a:ea typeface="Wingdings"/>
                <a:cs typeface="Cambria"/>
                <a:sym typeface="Wingdings"/>
              </a:rPr>
              <a:t>Δ</a:t>
            </a:r>
            <a:r>
              <a:rPr lang="en-US" sz="2400" dirty="0">
                <a:solidFill>
                  <a:srgbClr val="0000FF"/>
                </a:solidFill>
                <a:latin typeface="Cambria"/>
                <a:ea typeface="Wingdings"/>
                <a:cs typeface="Cambria"/>
                <a:sym typeface="Wingdings"/>
              </a:rPr>
              <a:t>π</a:t>
            </a:r>
            <a:r>
              <a:rPr lang="en-US" sz="2400" i="1" dirty="0">
                <a:solidFill>
                  <a:srgbClr val="0000FF"/>
                </a:solidFill>
                <a:latin typeface="Cambria"/>
                <a:cs typeface="Cambria"/>
                <a:sym typeface="Wingdings"/>
              </a:rPr>
              <a:t>p</a:t>
            </a:r>
            <a:endParaRPr lang="en-US" sz="2400" i="1" dirty="0">
              <a:solidFill>
                <a:srgbClr val="0000FF"/>
              </a:solidFill>
              <a:latin typeface="Cambria"/>
              <a:cs typeface="Cambria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Weinstein, NUSTEC 2019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7902" y="6356350"/>
            <a:ext cx="2869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/>
              <a:t>Baghaei</a:t>
            </a:r>
            <a:r>
              <a:rPr lang="da-DK" dirty="0"/>
              <a:t>, PRC </a:t>
            </a:r>
            <a:r>
              <a:rPr lang="da-DK" b="1" dirty="0"/>
              <a:t>39</a:t>
            </a:r>
            <a:r>
              <a:rPr lang="da-DK" dirty="0"/>
              <a:t>, 177 (1989)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D39B17-2E39-8149-BA34-4380D9FFBC8C}"/>
              </a:ext>
            </a:extLst>
          </p:cNvPr>
          <p:cNvSpPr txBox="1"/>
          <p:nvPr/>
        </p:nvSpPr>
        <p:spPr>
          <a:xfrm>
            <a:off x="5786848" y="4289241"/>
            <a:ext cx="2228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Missing Energy (MeV)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2F5EBF-8897-1B49-9C55-D78BDADFE8D0}"/>
              </a:ext>
            </a:extLst>
          </p:cNvPr>
          <p:cNvSpPr txBox="1"/>
          <p:nvPr/>
        </p:nvSpPr>
        <p:spPr>
          <a:xfrm>
            <a:off x="1815362" y="4342602"/>
            <a:ext cx="2228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Missing Energy (MeV)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3A0566F-E3D0-CC4A-8CD4-02116F394FCD}"/>
              </a:ext>
            </a:extLst>
          </p:cNvPr>
          <p:cNvGrpSpPr/>
          <p:nvPr/>
        </p:nvGrpSpPr>
        <p:grpSpPr>
          <a:xfrm>
            <a:off x="2616994" y="4751468"/>
            <a:ext cx="3705023" cy="1458626"/>
            <a:chOff x="4221026" y="2128059"/>
            <a:chExt cx="3705023" cy="1458626"/>
          </a:xfrm>
        </p:grpSpPr>
        <p:pic>
          <p:nvPicPr>
            <p:cNvPr id="14" name="Picture 2" descr="figures">
              <a:extLst>
                <a:ext uri="{FF2B5EF4-FFF2-40B4-BE49-F238E27FC236}">
                  <a16:creationId xmlns:a16="http://schemas.microsoft.com/office/drawing/2014/main" id="{2B4B13FB-CAEC-8940-A995-9E9F70A729F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06" t="22485" r="46542" b="57478"/>
            <a:stretch/>
          </p:blipFill>
          <p:spPr bwMode="auto">
            <a:xfrm>
              <a:off x="4221026" y="2128059"/>
              <a:ext cx="3705023" cy="1458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DDA8DE2-E4A4-E246-9B49-61D5558E1BED}"/>
                </a:ext>
              </a:extLst>
            </p:cNvPr>
            <p:cNvSpPr txBox="1"/>
            <p:nvPr/>
          </p:nvSpPr>
          <p:spPr>
            <a:xfrm>
              <a:off x="6426941" y="2551250"/>
              <a:ext cx="6062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Dip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8C9FC8-61F3-DC4C-97F8-DA1FD1F55994}"/>
                </a:ext>
              </a:extLst>
            </p:cNvPr>
            <p:cNvSpPr/>
            <p:nvPr/>
          </p:nvSpPr>
          <p:spPr>
            <a:xfrm>
              <a:off x="5237238" y="2128059"/>
              <a:ext cx="224110" cy="6276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6B9FD6E-764C-8C4D-B735-AC96B39C659E}"/>
              </a:ext>
            </a:extLst>
          </p:cNvPr>
          <p:cNvCxnSpPr>
            <a:cxnSpLocks/>
          </p:cNvCxnSpPr>
          <p:nvPr/>
        </p:nvCxnSpPr>
        <p:spPr>
          <a:xfrm flipH="1">
            <a:off x="5782204" y="5326885"/>
            <a:ext cx="4642" cy="703449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089267E-7D9A-C149-AA91-215E99345373}"/>
              </a:ext>
            </a:extLst>
          </p:cNvPr>
          <p:cNvCxnSpPr>
            <a:cxnSpLocks/>
          </p:cNvCxnSpPr>
          <p:nvPr/>
        </p:nvCxnSpPr>
        <p:spPr>
          <a:xfrm flipH="1">
            <a:off x="5419322" y="5525589"/>
            <a:ext cx="9843" cy="501584"/>
          </a:xfrm>
          <a:prstGeom prst="line">
            <a:avLst/>
          </a:prstGeom>
          <a:ln w="4445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EFAB749-033C-314B-948B-4B35A3844948}"/>
              </a:ext>
            </a:extLst>
          </p:cNvPr>
          <p:cNvSpPr txBox="1"/>
          <p:nvPr/>
        </p:nvSpPr>
        <p:spPr>
          <a:xfrm>
            <a:off x="5214975" y="3025764"/>
            <a:ext cx="1271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Cambria"/>
                <a:cs typeface="Cambria"/>
              </a:rPr>
              <a:t>Δ</a:t>
            </a:r>
            <a:r>
              <a:rPr lang="en-US" sz="2400" i="1" dirty="0" err="1">
                <a:solidFill>
                  <a:srgbClr val="0000FF"/>
                </a:solidFill>
                <a:latin typeface="Cambria"/>
                <a:cs typeface="Cambria"/>
              </a:rPr>
              <a:t>N</a:t>
            </a:r>
            <a:r>
              <a:rPr lang="en-US" sz="2400" dirty="0" err="1">
                <a:solidFill>
                  <a:srgbClr val="0000FF"/>
                </a:solidFill>
                <a:latin typeface="Cambria"/>
                <a:ea typeface="Wingdings"/>
                <a:cs typeface="Cambria"/>
                <a:sym typeface="Wingdings"/>
              </a:rPr>
              <a:t></a:t>
            </a:r>
            <a:r>
              <a:rPr lang="en-US" sz="2400" i="1" dirty="0" err="1">
                <a:solidFill>
                  <a:srgbClr val="0000FF"/>
                </a:solidFill>
                <a:latin typeface="Cambria"/>
                <a:ea typeface="Wingdings"/>
                <a:cs typeface="Cambria"/>
                <a:sym typeface="Wingdings"/>
              </a:rPr>
              <a:t>pN</a:t>
            </a:r>
            <a:endParaRPr lang="en-US" sz="2400" i="1" dirty="0">
              <a:solidFill>
                <a:srgbClr val="0000FF"/>
              </a:solidFill>
              <a:latin typeface="Cambria"/>
              <a:ea typeface="Wingdings"/>
              <a:cs typeface="Cambria"/>
              <a:sym typeface="Wingding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AF92A7-FC2C-2B48-81F7-D6BE22D7CDE2}"/>
              </a:ext>
            </a:extLst>
          </p:cNvPr>
          <p:cNvSpPr txBox="1"/>
          <p:nvPr/>
        </p:nvSpPr>
        <p:spPr>
          <a:xfrm>
            <a:off x="3124200" y="1760051"/>
            <a:ext cx="1043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Cambria"/>
                <a:ea typeface="Wingdings"/>
                <a:cs typeface="Cambria"/>
                <a:sym typeface="Wingdings"/>
              </a:rPr>
              <a:t>Δ</a:t>
            </a:r>
            <a:r>
              <a:rPr lang="en-US" sz="2400" dirty="0">
                <a:solidFill>
                  <a:srgbClr val="0000FF"/>
                </a:solidFill>
                <a:latin typeface="Cambria"/>
                <a:ea typeface="Wingdings"/>
                <a:cs typeface="Cambria"/>
                <a:sym typeface="Wingdings"/>
              </a:rPr>
              <a:t>π</a:t>
            </a:r>
            <a:r>
              <a:rPr lang="en-US" sz="2400" i="1" dirty="0">
                <a:solidFill>
                  <a:srgbClr val="0000FF"/>
                </a:solidFill>
                <a:latin typeface="Cambria"/>
                <a:cs typeface="Cambria"/>
                <a:sym typeface="Wingdings"/>
              </a:rPr>
              <a:t>p</a:t>
            </a:r>
            <a:endParaRPr lang="en-US" sz="2400" i="1" dirty="0">
              <a:solidFill>
                <a:srgbClr val="0000FF"/>
              </a:solidFill>
              <a:latin typeface="Cambria"/>
              <a:cs typeface="Cambria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55C41F-CCD8-2045-A620-BC5521B7BBD0}"/>
              </a:ext>
            </a:extLst>
          </p:cNvPr>
          <p:cNvSpPr txBox="1"/>
          <p:nvPr/>
        </p:nvSpPr>
        <p:spPr>
          <a:xfrm>
            <a:off x="292754" y="429846"/>
            <a:ext cx="1150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C(</a:t>
            </a:r>
            <a:r>
              <a:rPr lang="en-US" sz="2400" dirty="0" err="1"/>
              <a:t>e,e’p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44687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838200" y="864298"/>
            <a:ext cx="7832172" cy="46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Average Two-Nucleon Properties in the Nuclear Ground State</a:t>
            </a: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1279527" y="1247058"/>
            <a:ext cx="6638227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bg1"/>
                </a:solidFill>
                <a:latin typeface="Times New Roman" charset="0"/>
                <a:ea typeface="ＭＳ Ｐゴシック" charset="0"/>
              </a:rPr>
              <a:t>Responsible for the high momentum part of of the Nuclear WF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3200400" y="1524002"/>
            <a:ext cx="5036134" cy="831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Two-body currents are </a:t>
            </a:r>
            <a:r>
              <a:rPr lang="en-US" sz="2400" dirty="0">
                <a:solidFill>
                  <a:srgbClr val="FF0000"/>
                </a:solidFill>
                <a:latin typeface="Times New Roman" charset="0"/>
                <a:ea typeface="ＭＳ Ｐゴシック" charset="0"/>
              </a:rPr>
              <a:t>not</a:t>
            </a:r>
            <a:r>
              <a:rPr lang="en-US" sz="2400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 Correlations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(but everything adds coherently)</a:t>
            </a:r>
          </a:p>
        </p:txBody>
      </p:sp>
      <p:sp>
        <p:nvSpPr>
          <p:cNvPr id="9228" name="Rectangle 1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5867400" cy="8382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  <a:latin typeface="Times New Roman"/>
              </a:rPr>
              <a:t>What are correlations?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2362200"/>
            <a:ext cx="4416490" cy="381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3276600"/>
            <a:ext cx="2171700" cy="2108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0" y="5943600"/>
            <a:ext cx="858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in SRC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200" y="6557962"/>
            <a:ext cx="2895600" cy="300038"/>
          </a:xfrm>
        </p:spPr>
        <p:txBody>
          <a:bodyPr/>
          <a:lstStyle/>
          <a:p>
            <a:r>
              <a:rPr lang="en-US" sz="1050">
                <a:solidFill>
                  <a:srgbClr val="808080"/>
                </a:solidFill>
                <a:latin typeface="Tahoma"/>
              </a:rPr>
              <a:t>L. Weinstein, NUSTEC 2019</a:t>
            </a:r>
            <a:endParaRPr lang="en-US" sz="1050" dirty="0">
              <a:solidFill>
                <a:srgbClr val="808080"/>
              </a:solidFill>
              <a:latin typeface="Tahoma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57200" y="2819400"/>
            <a:ext cx="2743200" cy="26670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30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001000" cy="83820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/>
              <a:t>2N currents enhance correlations</a:t>
            </a:r>
          </a:p>
        </p:txBody>
      </p:sp>
      <p:pic>
        <p:nvPicPr>
          <p:cNvPr id="335875" name="Picture 3" descr="oeepb_p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2" t="8553" r="16942" b="59863"/>
          <a:stretch>
            <a:fillRect/>
          </a:stretch>
        </p:blipFill>
        <p:spPr bwMode="auto">
          <a:xfrm>
            <a:off x="609600" y="1143002"/>
            <a:ext cx="7543800" cy="509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5876" name="Text Box 4"/>
          <p:cNvSpPr txBox="1">
            <a:spLocks noChangeArrowheads="1"/>
          </p:cNvSpPr>
          <p:nvPr/>
        </p:nvSpPr>
        <p:spPr bwMode="auto">
          <a:xfrm>
            <a:off x="228600" y="1062122"/>
            <a:ext cx="347102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ahoma" charset="0"/>
                <a:ea typeface="ＭＳ Ｐゴシック" charset="0"/>
              </a:rPr>
              <a:t>Central correlations only</a:t>
            </a:r>
          </a:p>
        </p:txBody>
      </p:sp>
      <p:sp>
        <p:nvSpPr>
          <p:cNvPr id="335877" name="Text Box 5"/>
          <p:cNvSpPr txBox="1">
            <a:spLocks noChangeArrowheads="1"/>
          </p:cNvSpPr>
          <p:nvPr/>
        </p:nvSpPr>
        <p:spPr bwMode="auto">
          <a:xfrm>
            <a:off x="5562602" y="1095682"/>
            <a:ext cx="304442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ahoma" charset="0"/>
                <a:ea typeface="ＭＳ Ｐゴシック" charset="0"/>
              </a:rPr>
              <a:t>Central + tensor </a:t>
            </a:r>
            <a:r>
              <a:rPr lang="en-US" sz="2400" dirty="0" err="1">
                <a:solidFill>
                  <a:srgbClr val="0000FF"/>
                </a:solidFill>
                <a:latin typeface="Tahoma" charset="0"/>
                <a:ea typeface="ＭＳ Ｐゴシック" charset="0"/>
              </a:rPr>
              <a:t>corr</a:t>
            </a:r>
            <a:endParaRPr lang="en-US" sz="2400" dirty="0">
              <a:solidFill>
                <a:srgbClr val="0000FF"/>
              </a:solidFill>
              <a:latin typeface="Tahoma" charset="0"/>
              <a:ea typeface="ＭＳ Ｐゴシック" charset="0"/>
            </a:endParaRPr>
          </a:p>
        </p:txBody>
      </p:sp>
      <p:sp>
        <p:nvSpPr>
          <p:cNvPr id="335878" name="Text Box 6"/>
          <p:cNvSpPr txBox="1">
            <a:spLocks noChangeArrowheads="1"/>
          </p:cNvSpPr>
          <p:nvPr/>
        </p:nvSpPr>
        <p:spPr bwMode="auto">
          <a:xfrm>
            <a:off x="228600" y="6015335"/>
            <a:ext cx="1769385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Tahoma" charset="0"/>
                <a:ea typeface="ＭＳ Ｐゴシック" charset="0"/>
              </a:rPr>
              <a:t>Corr</a:t>
            </a:r>
            <a:r>
              <a:rPr lang="en-US" sz="2400" dirty="0">
                <a:solidFill>
                  <a:srgbClr val="0000FF"/>
                </a:solidFill>
                <a:latin typeface="Tahoma" charset="0"/>
                <a:ea typeface="ＭＳ Ｐゴシック" charset="0"/>
              </a:rPr>
              <a:t> + MEC</a:t>
            </a:r>
          </a:p>
        </p:txBody>
      </p:sp>
      <p:sp>
        <p:nvSpPr>
          <p:cNvPr id="335880" name="Text Box 8"/>
          <p:cNvSpPr txBox="1">
            <a:spLocks noChangeArrowheads="1"/>
          </p:cNvSpPr>
          <p:nvPr/>
        </p:nvSpPr>
        <p:spPr bwMode="auto">
          <a:xfrm>
            <a:off x="3048002" y="5715002"/>
            <a:ext cx="600545" cy="4616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l-GR" sz="2400" dirty="0">
                <a:solidFill>
                  <a:srgbClr val="FF0000"/>
                </a:solidFill>
                <a:latin typeface="Cambria"/>
                <a:ea typeface="ＭＳ Ｐゴシック" charset="0"/>
                <a:cs typeface="Cambria"/>
              </a:rPr>
              <a:t>θ</a:t>
            </a:r>
            <a:r>
              <a:rPr lang="en-US" sz="2400" baseline="-25000" dirty="0" err="1">
                <a:solidFill>
                  <a:srgbClr val="FF0000"/>
                </a:solidFill>
                <a:latin typeface="Cambria"/>
                <a:ea typeface="ＭＳ Ｐゴシック" charset="0"/>
                <a:cs typeface="Cambria"/>
              </a:rPr>
              <a:t>pq</a:t>
            </a:r>
            <a:endParaRPr lang="el-GR" sz="2400" baseline="-25000" dirty="0">
              <a:solidFill>
                <a:srgbClr val="FF0000"/>
              </a:solidFill>
              <a:latin typeface="Cambria"/>
              <a:ea typeface="ＭＳ Ｐゴシック" charset="0"/>
              <a:cs typeface="Cambria"/>
            </a:endParaRPr>
          </a:p>
        </p:txBody>
      </p:sp>
      <p:sp>
        <p:nvSpPr>
          <p:cNvPr id="335881" name="Text Box 9"/>
          <p:cNvSpPr txBox="1">
            <a:spLocks noChangeArrowheads="1"/>
          </p:cNvSpPr>
          <p:nvPr/>
        </p:nvSpPr>
        <p:spPr bwMode="auto">
          <a:xfrm>
            <a:off x="1981202" y="5715002"/>
            <a:ext cx="309563" cy="3667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ahoma" charset="0"/>
                <a:ea typeface="ＭＳ Ｐゴシック" charset="0"/>
                <a:cs typeface="Tahoma" charset="0"/>
              </a:rPr>
              <a:t>0</a:t>
            </a:r>
            <a:endParaRPr lang="el-GR" baseline="-25000">
              <a:solidFill>
                <a:srgbClr val="000000"/>
              </a:solidFill>
              <a:latin typeface="Tahoma" charset="0"/>
              <a:ea typeface="ＭＳ Ｐゴシック" charset="0"/>
              <a:cs typeface="Tahoma" charset="0"/>
            </a:endParaRPr>
          </a:p>
        </p:txBody>
      </p:sp>
      <p:sp>
        <p:nvSpPr>
          <p:cNvPr id="335882" name="Text Box 10"/>
          <p:cNvSpPr txBox="1">
            <a:spLocks noChangeArrowheads="1"/>
          </p:cNvSpPr>
          <p:nvPr/>
        </p:nvSpPr>
        <p:spPr bwMode="auto">
          <a:xfrm>
            <a:off x="3886200" y="5334000"/>
            <a:ext cx="437940" cy="369332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Tahoma" charset="0"/>
                <a:ea typeface="ＭＳ Ｐゴシック" charset="0"/>
                <a:cs typeface="Tahoma" charset="0"/>
              </a:rPr>
              <a:t>90</a:t>
            </a:r>
            <a:endParaRPr lang="el-GR" baseline="-25000" dirty="0">
              <a:solidFill>
                <a:prstClr val="black"/>
              </a:solidFill>
              <a:latin typeface="Tahoma" charset="0"/>
              <a:ea typeface="ＭＳ Ｐゴシック" charset="0"/>
              <a:cs typeface="Tahoma" charset="0"/>
            </a:endParaRPr>
          </a:p>
        </p:txBody>
      </p:sp>
      <p:sp>
        <p:nvSpPr>
          <p:cNvPr id="335883" name="Text Box 11"/>
          <p:cNvSpPr txBox="1">
            <a:spLocks noChangeArrowheads="1"/>
          </p:cNvSpPr>
          <p:nvPr/>
        </p:nvSpPr>
        <p:spPr bwMode="auto">
          <a:xfrm>
            <a:off x="1084263" y="5272090"/>
            <a:ext cx="529662" cy="4616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Cambria"/>
                <a:ea typeface="ＭＳ Ｐゴシック" charset="0"/>
                <a:cs typeface="Cambria"/>
              </a:rPr>
              <a:t>E</a:t>
            </a:r>
            <a:r>
              <a:rPr lang="en-US" sz="2400" baseline="-25000" dirty="0" err="1">
                <a:solidFill>
                  <a:srgbClr val="FF0000"/>
                </a:solidFill>
                <a:latin typeface="Cambria"/>
                <a:ea typeface="ＭＳ Ｐゴシック" charset="0"/>
                <a:cs typeface="Cambria"/>
              </a:rPr>
              <a:t>m</a:t>
            </a:r>
            <a:endParaRPr lang="el-GR" sz="2400" baseline="-25000" dirty="0">
              <a:solidFill>
                <a:srgbClr val="FF0000"/>
              </a:solidFill>
              <a:latin typeface="Cambria"/>
              <a:ea typeface="ＭＳ Ｐゴシック" charset="0"/>
              <a:cs typeface="Cambria"/>
            </a:endParaRPr>
          </a:p>
        </p:txBody>
      </p:sp>
      <p:sp>
        <p:nvSpPr>
          <p:cNvPr id="335884" name="Text Box 12"/>
          <p:cNvSpPr txBox="1">
            <a:spLocks noChangeArrowheads="1"/>
          </p:cNvSpPr>
          <p:nvPr/>
        </p:nvSpPr>
        <p:spPr bwMode="auto">
          <a:xfrm>
            <a:off x="1600200" y="5638800"/>
            <a:ext cx="43794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ahoma" charset="0"/>
                <a:ea typeface="ＭＳ Ｐゴシック" charset="0"/>
                <a:cs typeface="Tahoma" charset="0"/>
              </a:rPr>
              <a:t>30</a:t>
            </a:r>
            <a:endParaRPr lang="el-GR" baseline="-25000">
              <a:solidFill>
                <a:srgbClr val="000000"/>
              </a:solidFill>
              <a:latin typeface="Tahoma" charset="0"/>
              <a:ea typeface="ＭＳ Ｐゴシック" charset="0"/>
              <a:cs typeface="Tahoma" charset="0"/>
            </a:endParaRPr>
          </a:p>
        </p:txBody>
      </p:sp>
      <p:sp>
        <p:nvSpPr>
          <p:cNvPr id="335885" name="Text Box 13"/>
          <p:cNvSpPr txBox="1">
            <a:spLocks noChangeArrowheads="1"/>
          </p:cNvSpPr>
          <p:nvPr/>
        </p:nvSpPr>
        <p:spPr bwMode="auto">
          <a:xfrm>
            <a:off x="838200" y="4800600"/>
            <a:ext cx="564578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ahoma" charset="0"/>
                <a:ea typeface="ＭＳ Ｐゴシック" charset="0"/>
                <a:cs typeface="Tahoma" charset="0"/>
              </a:rPr>
              <a:t>360</a:t>
            </a:r>
            <a:endParaRPr lang="el-GR" baseline="-25000" dirty="0">
              <a:solidFill>
                <a:srgbClr val="000000"/>
              </a:solidFill>
              <a:latin typeface="Tahoma" charset="0"/>
              <a:ea typeface="ＭＳ Ｐゴシック" charset="0"/>
              <a:cs typeface="Tahoma" charset="0"/>
            </a:endParaRPr>
          </a:p>
        </p:txBody>
      </p:sp>
      <p:sp>
        <p:nvSpPr>
          <p:cNvPr id="335886" name="Text Box 14"/>
          <p:cNvSpPr txBox="1">
            <a:spLocks noChangeArrowheads="1"/>
          </p:cNvSpPr>
          <p:nvPr/>
        </p:nvSpPr>
        <p:spPr bwMode="auto">
          <a:xfrm>
            <a:off x="533400" y="4191002"/>
            <a:ext cx="374622" cy="4616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l-GR" sz="2400" dirty="0">
                <a:solidFill>
                  <a:srgbClr val="FF0000"/>
                </a:solidFill>
                <a:latin typeface="" charset="0"/>
                <a:ea typeface="ＭＳ Ｐゴシック" charset="0"/>
              </a:rPr>
              <a:t>σ</a:t>
            </a:r>
          </a:p>
        </p:txBody>
      </p:sp>
      <p:sp>
        <p:nvSpPr>
          <p:cNvPr id="335887" name="Text Box 15"/>
          <p:cNvSpPr txBox="1">
            <a:spLocks noChangeArrowheads="1"/>
          </p:cNvSpPr>
          <p:nvPr/>
        </p:nvSpPr>
        <p:spPr bwMode="auto">
          <a:xfrm>
            <a:off x="381000" y="3733800"/>
            <a:ext cx="990600" cy="4001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" charset="0"/>
                <a:ea typeface="ＭＳ Ｐゴシック" charset="0"/>
              </a:rPr>
              <a:t>1250</a:t>
            </a:r>
            <a:endParaRPr lang="el-GR" sz="2000" dirty="0">
              <a:solidFill>
                <a:srgbClr val="FF0000"/>
              </a:solidFill>
              <a:latin typeface="" charset="0"/>
              <a:ea typeface="ＭＳ Ｐゴシック" charset="0"/>
            </a:endParaRPr>
          </a:p>
        </p:txBody>
      </p:sp>
      <p:sp>
        <p:nvSpPr>
          <p:cNvPr id="335888" name="Text Box 16"/>
          <p:cNvSpPr txBox="1">
            <a:spLocks noChangeArrowheads="1"/>
          </p:cNvSpPr>
          <p:nvPr/>
        </p:nvSpPr>
        <p:spPr bwMode="auto">
          <a:xfrm>
            <a:off x="838200" y="1524000"/>
            <a:ext cx="482600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r"/>
            <a:r>
              <a:rPr lang="en-US" sz="2000" dirty="0">
                <a:solidFill>
                  <a:srgbClr val="FF0000"/>
                </a:solidFill>
                <a:latin typeface="" charset="0"/>
                <a:ea typeface="ＭＳ Ｐゴシック" charset="0"/>
              </a:rPr>
              <a:t>12</a:t>
            </a:r>
            <a:endParaRPr lang="el-GR" sz="2000" dirty="0">
              <a:solidFill>
                <a:srgbClr val="FF0000"/>
              </a:solidFill>
              <a:latin typeface="" charset="0"/>
              <a:ea typeface="ＭＳ Ｐゴシック" charset="0"/>
            </a:endParaRPr>
          </a:p>
        </p:txBody>
      </p:sp>
      <p:sp>
        <p:nvSpPr>
          <p:cNvPr id="335889" name="Text Box 17"/>
          <p:cNvSpPr txBox="1">
            <a:spLocks noChangeArrowheads="1"/>
          </p:cNvSpPr>
          <p:nvPr/>
        </p:nvSpPr>
        <p:spPr bwMode="auto">
          <a:xfrm>
            <a:off x="533400" y="2057402"/>
            <a:ext cx="374622" cy="4616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l-GR" sz="2400">
                <a:solidFill>
                  <a:srgbClr val="FF0000"/>
                </a:solidFill>
                <a:latin typeface="" charset="0"/>
                <a:ea typeface="ＭＳ Ｐゴシック" charset="0"/>
              </a:rPr>
              <a:t>σ</a:t>
            </a:r>
          </a:p>
        </p:txBody>
      </p:sp>
      <p:sp>
        <p:nvSpPr>
          <p:cNvPr id="335890" name="Text Box 18"/>
          <p:cNvSpPr txBox="1">
            <a:spLocks noChangeArrowheads="1"/>
          </p:cNvSpPr>
          <p:nvPr/>
        </p:nvSpPr>
        <p:spPr bwMode="auto">
          <a:xfrm>
            <a:off x="4114800" y="1981202"/>
            <a:ext cx="374622" cy="4616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l-GR" sz="2400" dirty="0">
                <a:solidFill>
                  <a:srgbClr val="FF0000"/>
                </a:solidFill>
                <a:latin typeface="" charset="0"/>
                <a:ea typeface="ＭＳ Ｐゴシック" charset="0"/>
              </a:rPr>
              <a:t>σ</a:t>
            </a:r>
          </a:p>
        </p:txBody>
      </p:sp>
      <p:sp>
        <p:nvSpPr>
          <p:cNvPr id="335891" name="Text Box 19"/>
          <p:cNvSpPr txBox="1">
            <a:spLocks noChangeArrowheads="1"/>
          </p:cNvSpPr>
          <p:nvPr/>
        </p:nvSpPr>
        <p:spPr bwMode="auto">
          <a:xfrm>
            <a:off x="4267200" y="1676400"/>
            <a:ext cx="482600" cy="4001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r"/>
            <a:r>
              <a:rPr lang="en-US" sz="2000" dirty="0">
                <a:solidFill>
                  <a:srgbClr val="FF0000"/>
                </a:solidFill>
                <a:latin typeface="" charset="0"/>
                <a:ea typeface="ＭＳ Ｐゴシック" charset="0"/>
              </a:rPr>
              <a:t>80</a:t>
            </a:r>
            <a:endParaRPr lang="el-GR" sz="2000" dirty="0">
              <a:solidFill>
                <a:srgbClr val="FF0000"/>
              </a:solidFill>
              <a:latin typeface="" charset="0"/>
              <a:ea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L. Weinstein, NUSTEC 2019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52693" y="3733802"/>
            <a:ext cx="3635296" cy="23479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749800" y="4325036"/>
                <a:ext cx="4165600" cy="1191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prstClr val="black"/>
                    </a:solidFill>
                    <a:latin typeface="Cambria"/>
                    <a:ea typeface="ＭＳ Ｐゴシック" charset="0"/>
                    <a:cs typeface="Cambria"/>
                  </a:rPr>
                  <a:t>MEC and correlations add coherently</a:t>
                </a:r>
              </a:p>
              <a:p>
                <a:r>
                  <a:rPr lang="en-US" sz="2400" baseline="-25000" dirty="0">
                    <a:solidFill>
                      <a:prstClr val="black"/>
                    </a:solidFill>
                    <a:latin typeface="Cambria"/>
                    <a:ea typeface="ＭＳ Ｐゴシック" charset="0"/>
                    <a:cs typeface="Cambria"/>
                  </a:rPr>
                  <a:t>	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ＭＳ Ｐゴシック" charset="0"/>
                        <a:cs typeface="Cambria"/>
                      </a:rPr>
                      <m:t>→2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ＭＳ Ｐゴシック" charset="0"/>
                        <a:cs typeface="Cambria"/>
                      </a:rPr>
                      <m:t>𝑝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ＭＳ Ｐゴシック" charset="0"/>
                        <a:cs typeface="Cambria"/>
                      </a:rPr>
                      <m:t>2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ＭＳ Ｐゴシック" charset="0"/>
                        <a:cs typeface="Cambria"/>
                      </a:rPr>
                      <m:t>h</m:t>
                    </m:r>
                  </m:oMath>
                </a14:m>
                <a:endParaRPr lang="en-US" sz="2400" dirty="0">
                  <a:solidFill>
                    <a:prstClr val="black"/>
                  </a:solidFill>
                  <a:latin typeface="Cambria"/>
                  <a:ea typeface="ＭＳ Ｐゴシック" charset="0"/>
                  <a:cs typeface="Cambria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9800" y="4325036"/>
                <a:ext cx="4165600" cy="1191801"/>
              </a:xfrm>
              <a:prstGeom prst="rect">
                <a:avLst/>
              </a:prstGeom>
              <a:blipFill>
                <a:blip r:embed="rId4"/>
                <a:stretch>
                  <a:fillRect l="-2128" t="-4255" b="-74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5892" name="Text Box 20"/>
          <p:cNvSpPr txBox="1">
            <a:spLocks noChangeArrowheads="1"/>
          </p:cNvSpPr>
          <p:nvPr/>
        </p:nvSpPr>
        <p:spPr bwMode="auto">
          <a:xfrm>
            <a:off x="5580972" y="6081713"/>
            <a:ext cx="2307017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Calibri"/>
                <a:ea typeface="ＭＳ Ｐゴシック" charset="0"/>
              </a:rPr>
              <a:t>O(</a:t>
            </a:r>
            <a:r>
              <a:rPr lang="en-US" sz="2000" dirty="0" err="1">
                <a:solidFill>
                  <a:prstClr val="black"/>
                </a:solidFill>
                <a:latin typeface="Calibri"/>
                <a:ea typeface="ＭＳ Ｐゴシック" charset="0"/>
              </a:rPr>
              <a:t>e,e’p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ＭＳ Ｐゴシック" charset="0"/>
              </a:rPr>
              <a:t>) </a:t>
            </a:r>
            <a:r>
              <a:rPr lang="en-US" sz="2000" dirty="0" err="1">
                <a:solidFill>
                  <a:prstClr val="black"/>
                </a:solidFill>
                <a:latin typeface="Calibri"/>
                <a:ea typeface="ＭＳ Ｐゴシック" charset="0"/>
              </a:rPr>
              <a:t>Ryckebusch</a:t>
            </a:r>
            <a:endParaRPr lang="en-US" sz="2000" dirty="0">
              <a:solidFill>
                <a:prstClr val="black"/>
              </a:solidFill>
              <a:latin typeface="Calibri"/>
              <a:ea typeface="ＭＳ Ｐゴシック" charset="0"/>
            </a:endParaRPr>
          </a:p>
          <a:p>
            <a:r>
              <a:rPr lang="en-US" sz="2000">
                <a:solidFill>
                  <a:prstClr val="black"/>
                </a:solidFill>
                <a:latin typeface="Calibri"/>
                <a:ea typeface="ＭＳ Ｐゴシック" charset="0"/>
              </a:rPr>
              <a:t>NP A672 (2000) 285</a:t>
            </a:r>
            <a:endParaRPr lang="en-US" sz="2000" dirty="0">
              <a:solidFill>
                <a:prstClr val="black"/>
              </a:solidFill>
              <a:latin typeface="Calibri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9267"/>
          </a:xfrm>
        </p:spPr>
        <p:txBody>
          <a:bodyPr>
            <a:normAutofit fontScale="90000"/>
          </a:bodyPr>
          <a:lstStyle/>
          <a:p>
            <a:r>
              <a:rPr lang="en-US" dirty="0"/>
              <a:t>Physics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3238"/>
            <a:ext cx="8229600" cy="518311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Electron scattering:</a:t>
            </a:r>
          </a:p>
          <a:p>
            <a:pPr lvl="1"/>
            <a:r>
              <a:rPr lang="en-US" dirty="0"/>
              <a:t>Monochromatic beam</a:t>
            </a:r>
          </a:p>
          <a:p>
            <a:pPr lvl="1"/>
            <a:r>
              <a:rPr lang="en-US" dirty="0"/>
              <a:t>Vector current only</a:t>
            </a:r>
          </a:p>
          <a:p>
            <a:pPr lvl="1"/>
            <a:r>
              <a:rPr lang="en-US" dirty="0"/>
              <a:t>Can choose kinematics to minimize “uninteresting” reaction mechanisms</a:t>
            </a:r>
          </a:p>
          <a:p>
            <a:pPr lvl="1"/>
            <a:r>
              <a:rPr lang="en-US" dirty="0"/>
              <a:t>Calculate cross sections after the fact</a:t>
            </a:r>
          </a:p>
          <a:p>
            <a:r>
              <a:rPr lang="en-US" dirty="0"/>
              <a:t>Neutrino interactions</a:t>
            </a:r>
          </a:p>
          <a:p>
            <a:pPr lvl="1"/>
            <a:r>
              <a:rPr lang="en-US" dirty="0"/>
              <a:t>Continuous mixed beams</a:t>
            </a:r>
          </a:p>
          <a:p>
            <a:pPr lvl="1"/>
            <a:r>
              <a:rPr lang="en-US" dirty="0"/>
              <a:t>Vector plus axial current</a:t>
            </a:r>
          </a:p>
          <a:p>
            <a:pPr lvl="1"/>
            <a:r>
              <a:rPr lang="en-US" dirty="0"/>
              <a:t>Must include all reaction mechanisms</a:t>
            </a:r>
          </a:p>
          <a:p>
            <a:pPr lvl="2"/>
            <a:r>
              <a:rPr lang="en-US" dirty="0"/>
              <a:t>MEC, IC, correlations, Delta, …</a:t>
            </a:r>
          </a:p>
          <a:p>
            <a:pPr lvl="2"/>
            <a:r>
              <a:rPr lang="en-US" dirty="0"/>
              <a:t>FSI (not discussed here)</a:t>
            </a:r>
          </a:p>
          <a:p>
            <a:pPr lvl="1"/>
            <a:r>
              <a:rPr lang="en-US" dirty="0"/>
              <a:t>Need good models in event generators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L. Weinstein, NUSTEC 2019</a:t>
            </a:r>
          </a:p>
        </p:txBody>
      </p:sp>
    </p:spTree>
    <p:extLst>
      <p:ext uri="{BB962C8B-B14F-4D97-AF65-F5344CB8AC3E}">
        <p14:creationId xmlns:p14="http://schemas.microsoft.com/office/powerpoint/2010/main" val="3841377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B68DA-2267-7048-BA98-0E1FC2B72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8106"/>
          </a:xfrm>
        </p:spPr>
        <p:txBody>
          <a:bodyPr/>
          <a:lstStyle/>
          <a:p>
            <a:r>
              <a:rPr lang="en-US" dirty="0"/>
              <a:t>Jefferson </a:t>
            </a:r>
            <a:r>
              <a:rPr lang="en-US"/>
              <a:t>Lab data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E7D68-9C5E-0041-AA3E-618C7273D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2746"/>
            <a:ext cx="8229600" cy="500341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CLAS6: 1996-2015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C15975-2A08-3548-B48B-FBEF73B51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L. Weinstein, NUSTEC 2019</a:t>
            </a: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12C30440-0EB5-514B-BC1C-8A1F13381B2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508030" y="1752600"/>
            <a:ext cx="4635970" cy="4876800"/>
            <a:chOff x="2304" y="470"/>
            <a:chExt cx="3356" cy="3606"/>
          </a:xfrm>
        </p:grpSpPr>
        <p:pic>
          <p:nvPicPr>
            <p:cNvPr id="8" name="Picture 5" descr="ced_dcimage">
              <a:extLst>
                <a:ext uri="{FF2B5EF4-FFF2-40B4-BE49-F238E27FC236}">
                  <a16:creationId xmlns:a16="http://schemas.microsoft.com/office/drawing/2014/main" id="{1A7992E8-C175-CD4B-B44C-8F833BD211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6" t="3751" r="36363" b="13126"/>
            <a:stretch>
              <a:fillRect/>
            </a:stretch>
          </p:blipFill>
          <p:spPr bwMode="auto">
            <a:xfrm>
              <a:off x="2304" y="470"/>
              <a:ext cx="3356" cy="3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6">
              <a:extLst>
                <a:ext uri="{FF2B5EF4-FFF2-40B4-BE49-F238E27FC236}">
                  <a16:creationId xmlns:a16="http://schemas.microsoft.com/office/drawing/2014/main" id="{A0381747-445D-234A-8923-CCA47CB931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8" y="1008"/>
              <a:ext cx="433" cy="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ahoma" charset="0"/>
                </a:rPr>
                <a:t>TOF</a:t>
              </a:r>
              <a:endParaRPr lang="en-US"/>
            </a:p>
          </p:txBody>
        </p:sp>
        <p:sp>
          <p:nvSpPr>
            <p:cNvPr id="10" name="Text Box 7">
              <a:extLst>
                <a:ext uri="{FF2B5EF4-FFF2-40B4-BE49-F238E27FC236}">
                  <a16:creationId xmlns:a16="http://schemas.microsoft.com/office/drawing/2014/main" id="{184B1350-0D37-4E4F-A477-C4BFA443FA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8" y="1152"/>
              <a:ext cx="431" cy="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ahoma" charset="0"/>
                </a:rPr>
                <a:t>CER</a:t>
              </a:r>
              <a:endParaRPr lang="en-US"/>
            </a:p>
          </p:txBody>
        </p:sp>
        <p:sp>
          <p:nvSpPr>
            <p:cNvPr id="11" name="Text Box 8">
              <a:extLst>
                <a:ext uri="{FF2B5EF4-FFF2-40B4-BE49-F238E27FC236}">
                  <a16:creationId xmlns:a16="http://schemas.microsoft.com/office/drawing/2014/main" id="{557F6A4D-534F-A547-9A47-560F009A3F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6" y="1008"/>
              <a:ext cx="417" cy="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ahoma" charset="0"/>
                </a:rPr>
                <a:t>CAL</a:t>
              </a:r>
              <a:endParaRPr lang="en-US"/>
            </a:p>
          </p:txBody>
        </p:sp>
        <p:sp>
          <p:nvSpPr>
            <p:cNvPr id="12" name="Text Box 9">
              <a:extLst>
                <a:ext uri="{FF2B5EF4-FFF2-40B4-BE49-F238E27FC236}">
                  <a16:creationId xmlns:a16="http://schemas.microsoft.com/office/drawing/2014/main" id="{29CC287E-DF4C-134E-9CA4-FECFC9809C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0" y="2064"/>
              <a:ext cx="439" cy="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ahoma" charset="0"/>
                </a:rPr>
                <a:t>DC1</a:t>
              </a:r>
              <a:endParaRPr lang="en-US"/>
            </a:p>
          </p:txBody>
        </p:sp>
        <p:sp>
          <p:nvSpPr>
            <p:cNvPr id="13" name="Text Box 10">
              <a:extLst>
                <a:ext uri="{FF2B5EF4-FFF2-40B4-BE49-F238E27FC236}">
                  <a16:creationId xmlns:a16="http://schemas.microsoft.com/office/drawing/2014/main" id="{323CAB31-4A9D-AB45-975E-0D512031A1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8" y="1872"/>
              <a:ext cx="439" cy="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ahoma" charset="0"/>
                </a:rPr>
                <a:t>DC2</a:t>
              </a:r>
              <a:endParaRPr lang="en-US"/>
            </a:p>
          </p:txBody>
        </p:sp>
        <p:sp>
          <p:nvSpPr>
            <p:cNvPr id="14" name="Text Box 11">
              <a:extLst>
                <a:ext uri="{FF2B5EF4-FFF2-40B4-BE49-F238E27FC236}">
                  <a16:creationId xmlns:a16="http://schemas.microsoft.com/office/drawing/2014/main" id="{2AA2CACA-4AC9-4745-BC80-9835E22B5D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6" y="1632"/>
              <a:ext cx="439" cy="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ahoma" charset="0"/>
                </a:rPr>
                <a:t>DC3</a:t>
              </a:r>
              <a:endParaRPr lang="en-US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DF4FEB09-B708-1549-B29E-119984F7C7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72" r="11058"/>
          <a:stretch/>
        </p:blipFill>
        <p:spPr>
          <a:xfrm>
            <a:off x="72178" y="1691098"/>
            <a:ext cx="4460262" cy="418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1451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BFFF1-6536-214D-AD52-FED09FC7F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338"/>
            <a:ext cx="8229600" cy="616613"/>
          </a:xfrm>
        </p:spPr>
        <p:txBody>
          <a:bodyPr>
            <a:normAutofit fontScale="90000"/>
          </a:bodyPr>
          <a:lstStyle/>
          <a:p>
            <a:r>
              <a:rPr lang="en-US" dirty="0"/>
              <a:t>CLAS6 (</a:t>
            </a:r>
            <a:r>
              <a:rPr lang="en-US" dirty="0" err="1"/>
              <a:t>e,e’p</a:t>
            </a:r>
            <a:r>
              <a:rPr lang="en-US" dirty="0"/>
              <a:t>) Data (million events)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746358-0693-1143-99B0-DE03CD0C3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7269" y="6356350"/>
            <a:ext cx="2895600" cy="365125"/>
          </a:xfr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L. Weinstein, NUSTEC 2019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ECD095B-993E-3849-9431-F9C21CE32E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1926606"/>
              </p:ext>
            </p:extLst>
          </p:nvPr>
        </p:nvGraphicFramePr>
        <p:xfrm>
          <a:off x="2075727" y="1068566"/>
          <a:ext cx="4992546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9693">
                  <a:extLst>
                    <a:ext uri="{9D8B030D-6E8A-4147-A177-3AD203B41FA5}">
                      <a16:colId xmlns:a16="http://schemas.microsoft.com/office/drawing/2014/main" val="376621157"/>
                    </a:ext>
                  </a:extLst>
                </a:gridCol>
                <a:gridCol w="1356581">
                  <a:extLst>
                    <a:ext uri="{9D8B030D-6E8A-4147-A177-3AD203B41FA5}">
                      <a16:colId xmlns:a16="http://schemas.microsoft.com/office/drawing/2014/main" val="1330860302"/>
                    </a:ext>
                  </a:extLst>
                </a:gridCol>
                <a:gridCol w="1248136">
                  <a:extLst>
                    <a:ext uri="{9D8B030D-6E8A-4147-A177-3AD203B41FA5}">
                      <a16:colId xmlns:a16="http://schemas.microsoft.com/office/drawing/2014/main" val="2237391236"/>
                    </a:ext>
                  </a:extLst>
                </a:gridCol>
                <a:gridCol w="1248136">
                  <a:extLst>
                    <a:ext uri="{9D8B030D-6E8A-4147-A177-3AD203B41FA5}">
                      <a16:colId xmlns:a16="http://schemas.microsoft.com/office/drawing/2014/main" val="39606274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1.1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2.2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4.4 GeV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78331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3He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2195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4He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51579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12C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8319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56Fe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3781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F53FE18-2056-6E4E-895A-7757009C5C19}"/>
              </a:ext>
            </a:extLst>
          </p:cNvPr>
          <p:cNvSpPr txBox="1"/>
          <p:nvPr/>
        </p:nvSpPr>
        <p:spPr>
          <a:xfrm>
            <a:off x="99136" y="3749086"/>
            <a:ext cx="35942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E2a data only. </a:t>
            </a:r>
          </a:p>
          <a:p>
            <a:r>
              <a:rPr lang="en-US" dirty="0"/>
              <a:t>E2b has more 4.6 GeV 3He and 56Fe</a:t>
            </a:r>
          </a:p>
          <a:p>
            <a:r>
              <a:rPr lang="en-US" dirty="0"/>
              <a:t>Eg2 has 5 GeV d, C, Al, Fe, and </a:t>
            </a:r>
            <a:r>
              <a:rPr lang="en-US" dirty="0" err="1"/>
              <a:t>Pb</a:t>
            </a:r>
            <a:r>
              <a:rPr lang="en-US" dirty="0"/>
              <a:t>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F5960A5-0734-C54A-8C64-D4F950B13512}"/>
              </a:ext>
            </a:extLst>
          </p:cNvPr>
          <p:cNvGrpSpPr/>
          <p:nvPr/>
        </p:nvGrpSpPr>
        <p:grpSpPr>
          <a:xfrm>
            <a:off x="5305505" y="4025673"/>
            <a:ext cx="3595837" cy="2249985"/>
            <a:chOff x="5394575" y="4060151"/>
            <a:chExt cx="3595837" cy="224998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0DFE199-421C-A84B-AD66-EB3B08F1F71A}"/>
                </a:ext>
              </a:extLst>
            </p:cNvPr>
            <p:cNvGrpSpPr/>
            <p:nvPr/>
          </p:nvGrpSpPr>
          <p:grpSpPr>
            <a:xfrm>
              <a:off x="5800161" y="4060151"/>
              <a:ext cx="3136669" cy="1743251"/>
              <a:chOff x="5806511" y="4032909"/>
              <a:chExt cx="3136669" cy="1743251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94FA4208-1B0F-EA4A-B4E6-2B447D022D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2846" t="8675" r="15125" b="15666"/>
              <a:stretch/>
            </p:blipFill>
            <p:spPr>
              <a:xfrm>
                <a:off x="5806511" y="4032909"/>
                <a:ext cx="3136669" cy="1743251"/>
              </a:xfrm>
              <a:prstGeom prst="rect">
                <a:avLst/>
              </a:prstGeom>
            </p:spPr>
          </p:pic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AFFE2BCD-ABA3-744C-AF16-F1C864A596C6}"/>
                  </a:ext>
                </a:extLst>
              </p:cNvPr>
              <p:cNvCxnSpPr/>
              <p:nvPr/>
            </p:nvCxnSpPr>
            <p:spPr>
              <a:xfrm>
                <a:off x="6348479" y="4060496"/>
                <a:ext cx="0" cy="170931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DB54E656-F7E8-4041-88D8-887EA1D82823}"/>
                  </a:ext>
                </a:extLst>
              </p:cNvPr>
              <p:cNvCxnSpPr/>
              <p:nvPr/>
            </p:nvCxnSpPr>
            <p:spPr>
              <a:xfrm>
                <a:off x="6909023" y="4060496"/>
                <a:ext cx="0" cy="170931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CE94C548-7695-364E-9053-0BEB41135F52}"/>
                  </a:ext>
                </a:extLst>
              </p:cNvPr>
              <p:cNvCxnSpPr/>
              <p:nvPr/>
            </p:nvCxnSpPr>
            <p:spPr>
              <a:xfrm>
                <a:off x="8007573" y="4057610"/>
                <a:ext cx="0" cy="170931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3171850-2E33-4046-BDA2-4DDC0D0A1B0F}"/>
                </a:ext>
              </a:extLst>
            </p:cNvPr>
            <p:cNvSpPr/>
            <p:nvPr/>
          </p:nvSpPr>
          <p:spPr>
            <a:xfrm>
              <a:off x="5812514" y="4092121"/>
              <a:ext cx="3075709" cy="170493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2B20327-C12D-6B4D-B2C5-6D3B0CA3679C}"/>
                </a:ext>
              </a:extLst>
            </p:cNvPr>
            <p:cNvSpPr txBox="1"/>
            <p:nvPr/>
          </p:nvSpPr>
          <p:spPr>
            <a:xfrm>
              <a:off x="5659051" y="5742180"/>
              <a:ext cx="33313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0        1       2       3       4        5       6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8020FB-39A2-4440-BB7A-EA31E8056455}"/>
                </a:ext>
              </a:extLst>
            </p:cNvPr>
            <p:cNvSpPr txBox="1"/>
            <p:nvPr/>
          </p:nvSpPr>
          <p:spPr>
            <a:xfrm rot="16200000">
              <a:off x="4876164" y="4732485"/>
              <a:ext cx="14061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𝜈</a:t>
              </a:r>
              <a:r>
                <a:rPr lang="en-US" baseline="-25000" dirty="0"/>
                <a:t>𝜇</a:t>
              </a:r>
              <a:r>
                <a:rPr lang="en-US" dirty="0"/>
                <a:t> Flux [Arb.]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1AD5300-A1A5-2B4E-84DC-CB4EB545025C}"/>
                </a:ext>
              </a:extLst>
            </p:cNvPr>
            <p:cNvSpPr txBox="1"/>
            <p:nvPr/>
          </p:nvSpPr>
          <p:spPr>
            <a:xfrm>
              <a:off x="8028289" y="5940804"/>
              <a:ext cx="9621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</a:t>
              </a:r>
              <a:r>
                <a:rPr lang="en-US" baseline="-25000" dirty="0"/>
                <a:t>𝜈</a:t>
              </a:r>
              <a:r>
                <a:rPr lang="en-US" dirty="0"/>
                <a:t> [GeV]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1033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A0A30-93F8-B140-AD29-A3C945F13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188"/>
            <a:ext cx="8229600" cy="605038"/>
          </a:xfrm>
        </p:spPr>
        <p:txBody>
          <a:bodyPr>
            <a:normAutofit fontScale="90000"/>
          </a:bodyPr>
          <a:lstStyle/>
          <a:p>
            <a:r>
              <a:rPr lang="en-US" dirty="0"/>
              <a:t>Reconstructing the initial energy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50B3EA1-7BCD-AC41-BD12-22A917AD128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960701"/>
                <a:ext cx="8229600" cy="5760775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Choose 0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 events to enhance the QE sample</a:t>
                </a:r>
              </a:p>
              <a:p>
                <a:pPr lvl="1"/>
                <a:r>
                  <a:rPr lang="en-US" dirty="0"/>
                  <a:t>Subtract undetected </a:t>
                </a:r>
                <a:r>
                  <a:rPr lang="en-US" dirty="0" err="1"/>
                  <a:t>pions</a:t>
                </a:r>
                <a:r>
                  <a:rPr lang="en-US" dirty="0"/>
                  <a:t> and photons</a:t>
                </a:r>
              </a:p>
              <a:p>
                <a:r>
                  <a:rPr lang="en-US" dirty="0"/>
                  <a:t>Weight by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1/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𝑀𝑜𝑡𝑡</m:t>
                        </m:r>
                      </m:sub>
                    </m:sSub>
                  </m:oMath>
                </a14:m>
                <a:r>
                  <a:rPr lang="en-US" dirty="0"/>
                  <a:t> to account for photon propagator</a:t>
                </a:r>
              </a:p>
              <a:p>
                <a:r>
                  <a:rPr lang="en-US" dirty="0"/>
                  <a:t>Reconstruct the incident lepton energy: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𝑄𝐸</m:t>
                        </m:r>
                      </m:sub>
                      <m:sup/>
                    </m:sSubSup>
                    <m:r>
                      <a:rPr lang="en-US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+2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2(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𝑐𝑜𝑠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b="0" dirty="0">
                  <a:solidFill>
                    <a:srgbClr val="0432FF"/>
                  </a:solidFill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dirty="0"/>
                  <a:t>nucleon separation energy,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dirty="0"/>
                  <a:t> nucleon mass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{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 scattered lepton mass, energy, momentum and angle</a:t>
                </a:r>
              </a:p>
              <a:p>
                <a:pPr lvl="2"/>
                <a:r>
                  <a:rPr lang="en-US" dirty="0"/>
                  <a:t>broadened by nucleon fermi motion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𝑐𝑎𝑙</m:t>
                        </m:r>
                      </m:sub>
                    </m:sSub>
                    <m:r>
                      <a:rPr lang="en-US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   [for (</a:t>
                </a:r>
                <a:r>
                  <a:rPr lang="en-US" dirty="0" err="1"/>
                  <a:t>e,e’p</a:t>
                </a:r>
                <a:r>
                  <a:rPr lang="en-US" dirty="0"/>
                  <a:t>) ]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50B3EA1-7BCD-AC41-BD12-22A917AD12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960701"/>
                <a:ext cx="8229600" cy="5760775"/>
              </a:xfrm>
              <a:blipFill>
                <a:blip r:embed="rId2"/>
                <a:stretch>
                  <a:fillRect l="-1852" t="-22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462A1F-3E2F-6F45-8C56-9D6349905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L. Weinstein, NUSTEC 2019</a:t>
            </a:r>
          </a:p>
        </p:txBody>
      </p:sp>
    </p:spTree>
    <p:extLst>
      <p:ext uri="{BB962C8B-B14F-4D97-AF65-F5344CB8AC3E}">
        <p14:creationId xmlns:p14="http://schemas.microsoft.com/office/powerpoint/2010/main" val="30941204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D96E0-C4EE-AB4F-A10F-1D4C229BD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8888"/>
            <a:ext cx="8229600" cy="489291"/>
          </a:xfrm>
        </p:spPr>
        <p:txBody>
          <a:bodyPr>
            <a:normAutofit fontScale="90000"/>
          </a:bodyPr>
          <a:lstStyle/>
          <a:p>
            <a:r>
              <a:rPr lang="en-US" dirty="0"/>
              <a:t>CLAS6 coverage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BDCBCA2-B590-B54F-89A5-D38B69D6FE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714" t="15153" r="6997" b="8874"/>
          <a:stretch/>
        </p:blipFill>
        <p:spPr>
          <a:xfrm>
            <a:off x="19051" y="653490"/>
            <a:ext cx="9114449" cy="604837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2A76A1-655E-404E-AB0D-723E2CB41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69551" y="6529107"/>
            <a:ext cx="1893277" cy="365125"/>
          </a:xfr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L. Weinstein, NUSTEC 2019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BE0C97C-F5C6-9D44-848A-78B4724CE23E}"/>
                  </a:ext>
                </a:extLst>
              </p:cNvPr>
              <p:cNvSpPr txBox="1"/>
              <p:nvPr/>
            </p:nvSpPr>
            <p:spPr>
              <a:xfrm>
                <a:off x="600075" y="6416670"/>
                <a:ext cx="19947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≈300</m:t>
                    </m:r>
                  </m:oMath>
                </a14:m>
                <a:r>
                  <a:rPr lang="en-US" dirty="0"/>
                  <a:t> MeV/c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BE0C97C-F5C6-9D44-848A-78B4724CE2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075" y="6416670"/>
                <a:ext cx="1994713" cy="369332"/>
              </a:xfrm>
              <a:prstGeom prst="rect">
                <a:avLst/>
              </a:prstGeom>
              <a:blipFill>
                <a:blip r:embed="rId3"/>
                <a:stretch>
                  <a:fillRect t="-3333" r="-1266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63C9D27-7F33-8648-AC2B-46EE600E276B}"/>
                  </a:ext>
                </a:extLst>
              </p:cNvPr>
              <p:cNvSpPr txBox="1"/>
              <p:nvPr/>
            </p:nvSpPr>
            <p:spPr>
              <a:xfrm>
                <a:off x="5391150" y="6361107"/>
                <a:ext cx="199471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≈150</m:t>
                    </m:r>
                  </m:oMath>
                </a14:m>
                <a:r>
                  <a:rPr lang="en-US" dirty="0"/>
                  <a:t> MeV/c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63C9D27-7F33-8648-AC2B-46EE600E27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1150" y="6361107"/>
                <a:ext cx="1994713" cy="369332"/>
              </a:xfrm>
              <a:prstGeom prst="rect">
                <a:avLst/>
              </a:prstGeom>
              <a:blipFill>
                <a:blip r:embed="rId4"/>
                <a:stretch>
                  <a:fillRect t="-6667" r="-1266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75147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2F9A7F2-1218-0E4E-AF77-3ADF7B03C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21" y="637672"/>
            <a:ext cx="8743023" cy="54844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27BDAB-2227-204E-BC4C-3F507A6E9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5779"/>
            <a:ext cx="8229600" cy="628875"/>
          </a:xfrm>
        </p:spPr>
        <p:txBody>
          <a:bodyPr>
            <a:normAutofit fontScale="90000"/>
          </a:bodyPr>
          <a:lstStyle/>
          <a:p>
            <a:r>
              <a:rPr lang="en-US" dirty="0"/>
              <a:t>Exclude radiated photons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CEFEAC-3557-8D40-A55A-68D7BA6AD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L. Weinstein, NUSTEC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78620D-9699-754D-B643-28C712238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8204" y="794654"/>
            <a:ext cx="1982982" cy="12935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3393DCC-BF73-C141-8EDD-43412B237AD7}"/>
                  </a:ext>
                </a:extLst>
              </p:cNvPr>
              <p:cNvSpPr txBox="1"/>
              <p:nvPr/>
            </p:nvSpPr>
            <p:spPr>
              <a:xfrm>
                <a:off x="1513114" y="4397829"/>
                <a:ext cx="143936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2400" dirty="0"/>
                  <a:t>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3393DCC-BF73-C141-8EDD-43412B237A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3114" y="4397829"/>
                <a:ext cx="1439368" cy="461665"/>
              </a:xfrm>
              <a:prstGeom prst="rect">
                <a:avLst/>
              </a:prstGeom>
              <a:blipFill>
                <a:blip r:embed="rId4"/>
                <a:stretch>
                  <a:fillRect t="-5263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738EC41-9AE4-2045-B292-96FFFA7D454D}"/>
                  </a:ext>
                </a:extLst>
              </p:cNvPr>
              <p:cNvSpPr txBox="1"/>
              <p:nvPr/>
            </p:nvSpPr>
            <p:spPr>
              <a:xfrm>
                <a:off x="5938789" y="4397829"/>
                <a:ext cx="143936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2400" dirty="0"/>
                  <a:t>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738EC41-9AE4-2045-B292-96FFFA7D45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8789" y="4397829"/>
                <a:ext cx="1439368" cy="461665"/>
              </a:xfrm>
              <a:prstGeom prst="rect">
                <a:avLst/>
              </a:prstGeom>
              <a:blipFill>
                <a:blip r:embed="rId5"/>
                <a:stretch>
                  <a:fillRect l="-1770" t="-5263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B81C07A-20FA-4C48-BFB3-01A74985C345}"/>
                  </a:ext>
                </a:extLst>
              </p:cNvPr>
              <p:cNvSpPr txBox="1"/>
              <p:nvPr/>
            </p:nvSpPr>
            <p:spPr>
              <a:xfrm>
                <a:off x="3570245" y="2110015"/>
                <a:ext cx="15988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 from Batman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B81C07A-20FA-4C48-BFB3-01A74985C3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0245" y="2110015"/>
                <a:ext cx="1598899" cy="369332"/>
              </a:xfrm>
              <a:prstGeom prst="rect">
                <a:avLst/>
              </a:prstGeom>
              <a:blipFill>
                <a:blip r:embed="rId6"/>
                <a:stretch>
                  <a:fillRect t="-3333" r="-1575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83A6CD1-30DA-9D4F-976F-19A8070FD88E}"/>
                  </a:ext>
                </a:extLst>
              </p:cNvPr>
              <p:cNvSpPr txBox="1"/>
              <p:nvPr/>
            </p:nvSpPr>
            <p:spPr>
              <a:xfrm>
                <a:off x="3653372" y="2996708"/>
                <a:ext cx="153003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0" dirty="0">
                    <a:solidFill>
                      <a:srgbClr val="FF0000"/>
                    </a:solidFill>
                  </a:rPr>
                  <a:t>Radiated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83A6CD1-30DA-9D4F-976F-19A8070FD8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3372" y="2996708"/>
                <a:ext cx="1530034" cy="461665"/>
              </a:xfrm>
              <a:prstGeom prst="rect">
                <a:avLst/>
              </a:prstGeom>
              <a:blipFill>
                <a:blip r:embed="rId7"/>
                <a:stretch>
                  <a:fillRect l="-6667" t="-5405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26075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Box 80"/>
          <p:cNvSpPr txBox="1"/>
          <p:nvPr/>
        </p:nvSpPr>
        <p:spPr>
          <a:xfrm>
            <a:off x="1" y="98232"/>
            <a:ext cx="91440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  <a:cs typeface="Chalkboard"/>
              </a:rPr>
              <a:t>Background Subtraction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61683" y="763992"/>
                <a:ext cx="8581706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Want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400" dirty="0"/>
                  <a:t> event sample</a:t>
                </a:r>
              </a:p>
              <a:p>
                <a:r>
                  <a:rPr lang="en-US" sz="2400" dirty="0"/>
                  <a:t>(</a:t>
                </a:r>
                <a:r>
                  <a:rPr lang="en-US" sz="2400" dirty="0" err="1"/>
                  <a:t>e,e</a:t>
                </a:r>
                <a:r>
                  <a:rPr lang="en-US" sz="2400" dirty="0"/>
                  <a:t>’) background: undetected </a:t>
                </a:r>
                <a:r>
                  <a:rPr lang="en-US" sz="2400" dirty="0" err="1"/>
                  <a:t>pions</a:t>
                </a:r>
                <a:r>
                  <a:rPr lang="en-US" sz="2400" dirty="0"/>
                  <a:t> and photons</a:t>
                </a:r>
              </a:p>
              <a:p>
                <a:r>
                  <a:rPr lang="en-US" sz="2400" dirty="0"/>
                  <a:t>(</a:t>
                </a:r>
                <a:r>
                  <a:rPr lang="en-US" sz="2400" dirty="0" err="1"/>
                  <a:t>e,e’p</a:t>
                </a:r>
                <a:r>
                  <a:rPr lang="en-US" sz="2400" dirty="0"/>
                  <a:t>) background: undetected </a:t>
                </a:r>
                <a:r>
                  <a:rPr lang="en-US" sz="2400" dirty="0" err="1"/>
                  <a:t>pions</a:t>
                </a:r>
                <a:r>
                  <a:rPr lang="en-US" sz="2400" dirty="0"/>
                  <a:t>, photons and extra protons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Data Driven Correction: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400" dirty="0"/>
                  <a:t>Use measured (</a:t>
                </a:r>
                <a:r>
                  <a:rPr lang="en-US" sz="2400" dirty="0" err="1"/>
                  <a:t>e,e’p</a:t>
                </a:r>
                <a:r>
                  <a:rPr lang="en-US" sz="2400" dirty="0"/>
                  <a:t>𝜋/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2400" dirty="0"/>
                  <a:t>) events,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400" dirty="0"/>
                  <a:t>Rotate 𝜋 or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2400" dirty="0"/>
                  <a:t> around </a:t>
                </a:r>
                <a:r>
                  <a:rPr lang="en-US" sz="2400" b="1" dirty="0"/>
                  <a:t>q</a:t>
                </a:r>
                <a:r>
                  <a:rPr lang="en-US" sz="2400" dirty="0"/>
                  <a:t> to</a:t>
                </a:r>
              </a:p>
              <a:p>
                <a:r>
                  <a:rPr lang="en-US" sz="2400" dirty="0"/>
                  <a:t>       determine its acceptance,</a:t>
                </a:r>
              </a:p>
              <a:p>
                <a:pPr marL="457200" indent="-457200">
                  <a:buFont typeface="+mj-lt"/>
                  <a:buAutoNum type="arabicPeriod" startAt="3"/>
                </a:pPr>
                <a:r>
                  <a:rPr lang="en-US" sz="2400" dirty="0"/>
                  <a:t>Subtract (</a:t>
                </a:r>
                <a:r>
                  <a:rPr lang="en-US" sz="2400" dirty="0" err="1"/>
                  <a:t>e,e’p</a:t>
                </a:r>
                <a:r>
                  <a:rPr lang="en-US" sz="2400" dirty="0"/>
                  <a:t>𝜋/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2400" dirty="0"/>
                  <a:t>) contributions</a:t>
                </a: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83" y="763992"/>
                <a:ext cx="8581706" cy="3416320"/>
              </a:xfrm>
              <a:prstGeom prst="rect">
                <a:avLst/>
              </a:prstGeom>
              <a:blipFill>
                <a:blip r:embed="rId3"/>
                <a:stretch>
                  <a:fillRect l="-886" t="-1115" b="-2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A589F6ED-C83F-F345-84A6-D8CF9245E726}"/>
              </a:ext>
            </a:extLst>
          </p:cNvPr>
          <p:cNvSpPr/>
          <p:nvPr/>
        </p:nvSpPr>
        <p:spPr>
          <a:xfrm rot="5400000">
            <a:off x="7135233" y="4321745"/>
            <a:ext cx="352794" cy="34420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 descr="piprotrot.png">
            <a:extLst>
              <a:ext uri="{FF2B5EF4-FFF2-40B4-BE49-F238E27FC236}">
                <a16:creationId xmlns:a16="http://schemas.microsoft.com/office/drawing/2014/main" id="{6B4797A3-27E8-A14D-A94E-D8929955E3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618" y="2812886"/>
            <a:ext cx="3575032" cy="345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850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C91AC-C117-B041-8BF0-6FB426253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2008"/>
            <a:ext cx="8229600" cy="790074"/>
          </a:xfrm>
        </p:spPr>
        <p:txBody>
          <a:bodyPr/>
          <a:lstStyle/>
          <a:p>
            <a:r>
              <a:rPr lang="en-US" dirty="0"/>
              <a:t>Collaboration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63DA2-CBA0-B446-A738-87DBF1FAF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260" y="914402"/>
            <a:ext cx="4478055" cy="4396634"/>
          </a:xfrm>
        </p:spPr>
        <p:txBody>
          <a:bodyPr>
            <a:normAutofit/>
          </a:bodyPr>
          <a:lstStyle/>
          <a:p>
            <a:r>
              <a:rPr lang="en-US" sz="2800" dirty="0"/>
              <a:t>Old Dominion University</a:t>
            </a:r>
          </a:p>
          <a:p>
            <a:r>
              <a:rPr lang="en-US" sz="2800" dirty="0"/>
              <a:t>MIT</a:t>
            </a:r>
          </a:p>
          <a:p>
            <a:r>
              <a:rPr lang="en-US" sz="2800" dirty="0"/>
              <a:t>Jefferson Lab</a:t>
            </a:r>
          </a:p>
          <a:p>
            <a:r>
              <a:rPr lang="en-US" sz="2800" dirty="0"/>
              <a:t>Tel Aviv U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8A8669-512A-6D4B-8780-F3001013E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Weinstein, NUSTEC 2019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16E4196-89F0-BA43-A2D3-D23568F0F781}"/>
              </a:ext>
            </a:extLst>
          </p:cNvPr>
          <p:cNvSpPr txBox="1">
            <a:spLocks/>
          </p:cNvSpPr>
          <p:nvPr/>
        </p:nvSpPr>
        <p:spPr>
          <a:xfrm>
            <a:off x="4528161" y="901878"/>
            <a:ext cx="4478055" cy="32943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Michigan State</a:t>
            </a:r>
          </a:p>
          <a:p>
            <a:r>
              <a:rPr lang="en-US" sz="2800" dirty="0" err="1"/>
              <a:t>FermiLab</a:t>
            </a:r>
            <a:endParaRPr lang="en-US" sz="2800" dirty="0"/>
          </a:p>
          <a:p>
            <a:r>
              <a:rPr lang="en-US" sz="2800" dirty="0"/>
              <a:t>Pitt</a:t>
            </a:r>
          </a:p>
          <a:p>
            <a:r>
              <a:rPr lang="en-US" sz="2800" dirty="0"/>
              <a:t>York University, UK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98BA49-EA34-DB49-A4CD-AAA0006452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443" y="3632549"/>
            <a:ext cx="1888584" cy="1938285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3594E0-82A1-9C46-86D9-5CF5524E16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85"/>
          <a:stretch/>
        </p:blipFill>
        <p:spPr>
          <a:xfrm>
            <a:off x="2680836" y="3636469"/>
            <a:ext cx="1891164" cy="1934365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FCA7DA-DE96-C647-815B-6458597F4B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734" y="3507765"/>
            <a:ext cx="1630466" cy="2129039"/>
          </a:xfrm>
          <a:prstGeom prst="round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94D63A-4D9F-FD49-A0A1-6DEEA331BEA4}"/>
              </a:ext>
            </a:extLst>
          </p:cNvPr>
          <p:cNvSpPr txBox="1"/>
          <p:nvPr/>
        </p:nvSpPr>
        <p:spPr>
          <a:xfrm>
            <a:off x="95102" y="5636294"/>
            <a:ext cx="2196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Mariana </a:t>
            </a:r>
            <a:r>
              <a:rPr lang="en-US" dirty="0" err="1"/>
              <a:t>Khachatryan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(ODU)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E3311C-C305-5740-8178-024C2B992A70}"/>
              </a:ext>
            </a:extLst>
          </p:cNvPr>
          <p:cNvSpPr txBox="1"/>
          <p:nvPr/>
        </p:nvSpPr>
        <p:spPr>
          <a:xfrm>
            <a:off x="2505206" y="5636294"/>
            <a:ext cx="2217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Afroditi</a:t>
            </a:r>
            <a:r>
              <a:rPr lang="en-US" dirty="0"/>
              <a:t> </a:t>
            </a:r>
            <a:r>
              <a:rPr lang="en-US" dirty="0" err="1"/>
              <a:t>Papdopolou</a:t>
            </a:r>
            <a:r>
              <a:rPr lang="en-US" dirty="0"/>
              <a:t> (MIT)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0738EE-B152-BD4E-9A27-79C49F477F1B}"/>
              </a:ext>
            </a:extLst>
          </p:cNvPr>
          <p:cNvSpPr txBox="1"/>
          <p:nvPr/>
        </p:nvSpPr>
        <p:spPr>
          <a:xfrm>
            <a:off x="4822525" y="5647940"/>
            <a:ext cx="1830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Adi Ashkenazi (MIT)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CCBC884-CDA4-AD4C-8F59-7D2EF57370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2473" y="3629417"/>
            <a:ext cx="1755054" cy="2123162"/>
          </a:xfrm>
          <a:prstGeom prst="rect">
            <a:avLst/>
          </a:prstGeom>
          <a:effectLst>
            <a:softEdge rad="2413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CEC5BD6-A1D4-4D4E-9542-0FA0DAE88A0F}"/>
              </a:ext>
            </a:extLst>
          </p:cNvPr>
          <p:cNvSpPr txBox="1"/>
          <p:nvPr/>
        </p:nvSpPr>
        <p:spPr>
          <a:xfrm>
            <a:off x="6653410" y="5636294"/>
            <a:ext cx="1949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Florian </a:t>
            </a:r>
            <a:r>
              <a:rPr lang="en-US" dirty="0" err="1"/>
              <a:t>Hauenstein</a:t>
            </a:r>
            <a:endParaRPr lang="en-US" dirty="0"/>
          </a:p>
          <a:p>
            <a:pPr algn="ctr"/>
            <a:r>
              <a:rPr lang="en-US" dirty="0"/>
              <a:t>(ODU)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7453CC-EF99-904F-BECF-C60C093F37C6}"/>
              </a:ext>
            </a:extLst>
          </p:cNvPr>
          <p:cNvSpPr txBox="1"/>
          <p:nvPr/>
        </p:nvSpPr>
        <p:spPr>
          <a:xfrm>
            <a:off x="364662" y="6414224"/>
            <a:ext cx="292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 </a:t>
            </a:r>
            <a:r>
              <a:rPr lang="en-US" dirty="0" err="1"/>
              <a:t>Minerba</a:t>
            </a:r>
            <a:r>
              <a:rPr lang="en-US" dirty="0"/>
              <a:t> Betancourt (FNAL)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C25EE1-91A6-E848-A152-54143FD8227C}"/>
              </a:ext>
            </a:extLst>
          </p:cNvPr>
          <p:cNvSpPr txBox="1"/>
          <p:nvPr/>
        </p:nvSpPr>
        <p:spPr>
          <a:xfrm>
            <a:off x="6205728" y="6414224"/>
            <a:ext cx="2044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 Lucas Tracy (ODU)</a:t>
            </a:r>
          </a:p>
        </p:txBody>
      </p:sp>
    </p:spTree>
    <p:extLst>
      <p:ext uri="{BB962C8B-B14F-4D97-AF65-F5344CB8AC3E}">
        <p14:creationId xmlns:p14="http://schemas.microsoft.com/office/powerpoint/2010/main" val="13976459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Box 80"/>
          <p:cNvSpPr txBox="1"/>
          <p:nvPr/>
        </p:nvSpPr>
        <p:spPr>
          <a:xfrm>
            <a:off x="1" y="98232"/>
            <a:ext cx="91440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  <a:cs typeface="Chalkboard"/>
              </a:rPr>
              <a:t>Background Subtraction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61683" y="763992"/>
                <a:ext cx="8581706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Want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400" dirty="0"/>
                  <a:t> event sample</a:t>
                </a:r>
              </a:p>
              <a:p>
                <a:r>
                  <a:rPr lang="en-US" sz="2400" dirty="0"/>
                  <a:t>(</a:t>
                </a:r>
                <a:r>
                  <a:rPr lang="en-US" sz="2400" dirty="0" err="1"/>
                  <a:t>e,e</a:t>
                </a:r>
                <a:r>
                  <a:rPr lang="en-US" sz="2400" dirty="0"/>
                  <a:t>’) background: undetected </a:t>
                </a:r>
                <a:r>
                  <a:rPr lang="en-US" sz="2400" dirty="0" err="1"/>
                  <a:t>pions</a:t>
                </a:r>
                <a:r>
                  <a:rPr lang="en-US" sz="2400" dirty="0"/>
                  <a:t> and photons</a:t>
                </a:r>
              </a:p>
              <a:p>
                <a:r>
                  <a:rPr lang="en-US" sz="2400" dirty="0"/>
                  <a:t>(</a:t>
                </a:r>
                <a:r>
                  <a:rPr lang="en-US" sz="2400" dirty="0" err="1"/>
                  <a:t>e,e’p</a:t>
                </a:r>
                <a:r>
                  <a:rPr lang="en-US" sz="2400" dirty="0"/>
                  <a:t>) background: undetected </a:t>
                </a:r>
                <a:r>
                  <a:rPr lang="en-US" sz="2400" dirty="0" err="1"/>
                  <a:t>pions</a:t>
                </a:r>
                <a:r>
                  <a:rPr lang="en-US" sz="2400" dirty="0"/>
                  <a:t>, photons and extra protons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Data Driven Correction: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400" dirty="0"/>
                  <a:t>Use measured (</a:t>
                </a:r>
                <a:r>
                  <a:rPr lang="en-US" sz="2400" dirty="0" err="1"/>
                  <a:t>e,e’p</a:t>
                </a:r>
                <a:r>
                  <a:rPr lang="en-US" sz="2400" dirty="0"/>
                  <a:t>𝜋/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2400" dirty="0"/>
                  <a:t>) events,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400" dirty="0"/>
                  <a:t>Rotate 𝜋 or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2400" dirty="0"/>
                  <a:t> around </a:t>
                </a:r>
                <a:r>
                  <a:rPr lang="en-US" sz="2400" b="1" dirty="0"/>
                  <a:t>q</a:t>
                </a:r>
                <a:r>
                  <a:rPr lang="en-US" sz="2400" dirty="0"/>
                  <a:t> to</a:t>
                </a:r>
              </a:p>
              <a:p>
                <a:r>
                  <a:rPr lang="en-US" sz="2400" dirty="0"/>
                  <a:t>       determine its acceptance,</a:t>
                </a:r>
              </a:p>
              <a:p>
                <a:pPr marL="457200" indent="-457200">
                  <a:buFont typeface="+mj-lt"/>
                  <a:buAutoNum type="arabicPeriod" startAt="3"/>
                </a:pPr>
                <a:r>
                  <a:rPr lang="en-US" sz="2400" dirty="0"/>
                  <a:t>Subtract (</a:t>
                </a:r>
                <a:r>
                  <a:rPr lang="en-US" sz="2400" dirty="0" err="1"/>
                  <a:t>e,e’p</a:t>
                </a:r>
                <a:r>
                  <a:rPr lang="en-US" sz="2400" dirty="0"/>
                  <a:t>𝜋/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2400" dirty="0"/>
                  <a:t>) contributions</a:t>
                </a:r>
              </a:p>
              <a:p>
                <a:pPr marL="457200" indent="-457200">
                  <a:buFont typeface="+mj-lt"/>
                  <a:buAutoNum type="arabicPeriod" startAt="3"/>
                </a:pPr>
                <a:r>
                  <a:rPr lang="en-US" sz="2400" dirty="0"/>
                  <a:t>Do the same for 2p, 3p, 2p+ 𝜋 etc.</a:t>
                </a: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83" y="763992"/>
                <a:ext cx="8581706" cy="3785652"/>
              </a:xfrm>
              <a:prstGeom prst="rect">
                <a:avLst/>
              </a:prstGeom>
              <a:blipFill>
                <a:blip r:embed="rId4"/>
                <a:stretch>
                  <a:fillRect l="-886" t="-1007" b="-26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Picture 43" descr="Nprot_2_C12.png">
            <a:extLst>
              <a:ext uri="{FF2B5EF4-FFF2-40B4-BE49-F238E27FC236}">
                <a16:creationId xmlns:a16="http://schemas.microsoft.com/office/drawing/2014/main" id="{7FE290CE-F6E8-9447-8E23-477E9BC458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1" t="8596" r="8085" b="9729"/>
          <a:stretch/>
        </p:blipFill>
        <p:spPr>
          <a:xfrm>
            <a:off x="262103" y="5012085"/>
            <a:ext cx="2252245" cy="1520723"/>
          </a:xfrm>
          <a:prstGeom prst="rect">
            <a:avLst/>
          </a:prstGeom>
        </p:spPr>
      </p:pic>
      <p:pic>
        <p:nvPicPr>
          <p:cNvPr id="45" name="Picture 44" descr="Npi_2_C12.png">
            <a:extLst>
              <a:ext uri="{FF2B5EF4-FFF2-40B4-BE49-F238E27FC236}">
                <a16:creationId xmlns:a16="http://schemas.microsoft.com/office/drawing/2014/main" id="{EEFA42A2-BA8D-2E4D-85E9-473063BF77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6" t="8362" r="9116" b="9502"/>
          <a:stretch/>
        </p:blipFill>
        <p:spPr>
          <a:xfrm>
            <a:off x="2774359" y="4982962"/>
            <a:ext cx="2246401" cy="152072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536B4177-C335-E846-96AD-75718C524DF9}"/>
              </a:ext>
            </a:extLst>
          </p:cNvPr>
          <p:cNvSpPr txBox="1"/>
          <p:nvPr/>
        </p:nvSpPr>
        <p:spPr>
          <a:xfrm>
            <a:off x="245082" y="5836428"/>
            <a:ext cx="2199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0     1     2      3</a:t>
            </a:r>
          </a:p>
        </p:txBody>
      </p:sp>
      <p:graphicFrame>
        <p:nvGraphicFramePr>
          <p:cNvPr id="48" name="Object 47">
            <a:extLst>
              <a:ext uri="{FF2B5EF4-FFF2-40B4-BE49-F238E27FC236}">
                <a16:creationId xmlns:a16="http://schemas.microsoft.com/office/drawing/2014/main" id="{C6F389B8-B83D-4343-87D6-8825F59172F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06244" y="6520739"/>
          <a:ext cx="448043" cy="3010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3" name="Equation" r:id="rId7" imgW="266700" imgH="228600" progId="Equation.DSMT4">
                  <p:embed/>
                </p:oleObj>
              </mc:Choice>
              <mc:Fallback>
                <p:oleObj name="Equation" r:id="rId7" imgW="266700" imgH="228600" progId="Equation.DSMT4">
                  <p:embed/>
                  <p:pic>
                    <p:nvPicPr>
                      <p:cNvPr id="48" name="Object 47">
                        <a:extLst>
                          <a:ext uri="{FF2B5EF4-FFF2-40B4-BE49-F238E27FC236}">
                            <a16:creationId xmlns:a16="http://schemas.microsoft.com/office/drawing/2014/main" id="{C6F389B8-B83D-4343-87D6-8825F59172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806244" y="6520739"/>
                        <a:ext cx="448043" cy="3010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>
            <a:extLst>
              <a:ext uri="{FF2B5EF4-FFF2-40B4-BE49-F238E27FC236}">
                <a16:creationId xmlns:a16="http://schemas.microsoft.com/office/drawing/2014/main" id="{25544CC4-1079-484C-885B-EEFD9A76915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59918" y="6532806"/>
          <a:ext cx="349746" cy="319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4" name="Equation" r:id="rId9" imgW="228600" imgH="228600" progId="Equation.DSMT4">
                  <p:embed/>
                </p:oleObj>
              </mc:Choice>
              <mc:Fallback>
                <p:oleObj name="Equation" r:id="rId9" imgW="228600" imgH="228600" progId="Equation.DSMT4">
                  <p:embed/>
                  <p:pic>
                    <p:nvPicPr>
                      <p:cNvPr id="49" name="Object 48">
                        <a:extLst>
                          <a:ext uri="{FF2B5EF4-FFF2-40B4-BE49-F238E27FC236}">
                            <a16:creationId xmlns:a16="http://schemas.microsoft.com/office/drawing/2014/main" id="{25544CC4-1079-484C-885B-EEFD9A7691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159918" y="6532806"/>
                        <a:ext cx="349746" cy="3195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TextBox 49">
            <a:extLst>
              <a:ext uri="{FF2B5EF4-FFF2-40B4-BE49-F238E27FC236}">
                <a16:creationId xmlns:a16="http://schemas.microsoft.com/office/drawing/2014/main" id="{F940205D-48A1-194E-AE46-E28EA03C9D44}"/>
              </a:ext>
            </a:extLst>
          </p:cNvPr>
          <p:cNvSpPr txBox="1"/>
          <p:nvPr/>
        </p:nvSpPr>
        <p:spPr>
          <a:xfrm>
            <a:off x="2780723" y="5825404"/>
            <a:ext cx="2199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0     1     2      3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0206861-1498-E049-8815-61BCEDF19630}"/>
              </a:ext>
            </a:extLst>
          </p:cNvPr>
          <p:cNvSpPr/>
          <p:nvPr/>
        </p:nvSpPr>
        <p:spPr>
          <a:xfrm>
            <a:off x="2159919" y="5089190"/>
            <a:ext cx="232193" cy="219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9FBCF06-1CE1-4B4C-9CBC-F6FDF1DEDFD1}"/>
              </a:ext>
            </a:extLst>
          </p:cNvPr>
          <p:cNvSpPr/>
          <p:nvPr/>
        </p:nvSpPr>
        <p:spPr>
          <a:xfrm>
            <a:off x="4657937" y="5035835"/>
            <a:ext cx="232193" cy="219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C989A95-4CAF-8E44-9117-FF5E7AAB3714}"/>
              </a:ext>
            </a:extLst>
          </p:cNvPr>
          <p:cNvSpPr txBox="1"/>
          <p:nvPr/>
        </p:nvSpPr>
        <p:spPr>
          <a:xfrm>
            <a:off x="2997394" y="5093439"/>
            <a:ext cx="1949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pion multiplicity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1EEF23B-2DFB-B04F-9B91-71D3B42748BA}"/>
              </a:ext>
            </a:extLst>
          </p:cNvPr>
          <p:cNvSpPr txBox="1"/>
          <p:nvPr/>
        </p:nvSpPr>
        <p:spPr>
          <a:xfrm>
            <a:off x="461814" y="5112706"/>
            <a:ext cx="2442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Proton multiplicity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589F6ED-C83F-F345-84A6-D8CF9245E726}"/>
              </a:ext>
            </a:extLst>
          </p:cNvPr>
          <p:cNvSpPr/>
          <p:nvPr/>
        </p:nvSpPr>
        <p:spPr>
          <a:xfrm rot="5400000">
            <a:off x="7135233" y="4321745"/>
            <a:ext cx="352794" cy="34420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9E0C39F-47A6-9D44-BEF0-7CBD627E2C20}"/>
              </a:ext>
            </a:extLst>
          </p:cNvPr>
          <p:cNvSpPr/>
          <p:nvPr/>
        </p:nvSpPr>
        <p:spPr>
          <a:xfrm>
            <a:off x="3319208" y="5365954"/>
            <a:ext cx="16083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Chalkboard"/>
              </a:rPr>
              <a:t>2.2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Chalkboard"/>
              </a:rPr>
              <a:t>GeV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Chalkboard"/>
              </a:rPr>
              <a:t> </a:t>
            </a:r>
            <a:r>
              <a:rPr lang="en-US" sz="1600" baseline="30000" dirty="0">
                <a:solidFill>
                  <a:schemeClr val="tx1">
                    <a:lumMod val="75000"/>
                    <a:lumOff val="25000"/>
                  </a:schemeClr>
                </a:solidFill>
                <a:cs typeface="Chalkboard"/>
              </a:rPr>
              <a:t>12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Chalkboard"/>
              </a:rPr>
              <a:t>C 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E5F4182-3AB0-1B47-920A-744768CF9804}"/>
              </a:ext>
            </a:extLst>
          </p:cNvPr>
          <p:cNvSpPr/>
          <p:nvPr/>
        </p:nvSpPr>
        <p:spPr>
          <a:xfrm>
            <a:off x="1035972" y="5433890"/>
            <a:ext cx="16083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Chalkboard"/>
              </a:rPr>
              <a:t>2.2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Chalkboard"/>
              </a:rPr>
              <a:t>GeV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Chalkboard"/>
              </a:rPr>
              <a:t> </a:t>
            </a:r>
            <a:r>
              <a:rPr lang="en-US" sz="1600" baseline="30000" dirty="0">
                <a:solidFill>
                  <a:schemeClr val="tx1">
                    <a:lumMod val="75000"/>
                    <a:lumOff val="25000"/>
                  </a:schemeClr>
                </a:solidFill>
                <a:cs typeface="Chalkboard"/>
              </a:rPr>
              <a:t>12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Chalkboard"/>
              </a:rPr>
              <a:t>C 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9" name="Picture 38" descr="piprotrot.png">
            <a:extLst>
              <a:ext uri="{FF2B5EF4-FFF2-40B4-BE49-F238E27FC236}">
                <a16:creationId xmlns:a16="http://schemas.microsoft.com/office/drawing/2014/main" id="{6B4797A3-27E8-A14D-A94E-D8929955E3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618" y="2812886"/>
            <a:ext cx="3575032" cy="345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6882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A close up of a map&#10;&#10;Description automatically generated">
            <a:extLst>
              <a:ext uri="{FF2B5EF4-FFF2-40B4-BE49-F238E27FC236}">
                <a16:creationId xmlns:a16="http://schemas.microsoft.com/office/drawing/2014/main" id="{09888210-E65B-5B4F-8B21-BC331D78D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0770" y="2322092"/>
            <a:ext cx="3711641" cy="353276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953204" y="-4840327"/>
            <a:ext cx="20287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Chalkboard"/>
                <a:cs typeface="Chalkboard"/>
              </a:rPr>
              <a:t>Scintillator based detector</a:t>
            </a:r>
          </a:p>
          <a:p>
            <a:r>
              <a:rPr lang="en-US" sz="1600" dirty="0">
                <a:solidFill>
                  <a:srgbClr val="008000"/>
                </a:solidFill>
                <a:latin typeface="Chalkboard"/>
                <a:cs typeface="Chalkboard"/>
              </a:rPr>
              <a:t>Study: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1600" dirty="0">
                <a:solidFill>
                  <a:srgbClr val="008000"/>
                </a:solidFill>
                <a:latin typeface="Chalkboard"/>
                <a:cs typeface="Chalkboard"/>
              </a:rPr>
              <a:t>Neutrino oscillations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1600" dirty="0">
                <a:solidFill>
                  <a:srgbClr val="008000"/>
                </a:solidFill>
                <a:latin typeface="Chalkboard"/>
                <a:cs typeface="Chalkboard"/>
              </a:rPr>
              <a:t>nuclear effects 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1600" dirty="0">
                <a:solidFill>
                  <a:srgbClr val="008000"/>
                </a:solidFill>
                <a:latin typeface="Chalkboard"/>
                <a:cs typeface="Chalkboard"/>
              </a:rPr>
              <a:t>nuclear structure functions.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1" y="98232"/>
            <a:ext cx="91440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  <a:cs typeface="Chalkboard"/>
              </a:rPr>
              <a:t>Background Subtraction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61683" y="763992"/>
                <a:ext cx="8581706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Want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400" dirty="0"/>
                  <a:t> event sample</a:t>
                </a:r>
              </a:p>
              <a:p>
                <a:r>
                  <a:rPr lang="en-US" sz="2400" dirty="0"/>
                  <a:t>(</a:t>
                </a:r>
                <a:r>
                  <a:rPr lang="en-US" sz="2400" dirty="0" err="1"/>
                  <a:t>e,e</a:t>
                </a:r>
                <a:r>
                  <a:rPr lang="en-US" sz="2400" dirty="0"/>
                  <a:t>’) background: undetected </a:t>
                </a:r>
                <a:r>
                  <a:rPr lang="en-US" sz="2400" dirty="0" err="1"/>
                  <a:t>pions</a:t>
                </a:r>
                <a:r>
                  <a:rPr lang="en-US" sz="2400" dirty="0"/>
                  <a:t> and photons</a:t>
                </a:r>
              </a:p>
              <a:p>
                <a:r>
                  <a:rPr lang="en-US" sz="2400" dirty="0"/>
                  <a:t>(</a:t>
                </a:r>
                <a:r>
                  <a:rPr lang="en-US" sz="2400" dirty="0" err="1"/>
                  <a:t>e,e’p</a:t>
                </a:r>
                <a:r>
                  <a:rPr lang="en-US" sz="2400" dirty="0"/>
                  <a:t>) background: undetected </a:t>
                </a:r>
                <a:r>
                  <a:rPr lang="en-US" sz="2400" dirty="0" err="1"/>
                  <a:t>pions</a:t>
                </a:r>
                <a:r>
                  <a:rPr lang="en-US" sz="2400" dirty="0"/>
                  <a:t>, photons and extra protons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Data Driven Correction: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400" dirty="0"/>
                  <a:t>Use measured (</a:t>
                </a:r>
                <a:r>
                  <a:rPr lang="en-US" sz="2400" dirty="0" err="1"/>
                  <a:t>e,e’p</a:t>
                </a:r>
                <a:r>
                  <a:rPr lang="en-US" sz="2400" dirty="0"/>
                  <a:t>𝜋/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2400" dirty="0"/>
                  <a:t>) events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400" dirty="0"/>
                  <a:t>Rotate 𝜋 or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around </a:t>
                </a:r>
                <a:r>
                  <a:rPr lang="en-US" sz="2400" b="1" dirty="0"/>
                  <a:t>q</a:t>
                </a:r>
                <a:r>
                  <a:rPr lang="en-US" sz="2400" dirty="0"/>
                  <a:t> to</a:t>
                </a:r>
              </a:p>
              <a:p>
                <a:r>
                  <a:rPr lang="en-US" sz="2400" dirty="0"/>
                  <a:t>       determine its acceptance,</a:t>
                </a:r>
              </a:p>
              <a:p>
                <a:pPr marL="457200" indent="-457200">
                  <a:buFont typeface="+mj-lt"/>
                  <a:buAutoNum type="arabicPeriod" startAt="3"/>
                </a:pPr>
                <a:r>
                  <a:rPr lang="en-US" sz="2400" dirty="0"/>
                  <a:t>Subtract (</a:t>
                </a:r>
                <a:r>
                  <a:rPr lang="en-US" sz="2400" dirty="0" err="1"/>
                  <a:t>e,e’p</a:t>
                </a:r>
                <a:r>
                  <a:rPr lang="en-US" sz="2400" dirty="0"/>
                  <a:t>𝜋/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2400" dirty="0"/>
                  <a:t>) contributions</a:t>
                </a:r>
              </a:p>
              <a:p>
                <a:pPr marL="457200" indent="-457200">
                  <a:buFont typeface="+mj-lt"/>
                  <a:buAutoNum type="arabicPeriod" startAt="3"/>
                </a:pPr>
                <a:r>
                  <a:rPr lang="en-US" sz="2400" dirty="0"/>
                  <a:t>Do the same for 2p, 3p, 2p+ 𝜋 etc. </a:t>
                </a: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83" y="763992"/>
                <a:ext cx="8581706" cy="3785652"/>
              </a:xfrm>
              <a:prstGeom prst="rect">
                <a:avLst/>
              </a:prstGeom>
              <a:blipFill>
                <a:blip r:embed="rId5"/>
                <a:stretch>
                  <a:fillRect l="-886" t="-1007" b="-26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Picture 43" descr="Nprot_2_C12.png">
            <a:extLst>
              <a:ext uri="{FF2B5EF4-FFF2-40B4-BE49-F238E27FC236}">
                <a16:creationId xmlns:a16="http://schemas.microsoft.com/office/drawing/2014/main" id="{7FE290CE-F6E8-9447-8E23-477E9BC458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1" t="8596" r="8085" b="9729"/>
          <a:stretch/>
        </p:blipFill>
        <p:spPr>
          <a:xfrm>
            <a:off x="262103" y="5012085"/>
            <a:ext cx="2252245" cy="1520723"/>
          </a:xfrm>
          <a:prstGeom prst="rect">
            <a:avLst/>
          </a:prstGeom>
        </p:spPr>
      </p:pic>
      <p:pic>
        <p:nvPicPr>
          <p:cNvPr id="45" name="Picture 44" descr="Npi_2_C12.png">
            <a:extLst>
              <a:ext uri="{FF2B5EF4-FFF2-40B4-BE49-F238E27FC236}">
                <a16:creationId xmlns:a16="http://schemas.microsoft.com/office/drawing/2014/main" id="{EEFA42A2-BA8D-2E4D-85E9-473063BF77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6" t="8362" r="9116" b="9502"/>
          <a:stretch/>
        </p:blipFill>
        <p:spPr>
          <a:xfrm>
            <a:off x="2774359" y="4982962"/>
            <a:ext cx="2246401" cy="152072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536B4177-C335-E846-96AD-75718C524DF9}"/>
              </a:ext>
            </a:extLst>
          </p:cNvPr>
          <p:cNvSpPr txBox="1"/>
          <p:nvPr/>
        </p:nvSpPr>
        <p:spPr>
          <a:xfrm>
            <a:off x="245082" y="5836428"/>
            <a:ext cx="2199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0     1     2      3</a:t>
            </a:r>
          </a:p>
        </p:txBody>
      </p:sp>
      <p:graphicFrame>
        <p:nvGraphicFramePr>
          <p:cNvPr id="48" name="Object 47">
            <a:extLst>
              <a:ext uri="{FF2B5EF4-FFF2-40B4-BE49-F238E27FC236}">
                <a16:creationId xmlns:a16="http://schemas.microsoft.com/office/drawing/2014/main" id="{C6F389B8-B83D-4343-87D6-8825F59172F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06244" y="6520739"/>
          <a:ext cx="448043" cy="3010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09" name="Equation" r:id="rId8" imgW="266700" imgH="228600" progId="Equation.DSMT4">
                  <p:embed/>
                </p:oleObj>
              </mc:Choice>
              <mc:Fallback>
                <p:oleObj name="Equation" r:id="rId8" imgW="266700" imgH="228600" progId="Equation.DSMT4">
                  <p:embed/>
                  <p:pic>
                    <p:nvPicPr>
                      <p:cNvPr id="48" name="Object 47">
                        <a:extLst>
                          <a:ext uri="{FF2B5EF4-FFF2-40B4-BE49-F238E27FC236}">
                            <a16:creationId xmlns:a16="http://schemas.microsoft.com/office/drawing/2014/main" id="{C6F389B8-B83D-4343-87D6-8825F59172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806244" y="6520739"/>
                        <a:ext cx="448043" cy="3010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>
            <a:extLst>
              <a:ext uri="{FF2B5EF4-FFF2-40B4-BE49-F238E27FC236}">
                <a16:creationId xmlns:a16="http://schemas.microsoft.com/office/drawing/2014/main" id="{25544CC4-1079-484C-885B-EEFD9A76915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59918" y="6532806"/>
          <a:ext cx="349746" cy="319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10" name="Equation" r:id="rId10" imgW="228600" imgH="228600" progId="Equation.DSMT4">
                  <p:embed/>
                </p:oleObj>
              </mc:Choice>
              <mc:Fallback>
                <p:oleObj name="Equation" r:id="rId10" imgW="228600" imgH="228600" progId="Equation.DSMT4">
                  <p:embed/>
                  <p:pic>
                    <p:nvPicPr>
                      <p:cNvPr id="49" name="Object 48">
                        <a:extLst>
                          <a:ext uri="{FF2B5EF4-FFF2-40B4-BE49-F238E27FC236}">
                            <a16:creationId xmlns:a16="http://schemas.microsoft.com/office/drawing/2014/main" id="{25544CC4-1079-484C-885B-EEFD9A7691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59918" y="6532806"/>
                        <a:ext cx="349746" cy="3195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TextBox 49">
            <a:extLst>
              <a:ext uri="{FF2B5EF4-FFF2-40B4-BE49-F238E27FC236}">
                <a16:creationId xmlns:a16="http://schemas.microsoft.com/office/drawing/2014/main" id="{F940205D-48A1-194E-AE46-E28EA03C9D44}"/>
              </a:ext>
            </a:extLst>
          </p:cNvPr>
          <p:cNvSpPr txBox="1"/>
          <p:nvPr/>
        </p:nvSpPr>
        <p:spPr>
          <a:xfrm>
            <a:off x="2780723" y="5825404"/>
            <a:ext cx="2199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0     1     2      3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0206861-1498-E049-8815-61BCEDF19630}"/>
              </a:ext>
            </a:extLst>
          </p:cNvPr>
          <p:cNvSpPr/>
          <p:nvPr/>
        </p:nvSpPr>
        <p:spPr>
          <a:xfrm>
            <a:off x="2159919" y="5089190"/>
            <a:ext cx="232193" cy="219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9FBCF06-1CE1-4B4C-9CBC-F6FDF1DEDFD1}"/>
              </a:ext>
            </a:extLst>
          </p:cNvPr>
          <p:cNvSpPr/>
          <p:nvPr/>
        </p:nvSpPr>
        <p:spPr>
          <a:xfrm>
            <a:off x="4657937" y="5035835"/>
            <a:ext cx="232193" cy="219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C989A95-4CAF-8E44-9117-FF5E7AAB3714}"/>
              </a:ext>
            </a:extLst>
          </p:cNvPr>
          <p:cNvSpPr txBox="1"/>
          <p:nvPr/>
        </p:nvSpPr>
        <p:spPr>
          <a:xfrm>
            <a:off x="2997394" y="5093439"/>
            <a:ext cx="1949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pion multiplicity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1EEF23B-2DFB-B04F-9B91-71D3B42748BA}"/>
              </a:ext>
            </a:extLst>
          </p:cNvPr>
          <p:cNvSpPr txBox="1"/>
          <p:nvPr/>
        </p:nvSpPr>
        <p:spPr>
          <a:xfrm>
            <a:off x="461814" y="5112706"/>
            <a:ext cx="2442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Proton multiplicity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9E0C39F-47A6-9D44-BEF0-7CBD627E2C20}"/>
              </a:ext>
            </a:extLst>
          </p:cNvPr>
          <p:cNvSpPr/>
          <p:nvPr/>
        </p:nvSpPr>
        <p:spPr>
          <a:xfrm>
            <a:off x="3319208" y="5365954"/>
            <a:ext cx="16083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Chalkboard"/>
              </a:rPr>
              <a:t>2.2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Chalkboard"/>
              </a:rPr>
              <a:t>GeV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Chalkboard"/>
              </a:rPr>
              <a:t> </a:t>
            </a:r>
            <a:r>
              <a:rPr lang="en-US" sz="1600" baseline="30000" dirty="0">
                <a:solidFill>
                  <a:schemeClr val="tx1">
                    <a:lumMod val="75000"/>
                    <a:lumOff val="25000"/>
                  </a:schemeClr>
                </a:solidFill>
                <a:cs typeface="Chalkboard"/>
              </a:rPr>
              <a:t>12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Chalkboard"/>
              </a:rPr>
              <a:t>C 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E5F4182-3AB0-1B47-920A-744768CF9804}"/>
              </a:ext>
            </a:extLst>
          </p:cNvPr>
          <p:cNvSpPr/>
          <p:nvPr/>
        </p:nvSpPr>
        <p:spPr>
          <a:xfrm>
            <a:off x="1035972" y="5433890"/>
            <a:ext cx="16083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Chalkboard"/>
              </a:rPr>
              <a:t>2.2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Chalkboard"/>
              </a:rPr>
              <a:t>GeV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Chalkboard"/>
              </a:rPr>
              <a:t> </a:t>
            </a:r>
            <a:r>
              <a:rPr lang="en-US" sz="1600" baseline="30000" dirty="0">
                <a:solidFill>
                  <a:schemeClr val="tx1">
                    <a:lumMod val="75000"/>
                    <a:lumOff val="25000"/>
                  </a:schemeClr>
                </a:solidFill>
                <a:cs typeface="Chalkboard"/>
              </a:rPr>
              <a:t>12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Chalkboard"/>
              </a:rPr>
              <a:t>C 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E47E2FB-5F9D-4C40-A248-01972E77788A}"/>
                  </a:ext>
                </a:extLst>
              </p:cNvPr>
              <p:cNvSpPr txBox="1"/>
              <p:nvPr/>
            </p:nvSpPr>
            <p:spPr>
              <a:xfrm>
                <a:off x="5971379" y="3541715"/>
                <a:ext cx="165635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FF"/>
                    </a:solidFill>
                  </a:rPr>
                  <a:t>Detected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1 </m:t>
                    </m:r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en-US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E47E2FB-5F9D-4C40-A248-01972E7778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1379" y="3541715"/>
                <a:ext cx="1656351" cy="369332"/>
              </a:xfrm>
              <a:prstGeom prst="rect">
                <a:avLst/>
              </a:prstGeom>
              <a:blipFill>
                <a:blip r:embed="rId12"/>
                <a:stretch>
                  <a:fillRect l="-2273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863735E-1FDD-F645-A115-5D22ECA89385}"/>
                  </a:ext>
                </a:extLst>
              </p:cNvPr>
              <p:cNvSpPr txBox="1"/>
              <p:nvPr/>
            </p:nvSpPr>
            <p:spPr>
              <a:xfrm>
                <a:off x="5803602" y="4045679"/>
                <a:ext cx="190481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Undetected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1 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863735E-1FDD-F645-A115-5D22ECA893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3602" y="4045679"/>
                <a:ext cx="1904817" cy="369332"/>
              </a:xfrm>
              <a:prstGeom prst="rect">
                <a:avLst/>
              </a:prstGeom>
              <a:blipFill>
                <a:blip r:embed="rId13"/>
                <a:stretch>
                  <a:fillRect l="-1987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AD3C5AF-4720-0B4B-B0D3-A0370E89FA86}"/>
                  </a:ext>
                </a:extLst>
              </p:cNvPr>
              <p:cNvSpPr txBox="1"/>
              <p:nvPr/>
            </p:nvSpPr>
            <p:spPr>
              <a:xfrm>
                <a:off x="5967568" y="4461843"/>
                <a:ext cx="142410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Undet 2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en-US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AD3C5AF-4720-0B4B-B0D3-A0370E89FA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7568" y="4461843"/>
                <a:ext cx="1424108" cy="369332"/>
              </a:xfrm>
              <a:prstGeom prst="rect">
                <a:avLst/>
              </a:prstGeom>
              <a:blipFill>
                <a:blip r:embed="rId14"/>
                <a:stretch>
                  <a:fillRect l="-2655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88174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close up of a map&#10;&#10;Description automatically generated">
            <a:extLst>
              <a:ext uri="{FF2B5EF4-FFF2-40B4-BE49-F238E27FC236}">
                <a16:creationId xmlns:a16="http://schemas.microsoft.com/office/drawing/2014/main" id="{59E12122-7A80-124B-8774-0EC5ED47FF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8642" y="2111229"/>
            <a:ext cx="3667846" cy="332463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953204" y="-4840327"/>
            <a:ext cx="20287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Chalkboard"/>
                <a:cs typeface="Chalkboard"/>
              </a:rPr>
              <a:t>Scintillator based detector</a:t>
            </a:r>
          </a:p>
          <a:p>
            <a:r>
              <a:rPr lang="en-US" sz="1600" dirty="0">
                <a:solidFill>
                  <a:srgbClr val="008000"/>
                </a:solidFill>
                <a:latin typeface="Chalkboard"/>
                <a:cs typeface="Chalkboard"/>
              </a:rPr>
              <a:t>Study: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1600" dirty="0">
                <a:solidFill>
                  <a:srgbClr val="008000"/>
                </a:solidFill>
                <a:latin typeface="Chalkboard"/>
                <a:cs typeface="Chalkboard"/>
              </a:rPr>
              <a:t>Neutrino oscillations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1600" dirty="0">
                <a:solidFill>
                  <a:srgbClr val="008000"/>
                </a:solidFill>
                <a:latin typeface="Chalkboard"/>
                <a:cs typeface="Chalkboard"/>
              </a:rPr>
              <a:t>nuclear effects 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1600" dirty="0">
                <a:solidFill>
                  <a:srgbClr val="008000"/>
                </a:solidFill>
                <a:latin typeface="Chalkboard"/>
                <a:cs typeface="Chalkboard"/>
              </a:rPr>
              <a:t>nuclear structure functions.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1" y="98232"/>
            <a:ext cx="91440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  <a:cs typeface="Chalkboard"/>
              </a:rPr>
              <a:t>Background Subtraction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61683" y="763992"/>
                <a:ext cx="8581706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Want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400" dirty="0"/>
                  <a:t> event sample</a:t>
                </a:r>
              </a:p>
              <a:p>
                <a:r>
                  <a:rPr lang="en-US" sz="2400" dirty="0"/>
                  <a:t>(</a:t>
                </a:r>
                <a:r>
                  <a:rPr lang="en-US" sz="2400" dirty="0" err="1"/>
                  <a:t>e,e</a:t>
                </a:r>
                <a:r>
                  <a:rPr lang="en-US" sz="2400" dirty="0"/>
                  <a:t>’) background: undetected </a:t>
                </a:r>
                <a:r>
                  <a:rPr lang="en-US" sz="2400" dirty="0" err="1"/>
                  <a:t>pions</a:t>
                </a:r>
                <a:r>
                  <a:rPr lang="en-US" sz="2400" dirty="0"/>
                  <a:t> and photons</a:t>
                </a:r>
              </a:p>
              <a:p>
                <a:r>
                  <a:rPr lang="en-US" sz="2400" dirty="0"/>
                  <a:t>(</a:t>
                </a:r>
                <a:r>
                  <a:rPr lang="en-US" sz="2400" dirty="0" err="1"/>
                  <a:t>e,e’p</a:t>
                </a:r>
                <a:r>
                  <a:rPr lang="en-US" sz="2400" dirty="0"/>
                  <a:t>) background: undetected </a:t>
                </a:r>
                <a:r>
                  <a:rPr lang="en-US" sz="2400" dirty="0" err="1"/>
                  <a:t>pions</a:t>
                </a:r>
                <a:r>
                  <a:rPr lang="en-US" sz="2400" dirty="0"/>
                  <a:t>, photons and extra protons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Data Driven Correction: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400" dirty="0"/>
                  <a:t>Use measured (</a:t>
                </a:r>
                <a:r>
                  <a:rPr lang="en-US" sz="2400" dirty="0" err="1"/>
                  <a:t>e,e’p</a:t>
                </a:r>
                <a:r>
                  <a:rPr lang="en-US" sz="2400" dirty="0"/>
                  <a:t>𝜋/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2400" dirty="0"/>
                  <a:t>) events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400" dirty="0"/>
                  <a:t>Rotate 𝜋 or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around </a:t>
                </a:r>
                <a:r>
                  <a:rPr lang="en-US" sz="2400" b="1" dirty="0"/>
                  <a:t>q</a:t>
                </a:r>
                <a:r>
                  <a:rPr lang="en-US" sz="2400" dirty="0"/>
                  <a:t> to</a:t>
                </a:r>
              </a:p>
              <a:p>
                <a:r>
                  <a:rPr lang="en-US" sz="2400" dirty="0"/>
                  <a:t>       determine its acceptance,</a:t>
                </a:r>
              </a:p>
              <a:p>
                <a:pPr marL="457200" indent="-457200">
                  <a:buFont typeface="+mj-lt"/>
                  <a:buAutoNum type="arabicPeriod" startAt="3"/>
                </a:pPr>
                <a:r>
                  <a:rPr lang="en-US" sz="2400" dirty="0"/>
                  <a:t>Subtract (</a:t>
                </a:r>
                <a:r>
                  <a:rPr lang="en-US" sz="2400" dirty="0" err="1"/>
                  <a:t>e,e’p</a:t>
                </a:r>
                <a:r>
                  <a:rPr lang="en-US" sz="2400" dirty="0"/>
                  <a:t>𝜋/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2400" dirty="0"/>
                  <a:t>) contributions</a:t>
                </a:r>
              </a:p>
              <a:p>
                <a:pPr marL="457200" indent="-457200">
                  <a:buFont typeface="+mj-lt"/>
                  <a:buAutoNum type="arabicPeriod" startAt="3"/>
                </a:pPr>
                <a:r>
                  <a:rPr lang="en-US" sz="2400" dirty="0"/>
                  <a:t>Do the same for 2p, 3p, 2p+ 𝜋 etc. </a:t>
                </a: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83" y="763992"/>
                <a:ext cx="8581706" cy="3785652"/>
              </a:xfrm>
              <a:prstGeom prst="rect">
                <a:avLst/>
              </a:prstGeom>
              <a:blipFill>
                <a:blip r:embed="rId5"/>
                <a:stretch>
                  <a:fillRect l="-886" t="-1007" b="-26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Picture 43" descr="Nprot_2_C12.png">
            <a:extLst>
              <a:ext uri="{FF2B5EF4-FFF2-40B4-BE49-F238E27FC236}">
                <a16:creationId xmlns:a16="http://schemas.microsoft.com/office/drawing/2014/main" id="{7FE290CE-F6E8-9447-8E23-477E9BC458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1" t="8596" r="8085" b="9729"/>
          <a:stretch/>
        </p:blipFill>
        <p:spPr>
          <a:xfrm>
            <a:off x="262103" y="5012085"/>
            <a:ext cx="2252245" cy="1520723"/>
          </a:xfrm>
          <a:prstGeom prst="rect">
            <a:avLst/>
          </a:prstGeom>
        </p:spPr>
      </p:pic>
      <p:pic>
        <p:nvPicPr>
          <p:cNvPr id="45" name="Picture 44" descr="Npi_2_C12.png">
            <a:extLst>
              <a:ext uri="{FF2B5EF4-FFF2-40B4-BE49-F238E27FC236}">
                <a16:creationId xmlns:a16="http://schemas.microsoft.com/office/drawing/2014/main" id="{EEFA42A2-BA8D-2E4D-85E9-473063BF77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6" t="8362" r="9116" b="9502"/>
          <a:stretch/>
        </p:blipFill>
        <p:spPr>
          <a:xfrm>
            <a:off x="2774359" y="4982962"/>
            <a:ext cx="2246401" cy="152072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536B4177-C335-E846-96AD-75718C524DF9}"/>
              </a:ext>
            </a:extLst>
          </p:cNvPr>
          <p:cNvSpPr txBox="1"/>
          <p:nvPr/>
        </p:nvSpPr>
        <p:spPr>
          <a:xfrm>
            <a:off x="245082" y="5836428"/>
            <a:ext cx="2199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0     1     2      3</a:t>
            </a:r>
          </a:p>
        </p:txBody>
      </p:sp>
      <p:graphicFrame>
        <p:nvGraphicFramePr>
          <p:cNvPr id="48" name="Object 47">
            <a:extLst>
              <a:ext uri="{FF2B5EF4-FFF2-40B4-BE49-F238E27FC236}">
                <a16:creationId xmlns:a16="http://schemas.microsoft.com/office/drawing/2014/main" id="{C6F389B8-B83D-4343-87D6-8825F59172F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06244" y="6520739"/>
          <a:ext cx="448043" cy="3010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9" name="Equation" r:id="rId8" imgW="266700" imgH="228600" progId="Equation.DSMT4">
                  <p:embed/>
                </p:oleObj>
              </mc:Choice>
              <mc:Fallback>
                <p:oleObj name="Equation" r:id="rId8" imgW="266700" imgH="228600" progId="Equation.DSMT4">
                  <p:embed/>
                  <p:pic>
                    <p:nvPicPr>
                      <p:cNvPr id="48" name="Object 47">
                        <a:extLst>
                          <a:ext uri="{FF2B5EF4-FFF2-40B4-BE49-F238E27FC236}">
                            <a16:creationId xmlns:a16="http://schemas.microsoft.com/office/drawing/2014/main" id="{C6F389B8-B83D-4343-87D6-8825F59172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806244" y="6520739"/>
                        <a:ext cx="448043" cy="3010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>
            <a:extLst>
              <a:ext uri="{FF2B5EF4-FFF2-40B4-BE49-F238E27FC236}">
                <a16:creationId xmlns:a16="http://schemas.microsoft.com/office/drawing/2014/main" id="{25544CC4-1079-484C-885B-EEFD9A76915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59918" y="6532806"/>
          <a:ext cx="349746" cy="319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0" name="Equation" r:id="rId10" imgW="228600" imgH="228600" progId="Equation.DSMT4">
                  <p:embed/>
                </p:oleObj>
              </mc:Choice>
              <mc:Fallback>
                <p:oleObj name="Equation" r:id="rId10" imgW="228600" imgH="228600" progId="Equation.DSMT4">
                  <p:embed/>
                  <p:pic>
                    <p:nvPicPr>
                      <p:cNvPr id="49" name="Object 48">
                        <a:extLst>
                          <a:ext uri="{FF2B5EF4-FFF2-40B4-BE49-F238E27FC236}">
                            <a16:creationId xmlns:a16="http://schemas.microsoft.com/office/drawing/2014/main" id="{25544CC4-1079-484C-885B-EEFD9A7691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59918" y="6532806"/>
                        <a:ext cx="349746" cy="3195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TextBox 49">
            <a:extLst>
              <a:ext uri="{FF2B5EF4-FFF2-40B4-BE49-F238E27FC236}">
                <a16:creationId xmlns:a16="http://schemas.microsoft.com/office/drawing/2014/main" id="{F940205D-48A1-194E-AE46-E28EA03C9D44}"/>
              </a:ext>
            </a:extLst>
          </p:cNvPr>
          <p:cNvSpPr txBox="1"/>
          <p:nvPr/>
        </p:nvSpPr>
        <p:spPr>
          <a:xfrm>
            <a:off x="2780723" y="5825404"/>
            <a:ext cx="2199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0     1     2      3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0206861-1498-E049-8815-61BCEDF19630}"/>
              </a:ext>
            </a:extLst>
          </p:cNvPr>
          <p:cNvSpPr/>
          <p:nvPr/>
        </p:nvSpPr>
        <p:spPr>
          <a:xfrm>
            <a:off x="2159919" y="5089190"/>
            <a:ext cx="232193" cy="219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9FBCF06-1CE1-4B4C-9CBC-F6FDF1DEDFD1}"/>
              </a:ext>
            </a:extLst>
          </p:cNvPr>
          <p:cNvSpPr/>
          <p:nvPr/>
        </p:nvSpPr>
        <p:spPr>
          <a:xfrm>
            <a:off x="4657937" y="5035835"/>
            <a:ext cx="232193" cy="219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C989A95-4CAF-8E44-9117-FF5E7AAB3714}"/>
              </a:ext>
            </a:extLst>
          </p:cNvPr>
          <p:cNvSpPr txBox="1"/>
          <p:nvPr/>
        </p:nvSpPr>
        <p:spPr>
          <a:xfrm>
            <a:off x="2997394" y="5093439"/>
            <a:ext cx="1949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pion multiplicity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1EEF23B-2DFB-B04F-9B91-71D3B42748BA}"/>
              </a:ext>
            </a:extLst>
          </p:cNvPr>
          <p:cNvSpPr txBox="1"/>
          <p:nvPr/>
        </p:nvSpPr>
        <p:spPr>
          <a:xfrm>
            <a:off x="461814" y="5112706"/>
            <a:ext cx="2442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Proton multiplicity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9E0C39F-47A6-9D44-BEF0-7CBD627E2C20}"/>
              </a:ext>
            </a:extLst>
          </p:cNvPr>
          <p:cNvSpPr/>
          <p:nvPr/>
        </p:nvSpPr>
        <p:spPr>
          <a:xfrm>
            <a:off x="3319208" y="5365954"/>
            <a:ext cx="16083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Chalkboard"/>
              </a:rPr>
              <a:t>2.2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Chalkboard"/>
              </a:rPr>
              <a:t>GeV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Chalkboard"/>
              </a:rPr>
              <a:t> </a:t>
            </a:r>
            <a:r>
              <a:rPr lang="en-US" sz="1600" baseline="30000" dirty="0">
                <a:solidFill>
                  <a:schemeClr val="tx1">
                    <a:lumMod val="75000"/>
                    <a:lumOff val="25000"/>
                  </a:schemeClr>
                </a:solidFill>
                <a:cs typeface="Chalkboard"/>
              </a:rPr>
              <a:t>12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Chalkboard"/>
              </a:rPr>
              <a:t>C 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E5F4182-3AB0-1B47-920A-744768CF9804}"/>
              </a:ext>
            </a:extLst>
          </p:cNvPr>
          <p:cNvSpPr/>
          <p:nvPr/>
        </p:nvSpPr>
        <p:spPr>
          <a:xfrm>
            <a:off x="1035972" y="5433890"/>
            <a:ext cx="16083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Chalkboard"/>
              </a:rPr>
              <a:t>2.2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Chalkboard"/>
              </a:rPr>
              <a:t>GeV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Chalkboard"/>
              </a:rPr>
              <a:t> </a:t>
            </a:r>
            <a:r>
              <a:rPr lang="en-US" sz="1600" baseline="30000" dirty="0">
                <a:solidFill>
                  <a:schemeClr val="tx1">
                    <a:lumMod val="75000"/>
                    <a:lumOff val="25000"/>
                  </a:schemeClr>
                </a:solidFill>
                <a:cs typeface="Chalkboard"/>
              </a:rPr>
              <a:t>12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Chalkboard"/>
              </a:rPr>
              <a:t>C 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8DDDE2-22DC-1E44-BC1C-6457B6D8CB91}"/>
              </a:ext>
            </a:extLst>
          </p:cNvPr>
          <p:cNvSpPr txBox="1"/>
          <p:nvPr/>
        </p:nvSpPr>
        <p:spPr>
          <a:xfrm>
            <a:off x="6232223" y="2227099"/>
            <a:ext cx="8947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No cuts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5FD40E5-3541-4249-B924-0E718D9F4D4B}"/>
                  </a:ext>
                </a:extLst>
              </p:cNvPr>
              <p:cNvSpPr txBox="1"/>
              <p:nvPr/>
            </p:nvSpPr>
            <p:spPr>
              <a:xfrm>
                <a:off x="5674669" y="3250231"/>
                <a:ext cx="131510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No det.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5FD40E5-3541-4249-B924-0E718D9F4D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4669" y="3250231"/>
                <a:ext cx="1315104" cy="369332"/>
              </a:xfrm>
              <a:prstGeom prst="rect">
                <a:avLst/>
              </a:prstGeom>
              <a:blipFill>
                <a:blip r:embed="rId12"/>
                <a:stretch>
                  <a:fillRect l="-3846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8838333-1038-774F-B7B3-E249B73B7139}"/>
                  </a:ext>
                </a:extLst>
              </p:cNvPr>
              <p:cNvSpPr txBox="1"/>
              <p:nvPr/>
            </p:nvSpPr>
            <p:spPr>
              <a:xfrm>
                <a:off x="6232223" y="4474967"/>
                <a:ext cx="139070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subtract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8838333-1038-774F-B7B3-E249B73B71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2223" y="4474967"/>
                <a:ext cx="1390702" cy="369332"/>
              </a:xfrm>
              <a:prstGeom prst="rect">
                <a:avLst/>
              </a:prstGeom>
              <a:blipFill>
                <a:blip r:embed="rId13"/>
                <a:stretch>
                  <a:fillRect l="-3636" t="-3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6C75F49-D1B4-1442-B4D4-F53577597CFF}"/>
                  </a:ext>
                </a:extLst>
              </p:cNvPr>
              <p:cNvSpPr txBox="1"/>
              <p:nvPr/>
            </p:nvSpPr>
            <p:spPr>
              <a:xfrm>
                <a:off x="5351331" y="4061888"/>
                <a:ext cx="71218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sub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US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6C75F49-D1B4-1442-B4D4-F53577597C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1331" y="4061888"/>
                <a:ext cx="712183" cy="369332"/>
              </a:xfrm>
              <a:prstGeom prst="rect">
                <a:avLst/>
              </a:prstGeom>
              <a:blipFill>
                <a:blip r:embed="rId14"/>
                <a:stretch>
                  <a:fillRect l="-5263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2F6D0583-5AC4-E44E-BAEC-323CD2CA4CCA}"/>
              </a:ext>
            </a:extLst>
          </p:cNvPr>
          <p:cNvSpPr/>
          <p:nvPr/>
        </p:nvSpPr>
        <p:spPr>
          <a:xfrm>
            <a:off x="6332221" y="2923674"/>
            <a:ext cx="1103295" cy="2165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CA2B255-D740-6D4B-A9F3-99E2DD9DD526}"/>
              </a:ext>
            </a:extLst>
          </p:cNvPr>
          <p:cNvSpPr/>
          <p:nvPr/>
        </p:nvSpPr>
        <p:spPr>
          <a:xfrm>
            <a:off x="6135969" y="4803906"/>
            <a:ext cx="1492051" cy="1987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B494743-28D3-DA4C-BAD6-BDE6C5A22A97}"/>
                  </a:ext>
                </a:extLst>
              </p:cNvPr>
              <p:cNvSpPr txBox="1"/>
              <p:nvPr/>
            </p:nvSpPr>
            <p:spPr>
              <a:xfrm>
                <a:off x="5998029" y="5976257"/>
                <a:ext cx="301011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True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event sample!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B494743-28D3-DA4C-BAD6-BDE6C5A22A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8029" y="5976257"/>
                <a:ext cx="3010119" cy="461665"/>
              </a:xfrm>
              <a:prstGeom prst="rect">
                <a:avLst/>
              </a:prstGeom>
              <a:blipFill>
                <a:blip r:embed="rId15"/>
                <a:stretch>
                  <a:fillRect l="-2941" t="-8108" r="-2101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Arrow 8">
            <a:extLst>
              <a:ext uri="{FF2B5EF4-FFF2-40B4-BE49-F238E27FC236}">
                <a16:creationId xmlns:a16="http://schemas.microsoft.com/office/drawing/2014/main" id="{DC5CDF1A-BE1C-D644-959A-A1DD725854E2}"/>
              </a:ext>
            </a:extLst>
          </p:cNvPr>
          <p:cNvSpPr/>
          <p:nvPr/>
        </p:nvSpPr>
        <p:spPr>
          <a:xfrm>
            <a:off x="5409460" y="6075134"/>
            <a:ext cx="547799" cy="21970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8270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8CD725B-8CD9-9744-8387-314FED4118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534"/>
          <a:stretch/>
        </p:blipFill>
        <p:spPr>
          <a:xfrm>
            <a:off x="405194" y="1000635"/>
            <a:ext cx="4062884" cy="34943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DD63CB-EB0B-0B4B-B430-AE34DF9AD6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751"/>
          <a:stretch/>
        </p:blipFill>
        <p:spPr>
          <a:xfrm>
            <a:off x="4349287" y="1175176"/>
            <a:ext cx="3991656" cy="3494398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7F46A5E3-A4DA-0549-8C1D-083753212591}"/>
              </a:ext>
            </a:extLst>
          </p:cNvPr>
          <p:cNvSpPr txBox="1"/>
          <p:nvPr/>
        </p:nvSpPr>
        <p:spPr>
          <a:xfrm>
            <a:off x="4740492" y="4505247"/>
            <a:ext cx="375234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0       0.5       1       1.5      2       2.5      3        </a:t>
            </a:r>
          </a:p>
        </p:txBody>
      </p:sp>
      <p:sp>
        <p:nvSpPr>
          <p:cNvPr id="5" name="Content Placeholder 17"/>
          <p:cNvSpPr txBox="1">
            <a:spLocks/>
          </p:cNvSpPr>
          <p:nvPr/>
        </p:nvSpPr>
        <p:spPr>
          <a:xfrm>
            <a:off x="14995" y="172110"/>
            <a:ext cx="9143999" cy="658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800"/>
              </a:spcAft>
              <a:buNone/>
            </a:pPr>
            <a:r>
              <a:rPr lang="en-US" sz="4000" dirty="0"/>
              <a:t>Energy Reconstruction: A dependence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96C2209-9B5F-8342-BD94-637ED6C0ED68}"/>
              </a:ext>
            </a:extLst>
          </p:cNvPr>
          <p:cNvSpPr txBox="1"/>
          <p:nvPr/>
        </p:nvSpPr>
        <p:spPr>
          <a:xfrm>
            <a:off x="1488914" y="779491"/>
            <a:ext cx="2420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2.26 GeV beam</a:t>
            </a:r>
          </a:p>
        </p:txBody>
      </p:sp>
      <p:graphicFrame>
        <p:nvGraphicFramePr>
          <p:cNvPr id="44" name="Object 43">
            <a:extLst>
              <a:ext uri="{FF2B5EF4-FFF2-40B4-BE49-F238E27FC236}">
                <a16:creationId xmlns:a16="http://schemas.microsoft.com/office/drawing/2014/main" id="{58EB689F-79A3-7742-BEF3-87DC97C9C4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9897314"/>
              </p:ext>
            </p:extLst>
          </p:nvPr>
        </p:nvGraphicFramePr>
        <p:xfrm>
          <a:off x="5889974" y="2128126"/>
          <a:ext cx="84642" cy="1222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99" name="Equation" r:id="rId5" imgW="114300" imgH="165100" progId="Equation.DSMT4">
                  <p:embed/>
                </p:oleObj>
              </mc:Choice>
              <mc:Fallback>
                <p:oleObj name="Equation" r:id="rId5" imgW="114300" imgH="165100" progId="Equation.DSMT4">
                  <p:embed/>
                  <p:pic>
                    <p:nvPicPr>
                      <p:cNvPr id="44" name="Object 43">
                        <a:extLst>
                          <a:ext uri="{FF2B5EF4-FFF2-40B4-BE49-F238E27FC236}">
                            <a16:creationId xmlns:a16="http://schemas.microsoft.com/office/drawing/2014/main" id="{58EB689F-79A3-7742-BEF3-87DC97C9C4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89974" y="2128126"/>
                        <a:ext cx="84642" cy="1222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Rectangle 45">
            <a:extLst>
              <a:ext uri="{FF2B5EF4-FFF2-40B4-BE49-F238E27FC236}">
                <a16:creationId xmlns:a16="http://schemas.microsoft.com/office/drawing/2014/main" id="{0E418FAD-D1AA-B943-9C58-74FB9225C7BC}"/>
              </a:ext>
            </a:extLst>
          </p:cNvPr>
          <p:cNvSpPr/>
          <p:nvPr/>
        </p:nvSpPr>
        <p:spPr>
          <a:xfrm>
            <a:off x="5601182" y="1699632"/>
            <a:ext cx="1322817" cy="7896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088658E-4E91-494A-9789-D639CCE0BEC3}"/>
              </a:ext>
            </a:extLst>
          </p:cNvPr>
          <p:cNvSpPr txBox="1"/>
          <p:nvPr/>
        </p:nvSpPr>
        <p:spPr>
          <a:xfrm>
            <a:off x="7405457" y="1501211"/>
            <a:ext cx="1242506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aseline="30000" dirty="0">
                <a:latin typeface="Cambria" panose="02040503050406030204" pitchFamily="18" charset="0"/>
                <a:cs typeface="Chalkboard"/>
              </a:rPr>
              <a:t>56</a:t>
            </a:r>
            <a:r>
              <a:rPr lang="en-US" sz="3200" dirty="0">
                <a:latin typeface="Cambria" panose="02040503050406030204" pitchFamily="18" charset="0"/>
                <a:cs typeface="Chalkboard"/>
              </a:rPr>
              <a:t>Fe</a:t>
            </a:r>
          </a:p>
        </p:txBody>
      </p:sp>
      <p:graphicFrame>
        <p:nvGraphicFramePr>
          <p:cNvPr id="51" name="Object 50">
            <a:extLst>
              <a:ext uri="{FF2B5EF4-FFF2-40B4-BE49-F238E27FC236}">
                <a16:creationId xmlns:a16="http://schemas.microsoft.com/office/drawing/2014/main" id="{D4ED5FE2-25A2-BD47-89B0-786554D173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4493057"/>
              </p:ext>
            </p:extLst>
          </p:nvPr>
        </p:nvGraphicFramePr>
        <p:xfrm>
          <a:off x="5521809" y="2662461"/>
          <a:ext cx="96986" cy="1248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00" name="Equation" r:id="rId7" imgW="114300" imgH="165100" progId="Equation.DSMT4">
                  <p:embed/>
                </p:oleObj>
              </mc:Choice>
              <mc:Fallback>
                <p:oleObj name="Equation" r:id="rId7" imgW="114300" imgH="165100" progId="Equation.DSMT4">
                  <p:embed/>
                  <p:pic>
                    <p:nvPicPr>
                      <p:cNvPr id="51" name="Object 50">
                        <a:extLst>
                          <a:ext uri="{FF2B5EF4-FFF2-40B4-BE49-F238E27FC236}">
                            <a16:creationId xmlns:a16="http://schemas.microsoft.com/office/drawing/2014/main" id="{D4ED5FE2-25A2-BD47-89B0-786554D173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21809" y="2662461"/>
                        <a:ext cx="96986" cy="1248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Rectangle 55">
            <a:extLst>
              <a:ext uri="{FF2B5EF4-FFF2-40B4-BE49-F238E27FC236}">
                <a16:creationId xmlns:a16="http://schemas.microsoft.com/office/drawing/2014/main" id="{72191D13-6ED8-2E45-8243-001B9F8EBA7D}"/>
              </a:ext>
            </a:extLst>
          </p:cNvPr>
          <p:cNvSpPr/>
          <p:nvPr/>
        </p:nvSpPr>
        <p:spPr>
          <a:xfrm>
            <a:off x="4965597" y="2256036"/>
            <a:ext cx="1756848" cy="494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04A5469-C64E-9D4C-98D0-6AA4D53EB85A}"/>
              </a:ext>
            </a:extLst>
          </p:cNvPr>
          <p:cNvSpPr/>
          <p:nvPr/>
        </p:nvSpPr>
        <p:spPr>
          <a:xfrm>
            <a:off x="985163" y="2263286"/>
            <a:ext cx="1455441" cy="8755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2193A9D-DDEB-FB40-9660-045E6EA307D0}"/>
              </a:ext>
            </a:extLst>
          </p:cNvPr>
          <p:cNvSpPr txBox="1"/>
          <p:nvPr/>
        </p:nvSpPr>
        <p:spPr>
          <a:xfrm>
            <a:off x="5721927" y="3355435"/>
            <a:ext cx="1599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</a:rPr>
              <a:t>E</a:t>
            </a:r>
            <a:r>
              <a:rPr lang="en-US" sz="2400" baseline="30000" dirty="0">
                <a:solidFill>
                  <a:srgbClr val="008000"/>
                </a:solidFill>
              </a:rPr>
              <a:t>QE</a:t>
            </a:r>
            <a:r>
              <a:rPr lang="en-US" sz="2400" dirty="0">
                <a:solidFill>
                  <a:srgbClr val="008000"/>
                </a:solidFill>
              </a:rPr>
              <a:t> (</a:t>
            </a:r>
            <a:r>
              <a:rPr lang="en-US" sz="2400" dirty="0" err="1">
                <a:solidFill>
                  <a:srgbClr val="008000"/>
                </a:solidFill>
              </a:rPr>
              <a:t>e,e’p</a:t>
            </a:r>
            <a:r>
              <a:rPr lang="en-US" sz="2400" dirty="0">
                <a:solidFill>
                  <a:srgbClr val="008000"/>
                </a:solidFill>
              </a:rPr>
              <a:t>)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1F98057-6892-964A-9539-8AF7F2910609}"/>
              </a:ext>
            </a:extLst>
          </p:cNvPr>
          <p:cNvSpPr txBox="1"/>
          <p:nvPr/>
        </p:nvSpPr>
        <p:spPr>
          <a:xfrm>
            <a:off x="7086602" y="4828087"/>
            <a:ext cx="1377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E</a:t>
            </a:r>
            <a:r>
              <a:rPr lang="en-US" sz="2400" baseline="-25000" dirty="0" err="1"/>
              <a:t>rec</a:t>
            </a:r>
            <a:r>
              <a:rPr lang="en-US" sz="2400" dirty="0"/>
              <a:t>[GeV]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6CCBFA-9CDC-9148-B9CB-B4F942CECE2A}"/>
              </a:ext>
            </a:extLst>
          </p:cNvPr>
          <p:cNvSpPr txBox="1"/>
          <p:nvPr/>
        </p:nvSpPr>
        <p:spPr>
          <a:xfrm>
            <a:off x="5981362" y="1845117"/>
            <a:ext cx="1599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</a:rPr>
              <a:t>E</a:t>
            </a:r>
            <a:r>
              <a:rPr lang="en-US" sz="2400" baseline="30000" dirty="0" err="1">
                <a:solidFill>
                  <a:srgbClr val="0070C0"/>
                </a:solidFill>
              </a:rPr>
              <a:t>Cal</a:t>
            </a:r>
            <a:r>
              <a:rPr lang="en-US" sz="2400" dirty="0">
                <a:solidFill>
                  <a:srgbClr val="0070C0"/>
                </a:solidFill>
              </a:rPr>
              <a:t> (</a:t>
            </a:r>
            <a:r>
              <a:rPr lang="en-US" sz="2400" dirty="0" err="1">
                <a:solidFill>
                  <a:srgbClr val="0070C0"/>
                </a:solidFill>
              </a:rPr>
              <a:t>e,e’p</a:t>
            </a:r>
            <a:r>
              <a:rPr lang="en-US" sz="2400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884EE5C-EFBE-A64F-9A6B-7608D87297F9}"/>
              </a:ext>
            </a:extLst>
          </p:cNvPr>
          <p:cNvSpPr txBox="1"/>
          <p:nvPr/>
        </p:nvSpPr>
        <p:spPr>
          <a:xfrm>
            <a:off x="3441917" y="1451461"/>
            <a:ext cx="84766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aseline="30000" dirty="0">
                <a:latin typeface="Cambria" panose="02040503050406030204" pitchFamily="18" charset="0"/>
                <a:cs typeface="Chalkboard"/>
              </a:rPr>
              <a:t>4</a:t>
            </a:r>
            <a:r>
              <a:rPr lang="en-US" sz="3200" dirty="0">
                <a:latin typeface="Cambria" panose="02040503050406030204" pitchFamily="18" charset="0"/>
                <a:cs typeface="Chalkboard"/>
              </a:rPr>
              <a:t>He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B572A97-4055-8949-B52C-F33D32DA2688}"/>
              </a:ext>
            </a:extLst>
          </p:cNvPr>
          <p:cNvSpPr txBox="1"/>
          <p:nvPr/>
        </p:nvSpPr>
        <p:spPr>
          <a:xfrm>
            <a:off x="2845289" y="4804091"/>
            <a:ext cx="1444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E</a:t>
            </a:r>
            <a:r>
              <a:rPr lang="en-US" sz="2400" baseline="-25000" dirty="0" err="1"/>
              <a:t>rec</a:t>
            </a:r>
            <a:r>
              <a:rPr lang="en-US" sz="2400" dirty="0"/>
              <a:t>[GeV]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C656CF8-66DD-6246-9E29-F76E3ACCDECC}"/>
              </a:ext>
            </a:extLst>
          </p:cNvPr>
          <p:cNvSpPr txBox="1"/>
          <p:nvPr/>
        </p:nvSpPr>
        <p:spPr>
          <a:xfrm>
            <a:off x="1757163" y="1666461"/>
            <a:ext cx="1599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</a:rPr>
              <a:t>E</a:t>
            </a:r>
            <a:r>
              <a:rPr lang="en-US" sz="2400" baseline="30000" dirty="0" err="1">
                <a:solidFill>
                  <a:srgbClr val="0070C0"/>
                </a:solidFill>
              </a:rPr>
              <a:t>Cal</a:t>
            </a:r>
            <a:r>
              <a:rPr lang="en-US" sz="2400" dirty="0">
                <a:solidFill>
                  <a:srgbClr val="0070C0"/>
                </a:solidFill>
              </a:rPr>
              <a:t> (</a:t>
            </a:r>
            <a:r>
              <a:rPr lang="en-US" sz="2400" dirty="0" err="1">
                <a:solidFill>
                  <a:srgbClr val="0070C0"/>
                </a:solidFill>
              </a:rPr>
              <a:t>e,e’p</a:t>
            </a:r>
            <a:r>
              <a:rPr lang="en-US" sz="2400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C0C8D46-B417-B849-8B0B-4546E45F518E}"/>
              </a:ext>
            </a:extLst>
          </p:cNvPr>
          <p:cNvSpPr txBox="1"/>
          <p:nvPr/>
        </p:nvSpPr>
        <p:spPr>
          <a:xfrm>
            <a:off x="1842004" y="2877200"/>
            <a:ext cx="130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E</a:t>
            </a:r>
            <a:r>
              <a:rPr lang="en-US" sz="2400" baseline="30000" dirty="0">
                <a:solidFill>
                  <a:schemeClr val="accent2">
                    <a:lumMod val="75000"/>
                  </a:schemeClr>
                </a:solidFill>
              </a:rPr>
              <a:t>QE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(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e,e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’)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3B71E32-B177-B643-B27E-E683DAAC7B2A}"/>
              </a:ext>
            </a:extLst>
          </p:cNvPr>
          <p:cNvSpPr txBox="1"/>
          <p:nvPr/>
        </p:nvSpPr>
        <p:spPr>
          <a:xfrm>
            <a:off x="1245939" y="3693697"/>
            <a:ext cx="1599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</a:rPr>
              <a:t>E</a:t>
            </a:r>
            <a:r>
              <a:rPr lang="en-US" sz="2400" baseline="30000" dirty="0">
                <a:solidFill>
                  <a:srgbClr val="008000"/>
                </a:solidFill>
              </a:rPr>
              <a:t>QE</a:t>
            </a:r>
            <a:r>
              <a:rPr lang="en-US" sz="2400" dirty="0">
                <a:solidFill>
                  <a:srgbClr val="008000"/>
                </a:solidFill>
              </a:rPr>
              <a:t> (</a:t>
            </a:r>
            <a:r>
              <a:rPr lang="en-US" sz="2400" dirty="0" err="1">
                <a:solidFill>
                  <a:srgbClr val="008000"/>
                </a:solidFill>
              </a:rPr>
              <a:t>e,e’p</a:t>
            </a:r>
            <a:r>
              <a:rPr lang="en-US" sz="2400" dirty="0">
                <a:solidFill>
                  <a:srgbClr val="008000"/>
                </a:solidFill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889ADA-D111-8845-A9C8-96157B37672A}"/>
              </a:ext>
            </a:extLst>
          </p:cNvPr>
          <p:cNvSpPr txBox="1"/>
          <p:nvPr/>
        </p:nvSpPr>
        <p:spPr>
          <a:xfrm>
            <a:off x="4629182" y="777673"/>
            <a:ext cx="2606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Zero pion events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DCDEB1-3EDD-BE46-A72B-96FA4F7F19E0}"/>
              </a:ext>
            </a:extLst>
          </p:cNvPr>
          <p:cNvSpPr txBox="1"/>
          <p:nvPr/>
        </p:nvSpPr>
        <p:spPr>
          <a:xfrm>
            <a:off x="872097" y="5305081"/>
            <a:ext cx="716574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Even 0pi events have a LOT of non-QE events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Much bigger in Fe than </a:t>
            </a:r>
            <a:r>
              <a:rPr lang="en-US" sz="2800" baseline="30000" dirty="0"/>
              <a:t>4</a:t>
            </a:r>
            <a:r>
              <a:rPr lang="en-US" sz="2800" dirty="0"/>
              <a:t>He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Same long tail for </a:t>
            </a:r>
            <a:r>
              <a:rPr lang="en-US" sz="2800" dirty="0" err="1"/>
              <a:t>E</a:t>
            </a:r>
            <a:r>
              <a:rPr lang="en-US" sz="2800" baseline="-25000" dirty="0" err="1"/>
              <a:t>cal</a:t>
            </a:r>
            <a:r>
              <a:rPr lang="en-US" sz="2800" dirty="0"/>
              <a:t> and E</a:t>
            </a:r>
            <a:r>
              <a:rPr lang="en-US" sz="2800" baseline="-25000" dirty="0"/>
              <a:t>QE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9845991-75C1-944E-A17D-1E7BDCDF7141}"/>
              </a:ext>
            </a:extLst>
          </p:cNvPr>
          <p:cNvSpPr/>
          <p:nvPr/>
        </p:nvSpPr>
        <p:spPr>
          <a:xfrm>
            <a:off x="4988348" y="2718530"/>
            <a:ext cx="1028305" cy="494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B98DDE-5236-E046-BF0A-17DDC1F759A3}"/>
              </a:ext>
            </a:extLst>
          </p:cNvPr>
          <p:cNvSpPr txBox="1"/>
          <p:nvPr/>
        </p:nvSpPr>
        <p:spPr>
          <a:xfrm>
            <a:off x="762694" y="4460310"/>
            <a:ext cx="375234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0       0.5       1       1.5      2       2.5      3       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67EFD8-C911-F742-8D90-A082CF320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39471"/>
            <a:ext cx="2895600" cy="365125"/>
          </a:xfrm>
        </p:spPr>
        <p:txBody>
          <a:bodyPr/>
          <a:lstStyle/>
          <a:p>
            <a:pPr algn="l"/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L. Weinstein, NUSTEC 2019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5809515-5836-AF4B-AEFA-E3D414815266}"/>
              </a:ext>
            </a:extLst>
          </p:cNvPr>
          <p:cNvSpPr txBox="1"/>
          <p:nvPr/>
        </p:nvSpPr>
        <p:spPr>
          <a:xfrm rot="18915915">
            <a:off x="3381981" y="2510429"/>
            <a:ext cx="23968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>
                    <a:lumMod val="75000"/>
                  </a:schemeClr>
                </a:solidFill>
              </a:rPr>
              <a:t>Preliminary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0493EAC-1513-C947-8405-2EA6E3914D9E}"/>
              </a:ext>
            </a:extLst>
          </p:cNvPr>
          <p:cNvSpPr txBox="1"/>
          <p:nvPr/>
        </p:nvSpPr>
        <p:spPr>
          <a:xfrm>
            <a:off x="5451213" y="2430806"/>
            <a:ext cx="130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E</a:t>
            </a:r>
            <a:r>
              <a:rPr lang="en-US" sz="2400" baseline="30000" dirty="0">
                <a:solidFill>
                  <a:schemeClr val="accent2">
                    <a:lumMod val="75000"/>
                  </a:schemeClr>
                </a:solidFill>
              </a:rPr>
              <a:t>QE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(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e,e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’)</a:t>
            </a:r>
          </a:p>
        </p:txBody>
      </p:sp>
    </p:spTree>
    <p:extLst>
      <p:ext uri="{BB962C8B-B14F-4D97-AF65-F5344CB8AC3E}">
        <p14:creationId xmlns:p14="http://schemas.microsoft.com/office/powerpoint/2010/main" val="6649358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0460E1-A7C2-2D42-95CF-C70EE68B4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77" y="3626701"/>
            <a:ext cx="3329341" cy="3183142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-4564"/>
            <a:ext cx="9144000" cy="369332"/>
          </a:xfrm>
          <a:noFill/>
        </p:spPr>
        <p:txBody>
          <a:bodyPr>
            <a:noAutofit/>
          </a:bodyPr>
          <a:lstStyle/>
          <a:p>
            <a:r>
              <a:rPr lang="en-US" sz="2800" dirty="0"/>
              <a:t>Energy Reconstruction: E dependence</a:t>
            </a:r>
            <a:endParaRPr lang="en-US" sz="2800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4321782" y="799946"/>
            <a:ext cx="1101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aseline="30000" dirty="0">
                <a:cs typeface="Chalkboard"/>
              </a:rPr>
              <a:t>12</a:t>
            </a:r>
            <a:r>
              <a:rPr lang="en-US" sz="3200" dirty="0">
                <a:cs typeface="Chalkboard"/>
              </a:rPr>
              <a:t>C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8DC220D-0A3B-B941-9B58-5383DFAB14FC}"/>
              </a:ext>
            </a:extLst>
          </p:cNvPr>
          <p:cNvSpPr/>
          <p:nvPr/>
        </p:nvSpPr>
        <p:spPr>
          <a:xfrm>
            <a:off x="3437966" y="6444662"/>
            <a:ext cx="1030596" cy="2789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475CCA-2264-3F45-9920-67058BC4BAE1}"/>
              </a:ext>
            </a:extLst>
          </p:cNvPr>
          <p:cNvSpPr txBox="1"/>
          <p:nvPr/>
        </p:nvSpPr>
        <p:spPr>
          <a:xfrm>
            <a:off x="4651097" y="1580688"/>
            <a:ext cx="4006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Non-QE events increase with 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4D0F16-A1B0-0047-92EE-EDF1911EF061}"/>
              </a:ext>
            </a:extLst>
          </p:cNvPr>
          <p:cNvSpPr txBox="1"/>
          <p:nvPr/>
        </p:nvSpPr>
        <p:spPr>
          <a:xfrm rot="18915915">
            <a:off x="3452692" y="3062992"/>
            <a:ext cx="23968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>
                    <a:lumMod val="75000"/>
                  </a:schemeClr>
                </a:solidFill>
              </a:rPr>
              <a:t>Preliminary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E78DE1-2D0E-7D48-AB19-CDA196719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67" y="392919"/>
            <a:ext cx="3322404" cy="31831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69E9D5-4B9E-364C-8E05-9A46A3725B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4740" y="3644697"/>
            <a:ext cx="3345917" cy="31471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44583F3-0EBD-EF4A-BEE7-B3E4F97692FD}"/>
              </a:ext>
            </a:extLst>
          </p:cNvPr>
          <p:cNvSpPr txBox="1"/>
          <p:nvPr/>
        </p:nvSpPr>
        <p:spPr>
          <a:xfrm>
            <a:off x="3186948" y="1085090"/>
            <a:ext cx="1164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1.1 GeV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A9E67C-063B-7248-942E-92D736B86503}"/>
              </a:ext>
            </a:extLst>
          </p:cNvPr>
          <p:cNvSpPr txBox="1"/>
          <p:nvPr/>
        </p:nvSpPr>
        <p:spPr>
          <a:xfrm>
            <a:off x="3199061" y="4268232"/>
            <a:ext cx="1164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2.2 GeV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8D6BFB0-6545-3846-8C40-F975F60DC51C}"/>
              </a:ext>
            </a:extLst>
          </p:cNvPr>
          <p:cNvSpPr txBox="1"/>
          <p:nvPr/>
        </p:nvSpPr>
        <p:spPr>
          <a:xfrm>
            <a:off x="6528402" y="4302329"/>
            <a:ext cx="1164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4.4 GeV</a:t>
            </a:r>
          </a:p>
        </p:txBody>
      </p:sp>
    </p:spTree>
    <p:extLst>
      <p:ext uri="{BB962C8B-B14F-4D97-AF65-F5344CB8AC3E}">
        <p14:creationId xmlns:p14="http://schemas.microsoft.com/office/powerpoint/2010/main" val="8007110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4C104BB-1EA3-C946-A620-D5036EEAB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2136" y="1673817"/>
            <a:ext cx="4889594" cy="46194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8F6DC3-96CD-754B-A72F-DBA1CD048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830997"/>
          </a:xfrm>
        </p:spPr>
        <p:txBody>
          <a:bodyPr>
            <a:normAutofit fontScale="90000"/>
          </a:bodyPr>
          <a:lstStyle/>
          <a:p>
            <a:r>
              <a:rPr lang="en-US" dirty="0"/>
              <a:t>Agreement between methods does not guarantee correctness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353717-FAD0-2C4A-8859-1233D6B84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L. Weinstein, NUSTEC 2019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6318F03-F6DA-9C40-84B4-6834E402ED61}"/>
              </a:ext>
            </a:extLst>
          </p:cNvPr>
          <p:cNvSpPr/>
          <p:nvPr/>
        </p:nvSpPr>
        <p:spPr>
          <a:xfrm>
            <a:off x="5871411" y="2117557"/>
            <a:ext cx="1082842" cy="409074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AF9556-9B4A-7B4B-9014-3E7C50B018E0}"/>
              </a:ext>
            </a:extLst>
          </p:cNvPr>
          <p:cNvSpPr txBox="1"/>
          <p:nvPr/>
        </p:nvSpPr>
        <p:spPr>
          <a:xfrm>
            <a:off x="5871411" y="1238432"/>
            <a:ext cx="203333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432FF"/>
                </a:solidFill>
              </a:rPr>
              <a:t>Good reconstruction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7950B1-0473-AB4B-8A01-504CA2D9433E}"/>
              </a:ext>
            </a:extLst>
          </p:cNvPr>
          <p:cNvSpPr txBox="1"/>
          <p:nvPr/>
        </p:nvSpPr>
        <p:spPr>
          <a:xfrm>
            <a:off x="1304004" y="3350327"/>
            <a:ext cx="2330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Calorimetric method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5BFACF-CE1F-DC49-A23B-C1E9B294DD89}"/>
              </a:ext>
            </a:extLst>
          </p:cNvPr>
          <p:cNvSpPr txBox="1"/>
          <p:nvPr/>
        </p:nvSpPr>
        <p:spPr>
          <a:xfrm>
            <a:off x="3547254" y="6293219"/>
            <a:ext cx="402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QE (lepton only) method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A19328E-3AF6-FB46-A18B-BF422296CDEB}"/>
              </a:ext>
            </a:extLst>
          </p:cNvPr>
          <p:cNvSpPr/>
          <p:nvPr/>
        </p:nvSpPr>
        <p:spPr>
          <a:xfrm rot="18991591">
            <a:off x="3068082" y="3786922"/>
            <a:ext cx="3769375" cy="67588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1D9ED2-8F64-0742-BC2E-CE03CD79EE6C}"/>
              </a:ext>
            </a:extLst>
          </p:cNvPr>
          <p:cNvSpPr txBox="1"/>
          <p:nvPr/>
        </p:nvSpPr>
        <p:spPr>
          <a:xfrm rot="18978140">
            <a:off x="2588830" y="3168473"/>
            <a:ext cx="276008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Bad reconstruction</a:t>
            </a:r>
          </a:p>
          <a:p>
            <a:r>
              <a:rPr lang="en-US" sz="2000" dirty="0">
                <a:solidFill>
                  <a:srgbClr val="FF0000"/>
                </a:solidFill>
              </a:rPr>
              <a:t>good agreement</a:t>
            </a:r>
          </a:p>
        </p:txBody>
      </p:sp>
    </p:spTree>
    <p:extLst>
      <p:ext uri="{BB962C8B-B14F-4D97-AF65-F5344CB8AC3E}">
        <p14:creationId xmlns:p14="http://schemas.microsoft.com/office/powerpoint/2010/main" val="746023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E3DCEA0-0790-5242-966C-2A2233A23B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88" r="-1"/>
          <a:stretch/>
        </p:blipFill>
        <p:spPr>
          <a:xfrm>
            <a:off x="309966" y="903736"/>
            <a:ext cx="3900463" cy="28986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70DF01-40BB-4440-8C8F-981701BD6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66" y="3739390"/>
            <a:ext cx="4188026" cy="30314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991F11-0B7A-434D-B593-0C6B71545F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79"/>
          <a:stretch/>
        </p:blipFill>
        <p:spPr>
          <a:xfrm>
            <a:off x="4680488" y="846778"/>
            <a:ext cx="4012556" cy="3035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74C85C-B62A-664F-B5A7-0760FF56E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0415"/>
            <a:ext cx="8229600" cy="651793"/>
          </a:xfrm>
        </p:spPr>
        <p:txBody>
          <a:bodyPr>
            <a:normAutofit fontScale="90000"/>
          </a:bodyPr>
          <a:lstStyle/>
          <a:p>
            <a:r>
              <a:rPr lang="en-US" dirty="0"/>
              <a:t>Fractional Energy </a:t>
            </a:r>
            <a:r>
              <a:rPr lang="en-US" dirty="0" err="1"/>
              <a:t>Feeddown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5D54C4-B819-8341-9DDC-22FEC4A2F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L. Weinstein, NUSTEC 2019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A7AC37-30D8-7E48-A665-53FBD4EE25F5}"/>
              </a:ext>
            </a:extLst>
          </p:cNvPr>
          <p:cNvSpPr txBox="1"/>
          <p:nvPr/>
        </p:nvSpPr>
        <p:spPr>
          <a:xfrm>
            <a:off x="1245605" y="4740443"/>
            <a:ext cx="10021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</a:rPr>
              <a:t>4.4 GeV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BBC5BA-520F-5D41-9B56-61826DF4C749}"/>
              </a:ext>
            </a:extLst>
          </p:cNvPr>
          <p:cNvSpPr txBox="1"/>
          <p:nvPr/>
        </p:nvSpPr>
        <p:spPr>
          <a:xfrm>
            <a:off x="2307235" y="5841232"/>
            <a:ext cx="10021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2.2 GeV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7DB7CF-5295-4149-968C-CE48F546ABB9}"/>
              </a:ext>
            </a:extLst>
          </p:cNvPr>
          <p:cNvSpPr txBox="1"/>
          <p:nvPr/>
        </p:nvSpPr>
        <p:spPr>
          <a:xfrm>
            <a:off x="5560931" y="1740570"/>
            <a:ext cx="10021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</a:rPr>
              <a:t>4.4 GeV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59D109-4023-8047-A799-25B4EACD48C8}"/>
              </a:ext>
            </a:extLst>
          </p:cNvPr>
          <p:cNvSpPr txBox="1"/>
          <p:nvPr/>
        </p:nvSpPr>
        <p:spPr>
          <a:xfrm>
            <a:off x="5170202" y="2550227"/>
            <a:ext cx="10021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2.2 GeV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4FBECF-AA6C-E64A-831C-D631E5DFAAE4}"/>
              </a:ext>
            </a:extLst>
          </p:cNvPr>
          <p:cNvSpPr txBox="1"/>
          <p:nvPr/>
        </p:nvSpPr>
        <p:spPr>
          <a:xfrm>
            <a:off x="6671624" y="2859037"/>
            <a:ext cx="10021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1.1 GeV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0A3813-955D-3245-BAFA-389D6BBEE9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78"/>
          <a:stretch/>
        </p:blipFill>
        <p:spPr>
          <a:xfrm>
            <a:off x="4572000" y="3823713"/>
            <a:ext cx="4168566" cy="303142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7BC2C84-B799-AD4E-92AA-011A7DFEED26}"/>
              </a:ext>
            </a:extLst>
          </p:cNvPr>
          <p:cNvSpPr txBox="1"/>
          <p:nvPr/>
        </p:nvSpPr>
        <p:spPr>
          <a:xfrm>
            <a:off x="4162379" y="4009803"/>
            <a:ext cx="850297" cy="58477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aseline="30000" dirty="0"/>
              <a:t>56</a:t>
            </a:r>
            <a:r>
              <a:rPr lang="en-US" sz="3200" dirty="0"/>
              <a:t>Fe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706C9F-53AA-1943-9DF1-D181D3E74923}"/>
              </a:ext>
            </a:extLst>
          </p:cNvPr>
          <p:cNvSpPr txBox="1"/>
          <p:nvPr/>
        </p:nvSpPr>
        <p:spPr>
          <a:xfrm>
            <a:off x="4198486" y="1097419"/>
            <a:ext cx="683200" cy="58477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aseline="30000" dirty="0"/>
              <a:t>12</a:t>
            </a:r>
            <a:r>
              <a:rPr lang="en-US" sz="3200" dirty="0"/>
              <a:t>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E9A608-2924-964C-8D9B-6465A0F8785A}"/>
              </a:ext>
            </a:extLst>
          </p:cNvPr>
          <p:cNvSpPr txBox="1"/>
          <p:nvPr/>
        </p:nvSpPr>
        <p:spPr>
          <a:xfrm rot="19190122">
            <a:off x="2835060" y="3171387"/>
            <a:ext cx="28089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75000"/>
                  </a:schemeClr>
                </a:solidFill>
              </a:rPr>
              <a:t>Preliminary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567F93-C36D-1B42-9288-23B8C24986B6}"/>
              </a:ext>
            </a:extLst>
          </p:cNvPr>
          <p:cNvSpPr txBox="1"/>
          <p:nvPr/>
        </p:nvSpPr>
        <p:spPr>
          <a:xfrm>
            <a:off x="629596" y="1097419"/>
            <a:ext cx="1677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calorimetric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C7F20D-B9B0-8F47-B1E7-B57E5449DF83}"/>
              </a:ext>
            </a:extLst>
          </p:cNvPr>
          <p:cNvSpPr txBox="1"/>
          <p:nvPr/>
        </p:nvSpPr>
        <p:spPr>
          <a:xfrm>
            <a:off x="5009498" y="1039614"/>
            <a:ext cx="1553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QE (e only)</a:t>
            </a:r>
          </a:p>
        </p:txBody>
      </p:sp>
    </p:spTree>
    <p:extLst>
      <p:ext uri="{BB962C8B-B14F-4D97-AF65-F5344CB8AC3E}">
        <p14:creationId xmlns:p14="http://schemas.microsoft.com/office/powerpoint/2010/main" val="26702315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F32B4-9E7F-8A48-86FE-CECC26C6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1800"/>
            <a:ext cx="8229600" cy="803172"/>
          </a:xfrm>
        </p:spPr>
        <p:txBody>
          <a:bodyPr>
            <a:normAutofit/>
          </a:bodyPr>
          <a:lstStyle/>
          <a:p>
            <a:r>
              <a:rPr lang="en-US" sz="4000" dirty="0"/>
              <a:t>Can we select QE events?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A52B77-0A17-2D45-AA6E-D53CF5C1C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L. Weinstein, NUSTEC 2019</a:t>
            </a:r>
          </a:p>
        </p:txBody>
      </p:sp>
      <p:pic>
        <p:nvPicPr>
          <p:cNvPr id="6" name="Picture 5" descr="erec_pperp_56Fe_2.pdf">
            <a:extLst>
              <a:ext uri="{FF2B5EF4-FFF2-40B4-BE49-F238E27FC236}">
                <a16:creationId xmlns:a16="http://schemas.microsoft.com/office/drawing/2014/main" id="{777DA4E1-2AAE-1A41-9C46-ECFD7F1ED3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6511" y="873808"/>
            <a:ext cx="5285381" cy="56933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695FE57-6D0A-6D4D-BF14-C6E91EF33080}"/>
              </a:ext>
            </a:extLst>
          </p:cNvPr>
          <p:cNvSpPr/>
          <p:nvPr/>
        </p:nvSpPr>
        <p:spPr>
          <a:xfrm rot="10800000" flipH="1">
            <a:off x="424576" y="1311686"/>
            <a:ext cx="605804" cy="46261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F5124A-E3AD-CC45-958C-75AEEF5F52F0}"/>
              </a:ext>
            </a:extLst>
          </p:cNvPr>
          <p:cNvSpPr/>
          <p:nvPr/>
        </p:nvSpPr>
        <p:spPr>
          <a:xfrm rot="16200000" flipH="1">
            <a:off x="3144637" y="3695543"/>
            <a:ext cx="472180" cy="48856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15DDD-EC73-9646-94F0-8228D6CCD24C}"/>
              </a:ext>
            </a:extLst>
          </p:cNvPr>
          <p:cNvSpPr txBox="1"/>
          <p:nvPr/>
        </p:nvSpPr>
        <p:spPr>
          <a:xfrm>
            <a:off x="544386" y="1282652"/>
            <a:ext cx="677071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2.5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2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1.5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1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0.5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CF5264-7DDF-194D-862F-2DF2AAFDECB1}"/>
              </a:ext>
            </a:extLst>
          </p:cNvPr>
          <p:cNvSpPr txBox="1"/>
          <p:nvPr/>
        </p:nvSpPr>
        <p:spPr>
          <a:xfrm rot="16200000">
            <a:off x="-145463" y="2542520"/>
            <a:ext cx="11308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</a:t>
            </a:r>
            <a:r>
              <a:rPr lang="en-US" sz="2000" baseline="-25000" dirty="0"/>
              <a:t>QE</a:t>
            </a:r>
            <a:r>
              <a:rPr lang="en-US" sz="2000" dirty="0"/>
              <a:t>[</a:t>
            </a:r>
            <a:r>
              <a:rPr lang="en-US" sz="2000" dirty="0" err="1"/>
              <a:t>GeV</a:t>
            </a:r>
            <a:r>
              <a:rPr lang="en-US" sz="2000" dirty="0"/>
              <a:t>]</a:t>
            </a:r>
            <a:endParaRPr lang="en-US" sz="2000" baseline="-25000" dirty="0"/>
          </a:p>
        </p:txBody>
      </p:sp>
      <p:pic>
        <p:nvPicPr>
          <p:cNvPr id="11" name="Picture 10" descr="Erec_pperp_nopicut_2_3He.png">
            <a:extLst>
              <a:ext uri="{FF2B5EF4-FFF2-40B4-BE49-F238E27FC236}">
                <a16:creationId xmlns:a16="http://schemas.microsoft.com/office/drawing/2014/main" id="{7382610E-7A10-6C49-AD1D-D234C65247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30" t="10821" r="38473" b="84240"/>
          <a:stretch/>
        </p:blipFill>
        <p:spPr>
          <a:xfrm>
            <a:off x="3968034" y="1656580"/>
            <a:ext cx="1428699" cy="27351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28C944-690C-BE49-BBB4-76F5C4B9A8AC}"/>
              </a:ext>
            </a:extLst>
          </p:cNvPr>
          <p:cNvCxnSpPr/>
          <p:nvPr/>
        </p:nvCxnSpPr>
        <p:spPr>
          <a:xfrm>
            <a:off x="1977707" y="1639185"/>
            <a:ext cx="0" cy="4198675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E7914FC-2162-9E47-9654-F87365F34908}"/>
              </a:ext>
            </a:extLst>
          </p:cNvPr>
          <p:cNvCxnSpPr/>
          <p:nvPr/>
        </p:nvCxnSpPr>
        <p:spPr>
          <a:xfrm>
            <a:off x="2896790" y="1639185"/>
            <a:ext cx="0" cy="4198675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B2813EC-F878-8E43-896C-9078FA74727C}"/>
              </a:ext>
            </a:extLst>
          </p:cNvPr>
          <p:cNvSpPr txBox="1"/>
          <p:nvPr/>
        </p:nvSpPr>
        <p:spPr>
          <a:xfrm>
            <a:off x="2242622" y="1111933"/>
            <a:ext cx="2128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2.2 </a:t>
            </a:r>
            <a:r>
              <a:rPr lang="en-US" sz="2800" dirty="0" err="1"/>
              <a:t>GeV</a:t>
            </a:r>
            <a:r>
              <a:rPr lang="en-US" sz="2800" dirty="0"/>
              <a:t> </a:t>
            </a:r>
            <a:r>
              <a:rPr lang="en-US" sz="2800" baseline="30000" dirty="0"/>
              <a:t>56</a:t>
            </a:r>
            <a:r>
              <a:rPr lang="en-US" sz="2800" dirty="0"/>
              <a:t>Fe</a:t>
            </a:r>
            <a:endParaRPr lang="en-US" sz="2800" baseline="-25000" dirty="0"/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18EF962A-5E86-7141-A466-02BC29B06D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9301406"/>
              </p:ext>
            </p:extLst>
          </p:nvPr>
        </p:nvGraphicFramePr>
        <p:xfrm>
          <a:off x="6034350" y="2162214"/>
          <a:ext cx="2633763" cy="5190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89" name="Equation" r:id="rId5" imgW="1295400" imgH="254000" progId="Equation.DSMT4">
                  <p:embed/>
                </p:oleObj>
              </mc:Choice>
              <mc:Fallback>
                <p:oleObj name="Equation" r:id="rId5" imgW="1295400" imgH="2540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18EF962A-5E86-7141-A466-02BC29B06D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34350" y="2162214"/>
                        <a:ext cx="2633763" cy="5190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8B93771C-A7CA-614F-8D8C-8572121CDE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6535522"/>
              </p:ext>
            </p:extLst>
          </p:nvPr>
        </p:nvGraphicFramePr>
        <p:xfrm>
          <a:off x="3769475" y="6081388"/>
          <a:ext cx="1929481" cy="5145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90" name="Equation" r:id="rId7" imgW="952500" imgH="254000" progId="Equation.DSMT4">
                  <p:embed/>
                </p:oleObj>
              </mc:Choice>
              <mc:Fallback>
                <p:oleObj name="Equation" r:id="rId7" imgW="952500" imgH="25400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8B93771C-A7CA-614F-8D8C-8572121CDE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769475" y="6081388"/>
                        <a:ext cx="1929481" cy="5145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C6B2489F-BAAD-7F4C-9513-5835170E1C8D}"/>
              </a:ext>
            </a:extLst>
          </p:cNvPr>
          <p:cNvSpPr txBox="1"/>
          <p:nvPr/>
        </p:nvSpPr>
        <p:spPr>
          <a:xfrm>
            <a:off x="905411" y="5855253"/>
            <a:ext cx="5280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0              0.2            0.4            0.6            0.8             1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3C5A7C4-37D8-E94F-ADA7-AFE5261CE9BF}"/>
                  </a:ext>
                </a:extLst>
              </p:cNvPr>
              <p:cNvSpPr txBox="1"/>
              <p:nvPr/>
            </p:nvSpPr>
            <p:spPr>
              <a:xfrm>
                <a:off x="7241266" y="2943555"/>
                <a:ext cx="757468" cy="2914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𝑚𝑖𝑠𝑠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3C5A7C4-37D8-E94F-ADA7-AFE5261CE9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1266" y="2943555"/>
                <a:ext cx="757468" cy="291426"/>
              </a:xfrm>
              <a:prstGeom prst="rect">
                <a:avLst/>
              </a:prstGeom>
              <a:blipFill>
                <a:blip r:embed="rId9"/>
                <a:stretch>
                  <a:fillRect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3CB4479-F044-7045-AE54-340B81F21CEC}"/>
              </a:ext>
            </a:extLst>
          </p:cNvPr>
          <p:cNvCxnSpPr/>
          <p:nvPr/>
        </p:nvCxnSpPr>
        <p:spPr>
          <a:xfrm>
            <a:off x="5999341" y="3675096"/>
            <a:ext cx="1707364" cy="0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8324A45-385E-9141-B2C6-7EC961A58C5B}"/>
              </a:ext>
            </a:extLst>
          </p:cNvPr>
          <p:cNvCxnSpPr>
            <a:cxnSpLocks/>
          </p:cNvCxnSpPr>
          <p:nvPr/>
        </p:nvCxnSpPr>
        <p:spPr>
          <a:xfrm flipV="1">
            <a:off x="7684475" y="2972114"/>
            <a:ext cx="1175866" cy="685145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9C67516-1C2D-0E4C-8D0F-D48C0D9646B4}"/>
              </a:ext>
            </a:extLst>
          </p:cNvPr>
          <p:cNvCxnSpPr>
            <a:cxnSpLocks/>
          </p:cNvCxnSpPr>
          <p:nvPr/>
        </p:nvCxnSpPr>
        <p:spPr>
          <a:xfrm>
            <a:off x="7683649" y="3685303"/>
            <a:ext cx="470994" cy="361482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49298EA-D2BF-D340-A4DC-E3DD283C9E3A}"/>
              </a:ext>
            </a:extLst>
          </p:cNvPr>
          <p:cNvCxnSpPr>
            <a:cxnSpLocks/>
          </p:cNvCxnSpPr>
          <p:nvPr/>
        </p:nvCxnSpPr>
        <p:spPr>
          <a:xfrm flipV="1">
            <a:off x="7681395" y="3315582"/>
            <a:ext cx="0" cy="3191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6314AA2-233F-8A43-8684-94FE47BC3EC8}"/>
                  </a:ext>
                </a:extLst>
              </p:cNvPr>
              <p:cNvSpPr txBox="1"/>
              <p:nvPr/>
            </p:nvSpPr>
            <p:spPr>
              <a:xfrm>
                <a:off x="8319692" y="2765996"/>
                <a:ext cx="3154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6314AA2-233F-8A43-8684-94FE47BC3E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9692" y="2765996"/>
                <a:ext cx="315451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6B546ED7-0553-824C-BAE4-F907D4CB7877}"/>
              </a:ext>
            </a:extLst>
          </p:cNvPr>
          <p:cNvSpPr txBox="1"/>
          <p:nvPr/>
        </p:nvSpPr>
        <p:spPr>
          <a:xfrm>
            <a:off x="7778651" y="3846506"/>
            <a:ext cx="31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Cambria" panose="02040503050406030204" pitchFamily="18" charset="0"/>
              </a:rPr>
              <a:t>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B1C6ACC-E62A-5F4C-9B24-2197185932BB}"/>
              </a:ext>
            </a:extLst>
          </p:cNvPr>
          <p:cNvSpPr txBox="1"/>
          <p:nvPr/>
        </p:nvSpPr>
        <p:spPr>
          <a:xfrm>
            <a:off x="6002900" y="3255415"/>
            <a:ext cx="31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Cambria" panose="02040503050406030204" pitchFamily="18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6049436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91CA005-BEBF-BA46-8C19-90E11D185FBE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319969" y="681746"/>
            <a:ext cx="5432623" cy="5850407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91932"/>
          </a:xfrm>
          <a:noFill/>
        </p:spPr>
        <p:txBody>
          <a:bodyPr>
            <a:noAutofit/>
          </a:bodyPr>
          <a:lstStyle/>
          <a:p>
            <a:r>
              <a:rPr lang="en-US" sz="2800" dirty="0"/>
              <a:t> </a:t>
            </a:r>
          </a:p>
        </p:txBody>
      </p:sp>
      <p:graphicFrame>
        <p:nvGraphicFramePr>
          <p:cNvPr id="61" name="Object 60"/>
          <p:cNvGraphicFramePr>
            <a:graphicFrameLocks noChangeAspect="1"/>
          </p:cNvGraphicFramePr>
          <p:nvPr/>
        </p:nvGraphicFramePr>
        <p:xfrm>
          <a:off x="3889972" y="44810"/>
          <a:ext cx="1780853" cy="5604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92" name="Equation" r:id="rId5" imgW="711200" imgH="228600" progId="Equation.DSMT4">
                  <p:embed/>
                </p:oleObj>
              </mc:Choice>
              <mc:Fallback>
                <p:oleObj name="Equation" r:id="rId5" imgW="711200" imgH="228600" progId="Equation.DSMT4">
                  <p:embed/>
                  <p:pic>
                    <p:nvPicPr>
                      <p:cNvPr id="61" name="Object 60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89972" y="44810"/>
                        <a:ext cx="1780853" cy="5604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8" name="Rectangle 157"/>
          <p:cNvSpPr/>
          <p:nvPr/>
        </p:nvSpPr>
        <p:spPr>
          <a:xfrm>
            <a:off x="4367288" y="835911"/>
            <a:ext cx="10474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E</a:t>
            </a:r>
            <a:r>
              <a:rPr lang="en-US" sz="2400" b="1" baseline="-25000" dirty="0"/>
              <a:t>QE</a:t>
            </a:r>
            <a:r>
              <a:rPr lang="en-US" sz="2400" b="1" dirty="0"/>
              <a:t> </a:t>
            </a:r>
          </a:p>
        </p:txBody>
      </p:sp>
      <p:sp>
        <p:nvSpPr>
          <p:cNvPr id="159" name="Rectangle 158"/>
          <p:cNvSpPr/>
          <p:nvPr/>
        </p:nvSpPr>
        <p:spPr>
          <a:xfrm>
            <a:off x="6034647" y="6062316"/>
            <a:ext cx="175716" cy="2710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Rectangle 159"/>
          <p:cNvSpPr/>
          <p:nvPr/>
        </p:nvSpPr>
        <p:spPr>
          <a:xfrm>
            <a:off x="6441072" y="4556516"/>
            <a:ext cx="66665" cy="2502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Rectangle 160"/>
          <p:cNvSpPr/>
          <p:nvPr/>
        </p:nvSpPr>
        <p:spPr>
          <a:xfrm>
            <a:off x="6439132" y="3077684"/>
            <a:ext cx="64418" cy="2692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Rectangle 161"/>
          <p:cNvSpPr/>
          <p:nvPr/>
        </p:nvSpPr>
        <p:spPr>
          <a:xfrm>
            <a:off x="6439131" y="1672154"/>
            <a:ext cx="61080" cy="2119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TextBox 165"/>
          <p:cNvSpPr txBox="1"/>
          <p:nvPr/>
        </p:nvSpPr>
        <p:spPr>
          <a:xfrm>
            <a:off x="4460213" y="1386621"/>
            <a:ext cx="720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0-0.2</a:t>
            </a:r>
          </a:p>
        </p:txBody>
      </p:sp>
      <p:sp>
        <p:nvSpPr>
          <p:cNvPr id="181" name="Rectangle 180"/>
          <p:cNvSpPr/>
          <p:nvPr/>
        </p:nvSpPr>
        <p:spPr>
          <a:xfrm>
            <a:off x="6905546" y="1625793"/>
            <a:ext cx="168549" cy="7240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Rectangle 181"/>
          <p:cNvSpPr/>
          <p:nvPr/>
        </p:nvSpPr>
        <p:spPr>
          <a:xfrm>
            <a:off x="3666824" y="1629855"/>
            <a:ext cx="168549" cy="7240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Rectangle 183"/>
          <p:cNvSpPr/>
          <p:nvPr/>
        </p:nvSpPr>
        <p:spPr>
          <a:xfrm>
            <a:off x="6903486" y="3144172"/>
            <a:ext cx="168549" cy="7240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Rectangle 184"/>
          <p:cNvSpPr/>
          <p:nvPr/>
        </p:nvSpPr>
        <p:spPr>
          <a:xfrm>
            <a:off x="3440791" y="4423237"/>
            <a:ext cx="730602" cy="8049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TextBox 186"/>
          <p:cNvSpPr txBox="1"/>
          <p:nvPr/>
        </p:nvSpPr>
        <p:spPr>
          <a:xfrm>
            <a:off x="5137937" y="1815916"/>
            <a:ext cx="712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&gt;0.4</a:t>
            </a:r>
          </a:p>
        </p:txBody>
      </p:sp>
      <p:sp>
        <p:nvSpPr>
          <p:cNvPr id="189" name="TextBox 188"/>
          <p:cNvSpPr txBox="1"/>
          <p:nvPr/>
        </p:nvSpPr>
        <p:spPr>
          <a:xfrm>
            <a:off x="3666349" y="4430599"/>
            <a:ext cx="736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/>
              <a:t>56</a:t>
            </a:r>
            <a:r>
              <a:rPr lang="en-US" sz="2400" dirty="0"/>
              <a:t>Fe</a:t>
            </a:r>
            <a:endParaRPr lang="en-US" sz="2400" baseline="-25000" dirty="0"/>
          </a:p>
        </p:txBody>
      </p:sp>
      <p:sp>
        <p:nvSpPr>
          <p:cNvPr id="191" name="Rectangle 190"/>
          <p:cNvSpPr/>
          <p:nvPr/>
        </p:nvSpPr>
        <p:spPr>
          <a:xfrm>
            <a:off x="3397731" y="2587945"/>
            <a:ext cx="730602" cy="7240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Rectangle 191"/>
          <p:cNvSpPr/>
          <p:nvPr/>
        </p:nvSpPr>
        <p:spPr>
          <a:xfrm>
            <a:off x="3434307" y="834570"/>
            <a:ext cx="730602" cy="7240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Rectangle 194"/>
          <p:cNvSpPr/>
          <p:nvPr/>
        </p:nvSpPr>
        <p:spPr>
          <a:xfrm>
            <a:off x="6082158" y="827382"/>
            <a:ext cx="730602" cy="7240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Rectangle 195"/>
          <p:cNvSpPr/>
          <p:nvPr/>
        </p:nvSpPr>
        <p:spPr>
          <a:xfrm>
            <a:off x="6093551" y="2542679"/>
            <a:ext cx="730602" cy="7240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Rectangle 196"/>
          <p:cNvSpPr/>
          <p:nvPr/>
        </p:nvSpPr>
        <p:spPr>
          <a:xfrm>
            <a:off x="6094154" y="4423237"/>
            <a:ext cx="603984" cy="9578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TextBox 201"/>
          <p:cNvSpPr txBox="1"/>
          <p:nvPr/>
        </p:nvSpPr>
        <p:spPr>
          <a:xfrm>
            <a:off x="3637837" y="2943212"/>
            <a:ext cx="969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/>
              <a:t>12</a:t>
            </a:r>
            <a:r>
              <a:rPr lang="en-US" sz="2400" dirty="0"/>
              <a:t>C</a:t>
            </a:r>
            <a:endParaRPr lang="en-US" sz="2400" baseline="-25000" dirty="0"/>
          </a:p>
        </p:txBody>
      </p:sp>
      <p:sp>
        <p:nvSpPr>
          <p:cNvPr id="203" name="TextBox 202"/>
          <p:cNvSpPr txBox="1"/>
          <p:nvPr/>
        </p:nvSpPr>
        <p:spPr>
          <a:xfrm flipH="1">
            <a:off x="3665130" y="1429449"/>
            <a:ext cx="981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/>
              <a:t>4</a:t>
            </a:r>
            <a:r>
              <a:rPr lang="en-US" sz="2400" dirty="0"/>
              <a:t>He</a:t>
            </a:r>
            <a:endParaRPr lang="en-US" sz="2400" baseline="-25000" dirty="0"/>
          </a:p>
        </p:txBody>
      </p:sp>
      <p:sp>
        <p:nvSpPr>
          <p:cNvPr id="205" name="Rectangle 204"/>
          <p:cNvSpPr/>
          <p:nvPr/>
        </p:nvSpPr>
        <p:spPr>
          <a:xfrm>
            <a:off x="6884000" y="834726"/>
            <a:ext cx="16298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/>
              <a:t>E</a:t>
            </a:r>
            <a:r>
              <a:rPr lang="en-US" sz="2400" b="1" baseline="-25000" dirty="0" err="1"/>
              <a:t>Cal</a:t>
            </a:r>
            <a:r>
              <a:rPr lang="en-US" sz="2400" b="1" dirty="0"/>
              <a:t> </a:t>
            </a:r>
          </a:p>
        </p:txBody>
      </p:sp>
      <p:sp>
        <p:nvSpPr>
          <p:cNvPr id="206" name="Rectangle 205"/>
          <p:cNvSpPr/>
          <p:nvPr/>
        </p:nvSpPr>
        <p:spPr>
          <a:xfrm>
            <a:off x="5831179" y="2946075"/>
            <a:ext cx="168549" cy="2618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Rectangle 206"/>
          <p:cNvSpPr/>
          <p:nvPr/>
        </p:nvSpPr>
        <p:spPr>
          <a:xfrm>
            <a:off x="5480564" y="6085591"/>
            <a:ext cx="3303519" cy="2618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TextBox 207"/>
          <p:cNvSpPr txBox="1"/>
          <p:nvPr/>
        </p:nvSpPr>
        <p:spPr>
          <a:xfrm>
            <a:off x="7620766" y="6162821"/>
            <a:ext cx="12498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E</a:t>
            </a:r>
            <a:r>
              <a:rPr lang="en-US" baseline="-25000" dirty="0" err="1"/>
              <a:t>Calor</a:t>
            </a:r>
            <a:r>
              <a:rPr lang="en-US" dirty="0"/>
              <a:t>[</a:t>
            </a:r>
            <a:r>
              <a:rPr lang="en-US" dirty="0" err="1"/>
              <a:t>GeV</a:t>
            </a:r>
            <a:r>
              <a:rPr lang="en-US" dirty="0"/>
              <a:t>]</a:t>
            </a:r>
            <a:endParaRPr lang="en-US" baseline="-25000" dirty="0"/>
          </a:p>
        </p:txBody>
      </p:sp>
      <p:sp>
        <p:nvSpPr>
          <p:cNvPr id="209" name="TextBox 208"/>
          <p:cNvSpPr txBox="1"/>
          <p:nvPr/>
        </p:nvSpPr>
        <p:spPr>
          <a:xfrm>
            <a:off x="5124129" y="6130779"/>
            <a:ext cx="10669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  <a:r>
              <a:rPr lang="en-US" baseline="-25000" dirty="0"/>
              <a:t>QE</a:t>
            </a:r>
            <a:r>
              <a:rPr lang="en-US" dirty="0"/>
              <a:t>[</a:t>
            </a:r>
            <a:r>
              <a:rPr lang="en-US" dirty="0" err="1"/>
              <a:t>GeV</a:t>
            </a:r>
            <a:r>
              <a:rPr lang="en-US" dirty="0"/>
              <a:t>]</a:t>
            </a:r>
            <a:endParaRPr lang="en-US" baseline="-25000" dirty="0"/>
          </a:p>
        </p:txBody>
      </p:sp>
      <p:sp>
        <p:nvSpPr>
          <p:cNvPr id="210" name="Rectangle 209"/>
          <p:cNvSpPr/>
          <p:nvPr/>
        </p:nvSpPr>
        <p:spPr>
          <a:xfrm>
            <a:off x="5848066" y="4494862"/>
            <a:ext cx="189877" cy="2618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Rectangle 210"/>
          <p:cNvSpPr/>
          <p:nvPr/>
        </p:nvSpPr>
        <p:spPr>
          <a:xfrm>
            <a:off x="8404798" y="2941441"/>
            <a:ext cx="168549" cy="2618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Rectangle 211"/>
          <p:cNvSpPr/>
          <p:nvPr/>
        </p:nvSpPr>
        <p:spPr>
          <a:xfrm flipV="1">
            <a:off x="8370279" y="1429736"/>
            <a:ext cx="280454" cy="4439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Rectangle 214"/>
          <p:cNvSpPr/>
          <p:nvPr/>
        </p:nvSpPr>
        <p:spPr>
          <a:xfrm>
            <a:off x="5810186" y="1429736"/>
            <a:ext cx="193983" cy="2618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Rectangle 219"/>
          <p:cNvSpPr/>
          <p:nvPr/>
        </p:nvSpPr>
        <p:spPr>
          <a:xfrm flipV="1">
            <a:off x="8397571" y="4529204"/>
            <a:ext cx="257637" cy="2339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Rectangle 220"/>
          <p:cNvSpPr/>
          <p:nvPr/>
        </p:nvSpPr>
        <p:spPr>
          <a:xfrm rot="10800000" flipH="1">
            <a:off x="7698935" y="1602512"/>
            <a:ext cx="209436" cy="1129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 descr="erec_pperp_56Fe_2.pdf">
            <a:extLst>
              <a:ext uri="{FF2B5EF4-FFF2-40B4-BE49-F238E27FC236}">
                <a16:creationId xmlns:a16="http://schemas.microsoft.com/office/drawing/2014/main" id="{076F6690-5229-C446-9D2F-3D4C0F6B36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1540" y="580925"/>
            <a:ext cx="2612143" cy="2813787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0CA2261-C770-9E49-AC53-12A60A47EAF8}"/>
              </a:ext>
            </a:extLst>
          </p:cNvPr>
          <p:cNvCxnSpPr>
            <a:cxnSpLocks/>
          </p:cNvCxnSpPr>
          <p:nvPr/>
        </p:nvCxnSpPr>
        <p:spPr>
          <a:xfrm>
            <a:off x="1100882" y="919829"/>
            <a:ext cx="0" cy="20993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EBF0E07-2779-8D4B-B1EA-7D6B71BE733F}"/>
              </a:ext>
            </a:extLst>
          </p:cNvPr>
          <p:cNvCxnSpPr>
            <a:cxnSpLocks/>
          </p:cNvCxnSpPr>
          <p:nvPr/>
        </p:nvCxnSpPr>
        <p:spPr>
          <a:xfrm>
            <a:off x="1553906" y="934443"/>
            <a:ext cx="0" cy="20993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aphicFrame>
        <p:nvGraphicFramePr>
          <p:cNvPr id="44" name="Object 43">
            <a:extLst>
              <a:ext uri="{FF2B5EF4-FFF2-40B4-BE49-F238E27FC236}">
                <a16:creationId xmlns:a16="http://schemas.microsoft.com/office/drawing/2014/main" id="{6D1293E3-F6D3-4C40-9B1D-394D0453E1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3978666"/>
              </p:ext>
            </p:extLst>
          </p:nvPr>
        </p:nvGraphicFramePr>
        <p:xfrm>
          <a:off x="2471785" y="3159877"/>
          <a:ext cx="449142" cy="367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93" name="Equation" r:id="rId8" imgW="279400" imgH="228600" progId="Equation.DSMT4">
                  <p:embed/>
                </p:oleObj>
              </mc:Choice>
              <mc:Fallback>
                <p:oleObj name="Equation" r:id="rId8" imgW="279400" imgH="228600" progId="Equation.DSMT4">
                  <p:embed/>
                  <p:pic>
                    <p:nvPicPr>
                      <p:cNvPr id="156" name="Object 155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471785" y="3159877"/>
                        <a:ext cx="449142" cy="3674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8E1B9AB-F41F-6942-A5A1-234DD71BE5FD}"/>
              </a:ext>
            </a:extLst>
          </p:cNvPr>
          <p:cNvSpPr txBox="1"/>
          <p:nvPr/>
        </p:nvSpPr>
        <p:spPr>
          <a:xfrm>
            <a:off x="2" y="880892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2FD974A-260B-0747-A57C-A6DB06078028}"/>
              </a:ext>
            </a:extLst>
          </p:cNvPr>
          <p:cNvCxnSpPr/>
          <p:nvPr/>
        </p:nvCxnSpPr>
        <p:spPr>
          <a:xfrm>
            <a:off x="651355" y="2844202"/>
            <a:ext cx="449529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C3247B7-E93A-4746-B9D3-BBD0D70F6553}"/>
              </a:ext>
            </a:extLst>
          </p:cNvPr>
          <p:cNvCxnSpPr/>
          <p:nvPr/>
        </p:nvCxnSpPr>
        <p:spPr>
          <a:xfrm>
            <a:off x="1091853" y="2846290"/>
            <a:ext cx="449529" cy="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653182B-0D51-6544-9217-CEBD416637D6}"/>
              </a:ext>
            </a:extLst>
          </p:cNvPr>
          <p:cNvCxnSpPr>
            <a:cxnSpLocks/>
          </p:cNvCxnSpPr>
          <p:nvPr/>
        </p:nvCxnSpPr>
        <p:spPr>
          <a:xfrm flipV="1">
            <a:off x="1557401" y="2844202"/>
            <a:ext cx="1363526" cy="4176"/>
          </a:xfrm>
          <a:prstGeom prst="straightConnector1">
            <a:avLst/>
          </a:prstGeom>
          <a:ln w="38100">
            <a:solidFill>
              <a:srgbClr val="92D05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10CAE367-349D-964C-8ACB-BDBCC9EF49FB}"/>
              </a:ext>
            </a:extLst>
          </p:cNvPr>
          <p:cNvSpPr txBox="1"/>
          <p:nvPr/>
        </p:nvSpPr>
        <p:spPr>
          <a:xfrm rot="18915915">
            <a:off x="5147575" y="3384206"/>
            <a:ext cx="23968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>
                    <a:lumMod val="75000"/>
                  </a:schemeClr>
                </a:solidFill>
              </a:rPr>
              <a:t>Preliminary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4AE31C3-0FC6-EE43-AA7F-E37CED4445C2}"/>
                  </a:ext>
                </a:extLst>
              </p:cNvPr>
              <p:cNvSpPr txBox="1"/>
              <p:nvPr/>
            </p:nvSpPr>
            <p:spPr>
              <a:xfrm>
                <a:off x="323684" y="4955953"/>
                <a:ext cx="2927853" cy="8502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High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𝑚𝑖𝑠𝑠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⊥</m:t>
                        </m:r>
                      </m:sup>
                    </m:sSubSup>
                  </m:oMath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r>
                  <a:rPr lang="en-US" sz="2400" b="0" dirty="0"/>
                  <a:t>	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dirty="0"/>
                  <a:t> wrong energy! 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4AE31C3-0FC6-EE43-AA7F-E37CED4445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684" y="4955953"/>
                <a:ext cx="2927853" cy="850233"/>
              </a:xfrm>
              <a:prstGeom prst="rect">
                <a:avLst/>
              </a:prstGeom>
              <a:blipFill>
                <a:blip r:embed="rId10"/>
                <a:stretch>
                  <a:fillRect l="-3017" t="-1471" r="-2155" b="-1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7" name="TextBox 166"/>
          <p:cNvSpPr txBox="1"/>
          <p:nvPr/>
        </p:nvSpPr>
        <p:spPr>
          <a:xfrm>
            <a:off x="6803435" y="5211139"/>
            <a:ext cx="108078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0.2-0.4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AFA6459-3DD8-ED45-8CBE-053EC7156859}"/>
              </a:ext>
            </a:extLst>
          </p:cNvPr>
          <p:cNvSpPr txBox="1"/>
          <p:nvPr/>
        </p:nvSpPr>
        <p:spPr>
          <a:xfrm>
            <a:off x="6631693" y="4638706"/>
            <a:ext cx="712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&gt;0.4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70AAAEB-2D55-3E4E-9D27-5427F8E4D1BA}"/>
              </a:ext>
            </a:extLst>
          </p:cNvPr>
          <p:cNvSpPr txBox="1"/>
          <p:nvPr/>
        </p:nvSpPr>
        <p:spPr>
          <a:xfrm>
            <a:off x="3786217" y="1962342"/>
            <a:ext cx="108078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0.2-0.4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D05304E-E61C-844C-AB28-F6502720BD45}"/>
              </a:ext>
            </a:extLst>
          </p:cNvPr>
          <p:cNvSpPr txBox="1"/>
          <p:nvPr/>
        </p:nvSpPr>
        <p:spPr>
          <a:xfrm>
            <a:off x="7310600" y="4257737"/>
            <a:ext cx="720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0-0.2</a:t>
            </a:r>
          </a:p>
        </p:txBody>
      </p:sp>
    </p:spTree>
    <p:extLst>
      <p:ext uri="{BB962C8B-B14F-4D97-AF65-F5344CB8AC3E}">
        <p14:creationId xmlns:p14="http://schemas.microsoft.com/office/powerpoint/2010/main" val="7562620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9256E2-53EA-B342-B356-DD6049138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013" y="943557"/>
            <a:ext cx="8153468" cy="266120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E140588-4910-F049-A384-75ECFF4D50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52" t="9208" r="6617" b="5669"/>
          <a:stretch/>
        </p:blipFill>
        <p:spPr>
          <a:xfrm rot="5400000">
            <a:off x="5380779" y="3669718"/>
            <a:ext cx="2306736" cy="3185984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022A9C79-2022-CC4A-9708-85393A49879A}"/>
              </a:ext>
            </a:extLst>
          </p:cNvPr>
          <p:cNvSpPr txBox="1"/>
          <p:nvPr/>
        </p:nvSpPr>
        <p:spPr>
          <a:xfrm>
            <a:off x="7369502" y="1123213"/>
            <a:ext cx="95571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GENIE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17">
                <a:extLst>
                  <a:ext uri="{FF2B5EF4-FFF2-40B4-BE49-F238E27FC236}">
                    <a16:creationId xmlns:a16="http://schemas.microsoft.com/office/drawing/2014/main" id="{3FE52794-4CC0-9344-A1C3-F07D769FAAE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2301" y="48580"/>
                <a:ext cx="9143999" cy="79371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Aft>
                    <a:spcPts val="1800"/>
                  </a:spcAft>
                  <a:buNone/>
                </a:pP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4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</a:rPr>
                  <a:t> Data vs Genie 2.2 GeV</a:t>
                </a:r>
              </a:p>
            </p:txBody>
          </p:sp>
        </mc:Choice>
        <mc:Fallback>
          <p:sp>
            <p:nvSpPr>
              <p:cNvPr id="5" name="Content Placeholder 17">
                <a:extLst>
                  <a:ext uri="{FF2B5EF4-FFF2-40B4-BE49-F238E27FC236}">
                    <a16:creationId xmlns:a16="http://schemas.microsoft.com/office/drawing/2014/main" id="{3FE52794-4CC0-9344-A1C3-F07D769FAA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301" y="48580"/>
                <a:ext cx="9143999" cy="793719"/>
              </a:xfrm>
              <a:prstGeom prst="rect">
                <a:avLst/>
              </a:prstGeom>
              <a:blipFill>
                <a:blip r:embed="rId4"/>
                <a:stretch>
                  <a:fillRect t="-17460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A9E440EE-0E16-B740-9D60-AFBE47C3CF4B}"/>
              </a:ext>
            </a:extLst>
          </p:cNvPr>
          <p:cNvSpPr txBox="1"/>
          <p:nvPr/>
        </p:nvSpPr>
        <p:spPr>
          <a:xfrm>
            <a:off x="3024008" y="605184"/>
            <a:ext cx="24068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C(</a:t>
            </a:r>
            <a:r>
              <a:rPr lang="en-US" sz="2400" dirty="0" err="1"/>
              <a:t>e,e’p</a:t>
            </a:r>
            <a:r>
              <a:rPr lang="en-US" sz="2400" dirty="0"/>
              <a:t>) 2.26 GeV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88D426-1789-464F-9E51-68342D406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L. Weinstein, NUSTEC 2019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DE87A12-51D9-BC40-8771-91DD001BFB96}"/>
              </a:ext>
            </a:extLst>
          </p:cNvPr>
          <p:cNvSpPr txBox="1"/>
          <p:nvPr/>
        </p:nvSpPr>
        <p:spPr>
          <a:xfrm>
            <a:off x="3356535" y="1123213"/>
            <a:ext cx="76469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Data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F9B9517-EA49-084D-9883-A7A97836CD67}"/>
              </a:ext>
            </a:extLst>
          </p:cNvPr>
          <p:cNvSpPr txBox="1"/>
          <p:nvPr/>
        </p:nvSpPr>
        <p:spPr>
          <a:xfrm>
            <a:off x="5503973" y="3472972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0.5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FB36086-C7C2-EE41-9885-AF763BE2C627}"/>
              </a:ext>
            </a:extLst>
          </p:cNvPr>
          <p:cNvSpPr txBox="1"/>
          <p:nvPr/>
        </p:nvSpPr>
        <p:spPr>
          <a:xfrm>
            <a:off x="6409304" y="3464346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8EF6B5B-0664-9049-9E46-E2AD2BC81D6C}"/>
              </a:ext>
            </a:extLst>
          </p:cNvPr>
          <p:cNvSpPr txBox="1"/>
          <p:nvPr/>
        </p:nvSpPr>
        <p:spPr>
          <a:xfrm>
            <a:off x="7354352" y="3748848"/>
            <a:ext cx="1630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Energy Transfer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08BCECF-39F2-A94A-AC7A-7F75F2ED85C0}"/>
              </a:ext>
            </a:extLst>
          </p:cNvPr>
          <p:cNvSpPr txBox="1"/>
          <p:nvPr/>
        </p:nvSpPr>
        <p:spPr>
          <a:xfrm>
            <a:off x="5560922" y="6337560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0.5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EE485FB-E0D9-374D-BD0D-CFE9D4450736}"/>
              </a:ext>
            </a:extLst>
          </p:cNvPr>
          <p:cNvSpPr txBox="1"/>
          <p:nvPr/>
        </p:nvSpPr>
        <p:spPr>
          <a:xfrm>
            <a:off x="6435581" y="6371664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F5F539D-5E5D-5D46-A15B-407D402EFB04}"/>
              </a:ext>
            </a:extLst>
          </p:cNvPr>
          <p:cNvSpPr txBox="1"/>
          <p:nvPr/>
        </p:nvSpPr>
        <p:spPr>
          <a:xfrm>
            <a:off x="7026631" y="6412328"/>
            <a:ext cx="1630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Energy Transfer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386F2B8-715E-7041-B45E-0A0C50B0B12D}"/>
              </a:ext>
            </a:extLst>
          </p:cNvPr>
          <p:cNvSpPr txBox="1"/>
          <p:nvPr/>
        </p:nvSpPr>
        <p:spPr>
          <a:xfrm>
            <a:off x="4611629" y="5999811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0.5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19DC335-5848-594F-826F-4CF69D93AADA}"/>
              </a:ext>
            </a:extLst>
          </p:cNvPr>
          <p:cNvSpPr txBox="1"/>
          <p:nvPr/>
        </p:nvSpPr>
        <p:spPr>
          <a:xfrm>
            <a:off x="4596798" y="5346320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66D56BA-D02A-3941-85A6-3FB0D2600801}"/>
              </a:ext>
            </a:extLst>
          </p:cNvPr>
          <p:cNvSpPr txBox="1"/>
          <p:nvPr/>
        </p:nvSpPr>
        <p:spPr>
          <a:xfrm>
            <a:off x="4611377" y="4663579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1.5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B661C55-4F0E-5F4E-B1BB-19877B104BC1}"/>
              </a:ext>
            </a:extLst>
          </p:cNvPr>
          <p:cNvSpPr txBox="1"/>
          <p:nvPr/>
        </p:nvSpPr>
        <p:spPr>
          <a:xfrm rot="16200000">
            <a:off x="3716612" y="4769317"/>
            <a:ext cx="1377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Q</a:t>
            </a:r>
            <a:r>
              <a:rPr lang="en-US" sz="2400" baseline="30000" dirty="0"/>
              <a:t>2</a:t>
            </a:r>
            <a:r>
              <a:rPr lang="en-US" sz="2400" dirty="0"/>
              <a:t> (GeV</a:t>
            </a:r>
            <a:r>
              <a:rPr lang="en-US" sz="2400" baseline="30000" dirty="0"/>
              <a:t>2</a:t>
            </a:r>
            <a:r>
              <a:rPr lang="en-US" sz="2400" dirty="0"/>
              <a:t>)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8B871DC-305C-6041-B3FF-E5FEA3B64C1F}"/>
              </a:ext>
            </a:extLst>
          </p:cNvPr>
          <p:cNvSpPr txBox="1"/>
          <p:nvPr/>
        </p:nvSpPr>
        <p:spPr>
          <a:xfrm rot="18915915">
            <a:off x="2540479" y="3766524"/>
            <a:ext cx="23968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>
                    <a:lumMod val="75000"/>
                  </a:schemeClr>
                </a:solidFill>
              </a:rPr>
              <a:t>Preliminary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5BF2E2A-DC6D-584D-9FA9-2AB4B875ED2A}"/>
              </a:ext>
            </a:extLst>
          </p:cNvPr>
          <p:cNvSpPr txBox="1"/>
          <p:nvPr/>
        </p:nvSpPr>
        <p:spPr>
          <a:xfrm>
            <a:off x="7287487" y="3472972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B5F0108-601C-3345-9C03-BCDA372CA99A}"/>
              </a:ext>
            </a:extLst>
          </p:cNvPr>
          <p:cNvSpPr txBox="1"/>
          <p:nvPr/>
        </p:nvSpPr>
        <p:spPr>
          <a:xfrm>
            <a:off x="1264453" y="3452668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3423369-D3A6-B049-8BD2-B03F5F73DFA9}"/>
              </a:ext>
            </a:extLst>
          </p:cNvPr>
          <p:cNvSpPr txBox="1"/>
          <p:nvPr/>
        </p:nvSpPr>
        <p:spPr>
          <a:xfrm>
            <a:off x="2169784" y="3444042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A4AE6D2-4608-9A47-BDD3-ED92129C6615}"/>
              </a:ext>
            </a:extLst>
          </p:cNvPr>
          <p:cNvSpPr txBox="1"/>
          <p:nvPr/>
        </p:nvSpPr>
        <p:spPr>
          <a:xfrm>
            <a:off x="3047967" y="3452668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5930B09-3268-D14E-B3DB-85C6F963A379}"/>
              </a:ext>
            </a:extLst>
          </p:cNvPr>
          <p:cNvSpPr txBox="1"/>
          <p:nvPr/>
        </p:nvSpPr>
        <p:spPr>
          <a:xfrm>
            <a:off x="2612692" y="5613562"/>
            <a:ext cx="2082621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GENIE</a:t>
            </a:r>
          </a:p>
          <a:p>
            <a:r>
              <a:rPr lang="en-US" sz="2400" dirty="0"/>
              <a:t>No resonance!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9A7650C-8667-144B-9633-9A0D775705D1}"/>
              </a:ext>
            </a:extLst>
          </p:cNvPr>
          <p:cNvSpPr txBox="1"/>
          <p:nvPr/>
        </p:nvSpPr>
        <p:spPr>
          <a:xfrm>
            <a:off x="417225" y="2737076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0D0467C-327F-2441-A647-20CD06801B38}"/>
              </a:ext>
            </a:extLst>
          </p:cNvPr>
          <p:cNvSpPr txBox="1"/>
          <p:nvPr/>
        </p:nvSpPr>
        <p:spPr>
          <a:xfrm>
            <a:off x="402394" y="2083585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59D4179-B038-2348-92E2-4853EB56106C}"/>
              </a:ext>
            </a:extLst>
          </p:cNvPr>
          <p:cNvSpPr txBox="1"/>
          <p:nvPr/>
        </p:nvSpPr>
        <p:spPr>
          <a:xfrm>
            <a:off x="416973" y="1400844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C18C05C-2C84-AF4C-B53C-B872A9715CE0}"/>
              </a:ext>
            </a:extLst>
          </p:cNvPr>
          <p:cNvSpPr txBox="1"/>
          <p:nvPr/>
        </p:nvSpPr>
        <p:spPr>
          <a:xfrm rot="16200000">
            <a:off x="-477792" y="1506582"/>
            <a:ext cx="1377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Q</a:t>
            </a:r>
            <a:r>
              <a:rPr lang="en-US" sz="2400" baseline="30000" dirty="0"/>
              <a:t>2</a:t>
            </a:r>
            <a:r>
              <a:rPr lang="en-US" sz="2400" dirty="0"/>
              <a:t> (GeV</a:t>
            </a:r>
            <a:r>
              <a:rPr lang="en-US" sz="2400" baseline="30000" dirty="0"/>
              <a:t>2</a:t>
            </a:r>
            <a:r>
              <a:rPr lang="en-US" sz="2400" dirty="0"/>
              <a:t>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34F4C6C-C8D3-D445-A6F5-BA085D307E20}"/>
              </a:ext>
            </a:extLst>
          </p:cNvPr>
          <p:cNvSpPr txBox="1"/>
          <p:nvPr/>
        </p:nvSpPr>
        <p:spPr>
          <a:xfrm>
            <a:off x="1139693" y="3740010"/>
            <a:ext cx="1630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Energy Transfer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921FD4-7E0D-D849-BB9D-E07B6F67130F}"/>
                  </a:ext>
                </a:extLst>
              </p:cNvPr>
              <p:cNvSpPr txBox="1"/>
              <p:nvPr/>
            </p:nvSpPr>
            <p:spPr>
              <a:xfrm>
                <a:off x="364633" y="5013531"/>
                <a:ext cx="348653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80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800" dirty="0">
                    <a:solidFill>
                      <a:srgbClr val="0432FF"/>
                    </a:solidFill>
                  </a:rPr>
                  <a:t> does not mean QE!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921FD4-7E0D-D849-BB9D-E07B6F6713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633" y="5013531"/>
                <a:ext cx="3486532" cy="523220"/>
              </a:xfrm>
              <a:prstGeom prst="rect">
                <a:avLst/>
              </a:prstGeom>
              <a:blipFill>
                <a:blip r:embed="rId5"/>
                <a:stretch>
                  <a:fillRect l="-727" t="-11905" r="-2545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9373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430"/>
            <a:ext cx="8229600" cy="739970"/>
          </a:xfrm>
        </p:spPr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4610"/>
            <a:ext cx="8229600" cy="5111555"/>
          </a:xfrm>
        </p:spPr>
        <p:txBody>
          <a:bodyPr>
            <a:normAutofit/>
          </a:bodyPr>
          <a:lstStyle/>
          <a:p>
            <a:r>
              <a:rPr lang="en-US" dirty="0"/>
              <a:t>Why electrons?  </a:t>
            </a:r>
          </a:p>
          <a:p>
            <a:pPr lvl="1"/>
            <a:r>
              <a:rPr lang="en-US" dirty="0"/>
              <a:t>Nuclear Physics</a:t>
            </a:r>
          </a:p>
          <a:p>
            <a:r>
              <a:rPr lang="en-US" dirty="0"/>
              <a:t>Current work</a:t>
            </a:r>
          </a:p>
          <a:p>
            <a:pPr lvl="1"/>
            <a:r>
              <a:rPr lang="en-US" dirty="0"/>
              <a:t>Zero pion channel (updated)</a:t>
            </a:r>
          </a:p>
          <a:p>
            <a:pPr lvl="1"/>
            <a:r>
              <a:rPr lang="en-US" dirty="0"/>
              <a:t>One pion channel (new)</a:t>
            </a:r>
          </a:p>
          <a:p>
            <a:r>
              <a:rPr lang="en-US" dirty="0"/>
              <a:t>Future plans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Weinstein, NUSTEC 2019</a:t>
            </a:r>
          </a:p>
        </p:txBody>
      </p:sp>
    </p:spTree>
    <p:extLst>
      <p:ext uri="{BB962C8B-B14F-4D97-AF65-F5344CB8AC3E}">
        <p14:creationId xmlns:p14="http://schemas.microsoft.com/office/powerpoint/2010/main" val="16679664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9DCD70F-F510-9A4D-A7AF-BC58CD91BD1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177103"/>
                <a:ext cx="8229600" cy="664145"/>
              </a:xfrm>
            </p:spPr>
            <p:txBody>
              <a:bodyPr>
                <a:normAutofit fontScale="90000"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 Data                       Genie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9DCD70F-F510-9A4D-A7AF-BC58CD91BD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177103"/>
                <a:ext cx="8229600" cy="664145"/>
              </a:xfrm>
              <a:blipFill>
                <a:blip r:embed="rId2"/>
                <a:stretch>
                  <a:fillRect t="-16981" b="-43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83E7AB-088E-944C-B83D-6F89E2CD0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L. Weinstein, NUSTEC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56BDA4-B93A-5045-9F95-C34905E86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096" y="841249"/>
            <a:ext cx="8375904" cy="28984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17AACF-7F9A-5F4B-844B-23B67625B8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417"/>
          <a:stretch/>
        </p:blipFill>
        <p:spPr>
          <a:xfrm>
            <a:off x="768096" y="3792629"/>
            <a:ext cx="8375904" cy="26931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89D4E3-D42D-604C-A229-1A332E2FF30A}"/>
              </a:ext>
            </a:extLst>
          </p:cNvPr>
          <p:cNvSpPr txBox="1"/>
          <p:nvPr/>
        </p:nvSpPr>
        <p:spPr>
          <a:xfrm rot="16200000">
            <a:off x="-477792" y="1506582"/>
            <a:ext cx="1377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Q</a:t>
            </a:r>
            <a:r>
              <a:rPr lang="en-US" sz="2400" baseline="30000" dirty="0"/>
              <a:t>2</a:t>
            </a:r>
            <a:r>
              <a:rPr lang="en-US" sz="2400" dirty="0"/>
              <a:t> (GeV</a:t>
            </a:r>
            <a:r>
              <a:rPr lang="en-US" sz="2400" baseline="30000" dirty="0"/>
              <a:t>2</a:t>
            </a:r>
            <a:r>
              <a:rPr lang="en-US" sz="2400" dirty="0"/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0F78B5-DF67-6542-B45C-A7CDA5356740}"/>
              </a:ext>
            </a:extLst>
          </p:cNvPr>
          <p:cNvSpPr txBox="1"/>
          <p:nvPr/>
        </p:nvSpPr>
        <p:spPr>
          <a:xfrm rot="16200000">
            <a:off x="-457818" y="4706983"/>
            <a:ext cx="1377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Q</a:t>
            </a:r>
            <a:r>
              <a:rPr lang="en-US" sz="2400" baseline="30000" dirty="0"/>
              <a:t>2</a:t>
            </a:r>
            <a:r>
              <a:rPr lang="en-US" sz="2400" dirty="0"/>
              <a:t> (GeV</a:t>
            </a:r>
            <a:r>
              <a:rPr lang="en-US" sz="2400" baseline="30000" dirty="0"/>
              <a:t>2</a:t>
            </a:r>
            <a:r>
              <a:rPr lang="en-US" sz="2400" dirty="0"/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6F88C2-1806-F748-9B52-4D696C48FC31}"/>
              </a:ext>
            </a:extLst>
          </p:cNvPr>
          <p:cNvSpPr txBox="1"/>
          <p:nvPr/>
        </p:nvSpPr>
        <p:spPr>
          <a:xfrm>
            <a:off x="2175077" y="6485799"/>
            <a:ext cx="1630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Energy Transfer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17DC8C-21CC-C04D-B85F-22A1B4BAD06C}"/>
              </a:ext>
            </a:extLst>
          </p:cNvPr>
          <p:cNvSpPr txBox="1"/>
          <p:nvPr/>
        </p:nvSpPr>
        <p:spPr>
          <a:xfrm>
            <a:off x="6436181" y="6531829"/>
            <a:ext cx="1630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Energy Transfer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E616DA-AF92-2743-BEFF-EC5C8F99A6A1}"/>
              </a:ext>
            </a:extLst>
          </p:cNvPr>
          <p:cNvSpPr txBox="1"/>
          <p:nvPr/>
        </p:nvSpPr>
        <p:spPr>
          <a:xfrm>
            <a:off x="3397604" y="921361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2.2 GeV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6A15DF-BF7E-C047-BFD5-17BA0881F45C}"/>
              </a:ext>
            </a:extLst>
          </p:cNvPr>
          <p:cNvSpPr txBox="1"/>
          <p:nvPr/>
        </p:nvSpPr>
        <p:spPr>
          <a:xfrm>
            <a:off x="7646516" y="921361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2.2 GeV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FAB3AA-FC3C-A74E-BC65-7087F3DA60D5}"/>
              </a:ext>
            </a:extLst>
          </p:cNvPr>
          <p:cNvSpPr txBox="1"/>
          <p:nvPr/>
        </p:nvSpPr>
        <p:spPr>
          <a:xfrm>
            <a:off x="1264004" y="3879833"/>
            <a:ext cx="92204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4.4 GeV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9A7E5E-01B3-8B46-B18E-41CF0FFFEF63}"/>
              </a:ext>
            </a:extLst>
          </p:cNvPr>
          <p:cNvSpPr txBox="1"/>
          <p:nvPr/>
        </p:nvSpPr>
        <p:spPr>
          <a:xfrm>
            <a:off x="1355444" y="3995657"/>
            <a:ext cx="92204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4.4 GeV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FD1D10-2D8A-5046-A63C-9EB1CDF6C094}"/>
              </a:ext>
            </a:extLst>
          </p:cNvPr>
          <p:cNvSpPr txBox="1"/>
          <p:nvPr/>
        </p:nvSpPr>
        <p:spPr>
          <a:xfrm>
            <a:off x="5579972" y="3995657"/>
            <a:ext cx="92204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4.4 GeV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9BE426-EF87-9F41-82E3-06AC848BBE51}"/>
              </a:ext>
            </a:extLst>
          </p:cNvPr>
          <p:cNvSpPr txBox="1"/>
          <p:nvPr/>
        </p:nvSpPr>
        <p:spPr>
          <a:xfrm>
            <a:off x="402394" y="2083585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1C8AEC-56F8-7D47-8ADC-34583E61BD25}"/>
              </a:ext>
            </a:extLst>
          </p:cNvPr>
          <p:cNvSpPr txBox="1"/>
          <p:nvPr/>
        </p:nvSpPr>
        <p:spPr>
          <a:xfrm>
            <a:off x="443417" y="754370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9B1A13-9438-2746-99C8-83BF187621B4}"/>
              </a:ext>
            </a:extLst>
          </p:cNvPr>
          <p:cNvSpPr txBox="1"/>
          <p:nvPr/>
        </p:nvSpPr>
        <p:spPr>
          <a:xfrm>
            <a:off x="529890" y="5176827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F75D1A0-B656-A84B-B0A8-C7581C16D83D}"/>
              </a:ext>
            </a:extLst>
          </p:cNvPr>
          <p:cNvSpPr txBox="1"/>
          <p:nvPr/>
        </p:nvSpPr>
        <p:spPr>
          <a:xfrm>
            <a:off x="539638" y="4208465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EAB4F4-FA3D-DC42-9432-4EC9B09F7903}"/>
              </a:ext>
            </a:extLst>
          </p:cNvPr>
          <p:cNvSpPr txBox="1"/>
          <p:nvPr/>
        </p:nvSpPr>
        <p:spPr>
          <a:xfrm>
            <a:off x="2338451" y="3383241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E12C7C-6EF2-1245-84B3-C3CD4990F4BF}"/>
              </a:ext>
            </a:extLst>
          </p:cNvPr>
          <p:cNvSpPr txBox="1"/>
          <p:nvPr/>
        </p:nvSpPr>
        <p:spPr>
          <a:xfrm>
            <a:off x="4095588" y="3403269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D20091-504F-FF47-BE18-C0BF6994E137}"/>
              </a:ext>
            </a:extLst>
          </p:cNvPr>
          <p:cNvSpPr txBox="1"/>
          <p:nvPr/>
        </p:nvSpPr>
        <p:spPr>
          <a:xfrm>
            <a:off x="3668888" y="6301133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5D0D4AD-07D1-744C-985E-05B8AFEC20D8}"/>
              </a:ext>
            </a:extLst>
          </p:cNvPr>
          <p:cNvSpPr txBox="1"/>
          <p:nvPr/>
        </p:nvSpPr>
        <p:spPr>
          <a:xfrm>
            <a:off x="1775451" y="6367848"/>
            <a:ext cx="4764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1.0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ACC07E-1289-4D4A-B63D-DC1DAF8DD4F3}"/>
              </a:ext>
            </a:extLst>
          </p:cNvPr>
          <p:cNvSpPr txBox="1"/>
          <p:nvPr/>
        </p:nvSpPr>
        <p:spPr>
          <a:xfrm>
            <a:off x="7978760" y="6404765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121282-E4C3-AC43-9EEF-81A883E1D5F0}"/>
              </a:ext>
            </a:extLst>
          </p:cNvPr>
          <p:cNvSpPr txBox="1"/>
          <p:nvPr/>
        </p:nvSpPr>
        <p:spPr>
          <a:xfrm>
            <a:off x="6036555" y="6373944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753CE9-42D0-1B4B-8D54-E9A1F8F4D7CF}"/>
              </a:ext>
            </a:extLst>
          </p:cNvPr>
          <p:cNvSpPr txBox="1"/>
          <p:nvPr/>
        </p:nvSpPr>
        <p:spPr>
          <a:xfrm>
            <a:off x="6697091" y="3438105"/>
            <a:ext cx="4764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1.0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D05FE9F-B421-8F4A-AA75-4CCB1E4CE37F}"/>
              </a:ext>
            </a:extLst>
          </p:cNvPr>
          <p:cNvSpPr txBox="1"/>
          <p:nvPr/>
        </p:nvSpPr>
        <p:spPr>
          <a:xfrm>
            <a:off x="8454228" y="3458133"/>
            <a:ext cx="4764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2.0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28A22A5-A81A-C742-AF1A-E9ED10783EB5}"/>
              </a:ext>
            </a:extLst>
          </p:cNvPr>
          <p:cNvSpPr txBox="1"/>
          <p:nvPr/>
        </p:nvSpPr>
        <p:spPr>
          <a:xfrm>
            <a:off x="3232895" y="3280285"/>
            <a:ext cx="28089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75000"/>
                  </a:schemeClr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0491784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EB56421-CF74-5D47-A17F-D5BEB32C453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177103"/>
                <a:ext cx="8229600" cy="725105"/>
              </a:xfrm>
            </p:spPr>
            <p:txBody>
              <a:bodyPr>
                <a:normAutofit fontScale="90000"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Data vs GENIE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EB56421-CF74-5D47-A17F-D5BEB32C45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177103"/>
                <a:ext cx="8229600" cy="725105"/>
              </a:xfrm>
              <a:blipFill>
                <a:blip r:embed="rId2"/>
                <a:stretch>
                  <a:fillRect t="-10345" b="-34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2F9C2-79BB-6B4A-803B-9C2F9C9E4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L. Weinstein, NUSTEC 2019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D2A3B5-CAA1-AE46-8A84-E1F6F03E72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64" b="9429"/>
          <a:stretch/>
        </p:blipFill>
        <p:spPr>
          <a:xfrm>
            <a:off x="4572000" y="1450848"/>
            <a:ext cx="4472352" cy="32796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7A1E04-28AA-8749-8BB0-08C3F13759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50848"/>
            <a:ext cx="4443489" cy="33893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680AF42-3121-9349-A855-90916B4FD282}"/>
              </a:ext>
            </a:extLst>
          </p:cNvPr>
          <p:cNvSpPr txBox="1"/>
          <p:nvPr/>
        </p:nvSpPr>
        <p:spPr>
          <a:xfrm>
            <a:off x="736009" y="2467670"/>
            <a:ext cx="620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12F8A4-F902-5141-BECB-C81BA98C8B07}"/>
              </a:ext>
            </a:extLst>
          </p:cNvPr>
          <p:cNvSpPr txBox="1"/>
          <p:nvPr/>
        </p:nvSpPr>
        <p:spPr>
          <a:xfrm>
            <a:off x="5594521" y="1559366"/>
            <a:ext cx="620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1C5673-F353-134F-9914-5F5800815724}"/>
              </a:ext>
            </a:extLst>
          </p:cNvPr>
          <p:cNvSpPr txBox="1"/>
          <p:nvPr/>
        </p:nvSpPr>
        <p:spPr>
          <a:xfrm>
            <a:off x="1330825" y="2098338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GENIE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4651C2-FFF6-F847-9BEE-B8AD8E7BFDB6}"/>
              </a:ext>
            </a:extLst>
          </p:cNvPr>
          <p:cNvSpPr txBox="1"/>
          <p:nvPr/>
        </p:nvSpPr>
        <p:spPr>
          <a:xfrm>
            <a:off x="6677017" y="246767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GENIE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EBAE2F-C98A-574A-8D82-22807AC339DF}"/>
                  </a:ext>
                </a:extLst>
              </p:cNvPr>
              <p:cNvSpPr txBox="1"/>
              <p:nvPr/>
            </p:nvSpPr>
            <p:spPr>
              <a:xfrm>
                <a:off x="1743824" y="4784440"/>
                <a:ext cx="1894558" cy="4809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𝑚𝑖𝑠𝑠</m:t>
                        </m:r>
                      </m:sup>
                    </m:sSubSup>
                  </m:oMath>
                </a14:m>
                <a:r>
                  <a:rPr lang="en-US" sz="2400" dirty="0"/>
                  <a:t> [GeV/c]</a:t>
                </a: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EBAE2F-C98A-574A-8D82-22807AC339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3824" y="4784440"/>
                <a:ext cx="1894558" cy="480901"/>
              </a:xfrm>
              <a:prstGeom prst="rect">
                <a:avLst/>
              </a:prstGeom>
              <a:blipFill>
                <a:blip r:embed="rId5"/>
                <a:stretch>
                  <a:fillRect t="-5128" r="-4000" b="-25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92548DA-288C-9349-8908-18D19D806BFE}"/>
                  </a:ext>
                </a:extLst>
              </p:cNvPr>
              <p:cNvSpPr txBox="1"/>
              <p:nvPr/>
            </p:nvSpPr>
            <p:spPr>
              <a:xfrm>
                <a:off x="6109907" y="4730496"/>
                <a:ext cx="1894558" cy="4809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𝑚𝑖𝑠𝑠</m:t>
                        </m:r>
                      </m:sup>
                    </m:sSubSup>
                  </m:oMath>
                </a14:m>
                <a:r>
                  <a:rPr lang="en-US" sz="2400" dirty="0"/>
                  <a:t> [GeV/c]</a:t>
                </a: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92548DA-288C-9349-8908-18D19D806B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9907" y="4730496"/>
                <a:ext cx="1894558" cy="480901"/>
              </a:xfrm>
              <a:prstGeom prst="rect">
                <a:avLst/>
              </a:prstGeom>
              <a:blipFill>
                <a:blip r:embed="rId6"/>
                <a:stretch>
                  <a:fillRect t="-5263" r="-4000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B093B52D-E3CE-7A44-BD09-AD220F740111}"/>
              </a:ext>
            </a:extLst>
          </p:cNvPr>
          <p:cNvSpPr txBox="1"/>
          <p:nvPr/>
        </p:nvSpPr>
        <p:spPr>
          <a:xfrm>
            <a:off x="1543383" y="1081516"/>
            <a:ext cx="1396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 2.2 GeV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D4EEFA6-27CD-6448-AF40-AC31A048CA5E}"/>
              </a:ext>
            </a:extLst>
          </p:cNvPr>
          <p:cNvSpPr txBox="1"/>
          <p:nvPr/>
        </p:nvSpPr>
        <p:spPr>
          <a:xfrm>
            <a:off x="6109907" y="1035915"/>
            <a:ext cx="1396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 4.4 GeV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D32A95-623F-334E-A459-32C1CC201629}"/>
              </a:ext>
            </a:extLst>
          </p:cNvPr>
          <p:cNvSpPr txBox="1"/>
          <p:nvPr/>
        </p:nvSpPr>
        <p:spPr>
          <a:xfrm>
            <a:off x="355125" y="377952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FFEA5A-86B4-EB4B-981E-1E490E885896}"/>
              </a:ext>
            </a:extLst>
          </p:cNvPr>
          <p:cNvSpPr txBox="1"/>
          <p:nvPr/>
        </p:nvSpPr>
        <p:spPr>
          <a:xfrm>
            <a:off x="2214405" y="3773424"/>
            <a:ext cx="4764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0.5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9029C8-ADD1-874A-9A63-9F196ED5D2D3}"/>
              </a:ext>
            </a:extLst>
          </p:cNvPr>
          <p:cNvSpPr txBox="1"/>
          <p:nvPr/>
        </p:nvSpPr>
        <p:spPr>
          <a:xfrm>
            <a:off x="4149137" y="3773424"/>
            <a:ext cx="301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7B2821-9A3F-6142-9BB4-7D7A146423FD}"/>
              </a:ext>
            </a:extLst>
          </p:cNvPr>
          <p:cNvSpPr txBox="1"/>
          <p:nvPr/>
        </p:nvSpPr>
        <p:spPr>
          <a:xfrm>
            <a:off x="4921029" y="37978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B294F6B-0301-634E-9368-C5556BAE75FC}"/>
              </a:ext>
            </a:extLst>
          </p:cNvPr>
          <p:cNvSpPr txBox="1"/>
          <p:nvPr/>
        </p:nvSpPr>
        <p:spPr>
          <a:xfrm>
            <a:off x="6780309" y="3791712"/>
            <a:ext cx="4764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0.5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2197DE5-FE74-D146-AC97-4C3AACD2E0C4}"/>
              </a:ext>
            </a:extLst>
          </p:cNvPr>
          <p:cNvSpPr txBox="1"/>
          <p:nvPr/>
        </p:nvSpPr>
        <p:spPr>
          <a:xfrm>
            <a:off x="8763809" y="3791712"/>
            <a:ext cx="301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09993F3-62B5-A449-983D-7A3EA7FF2E07}"/>
              </a:ext>
            </a:extLst>
          </p:cNvPr>
          <p:cNvSpPr txBox="1"/>
          <p:nvPr/>
        </p:nvSpPr>
        <p:spPr>
          <a:xfrm rot="19190122">
            <a:off x="2744681" y="1359312"/>
            <a:ext cx="28089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75000"/>
                  </a:schemeClr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17648051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EB56421-CF74-5D47-A17F-D5BEB32C453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177103"/>
                <a:ext cx="8229600" cy="725105"/>
              </a:xfrm>
            </p:spPr>
            <p:txBody>
              <a:bodyPr>
                <a:normAutofit fontScale="90000"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Data vs GENIE: Carbon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EB56421-CF74-5D47-A17F-D5BEB32C45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177103"/>
                <a:ext cx="8229600" cy="725105"/>
              </a:xfrm>
              <a:blipFill>
                <a:blip r:embed="rId2"/>
                <a:stretch>
                  <a:fillRect t="-10345" b="-34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2F9C2-79BB-6B4A-803B-9C2F9C9E4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L. Weinstein, NUSTEC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377A09-60BB-A34D-8614-EC9A31630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611" y="920261"/>
            <a:ext cx="7051589" cy="50174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7427E1-1A5D-DE4A-9BA6-7E3563DAE856}"/>
              </a:ext>
            </a:extLst>
          </p:cNvPr>
          <p:cNvSpPr txBox="1"/>
          <p:nvPr/>
        </p:nvSpPr>
        <p:spPr>
          <a:xfrm>
            <a:off x="2145792" y="4498848"/>
            <a:ext cx="1330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2.2 GeV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621A5EB-D404-4B4A-967B-23E60AE17215}"/>
              </a:ext>
            </a:extLst>
          </p:cNvPr>
          <p:cNvSpPr txBox="1"/>
          <p:nvPr/>
        </p:nvSpPr>
        <p:spPr>
          <a:xfrm>
            <a:off x="2676144" y="3167389"/>
            <a:ext cx="1330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4.4 GeV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0C4F2F0-1F7C-534C-BE51-084AEC4B054A}"/>
              </a:ext>
            </a:extLst>
          </p:cNvPr>
          <p:cNvSpPr txBox="1"/>
          <p:nvPr/>
        </p:nvSpPr>
        <p:spPr>
          <a:xfrm>
            <a:off x="4754880" y="4673101"/>
            <a:ext cx="1330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1.1 GeV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F330CE-91D2-644C-B251-768E7AA9DE01}"/>
              </a:ext>
            </a:extLst>
          </p:cNvPr>
          <p:cNvSpPr txBox="1"/>
          <p:nvPr/>
        </p:nvSpPr>
        <p:spPr>
          <a:xfrm>
            <a:off x="1682648" y="1370156"/>
            <a:ext cx="18226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Data: dashed</a:t>
            </a:r>
          </a:p>
          <a:p>
            <a:r>
              <a:rPr lang="en-US" sz="2400" dirty="0"/>
              <a:t>GENIE: solid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C961BF-EE3A-724A-93C9-5F504AF56B4E}"/>
              </a:ext>
            </a:extLst>
          </p:cNvPr>
          <p:cNvSpPr txBox="1"/>
          <p:nvPr/>
        </p:nvSpPr>
        <p:spPr>
          <a:xfrm>
            <a:off x="2405477" y="5988304"/>
            <a:ext cx="43330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Fractional energy feed down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F6977DE-D191-7E41-8E09-71F65AB22FF4}"/>
              </a:ext>
            </a:extLst>
          </p:cNvPr>
          <p:cNvSpPr txBox="1"/>
          <p:nvPr/>
        </p:nvSpPr>
        <p:spPr>
          <a:xfrm rot="19190122">
            <a:off x="2817908" y="1767909"/>
            <a:ext cx="28089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75000"/>
                  </a:schemeClr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3400408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F875DFE-ACFE-9B40-AE5A-CF1EAB72A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20" y="1013586"/>
            <a:ext cx="6884416" cy="501396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EB56421-CF74-5D47-A17F-D5BEB32C453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177103"/>
                <a:ext cx="8229600" cy="725105"/>
              </a:xfrm>
            </p:spPr>
            <p:txBody>
              <a:bodyPr>
                <a:normAutofit fontScale="90000"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Data vs GENIE: Iron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EB56421-CF74-5D47-A17F-D5BEB32C45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177103"/>
                <a:ext cx="8229600" cy="725105"/>
              </a:xfrm>
              <a:blipFill>
                <a:blip r:embed="rId3"/>
                <a:stretch>
                  <a:fillRect t="-10345" b="-34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2F9C2-79BB-6B4A-803B-9C2F9C9E4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L. Weinstein, NUSTEC 2019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7427E1-1A5D-DE4A-9BA6-7E3563DAE856}"/>
              </a:ext>
            </a:extLst>
          </p:cNvPr>
          <p:cNvSpPr txBox="1"/>
          <p:nvPr/>
        </p:nvSpPr>
        <p:spPr>
          <a:xfrm>
            <a:off x="1740070" y="3975628"/>
            <a:ext cx="1330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2.2 GeV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621A5EB-D404-4B4A-967B-23E60AE17215}"/>
              </a:ext>
            </a:extLst>
          </p:cNvPr>
          <p:cNvSpPr txBox="1"/>
          <p:nvPr/>
        </p:nvSpPr>
        <p:spPr>
          <a:xfrm>
            <a:off x="2724912" y="2292184"/>
            <a:ext cx="1330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4.4 GeV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F330CE-91D2-644C-B251-768E7AA9DE01}"/>
              </a:ext>
            </a:extLst>
          </p:cNvPr>
          <p:cNvSpPr txBox="1"/>
          <p:nvPr/>
        </p:nvSpPr>
        <p:spPr>
          <a:xfrm>
            <a:off x="1682648" y="1370156"/>
            <a:ext cx="18226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Data: dashed</a:t>
            </a:r>
          </a:p>
          <a:p>
            <a:r>
              <a:rPr lang="en-US" sz="2400" dirty="0"/>
              <a:t>GENIE: solid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C961BF-EE3A-724A-93C9-5F504AF56B4E}"/>
              </a:ext>
            </a:extLst>
          </p:cNvPr>
          <p:cNvSpPr txBox="1"/>
          <p:nvPr/>
        </p:nvSpPr>
        <p:spPr>
          <a:xfrm>
            <a:off x="2405477" y="5988304"/>
            <a:ext cx="43330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Fractional energy feed down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8DCDC1-A99A-D64F-96DB-ACC329151DDD}"/>
              </a:ext>
            </a:extLst>
          </p:cNvPr>
          <p:cNvSpPr txBox="1"/>
          <p:nvPr/>
        </p:nvSpPr>
        <p:spPr>
          <a:xfrm rot="19190122">
            <a:off x="3691594" y="4244135"/>
            <a:ext cx="28089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75000"/>
                  </a:schemeClr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0361442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1AEA9AA-4769-FA43-8F94-4265F663F33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213679"/>
                <a:ext cx="8229600" cy="664145"/>
              </a:xfrm>
            </p:spPr>
            <p:txBody>
              <a:bodyPr>
                <a:normAutofit fontScale="90000"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GENIE energy recon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1AEA9AA-4769-FA43-8F94-4265F663F3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213679"/>
                <a:ext cx="8229600" cy="664145"/>
              </a:xfrm>
              <a:blipFill>
                <a:blip r:embed="rId2"/>
                <a:stretch>
                  <a:fillRect t="-16981" b="-43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297792-A297-E94B-AF74-A3E800B7C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L. Weinstein, NUSTEC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0BDC4A-2FD9-C84F-BF30-1D9D15AFD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288" y="1256291"/>
            <a:ext cx="7449312" cy="46798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7AE27E-8BAA-A048-B6DD-477CC1692EC2}"/>
              </a:ext>
            </a:extLst>
          </p:cNvPr>
          <p:cNvSpPr txBox="1"/>
          <p:nvPr/>
        </p:nvSpPr>
        <p:spPr>
          <a:xfrm>
            <a:off x="1908048" y="2426208"/>
            <a:ext cx="2596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/>
              <a:t>12</a:t>
            </a:r>
            <a:r>
              <a:rPr lang="en-US" sz="2400" dirty="0"/>
              <a:t>C(</a:t>
            </a:r>
            <a:r>
              <a:rPr lang="en-US" sz="2400" dirty="0" err="1"/>
              <a:t>e,e’p</a:t>
            </a:r>
            <a:r>
              <a:rPr lang="en-US" sz="2400" dirty="0"/>
              <a:t>) 2.2 GeV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BE28FD-86B3-4B40-88AF-4695D2A5A179}"/>
              </a:ext>
            </a:extLst>
          </p:cNvPr>
          <p:cNvSpPr txBox="1"/>
          <p:nvPr/>
        </p:nvSpPr>
        <p:spPr>
          <a:xfrm>
            <a:off x="3938016" y="6218916"/>
            <a:ext cx="3612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The tail is entirely RES + DIS</a:t>
            </a:r>
          </a:p>
        </p:txBody>
      </p:sp>
    </p:spTree>
    <p:extLst>
      <p:ext uri="{BB962C8B-B14F-4D97-AF65-F5344CB8AC3E}">
        <p14:creationId xmlns:p14="http://schemas.microsoft.com/office/powerpoint/2010/main" val="26020267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185720EB-6747-074F-B12F-EDCADC65A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000" y="0"/>
            <a:ext cx="8262000" cy="6858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E0F1AF-3DE6-C244-B69F-D083D80F2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L. Weinstein, NUSTEC 2019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B17CD4-2B7A-C048-A2AB-77503231A5C4}"/>
              </a:ext>
            </a:extLst>
          </p:cNvPr>
          <p:cNvSpPr txBox="1"/>
          <p:nvPr/>
        </p:nvSpPr>
        <p:spPr>
          <a:xfrm>
            <a:off x="5486400" y="563270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6938B5-14D6-4D4E-A252-74C121B1D9CD}"/>
              </a:ext>
            </a:extLst>
          </p:cNvPr>
          <p:cNvSpPr txBox="1"/>
          <p:nvPr/>
        </p:nvSpPr>
        <p:spPr>
          <a:xfrm>
            <a:off x="4206240" y="565708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1FD4F6-C31D-8A4D-85B0-F7F5C1FA7183}"/>
              </a:ext>
            </a:extLst>
          </p:cNvPr>
          <p:cNvSpPr txBox="1"/>
          <p:nvPr/>
        </p:nvSpPr>
        <p:spPr>
          <a:xfrm>
            <a:off x="7248144" y="206654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D25928-9C03-3646-B4C7-7D551CB30633}"/>
              </a:ext>
            </a:extLst>
          </p:cNvPr>
          <p:cNvSpPr txBox="1"/>
          <p:nvPr/>
        </p:nvSpPr>
        <p:spPr>
          <a:xfrm>
            <a:off x="6144768" y="204825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9677E1-6BB1-0F42-8ED2-7C132A001A0A}"/>
              </a:ext>
            </a:extLst>
          </p:cNvPr>
          <p:cNvSpPr txBox="1"/>
          <p:nvPr/>
        </p:nvSpPr>
        <p:spPr>
          <a:xfrm>
            <a:off x="2663952" y="2054352"/>
            <a:ext cx="301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2B3A25-9CD1-3E4E-B23B-BBBFD552E064}"/>
              </a:ext>
            </a:extLst>
          </p:cNvPr>
          <p:cNvSpPr txBox="1"/>
          <p:nvPr/>
        </p:nvSpPr>
        <p:spPr>
          <a:xfrm>
            <a:off x="653508" y="3808590"/>
            <a:ext cx="15470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aseline="30000" dirty="0">
                <a:solidFill>
                  <a:srgbClr val="0432FF"/>
                </a:solidFill>
              </a:rPr>
              <a:t>12</a:t>
            </a:r>
            <a:r>
              <a:rPr lang="en-US" sz="4000" dirty="0">
                <a:solidFill>
                  <a:srgbClr val="0432FF"/>
                </a:solidFill>
              </a:rPr>
              <a:t>C </a:t>
            </a:r>
            <a:r>
              <a:rPr lang="en-US" sz="4000" dirty="0" err="1">
                <a:solidFill>
                  <a:srgbClr val="0432FF"/>
                </a:solidFill>
              </a:rPr>
              <a:t>E</a:t>
            </a:r>
            <a:r>
              <a:rPr lang="en-US" sz="4000" baseline="-25000" dirty="0" err="1">
                <a:solidFill>
                  <a:srgbClr val="0432FF"/>
                </a:solidFill>
              </a:rPr>
              <a:t>cal</a:t>
            </a:r>
            <a:endParaRPr lang="en-US" sz="4000" baseline="-25000" dirty="0">
              <a:solidFill>
                <a:srgbClr val="0432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FA4796-A8F4-4148-A96C-1C162B659DA6}"/>
              </a:ext>
            </a:extLst>
          </p:cNvPr>
          <p:cNvSpPr txBox="1"/>
          <p:nvPr/>
        </p:nvSpPr>
        <p:spPr>
          <a:xfrm>
            <a:off x="2315703" y="1628476"/>
            <a:ext cx="620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0B4307-87BE-CE47-8F8E-504C659B220B}"/>
              </a:ext>
            </a:extLst>
          </p:cNvPr>
          <p:cNvSpPr txBox="1"/>
          <p:nvPr/>
        </p:nvSpPr>
        <p:spPr>
          <a:xfrm>
            <a:off x="1236807" y="1637198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GENIE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67FCC4-2A48-DB41-BCB5-D638FA1149CC}"/>
              </a:ext>
            </a:extLst>
          </p:cNvPr>
          <p:cNvSpPr txBox="1"/>
          <p:nvPr/>
        </p:nvSpPr>
        <p:spPr>
          <a:xfrm>
            <a:off x="844115" y="486105"/>
            <a:ext cx="1330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1.1 GeV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9F6F86-7D63-644D-A2C6-EEF6C488FD01}"/>
              </a:ext>
            </a:extLst>
          </p:cNvPr>
          <p:cNvSpPr txBox="1"/>
          <p:nvPr/>
        </p:nvSpPr>
        <p:spPr>
          <a:xfrm>
            <a:off x="5471209" y="486105"/>
            <a:ext cx="1330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2.2 GeV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2307FB-6A2A-6748-831B-BA28D637D47E}"/>
              </a:ext>
            </a:extLst>
          </p:cNvPr>
          <p:cNvSpPr txBox="1"/>
          <p:nvPr/>
        </p:nvSpPr>
        <p:spPr>
          <a:xfrm>
            <a:off x="3355453" y="3936561"/>
            <a:ext cx="1330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4.4 GeV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EE3A41A-CB0F-8742-994B-0C9A61B58919}"/>
                  </a:ext>
                </a:extLst>
              </p:cNvPr>
              <p:cNvSpPr txBox="1"/>
              <p:nvPr/>
            </p:nvSpPr>
            <p:spPr>
              <a:xfrm>
                <a:off x="261628" y="4752573"/>
                <a:ext cx="1966051" cy="400110"/>
              </a:xfrm>
              <a:prstGeom prst="rect">
                <a:avLst/>
              </a:prstGeom>
              <a:noFill/>
              <a:ln w="19050">
                <a:solidFill>
                  <a:srgbClr val="0432FF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&lt;200</m:t>
                    </m:r>
                  </m:oMath>
                </a14:m>
                <a:r>
                  <a:rPr lang="en-US" sz="2000" dirty="0">
                    <a:solidFill>
                      <a:srgbClr val="0432FF"/>
                    </a:solidFill>
                  </a:rPr>
                  <a:t> MeV/c</a:t>
                </a: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EE3A41A-CB0F-8742-994B-0C9A61B589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628" y="4752573"/>
                <a:ext cx="1966051" cy="400110"/>
              </a:xfrm>
              <a:prstGeom prst="rect">
                <a:avLst/>
              </a:prstGeom>
              <a:blipFill>
                <a:blip r:embed="rId3"/>
                <a:stretch>
                  <a:fillRect t="-2857" r="-1911" b="-20000"/>
                </a:stretch>
              </a:blipFill>
              <a:ln w="19050">
                <a:solidFill>
                  <a:srgbClr val="0432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08199182-A08A-5046-B228-48674F240B52}"/>
              </a:ext>
            </a:extLst>
          </p:cNvPr>
          <p:cNvSpPr txBox="1"/>
          <p:nvPr/>
        </p:nvSpPr>
        <p:spPr>
          <a:xfrm rot="19190122">
            <a:off x="3911502" y="2294960"/>
            <a:ext cx="28089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75000"/>
                  </a:schemeClr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0500545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4128239D-9479-3F48-84F3-C97170224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451" y="3652173"/>
            <a:ext cx="4274312" cy="320751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733417E-6014-5442-92B7-D25683080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8888"/>
            <a:ext cx="9144000" cy="324975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8989D0-A456-444A-B529-C8F34D7AD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L. Weinstein, NUSTEC 2019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33C59B-D675-1E40-BFD1-6605EAB04ACD}"/>
              </a:ext>
            </a:extLst>
          </p:cNvPr>
          <p:cNvSpPr txBox="1"/>
          <p:nvPr/>
        </p:nvSpPr>
        <p:spPr>
          <a:xfrm>
            <a:off x="5961888" y="587654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974325-FC7C-6540-A40C-0EA6FEE7D211}"/>
              </a:ext>
            </a:extLst>
          </p:cNvPr>
          <p:cNvSpPr txBox="1"/>
          <p:nvPr/>
        </p:nvSpPr>
        <p:spPr>
          <a:xfrm>
            <a:off x="4498848" y="587654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3BDA7F-B65B-8945-B2AA-B6AC97CB7EEF}"/>
              </a:ext>
            </a:extLst>
          </p:cNvPr>
          <p:cNvSpPr txBox="1"/>
          <p:nvPr/>
        </p:nvSpPr>
        <p:spPr>
          <a:xfrm>
            <a:off x="7662672" y="25786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D66497-CF2E-FF41-8181-9CD5822D27EA}"/>
              </a:ext>
            </a:extLst>
          </p:cNvPr>
          <p:cNvSpPr txBox="1"/>
          <p:nvPr/>
        </p:nvSpPr>
        <p:spPr>
          <a:xfrm>
            <a:off x="6388608" y="258470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B4A367-C33D-7E4A-AA47-E28B748C52AD}"/>
              </a:ext>
            </a:extLst>
          </p:cNvPr>
          <p:cNvSpPr txBox="1"/>
          <p:nvPr/>
        </p:nvSpPr>
        <p:spPr>
          <a:xfrm>
            <a:off x="2481072" y="2615184"/>
            <a:ext cx="301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5C14D96-E301-FE47-AACE-6C45FD6B8C7C}"/>
              </a:ext>
            </a:extLst>
          </p:cNvPr>
          <p:cNvCxnSpPr/>
          <p:nvPr/>
        </p:nvCxnSpPr>
        <p:spPr>
          <a:xfrm flipV="1">
            <a:off x="3169920" y="438912"/>
            <a:ext cx="0" cy="21762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1AAD99-AF09-2F4A-AAD8-3AB267D6F904}"/>
              </a:ext>
            </a:extLst>
          </p:cNvPr>
          <p:cNvCxnSpPr/>
          <p:nvPr/>
        </p:nvCxnSpPr>
        <p:spPr>
          <a:xfrm flipV="1">
            <a:off x="8113776" y="445008"/>
            <a:ext cx="0" cy="21762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D7E3995-8ADE-8146-B148-0B221CD6853F}"/>
              </a:ext>
            </a:extLst>
          </p:cNvPr>
          <p:cNvCxnSpPr/>
          <p:nvPr/>
        </p:nvCxnSpPr>
        <p:spPr>
          <a:xfrm flipV="1">
            <a:off x="6510528" y="3730752"/>
            <a:ext cx="0" cy="21762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F123D5E-5172-0647-86E1-10C04FC86DF3}"/>
              </a:ext>
            </a:extLst>
          </p:cNvPr>
          <p:cNvSpPr txBox="1"/>
          <p:nvPr/>
        </p:nvSpPr>
        <p:spPr>
          <a:xfrm>
            <a:off x="653508" y="3808590"/>
            <a:ext cx="15470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aseline="30000" dirty="0">
                <a:solidFill>
                  <a:srgbClr val="0432FF"/>
                </a:solidFill>
              </a:rPr>
              <a:t>12</a:t>
            </a:r>
            <a:r>
              <a:rPr lang="en-US" sz="4000" dirty="0">
                <a:solidFill>
                  <a:srgbClr val="0432FF"/>
                </a:solidFill>
              </a:rPr>
              <a:t>C </a:t>
            </a:r>
            <a:r>
              <a:rPr lang="en-US" sz="4000" dirty="0" err="1">
                <a:solidFill>
                  <a:srgbClr val="0432FF"/>
                </a:solidFill>
              </a:rPr>
              <a:t>E</a:t>
            </a:r>
            <a:r>
              <a:rPr lang="en-US" sz="4000" baseline="-25000" dirty="0" err="1">
                <a:solidFill>
                  <a:srgbClr val="0432FF"/>
                </a:solidFill>
              </a:rPr>
              <a:t>cal</a:t>
            </a:r>
            <a:endParaRPr lang="en-US" sz="4000" baseline="-25000" dirty="0">
              <a:solidFill>
                <a:srgbClr val="0432FF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ADC4E1-8425-4741-91A0-8F0DA09D7587}"/>
              </a:ext>
            </a:extLst>
          </p:cNvPr>
          <p:cNvSpPr txBox="1"/>
          <p:nvPr/>
        </p:nvSpPr>
        <p:spPr>
          <a:xfrm>
            <a:off x="2315703" y="1628476"/>
            <a:ext cx="620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E80A00-1046-E640-9B60-65ABAB214B24}"/>
              </a:ext>
            </a:extLst>
          </p:cNvPr>
          <p:cNvSpPr txBox="1"/>
          <p:nvPr/>
        </p:nvSpPr>
        <p:spPr>
          <a:xfrm>
            <a:off x="1236807" y="1868846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GENIE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8814D50-14AD-D84F-AC1A-7252E3357649}"/>
              </a:ext>
            </a:extLst>
          </p:cNvPr>
          <p:cNvSpPr txBox="1"/>
          <p:nvPr/>
        </p:nvSpPr>
        <p:spPr>
          <a:xfrm>
            <a:off x="844115" y="486105"/>
            <a:ext cx="1330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1.1 GeV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F83A3D-00EE-0446-A750-08865A2B603F}"/>
              </a:ext>
            </a:extLst>
          </p:cNvPr>
          <p:cNvSpPr txBox="1"/>
          <p:nvPr/>
        </p:nvSpPr>
        <p:spPr>
          <a:xfrm>
            <a:off x="5471209" y="486105"/>
            <a:ext cx="1330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2.2 GeV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CEE59BA-A751-194F-9011-C8DC7202F43A}"/>
              </a:ext>
            </a:extLst>
          </p:cNvPr>
          <p:cNvSpPr txBox="1"/>
          <p:nvPr/>
        </p:nvSpPr>
        <p:spPr>
          <a:xfrm>
            <a:off x="3355453" y="3936561"/>
            <a:ext cx="1330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4.4 GeV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C0AC381-821A-8343-92A2-F918347C52ED}"/>
                  </a:ext>
                </a:extLst>
              </p:cNvPr>
              <p:cNvSpPr txBox="1"/>
              <p:nvPr/>
            </p:nvSpPr>
            <p:spPr>
              <a:xfrm>
                <a:off x="261628" y="4752573"/>
                <a:ext cx="2728889" cy="400110"/>
              </a:xfrm>
              <a:prstGeom prst="rect">
                <a:avLst/>
              </a:prstGeom>
              <a:noFill/>
              <a:ln w="22225">
                <a:solidFill>
                  <a:srgbClr val="0432FF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200&lt;</m:t>
                        </m:r>
                        <m:r>
                          <a:rPr lang="en-US" sz="2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&lt;400</m:t>
                    </m:r>
                  </m:oMath>
                </a14:m>
                <a:r>
                  <a:rPr lang="en-US" sz="2000" dirty="0">
                    <a:solidFill>
                      <a:srgbClr val="0432FF"/>
                    </a:solidFill>
                  </a:rPr>
                  <a:t> MeV/c</a:t>
                </a: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C0AC381-821A-8343-92A2-F918347C52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628" y="4752573"/>
                <a:ext cx="2728889" cy="400110"/>
              </a:xfrm>
              <a:prstGeom prst="rect">
                <a:avLst/>
              </a:prstGeom>
              <a:blipFill>
                <a:blip r:embed="rId4"/>
                <a:stretch>
                  <a:fillRect t="-2857" r="-922" b="-20000"/>
                </a:stretch>
              </a:blipFill>
              <a:ln w="22225">
                <a:solidFill>
                  <a:srgbClr val="0432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1DE7D5F4-0DF3-D94A-A5A9-EFBD89784C47}"/>
              </a:ext>
            </a:extLst>
          </p:cNvPr>
          <p:cNvSpPr txBox="1"/>
          <p:nvPr/>
        </p:nvSpPr>
        <p:spPr>
          <a:xfrm rot="19190122">
            <a:off x="3911502" y="2294960"/>
            <a:ext cx="28089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75000"/>
                  </a:schemeClr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4705256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CB96805-6FEB-E641-B611-02E2D3383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769" y="0"/>
            <a:ext cx="8350462" cy="6858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1EEE66-1B4D-9B48-8BFC-F94D83442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L. Weinstein, NUSTEC 2019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FC959B-0BE7-7744-BEAE-645B57C7FB77}"/>
              </a:ext>
            </a:extLst>
          </p:cNvPr>
          <p:cNvSpPr txBox="1"/>
          <p:nvPr/>
        </p:nvSpPr>
        <p:spPr>
          <a:xfrm>
            <a:off x="755904" y="3742944"/>
            <a:ext cx="15470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aseline="30000" dirty="0">
                <a:solidFill>
                  <a:srgbClr val="0432FF"/>
                </a:solidFill>
              </a:rPr>
              <a:t>12</a:t>
            </a:r>
            <a:r>
              <a:rPr lang="en-US" sz="4000" dirty="0">
                <a:solidFill>
                  <a:srgbClr val="0432FF"/>
                </a:solidFill>
              </a:rPr>
              <a:t>C </a:t>
            </a:r>
            <a:r>
              <a:rPr lang="en-US" sz="4000" dirty="0" err="1">
                <a:solidFill>
                  <a:srgbClr val="0432FF"/>
                </a:solidFill>
              </a:rPr>
              <a:t>E</a:t>
            </a:r>
            <a:r>
              <a:rPr lang="en-US" sz="4000" baseline="-25000" dirty="0" err="1">
                <a:solidFill>
                  <a:srgbClr val="0432FF"/>
                </a:solidFill>
              </a:rPr>
              <a:t>cal</a:t>
            </a:r>
            <a:endParaRPr lang="en-US" sz="4000" baseline="-25000" dirty="0">
              <a:solidFill>
                <a:srgbClr val="0432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9774AF-CB45-9645-8E99-2B913749753D}"/>
              </a:ext>
            </a:extLst>
          </p:cNvPr>
          <p:cNvSpPr txBox="1"/>
          <p:nvPr/>
        </p:nvSpPr>
        <p:spPr>
          <a:xfrm>
            <a:off x="5596128" y="566928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4847AB-5550-A84B-853F-0C530BEB9577}"/>
              </a:ext>
            </a:extLst>
          </p:cNvPr>
          <p:cNvSpPr txBox="1"/>
          <p:nvPr/>
        </p:nvSpPr>
        <p:spPr>
          <a:xfrm>
            <a:off x="4303776" y="5669280"/>
            <a:ext cx="301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B652A7-CABE-134C-A9E0-6A8672C11AF7}"/>
              </a:ext>
            </a:extLst>
          </p:cNvPr>
          <p:cNvSpPr txBox="1"/>
          <p:nvPr/>
        </p:nvSpPr>
        <p:spPr>
          <a:xfrm>
            <a:off x="7333488" y="200558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DD2BCE-2212-AE42-80CB-83D36166E86A}"/>
              </a:ext>
            </a:extLst>
          </p:cNvPr>
          <p:cNvSpPr txBox="1"/>
          <p:nvPr/>
        </p:nvSpPr>
        <p:spPr>
          <a:xfrm>
            <a:off x="6181344" y="201168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1831BC-FB3F-5E4D-84A0-6EBFD3B1CC8C}"/>
              </a:ext>
            </a:extLst>
          </p:cNvPr>
          <p:cNvSpPr txBox="1"/>
          <p:nvPr/>
        </p:nvSpPr>
        <p:spPr>
          <a:xfrm>
            <a:off x="2639568" y="2078736"/>
            <a:ext cx="301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9E1CEDA-7D17-2248-87F4-CDE46B64C38E}"/>
              </a:ext>
            </a:extLst>
          </p:cNvPr>
          <p:cNvCxnSpPr>
            <a:cxnSpLocks/>
          </p:cNvCxnSpPr>
          <p:nvPr/>
        </p:nvCxnSpPr>
        <p:spPr>
          <a:xfrm flipV="1">
            <a:off x="3243072" y="48768"/>
            <a:ext cx="0" cy="197510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E9C72BF-B000-6747-AB77-9267706A741D}"/>
              </a:ext>
            </a:extLst>
          </p:cNvPr>
          <p:cNvCxnSpPr>
            <a:cxnSpLocks/>
          </p:cNvCxnSpPr>
          <p:nvPr/>
        </p:nvCxnSpPr>
        <p:spPr>
          <a:xfrm flipV="1">
            <a:off x="7760208" y="54864"/>
            <a:ext cx="0" cy="20640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4864CB-168A-BE4E-BCA1-DA2FE0064C20}"/>
              </a:ext>
            </a:extLst>
          </p:cNvPr>
          <p:cNvCxnSpPr/>
          <p:nvPr/>
        </p:nvCxnSpPr>
        <p:spPr>
          <a:xfrm flipV="1">
            <a:off x="6156960" y="3608832"/>
            <a:ext cx="0" cy="21762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4186C79-953B-2E43-A53B-4CAC6F72E823}"/>
              </a:ext>
            </a:extLst>
          </p:cNvPr>
          <p:cNvSpPr txBox="1"/>
          <p:nvPr/>
        </p:nvSpPr>
        <p:spPr>
          <a:xfrm>
            <a:off x="1673652" y="1562876"/>
            <a:ext cx="620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FFD3CA-84F9-754F-A6B7-2583807BD33A}"/>
              </a:ext>
            </a:extLst>
          </p:cNvPr>
          <p:cNvSpPr txBox="1"/>
          <p:nvPr/>
        </p:nvSpPr>
        <p:spPr>
          <a:xfrm>
            <a:off x="2332764" y="1108412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GENIE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40EDBC-AEFE-764D-BD04-3032BF65FC20}"/>
              </a:ext>
            </a:extLst>
          </p:cNvPr>
          <p:cNvSpPr txBox="1"/>
          <p:nvPr/>
        </p:nvSpPr>
        <p:spPr>
          <a:xfrm>
            <a:off x="5721283" y="73908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GENIE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81CE3C3-A26F-C449-BB00-8B151A78B4CE}"/>
              </a:ext>
            </a:extLst>
          </p:cNvPr>
          <p:cNvSpPr txBox="1"/>
          <p:nvPr/>
        </p:nvSpPr>
        <p:spPr>
          <a:xfrm>
            <a:off x="6648859" y="1108412"/>
            <a:ext cx="620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3DED34F-5C17-544F-B13E-784EB1691071}"/>
              </a:ext>
            </a:extLst>
          </p:cNvPr>
          <p:cNvSpPr txBox="1"/>
          <p:nvPr/>
        </p:nvSpPr>
        <p:spPr>
          <a:xfrm>
            <a:off x="887002" y="48768"/>
            <a:ext cx="1330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1.1 GeV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D88E43-D412-6443-95CE-6D1B20C99538}"/>
              </a:ext>
            </a:extLst>
          </p:cNvPr>
          <p:cNvSpPr txBox="1"/>
          <p:nvPr/>
        </p:nvSpPr>
        <p:spPr>
          <a:xfrm>
            <a:off x="5232407" y="104358"/>
            <a:ext cx="1330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2.2 GeV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9F9F54-C2E4-164B-9F75-8151B5239F00}"/>
              </a:ext>
            </a:extLst>
          </p:cNvPr>
          <p:cNvSpPr txBox="1"/>
          <p:nvPr/>
        </p:nvSpPr>
        <p:spPr>
          <a:xfrm>
            <a:off x="3123805" y="3742944"/>
            <a:ext cx="1330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4.4 GeV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DF45524-8DF6-C34E-A220-5EA06F194930}"/>
                  </a:ext>
                </a:extLst>
              </p:cNvPr>
              <p:cNvSpPr txBox="1"/>
              <p:nvPr/>
            </p:nvSpPr>
            <p:spPr>
              <a:xfrm>
                <a:off x="256032" y="4729885"/>
                <a:ext cx="2102820" cy="400110"/>
              </a:xfrm>
              <a:prstGeom prst="rect">
                <a:avLst/>
              </a:prstGeom>
              <a:noFill/>
              <a:ln w="22225">
                <a:solidFill>
                  <a:srgbClr val="0432FF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400</m:t>
                          </m:r>
                          <m:r>
                            <a:rPr lang="en-US" sz="2000" b="0" i="0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MeV</m:t>
                          </m:r>
                          <m:r>
                            <a:rPr lang="en-US" sz="2000" b="0" i="0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a:rPr lang="en-US" sz="20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&lt; </m:t>
                          </m:r>
                          <m:r>
                            <a:rPr lang="en-US" sz="20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0432FF"/>
                  </a:solidFill>
                </a:endParaRP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DF45524-8DF6-C34E-A220-5EA06F1949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032" y="4729885"/>
                <a:ext cx="2102820" cy="400110"/>
              </a:xfrm>
              <a:prstGeom prst="rect">
                <a:avLst/>
              </a:prstGeom>
              <a:blipFill>
                <a:blip r:embed="rId3"/>
                <a:stretch>
                  <a:fillRect b="-11429"/>
                </a:stretch>
              </a:blipFill>
              <a:ln w="22225">
                <a:solidFill>
                  <a:srgbClr val="0432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D860DD87-CECD-4347-B47F-04FC80529F1A}"/>
              </a:ext>
            </a:extLst>
          </p:cNvPr>
          <p:cNvSpPr txBox="1"/>
          <p:nvPr/>
        </p:nvSpPr>
        <p:spPr>
          <a:xfrm rot="19190122">
            <a:off x="3911502" y="2294960"/>
            <a:ext cx="28089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75000"/>
                  </a:schemeClr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8179940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43877-BAB8-4642-9672-E5920E53C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2721"/>
            <a:ext cx="7886700" cy="848392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sz="3600" dirty="0">
                <a:solidFill>
                  <a:srgbClr val="C0504D"/>
                </a:solidFill>
                <a:latin typeface="+mn-lt"/>
              </a:rPr>
              <a:t>Data vs Genie: </a:t>
            </a:r>
            <a:r>
              <a:rPr lang="en-US" sz="3600" dirty="0" err="1">
                <a:solidFill>
                  <a:srgbClr val="C0504D"/>
                </a:solidFill>
                <a:latin typeface="+mn-lt"/>
              </a:rPr>
              <a:t>E</a:t>
            </a:r>
            <a:r>
              <a:rPr lang="en-US" sz="3600" i="1" baseline="-25000" dirty="0" err="1">
                <a:solidFill>
                  <a:srgbClr val="C0504D"/>
                </a:solidFill>
                <a:latin typeface="+mn-lt"/>
              </a:rPr>
              <a:t>beam</a:t>
            </a:r>
            <a:r>
              <a:rPr lang="en-US" sz="3600" dirty="0">
                <a:solidFill>
                  <a:srgbClr val="C0504D"/>
                </a:solidFill>
                <a:latin typeface="+mn-lt"/>
              </a:rPr>
              <a:t> Reconstruction</a:t>
            </a:r>
            <a:endParaRPr lang="en-US" sz="3600" dirty="0"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24622C11-574A-B148-A7C5-67B4892DD10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05306222"/>
                  </p:ext>
                </p:extLst>
              </p:nvPr>
            </p:nvGraphicFramePr>
            <p:xfrm>
              <a:off x="1942377" y="1043564"/>
              <a:ext cx="4252633" cy="15544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21470">
                      <a:extLst>
                        <a:ext uri="{9D8B030D-6E8A-4147-A177-3AD203B41FA5}">
                          <a16:colId xmlns:a16="http://schemas.microsoft.com/office/drawing/2014/main" val="1035785547"/>
                        </a:ext>
                      </a:extLst>
                    </a:gridCol>
                    <a:gridCol w="1222164">
                      <a:extLst>
                        <a:ext uri="{9D8B030D-6E8A-4147-A177-3AD203B41FA5}">
                          <a16:colId xmlns:a16="http://schemas.microsoft.com/office/drawing/2014/main" val="2587693108"/>
                        </a:ext>
                      </a:extLst>
                    </a:gridCol>
                    <a:gridCol w="1508999">
                      <a:extLst>
                        <a:ext uri="{9D8B030D-6E8A-4147-A177-3AD203B41FA5}">
                          <a16:colId xmlns:a16="http://schemas.microsoft.com/office/drawing/2014/main" val="355890598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Fe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e</a:t>
                          </a:r>
                          <a:r>
                            <a:rPr lang="en-US" sz="2800" baseline="30000" dirty="0"/>
                            <a:t>-</a:t>
                          </a:r>
                          <a:r>
                            <a:rPr lang="en-US" sz="2800" baseline="0" dirty="0"/>
                            <a:t> Data</a:t>
                          </a:r>
                          <a:endParaRPr lang="en-US" sz="2800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oMath>
                          </a14:m>
                          <a:r>
                            <a:rPr lang="en-US" sz="2800" dirty="0"/>
                            <a:t> GENIE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0142841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2.2 GeV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26%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chemeClr val="tx1"/>
                              </a:solidFill>
                            </a:rPr>
                            <a:t>29%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619565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4.4 GeV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16%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chemeClr val="tx1"/>
                              </a:solidFill>
                            </a:rPr>
                            <a:t>21%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57807689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24622C11-574A-B148-A7C5-67B4892DD10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05306222"/>
                  </p:ext>
                </p:extLst>
              </p:nvPr>
            </p:nvGraphicFramePr>
            <p:xfrm>
              <a:off x="1942377" y="1043564"/>
              <a:ext cx="4252633" cy="15544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21470">
                      <a:extLst>
                        <a:ext uri="{9D8B030D-6E8A-4147-A177-3AD203B41FA5}">
                          <a16:colId xmlns:a16="http://schemas.microsoft.com/office/drawing/2014/main" val="1035785547"/>
                        </a:ext>
                      </a:extLst>
                    </a:gridCol>
                    <a:gridCol w="1222164">
                      <a:extLst>
                        <a:ext uri="{9D8B030D-6E8A-4147-A177-3AD203B41FA5}">
                          <a16:colId xmlns:a16="http://schemas.microsoft.com/office/drawing/2014/main" val="2587693108"/>
                        </a:ext>
                      </a:extLst>
                    </a:gridCol>
                    <a:gridCol w="1508999">
                      <a:extLst>
                        <a:ext uri="{9D8B030D-6E8A-4147-A177-3AD203B41FA5}">
                          <a16:colId xmlns:a16="http://schemas.microsoft.com/office/drawing/2014/main" val="3558905985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Fe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e</a:t>
                          </a:r>
                          <a:r>
                            <a:rPr lang="en-US" sz="2800" baseline="30000" dirty="0"/>
                            <a:t>-</a:t>
                          </a:r>
                          <a:r>
                            <a:rPr lang="en-US" sz="2800" baseline="0" dirty="0"/>
                            <a:t> Data</a:t>
                          </a:r>
                          <a:endParaRPr lang="en-US" sz="2800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82353" t="-14634" r="-1681" b="-22926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01428412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2.2 GeV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26%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chemeClr val="tx1"/>
                              </a:solidFill>
                            </a:rPr>
                            <a:t>29%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61956551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4.4 GeV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16%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chemeClr val="tx1"/>
                              </a:solidFill>
                            </a:rPr>
                            <a:t>21%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5780768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751A17-5196-C84B-8B82-923403162AFF}"/>
                  </a:ext>
                </a:extLst>
              </p:cNvPr>
              <p:cNvSpPr txBox="1"/>
              <p:nvPr/>
            </p:nvSpPr>
            <p:spPr>
              <a:xfrm>
                <a:off x="256640" y="2837473"/>
                <a:ext cx="867441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Fraction of Fe(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800" dirty="0"/>
                  <a:t>) events with </a:t>
                </a:r>
                <a:r>
                  <a:rPr lang="en-US" sz="2800" dirty="0" err="1"/>
                  <a:t>E</a:t>
                </a:r>
                <a:r>
                  <a:rPr lang="en-US" sz="2800" baseline="-25000" dirty="0" err="1"/>
                  <a:t>Cal</a:t>
                </a:r>
                <a:r>
                  <a:rPr lang="en-US" sz="2800" dirty="0"/>
                  <a:t> within 5% of </a:t>
                </a:r>
                <a:r>
                  <a:rPr lang="en-US" sz="2800" dirty="0" err="1"/>
                  <a:t>E</a:t>
                </a:r>
                <a:r>
                  <a:rPr lang="en-US" sz="2800" baseline="-25000" dirty="0" err="1"/>
                  <a:t>beam</a:t>
                </a:r>
                <a:endParaRPr lang="en-US" sz="2800" baseline="-250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751A17-5196-C84B-8B82-923403162A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640" y="2837473"/>
                <a:ext cx="8674418" cy="523220"/>
              </a:xfrm>
              <a:prstGeom prst="rect">
                <a:avLst/>
              </a:prstGeom>
              <a:blipFill>
                <a:blip r:embed="rId3"/>
                <a:stretch>
                  <a:fillRect l="-1316" t="-9302" b="-27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95DD5A-0C95-9247-89C4-CADC3F6CF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L. Weinstein, NUSTEC 2019</a:t>
            </a:r>
          </a:p>
        </p:txBody>
      </p:sp>
    </p:spTree>
    <p:extLst>
      <p:ext uri="{BB962C8B-B14F-4D97-AF65-F5344CB8AC3E}">
        <p14:creationId xmlns:p14="http://schemas.microsoft.com/office/powerpoint/2010/main" val="29787607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667B55E-7012-3749-9550-739CE0B416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39" t="14756" r="15539" b="14757"/>
          <a:stretch/>
        </p:blipFill>
        <p:spPr>
          <a:xfrm>
            <a:off x="1800938" y="1047057"/>
            <a:ext cx="4795209" cy="3290533"/>
          </a:xfrm>
          <a:prstGeom prst="rect">
            <a:avLst/>
          </a:prstGeom>
        </p:spPr>
      </p:pic>
      <p:sp>
        <p:nvSpPr>
          <p:cNvPr id="5" name="Content Placeholder 17">
            <a:extLst>
              <a:ext uri="{FF2B5EF4-FFF2-40B4-BE49-F238E27FC236}">
                <a16:creationId xmlns:a16="http://schemas.microsoft.com/office/drawing/2014/main" id="{B6371C52-7BE3-FA46-B772-5D7D6EF44D61}"/>
              </a:ext>
            </a:extLst>
          </p:cNvPr>
          <p:cNvSpPr txBox="1">
            <a:spLocks/>
          </p:cNvSpPr>
          <p:nvPr/>
        </p:nvSpPr>
        <p:spPr>
          <a:xfrm>
            <a:off x="5987" y="140020"/>
            <a:ext cx="9143999" cy="7937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800"/>
              </a:spcAft>
              <a:buNone/>
            </a:pPr>
            <a:r>
              <a:rPr lang="en-US" sz="4000" dirty="0">
                <a:solidFill>
                  <a:srgbClr val="C0504D"/>
                </a:solidFill>
              </a:rPr>
              <a:t>Apply QE CLAS data to DUNE Oscillation</a:t>
            </a:r>
            <a:endParaRPr lang="en-US" sz="4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0119F6-6BD2-AE4A-982B-097C7373683B}"/>
              </a:ext>
            </a:extLst>
          </p:cNvPr>
          <p:cNvSpPr txBox="1"/>
          <p:nvPr/>
        </p:nvSpPr>
        <p:spPr>
          <a:xfrm>
            <a:off x="2874151" y="3856281"/>
            <a:ext cx="31451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F50648-E698-CC4E-AE6C-E3644D6BA2C6}"/>
              </a:ext>
            </a:extLst>
          </p:cNvPr>
          <p:cNvSpPr txBox="1"/>
          <p:nvPr/>
        </p:nvSpPr>
        <p:spPr>
          <a:xfrm>
            <a:off x="3566098" y="3849203"/>
            <a:ext cx="31451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AE735DE-AAF0-BF42-A2D8-07D3FF2A2E65}"/>
              </a:ext>
            </a:extLst>
          </p:cNvPr>
          <p:cNvSpPr txBox="1"/>
          <p:nvPr/>
        </p:nvSpPr>
        <p:spPr>
          <a:xfrm>
            <a:off x="3074969" y="2479625"/>
            <a:ext cx="982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latin typeface="Cambria" panose="02040503050406030204" pitchFamily="18" charset="0"/>
              </a:rPr>
              <a:t>eA</a:t>
            </a:r>
            <a:r>
              <a:rPr lang="en-US" sz="2000" dirty="0"/>
              <a:t> data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97BEC97-D4EC-5440-A28B-CC0C9A4A4FDC}"/>
                  </a:ext>
                </a:extLst>
              </p:cNvPr>
              <p:cNvSpPr txBox="1"/>
              <p:nvPr/>
            </p:nvSpPr>
            <p:spPr>
              <a:xfrm>
                <a:off x="2964281" y="1136768"/>
                <a:ext cx="859530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Truth</m:t>
                      </m:r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97BEC97-D4EC-5440-A28B-CC0C9A4A4F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281" y="1136768"/>
                <a:ext cx="859530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E8BA3E5-6413-1C48-B0E7-8FE4D3434925}"/>
                  </a:ext>
                </a:extLst>
              </p:cNvPr>
              <p:cNvSpPr txBox="1"/>
              <p:nvPr/>
            </p:nvSpPr>
            <p:spPr>
              <a:xfrm>
                <a:off x="2964281" y="1503310"/>
                <a:ext cx="1302857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0431FC"/>
                          </a:solidFill>
                          <a:latin typeface="Cambria Math" panose="02040503050406030204" pitchFamily="18" charset="0"/>
                        </a:rPr>
                        <m:t>𝜈</m:t>
                      </m:r>
                      <m:r>
                        <a:rPr lang="en-US" sz="2000" i="1" smtClean="0">
                          <a:solidFill>
                            <a:srgbClr val="0431FC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000" i="1" smtClean="0">
                          <a:solidFill>
                            <a:srgbClr val="0431F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0431FC"/>
                          </a:solidFill>
                          <a:latin typeface="Cambria Math" panose="02040503050406030204" pitchFamily="18" charset="0"/>
                        </a:rPr>
                        <m:t>GENIE</m:t>
                      </m:r>
                    </m:oMath>
                  </m:oMathPara>
                </a14:m>
                <a:endParaRPr lang="en-US" sz="2000" dirty="0">
                  <a:solidFill>
                    <a:srgbClr val="0431FC"/>
                  </a:solidFill>
                </a:endParaRP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E8BA3E5-6413-1C48-B0E7-8FE4D34349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281" y="1503310"/>
                <a:ext cx="1302857" cy="400110"/>
              </a:xfrm>
              <a:prstGeom prst="rect">
                <a:avLst/>
              </a:prstGeom>
              <a:blipFill>
                <a:blip r:embed="rId4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8D0BA51B-0DD9-4247-8521-A105730C97BD}"/>
              </a:ext>
            </a:extLst>
          </p:cNvPr>
          <p:cNvSpPr/>
          <p:nvPr/>
        </p:nvSpPr>
        <p:spPr>
          <a:xfrm>
            <a:off x="6846671" y="1266708"/>
            <a:ext cx="990227" cy="957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1429294-0D10-B84E-AEF2-1CEDB5CDFC04}"/>
                  </a:ext>
                </a:extLst>
              </p:cNvPr>
              <p:cNvSpPr txBox="1"/>
              <p:nvPr/>
            </p:nvSpPr>
            <p:spPr>
              <a:xfrm>
                <a:off x="407977" y="4795645"/>
                <a:ext cx="520924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Threw events with 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Genie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Reconstructed with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GENIE</m:t>
                    </m:r>
                  </m:oMath>
                </a14:m>
                <a:r>
                  <a:rPr lang="en-US" sz="2000" dirty="0"/>
                  <a:t> or </a:t>
                </a:r>
                <a:r>
                  <a:rPr lang="en-US" sz="2000" i="1" dirty="0" err="1"/>
                  <a:t>eA</a:t>
                </a:r>
                <a:r>
                  <a:rPr lang="en-US" sz="2000" dirty="0"/>
                  <a:t> data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Compared </a:t>
                </a:r>
                <a:r>
                  <a:rPr lang="en-US" sz="2000" dirty="0" err="1"/>
                  <a:t>E</a:t>
                </a:r>
                <a:r>
                  <a:rPr lang="en-US" sz="2000" baseline="-25000" dirty="0" err="1"/>
                  <a:t>rec</a:t>
                </a:r>
                <a:r>
                  <a:rPr lang="en-US" sz="2000" dirty="0"/>
                  <a:t> for </a:t>
                </a:r>
                <a:r>
                  <a:rPr lang="en-US" sz="2000" i="1" dirty="0" err="1">
                    <a:latin typeface="Cambria" panose="02040503050406030204" pitchFamily="18" charset="0"/>
                  </a:rPr>
                  <a:t>eA</a:t>
                </a:r>
                <a:r>
                  <a:rPr lang="en-US" sz="2000" dirty="0"/>
                  <a:t> to </a:t>
                </a:r>
                <a:r>
                  <a:rPr lang="en-US" sz="2000" dirty="0" err="1"/>
                  <a:t>E</a:t>
                </a:r>
                <a:r>
                  <a:rPr lang="en-US" sz="2000" baseline="-25000" dirty="0" err="1"/>
                  <a:t>rec</a:t>
                </a:r>
                <a:r>
                  <a:rPr lang="en-US" sz="2000" dirty="0"/>
                  <a:t> for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sz="2000" dirty="0"/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1429294-0D10-B84E-AEF2-1CEDB5CDFC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977" y="4795645"/>
                <a:ext cx="5209247" cy="1015663"/>
              </a:xfrm>
              <a:prstGeom prst="rect">
                <a:avLst/>
              </a:prstGeom>
              <a:blipFill>
                <a:blip r:embed="rId5"/>
                <a:stretch>
                  <a:fillRect l="-730" t="-3704" r="-243" b="-8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4E5E948A-BA84-3441-8810-83F8588AE33A}"/>
              </a:ext>
            </a:extLst>
          </p:cNvPr>
          <p:cNvSpPr txBox="1"/>
          <p:nvPr/>
        </p:nvSpPr>
        <p:spPr>
          <a:xfrm>
            <a:off x="5017724" y="1135674"/>
            <a:ext cx="2539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DUNE Far Detector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9EE552C-207B-264D-8909-C22585338C26}"/>
              </a:ext>
            </a:extLst>
          </p:cNvPr>
          <p:cNvSpPr txBox="1"/>
          <p:nvPr/>
        </p:nvSpPr>
        <p:spPr>
          <a:xfrm rot="19190122">
            <a:off x="3911502" y="2282768"/>
            <a:ext cx="28089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75000"/>
                  </a:schemeClr>
                </a:solidFill>
              </a:rPr>
              <a:t>Preliminary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CF7BA9-BD36-0640-A2E2-A10E67DE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L. Weinstein, NUSTEC 2019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821782B-2402-9844-8238-982335ED61CA}"/>
              </a:ext>
            </a:extLst>
          </p:cNvPr>
          <p:cNvSpPr txBox="1"/>
          <p:nvPr/>
        </p:nvSpPr>
        <p:spPr>
          <a:xfrm>
            <a:off x="4267138" y="3855299"/>
            <a:ext cx="31451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6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ECAA0B3-924C-754F-B030-E447B1060F1D}"/>
                  </a:ext>
                </a:extLst>
              </p:cNvPr>
              <p:cNvSpPr txBox="1"/>
              <p:nvPr/>
            </p:nvSpPr>
            <p:spPr>
              <a:xfrm>
                <a:off x="2663153" y="4168860"/>
                <a:ext cx="3176575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Reconstructed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sz="2400" i="1" baseline="-2500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2400" dirty="0"/>
                  <a:t> [GeV]</a:t>
                </a: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ECAA0B3-924C-754F-B030-E447B1060F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3153" y="4168860"/>
                <a:ext cx="3176575" cy="461665"/>
              </a:xfrm>
              <a:prstGeom prst="rect">
                <a:avLst/>
              </a:prstGeom>
              <a:blipFill>
                <a:blip r:embed="rId6"/>
                <a:stretch>
                  <a:fillRect l="-2789" t="-5263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996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BB290-7148-F842-AA0E-17D0D2645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2008"/>
            <a:ext cx="8229600" cy="739970"/>
          </a:xfrm>
        </p:spPr>
        <p:txBody>
          <a:bodyPr>
            <a:normAutofit fontScale="90000"/>
          </a:bodyPr>
          <a:lstStyle/>
          <a:p>
            <a:r>
              <a:rPr lang="en-US" dirty="0"/>
              <a:t>Why electrons?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C38A5E2-68A6-024D-AA5F-A39A0C60356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00416" y="951980"/>
                <a:ext cx="8486384" cy="5174185"/>
              </a:xfrm>
            </p:spPr>
            <p:txBody>
              <a:bodyPr/>
              <a:lstStyle/>
              <a:p>
                <a:r>
                  <a:rPr lang="en-US" dirty="0"/>
                  <a:t>Known incident energy</a:t>
                </a:r>
              </a:p>
              <a:p>
                <a:r>
                  <a:rPr lang="en-US" dirty="0"/>
                  <a:t>High intensity</a:t>
                </a:r>
              </a:p>
              <a:p>
                <a:r>
                  <a:rPr lang="en-US" dirty="0"/>
                  <a:t>Similar interaction with nuclei</a:t>
                </a:r>
              </a:p>
              <a:p>
                <a:pPr lvl="1"/>
                <a:r>
                  <a:rPr lang="en-US" dirty="0"/>
                  <a:t>Single boson exchange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dirty="0"/>
                  <a:t>CC Weak current [</a:t>
                </a:r>
                <a:r>
                  <a:rPr lang="en-US" dirty="0">
                    <a:solidFill>
                      <a:srgbClr val="FF0000"/>
                    </a:solidFill>
                  </a:rPr>
                  <a:t>vector</a:t>
                </a:r>
                <a:r>
                  <a:rPr lang="en-US" dirty="0"/>
                  <a:t> plus </a:t>
                </a:r>
                <a:r>
                  <a:rPr lang="en-US" dirty="0">
                    <a:solidFill>
                      <a:srgbClr val="0070C0"/>
                    </a:solidFill>
                  </a:rPr>
                  <a:t>axial</a:t>
                </a:r>
                <a:r>
                  <a:rPr lang="en-US" dirty="0"/>
                  <a:t>]</a:t>
                </a:r>
              </a:p>
              <a:p>
                <a:pPr lvl="2"/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EM current [</a:t>
                </a:r>
                <a:r>
                  <a:rPr lang="en-US" dirty="0">
                    <a:solidFill>
                      <a:srgbClr val="FF0000"/>
                    </a:solidFill>
                  </a:rPr>
                  <a:t>vector</a:t>
                </a:r>
                <a:r>
                  <a:rPr lang="en-US" dirty="0"/>
                  <a:t>] 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𝑒𝑚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r>
                      <a:rPr lang="en-US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endParaRPr lang="en-US" dirty="0"/>
              </a:p>
              <a:p>
                <a:r>
                  <a:rPr lang="en-US" dirty="0"/>
                  <a:t>Similar nuclear physics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C38A5E2-68A6-024D-AA5F-A39A0C6035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0416" y="951980"/>
                <a:ext cx="8486384" cy="5174185"/>
              </a:xfrm>
              <a:blipFill>
                <a:blip r:embed="rId2"/>
                <a:stretch>
                  <a:fillRect l="-1644" t="-1471" b="-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76403D-EDFF-5E46-B50F-61DDDCC4C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Weinstein, NUSTEC 2019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BD093D-44DD-284E-BAD4-A9214005DE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63" b="21463"/>
          <a:stretch/>
        </p:blipFill>
        <p:spPr>
          <a:xfrm>
            <a:off x="6237962" y="3726657"/>
            <a:ext cx="2498421" cy="19748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A39995-D868-1543-8875-64A0624146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4861"/>
          <a:stretch/>
        </p:blipFill>
        <p:spPr>
          <a:xfrm>
            <a:off x="6082081" y="664370"/>
            <a:ext cx="2654300" cy="18447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740F28D-AE7A-4C4E-BE4F-39B5533A7711}"/>
              </a:ext>
            </a:extLst>
          </p:cNvPr>
          <p:cNvSpPr txBox="1"/>
          <p:nvPr/>
        </p:nvSpPr>
        <p:spPr>
          <a:xfrm>
            <a:off x="6908903" y="1404962"/>
            <a:ext cx="49725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i="1" dirty="0"/>
              <a:t>W</a:t>
            </a:r>
            <a:r>
              <a:rPr lang="en-US" sz="2000" baseline="30000" dirty="0"/>
              <a:t>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5ADB66-D98C-184A-A0DB-2582E549FE77}"/>
              </a:ext>
            </a:extLst>
          </p:cNvPr>
          <p:cNvSpPr txBox="1"/>
          <p:nvPr/>
        </p:nvSpPr>
        <p:spPr>
          <a:xfrm>
            <a:off x="6293830" y="4950709"/>
            <a:ext cx="34336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i="1" dirty="0"/>
              <a:t>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32CA52-4663-CF4E-8443-C67C84EDBA64}"/>
              </a:ext>
            </a:extLst>
          </p:cNvPr>
          <p:cNvSpPr txBox="1"/>
          <p:nvPr/>
        </p:nvSpPr>
        <p:spPr>
          <a:xfrm>
            <a:off x="8241778" y="4970109"/>
            <a:ext cx="34336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i="1" dirty="0"/>
              <a:t>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F7E218D-213D-EB46-907D-F3B4D4C5AED2}"/>
                  </a:ext>
                </a:extLst>
              </p:cNvPr>
              <p:cNvSpPr txBox="1"/>
              <p:nvPr/>
            </p:nvSpPr>
            <p:spPr>
              <a:xfrm>
                <a:off x="6196849" y="1046494"/>
                <a:ext cx="503664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</m:oMath>
                  </m:oMathPara>
                </a14:m>
                <a:endParaRPr lang="en-US" sz="2400" i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F7E218D-213D-EB46-907D-F3B4D4C5AE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6849" y="1046494"/>
                <a:ext cx="503664" cy="461665"/>
              </a:xfrm>
              <a:prstGeom prst="rect">
                <a:avLst/>
              </a:prstGeom>
              <a:blipFill>
                <a:blip r:embed="rId5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2566AD4-4E84-344E-B3B8-6B1DD59F5EE3}"/>
                  </a:ext>
                </a:extLst>
              </p:cNvPr>
              <p:cNvSpPr txBox="1"/>
              <p:nvPr/>
            </p:nvSpPr>
            <p:spPr>
              <a:xfrm>
                <a:off x="8194678" y="999394"/>
                <a:ext cx="537391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400" i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2566AD4-4E84-344E-B3B8-6B1DD59F5E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4678" y="999394"/>
                <a:ext cx="537391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5B8E875D-9C78-F54B-9596-7D960C12D196}"/>
              </a:ext>
            </a:extLst>
          </p:cNvPr>
          <p:cNvSpPr txBox="1"/>
          <p:nvPr/>
        </p:nvSpPr>
        <p:spPr>
          <a:xfrm>
            <a:off x="8311053" y="1797419"/>
            <a:ext cx="34336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i="1" dirty="0"/>
              <a:t>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9E2C74B-FEF8-DA47-8B24-87CD6B488104}"/>
                  </a:ext>
                </a:extLst>
              </p:cNvPr>
              <p:cNvSpPr txBox="1"/>
              <p:nvPr/>
            </p:nvSpPr>
            <p:spPr>
              <a:xfrm>
                <a:off x="8313828" y="4144379"/>
                <a:ext cx="598625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400" i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9E2C74B-FEF8-DA47-8B24-87CD6B4881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3828" y="4144379"/>
                <a:ext cx="598625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44DBC42-1E90-1341-8FBB-E4AFF57F56F1}"/>
                  </a:ext>
                </a:extLst>
              </p:cNvPr>
              <p:cNvSpPr txBox="1"/>
              <p:nvPr/>
            </p:nvSpPr>
            <p:spPr>
              <a:xfrm>
                <a:off x="6038913" y="4213654"/>
                <a:ext cx="598625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400" i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44DBC42-1E90-1341-8FBB-E4AFF57F56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8913" y="4213654"/>
                <a:ext cx="598625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3C6D07B1-F60D-9149-A4C3-A6DF5EBEBFC5}"/>
              </a:ext>
            </a:extLst>
          </p:cNvPr>
          <p:cNvSpPr txBox="1"/>
          <p:nvPr/>
        </p:nvSpPr>
        <p:spPr>
          <a:xfrm>
            <a:off x="6335099" y="1792159"/>
            <a:ext cx="34336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i="1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9586718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0D2766E-B57B-CF49-8107-083791088B7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274639"/>
                <a:ext cx="8229600" cy="813182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dirty="0"/>
                  <a:t>New analysis: </a:t>
                </a:r>
                <a:br>
                  <a:rPr lang="en-US" dirty="0"/>
                </a:br>
                <a:r>
                  <a:rPr lang="en-US" dirty="0"/>
                  <a:t>one pion channel (</a:t>
                </a:r>
                <a:r>
                  <a:rPr lang="en-US" dirty="0" err="1"/>
                  <a:t>e,e’p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0D2766E-B57B-CF49-8107-083791088B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274639"/>
                <a:ext cx="8229600" cy="813182"/>
              </a:xfrm>
              <a:blipFill>
                <a:blip r:embed="rId2"/>
                <a:stretch>
                  <a:fillRect t="-41538" b="-6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FDC05A-B840-764B-8B5F-54E965132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L. Weinstein, NUSTEC 2019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ED074E9-C55E-D749-A344-8B0370B5EB9B}"/>
                  </a:ext>
                </a:extLst>
              </p:cNvPr>
              <p:cNvSpPr txBox="1"/>
              <p:nvPr/>
            </p:nvSpPr>
            <p:spPr>
              <a:xfrm>
                <a:off x="756745" y="1403131"/>
                <a:ext cx="6838667" cy="38936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Three energy reconstruction methods: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2800" dirty="0"/>
                  <a:t>Kinematic (e only), assumes intermediate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endParaRPr lang="en-US" sz="2800" b="0" i="0" dirty="0">
                  <a:latin typeface="Cambria Math" panose="02040503050406030204" pitchFamily="18" charset="0"/>
                </a:endParaRP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8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</m:sub>
                          <m:sup>
                            <m:r>
                              <a:rPr lang="en-US" sz="28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8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′2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bSup>
                          <m:sSub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2(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sz="2800" dirty="0"/>
                  <a:t>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endParaRPr lang="en-US" sz="2800" dirty="0"/>
              </a:p>
              <a:p>
                <a:pPr marL="514350" indent="-514350">
                  <a:buFont typeface="+mj-lt"/>
                  <a:buAutoNum type="arabicPeriod" startAt="2"/>
                </a:pPr>
                <a:r>
                  <a:rPr lang="en-US" sz="2800" dirty="0"/>
                  <a:t>Kinematic (e and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800" dirty="0"/>
                  <a:t> only), </a:t>
                </a:r>
              </a:p>
              <a:p>
                <a:pPr marL="971550" lvl="1" indent="-51435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assumes single missing proton</a:t>
                </a:r>
              </a:p>
              <a:p>
                <a:pPr marL="342900" indent="-342900">
                  <a:buFont typeface="+mj-lt"/>
                  <a:buAutoNum type="arabicPeriod" startAt="2"/>
                </a:pPr>
                <a:r>
                  <a:rPr lang="en-US" sz="2800" dirty="0"/>
                  <a:t>  Calorimetric: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endParaRPr lang="en-US" sz="2800" dirty="0"/>
              </a:p>
              <a:p>
                <a:pPr marL="342900" indent="-342900">
                  <a:buFont typeface="+mj-lt"/>
                  <a:buAutoNum type="arabicPeriod" startAt="2"/>
                </a:pPr>
                <a:endParaRPr lang="en-US" sz="2800" dirty="0"/>
              </a:p>
              <a:p>
                <a:r>
                  <a:rPr lang="en-US" sz="2800" dirty="0"/>
                  <a:t>Comparisons to GENIE coming soon …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ED074E9-C55E-D749-A344-8B0370B5EB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745" y="1403131"/>
                <a:ext cx="6838667" cy="3893695"/>
              </a:xfrm>
              <a:prstGeom prst="rect">
                <a:avLst/>
              </a:prstGeom>
              <a:blipFill>
                <a:blip r:embed="rId3"/>
                <a:stretch>
                  <a:fillRect l="-2045" t="-1299" b="-3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10150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27206D4-5AEC-BA47-9726-207B951449D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274639"/>
                <a:ext cx="8229600" cy="876244"/>
              </a:xfrm>
            </p:spPr>
            <p:txBody>
              <a:bodyPr/>
              <a:lstStyle/>
              <a:p>
                <a:r>
                  <a:rPr lang="en-US" dirty="0"/>
                  <a:t>C(</a:t>
                </a:r>
                <a:r>
                  <a:rPr lang="en-US" dirty="0" err="1"/>
                  <a:t>e,e’p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) 2.2 GeV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27206D4-5AEC-BA47-9726-207B951449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274639"/>
                <a:ext cx="8229600" cy="876244"/>
              </a:xfrm>
              <a:blipFill>
                <a:blip r:embed="rId2"/>
                <a:stretch>
                  <a:fillRect t="-7143" b="-2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53120B-A10E-BA47-B87F-0F681286A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L. Weinstein, NUSTEC 2019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57B939-2AC4-F444-B3E2-AFD665FA7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502586" y="-776261"/>
            <a:ext cx="4682360" cy="85366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D6CACC6-F155-984F-862C-6A62CFF7D631}"/>
                  </a:ext>
                </a:extLst>
              </p:cNvPr>
              <p:cNvSpPr txBox="1"/>
              <p:nvPr/>
            </p:nvSpPr>
            <p:spPr>
              <a:xfrm>
                <a:off x="6101254" y="3624156"/>
                <a:ext cx="120276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minus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D6CACC6-F155-984F-862C-6A62CFF7D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1254" y="3624156"/>
                <a:ext cx="1202765" cy="461665"/>
              </a:xfrm>
              <a:prstGeom prst="rect">
                <a:avLst/>
              </a:prstGeom>
              <a:blipFill>
                <a:blip r:embed="rId4"/>
                <a:stretch>
                  <a:fillRect t="-5263" r="-6316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6E2B53F-5DD7-9E4D-B0E3-66A0E15680BF}"/>
                  </a:ext>
                </a:extLst>
              </p:cNvPr>
              <p:cNvSpPr txBox="1"/>
              <p:nvPr/>
            </p:nvSpPr>
            <p:spPr>
              <a:xfrm>
                <a:off x="4750167" y="3721301"/>
                <a:ext cx="9575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400" dirty="0">
                    <a:solidFill>
                      <a:srgbClr val="00B050"/>
                    </a:solidFill>
                  </a:rPr>
                  <a:t> plus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6E2B53F-5DD7-9E4D-B0E3-66A0E15680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0167" y="3721301"/>
                <a:ext cx="957506" cy="461665"/>
              </a:xfrm>
              <a:prstGeom prst="rect">
                <a:avLst/>
              </a:prstGeom>
              <a:blipFill>
                <a:blip r:embed="rId5"/>
                <a:stretch>
                  <a:fillRect t="-8108" r="-9211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ABDC8BE-BDBE-434B-BEAB-48BF501C6955}"/>
                  </a:ext>
                </a:extLst>
              </p:cNvPr>
              <p:cNvSpPr txBox="1"/>
              <p:nvPr/>
            </p:nvSpPr>
            <p:spPr>
              <a:xfrm>
                <a:off x="3883421" y="2827287"/>
                <a:ext cx="8004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</a:rPr>
                  <a:t>all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ABDC8BE-BDBE-434B-BEAB-48BF501C69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3421" y="2827287"/>
                <a:ext cx="800412" cy="461665"/>
              </a:xfrm>
              <a:prstGeom prst="rect">
                <a:avLst/>
              </a:prstGeom>
              <a:blipFill>
                <a:blip r:embed="rId6"/>
                <a:stretch>
                  <a:fillRect l="-10938" t="-8108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867A898-D1D8-974D-82AA-9B5F72465E52}"/>
                  </a:ext>
                </a:extLst>
              </p:cNvPr>
              <p:cNvSpPr txBox="1"/>
              <p:nvPr/>
            </p:nvSpPr>
            <p:spPr>
              <a:xfrm>
                <a:off x="2144110" y="6022428"/>
                <a:ext cx="5152629" cy="4901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Calorimetric energy: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867A898-D1D8-974D-82AA-9B5F72465E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4110" y="6022428"/>
                <a:ext cx="5152629" cy="490199"/>
              </a:xfrm>
              <a:prstGeom prst="rect">
                <a:avLst/>
              </a:prstGeom>
              <a:blipFill>
                <a:blip r:embed="rId7"/>
                <a:stretch>
                  <a:fillRect l="-1720" t="-5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4D2521-871D-9743-91DE-81C9785CF779}"/>
              </a:ext>
            </a:extLst>
          </p:cNvPr>
          <p:cNvCxnSpPr>
            <a:cxnSpLocks/>
          </p:cNvCxnSpPr>
          <p:nvPr/>
        </p:nvCxnSpPr>
        <p:spPr>
          <a:xfrm flipV="1">
            <a:off x="6212050" y="1623848"/>
            <a:ext cx="0" cy="3733977"/>
          </a:xfrm>
          <a:prstGeom prst="line">
            <a:avLst/>
          </a:prstGeom>
          <a:ln w="254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10DFB96-7577-5048-8939-39C3E004C691}"/>
              </a:ext>
            </a:extLst>
          </p:cNvPr>
          <p:cNvSpPr txBox="1"/>
          <p:nvPr/>
        </p:nvSpPr>
        <p:spPr>
          <a:xfrm rot="19456308">
            <a:off x="1093144" y="2261132"/>
            <a:ext cx="35757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Prepreliminary</a:t>
            </a:r>
            <a:endParaRPr lang="en-US" sz="4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6613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9C8A659-9A79-D04A-B186-E713BD2FAC8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132745"/>
                <a:ext cx="8229600" cy="813182"/>
              </a:xfrm>
            </p:spPr>
            <p:txBody>
              <a:bodyPr/>
              <a:lstStyle/>
              <a:p>
                <a:pPr algn="l"/>
                <a:r>
                  <a:rPr lang="en-US" dirty="0"/>
                  <a:t>C(</a:t>
                </a:r>
                <a:r>
                  <a:rPr lang="en-US" dirty="0" err="1"/>
                  <a:t>e,e’p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) 2.2 GeV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9C8A659-9A79-D04A-B186-E713BD2FAC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132745"/>
                <a:ext cx="8229600" cy="813182"/>
              </a:xfrm>
              <a:blipFill>
                <a:blip r:embed="rId2"/>
                <a:stretch>
                  <a:fillRect l="-3086" t="-10769" b="-3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AE8956-8930-2B45-8733-6F85DA3F2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L. Weinstein, NUSTEC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C9AEF5-6988-6348-A8AC-00D5AACC79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07" t="7841"/>
          <a:stretch/>
        </p:blipFill>
        <p:spPr>
          <a:xfrm rot="5400000">
            <a:off x="5599406" y="-727861"/>
            <a:ext cx="2522480" cy="45772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B5E799-E2F4-DD4F-953E-36DCB94DE0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14" t="9351" r="-3014" b="-1148"/>
          <a:stretch/>
        </p:blipFill>
        <p:spPr>
          <a:xfrm rot="5400000">
            <a:off x="5449302" y="3130207"/>
            <a:ext cx="2689281" cy="45008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F9413F-B331-494F-98B9-686BB54B1D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79" t="8161" b="4023"/>
          <a:stretch/>
        </p:blipFill>
        <p:spPr>
          <a:xfrm rot="5400000">
            <a:off x="1195547" y="1538042"/>
            <a:ext cx="2952578" cy="51314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6792F1F-E0E7-644B-B26F-9ADF51FC68A2}"/>
                  </a:ext>
                </a:extLst>
              </p:cNvPr>
              <p:cNvSpPr txBox="1"/>
              <p:nvPr/>
            </p:nvSpPr>
            <p:spPr>
              <a:xfrm>
                <a:off x="5237554" y="539336"/>
                <a:ext cx="86562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𝑒𝑝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6792F1F-E0E7-644B-B26F-9ADF51FC6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7554" y="539336"/>
                <a:ext cx="865622" cy="523220"/>
              </a:xfrm>
              <a:prstGeom prst="rect">
                <a:avLst/>
              </a:prstGeom>
              <a:blipFill>
                <a:blip r:embed="rId6"/>
                <a:stretch>
                  <a:fillRect b="-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8A4A9B9-ABF2-DF4C-8FC7-B3EF887D954D}"/>
                  </a:ext>
                </a:extLst>
              </p:cNvPr>
              <p:cNvSpPr txBox="1"/>
              <p:nvPr/>
            </p:nvSpPr>
            <p:spPr>
              <a:xfrm>
                <a:off x="660262" y="2723716"/>
                <a:ext cx="6652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8A4A9B9-ABF2-DF4C-8FC7-B3EF887D95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262" y="2723716"/>
                <a:ext cx="665246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0AA52CE-E6D2-064C-9DB5-CCFA4344E799}"/>
                  </a:ext>
                </a:extLst>
              </p:cNvPr>
              <p:cNvSpPr txBox="1"/>
              <p:nvPr/>
            </p:nvSpPr>
            <p:spPr>
              <a:xfrm>
                <a:off x="5237554" y="4223322"/>
                <a:ext cx="107420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sz="2800" dirty="0"/>
                  <a:t> only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0AA52CE-E6D2-064C-9DB5-CCFA4344E7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7554" y="4223322"/>
                <a:ext cx="1074205" cy="523220"/>
              </a:xfrm>
              <a:prstGeom prst="rect">
                <a:avLst/>
              </a:prstGeom>
              <a:blipFill>
                <a:blip r:embed="rId8"/>
                <a:stretch>
                  <a:fillRect t="-11905" r="-10465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9013D47-B4AC-6F44-B602-072DC481C8F0}"/>
              </a:ext>
            </a:extLst>
          </p:cNvPr>
          <p:cNvCxnSpPr/>
          <p:nvPr/>
        </p:nvCxnSpPr>
        <p:spPr>
          <a:xfrm flipV="1">
            <a:off x="7851230" y="299545"/>
            <a:ext cx="0" cy="2327925"/>
          </a:xfrm>
          <a:prstGeom prst="line">
            <a:avLst/>
          </a:prstGeom>
          <a:ln w="254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11B122B-071F-5848-B726-7C10626F2987}"/>
                  </a:ext>
                </a:extLst>
              </p:cNvPr>
              <p:cNvSpPr txBox="1"/>
              <p:nvPr/>
            </p:nvSpPr>
            <p:spPr>
              <a:xfrm>
                <a:off x="2035607" y="3016103"/>
                <a:ext cx="8004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</a:rPr>
                  <a:t>all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11B122B-071F-5848-B726-7C10626F29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5607" y="3016103"/>
                <a:ext cx="800412" cy="461665"/>
              </a:xfrm>
              <a:prstGeom prst="rect">
                <a:avLst/>
              </a:prstGeom>
              <a:blipFill>
                <a:blip r:embed="rId9"/>
                <a:stretch>
                  <a:fillRect l="-10938" t="-5263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010EC69-D573-8046-AFBE-9E79CF983590}"/>
                  </a:ext>
                </a:extLst>
              </p:cNvPr>
              <p:cNvSpPr txBox="1"/>
              <p:nvPr/>
            </p:nvSpPr>
            <p:spPr>
              <a:xfrm>
                <a:off x="2357266" y="4223322"/>
                <a:ext cx="9575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400" dirty="0">
                    <a:solidFill>
                      <a:srgbClr val="00B050"/>
                    </a:solidFill>
                  </a:rPr>
                  <a:t> plus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010EC69-D573-8046-AFBE-9E79CF9835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7266" y="4223322"/>
                <a:ext cx="957506" cy="461665"/>
              </a:xfrm>
              <a:prstGeom prst="rect">
                <a:avLst/>
              </a:prstGeom>
              <a:blipFill>
                <a:blip r:embed="rId10"/>
                <a:stretch>
                  <a:fillRect t="-8108" r="-7895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CB8B775-045A-614E-936B-9359517633F0}"/>
                  </a:ext>
                </a:extLst>
              </p:cNvPr>
              <p:cNvSpPr txBox="1"/>
              <p:nvPr/>
            </p:nvSpPr>
            <p:spPr>
              <a:xfrm>
                <a:off x="3663290" y="4806057"/>
                <a:ext cx="120276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minus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CB8B775-045A-614E-936B-9359517633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3290" y="4806057"/>
                <a:ext cx="1202765" cy="461665"/>
              </a:xfrm>
              <a:prstGeom prst="rect">
                <a:avLst/>
              </a:prstGeom>
              <a:blipFill>
                <a:blip r:embed="rId11"/>
                <a:stretch>
                  <a:fillRect t="-5263" r="-6316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94A4042-30CC-F04B-9F82-100BAFC4B5DA}"/>
                  </a:ext>
                </a:extLst>
              </p:cNvPr>
              <p:cNvSpPr txBox="1"/>
              <p:nvPr/>
            </p:nvSpPr>
            <p:spPr>
              <a:xfrm>
                <a:off x="5420336" y="4918951"/>
                <a:ext cx="8004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</a:rPr>
                  <a:t>all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94A4042-30CC-F04B-9F82-100BAFC4B5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0336" y="4918951"/>
                <a:ext cx="800412" cy="461665"/>
              </a:xfrm>
              <a:prstGeom prst="rect">
                <a:avLst/>
              </a:prstGeom>
              <a:blipFill>
                <a:blip r:embed="rId12"/>
                <a:stretch>
                  <a:fillRect l="-10938" t="-5263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2C9312F-1419-0342-B8D0-0D8E4C5354A6}"/>
                  </a:ext>
                </a:extLst>
              </p:cNvPr>
              <p:cNvSpPr txBox="1"/>
              <p:nvPr/>
            </p:nvSpPr>
            <p:spPr>
              <a:xfrm>
                <a:off x="6494390" y="5302196"/>
                <a:ext cx="120276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minus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2C9312F-1419-0342-B8D0-0D8E4C5354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4390" y="5302196"/>
                <a:ext cx="1202765" cy="461665"/>
              </a:xfrm>
              <a:prstGeom prst="rect">
                <a:avLst/>
              </a:prstGeom>
              <a:blipFill>
                <a:blip r:embed="rId13"/>
                <a:stretch>
                  <a:fillRect t="-5263" r="-6250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820B74E-CE94-A246-BC21-0C7823F93B12}"/>
              </a:ext>
            </a:extLst>
          </p:cNvPr>
          <p:cNvCxnSpPr>
            <a:cxnSpLocks/>
          </p:cNvCxnSpPr>
          <p:nvPr/>
        </p:nvCxnSpPr>
        <p:spPr>
          <a:xfrm flipV="1">
            <a:off x="3721099" y="2723716"/>
            <a:ext cx="0" cy="2544007"/>
          </a:xfrm>
          <a:prstGeom prst="line">
            <a:avLst/>
          </a:prstGeom>
          <a:ln w="254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DF8DEF3-0DE8-FA43-A04B-31C16C5FEB91}"/>
              </a:ext>
            </a:extLst>
          </p:cNvPr>
          <p:cNvCxnSpPr>
            <a:cxnSpLocks/>
          </p:cNvCxnSpPr>
          <p:nvPr/>
        </p:nvCxnSpPr>
        <p:spPr>
          <a:xfrm flipV="1">
            <a:off x="7830644" y="4223322"/>
            <a:ext cx="4820" cy="2173596"/>
          </a:xfrm>
          <a:prstGeom prst="line">
            <a:avLst/>
          </a:prstGeom>
          <a:ln w="254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754F01B-8458-EA4E-839E-FAA6D0A78DFA}"/>
              </a:ext>
            </a:extLst>
          </p:cNvPr>
          <p:cNvSpPr txBox="1"/>
          <p:nvPr/>
        </p:nvSpPr>
        <p:spPr>
          <a:xfrm rot="19456308">
            <a:off x="834193" y="1885828"/>
            <a:ext cx="35757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Prepreliminary</a:t>
            </a:r>
            <a:endParaRPr lang="en-US" sz="4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1B37E2C-E162-B94E-9C48-23CB04B34F4A}"/>
              </a:ext>
            </a:extLst>
          </p:cNvPr>
          <p:cNvSpPr txBox="1"/>
          <p:nvPr/>
        </p:nvSpPr>
        <p:spPr>
          <a:xfrm rot="19456308">
            <a:off x="4663139" y="3018259"/>
            <a:ext cx="35757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Prepreliminary</a:t>
            </a:r>
            <a:endParaRPr lang="en-US" sz="4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1961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A4E0C-9684-1543-B7DD-651059750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1487"/>
            <a:ext cx="8229600" cy="656643"/>
          </a:xfrm>
        </p:spPr>
        <p:txBody>
          <a:bodyPr>
            <a:normAutofit fontScale="90000"/>
          </a:bodyPr>
          <a:lstStyle/>
          <a:p>
            <a:r>
              <a:rPr lang="en-US" dirty="0"/>
              <a:t>More resonances?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E10BD6-713F-944B-9CE9-D03A02EC4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L. Weinstein, NUSTEC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A0E885-827D-F947-BFF9-EBB5B2B8C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515809" y="707136"/>
            <a:ext cx="4112381" cy="6858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4C16530-AA3F-3249-BD14-01BED714210A}"/>
              </a:ext>
            </a:extLst>
          </p:cNvPr>
          <p:cNvCxnSpPr/>
          <p:nvPr/>
        </p:nvCxnSpPr>
        <p:spPr>
          <a:xfrm flipV="1">
            <a:off x="5791200" y="2511552"/>
            <a:ext cx="0" cy="325526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FAD6347-02FD-3B4C-942E-3233AE2EFB6C}"/>
                  </a:ext>
                </a:extLst>
              </p:cNvPr>
              <p:cNvSpPr txBox="1"/>
              <p:nvPr/>
            </p:nvSpPr>
            <p:spPr>
              <a:xfrm>
                <a:off x="3818864" y="2607391"/>
                <a:ext cx="8004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</a:rPr>
                  <a:t>all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FAD6347-02FD-3B4C-942E-3233AE2EFB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8864" y="2607391"/>
                <a:ext cx="800412" cy="461665"/>
              </a:xfrm>
              <a:prstGeom prst="rect">
                <a:avLst/>
              </a:prstGeom>
              <a:blipFill>
                <a:blip r:embed="rId3"/>
                <a:stretch>
                  <a:fillRect l="-10938" t="-5263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41FDF0E-CADF-9A44-AF91-E4FE8BF9CE9B}"/>
                  </a:ext>
                </a:extLst>
              </p:cNvPr>
              <p:cNvSpPr txBox="1"/>
              <p:nvPr/>
            </p:nvSpPr>
            <p:spPr>
              <a:xfrm>
                <a:off x="4140523" y="4192562"/>
                <a:ext cx="9575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400" dirty="0">
                    <a:solidFill>
                      <a:srgbClr val="00B050"/>
                    </a:solidFill>
                  </a:rPr>
                  <a:t> plus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41FDF0E-CADF-9A44-AF91-E4FE8BF9CE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523" y="4192562"/>
                <a:ext cx="957506" cy="461665"/>
              </a:xfrm>
              <a:prstGeom prst="rect">
                <a:avLst/>
              </a:prstGeom>
              <a:blipFill>
                <a:blip r:embed="rId4"/>
                <a:stretch>
                  <a:fillRect t="-5405" r="-9211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CE0FB4-D627-C54D-9A5F-4F32EA388890}"/>
                  </a:ext>
                </a:extLst>
              </p:cNvPr>
              <p:cNvSpPr txBox="1"/>
              <p:nvPr/>
            </p:nvSpPr>
            <p:spPr>
              <a:xfrm>
                <a:off x="3822461" y="4768354"/>
                <a:ext cx="120276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minus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CE0FB4-D627-C54D-9A5F-4F32EA3888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2461" y="4768354"/>
                <a:ext cx="1202765" cy="461665"/>
              </a:xfrm>
              <a:prstGeom prst="rect">
                <a:avLst/>
              </a:prstGeom>
              <a:blipFill>
                <a:blip r:embed="rId5"/>
                <a:stretch>
                  <a:fillRect t="-5263" r="-6250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413E243-3126-D049-AE60-168BAF71ACE2}"/>
                  </a:ext>
                </a:extLst>
              </p:cNvPr>
              <p:cNvSpPr txBox="1"/>
              <p:nvPr/>
            </p:nvSpPr>
            <p:spPr>
              <a:xfrm>
                <a:off x="108791" y="858423"/>
                <a:ext cx="3316742" cy="1384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3He (</a:t>
                </a:r>
                <a:r>
                  <a:rPr lang="en-US" sz="2800" dirty="0" err="1"/>
                  <a:t>e,e’p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800" dirty="0"/>
                  <a:t>) 2.2 GeV </a:t>
                </a:r>
              </a:p>
              <a:p>
                <a:r>
                  <a:rPr lang="en-US" sz="2800" dirty="0"/>
                  <a:t>one pion channel</a:t>
                </a: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800" dirty="0"/>
                  <a:t> energy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413E243-3126-D049-AE60-168BAF71AC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91" y="858423"/>
                <a:ext cx="3316742" cy="1384995"/>
              </a:xfrm>
              <a:prstGeom prst="rect">
                <a:avLst/>
              </a:prstGeom>
              <a:blipFill>
                <a:blip r:embed="rId6"/>
                <a:stretch>
                  <a:fillRect l="-3435" t="-4545" r="-2672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4C422E68-297F-A241-BA25-82543E43CCD0}"/>
              </a:ext>
            </a:extLst>
          </p:cNvPr>
          <p:cNvSpPr txBox="1"/>
          <p:nvPr/>
        </p:nvSpPr>
        <p:spPr>
          <a:xfrm rot="19456308">
            <a:off x="849114" y="1902882"/>
            <a:ext cx="35757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Prepreliminary</a:t>
            </a:r>
            <a:endParaRPr lang="en-US" sz="4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8EB406-BF67-2342-822A-B82CF5B17EF0}"/>
              </a:ext>
            </a:extLst>
          </p:cNvPr>
          <p:cNvSpPr txBox="1"/>
          <p:nvPr/>
        </p:nvSpPr>
        <p:spPr>
          <a:xfrm>
            <a:off x="2450592" y="6449568"/>
            <a:ext cx="3189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(Assumes single missing proton)</a:t>
            </a:r>
          </a:p>
        </p:txBody>
      </p:sp>
    </p:spTree>
    <p:extLst>
      <p:ext uri="{BB962C8B-B14F-4D97-AF65-F5344CB8AC3E}">
        <p14:creationId xmlns:p14="http://schemas.microsoft.com/office/powerpoint/2010/main" val="6486016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A4E0C-9684-1543-B7DD-651059750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02143"/>
          </a:xfrm>
        </p:spPr>
        <p:txBody>
          <a:bodyPr>
            <a:normAutofit fontScale="90000"/>
          </a:bodyPr>
          <a:lstStyle/>
          <a:p>
            <a:r>
              <a:rPr lang="en-US" dirty="0"/>
              <a:t>More resonances?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E10BD6-713F-944B-9CE9-D03A02EC4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L. Weinstein, NUSTEC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A0E885-827D-F947-BFF9-EBB5B2B8C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515809" y="707136"/>
            <a:ext cx="4112381" cy="6858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4C16530-AA3F-3249-BD14-01BED714210A}"/>
              </a:ext>
            </a:extLst>
          </p:cNvPr>
          <p:cNvCxnSpPr/>
          <p:nvPr/>
        </p:nvCxnSpPr>
        <p:spPr>
          <a:xfrm flipV="1">
            <a:off x="5791200" y="2511552"/>
            <a:ext cx="0" cy="325526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E6B49E3-C3FF-814E-A76F-3478DAF9063C}"/>
                  </a:ext>
                </a:extLst>
              </p:cNvPr>
              <p:cNvSpPr txBox="1"/>
              <p:nvPr/>
            </p:nvSpPr>
            <p:spPr>
              <a:xfrm>
                <a:off x="6277798" y="3222945"/>
                <a:ext cx="47961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oMath>
                  </m:oMathPara>
                </a14:m>
                <a:endParaRPr lang="en-US" sz="2800" b="0" dirty="0">
                  <a:solidFill>
                    <a:srgbClr val="0432FF"/>
                  </a:solidFill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E6B49E3-C3FF-814E-A76F-3478DAF906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7798" y="3222945"/>
                <a:ext cx="479618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24C78D73-9106-724D-B6CC-0B36EE444C7D}"/>
              </a:ext>
            </a:extLst>
          </p:cNvPr>
          <p:cNvSpPr txBox="1"/>
          <p:nvPr/>
        </p:nvSpPr>
        <p:spPr>
          <a:xfrm>
            <a:off x="2039116" y="3069056"/>
            <a:ext cx="1914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40FF"/>
                </a:solidFill>
              </a:rPr>
              <a:t>Higher resonances?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56CC69-1ECA-4145-8C13-99D211471688}"/>
              </a:ext>
            </a:extLst>
          </p:cNvPr>
          <p:cNvSpPr/>
          <p:nvPr/>
        </p:nvSpPr>
        <p:spPr>
          <a:xfrm>
            <a:off x="5462016" y="2511552"/>
            <a:ext cx="819916" cy="3255264"/>
          </a:xfrm>
          <a:prstGeom prst="rect">
            <a:avLst/>
          </a:prstGeom>
          <a:noFill/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60B76A6-D466-0B4A-9C01-DF35E956209D}"/>
              </a:ext>
            </a:extLst>
          </p:cNvPr>
          <p:cNvSpPr/>
          <p:nvPr/>
        </p:nvSpPr>
        <p:spPr>
          <a:xfrm>
            <a:off x="3681985" y="2493264"/>
            <a:ext cx="1569723" cy="3255264"/>
          </a:xfrm>
          <a:prstGeom prst="rect">
            <a:avLst/>
          </a:prstGeom>
          <a:noFill/>
          <a:ln w="31750">
            <a:solidFill>
              <a:srgbClr val="FF4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FAD6347-02FD-3B4C-942E-3233AE2EFB6C}"/>
                  </a:ext>
                </a:extLst>
              </p:cNvPr>
              <p:cNvSpPr txBox="1"/>
              <p:nvPr/>
            </p:nvSpPr>
            <p:spPr>
              <a:xfrm>
                <a:off x="3818864" y="2607391"/>
                <a:ext cx="8004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</a:rPr>
                  <a:t>all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FAD6347-02FD-3B4C-942E-3233AE2EFB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8864" y="2607391"/>
                <a:ext cx="800412" cy="461665"/>
              </a:xfrm>
              <a:prstGeom prst="rect">
                <a:avLst/>
              </a:prstGeom>
              <a:blipFill>
                <a:blip r:embed="rId4"/>
                <a:stretch>
                  <a:fillRect l="-10938" t="-5263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41FDF0E-CADF-9A44-AF91-E4FE8BF9CE9B}"/>
                  </a:ext>
                </a:extLst>
              </p:cNvPr>
              <p:cNvSpPr txBox="1"/>
              <p:nvPr/>
            </p:nvSpPr>
            <p:spPr>
              <a:xfrm>
                <a:off x="4140523" y="4192562"/>
                <a:ext cx="9575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400" dirty="0">
                    <a:solidFill>
                      <a:srgbClr val="00B050"/>
                    </a:solidFill>
                  </a:rPr>
                  <a:t> plus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41FDF0E-CADF-9A44-AF91-E4FE8BF9CE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523" y="4192562"/>
                <a:ext cx="957506" cy="461665"/>
              </a:xfrm>
              <a:prstGeom prst="rect">
                <a:avLst/>
              </a:prstGeom>
              <a:blipFill>
                <a:blip r:embed="rId5"/>
                <a:stretch>
                  <a:fillRect t="-5405" r="-9211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CE0FB4-D627-C54D-9A5F-4F32EA388890}"/>
                  </a:ext>
                </a:extLst>
              </p:cNvPr>
              <p:cNvSpPr txBox="1"/>
              <p:nvPr/>
            </p:nvSpPr>
            <p:spPr>
              <a:xfrm>
                <a:off x="3822461" y="4768354"/>
                <a:ext cx="120276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minus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CE0FB4-D627-C54D-9A5F-4F32EA3888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2461" y="4768354"/>
                <a:ext cx="1202765" cy="461665"/>
              </a:xfrm>
              <a:prstGeom prst="rect">
                <a:avLst/>
              </a:prstGeom>
              <a:blipFill>
                <a:blip r:embed="rId6"/>
                <a:stretch>
                  <a:fillRect t="-5263" r="-6250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45E6FB77-2A57-164A-943D-AC0D3596B857}"/>
              </a:ext>
            </a:extLst>
          </p:cNvPr>
          <p:cNvSpPr txBox="1"/>
          <p:nvPr/>
        </p:nvSpPr>
        <p:spPr>
          <a:xfrm rot="19456308">
            <a:off x="834193" y="1898020"/>
            <a:ext cx="35757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Prepreliminary</a:t>
            </a:r>
            <a:endParaRPr lang="en-US" sz="4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AD368DF-BA42-5143-8BAD-35629FF7F4CB}"/>
                  </a:ext>
                </a:extLst>
              </p:cNvPr>
              <p:cNvSpPr txBox="1"/>
              <p:nvPr/>
            </p:nvSpPr>
            <p:spPr>
              <a:xfrm>
                <a:off x="108791" y="858423"/>
                <a:ext cx="3316742" cy="1384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3He (</a:t>
                </a:r>
                <a:r>
                  <a:rPr lang="en-US" sz="2800" dirty="0" err="1"/>
                  <a:t>e,e’p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800" dirty="0"/>
                  <a:t>) 2.2 GeV </a:t>
                </a:r>
              </a:p>
              <a:p>
                <a:r>
                  <a:rPr lang="en-US" sz="2800" dirty="0"/>
                  <a:t>one pion channel</a:t>
                </a: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800" dirty="0"/>
                  <a:t> energy</a:t>
                </a: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AD368DF-BA42-5143-8BAD-35629FF7F4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91" y="858423"/>
                <a:ext cx="3316742" cy="1384995"/>
              </a:xfrm>
              <a:prstGeom prst="rect">
                <a:avLst/>
              </a:prstGeom>
              <a:blipFill>
                <a:blip r:embed="rId7"/>
                <a:stretch>
                  <a:fillRect l="-3435" t="-4545" r="-2672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47CA8E95-4D92-5A40-A190-07AB5ADF7E65}"/>
              </a:ext>
            </a:extLst>
          </p:cNvPr>
          <p:cNvSpPr txBox="1"/>
          <p:nvPr/>
        </p:nvSpPr>
        <p:spPr>
          <a:xfrm>
            <a:off x="2450592" y="6449568"/>
            <a:ext cx="3189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(Assumes single missing proton)</a:t>
            </a:r>
          </a:p>
        </p:txBody>
      </p:sp>
    </p:spTree>
    <p:extLst>
      <p:ext uri="{BB962C8B-B14F-4D97-AF65-F5344CB8AC3E}">
        <p14:creationId xmlns:p14="http://schemas.microsoft.com/office/powerpoint/2010/main" val="7666881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C41CF-18E0-4C48-9FA1-803059DB2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9008" y="274638"/>
            <a:ext cx="7141028" cy="664814"/>
          </a:xfrm>
        </p:spPr>
        <p:txBody>
          <a:bodyPr>
            <a:noAutofit/>
          </a:bodyPr>
          <a:lstStyle/>
          <a:p>
            <a:r>
              <a:rPr lang="en-US" sz="4000" dirty="0"/>
              <a:t>CLAS12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A8DB82F-E3C0-C34F-AED9-E79F860E6FA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4154" y="1049056"/>
                <a:ext cx="4302690" cy="4737970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en-US" sz="2800" dirty="0"/>
                  <a:t>CLAS12</a:t>
                </a:r>
              </a:p>
              <a:p>
                <a:r>
                  <a:rPr lang="en-US" sz="2800" dirty="0"/>
                  <a:t>forward detector (5 – 40</a:t>
                </a:r>
                <a:r>
                  <a:rPr lang="en-US" sz="2800" baseline="30000" dirty="0"/>
                  <a:t>o</a:t>
                </a:r>
                <a:r>
                  <a:rPr lang="en-US" sz="2800" dirty="0"/>
                  <a:t>)</a:t>
                </a:r>
              </a:p>
              <a:p>
                <a:pPr lvl="1"/>
                <a:r>
                  <a:rPr lang="en-US" sz="2400" dirty="0"/>
                  <a:t>Toroidal magnetic field</a:t>
                </a: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𝑝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~ 0.5—1% </a:t>
                </a:r>
              </a:p>
              <a:p>
                <a:pPr lvl="1"/>
                <a:r>
                  <a:rPr lang="en-US" sz="2400" dirty="0"/>
                  <a:t>Neutrons:</a:t>
                </a:r>
              </a:p>
              <a:p>
                <a:pPr lvl="2"/>
                <a:r>
                  <a:rPr lang="en-US" sz="2000" dirty="0"/>
                  <a:t>50% </a:t>
                </a:r>
                <a:r>
                  <a:rPr lang="en-US" sz="2000" dirty="0" err="1"/>
                  <a:t>effi</a:t>
                </a:r>
                <a:r>
                  <a:rPr lang="en-US" sz="2000" dirty="0"/>
                  <a:t> for p &gt; 1 GeV/c</a:t>
                </a:r>
              </a:p>
              <a:p>
                <a:pPr lvl="2"/>
                <a:r>
                  <a:rPr lang="en-US" sz="2000" dirty="0"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𝑝</m:t>
                        </m:r>
                      </m:den>
                    </m:f>
                  </m:oMath>
                </a14:m>
                <a:r>
                  <a:rPr lang="en-US" sz="2000" dirty="0"/>
                  <a:t> ~ 10-15% for 1 GeV/c </a:t>
                </a:r>
              </a:p>
              <a:p>
                <a:r>
                  <a:rPr lang="en-US" sz="2800" dirty="0"/>
                  <a:t>Hermetic central detector (40 – 135</a:t>
                </a:r>
                <a:r>
                  <a:rPr lang="en-US" sz="2800" baseline="30000" dirty="0"/>
                  <a:t>o</a:t>
                </a:r>
                <a:r>
                  <a:rPr lang="en-US" sz="2800" dirty="0"/>
                  <a:t>) </a:t>
                </a:r>
              </a:p>
              <a:p>
                <a:pPr lvl="1"/>
                <a:r>
                  <a:rPr lang="en-US" sz="2400" dirty="0"/>
                  <a:t>5 T solenoidal field</a:t>
                </a:r>
              </a:p>
              <a:p>
                <a:pPr lvl="1"/>
                <a:r>
                  <a:rPr lang="en-US" sz="2400" dirty="0"/>
                  <a:t>Neutron </a:t>
                </a:r>
                <a:r>
                  <a:rPr lang="en-US" sz="2400" dirty="0" err="1"/>
                  <a:t>effi</a:t>
                </a:r>
                <a:r>
                  <a:rPr lang="en-US" sz="2400" dirty="0"/>
                  <a:t> ~ 10—15% </a:t>
                </a:r>
              </a:p>
              <a:p>
                <a:pPr lvl="1"/>
                <a:r>
                  <a:rPr lang="en-US" sz="2400" dirty="0"/>
                  <a:t>Neutron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𝑝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2400" dirty="0"/>
                  <a:t>60 </a:t>
                </a:r>
                <a:r>
                  <a:rPr lang="en-US" sz="2400" dirty="0" err="1"/>
                  <a:t>ps</a:t>
                </a:r>
                <a:r>
                  <a:rPr lang="en-US" sz="2400" dirty="0"/>
                  <a:t> @ 0.3 m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A8DB82F-E3C0-C34F-AED9-E79F860E6F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4154" y="1049056"/>
                <a:ext cx="4302690" cy="4737970"/>
              </a:xfrm>
              <a:blipFill>
                <a:blip r:embed="rId2"/>
                <a:stretch>
                  <a:fillRect l="-2353" t="-24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54795C-A2A9-8244-ABAC-6A5010C04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89911" y="6548633"/>
            <a:ext cx="2895600" cy="365125"/>
          </a:xfr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L. Weinstein, NUSTEC 2019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5DD5EF-A610-FF45-95A6-9641D34ED7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03" r="6297"/>
          <a:stretch/>
        </p:blipFill>
        <p:spPr>
          <a:xfrm>
            <a:off x="4709786" y="1071053"/>
            <a:ext cx="4360250" cy="46706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BC3A8A-A477-0649-A17E-6A65E56BE6D8}"/>
              </a:ext>
            </a:extLst>
          </p:cNvPr>
          <p:cNvSpPr txBox="1"/>
          <p:nvPr/>
        </p:nvSpPr>
        <p:spPr>
          <a:xfrm>
            <a:off x="194154" y="5596116"/>
            <a:ext cx="700473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45 beam days </a:t>
            </a:r>
            <a:r>
              <a:rPr lang="en-US" sz="2800" dirty="0">
                <a:solidFill>
                  <a:srgbClr val="FF0000"/>
                </a:solidFill>
              </a:rPr>
              <a:t>approved</a:t>
            </a:r>
            <a:r>
              <a:rPr lang="en-US" sz="2800" dirty="0"/>
              <a:t> with an </a:t>
            </a:r>
            <a:r>
              <a:rPr lang="en-US" sz="2800" dirty="0">
                <a:solidFill>
                  <a:srgbClr val="FF0000"/>
                </a:solidFill>
              </a:rPr>
              <a:t>A rating</a:t>
            </a:r>
            <a:r>
              <a:rPr lang="en-US" sz="2800" dirty="0"/>
              <a:t> for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1.1, 2.2, 4.4, and 6.6 GeV beam energies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d, He, C, O, </a:t>
            </a:r>
            <a:r>
              <a:rPr lang="en-US" sz="2400" dirty="0" err="1"/>
              <a:t>Ar</a:t>
            </a:r>
            <a:r>
              <a:rPr lang="en-US" sz="2400" dirty="0"/>
              <a:t>, Sn and SRC targets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6572EF8-0C45-3648-9EA2-99CE8DA554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02" b="50544"/>
          <a:stretch/>
        </p:blipFill>
        <p:spPr>
          <a:xfrm>
            <a:off x="2818354" y="103997"/>
            <a:ext cx="1807460" cy="106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5054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AD800DC-8C09-8C42-8915-BDAEEB331FE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315232" y="274638"/>
                <a:ext cx="7371567" cy="114300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Goals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AD800DC-8C09-8C42-8915-BDAEEB331F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315232" y="274638"/>
                <a:ext cx="7371567" cy="1143000"/>
              </a:xfrm>
              <a:blipFill>
                <a:blip r:embed="rId2"/>
                <a:stretch>
                  <a:fillRect b="-8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F17AF6-6C0F-7242-BE61-9986E35EF9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27760"/>
            <a:ext cx="8229600" cy="5028590"/>
          </a:xfrm>
        </p:spPr>
        <p:txBody>
          <a:bodyPr>
            <a:normAutofit/>
          </a:bodyPr>
          <a:lstStyle/>
          <a:p>
            <a:r>
              <a:rPr lang="en-US" dirty="0"/>
              <a:t>We provide event yields and detector acceptance maps</a:t>
            </a:r>
          </a:p>
          <a:p>
            <a:pPr lvl="1"/>
            <a:r>
              <a:rPr lang="en-US" dirty="0"/>
              <a:t>Many beam energies</a:t>
            </a:r>
          </a:p>
          <a:p>
            <a:pPr lvl="1"/>
            <a:r>
              <a:rPr lang="en-US" dirty="0"/>
              <a:t>Many targets</a:t>
            </a:r>
          </a:p>
          <a:p>
            <a:pPr lvl="1"/>
            <a:r>
              <a:rPr lang="en-US" dirty="0"/>
              <a:t>Many event topologies</a:t>
            </a:r>
          </a:p>
          <a:p>
            <a:r>
              <a:rPr lang="en-US" dirty="0"/>
              <a:t>Let experts use these to tune generators and understand energy reconstruction</a:t>
            </a:r>
          </a:p>
          <a:p>
            <a:r>
              <a:rPr lang="en-US" dirty="0">
                <a:solidFill>
                  <a:srgbClr val="FF0000"/>
                </a:solidFill>
              </a:rPr>
              <a:t>What do </a:t>
            </a:r>
            <a:r>
              <a:rPr lang="en-US" b="1" dirty="0">
                <a:solidFill>
                  <a:srgbClr val="FF0000"/>
                </a:solidFill>
              </a:rPr>
              <a:t>you</a:t>
            </a:r>
            <a:r>
              <a:rPr lang="en-US" dirty="0">
                <a:solidFill>
                  <a:srgbClr val="FF0000"/>
                </a:solidFill>
              </a:rPr>
              <a:t> want from the data?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A46E5-A3D7-9446-807A-03BFBD953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L. Weinstein, NUSTEC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C3DA86-4EDD-0747-876C-D85E9778A1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02" b="50544"/>
          <a:stretch/>
        </p:blipFill>
        <p:spPr>
          <a:xfrm>
            <a:off x="2455100" y="354517"/>
            <a:ext cx="1807460" cy="106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4436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36A91-BB28-2941-A2F2-26E9C2CFF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568" y="1857190"/>
            <a:ext cx="4874974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Nuclear physics is complicated!</a:t>
            </a:r>
          </a:p>
          <a:p>
            <a:r>
              <a:rPr lang="en-US" dirty="0"/>
              <a:t>Electron scattering can contribute dramatically to neutrino experiments</a:t>
            </a:r>
          </a:p>
          <a:p>
            <a:pPr lvl="1"/>
            <a:r>
              <a:rPr lang="en-US" dirty="0"/>
              <a:t>Similar physics</a:t>
            </a:r>
          </a:p>
          <a:p>
            <a:pPr lvl="1"/>
            <a:r>
              <a:rPr lang="en-US" dirty="0"/>
              <a:t>Lots of data available</a:t>
            </a:r>
          </a:p>
          <a:p>
            <a:pPr lvl="1"/>
            <a:r>
              <a:rPr lang="en-US" dirty="0"/>
              <a:t>Lots more to come</a:t>
            </a:r>
          </a:p>
          <a:p>
            <a:r>
              <a:rPr lang="en-US" dirty="0"/>
              <a:t>Neutrino community input is welcome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596645-61BA-1E41-BC21-679671F57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L. Weinstein, NUSTEC 2019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3878D40-9CB7-0743-982F-0B967B37B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02" b="50544"/>
          <a:stretch/>
        </p:blipFill>
        <p:spPr>
          <a:xfrm>
            <a:off x="1247964" y="197531"/>
            <a:ext cx="2814181" cy="165525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1EFD2A2-53F9-FC4E-ADAC-67DFD7C8F49D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283186" y="3628910"/>
            <a:ext cx="2309756" cy="29767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88D8D8-E44E-2448-85FF-EF3DBD3FFE24}"/>
              </a:ext>
            </a:extLst>
          </p:cNvPr>
          <p:cNvSpPr txBox="1"/>
          <p:nvPr/>
        </p:nvSpPr>
        <p:spPr>
          <a:xfrm>
            <a:off x="6517780" y="6290676"/>
            <a:ext cx="1840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One pion channel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904DDE3-FBFD-DD49-A12E-1CC5229F61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1903" y="197531"/>
            <a:ext cx="3329341" cy="3183142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E4E247AB-F600-2D4A-AC6D-283343C8991A}"/>
              </a:ext>
            </a:extLst>
          </p:cNvPr>
          <p:cNvSpPr txBox="1"/>
          <p:nvPr/>
        </p:nvSpPr>
        <p:spPr>
          <a:xfrm>
            <a:off x="6372300" y="3380673"/>
            <a:ext cx="1868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Zero pion channel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50552CA-7ADE-404F-A04C-2E511353C8BE}"/>
                  </a:ext>
                </a:extLst>
              </p:cNvPr>
              <p:cNvSpPr txBox="1"/>
              <p:nvPr/>
            </p:nvSpPr>
            <p:spPr>
              <a:xfrm>
                <a:off x="7832437" y="5049594"/>
                <a:ext cx="86235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1600" dirty="0">
                    <a:solidFill>
                      <a:srgbClr val="FF0000"/>
                    </a:solidFill>
                  </a:rPr>
                  <a:t> minus</a:t>
                </a:r>
              </a:p>
            </p:txBody>
          </p:sp>
        </mc:Choice>
        <mc:Fallback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50552CA-7ADE-404F-A04C-2E511353C8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2437" y="5049594"/>
                <a:ext cx="862352" cy="338554"/>
              </a:xfrm>
              <a:prstGeom prst="rect">
                <a:avLst/>
              </a:prstGeom>
              <a:blipFill>
                <a:blip r:embed="rId5"/>
                <a:stretch>
                  <a:fillRect t="-3704" r="-1449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461FE54-F5E0-CD41-AB1D-5CBAECAE6881}"/>
                  </a:ext>
                </a:extLst>
              </p:cNvPr>
              <p:cNvSpPr txBox="1"/>
              <p:nvPr/>
            </p:nvSpPr>
            <p:spPr>
              <a:xfrm>
                <a:off x="7171905" y="5322321"/>
                <a:ext cx="69884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1600" dirty="0">
                    <a:solidFill>
                      <a:srgbClr val="00B050"/>
                    </a:solidFill>
                  </a:rPr>
                  <a:t> plus</a:t>
                </a:r>
              </a:p>
            </p:txBody>
          </p:sp>
        </mc:Choice>
        <mc:Fallback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461FE54-F5E0-CD41-AB1D-5CBAECAE68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1905" y="5322321"/>
                <a:ext cx="698846" cy="338554"/>
              </a:xfrm>
              <a:prstGeom prst="rect">
                <a:avLst/>
              </a:prstGeom>
              <a:blipFill>
                <a:blip r:embed="rId6"/>
                <a:stretch>
                  <a:fillRect t="-3571" r="-1786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8BB1886-1D1A-034C-BFEA-CC541A10AF55}"/>
                  </a:ext>
                </a:extLst>
              </p:cNvPr>
              <p:cNvSpPr txBox="1"/>
              <p:nvPr/>
            </p:nvSpPr>
            <p:spPr>
              <a:xfrm>
                <a:off x="7140739" y="4512221"/>
                <a:ext cx="5946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tx1"/>
                    </a:solidFill>
                  </a:rPr>
                  <a:t>all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8BB1886-1D1A-034C-BFEA-CC541A10AF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0739" y="4512221"/>
                <a:ext cx="594650" cy="338554"/>
              </a:xfrm>
              <a:prstGeom prst="rect">
                <a:avLst/>
              </a:prstGeom>
              <a:blipFill>
                <a:blip r:embed="rId7"/>
                <a:stretch>
                  <a:fillRect l="-4167" t="-3571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B9458549-DAAD-6B4F-9EEE-ECC66DF090BB}"/>
              </a:ext>
            </a:extLst>
          </p:cNvPr>
          <p:cNvSpPr txBox="1"/>
          <p:nvPr/>
        </p:nvSpPr>
        <p:spPr>
          <a:xfrm rot="19456308">
            <a:off x="5460368" y="4351576"/>
            <a:ext cx="2034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Prepreliminary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1F9DF81-DC56-C04D-A556-4BC7CE183CE3}"/>
              </a:ext>
            </a:extLst>
          </p:cNvPr>
          <p:cNvSpPr txBox="1"/>
          <p:nvPr/>
        </p:nvSpPr>
        <p:spPr>
          <a:xfrm rot="19456308">
            <a:off x="6499032" y="1532197"/>
            <a:ext cx="1615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7716714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061C6-85F7-7549-AE82-C46596742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6791A-76F9-3D46-985F-DDF72DF6EA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42926F-910B-FF40-8CF6-838F87CDB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L. Weinstein, NUSTEC 2019</a:t>
            </a:r>
          </a:p>
        </p:txBody>
      </p:sp>
    </p:spTree>
    <p:extLst>
      <p:ext uri="{BB962C8B-B14F-4D97-AF65-F5344CB8AC3E}">
        <p14:creationId xmlns:p14="http://schemas.microsoft.com/office/powerpoint/2010/main" val="1135575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7CF89-FA93-F84E-84C0-817EFC99F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Mott weighting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A4C168-70AE-2241-9E09-348E46B08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L. Weinstein, NUSTEC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6F06AE-55A3-D343-904D-9A7FC910D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1270000"/>
            <a:ext cx="4800600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201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 descr="figure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8" t="7184" r="6154" b="48556"/>
          <a:stretch/>
        </p:blipFill>
        <p:spPr bwMode="auto">
          <a:xfrm>
            <a:off x="457200" y="393700"/>
            <a:ext cx="8153400" cy="32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39" name="Rectangle 3"/>
          <p:cNvSpPr>
            <a:spLocks noGrp="1" noChangeArrowheads="1"/>
          </p:cNvSpPr>
          <p:nvPr>
            <p:ph type="title"/>
          </p:nvPr>
        </p:nvSpPr>
        <p:spPr>
          <a:xfrm>
            <a:off x="2514600" y="152400"/>
            <a:ext cx="4114800" cy="8382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Nuclear Physics</a:t>
            </a:r>
          </a:p>
        </p:txBody>
      </p:sp>
      <p:graphicFrame>
        <p:nvGraphicFramePr>
          <p:cNvPr id="193541" name="Object 5"/>
          <p:cNvGraphicFramePr>
            <a:graphicFrameLocks noChangeAspect="1"/>
          </p:cNvGraphicFramePr>
          <p:nvPr/>
        </p:nvGraphicFramePr>
        <p:xfrm>
          <a:off x="176213" y="1600200"/>
          <a:ext cx="62230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3" name="Equation" r:id="rId5" imgW="254000" imgH="368300" progId="Equation.3">
                  <p:embed/>
                </p:oleObj>
              </mc:Choice>
              <mc:Fallback>
                <p:oleObj name="Equation" r:id="rId5" imgW="2540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213" y="1600200"/>
                        <a:ext cx="622300" cy="90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E7CE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3543" name="Line 7"/>
          <p:cNvSpPr>
            <a:spLocks noChangeShapeType="1"/>
          </p:cNvSpPr>
          <p:nvPr/>
        </p:nvSpPr>
        <p:spPr bwMode="auto">
          <a:xfrm flipV="1">
            <a:off x="914400" y="1600200"/>
            <a:ext cx="0" cy="12192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76200" y="6553200"/>
            <a:ext cx="2667000" cy="228600"/>
          </a:xfrm>
        </p:spPr>
        <p:txBody>
          <a:bodyPr/>
          <a:lstStyle/>
          <a:p>
            <a:pPr algn="l"/>
            <a:r>
              <a:rPr lang="en-US" sz="1050"/>
              <a:t>L. Weinstein, NUSTEC 2019</a:t>
            </a:r>
            <a:endParaRPr lang="en-US" sz="1050" dirty="0"/>
          </a:p>
        </p:txBody>
      </p:sp>
      <p:sp>
        <p:nvSpPr>
          <p:cNvPr id="4" name="TextBox 3"/>
          <p:cNvSpPr txBox="1"/>
          <p:nvPr/>
        </p:nvSpPr>
        <p:spPr>
          <a:xfrm>
            <a:off x="8382002" y="2667000"/>
            <a:ext cx="736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or </a:t>
            </a:r>
            <a:r>
              <a:rPr lang="en-US" sz="2800" dirty="0" err="1"/>
              <a:t>ν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486868-B521-7C41-9FF4-828855DDDD48}"/>
              </a:ext>
            </a:extLst>
          </p:cNvPr>
          <p:cNvSpPr txBox="1"/>
          <p:nvPr/>
        </p:nvSpPr>
        <p:spPr>
          <a:xfrm>
            <a:off x="3018773" y="1955673"/>
            <a:ext cx="606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Dip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3DB7C-ED20-714A-8639-F0FF16F0C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0323"/>
            <a:ext cx="7886700" cy="656152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+mn-lt"/>
              </a:rPr>
              <a:t>Similarity of electron and neutrino GENIE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957E99-0326-3545-85BC-B6F06CC317FD}"/>
              </a:ext>
            </a:extLst>
          </p:cNvPr>
          <p:cNvSpPr txBox="1"/>
          <p:nvPr/>
        </p:nvSpPr>
        <p:spPr>
          <a:xfrm>
            <a:off x="2263907" y="620930"/>
            <a:ext cx="3971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2.2 GeV Fe, zero-pion, QE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026D1D-61D7-F94C-9F61-B3CECC0902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1" r="7768"/>
          <a:stretch/>
        </p:blipFill>
        <p:spPr>
          <a:xfrm>
            <a:off x="982206" y="1221178"/>
            <a:ext cx="3857712" cy="28038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AC2A6D-3F0C-FB47-A0B8-DD0790DEE3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1" r="7768"/>
          <a:stretch/>
        </p:blipFill>
        <p:spPr>
          <a:xfrm>
            <a:off x="982205" y="3976265"/>
            <a:ext cx="3857712" cy="2823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4633BC-0AEC-8945-B830-4C0058670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382" y="3761415"/>
            <a:ext cx="4182618" cy="3038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DDF89F-2B9E-214F-9739-4418B522B9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917" y="1003683"/>
            <a:ext cx="4182618" cy="30384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C1440AF-7BED-F340-8C53-DA42FCFDE6ED}"/>
                  </a:ext>
                </a:extLst>
              </p:cNvPr>
              <p:cNvSpPr txBox="1"/>
              <p:nvPr/>
            </p:nvSpPr>
            <p:spPr>
              <a:xfrm>
                <a:off x="2853666" y="1549897"/>
                <a:ext cx="103836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(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400" dirty="0"/>
                  <a:t>)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C1440AF-7BED-F340-8C53-DA42FCFDE6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3666" y="1549897"/>
                <a:ext cx="1038361" cy="461665"/>
              </a:xfrm>
              <a:prstGeom prst="rect">
                <a:avLst/>
              </a:prstGeom>
              <a:blipFill>
                <a:blip r:embed="rId6"/>
                <a:stretch>
                  <a:fillRect l="-9756" t="-5405" r="-8537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56D0CB2-4D05-1B42-8DBC-773160427F1B}"/>
                  </a:ext>
                </a:extLst>
              </p:cNvPr>
              <p:cNvSpPr txBox="1"/>
              <p:nvPr/>
            </p:nvSpPr>
            <p:spPr>
              <a:xfrm>
                <a:off x="2900425" y="2640903"/>
                <a:ext cx="1178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56D0CB2-4D05-1B42-8DBC-773160427F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0425" y="2640903"/>
                <a:ext cx="1178721" cy="461665"/>
              </a:xfrm>
              <a:prstGeom prst="rect">
                <a:avLst/>
              </a:prstGeom>
              <a:blipFill>
                <a:blip r:embed="rId7"/>
                <a:stretch>
                  <a:fillRect l="-8602" t="-8108" r="-6452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F64247-6B7A-7D4D-9DA7-43C4A63992BF}"/>
                  </a:ext>
                </a:extLst>
              </p:cNvPr>
              <p:cNvSpPr txBox="1"/>
              <p:nvPr/>
            </p:nvSpPr>
            <p:spPr>
              <a:xfrm>
                <a:off x="2986243" y="5626820"/>
                <a:ext cx="1178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F64247-6B7A-7D4D-9DA7-43C4A63992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6243" y="5626820"/>
                <a:ext cx="1178721" cy="461665"/>
              </a:xfrm>
              <a:prstGeom prst="rect">
                <a:avLst/>
              </a:prstGeom>
              <a:blipFill>
                <a:blip r:embed="rId8"/>
                <a:stretch>
                  <a:fillRect l="-7447" t="-5405" r="-6383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529F25E-D7C8-CA42-8199-43AB0F07767D}"/>
                  </a:ext>
                </a:extLst>
              </p:cNvPr>
              <p:cNvSpPr txBox="1"/>
              <p:nvPr/>
            </p:nvSpPr>
            <p:spPr>
              <a:xfrm>
                <a:off x="6707607" y="5217713"/>
                <a:ext cx="1178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529F25E-D7C8-CA42-8199-43AB0F0776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7607" y="5217713"/>
                <a:ext cx="1178721" cy="461665"/>
              </a:xfrm>
              <a:prstGeom prst="rect">
                <a:avLst/>
              </a:prstGeom>
              <a:blipFill>
                <a:blip r:embed="rId9"/>
                <a:stretch>
                  <a:fillRect l="-8602" t="-5405" r="-6452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5BF9E91-5023-524B-8066-810CE8AC14D2}"/>
                  </a:ext>
                </a:extLst>
              </p:cNvPr>
              <p:cNvSpPr txBox="1"/>
              <p:nvPr/>
            </p:nvSpPr>
            <p:spPr>
              <a:xfrm>
                <a:off x="6140048" y="2640903"/>
                <a:ext cx="1178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5BF9E91-5023-524B-8066-810CE8AC14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0048" y="2640903"/>
                <a:ext cx="1178721" cy="461665"/>
              </a:xfrm>
              <a:prstGeom prst="rect">
                <a:avLst/>
              </a:prstGeom>
              <a:blipFill>
                <a:blip r:embed="rId10"/>
                <a:stretch>
                  <a:fillRect l="-6383" t="-8108" r="-6383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A220C9F-F79F-7E41-9FAC-2D52E9F57020}"/>
                  </a:ext>
                </a:extLst>
              </p:cNvPr>
              <p:cNvSpPr txBox="1"/>
              <p:nvPr/>
            </p:nvSpPr>
            <p:spPr>
              <a:xfrm>
                <a:off x="6707607" y="4515822"/>
                <a:ext cx="103836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(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400" dirty="0"/>
                  <a:t>)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A220C9F-F79F-7E41-9FAC-2D52E9F570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7607" y="4515822"/>
                <a:ext cx="1038361" cy="461665"/>
              </a:xfrm>
              <a:prstGeom prst="rect">
                <a:avLst/>
              </a:prstGeom>
              <a:blipFill>
                <a:blip r:embed="rId11"/>
                <a:stretch>
                  <a:fillRect l="-9756" t="-8108" r="-7317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F9F2431-F3F5-AD4C-909E-BA696345603D}"/>
                  </a:ext>
                </a:extLst>
              </p:cNvPr>
              <p:cNvSpPr txBox="1"/>
              <p:nvPr/>
            </p:nvSpPr>
            <p:spPr>
              <a:xfrm>
                <a:off x="2147084" y="4149924"/>
                <a:ext cx="103836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(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400" dirty="0"/>
                  <a:t>)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F9F2431-F3F5-AD4C-909E-BA69634560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7084" y="4149924"/>
                <a:ext cx="1038361" cy="461665"/>
              </a:xfrm>
              <a:prstGeom prst="rect">
                <a:avLst/>
              </a:prstGeom>
              <a:blipFill>
                <a:blip r:embed="rId12"/>
                <a:stretch>
                  <a:fillRect l="-8434" t="-5405" r="-7229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C5BBDEF-6D08-3F4C-9367-B199035F3F32}"/>
                  </a:ext>
                </a:extLst>
              </p:cNvPr>
              <p:cNvSpPr txBox="1"/>
              <p:nvPr/>
            </p:nvSpPr>
            <p:spPr>
              <a:xfrm>
                <a:off x="5977817" y="1454522"/>
                <a:ext cx="103836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(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400" dirty="0"/>
                  <a:t>)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C5BBDEF-6D08-3F4C-9367-B199035F3F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7817" y="1454522"/>
                <a:ext cx="1038361" cy="461665"/>
              </a:xfrm>
              <a:prstGeom prst="rect">
                <a:avLst/>
              </a:prstGeom>
              <a:blipFill>
                <a:blip r:embed="rId13"/>
                <a:stretch>
                  <a:fillRect l="-8537" t="-8108" r="-8537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223802-7F20-5D43-B795-BA3F5A2DE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L. Weinstein, NUSTEC 2019</a:t>
            </a:r>
          </a:p>
        </p:txBody>
      </p:sp>
    </p:spTree>
    <p:extLst>
      <p:ext uri="{BB962C8B-B14F-4D97-AF65-F5344CB8AC3E}">
        <p14:creationId xmlns:p14="http://schemas.microsoft.com/office/powerpoint/2010/main" val="2635086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 descr="figure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8" t="7184" r="6154" b="48556"/>
          <a:stretch/>
        </p:blipFill>
        <p:spPr bwMode="auto">
          <a:xfrm>
            <a:off x="457200" y="393700"/>
            <a:ext cx="8153400" cy="32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39" name="Rectangle 3"/>
          <p:cNvSpPr>
            <a:spLocks noGrp="1" noChangeArrowheads="1"/>
          </p:cNvSpPr>
          <p:nvPr>
            <p:ph type="title"/>
          </p:nvPr>
        </p:nvSpPr>
        <p:spPr>
          <a:xfrm>
            <a:off x="2514600" y="152400"/>
            <a:ext cx="4114800" cy="8382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Nuclear Physics</a:t>
            </a:r>
          </a:p>
        </p:txBody>
      </p:sp>
      <p:graphicFrame>
        <p:nvGraphicFramePr>
          <p:cNvPr id="193541" name="Object 5"/>
          <p:cNvGraphicFramePr>
            <a:graphicFrameLocks noChangeAspect="1"/>
          </p:cNvGraphicFramePr>
          <p:nvPr/>
        </p:nvGraphicFramePr>
        <p:xfrm>
          <a:off x="176213" y="1600200"/>
          <a:ext cx="62230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5" name="Equation" r:id="rId5" imgW="254000" imgH="368300" progId="Equation.3">
                  <p:embed/>
                </p:oleObj>
              </mc:Choice>
              <mc:Fallback>
                <p:oleObj name="Equation" r:id="rId5" imgW="254000" imgH="368300" progId="Equation.3">
                  <p:embed/>
                  <p:pic>
                    <p:nvPicPr>
                      <p:cNvPr id="19354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213" y="1600200"/>
                        <a:ext cx="622300" cy="90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E7CE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3543" name="Line 7"/>
          <p:cNvSpPr>
            <a:spLocks noChangeShapeType="1"/>
          </p:cNvSpPr>
          <p:nvPr/>
        </p:nvSpPr>
        <p:spPr bwMode="auto">
          <a:xfrm flipV="1">
            <a:off x="914400" y="1600200"/>
            <a:ext cx="0" cy="12192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76200" y="6553200"/>
            <a:ext cx="2667000" cy="228600"/>
          </a:xfrm>
        </p:spPr>
        <p:txBody>
          <a:bodyPr/>
          <a:lstStyle/>
          <a:p>
            <a:pPr algn="l"/>
            <a:r>
              <a:rPr lang="en-US" sz="1050"/>
              <a:t>L. Weinstein, NUSTEC 2019</a:t>
            </a:r>
            <a:endParaRPr lang="en-US" sz="1050" dirty="0"/>
          </a:p>
        </p:txBody>
      </p:sp>
      <p:sp>
        <p:nvSpPr>
          <p:cNvPr id="4" name="TextBox 3"/>
          <p:cNvSpPr txBox="1"/>
          <p:nvPr/>
        </p:nvSpPr>
        <p:spPr>
          <a:xfrm>
            <a:off x="8382002" y="2667000"/>
            <a:ext cx="736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or </a:t>
            </a:r>
            <a:r>
              <a:rPr lang="en-US" sz="2800" dirty="0" err="1"/>
              <a:t>ν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486868-B521-7C41-9FF4-828855DDDD48}"/>
              </a:ext>
            </a:extLst>
          </p:cNvPr>
          <p:cNvSpPr txBox="1"/>
          <p:nvPr/>
        </p:nvSpPr>
        <p:spPr>
          <a:xfrm>
            <a:off x="3018773" y="1955673"/>
            <a:ext cx="606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Dip</a:t>
            </a:r>
          </a:p>
        </p:txBody>
      </p:sp>
      <p:pic>
        <p:nvPicPr>
          <p:cNvPr id="12" name="Picture 8" descr="feynman_eep">
            <a:extLst>
              <a:ext uri="{FF2B5EF4-FFF2-40B4-BE49-F238E27FC236}">
                <a16:creationId xmlns:a16="http://schemas.microsoft.com/office/drawing/2014/main" id="{818DCD5F-9C91-EC4A-85A6-CE8D9D743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97" y="4560005"/>
            <a:ext cx="3542699" cy="212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8874039-0A8E-1F47-A8EC-6337C6F59E71}"/>
              </a:ext>
            </a:extLst>
          </p:cNvPr>
          <p:cNvSpPr/>
          <p:nvPr/>
        </p:nvSpPr>
        <p:spPr>
          <a:xfrm>
            <a:off x="2091847" y="1377865"/>
            <a:ext cx="1014608" cy="2237807"/>
          </a:xfrm>
          <a:prstGeom prst="ellipse">
            <a:avLst/>
          </a:prstGeom>
          <a:noFill/>
          <a:ln w="60325">
            <a:solidFill>
              <a:srgbClr val="043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81F933-0478-CB46-9610-82B7AA3BA6DD}"/>
              </a:ext>
            </a:extLst>
          </p:cNvPr>
          <p:cNvSpPr txBox="1"/>
          <p:nvPr/>
        </p:nvSpPr>
        <p:spPr>
          <a:xfrm>
            <a:off x="457200" y="3849391"/>
            <a:ext cx="5075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432FF"/>
                </a:solidFill>
              </a:rPr>
              <a:t>What neutrino </a:t>
            </a:r>
            <a:r>
              <a:rPr lang="en-US" sz="3600" dirty="0" err="1">
                <a:solidFill>
                  <a:srgbClr val="0432FF"/>
                </a:solidFill>
              </a:rPr>
              <a:t>expts</a:t>
            </a:r>
            <a:r>
              <a:rPr lang="en-US" sz="3600" dirty="0">
                <a:solidFill>
                  <a:srgbClr val="0432FF"/>
                </a:solidFill>
              </a:rPr>
              <a:t> want</a:t>
            </a:r>
          </a:p>
        </p:txBody>
      </p:sp>
    </p:spTree>
    <p:extLst>
      <p:ext uri="{BB962C8B-B14F-4D97-AF65-F5344CB8AC3E}">
        <p14:creationId xmlns:p14="http://schemas.microsoft.com/office/powerpoint/2010/main" val="2561458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 descr="figure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8" t="7184" r="6154" b="48556"/>
          <a:stretch/>
        </p:blipFill>
        <p:spPr bwMode="auto">
          <a:xfrm>
            <a:off x="457200" y="393700"/>
            <a:ext cx="8153400" cy="32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39" name="Rectangle 3"/>
          <p:cNvSpPr>
            <a:spLocks noGrp="1" noChangeArrowheads="1"/>
          </p:cNvSpPr>
          <p:nvPr>
            <p:ph type="title"/>
          </p:nvPr>
        </p:nvSpPr>
        <p:spPr>
          <a:xfrm>
            <a:off x="2514600" y="152400"/>
            <a:ext cx="4114800" cy="8382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Nuclear Physics</a:t>
            </a:r>
          </a:p>
        </p:txBody>
      </p:sp>
      <p:graphicFrame>
        <p:nvGraphicFramePr>
          <p:cNvPr id="193541" name="Object 5"/>
          <p:cNvGraphicFramePr>
            <a:graphicFrameLocks noChangeAspect="1"/>
          </p:cNvGraphicFramePr>
          <p:nvPr/>
        </p:nvGraphicFramePr>
        <p:xfrm>
          <a:off x="176213" y="1600200"/>
          <a:ext cx="62230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1" name="Equation" r:id="rId5" imgW="254000" imgH="368300" progId="Equation.3">
                  <p:embed/>
                </p:oleObj>
              </mc:Choice>
              <mc:Fallback>
                <p:oleObj name="Equation" r:id="rId5" imgW="254000" imgH="368300" progId="Equation.3">
                  <p:embed/>
                  <p:pic>
                    <p:nvPicPr>
                      <p:cNvPr id="19354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213" y="1600200"/>
                        <a:ext cx="622300" cy="90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E7CE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3543" name="Line 7"/>
          <p:cNvSpPr>
            <a:spLocks noChangeShapeType="1"/>
          </p:cNvSpPr>
          <p:nvPr/>
        </p:nvSpPr>
        <p:spPr bwMode="auto">
          <a:xfrm flipV="1">
            <a:off x="914400" y="1600200"/>
            <a:ext cx="0" cy="12192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76200" y="6553200"/>
            <a:ext cx="2667000" cy="228600"/>
          </a:xfrm>
        </p:spPr>
        <p:txBody>
          <a:bodyPr/>
          <a:lstStyle/>
          <a:p>
            <a:pPr algn="l"/>
            <a:r>
              <a:rPr lang="en-US" sz="1050"/>
              <a:t>L. Weinstein, NUSTEC 2019</a:t>
            </a:r>
            <a:endParaRPr lang="en-US" sz="1050" dirty="0"/>
          </a:p>
        </p:txBody>
      </p:sp>
      <p:sp>
        <p:nvSpPr>
          <p:cNvPr id="4" name="TextBox 3"/>
          <p:cNvSpPr txBox="1"/>
          <p:nvPr/>
        </p:nvSpPr>
        <p:spPr>
          <a:xfrm>
            <a:off x="8382002" y="2667000"/>
            <a:ext cx="736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or </a:t>
            </a:r>
            <a:r>
              <a:rPr lang="en-US" sz="2800" dirty="0" err="1"/>
              <a:t>ν</a:t>
            </a: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B2CDA9-6DE0-5144-84F4-BE33EEC7629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0462"/>
          <a:stretch/>
        </p:blipFill>
        <p:spPr>
          <a:xfrm>
            <a:off x="1995004" y="4334006"/>
            <a:ext cx="3479015" cy="14752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5716161-ADAF-9B40-B282-835E6A2805D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0236" b="1898"/>
          <a:stretch/>
        </p:blipFill>
        <p:spPr>
          <a:xfrm>
            <a:off x="5486401" y="4429213"/>
            <a:ext cx="3611687" cy="14797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486868-B521-7C41-9FF4-828855DDDD48}"/>
              </a:ext>
            </a:extLst>
          </p:cNvPr>
          <p:cNvSpPr txBox="1"/>
          <p:nvPr/>
        </p:nvSpPr>
        <p:spPr>
          <a:xfrm>
            <a:off x="3018773" y="1955673"/>
            <a:ext cx="606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Dip</a:t>
            </a:r>
          </a:p>
        </p:txBody>
      </p:sp>
      <p:pic>
        <p:nvPicPr>
          <p:cNvPr id="12" name="Picture 8" descr="feynman_eep">
            <a:extLst>
              <a:ext uri="{FF2B5EF4-FFF2-40B4-BE49-F238E27FC236}">
                <a16:creationId xmlns:a16="http://schemas.microsoft.com/office/drawing/2014/main" id="{D183D4C2-57A4-234A-99D0-E3426AC8B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4565480"/>
            <a:ext cx="1790310" cy="107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0BB22D-0678-B84A-909C-D912A38BEFE7}"/>
              </a:ext>
            </a:extLst>
          </p:cNvPr>
          <p:cNvSpPr txBox="1"/>
          <p:nvPr/>
        </p:nvSpPr>
        <p:spPr>
          <a:xfrm>
            <a:off x="2032976" y="5996547"/>
            <a:ext cx="1420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Resonance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7CDAC0-C388-8F47-8F56-F9D1EDAC42C8}"/>
              </a:ext>
            </a:extLst>
          </p:cNvPr>
          <p:cNvSpPr txBox="1"/>
          <p:nvPr/>
        </p:nvSpPr>
        <p:spPr>
          <a:xfrm>
            <a:off x="3846536" y="5798145"/>
            <a:ext cx="11889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Meson Exchange Currents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5710C6-A315-0E43-A70E-4942B80F2AE0}"/>
              </a:ext>
            </a:extLst>
          </p:cNvPr>
          <p:cNvSpPr txBox="1"/>
          <p:nvPr/>
        </p:nvSpPr>
        <p:spPr>
          <a:xfrm>
            <a:off x="5474019" y="5942187"/>
            <a:ext cx="1375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Short Range Correlations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AE8EB1-DE4D-544E-B709-2B24F7566823}"/>
              </a:ext>
            </a:extLst>
          </p:cNvPr>
          <p:cNvSpPr txBox="1"/>
          <p:nvPr/>
        </p:nvSpPr>
        <p:spPr>
          <a:xfrm>
            <a:off x="7290148" y="5909002"/>
            <a:ext cx="1320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Final State Interactions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7AAAAF-D564-9342-AABC-5081156E505C}"/>
              </a:ext>
            </a:extLst>
          </p:cNvPr>
          <p:cNvSpPr txBox="1"/>
          <p:nvPr/>
        </p:nvSpPr>
        <p:spPr>
          <a:xfrm>
            <a:off x="1982622" y="3748630"/>
            <a:ext cx="51773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What we get (even for 0pi)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1B9A9B6-24BB-2545-85CD-1465E35A95CA}"/>
              </a:ext>
            </a:extLst>
          </p:cNvPr>
          <p:cNvSpPr/>
          <p:nvPr/>
        </p:nvSpPr>
        <p:spPr>
          <a:xfrm>
            <a:off x="76202" y="1377865"/>
            <a:ext cx="8647113" cy="2237807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078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1E4AB-8343-904B-A103-D4CDC476B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do reaction mechanisms appear in A(</a:t>
            </a:r>
            <a:r>
              <a:rPr lang="en-US" dirty="0" err="1"/>
              <a:t>e,e’p</a:t>
            </a:r>
            <a:r>
              <a:rPr lang="en-US" dirty="0"/>
              <a:t>)?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A3BB3E-06F9-684E-8EC6-98B5EA7E2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Weinstein, NUSTEC 2019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2D5B83-A19E-1448-8FED-3892CC75EDA7}"/>
              </a:ext>
            </a:extLst>
          </p:cNvPr>
          <p:cNvGrpSpPr/>
          <p:nvPr/>
        </p:nvGrpSpPr>
        <p:grpSpPr>
          <a:xfrm>
            <a:off x="692333" y="3610231"/>
            <a:ext cx="3429085" cy="2474301"/>
            <a:chOff x="692331" y="2623715"/>
            <a:chExt cx="3429085" cy="2474301"/>
          </a:xfrm>
        </p:grpSpPr>
        <p:pic>
          <p:nvPicPr>
            <p:cNvPr id="6" name="Picture 5" descr="tsig9n10.pdf">
              <a:extLst>
                <a:ext uri="{FF2B5EF4-FFF2-40B4-BE49-F238E27FC236}">
                  <a16:creationId xmlns:a16="http://schemas.microsoft.com/office/drawing/2014/main" id="{45123C0F-B3B0-7443-B8F3-D4BF9258DE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7" t="32180" r="55813" b="31217"/>
            <a:stretch/>
          </p:blipFill>
          <p:spPr>
            <a:xfrm rot="16200000">
              <a:off x="1169723" y="2146323"/>
              <a:ext cx="2474301" cy="3429085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39DA589-A94E-F14A-BAFA-E536007150BA}"/>
                </a:ext>
              </a:extLst>
            </p:cNvPr>
            <p:cNvSpPr/>
            <p:nvPr/>
          </p:nvSpPr>
          <p:spPr>
            <a:xfrm>
              <a:off x="1750423" y="2860766"/>
              <a:ext cx="1619794" cy="8098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09B59A5-E1AE-F544-ACAB-6E5C1BF3A2BE}"/>
              </a:ext>
            </a:extLst>
          </p:cNvPr>
          <p:cNvCxnSpPr/>
          <p:nvPr/>
        </p:nvCxnSpPr>
        <p:spPr>
          <a:xfrm>
            <a:off x="1410789" y="2945942"/>
            <a:ext cx="0" cy="9013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4C4FA6E-118C-A145-9DC4-B7B0C1FDA50A}"/>
              </a:ext>
            </a:extLst>
          </p:cNvPr>
          <p:cNvSpPr txBox="1"/>
          <p:nvPr/>
        </p:nvSpPr>
        <p:spPr>
          <a:xfrm>
            <a:off x="940528" y="2018479"/>
            <a:ext cx="1280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Single nucleon knockout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EAA95F-3F61-6F4D-B2CC-C9CED6E39CA7}"/>
              </a:ext>
            </a:extLst>
          </p:cNvPr>
          <p:cNvSpPr txBox="1"/>
          <p:nvPr/>
        </p:nvSpPr>
        <p:spPr>
          <a:xfrm>
            <a:off x="2099897" y="3689210"/>
            <a:ext cx="1645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Undetected </a:t>
            </a:r>
          </a:p>
          <a:p>
            <a:r>
              <a:rPr lang="en-US" dirty="0">
                <a:solidFill>
                  <a:srgbClr val="0070C0"/>
                </a:solidFill>
              </a:rPr>
              <a:t>2</a:t>
            </a:r>
            <a:r>
              <a:rPr lang="en-US" baseline="30000" dirty="0">
                <a:solidFill>
                  <a:srgbClr val="0070C0"/>
                </a:solidFill>
              </a:rPr>
              <a:t>nd</a:t>
            </a:r>
            <a:r>
              <a:rPr lang="en-US" dirty="0">
                <a:solidFill>
                  <a:srgbClr val="0070C0"/>
                </a:solidFill>
              </a:rPr>
              <a:t> nucleon</a:t>
            </a: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849E2950-EA70-8D4F-880E-BF92A67DCF8F}"/>
              </a:ext>
            </a:extLst>
          </p:cNvPr>
          <p:cNvSpPr/>
          <p:nvPr/>
        </p:nvSpPr>
        <p:spPr>
          <a:xfrm rot="5400000">
            <a:off x="2363718" y="3508310"/>
            <a:ext cx="563020" cy="2129243"/>
          </a:xfrm>
          <a:prstGeom prst="leftBrac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CeepDeltaBaghai.jpg">
            <a:extLst>
              <a:ext uri="{FF2B5EF4-FFF2-40B4-BE49-F238E27FC236}">
                <a16:creationId xmlns:a16="http://schemas.microsoft.com/office/drawing/2014/main" id="{EE429C2C-F27A-AB42-BC9B-CE9A55402D79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32" r="46807" b="10373"/>
          <a:stretch/>
        </p:blipFill>
        <p:spPr>
          <a:xfrm>
            <a:off x="4372833" y="3549781"/>
            <a:ext cx="3948209" cy="206409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EAAE3D1-6682-A541-B8B6-9365F8960710}"/>
              </a:ext>
            </a:extLst>
          </p:cNvPr>
          <p:cNvSpPr txBox="1"/>
          <p:nvPr/>
        </p:nvSpPr>
        <p:spPr>
          <a:xfrm>
            <a:off x="5839099" y="5689139"/>
            <a:ext cx="2231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Missing energy (MeV)</a:t>
            </a: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C4B28936-C8E7-B544-A9CA-D28311B8EE6F}"/>
              </a:ext>
            </a:extLst>
          </p:cNvPr>
          <p:cNvSpPr/>
          <p:nvPr/>
        </p:nvSpPr>
        <p:spPr>
          <a:xfrm rot="5400000">
            <a:off x="5845091" y="4127531"/>
            <a:ext cx="465959" cy="1187642"/>
          </a:xfrm>
          <a:prstGeom prst="leftBrac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DA9B3E-F393-2043-93E4-FD57F650D99C}"/>
              </a:ext>
            </a:extLst>
          </p:cNvPr>
          <p:cNvSpPr txBox="1"/>
          <p:nvPr/>
        </p:nvSpPr>
        <p:spPr>
          <a:xfrm>
            <a:off x="5440767" y="3842043"/>
            <a:ext cx="1645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Undetected </a:t>
            </a:r>
          </a:p>
          <a:p>
            <a:r>
              <a:rPr lang="en-US" dirty="0">
                <a:solidFill>
                  <a:srgbClr val="0070C0"/>
                </a:solidFill>
              </a:rPr>
              <a:t>2</a:t>
            </a:r>
            <a:r>
              <a:rPr lang="en-US" baseline="30000" dirty="0">
                <a:solidFill>
                  <a:srgbClr val="0070C0"/>
                </a:solidFill>
              </a:rPr>
              <a:t>nd</a:t>
            </a:r>
            <a:r>
              <a:rPr lang="en-US" dirty="0">
                <a:solidFill>
                  <a:srgbClr val="0070C0"/>
                </a:solidFill>
              </a:rPr>
              <a:t> nucleon</a:t>
            </a:r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0ABF7DED-D121-AF46-861F-080A627CDA4C}"/>
              </a:ext>
            </a:extLst>
          </p:cNvPr>
          <p:cNvSpPr/>
          <p:nvPr/>
        </p:nvSpPr>
        <p:spPr>
          <a:xfrm rot="5400000">
            <a:off x="6881670" y="3704654"/>
            <a:ext cx="465958" cy="740736"/>
          </a:xfrm>
          <a:prstGeom prst="leftBrace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0A8E4E-E7E1-D548-9C03-B2CC23264256}"/>
              </a:ext>
            </a:extLst>
          </p:cNvPr>
          <p:cNvSpPr txBox="1"/>
          <p:nvPr/>
        </p:nvSpPr>
        <p:spPr>
          <a:xfrm>
            <a:off x="6446609" y="3110017"/>
            <a:ext cx="133885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Undetected pion</a:t>
            </a:r>
          </a:p>
        </p:txBody>
      </p:sp>
      <p:pic>
        <p:nvPicPr>
          <p:cNvPr id="20" name="Picture 8" descr="feynman_eep">
            <a:extLst>
              <a:ext uri="{FF2B5EF4-FFF2-40B4-BE49-F238E27FC236}">
                <a16:creationId xmlns:a16="http://schemas.microsoft.com/office/drawing/2014/main" id="{881A5CF3-F096-CF43-8DBA-C3FEFA1F3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2" y="1929217"/>
            <a:ext cx="2316567" cy="139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51ED01E-C012-7B4D-B555-852DBC3DB538}"/>
              </a:ext>
            </a:extLst>
          </p:cNvPr>
          <p:cNvSpPr>
            <a:spLocks noChangeAspect="1"/>
          </p:cNvSpPr>
          <p:nvPr/>
        </p:nvSpPr>
        <p:spPr>
          <a:xfrm>
            <a:off x="3081401" y="2006359"/>
            <a:ext cx="363904" cy="365760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F942504-0EC3-5F44-9DC4-DCEF10B71C69}"/>
              </a:ext>
            </a:extLst>
          </p:cNvPr>
          <p:cNvSpPr>
            <a:spLocks noChangeAspect="1"/>
          </p:cNvSpPr>
          <p:nvPr/>
        </p:nvSpPr>
        <p:spPr>
          <a:xfrm>
            <a:off x="4436297" y="2008447"/>
            <a:ext cx="363904" cy="365760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984752-1F29-F742-9781-420378FD2C15}"/>
              </a:ext>
            </a:extLst>
          </p:cNvPr>
          <p:cNvSpPr txBox="1"/>
          <p:nvPr/>
        </p:nvSpPr>
        <p:spPr>
          <a:xfrm>
            <a:off x="5041299" y="1700733"/>
            <a:ext cx="421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3482347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853"/>
            <a:ext cx="8229600" cy="831414"/>
          </a:xfrm>
        </p:spPr>
        <p:txBody>
          <a:bodyPr/>
          <a:lstStyle/>
          <a:p>
            <a:r>
              <a:rPr lang="en-US" dirty="0"/>
              <a:t>From QE to “dip”</a:t>
            </a:r>
            <a:endParaRPr lang="en-US" i="1" dirty="0"/>
          </a:p>
        </p:txBody>
      </p:sp>
      <p:pic>
        <p:nvPicPr>
          <p:cNvPr id="4" name="Picture 3" descr="tsig_w200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0" t="58545" r="64240" b="28138"/>
          <a:stretch/>
        </p:blipFill>
        <p:spPr>
          <a:xfrm rot="16200000">
            <a:off x="314976" y="1321780"/>
            <a:ext cx="2899195" cy="27289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27050" y="1798063"/>
            <a:ext cx="14148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0.4 </a:t>
            </a:r>
            <a:r>
              <a:rPr lang="en-US" sz="2400" dirty="0" err="1"/>
              <a:t>GeV</a:t>
            </a:r>
            <a:r>
              <a:rPr lang="en-US" sz="2400" dirty="0"/>
              <a:t>/c</a:t>
            </a:r>
          </a:p>
          <a:p>
            <a:r>
              <a:rPr lang="en-US" sz="2400" dirty="0"/>
              <a:t>dip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53581" y="1798062"/>
            <a:ext cx="14148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0.6 </a:t>
            </a:r>
            <a:r>
              <a:rPr lang="en-US" sz="2400" dirty="0" err="1"/>
              <a:t>GeV</a:t>
            </a:r>
            <a:r>
              <a:rPr lang="en-US" sz="2400" dirty="0"/>
              <a:t>/c</a:t>
            </a:r>
          </a:p>
          <a:p>
            <a:r>
              <a:rPr lang="en-US" sz="2400" dirty="0"/>
              <a:t>x ~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931809" y="1801551"/>
                <a:ext cx="1808252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=0.2</m:t>
                    </m:r>
                  </m:oMath>
                </a14:m>
                <a:r>
                  <a:rPr lang="en-US" sz="2400" dirty="0"/>
                  <a:t> GeV</a:t>
                </a:r>
              </a:p>
              <a:p>
                <a:r>
                  <a:rPr lang="en-US" sz="2400" dirty="0"/>
                  <a:t>x ~ 2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809" y="1801551"/>
                <a:ext cx="1808252" cy="830997"/>
              </a:xfrm>
              <a:prstGeom prst="rect">
                <a:avLst/>
              </a:prstGeom>
              <a:blipFill>
                <a:blip r:embed="rId3"/>
                <a:stretch>
                  <a:fillRect l="-4861" t="-3030" r="-3472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Weinstein, NUSTEC 2019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02534" y="5826436"/>
            <a:ext cx="33188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R. </a:t>
            </a:r>
            <a:r>
              <a:rPr lang="en-US" dirty="0" err="1">
                <a:solidFill>
                  <a:srgbClr val="0070C0"/>
                </a:solidFill>
              </a:rPr>
              <a:t>Lourie</a:t>
            </a:r>
            <a:r>
              <a:rPr lang="en-US" dirty="0">
                <a:solidFill>
                  <a:srgbClr val="0070C0"/>
                </a:solidFill>
              </a:rPr>
              <a:t>, PRL </a:t>
            </a:r>
            <a:r>
              <a:rPr lang="en-US" b="1" dirty="0">
                <a:solidFill>
                  <a:srgbClr val="0070C0"/>
                </a:solidFill>
              </a:rPr>
              <a:t>56</a:t>
            </a:r>
            <a:r>
              <a:rPr lang="en-US" dirty="0">
                <a:solidFill>
                  <a:srgbClr val="0070C0"/>
                </a:solidFill>
              </a:rPr>
              <a:t>, 2364 (1986)</a:t>
            </a:r>
          </a:p>
          <a:p>
            <a:r>
              <a:rPr lang="en-US" dirty="0">
                <a:solidFill>
                  <a:srgbClr val="FF0000"/>
                </a:solidFill>
              </a:rPr>
              <a:t>L. Weinstein, PRL </a:t>
            </a:r>
            <a:r>
              <a:rPr lang="en-US" b="1" dirty="0">
                <a:solidFill>
                  <a:srgbClr val="FF0000"/>
                </a:solidFill>
              </a:rPr>
              <a:t>64</a:t>
            </a:r>
            <a:r>
              <a:rPr lang="en-US" dirty="0">
                <a:solidFill>
                  <a:srgbClr val="FF0000"/>
                </a:solidFill>
              </a:rPr>
              <a:t>, 1646 (1990)</a:t>
            </a:r>
          </a:p>
          <a:p>
            <a:r>
              <a:rPr lang="en-US" dirty="0">
                <a:solidFill>
                  <a:srgbClr val="00B050"/>
                </a:solidFill>
              </a:rPr>
              <a:t>S. Penn, PhD thesis, MIT  </a:t>
            </a:r>
          </a:p>
        </p:txBody>
      </p:sp>
      <p:pic>
        <p:nvPicPr>
          <p:cNvPr id="10" name="Picture 9" descr="tsig_w200.pdf">
            <a:extLst>
              <a:ext uri="{FF2B5EF4-FFF2-40B4-BE49-F238E27FC236}">
                <a16:creationId xmlns:a16="http://schemas.microsoft.com/office/drawing/2014/main" id="{E4D4CB43-230F-954C-B8C3-C827035E85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6" t="29806" r="63204" b="57061"/>
          <a:stretch/>
        </p:blipFill>
        <p:spPr>
          <a:xfrm rot="16200000">
            <a:off x="5416651" y="1138248"/>
            <a:ext cx="2899195" cy="2691324"/>
          </a:xfrm>
          <a:prstGeom prst="rect">
            <a:avLst/>
          </a:prstGeom>
        </p:spPr>
      </p:pic>
      <p:pic>
        <p:nvPicPr>
          <p:cNvPr id="11" name="Picture 10" descr="tsig_w200.pdf">
            <a:extLst>
              <a:ext uri="{FF2B5EF4-FFF2-40B4-BE49-F238E27FC236}">
                <a16:creationId xmlns:a16="http://schemas.microsoft.com/office/drawing/2014/main" id="{172C66B0-55FD-2441-BDD4-CB5BF3767F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6" t="42561" r="63204" b="45756"/>
          <a:stretch/>
        </p:blipFill>
        <p:spPr>
          <a:xfrm rot="16200000">
            <a:off x="3055903" y="1306889"/>
            <a:ext cx="2899195" cy="239406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058142D-1186-9C40-95A9-7DD2D91F9C66}"/>
              </a:ext>
            </a:extLst>
          </p:cNvPr>
          <p:cNvSpPr/>
          <p:nvPr/>
        </p:nvSpPr>
        <p:spPr>
          <a:xfrm>
            <a:off x="899046" y="1774066"/>
            <a:ext cx="1772800" cy="87716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0490609-936C-6144-B929-E7F955401245}"/>
              </a:ext>
            </a:extLst>
          </p:cNvPr>
          <p:cNvGrpSpPr/>
          <p:nvPr/>
        </p:nvGrpSpPr>
        <p:grpSpPr>
          <a:xfrm>
            <a:off x="2274476" y="4359529"/>
            <a:ext cx="3705023" cy="1458626"/>
            <a:chOff x="307892" y="4359529"/>
            <a:chExt cx="3705023" cy="145862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0AAB7FA-612E-894A-84E7-57EBB5CE4AA7}"/>
                </a:ext>
              </a:extLst>
            </p:cNvPr>
            <p:cNvGrpSpPr/>
            <p:nvPr/>
          </p:nvGrpSpPr>
          <p:grpSpPr>
            <a:xfrm>
              <a:off x="307892" y="4359529"/>
              <a:ext cx="3705023" cy="1458626"/>
              <a:chOff x="4221026" y="2128059"/>
              <a:chExt cx="3705023" cy="1458626"/>
            </a:xfrm>
          </p:grpSpPr>
          <p:pic>
            <p:nvPicPr>
              <p:cNvPr id="13" name="Picture 2" descr="figures">
                <a:extLst>
                  <a:ext uri="{FF2B5EF4-FFF2-40B4-BE49-F238E27FC236}">
                    <a16:creationId xmlns:a16="http://schemas.microsoft.com/office/drawing/2014/main" id="{24C70F25-9F23-3A46-AA1D-EBCC5C028F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406" t="22485" r="46542" b="57478"/>
              <a:stretch/>
            </p:blipFill>
            <p:spPr bwMode="auto">
              <a:xfrm>
                <a:off x="4221026" y="2128059"/>
                <a:ext cx="3705023" cy="14586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1F9B4C-E5D3-1D4D-874A-BEB954C3B881}"/>
                  </a:ext>
                </a:extLst>
              </p:cNvPr>
              <p:cNvSpPr txBox="1"/>
              <p:nvPr/>
            </p:nvSpPr>
            <p:spPr>
              <a:xfrm>
                <a:off x="6426941" y="2551250"/>
                <a:ext cx="60625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Dip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586FA98-7690-4644-9D76-6295A6D8A1BE}"/>
                  </a:ext>
                </a:extLst>
              </p:cNvPr>
              <p:cNvSpPr/>
              <p:nvPr/>
            </p:nvSpPr>
            <p:spPr>
              <a:xfrm>
                <a:off x="5237238" y="2128059"/>
                <a:ext cx="224110" cy="6276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37BBEEA-74C2-564E-93C2-B280F8BEAD27}"/>
                </a:ext>
              </a:extLst>
            </p:cNvPr>
            <p:cNvCxnSpPr/>
            <p:nvPr/>
          </p:nvCxnSpPr>
          <p:spPr>
            <a:xfrm>
              <a:off x="2062945" y="4812267"/>
              <a:ext cx="0" cy="839243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07443D3-D372-3944-9577-5B14B662C3A2}"/>
                </a:ext>
              </a:extLst>
            </p:cNvPr>
            <p:cNvCxnSpPr>
              <a:cxnSpLocks/>
            </p:cNvCxnSpPr>
            <p:nvPr/>
          </p:nvCxnSpPr>
          <p:spPr>
            <a:xfrm>
              <a:off x="1683335" y="5137260"/>
              <a:ext cx="0" cy="550275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2687309-22C1-364D-83D0-970DDD1294AA}"/>
                </a:ext>
              </a:extLst>
            </p:cNvPr>
            <p:cNvCxnSpPr/>
            <p:nvPr/>
          </p:nvCxnSpPr>
          <p:spPr>
            <a:xfrm>
              <a:off x="2816935" y="5334000"/>
              <a:ext cx="0" cy="317510"/>
            </a:xfrm>
            <a:prstGeom prst="line">
              <a:avLst/>
            </a:prstGeom>
            <a:ln w="63500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85B2654-436C-1B43-BC7C-8E3DB66480B5}"/>
              </a:ext>
            </a:extLst>
          </p:cNvPr>
          <p:cNvSpPr txBox="1"/>
          <p:nvPr/>
        </p:nvSpPr>
        <p:spPr>
          <a:xfrm>
            <a:off x="2990565" y="3656163"/>
            <a:ext cx="2910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Missing energy [MeV]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17AC420-0E5E-DE48-92F9-7518F2043111}"/>
              </a:ext>
            </a:extLst>
          </p:cNvPr>
          <p:cNvSpPr/>
          <p:nvPr/>
        </p:nvSpPr>
        <p:spPr>
          <a:xfrm>
            <a:off x="6268474" y="2830883"/>
            <a:ext cx="1473447" cy="28292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B993DC5-B0E7-5F4E-A347-799123B6E32C}"/>
                  </a:ext>
                </a:extLst>
              </p:cNvPr>
              <p:cNvSpPr txBox="1"/>
              <p:nvPr/>
            </p:nvSpPr>
            <p:spPr>
              <a:xfrm>
                <a:off x="6990375" y="4791757"/>
                <a:ext cx="1641002" cy="8645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B993DC5-B0E7-5F4E-A347-799123B6E3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0375" y="4791757"/>
                <a:ext cx="1641002" cy="864532"/>
              </a:xfrm>
              <a:prstGeom prst="rect">
                <a:avLst/>
              </a:prstGeom>
              <a:blipFill>
                <a:blip r:embed="rId5"/>
                <a:stretch>
                  <a:fillRect b="-11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E28C0B5-F6DA-A843-BAD6-ADA6E7C91918}"/>
                  </a:ext>
                </a:extLst>
              </p:cNvPr>
              <p:cNvSpPr txBox="1"/>
              <p:nvPr/>
            </p:nvSpPr>
            <p:spPr>
              <a:xfrm>
                <a:off x="3753583" y="1779671"/>
                <a:ext cx="1285673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=0.2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E28C0B5-F6DA-A843-BAD6-ADA6E7C919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3583" y="1779671"/>
                <a:ext cx="1285673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78A1EA0B-B7AB-2546-8CD9-F4C9445315E8}"/>
              </a:ext>
            </a:extLst>
          </p:cNvPr>
          <p:cNvSpPr/>
          <p:nvPr/>
        </p:nvSpPr>
        <p:spPr>
          <a:xfrm>
            <a:off x="3756991" y="1771291"/>
            <a:ext cx="1377494" cy="8771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8AE8EA7-B0E4-274D-8375-B28598B78574}"/>
                  </a:ext>
                </a:extLst>
              </p:cNvPr>
              <p:cNvSpPr txBox="1"/>
              <p:nvPr/>
            </p:nvSpPr>
            <p:spPr>
              <a:xfrm>
                <a:off x="6341546" y="1802091"/>
                <a:ext cx="1285673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=0.2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8AE8EA7-B0E4-274D-8375-B28598B785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1546" y="1802091"/>
                <a:ext cx="1285673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C256C2B8-347E-9E4B-8814-D16BC78F0A99}"/>
              </a:ext>
            </a:extLst>
          </p:cNvPr>
          <p:cNvSpPr/>
          <p:nvPr/>
        </p:nvSpPr>
        <p:spPr>
          <a:xfrm>
            <a:off x="6364426" y="1751893"/>
            <a:ext cx="1377494" cy="87716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527454-4D9E-814E-9665-98555052E8A2}"/>
              </a:ext>
            </a:extLst>
          </p:cNvPr>
          <p:cNvSpPr txBox="1"/>
          <p:nvPr/>
        </p:nvSpPr>
        <p:spPr>
          <a:xfrm>
            <a:off x="343003" y="827914"/>
            <a:ext cx="1150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C(</a:t>
            </a:r>
            <a:r>
              <a:rPr lang="en-US" sz="2400" dirty="0" err="1"/>
              <a:t>e,e’p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572209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elling a Product or Service">
  <a:themeElements>
    <a:clrScheme name="Selling a Product or Service 1">
      <a:dk1>
        <a:srgbClr val="808080"/>
      </a:dk1>
      <a:lt1>
        <a:srgbClr val="F8F8F8"/>
      </a:lt1>
      <a:dk2>
        <a:srgbClr val="000000"/>
      </a:dk2>
      <a:lt2>
        <a:srgbClr val="FFFFFF"/>
      </a:lt2>
      <a:accent1>
        <a:srgbClr val="6699FF"/>
      </a:accent1>
      <a:accent2>
        <a:srgbClr val="9933FF"/>
      </a:accent2>
      <a:accent3>
        <a:srgbClr val="AAAAAA"/>
      </a:accent3>
      <a:accent4>
        <a:srgbClr val="D4D4D4"/>
      </a:accent4>
      <a:accent5>
        <a:srgbClr val="B8CAFF"/>
      </a:accent5>
      <a:accent6>
        <a:srgbClr val="8A2DE7"/>
      </a:accent6>
      <a:hlink>
        <a:srgbClr val="00FFFF"/>
      </a:hlink>
      <a:folHlink>
        <a:srgbClr val="0099CC"/>
      </a:folHlink>
    </a:clrScheme>
    <a:fontScheme name="Selling a Product or Service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Selling a Product or Service 1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6699FF"/>
        </a:accent1>
        <a:accent2>
          <a:srgbClr val="9933FF"/>
        </a:accent2>
        <a:accent3>
          <a:srgbClr val="AAAAAA"/>
        </a:accent3>
        <a:accent4>
          <a:srgbClr val="D4D4D4"/>
        </a:accent4>
        <a:accent5>
          <a:srgbClr val="B8CAFF"/>
        </a:accent5>
        <a:accent6>
          <a:srgbClr val="8A2DE7"/>
        </a:accent6>
        <a:hlink>
          <a:srgbClr val="00FFFF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lling a Product or Service 2">
        <a:dk1>
          <a:srgbClr val="000066"/>
        </a:dk1>
        <a:lt1>
          <a:srgbClr val="FFFFFF"/>
        </a:lt1>
        <a:dk2>
          <a:srgbClr val="3333FF"/>
        </a:dk2>
        <a:lt2>
          <a:srgbClr val="3399FF"/>
        </a:lt2>
        <a:accent1>
          <a:srgbClr val="66CCFF"/>
        </a:accent1>
        <a:accent2>
          <a:srgbClr val="FF66FF"/>
        </a:accent2>
        <a:accent3>
          <a:srgbClr val="FFFFFF"/>
        </a:accent3>
        <a:accent4>
          <a:srgbClr val="000056"/>
        </a:accent4>
        <a:accent5>
          <a:srgbClr val="B8E2FF"/>
        </a:accent5>
        <a:accent6>
          <a:srgbClr val="E75CE7"/>
        </a:accent6>
        <a:hlink>
          <a:srgbClr val="CC00CC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lling a Product or Serv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69696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C8C8C8"/>
        </a:accent6>
        <a:hlink>
          <a:srgbClr val="3333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lling a Product or Service 4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CC9900"/>
        </a:accent1>
        <a:accent2>
          <a:srgbClr val="996600"/>
        </a:accent2>
        <a:accent3>
          <a:srgbClr val="AAAAAA"/>
        </a:accent3>
        <a:accent4>
          <a:srgbClr val="D4D4D4"/>
        </a:accent4>
        <a:accent5>
          <a:srgbClr val="E2CAAA"/>
        </a:accent5>
        <a:accent6>
          <a:srgbClr val="8A5C00"/>
        </a:accent6>
        <a:hlink>
          <a:srgbClr val="CC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14772</TotalTime>
  <Words>2373</Words>
  <Application>Microsoft Macintosh PowerPoint</Application>
  <PresentationFormat>On-screen Show (4:3)</PresentationFormat>
  <Paragraphs>658</Paragraphs>
  <Slides>50</Slides>
  <Notes>11</Notes>
  <HiddenSlides>5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2" baseType="lpstr">
      <vt:lpstr>Arial</vt:lpstr>
      <vt:lpstr>Calibri</vt:lpstr>
      <vt:lpstr>Cambria</vt:lpstr>
      <vt:lpstr>Cambria Math</vt:lpstr>
      <vt:lpstr>Chalkboard</vt:lpstr>
      <vt:lpstr>Tahoma</vt:lpstr>
      <vt:lpstr>Times New Roman</vt:lpstr>
      <vt:lpstr>Wingdings</vt:lpstr>
      <vt:lpstr>Office Theme</vt:lpstr>
      <vt:lpstr>Selling a Product or Service</vt:lpstr>
      <vt:lpstr>1_Office Theme</vt:lpstr>
      <vt:lpstr>Equation</vt:lpstr>
      <vt:lpstr>Electron-scattering constraints for neutrino-nucleus interactions</vt:lpstr>
      <vt:lpstr>Collaboration</vt:lpstr>
      <vt:lpstr>Outline</vt:lpstr>
      <vt:lpstr>Why electrons?</vt:lpstr>
      <vt:lpstr>Nuclear Physics</vt:lpstr>
      <vt:lpstr>Nuclear Physics</vt:lpstr>
      <vt:lpstr>Nuclear Physics</vt:lpstr>
      <vt:lpstr>How do reaction mechanisms appear in A(e,e’p)?</vt:lpstr>
      <vt:lpstr>From QE to “dip”</vt:lpstr>
      <vt:lpstr>From Dip to Delta Region</vt:lpstr>
      <vt:lpstr>What are correlations?</vt:lpstr>
      <vt:lpstr>2N currents enhance correlations</vt:lpstr>
      <vt:lpstr>Physics Summary</vt:lpstr>
      <vt:lpstr>Jefferson Lab data</vt:lpstr>
      <vt:lpstr>CLAS6 (e,e’p) Data (million events)</vt:lpstr>
      <vt:lpstr>Reconstructing the initial energy</vt:lpstr>
      <vt:lpstr>CLAS6 coverage </vt:lpstr>
      <vt:lpstr>Exclude radiated photons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Energy Reconstruction: E dependence</vt:lpstr>
      <vt:lpstr>Agreement between methods does not guarantee correctness</vt:lpstr>
      <vt:lpstr>Fractional Energy Feeddown</vt:lpstr>
      <vt:lpstr>Can we select QE events?</vt:lpstr>
      <vt:lpstr> </vt:lpstr>
      <vt:lpstr>PowerPoint Presentation</vt:lpstr>
      <vt:lpstr>0π Data                       Genie</vt:lpstr>
      <vt:lpstr>0π Data vs GENIE</vt:lpstr>
      <vt:lpstr>0π Data vs GENIE: Carbon</vt:lpstr>
      <vt:lpstr>0π Data vs GENIE: Iron</vt:lpstr>
      <vt:lpstr>0π GENIE energy recon</vt:lpstr>
      <vt:lpstr>PowerPoint Presentation</vt:lpstr>
      <vt:lpstr>PowerPoint Presentation</vt:lpstr>
      <vt:lpstr>PowerPoint Presentation</vt:lpstr>
      <vt:lpstr>Data vs Genie: Ebeam Reconstruction</vt:lpstr>
      <vt:lpstr>PowerPoint Presentation</vt:lpstr>
      <vt:lpstr>New analysis:  one pion channel (e,e’pπ)</vt:lpstr>
      <vt:lpstr>C(e,e’pπ) 2.2 GeV</vt:lpstr>
      <vt:lpstr>C(e,e’pπ) 2.2 GeV</vt:lpstr>
      <vt:lpstr>More resonances?</vt:lpstr>
      <vt:lpstr>More resonances?</vt:lpstr>
      <vt:lpstr>CLAS12</vt:lpstr>
      <vt:lpstr> Goals</vt:lpstr>
      <vt:lpstr>PowerPoint Presentation</vt:lpstr>
      <vt:lpstr>Backup slides</vt:lpstr>
      <vt:lpstr>Mott weighting</vt:lpstr>
      <vt:lpstr>Similarity of electron and neutrino GENIE</vt:lpstr>
    </vt:vector>
  </TitlesOfParts>
  <Company>ODU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electron scatterer’s view of neutrino physics</dc:title>
  <dc:creator>OCCS</dc:creator>
  <cp:lastModifiedBy>Weinstein, Lawrence B.</cp:lastModifiedBy>
  <cp:revision>198</cp:revision>
  <cp:lastPrinted>2019-10-04T17:50:21Z</cp:lastPrinted>
  <dcterms:created xsi:type="dcterms:W3CDTF">2015-07-26T18:37:09Z</dcterms:created>
  <dcterms:modified xsi:type="dcterms:W3CDTF">2019-10-04T19:06:30Z</dcterms:modified>
</cp:coreProperties>
</file>