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  <p:sldMasterId id="2147493479" r:id="rId5"/>
    <p:sldMasterId id="2147493467" r:id="rId6"/>
  </p:sldMasterIdLst>
  <p:notesMasterIdLst>
    <p:notesMasterId r:id="rId27"/>
  </p:notesMasterIdLst>
  <p:handoutMasterIdLst>
    <p:handoutMasterId r:id="rId28"/>
  </p:handoutMasterIdLst>
  <p:sldIdLst>
    <p:sldId id="259" r:id="rId7"/>
    <p:sldId id="263" r:id="rId8"/>
    <p:sldId id="271" r:id="rId9"/>
    <p:sldId id="279" r:id="rId10"/>
    <p:sldId id="266" r:id="rId11"/>
    <p:sldId id="274" r:id="rId12"/>
    <p:sldId id="267" r:id="rId13"/>
    <p:sldId id="270" r:id="rId14"/>
    <p:sldId id="269" r:id="rId15"/>
    <p:sldId id="278" r:id="rId16"/>
    <p:sldId id="295" r:id="rId17"/>
    <p:sldId id="294" r:id="rId18"/>
    <p:sldId id="265" r:id="rId19"/>
    <p:sldId id="264" r:id="rId20"/>
    <p:sldId id="292" r:id="rId21"/>
    <p:sldId id="272" r:id="rId22"/>
    <p:sldId id="283" r:id="rId23"/>
    <p:sldId id="276" r:id="rId24"/>
    <p:sldId id="288" r:id="rId25"/>
    <p:sldId id="293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33"/>
    <a:srgbClr val="00AB00"/>
    <a:srgbClr val="0000E2"/>
    <a:srgbClr val="00FF00"/>
    <a:srgbClr val="002868"/>
    <a:srgbClr val="DC00B7"/>
    <a:srgbClr val="0F1938"/>
    <a:srgbClr val="100E42"/>
    <a:srgbClr val="100E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5238" autoAdjust="0"/>
  </p:normalViewPr>
  <p:slideViewPr>
    <p:cSldViewPr snapToGrid="0" snapToObjects="1">
      <p:cViewPr>
        <p:scale>
          <a:sx n="125" d="100"/>
          <a:sy n="125" d="100"/>
        </p:scale>
        <p:origin x="398" y="-29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0BE6C-4C0C-8046-BBFD-371AD798216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EFCB1-D51F-8E41-88AA-D42180FBB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09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C123A-1D1E-484D-840E-D4610EE88DE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48198-1446-234D-9AA0-4DBF09C92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1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48198-1446-234D-9AA0-4DBF09C92E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29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48198-1446-234D-9AA0-4DBF09C92E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11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Resonances with different quantum numbers do not interfere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48198-1446-234D-9AA0-4DBF09C92E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48198-1446-234D-9AA0-4DBF09C92E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44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AE7C-6928-9A4E-A0AC-E459AF620EC1}" type="datetime1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June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5668EBE-06AD-6F48-B872-4F79ED122CDF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9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51D8-8EF4-D043-802A-AF4933E2B8D2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88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65F5-37F4-724F-8A8E-12DD996A2EC1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8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DC3E4-B0BC-EE4B-964C-7266FD61DCDD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977AF-45B7-3A4D-84F4-2A80025C187F}" type="datetime1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97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00A2-9A36-E74F-BD21-A96FE2A2566E}" type="datetime1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3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8B75-D29E-0F4A-93A1-649CA62D6821}" type="datetime1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48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3080F-42F5-4E4E-A686-CC6BB67215C9}" type="datetime1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07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7B8A-4F45-B54F-905D-FEEA4CD3100F}" type="datetime1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25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F5B6-6229-3C4C-A8F1-E2C313A121C4}" type="datetime1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7A4EAA5-8F93-564D-8FA8-DC2147B9915A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4863905"/>
            <a:ext cx="2133600" cy="274637"/>
          </a:xfrm>
        </p:spPr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646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9CDB-EB12-074C-9D85-DB95A97F64C6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83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3B02-DD0C-5744-AD40-2A4F061D983D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47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44277"/>
            <a:ext cx="4038600" cy="3394075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44277"/>
            <a:ext cx="4038600" cy="3394075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4289A6F-E2BB-D24D-9A61-A444914E2674}" type="datetime1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49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>
            <a:normAutofit/>
          </a:bodyPr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>
            <a:normAutofit/>
          </a:bodyPr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A0F2F01-D8B1-3E41-8C63-863AE22CECED}" type="datetime1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6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88B4643-7612-3145-ADD6-98AFA79E149E}" type="datetime1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68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1193E96-CAC7-BD4A-AE20-D22EE2543110}" type="datetime1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1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072258EB-6AD2-294E-8661-9E1BF4AE5565}" type="datetime1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9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0C08ADE4-8108-D44D-B49A-639ED3F04632}" type="datetime1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47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47DD34B-B00A-4C4B-A5B2-8714A61BF7CA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Meeting, June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4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04CD3-42B1-B744-B3BB-4E6403CEECD9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CLAS Collaboration Meeting, June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65717"/>
          </a:xfrm>
          <a:prstGeom prst="rect">
            <a:avLst/>
          </a:prstGeom>
          <a:solidFill>
            <a:srgbClr val="100E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69205"/>
            <a:ext cx="8229600" cy="425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69795"/>
            <a:ext cx="8229600" cy="3768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2634" y="4863905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697F5-3DCA-0A4F-B9EA-FEC2794BD1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5689DA-3591-B53A-E2DC-D19951E08E9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6328" y="4671662"/>
            <a:ext cx="882316" cy="471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64A39-4F92-3A56-59A3-DE8423A33FA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260224" y="4924362"/>
            <a:ext cx="882316" cy="2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1" r:id="rId1"/>
    <p:sldLayoutId id="2147493483" r:id="rId2"/>
    <p:sldLayoutId id="2147493484" r:id="rId3"/>
    <p:sldLayoutId id="2147493485" r:id="rId4"/>
    <p:sldLayoutId id="2147493486" r:id="rId5"/>
    <p:sldLayoutId id="2147493487" r:id="rId6"/>
    <p:sldLayoutId id="2147493488" r:id="rId7"/>
    <p:sldLayoutId id="2147493489" r:id="rId8"/>
    <p:sldLayoutId id="2147493490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A4EFA-D482-AF4D-9DB3-252EB3B98B40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CLAS Collaboration Meeting, June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7C81B-7B5A-A644-B3E8-EC3DC39B6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  <p:sldLayoutId id="2147493469" r:id="rId2"/>
    <p:sldLayoutId id="2147493470" r:id="rId3"/>
    <p:sldLayoutId id="2147493471" r:id="rId4"/>
    <p:sldLayoutId id="2147493472" r:id="rId5"/>
    <p:sldLayoutId id="2147493473" r:id="rId6"/>
    <p:sldLayoutId id="2147493474" r:id="rId7"/>
    <p:sldLayoutId id="2147493475" r:id="rId8"/>
    <p:sldLayoutId id="2147493476" r:id="rId9"/>
    <p:sldLayoutId id="2147493477" r:id="rId10"/>
    <p:sldLayoutId id="2147493478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10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9768" y="300224"/>
            <a:ext cx="871423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600" b="1" dirty="0"/>
              <a:t>Inclusive electron scattering off the proton with CLAS12 at </a:t>
            </a:r>
            <a:r>
              <a:rPr lang="en-US" sz="3600" b="1" dirty="0" err="1"/>
              <a:t>JLab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04404" y="1147287"/>
            <a:ext cx="621792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</a:rPr>
              <a:t>Valerii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 Klimenko,</a:t>
            </a:r>
          </a:p>
          <a:p>
            <a:pPr algn="r"/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University of Connecticut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433863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October 29, 2022</a:t>
            </a:r>
            <a:endParaRPr lang="en-US" sz="1400" strike="sngStrike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83960F7-534D-234C-96DF-DAC21F5A1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50" y="4305494"/>
            <a:ext cx="1140807" cy="718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0B30AD-68DB-404B-8B41-484DFEA016B8}"/>
              </a:ext>
            </a:extLst>
          </p:cNvPr>
          <p:cNvSpPr txBox="1"/>
          <p:nvPr/>
        </p:nvSpPr>
        <p:spPr>
          <a:xfrm>
            <a:off x="3791401" y="2578366"/>
            <a:ext cx="1561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all" dirty="0">
                <a:solidFill>
                  <a:schemeClr val="bg1"/>
                </a:solidFill>
              </a:rPr>
              <a:t>APS + Picture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4688D9-DCBF-47BB-9AC9-480C731BE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814" y="2038684"/>
            <a:ext cx="6533005" cy="20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78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5AFAC-1619-E2EF-E1CB-E2EA5F49B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EFE5C-D905-9256-B2A2-4303B8338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167" y="892193"/>
            <a:ext cx="8229600" cy="2841171"/>
          </a:xfrm>
        </p:spPr>
        <p:txBody>
          <a:bodyPr>
            <a:no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Inclusive EG: M. Sargsyan, CLAS-NOTE 90-007 (1990).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Elastic tail + Inelastic radiated.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Kinematic range:</a:t>
            </a: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Theta range 5 - 36°</a:t>
            </a: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Scattered electron momentum 1.9 – 10 GeV</a:t>
            </a: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Full Q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coverage.</a:t>
            </a: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Additional kinematic smearing to match the resolution of                                    reconstructed data.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11262-B3BF-8151-3DFC-C2755C15E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8E924-A8A4-A529-6051-654F97C7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05" y="3148923"/>
            <a:ext cx="7267846" cy="1711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F81B92-F770-53D8-74BA-1E4669E39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34" y="820343"/>
            <a:ext cx="2101824" cy="1840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6222DB-1F39-6046-7274-34B704B96CFF}"/>
              </a:ext>
            </a:extLst>
          </p:cNvPr>
          <p:cNvSpPr txBox="1"/>
          <p:nvPr/>
        </p:nvSpPr>
        <p:spPr>
          <a:xfrm rot="20652236">
            <a:off x="1459434" y="3511891"/>
            <a:ext cx="1143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78D284-05BC-D7A5-1D0B-B59D9DA9F254}"/>
              </a:ext>
            </a:extLst>
          </p:cNvPr>
          <p:cNvSpPr txBox="1"/>
          <p:nvPr/>
        </p:nvSpPr>
        <p:spPr>
          <a:xfrm rot="20652236">
            <a:off x="3458819" y="3495562"/>
            <a:ext cx="1143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E2F9E-F349-BC15-A7FF-5A5FE3CDA575}"/>
              </a:ext>
            </a:extLst>
          </p:cNvPr>
          <p:cNvSpPr txBox="1"/>
          <p:nvPr/>
        </p:nvSpPr>
        <p:spPr>
          <a:xfrm rot="19487906">
            <a:off x="7172943" y="1886464"/>
            <a:ext cx="1143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B48EC8-978B-0194-035F-58D9D9786476}"/>
              </a:ext>
            </a:extLst>
          </p:cNvPr>
          <p:cNvSpPr txBox="1"/>
          <p:nvPr/>
        </p:nvSpPr>
        <p:spPr>
          <a:xfrm rot="20652236">
            <a:off x="5212283" y="3483514"/>
            <a:ext cx="1143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101C11-4128-F1B3-8D23-FE4DA133CDB6}"/>
              </a:ext>
            </a:extLst>
          </p:cNvPr>
          <p:cNvSpPr txBox="1"/>
          <p:nvPr/>
        </p:nvSpPr>
        <p:spPr>
          <a:xfrm rot="20652236">
            <a:off x="7216094" y="3519497"/>
            <a:ext cx="1143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374E2B-17CC-C5B1-8613-FDC9D2BC2F03}"/>
              </a:ext>
            </a:extLst>
          </p:cNvPr>
          <p:cNvSpPr txBox="1"/>
          <p:nvPr/>
        </p:nvSpPr>
        <p:spPr>
          <a:xfrm>
            <a:off x="6210808" y="2679371"/>
            <a:ext cx="2138406" cy="471924"/>
          </a:xfrm>
          <a:prstGeom prst="rect">
            <a:avLst/>
          </a:prstGeom>
          <a:noFill/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AB00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Green – Data</a:t>
            </a:r>
          </a:p>
          <a:p>
            <a:pPr marL="342900" marR="0" indent="-34290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– MC reconstructed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E2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19846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5AFAC-1619-E2EF-E1CB-E2EA5F49B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EFE5C-D905-9256-B2A2-4303B8338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3" y="781580"/>
            <a:ext cx="5161861" cy="2841171"/>
          </a:xfrm>
        </p:spPr>
        <p:txBody>
          <a:bodyPr>
            <a:no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Inclusive EG: M. Sargsyan, CLAS-NOTE 90-007 (1990).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Elastic tail + Inelastic radiated.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Kinematic range:</a:t>
            </a: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Theta range 5 - 36°</a:t>
            </a: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Scattered electron momentum 1.9 – 10 GeV</a:t>
            </a: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Full Q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coverage.</a:t>
            </a:r>
          </a:p>
          <a:p>
            <a:pPr lvl="1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Additional kinematic smearing to match the resolution of reconstructed data.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11262-B3BF-8151-3DFC-C2755C15E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55493" y="2968279"/>
            <a:ext cx="2133600" cy="274637"/>
          </a:xfrm>
        </p:spPr>
        <p:txBody>
          <a:bodyPr/>
          <a:lstStyle/>
          <a:p>
            <a:fld id="{CC7697F5-3DCA-0A4F-B9EA-FEC2794BD1A6}" type="slidenum">
              <a:rPr lang="en-US" smtClean="0"/>
              <a:t>11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B48EC8-978B-0194-035F-58D9D9786476}"/>
              </a:ext>
            </a:extLst>
          </p:cNvPr>
          <p:cNvSpPr txBox="1"/>
          <p:nvPr/>
        </p:nvSpPr>
        <p:spPr>
          <a:xfrm rot="20652236">
            <a:off x="5563478" y="2035378"/>
            <a:ext cx="1143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101C11-4128-F1B3-8D23-FE4DA133CDB6}"/>
              </a:ext>
            </a:extLst>
          </p:cNvPr>
          <p:cNvSpPr txBox="1"/>
          <p:nvPr/>
        </p:nvSpPr>
        <p:spPr>
          <a:xfrm rot="20652236">
            <a:off x="7567289" y="2071361"/>
            <a:ext cx="1143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374E2B-17CC-C5B1-8613-FDC9D2BC2F03}"/>
              </a:ext>
            </a:extLst>
          </p:cNvPr>
          <p:cNvSpPr txBox="1"/>
          <p:nvPr/>
        </p:nvSpPr>
        <p:spPr>
          <a:xfrm>
            <a:off x="6562003" y="1231235"/>
            <a:ext cx="2138406" cy="471924"/>
          </a:xfrm>
          <a:prstGeom prst="rect">
            <a:avLst/>
          </a:prstGeom>
          <a:noFill/>
          <a:ln w="31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AB00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Green – Data</a:t>
            </a:r>
          </a:p>
          <a:p>
            <a:pPr marL="342900" marR="0" indent="-34290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200" dirty="0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– MC reconstructed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E2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30772-2B39-4D3A-B65C-1443CF6002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26" y="1044556"/>
            <a:ext cx="2122174" cy="21119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01D35F-54BC-4D10-B977-8EB377BE79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79" y="1044556"/>
            <a:ext cx="2190947" cy="21804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1A31D5-8159-44A1-9DE1-AD916AA4CDC6}"/>
              </a:ext>
            </a:extLst>
          </p:cNvPr>
          <p:cNvSpPr txBox="1"/>
          <p:nvPr/>
        </p:nvSpPr>
        <p:spPr>
          <a:xfrm>
            <a:off x="5446039" y="780650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Data Cuts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8DBF9E-BCD4-4D6F-A8F6-F3ACCF72F818}"/>
              </a:ext>
            </a:extLst>
          </p:cNvPr>
          <p:cNvSpPr txBox="1"/>
          <p:nvPr/>
        </p:nvSpPr>
        <p:spPr>
          <a:xfrm>
            <a:off x="7662280" y="795543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MC Cuts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A1E43F-DCB9-4101-A944-538D4BFA604F}"/>
              </a:ext>
            </a:extLst>
          </p:cNvPr>
          <p:cNvSpPr txBox="1"/>
          <p:nvPr/>
        </p:nvSpPr>
        <p:spPr>
          <a:xfrm>
            <a:off x="6244358" y="1101069"/>
            <a:ext cx="15712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Bad PMTs/swapped cables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78D284-05BC-D7A5-1D0B-B59D9DA9F254}"/>
              </a:ext>
            </a:extLst>
          </p:cNvPr>
          <p:cNvSpPr txBox="1"/>
          <p:nvPr/>
        </p:nvSpPr>
        <p:spPr>
          <a:xfrm rot="19808511">
            <a:off x="5422561" y="1991137"/>
            <a:ext cx="1143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CFDEBB-2257-4D15-B836-E19B58C0E232}"/>
              </a:ext>
            </a:extLst>
          </p:cNvPr>
          <p:cNvSpPr txBox="1"/>
          <p:nvPr/>
        </p:nvSpPr>
        <p:spPr>
          <a:xfrm rot="19808511">
            <a:off x="7589483" y="1954916"/>
            <a:ext cx="1143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0FA7CA-E610-436D-8C75-1C033D53D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05" y="3148923"/>
            <a:ext cx="7267846" cy="17116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489FF4-7CEE-46FA-9133-AB4A9068B883}"/>
              </a:ext>
            </a:extLst>
          </p:cNvPr>
          <p:cNvSpPr txBox="1"/>
          <p:nvPr/>
        </p:nvSpPr>
        <p:spPr>
          <a:xfrm rot="20652236">
            <a:off x="1459434" y="3511891"/>
            <a:ext cx="1143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CAB8C0-27AC-4EB1-83ED-0DE672634445}"/>
              </a:ext>
            </a:extLst>
          </p:cNvPr>
          <p:cNvSpPr txBox="1"/>
          <p:nvPr/>
        </p:nvSpPr>
        <p:spPr>
          <a:xfrm rot="20652236">
            <a:off x="3458819" y="3495562"/>
            <a:ext cx="1143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C7772B-0699-4185-846D-5C69C362A9FA}"/>
              </a:ext>
            </a:extLst>
          </p:cNvPr>
          <p:cNvSpPr txBox="1"/>
          <p:nvPr/>
        </p:nvSpPr>
        <p:spPr>
          <a:xfrm rot="20652236">
            <a:off x="5212283" y="3483514"/>
            <a:ext cx="1143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EC1CE6-5F4F-47B1-B04D-4AD7A7C3A959}"/>
              </a:ext>
            </a:extLst>
          </p:cNvPr>
          <p:cNvSpPr txBox="1"/>
          <p:nvPr/>
        </p:nvSpPr>
        <p:spPr>
          <a:xfrm rot="20652236">
            <a:off x="7216094" y="3519497"/>
            <a:ext cx="1143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794723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3099A-324C-8279-9D7D-6D17C8818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Acceptance and Efficiency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A70CA-EAFA-3FAD-AC3E-6D85BC03E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CDDFB1-CC38-3838-2122-9B9A48C2D90E}"/>
                  </a:ext>
                </a:extLst>
              </p:cNvPr>
              <p:cNvSpPr txBox="1"/>
              <p:nvPr/>
            </p:nvSpPr>
            <p:spPr>
              <a:xfrm>
                <a:off x="220955" y="1788069"/>
                <a:ext cx="82296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lang="en-US" sz="1400" baseline="30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four-momentum transfer squared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 - invariant mass of the final hadron system</a:t>
                </a:r>
                <a:endParaRPr lang="en-US" sz="1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m:rPr>
                        <m:sty m:val="p"/>
                      </m:rPr>
                      <a:rPr lang="el-GR" sz="1400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virtual photon flux factor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 - radiative correction factor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BC - bin centering correction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 - bin event yield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η  - is the product of geometrical acceptance and electron detection efficiency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live-time corrected incident electron flux summed over all data runs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Avogadro’s number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ρ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target density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 - target length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lang="el-GR" sz="1400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atomic weight of the target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CDDFB1-CC38-3838-2122-9B9A48C2D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55" y="1788069"/>
                <a:ext cx="8229600" cy="2677656"/>
              </a:xfrm>
              <a:prstGeom prst="rect">
                <a:avLst/>
              </a:prstGeom>
              <a:blipFill>
                <a:blip r:embed="rId3"/>
                <a:stretch>
                  <a:fillRect l="-74" t="-227" b="-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4634276-1BE9-5E5F-237A-3A4AB323686F}"/>
              </a:ext>
            </a:extLst>
          </p:cNvPr>
          <p:cNvSpPr/>
          <p:nvPr/>
        </p:nvSpPr>
        <p:spPr>
          <a:xfrm>
            <a:off x="287384" y="1814195"/>
            <a:ext cx="8635661" cy="267765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772AD3-B703-E4ED-7673-CA853565DA30}"/>
              </a:ext>
            </a:extLst>
          </p:cNvPr>
          <p:cNvSpPr txBox="1"/>
          <p:nvPr/>
        </p:nvSpPr>
        <p:spPr>
          <a:xfrm>
            <a:off x="565693" y="1890144"/>
            <a:ext cx="76562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CLAS12 detector system described in “GEMC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”1,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 detailed GEANT4 simulation package.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SVD unfolding procedure was used</a:t>
            </a:r>
            <a:r>
              <a:rPr lang="en-US" i="1" dirty="0"/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Nucl.Instrum.Meth.A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 372 (1996) 469-481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Same reconstruction algorithm used for simulation and data – ~10-40% acceptance depending on the bin.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E3FA9B-6B61-1B5B-4031-E9CB4440538F}"/>
              </a:ext>
            </a:extLst>
          </p:cNvPr>
          <p:cNvSpPr/>
          <p:nvPr/>
        </p:nvSpPr>
        <p:spPr>
          <a:xfrm>
            <a:off x="2401358" y="4535147"/>
            <a:ext cx="46025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buAutoNum type="arabicPeriod"/>
            </a:pPr>
            <a:r>
              <a:rPr lang="en-US" sz="800" dirty="0"/>
              <a:t>M. </a:t>
            </a:r>
            <a:r>
              <a:rPr lang="en-US" sz="800" dirty="0" err="1"/>
              <a:t>Ungaro</a:t>
            </a:r>
            <a:r>
              <a:rPr lang="en-US" sz="800" dirty="0"/>
              <a:t> et al., “The CLAS12 Geant4 simulation,” </a:t>
            </a:r>
            <a:r>
              <a:rPr lang="en-US" sz="800" dirty="0" err="1"/>
              <a:t>Nucl</a:t>
            </a:r>
            <a:r>
              <a:rPr lang="en-US" sz="800" dirty="0"/>
              <a:t>. </a:t>
            </a:r>
            <a:r>
              <a:rPr lang="en-US" sz="800" dirty="0" err="1"/>
              <a:t>Instrum</a:t>
            </a:r>
            <a:r>
              <a:rPr lang="en-US" sz="800" dirty="0"/>
              <a:t>. Meth. A, vol. 959, p. 163422, 2020.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2648CD-00B0-43CE-8E6B-718C2D5A3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63" y="2654934"/>
            <a:ext cx="1659347" cy="18333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D509E4-16DD-4B5E-8EDB-D1EF20D5D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13" y="2704758"/>
            <a:ext cx="6546551" cy="1678130"/>
          </a:xfrm>
          <a:prstGeom prst="rect">
            <a:avLst/>
          </a:prstGeom>
          <a:ln>
            <a:solidFill>
              <a:srgbClr val="002868"/>
            </a:solidFill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4A0FB0-01C1-4806-8B85-AFCA1801F06E}"/>
              </a:ext>
            </a:extLst>
          </p:cNvPr>
          <p:cNvCxnSpPr>
            <a:cxnSpLocks/>
          </p:cNvCxnSpPr>
          <p:nvPr/>
        </p:nvCxnSpPr>
        <p:spPr>
          <a:xfrm flipH="1">
            <a:off x="287386" y="1598212"/>
            <a:ext cx="4161420" cy="224692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93CA68-6867-486B-856E-652B07C20318}"/>
              </a:ext>
            </a:extLst>
          </p:cNvPr>
          <p:cNvCxnSpPr>
            <a:cxnSpLocks/>
          </p:cNvCxnSpPr>
          <p:nvPr/>
        </p:nvCxnSpPr>
        <p:spPr>
          <a:xfrm>
            <a:off x="4448806" y="1598212"/>
            <a:ext cx="4474239" cy="224692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281E504-B40C-4168-BE71-2D0F1A5EF8B2}"/>
                  </a:ext>
                </a:extLst>
              </p:cNvPr>
              <p:cNvSpPr txBox="1"/>
              <p:nvPr/>
            </p:nvSpPr>
            <p:spPr>
              <a:xfrm>
                <a:off x="1113503" y="838573"/>
                <a:ext cx="6626173" cy="763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𝑑𝑄</m:t>
                          </m:r>
                          <m:r>
                            <a:rPr lang="en-US" sz="2400" i="1" baseline="30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𝑑𝑊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m:rPr>
                              <m:sty m:val="p"/>
                            </m:rPr>
                            <a:rPr lang="el-GR" sz="24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i="1" baseline="30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  <m: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𝐵𝐶𝐶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m:rPr>
                              <m:sty m:val="p"/>
                            </m:rPr>
                            <a:rPr lang="el-GR" sz="24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281E504-B40C-4168-BE71-2D0F1A5EF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503" y="838573"/>
                <a:ext cx="6626173" cy="7637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09138079-C8FF-480D-8239-0E670A6B0C69}"/>
              </a:ext>
            </a:extLst>
          </p:cNvPr>
          <p:cNvSpPr/>
          <p:nvPr/>
        </p:nvSpPr>
        <p:spPr>
          <a:xfrm>
            <a:off x="4318178" y="1354371"/>
            <a:ext cx="261256" cy="243841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62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48E6FEF-FBC6-5F39-4397-BCFF12B17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52" y="1356133"/>
            <a:ext cx="7437664" cy="3449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D12A11-19A0-FFF8-F1EF-777C2F769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60E6F1-15AC-C03D-910E-EE93D330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13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680665-233C-2912-1AA3-CB3CDB7994C1}"/>
              </a:ext>
            </a:extLst>
          </p:cNvPr>
          <p:cNvSpPr txBox="1"/>
          <p:nvPr/>
        </p:nvSpPr>
        <p:spPr>
          <a:xfrm>
            <a:off x="457200" y="786746"/>
            <a:ext cx="8311955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Preliminary CLAS12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 data (after interpolation into the grid of our experiment), </a:t>
            </a:r>
            <a:r>
              <a:rPr lang="en-US" sz="1600" dirty="0">
                <a:solidFill>
                  <a:srgbClr val="FF0000"/>
                </a:solidFill>
              </a:rPr>
              <a:t>Phys. Rev. D67, 092001 (2003)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C9754A-1E51-0445-BF52-12AC1ACBACF4}"/>
              </a:ext>
            </a:extLst>
          </p:cNvPr>
          <p:cNvSpPr txBox="1"/>
          <p:nvPr/>
        </p:nvSpPr>
        <p:spPr>
          <a:xfrm rot="18800506">
            <a:off x="1617080" y="2250197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530275-EDF8-9BCD-2EFB-5830144C2E6C}"/>
              </a:ext>
            </a:extLst>
          </p:cNvPr>
          <p:cNvSpPr txBox="1"/>
          <p:nvPr/>
        </p:nvSpPr>
        <p:spPr>
          <a:xfrm rot="18800506">
            <a:off x="3465751" y="2250198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2A162D-D323-044D-8B86-66EA3FB73A70}"/>
              </a:ext>
            </a:extLst>
          </p:cNvPr>
          <p:cNvSpPr txBox="1"/>
          <p:nvPr/>
        </p:nvSpPr>
        <p:spPr>
          <a:xfrm rot="18800506">
            <a:off x="5356318" y="2250197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7873BC-EB07-772F-9CE9-49A32F1EA10F}"/>
              </a:ext>
            </a:extLst>
          </p:cNvPr>
          <p:cNvSpPr txBox="1"/>
          <p:nvPr/>
        </p:nvSpPr>
        <p:spPr>
          <a:xfrm rot="18800506">
            <a:off x="7212475" y="2250197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8D8582-37BC-A96B-CB13-F1C8EA9A02E9}"/>
              </a:ext>
            </a:extLst>
          </p:cNvPr>
          <p:cNvSpPr txBox="1"/>
          <p:nvPr/>
        </p:nvSpPr>
        <p:spPr>
          <a:xfrm rot="18800506">
            <a:off x="1641989" y="3978847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34EF54-45A6-2E8E-1E56-6CA269D4E63E}"/>
              </a:ext>
            </a:extLst>
          </p:cNvPr>
          <p:cNvSpPr txBox="1"/>
          <p:nvPr/>
        </p:nvSpPr>
        <p:spPr>
          <a:xfrm rot="18800506">
            <a:off x="3537061" y="3978848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68D654-39EC-4E77-CA7E-BE30B429C1C4}"/>
              </a:ext>
            </a:extLst>
          </p:cNvPr>
          <p:cNvSpPr txBox="1"/>
          <p:nvPr/>
        </p:nvSpPr>
        <p:spPr>
          <a:xfrm rot="18800506">
            <a:off x="5387370" y="400328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DB9575-2820-0938-697C-44711F6EA147}"/>
              </a:ext>
            </a:extLst>
          </p:cNvPr>
          <p:cNvSpPr txBox="1"/>
          <p:nvPr/>
        </p:nvSpPr>
        <p:spPr>
          <a:xfrm rot="18800506">
            <a:off x="7282736" y="4010886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44651D-D23C-D051-1629-BC487C0113C1}"/>
              </a:ext>
            </a:extLst>
          </p:cNvPr>
          <p:cNvSpPr txBox="1"/>
          <p:nvPr/>
        </p:nvSpPr>
        <p:spPr>
          <a:xfrm>
            <a:off x="100653" y="2782234"/>
            <a:ext cx="1201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Only statistical errors.</a:t>
            </a:r>
          </a:p>
        </p:txBody>
      </p:sp>
    </p:spTree>
    <p:extLst>
      <p:ext uri="{BB962C8B-B14F-4D97-AF65-F5344CB8AC3E}">
        <p14:creationId xmlns:p14="http://schemas.microsoft.com/office/powerpoint/2010/main" val="408003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55ADC-547B-0F72-41F5-6CCBC70C1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FAE60-FA45-B0E0-C78F-171E05365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210" y="1119084"/>
            <a:ext cx="8327571" cy="3715788"/>
          </a:xfrm>
        </p:spPr>
        <p:txBody>
          <a:bodyPr>
            <a:noAutofit/>
          </a:bodyPr>
          <a:lstStyle/>
          <a:p>
            <a:pPr algn="just"/>
            <a:r>
              <a:rPr lang="en-US" sz="1600" dirty="0"/>
              <a:t>Preliminary results on inclusive electron scattering cross sections are available from CLAS12 in the kinematic range of 1.18 &lt; W &lt; 2.50 GeV and 2.6 &lt; Q</a:t>
            </a:r>
            <a:r>
              <a:rPr lang="en-US" sz="1600" baseline="30000" dirty="0"/>
              <a:t>2</a:t>
            </a:r>
            <a:r>
              <a:rPr lang="en-US" sz="1600" dirty="0"/>
              <a:t> &lt; 9.0 GeV</a:t>
            </a:r>
            <a:r>
              <a:rPr lang="en-US" sz="1600" baseline="30000" dirty="0"/>
              <a:t>2 </a:t>
            </a:r>
            <a:r>
              <a:rPr lang="en-US" sz="1600" dirty="0"/>
              <a:t>and show agreement with world data in overlapping Q</a:t>
            </a:r>
            <a:r>
              <a:rPr lang="en-US" sz="1600" baseline="30000" dirty="0"/>
              <a:t>2</a:t>
            </a:r>
            <a:r>
              <a:rPr lang="en-US" sz="1600" dirty="0"/>
              <a:t> regions within 20%.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First data with broad coverage in W over the entire resonance region up to Q</a:t>
            </a:r>
            <a:r>
              <a:rPr lang="en-US" sz="1600" baseline="30000" dirty="0"/>
              <a:t>2</a:t>
            </a:r>
            <a:r>
              <a:rPr lang="en-US" sz="1600" dirty="0"/>
              <a:t> = 9.0 GeV</a:t>
            </a:r>
            <a:r>
              <a:rPr lang="en-US" sz="1600" baseline="30000" dirty="0"/>
              <a:t>2  </a:t>
            </a:r>
            <a:r>
              <a:rPr lang="en-US" sz="1600" dirty="0"/>
              <a:t>where the transition from quark-gluon confinement toward </a:t>
            </a:r>
            <a:r>
              <a:rPr lang="en-US" sz="1600" dirty="0" err="1"/>
              <a:t>pQCD</a:t>
            </a:r>
            <a:r>
              <a:rPr lang="en-US" sz="1600" dirty="0"/>
              <a:t> is expected to take place.</a:t>
            </a:r>
          </a:p>
          <a:p>
            <a:pPr marL="0" indent="0" algn="just">
              <a:buNone/>
            </a:pPr>
            <a:endParaRPr lang="en-US" sz="1600" dirty="0"/>
          </a:p>
          <a:p>
            <a:pPr algn="just"/>
            <a:r>
              <a:rPr lang="en-US" sz="1600" dirty="0"/>
              <a:t>Inclusive electron scattering data from CLAS12 and the evaluated resonant/non-resonant contributions will be important in order to gain insight into the ground state nucleon PDF at large values of x in the resonance region.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EDD8C-D7A4-DA75-2704-8E9A2DD31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64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AD234-5635-4D7C-9412-0D39C191D4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60134" y="1894114"/>
            <a:ext cx="4038600" cy="15522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200" dirty="0"/>
              <a:t>Back 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715BD-876C-DFE4-F31B-13D5ACC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50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71839-9D58-9BE5-EAB3-035B84A6C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Updated R = </a:t>
            </a:r>
            <a:r>
              <a:rPr lang="en-US" sz="3600" dirty="0" err="1">
                <a:solidFill>
                  <a:schemeClr val="bg1"/>
                </a:solidFill>
              </a:rPr>
              <a:t>σ</a:t>
            </a:r>
            <a:r>
              <a:rPr lang="en-US" sz="3600" baseline="-25000" dirty="0" err="1">
                <a:solidFill>
                  <a:schemeClr val="bg1"/>
                </a:solidFill>
              </a:rPr>
              <a:t>L</a:t>
            </a:r>
            <a:r>
              <a:rPr lang="en-US" sz="3600" dirty="0">
                <a:solidFill>
                  <a:schemeClr val="bg1"/>
                </a:solidFill>
              </a:rPr>
              <a:t>/</a:t>
            </a:r>
            <a:r>
              <a:rPr lang="en-US" sz="3600" dirty="0" err="1">
                <a:solidFill>
                  <a:schemeClr val="bg1"/>
                </a:solidFill>
              </a:rPr>
              <a:t>σ</a:t>
            </a:r>
            <a:r>
              <a:rPr lang="en-US" sz="3600" baseline="-25000" dirty="0" err="1">
                <a:solidFill>
                  <a:schemeClr val="bg1"/>
                </a:solidFill>
              </a:rPr>
              <a:t>T</a:t>
            </a:r>
            <a:endParaRPr lang="en-US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45469-BC43-AE5A-AC82-90997D57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8DA073-DA48-28A8-DA0C-00FDA211C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586" y="2304350"/>
            <a:ext cx="3517685" cy="2531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CB200-1DBD-E22C-7100-80E543D8E01B}"/>
              </a:ext>
            </a:extLst>
          </p:cNvPr>
          <p:cNvSpPr txBox="1"/>
          <p:nvPr/>
        </p:nvSpPr>
        <p:spPr>
          <a:xfrm>
            <a:off x="457200" y="925970"/>
            <a:ext cx="7910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Hall C data allows for Rosenbluth separation of 167 data points.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First separate values of F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F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this kinematic regime.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F57DD4-22F8-C3C8-5FCE-393426B02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394" y="1510745"/>
            <a:ext cx="3544049" cy="614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DD2293-FC92-9494-B20E-D9A584524F36}"/>
              </a:ext>
            </a:extLst>
          </p:cNvPr>
          <p:cNvSpPr txBox="1"/>
          <p:nvPr/>
        </p:nvSpPr>
        <p:spPr>
          <a:xfrm>
            <a:off x="4279725" y="2165144"/>
            <a:ext cx="260263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A. N. Hiller Blin et al., </a:t>
            </a:r>
            <a:r>
              <a:rPr lang="en-US" sz="600" i="1" dirty="0"/>
              <a:t>Phys. Rev. C</a:t>
            </a:r>
            <a:r>
              <a:rPr lang="en-US" sz="600" dirty="0"/>
              <a:t> 104 (2021) 2, 025201, [hep-</a:t>
            </a:r>
            <a:r>
              <a:rPr lang="en-US" sz="600" dirty="0" err="1"/>
              <a:t>ph</a:t>
            </a:r>
            <a:r>
              <a:rPr lang="en-US" sz="600" dirty="0"/>
              <a:t> 2105.05834]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5E6CD6-10E1-260F-E77D-DCA4EEAB8463}"/>
              </a:ext>
            </a:extLst>
          </p:cNvPr>
          <p:cNvSpPr txBox="1"/>
          <p:nvPr/>
        </p:nvSpPr>
        <p:spPr>
          <a:xfrm>
            <a:off x="1062202" y="4519801"/>
            <a:ext cx="260263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Y. Liang et al. (Jefferson Lab E94-110 Collaboration), [</a:t>
            </a:r>
            <a:r>
              <a:rPr lang="en-US" sz="600" dirty="0" err="1"/>
              <a:t>nucl</a:t>
            </a:r>
            <a:r>
              <a:rPr lang="en-US" sz="600" dirty="0"/>
              <a:t>-ex 0410027]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D278C4-D7D7-7DD1-F444-733DC124C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97" y="1551130"/>
            <a:ext cx="2810430" cy="2993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31D6B1-C1E9-805E-FCE3-56F051A525B3}"/>
              </a:ext>
            </a:extLst>
          </p:cNvPr>
          <p:cNvSpPr txBox="1"/>
          <p:nvPr/>
        </p:nvSpPr>
        <p:spPr>
          <a:xfrm>
            <a:off x="7062651" y="2739062"/>
            <a:ext cx="2081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Predictions at higher Q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performed by fitting a second-degree polynomial to the grid of the Hall-C results.</a:t>
            </a:r>
          </a:p>
        </p:txBody>
      </p:sp>
    </p:spTree>
    <p:extLst>
      <p:ext uri="{BB962C8B-B14F-4D97-AF65-F5344CB8AC3E}">
        <p14:creationId xmlns:p14="http://schemas.microsoft.com/office/powerpoint/2010/main" val="1690658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5A3441-6EF0-D23F-ED95-509E0C392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296" y="3136619"/>
            <a:ext cx="3578736" cy="587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C5A417-7E0E-DD7A-F87E-A764EC41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6623"/>
            <a:ext cx="8229600" cy="425527"/>
          </a:xfrm>
        </p:spPr>
        <p:txBody>
          <a:bodyPr>
            <a:noAutofit/>
          </a:bodyPr>
          <a:lstStyle/>
          <a:p>
            <a:r>
              <a:rPr lang="en-US" sz="3800" dirty="0"/>
              <a:t>Empirical fit in the Resonance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7ADDE-B820-80DB-8ADD-CC6685E341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010" y="896067"/>
            <a:ext cx="4931228" cy="3786539"/>
          </a:xfrm>
        </p:spPr>
        <p:txBody>
          <a:bodyPr>
            <a:normAutofit/>
          </a:bodyPr>
          <a:lstStyle/>
          <a:p>
            <a:r>
              <a:rPr lang="en-US" sz="1000" dirty="0"/>
              <a:t>Fit by Christy &amp; </a:t>
            </a:r>
            <a:r>
              <a:rPr lang="en-US" sz="1000" dirty="0" err="1"/>
              <a:t>Bosted</a:t>
            </a:r>
            <a:r>
              <a:rPr lang="en-US" sz="1000" dirty="0"/>
              <a:t> (2010).</a:t>
            </a:r>
          </a:p>
          <a:p>
            <a:r>
              <a:rPr lang="en-US" sz="1000" dirty="0"/>
              <a:t>Constrained by L/T separated cross section measurements from Hall C.</a:t>
            </a:r>
          </a:p>
          <a:p>
            <a:r>
              <a:rPr lang="en-US" sz="1000" dirty="0"/>
              <a:t>Fit incorporates photoproduction data at Q</a:t>
            </a:r>
            <a:r>
              <a:rPr lang="en-US" sz="1000" baseline="30000" dirty="0"/>
              <a:t>2</a:t>
            </a:r>
            <a:r>
              <a:rPr lang="en-US" sz="1000" dirty="0"/>
              <a:t> = 0. </a:t>
            </a:r>
          </a:p>
          <a:p>
            <a:r>
              <a:rPr lang="en-US" sz="1000" dirty="0"/>
              <a:t>Smooth transition from photoproduction all the way into the DIS region.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B5EDAD-F8A4-459F-A492-00F218465F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35938" y="1091204"/>
            <a:ext cx="3885595" cy="33940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F08A6-8C07-7E9F-D0BE-0CA842279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FBFC67-38BC-74AA-CDA4-82E5110FF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783" y="2823151"/>
            <a:ext cx="2375682" cy="3437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B26EE2-6FEA-5F7F-7539-DF3D3414D925}"/>
              </a:ext>
            </a:extLst>
          </p:cNvPr>
          <p:cNvSpPr txBox="1"/>
          <p:nvPr/>
        </p:nvSpPr>
        <p:spPr>
          <a:xfrm>
            <a:off x="327175" y="3724173"/>
            <a:ext cx="48087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Cross section is the incoherent sum of contributions from resonance and non-resonance production.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Resonant cross section defined by 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threshold-dependent BW forms </a:t>
            </a:r>
            <a:r>
              <a:rPr lang="en-US" sz="1000" dirty="0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Q</a:t>
            </a:r>
            <a:r>
              <a:rPr lang="en-US" sz="1000" baseline="30000" dirty="0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dirty="0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dependent amplitudes.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Non-resonant background varies smoothly with W.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F09594-9F5B-B657-4231-AA2C91B3F5C8}"/>
              </a:ext>
            </a:extLst>
          </p:cNvPr>
          <p:cNvSpPr/>
          <p:nvPr/>
        </p:nvSpPr>
        <p:spPr>
          <a:xfrm>
            <a:off x="2734977" y="3292448"/>
            <a:ext cx="906235" cy="27758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F4C663-D9DF-5602-589D-DBAAED6122C6}"/>
              </a:ext>
            </a:extLst>
          </p:cNvPr>
          <p:cNvSpPr/>
          <p:nvPr/>
        </p:nvSpPr>
        <p:spPr>
          <a:xfrm>
            <a:off x="3724905" y="3290785"/>
            <a:ext cx="906235" cy="277586"/>
          </a:xfrm>
          <a:prstGeom prst="rect">
            <a:avLst/>
          </a:prstGeom>
          <a:noFill/>
          <a:ln>
            <a:solidFill>
              <a:srgbClr val="0000E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A25932-B787-31AF-B0B3-CC45B54754E8}"/>
              </a:ext>
            </a:extLst>
          </p:cNvPr>
          <p:cNvSpPr txBox="1"/>
          <p:nvPr/>
        </p:nvSpPr>
        <p:spPr>
          <a:xfrm>
            <a:off x="6046060" y="998871"/>
            <a:ext cx="260263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M.E. Christy &amp; P.E. </a:t>
            </a:r>
            <a:r>
              <a:rPr lang="en-US" sz="600" dirty="0" err="1"/>
              <a:t>Bosted</a:t>
            </a:r>
            <a:r>
              <a:rPr lang="en-US" sz="600" dirty="0"/>
              <a:t>, </a:t>
            </a:r>
            <a:r>
              <a:rPr lang="en-US" sz="600" i="1" dirty="0"/>
              <a:t>Phys. Rev. C</a:t>
            </a:r>
            <a:r>
              <a:rPr lang="en-US" sz="600" dirty="0"/>
              <a:t> 81 (2010) 055213, [</a:t>
            </a:r>
            <a:r>
              <a:rPr lang="en-US" sz="600" dirty="0" err="1"/>
              <a:t>nucl</a:t>
            </a:r>
            <a:r>
              <a:rPr lang="en-US" sz="600" dirty="0"/>
              <a:t>-ex 0712.3731]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68B84-6BF7-902E-A1A9-BE5574CCA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272" y="1689762"/>
            <a:ext cx="3070703" cy="115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05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8AB21-0CD6-85FD-3536-59C919921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/>
              <a:t>Structure Functions in Inclusive Scattering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1D7EC-73CF-D427-96BD-D7F70A8CB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18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B5C5C0-B1C9-10D3-CE15-3BFB3A9D7141}"/>
              </a:ext>
            </a:extLst>
          </p:cNvPr>
          <p:cNvSpPr txBox="1"/>
          <p:nvPr/>
        </p:nvSpPr>
        <p:spPr>
          <a:xfrm>
            <a:off x="390525" y="849789"/>
            <a:ext cx="80418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Inclusive F</a:t>
            </a:r>
            <a:r>
              <a:rPr lang="en-US" sz="1300" baseline="-25000" dirty="0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300" dirty="0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</a:t>
            </a:r>
            <a:r>
              <a:rPr lang="en-US" sz="1300" baseline="-25000" dirty="0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300" dirty="0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functions are related to the total virtual photon-nucleon cross sections </a:t>
            </a:r>
            <a:r>
              <a:rPr lang="en-US" sz="1300" dirty="0" err="1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300" baseline="-25000" dirty="0" err="1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300" baseline="-25000" dirty="0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300" dirty="0" err="1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300" baseline="-25000" dirty="0" err="1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300" dirty="0">
                <a:solidFill>
                  <a:srgbClr val="00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transversely and longitudinally polarized photons,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038D8EC-1936-1D15-B202-31BDA9FF718A}"/>
              </a:ext>
            </a:extLst>
          </p:cNvPr>
          <p:cNvCxnSpPr>
            <a:cxnSpLocks/>
          </p:cNvCxnSpPr>
          <p:nvPr/>
        </p:nvCxnSpPr>
        <p:spPr>
          <a:xfrm>
            <a:off x="4000330" y="2363492"/>
            <a:ext cx="262711" cy="204690"/>
          </a:xfrm>
          <a:prstGeom prst="straightConnector1">
            <a:avLst/>
          </a:prstGeom>
          <a:ln w="12700">
            <a:solidFill>
              <a:srgbClr val="0000E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2052E9E-60F1-A56B-AEBA-EA4155F6348F}"/>
              </a:ext>
            </a:extLst>
          </p:cNvPr>
          <p:cNvSpPr txBox="1"/>
          <p:nvPr/>
        </p:nvSpPr>
        <p:spPr>
          <a:xfrm>
            <a:off x="4314148" y="2330516"/>
            <a:ext cx="4915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1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be written in terms of the unpolarized cross section (measured here).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383104-E92E-0B14-9273-9F53AC800CF0}"/>
              </a:ext>
            </a:extLst>
          </p:cNvPr>
          <p:cNvSpPr txBox="1"/>
          <p:nvPr/>
        </p:nvSpPr>
        <p:spPr>
          <a:xfrm>
            <a:off x="4368205" y="3823064"/>
            <a:ext cx="477579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3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ratio of longitudinal to transverse cross sections.</a:t>
            </a:r>
          </a:p>
          <a:p>
            <a:r>
              <a:rPr lang="en-US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inclusive cross sections have been measured extensively but the ratio R</a:t>
            </a:r>
            <a:r>
              <a:rPr lang="en-US" sz="13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known with much less accuracy.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A74530-3EB1-C01C-CFD6-B78022AAF6A9}"/>
              </a:ext>
            </a:extLst>
          </p:cNvPr>
          <p:cNvCxnSpPr>
            <a:cxnSpLocks/>
          </p:cNvCxnSpPr>
          <p:nvPr/>
        </p:nvCxnSpPr>
        <p:spPr>
          <a:xfrm flipH="1">
            <a:off x="3236716" y="2715924"/>
            <a:ext cx="977170" cy="3419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96C392B6-1116-D44C-6195-691F4CCEF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420" y="1168735"/>
            <a:ext cx="1260723" cy="107122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EE78B1B-B6B7-C764-04E8-B944AB5614B0}"/>
              </a:ext>
            </a:extLst>
          </p:cNvPr>
          <p:cNvSpPr/>
          <p:nvPr/>
        </p:nvSpPr>
        <p:spPr>
          <a:xfrm>
            <a:off x="418555" y="1386644"/>
            <a:ext cx="4365716" cy="967980"/>
          </a:xfrm>
          <a:prstGeom prst="rect">
            <a:avLst/>
          </a:prstGeom>
          <a:noFill/>
          <a:ln>
            <a:solidFill>
              <a:srgbClr val="0000E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8569F1-2E0B-1421-583A-B135316DDD65}"/>
              </a:ext>
            </a:extLst>
          </p:cNvPr>
          <p:cNvSpPr/>
          <p:nvPr/>
        </p:nvSpPr>
        <p:spPr>
          <a:xfrm>
            <a:off x="4267852" y="2583107"/>
            <a:ext cx="4759834" cy="121601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E0E3D9-3523-F2ED-CCE6-AD4EB58FF172}"/>
              </a:ext>
            </a:extLst>
          </p:cNvPr>
          <p:cNvSpPr txBox="1"/>
          <p:nvPr/>
        </p:nvSpPr>
        <p:spPr>
          <a:xfrm>
            <a:off x="390526" y="3859844"/>
            <a:ext cx="37025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00A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Convenient to define the longitudinal structure function F</a:t>
            </a:r>
            <a:r>
              <a:rPr lang="en-US" sz="1300" baseline="-25000" dirty="0">
                <a:solidFill>
                  <a:srgbClr val="00A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US" sz="1300" dirty="0">
                <a:solidFill>
                  <a:srgbClr val="00A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terms of the longitudinal cross section (or F</a:t>
            </a:r>
            <a:r>
              <a:rPr lang="en-US" sz="1300" baseline="-25000" dirty="0">
                <a:solidFill>
                  <a:srgbClr val="00A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300" dirty="0">
                <a:solidFill>
                  <a:srgbClr val="00A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</a:t>
            </a:r>
            <a:r>
              <a:rPr lang="en-US" sz="1300" baseline="-25000" dirty="0">
                <a:solidFill>
                  <a:srgbClr val="00A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300" dirty="0">
                <a:solidFill>
                  <a:srgbClr val="00A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7FCB1F-A1AA-237B-FA3C-2C266EEBAF87}"/>
              </a:ext>
            </a:extLst>
          </p:cNvPr>
          <p:cNvSpPr/>
          <p:nvPr/>
        </p:nvSpPr>
        <p:spPr>
          <a:xfrm>
            <a:off x="427264" y="3103635"/>
            <a:ext cx="3410074" cy="813056"/>
          </a:xfrm>
          <a:prstGeom prst="rect">
            <a:avLst/>
          </a:prstGeom>
          <a:noFill/>
          <a:ln>
            <a:solidFill>
              <a:srgbClr val="00AB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1D5A9A-A976-3083-C705-05DF78D0A03A}"/>
              </a:ext>
            </a:extLst>
          </p:cNvPr>
          <p:cNvSpPr txBox="1"/>
          <p:nvPr/>
        </p:nvSpPr>
        <p:spPr>
          <a:xfrm>
            <a:off x="3256220" y="4743584"/>
            <a:ext cx="282241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c.f. A. N. Hiller Blin et al., </a:t>
            </a:r>
            <a:r>
              <a:rPr lang="en-US" sz="600" i="1" dirty="0"/>
              <a:t>Phys. Rev. C</a:t>
            </a:r>
            <a:r>
              <a:rPr lang="en-US" sz="600" dirty="0"/>
              <a:t> 104 (2021) 2, 025201, [hep-</a:t>
            </a:r>
            <a:r>
              <a:rPr lang="en-US" sz="600" dirty="0" err="1"/>
              <a:t>ph</a:t>
            </a:r>
            <a:r>
              <a:rPr lang="en-US" sz="600" dirty="0"/>
              <a:t> 2105.05834]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F7B6D4A-AA55-5C72-40FA-AEF662DAB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6673"/>
            <a:ext cx="2654300" cy="4191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F0DC3F-AC27-489B-990B-4DF487211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77" y="1884724"/>
            <a:ext cx="4279900" cy="469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121FE39-F54B-99D7-B8B5-EF1F19D17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9260" y="2610244"/>
            <a:ext cx="3708400" cy="444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28B9124-2475-E77E-405E-971718DE1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891" y="3127008"/>
            <a:ext cx="3086100" cy="2159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DCEEBD-1F9F-36EB-BF8C-6015D185D2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7016" y="3292764"/>
            <a:ext cx="1866900" cy="4445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9878E23-CFE0-F808-8EE6-665510FCB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529" y="3176268"/>
            <a:ext cx="2527300" cy="381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5D0D1E8-CE26-4DC0-AFC8-5594BD4759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1263" y="3625671"/>
            <a:ext cx="24003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99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9F158-B07F-1C8C-2CD8-A4D1B70D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21444-23FB-8D1A-B3E5-C889D9324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239" y="1032281"/>
            <a:ext cx="7927521" cy="3394075"/>
          </a:xfrm>
        </p:spPr>
        <p:txBody>
          <a:bodyPr/>
          <a:lstStyle/>
          <a:p>
            <a:r>
              <a:rPr lang="en-US" dirty="0"/>
              <a:t>Sector dependence </a:t>
            </a:r>
          </a:p>
          <a:p>
            <a:r>
              <a:rPr lang="en-US" dirty="0"/>
              <a:t>Pion misidentification as electrons</a:t>
            </a:r>
          </a:p>
          <a:p>
            <a:r>
              <a:rPr lang="en-US" dirty="0"/>
              <a:t>Model dependence (RC, BCC, etc.)</a:t>
            </a:r>
          </a:p>
          <a:p>
            <a:r>
              <a:rPr lang="en-US" dirty="0"/>
              <a:t>Momentum corrections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2732C-75E2-F4DD-D3CF-1707CD154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72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A90A1-0EF4-4833-5130-B7F39E667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82" y="169252"/>
            <a:ext cx="8670471" cy="425527"/>
          </a:xfrm>
        </p:spPr>
        <p:txBody>
          <a:bodyPr>
            <a:noAutofit/>
          </a:bodyPr>
          <a:lstStyle/>
          <a:p>
            <a:r>
              <a:rPr lang="en-US" sz="2100" dirty="0"/>
              <a:t>Extending Knowledge of the Nucleon PDF in the Resonance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60ED9-00FD-D019-A50E-6732649DC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239" y="788535"/>
            <a:ext cx="8454390" cy="1282023"/>
          </a:xfrm>
        </p:spPr>
        <p:txBody>
          <a:bodyPr>
            <a:normAutofit/>
          </a:bodyPr>
          <a:lstStyle/>
          <a:p>
            <a:r>
              <a:rPr lang="en-US" sz="1400" dirty="0"/>
              <a:t>Global QCD analyses have provided detailed information on the nucleon PDFs in a wide range of fractional longitudinal momentum, x, from 10</a:t>
            </a:r>
            <a:r>
              <a:rPr lang="en-US" sz="1400" baseline="30000" dirty="0"/>
              <a:t>-4</a:t>
            </a:r>
            <a:r>
              <a:rPr lang="en-US" sz="1400" dirty="0"/>
              <a:t> to 0.9.</a:t>
            </a:r>
          </a:p>
          <a:p>
            <a:r>
              <a:rPr lang="en-US" sz="1400" dirty="0"/>
              <a:t>At large x, in the nucleon resonance region W &lt; 2.5 GeV, the PDFs are significantly less explored.</a:t>
            </a:r>
          </a:p>
          <a:p>
            <a:r>
              <a:rPr lang="en-US" sz="1400" dirty="0"/>
              <a:t>Extractions in this region require accounting for higher twist effects, target-mass corrections and evaluation from the nucleon resonance electroexcitations.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F264DA-DE8F-94D5-3A4B-87833DE4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A9F22E3-0286-EF97-AACC-4C81C114B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8" y="4671662"/>
            <a:ext cx="882316" cy="471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1D496B-4278-397A-6139-95941F350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224" y="4924362"/>
            <a:ext cx="882316" cy="219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D871D0-C2BC-AA67-34FE-F19E77294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168" y="2374584"/>
            <a:ext cx="2832062" cy="23361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718862-C466-E4FA-CD35-CE84E0A5F8D7}"/>
              </a:ext>
            </a:extLst>
          </p:cNvPr>
          <p:cNvSpPr txBox="1"/>
          <p:nvPr/>
        </p:nvSpPr>
        <p:spPr>
          <a:xfrm>
            <a:off x="1418090" y="2278069"/>
            <a:ext cx="23775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A. </a:t>
            </a:r>
            <a:r>
              <a:rPr lang="en-US" sz="600" dirty="0" err="1"/>
              <a:t>Accardi</a:t>
            </a:r>
            <a:r>
              <a:rPr lang="en-US" sz="600" dirty="0"/>
              <a:t> et al., </a:t>
            </a:r>
            <a:r>
              <a:rPr lang="en-US" sz="600" i="1" dirty="0"/>
              <a:t>Phys. Rev. D.</a:t>
            </a:r>
            <a:r>
              <a:rPr lang="en-US" sz="600" dirty="0"/>
              <a:t> 11, 114017 (2016), [hep-</a:t>
            </a:r>
            <a:r>
              <a:rPr lang="en-US" sz="600" dirty="0" err="1"/>
              <a:t>ph</a:t>
            </a:r>
            <a:r>
              <a:rPr lang="en-US" sz="600" dirty="0"/>
              <a:t> 1602.03154]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2C2A22-7C25-1CA1-835D-A872777C9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8356" y="2113264"/>
            <a:ext cx="3361868" cy="26894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EEB05A-961B-D4EC-4CF7-D786838BD133}"/>
              </a:ext>
            </a:extLst>
          </p:cNvPr>
          <p:cNvSpPr txBox="1"/>
          <p:nvPr/>
        </p:nvSpPr>
        <p:spPr>
          <a:xfrm>
            <a:off x="5486092" y="2417212"/>
            <a:ext cx="260263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A. N. Hiller Blin et al., </a:t>
            </a:r>
            <a:r>
              <a:rPr lang="en-US" sz="600" i="1" dirty="0"/>
              <a:t>Phys. Rev. C</a:t>
            </a:r>
            <a:r>
              <a:rPr lang="en-US" sz="600" dirty="0"/>
              <a:t> 100 (2019) 3, 035201, [hep-</a:t>
            </a:r>
            <a:r>
              <a:rPr lang="en-US" sz="600" dirty="0" err="1"/>
              <a:t>ph</a:t>
            </a:r>
            <a:r>
              <a:rPr lang="en-US" sz="600" dirty="0"/>
              <a:t> 1904.08016]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94A0FC-0500-26DD-E0FC-8BC09105CD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46" y="1782524"/>
            <a:ext cx="556386" cy="557498"/>
          </a:xfrm>
          <a:prstGeom prst="rect">
            <a:avLst/>
          </a:prstGeom>
          <a:ln>
            <a:noFill/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965AFC-7BDA-AB4F-64E4-457016C0E113}"/>
              </a:ext>
            </a:extLst>
          </p:cNvPr>
          <p:cNvCxnSpPr>
            <a:cxnSpLocks/>
          </p:cNvCxnSpPr>
          <p:nvPr/>
        </p:nvCxnSpPr>
        <p:spPr>
          <a:xfrm>
            <a:off x="5355771" y="1942918"/>
            <a:ext cx="968723" cy="280852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BB089A5-E995-C254-2885-EC2891E0158C}"/>
              </a:ext>
            </a:extLst>
          </p:cNvPr>
          <p:cNvSpPr txBox="1"/>
          <p:nvPr/>
        </p:nvSpPr>
        <p:spPr>
          <a:xfrm>
            <a:off x="2606877" y="4631844"/>
            <a:ext cx="81304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note scale change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3B3C44-618F-7362-273F-AC9048EC10FC}"/>
              </a:ext>
            </a:extLst>
          </p:cNvPr>
          <p:cNvSpPr/>
          <p:nvPr/>
        </p:nvSpPr>
        <p:spPr>
          <a:xfrm>
            <a:off x="1418090" y="4062391"/>
            <a:ext cx="776469" cy="18288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478872-0B23-31EB-1BBE-3EC223811E31}"/>
              </a:ext>
            </a:extLst>
          </p:cNvPr>
          <p:cNvSpPr/>
          <p:nvPr/>
        </p:nvSpPr>
        <p:spPr>
          <a:xfrm>
            <a:off x="6324494" y="2172874"/>
            <a:ext cx="776469" cy="18288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491C5D-35F4-46E3-BD2A-B969BB63847F}"/>
              </a:ext>
            </a:extLst>
          </p:cNvPr>
          <p:cNvSpPr/>
          <p:nvPr/>
        </p:nvSpPr>
        <p:spPr>
          <a:xfrm>
            <a:off x="5063304" y="2658981"/>
            <a:ext cx="45719" cy="937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38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4F054-F6E4-1538-958B-854296FAE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Empty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EF5F9-A2D5-6DC9-D4AE-EC64F5F4B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EA227E-24F5-457D-05A4-B2D464950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06" y="962535"/>
            <a:ext cx="6563844" cy="390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50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062D1-D853-52B6-968F-401BF271D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B88C6-F130-90EA-7839-7EF860D37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0679" y="840925"/>
            <a:ext cx="8156121" cy="3694909"/>
          </a:xfrm>
        </p:spPr>
        <p:txBody>
          <a:bodyPr>
            <a:normAutofit/>
          </a:bodyPr>
          <a:lstStyle/>
          <a:p>
            <a:r>
              <a:rPr lang="en-US" sz="1800" dirty="0"/>
              <a:t>CLAS measured the inclusive cross section up to x = 0.9 (W = 2.5 GeV) and Q</a:t>
            </a:r>
            <a:r>
              <a:rPr lang="en-US" sz="1800" baseline="30000" dirty="0"/>
              <a:t>2</a:t>
            </a:r>
            <a:r>
              <a:rPr lang="en-US" sz="1800" dirty="0"/>
              <a:t> from 0.25 to 4.5 GeV</a:t>
            </a:r>
            <a:r>
              <a:rPr lang="en-US" sz="1800" baseline="30000" dirty="0"/>
              <a:t>2</a:t>
            </a:r>
            <a:r>
              <a:rPr lang="en-US" sz="1800" dirty="0"/>
              <a:t>.</a:t>
            </a:r>
          </a:p>
          <a:p>
            <a:r>
              <a:rPr lang="en-US" sz="1800" dirty="0"/>
              <a:t>Large acceptance of the CLAS detector allows for integration of the signal at a fixed Q</a:t>
            </a:r>
            <a:r>
              <a:rPr lang="en-US" sz="1800" baseline="30000" dirty="0"/>
              <a:t>2</a:t>
            </a:r>
            <a:r>
              <a:rPr lang="en-US" sz="1800" dirty="0"/>
              <a:t> over a large range in x.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A76D8-44DB-64F6-A66F-E1697B9B7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632A3E-AF36-CC6E-E3C6-3C6693F95692}"/>
              </a:ext>
            </a:extLst>
          </p:cNvPr>
          <p:cNvGrpSpPr/>
          <p:nvPr/>
        </p:nvGrpSpPr>
        <p:grpSpPr>
          <a:xfrm>
            <a:off x="4978887" y="1934935"/>
            <a:ext cx="3143087" cy="3129117"/>
            <a:chOff x="5001390" y="1204961"/>
            <a:chExt cx="3432317" cy="34170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EDB72E-C7D7-6CE0-50EB-64D07C67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1390" y="1204961"/>
              <a:ext cx="3432317" cy="341706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A16754-6982-50A4-B17C-7F29003AD03B}"/>
                </a:ext>
              </a:extLst>
            </p:cNvPr>
            <p:cNvSpPr txBox="1"/>
            <p:nvPr/>
          </p:nvSpPr>
          <p:spPr>
            <a:xfrm>
              <a:off x="5609099" y="1251425"/>
              <a:ext cx="2824608" cy="302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Stars: M. </a:t>
              </a:r>
              <a:r>
                <a:rPr lang="en-US" sz="600" dirty="0" err="1"/>
                <a:t>Osipenko</a:t>
              </a:r>
              <a:r>
                <a:rPr lang="en-US" sz="600" dirty="0"/>
                <a:t> et al., </a:t>
              </a:r>
              <a:r>
                <a:rPr lang="en-US" sz="600" i="1" dirty="0"/>
                <a:t>Phys. Rev. D</a:t>
              </a:r>
              <a:r>
                <a:rPr lang="en-US" sz="600" dirty="0"/>
                <a:t> 67 (2003), 092001, [hep-</a:t>
              </a:r>
              <a:r>
                <a:rPr lang="en-US" sz="600" dirty="0" err="1"/>
                <a:t>ph</a:t>
              </a:r>
              <a:r>
                <a:rPr lang="en-US" sz="600" dirty="0"/>
                <a:t> 0301204]</a:t>
              </a:r>
            </a:p>
            <a:p>
              <a:pPr algn="r"/>
              <a:r>
                <a:rPr lang="en-US" sz="600" dirty="0"/>
                <a:t>Other points: world data, see above paper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EC91B-F653-285D-4A62-916DBA08A44E}"/>
              </a:ext>
            </a:extLst>
          </p:cNvPr>
          <p:cNvGrpSpPr/>
          <p:nvPr/>
        </p:nvGrpSpPr>
        <p:grpSpPr>
          <a:xfrm>
            <a:off x="1698172" y="2143090"/>
            <a:ext cx="2761345" cy="2858133"/>
            <a:chOff x="1403769" y="2164043"/>
            <a:chExt cx="2761345" cy="28581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FE00D6-50CE-4DE2-9396-0EA658EA4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769" y="2254483"/>
              <a:ext cx="2761345" cy="276769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CBFC87-CFF0-1FBF-4DB0-AD8B6C4E6CE8}"/>
                </a:ext>
              </a:extLst>
            </p:cNvPr>
            <p:cNvSpPr/>
            <p:nvPr/>
          </p:nvSpPr>
          <p:spPr>
            <a:xfrm>
              <a:off x="1804600" y="2164043"/>
              <a:ext cx="2345514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600" dirty="0"/>
                <a:t>M. </a:t>
              </a:r>
              <a:r>
                <a:rPr lang="en-US" sz="600" dirty="0" err="1"/>
                <a:t>Osipenko</a:t>
              </a:r>
              <a:r>
                <a:rPr lang="en-US" sz="600" dirty="0"/>
                <a:t> et al., </a:t>
              </a:r>
              <a:r>
                <a:rPr lang="en-US" sz="600" i="1" dirty="0"/>
                <a:t>Phys. Rev. D</a:t>
              </a:r>
              <a:r>
                <a:rPr lang="en-US" sz="600" dirty="0"/>
                <a:t> 67 (2003), 092001, [hep-</a:t>
              </a:r>
              <a:r>
                <a:rPr lang="en-US" sz="600" dirty="0" err="1"/>
                <a:t>ph</a:t>
              </a:r>
              <a:r>
                <a:rPr lang="en-US" sz="600" dirty="0"/>
                <a:t> 0301204]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2FD0A69-9841-E220-FC2F-E50C2FE61F6A}"/>
              </a:ext>
            </a:extLst>
          </p:cNvPr>
          <p:cNvSpPr txBox="1"/>
          <p:nvPr/>
        </p:nvSpPr>
        <p:spPr>
          <a:xfrm>
            <a:off x="396122" y="2985244"/>
            <a:ext cx="1216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World data used for moment evaluations of F</a:t>
            </a:r>
            <a:r>
              <a:rPr lang="en-US" sz="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 Shaded area corresponds to CLAS.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8B7BB9-984E-68AD-5F39-C8CF9D983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821" y="3872839"/>
            <a:ext cx="1141185" cy="2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27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B6092-9521-2415-BBAB-B1557162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Resonant Contributions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C18FD-B8DE-5F6C-AE4B-C12A344046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8407" y="1062905"/>
            <a:ext cx="3722914" cy="3715788"/>
          </a:xfrm>
        </p:spPr>
        <p:txBody>
          <a:bodyPr>
            <a:normAutofit/>
          </a:bodyPr>
          <a:lstStyle/>
          <a:p>
            <a:r>
              <a:rPr lang="en-US" sz="1200" dirty="0"/>
              <a:t>Studies elucidate the contributions from excited nucleon states to the three resonance regions. 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Extension of previous analysis to now include interference effects by adding the amplitudes coherently.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ECCC1-8B61-8368-B84B-5E27025A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A135E-DA50-CEC5-8086-2FA446D6A6CC}"/>
              </a:ext>
            </a:extLst>
          </p:cNvPr>
          <p:cNvSpPr txBox="1"/>
          <p:nvPr/>
        </p:nvSpPr>
        <p:spPr>
          <a:xfrm>
            <a:off x="5494696" y="1082859"/>
            <a:ext cx="260263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A. N. Hiller Blin et al., </a:t>
            </a:r>
            <a:r>
              <a:rPr lang="en-US" sz="600" i="1" dirty="0"/>
              <a:t>Phys. Rev. C</a:t>
            </a:r>
            <a:r>
              <a:rPr lang="en-US" sz="600" dirty="0"/>
              <a:t> 104 (2021) 2, 025201, [hep-</a:t>
            </a:r>
            <a:r>
              <a:rPr lang="en-US" sz="600" dirty="0" err="1"/>
              <a:t>ph</a:t>
            </a:r>
            <a:r>
              <a:rPr lang="en-US" sz="600" dirty="0"/>
              <a:t> 2105.05834]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463E56-96E6-D1CA-B1F5-606FEF03D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818" y="1234351"/>
            <a:ext cx="4954720" cy="3434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48C3C7-F5A8-3344-DF7C-C4A659B5C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55" y="1657393"/>
            <a:ext cx="3151418" cy="786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F5FB13-7A86-F6E3-6DF8-CE94B5CE3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695" y="2517707"/>
            <a:ext cx="2293257" cy="1097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BE7E45-BD3B-B681-58E1-D691C4C744B7}"/>
              </a:ext>
            </a:extLst>
          </p:cNvPr>
          <p:cNvSpPr txBox="1"/>
          <p:nvPr/>
        </p:nvSpPr>
        <p:spPr>
          <a:xfrm>
            <a:off x="219109" y="2607169"/>
            <a:ext cx="15348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Decay widths of resonance R to </a:t>
            </a:r>
            <a:r>
              <a:rPr lang="el-GR" sz="10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l-G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∗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 related to electrocouplings from previous slide.</a:t>
            </a:r>
          </a:p>
        </p:txBody>
      </p:sp>
    </p:spTree>
    <p:extLst>
      <p:ext uri="{BB962C8B-B14F-4D97-AF65-F5344CB8AC3E}">
        <p14:creationId xmlns:p14="http://schemas.microsoft.com/office/powerpoint/2010/main" val="3011566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5ACD1-D72D-687A-EE9C-073ED07C3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CLAS12 Spectrometer at </a:t>
            </a:r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2E7E58-F218-CD87-FFF6-99A07CE31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12634" y="4885686"/>
            <a:ext cx="2133600" cy="274637"/>
          </a:xfrm>
        </p:spPr>
        <p:txBody>
          <a:bodyPr/>
          <a:lstStyle/>
          <a:p>
            <a:fld id="{CC7697F5-3DCA-0A4F-B9EA-FEC2794BD1A6}" type="slidenum">
              <a:rPr lang="en-US" smtClean="0"/>
              <a:t>5</a:t>
            </a:fld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DAA4D19-D53F-E0BD-6786-706504906F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3852" y="3733003"/>
            <a:ext cx="8147785" cy="741731"/>
          </a:xfrm>
        </p:spPr>
        <p:txBody>
          <a:bodyPr>
            <a:noAutofit/>
          </a:bodyPr>
          <a:lstStyle/>
          <a:p>
            <a:r>
              <a:rPr lang="en-US" sz="1200" dirty="0"/>
              <a:t>This is our first cross section measurement at 12 GeV; important to understand electron efficiency for other semi-inclusive and exclusive experiments.</a:t>
            </a:r>
          </a:p>
          <a:p>
            <a:r>
              <a:rPr lang="en-US" sz="1200" dirty="0"/>
              <a:t>CLAS12: very high luminosity, wide acceptance, low Q</a:t>
            </a:r>
            <a:r>
              <a:rPr lang="en-US" sz="1200" baseline="30000" dirty="0"/>
              <a:t>2</a:t>
            </a:r>
            <a:r>
              <a:rPr lang="en-US" sz="1200" dirty="0"/>
              <a:t>.</a:t>
            </a:r>
          </a:p>
          <a:p>
            <a:r>
              <a:rPr lang="en-US" sz="1200" dirty="0"/>
              <a:t>Began data taking in Spring 2018 – many “run periods” now available.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Data from Fall 2018 - 10.6 GeV electron beam, longitudinally polarized beam, liquid H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target.</a:t>
            </a:r>
            <a:endParaRPr lang="en-US" sz="12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283E98B-41F7-872B-0789-22151D8BC0AE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4937745" y="894873"/>
            <a:ext cx="3915500" cy="26103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91777CF-9376-DA4C-2623-CCABD8606E1B}"/>
              </a:ext>
            </a:extLst>
          </p:cNvPr>
          <p:cNvSpPr txBox="1"/>
          <p:nvPr/>
        </p:nvSpPr>
        <p:spPr>
          <a:xfrm>
            <a:off x="5518321" y="3486048"/>
            <a:ext cx="34327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V. Burkert et al.,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 Meth. A 959 (2020) 163419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505CB60-D05F-F441-227D-12154B8F9507}"/>
              </a:ext>
            </a:extLst>
          </p:cNvPr>
          <p:cNvPicPr>
            <a:picLocks/>
          </p:cNvPicPr>
          <p:nvPr/>
        </p:nvPicPr>
        <p:blipFill>
          <a:blip r:embed="rId3"/>
          <a:srcRect b="6381"/>
          <a:stretch>
            <a:fillRect/>
          </a:stretch>
        </p:blipFill>
        <p:spPr>
          <a:xfrm>
            <a:off x="1040314" y="894873"/>
            <a:ext cx="3531686" cy="28060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054959D-CE3F-DB7D-9EAA-28B775BA9A03}"/>
              </a:ext>
            </a:extLst>
          </p:cNvPr>
          <p:cNvSpPr/>
          <p:nvPr/>
        </p:nvSpPr>
        <p:spPr>
          <a:xfrm>
            <a:off x="1040314" y="3445446"/>
            <a:ext cx="2501783" cy="246221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0" dirty="0">
                <a:solidFill>
                  <a:prstClr val="black"/>
                </a:solidFill>
                <a:latin typeface="Arial"/>
                <a:cs typeface="Arial"/>
              </a:rPr>
              <a:t>https://www.jlab.org/Hall-B/clas12-web/</a:t>
            </a:r>
          </a:p>
        </p:txBody>
      </p:sp>
      <p:sp>
        <p:nvSpPr>
          <p:cNvPr id="33" name="DC">
            <a:extLst>
              <a:ext uri="{FF2B5EF4-FFF2-40B4-BE49-F238E27FC236}">
                <a16:creationId xmlns:a16="http://schemas.microsoft.com/office/drawing/2014/main" id="{B50AE31B-5FC1-2223-79B0-5240F71FBAA7}"/>
              </a:ext>
            </a:extLst>
          </p:cNvPr>
          <p:cNvSpPr txBox="1"/>
          <p:nvPr/>
        </p:nvSpPr>
        <p:spPr>
          <a:xfrm>
            <a:off x="2659591" y="979625"/>
            <a:ext cx="397117" cy="287258"/>
          </a:xfrm>
          <a:prstGeom prst="rect">
            <a:avLst/>
          </a:prstGeom>
          <a:solidFill>
            <a:srgbClr val="00FF33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sz="1200" b="1" dirty="0">
                <a:latin typeface="+mn-lt"/>
              </a:rPr>
              <a:t>DC</a:t>
            </a:r>
          </a:p>
        </p:txBody>
      </p:sp>
      <p:sp>
        <p:nvSpPr>
          <p:cNvPr id="34" name="DC">
            <a:extLst>
              <a:ext uri="{FF2B5EF4-FFF2-40B4-BE49-F238E27FC236}">
                <a16:creationId xmlns:a16="http://schemas.microsoft.com/office/drawing/2014/main" id="{2A47B87A-690F-D9F8-1C21-6093E90A5E16}"/>
              </a:ext>
            </a:extLst>
          </p:cNvPr>
          <p:cNvSpPr txBox="1"/>
          <p:nvPr/>
        </p:nvSpPr>
        <p:spPr>
          <a:xfrm>
            <a:off x="3915844" y="1042563"/>
            <a:ext cx="470052" cy="287258"/>
          </a:xfrm>
          <a:prstGeom prst="rect">
            <a:avLst/>
          </a:prstGeom>
          <a:solidFill>
            <a:srgbClr val="00FF33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US" sz="1200" b="1" dirty="0">
                <a:latin typeface="+mn-lt"/>
              </a:rPr>
              <a:t>FTOF</a:t>
            </a:r>
            <a:endParaRPr sz="1200" b="1" dirty="0">
              <a:latin typeface="+mn-lt"/>
            </a:endParaRPr>
          </a:p>
        </p:txBody>
      </p:sp>
      <p:sp>
        <p:nvSpPr>
          <p:cNvPr id="35" name="DC">
            <a:extLst>
              <a:ext uri="{FF2B5EF4-FFF2-40B4-BE49-F238E27FC236}">
                <a16:creationId xmlns:a16="http://schemas.microsoft.com/office/drawing/2014/main" id="{80B1EB24-4065-D0DB-EBBD-05F67777E494}"/>
              </a:ext>
            </a:extLst>
          </p:cNvPr>
          <p:cNvSpPr txBox="1"/>
          <p:nvPr/>
        </p:nvSpPr>
        <p:spPr>
          <a:xfrm>
            <a:off x="2271695" y="2805740"/>
            <a:ext cx="470052" cy="287258"/>
          </a:xfrm>
          <a:prstGeom prst="rect">
            <a:avLst/>
          </a:prstGeom>
          <a:solidFill>
            <a:srgbClr val="00FF33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US" sz="1200" b="1" dirty="0">
                <a:latin typeface="+mn-lt"/>
              </a:rPr>
              <a:t>HTCC</a:t>
            </a:r>
            <a:endParaRPr sz="1200" b="1" dirty="0">
              <a:latin typeface="+mn-lt"/>
            </a:endParaRPr>
          </a:p>
        </p:txBody>
      </p:sp>
      <p:sp>
        <p:nvSpPr>
          <p:cNvPr id="36" name="DC">
            <a:extLst>
              <a:ext uri="{FF2B5EF4-FFF2-40B4-BE49-F238E27FC236}">
                <a16:creationId xmlns:a16="http://schemas.microsoft.com/office/drawing/2014/main" id="{30C633DD-B05A-3F3E-23D7-741A51FF2218}"/>
              </a:ext>
            </a:extLst>
          </p:cNvPr>
          <p:cNvSpPr txBox="1"/>
          <p:nvPr/>
        </p:nvSpPr>
        <p:spPr>
          <a:xfrm>
            <a:off x="3800329" y="2884970"/>
            <a:ext cx="701082" cy="287258"/>
          </a:xfrm>
          <a:prstGeom prst="rect">
            <a:avLst/>
          </a:prstGeom>
          <a:solidFill>
            <a:srgbClr val="00FF33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US" sz="1200" b="1" dirty="0">
                <a:latin typeface="+mn-lt"/>
              </a:rPr>
              <a:t>PCAL/EC</a:t>
            </a:r>
            <a:endParaRPr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3446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19F76-B2C9-31F2-E1E5-25FFEA259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2E3A-FD0E-18F7-D999-6EEBD174E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764780"/>
            <a:ext cx="9062102" cy="1735405"/>
          </a:xfrm>
        </p:spPr>
        <p:txBody>
          <a:bodyPr>
            <a:normAutofit/>
          </a:bodyPr>
          <a:lstStyle/>
          <a:p>
            <a:r>
              <a:rPr lang="en-US" sz="1400" dirty="0"/>
              <a:t>Limited to Forward Detector (5 - 35° coverage in polar angle).</a:t>
            </a:r>
          </a:p>
          <a:p>
            <a:r>
              <a:rPr lang="en-US" sz="1400" dirty="0"/>
              <a:t>Negative track with a hit in Time-of-Flight, Electromagnetic Calorimeters and High Threshold Cherenkov Counter (HTCC).</a:t>
            </a:r>
          </a:p>
          <a:p>
            <a:r>
              <a:rPr lang="en-US" sz="1400" dirty="0"/>
              <a:t>&gt;2.0 photoelectrons in HTCC.</a:t>
            </a:r>
          </a:p>
          <a:p>
            <a:r>
              <a:rPr lang="el-GR" sz="1400" dirty="0">
                <a:sym typeface="Helvetica Neue"/>
              </a:rPr>
              <a:t>3.5-σ </a:t>
            </a:r>
            <a:r>
              <a:rPr lang="en-US" sz="1400" dirty="0">
                <a:sym typeface="Helvetica Neue"/>
              </a:rPr>
              <a:t>cuts on a parameterized momentum-dependent sampling fraction.</a:t>
            </a:r>
            <a:endParaRPr lang="en-US" sz="1400" dirty="0"/>
          </a:p>
          <a:p>
            <a:r>
              <a:rPr lang="en-US" sz="1400" dirty="0"/>
              <a:t>PCAL and DC Fiducial cuts.</a:t>
            </a:r>
          </a:p>
          <a:p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A418F-211E-512D-9496-C04AF9B8C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133" y="4776125"/>
            <a:ext cx="2133600" cy="274637"/>
          </a:xfrm>
        </p:spPr>
        <p:txBody>
          <a:bodyPr/>
          <a:lstStyle/>
          <a:p>
            <a:fld id="{CC7697F5-3DCA-0A4F-B9EA-FEC2794BD1A6}" type="slidenum">
              <a:rPr lang="en-US" smtClean="0"/>
              <a:t>6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98572B-334C-4F0E-AA39-39EE61F05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04" y="2324181"/>
            <a:ext cx="2516606" cy="2444328"/>
          </a:xfrm>
          <a:prstGeom prst="rect">
            <a:avLst/>
          </a:prstGeom>
        </p:spPr>
      </p:pic>
      <p:sp>
        <p:nvSpPr>
          <p:cNvPr id="16" name="TextBox 14">
            <a:extLst>
              <a:ext uri="{FF2B5EF4-FFF2-40B4-BE49-F238E27FC236}">
                <a16:creationId xmlns:a16="http://schemas.microsoft.com/office/drawing/2014/main" id="{F92E3E48-8440-462E-99E2-1FC806CF05E5}"/>
              </a:ext>
            </a:extLst>
          </p:cNvPr>
          <p:cNvSpPr txBox="1"/>
          <p:nvPr/>
        </p:nvSpPr>
        <p:spPr>
          <a:xfrm>
            <a:off x="1060421" y="4673114"/>
            <a:ext cx="437090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914400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sz="1200" dirty="0">
                <a:latin typeface="+mn-lt"/>
              </a:rPr>
              <a:t>Forward Calorimeter</a:t>
            </a:r>
            <a:r>
              <a:rPr lang="en-US" sz="1200" dirty="0">
                <a:latin typeface="+mn-lt"/>
              </a:rPr>
              <a:t> </a:t>
            </a:r>
            <a:r>
              <a:rPr sz="1200" dirty="0">
                <a:latin typeface="+mn-lt"/>
              </a:rPr>
              <a:t>sampling fraction</a:t>
            </a:r>
            <a:endParaRPr lang="en-US" sz="1200" dirty="0">
              <a:latin typeface="+mn-lt"/>
            </a:endParaRPr>
          </a:p>
          <a:p>
            <a:pPr algn="l" defTabSz="914400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sz="1200" dirty="0">
                <a:latin typeface="+mn-lt"/>
              </a:rPr>
              <a:t>for electrons</a:t>
            </a:r>
            <a:r>
              <a:rPr lang="en-US" sz="1200" dirty="0">
                <a:latin typeface="+mn-lt"/>
              </a:rPr>
              <a:t>: </a:t>
            </a:r>
            <a:r>
              <a:rPr lang="en-US" sz="1200" dirty="0">
                <a:solidFill>
                  <a:srgbClr val="ED050E"/>
                </a:solidFill>
                <a:latin typeface="+mn-lt"/>
              </a:rPr>
              <a:t>3.5</a:t>
            </a:r>
            <a:r>
              <a:rPr lang="el-GR" sz="1200" dirty="0">
                <a:solidFill>
                  <a:srgbClr val="ED050E"/>
                </a:solidFill>
                <a:latin typeface="+mn-lt"/>
                <a:cs typeface="Times New Roman" panose="02020603050405020304" pitchFamily="18" charset="0"/>
              </a:rPr>
              <a:t>σ</a:t>
            </a:r>
            <a:r>
              <a:rPr lang="en-US" sz="1200" dirty="0">
                <a:solidFill>
                  <a:srgbClr val="ED050E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l-GR" sz="1200" dirty="0">
                <a:solidFill>
                  <a:srgbClr val="ED050E"/>
                </a:solidFill>
                <a:latin typeface="+mn-lt"/>
                <a:cs typeface="Times New Roman" panose="02020603050405020304" pitchFamily="18" charset="0"/>
              </a:rPr>
              <a:t>±</a:t>
            </a:r>
            <a:r>
              <a:rPr lang="en-US" sz="1200" dirty="0">
                <a:solidFill>
                  <a:srgbClr val="ED050E"/>
                </a:solidFill>
                <a:latin typeface="+mn-lt"/>
                <a:cs typeface="Times New Roman" panose="02020603050405020304" pitchFamily="18" charset="0"/>
              </a:rPr>
              <a:t> 0.5</a:t>
            </a:r>
            <a:r>
              <a:rPr lang="el-GR" sz="1200" dirty="0">
                <a:solidFill>
                  <a:srgbClr val="ED050E"/>
                </a:solidFill>
                <a:latin typeface="+mn-lt"/>
                <a:cs typeface="Times New Roman" panose="02020603050405020304" pitchFamily="18" charset="0"/>
              </a:rPr>
              <a:t>σ</a:t>
            </a:r>
            <a:endParaRPr sz="1200" dirty="0">
              <a:solidFill>
                <a:srgbClr val="ED050E"/>
              </a:solidFill>
              <a:latin typeface="+mn-lt"/>
            </a:endParaRPr>
          </a:p>
        </p:txBody>
      </p:sp>
      <p:pic>
        <p:nvPicPr>
          <p:cNvPr id="18" name="Content Placeholder 5">
            <a:extLst>
              <a:ext uri="{FF2B5EF4-FFF2-40B4-BE49-F238E27FC236}">
                <a16:creationId xmlns:a16="http://schemas.microsoft.com/office/drawing/2014/main" id="{7596ABAE-6ADE-4F1F-99B9-02180BBC7E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72000" y="2105712"/>
            <a:ext cx="4603602" cy="278080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EE83DB2-2CF6-4AC7-86CE-D6724D9544E8}"/>
              </a:ext>
            </a:extLst>
          </p:cNvPr>
          <p:cNvSpPr/>
          <p:nvPr/>
        </p:nvSpPr>
        <p:spPr>
          <a:xfrm>
            <a:off x="5886564" y="3724242"/>
            <a:ext cx="818235" cy="681826"/>
          </a:xfrm>
          <a:prstGeom prst="rect">
            <a:avLst/>
          </a:prstGeom>
          <a:noFill/>
          <a:ln w="28575">
            <a:solidFill>
              <a:srgbClr val="00FF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6FF903-79A3-40E3-AE82-EB1D7EDF207C}"/>
              </a:ext>
            </a:extLst>
          </p:cNvPr>
          <p:cNvSpPr/>
          <p:nvPr/>
        </p:nvSpPr>
        <p:spPr>
          <a:xfrm>
            <a:off x="5846748" y="2555536"/>
            <a:ext cx="1294931" cy="183216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* regime">
            <a:extLst>
              <a:ext uri="{FF2B5EF4-FFF2-40B4-BE49-F238E27FC236}">
                <a16:creationId xmlns:a16="http://schemas.microsoft.com/office/drawing/2014/main" id="{C768F366-9E8E-4050-92DC-DA31CA55C349}"/>
              </a:ext>
            </a:extLst>
          </p:cNvPr>
          <p:cNvSpPr txBox="1"/>
          <p:nvPr/>
        </p:nvSpPr>
        <p:spPr>
          <a:xfrm>
            <a:off x="5747661" y="1993492"/>
            <a:ext cx="895268" cy="287258"/>
          </a:xfrm>
          <a:prstGeom prst="rect">
            <a:avLst/>
          </a:prstGeom>
          <a:solidFill>
            <a:srgbClr val="EE230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sz="1200" dirty="0"/>
              <a:t>N* regime</a:t>
            </a:r>
          </a:p>
        </p:txBody>
      </p:sp>
      <p:sp>
        <p:nvSpPr>
          <p:cNvPr id="22" name="DIS regime">
            <a:extLst>
              <a:ext uri="{FF2B5EF4-FFF2-40B4-BE49-F238E27FC236}">
                <a16:creationId xmlns:a16="http://schemas.microsoft.com/office/drawing/2014/main" id="{7C8C6BBD-B909-49E6-810E-EDB136F5C494}"/>
              </a:ext>
            </a:extLst>
          </p:cNvPr>
          <p:cNvSpPr txBox="1"/>
          <p:nvPr/>
        </p:nvSpPr>
        <p:spPr>
          <a:xfrm>
            <a:off x="6642929" y="1993492"/>
            <a:ext cx="1027758" cy="287258"/>
          </a:xfrm>
          <a:prstGeom prst="rect">
            <a:avLst/>
          </a:prstGeom>
          <a:solidFill>
            <a:srgbClr val="EE230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sz="1200" dirty="0"/>
              <a:t>DIS regime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0E172A-5405-427D-9091-98DC7190775D}"/>
              </a:ext>
            </a:extLst>
          </p:cNvPr>
          <p:cNvSpPr txBox="1"/>
          <p:nvPr/>
        </p:nvSpPr>
        <p:spPr>
          <a:xfrm>
            <a:off x="4457363" y="4212939"/>
            <a:ext cx="95250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CLAS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59F87C-E6AF-495E-B243-7E19766E8E46}"/>
              </a:ext>
            </a:extLst>
          </p:cNvPr>
          <p:cNvSpPr txBox="1"/>
          <p:nvPr/>
        </p:nvSpPr>
        <p:spPr>
          <a:xfrm>
            <a:off x="3928481" y="2105712"/>
            <a:ext cx="11756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First CLAS12 measurement</a:t>
            </a:r>
          </a:p>
        </p:txBody>
      </p:sp>
    </p:spTree>
    <p:extLst>
      <p:ext uri="{BB962C8B-B14F-4D97-AF65-F5344CB8AC3E}">
        <p14:creationId xmlns:p14="http://schemas.microsoft.com/office/powerpoint/2010/main" val="1904960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3099A-324C-8279-9D7D-6D17C8818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 Section Calculation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A70CA-EAFA-3FAD-AC3E-6D85BC03E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CDDFB1-CC38-3838-2122-9B9A48C2D90E}"/>
                  </a:ext>
                </a:extLst>
              </p:cNvPr>
              <p:cNvSpPr txBox="1"/>
              <p:nvPr/>
            </p:nvSpPr>
            <p:spPr>
              <a:xfrm>
                <a:off x="220955" y="1788069"/>
                <a:ext cx="82296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lang="en-US" sz="1400" baseline="30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four-momentum transfer squared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 - invariant mass of the final hadron system</a:t>
                </a:r>
                <a:endParaRPr lang="en-US" sz="1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m:rPr>
                        <m:sty m:val="p"/>
                      </m:rPr>
                      <a:rPr lang="el-GR" sz="1400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virtual photon flux factor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RC - radiative correction factor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BCC - bin centering correction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 - bin event yield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η  - is the product of geometrical acceptance and electron detection efficiency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live-time corrected incident electron flux summed over all data runs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Avogadro’s number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ρ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target density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 - target length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lang="el-GR" sz="1400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atomic weight of the target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CDDFB1-CC38-3838-2122-9B9A48C2D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55" y="1788069"/>
                <a:ext cx="8229600" cy="2677656"/>
              </a:xfrm>
              <a:prstGeom prst="rect">
                <a:avLst/>
              </a:prstGeom>
              <a:blipFill>
                <a:blip r:embed="rId2"/>
                <a:stretch>
                  <a:fillRect l="-154" t="-472"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E1C1E4-1446-4835-B85E-E828D8AEA902}"/>
                  </a:ext>
                </a:extLst>
              </p:cNvPr>
              <p:cNvSpPr txBox="1"/>
              <p:nvPr/>
            </p:nvSpPr>
            <p:spPr>
              <a:xfrm>
                <a:off x="1098755" y="921708"/>
                <a:ext cx="6626173" cy="763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𝑑𝑄</m:t>
                          </m:r>
                          <m:r>
                            <a:rPr lang="en-US" sz="2400" i="1" baseline="30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𝑑𝑊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m:rPr>
                              <m:sty m:val="p"/>
                            </m:rPr>
                            <a:rPr lang="el-GR" sz="24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i="1" baseline="30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  <m: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𝐵𝐶𝐶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m:rPr>
                              <m:sty m:val="p"/>
                            </m:rPr>
                            <a:rPr lang="el-GR" sz="24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E1C1E4-1446-4835-B85E-E828D8AEA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755" y="921708"/>
                <a:ext cx="6626173" cy="763735"/>
              </a:xfrm>
              <a:prstGeom prst="rect">
                <a:avLst/>
              </a:prstGeom>
              <a:blipFill>
                <a:blip r:embed="rId3"/>
                <a:stretch>
                  <a:fillRect b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600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2D24DA9-ECFA-4D3E-A2CA-45C2444C67C7}"/>
                  </a:ext>
                </a:extLst>
              </p:cNvPr>
              <p:cNvSpPr txBox="1"/>
              <p:nvPr/>
            </p:nvSpPr>
            <p:spPr>
              <a:xfrm>
                <a:off x="1113503" y="838573"/>
                <a:ext cx="6626173" cy="763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𝑑𝑄</m:t>
                          </m:r>
                          <m:r>
                            <a:rPr lang="en-US" sz="2400" i="1" baseline="30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𝑑𝑊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m:rPr>
                              <m:sty m:val="p"/>
                            </m:rPr>
                            <a:rPr lang="el-GR" sz="24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i="1" baseline="30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  <m: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𝐵𝐶𝐶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m:rPr>
                              <m:sty m:val="p"/>
                            </m:rPr>
                            <a:rPr lang="el-GR" sz="24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2D24DA9-ECFA-4D3E-A2CA-45C2444C6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503" y="838573"/>
                <a:ext cx="6626173" cy="7637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753099A-324C-8279-9D7D-6D17C8818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Bin Centering Corrections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A70CA-EAFA-3FAD-AC3E-6D85BC03E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634276-1BE9-5E5F-237A-3A4AB323686F}"/>
              </a:ext>
            </a:extLst>
          </p:cNvPr>
          <p:cNvSpPr/>
          <p:nvPr/>
        </p:nvSpPr>
        <p:spPr>
          <a:xfrm>
            <a:off x="263313" y="1805045"/>
            <a:ext cx="8635661" cy="267765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5CDA4B-9C5C-70C6-A21A-39A046660ED8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287386" y="1557204"/>
            <a:ext cx="5162184" cy="256991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D67D8C-DF99-E301-F6C4-C2D5B666EC49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5449570" y="1557204"/>
            <a:ext cx="3473475" cy="256991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845E800-BA4D-EF8B-9F86-EDF39D7FA2EE}"/>
              </a:ext>
            </a:extLst>
          </p:cNvPr>
          <p:cNvSpPr/>
          <p:nvPr/>
        </p:nvSpPr>
        <p:spPr>
          <a:xfrm>
            <a:off x="5148580" y="1313363"/>
            <a:ext cx="601980" cy="24384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EE8A90-B740-6BA0-07A3-CF2400E85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503" y="1919825"/>
            <a:ext cx="2647404" cy="2495473"/>
          </a:xfrm>
          <a:prstGeom prst="rect">
            <a:avLst/>
          </a:prstGeom>
          <a:ln>
            <a:solidFill>
              <a:srgbClr val="002868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916136-4351-159B-99C1-DE0FEC4F11F2}"/>
              </a:ext>
            </a:extLst>
          </p:cNvPr>
          <p:cNvSpPr txBox="1"/>
          <p:nvPr/>
        </p:nvSpPr>
        <p:spPr>
          <a:xfrm>
            <a:off x="7405005" y="2171215"/>
            <a:ext cx="1466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rgbClr val="00AB00"/>
                </a:solidFill>
              </a:rPr>
              <a:t>M.E. Christy &amp; P.E. </a:t>
            </a:r>
            <a:r>
              <a:rPr lang="en-US" sz="600" dirty="0" err="1">
                <a:solidFill>
                  <a:srgbClr val="00AB00"/>
                </a:solidFill>
              </a:rPr>
              <a:t>Bosted</a:t>
            </a:r>
            <a:r>
              <a:rPr lang="en-US" sz="600" dirty="0">
                <a:solidFill>
                  <a:srgbClr val="00AB00"/>
                </a:solidFill>
              </a:rPr>
              <a:t>, </a:t>
            </a:r>
            <a:r>
              <a:rPr lang="en-US" sz="600" i="1" dirty="0">
                <a:solidFill>
                  <a:srgbClr val="00AB00"/>
                </a:solidFill>
              </a:rPr>
              <a:t>Phys. Rev. C.</a:t>
            </a:r>
            <a:r>
              <a:rPr lang="en-US" sz="600" dirty="0">
                <a:solidFill>
                  <a:srgbClr val="00AB00"/>
                </a:solidFill>
              </a:rPr>
              <a:t> 81, 055213 (2010), [hep-</a:t>
            </a:r>
            <a:r>
              <a:rPr lang="en-US" sz="600" dirty="0" err="1">
                <a:solidFill>
                  <a:srgbClr val="00AB00"/>
                </a:solidFill>
              </a:rPr>
              <a:t>ph</a:t>
            </a:r>
            <a:r>
              <a:rPr lang="en-US" sz="600" dirty="0">
                <a:solidFill>
                  <a:srgbClr val="00AB00"/>
                </a:solidFill>
              </a:rPr>
              <a:t> 0712.3731]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BB4E68-54C9-A1D6-B2B8-DB21FDE4ACF1}"/>
              </a:ext>
            </a:extLst>
          </p:cNvPr>
          <p:cNvSpPr txBox="1"/>
          <p:nvPr/>
        </p:nvSpPr>
        <p:spPr>
          <a:xfrm>
            <a:off x="329046" y="1988634"/>
            <a:ext cx="584751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Helvetica Neue Medium"/>
              </a:rPr>
              <a:t>Each (Q</a:t>
            </a:r>
            <a:r>
              <a:rPr kumimoji="0" lang="en-US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Helvetica Neue Medium"/>
              </a:rPr>
              <a:t>2</a:t>
            </a: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Helvetica Neue Medium"/>
              </a:rPr>
              <a:t>,W) bin was divided into (the same) 21x11 bins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B925B7-8ABE-36A0-4144-E3C01BBBF044}"/>
                  </a:ext>
                </a:extLst>
              </p:cNvPr>
              <p:cNvSpPr txBox="1"/>
              <p:nvPr/>
            </p:nvSpPr>
            <p:spPr>
              <a:xfrm>
                <a:off x="457200" y="2441738"/>
                <a:ext cx="5543441" cy="5641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Corrections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BCC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)= </m:t>
                      </m:r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𝑀𝑒𝑎𝑛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𝐶𝑟𝑜𝑠𝑠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𝑆𝑒𝑐𝑡𝑖𝑜𝑛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𝑁𝑜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𝑅𝑎𝑑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𝐶𝑟𝑜𝑠𝑠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𝑆𝑒𝑐𝑡𝑖𝑜𝑛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𝑁𝑜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𝑅𝑎𝑑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𝑡h𝑒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𝑐𝑒𝑛𝑡𝑟𝑎𝑙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𝑝𝑜𝑖𝑛𝑡</m:t>
                          </m:r>
                        </m:den>
                      </m:f>
                    </m:oMath>
                  </m:oMathPara>
                </a14:m>
                <a:endPara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B925B7-8ABE-36A0-4144-E3C01BBBF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441738"/>
                <a:ext cx="5543441" cy="564129"/>
              </a:xfrm>
              <a:prstGeom prst="rect">
                <a:avLst/>
              </a:prstGeom>
              <a:blipFill>
                <a:blip r:embed="rId4"/>
                <a:stretch>
                  <a:fillRect b="-326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8877E94-9447-E202-46A5-CC07FFD3C3D1}"/>
              </a:ext>
            </a:extLst>
          </p:cNvPr>
          <p:cNvSpPr txBox="1"/>
          <p:nvPr/>
        </p:nvSpPr>
        <p:spPr>
          <a:xfrm>
            <a:off x="392773" y="3153023"/>
            <a:ext cx="393312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Helvetica Neue Medium"/>
              </a:rPr>
              <a:t>Cross section generally increasing with W so BCC &lt; 1.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A02657-E7FF-220F-9392-51D106A1F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05" y="3061579"/>
            <a:ext cx="1587066" cy="138960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BFBD0D-8A6D-67BE-7F97-023C05D464D1}"/>
              </a:ext>
            </a:extLst>
          </p:cNvPr>
          <p:cNvSpPr txBox="1"/>
          <p:nvPr/>
        </p:nvSpPr>
        <p:spPr>
          <a:xfrm rot="20652236">
            <a:off x="4756740" y="3344106"/>
            <a:ext cx="1143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016748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51E5CED-7888-470C-AAEA-19E9D6F8CF4D}"/>
                  </a:ext>
                </a:extLst>
              </p:cNvPr>
              <p:cNvSpPr txBox="1"/>
              <p:nvPr/>
            </p:nvSpPr>
            <p:spPr>
              <a:xfrm>
                <a:off x="1113503" y="838573"/>
                <a:ext cx="6626173" cy="763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𝑑𝑄</m:t>
                          </m:r>
                          <m:r>
                            <a:rPr lang="en-US" sz="2400" i="1" baseline="30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𝑑𝑊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m:rPr>
                              <m:sty m:val="p"/>
                            </m:rPr>
                            <a:rPr lang="el-GR" sz="24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i="1" baseline="30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  <m: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𝐵𝐶𝐶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m:rPr>
                              <m:sty m:val="p"/>
                            </m:rPr>
                            <a:rPr lang="el-GR" sz="24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51E5CED-7888-470C-AAEA-19E9D6F8C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503" y="838573"/>
                <a:ext cx="6626173" cy="7637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753099A-324C-8279-9D7D-6D17C8818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Radiative Corrections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A70CA-EAFA-3FAD-AC3E-6D85BC03E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97F5-3DCA-0A4F-B9EA-FEC2794BD1A6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CDDFB1-CC38-3838-2122-9B9A48C2D90E}"/>
                  </a:ext>
                </a:extLst>
              </p:cNvPr>
              <p:cNvSpPr txBox="1"/>
              <p:nvPr/>
            </p:nvSpPr>
            <p:spPr>
              <a:xfrm>
                <a:off x="220955" y="1788069"/>
                <a:ext cx="82296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lang="en-US" sz="1400" baseline="30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four-momentum transfer squared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 - invariant mass of the final hadron system</a:t>
                </a:r>
                <a:endParaRPr lang="en-US" sz="1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m:rPr>
                        <m:sty m:val="p"/>
                      </m:rPr>
                      <a:rPr lang="el-GR" sz="1400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virtual photon flux factor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 - radiative correction factor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BC - bin centering correction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 - bin event yield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η  - is the product of geometrical acceptance and electron detection efficiency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live-time corrected incident electron flux summed over all data runs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Avogadro’s number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ρ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target density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 - target length</a:t>
                </a:r>
              </a:p>
              <a:p>
                <a:pPr marL="233363" indent="-233363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lang="el-GR" sz="1400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atomic weight of the target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CDDFB1-CC38-3838-2122-9B9A48C2D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55" y="1788069"/>
                <a:ext cx="8229600" cy="2677656"/>
              </a:xfrm>
              <a:prstGeom prst="rect">
                <a:avLst/>
              </a:prstGeom>
              <a:blipFill>
                <a:blip r:embed="rId3"/>
                <a:stretch>
                  <a:fillRect l="-154" t="-472"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4634276-1BE9-5E5F-237A-3A4AB323686F}"/>
              </a:ext>
            </a:extLst>
          </p:cNvPr>
          <p:cNvSpPr/>
          <p:nvPr/>
        </p:nvSpPr>
        <p:spPr>
          <a:xfrm>
            <a:off x="287384" y="1814195"/>
            <a:ext cx="8635661" cy="267765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5CDA4B-9C5C-70C6-A21A-39A046660ED8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287384" y="1557891"/>
            <a:ext cx="4566556" cy="256304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D67D8C-DF99-E301-F6C4-C2D5B666EC49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853940" y="1557891"/>
            <a:ext cx="4069105" cy="256304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7A772F2-F228-8F67-AA91-041F9C5B1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879" y="1932467"/>
            <a:ext cx="2495006" cy="2431982"/>
          </a:xfrm>
          <a:prstGeom prst="rect">
            <a:avLst/>
          </a:prstGeom>
          <a:ln>
            <a:solidFill>
              <a:srgbClr val="002868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45E800-BA4D-EF8B-9F86-EDF39D7FA2EE}"/>
              </a:ext>
            </a:extLst>
          </p:cNvPr>
          <p:cNvSpPr/>
          <p:nvPr/>
        </p:nvSpPr>
        <p:spPr>
          <a:xfrm>
            <a:off x="4737100" y="1314050"/>
            <a:ext cx="233680" cy="24384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1CC35E-07ED-BA87-9FF6-3B41C97618C5}"/>
              </a:ext>
            </a:extLst>
          </p:cNvPr>
          <p:cNvSpPr txBox="1"/>
          <p:nvPr/>
        </p:nvSpPr>
        <p:spPr>
          <a:xfrm>
            <a:off x="7356021" y="2171215"/>
            <a:ext cx="1466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rgbClr val="00AB00"/>
                </a:solidFill>
              </a:rPr>
              <a:t>M.E. Christy &amp; P.E. </a:t>
            </a:r>
            <a:r>
              <a:rPr lang="en-US" sz="600" dirty="0" err="1">
                <a:solidFill>
                  <a:srgbClr val="00AB00"/>
                </a:solidFill>
              </a:rPr>
              <a:t>Bosted</a:t>
            </a:r>
            <a:r>
              <a:rPr lang="en-US" sz="600" dirty="0">
                <a:solidFill>
                  <a:srgbClr val="00AB00"/>
                </a:solidFill>
              </a:rPr>
              <a:t>, </a:t>
            </a:r>
            <a:r>
              <a:rPr lang="en-US" sz="600" i="1" dirty="0">
                <a:solidFill>
                  <a:srgbClr val="00AB00"/>
                </a:solidFill>
              </a:rPr>
              <a:t>Phys. Rev. C.</a:t>
            </a:r>
            <a:r>
              <a:rPr lang="en-US" sz="600" dirty="0">
                <a:solidFill>
                  <a:srgbClr val="00AB00"/>
                </a:solidFill>
              </a:rPr>
              <a:t> 81, 055213 (2010), [hep-</a:t>
            </a:r>
            <a:r>
              <a:rPr lang="en-US" sz="600" dirty="0" err="1">
                <a:solidFill>
                  <a:srgbClr val="00AB00"/>
                </a:solidFill>
              </a:rPr>
              <a:t>ph</a:t>
            </a:r>
            <a:r>
              <a:rPr lang="en-US" sz="600" dirty="0">
                <a:solidFill>
                  <a:srgbClr val="00AB00"/>
                </a:solidFill>
              </a:rPr>
              <a:t> 0712.3731]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CEB4FA-53D9-7FEE-7AEA-3DAF73409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696" y="3390726"/>
            <a:ext cx="1474316" cy="10009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118B9A2-01FD-6E9C-0412-D3FB875C46EC}"/>
              </a:ext>
            </a:extLst>
          </p:cNvPr>
          <p:cNvSpPr txBox="1"/>
          <p:nvPr/>
        </p:nvSpPr>
        <p:spPr>
          <a:xfrm>
            <a:off x="428300" y="1861759"/>
            <a:ext cx="5642472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Helvetica Neue Medium"/>
              </a:rPr>
              <a:t>We measure the radiative cross section but want the </a:t>
            </a:r>
            <a:r>
              <a:rPr kumimoji="0" lang="en-US" sz="13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Helvetica Neue Medium"/>
              </a:rPr>
              <a:t>unradiated</a:t>
            </a:r>
            <a:r>
              <a:rPr kumimoji="0" lang="en-US" sz="13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Helvetica Neue Medium"/>
              </a:rPr>
              <a:t> cross section…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Helvetica Neue Medium"/>
              </a:rPr>
              <a:t>Christy &amp; </a:t>
            </a:r>
            <a:r>
              <a:rPr kumimoji="0" lang="en-US" sz="13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Helvetica Neue Medium"/>
              </a:rPr>
              <a:t>Bosted</a:t>
            </a:r>
            <a:r>
              <a:rPr kumimoji="0" lang="en-US" sz="13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Helvetica Neue Medium"/>
              </a:rPr>
              <a:t> fit includes Hall C data with and without radiative corrections from L. W. Mo and Y. S. Tsai, Rev. Mod. Phys. 41 (1969)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E57A5E-53E3-5495-1656-E32230EF7CF3}"/>
                  </a:ext>
                </a:extLst>
              </p:cNvPr>
              <p:cNvSpPr txBox="1"/>
              <p:nvPr/>
            </p:nvSpPr>
            <p:spPr>
              <a:xfrm>
                <a:off x="530676" y="2849614"/>
                <a:ext cx="5239063" cy="5438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algn="l"/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Radiative Correction (RC)  </a:t>
                </a:r>
                <a:r>
                  <a:rPr lang="en-US" dirty="0">
                    <a:latin typeface="+mn-l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𝑀𝑒𝑎𝑛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𝐶𝑟𝑜𝑠𝑠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𝑆𝑒𝑐𝑡𝑖𝑜𝑛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𝑅𝑎𝑑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𝑀𝑒𝑎𝑛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𝐶𝑟𝑜𝑠𝑠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𝑆𝑒𝑐𝑡𝑖𝑜𝑛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𝑁𝑜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𝑅𝑎𝑑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sym typeface="Helvetica Neue Medium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E57A5E-53E3-5495-1656-E32230EF7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76" y="2849614"/>
                <a:ext cx="5239063" cy="543803"/>
              </a:xfrm>
              <a:prstGeom prst="rect">
                <a:avLst/>
              </a:prstGeom>
              <a:blipFill>
                <a:blip r:embed="rId6"/>
                <a:stretch>
                  <a:fillRect l="-1746" r="-582" b="-555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6CA11EF-BBC4-BA70-4A4E-0C7A4FC8FAEC}"/>
              </a:ext>
            </a:extLst>
          </p:cNvPr>
          <p:cNvSpPr txBox="1"/>
          <p:nvPr/>
        </p:nvSpPr>
        <p:spPr>
          <a:xfrm>
            <a:off x="6806182" y="3653138"/>
            <a:ext cx="18806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Effect decreases as you approach the DIS region.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81E763-0E42-2070-321C-B7ED8F052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1472" y="3385253"/>
            <a:ext cx="1559436" cy="10558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E4089F-0DF2-B1D1-F6EE-B32278957E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945" y="3374391"/>
            <a:ext cx="803607" cy="111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98671"/>
      </p:ext>
    </p:extLst>
  </p:cSld>
  <p:clrMapOvr>
    <a:masterClrMapping/>
  </p:clrMapOvr>
</p:sld>
</file>

<file path=ppt/theme/theme1.xml><?xml version="1.0" encoding="utf-8"?>
<a:theme xmlns:a="http://schemas.openxmlformats.org/drawingml/2006/main" name="blue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blue-template.potx</Template>
  <TotalTime>56872</TotalTime>
  <Words>1457</Words>
  <Application>Microsoft Office PowerPoint</Application>
  <PresentationFormat>On-screen Show (16:9)</PresentationFormat>
  <Paragraphs>222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 Math</vt:lpstr>
      <vt:lpstr>blue-template</vt:lpstr>
      <vt:lpstr>1_Custom Design</vt:lpstr>
      <vt:lpstr>Custom Design</vt:lpstr>
      <vt:lpstr>PowerPoint Presentation</vt:lpstr>
      <vt:lpstr>Extending Knowledge of the Nucleon PDF in the Resonance Region</vt:lpstr>
      <vt:lpstr>CLAS Results</vt:lpstr>
      <vt:lpstr>Resonant Contributions </vt:lpstr>
      <vt:lpstr>CLAS12 Spectrometer at JLab</vt:lpstr>
      <vt:lpstr>Electron Identification</vt:lpstr>
      <vt:lpstr>Cross Section Calculation</vt:lpstr>
      <vt:lpstr>Bin Centering Corrections</vt:lpstr>
      <vt:lpstr>Radiative Corrections</vt:lpstr>
      <vt:lpstr>Simulation</vt:lpstr>
      <vt:lpstr>Simulation</vt:lpstr>
      <vt:lpstr>Acceptance and Efficiency</vt:lpstr>
      <vt:lpstr>Preliminary Results</vt:lpstr>
      <vt:lpstr>Summary</vt:lpstr>
      <vt:lpstr>PowerPoint Presentation</vt:lpstr>
      <vt:lpstr>Updated R = σL/σT</vt:lpstr>
      <vt:lpstr>Empirical fit in the Resonance Region</vt:lpstr>
      <vt:lpstr>Structure Functions in Inclusive Scattering</vt:lpstr>
      <vt:lpstr>Systematics</vt:lpstr>
      <vt:lpstr>Empty Target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Valera Valera</cp:lastModifiedBy>
  <cp:revision>252</cp:revision>
  <cp:lastPrinted>2022-07-13T23:28:15Z</cp:lastPrinted>
  <dcterms:created xsi:type="dcterms:W3CDTF">2010-04-12T23:12:02Z</dcterms:created>
  <dcterms:modified xsi:type="dcterms:W3CDTF">2022-10-12T08:25:25Z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