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8" r:id="rId2"/>
    <p:sldId id="309" r:id="rId3"/>
    <p:sldId id="311" r:id="rId4"/>
    <p:sldId id="439" r:id="rId5"/>
    <p:sldId id="468" r:id="rId6"/>
    <p:sldId id="476" r:id="rId7"/>
    <p:sldId id="312" r:id="rId8"/>
    <p:sldId id="464" r:id="rId9"/>
    <p:sldId id="469" r:id="rId10"/>
    <p:sldId id="470" r:id="rId11"/>
    <p:sldId id="471" r:id="rId12"/>
    <p:sldId id="475" r:id="rId13"/>
    <p:sldId id="474" r:id="rId14"/>
    <p:sldId id="44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32B78-6D55-44D7-8BFB-A86E24245187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53FC-6BFD-4A1A-940D-55C3F5196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9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are they important?</a:t>
            </a:r>
          </a:p>
          <a:p>
            <a:r>
              <a:rPr lang="en-GB" dirty="0"/>
              <a:t>Fantastic object to study many body effects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CAC2E-A361-490F-BF4E-93848E6831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8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will keep the branching ratios in mind for how </a:t>
            </a:r>
            <a:r>
              <a:rPr lang="en-GB" dirty="0" err="1"/>
              <a:t>ive</a:t>
            </a:r>
            <a:r>
              <a:rPr lang="en-GB" dirty="0"/>
              <a:t> looked for the </a:t>
            </a:r>
            <a:r>
              <a:rPr lang="en-GB" dirty="0" err="1"/>
              <a:t>d_s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CAC2E-A361-490F-BF4E-93848E6831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63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Pop </a:t>
            </a:r>
            <a:r>
              <a:rPr lang="en-GB" dirty="0" err="1"/>
              <a:t>feynman</a:t>
            </a:r>
            <a:r>
              <a:rPr lang="en-GB" dirty="0"/>
              <a:t> in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53FC-6BFD-4A1A-940D-55C3F5196A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92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Pop </a:t>
            </a:r>
            <a:r>
              <a:rPr lang="en-GB" dirty="0" err="1"/>
              <a:t>feynman</a:t>
            </a:r>
            <a:r>
              <a:rPr lang="en-GB" dirty="0"/>
              <a:t> in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53FC-6BFD-4A1A-940D-55C3F5196A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7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Polarization known from theory argument with spins and experiment with d* to </a:t>
            </a:r>
            <a:r>
              <a:rPr lang="en-GB" dirty="0" err="1"/>
              <a:t>pn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CAC2E-A361-490F-BF4E-93848E6831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067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Polarization known from theory argument with spins and experiment with d* to </a:t>
            </a:r>
            <a:r>
              <a:rPr lang="en-GB" dirty="0" err="1"/>
              <a:t>pn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CAC2E-A361-490F-BF4E-93848E6831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07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3A818-89EF-4EB9-9509-6B81929FF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06BD0-2A17-4804-9485-6CB4B6B6D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F40F8-805F-45FF-832E-24EC7EE8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E39C7-97C0-4E7F-96D9-E7E025A6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3C80B-04E7-4468-958A-567819F4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F07-F367-4AA8-92B6-1F90F0E7F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28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BCA2-322B-46E2-A735-9A7F7A71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222A8-0C4C-4733-90EE-B5989B32F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DE102-6CB0-4DA3-9FB4-0D22891C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748DB-5E54-4C2C-9E45-992A0306C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55BE5-B3B1-4F4C-898E-13277650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F07-F367-4AA8-92B6-1F90F0E7F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46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EB5427-68D6-46CC-92DD-7752753A6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266147-F2C8-43C4-A440-5422580E9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10EEE-3F05-4FA2-94B6-6D9857CB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DC2B6-E161-4DBF-A694-E5BDD0FE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0E0C-8D1E-41F7-A864-CF35B530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F07-F367-4AA8-92B6-1F90F0E7F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75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spAutoFit/>
          </a:bodyPr>
          <a:lstStyle>
            <a:lvl1pPr>
              <a:defRPr sz="5483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229" y="3290635"/>
            <a:ext cx="6370822" cy="650514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1776033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3068692"/>
            <a:ext cx="10972800" cy="949042"/>
          </a:xfrm>
        </p:spPr>
        <p:txBody>
          <a:bodyPr>
            <a:spAutoFit/>
          </a:bodyPr>
          <a:lstStyle>
            <a:lvl1pPr>
              <a:defRPr sz="6186" baseline="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1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301A-DE7F-48A9-9C77-BFC748EF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7CDF0-E8F4-4BA2-B060-29DA42C52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2E5EC-7B3E-435C-9381-099D0F245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B5775-DC8A-44E7-B816-8D4CBBD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699FA-F2AE-4B50-9F8A-2B4B9CF4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F07-F367-4AA8-92B6-1F90F0E7F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36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3731-1244-4754-AAD8-2A7B9CA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4007C-26B1-4420-B371-76883DBC6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8CAE5-E4E0-44BF-B6A3-0EF7C8C6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1F558-F76E-4CB3-9FB6-6D3F2E64D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4C634-943E-4164-84F0-B8FF3145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F07-F367-4AA8-92B6-1F90F0E7F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34EC-020A-48D1-B2A2-B2844615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C7C22-7662-41EE-8452-69809024C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4455D-E093-4A0F-9635-CAE41E15F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9EC70-FEA2-4F27-9C88-654DF790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329A5-678D-439B-8A76-2108EB5F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86EFB-B2A0-46F6-93EF-638197E7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F07-F367-4AA8-92B6-1F90F0E7F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91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2BC73-E388-45EE-88DE-481E654D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70778-0899-4420-A191-48F76E1F9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909DA-88CC-459D-999C-4F96FE5E3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DB908-3087-45F2-B975-EBB9AC82C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54527-69C7-48BD-87E2-5779DD450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AFE611-3A11-43E7-B57B-B3A3D93B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7CAD7D-62B7-498B-A872-F8F89149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8F218-3342-42DE-83B1-E3CB971D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F07-F367-4AA8-92B6-1F90F0E7F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2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BB29-03D2-473C-89AF-FF2CB3FEF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4EF4C3-63FA-4D4E-AEDF-D7880A96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FD7DD-34DA-4AF5-A534-D1F38708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08A21-1B9F-45A6-8016-7F53922B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F07-F367-4AA8-92B6-1F90F0E7F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24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B7621-096B-488B-A476-7911D0244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93C9A-A160-4033-971E-2B65B1F4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CD6AA-96DA-4206-AC12-72195B18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F07-F367-4AA8-92B6-1F90F0E7F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0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F9A7-07EA-4806-8D09-0B9EC825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D377E-28EE-4CFA-8290-7392E6917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D81A6-0F09-4115-92D8-2A98C41C9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A32F9-C486-40F2-BD25-E49134905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5AC13-D674-4C9E-8CE6-86509D51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9090A-2EAD-441D-8759-F5A60BEA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F07-F367-4AA8-92B6-1F90F0E7F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24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6228C-6C52-447D-BC3F-50C04A60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45FD9B-3145-4190-9A6B-DFB60638EC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91BBA-524E-4E71-8EB2-9328F49D5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03ED9-FA3E-4A5E-9E25-B4FD3600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C2BC7-D987-47EE-96A1-345C13B7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58DB6-EB73-43BF-A120-79E66CA8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F07-F367-4AA8-92B6-1F90F0E7F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94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7A671-1C41-4BD3-A41D-16EDEC26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84DB4-B9AD-45C8-B366-469E4F3EE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7CD4-169F-4403-BDE5-C06BAD5F5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AA12A-CB6E-4425-8101-C9395D4F5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65A8E-F04F-4601-BB8A-F20324A9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8CF07-F367-4AA8-92B6-1F90F0E7F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24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3.gif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0.png"/><Relationship Id="rId11" Type="http://schemas.openxmlformats.org/officeDocument/2006/relationships/image" Target="../media/image21.png"/><Relationship Id="rId5" Type="http://schemas.openxmlformats.org/officeDocument/2006/relationships/image" Target="../media/image150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1.png"/><Relationship Id="rId4" Type="http://schemas.openxmlformats.org/officeDocument/2006/relationships/image" Target="../media/image2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4822" y="1777583"/>
            <a:ext cx="10972800" cy="1611082"/>
          </a:xfrm>
        </p:spPr>
        <p:txBody>
          <a:bodyPr/>
          <a:lstStyle/>
          <a:p>
            <a:r>
              <a:rPr lang="en-US" dirty="0"/>
              <a:t>Search for First Strange Hexaquark With CLAS12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5023F5-55F9-4234-8503-FDF2E122E8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4820" y="3335680"/>
            <a:ext cx="4772480" cy="851130"/>
          </a:xfrm>
        </p:spPr>
        <p:txBody>
          <a:bodyPr/>
          <a:lstStyle/>
          <a:p>
            <a:pPr marL="0" indent="0">
              <a:buNone/>
            </a:pPr>
            <a:r>
              <a:rPr lang="en-GB" sz="2812" cap="none" dirty="0"/>
              <a:t>Geraint Clash</a:t>
            </a:r>
          </a:p>
          <a:p>
            <a:pPr marL="0" marR="0" lvl="0" indent="0" algn="l" defTabSz="650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2530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York, 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A93F0-F634-4CA2-98F1-A396A979F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042" y="4661547"/>
            <a:ext cx="3556958" cy="2196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6FCC4F-263A-4917-802E-836E1B58A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250" b="644"/>
          <a:stretch/>
        </p:blipFill>
        <p:spPr>
          <a:xfrm>
            <a:off x="0" y="5692431"/>
            <a:ext cx="4537494" cy="11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5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66C3B-169D-48C8-9C66-F0DB6D864AF5}"/>
                  </a:ext>
                </a:extLst>
              </p:cNvPr>
              <p:cNvSpPr txBox="1"/>
              <p:nvPr/>
            </p:nvSpPr>
            <p:spPr>
              <a:xfrm>
                <a:off x="4606861" y="59883"/>
                <a:ext cx="2978277" cy="1650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093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093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  <m:r>
                            <a:rPr lang="en-GB" sz="3093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sz="3093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sz="3093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093" i="1">
                          <a:latin typeface="Cambria Math" panose="02040503050406030204" pitchFamily="18" charset="0"/>
                        </a:rPr>
                        <m:t>&lt;5</m:t>
                      </m:r>
                    </m:oMath>
                  </m:oMathPara>
                </a14:m>
                <a:endParaRPr lang="en-GB" sz="3093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</a:rPr>
                        <m:t>0&lt;</m:t>
                      </m:r>
                      <m:sSubSup>
                        <m:sSub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bSup>
                      <m:r>
                        <a:rPr lang="en-GB" sz="32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000" dirty="0"/>
              </a:p>
              <a:p>
                <a:endParaRPr lang="en-GB" sz="3093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66C3B-169D-48C8-9C66-F0DB6D864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861" y="59883"/>
                <a:ext cx="2978277" cy="1650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0BA11D2-585F-410D-B153-BB1F34FA2B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5"/>
          <a:stretch/>
        </p:blipFill>
        <p:spPr>
          <a:xfrm>
            <a:off x="1516645" y="1395168"/>
            <a:ext cx="9299090" cy="4457776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7DBC4D1-11D4-4220-935D-EE261744B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65" y="5548712"/>
            <a:ext cx="1490145" cy="1171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34CD3E-5AC9-4E6A-B40C-DC4A5088C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811" y="5548710"/>
            <a:ext cx="1490146" cy="1171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55728A-AFD3-4F7C-951A-32674CB061DA}"/>
              </a:ext>
            </a:extLst>
          </p:cNvPr>
          <p:cNvSpPr txBox="1"/>
          <p:nvPr/>
        </p:nvSpPr>
        <p:spPr>
          <a:xfrm>
            <a:off x="11900916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4460F7-DB02-4583-904B-3D7E8AD93391}"/>
              </a:ext>
            </a:extLst>
          </p:cNvPr>
          <p:cNvCxnSpPr>
            <a:cxnSpLocks/>
          </p:cNvCxnSpPr>
          <p:nvPr/>
        </p:nvCxnSpPr>
        <p:spPr>
          <a:xfrm flipV="1">
            <a:off x="5451538" y="5364480"/>
            <a:ext cx="546926" cy="329653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50A4FF-F181-409F-BD98-AE86C32CC71D}"/>
              </a:ext>
            </a:extLst>
          </p:cNvPr>
          <p:cNvCxnSpPr>
            <a:cxnSpLocks/>
          </p:cNvCxnSpPr>
          <p:nvPr/>
        </p:nvCxnSpPr>
        <p:spPr>
          <a:xfrm flipH="1" flipV="1">
            <a:off x="6712558" y="5230368"/>
            <a:ext cx="670289" cy="318342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CCD9EBE-0A99-4929-A445-D77A154B0875}"/>
              </a:ext>
            </a:extLst>
          </p:cNvPr>
          <p:cNvSpPr txBox="1"/>
          <p:nvPr/>
        </p:nvSpPr>
        <p:spPr>
          <a:xfrm rot="20539925">
            <a:off x="7420750" y="4332283"/>
            <a:ext cx="2155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1">
                    <a:alpha val="26000"/>
                  </a:scheme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22419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66C3B-169D-48C8-9C66-F0DB6D864AF5}"/>
                  </a:ext>
                </a:extLst>
              </p:cNvPr>
              <p:cNvSpPr txBox="1"/>
              <p:nvPr/>
            </p:nvSpPr>
            <p:spPr>
              <a:xfrm>
                <a:off x="4606861" y="59883"/>
                <a:ext cx="2978277" cy="1650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093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093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sz="3093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093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3093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3093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</a:rPr>
                        <m:t>0&lt;</m:t>
                      </m:r>
                      <m:sSubSup>
                        <m:sSub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bSup>
                      <m:r>
                        <a:rPr lang="en-GB" sz="32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000" dirty="0"/>
              </a:p>
              <a:p>
                <a:endParaRPr lang="en-GB" sz="3093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66C3B-169D-48C8-9C66-F0DB6D864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861" y="59883"/>
                <a:ext cx="2978277" cy="1650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0BA11D2-585F-410D-B153-BB1F34FA2B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/>
          <a:stretch/>
        </p:blipFill>
        <p:spPr>
          <a:xfrm>
            <a:off x="1483051" y="1261559"/>
            <a:ext cx="9379463" cy="4504857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89F2753-7FCA-4889-BC82-C53602682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65" y="5548712"/>
            <a:ext cx="1490145" cy="1171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19B442-1161-464C-913A-AE94E45CD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811" y="5548710"/>
            <a:ext cx="1490146" cy="11714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4A1E49-2D26-4FCC-8856-ACFAD271AA9F}"/>
              </a:ext>
            </a:extLst>
          </p:cNvPr>
          <p:cNvSpPr txBox="1"/>
          <p:nvPr/>
        </p:nvSpPr>
        <p:spPr>
          <a:xfrm>
            <a:off x="11795409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D0808E-0E24-4648-92C9-5D6C7486D047}"/>
              </a:ext>
            </a:extLst>
          </p:cNvPr>
          <p:cNvCxnSpPr>
            <a:cxnSpLocks/>
          </p:cNvCxnSpPr>
          <p:nvPr/>
        </p:nvCxnSpPr>
        <p:spPr>
          <a:xfrm flipV="1">
            <a:off x="5451538" y="5303520"/>
            <a:ext cx="546926" cy="390613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B17EDE-7A9A-43C4-96EB-C860DF675E98}"/>
              </a:ext>
            </a:extLst>
          </p:cNvPr>
          <p:cNvCxnSpPr>
            <a:cxnSpLocks/>
          </p:cNvCxnSpPr>
          <p:nvPr/>
        </p:nvCxnSpPr>
        <p:spPr>
          <a:xfrm flipH="1" flipV="1">
            <a:off x="6712558" y="5230368"/>
            <a:ext cx="670289" cy="318342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8452C3C-1E8E-42C5-949E-F37886BA8F42}"/>
              </a:ext>
            </a:extLst>
          </p:cNvPr>
          <p:cNvSpPr txBox="1"/>
          <p:nvPr/>
        </p:nvSpPr>
        <p:spPr>
          <a:xfrm rot="20539925">
            <a:off x="7252444" y="4262635"/>
            <a:ext cx="2155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1">
                    <a:alpha val="26000"/>
                  </a:scheme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750028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66C3B-169D-48C8-9C66-F0DB6D864AF5}"/>
                  </a:ext>
                </a:extLst>
              </p:cNvPr>
              <p:cNvSpPr txBox="1"/>
              <p:nvPr/>
            </p:nvSpPr>
            <p:spPr>
              <a:xfrm>
                <a:off x="4606861" y="59883"/>
                <a:ext cx="2978277" cy="1174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</a:rPr>
                        <m:t>0&lt;</m:t>
                      </m:r>
                      <m:sSubSup>
                        <m:sSub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bSup>
                      <m:r>
                        <a:rPr lang="en-GB" sz="32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000" dirty="0"/>
              </a:p>
              <a:p>
                <a:endParaRPr lang="en-GB" sz="3093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66C3B-169D-48C8-9C66-F0DB6D864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861" y="59883"/>
                <a:ext cx="2978277" cy="11746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89F2753-7FCA-4889-BC82-C53602682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65" y="5548712"/>
            <a:ext cx="1490145" cy="1171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19B442-1161-464C-913A-AE94E45CD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811" y="5548710"/>
            <a:ext cx="1490146" cy="11714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4A1E49-2D26-4FCC-8856-ACFAD271AA9F}"/>
              </a:ext>
            </a:extLst>
          </p:cNvPr>
          <p:cNvSpPr txBox="1"/>
          <p:nvPr/>
        </p:nvSpPr>
        <p:spPr>
          <a:xfrm>
            <a:off x="11795409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6FBC8666-A2CF-4E23-A8AB-4FB2F2D4C0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7616" r="9423"/>
          <a:stretch/>
        </p:blipFill>
        <p:spPr>
          <a:xfrm>
            <a:off x="1310680" y="704465"/>
            <a:ext cx="9120553" cy="484424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BCFF88-6277-424D-9BE1-9D15DD42F4AE}"/>
              </a:ext>
            </a:extLst>
          </p:cNvPr>
          <p:cNvCxnSpPr>
            <a:cxnSpLocks/>
          </p:cNvCxnSpPr>
          <p:nvPr/>
        </p:nvCxnSpPr>
        <p:spPr>
          <a:xfrm flipV="1">
            <a:off x="5451538" y="4994031"/>
            <a:ext cx="562400" cy="700102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255684-2BB9-4BC1-A204-991C8DB9A8F8}"/>
              </a:ext>
            </a:extLst>
          </p:cNvPr>
          <p:cNvCxnSpPr>
            <a:cxnSpLocks/>
          </p:cNvCxnSpPr>
          <p:nvPr/>
        </p:nvCxnSpPr>
        <p:spPr>
          <a:xfrm flipH="1" flipV="1">
            <a:off x="6840065" y="4841631"/>
            <a:ext cx="542782" cy="707079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1ABA81-6D1E-4CDE-877C-A975177DD295}"/>
              </a:ext>
            </a:extLst>
          </p:cNvPr>
          <p:cNvSpPr txBox="1"/>
          <p:nvPr/>
        </p:nvSpPr>
        <p:spPr>
          <a:xfrm rot="20539925">
            <a:off x="7420751" y="3943543"/>
            <a:ext cx="2155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1">
                    <a:alpha val="26000"/>
                  </a:scheme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4145429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A7AA5-1EA1-4205-8755-5F7BA44E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786" y="98998"/>
            <a:ext cx="8219892" cy="559640"/>
          </a:xfrm>
        </p:spPr>
        <p:txBody>
          <a:bodyPr/>
          <a:lstStyle/>
          <a:p>
            <a:pPr algn="ctr"/>
            <a:r>
              <a:rPr lang="en-GB" sz="3374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3CAD15-FA30-46A1-A980-AE5A210B7EE3}"/>
                  </a:ext>
                </a:extLst>
              </p:cNvPr>
              <p:cNvSpPr txBox="1"/>
              <p:nvPr/>
            </p:nvSpPr>
            <p:spPr>
              <a:xfrm>
                <a:off x="1896786" y="1046809"/>
                <a:ext cx="6487386" cy="4764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21366" indent="-321366">
                  <a:buFont typeface="Arial" panose="020B0604020202020204" pitchFamily="34" charset="0"/>
                  <a:buChar char="•"/>
                </a:pPr>
                <a:r>
                  <a:rPr lang="en-GB" sz="2530" dirty="0"/>
                  <a:t>Not acceptance corrected (soon)</a:t>
                </a:r>
              </a:p>
              <a:p>
                <a:pPr marL="321366" indent="-321366">
                  <a:buFont typeface="Arial" panose="020B0604020202020204" pitchFamily="34" charset="0"/>
                  <a:buChar char="•"/>
                </a:pPr>
                <a:endParaRPr lang="en-GB" sz="2530" dirty="0"/>
              </a:p>
              <a:p>
                <a:pPr marL="321366" indent="-321366">
                  <a:buFont typeface="Arial" panose="020B0604020202020204" pitchFamily="34" charset="0"/>
                  <a:buChar char="•"/>
                </a:pPr>
                <a:r>
                  <a:rPr lang="en-GB" sz="2530" dirty="0"/>
                  <a:t>Continue to benchmark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530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GB" sz="2530" dirty="0"/>
                  <a:t> off proton</a:t>
                </a:r>
              </a:p>
              <a:p>
                <a:pPr marL="321366" indent="-321366">
                  <a:buFont typeface="Arial" panose="020B0604020202020204" pitchFamily="34" charset="0"/>
                  <a:buChar char="•"/>
                </a:pPr>
                <a:endParaRPr lang="en-GB" sz="2530" dirty="0"/>
              </a:p>
              <a:p>
                <a:pPr marL="321366" indent="-321366">
                  <a:buFont typeface="Arial" panose="020B0604020202020204" pitchFamily="34" charset="0"/>
                  <a:buChar char="•"/>
                </a:pPr>
                <a:r>
                  <a:rPr lang="en-GB" sz="2530" dirty="0"/>
                  <a:t>Try multi bin method</a:t>
                </a:r>
              </a:p>
              <a:p>
                <a:pPr marL="321366" indent="-321366">
                  <a:buFont typeface="Arial" panose="020B0604020202020204" pitchFamily="34" charset="0"/>
                  <a:buChar char="•"/>
                </a:pPr>
                <a:endParaRPr lang="en-GB" sz="2530" dirty="0"/>
              </a:p>
              <a:p>
                <a:pPr marL="321366" indent="-321366">
                  <a:buFont typeface="Arial" panose="020B0604020202020204" pitchFamily="34" charset="0"/>
                  <a:buChar char="•"/>
                </a:pPr>
                <a:r>
                  <a:rPr lang="en-GB" sz="2530" dirty="0"/>
                  <a:t> Have not found ds yet</a:t>
                </a:r>
              </a:p>
              <a:p>
                <a:pPr marL="321366" indent="-321366">
                  <a:buFont typeface="Arial" panose="020B0604020202020204" pitchFamily="34" charset="0"/>
                  <a:buChar char="•"/>
                </a:pPr>
                <a:endParaRPr lang="en-GB" sz="2530" dirty="0"/>
              </a:p>
              <a:p>
                <a:pPr marL="321366" indent="-321366">
                  <a:buFont typeface="Arial" panose="020B0604020202020204" pitchFamily="34" charset="0"/>
                  <a:buChar char="•"/>
                </a:pPr>
                <a:endParaRPr lang="en-GB" sz="2530" dirty="0"/>
              </a:p>
              <a:p>
                <a:pPr marL="778252" lvl="1" indent="-321366">
                  <a:buFont typeface="Arial" panose="020B0604020202020204" pitchFamily="34" charset="0"/>
                  <a:buChar char="•"/>
                </a:pPr>
                <a:endParaRPr lang="en-GB" sz="2530" dirty="0"/>
              </a:p>
              <a:p>
                <a:pPr marL="778252" lvl="1" indent="-321366">
                  <a:buFont typeface="Arial" panose="020B0604020202020204" pitchFamily="34" charset="0"/>
                  <a:buChar char="•"/>
                </a:pPr>
                <a:endParaRPr lang="en-GB" sz="2530" dirty="0"/>
              </a:p>
              <a:p>
                <a:pPr marL="321366" indent="-321366">
                  <a:buFont typeface="Arial" panose="020B0604020202020204" pitchFamily="34" charset="0"/>
                  <a:buChar char="•"/>
                </a:pPr>
                <a:endParaRPr lang="en-GB" sz="253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3CAD15-FA30-46A1-A980-AE5A210B7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786" y="1046809"/>
                <a:ext cx="6487386" cy="4764381"/>
              </a:xfrm>
              <a:prstGeom prst="rect">
                <a:avLst/>
              </a:prstGeom>
              <a:blipFill>
                <a:blip r:embed="rId3"/>
                <a:stretch>
                  <a:fillRect l="-1410" t="-1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44AD68F-69F6-443B-9B95-CB24B214573C}"/>
              </a:ext>
            </a:extLst>
          </p:cNvPr>
          <p:cNvSpPr txBox="1"/>
          <p:nvPr/>
        </p:nvSpPr>
        <p:spPr>
          <a:xfrm>
            <a:off x="11754612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F90D3DE-373F-4F53-AAD6-CE1814A8D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68" y="2590212"/>
            <a:ext cx="3898456" cy="389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371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2128556"/>
            <a:ext cx="10972800" cy="1818783"/>
          </a:xfrm>
        </p:spPr>
        <p:txBody>
          <a:bodyPr/>
          <a:lstStyle/>
          <a:p>
            <a:pPr algn="ctr"/>
            <a:r>
              <a:rPr lang="en-US" dirty="0"/>
              <a:t>Thank You </a:t>
            </a:r>
            <a:br>
              <a:rPr lang="en-US" dirty="0"/>
            </a:br>
            <a:r>
              <a:rPr lang="en-US" dirty="0"/>
              <a:t>Any 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A93F0-F634-4CA2-98F1-A396A979F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042" y="4661547"/>
            <a:ext cx="3556958" cy="2196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6FCC4F-263A-4917-802E-836E1B58A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250" b="644"/>
          <a:stretch/>
        </p:blipFill>
        <p:spPr>
          <a:xfrm>
            <a:off x="0" y="5692431"/>
            <a:ext cx="4537494" cy="11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6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A7AA5-1EA1-4205-8755-5F7BA44E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786" y="98998"/>
            <a:ext cx="8219892" cy="559640"/>
          </a:xfrm>
        </p:spPr>
        <p:txBody>
          <a:bodyPr/>
          <a:lstStyle/>
          <a:p>
            <a:pPr algn="ctr"/>
            <a:r>
              <a:rPr lang="en-GB" sz="3374" dirty="0"/>
              <a:t>Motivation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CAD15-FA30-46A1-A980-AE5A210B7EE3}"/>
              </a:ext>
            </a:extLst>
          </p:cNvPr>
          <p:cNvSpPr txBox="1"/>
          <p:nvPr/>
        </p:nvSpPr>
        <p:spPr>
          <a:xfrm>
            <a:off x="1896786" y="802690"/>
            <a:ext cx="5988476" cy="6538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1366" indent="-321366">
              <a:buFont typeface="Arial" panose="020B0604020202020204" pitchFamily="34" charset="0"/>
              <a:buChar char="•"/>
            </a:pPr>
            <a:r>
              <a:rPr lang="en-GB" sz="2530" dirty="0"/>
              <a:t>What are Hexaquarks?</a:t>
            </a:r>
          </a:p>
          <a:p>
            <a:pPr marL="778252" lvl="1" indent="-321366">
              <a:buFont typeface="Arial" panose="020B0604020202020204" pitchFamily="34" charset="0"/>
              <a:buChar char="•"/>
            </a:pPr>
            <a:r>
              <a:rPr lang="en-GB" sz="2530" dirty="0"/>
              <a:t>Mesons, Baryons and then exotic states (tetra, </a:t>
            </a:r>
            <a:r>
              <a:rPr lang="en-GB" sz="2530" dirty="0" err="1"/>
              <a:t>penta</a:t>
            </a:r>
            <a:r>
              <a:rPr lang="en-GB" sz="2530" dirty="0"/>
              <a:t> and </a:t>
            </a:r>
            <a:r>
              <a:rPr lang="en-GB" sz="2530" dirty="0" err="1"/>
              <a:t>hexa</a:t>
            </a:r>
            <a:r>
              <a:rPr lang="en-GB" sz="2530" dirty="0"/>
              <a:t>)</a:t>
            </a:r>
          </a:p>
          <a:p>
            <a:pPr marL="778252" lvl="1" indent="-321366">
              <a:buFont typeface="Arial" panose="020B0604020202020204" pitchFamily="34" charset="0"/>
              <a:buChar char="•"/>
            </a:pPr>
            <a:r>
              <a:rPr lang="en-GB" sz="2530" dirty="0"/>
              <a:t>d* Antidecuplet </a:t>
            </a:r>
          </a:p>
          <a:p>
            <a:pPr marL="778252" lvl="1" indent="-321366">
              <a:buFont typeface="Arial" panose="020B0604020202020204" pitchFamily="34" charset="0"/>
              <a:buChar char="•"/>
            </a:pPr>
            <a:r>
              <a:rPr lang="en-GB" sz="2530" dirty="0"/>
              <a:t>Hexaquark or Molecule?</a:t>
            </a:r>
          </a:p>
          <a:p>
            <a:pPr marL="778252" lvl="1" indent="-321366">
              <a:buFont typeface="Arial" panose="020B0604020202020204" pitchFamily="34" charset="0"/>
              <a:buChar char="•"/>
            </a:pPr>
            <a:endParaRPr lang="en-GB" sz="2530" dirty="0"/>
          </a:p>
          <a:p>
            <a:pPr marL="321366" indent="-321366">
              <a:buFont typeface="Arial" panose="020B0604020202020204" pitchFamily="34" charset="0"/>
              <a:buChar char="•"/>
            </a:pPr>
            <a:r>
              <a:rPr lang="en-GB" sz="2530" dirty="0"/>
              <a:t>Why are they important?</a:t>
            </a:r>
          </a:p>
          <a:p>
            <a:pPr marL="778252" lvl="1" indent="-321366">
              <a:buFont typeface="Arial" panose="020B0604020202020204" pitchFamily="34" charset="0"/>
              <a:buChar char="•"/>
            </a:pPr>
            <a:r>
              <a:rPr lang="en-GB" sz="2530" dirty="0"/>
              <a:t>QCD many body effects</a:t>
            </a:r>
          </a:p>
          <a:p>
            <a:pPr marL="778252" lvl="1" indent="-321366">
              <a:buFont typeface="Arial" panose="020B0604020202020204" pitchFamily="34" charset="0"/>
              <a:buChar char="•"/>
            </a:pPr>
            <a:r>
              <a:rPr lang="en-GB" sz="2530" dirty="0"/>
              <a:t>High density</a:t>
            </a:r>
          </a:p>
          <a:p>
            <a:pPr marL="1235137" lvl="2" indent="-321366">
              <a:buFont typeface="Arial" panose="020B0604020202020204" pitchFamily="34" charset="0"/>
              <a:buChar char="•"/>
            </a:pPr>
            <a:r>
              <a:rPr lang="en-GB" sz="2530" dirty="0"/>
              <a:t>Neutron stars</a:t>
            </a:r>
          </a:p>
          <a:p>
            <a:pPr marL="1235137" lvl="2" indent="-321366">
              <a:buFont typeface="Arial" panose="020B0604020202020204" pitchFamily="34" charset="0"/>
              <a:buChar char="•"/>
            </a:pPr>
            <a:r>
              <a:rPr lang="en-GB" sz="2530" dirty="0"/>
              <a:t> Early universe</a:t>
            </a:r>
          </a:p>
          <a:p>
            <a:pPr marL="778252" lvl="1" indent="-321366">
              <a:buFont typeface="Arial" panose="020B0604020202020204" pitchFamily="34" charset="0"/>
              <a:buChar char="•"/>
            </a:pPr>
            <a:endParaRPr lang="en-GB" sz="2812" dirty="0"/>
          </a:p>
          <a:p>
            <a:pPr lvl="1"/>
            <a:endParaRPr lang="en-GB" sz="2812" dirty="0"/>
          </a:p>
          <a:p>
            <a:pPr marL="1692024" lvl="3" indent="-321366">
              <a:buFont typeface="Arial" panose="020B0604020202020204" pitchFamily="34" charset="0"/>
              <a:buChar char="•"/>
            </a:pPr>
            <a:endParaRPr lang="en-GB" sz="2812" dirty="0"/>
          </a:p>
          <a:p>
            <a:pPr marL="778252" lvl="1" indent="-321366">
              <a:buFont typeface="Arial" panose="020B0604020202020204" pitchFamily="34" charset="0"/>
              <a:buChar char="•"/>
            </a:pPr>
            <a:endParaRPr lang="en-GB" sz="2812" dirty="0"/>
          </a:p>
          <a:p>
            <a:pPr marL="778252" lvl="1" indent="-321366">
              <a:buFont typeface="Arial" panose="020B0604020202020204" pitchFamily="34" charset="0"/>
              <a:buChar char="•"/>
            </a:pPr>
            <a:endParaRPr lang="en-GB" sz="2812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7FC74E5-5ADD-4D7E-85B4-BD2C37E5D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710" y="2009835"/>
            <a:ext cx="2129037" cy="1673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5C8CE1-4B97-40FE-9523-9B2343671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710" y="2009835"/>
            <a:ext cx="2129037" cy="167377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94A9182-8B97-42A0-92A4-C105D8B9246D}"/>
              </a:ext>
            </a:extLst>
          </p:cNvPr>
          <p:cNvSpPr/>
          <p:nvPr/>
        </p:nvSpPr>
        <p:spPr>
          <a:xfrm>
            <a:off x="7501410" y="4189158"/>
            <a:ext cx="1160482" cy="4909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5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A76506-1F75-4743-944E-F25B6B311F26}"/>
              </a:ext>
            </a:extLst>
          </p:cNvPr>
          <p:cNvGrpSpPr/>
          <p:nvPr/>
        </p:nvGrpSpPr>
        <p:grpSpPr>
          <a:xfrm>
            <a:off x="6360361" y="3830319"/>
            <a:ext cx="4471629" cy="2687093"/>
            <a:chOff x="6872947" y="5449338"/>
            <a:chExt cx="6361718" cy="38228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E8D2F1-F6D0-43AB-86F5-06293E84A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632" t="8489" r="1691"/>
            <a:stretch/>
          </p:blipFill>
          <p:spPr>
            <a:xfrm>
              <a:off x="7004549" y="5849748"/>
              <a:ext cx="4833439" cy="2929127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937D407-38ED-473F-9780-C558E67807FD}"/>
                </a:ext>
              </a:extLst>
            </p:cNvPr>
            <p:cNvSpPr/>
            <p:nvPr/>
          </p:nvSpPr>
          <p:spPr>
            <a:xfrm>
              <a:off x="7784098" y="6807200"/>
              <a:ext cx="3028951" cy="6985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65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C35C6FF-7733-4690-AE49-6C8E3ADFECB8}"/>
                </a:ext>
              </a:extLst>
            </p:cNvPr>
            <p:cNvSpPr/>
            <p:nvPr/>
          </p:nvSpPr>
          <p:spPr>
            <a:xfrm>
              <a:off x="6872947" y="8228580"/>
              <a:ext cx="5166653" cy="6985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65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90B2E-289C-41F8-8CEB-B158C31232A7}"/>
                </a:ext>
              </a:extLst>
            </p:cNvPr>
            <p:cNvSpPr txBox="1"/>
            <p:nvPr/>
          </p:nvSpPr>
          <p:spPr>
            <a:xfrm>
              <a:off x="8062913" y="8863912"/>
              <a:ext cx="3147536" cy="40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65" dirty="0"/>
                <a:t>Matthew Nicol – talk on Friday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F75F1F-4BF3-4ED2-A58C-FFF46CBA2899}"/>
                </a:ext>
              </a:extLst>
            </p:cNvPr>
            <p:cNvSpPr txBox="1"/>
            <p:nvPr/>
          </p:nvSpPr>
          <p:spPr>
            <a:xfrm>
              <a:off x="10864453" y="6910227"/>
              <a:ext cx="728144" cy="408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65" dirty="0"/>
                <a:t>Me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4A6D1B-3C8D-411F-B504-E6FC1149C93D}"/>
                </a:ext>
              </a:extLst>
            </p:cNvPr>
            <p:cNvSpPr txBox="1"/>
            <p:nvPr/>
          </p:nvSpPr>
          <p:spPr>
            <a:xfrm>
              <a:off x="9139833" y="5449338"/>
              <a:ext cx="4094832" cy="685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65" dirty="0"/>
                <a:t>Mihai </a:t>
              </a:r>
              <a:r>
                <a:rPr lang="en-GB" sz="1265" dirty="0" err="1"/>
                <a:t>Macanu</a:t>
              </a:r>
              <a:r>
                <a:rPr lang="en-GB" sz="1265" dirty="0"/>
                <a:t> - earlier talk</a:t>
              </a:r>
            </a:p>
            <a:p>
              <a:r>
                <a:rPr lang="en-GB" sz="1265" dirty="0" err="1"/>
                <a:t>Dr.</a:t>
              </a:r>
              <a:r>
                <a:rPr lang="en-GB" sz="1265" dirty="0"/>
                <a:t> Mikhail </a:t>
              </a:r>
              <a:r>
                <a:rPr lang="en-GB" sz="1265" dirty="0" err="1"/>
                <a:t>Bashkanov</a:t>
              </a:r>
              <a:r>
                <a:rPr lang="en-GB" sz="1265" dirty="0"/>
                <a:t> – talk on Thursday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78F8340-6E11-44BF-A94E-CB84120ADE08}"/>
              </a:ext>
            </a:extLst>
          </p:cNvPr>
          <p:cNvSpPr txBox="1"/>
          <p:nvPr/>
        </p:nvSpPr>
        <p:spPr>
          <a:xfrm>
            <a:off x="6601968" y="6517412"/>
            <a:ext cx="437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0" i="0" dirty="0">
                <a:effectLst/>
                <a:latin typeface="Arial" panose="020B0604020202020204" pitchFamily="34" charset="0"/>
              </a:rPr>
              <a:t>M. Bashkanov et al., arXiv:2012.11449v1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6AD3EE-F2B8-4EFF-8047-9517A83C4298}"/>
              </a:ext>
            </a:extLst>
          </p:cNvPr>
          <p:cNvSpPr txBox="1"/>
          <p:nvPr/>
        </p:nvSpPr>
        <p:spPr>
          <a:xfrm>
            <a:off x="11900916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6974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A7AA5-1EA1-4205-8755-5F7BA44E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786" y="98998"/>
            <a:ext cx="8219892" cy="559640"/>
          </a:xfrm>
        </p:spPr>
        <p:txBody>
          <a:bodyPr/>
          <a:lstStyle/>
          <a:p>
            <a:pPr algn="ctr"/>
            <a:r>
              <a:rPr lang="en-GB" sz="3374" dirty="0"/>
              <a:t>Motivation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5CA313-0AAF-476B-BFAF-A038ACB48D38}"/>
              </a:ext>
            </a:extLst>
          </p:cNvPr>
          <p:cNvGrpSpPr/>
          <p:nvPr/>
        </p:nvGrpSpPr>
        <p:grpSpPr>
          <a:xfrm>
            <a:off x="0" y="1453250"/>
            <a:ext cx="6517808" cy="4727515"/>
            <a:chOff x="2783145" y="1148228"/>
            <a:chExt cx="6517808" cy="472751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A287D66-5391-40EC-93A2-B3BF0E8F7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3145" y="1148228"/>
              <a:ext cx="6517808" cy="472734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D3F7C8E-1580-4141-B1D2-AAB546991CCB}"/>
                    </a:ext>
                  </a:extLst>
                </p:cNvPr>
                <p:cNvSpPr txBox="1"/>
                <p:nvPr/>
              </p:nvSpPr>
              <p:spPr>
                <a:xfrm>
                  <a:off x="5290651" y="5342414"/>
                  <a:ext cx="4370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D3F7C8E-1580-4141-B1D2-AAB546991C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651" y="5342414"/>
                  <a:ext cx="437077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A7F08D0-FBCE-4B45-B69C-6D08424A67E7}"/>
                    </a:ext>
                  </a:extLst>
                </p:cNvPr>
                <p:cNvSpPr txBox="1"/>
                <p:nvPr/>
              </p:nvSpPr>
              <p:spPr>
                <a:xfrm>
                  <a:off x="6858725" y="5352523"/>
                  <a:ext cx="4370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A7F08D0-FBCE-4B45-B69C-6D08424A67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725" y="5352523"/>
                  <a:ext cx="437077" cy="523220"/>
                </a:xfrm>
                <a:prstGeom prst="rect">
                  <a:avLst/>
                </a:prstGeom>
                <a:blipFill>
                  <a:blip r:embed="rId5"/>
                  <a:stretch>
                    <a:fillRect r="-239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8A7456B-42D6-4393-BC3C-62A0E6486663}"/>
                    </a:ext>
                  </a:extLst>
                </p:cNvPr>
                <p:cNvSpPr txBox="1"/>
                <p:nvPr/>
              </p:nvSpPr>
              <p:spPr>
                <a:xfrm>
                  <a:off x="8751613" y="5082697"/>
                  <a:ext cx="5493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𝑠𝑠𝑠</m:t>
                            </m:r>
                          </m:sub>
                        </m:sSub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8A7456B-42D6-4393-BC3C-62A0E64866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1613" y="5082697"/>
                  <a:ext cx="549340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333" r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3D48DFE-615C-414B-9420-BF092A48EA7C}"/>
                    </a:ext>
                  </a:extLst>
                </p:cNvPr>
                <p:cNvSpPr txBox="1"/>
                <p:nvPr/>
              </p:nvSpPr>
              <p:spPr>
                <a:xfrm>
                  <a:off x="3618380" y="5342414"/>
                  <a:ext cx="62773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3D48DFE-615C-414B-9420-BF092A48EA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380" y="5342414"/>
                  <a:ext cx="627736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430BEECB-FA1C-4C3B-8A16-5B53800AB6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7255" y="1453250"/>
            <a:ext cx="2129037" cy="16737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F69CD-660C-4BF1-A02E-852BA0EBEF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7254" y="3909453"/>
            <a:ext cx="2129037" cy="16737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D282E5-8C56-470A-B85F-6F304A6E746D}"/>
              </a:ext>
            </a:extLst>
          </p:cNvPr>
          <p:cNvSpPr txBox="1"/>
          <p:nvPr/>
        </p:nvSpPr>
        <p:spPr>
          <a:xfrm>
            <a:off x="1389888" y="6180593"/>
            <a:ext cx="437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0" i="0" dirty="0">
                <a:effectLst/>
                <a:latin typeface="Arial" panose="020B0604020202020204" pitchFamily="34" charset="0"/>
              </a:rPr>
              <a:t>M. Bashkanov et al., arXiv:2012.11449v1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9B78D3-7F0C-4E59-A313-92DFEE5AB4E6}"/>
              </a:ext>
            </a:extLst>
          </p:cNvPr>
          <p:cNvSpPr txBox="1"/>
          <p:nvPr/>
        </p:nvSpPr>
        <p:spPr>
          <a:xfrm>
            <a:off x="11900916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5E1FE-748E-4F25-836F-CEA2BF1FB3E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7416"/>
          <a:stretch/>
        </p:blipFill>
        <p:spPr>
          <a:xfrm>
            <a:off x="9018154" y="3657038"/>
            <a:ext cx="2867425" cy="2892887"/>
          </a:xfrm>
          <a:prstGeom prst="rect">
            <a:avLst/>
          </a:prstGeom>
        </p:spPr>
      </p:pic>
      <p:pic>
        <p:nvPicPr>
          <p:cNvPr id="6" name="Picture 5" descr="Schematic, arrow&#10;&#10;Description automatically generated">
            <a:extLst>
              <a:ext uri="{FF2B5EF4-FFF2-40B4-BE49-F238E27FC236}">
                <a16:creationId xmlns:a16="http://schemas.microsoft.com/office/drawing/2014/main" id="{4B2F5562-4D5D-42E6-8349-558E82D555C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5" r="45081" b="18906"/>
          <a:stretch/>
        </p:blipFill>
        <p:spPr>
          <a:xfrm>
            <a:off x="9018154" y="1243584"/>
            <a:ext cx="3365319" cy="219696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AE8F7B0-9706-43AB-8844-8F5ABF226D85}"/>
              </a:ext>
            </a:extLst>
          </p:cNvPr>
          <p:cNvSpPr/>
          <p:nvPr/>
        </p:nvSpPr>
        <p:spPr>
          <a:xfrm>
            <a:off x="10258425" y="2384425"/>
            <a:ext cx="555625" cy="7425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3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BAB6D367-AFF3-42C9-A900-894596419F08}"/>
              </a:ext>
            </a:extLst>
          </p:cNvPr>
          <p:cNvSpPr txBox="1"/>
          <p:nvPr/>
        </p:nvSpPr>
        <p:spPr>
          <a:xfrm>
            <a:off x="4960026" y="1826133"/>
            <a:ext cx="77470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CEBAF gives electron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 parallel </a:t>
            </a:r>
            <a:r>
              <a:rPr lang="en-GB" sz="2800" dirty="0" err="1"/>
              <a:t>linacs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At energy (10.2 – 10.6 GeV) beam enters halls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Hall b is where CLAS12 lives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04F211DF-6D67-4C80-B477-5CD24960B5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" t="3986" r="7703" b="11753"/>
          <a:stretch/>
        </p:blipFill>
        <p:spPr>
          <a:xfrm>
            <a:off x="5128180" y="1253764"/>
            <a:ext cx="6728615" cy="5005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8FA8C380-CFA4-4219-BC48-5E882CF6BD6A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529394" y="1826133"/>
                <a:ext cx="6158064" cy="442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28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528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8FA8C380-CFA4-4219-BC48-5E882CF6BD6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9394" y="1826133"/>
                <a:ext cx="6158064" cy="4424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A5AF659-98AD-4616-B7C2-116FF6DF0B54}"/>
              </a:ext>
            </a:extLst>
          </p:cNvPr>
          <p:cNvSpPr txBox="1">
            <a:spLocks/>
          </p:cNvSpPr>
          <p:nvPr/>
        </p:nvSpPr>
        <p:spPr>
          <a:xfrm>
            <a:off x="1727889" y="17266"/>
            <a:ext cx="8760393" cy="559359"/>
          </a:xfrm>
          <a:prstGeom prst="rect">
            <a:avLst/>
          </a:prstGeom>
        </p:spPr>
        <p:txBody>
          <a:bodyPr vert="horz" lIns="97385" tIns="48692" rIns="97385" bIns="48692" rtlCol="0" anchor="ctr">
            <a:spAutoFit/>
          </a:bodyPr>
          <a:lstStyle>
            <a:lvl1pPr algn="l" defTabSz="456886" rtl="0" eaLnBrk="1" latinLnBrk="0" hangingPunct="1">
              <a:spcBef>
                <a:spcPct val="0"/>
              </a:spcBef>
              <a:buNone/>
              <a:defRPr sz="6186" b="1" kern="1200" baseline="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pPr algn="ctr"/>
            <a:r>
              <a:rPr lang="en-GB" sz="2996" dirty="0" err="1"/>
              <a:t>JLab</a:t>
            </a:r>
            <a:endParaRPr lang="en-GB" sz="2996" dirty="0"/>
          </a:p>
        </p:txBody>
      </p:sp>
      <p:pic>
        <p:nvPicPr>
          <p:cNvPr id="7" name="Picture 6" descr="A high angle view of a flooded area&#10;&#10;Description automatically generated with low confidence">
            <a:extLst>
              <a:ext uri="{FF2B5EF4-FFF2-40B4-BE49-F238E27FC236}">
                <a16:creationId xmlns:a16="http://schemas.microsoft.com/office/drawing/2014/main" id="{470862B6-5054-4CAB-AAEE-3EDE741F89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1" b="13695"/>
          <a:stretch/>
        </p:blipFill>
        <p:spPr>
          <a:xfrm>
            <a:off x="188976" y="145695"/>
            <a:ext cx="4514999" cy="656660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634087-F817-40BD-88A8-2B016363C08F}"/>
              </a:ext>
            </a:extLst>
          </p:cNvPr>
          <p:cNvCxnSpPr>
            <a:cxnSpLocks/>
          </p:cNvCxnSpPr>
          <p:nvPr/>
        </p:nvCxnSpPr>
        <p:spPr>
          <a:xfrm flipH="1">
            <a:off x="3491344" y="1496291"/>
            <a:ext cx="600364" cy="2530764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D94FA88-B965-4B8F-958C-61C1C47D6565}"/>
              </a:ext>
            </a:extLst>
          </p:cNvPr>
          <p:cNvCxnSpPr>
            <a:cxnSpLocks/>
          </p:cNvCxnSpPr>
          <p:nvPr/>
        </p:nvCxnSpPr>
        <p:spPr>
          <a:xfrm flipV="1">
            <a:off x="1706405" y="1496291"/>
            <a:ext cx="925959" cy="2661567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>
            <a:extLst>
              <a:ext uri="{FF2B5EF4-FFF2-40B4-BE49-F238E27FC236}">
                <a16:creationId xmlns:a16="http://schemas.microsoft.com/office/drawing/2014/main" id="{6EF4E74E-2ADA-41BD-8021-E23FDA21AEFF}"/>
              </a:ext>
            </a:extLst>
          </p:cNvPr>
          <p:cNvSpPr/>
          <p:nvPr/>
        </p:nvSpPr>
        <p:spPr>
          <a:xfrm>
            <a:off x="2615574" y="1253765"/>
            <a:ext cx="1476134" cy="760322"/>
          </a:xfrm>
          <a:prstGeom prst="arc">
            <a:avLst>
              <a:gd name="adj1" fmla="val 11141369"/>
              <a:gd name="adj2" fmla="val 0"/>
            </a:avLst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9ACD6F7C-423D-49F8-8526-566A847C0609}"/>
              </a:ext>
            </a:extLst>
          </p:cNvPr>
          <p:cNvSpPr/>
          <p:nvPr/>
        </p:nvSpPr>
        <p:spPr>
          <a:xfrm rot="10492022">
            <a:off x="1803108" y="3518070"/>
            <a:ext cx="1688236" cy="936777"/>
          </a:xfrm>
          <a:prstGeom prst="arc">
            <a:avLst>
              <a:gd name="adj1" fmla="val 11141369"/>
              <a:gd name="adj2" fmla="val 0"/>
            </a:avLst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1B57F2-4FE8-4EB6-90EA-B41CD259BB9B}"/>
              </a:ext>
            </a:extLst>
          </p:cNvPr>
          <p:cNvCxnSpPr>
            <a:cxnSpLocks/>
          </p:cNvCxnSpPr>
          <p:nvPr/>
        </p:nvCxnSpPr>
        <p:spPr>
          <a:xfrm flipH="1">
            <a:off x="3260436" y="4008065"/>
            <a:ext cx="286325" cy="1268498"/>
          </a:xfrm>
          <a:prstGeom prst="straightConnector1">
            <a:avLst/>
          </a:prstGeom>
          <a:ln w="1016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0062483-4D31-45EE-91EB-BABB486E87A6}"/>
              </a:ext>
            </a:extLst>
          </p:cNvPr>
          <p:cNvSpPr/>
          <p:nvPr/>
        </p:nvSpPr>
        <p:spPr>
          <a:xfrm>
            <a:off x="2990339" y="5200609"/>
            <a:ext cx="473296" cy="401315"/>
          </a:xfrm>
          <a:prstGeom prst="ellipse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3FAB78-BEA4-42E8-9704-E76B3516076B}"/>
              </a:ext>
            </a:extLst>
          </p:cNvPr>
          <p:cNvCxnSpPr>
            <a:stCxn id="23" idx="7"/>
          </p:cNvCxnSpPr>
          <p:nvPr/>
        </p:nvCxnSpPr>
        <p:spPr>
          <a:xfrm flipV="1">
            <a:off x="3394322" y="1253764"/>
            <a:ext cx="1733858" cy="4005616"/>
          </a:xfrm>
          <a:prstGeom prst="line">
            <a:avLst/>
          </a:prstGeom>
          <a:ln w="508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D538B2-4ACA-4430-B6A3-109AE8947EBD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3394322" y="5543153"/>
            <a:ext cx="1711154" cy="730890"/>
          </a:xfrm>
          <a:prstGeom prst="line">
            <a:avLst/>
          </a:prstGeom>
          <a:ln w="508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3E20985-0331-472B-9A90-D793B371834A}"/>
              </a:ext>
            </a:extLst>
          </p:cNvPr>
          <p:cNvCxnSpPr>
            <a:cxnSpLocks/>
          </p:cNvCxnSpPr>
          <p:nvPr/>
        </p:nvCxnSpPr>
        <p:spPr>
          <a:xfrm flipV="1">
            <a:off x="5105476" y="3709688"/>
            <a:ext cx="1764247" cy="192420"/>
          </a:xfrm>
          <a:prstGeom prst="straightConnector1">
            <a:avLst/>
          </a:prstGeom>
          <a:ln w="1016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69C97BC-30B1-4F21-9CC7-9DB86F9B5722}"/>
              </a:ext>
            </a:extLst>
          </p:cNvPr>
          <p:cNvSpPr txBox="1"/>
          <p:nvPr/>
        </p:nvSpPr>
        <p:spPr>
          <a:xfrm>
            <a:off x="11900916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8067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92298770-C387-4120-8939-9A89BAD0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054" y="120786"/>
            <a:ext cx="8219892" cy="481799"/>
          </a:xfrm>
        </p:spPr>
        <p:txBody>
          <a:bodyPr/>
          <a:lstStyle/>
          <a:p>
            <a:pPr algn="ctr"/>
            <a:r>
              <a:rPr lang="en-GB" sz="2812" dirty="0"/>
              <a:t>What I am looking for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7D7F5-7DA5-4BF9-BA4F-5FE308465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735" y="888151"/>
            <a:ext cx="6683507" cy="18854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DC84A1-2751-4217-8DEC-59D99E37CFB5}"/>
              </a:ext>
            </a:extLst>
          </p:cNvPr>
          <p:cNvSpPr txBox="1"/>
          <p:nvPr/>
        </p:nvSpPr>
        <p:spPr>
          <a:xfrm>
            <a:off x="1913735" y="476916"/>
            <a:ext cx="3079740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12" dirty="0"/>
              <a:t>Reaction Channel: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EC9A3E5-7033-4564-95C1-99FF17DED99E}"/>
              </a:ext>
            </a:extLst>
          </p:cNvPr>
          <p:cNvGrpSpPr/>
          <p:nvPr/>
        </p:nvGrpSpPr>
        <p:grpSpPr>
          <a:xfrm>
            <a:off x="993237" y="1579487"/>
            <a:ext cx="9323782" cy="5290885"/>
            <a:chOff x="448291" y="1078295"/>
            <a:chExt cx="9636797" cy="5547092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7B26DA-344E-4D92-AFFD-E4393D034398}"/>
                </a:ext>
              </a:extLst>
            </p:cNvPr>
            <p:cNvGrpSpPr/>
            <p:nvPr/>
          </p:nvGrpSpPr>
          <p:grpSpPr>
            <a:xfrm rot="19433186">
              <a:off x="5740634" y="5087565"/>
              <a:ext cx="2117579" cy="1537822"/>
              <a:chOff x="4618182" y="3519055"/>
              <a:chExt cx="2117579" cy="1537822"/>
            </a:xfrm>
          </p:grpSpPr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A28DBB0F-24D4-41FF-B954-00A4EB09DA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8182" y="3519055"/>
                <a:ext cx="1099127" cy="803563"/>
              </a:xfrm>
              <a:prstGeom prst="straightConnector1">
                <a:avLst/>
              </a:prstGeom>
              <a:ln w="50800">
                <a:headEnd type="none" w="med" len="med"/>
                <a:tailEnd type="arrow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1569D7AB-B8E0-4C54-A927-8DEA635D3C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870" y="4272617"/>
                <a:ext cx="1089891" cy="784260"/>
              </a:xfrm>
              <a:prstGeom prst="line">
                <a:avLst/>
              </a:prstGeom>
              <a:ln w="508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0B6B83D3-25BF-4DF5-90E5-6AD8D1DEF77E}"/>
                </a:ext>
              </a:extLst>
            </p:cNvPr>
            <p:cNvGrpSpPr/>
            <p:nvPr/>
          </p:nvGrpSpPr>
          <p:grpSpPr>
            <a:xfrm>
              <a:off x="448291" y="1078295"/>
              <a:ext cx="9636797" cy="5530160"/>
              <a:chOff x="448291" y="1078295"/>
              <a:chExt cx="9636797" cy="5530160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A10AF0FB-6484-4CA6-AF02-E2B83B3BF2C8}"/>
                  </a:ext>
                </a:extLst>
              </p:cNvPr>
              <p:cNvGrpSpPr/>
              <p:nvPr/>
            </p:nvGrpSpPr>
            <p:grpSpPr>
              <a:xfrm>
                <a:off x="448291" y="1078295"/>
                <a:ext cx="5044071" cy="5530160"/>
                <a:chOff x="448291" y="1078295"/>
                <a:chExt cx="5044071" cy="5530160"/>
              </a:xfrm>
            </p:grpSpPr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59BC426E-1020-4F4B-9B6E-68F0B69458F5}"/>
                    </a:ext>
                  </a:extLst>
                </p:cNvPr>
                <p:cNvSpPr/>
                <p:nvPr/>
              </p:nvSpPr>
              <p:spPr>
                <a:xfrm>
                  <a:off x="3316090" y="5289558"/>
                  <a:ext cx="2176272" cy="58521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E9BD92D3-37F0-4D7C-A86C-A29D4F92EBB2}"/>
                    </a:ext>
                  </a:extLst>
                </p:cNvPr>
                <p:cNvSpPr/>
                <p:nvPr/>
              </p:nvSpPr>
              <p:spPr>
                <a:xfrm rot="14127323">
                  <a:off x="2178914" y="3264838"/>
                  <a:ext cx="1316406" cy="292633"/>
                </a:xfrm>
                <a:custGeom>
                  <a:avLst/>
                  <a:gdLst>
                    <a:gd name="connsiteX0" fmla="*/ 0 w 1316406"/>
                    <a:gd name="connsiteY0" fmla="*/ 292608 h 292633"/>
                    <a:gd name="connsiteX1" fmla="*/ 118872 w 1316406"/>
                    <a:gd name="connsiteY1" fmla="*/ 0 h 292633"/>
                    <a:gd name="connsiteX2" fmla="*/ 237744 w 1316406"/>
                    <a:gd name="connsiteY2" fmla="*/ 292608 h 292633"/>
                    <a:gd name="connsiteX3" fmla="*/ 384048 w 1316406"/>
                    <a:gd name="connsiteY3" fmla="*/ 18288 h 292633"/>
                    <a:gd name="connsiteX4" fmla="*/ 502920 w 1316406"/>
                    <a:gd name="connsiteY4" fmla="*/ 246888 h 292633"/>
                    <a:gd name="connsiteX5" fmla="*/ 630936 w 1316406"/>
                    <a:gd name="connsiteY5" fmla="*/ 9144 h 292633"/>
                    <a:gd name="connsiteX6" fmla="*/ 777240 w 1316406"/>
                    <a:gd name="connsiteY6" fmla="*/ 256032 h 292633"/>
                    <a:gd name="connsiteX7" fmla="*/ 914400 w 1316406"/>
                    <a:gd name="connsiteY7" fmla="*/ 36576 h 292633"/>
                    <a:gd name="connsiteX8" fmla="*/ 1042416 w 1316406"/>
                    <a:gd name="connsiteY8" fmla="*/ 237744 h 292633"/>
                    <a:gd name="connsiteX9" fmla="*/ 1188720 w 1316406"/>
                    <a:gd name="connsiteY9" fmla="*/ 45720 h 292633"/>
                    <a:gd name="connsiteX10" fmla="*/ 1307592 w 1316406"/>
                    <a:gd name="connsiteY10" fmla="*/ 210312 h 292633"/>
                    <a:gd name="connsiteX11" fmla="*/ 1298448 w 1316406"/>
                    <a:gd name="connsiteY11" fmla="*/ 256032 h 292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16406" h="292633">
                      <a:moveTo>
                        <a:pt x="0" y="292608"/>
                      </a:moveTo>
                      <a:cubicBezTo>
                        <a:pt x="39624" y="146304"/>
                        <a:pt x="79248" y="0"/>
                        <a:pt x="118872" y="0"/>
                      </a:cubicBezTo>
                      <a:cubicBezTo>
                        <a:pt x="158496" y="0"/>
                        <a:pt x="193548" y="289560"/>
                        <a:pt x="237744" y="292608"/>
                      </a:cubicBezTo>
                      <a:cubicBezTo>
                        <a:pt x="281940" y="295656"/>
                        <a:pt x="339852" y="25908"/>
                        <a:pt x="384048" y="18288"/>
                      </a:cubicBezTo>
                      <a:cubicBezTo>
                        <a:pt x="428244" y="10668"/>
                        <a:pt x="461772" y="248412"/>
                        <a:pt x="502920" y="246888"/>
                      </a:cubicBezTo>
                      <a:cubicBezTo>
                        <a:pt x="544068" y="245364"/>
                        <a:pt x="585216" y="7620"/>
                        <a:pt x="630936" y="9144"/>
                      </a:cubicBezTo>
                      <a:cubicBezTo>
                        <a:pt x="676656" y="10668"/>
                        <a:pt x="729996" y="251460"/>
                        <a:pt x="777240" y="256032"/>
                      </a:cubicBezTo>
                      <a:cubicBezTo>
                        <a:pt x="824484" y="260604"/>
                        <a:pt x="870204" y="39624"/>
                        <a:pt x="914400" y="36576"/>
                      </a:cubicBezTo>
                      <a:cubicBezTo>
                        <a:pt x="958596" y="33528"/>
                        <a:pt x="996696" y="236220"/>
                        <a:pt x="1042416" y="237744"/>
                      </a:cubicBezTo>
                      <a:cubicBezTo>
                        <a:pt x="1088136" y="239268"/>
                        <a:pt x="1144524" y="50292"/>
                        <a:pt x="1188720" y="45720"/>
                      </a:cubicBezTo>
                      <a:cubicBezTo>
                        <a:pt x="1232916" y="41148"/>
                        <a:pt x="1289304" y="175260"/>
                        <a:pt x="1307592" y="210312"/>
                      </a:cubicBezTo>
                      <a:cubicBezTo>
                        <a:pt x="1325880" y="245364"/>
                        <a:pt x="1312164" y="250698"/>
                        <a:pt x="1298448" y="256032"/>
                      </a:cubicBezTo>
                    </a:path>
                  </a:pathLst>
                </a:custGeom>
                <a:ln w="50800"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5FBEEC7E-2A8C-4EEF-A641-D2323E1A4544}"/>
                    </a:ext>
                  </a:extLst>
                </p:cNvPr>
                <p:cNvGrpSpPr/>
                <p:nvPr/>
              </p:nvGrpSpPr>
              <p:grpSpPr>
                <a:xfrm>
                  <a:off x="448291" y="1248212"/>
                  <a:ext cx="2117579" cy="1537822"/>
                  <a:chOff x="4618182" y="3519055"/>
                  <a:chExt cx="2117579" cy="1537822"/>
                </a:xfrm>
              </p:grpSpPr>
              <p:cxnSp>
                <p:nvCxnSpPr>
                  <p:cNvPr id="154" name="Straight Arrow Connector 153">
                    <a:extLst>
                      <a:ext uri="{FF2B5EF4-FFF2-40B4-BE49-F238E27FC236}">
                        <a16:creationId xmlns:a16="http://schemas.microsoft.com/office/drawing/2014/main" id="{9EB74EEA-4E73-4E04-A737-B900E7B33C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18182" y="3519055"/>
                    <a:ext cx="1099127" cy="803563"/>
                  </a:xfrm>
                  <a:prstGeom prst="straightConnector1">
                    <a:avLst/>
                  </a:prstGeom>
                  <a:ln w="50800">
                    <a:headEnd type="none" w="med" len="med"/>
                    <a:tailEnd type="arrow" w="med" len="med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E7C05CF8-4A72-4F97-96E5-8418EFD6CE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45870" y="4272617"/>
                    <a:ext cx="1089891" cy="784260"/>
                  </a:xfrm>
                  <a:prstGeom prst="line">
                    <a:avLst/>
                  </a:prstGeom>
                  <a:ln w="50800"/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F02D23FE-E99F-4D6D-AA84-4D377A5F2D7F}"/>
                    </a:ext>
                  </a:extLst>
                </p:cNvPr>
                <p:cNvGrpSpPr/>
                <p:nvPr/>
              </p:nvGrpSpPr>
              <p:grpSpPr>
                <a:xfrm rot="17654906">
                  <a:off x="2642990" y="1368174"/>
                  <a:ext cx="2117579" cy="1537822"/>
                  <a:chOff x="4618182" y="3519055"/>
                  <a:chExt cx="2117579" cy="1537822"/>
                </a:xfrm>
              </p:grpSpPr>
              <p:cxnSp>
                <p:nvCxnSpPr>
                  <p:cNvPr id="152" name="Straight Arrow Connector 151">
                    <a:extLst>
                      <a:ext uri="{FF2B5EF4-FFF2-40B4-BE49-F238E27FC236}">
                        <a16:creationId xmlns:a16="http://schemas.microsoft.com/office/drawing/2014/main" id="{E6AF5D2C-15D5-40D9-96D7-7E675FC098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18182" y="3519055"/>
                    <a:ext cx="1099127" cy="803563"/>
                  </a:xfrm>
                  <a:prstGeom prst="straightConnector1">
                    <a:avLst/>
                  </a:prstGeom>
                  <a:ln w="50800">
                    <a:headEnd type="none" w="med" len="med"/>
                    <a:tailEnd type="arrow" w="med" len="med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A20476C6-9AFB-463C-B26D-3ED06FF68B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45870" y="4272617"/>
                    <a:ext cx="1089891" cy="784260"/>
                  </a:xfrm>
                  <a:prstGeom prst="line">
                    <a:avLst/>
                  </a:prstGeom>
                  <a:ln w="50800"/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43B3AC4E-8ED6-49C9-8789-C33870A6C0A7}"/>
                    </a:ext>
                  </a:extLst>
                </p:cNvPr>
                <p:cNvGrpSpPr/>
                <p:nvPr/>
              </p:nvGrpSpPr>
              <p:grpSpPr>
                <a:xfrm rot="19472998">
                  <a:off x="963603" y="5070633"/>
                  <a:ext cx="2117579" cy="1537822"/>
                  <a:chOff x="4618182" y="3519055"/>
                  <a:chExt cx="2117579" cy="1537822"/>
                </a:xfrm>
              </p:grpSpPr>
              <p:cxnSp>
                <p:nvCxnSpPr>
                  <p:cNvPr id="150" name="Straight Arrow Connector 149">
                    <a:extLst>
                      <a:ext uri="{FF2B5EF4-FFF2-40B4-BE49-F238E27FC236}">
                        <a16:creationId xmlns:a16="http://schemas.microsoft.com/office/drawing/2014/main" id="{97957540-DCB9-4512-8520-9B3697D51E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18182" y="3519055"/>
                    <a:ext cx="1099127" cy="803563"/>
                  </a:xfrm>
                  <a:prstGeom prst="straightConnector1">
                    <a:avLst/>
                  </a:prstGeom>
                  <a:ln w="50800">
                    <a:headEnd type="none" w="med" len="med"/>
                    <a:tailEnd type="arrow" w="med" len="med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id="{52D19E03-F3F4-444F-B2E1-6A6BBA1DC6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45870" y="4272617"/>
                    <a:ext cx="1089891" cy="784260"/>
                  </a:xfrm>
                  <a:prstGeom prst="line">
                    <a:avLst/>
                  </a:prstGeom>
                  <a:ln w="50800"/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8" name="Straight Arrow Connector 147">
                  <a:extLst>
                    <a:ext uri="{FF2B5EF4-FFF2-40B4-BE49-F238E27FC236}">
                      <a16:creationId xmlns:a16="http://schemas.microsoft.com/office/drawing/2014/main" id="{20B7D790-40EC-430F-ADF8-D020065B74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0869" y="3885775"/>
                  <a:ext cx="1977134" cy="1010"/>
                </a:xfrm>
                <a:prstGeom prst="straightConnector1">
                  <a:avLst/>
                </a:prstGeom>
                <a:ln w="50800" cap="flat" cmpd="sng" algn="ctr">
                  <a:solidFill>
                    <a:schemeClr val="accent5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>
                  <a:extLst>
                    <a:ext uri="{FF2B5EF4-FFF2-40B4-BE49-F238E27FC236}">
                      <a16:creationId xmlns:a16="http://schemas.microsoft.com/office/drawing/2014/main" id="{7742A582-5143-42C9-BAE5-E32DD747BD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0869" y="3885775"/>
                  <a:ext cx="0" cy="1431917"/>
                </a:xfrm>
                <a:prstGeom prst="straightConnector1">
                  <a:avLst/>
                </a:prstGeom>
                <a:ln w="50800" cap="flat" cmpd="sng" algn="ctr">
                  <a:solidFill>
                    <a:schemeClr val="accent5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32AAD88E-E915-44AE-9CF1-4E4C957EFD85}"/>
                      </a:ext>
                    </a:extLst>
                  </p:cNvPr>
                  <p:cNvSpPr txBox="1"/>
                  <p:nvPr/>
                </p:nvSpPr>
                <p:spPr>
                  <a:xfrm>
                    <a:off x="4169036" y="3314213"/>
                    <a:ext cx="6259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en-GB" sz="3200" b="0" dirty="0"/>
                  </a:p>
                </p:txBody>
              </p:sp>
            </mc:Choice>
            <mc:Fallback xmlns="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32AAD88E-E915-44AE-9CF1-4E4C957EFD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9036" y="3314213"/>
                    <a:ext cx="62590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BBECA302-F106-41C0-8EBF-BC2AA9325AA6}"/>
                  </a:ext>
                </a:extLst>
              </p:cNvPr>
              <p:cNvGrpSpPr/>
              <p:nvPr/>
            </p:nvGrpSpPr>
            <p:grpSpPr>
              <a:xfrm rot="17654906">
                <a:off x="5514319" y="3923406"/>
                <a:ext cx="2117579" cy="1537822"/>
                <a:chOff x="4618182" y="3519055"/>
                <a:chExt cx="2117579" cy="1537822"/>
              </a:xfrm>
            </p:grpSpPr>
            <p:cxnSp>
              <p:nvCxnSpPr>
                <p:cNvPr id="141" name="Straight Arrow Connector 140">
                  <a:extLst>
                    <a:ext uri="{FF2B5EF4-FFF2-40B4-BE49-F238E27FC236}">
                      <a16:creationId xmlns:a16="http://schemas.microsoft.com/office/drawing/2014/main" id="{8E5454F6-D642-4011-8F08-FDF2492391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18182" y="3519055"/>
                  <a:ext cx="1099127" cy="803563"/>
                </a:xfrm>
                <a:prstGeom prst="straightConnector1">
                  <a:avLst/>
                </a:prstGeom>
                <a:ln w="50800">
                  <a:headEnd type="none" w="med" len="med"/>
                  <a:tailEnd type="arrow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D3F81B40-B213-44DD-9198-AD0FF21F6C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45870" y="4272617"/>
                  <a:ext cx="1089891" cy="784260"/>
                </a:xfrm>
                <a:prstGeom prst="line">
                  <a:avLst/>
                </a:prstGeom>
                <a:ln w="50800"/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147C2BD8-8CE8-4CE2-8C50-834D0B6EDAFE}"/>
                      </a:ext>
                    </a:extLst>
                  </p:cNvPr>
                  <p:cNvSpPr txBox="1"/>
                  <p:nvPr/>
                </p:nvSpPr>
                <p:spPr>
                  <a:xfrm>
                    <a:off x="6380307" y="4033319"/>
                    <a:ext cx="6259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GB" sz="3200" b="0" dirty="0"/>
                  </a:p>
                </p:txBody>
              </p:sp>
            </mc:Choice>
            <mc:Fallback xmlns=""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147C2BD8-8CE8-4CE2-8C50-834D0B6EDA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0307" y="4033319"/>
                    <a:ext cx="625908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1E3FF5AE-1884-4E24-9EA9-FA0BD97050A7}"/>
                      </a:ext>
                    </a:extLst>
                  </p:cNvPr>
                  <p:cNvSpPr txBox="1"/>
                  <p:nvPr/>
                </p:nvSpPr>
                <p:spPr>
                  <a:xfrm>
                    <a:off x="6814725" y="5337516"/>
                    <a:ext cx="6259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oMath>
                      </m:oMathPara>
                    </a14:m>
                    <a:endParaRPr lang="en-GB" sz="3200" b="0" dirty="0"/>
                  </a:p>
                </p:txBody>
              </p:sp>
            </mc:Choice>
            <mc:Fallback xmlns=""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1E3FF5AE-1884-4E24-9EA9-FA0BD97050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4725" y="5337516"/>
                    <a:ext cx="625908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7A36D894-5769-481A-8A5E-08C56B36F562}"/>
                      </a:ext>
                    </a:extLst>
                  </p:cNvPr>
                  <p:cNvSpPr txBox="1"/>
                  <p:nvPr/>
                </p:nvSpPr>
                <p:spPr>
                  <a:xfrm>
                    <a:off x="4099256" y="5835819"/>
                    <a:ext cx="6259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oMath>
                      </m:oMathPara>
                    </a14:m>
                    <a:endParaRPr lang="en-GB" sz="3200" b="0" dirty="0"/>
                  </a:p>
                </p:txBody>
              </p:sp>
            </mc:Choice>
            <mc:Fallback xmlns=""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7A36D894-5769-481A-8A5E-08C56B36F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9256" y="5835819"/>
                    <a:ext cx="625908" cy="58477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8DD97410-FC6E-45D6-9FA1-DDBA9E71FB0C}"/>
                      </a:ext>
                    </a:extLst>
                  </p:cNvPr>
                  <p:cNvSpPr txBox="1"/>
                  <p:nvPr/>
                </p:nvSpPr>
                <p:spPr>
                  <a:xfrm>
                    <a:off x="1670485" y="5838540"/>
                    <a:ext cx="6259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GB" sz="3200" b="0" dirty="0"/>
                  </a:p>
                </p:txBody>
              </p:sp>
            </mc:Choice>
            <mc:Fallback xmlns="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8DD97410-FC6E-45D6-9FA1-DDBA9E71FB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0485" y="5838540"/>
                    <a:ext cx="625908" cy="58477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3E3EB166-07C7-4B75-AD99-863AFC50FEE1}"/>
                      </a:ext>
                    </a:extLst>
                  </p:cNvPr>
                  <p:cNvSpPr txBox="1"/>
                  <p:nvPr/>
                </p:nvSpPr>
                <p:spPr>
                  <a:xfrm>
                    <a:off x="2811090" y="2959091"/>
                    <a:ext cx="6259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oMath>
                      </m:oMathPara>
                    </a14:m>
                    <a:endParaRPr lang="en-GB" sz="3200" b="0" dirty="0"/>
                  </a:p>
                </p:txBody>
              </p:sp>
            </mc:Choice>
            <mc:Fallback xmlns="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3E3EB166-07C7-4B75-AD99-863AFC50FE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11090" y="2959091"/>
                    <a:ext cx="625908" cy="58477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4F7CBFB5-734C-412B-9F91-9427C437D6FD}"/>
                      </a:ext>
                    </a:extLst>
                  </p:cNvPr>
                  <p:cNvSpPr txBox="1"/>
                  <p:nvPr/>
                </p:nvSpPr>
                <p:spPr>
                  <a:xfrm>
                    <a:off x="1348825" y="1414402"/>
                    <a:ext cx="6259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oMath>
                      </m:oMathPara>
                    </a14:m>
                    <a:endParaRPr lang="en-GB" sz="3200" b="0" dirty="0"/>
                  </a:p>
                </p:txBody>
              </p:sp>
            </mc:Choice>
            <mc:Fallback xmlns=""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4F7CBFB5-734C-412B-9F91-9427C437D6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8825" y="1414402"/>
                    <a:ext cx="625908" cy="58477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5DD593CA-FFF0-4900-89B1-714A583509AD}"/>
                      </a:ext>
                    </a:extLst>
                  </p:cNvPr>
                  <p:cNvSpPr txBox="1"/>
                  <p:nvPr/>
                </p:nvSpPr>
                <p:spPr>
                  <a:xfrm>
                    <a:off x="3525236" y="1417227"/>
                    <a:ext cx="6259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GB" sz="3200" b="0" dirty="0"/>
                  </a:p>
                </p:txBody>
              </p:sp>
            </mc:Choice>
            <mc:Fallback xmlns=""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5DD593CA-FFF0-4900-89B1-714A583509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5236" y="1417227"/>
                    <a:ext cx="625908" cy="58477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581B8D55-E05F-417D-B160-8AEA539AEC5D}"/>
                  </a:ext>
                </a:extLst>
              </p:cNvPr>
              <p:cNvGrpSpPr/>
              <p:nvPr/>
            </p:nvGrpSpPr>
            <p:grpSpPr>
              <a:xfrm rot="17654906">
                <a:off x="8140361" y="4438592"/>
                <a:ext cx="2117579" cy="1537822"/>
                <a:chOff x="4618182" y="3519055"/>
                <a:chExt cx="2117579" cy="1537822"/>
              </a:xfrm>
            </p:grpSpPr>
            <p:cxnSp>
              <p:nvCxnSpPr>
                <p:cNvPr id="139" name="Straight Arrow Connector 138">
                  <a:extLst>
                    <a:ext uri="{FF2B5EF4-FFF2-40B4-BE49-F238E27FC236}">
                      <a16:creationId xmlns:a16="http://schemas.microsoft.com/office/drawing/2014/main" id="{B365B484-9BE3-4056-AE7A-81E619DC49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18182" y="3519055"/>
                  <a:ext cx="1099127" cy="803563"/>
                </a:xfrm>
                <a:prstGeom prst="straightConnector1">
                  <a:avLst/>
                </a:prstGeom>
                <a:ln w="50800">
                  <a:headEnd type="none" w="med" len="med"/>
                  <a:tailEnd type="arrow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324CA80E-6F11-4777-8A40-D1AF421DA3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45870" y="4272617"/>
                  <a:ext cx="1089891" cy="784260"/>
                </a:xfrm>
                <a:prstGeom prst="line">
                  <a:avLst/>
                </a:prstGeom>
                <a:ln w="50800"/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AE8C35D6-A605-4590-9296-6BF4E6909FED}"/>
                      </a:ext>
                    </a:extLst>
                  </p:cNvPr>
                  <p:cNvSpPr txBox="1"/>
                  <p:nvPr/>
                </p:nvSpPr>
                <p:spPr>
                  <a:xfrm>
                    <a:off x="3369318" y="4331149"/>
                    <a:ext cx="6259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GB" sz="3200" b="0" dirty="0"/>
                  </a:p>
                </p:txBody>
              </p:sp>
            </mc:Choice>
            <mc:Fallback xmlns="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AE8C35D6-A605-4590-9296-6BF4E6909F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9318" y="4331149"/>
                    <a:ext cx="625908" cy="58477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6CC646ED-F733-4AD6-BD26-1F61E5E3DC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7954" y="5857500"/>
                <a:ext cx="1977134" cy="1010"/>
              </a:xfrm>
              <a:prstGeom prst="straightConnector1">
                <a:avLst/>
              </a:prstGeom>
              <a:ln w="50800" cap="flat" cmpd="sng" algn="ctr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6B49D09B-6FAF-46F5-BD03-64A129A6A656}"/>
                      </a:ext>
                    </a:extLst>
                  </p:cNvPr>
                  <p:cNvSpPr txBox="1"/>
                  <p:nvPr/>
                </p:nvSpPr>
                <p:spPr>
                  <a:xfrm>
                    <a:off x="9020639" y="4546075"/>
                    <a:ext cx="6259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GB" sz="3200" b="0" dirty="0"/>
                  </a:p>
                </p:txBody>
              </p:sp>
            </mc:Choice>
            <mc:Fallback xmlns="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6B49D09B-6FAF-46F5-BD03-64A129A6A6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20639" y="4546075"/>
                    <a:ext cx="625908" cy="58477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60F874F9-4BAF-4948-A4A4-198A6AE21E38}"/>
                      </a:ext>
                    </a:extLst>
                  </p:cNvPr>
                  <p:cNvSpPr txBox="1"/>
                  <p:nvPr/>
                </p:nvSpPr>
                <p:spPr>
                  <a:xfrm>
                    <a:off x="9096521" y="5857500"/>
                    <a:ext cx="62590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GB" sz="3200" b="0" dirty="0"/>
                  </a:p>
                </p:txBody>
              </p:sp>
            </mc:Choice>
            <mc:Fallback xmlns="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60F874F9-4BAF-4948-A4A4-198A6AE21E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96521" y="5857500"/>
                    <a:ext cx="625908" cy="58477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F5E978ED-971A-463B-A253-212BE9E3E95E}"/>
              </a:ext>
            </a:extLst>
          </p:cNvPr>
          <p:cNvSpPr/>
          <p:nvPr/>
        </p:nvSpPr>
        <p:spPr>
          <a:xfrm>
            <a:off x="9287145" y="5053292"/>
            <a:ext cx="554915" cy="398225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BEDE297-95CF-443D-AC52-3A5978FF75DE}"/>
              </a:ext>
            </a:extLst>
          </p:cNvPr>
          <p:cNvSpPr/>
          <p:nvPr/>
        </p:nvSpPr>
        <p:spPr>
          <a:xfrm>
            <a:off x="9289976" y="6179250"/>
            <a:ext cx="718116" cy="494126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62A723CC-D070-4AE8-8042-E47BC094D70F}"/>
              </a:ext>
            </a:extLst>
          </p:cNvPr>
          <p:cNvSpPr/>
          <p:nvPr/>
        </p:nvSpPr>
        <p:spPr>
          <a:xfrm>
            <a:off x="4543407" y="3728421"/>
            <a:ext cx="718116" cy="494126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53F37E60-4B33-4F02-A461-FA05C3E688D9}"/>
              </a:ext>
            </a:extLst>
          </p:cNvPr>
          <p:cNvSpPr/>
          <p:nvPr/>
        </p:nvSpPr>
        <p:spPr>
          <a:xfrm>
            <a:off x="3980103" y="1938192"/>
            <a:ext cx="580247" cy="457869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F61EC9-622F-401A-A733-519107FE7BA5}"/>
              </a:ext>
            </a:extLst>
          </p:cNvPr>
          <p:cNvSpPr txBox="1"/>
          <p:nvPr/>
        </p:nvSpPr>
        <p:spPr>
          <a:xfrm>
            <a:off x="11900916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8699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 animBg="1"/>
      <p:bldP spid="1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92298770-C387-4120-8939-9A89BAD0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054" y="120786"/>
            <a:ext cx="8219892" cy="481799"/>
          </a:xfrm>
        </p:spPr>
        <p:txBody>
          <a:bodyPr/>
          <a:lstStyle/>
          <a:p>
            <a:pPr algn="ctr"/>
            <a:r>
              <a:rPr lang="en-GB" sz="2812" dirty="0"/>
              <a:t>Missing Mass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7D7F5-7DA5-4BF9-BA4F-5FE308465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939" y="1001996"/>
            <a:ext cx="6683507" cy="18854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DC84A1-2751-4217-8DEC-59D99E37CFB5}"/>
              </a:ext>
            </a:extLst>
          </p:cNvPr>
          <p:cNvSpPr txBox="1"/>
          <p:nvPr/>
        </p:nvSpPr>
        <p:spPr>
          <a:xfrm>
            <a:off x="1913735" y="476916"/>
            <a:ext cx="3079740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12" dirty="0"/>
              <a:t>Reaction Channel: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F61EC9-622F-401A-A733-519107FE7BA5}"/>
              </a:ext>
            </a:extLst>
          </p:cNvPr>
          <p:cNvSpPr txBox="1"/>
          <p:nvPr/>
        </p:nvSpPr>
        <p:spPr>
          <a:xfrm>
            <a:off x="11900916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F8AC4A-5788-49D3-BCEA-17002B2296FB}"/>
                  </a:ext>
                </a:extLst>
              </p:cNvPr>
              <p:cNvSpPr txBox="1"/>
              <p:nvPr/>
            </p:nvSpPr>
            <p:spPr>
              <a:xfrm>
                <a:off x="2839411" y="3286859"/>
                <a:ext cx="65131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F8AC4A-5788-49D3-BCEA-17002B229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411" y="3286859"/>
                <a:ext cx="651317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32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A7AA5-1EA1-4205-8755-5F7BA44E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786" y="98998"/>
            <a:ext cx="8219892" cy="559640"/>
          </a:xfrm>
        </p:spPr>
        <p:txBody>
          <a:bodyPr/>
          <a:lstStyle/>
          <a:p>
            <a:pPr algn="ctr"/>
            <a:r>
              <a:rPr lang="en-GB" sz="3374" dirty="0"/>
              <a:t>Main Goal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CAD15-FA30-46A1-A980-AE5A210B7EE3}"/>
              </a:ext>
            </a:extLst>
          </p:cNvPr>
          <p:cNvSpPr txBox="1"/>
          <p:nvPr/>
        </p:nvSpPr>
        <p:spPr>
          <a:xfrm>
            <a:off x="1986054" y="624154"/>
            <a:ext cx="5154381" cy="437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1366" indent="-321366">
              <a:buFont typeface="Arial" panose="020B0604020202020204" pitchFamily="34" charset="0"/>
              <a:buChar char="•"/>
            </a:pPr>
            <a:r>
              <a:rPr lang="en-GB" sz="2530" dirty="0"/>
              <a:t>Why this channel</a:t>
            </a:r>
          </a:p>
          <a:p>
            <a:pPr marL="778252" lvl="1" indent="-321366">
              <a:buFont typeface="Arial" panose="020B0604020202020204" pitchFamily="34" charset="0"/>
              <a:buChar char="•"/>
            </a:pPr>
            <a:endParaRPr lang="en-GB" sz="2530" dirty="0"/>
          </a:p>
          <a:p>
            <a:pPr marL="778252" lvl="1" indent="-321366">
              <a:buFont typeface="Arial" panose="020B0604020202020204" pitchFamily="34" charset="0"/>
              <a:buChar char="•"/>
            </a:pPr>
            <a:r>
              <a:rPr lang="en-GB" sz="2530" dirty="0"/>
              <a:t>Polarization</a:t>
            </a:r>
          </a:p>
          <a:p>
            <a:pPr marL="778252" lvl="1" indent="-321366">
              <a:buFont typeface="Arial" panose="020B0604020202020204" pitchFamily="34" charset="0"/>
              <a:buChar char="•"/>
            </a:pPr>
            <a:endParaRPr lang="en-GB" sz="2530" dirty="0"/>
          </a:p>
          <a:p>
            <a:pPr marL="778252" lvl="1" indent="-321366">
              <a:buFont typeface="Arial" panose="020B0604020202020204" pitchFamily="34" charset="0"/>
              <a:buChar char="•"/>
            </a:pPr>
            <a:r>
              <a:rPr lang="en-GB" sz="2530" dirty="0"/>
              <a:t>Lambda self analysing</a:t>
            </a:r>
          </a:p>
          <a:p>
            <a:pPr marL="778252" lvl="1" indent="-321366">
              <a:buFont typeface="Arial" panose="020B0604020202020204" pitchFamily="34" charset="0"/>
              <a:buChar char="•"/>
            </a:pPr>
            <a:endParaRPr lang="en-GB" sz="2530" dirty="0"/>
          </a:p>
          <a:p>
            <a:pPr marL="778252" lvl="1" indent="-321366">
              <a:buFont typeface="Arial" panose="020B0604020202020204" pitchFamily="34" charset="0"/>
              <a:buChar char="•"/>
            </a:pPr>
            <a:r>
              <a:rPr lang="en-GB" sz="2530" dirty="0"/>
              <a:t>Lambda 100% polarized</a:t>
            </a:r>
          </a:p>
          <a:p>
            <a:pPr marL="778252" lvl="1" indent="-321366">
              <a:buFont typeface="Arial" panose="020B0604020202020204" pitchFamily="34" charset="0"/>
              <a:buChar char="•"/>
            </a:pPr>
            <a:endParaRPr lang="en-GB" sz="2530" dirty="0"/>
          </a:p>
          <a:p>
            <a:pPr marL="778252" lvl="1" indent="-321366">
              <a:buFont typeface="Arial" panose="020B0604020202020204" pitchFamily="34" charset="0"/>
              <a:buChar char="•"/>
            </a:pPr>
            <a:endParaRPr lang="en-GB" sz="2530" dirty="0"/>
          </a:p>
          <a:p>
            <a:pPr marL="778252" lvl="1" indent="-321366">
              <a:buFont typeface="Arial" panose="020B0604020202020204" pitchFamily="34" charset="0"/>
              <a:buChar char="•"/>
            </a:pPr>
            <a:endParaRPr lang="en-GB" sz="2530" dirty="0"/>
          </a:p>
          <a:p>
            <a:pPr marL="321366" indent="-321366">
              <a:buFont typeface="Arial" panose="020B0604020202020204" pitchFamily="34" charset="0"/>
              <a:buChar char="•"/>
            </a:pPr>
            <a:endParaRPr lang="en-GB" sz="253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B113E-8321-4282-A966-9BCDAEE2F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72913"/>
            <a:ext cx="4900803" cy="3360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779401-1679-4929-96E1-D9B86A2FBAC6}"/>
                  </a:ext>
                </a:extLst>
              </p:cNvPr>
              <p:cNvSpPr txBox="1"/>
              <p:nvPr/>
            </p:nvSpPr>
            <p:spPr>
              <a:xfrm>
                <a:off x="8210038" y="3255932"/>
                <a:ext cx="539250" cy="438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49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49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GB" sz="2249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2249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779401-1679-4929-96E1-D9B86A2FB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038" y="3255932"/>
                <a:ext cx="539250" cy="4384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4451153-630A-43F9-9F21-F100B7A22987}"/>
              </a:ext>
            </a:extLst>
          </p:cNvPr>
          <p:cNvSpPr txBox="1"/>
          <p:nvPr/>
        </p:nvSpPr>
        <p:spPr>
          <a:xfrm>
            <a:off x="6428691" y="6233846"/>
            <a:ext cx="576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0" i="0" dirty="0">
                <a:effectLst/>
                <a:latin typeface="Arial" panose="020B0604020202020204" pitchFamily="34" charset="0"/>
              </a:rPr>
              <a:t>P. Adlarson et al., Phys. Rev. Lett. 112, 202301 (2014).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0BABE9-288B-46EE-8604-2F5D62F9E13B}"/>
              </a:ext>
            </a:extLst>
          </p:cNvPr>
          <p:cNvSpPr txBox="1"/>
          <p:nvPr/>
        </p:nvSpPr>
        <p:spPr>
          <a:xfrm>
            <a:off x="11900916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EAAA31-84ED-4E01-923E-7FB7EB0CD103}"/>
              </a:ext>
            </a:extLst>
          </p:cNvPr>
          <p:cNvCxnSpPr/>
          <p:nvPr/>
        </p:nvCxnSpPr>
        <p:spPr>
          <a:xfrm>
            <a:off x="2121877" y="4560277"/>
            <a:ext cx="2133600" cy="0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95C734-F7A5-460B-B781-6379CF9749E2}"/>
              </a:ext>
            </a:extLst>
          </p:cNvPr>
          <p:cNvCxnSpPr>
            <a:cxnSpLocks/>
          </p:cNvCxnSpPr>
          <p:nvPr/>
        </p:nvCxnSpPr>
        <p:spPr>
          <a:xfrm>
            <a:off x="2121877" y="4560277"/>
            <a:ext cx="1962443" cy="816395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6ABEB76-F441-4B61-A367-8A52593D0929}"/>
              </a:ext>
            </a:extLst>
          </p:cNvPr>
          <p:cNvSpPr/>
          <p:nvPr/>
        </p:nvSpPr>
        <p:spPr>
          <a:xfrm>
            <a:off x="2121877" y="4453839"/>
            <a:ext cx="231179" cy="212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D32787-3B1A-4D90-BF2A-FEAE5FC92A94}"/>
                  </a:ext>
                </a:extLst>
              </p:cNvPr>
              <p:cNvSpPr txBox="1"/>
              <p:nvPr/>
            </p:nvSpPr>
            <p:spPr>
              <a:xfrm>
                <a:off x="2932810" y="4055729"/>
                <a:ext cx="6055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sz="3200" b="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D32787-3B1A-4D90-BF2A-FEAE5FC92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810" y="4055729"/>
                <a:ext cx="60557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D75B6B-2CBB-40AB-9D4B-191ADC79E0A3}"/>
                  </a:ext>
                </a:extLst>
              </p:cNvPr>
              <p:cNvSpPr txBox="1"/>
              <p:nvPr/>
            </p:nvSpPr>
            <p:spPr>
              <a:xfrm>
                <a:off x="2885888" y="4939775"/>
                <a:ext cx="6055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D75B6B-2CBB-40AB-9D4B-191ADC79E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888" y="4939775"/>
                <a:ext cx="60557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33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2EAADA5-DD45-4C64-BBEF-E892565D7E1F}"/>
              </a:ext>
            </a:extLst>
          </p:cNvPr>
          <p:cNvSpPr txBox="1"/>
          <p:nvPr/>
        </p:nvSpPr>
        <p:spPr>
          <a:xfrm>
            <a:off x="11900916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F46870D3-7083-4B4B-ADE0-8386DDE4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8077"/>
          <a:stretch/>
        </p:blipFill>
        <p:spPr>
          <a:xfrm>
            <a:off x="100545" y="186067"/>
            <a:ext cx="5879968" cy="3371803"/>
          </a:xfrm>
          <a:prstGeom prst="rect">
            <a:avLst/>
          </a:prstGeom>
        </p:spPr>
      </p:pic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FCBB3637-06F4-43A5-8E8B-AD971DA59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" r="8462"/>
          <a:stretch/>
        </p:blipFill>
        <p:spPr>
          <a:xfrm>
            <a:off x="6096000" y="3061887"/>
            <a:ext cx="5804916" cy="3426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5A42DA-537A-42C3-9186-3A3252B80208}"/>
                  </a:ext>
                </a:extLst>
              </p:cNvPr>
              <p:cNvSpPr txBox="1"/>
              <p:nvPr/>
            </p:nvSpPr>
            <p:spPr>
              <a:xfrm>
                <a:off x="5795128" y="1331179"/>
                <a:ext cx="6406660" cy="1081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GB" sz="3200" dirty="0"/>
                  <a:t> theta of particle b in the rest frame of particle a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5A42DA-537A-42C3-9186-3A3252B80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128" y="1331179"/>
                <a:ext cx="6406660" cy="1081578"/>
              </a:xfrm>
              <a:prstGeom prst="rect">
                <a:avLst/>
              </a:prstGeom>
              <a:blipFill>
                <a:blip r:embed="rId4"/>
                <a:stretch>
                  <a:fillRect t="-6742" b="-174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DF3BF1-2E79-4C56-8C3B-5946900A1582}"/>
                  </a:ext>
                </a:extLst>
              </p:cNvPr>
              <p:cNvSpPr txBox="1"/>
              <p:nvPr/>
            </p:nvSpPr>
            <p:spPr>
              <a:xfrm>
                <a:off x="902677" y="4112018"/>
                <a:ext cx="4278923" cy="1326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DF3BF1-2E79-4C56-8C3B-5946900A1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77" y="4112018"/>
                <a:ext cx="4278923" cy="13265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297F6F8-E380-41ED-9C29-D416EA7B0896}"/>
              </a:ext>
            </a:extLst>
          </p:cNvPr>
          <p:cNvSpPr txBox="1"/>
          <p:nvPr/>
        </p:nvSpPr>
        <p:spPr>
          <a:xfrm rot="20539925">
            <a:off x="2136050" y="1877568"/>
            <a:ext cx="2155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1">
                    <a:alpha val="26000"/>
                  </a:schemeClr>
                </a:solidFill>
              </a:rPr>
              <a:t>Preliminary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B2C535-F5C6-4D4E-8A86-536C07A0A909}"/>
              </a:ext>
            </a:extLst>
          </p:cNvPr>
          <p:cNvSpPr txBox="1"/>
          <p:nvPr/>
        </p:nvSpPr>
        <p:spPr>
          <a:xfrm rot="20539925">
            <a:off x="8055266" y="4482888"/>
            <a:ext cx="2155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1">
                    <a:alpha val="26000"/>
                  </a:scheme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69152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66C3B-169D-48C8-9C66-F0DB6D864AF5}"/>
                  </a:ext>
                </a:extLst>
              </p:cNvPr>
              <p:cNvSpPr txBox="1"/>
              <p:nvPr/>
            </p:nvSpPr>
            <p:spPr>
              <a:xfrm>
                <a:off x="4606861" y="59883"/>
                <a:ext cx="2978277" cy="1650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09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093" i="1">
                              <a:latin typeface="Cambria Math" panose="02040503050406030204" pitchFamily="18" charset="0"/>
                            </a:rPr>
                            <m:t>0&lt;</m:t>
                          </m:r>
                          <m:r>
                            <a:rPr lang="en-GB" sz="3093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sz="3093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093" i="1">
                          <a:latin typeface="Cambria Math" panose="02040503050406030204" pitchFamily="18" charset="0"/>
                        </a:rPr>
                        <m:t>&lt;2.5</m:t>
                      </m:r>
                    </m:oMath>
                  </m:oMathPara>
                </a14:m>
                <a:endParaRPr lang="en-GB" sz="3093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</a:rPr>
                        <m:t>0&lt;</m:t>
                      </m:r>
                      <m:sSubSup>
                        <m:sSub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bSup>
                      <m:r>
                        <a:rPr lang="en-GB" sz="32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000" dirty="0"/>
              </a:p>
              <a:p>
                <a:endParaRPr lang="en-GB" sz="3093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66C3B-169D-48C8-9C66-F0DB6D864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861" y="59883"/>
                <a:ext cx="2978277" cy="1650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80BA11D2-585F-410D-B153-BB1F34FA2B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"/>
          <a:stretch/>
        </p:blipFill>
        <p:spPr>
          <a:xfrm>
            <a:off x="1838831" y="1309287"/>
            <a:ext cx="8810092" cy="4239425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02F64161-2705-4187-B832-164F94279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65" y="5548712"/>
            <a:ext cx="1490145" cy="11714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2FBD47-958F-45CA-8477-F768A117A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811" y="5548710"/>
            <a:ext cx="1490146" cy="1171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1E3E5E-45BA-4098-9077-888B8D5EDAD6}"/>
              </a:ext>
            </a:extLst>
          </p:cNvPr>
          <p:cNvSpPr txBox="1"/>
          <p:nvPr/>
        </p:nvSpPr>
        <p:spPr>
          <a:xfrm>
            <a:off x="11900916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1DE1E1-8DD3-43B6-B0B5-697D129874C2}"/>
              </a:ext>
            </a:extLst>
          </p:cNvPr>
          <p:cNvSpPr txBox="1"/>
          <p:nvPr/>
        </p:nvSpPr>
        <p:spPr>
          <a:xfrm rot="20539925">
            <a:off x="7122578" y="4047745"/>
            <a:ext cx="2155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1">
                    <a:alpha val="26000"/>
                  </a:scheme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909176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356</Words>
  <Application>Microsoft Office PowerPoint</Application>
  <PresentationFormat>Widescreen</PresentationFormat>
  <Paragraphs>119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Cambria Math</vt:lpstr>
      <vt:lpstr>Office Theme</vt:lpstr>
      <vt:lpstr>Search for First Strange Hexaquark With CLAS12</vt:lpstr>
      <vt:lpstr>Motivation</vt:lpstr>
      <vt:lpstr>Motivation</vt:lpstr>
      <vt:lpstr> </vt:lpstr>
      <vt:lpstr>What I am looking for</vt:lpstr>
      <vt:lpstr>Missing Mass</vt:lpstr>
      <vt:lpstr>Main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Thank You 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Hexaquark Search</dc:title>
  <dc:creator>Geraint Clash</dc:creator>
  <cp:lastModifiedBy>Geraint Clash</cp:lastModifiedBy>
  <cp:revision>57</cp:revision>
  <dcterms:created xsi:type="dcterms:W3CDTF">2022-03-28T18:14:00Z</dcterms:created>
  <dcterms:modified xsi:type="dcterms:W3CDTF">2022-04-20T12:24:56Z</dcterms:modified>
</cp:coreProperties>
</file>