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9" r:id="rId4"/>
    <p:sldId id="267" r:id="rId5"/>
    <p:sldId id="270" r:id="rId6"/>
    <p:sldId id="261" r:id="rId7"/>
    <p:sldId id="269" r:id="rId8"/>
    <p:sldId id="263" r:id="rId9"/>
    <p:sldId id="271" r:id="rId10"/>
    <p:sldId id="272" r:id="rId11"/>
    <p:sldId id="273"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162" d="100"/>
          <a:sy n="162" d="100"/>
        </p:scale>
        <p:origin x="10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353901-A0DE-4D2D-8191-B297D30E6F85}"/>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7D25674D-7E86-4E2C-97BB-DBEAFDE006DC}"/>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9294015B-43EB-42BD-905B-995418DA491A}" type="datetime1">
              <a:rPr lang="en-GB"/>
              <a:pPr lvl="0"/>
              <a:t>16/06/2022</a:t>
            </a:fld>
            <a:endParaRPr lang="en-GB"/>
          </a:p>
        </p:txBody>
      </p:sp>
      <p:sp>
        <p:nvSpPr>
          <p:cNvPr id="4" name="Slide Image Placeholder 3">
            <a:extLst>
              <a:ext uri="{FF2B5EF4-FFF2-40B4-BE49-F238E27FC236}">
                <a16:creationId xmlns:a16="http://schemas.microsoft.com/office/drawing/2014/main" id="{A39298DC-88E2-4403-9465-CC0C6179F7B2}"/>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C53DAA05-4B40-4B57-9624-A568997D4410}"/>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0A263EDB-2CEB-4A9E-AEF3-2C12422CF00D}"/>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E3D2774B-E301-4589-95E3-AB320A313186}"/>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B5CF91B8-CB3B-4072-B40E-EDBE9AFB526C}" type="slidenum">
              <a:t>‹#›</a:t>
            </a:fld>
            <a:endParaRPr lang="en-GB"/>
          </a:p>
        </p:txBody>
      </p:sp>
    </p:spTree>
    <p:extLst>
      <p:ext uri="{BB962C8B-B14F-4D97-AF65-F5344CB8AC3E}">
        <p14:creationId xmlns:p14="http://schemas.microsoft.com/office/powerpoint/2010/main" val="2647015611"/>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Today I will talk about many proton knock-out from nuclear targets using real photon beams.</a:t>
            </a:r>
          </a:p>
        </p:txBody>
      </p:sp>
      <p:sp>
        <p:nvSpPr>
          <p:cNvPr id="4" name="Slide Number Placeholder 3"/>
          <p:cNvSpPr>
            <a:spLocks noGrp="1"/>
          </p:cNvSpPr>
          <p:nvPr>
            <p:ph type="sldNum" sz="quarter" idx="5"/>
          </p:nvPr>
        </p:nvSpPr>
        <p:spPr/>
        <p:txBody>
          <a:bodyPr/>
          <a:lstStyle/>
          <a:p>
            <a:pPr lvl="0"/>
            <a:fld id="{B5CF91B8-CB3B-4072-B40E-EDBE9AFB526C}" type="slidenum">
              <a:rPr lang="en-GB" smtClean="0"/>
              <a:t>1</a:t>
            </a:fld>
            <a:endParaRPr lang="en-GB"/>
          </a:p>
        </p:txBody>
      </p:sp>
    </p:spTree>
    <p:extLst>
      <p:ext uri="{BB962C8B-B14F-4D97-AF65-F5344CB8AC3E}">
        <p14:creationId xmlns:p14="http://schemas.microsoft.com/office/powerpoint/2010/main" val="303002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After deducing the final states and finding the correct signatures of residual targets we can determine the proton multiplicities achieved. The yellow histogram is the experimental data and the black/shaded is the simulated data. Two key points to take from the plot are that we can knock-out 6 protons from the carbon nucleus so just imagine what we could do with lead. The model agrees well in predicating the multiplicities achieved in experiment, so can be used to simulate for heavier elements.</a:t>
            </a:r>
          </a:p>
        </p:txBody>
      </p:sp>
      <p:sp>
        <p:nvSpPr>
          <p:cNvPr id="4" name="Slide Number Placeholder 3"/>
          <p:cNvSpPr>
            <a:spLocks noGrp="1"/>
          </p:cNvSpPr>
          <p:nvPr>
            <p:ph type="sldNum" sz="quarter" idx="5"/>
          </p:nvPr>
        </p:nvSpPr>
        <p:spPr/>
        <p:txBody>
          <a:bodyPr/>
          <a:lstStyle/>
          <a:p>
            <a:pPr lvl="0"/>
            <a:fld id="{B5CF91B8-CB3B-4072-B40E-EDBE9AFB526C}" type="slidenum">
              <a:rPr lang="en-GB" smtClean="0"/>
              <a:t>10</a:t>
            </a:fld>
            <a:endParaRPr lang="en-GB"/>
          </a:p>
        </p:txBody>
      </p:sp>
    </p:spTree>
    <p:extLst>
      <p:ext uri="{BB962C8B-B14F-4D97-AF65-F5344CB8AC3E}">
        <p14:creationId xmlns:p14="http://schemas.microsoft.com/office/powerpoint/2010/main" val="1703159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After deducing the final states and finding the correct signatures of residual targets we can determine the proton multiplicities achieved. The yellow histogram is the experimental data and the black/shaded is the simulated data. Two key points to take from the plot are that we can knock-out 6 protons from the carbon nucleus so just imagine what we could do with lead. The model agrees well in predicating the multiplicities achieved in experiment, so can be used to simulate for heavier elements.</a:t>
            </a:r>
          </a:p>
        </p:txBody>
      </p:sp>
      <p:sp>
        <p:nvSpPr>
          <p:cNvPr id="4" name="Slide Number Placeholder 3"/>
          <p:cNvSpPr>
            <a:spLocks noGrp="1"/>
          </p:cNvSpPr>
          <p:nvPr>
            <p:ph type="sldNum" sz="quarter" idx="5"/>
          </p:nvPr>
        </p:nvSpPr>
        <p:spPr/>
        <p:txBody>
          <a:bodyPr/>
          <a:lstStyle/>
          <a:p>
            <a:pPr lvl="0"/>
            <a:fld id="{B5CF91B8-CB3B-4072-B40E-EDBE9AFB526C}" type="slidenum">
              <a:rPr lang="en-GB" smtClean="0"/>
              <a:t>11</a:t>
            </a:fld>
            <a:endParaRPr lang="en-GB"/>
          </a:p>
        </p:txBody>
      </p:sp>
    </p:spTree>
    <p:extLst>
      <p:ext uri="{BB962C8B-B14F-4D97-AF65-F5344CB8AC3E}">
        <p14:creationId xmlns:p14="http://schemas.microsoft.com/office/powerpoint/2010/main" val="175265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The result make for a promising future, particularly for the upcoming experiments art CLAS12 and new institutes like the Electron on Collider who are interested in the results obtained here. Comparisons with other spallation sources is possible, particularly for the RGM experiments upcoming this winter. We can also expand the physics learnt here to other fields, particularly neutrino physics where we can constrain the physics on nuclear processes.  Neutrino oscillations make a big assumption in not regarding the nuclear interactions, so the work here is important to that field of study.</a:t>
            </a:r>
          </a:p>
        </p:txBody>
      </p:sp>
      <p:sp>
        <p:nvSpPr>
          <p:cNvPr id="4" name="Slide Number Placeholder 3"/>
          <p:cNvSpPr>
            <a:spLocks noGrp="1"/>
          </p:cNvSpPr>
          <p:nvPr>
            <p:ph type="sldNum" sz="quarter" idx="5"/>
          </p:nvPr>
        </p:nvSpPr>
        <p:spPr/>
        <p:txBody>
          <a:bodyPr/>
          <a:lstStyle/>
          <a:p>
            <a:pPr lvl="0"/>
            <a:fld id="{B5CF91B8-CB3B-4072-B40E-EDBE9AFB526C}" type="slidenum">
              <a:rPr lang="en-GB" smtClean="0"/>
              <a:t>12</a:t>
            </a:fld>
            <a:endParaRPr lang="en-GB"/>
          </a:p>
        </p:txBody>
      </p:sp>
    </p:spTree>
    <p:extLst>
      <p:ext uri="{BB962C8B-B14F-4D97-AF65-F5344CB8AC3E}">
        <p14:creationId xmlns:p14="http://schemas.microsoft.com/office/powerpoint/2010/main" val="38964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This is a quick depiction of what happens we have an incident beam on a nuclear target and then many protons are knocked-out and a residual target is </a:t>
            </a:r>
            <a:r>
              <a:rPr lang="en-GB" dirty="0" err="1"/>
              <a:t>produded</a:t>
            </a:r>
            <a:r>
              <a:rPr lang="en-GB" dirty="0"/>
              <a:t>.</a:t>
            </a:r>
          </a:p>
        </p:txBody>
      </p:sp>
      <p:sp>
        <p:nvSpPr>
          <p:cNvPr id="4" name="Slide Number Placeholder 3"/>
          <p:cNvSpPr>
            <a:spLocks noGrp="1"/>
          </p:cNvSpPr>
          <p:nvPr>
            <p:ph type="sldNum" sz="quarter" idx="5"/>
          </p:nvPr>
        </p:nvSpPr>
        <p:spPr/>
        <p:txBody>
          <a:bodyPr/>
          <a:lstStyle/>
          <a:p>
            <a:pPr lvl="0"/>
            <a:fld id="{B5CF91B8-CB3B-4072-B40E-EDBE9AFB526C}" type="slidenum">
              <a:rPr lang="en-GB" smtClean="0"/>
              <a:t>2</a:t>
            </a:fld>
            <a:endParaRPr lang="en-GB"/>
          </a:p>
        </p:txBody>
      </p:sp>
    </p:spTree>
    <p:extLst>
      <p:ext uri="{BB962C8B-B14F-4D97-AF65-F5344CB8AC3E}">
        <p14:creationId xmlns:p14="http://schemas.microsoft.com/office/powerpoint/2010/main" val="1264090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202C03-F634-42A0-957D-5340EFF9FE8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E5EB8A5-3AD8-4B28-A700-81401B405FEA}"/>
              </a:ext>
            </a:extLst>
          </p:cNvPr>
          <p:cNvSpPr txBox="1">
            <a:spLocks noGrp="1"/>
          </p:cNvSpPr>
          <p:nvPr>
            <p:ph type="body" sz="quarter" idx="1"/>
          </p:nvPr>
        </p:nvSpPr>
        <p:spPr/>
        <p:txBody>
          <a:bodyPr/>
          <a:lstStyle/>
          <a:p>
            <a:r>
              <a:rPr lang="en-GB" dirty="0"/>
              <a:t>Let's start with some motivation for this study. The first would be to test the feasibility of photon beams as a spallation source, since photon beams have not been used for this kind of study before. In turn, this allows us to reach exotic nuclei within the nuclear chart. We will focus on the Carbon target and will study proton knock-outs which produced residuals along the line shown. We will compare our results with a theoretical model which will allow us to predict the nuclei we can possible create from heavier nuclei. Currently, the most feasible way to study heavier nuclei is to knock two slightly lighter atoms together to produce a larger one. The problem is that this produces proton rich nuclei. Using photon beams, we can take a lead target for example and knock-out many protons and reach neutron rich nuclei, important for studying the r-process. The r-process is a set of rapid neutron capture processes, responsible for the creation of about half of the atomic nuclei heavier than iron. Another important aspect of this study is its implications in further our understanding of many body physics, particularly given that many body calculations are difficult to model, but here we can fast track using </a:t>
            </a:r>
            <a:r>
              <a:rPr lang="en-GB" dirty="0" err="1"/>
              <a:t>phenomological</a:t>
            </a:r>
            <a:r>
              <a:rPr lang="en-GB" dirty="0"/>
              <a:t> model. We can also interpret dominant interactions, which is key to understanding the nuclear interactions that occur. </a:t>
            </a:r>
          </a:p>
        </p:txBody>
      </p:sp>
      <p:sp>
        <p:nvSpPr>
          <p:cNvPr id="4" name="Slide Number Placeholder 3">
            <a:extLst>
              <a:ext uri="{FF2B5EF4-FFF2-40B4-BE49-F238E27FC236}">
                <a16:creationId xmlns:a16="http://schemas.microsoft.com/office/drawing/2014/main" id="{9BC88848-7FC1-4DE0-AFEE-5D51FC2CF65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1360E89-3B8A-4A16-93B1-92765EF7DA85}" type="slidenum">
              <a:t>3</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Some quick notes on the experimental aspects first. </a:t>
            </a:r>
            <a:r>
              <a:rPr lang="en-GB" dirty="0" err="1"/>
              <a:t>Jlab</a:t>
            </a:r>
            <a:r>
              <a:rPr lang="en-GB" dirty="0"/>
              <a:t> is a national particle accelerator where we have a continuous electron beam with energies up to 12GeV. The beam gets faster and faster and then is sent to one of the experimental halls where the particle experiments is conducted.</a:t>
            </a:r>
          </a:p>
        </p:txBody>
      </p:sp>
      <p:sp>
        <p:nvSpPr>
          <p:cNvPr id="4" name="Slide Number Placeholder 3"/>
          <p:cNvSpPr>
            <a:spLocks noGrp="1"/>
          </p:cNvSpPr>
          <p:nvPr>
            <p:ph type="sldNum" sz="quarter" idx="5"/>
          </p:nvPr>
        </p:nvSpPr>
        <p:spPr/>
        <p:txBody>
          <a:bodyPr/>
          <a:lstStyle/>
          <a:p>
            <a:pPr lvl="0"/>
            <a:fld id="{B5CF91B8-CB3B-4072-B40E-EDBE9AFB526C}" type="slidenum">
              <a:rPr lang="en-GB" smtClean="0"/>
              <a:t>4</a:t>
            </a:fld>
            <a:endParaRPr lang="en-GB"/>
          </a:p>
        </p:txBody>
      </p:sp>
    </p:spTree>
    <p:extLst>
      <p:ext uri="{BB962C8B-B14F-4D97-AF65-F5344CB8AC3E}">
        <p14:creationId xmlns:p14="http://schemas.microsoft.com/office/powerpoint/2010/main" val="3909391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13DFE5-E77A-4D2A-BD7A-2F21A1ED95F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FC0B90C-0F4A-43F7-ABE1-D3ABAD6EC1A1}"/>
              </a:ext>
            </a:extLst>
          </p:cNvPr>
          <p:cNvSpPr txBox="1">
            <a:spLocks noGrp="1"/>
          </p:cNvSpPr>
          <p:nvPr>
            <p:ph type="body" sz="quarter" idx="1"/>
          </p:nvPr>
        </p:nvSpPr>
        <p:spPr/>
        <p:txBody>
          <a:bodyPr/>
          <a:lstStyle/>
          <a:p>
            <a:pPr lvl="0">
              <a:lnSpc>
                <a:spcPct val="150000"/>
              </a:lnSpc>
              <a:spcBef>
                <a:spcPts val="1000"/>
              </a:spcBef>
            </a:pPr>
            <a:r>
              <a:rPr lang="en-GB" dirty="0">
                <a:latin typeface="Calibri Light"/>
              </a:rPr>
              <a:t>Our experiment focuses on scattering an electron from a diamond radiator to produce real photon beams. These photons are tagged and their energy is determined by the tagging spectrometer, which allows us to study many interactions since we do not require the detection of the full final state. The photons then interact with the carbon targets and the particles are detected by the CLAS detector which has a nearly 4pi detection and excellent charged particle detection.</a:t>
            </a:r>
          </a:p>
          <a:p>
            <a:pPr lvl="0">
              <a:lnSpc>
                <a:spcPct val="150000"/>
              </a:lnSpc>
              <a:spcBef>
                <a:spcPts val="1000"/>
              </a:spcBef>
            </a:pPr>
            <a:r>
              <a:rPr lang="en-GB" dirty="0">
                <a:latin typeface="Calibri Light"/>
              </a:rPr>
              <a:t>Show how big the detector is. </a:t>
            </a:r>
            <a:r>
              <a:rPr lang="en-GB" kern="0" dirty="0">
                <a:latin typeface="Calibri Light"/>
              </a:rPr>
              <a:t>Tagging spec allows for exclusive reactions without identifying all final state particles</a:t>
            </a:r>
            <a:endParaRPr lang="en-GB" dirty="0">
              <a:latin typeface="Calibri Light"/>
            </a:endParaRPr>
          </a:p>
          <a:p>
            <a:pPr lvl="0"/>
            <a:endParaRPr lang="en-GB" dirty="0"/>
          </a:p>
        </p:txBody>
      </p:sp>
      <p:sp>
        <p:nvSpPr>
          <p:cNvPr id="4" name="Slide Number Placeholder 3">
            <a:extLst>
              <a:ext uri="{FF2B5EF4-FFF2-40B4-BE49-F238E27FC236}">
                <a16:creationId xmlns:a16="http://schemas.microsoft.com/office/drawing/2014/main" id="{1B134359-2485-4AB9-8476-4CB349CB43A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6840525-9910-43C3-972E-B6BD71F1B494}" type="slidenum">
              <a:t>5</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38BF61-5608-464B-BB11-AB93217E064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64B0E53-C9C0-4E4C-B9DB-CBB369D279BA}"/>
              </a:ext>
            </a:extLst>
          </p:cNvPr>
          <p:cNvSpPr txBox="1">
            <a:spLocks noGrp="1"/>
          </p:cNvSpPr>
          <p:nvPr>
            <p:ph type="body" sz="quarter" idx="1"/>
          </p:nvPr>
        </p:nvSpPr>
        <p:spPr/>
        <p:txBody>
          <a:bodyPr/>
          <a:lstStyle/>
          <a:p>
            <a:pPr lvl="0"/>
            <a:r>
              <a:rPr lang="en-GB" dirty="0"/>
              <a:t>The simulation process begin with our theoretical model, </a:t>
            </a:r>
            <a:r>
              <a:rPr lang="en-GB" dirty="0" err="1"/>
              <a:t>GiBUU</a:t>
            </a:r>
            <a:r>
              <a:rPr lang="en-GB" dirty="0"/>
              <a:t>. It provides a complete dynamical description of particle interactions and has full knowledge of the final state. However, it is unhindered by detector acceptance and efficiency. We then process the events generated by </a:t>
            </a:r>
            <a:r>
              <a:rPr lang="en-GB" dirty="0" err="1"/>
              <a:t>GiBUU</a:t>
            </a:r>
            <a:r>
              <a:rPr lang="en-GB" dirty="0"/>
              <a:t> through a CLAS based simulation which models a virtual detector which mimics the real detector shown on the previous slide. The data is then processed in a manner similar to the experimental data where a fairer comparison can be made.</a:t>
            </a:r>
          </a:p>
          <a:p>
            <a:pPr lvl="0"/>
            <a:r>
              <a:rPr lang="en-GB" dirty="0"/>
              <a:t> Virtual detector simulates the realistic detector shown previous slide</a:t>
            </a:r>
          </a:p>
          <a:p>
            <a:pPr lvl="0"/>
            <a:r>
              <a:rPr lang="en-GB" dirty="0"/>
              <a:t>Process data through virtual detector, process them in manner identical to real data</a:t>
            </a:r>
          </a:p>
          <a:p>
            <a:pPr lvl="0"/>
            <a:r>
              <a:rPr lang="en-GB" dirty="0"/>
              <a:t>Allows for fairer comparison</a:t>
            </a:r>
          </a:p>
        </p:txBody>
      </p:sp>
      <p:sp>
        <p:nvSpPr>
          <p:cNvPr id="4" name="Slide Number Placeholder 3">
            <a:extLst>
              <a:ext uri="{FF2B5EF4-FFF2-40B4-BE49-F238E27FC236}">
                <a16:creationId xmlns:a16="http://schemas.microsoft.com/office/drawing/2014/main" id="{4D161EB2-E15B-4A23-9B67-10193CA6E13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404AE42-5C9D-40EC-BBE6-67AF79C59A13}" type="slidenum">
              <a:t>6</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Next lets discuss some interactions that can occur in the nucleus. First we have a pion induced chain reaction, this is when the initial photon excites the proton to an excited state, called a resonance, and when the proton relaxes back to its ground state it is ejected from the nucleus and also ejects an additional particle, the pi zero. This pi zero then excites another proton and the cycle continues. The second example is proton-proton scattering where a proton is on its way out of the nucleus and bumps into a second proton in the nucleus, scattering from it and the two are ejected from the nucleus. These interactions occur over a small time of 10-24 and a small length of 3fm, so it is difficult to determine which interactions actually occurred, but what is important is the final </a:t>
            </a:r>
            <a:r>
              <a:rPr lang="en-GB" dirty="0" err="1"/>
              <a:t>satte</a:t>
            </a:r>
            <a:r>
              <a:rPr lang="en-GB" dirty="0"/>
              <a:t>, i.e. how many protons we have knocked-out.</a:t>
            </a:r>
          </a:p>
        </p:txBody>
      </p:sp>
      <p:sp>
        <p:nvSpPr>
          <p:cNvPr id="4" name="Slide Number Placeholder 3"/>
          <p:cNvSpPr>
            <a:spLocks noGrp="1"/>
          </p:cNvSpPr>
          <p:nvPr>
            <p:ph type="sldNum" sz="quarter" idx="5"/>
          </p:nvPr>
        </p:nvSpPr>
        <p:spPr/>
        <p:txBody>
          <a:bodyPr/>
          <a:lstStyle/>
          <a:p>
            <a:pPr lvl="0"/>
            <a:fld id="{B5CF91B8-CB3B-4072-B40E-EDBE9AFB526C}" type="slidenum">
              <a:rPr lang="en-GB" smtClean="0"/>
              <a:t>7</a:t>
            </a:fld>
            <a:endParaRPr lang="en-GB"/>
          </a:p>
        </p:txBody>
      </p:sp>
    </p:spTree>
    <p:extLst>
      <p:ext uri="{BB962C8B-B14F-4D97-AF65-F5344CB8AC3E}">
        <p14:creationId xmlns:p14="http://schemas.microsoft.com/office/powerpoint/2010/main" val="489210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After deducing the final states and finding the correct signatures of residual targets we can determine the proton multiplicities achieved. The yellow histogram is the experimental data and the black/shaded is the simulated data. Two key points to take from the plot are that we can knock-out 6 protons from the carbon nucleus so just imagine what we could do with lead. The model agrees well in predicating the multiplicities achieved in experiment, so can be used to simulate for heavier elements.</a:t>
            </a:r>
          </a:p>
        </p:txBody>
      </p:sp>
      <p:sp>
        <p:nvSpPr>
          <p:cNvPr id="4" name="Slide Number Placeholder 3"/>
          <p:cNvSpPr>
            <a:spLocks noGrp="1"/>
          </p:cNvSpPr>
          <p:nvPr>
            <p:ph type="sldNum" sz="quarter" idx="5"/>
          </p:nvPr>
        </p:nvSpPr>
        <p:spPr/>
        <p:txBody>
          <a:bodyPr/>
          <a:lstStyle/>
          <a:p>
            <a:pPr lvl="0"/>
            <a:fld id="{B5CF91B8-CB3B-4072-B40E-EDBE9AFB526C}" type="slidenum">
              <a:rPr lang="en-GB" smtClean="0"/>
              <a:t>8</a:t>
            </a:fld>
            <a:endParaRPr lang="en-GB"/>
          </a:p>
        </p:txBody>
      </p:sp>
    </p:spTree>
    <p:extLst>
      <p:ext uri="{BB962C8B-B14F-4D97-AF65-F5344CB8AC3E}">
        <p14:creationId xmlns:p14="http://schemas.microsoft.com/office/powerpoint/2010/main" val="452376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After deducing the final states and finding the correct signatures of residual targets we can determine the proton multiplicities achieved. The yellow histogram is the experimental data and the black/shaded is the simulated data. Two key points to take from the plot are that we can knock-out 6 protons from the carbon nucleus so just imagine what we could do with lead. The model agrees well in predicating the multiplicities achieved in experiment, so can be used to simulate for heavier elements.</a:t>
            </a:r>
          </a:p>
        </p:txBody>
      </p:sp>
      <p:sp>
        <p:nvSpPr>
          <p:cNvPr id="4" name="Slide Number Placeholder 3"/>
          <p:cNvSpPr>
            <a:spLocks noGrp="1"/>
          </p:cNvSpPr>
          <p:nvPr>
            <p:ph type="sldNum" sz="quarter" idx="5"/>
          </p:nvPr>
        </p:nvSpPr>
        <p:spPr/>
        <p:txBody>
          <a:bodyPr/>
          <a:lstStyle/>
          <a:p>
            <a:pPr lvl="0"/>
            <a:fld id="{B5CF91B8-CB3B-4072-B40E-EDBE9AFB526C}" type="slidenum">
              <a:rPr lang="en-GB" smtClean="0"/>
              <a:t>9</a:t>
            </a:fld>
            <a:endParaRPr lang="en-GB"/>
          </a:p>
        </p:txBody>
      </p:sp>
    </p:spTree>
    <p:extLst>
      <p:ext uri="{BB962C8B-B14F-4D97-AF65-F5344CB8AC3E}">
        <p14:creationId xmlns:p14="http://schemas.microsoft.com/office/powerpoint/2010/main" val="1896881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AC11-CCB0-49A3-8DD2-D3028D65E4BD}"/>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00944E86-5ECC-4107-9C1B-0874E695BE9F}"/>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47BBEC58-D437-4940-9E3D-F769BB238B85}"/>
              </a:ext>
            </a:extLst>
          </p:cNvPr>
          <p:cNvSpPr txBox="1">
            <a:spLocks noGrp="1"/>
          </p:cNvSpPr>
          <p:nvPr>
            <p:ph type="dt" sz="half" idx="7"/>
          </p:nvPr>
        </p:nvSpPr>
        <p:spPr/>
        <p:txBody>
          <a:bodyPr/>
          <a:lstStyle>
            <a:lvl1pPr>
              <a:defRPr/>
            </a:lvl1pPr>
          </a:lstStyle>
          <a:p>
            <a:pPr lvl="0"/>
            <a:fld id="{C4BDE0AF-AD28-46E2-B91E-53C4946A390D}" type="datetime1">
              <a:rPr lang="en-GB"/>
              <a:pPr lvl="0"/>
              <a:t>16/06/2022</a:t>
            </a:fld>
            <a:endParaRPr lang="en-GB"/>
          </a:p>
        </p:txBody>
      </p:sp>
      <p:sp>
        <p:nvSpPr>
          <p:cNvPr id="5" name="Footer Placeholder 4">
            <a:extLst>
              <a:ext uri="{FF2B5EF4-FFF2-40B4-BE49-F238E27FC236}">
                <a16:creationId xmlns:a16="http://schemas.microsoft.com/office/drawing/2014/main" id="{3820F3F4-F886-4808-933D-F6D846DAF9D3}"/>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0247224C-FD6A-4D12-A38A-D8DACEDA1114}"/>
              </a:ext>
            </a:extLst>
          </p:cNvPr>
          <p:cNvSpPr txBox="1">
            <a:spLocks noGrp="1"/>
          </p:cNvSpPr>
          <p:nvPr>
            <p:ph type="sldNum" sz="quarter" idx="8"/>
          </p:nvPr>
        </p:nvSpPr>
        <p:spPr/>
        <p:txBody>
          <a:bodyPr/>
          <a:lstStyle>
            <a:lvl1pPr>
              <a:defRPr/>
            </a:lvl1pPr>
          </a:lstStyle>
          <a:p>
            <a:pPr lvl="0"/>
            <a:fld id="{8E96D740-7481-4CF0-8D75-A0A0873D0487}" type="slidenum">
              <a:t>‹#›</a:t>
            </a:fld>
            <a:endParaRPr lang="en-GB"/>
          </a:p>
        </p:txBody>
      </p:sp>
    </p:spTree>
    <p:extLst>
      <p:ext uri="{BB962C8B-B14F-4D97-AF65-F5344CB8AC3E}">
        <p14:creationId xmlns:p14="http://schemas.microsoft.com/office/powerpoint/2010/main" val="270648193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B9FE-2F77-4A67-A61A-30825CC7326D}"/>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E16EBCC1-2AC5-4B18-98C6-2A29F690ED15}"/>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D7E828-B523-46BC-95C1-37ED5C7D64F9}"/>
              </a:ext>
            </a:extLst>
          </p:cNvPr>
          <p:cNvSpPr txBox="1">
            <a:spLocks noGrp="1"/>
          </p:cNvSpPr>
          <p:nvPr>
            <p:ph type="dt" sz="half" idx="7"/>
          </p:nvPr>
        </p:nvSpPr>
        <p:spPr/>
        <p:txBody>
          <a:bodyPr/>
          <a:lstStyle>
            <a:lvl1pPr>
              <a:defRPr/>
            </a:lvl1pPr>
          </a:lstStyle>
          <a:p>
            <a:pPr lvl="0"/>
            <a:fld id="{67E2F5BA-49A0-4EAD-9534-103AB5A02DDB}" type="datetime1">
              <a:rPr lang="en-GB"/>
              <a:pPr lvl="0"/>
              <a:t>16/06/2022</a:t>
            </a:fld>
            <a:endParaRPr lang="en-GB"/>
          </a:p>
        </p:txBody>
      </p:sp>
      <p:sp>
        <p:nvSpPr>
          <p:cNvPr id="5" name="Footer Placeholder 4">
            <a:extLst>
              <a:ext uri="{FF2B5EF4-FFF2-40B4-BE49-F238E27FC236}">
                <a16:creationId xmlns:a16="http://schemas.microsoft.com/office/drawing/2014/main" id="{F1E74E84-242D-4A97-A056-E8F03DD02275}"/>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9E9F3B28-E822-431D-A5F2-0DF5B5FD137F}"/>
              </a:ext>
            </a:extLst>
          </p:cNvPr>
          <p:cNvSpPr txBox="1">
            <a:spLocks noGrp="1"/>
          </p:cNvSpPr>
          <p:nvPr>
            <p:ph type="sldNum" sz="quarter" idx="8"/>
          </p:nvPr>
        </p:nvSpPr>
        <p:spPr/>
        <p:txBody>
          <a:bodyPr/>
          <a:lstStyle>
            <a:lvl1pPr>
              <a:defRPr/>
            </a:lvl1pPr>
          </a:lstStyle>
          <a:p>
            <a:pPr lvl="0"/>
            <a:fld id="{2E1311BC-6192-4228-A813-D039C948A88C}" type="slidenum">
              <a:t>‹#›</a:t>
            </a:fld>
            <a:endParaRPr lang="en-GB"/>
          </a:p>
        </p:txBody>
      </p:sp>
    </p:spTree>
    <p:extLst>
      <p:ext uri="{BB962C8B-B14F-4D97-AF65-F5344CB8AC3E}">
        <p14:creationId xmlns:p14="http://schemas.microsoft.com/office/powerpoint/2010/main" val="170650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561E89-9897-42F7-9ED2-57090FE0BA8C}"/>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6AEE2CA9-3E67-49BF-ABF7-024AA493B32E}"/>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141527-F794-466F-A832-AE561193962A}"/>
              </a:ext>
            </a:extLst>
          </p:cNvPr>
          <p:cNvSpPr txBox="1">
            <a:spLocks noGrp="1"/>
          </p:cNvSpPr>
          <p:nvPr>
            <p:ph type="dt" sz="half" idx="7"/>
          </p:nvPr>
        </p:nvSpPr>
        <p:spPr/>
        <p:txBody>
          <a:bodyPr/>
          <a:lstStyle>
            <a:lvl1pPr>
              <a:defRPr/>
            </a:lvl1pPr>
          </a:lstStyle>
          <a:p>
            <a:pPr lvl="0"/>
            <a:fld id="{A29EE691-4C0C-4BAE-809E-AAA16D7FE615}" type="datetime1">
              <a:rPr lang="en-GB"/>
              <a:pPr lvl="0"/>
              <a:t>16/06/2022</a:t>
            </a:fld>
            <a:endParaRPr lang="en-GB"/>
          </a:p>
        </p:txBody>
      </p:sp>
      <p:sp>
        <p:nvSpPr>
          <p:cNvPr id="5" name="Footer Placeholder 4">
            <a:extLst>
              <a:ext uri="{FF2B5EF4-FFF2-40B4-BE49-F238E27FC236}">
                <a16:creationId xmlns:a16="http://schemas.microsoft.com/office/drawing/2014/main" id="{12BB7719-5EA7-4BDC-816E-9F6878BAC522}"/>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C1E63347-E88D-4BAC-8C37-B2BA85F86A68}"/>
              </a:ext>
            </a:extLst>
          </p:cNvPr>
          <p:cNvSpPr txBox="1">
            <a:spLocks noGrp="1"/>
          </p:cNvSpPr>
          <p:nvPr>
            <p:ph type="sldNum" sz="quarter" idx="8"/>
          </p:nvPr>
        </p:nvSpPr>
        <p:spPr/>
        <p:txBody>
          <a:bodyPr/>
          <a:lstStyle>
            <a:lvl1pPr>
              <a:defRPr/>
            </a:lvl1pPr>
          </a:lstStyle>
          <a:p>
            <a:pPr lvl="0"/>
            <a:fld id="{EF19D1F4-5201-4C25-B960-3422E8F45EE9}" type="slidenum">
              <a:t>‹#›</a:t>
            </a:fld>
            <a:endParaRPr lang="en-GB"/>
          </a:p>
        </p:txBody>
      </p:sp>
    </p:spTree>
    <p:extLst>
      <p:ext uri="{BB962C8B-B14F-4D97-AF65-F5344CB8AC3E}">
        <p14:creationId xmlns:p14="http://schemas.microsoft.com/office/powerpoint/2010/main" val="808101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7543-935B-41A3-8BEA-8D1BBA51B43E}"/>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51752CEA-FC95-48CA-BDE4-56638C8B2BE8}"/>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4E0BB4-B91B-4BB9-AD20-C456E3FD7CD2}"/>
              </a:ext>
            </a:extLst>
          </p:cNvPr>
          <p:cNvSpPr txBox="1">
            <a:spLocks noGrp="1"/>
          </p:cNvSpPr>
          <p:nvPr>
            <p:ph type="dt" sz="half" idx="7"/>
          </p:nvPr>
        </p:nvSpPr>
        <p:spPr/>
        <p:txBody>
          <a:bodyPr/>
          <a:lstStyle>
            <a:lvl1pPr>
              <a:defRPr/>
            </a:lvl1pPr>
          </a:lstStyle>
          <a:p>
            <a:pPr lvl="0"/>
            <a:fld id="{ADA0CD58-4415-495A-A4B2-DBADA755126F}" type="datetime1">
              <a:rPr lang="en-GB"/>
              <a:pPr lvl="0"/>
              <a:t>16/06/2022</a:t>
            </a:fld>
            <a:endParaRPr lang="en-GB"/>
          </a:p>
        </p:txBody>
      </p:sp>
      <p:sp>
        <p:nvSpPr>
          <p:cNvPr id="5" name="Footer Placeholder 4">
            <a:extLst>
              <a:ext uri="{FF2B5EF4-FFF2-40B4-BE49-F238E27FC236}">
                <a16:creationId xmlns:a16="http://schemas.microsoft.com/office/drawing/2014/main" id="{EE9525F9-B9B6-4062-B056-EC304458BAE3}"/>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A8D2EFC6-29C7-41CE-BA3F-7C083B26780C}"/>
              </a:ext>
            </a:extLst>
          </p:cNvPr>
          <p:cNvSpPr txBox="1">
            <a:spLocks noGrp="1"/>
          </p:cNvSpPr>
          <p:nvPr>
            <p:ph type="sldNum" sz="quarter" idx="8"/>
          </p:nvPr>
        </p:nvSpPr>
        <p:spPr/>
        <p:txBody>
          <a:bodyPr/>
          <a:lstStyle>
            <a:lvl1pPr>
              <a:defRPr/>
            </a:lvl1pPr>
          </a:lstStyle>
          <a:p>
            <a:pPr lvl="0"/>
            <a:fld id="{B2EEC018-9B39-48B2-A6A4-6B8F615612C2}" type="slidenum">
              <a:t>‹#›</a:t>
            </a:fld>
            <a:endParaRPr lang="en-GB"/>
          </a:p>
        </p:txBody>
      </p:sp>
    </p:spTree>
    <p:extLst>
      <p:ext uri="{BB962C8B-B14F-4D97-AF65-F5344CB8AC3E}">
        <p14:creationId xmlns:p14="http://schemas.microsoft.com/office/powerpoint/2010/main" val="330176550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BBF92-A1BD-4F2D-83B8-1125DF304409}"/>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9B9FA34B-63F1-4FA5-8713-A85508C7F2D5}"/>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E7F9C14E-A89E-474F-8076-C3259ADF0FF3}"/>
              </a:ext>
            </a:extLst>
          </p:cNvPr>
          <p:cNvSpPr txBox="1">
            <a:spLocks noGrp="1"/>
          </p:cNvSpPr>
          <p:nvPr>
            <p:ph type="dt" sz="half" idx="7"/>
          </p:nvPr>
        </p:nvSpPr>
        <p:spPr/>
        <p:txBody>
          <a:bodyPr/>
          <a:lstStyle>
            <a:lvl1pPr>
              <a:defRPr/>
            </a:lvl1pPr>
          </a:lstStyle>
          <a:p>
            <a:pPr lvl="0"/>
            <a:fld id="{476F2C8A-9426-4645-BBC8-49D67FF462BF}" type="datetime1">
              <a:rPr lang="en-GB"/>
              <a:pPr lvl="0"/>
              <a:t>16/06/2022</a:t>
            </a:fld>
            <a:endParaRPr lang="en-GB"/>
          </a:p>
        </p:txBody>
      </p:sp>
      <p:sp>
        <p:nvSpPr>
          <p:cNvPr id="5" name="Footer Placeholder 4">
            <a:extLst>
              <a:ext uri="{FF2B5EF4-FFF2-40B4-BE49-F238E27FC236}">
                <a16:creationId xmlns:a16="http://schemas.microsoft.com/office/drawing/2014/main" id="{CD423B77-DA55-4643-A307-5911B24E7782}"/>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B5142137-6918-478C-AD67-96CA377A6DF6}"/>
              </a:ext>
            </a:extLst>
          </p:cNvPr>
          <p:cNvSpPr txBox="1">
            <a:spLocks noGrp="1"/>
          </p:cNvSpPr>
          <p:nvPr>
            <p:ph type="sldNum" sz="quarter" idx="8"/>
          </p:nvPr>
        </p:nvSpPr>
        <p:spPr/>
        <p:txBody>
          <a:bodyPr/>
          <a:lstStyle>
            <a:lvl1pPr>
              <a:defRPr/>
            </a:lvl1pPr>
          </a:lstStyle>
          <a:p>
            <a:pPr lvl="0"/>
            <a:fld id="{C25A2A6D-DF8D-4982-9F9F-43DC04541EA7}" type="slidenum">
              <a:t>‹#›</a:t>
            </a:fld>
            <a:endParaRPr lang="en-GB"/>
          </a:p>
        </p:txBody>
      </p:sp>
    </p:spTree>
    <p:extLst>
      <p:ext uri="{BB962C8B-B14F-4D97-AF65-F5344CB8AC3E}">
        <p14:creationId xmlns:p14="http://schemas.microsoft.com/office/powerpoint/2010/main" val="17432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C55B2-6774-4923-8128-D351EEC0D26E}"/>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70942E66-5DB8-4244-B07D-18A14BFEA834}"/>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022C10-0A54-4F95-8778-01DFE463E74A}"/>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DD2C382-C158-4FA3-A083-95014D6B6DD6}"/>
              </a:ext>
            </a:extLst>
          </p:cNvPr>
          <p:cNvSpPr txBox="1">
            <a:spLocks noGrp="1"/>
          </p:cNvSpPr>
          <p:nvPr>
            <p:ph type="dt" sz="half" idx="7"/>
          </p:nvPr>
        </p:nvSpPr>
        <p:spPr/>
        <p:txBody>
          <a:bodyPr/>
          <a:lstStyle>
            <a:lvl1pPr>
              <a:defRPr/>
            </a:lvl1pPr>
          </a:lstStyle>
          <a:p>
            <a:pPr lvl="0"/>
            <a:fld id="{DF7C2D9F-D43F-4D2E-BCAF-ACE7DF3B2033}" type="datetime1">
              <a:rPr lang="en-GB"/>
              <a:pPr lvl="0"/>
              <a:t>16/06/2022</a:t>
            </a:fld>
            <a:endParaRPr lang="en-GB"/>
          </a:p>
        </p:txBody>
      </p:sp>
      <p:sp>
        <p:nvSpPr>
          <p:cNvPr id="6" name="Footer Placeholder 5">
            <a:extLst>
              <a:ext uri="{FF2B5EF4-FFF2-40B4-BE49-F238E27FC236}">
                <a16:creationId xmlns:a16="http://schemas.microsoft.com/office/drawing/2014/main" id="{2F24CBC1-5CB4-4742-AC21-88694E50F9AA}"/>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32D501DF-B70F-4474-95C0-BCB6E5ECE7A7}"/>
              </a:ext>
            </a:extLst>
          </p:cNvPr>
          <p:cNvSpPr txBox="1">
            <a:spLocks noGrp="1"/>
          </p:cNvSpPr>
          <p:nvPr>
            <p:ph type="sldNum" sz="quarter" idx="8"/>
          </p:nvPr>
        </p:nvSpPr>
        <p:spPr/>
        <p:txBody>
          <a:bodyPr/>
          <a:lstStyle>
            <a:lvl1pPr>
              <a:defRPr/>
            </a:lvl1pPr>
          </a:lstStyle>
          <a:p>
            <a:pPr lvl="0"/>
            <a:fld id="{ABE0B092-3A89-43EF-9B56-6449CFBE3E19}" type="slidenum">
              <a:t>‹#›</a:t>
            </a:fld>
            <a:endParaRPr lang="en-GB"/>
          </a:p>
        </p:txBody>
      </p:sp>
    </p:spTree>
    <p:extLst>
      <p:ext uri="{BB962C8B-B14F-4D97-AF65-F5344CB8AC3E}">
        <p14:creationId xmlns:p14="http://schemas.microsoft.com/office/powerpoint/2010/main" val="2852907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8974E-059B-4187-8CC9-6C99E1F72424}"/>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2D9B7F09-0495-48EA-A63B-08821E0B77FB}"/>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71D9D4FD-D3CD-45D7-974B-1C0B6C351E93}"/>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91DE45-FD7A-41A7-B7F5-010B878D665A}"/>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911FB92D-1589-4958-BEFD-0C27B37B136F}"/>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27F0390-75B0-4EAA-BF19-5DF89163E410}"/>
              </a:ext>
            </a:extLst>
          </p:cNvPr>
          <p:cNvSpPr txBox="1">
            <a:spLocks noGrp="1"/>
          </p:cNvSpPr>
          <p:nvPr>
            <p:ph type="dt" sz="half" idx="7"/>
          </p:nvPr>
        </p:nvSpPr>
        <p:spPr/>
        <p:txBody>
          <a:bodyPr/>
          <a:lstStyle>
            <a:lvl1pPr>
              <a:defRPr/>
            </a:lvl1pPr>
          </a:lstStyle>
          <a:p>
            <a:pPr lvl="0"/>
            <a:fld id="{6B258D0B-8BB4-463C-901C-75D2D0E30691}" type="datetime1">
              <a:rPr lang="en-GB"/>
              <a:pPr lvl="0"/>
              <a:t>16/06/2022</a:t>
            </a:fld>
            <a:endParaRPr lang="en-GB"/>
          </a:p>
        </p:txBody>
      </p:sp>
      <p:sp>
        <p:nvSpPr>
          <p:cNvPr id="8" name="Footer Placeholder 7">
            <a:extLst>
              <a:ext uri="{FF2B5EF4-FFF2-40B4-BE49-F238E27FC236}">
                <a16:creationId xmlns:a16="http://schemas.microsoft.com/office/drawing/2014/main" id="{4D3D59DD-8D62-4DE0-8E0D-9A71B2E04532}"/>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CBABD06E-87D4-487B-8124-5A116EF4DE3B}"/>
              </a:ext>
            </a:extLst>
          </p:cNvPr>
          <p:cNvSpPr txBox="1">
            <a:spLocks noGrp="1"/>
          </p:cNvSpPr>
          <p:nvPr>
            <p:ph type="sldNum" sz="quarter" idx="8"/>
          </p:nvPr>
        </p:nvSpPr>
        <p:spPr/>
        <p:txBody>
          <a:bodyPr/>
          <a:lstStyle>
            <a:lvl1pPr>
              <a:defRPr/>
            </a:lvl1pPr>
          </a:lstStyle>
          <a:p>
            <a:pPr lvl="0"/>
            <a:fld id="{A8F197CD-99B2-4DBC-8D13-B51825A400B7}" type="slidenum">
              <a:t>‹#›</a:t>
            </a:fld>
            <a:endParaRPr lang="en-GB"/>
          </a:p>
        </p:txBody>
      </p:sp>
    </p:spTree>
    <p:extLst>
      <p:ext uri="{BB962C8B-B14F-4D97-AF65-F5344CB8AC3E}">
        <p14:creationId xmlns:p14="http://schemas.microsoft.com/office/powerpoint/2010/main" val="2441251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5BE4-FD4E-4C78-A100-D6F185CC7869}"/>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A1E19C4D-2524-4F9E-8993-3AA46F33E957}"/>
              </a:ext>
            </a:extLst>
          </p:cNvPr>
          <p:cNvSpPr txBox="1">
            <a:spLocks noGrp="1"/>
          </p:cNvSpPr>
          <p:nvPr>
            <p:ph type="dt" sz="half" idx="7"/>
          </p:nvPr>
        </p:nvSpPr>
        <p:spPr/>
        <p:txBody>
          <a:bodyPr/>
          <a:lstStyle>
            <a:lvl1pPr>
              <a:defRPr/>
            </a:lvl1pPr>
          </a:lstStyle>
          <a:p>
            <a:pPr lvl="0"/>
            <a:fld id="{4FB243FE-10FF-4275-8E29-3F3DF3892A34}" type="datetime1">
              <a:rPr lang="en-GB"/>
              <a:pPr lvl="0"/>
              <a:t>16/06/2022</a:t>
            </a:fld>
            <a:endParaRPr lang="en-GB"/>
          </a:p>
        </p:txBody>
      </p:sp>
      <p:sp>
        <p:nvSpPr>
          <p:cNvPr id="4" name="Footer Placeholder 3">
            <a:extLst>
              <a:ext uri="{FF2B5EF4-FFF2-40B4-BE49-F238E27FC236}">
                <a16:creationId xmlns:a16="http://schemas.microsoft.com/office/drawing/2014/main" id="{0D9D6EC4-32E1-42A8-9801-B7F68407C44B}"/>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6EE7A9EF-0FB9-4697-BCCB-64028A24C378}"/>
              </a:ext>
            </a:extLst>
          </p:cNvPr>
          <p:cNvSpPr txBox="1">
            <a:spLocks noGrp="1"/>
          </p:cNvSpPr>
          <p:nvPr>
            <p:ph type="sldNum" sz="quarter" idx="8"/>
          </p:nvPr>
        </p:nvSpPr>
        <p:spPr/>
        <p:txBody>
          <a:bodyPr/>
          <a:lstStyle>
            <a:lvl1pPr>
              <a:defRPr/>
            </a:lvl1pPr>
          </a:lstStyle>
          <a:p>
            <a:pPr lvl="0"/>
            <a:fld id="{FA9D445A-F95D-4EBC-97DD-C04865873ADC}" type="slidenum">
              <a:t>‹#›</a:t>
            </a:fld>
            <a:endParaRPr lang="en-GB"/>
          </a:p>
        </p:txBody>
      </p:sp>
    </p:spTree>
    <p:extLst>
      <p:ext uri="{BB962C8B-B14F-4D97-AF65-F5344CB8AC3E}">
        <p14:creationId xmlns:p14="http://schemas.microsoft.com/office/powerpoint/2010/main" val="887681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7265AF-0244-49EE-9467-694673FE62EC}"/>
              </a:ext>
            </a:extLst>
          </p:cNvPr>
          <p:cNvSpPr txBox="1">
            <a:spLocks noGrp="1"/>
          </p:cNvSpPr>
          <p:nvPr>
            <p:ph type="dt" sz="half" idx="7"/>
          </p:nvPr>
        </p:nvSpPr>
        <p:spPr/>
        <p:txBody>
          <a:bodyPr/>
          <a:lstStyle>
            <a:lvl1pPr>
              <a:defRPr/>
            </a:lvl1pPr>
          </a:lstStyle>
          <a:p>
            <a:pPr lvl="0"/>
            <a:fld id="{2D6D1BEE-EE2F-41A4-8F7E-108D26D5025E}" type="datetime1">
              <a:rPr lang="en-GB"/>
              <a:pPr lvl="0"/>
              <a:t>16/06/2022</a:t>
            </a:fld>
            <a:endParaRPr lang="en-GB"/>
          </a:p>
        </p:txBody>
      </p:sp>
      <p:sp>
        <p:nvSpPr>
          <p:cNvPr id="3" name="Footer Placeholder 2">
            <a:extLst>
              <a:ext uri="{FF2B5EF4-FFF2-40B4-BE49-F238E27FC236}">
                <a16:creationId xmlns:a16="http://schemas.microsoft.com/office/drawing/2014/main" id="{618FA73A-C6FA-440C-AC7A-349DE8E2A9E2}"/>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AC4E19D6-48AF-4EA0-94F2-2FA04DCA9E9F}"/>
              </a:ext>
            </a:extLst>
          </p:cNvPr>
          <p:cNvSpPr txBox="1">
            <a:spLocks noGrp="1"/>
          </p:cNvSpPr>
          <p:nvPr>
            <p:ph type="sldNum" sz="quarter" idx="8"/>
          </p:nvPr>
        </p:nvSpPr>
        <p:spPr/>
        <p:txBody>
          <a:bodyPr/>
          <a:lstStyle>
            <a:lvl1pPr>
              <a:defRPr/>
            </a:lvl1pPr>
          </a:lstStyle>
          <a:p>
            <a:pPr lvl="0"/>
            <a:fld id="{5F2F4142-7F99-4E66-B5E5-D1BF89B6F138}" type="slidenum">
              <a:t>‹#›</a:t>
            </a:fld>
            <a:endParaRPr lang="en-GB"/>
          </a:p>
        </p:txBody>
      </p:sp>
    </p:spTree>
    <p:extLst>
      <p:ext uri="{BB962C8B-B14F-4D97-AF65-F5344CB8AC3E}">
        <p14:creationId xmlns:p14="http://schemas.microsoft.com/office/powerpoint/2010/main" val="3983786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41299-40CE-4D1E-A37E-5241F8911739}"/>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398B3C35-70D1-405F-9D19-9D0B560A7C57}"/>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8C7E264-AEFB-42F9-973E-B00EE389D307}"/>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19BEBBF4-165F-4B84-B8FC-86C6D2CBC230}"/>
              </a:ext>
            </a:extLst>
          </p:cNvPr>
          <p:cNvSpPr txBox="1">
            <a:spLocks noGrp="1"/>
          </p:cNvSpPr>
          <p:nvPr>
            <p:ph type="dt" sz="half" idx="7"/>
          </p:nvPr>
        </p:nvSpPr>
        <p:spPr/>
        <p:txBody>
          <a:bodyPr/>
          <a:lstStyle>
            <a:lvl1pPr>
              <a:defRPr/>
            </a:lvl1pPr>
          </a:lstStyle>
          <a:p>
            <a:pPr lvl="0"/>
            <a:fld id="{AF84B36F-3458-4F11-9549-9CB89BB323C7}" type="datetime1">
              <a:rPr lang="en-GB"/>
              <a:pPr lvl="0"/>
              <a:t>16/06/2022</a:t>
            </a:fld>
            <a:endParaRPr lang="en-GB"/>
          </a:p>
        </p:txBody>
      </p:sp>
      <p:sp>
        <p:nvSpPr>
          <p:cNvPr id="6" name="Footer Placeholder 5">
            <a:extLst>
              <a:ext uri="{FF2B5EF4-FFF2-40B4-BE49-F238E27FC236}">
                <a16:creationId xmlns:a16="http://schemas.microsoft.com/office/drawing/2014/main" id="{61343A22-852D-42E9-9C53-AD4BD5BD17CA}"/>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95D33999-96A3-415A-8989-AD8540CD0BCD}"/>
              </a:ext>
            </a:extLst>
          </p:cNvPr>
          <p:cNvSpPr txBox="1">
            <a:spLocks noGrp="1"/>
          </p:cNvSpPr>
          <p:nvPr>
            <p:ph type="sldNum" sz="quarter" idx="8"/>
          </p:nvPr>
        </p:nvSpPr>
        <p:spPr/>
        <p:txBody>
          <a:bodyPr/>
          <a:lstStyle>
            <a:lvl1pPr>
              <a:defRPr/>
            </a:lvl1pPr>
          </a:lstStyle>
          <a:p>
            <a:pPr lvl="0"/>
            <a:fld id="{F402C3D4-17BC-4585-A34D-FB2F6BB27341}" type="slidenum">
              <a:t>‹#›</a:t>
            </a:fld>
            <a:endParaRPr lang="en-GB"/>
          </a:p>
        </p:txBody>
      </p:sp>
    </p:spTree>
    <p:extLst>
      <p:ext uri="{BB962C8B-B14F-4D97-AF65-F5344CB8AC3E}">
        <p14:creationId xmlns:p14="http://schemas.microsoft.com/office/powerpoint/2010/main" val="88272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1671-3821-4AB3-8055-24CFA57C6B50}"/>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7D73F895-00D1-401B-923C-9BD07FE64122}"/>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2DA4DF41-F877-4940-A115-8DED7913D8FF}"/>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A0398D5F-DE63-4F1C-B93E-4AC770D63FA5}"/>
              </a:ext>
            </a:extLst>
          </p:cNvPr>
          <p:cNvSpPr txBox="1">
            <a:spLocks noGrp="1"/>
          </p:cNvSpPr>
          <p:nvPr>
            <p:ph type="dt" sz="half" idx="7"/>
          </p:nvPr>
        </p:nvSpPr>
        <p:spPr/>
        <p:txBody>
          <a:bodyPr/>
          <a:lstStyle>
            <a:lvl1pPr>
              <a:defRPr/>
            </a:lvl1pPr>
          </a:lstStyle>
          <a:p>
            <a:pPr lvl="0"/>
            <a:fld id="{EF85BB7D-75A3-48D8-B8A8-C4EBFA00F9DA}" type="datetime1">
              <a:rPr lang="en-GB"/>
              <a:pPr lvl="0"/>
              <a:t>16/06/2022</a:t>
            </a:fld>
            <a:endParaRPr lang="en-GB"/>
          </a:p>
        </p:txBody>
      </p:sp>
      <p:sp>
        <p:nvSpPr>
          <p:cNvPr id="6" name="Footer Placeholder 5">
            <a:extLst>
              <a:ext uri="{FF2B5EF4-FFF2-40B4-BE49-F238E27FC236}">
                <a16:creationId xmlns:a16="http://schemas.microsoft.com/office/drawing/2014/main" id="{21BF4BBE-3C57-4F2C-B1F4-F549D5A4E9C5}"/>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6333A3D9-4914-4BE1-A822-3EDB86FD4B94}"/>
              </a:ext>
            </a:extLst>
          </p:cNvPr>
          <p:cNvSpPr txBox="1">
            <a:spLocks noGrp="1"/>
          </p:cNvSpPr>
          <p:nvPr>
            <p:ph type="sldNum" sz="quarter" idx="8"/>
          </p:nvPr>
        </p:nvSpPr>
        <p:spPr/>
        <p:txBody>
          <a:bodyPr/>
          <a:lstStyle>
            <a:lvl1pPr>
              <a:defRPr/>
            </a:lvl1pPr>
          </a:lstStyle>
          <a:p>
            <a:pPr lvl="0"/>
            <a:fld id="{56804B92-67D9-446B-9E0F-254CE9158F1C}" type="slidenum">
              <a:t>‹#›</a:t>
            </a:fld>
            <a:endParaRPr lang="en-GB"/>
          </a:p>
        </p:txBody>
      </p:sp>
    </p:spTree>
    <p:extLst>
      <p:ext uri="{BB962C8B-B14F-4D97-AF65-F5344CB8AC3E}">
        <p14:creationId xmlns:p14="http://schemas.microsoft.com/office/powerpoint/2010/main" val="2716837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A9D18E"/>
            </a:gs>
            <a:gs pos="100000">
              <a:srgbClr val="B4C7E7"/>
            </a:gs>
          </a:gsLst>
          <a:lin ang="540000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C687C3-5A74-41B9-A42C-E55F05CC0D47}"/>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EBFF265D-A6C3-4BE1-95A7-600DCDD50E23}"/>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CD2828-E112-4494-B2E0-5DE48307C1BC}"/>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5A9DF6FF-B933-4B23-903B-175FFCB8A67F}" type="datetime1">
              <a:rPr lang="en-GB"/>
              <a:pPr lvl="0"/>
              <a:t>16/06/2022</a:t>
            </a:fld>
            <a:endParaRPr lang="en-GB"/>
          </a:p>
        </p:txBody>
      </p:sp>
      <p:sp>
        <p:nvSpPr>
          <p:cNvPr id="5" name="Footer Placeholder 4">
            <a:extLst>
              <a:ext uri="{FF2B5EF4-FFF2-40B4-BE49-F238E27FC236}">
                <a16:creationId xmlns:a16="http://schemas.microsoft.com/office/drawing/2014/main" id="{1096CCE4-C86C-4049-BCAC-CCCBF618430B}"/>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14B694F3-A4DD-4FA6-8F05-912E5030378C}"/>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63F578E0-86A7-4B47-BAF6-023811C6C618}"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E001A-EA99-455F-A603-F5938D08CDD1}"/>
              </a:ext>
            </a:extLst>
          </p:cNvPr>
          <p:cNvSpPr txBox="1">
            <a:spLocks noGrp="1"/>
          </p:cNvSpPr>
          <p:nvPr>
            <p:ph type="ctrTitle"/>
          </p:nvPr>
        </p:nvSpPr>
        <p:spPr>
          <a:xfrm>
            <a:off x="278635" y="1946529"/>
            <a:ext cx="11628187" cy="1563431"/>
          </a:xfrm>
          <a:prstGeom prst="roundRect">
            <a:avLst/>
          </a:prstGeom>
          <a:solidFill>
            <a:srgbClr val="FFFFFF"/>
          </a:solidFill>
          <a:effectLst>
            <a:outerShdw dist="38096" dir="2700000" algn="tl">
              <a:srgbClr val="000000">
                <a:alpha val="40000"/>
              </a:srgbClr>
            </a:outerShdw>
          </a:effectLst>
        </p:spPr>
        <p:txBody>
          <a:bodyPr/>
          <a:lstStyle/>
          <a:p>
            <a:pPr lvl="0"/>
            <a:r>
              <a:rPr lang="en-GB" sz="4000" dirty="0"/>
              <a:t>Many Proton Knock-Out From Nuclear Targets Using Real Photon Beams</a:t>
            </a:r>
          </a:p>
        </p:txBody>
      </p:sp>
      <p:sp>
        <p:nvSpPr>
          <p:cNvPr id="3" name="Subtitle 2">
            <a:extLst>
              <a:ext uri="{FF2B5EF4-FFF2-40B4-BE49-F238E27FC236}">
                <a16:creationId xmlns:a16="http://schemas.microsoft.com/office/drawing/2014/main" id="{902B3E88-33AF-46FC-B32A-BC839B2BD8FE}"/>
              </a:ext>
            </a:extLst>
          </p:cNvPr>
          <p:cNvSpPr txBox="1">
            <a:spLocks noGrp="1"/>
          </p:cNvSpPr>
          <p:nvPr>
            <p:ph type="subTitle" idx="1"/>
          </p:nvPr>
        </p:nvSpPr>
        <p:spPr>
          <a:xfrm>
            <a:off x="1524003" y="4183480"/>
            <a:ext cx="9144000" cy="1636501"/>
          </a:xfrm>
        </p:spPr>
        <p:txBody>
          <a:bodyPr/>
          <a:lstStyle/>
          <a:p>
            <a:pPr lvl="0"/>
            <a:r>
              <a:rPr lang="en-GB" dirty="0">
                <a:latin typeface="Calibri Light"/>
              </a:rPr>
              <a:t>Rhidian Williams</a:t>
            </a:r>
          </a:p>
          <a:p>
            <a:pPr lvl="0"/>
            <a:endParaRPr lang="en-GB" dirty="0">
              <a:latin typeface="Calibri Light"/>
            </a:endParaRPr>
          </a:p>
          <a:p>
            <a:pPr lvl="0"/>
            <a:r>
              <a:rPr lang="en-GB" dirty="0">
                <a:latin typeface="Calibri Light"/>
              </a:rPr>
              <a:t>June 16</a:t>
            </a:r>
            <a:r>
              <a:rPr lang="en-GB" baseline="30000" dirty="0">
                <a:latin typeface="Calibri Light"/>
              </a:rPr>
              <a:t>th</a:t>
            </a:r>
            <a:r>
              <a:rPr lang="en-GB" dirty="0">
                <a:latin typeface="Calibri Light"/>
              </a:rPr>
              <a:t>  , 2022</a:t>
            </a:r>
          </a:p>
        </p:txBody>
      </p:sp>
      <p:sp>
        <p:nvSpPr>
          <p:cNvPr id="4" name="Rectangle 3">
            <a:extLst>
              <a:ext uri="{FF2B5EF4-FFF2-40B4-BE49-F238E27FC236}">
                <a16:creationId xmlns:a16="http://schemas.microsoft.com/office/drawing/2014/main" id="{61DD7D8F-7AC1-41B8-A5F4-02BD88D18A40}"/>
              </a:ext>
            </a:extLst>
          </p:cNvPr>
          <p:cNvSpPr/>
          <p:nvPr/>
        </p:nvSpPr>
        <p:spPr>
          <a:xfrm>
            <a:off x="0" y="247244"/>
            <a:ext cx="132523" cy="6464981"/>
          </a:xfrm>
          <a:prstGeom prst="rect">
            <a:avLst/>
          </a:prstGeom>
          <a:solidFill>
            <a:srgbClr val="4450C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5" name="Rectangle 4">
            <a:extLst>
              <a:ext uri="{FF2B5EF4-FFF2-40B4-BE49-F238E27FC236}">
                <a16:creationId xmlns:a16="http://schemas.microsoft.com/office/drawing/2014/main" id="{CD39D4E5-EA92-4740-A40B-BC990FCDE5E8}"/>
              </a:ext>
            </a:extLst>
          </p:cNvPr>
          <p:cNvSpPr/>
          <p:nvPr/>
        </p:nvSpPr>
        <p:spPr>
          <a:xfrm>
            <a:off x="0" y="6712226"/>
            <a:ext cx="3557107" cy="141357"/>
          </a:xfrm>
          <a:prstGeom prst="rect">
            <a:avLst/>
          </a:prstGeom>
          <a:solidFill>
            <a:srgbClr val="FF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Light"/>
              </a:rPr>
              <a:t>Rhidian Williams</a:t>
            </a:r>
          </a:p>
        </p:txBody>
      </p:sp>
      <p:sp>
        <p:nvSpPr>
          <p:cNvPr id="6" name="Rectangle 5">
            <a:extLst>
              <a:ext uri="{FF2B5EF4-FFF2-40B4-BE49-F238E27FC236}">
                <a16:creationId xmlns:a16="http://schemas.microsoft.com/office/drawing/2014/main" id="{87BB16FA-865D-4DB9-A53E-ED9F38A88B7E}"/>
              </a:ext>
            </a:extLst>
          </p:cNvPr>
          <p:cNvSpPr/>
          <p:nvPr/>
        </p:nvSpPr>
        <p:spPr>
          <a:xfrm>
            <a:off x="3557107" y="6716642"/>
            <a:ext cx="5077791" cy="141357"/>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7" name="Rectangle 6">
            <a:extLst>
              <a:ext uri="{FF2B5EF4-FFF2-40B4-BE49-F238E27FC236}">
                <a16:creationId xmlns:a16="http://schemas.microsoft.com/office/drawing/2014/main" id="{B2FECF63-6AC4-4E96-B261-C1A4FA0A8B9E}"/>
              </a:ext>
            </a:extLst>
          </p:cNvPr>
          <p:cNvSpPr/>
          <p:nvPr/>
        </p:nvSpPr>
        <p:spPr>
          <a:xfrm>
            <a:off x="8634898" y="6712226"/>
            <a:ext cx="3557107" cy="141357"/>
          </a:xfrm>
          <a:prstGeom prst="rect">
            <a:avLst/>
          </a:prstGeom>
          <a:solidFill>
            <a:srgbClr val="35D731"/>
          </a:solidFill>
          <a:ln cap="flat">
            <a:noFill/>
            <a:prstDash val="solid"/>
          </a:ln>
        </p:spPr>
        <p:txBody>
          <a:bodyPr vert="horz" wrap="square" lIns="91440" tIns="45720" rIns="91440" bIns="45720" anchor="ctr" anchorCtr="0" compatLnSpc="1">
            <a:noAutofit/>
          </a:bodyPr>
          <a:lstStyle/>
          <a:p>
            <a:pPr algn="r">
              <a:defRPr sz="1800" b="0" i="0" u="none" strike="noStrike" kern="0" cap="none" spc="0" baseline="0">
                <a:solidFill>
                  <a:srgbClr val="000000"/>
                </a:solidFill>
                <a:uFillTx/>
              </a:defRPr>
            </a:pPr>
            <a:r>
              <a:rPr lang="en-GB" sz="1200" dirty="0">
                <a:latin typeface="Calibri Light"/>
              </a:rPr>
              <a:t>June 16</a:t>
            </a:r>
            <a:r>
              <a:rPr lang="en-GB" sz="1200" baseline="30000" dirty="0">
                <a:latin typeface="Calibri Light"/>
              </a:rPr>
              <a:t>th</a:t>
            </a:r>
            <a:r>
              <a:rPr lang="en-GB" sz="1200" dirty="0">
                <a:latin typeface="Calibri Light"/>
              </a:rPr>
              <a:t>  , 2022</a:t>
            </a:r>
            <a:r>
              <a:rPr lang="en-GB" sz="1200" b="0" i="0" u="none" strike="noStrike" kern="1200" cap="none" spc="0" baseline="0" dirty="0">
                <a:solidFill>
                  <a:srgbClr val="000000"/>
                </a:solidFill>
                <a:uFillTx/>
                <a:latin typeface="Calibri Light"/>
              </a:rPr>
              <a:t>	1/12</a:t>
            </a:r>
          </a:p>
        </p:txBody>
      </p:sp>
      <p:sp>
        <p:nvSpPr>
          <p:cNvPr id="8" name="Rectangle 8">
            <a:extLst>
              <a:ext uri="{FF2B5EF4-FFF2-40B4-BE49-F238E27FC236}">
                <a16:creationId xmlns:a16="http://schemas.microsoft.com/office/drawing/2014/main" id="{4EC5FDB6-7E22-4261-A98A-F0520C73C73E}"/>
              </a:ext>
            </a:extLst>
          </p:cNvPr>
          <p:cNvSpPr/>
          <p:nvPr/>
        </p:nvSpPr>
        <p:spPr>
          <a:xfrm>
            <a:off x="0" y="0"/>
            <a:ext cx="6096003" cy="247244"/>
          </a:xfrm>
          <a:prstGeom prst="rect">
            <a:avLst/>
          </a:prstGeom>
          <a:solidFill>
            <a:srgbClr val="1956E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9" name="Rectangle 9">
            <a:extLst>
              <a:ext uri="{FF2B5EF4-FFF2-40B4-BE49-F238E27FC236}">
                <a16:creationId xmlns:a16="http://schemas.microsoft.com/office/drawing/2014/main" id="{03C8AE9C-AC83-4BBC-A3BD-C9BCD6C34610}"/>
              </a:ext>
            </a:extLst>
          </p:cNvPr>
          <p:cNvSpPr/>
          <p:nvPr/>
        </p:nvSpPr>
        <p:spPr>
          <a:xfrm>
            <a:off x="6096003" y="0"/>
            <a:ext cx="6096003" cy="247244"/>
          </a:xfrm>
          <a:prstGeom prst="rect">
            <a:avLst/>
          </a:prstGeom>
          <a:solidFill>
            <a:srgbClr val="4450C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0" name="Rectangle 14">
            <a:extLst>
              <a:ext uri="{FF2B5EF4-FFF2-40B4-BE49-F238E27FC236}">
                <a16:creationId xmlns:a16="http://schemas.microsoft.com/office/drawing/2014/main" id="{BA4AEEBB-B35D-4FDA-B46B-043A2214E520}"/>
              </a:ext>
            </a:extLst>
          </p:cNvPr>
          <p:cNvSpPr/>
          <p:nvPr/>
        </p:nvSpPr>
        <p:spPr>
          <a:xfrm>
            <a:off x="12059482" y="247244"/>
            <a:ext cx="132523" cy="6464981"/>
          </a:xfrm>
          <a:prstGeom prst="rect">
            <a:avLst/>
          </a:prstGeom>
          <a:solidFill>
            <a:srgbClr val="4450C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hart, histogram&#10;&#10;Description automatically generated">
            <a:extLst>
              <a:ext uri="{FF2B5EF4-FFF2-40B4-BE49-F238E27FC236}">
                <a16:creationId xmlns:a16="http://schemas.microsoft.com/office/drawing/2014/main" id="{318E86B9-0919-497F-833B-16CA8E2D0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98" y="996063"/>
            <a:ext cx="10167871" cy="5638930"/>
          </a:xfrm>
          <a:prstGeom prst="rect">
            <a:avLst/>
          </a:prstGeom>
        </p:spPr>
      </p:pic>
      <p:sp>
        <p:nvSpPr>
          <p:cNvPr id="2" name="Title 1">
            <a:extLst>
              <a:ext uri="{FF2B5EF4-FFF2-40B4-BE49-F238E27FC236}">
                <a16:creationId xmlns:a16="http://schemas.microsoft.com/office/drawing/2014/main" id="{06F9122E-8DAC-4F6E-8644-D3C56287F78F}"/>
              </a:ext>
            </a:extLst>
          </p:cNvPr>
          <p:cNvSpPr txBox="1">
            <a:spLocks noGrp="1"/>
          </p:cNvSpPr>
          <p:nvPr>
            <p:ph type="title"/>
          </p:nvPr>
        </p:nvSpPr>
        <p:spPr>
          <a:xfrm>
            <a:off x="0" y="0"/>
            <a:ext cx="12191996" cy="839830"/>
          </a:xfrm>
          <a:gradFill>
            <a:gsLst>
              <a:gs pos="0">
                <a:srgbClr val="000000"/>
              </a:gs>
              <a:gs pos="100000">
                <a:srgbClr val="FFFFFF"/>
              </a:gs>
            </a:gsLst>
            <a:lin ang="10800000"/>
          </a:gradFill>
        </p:spPr>
        <p:txBody>
          <a:bodyPr/>
          <a:lstStyle/>
          <a:p>
            <a:pPr lvl="0"/>
            <a:r>
              <a:rPr lang="en-GB" sz="4000" dirty="0"/>
              <a:t>  Pb</a:t>
            </a:r>
            <a:r>
              <a:rPr lang="en-GB" sz="4000" baseline="-25000" dirty="0"/>
              <a:t>208</a:t>
            </a:r>
            <a:r>
              <a:rPr lang="en-GB" sz="4000" dirty="0"/>
              <a:t> Nuclear Chart</a:t>
            </a:r>
            <a:endParaRPr lang="en-GB" sz="4000" baseline="-25000" dirty="0"/>
          </a:p>
        </p:txBody>
      </p:sp>
      <p:sp>
        <p:nvSpPr>
          <p:cNvPr id="3" name="Rectangle 3">
            <a:extLst>
              <a:ext uri="{FF2B5EF4-FFF2-40B4-BE49-F238E27FC236}">
                <a16:creationId xmlns:a16="http://schemas.microsoft.com/office/drawing/2014/main" id="{CA4EA716-4689-4477-B97C-A1B407DAAFA6}"/>
              </a:ext>
            </a:extLst>
          </p:cNvPr>
          <p:cNvSpPr/>
          <p:nvPr/>
        </p:nvSpPr>
        <p:spPr>
          <a:xfrm>
            <a:off x="0" y="839830"/>
            <a:ext cx="132523" cy="5872386"/>
          </a:xfrm>
          <a:prstGeom prst="rect">
            <a:avLst/>
          </a:prstGeom>
          <a:solidFill>
            <a:srgbClr val="4450C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4" name="Rectangle 5">
            <a:extLst>
              <a:ext uri="{FF2B5EF4-FFF2-40B4-BE49-F238E27FC236}">
                <a16:creationId xmlns:a16="http://schemas.microsoft.com/office/drawing/2014/main" id="{5FCA846A-AF4A-4CF8-8F5D-7CD1991C7D98}"/>
              </a:ext>
            </a:extLst>
          </p:cNvPr>
          <p:cNvSpPr/>
          <p:nvPr/>
        </p:nvSpPr>
        <p:spPr>
          <a:xfrm>
            <a:off x="0" y="6712226"/>
            <a:ext cx="3557107" cy="141357"/>
          </a:xfrm>
          <a:prstGeom prst="rect">
            <a:avLst/>
          </a:prstGeom>
          <a:solidFill>
            <a:srgbClr val="FF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Light"/>
              </a:rPr>
              <a:t>Rhidian Williams</a:t>
            </a:r>
          </a:p>
        </p:txBody>
      </p:sp>
      <p:sp>
        <p:nvSpPr>
          <p:cNvPr id="5" name="Rectangle 6">
            <a:extLst>
              <a:ext uri="{FF2B5EF4-FFF2-40B4-BE49-F238E27FC236}">
                <a16:creationId xmlns:a16="http://schemas.microsoft.com/office/drawing/2014/main" id="{6B9267CC-EFFA-4410-9219-2392B322AE46}"/>
              </a:ext>
            </a:extLst>
          </p:cNvPr>
          <p:cNvSpPr/>
          <p:nvPr/>
        </p:nvSpPr>
        <p:spPr>
          <a:xfrm>
            <a:off x="3557107" y="6716642"/>
            <a:ext cx="5077791" cy="141357"/>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6" name="Rectangle 7">
            <a:extLst>
              <a:ext uri="{FF2B5EF4-FFF2-40B4-BE49-F238E27FC236}">
                <a16:creationId xmlns:a16="http://schemas.microsoft.com/office/drawing/2014/main" id="{0F37D57C-F12B-4AB5-8C1F-38BF059339BF}"/>
              </a:ext>
            </a:extLst>
          </p:cNvPr>
          <p:cNvSpPr/>
          <p:nvPr/>
        </p:nvSpPr>
        <p:spPr>
          <a:xfrm>
            <a:off x="8634898" y="6712226"/>
            <a:ext cx="3557107" cy="141357"/>
          </a:xfrm>
          <a:prstGeom prst="rect">
            <a:avLst/>
          </a:prstGeom>
          <a:solidFill>
            <a:srgbClr val="35D731"/>
          </a:solidFill>
          <a:ln cap="flat">
            <a:noFill/>
            <a:prstDash val="solid"/>
          </a:ln>
        </p:spPr>
        <p:txBody>
          <a:bodyPr vert="horz" wrap="square" lIns="91440" tIns="45720" rIns="91440" bIns="45720" anchor="ctr" anchorCtr="0" compatLnSpc="1">
            <a:noAutofit/>
          </a:bodyPr>
          <a:lstStyle/>
          <a:p>
            <a:pPr algn="r">
              <a:defRPr sz="1800" b="0" i="0" u="none" strike="noStrike" kern="0" cap="none" spc="0" baseline="0">
                <a:solidFill>
                  <a:srgbClr val="000000"/>
                </a:solidFill>
                <a:uFillTx/>
              </a:defRPr>
            </a:pPr>
            <a:r>
              <a:rPr lang="en-GB" sz="1200" dirty="0">
                <a:latin typeface="Calibri Light"/>
              </a:rPr>
              <a:t>June 16</a:t>
            </a:r>
            <a:r>
              <a:rPr lang="en-GB" sz="1200" baseline="30000" dirty="0">
                <a:latin typeface="Calibri Light"/>
              </a:rPr>
              <a:t>th</a:t>
            </a:r>
            <a:r>
              <a:rPr lang="en-GB" sz="1200" dirty="0">
                <a:latin typeface="Calibri Light"/>
              </a:rPr>
              <a:t>  , 2022</a:t>
            </a:r>
            <a:r>
              <a:rPr lang="en-GB" sz="1200" dirty="0">
                <a:solidFill>
                  <a:srgbClr val="000000"/>
                </a:solidFill>
                <a:latin typeface="Calibri Light"/>
              </a:rPr>
              <a:t> </a:t>
            </a:r>
            <a:r>
              <a:rPr lang="en-GB" sz="1200" b="0" i="0" u="none" strike="noStrike" kern="1200" cap="none" spc="0" baseline="0" dirty="0">
                <a:solidFill>
                  <a:srgbClr val="000000"/>
                </a:solidFill>
                <a:uFillTx/>
                <a:latin typeface="Calibri Light"/>
              </a:rPr>
              <a:t>	10/12</a:t>
            </a:r>
          </a:p>
        </p:txBody>
      </p:sp>
      <p:sp>
        <p:nvSpPr>
          <p:cNvPr id="7" name="Rectangle 8">
            <a:extLst>
              <a:ext uri="{FF2B5EF4-FFF2-40B4-BE49-F238E27FC236}">
                <a16:creationId xmlns:a16="http://schemas.microsoft.com/office/drawing/2014/main" id="{C0C49371-F544-47EE-BFE8-C1146F43FBB6}"/>
              </a:ext>
            </a:extLst>
          </p:cNvPr>
          <p:cNvSpPr/>
          <p:nvPr/>
        </p:nvSpPr>
        <p:spPr>
          <a:xfrm>
            <a:off x="12059472" y="839830"/>
            <a:ext cx="132523" cy="5872386"/>
          </a:xfrm>
          <a:prstGeom prst="rect">
            <a:avLst/>
          </a:prstGeom>
          <a:solidFill>
            <a:srgbClr val="4450C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0" name="Oval 12">
            <a:extLst>
              <a:ext uri="{FF2B5EF4-FFF2-40B4-BE49-F238E27FC236}">
                <a16:creationId xmlns:a16="http://schemas.microsoft.com/office/drawing/2014/main" id="{C2288519-1A59-4001-A21F-1073D6CE6691}"/>
              </a:ext>
            </a:extLst>
          </p:cNvPr>
          <p:cNvSpPr/>
          <p:nvPr/>
        </p:nvSpPr>
        <p:spPr>
          <a:xfrm rot="19676396">
            <a:off x="5017304" y="3367775"/>
            <a:ext cx="5761557" cy="164541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76196"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cxnSp>
        <p:nvCxnSpPr>
          <p:cNvPr id="11" name="Straight Arrow Connector 15">
            <a:extLst>
              <a:ext uri="{FF2B5EF4-FFF2-40B4-BE49-F238E27FC236}">
                <a16:creationId xmlns:a16="http://schemas.microsoft.com/office/drawing/2014/main" id="{6B34588F-D8CE-40EA-900E-E3682BCABA9B}"/>
              </a:ext>
            </a:extLst>
          </p:cNvPr>
          <p:cNvCxnSpPr>
            <a:cxnSpLocks/>
          </p:cNvCxnSpPr>
          <p:nvPr/>
        </p:nvCxnSpPr>
        <p:spPr>
          <a:xfrm flipH="1" flipV="1">
            <a:off x="8281115" y="4288665"/>
            <a:ext cx="557468" cy="836585"/>
          </a:xfrm>
          <a:prstGeom prst="straightConnector1">
            <a:avLst/>
          </a:prstGeom>
          <a:noFill/>
          <a:ln w="38103" cap="flat">
            <a:solidFill>
              <a:schemeClr val="tx1"/>
            </a:solidFill>
            <a:prstDash val="solid"/>
            <a:miter/>
            <a:tailEnd type="arrow"/>
          </a:ln>
        </p:spPr>
      </p:cxnSp>
      <p:sp>
        <p:nvSpPr>
          <p:cNvPr id="12" name="Rectangle: Rounded Corners 16">
            <a:extLst>
              <a:ext uri="{FF2B5EF4-FFF2-40B4-BE49-F238E27FC236}">
                <a16:creationId xmlns:a16="http://schemas.microsoft.com/office/drawing/2014/main" id="{DDC455EE-CADC-4CF7-A612-DD1891E77979}"/>
              </a:ext>
            </a:extLst>
          </p:cNvPr>
          <p:cNvSpPr/>
          <p:nvPr/>
        </p:nvSpPr>
        <p:spPr>
          <a:xfrm>
            <a:off x="7978462" y="5206899"/>
            <a:ext cx="2038252" cy="65503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701" cap="flat">
            <a:solidFill>
              <a:srgbClr val="000000"/>
            </a:solidFill>
            <a:prstDash val="solid"/>
            <a:miter/>
          </a:ln>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dirty="0">
                <a:solidFill>
                  <a:srgbClr val="000000"/>
                </a:solidFill>
                <a:latin typeface="Calibri Light"/>
              </a:rPr>
              <a:t>Exotic Nuclei</a:t>
            </a:r>
            <a:endParaRPr lang="en-GB" sz="2000" b="0" i="0" u="none" strike="noStrike" kern="1200" cap="none" spc="0" baseline="0" dirty="0">
              <a:solidFill>
                <a:srgbClr val="000000"/>
              </a:solidFill>
              <a:uFillTx/>
              <a:latin typeface="Calibri Light"/>
            </a:endParaRPr>
          </a:p>
        </p:txBody>
      </p:sp>
      <p:cxnSp>
        <p:nvCxnSpPr>
          <p:cNvPr id="19" name="Straight Arrow Connector 15">
            <a:extLst>
              <a:ext uri="{FF2B5EF4-FFF2-40B4-BE49-F238E27FC236}">
                <a16:creationId xmlns:a16="http://schemas.microsoft.com/office/drawing/2014/main" id="{C27BD289-F8CE-46E9-A4C5-3760CC967B5D}"/>
              </a:ext>
            </a:extLst>
          </p:cNvPr>
          <p:cNvCxnSpPr>
            <a:cxnSpLocks/>
          </p:cNvCxnSpPr>
          <p:nvPr/>
        </p:nvCxnSpPr>
        <p:spPr>
          <a:xfrm>
            <a:off x="4610637" y="2614411"/>
            <a:ext cx="5301802" cy="0"/>
          </a:xfrm>
          <a:prstGeom prst="straightConnector1">
            <a:avLst/>
          </a:prstGeom>
          <a:noFill/>
          <a:ln w="38103" cap="flat">
            <a:solidFill>
              <a:schemeClr val="tx1"/>
            </a:solidFill>
            <a:prstDash val="solid"/>
            <a:miter/>
            <a:tailEnd type="arrow"/>
          </a:ln>
        </p:spPr>
      </p:cxnSp>
      <p:cxnSp>
        <p:nvCxnSpPr>
          <p:cNvPr id="20" name="Straight Arrow Connector 15">
            <a:extLst>
              <a:ext uri="{FF2B5EF4-FFF2-40B4-BE49-F238E27FC236}">
                <a16:creationId xmlns:a16="http://schemas.microsoft.com/office/drawing/2014/main" id="{394EFF8F-436C-4828-A1D5-EE61B33C3BDC}"/>
              </a:ext>
            </a:extLst>
          </p:cNvPr>
          <p:cNvCxnSpPr>
            <a:cxnSpLocks/>
          </p:cNvCxnSpPr>
          <p:nvPr/>
        </p:nvCxnSpPr>
        <p:spPr>
          <a:xfrm flipV="1">
            <a:off x="6044485" y="3078051"/>
            <a:ext cx="3867954" cy="21182"/>
          </a:xfrm>
          <a:prstGeom prst="straightConnector1">
            <a:avLst/>
          </a:prstGeom>
          <a:noFill/>
          <a:ln w="38103" cap="flat">
            <a:solidFill>
              <a:schemeClr val="tx1"/>
            </a:solidFill>
            <a:prstDash val="solid"/>
            <a:miter/>
            <a:tailEnd type="arrow"/>
          </a:ln>
        </p:spPr>
      </p:cxnSp>
      <p:sp>
        <p:nvSpPr>
          <p:cNvPr id="26" name="Rectangle: Rounded Corners 16">
            <a:extLst>
              <a:ext uri="{FF2B5EF4-FFF2-40B4-BE49-F238E27FC236}">
                <a16:creationId xmlns:a16="http://schemas.microsoft.com/office/drawing/2014/main" id="{9985A367-30BF-4383-8F7D-9A6181DF49A1}"/>
              </a:ext>
            </a:extLst>
          </p:cNvPr>
          <p:cNvSpPr/>
          <p:nvPr/>
        </p:nvSpPr>
        <p:spPr>
          <a:xfrm>
            <a:off x="4375737" y="2967807"/>
            <a:ext cx="1638696" cy="3048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701" cap="flat">
            <a:solidFill>
              <a:srgbClr val="000000"/>
            </a:solidFill>
            <a:prstDash val="solid"/>
            <a:miter/>
          </a:ln>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dirty="0">
                <a:solidFill>
                  <a:srgbClr val="000000"/>
                </a:solidFill>
                <a:latin typeface="Calibri Light"/>
              </a:rPr>
              <a:t>New Isotope</a:t>
            </a:r>
          </a:p>
        </p:txBody>
      </p:sp>
      <p:sp>
        <p:nvSpPr>
          <p:cNvPr id="27" name="Rectangle: Rounded Corners 16">
            <a:extLst>
              <a:ext uri="{FF2B5EF4-FFF2-40B4-BE49-F238E27FC236}">
                <a16:creationId xmlns:a16="http://schemas.microsoft.com/office/drawing/2014/main" id="{F7609129-4907-48BA-AB8B-9105712B8F7B}"/>
              </a:ext>
            </a:extLst>
          </p:cNvPr>
          <p:cNvSpPr/>
          <p:nvPr/>
        </p:nvSpPr>
        <p:spPr>
          <a:xfrm>
            <a:off x="1969972" y="2098933"/>
            <a:ext cx="2569422" cy="73480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701" cap="flat">
            <a:solidFill>
              <a:srgbClr val="000000"/>
            </a:solidFill>
            <a:prstDash val="solid"/>
            <a:miter/>
          </a:ln>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dirty="0">
                <a:latin typeface="Calibri Light"/>
              </a:rPr>
              <a:t>Estimated Lifetime – Not measured</a:t>
            </a:r>
          </a:p>
        </p:txBody>
      </p:sp>
      <p:sp>
        <p:nvSpPr>
          <p:cNvPr id="31" name="TextBox 30">
            <a:extLst>
              <a:ext uri="{FF2B5EF4-FFF2-40B4-BE49-F238E27FC236}">
                <a16:creationId xmlns:a16="http://schemas.microsoft.com/office/drawing/2014/main" id="{D8436265-432A-4757-9011-7EBF65CD6101}"/>
              </a:ext>
            </a:extLst>
          </p:cNvPr>
          <p:cNvSpPr txBox="1"/>
          <p:nvPr/>
        </p:nvSpPr>
        <p:spPr>
          <a:xfrm>
            <a:off x="1734355" y="1058927"/>
            <a:ext cx="7392473" cy="461665"/>
          </a:xfrm>
          <a:prstGeom prst="rect">
            <a:avLst/>
          </a:prstGeom>
          <a:noFill/>
        </p:spPr>
        <p:txBody>
          <a:bodyPr wrap="square">
            <a:spAutoFit/>
          </a:bodyPr>
          <a:lstStyle/>
          <a:p>
            <a:pPr algn="ctr"/>
            <a:r>
              <a:rPr lang="en-GB" sz="2400" dirty="0">
                <a:solidFill>
                  <a:srgbClr val="FF0000"/>
                </a:solidFill>
              </a:rPr>
              <a:t>Simulations show many neutron knock-out also possible!</a:t>
            </a:r>
          </a:p>
        </p:txBody>
      </p:sp>
    </p:spTree>
    <p:extLst>
      <p:ext uri="{BB962C8B-B14F-4D97-AF65-F5344CB8AC3E}">
        <p14:creationId xmlns:p14="http://schemas.microsoft.com/office/powerpoint/2010/main" val="169136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26"/>
                                        </p:tgtEl>
                                      </p:cBhvr>
                                    </p:animEffect>
                                    <p:set>
                                      <p:cBhvr>
                                        <p:cTn id="53" dur="1" fill="hold">
                                          <p:stCondLst>
                                            <p:cond delay="499"/>
                                          </p:stCondLst>
                                        </p:cTn>
                                        <p:tgtEl>
                                          <p:spTgt spid="26"/>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0"/>
                                        </p:tgtEl>
                                      </p:cBhvr>
                                    </p:animEffect>
                                    <p:set>
                                      <p:cBhvr>
                                        <p:cTn id="56" dur="1" fill="hold">
                                          <p:stCondLst>
                                            <p:cond delay="499"/>
                                          </p:stCondLst>
                                        </p:cTn>
                                        <p:tgtEl>
                                          <p:spTgt spid="2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2" grpId="1" animBg="1"/>
      <p:bldP spid="26" grpId="0" animBg="1"/>
      <p:bldP spid="26" grpId="1" animBg="1"/>
      <p:bldP spid="27" grpId="0" animBg="1"/>
      <p:bldP spid="27" grpId="1" animBg="1"/>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art, histogram&#10;&#10;Description automatically generated">
            <a:extLst>
              <a:ext uri="{FF2B5EF4-FFF2-40B4-BE49-F238E27FC236}">
                <a16:creationId xmlns:a16="http://schemas.microsoft.com/office/drawing/2014/main" id="{98F53B34-43CF-4861-AD26-5BA40D54C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064" y="911696"/>
            <a:ext cx="10305868" cy="5728654"/>
          </a:xfrm>
          <a:prstGeom prst="rect">
            <a:avLst/>
          </a:prstGeom>
        </p:spPr>
      </p:pic>
      <p:sp>
        <p:nvSpPr>
          <p:cNvPr id="2" name="Title 1">
            <a:extLst>
              <a:ext uri="{FF2B5EF4-FFF2-40B4-BE49-F238E27FC236}">
                <a16:creationId xmlns:a16="http://schemas.microsoft.com/office/drawing/2014/main" id="{06F9122E-8DAC-4F6E-8644-D3C56287F78F}"/>
              </a:ext>
            </a:extLst>
          </p:cNvPr>
          <p:cNvSpPr txBox="1">
            <a:spLocks noGrp="1"/>
          </p:cNvSpPr>
          <p:nvPr>
            <p:ph type="title"/>
          </p:nvPr>
        </p:nvSpPr>
        <p:spPr>
          <a:xfrm>
            <a:off x="0" y="0"/>
            <a:ext cx="12191996" cy="839830"/>
          </a:xfrm>
          <a:gradFill>
            <a:gsLst>
              <a:gs pos="0">
                <a:srgbClr val="000000"/>
              </a:gs>
              <a:gs pos="100000">
                <a:srgbClr val="FFFFFF"/>
              </a:gs>
            </a:gsLst>
            <a:lin ang="10800000"/>
          </a:gradFill>
        </p:spPr>
        <p:txBody>
          <a:bodyPr/>
          <a:lstStyle/>
          <a:p>
            <a:pPr lvl="0"/>
            <a:r>
              <a:rPr lang="en-GB" sz="4000" dirty="0"/>
              <a:t>  U</a:t>
            </a:r>
            <a:r>
              <a:rPr lang="en-GB" sz="4000" baseline="-25000" dirty="0"/>
              <a:t>238</a:t>
            </a:r>
            <a:r>
              <a:rPr lang="en-GB" sz="4000" dirty="0"/>
              <a:t> Nuclear Chart</a:t>
            </a:r>
            <a:endParaRPr lang="en-GB" sz="4000" baseline="-25000" dirty="0"/>
          </a:p>
        </p:txBody>
      </p:sp>
      <p:sp>
        <p:nvSpPr>
          <p:cNvPr id="3" name="Rectangle 3">
            <a:extLst>
              <a:ext uri="{FF2B5EF4-FFF2-40B4-BE49-F238E27FC236}">
                <a16:creationId xmlns:a16="http://schemas.microsoft.com/office/drawing/2014/main" id="{CA4EA716-4689-4477-B97C-A1B407DAAFA6}"/>
              </a:ext>
            </a:extLst>
          </p:cNvPr>
          <p:cNvSpPr/>
          <p:nvPr/>
        </p:nvSpPr>
        <p:spPr>
          <a:xfrm>
            <a:off x="0" y="839830"/>
            <a:ext cx="132523" cy="5872386"/>
          </a:xfrm>
          <a:prstGeom prst="rect">
            <a:avLst/>
          </a:prstGeom>
          <a:solidFill>
            <a:srgbClr val="4450C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4" name="Rectangle 5">
            <a:extLst>
              <a:ext uri="{FF2B5EF4-FFF2-40B4-BE49-F238E27FC236}">
                <a16:creationId xmlns:a16="http://schemas.microsoft.com/office/drawing/2014/main" id="{5FCA846A-AF4A-4CF8-8F5D-7CD1991C7D98}"/>
              </a:ext>
            </a:extLst>
          </p:cNvPr>
          <p:cNvSpPr/>
          <p:nvPr/>
        </p:nvSpPr>
        <p:spPr>
          <a:xfrm>
            <a:off x="0" y="6712226"/>
            <a:ext cx="3557107" cy="141357"/>
          </a:xfrm>
          <a:prstGeom prst="rect">
            <a:avLst/>
          </a:prstGeom>
          <a:solidFill>
            <a:srgbClr val="FF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Light"/>
              </a:rPr>
              <a:t>Rhidian Williams</a:t>
            </a:r>
          </a:p>
        </p:txBody>
      </p:sp>
      <p:sp>
        <p:nvSpPr>
          <p:cNvPr id="5" name="Rectangle 6">
            <a:extLst>
              <a:ext uri="{FF2B5EF4-FFF2-40B4-BE49-F238E27FC236}">
                <a16:creationId xmlns:a16="http://schemas.microsoft.com/office/drawing/2014/main" id="{6B9267CC-EFFA-4410-9219-2392B322AE46}"/>
              </a:ext>
            </a:extLst>
          </p:cNvPr>
          <p:cNvSpPr/>
          <p:nvPr/>
        </p:nvSpPr>
        <p:spPr>
          <a:xfrm>
            <a:off x="3557107" y="6716642"/>
            <a:ext cx="5077791" cy="141357"/>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6" name="Rectangle 7">
            <a:extLst>
              <a:ext uri="{FF2B5EF4-FFF2-40B4-BE49-F238E27FC236}">
                <a16:creationId xmlns:a16="http://schemas.microsoft.com/office/drawing/2014/main" id="{0F37D57C-F12B-4AB5-8C1F-38BF059339BF}"/>
              </a:ext>
            </a:extLst>
          </p:cNvPr>
          <p:cNvSpPr/>
          <p:nvPr/>
        </p:nvSpPr>
        <p:spPr>
          <a:xfrm>
            <a:off x="8634898" y="6712226"/>
            <a:ext cx="3557107" cy="141357"/>
          </a:xfrm>
          <a:prstGeom prst="rect">
            <a:avLst/>
          </a:prstGeom>
          <a:solidFill>
            <a:srgbClr val="35D731"/>
          </a:solidFill>
          <a:ln cap="flat">
            <a:noFill/>
            <a:prstDash val="solid"/>
          </a:ln>
        </p:spPr>
        <p:txBody>
          <a:bodyPr vert="horz" wrap="square" lIns="91440" tIns="45720" rIns="91440" bIns="45720" anchor="ctr" anchorCtr="0" compatLnSpc="1">
            <a:noAutofit/>
          </a:bodyPr>
          <a:lstStyle/>
          <a:p>
            <a:pPr algn="r">
              <a:defRPr sz="1800" b="0" i="0" u="none" strike="noStrike" kern="0" cap="none" spc="0" baseline="0">
                <a:solidFill>
                  <a:srgbClr val="000000"/>
                </a:solidFill>
                <a:uFillTx/>
              </a:defRPr>
            </a:pPr>
            <a:r>
              <a:rPr lang="en-GB" sz="1200" dirty="0">
                <a:latin typeface="Calibri Light"/>
              </a:rPr>
              <a:t>June 16</a:t>
            </a:r>
            <a:r>
              <a:rPr lang="en-GB" sz="1200" baseline="30000" dirty="0">
                <a:latin typeface="Calibri Light"/>
              </a:rPr>
              <a:t>th</a:t>
            </a:r>
            <a:r>
              <a:rPr lang="en-GB" sz="1200" dirty="0">
                <a:latin typeface="Calibri Light"/>
              </a:rPr>
              <a:t>  , 2022</a:t>
            </a:r>
            <a:r>
              <a:rPr lang="en-GB" sz="1200" dirty="0">
                <a:solidFill>
                  <a:srgbClr val="000000"/>
                </a:solidFill>
                <a:latin typeface="Calibri Light"/>
              </a:rPr>
              <a:t> </a:t>
            </a:r>
            <a:r>
              <a:rPr lang="en-GB" sz="1200" b="0" i="0" u="none" strike="noStrike" kern="1200" cap="none" spc="0" baseline="0" dirty="0">
                <a:solidFill>
                  <a:srgbClr val="000000"/>
                </a:solidFill>
                <a:uFillTx/>
                <a:latin typeface="Calibri Light"/>
              </a:rPr>
              <a:t>	11/12</a:t>
            </a:r>
          </a:p>
        </p:txBody>
      </p:sp>
      <p:sp>
        <p:nvSpPr>
          <p:cNvPr id="7" name="Rectangle 8">
            <a:extLst>
              <a:ext uri="{FF2B5EF4-FFF2-40B4-BE49-F238E27FC236}">
                <a16:creationId xmlns:a16="http://schemas.microsoft.com/office/drawing/2014/main" id="{C0C49371-F544-47EE-BFE8-C1146F43FBB6}"/>
              </a:ext>
            </a:extLst>
          </p:cNvPr>
          <p:cNvSpPr/>
          <p:nvPr/>
        </p:nvSpPr>
        <p:spPr>
          <a:xfrm>
            <a:off x="12059472" y="839830"/>
            <a:ext cx="132523" cy="5872386"/>
          </a:xfrm>
          <a:prstGeom prst="rect">
            <a:avLst/>
          </a:prstGeom>
          <a:solidFill>
            <a:srgbClr val="4450C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0" name="Oval 12">
            <a:extLst>
              <a:ext uri="{FF2B5EF4-FFF2-40B4-BE49-F238E27FC236}">
                <a16:creationId xmlns:a16="http://schemas.microsoft.com/office/drawing/2014/main" id="{C2288519-1A59-4001-A21F-1073D6CE6691}"/>
              </a:ext>
            </a:extLst>
          </p:cNvPr>
          <p:cNvSpPr/>
          <p:nvPr/>
        </p:nvSpPr>
        <p:spPr>
          <a:xfrm rot="19676396">
            <a:off x="5017304" y="3367775"/>
            <a:ext cx="5761557" cy="164541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76196"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cxnSp>
        <p:nvCxnSpPr>
          <p:cNvPr id="11" name="Straight Arrow Connector 15">
            <a:extLst>
              <a:ext uri="{FF2B5EF4-FFF2-40B4-BE49-F238E27FC236}">
                <a16:creationId xmlns:a16="http://schemas.microsoft.com/office/drawing/2014/main" id="{6B34588F-D8CE-40EA-900E-E3682BCABA9B}"/>
              </a:ext>
            </a:extLst>
          </p:cNvPr>
          <p:cNvCxnSpPr>
            <a:cxnSpLocks/>
          </p:cNvCxnSpPr>
          <p:nvPr/>
        </p:nvCxnSpPr>
        <p:spPr>
          <a:xfrm flipH="1" flipV="1">
            <a:off x="8281115" y="4288665"/>
            <a:ext cx="557468" cy="836585"/>
          </a:xfrm>
          <a:prstGeom prst="straightConnector1">
            <a:avLst/>
          </a:prstGeom>
          <a:noFill/>
          <a:ln w="38103" cap="flat">
            <a:solidFill>
              <a:schemeClr val="tx1"/>
            </a:solidFill>
            <a:prstDash val="solid"/>
            <a:miter/>
            <a:tailEnd type="arrow"/>
          </a:ln>
        </p:spPr>
      </p:cxnSp>
      <p:sp>
        <p:nvSpPr>
          <p:cNvPr id="12" name="Rectangle: Rounded Corners 16">
            <a:extLst>
              <a:ext uri="{FF2B5EF4-FFF2-40B4-BE49-F238E27FC236}">
                <a16:creationId xmlns:a16="http://schemas.microsoft.com/office/drawing/2014/main" id="{DDC455EE-CADC-4CF7-A612-DD1891E77979}"/>
              </a:ext>
            </a:extLst>
          </p:cNvPr>
          <p:cNvSpPr/>
          <p:nvPr/>
        </p:nvSpPr>
        <p:spPr>
          <a:xfrm>
            <a:off x="7978462" y="5206899"/>
            <a:ext cx="2038252" cy="65503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701" cap="flat">
            <a:solidFill>
              <a:srgbClr val="000000"/>
            </a:solidFill>
            <a:prstDash val="solid"/>
            <a:miter/>
          </a:ln>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dirty="0">
                <a:solidFill>
                  <a:srgbClr val="000000"/>
                </a:solidFill>
                <a:latin typeface="Calibri Light"/>
              </a:rPr>
              <a:t>Exotic Nuclei</a:t>
            </a:r>
            <a:endParaRPr lang="en-GB" sz="2000" b="0" i="0" u="none" strike="noStrike" kern="1200" cap="none" spc="0" baseline="0" dirty="0">
              <a:solidFill>
                <a:srgbClr val="000000"/>
              </a:solidFill>
              <a:uFillTx/>
              <a:latin typeface="Calibri Light"/>
            </a:endParaRPr>
          </a:p>
        </p:txBody>
      </p:sp>
      <p:cxnSp>
        <p:nvCxnSpPr>
          <p:cNvPr id="19" name="Straight Arrow Connector 15">
            <a:extLst>
              <a:ext uri="{FF2B5EF4-FFF2-40B4-BE49-F238E27FC236}">
                <a16:creationId xmlns:a16="http://schemas.microsoft.com/office/drawing/2014/main" id="{C27BD289-F8CE-46E9-A4C5-3760CC967B5D}"/>
              </a:ext>
            </a:extLst>
          </p:cNvPr>
          <p:cNvCxnSpPr>
            <a:cxnSpLocks/>
          </p:cNvCxnSpPr>
          <p:nvPr/>
        </p:nvCxnSpPr>
        <p:spPr>
          <a:xfrm>
            <a:off x="4610637" y="2322490"/>
            <a:ext cx="5406077" cy="309478"/>
          </a:xfrm>
          <a:prstGeom prst="straightConnector1">
            <a:avLst/>
          </a:prstGeom>
          <a:noFill/>
          <a:ln w="38103" cap="flat">
            <a:solidFill>
              <a:schemeClr val="tx1"/>
            </a:solidFill>
            <a:prstDash val="solid"/>
            <a:miter/>
            <a:tailEnd type="arrow"/>
          </a:ln>
        </p:spPr>
      </p:cxnSp>
      <p:cxnSp>
        <p:nvCxnSpPr>
          <p:cNvPr id="20" name="Straight Arrow Connector 15">
            <a:extLst>
              <a:ext uri="{FF2B5EF4-FFF2-40B4-BE49-F238E27FC236}">
                <a16:creationId xmlns:a16="http://schemas.microsoft.com/office/drawing/2014/main" id="{394EFF8F-436C-4828-A1D5-EE61B33C3BDC}"/>
              </a:ext>
            </a:extLst>
          </p:cNvPr>
          <p:cNvCxnSpPr>
            <a:cxnSpLocks/>
          </p:cNvCxnSpPr>
          <p:nvPr/>
        </p:nvCxnSpPr>
        <p:spPr>
          <a:xfrm>
            <a:off x="6044485" y="3099233"/>
            <a:ext cx="4022501" cy="0"/>
          </a:xfrm>
          <a:prstGeom prst="straightConnector1">
            <a:avLst/>
          </a:prstGeom>
          <a:noFill/>
          <a:ln w="38103" cap="flat">
            <a:solidFill>
              <a:schemeClr val="tx1"/>
            </a:solidFill>
            <a:prstDash val="solid"/>
            <a:miter/>
            <a:tailEnd type="arrow"/>
          </a:ln>
        </p:spPr>
      </p:cxnSp>
      <p:sp>
        <p:nvSpPr>
          <p:cNvPr id="26" name="Rectangle: Rounded Corners 16">
            <a:extLst>
              <a:ext uri="{FF2B5EF4-FFF2-40B4-BE49-F238E27FC236}">
                <a16:creationId xmlns:a16="http://schemas.microsoft.com/office/drawing/2014/main" id="{9985A367-30BF-4383-8F7D-9A6181DF49A1}"/>
              </a:ext>
            </a:extLst>
          </p:cNvPr>
          <p:cNvSpPr/>
          <p:nvPr/>
        </p:nvSpPr>
        <p:spPr>
          <a:xfrm>
            <a:off x="4375737" y="2967807"/>
            <a:ext cx="1638696" cy="3048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701" cap="flat">
            <a:solidFill>
              <a:srgbClr val="000000"/>
            </a:solidFill>
            <a:prstDash val="solid"/>
            <a:miter/>
          </a:ln>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dirty="0">
                <a:solidFill>
                  <a:srgbClr val="000000"/>
                </a:solidFill>
                <a:latin typeface="Calibri Light"/>
              </a:rPr>
              <a:t>New Isotope</a:t>
            </a:r>
          </a:p>
        </p:txBody>
      </p:sp>
      <p:sp>
        <p:nvSpPr>
          <p:cNvPr id="27" name="Rectangle: Rounded Corners 16">
            <a:extLst>
              <a:ext uri="{FF2B5EF4-FFF2-40B4-BE49-F238E27FC236}">
                <a16:creationId xmlns:a16="http://schemas.microsoft.com/office/drawing/2014/main" id="{F7609129-4907-48BA-AB8B-9105712B8F7B}"/>
              </a:ext>
            </a:extLst>
          </p:cNvPr>
          <p:cNvSpPr/>
          <p:nvPr/>
        </p:nvSpPr>
        <p:spPr>
          <a:xfrm>
            <a:off x="1969972" y="1897162"/>
            <a:ext cx="2569422" cy="73480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701" cap="flat">
            <a:solidFill>
              <a:srgbClr val="000000"/>
            </a:solidFill>
            <a:prstDash val="solid"/>
            <a:miter/>
          </a:ln>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dirty="0">
                <a:latin typeface="Calibri Light"/>
              </a:rPr>
              <a:t>Estimated Lifetime – Not measured</a:t>
            </a:r>
          </a:p>
        </p:txBody>
      </p:sp>
    </p:spTree>
    <p:extLst>
      <p:ext uri="{BB962C8B-B14F-4D97-AF65-F5344CB8AC3E}">
        <p14:creationId xmlns:p14="http://schemas.microsoft.com/office/powerpoint/2010/main" val="186692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26"/>
                                        </p:tgtEl>
                                      </p:cBhvr>
                                    </p:animEffect>
                                    <p:set>
                                      <p:cBhvr>
                                        <p:cTn id="53" dur="1" fill="hold">
                                          <p:stCondLst>
                                            <p:cond delay="499"/>
                                          </p:stCondLst>
                                        </p:cTn>
                                        <p:tgtEl>
                                          <p:spTgt spid="26"/>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0"/>
                                        </p:tgtEl>
                                      </p:cBhvr>
                                    </p:animEffect>
                                    <p:set>
                                      <p:cBhvr>
                                        <p:cTn id="56"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2" grpId="1" animBg="1"/>
      <p:bldP spid="26" grpId="0" animBg="1"/>
      <p:bldP spid="26" grpId="1" animBg="1"/>
      <p:bldP spid="27" grpId="0" animBg="1"/>
      <p:bldP spid="2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3FED3-F347-46FD-8220-D5F901DF8F27}"/>
              </a:ext>
            </a:extLst>
          </p:cNvPr>
          <p:cNvSpPr txBox="1">
            <a:spLocks noGrp="1"/>
          </p:cNvSpPr>
          <p:nvPr>
            <p:ph type="title"/>
          </p:nvPr>
        </p:nvSpPr>
        <p:spPr>
          <a:xfrm>
            <a:off x="0" y="0"/>
            <a:ext cx="12191996" cy="839830"/>
          </a:xfrm>
          <a:gradFill>
            <a:gsLst>
              <a:gs pos="0">
                <a:srgbClr val="000000"/>
              </a:gs>
              <a:gs pos="100000">
                <a:srgbClr val="FFFFFF"/>
              </a:gs>
            </a:gsLst>
            <a:lin ang="10800000"/>
          </a:gradFill>
        </p:spPr>
        <p:txBody>
          <a:bodyPr/>
          <a:lstStyle/>
          <a:p>
            <a:pPr lvl="0"/>
            <a:r>
              <a:rPr lang="en-GB" sz="4000"/>
              <a:t>  Future Work</a:t>
            </a:r>
          </a:p>
        </p:txBody>
      </p:sp>
      <p:sp>
        <p:nvSpPr>
          <p:cNvPr id="3" name="Rectangle 3">
            <a:extLst>
              <a:ext uri="{FF2B5EF4-FFF2-40B4-BE49-F238E27FC236}">
                <a16:creationId xmlns:a16="http://schemas.microsoft.com/office/drawing/2014/main" id="{B0406D31-6355-4D30-BD0A-5CA838106687}"/>
              </a:ext>
            </a:extLst>
          </p:cNvPr>
          <p:cNvSpPr/>
          <p:nvPr/>
        </p:nvSpPr>
        <p:spPr>
          <a:xfrm>
            <a:off x="0" y="839830"/>
            <a:ext cx="132523" cy="5872386"/>
          </a:xfrm>
          <a:prstGeom prst="rect">
            <a:avLst/>
          </a:prstGeom>
          <a:solidFill>
            <a:srgbClr val="4450C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4" name="Rectangle 5">
            <a:extLst>
              <a:ext uri="{FF2B5EF4-FFF2-40B4-BE49-F238E27FC236}">
                <a16:creationId xmlns:a16="http://schemas.microsoft.com/office/drawing/2014/main" id="{3D466777-1FCC-46A7-95DD-E0813CA5B409}"/>
              </a:ext>
            </a:extLst>
          </p:cNvPr>
          <p:cNvSpPr/>
          <p:nvPr/>
        </p:nvSpPr>
        <p:spPr>
          <a:xfrm>
            <a:off x="0" y="6712226"/>
            <a:ext cx="3557107" cy="141357"/>
          </a:xfrm>
          <a:prstGeom prst="rect">
            <a:avLst/>
          </a:prstGeom>
          <a:solidFill>
            <a:srgbClr val="FF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Light"/>
              </a:rPr>
              <a:t>Rhidian Williams</a:t>
            </a:r>
          </a:p>
        </p:txBody>
      </p:sp>
      <p:sp>
        <p:nvSpPr>
          <p:cNvPr id="5" name="Rectangle 6">
            <a:extLst>
              <a:ext uri="{FF2B5EF4-FFF2-40B4-BE49-F238E27FC236}">
                <a16:creationId xmlns:a16="http://schemas.microsoft.com/office/drawing/2014/main" id="{059DBADC-778B-4A53-B383-1724F0F4B9E6}"/>
              </a:ext>
            </a:extLst>
          </p:cNvPr>
          <p:cNvSpPr/>
          <p:nvPr/>
        </p:nvSpPr>
        <p:spPr>
          <a:xfrm>
            <a:off x="3557107" y="6716642"/>
            <a:ext cx="5077791" cy="141357"/>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6" name="Rectangle 7">
            <a:extLst>
              <a:ext uri="{FF2B5EF4-FFF2-40B4-BE49-F238E27FC236}">
                <a16:creationId xmlns:a16="http://schemas.microsoft.com/office/drawing/2014/main" id="{F6A83586-B8C9-481A-AC65-5F82F62571AF}"/>
              </a:ext>
            </a:extLst>
          </p:cNvPr>
          <p:cNvSpPr/>
          <p:nvPr/>
        </p:nvSpPr>
        <p:spPr>
          <a:xfrm>
            <a:off x="8634898" y="6712226"/>
            <a:ext cx="3557107" cy="141357"/>
          </a:xfrm>
          <a:prstGeom prst="rect">
            <a:avLst/>
          </a:prstGeom>
          <a:solidFill>
            <a:srgbClr val="35D731"/>
          </a:solidFill>
          <a:ln cap="flat">
            <a:noFill/>
            <a:prstDash val="solid"/>
          </a:ln>
        </p:spPr>
        <p:txBody>
          <a:bodyPr vert="horz" wrap="square" lIns="91440" tIns="45720" rIns="91440" bIns="45720" anchor="ctr" anchorCtr="0" compatLnSpc="1">
            <a:noAutofit/>
          </a:bodyPr>
          <a:lstStyle/>
          <a:p>
            <a:pPr algn="r">
              <a:defRPr sz="1800" b="0" i="0" u="none" strike="noStrike" kern="0" cap="none" spc="0" baseline="0">
                <a:solidFill>
                  <a:srgbClr val="000000"/>
                </a:solidFill>
                <a:uFillTx/>
              </a:defRPr>
            </a:pPr>
            <a:r>
              <a:rPr lang="en-GB" sz="1200" dirty="0">
                <a:latin typeface="Calibri Light"/>
              </a:rPr>
              <a:t>June 16</a:t>
            </a:r>
            <a:r>
              <a:rPr lang="en-GB" sz="1200" baseline="30000" dirty="0">
                <a:latin typeface="Calibri Light"/>
              </a:rPr>
              <a:t>th</a:t>
            </a:r>
            <a:r>
              <a:rPr lang="en-GB" sz="1200" dirty="0">
                <a:latin typeface="Calibri Light"/>
              </a:rPr>
              <a:t>  , 2022</a:t>
            </a:r>
            <a:r>
              <a:rPr lang="en-GB" sz="1200" b="0" i="0" u="none" strike="noStrike" kern="1200" cap="none" spc="0" baseline="0" dirty="0">
                <a:solidFill>
                  <a:srgbClr val="000000"/>
                </a:solidFill>
                <a:uFillTx/>
                <a:latin typeface="Calibri Light"/>
              </a:rPr>
              <a:t>	12/12 </a:t>
            </a:r>
          </a:p>
        </p:txBody>
      </p:sp>
      <p:sp>
        <p:nvSpPr>
          <p:cNvPr id="7" name="Rectangle 8">
            <a:extLst>
              <a:ext uri="{FF2B5EF4-FFF2-40B4-BE49-F238E27FC236}">
                <a16:creationId xmlns:a16="http://schemas.microsoft.com/office/drawing/2014/main" id="{0ED07439-0671-4A4E-A06B-68B73345DF31}"/>
              </a:ext>
            </a:extLst>
          </p:cNvPr>
          <p:cNvSpPr/>
          <p:nvPr/>
        </p:nvSpPr>
        <p:spPr>
          <a:xfrm>
            <a:off x="12059472" y="839830"/>
            <a:ext cx="132523" cy="5872386"/>
          </a:xfrm>
          <a:prstGeom prst="rect">
            <a:avLst/>
          </a:prstGeom>
          <a:solidFill>
            <a:srgbClr val="4450C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8" name="Content Placeholder 2">
            <a:extLst>
              <a:ext uri="{FF2B5EF4-FFF2-40B4-BE49-F238E27FC236}">
                <a16:creationId xmlns:a16="http://schemas.microsoft.com/office/drawing/2014/main" id="{B98EDD5C-D8C2-4EC8-82AF-3A807AEDD781}"/>
              </a:ext>
            </a:extLst>
          </p:cNvPr>
          <p:cNvSpPr txBox="1"/>
          <p:nvPr/>
        </p:nvSpPr>
        <p:spPr>
          <a:xfrm>
            <a:off x="219889" y="860216"/>
            <a:ext cx="7079281" cy="3658426"/>
          </a:xfrm>
          <a:prstGeom prst="rect">
            <a:avLst/>
          </a:prstGeom>
          <a:noFill/>
          <a:ln cap="flat">
            <a:noFill/>
          </a:ln>
        </p:spPr>
        <p:txBody>
          <a:bodyPr vert="horz" wrap="square" lIns="91440" tIns="45720" rIns="91440" bIns="45720" anchor="t" anchorCtr="0" compatLnSpc="1">
            <a:normAutofit fontScale="92500" lnSpcReduction="20000"/>
          </a:bodyPr>
          <a:lstStyle/>
          <a:p>
            <a:pPr marL="228600" marR="0" lvl="0" indent="-228600" algn="l" defTabSz="914400" rtl="0" fontAlgn="auto" hangingPunct="1">
              <a:lnSpc>
                <a:spcPct val="140000"/>
              </a:lnSpc>
              <a:spcBef>
                <a:spcPts val="1000"/>
              </a:spcBef>
              <a:spcAft>
                <a:spcPts val="0"/>
              </a:spcAft>
              <a:buClr>
                <a:srgbClr val="213AA5"/>
              </a:buClr>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dirty="0">
                <a:solidFill>
                  <a:srgbClr val="000000"/>
                </a:solidFill>
                <a:uFillTx/>
                <a:latin typeface="Calibri Light"/>
              </a:rPr>
              <a:t>Upcoming CLAS12 experiments</a:t>
            </a:r>
          </a:p>
          <a:p>
            <a:pPr marL="228600" marR="0" lvl="0" indent="-228600" algn="l" defTabSz="914400" rtl="0" fontAlgn="auto" hangingPunct="1">
              <a:lnSpc>
                <a:spcPct val="140000"/>
              </a:lnSpc>
              <a:spcBef>
                <a:spcPts val="1000"/>
              </a:spcBef>
              <a:spcAft>
                <a:spcPts val="0"/>
              </a:spcAft>
              <a:buClr>
                <a:srgbClr val="213AA5"/>
              </a:buClr>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dirty="0">
                <a:solidFill>
                  <a:srgbClr val="000000"/>
                </a:solidFill>
                <a:uFillTx/>
                <a:latin typeface="Calibri Light"/>
              </a:rPr>
              <a:t>New institutions e.g. Electron Ion Collider</a:t>
            </a:r>
          </a:p>
          <a:p>
            <a:pPr marL="228600" marR="0" lvl="0" indent="-228600" algn="l" defTabSz="914400" rtl="0" fontAlgn="auto" hangingPunct="1">
              <a:lnSpc>
                <a:spcPct val="140000"/>
              </a:lnSpc>
              <a:spcBef>
                <a:spcPts val="1000"/>
              </a:spcBef>
              <a:spcAft>
                <a:spcPts val="0"/>
              </a:spcAft>
              <a:buClr>
                <a:srgbClr val="213AA5"/>
              </a:buClr>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dirty="0">
                <a:solidFill>
                  <a:srgbClr val="000000"/>
                </a:solidFill>
                <a:uFillTx/>
                <a:latin typeface="Calibri Light"/>
              </a:rPr>
              <a:t>Theorists</a:t>
            </a:r>
            <a:r>
              <a:rPr lang="en-GB" sz="2800" b="0" i="0" u="none" strike="noStrike" kern="1200" cap="none" spc="0" dirty="0">
                <a:solidFill>
                  <a:srgbClr val="000000"/>
                </a:solidFill>
                <a:uFillTx/>
                <a:latin typeface="Calibri Light"/>
              </a:rPr>
              <a:t> adapting model based on ou</a:t>
            </a:r>
            <a:r>
              <a:rPr lang="en-GB" sz="2800" dirty="0">
                <a:solidFill>
                  <a:srgbClr val="000000"/>
                </a:solidFill>
                <a:latin typeface="Calibri Light"/>
              </a:rPr>
              <a:t>r results</a:t>
            </a:r>
          </a:p>
          <a:p>
            <a:pPr marL="228600" marR="0" lvl="0" indent="-228600" algn="l" defTabSz="914400" rtl="0" fontAlgn="auto" hangingPunct="1">
              <a:lnSpc>
                <a:spcPct val="140000"/>
              </a:lnSpc>
              <a:spcBef>
                <a:spcPts val="1000"/>
              </a:spcBef>
              <a:spcAft>
                <a:spcPts val="0"/>
              </a:spcAft>
              <a:buClr>
                <a:srgbClr val="213AA5"/>
              </a:buClr>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dirty="0">
                <a:solidFill>
                  <a:srgbClr val="000000"/>
                </a:solidFill>
                <a:uFillTx/>
                <a:latin typeface="Calibri Light"/>
              </a:rPr>
              <a:t>Simulations</a:t>
            </a:r>
            <a:r>
              <a:rPr lang="en-GB" sz="2800" b="0" i="0" u="none" strike="noStrike" kern="1200" cap="none" spc="0" dirty="0">
                <a:solidFill>
                  <a:srgbClr val="000000"/>
                </a:solidFill>
                <a:uFillTx/>
                <a:latin typeface="Calibri Light"/>
              </a:rPr>
              <a:t> show method applicable to neutrons</a:t>
            </a:r>
            <a:endParaRPr lang="en-GB" sz="2800" b="0" i="0" u="none" strike="noStrike" kern="1200" cap="none" spc="0" baseline="0" dirty="0">
              <a:solidFill>
                <a:srgbClr val="000000"/>
              </a:solidFill>
              <a:uFillTx/>
              <a:latin typeface="Calibri Light"/>
            </a:endParaRPr>
          </a:p>
          <a:p>
            <a:pPr marL="228600" marR="0" lvl="0" indent="-228600" algn="l" defTabSz="914400" rtl="0" fontAlgn="auto" hangingPunct="1">
              <a:lnSpc>
                <a:spcPct val="140000"/>
              </a:lnSpc>
              <a:spcBef>
                <a:spcPts val="1000"/>
              </a:spcBef>
              <a:spcAft>
                <a:spcPts val="0"/>
              </a:spcAft>
              <a:buClr>
                <a:srgbClr val="213AA5"/>
              </a:buClr>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dirty="0">
                <a:solidFill>
                  <a:srgbClr val="000000"/>
                </a:solidFill>
                <a:uFillTx/>
                <a:latin typeface="Calibri Light"/>
              </a:rPr>
              <a:t>Comparison with other spallation sources</a:t>
            </a:r>
          </a:p>
          <a:p>
            <a:pPr marL="228600" marR="0" lvl="0" indent="-228600" algn="l" defTabSz="914400" rtl="0" fontAlgn="auto" hangingPunct="1">
              <a:lnSpc>
                <a:spcPct val="140000"/>
              </a:lnSpc>
              <a:spcBef>
                <a:spcPts val="1000"/>
              </a:spcBef>
              <a:spcAft>
                <a:spcPts val="0"/>
              </a:spcAft>
              <a:buClr>
                <a:srgbClr val="213AA5"/>
              </a:buClr>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dirty="0">
                <a:solidFill>
                  <a:srgbClr val="000000"/>
                </a:solidFill>
                <a:uFillTx/>
                <a:latin typeface="Calibri Light"/>
              </a:rPr>
              <a:t>Expand physics learnt to other fields</a:t>
            </a:r>
          </a:p>
        </p:txBody>
      </p:sp>
      <p:pic>
        <p:nvPicPr>
          <p:cNvPr id="9" name="Picture 12" descr="Diagram&#10;&#10;Description automatically generated">
            <a:extLst>
              <a:ext uri="{FF2B5EF4-FFF2-40B4-BE49-F238E27FC236}">
                <a16:creationId xmlns:a16="http://schemas.microsoft.com/office/drawing/2014/main" id="{B4D54556-0B19-4665-9FDE-184FEB19E6B9}"/>
              </a:ext>
            </a:extLst>
          </p:cNvPr>
          <p:cNvPicPr>
            <a:picLocks noChangeAspect="1"/>
          </p:cNvPicPr>
          <p:nvPr/>
        </p:nvPicPr>
        <p:blipFill>
          <a:blip r:embed="rId3">
            <a:clrChange>
              <a:clrFrom>
                <a:srgbClr val="FFFFFF"/>
              </a:clrFrom>
              <a:clrTo>
                <a:srgbClr val="FFFFFF">
                  <a:alpha val="0"/>
                </a:srgbClr>
              </a:clrTo>
            </a:clrChange>
          </a:blip>
          <a:srcRect l="2219" t="44252" r="39264" b="14712"/>
          <a:stretch>
            <a:fillRect/>
          </a:stretch>
        </p:blipFill>
        <p:spPr>
          <a:xfrm>
            <a:off x="1991933" y="4392612"/>
            <a:ext cx="4401910" cy="2315198"/>
          </a:xfrm>
          <a:prstGeom prst="rect">
            <a:avLst/>
          </a:prstGeom>
          <a:noFill/>
          <a:ln cap="flat">
            <a:noFill/>
          </a:ln>
        </p:spPr>
      </p:pic>
      <p:pic>
        <p:nvPicPr>
          <p:cNvPr id="11" name="Picture 10" descr="Diagram&#10;&#10;Description automatically generated">
            <a:extLst>
              <a:ext uri="{FF2B5EF4-FFF2-40B4-BE49-F238E27FC236}">
                <a16:creationId xmlns:a16="http://schemas.microsoft.com/office/drawing/2014/main" id="{65D58C78-A12D-456D-B5AC-D33DE5DFB8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4337" y="979076"/>
            <a:ext cx="4837769" cy="48377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500"/>
                                        <p:tgtEl>
                                          <p:spTgt spid="8">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Effect transition="in" filter="fade">
                                      <p:cBhvr>
                                        <p:cTn id="33" dur="500"/>
                                        <p:tgtEl>
                                          <p:spTgt spid="8">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DFFEC-647F-4D94-9A53-27AEA868556C}"/>
              </a:ext>
            </a:extLst>
          </p:cNvPr>
          <p:cNvSpPr txBox="1">
            <a:spLocks noGrp="1"/>
          </p:cNvSpPr>
          <p:nvPr>
            <p:ph type="title"/>
          </p:nvPr>
        </p:nvSpPr>
        <p:spPr>
          <a:xfrm>
            <a:off x="-1" y="0"/>
            <a:ext cx="12191996" cy="839830"/>
          </a:xfrm>
          <a:gradFill>
            <a:gsLst>
              <a:gs pos="0">
                <a:srgbClr val="000000"/>
              </a:gs>
              <a:gs pos="100000">
                <a:srgbClr val="FFFFFF"/>
              </a:gs>
            </a:gsLst>
            <a:lin ang="10800000"/>
          </a:gradFill>
        </p:spPr>
        <p:txBody>
          <a:bodyPr/>
          <a:lstStyle/>
          <a:p>
            <a:pPr lvl="0"/>
            <a:r>
              <a:rPr lang="en-GB" sz="4000" dirty="0"/>
              <a:t>  Preview</a:t>
            </a:r>
          </a:p>
        </p:txBody>
      </p:sp>
      <p:sp>
        <p:nvSpPr>
          <p:cNvPr id="3" name="Rectangle 3">
            <a:extLst>
              <a:ext uri="{FF2B5EF4-FFF2-40B4-BE49-F238E27FC236}">
                <a16:creationId xmlns:a16="http://schemas.microsoft.com/office/drawing/2014/main" id="{2AEADEC5-3CBF-4127-A60C-187FF8714BC6}"/>
              </a:ext>
            </a:extLst>
          </p:cNvPr>
          <p:cNvSpPr/>
          <p:nvPr/>
        </p:nvSpPr>
        <p:spPr>
          <a:xfrm>
            <a:off x="0" y="839830"/>
            <a:ext cx="132523" cy="5872386"/>
          </a:xfrm>
          <a:prstGeom prst="rect">
            <a:avLst/>
          </a:prstGeom>
          <a:solidFill>
            <a:srgbClr val="4450C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4" name="Rectangle 5">
            <a:extLst>
              <a:ext uri="{FF2B5EF4-FFF2-40B4-BE49-F238E27FC236}">
                <a16:creationId xmlns:a16="http://schemas.microsoft.com/office/drawing/2014/main" id="{58465000-8657-40B3-BBB7-23FC3190FC65}"/>
              </a:ext>
            </a:extLst>
          </p:cNvPr>
          <p:cNvSpPr/>
          <p:nvPr/>
        </p:nvSpPr>
        <p:spPr>
          <a:xfrm>
            <a:off x="0" y="6712226"/>
            <a:ext cx="3557107" cy="141357"/>
          </a:xfrm>
          <a:prstGeom prst="rect">
            <a:avLst/>
          </a:prstGeom>
          <a:solidFill>
            <a:srgbClr val="FF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Light"/>
              </a:rPr>
              <a:t>Rhidian Williams</a:t>
            </a:r>
          </a:p>
        </p:txBody>
      </p:sp>
      <p:sp>
        <p:nvSpPr>
          <p:cNvPr id="5" name="Rectangle 6">
            <a:extLst>
              <a:ext uri="{FF2B5EF4-FFF2-40B4-BE49-F238E27FC236}">
                <a16:creationId xmlns:a16="http://schemas.microsoft.com/office/drawing/2014/main" id="{76367979-D5CB-4A21-9496-3EA2DD70B83B}"/>
              </a:ext>
            </a:extLst>
          </p:cNvPr>
          <p:cNvSpPr/>
          <p:nvPr/>
        </p:nvSpPr>
        <p:spPr>
          <a:xfrm>
            <a:off x="3557107" y="6716642"/>
            <a:ext cx="5077791" cy="141357"/>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6" name="Rectangle 7">
            <a:extLst>
              <a:ext uri="{FF2B5EF4-FFF2-40B4-BE49-F238E27FC236}">
                <a16:creationId xmlns:a16="http://schemas.microsoft.com/office/drawing/2014/main" id="{673D5BC9-1FC0-4AB6-8F63-48F8FB93493E}"/>
              </a:ext>
            </a:extLst>
          </p:cNvPr>
          <p:cNvSpPr/>
          <p:nvPr/>
        </p:nvSpPr>
        <p:spPr>
          <a:xfrm>
            <a:off x="8634898" y="6712226"/>
            <a:ext cx="3557107" cy="141357"/>
          </a:xfrm>
          <a:prstGeom prst="rect">
            <a:avLst/>
          </a:prstGeom>
          <a:solidFill>
            <a:srgbClr val="35D731"/>
          </a:solidFill>
          <a:ln cap="flat">
            <a:noFill/>
            <a:prstDash val="solid"/>
          </a:ln>
        </p:spPr>
        <p:txBody>
          <a:bodyPr vert="horz" wrap="square" lIns="91440" tIns="45720" rIns="91440" bIns="45720" anchor="ctr" anchorCtr="0" compatLnSpc="1">
            <a:noAutofit/>
          </a:bodyPr>
          <a:lstStyle/>
          <a:p>
            <a:pPr algn="r">
              <a:defRPr sz="1800" b="0" i="0" u="none" strike="noStrike" kern="0" cap="none" spc="0" baseline="0">
                <a:solidFill>
                  <a:srgbClr val="000000"/>
                </a:solidFill>
                <a:uFillTx/>
              </a:defRPr>
            </a:pPr>
            <a:r>
              <a:rPr lang="en-GB" sz="1200" dirty="0">
                <a:latin typeface="Calibri Light"/>
              </a:rPr>
              <a:t>June 16</a:t>
            </a:r>
            <a:r>
              <a:rPr lang="en-GB" sz="1200" baseline="30000" dirty="0">
                <a:latin typeface="Calibri Light"/>
              </a:rPr>
              <a:t>th</a:t>
            </a:r>
            <a:r>
              <a:rPr lang="en-GB" sz="1200" dirty="0">
                <a:latin typeface="Calibri Light"/>
              </a:rPr>
              <a:t>  , 2022</a:t>
            </a:r>
            <a:r>
              <a:rPr lang="en-GB" sz="1200" b="0" i="0" u="none" strike="noStrike" kern="1200" cap="none" spc="0" baseline="0" dirty="0">
                <a:solidFill>
                  <a:srgbClr val="000000"/>
                </a:solidFill>
                <a:uFillTx/>
                <a:latin typeface="Calibri Light"/>
              </a:rPr>
              <a:t>	2/12</a:t>
            </a:r>
          </a:p>
        </p:txBody>
      </p:sp>
      <p:sp>
        <p:nvSpPr>
          <p:cNvPr id="7" name="Rectangle 8">
            <a:extLst>
              <a:ext uri="{FF2B5EF4-FFF2-40B4-BE49-F238E27FC236}">
                <a16:creationId xmlns:a16="http://schemas.microsoft.com/office/drawing/2014/main" id="{40332E40-16F0-410C-A510-1B27221232D6}"/>
              </a:ext>
            </a:extLst>
          </p:cNvPr>
          <p:cNvSpPr/>
          <p:nvPr/>
        </p:nvSpPr>
        <p:spPr>
          <a:xfrm>
            <a:off x="12059472" y="839830"/>
            <a:ext cx="132523" cy="5872386"/>
          </a:xfrm>
          <a:prstGeom prst="rect">
            <a:avLst/>
          </a:prstGeom>
          <a:solidFill>
            <a:srgbClr val="4450C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8" name="Oval 14">
            <a:extLst>
              <a:ext uri="{FF2B5EF4-FFF2-40B4-BE49-F238E27FC236}">
                <a16:creationId xmlns:a16="http://schemas.microsoft.com/office/drawing/2014/main" id="{E57A590B-958E-4BA6-8899-ED471048BA8C}"/>
              </a:ext>
            </a:extLst>
          </p:cNvPr>
          <p:cNvSpPr/>
          <p:nvPr/>
        </p:nvSpPr>
        <p:spPr>
          <a:xfrm>
            <a:off x="2529212" y="3469910"/>
            <a:ext cx="643609" cy="61221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8103"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4400" b="0" i="0" u="none" strike="noStrike" kern="1200" cap="none" spc="0" baseline="0">
                <a:solidFill>
                  <a:srgbClr val="000000"/>
                </a:solidFill>
                <a:uFillTx/>
                <a:latin typeface="Calibri"/>
              </a:rPr>
              <a:t>ᵞ</a:t>
            </a:r>
            <a:endParaRPr lang="en-GB" sz="4400" b="0" i="0" u="none" strike="noStrike" kern="1200" cap="none" spc="0" baseline="0">
              <a:solidFill>
                <a:srgbClr val="000000"/>
              </a:solidFill>
              <a:uFillTx/>
              <a:latin typeface="Calibri"/>
            </a:endParaRPr>
          </a:p>
        </p:txBody>
      </p:sp>
      <p:sp>
        <p:nvSpPr>
          <p:cNvPr id="9" name="Oval 15">
            <a:extLst>
              <a:ext uri="{FF2B5EF4-FFF2-40B4-BE49-F238E27FC236}">
                <a16:creationId xmlns:a16="http://schemas.microsoft.com/office/drawing/2014/main" id="{0840EA64-5363-4A49-A904-A26F92DCBDDA}"/>
              </a:ext>
            </a:extLst>
          </p:cNvPr>
          <p:cNvSpPr/>
          <p:nvPr/>
        </p:nvSpPr>
        <p:spPr>
          <a:xfrm>
            <a:off x="5491566" y="3151013"/>
            <a:ext cx="1381411" cy="129507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8103"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800" b="0" i="0" u="none" strike="noStrike" kern="1200" cap="none" spc="0" baseline="30000">
                <a:solidFill>
                  <a:srgbClr val="000000"/>
                </a:solidFill>
                <a:uFillTx/>
                <a:latin typeface="Calibri"/>
              </a:rPr>
              <a:t>12</a:t>
            </a:r>
            <a:r>
              <a:rPr lang="en-GB" sz="4800" b="0" i="0" u="none" strike="noStrike" kern="1200" cap="none" spc="0" baseline="0">
                <a:solidFill>
                  <a:srgbClr val="000000"/>
                </a:solidFill>
                <a:uFillTx/>
                <a:latin typeface="Calibri"/>
              </a:rPr>
              <a:t>C</a:t>
            </a:r>
            <a:endParaRPr lang="en-GB" sz="4800" b="0" i="0" u="none" strike="noStrike" kern="1200" cap="none" spc="0" baseline="30000">
              <a:solidFill>
                <a:srgbClr val="000000"/>
              </a:solidFill>
              <a:uFillTx/>
              <a:latin typeface="Calibri"/>
            </a:endParaRPr>
          </a:p>
        </p:txBody>
      </p:sp>
      <p:sp>
        <p:nvSpPr>
          <p:cNvPr id="10" name="Oval 16">
            <a:extLst>
              <a:ext uri="{FF2B5EF4-FFF2-40B4-BE49-F238E27FC236}">
                <a16:creationId xmlns:a16="http://schemas.microsoft.com/office/drawing/2014/main" id="{D7CC883C-9C5F-4A9C-A901-CCB65C66D9D6}"/>
              </a:ext>
            </a:extLst>
          </p:cNvPr>
          <p:cNvSpPr/>
          <p:nvPr/>
        </p:nvSpPr>
        <p:spPr>
          <a:xfrm>
            <a:off x="6908301" y="3306680"/>
            <a:ext cx="601099" cy="54876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8103"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P</a:t>
            </a:r>
            <a:r>
              <a:rPr lang="en-GB" sz="1800" b="0" i="0" u="none" strike="noStrike" kern="1200" cap="none" spc="0" baseline="-25000">
                <a:solidFill>
                  <a:srgbClr val="000000"/>
                </a:solidFill>
                <a:uFillTx/>
                <a:latin typeface="Calibri"/>
              </a:rPr>
              <a:t>2</a:t>
            </a:r>
          </a:p>
        </p:txBody>
      </p:sp>
      <p:sp>
        <p:nvSpPr>
          <p:cNvPr id="11" name="Oval 17">
            <a:extLst>
              <a:ext uri="{FF2B5EF4-FFF2-40B4-BE49-F238E27FC236}">
                <a16:creationId xmlns:a16="http://schemas.microsoft.com/office/drawing/2014/main" id="{F19105B1-BC8C-49EC-B9A3-C236CB9653A4}"/>
              </a:ext>
            </a:extLst>
          </p:cNvPr>
          <p:cNvSpPr/>
          <p:nvPr/>
        </p:nvSpPr>
        <p:spPr>
          <a:xfrm>
            <a:off x="6534823" y="2758571"/>
            <a:ext cx="601099" cy="54876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8103"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P</a:t>
            </a:r>
            <a:r>
              <a:rPr lang="en-GB" sz="1800" b="0" i="0" u="none" strike="noStrike" kern="1200" cap="none" spc="0" baseline="-25000">
                <a:solidFill>
                  <a:srgbClr val="000000"/>
                </a:solidFill>
                <a:uFillTx/>
                <a:latin typeface="Calibri"/>
              </a:rPr>
              <a:t>1</a:t>
            </a:r>
          </a:p>
        </p:txBody>
      </p:sp>
      <p:sp>
        <p:nvSpPr>
          <p:cNvPr id="12" name="Oval 18">
            <a:extLst>
              <a:ext uri="{FF2B5EF4-FFF2-40B4-BE49-F238E27FC236}">
                <a16:creationId xmlns:a16="http://schemas.microsoft.com/office/drawing/2014/main" id="{1441EBE0-1546-4BCD-ADC3-6A6E0A4DD127}"/>
              </a:ext>
            </a:extLst>
          </p:cNvPr>
          <p:cNvSpPr/>
          <p:nvPr/>
        </p:nvSpPr>
        <p:spPr>
          <a:xfrm>
            <a:off x="6677405" y="4026167"/>
            <a:ext cx="1161644" cy="107922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8103"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30000">
                <a:solidFill>
                  <a:srgbClr val="000000"/>
                </a:solidFill>
                <a:uFillTx/>
                <a:latin typeface="Calibri"/>
              </a:rPr>
              <a:t>10</a:t>
            </a:r>
            <a:r>
              <a:rPr lang="en-GB" sz="2800" b="0" i="0" u="none" strike="noStrike" kern="1200" cap="none" spc="0" baseline="0">
                <a:solidFill>
                  <a:srgbClr val="000000"/>
                </a:solidFill>
                <a:uFillTx/>
                <a:latin typeface="Calibri"/>
              </a:rPr>
              <a:t>Be</a:t>
            </a:r>
            <a:endParaRPr lang="en-GB" sz="2800" b="0" i="0" u="none" strike="noStrike" kern="1200" cap="none" spc="0" baseline="30000">
              <a:solidFill>
                <a:srgbClr val="000000"/>
              </a:solidFill>
              <a:uFillTx/>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125E-6 3.7037E-6 L 0.04558 -0.05857 L 0.07357 0.06551 L 0.10573 -0.05301 L 0.13334 0.08472 L 0.1694 -0.05556 L 0.18933 0.06296 L 0.20547 -0.0419 L 0.21862 -0.00811 L 0.21914 -0.00996 L 0.21914 -0.00973 " pathEditMode="relative" rAng="0" ptsTypes="AAAAAAAAAAA">
                                      <p:cBhvr>
                                        <p:cTn id="6" dur="2000" fill="hold"/>
                                        <p:tgtEl>
                                          <p:spTgt spid="8"/>
                                        </p:tgtEl>
                                        <p:attrNameLst>
                                          <p:attrName>ppt_x</p:attrName>
                                          <p:attrName>ppt_y</p:attrName>
                                        </p:attrNameLst>
                                      </p:cBhvr>
                                      <p:rCtr x="10951" y="1296"/>
                                    </p:animMotion>
                                  </p:childTnLst>
                                </p:cTn>
                              </p:par>
                              <p:par>
                                <p:cTn id="7" presetID="10" presetClass="exit" presetSubtype="0" fill="hold" grpId="0" nodeType="withEffect">
                                  <p:stCondLst>
                                    <p:cond delay="2000"/>
                                  </p:stCondLst>
                                  <p:childTnLst>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par>
                                <p:cTn id="10" presetID="10" presetClass="exit" presetSubtype="0" fill="hold" grpId="1" nodeType="withEffect">
                                  <p:stCondLst>
                                    <p:cond delay="200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ntr" presetSubtype="0" fill="hold" grpId="0" nodeType="withEffect">
                                  <p:stCondLst>
                                    <p:cond delay="2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20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20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42" presetClass="path" presetSubtype="0" accel="50000" decel="50000" fill="hold" grpId="1" nodeType="withEffect">
                                  <p:stCondLst>
                                    <p:cond delay="2500"/>
                                  </p:stCondLst>
                                  <p:childTnLst>
                                    <p:animMotion origin="layout" path="M 3.125E-6 3.7037E-7 L 0.37096 -0.23982 " pathEditMode="relative" rAng="0" ptsTypes="AA">
                                      <p:cBhvr>
                                        <p:cTn id="23" dur="2000" fill="hold"/>
                                        <p:tgtEl>
                                          <p:spTgt spid="11"/>
                                        </p:tgtEl>
                                        <p:attrNameLst>
                                          <p:attrName>ppt_x</p:attrName>
                                          <p:attrName>ppt_y</p:attrName>
                                        </p:attrNameLst>
                                      </p:cBhvr>
                                      <p:rCtr x="18542" y="-11991"/>
                                    </p:animMotion>
                                  </p:childTnLst>
                                </p:cTn>
                              </p:par>
                              <p:par>
                                <p:cTn id="24" presetID="42" presetClass="path" presetSubtype="0" accel="50000" decel="50000" fill="hold" grpId="1" nodeType="withEffect">
                                  <p:stCondLst>
                                    <p:cond delay="2500"/>
                                  </p:stCondLst>
                                  <p:childTnLst>
                                    <p:animMotion origin="layout" path="M 3.95833E-6 -2.22222E-6 L 0.35937 0.07292 " pathEditMode="relative" rAng="0" ptsTypes="AA">
                                      <p:cBhvr>
                                        <p:cTn id="25" dur="2000" fill="hold"/>
                                        <p:tgtEl>
                                          <p:spTgt spid="10"/>
                                        </p:tgtEl>
                                        <p:attrNameLst>
                                          <p:attrName>ppt_x</p:attrName>
                                          <p:attrName>ppt_y</p:attrName>
                                        </p:attrNameLst>
                                      </p:cBhvr>
                                      <p:rCtr x="17969" y="3634"/>
                                    </p:animMotion>
                                  </p:childTnLst>
                                </p:cTn>
                              </p:par>
                              <p:par>
                                <p:cTn id="26" presetID="42" presetClass="path" presetSubtype="0" accel="50000" decel="50000" fill="hold" grpId="1" nodeType="withEffect">
                                  <p:stCondLst>
                                    <p:cond delay="2500"/>
                                  </p:stCondLst>
                                  <p:childTnLst>
                                    <p:animMotion origin="layout" path="M -2.5E-6 -7.40741E-7 L 0.15638 0.15741 " pathEditMode="relative" rAng="0" ptsTypes="AA">
                                      <p:cBhvr>
                                        <p:cTn id="27" dur="4000" fill="hold"/>
                                        <p:tgtEl>
                                          <p:spTgt spid="12"/>
                                        </p:tgtEl>
                                        <p:attrNameLst>
                                          <p:attrName>ppt_x</p:attrName>
                                          <p:attrName>ppt_y</p:attrName>
                                        </p:attrNameLst>
                                      </p:cBhvr>
                                      <p:rCtr x="7813" y="7870"/>
                                    </p:animMotion>
                                  </p:childTnLst>
                                </p:cTn>
                              </p:par>
                              <p:par>
                                <p:cTn id="28" presetID="10" presetClass="exit" presetSubtype="0" fill="hold" grpId="2" nodeType="withEffect">
                                  <p:stCondLst>
                                    <p:cond delay="450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par>
                                <p:cTn id="31" presetID="10" presetClass="exit" presetSubtype="0" fill="hold" grpId="2" nodeType="withEffect">
                                  <p:stCondLst>
                                    <p:cond delay="4500"/>
                                  </p:stCondLst>
                                  <p:childTnLst>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10" presetClass="exit" presetSubtype="0" fill="hold" grpId="2" nodeType="withEffect">
                                  <p:stCondLst>
                                    <p:cond delay="650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0" grpId="0" animBg="1"/>
      <p:bldP spid="10" grpId="1" animBg="1"/>
      <p:bldP spid="10" grpId="2" animBg="1"/>
      <p:bldP spid="11" grpId="0" animBg="1"/>
      <p:bldP spid="11" grpId="1" animBg="1"/>
      <p:bldP spid="11" grpId="2" animBg="1"/>
      <p:bldP spid="12" grpId="0" animBg="1"/>
      <p:bldP spid="12" grpId="1" animBg="1"/>
      <p:bldP spid="12"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pic>
        <p:nvPicPr>
          <p:cNvPr id="2" name="Picture 13">
            <a:extLst>
              <a:ext uri="{FF2B5EF4-FFF2-40B4-BE49-F238E27FC236}">
                <a16:creationId xmlns:a16="http://schemas.microsoft.com/office/drawing/2014/main" id="{D20D3AD5-D628-4412-AD74-7D68B37127A9}"/>
              </a:ext>
            </a:extLst>
          </p:cNvPr>
          <p:cNvPicPr>
            <a:picLocks noChangeAspect="1"/>
          </p:cNvPicPr>
          <p:nvPr/>
        </p:nvPicPr>
        <p:blipFill>
          <a:blip r:embed="rId3"/>
          <a:srcRect l="35074" t="10803" r="11087" b="8303"/>
          <a:stretch>
            <a:fillRect/>
          </a:stretch>
        </p:blipFill>
        <p:spPr>
          <a:xfrm>
            <a:off x="6017923" y="1834579"/>
            <a:ext cx="5728742" cy="3506559"/>
          </a:xfrm>
          <a:prstGeom prst="rect">
            <a:avLst/>
          </a:prstGeom>
          <a:noFill/>
          <a:ln cap="flat">
            <a:noFill/>
          </a:ln>
        </p:spPr>
      </p:pic>
      <p:cxnSp>
        <p:nvCxnSpPr>
          <p:cNvPr id="3" name="Straight Arrow Connector 14">
            <a:extLst>
              <a:ext uri="{FF2B5EF4-FFF2-40B4-BE49-F238E27FC236}">
                <a16:creationId xmlns:a16="http://schemas.microsoft.com/office/drawing/2014/main" id="{8F9FA328-55D5-4EF3-B9EB-0D865424A5B4}"/>
              </a:ext>
            </a:extLst>
          </p:cNvPr>
          <p:cNvCxnSpPr/>
          <p:nvPr/>
        </p:nvCxnSpPr>
        <p:spPr>
          <a:xfrm>
            <a:off x="10393292" y="3661829"/>
            <a:ext cx="0" cy="1505980"/>
          </a:xfrm>
          <a:prstGeom prst="straightConnector1">
            <a:avLst/>
          </a:prstGeom>
          <a:noFill/>
          <a:ln w="28575" cap="flat">
            <a:solidFill>
              <a:srgbClr val="000000"/>
            </a:solidFill>
            <a:prstDash val="solid"/>
            <a:miter/>
            <a:tailEnd type="arrow"/>
          </a:ln>
        </p:spPr>
      </p:cxnSp>
      <p:sp>
        <p:nvSpPr>
          <p:cNvPr id="4" name="Oval 12">
            <a:extLst>
              <a:ext uri="{FF2B5EF4-FFF2-40B4-BE49-F238E27FC236}">
                <a16:creationId xmlns:a16="http://schemas.microsoft.com/office/drawing/2014/main" id="{388116F2-05BB-44EA-A23D-00C110375C16}"/>
              </a:ext>
            </a:extLst>
          </p:cNvPr>
          <p:cNvSpPr/>
          <p:nvPr/>
        </p:nvSpPr>
        <p:spPr>
          <a:xfrm>
            <a:off x="10079333" y="3337125"/>
            <a:ext cx="635361" cy="64942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76196"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12" name="Picture 11" descr="A picture containing text, crossword puzzle&#10;&#10;Description automatically generated">
            <a:extLst>
              <a:ext uri="{FF2B5EF4-FFF2-40B4-BE49-F238E27FC236}">
                <a16:creationId xmlns:a16="http://schemas.microsoft.com/office/drawing/2014/main" id="{9F344383-D70D-407B-A782-B96A667E3F41}"/>
              </a:ext>
            </a:extLst>
          </p:cNvPr>
          <p:cNvPicPr>
            <a:picLocks noChangeAspect="1"/>
          </p:cNvPicPr>
          <p:nvPr/>
        </p:nvPicPr>
        <p:blipFill>
          <a:blip r:embed="rId4"/>
          <a:stretch>
            <a:fillRect/>
          </a:stretch>
        </p:blipFill>
        <p:spPr>
          <a:xfrm>
            <a:off x="6096003" y="898352"/>
            <a:ext cx="5885389" cy="5733992"/>
          </a:xfrm>
          <a:prstGeom prst="rect">
            <a:avLst/>
          </a:prstGeom>
          <a:noFill/>
          <a:ln cap="flat">
            <a:noFill/>
          </a:ln>
        </p:spPr>
      </p:pic>
      <p:sp>
        <p:nvSpPr>
          <p:cNvPr id="5" name="Title 1">
            <a:extLst>
              <a:ext uri="{FF2B5EF4-FFF2-40B4-BE49-F238E27FC236}">
                <a16:creationId xmlns:a16="http://schemas.microsoft.com/office/drawing/2014/main" id="{13BA9660-87E9-4728-9615-9C3C49DCF5D5}"/>
              </a:ext>
            </a:extLst>
          </p:cNvPr>
          <p:cNvSpPr txBox="1">
            <a:spLocks noGrp="1"/>
          </p:cNvSpPr>
          <p:nvPr>
            <p:ph type="title"/>
          </p:nvPr>
        </p:nvSpPr>
        <p:spPr>
          <a:xfrm>
            <a:off x="0" y="0"/>
            <a:ext cx="12191996" cy="839830"/>
          </a:xfrm>
          <a:gradFill>
            <a:gsLst>
              <a:gs pos="0">
                <a:srgbClr val="000000"/>
              </a:gs>
              <a:gs pos="100000">
                <a:srgbClr val="FFFFFF"/>
              </a:gs>
            </a:gsLst>
            <a:lin ang="10800000"/>
          </a:gradFill>
        </p:spPr>
        <p:txBody>
          <a:bodyPr/>
          <a:lstStyle/>
          <a:p>
            <a:pPr lvl="0"/>
            <a:r>
              <a:rPr lang="en-GB" sz="4000"/>
              <a:t>  Motivation</a:t>
            </a:r>
          </a:p>
        </p:txBody>
      </p:sp>
      <p:sp>
        <p:nvSpPr>
          <p:cNvPr id="6" name="Content Placeholder 2">
            <a:extLst>
              <a:ext uri="{FF2B5EF4-FFF2-40B4-BE49-F238E27FC236}">
                <a16:creationId xmlns:a16="http://schemas.microsoft.com/office/drawing/2014/main" id="{5B16FE2F-2FAA-4CFA-8D27-679C9A6A656E}"/>
              </a:ext>
            </a:extLst>
          </p:cNvPr>
          <p:cNvSpPr txBox="1">
            <a:spLocks noGrp="1"/>
          </p:cNvSpPr>
          <p:nvPr>
            <p:ph idx="1"/>
          </p:nvPr>
        </p:nvSpPr>
        <p:spPr>
          <a:xfrm>
            <a:off x="838203" y="1825627"/>
            <a:ext cx="5257800" cy="4351336"/>
          </a:xfrm>
        </p:spPr>
        <p:txBody>
          <a:bodyPr/>
          <a:lstStyle/>
          <a:p>
            <a:pPr lvl="0">
              <a:lnSpc>
                <a:spcPct val="140000"/>
              </a:lnSpc>
              <a:buClr>
                <a:srgbClr val="213AA5"/>
              </a:buClr>
            </a:pPr>
            <a:r>
              <a:rPr lang="en-GB" dirty="0">
                <a:latin typeface="Calibri Light"/>
              </a:rPr>
              <a:t>Photon beams as a spallation source</a:t>
            </a:r>
          </a:p>
          <a:p>
            <a:pPr lvl="0">
              <a:lnSpc>
                <a:spcPct val="140000"/>
              </a:lnSpc>
              <a:buClr>
                <a:srgbClr val="213AA5"/>
              </a:buClr>
            </a:pPr>
            <a:r>
              <a:rPr lang="en-GB" dirty="0">
                <a:latin typeface="Calibri Light"/>
              </a:rPr>
              <a:t>Reach exotic nuclei</a:t>
            </a:r>
          </a:p>
          <a:p>
            <a:pPr lvl="0">
              <a:lnSpc>
                <a:spcPct val="140000"/>
              </a:lnSpc>
              <a:buClr>
                <a:srgbClr val="213AA5"/>
              </a:buClr>
            </a:pPr>
            <a:r>
              <a:rPr lang="en-GB" dirty="0">
                <a:latin typeface="Calibri Light"/>
              </a:rPr>
              <a:t>Comparison with simulation</a:t>
            </a:r>
          </a:p>
          <a:p>
            <a:pPr lvl="0">
              <a:lnSpc>
                <a:spcPct val="140000"/>
              </a:lnSpc>
              <a:buClr>
                <a:srgbClr val="213AA5"/>
              </a:buClr>
            </a:pPr>
            <a:r>
              <a:rPr lang="en-GB" dirty="0">
                <a:latin typeface="Calibri Light"/>
              </a:rPr>
              <a:t>Many body physics</a:t>
            </a:r>
          </a:p>
          <a:p>
            <a:pPr lvl="0">
              <a:lnSpc>
                <a:spcPct val="140000"/>
              </a:lnSpc>
              <a:buClr>
                <a:srgbClr val="213AA5"/>
              </a:buClr>
            </a:pPr>
            <a:r>
              <a:rPr lang="en-GB" dirty="0">
                <a:latin typeface="Calibri Light"/>
              </a:rPr>
              <a:t>Interpret dominant interactions</a:t>
            </a:r>
          </a:p>
        </p:txBody>
      </p:sp>
      <p:sp>
        <p:nvSpPr>
          <p:cNvPr id="7" name="Rectangle 3">
            <a:extLst>
              <a:ext uri="{FF2B5EF4-FFF2-40B4-BE49-F238E27FC236}">
                <a16:creationId xmlns:a16="http://schemas.microsoft.com/office/drawing/2014/main" id="{20F48957-506E-41BF-9C62-A92B0EF2C979}"/>
              </a:ext>
            </a:extLst>
          </p:cNvPr>
          <p:cNvSpPr/>
          <p:nvPr/>
        </p:nvSpPr>
        <p:spPr>
          <a:xfrm>
            <a:off x="0" y="839830"/>
            <a:ext cx="132523" cy="5872386"/>
          </a:xfrm>
          <a:prstGeom prst="rect">
            <a:avLst/>
          </a:prstGeom>
          <a:solidFill>
            <a:srgbClr val="4450C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8" name="Rectangle 5">
            <a:extLst>
              <a:ext uri="{FF2B5EF4-FFF2-40B4-BE49-F238E27FC236}">
                <a16:creationId xmlns:a16="http://schemas.microsoft.com/office/drawing/2014/main" id="{4D4B6287-6D43-4650-B1BF-0E3784CD551C}"/>
              </a:ext>
            </a:extLst>
          </p:cNvPr>
          <p:cNvSpPr/>
          <p:nvPr/>
        </p:nvSpPr>
        <p:spPr>
          <a:xfrm>
            <a:off x="0" y="6712226"/>
            <a:ext cx="3557107" cy="141357"/>
          </a:xfrm>
          <a:prstGeom prst="rect">
            <a:avLst/>
          </a:prstGeom>
          <a:solidFill>
            <a:srgbClr val="FF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Light"/>
              </a:rPr>
              <a:t>Rhidian Williams</a:t>
            </a:r>
          </a:p>
        </p:txBody>
      </p:sp>
      <p:sp>
        <p:nvSpPr>
          <p:cNvPr id="9" name="Rectangle 6">
            <a:extLst>
              <a:ext uri="{FF2B5EF4-FFF2-40B4-BE49-F238E27FC236}">
                <a16:creationId xmlns:a16="http://schemas.microsoft.com/office/drawing/2014/main" id="{F17714FB-A664-42C2-B2B5-EBE913DECC5E}"/>
              </a:ext>
            </a:extLst>
          </p:cNvPr>
          <p:cNvSpPr/>
          <p:nvPr/>
        </p:nvSpPr>
        <p:spPr>
          <a:xfrm>
            <a:off x="3557107" y="6716642"/>
            <a:ext cx="5077791" cy="141357"/>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0" name="Rectangle 7">
            <a:extLst>
              <a:ext uri="{FF2B5EF4-FFF2-40B4-BE49-F238E27FC236}">
                <a16:creationId xmlns:a16="http://schemas.microsoft.com/office/drawing/2014/main" id="{E02FF9BB-23B3-405F-A6A5-B8F9A641FD19}"/>
              </a:ext>
            </a:extLst>
          </p:cNvPr>
          <p:cNvSpPr/>
          <p:nvPr/>
        </p:nvSpPr>
        <p:spPr>
          <a:xfrm>
            <a:off x="8634898" y="6712226"/>
            <a:ext cx="3557107" cy="141357"/>
          </a:xfrm>
          <a:prstGeom prst="rect">
            <a:avLst/>
          </a:prstGeom>
          <a:solidFill>
            <a:srgbClr val="35D731"/>
          </a:solidFill>
          <a:ln cap="flat">
            <a:noFill/>
            <a:prstDash val="solid"/>
          </a:ln>
        </p:spPr>
        <p:txBody>
          <a:bodyPr vert="horz" wrap="square" lIns="91440" tIns="45720" rIns="91440" bIns="45720" anchor="ctr" anchorCtr="0" compatLnSpc="1">
            <a:noAutofit/>
          </a:bodyPr>
          <a:lstStyle/>
          <a:p>
            <a:pPr algn="r">
              <a:defRPr sz="1800" b="0" i="0" u="none" strike="noStrike" kern="0" cap="none" spc="0" baseline="0">
                <a:solidFill>
                  <a:srgbClr val="000000"/>
                </a:solidFill>
                <a:uFillTx/>
              </a:defRPr>
            </a:pPr>
            <a:r>
              <a:rPr lang="en-GB" sz="1200" dirty="0">
                <a:latin typeface="Calibri Light"/>
              </a:rPr>
              <a:t>June 16</a:t>
            </a:r>
            <a:r>
              <a:rPr lang="en-GB" sz="1200" baseline="30000" dirty="0">
                <a:latin typeface="Calibri Light"/>
              </a:rPr>
              <a:t>th</a:t>
            </a:r>
            <a:r>
              <a:rPr lang="en-GB" sz="1200" dirty="0">
                <a:latin typeface="Calibri Light"/>
              </a:rPr>
              <a:t>  , 2022</a:t>
            </a:r>
            <a:r>
              <a:rPr lang="en-GB" sz="1200" b="0" i="0" u="none" strike="noStrike" kern="1200" cap="none" spc="0" baseline="0" dirty="0">
                <a:solidFill>
                  <a:srgbClr val="000000"/>
                </a:solidFill>
                <a:uFillTx/>
                <a:latin typeface="Calibri Light"/>
              </a:rPr>
              <a:t>	3/12</a:t>
            </a:r>
          </a:p>
        </p:txBody>
      </p:sp>
      <p:sp>
        <p:nvSpPr>
          <p:cNvPr id="11" name="Rectangle 8">
            <a:extLst>
              <a:ext uri="{FF2B5EF4-FFF2-40B4-BE49-F238E27FC236}">
                <a16:creationId xmlns:a16="http://schemas.microsoft.com/office/drawing/2014/main" id="{FFD603F6-6DA1-430C-8725-F0FB7BB70C01}"/>
              </a:ext>
            </a:extLst>
          </p:cNvPr>
          <p:cNvSpPr/>
          <p:nvPr/>
        </p:nvSpPr>
        <p:spPr>
          <a:xfrm>
            <a:off x="12059472" y="839830"/>
            <a:ext cx="132523" cy="5872386"/>
          </a:xfrm>
          <a:prstGeom prst="rect">
            <a:avLst/>
          </a:prstGeom>
          <a:solidFill>
            <a:srgbClr val="4450C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3" name="Oval 12">
            <a:extLst>
              <a:ext uri="{FF2B5EF4-FFF2-40B4-BE49-F238E27FC236}">
                <a16:creationId xmlns:a16="http://schemas.microsoft.com/office/drawing/2014/main" id="{77677624-EE9B-499F-86EA-72A222791975}"/>
              </a:ext>
            </a:extLst>
          </p:cNvPr>
          <p:cNvSpPr/>
          <p:nvPr/>
        </p:nvSpPr>
        <p:spPr>
          <a:xfrm>
            <a:off x="7704121" y="4440609"/>
            <a:ext cx="635361" cy="64942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76196"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cxnSp>
        <p:nvCxnSpPr>
          <p:cNvPr id="14" name="Straight Arrow Connector 14">
            <a:extLst>
              <a:ext uri="{FF2B5EF4-FFF2-40B4-BE49-F238E27FC236}">
                <a16:creationId xmlns:a16="http://schemas.microsoft.com/office/drawing/2014/main" id="{F4643D35-7AB8-46BC-909E-AEF6460AB511}"/>
              </a:ext>
            </a:extLst>
          </p:cNvPr>
          <p:cNvCxnSpPr/>
          <p:nvPr/>
        </p:nvCxnSpPr>
        <p:spPr>
          <a:xfrm>
            <a:off x="8018080" y="4765313"/>
            <a:ext cx="0" cy="1505980"/>
          </a:xfrm>
          <a:prstGeom prst="straightConnector1">
            <a:avLst/>
          </a:prstGeom>
          <a:noFill/>
          <a:ln w="28575" cap="flat">
            <a:solidFill>
              <a:srgbClr val="000000"/>
            </a:solidFill>
            <a:prstDash val="solid"/>
            <a:miter/>
            <a:tailEnd type="arrow"/>
          </a:ln>
        </p:spPr>
      </p:cxnSp>
      <p:pic>
        <p:nvPicPr>
          <p:cNvPr id="15" name="Picture 17" descr="A group of balloons&#10;&#10;Description automatically generated with medium confidence">
            <a:extLst>
              <a:ext uri="{FF2B5EF4-FFF2-40B4-BE49-F238E27FC236}">
                <a16:creationId xmlns:a16="http://schemas.microsoft.com/office/drawing/2014/main" id="{ADC22F29-1D12-4F20-94A0-BE140465041F}"/>
              </a:ext>
            </a:extLst>
          </p:cNvPr>
          <p:cNvPicPr>
            <a:picLocks noChangeAspect="1"/>
          </p:cNvPicPr>
          <p:nvPr/>
        </p:nvPicPr>
        <p:blipFill>
          <a:blip r:embed="rId5"/>
          <a:stretch>
            <a:fillRect/>
          </a:stretch>
        </p:blipFill>
        <p:spPr>
          <a:xfrm>
            <a:off x="225719" y="4536841"/>
            <a:ext cx="2095503" cy="2095503"/>
          </a:xfrm>
          <a:prstGeom prst="rect">
            <a:avLst/>
          </a:prstGeom>
          <a:noFill/>
          <a:ln cap="flat">
            <a:noFill/>
          </a:ln>
        </p:spPr>
      </p:pic>
      <p:pic>
        <p:nvPicPr>
          <p:cNvPr id="16" name="Picture 18" descr="A group of balloons&#10;&#10;Description automatically generated with medium confidence">
            <a:extLst>
              <a:ext uri="{FF2B5EF4-FFF2-40B4-BE49-F238E27FC236}">
                <a16:creationId xmlns:a16="http://schemas.microsoft.com/office/drawing/2014/main" id="{997CEBD9-9ABD-4FD0-BE74-7D4A112D09B0}"/>
              </a:ext>
            </a:extLst>
          </p:cNvPr>
          <p:cNvPicPr>
            <a:picLocks noChangeAspect="1"/>
          </p:cNvPicPr>
          <p:nvPr/>
        </p:nvPicPr>
        <p:blipFill>
          <a:blip r:embed="rId5"/>
          <a:stretch>
            <a:fillRect/>
          </a:stretch>
        </p:blipFill>
        <p:spPr>
          <a:xfrm>
            <a:off x="4324956" y="4560954"/>
            <a:ext cx="2095503" cy="2095503"/>
          </a:xfrm>
          <a:prstGeom prst="rect">
            <a:avLst/>
          </a:prstGeom>
          <a:noFill/>
          <a:ln cap="flat">
            <a:noFill/>
          </a:ln>
        </p:spPr>
      </p:pic>
      <p:pic>
        <p:nvPicPr>
          <p:cNvPr id="17" name="Picture 20">
            <a:extLst>
              <a:ext uri="{FF2B5EF4-FFF2-40B4-BE49-F238E27FC236}">
                <a16:creationId xmlns:a16="http://schemas.microsoft.com/office/drawing/2014/main" id="{402DCFD3-54E1-4CA1-9A16-91C87BE35ADE}"/>
              </a:ext>
            </a:extLst>
          </p:cNvPr>
          <p:cNvPicPr>
            <a:picLocks noChangeAspect="1"/>
          </p:cNvPicPr>
          <p:nvPr/>
        </p:nvPicPr>
        <p:blipFill>
          <a:blip r:embed="rId6"/>
          <a:stretch>
            <a:fillRect/>
          </a:stretch>
        </p:blipFill>
        <p:spPr>
          <a:xfrm>
            <a:off x="2218526" y="4440609"/>
            <a:ext cx="2283329" cy="2587770"/>
          </a:xfrm>
          <a:prstGeom prst="rect">
            <a:avLst/>
          </a:prstGeom>
          <a:noFill/>
          <a:ln cap="flat">
            <a:noFill/>
          </a:ln>
        </p:spPr>
      </p:pic>
      <p:sp>
        <p:nvSpPr>
          <p:cNvPr id="18" name="Oval 21">
            <a:extLst>
              <a:ext uri="{FF2B5EF4-FFF2-40B4-BE49-F238E27FC236}">
                <a16:creationId xmlns:a16="http://schemas.microsoft.com/office/drawing/2014/main" id="{EC6FDDD8-8F10-417D-9224-08E0CF50BE95}"/>
              </a:ext>
            </a:extLst>
          </p:cNvPr>
          <p:cNvSpPr/>
          <p:nvPr/>
        </p:nvSpPr>
        <p:spPr>
          <a:xfrm>
            <a:off x="2319211" y="4542410"/>
            <a:ext cx="1963134" cy="200385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7619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400" b="0" i="0" u="none" strike="noStrike" kern="1200" cap="none" spc="0" baseline="30000">
                <a:solidFill>
                  <a:srgbClr val="000000"/>
                </a:solidFill>
                <a:uFillTx/>
                <a:latin typeface="Calibri Light"/>
              </a:rPr>
              <a:t>208</a:t>
            </a:r>
            <a:r>
              <a:rPr lang="en-GB" sz="4400" b="0" i="0" u="none" strike="noStrike" kern="1200" cap="none" spc="0" baseline="0">
                <a:solidFill>
                  <a:srgbClr val="000000"/>
                </a:solidFill>
                <a:uFillTx/>
                <a:latin typeface="Calibri Light"/>
              </a:rPr>
              <a:t>Pb</a:t>
            </a:r>
            <a:endParaRPr lang="en-GB" sz="4400" b="0" i="0" u="none" strike="noStrike" kern="1200" cap="none" spc="0" baseline="30000">
              <a:solidFill>
                <a:srgbClr val="000000"/>
              </a:solidFill>
              <a:uFillTx/>
              <a:latin typeface="Calibri Light"/>
            </a:endParaRPr>
          </a:p>
        </p:txBody>
      </p:sp>
      <p:sp>
        <p:nvSpPr>
          <p:cNvPr id="19" name="TextBox 18">
            <a:extLst>
              <a:ext uri="{FF2B5EF4-FFF2-40B4-BE49-F238E27FC236}">
                <a16:creationId xmlns:a16="http://schemas.microsoft.com/office/drawing/2014/main" id="{4BE9611D-5A7A-44D3-972A-CD7272CEDF90}"/>
              </a:ext>
            </a:extLst>
          </p:cNvPr>
          <p:cNvSpPr txBox="1"/>
          <p:nvPr/>
        </p:nvSpPr>
        <p:spPr>
          <a:xfrm>
            <a:off x="8693239" y="6207617"/>
            <a:ext cx="2095503" cy="369332"/>
          </a:xfrm>
          <a:prstGeom prst="rect">
            <a:avLst/>
          </a:prstGeom>
          <a:noFill/>
        </p:spPr>
        <p:txBody>
          <a:bodyPr wrap="square" rtlCol="0">
            <a:spAutoFit/>
          </a:bodyPr>
          <a:lstStyle/>
          <a:p>
            <a:r>
              <a:rPr lang="en-GB" dirty="0"/>
              <a:t>Number of neutrons</a:t>
            </a:r>
          </a:p>
        </p:txBody>
      </p:sp>
      <p:sp>
        <p:nvSpPr>
          <p:cNvPr id="21" name="TextBox 20">
            <a:extLst>
              <a:ext uri="{FF2B5EF4-FFF2-40B4-BE49-F238E27FC236}">
                <a16:creationId xmlns:a16="http://schemas.microsoft.com/office/drawing/2014/main" id="{3E8E305D-B3BF-47E2-8E2D-DD3435DCB00B}"/>
              </a:ext>
            </a:extLst>
          </p:cNvPr>
          <p:cNvSpPr txBox="1"/>
          <p:nvPr/>
        </p:nvSpPr>
        <p:spPr>
          <a:xfrm rot="16200000">
            <a:off x="5480488" y="2798136"/>
            <a:ext cx="2007496" cy="369332"/>
          </a:xfrm>
          <a:prstGeom prst="rect">
            <a:avLst/>
          </a:prstGeom>
          <a:noFill/>
        </p:spPr>
        <p:txBody>
          <a:bodyPr wrap="square" rtlCol="0">
            <a:spAutoFit/>
          </a:bodyPr>
          <a:lstStyle/>
          <a:p>
            <a:r>
              <a:rPr lang="en-GB" dirty="0"/>
              <a:t>Number of protons</a:t>
            </a:r>
          </a:p>
        </p:txBody>
      </p:sp>
      <p:cxnSp>
        <p:nvCxnSpPr>
          <p:cNvPr id="23" name="Straight Arrow Connector 22">
            <a:extLst>
              <a:ext uri="{FF2B5EF4-FFF2-40B4-BE49-F238E27FC236}">
                <a16:creationId xmlns:a16="http://schemas.microsoft.com/office/drawing/2014/main" id="{24E2A722-9F1D-4152-B93B-2E801E88D3F0}"/>
              </a:ext>
            </a:extLst>
          </p:cNvPr>
          <p:cNvCxnSpPr/>
          <p:nvPr/>
        </p:nvCxnSpPr>
        <p:spPr>
          <a:xfrm>
            <a:off x="10788741" y="6387921"/>
            <a:ext cx="88951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F8949EBF-15BC-49C8-AD00-EDFA35263B8C}"/>
              </a:ext>
            </a:extLst>
          </p:cNvPr>
          <p:cNvCxnSpPr>
            <a:cxnSpLocks/>
          </p:cNvCxnSpPr>
          <p:nvPr/>
        </p:nvCxnSpPr>
        <p:spPr>
          <a:xfrm flipV="1">
            <a:off x="6493439" y="1264276"/>
            <a:ext cx="0" cy="7147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899009B7-E069-495B-94EC-433A98A8CCAF}"/>
              </a:ext>
            </a:extLst>
          </p:cNvPr>
          <p:cNvSpPr txBox="1"/>
          <p:nvPr/>
        </p:nvSpPr>
        <p:spPr>
          <a:xfrm rot="16200000">
            <a:off x="4808217" y="3525793"/>
            <a:ext cx="2007496" cy="369332"/>
          </a:xfrm>
          <a:prstGeom prst="rect">
            <a:avLst/>
          </a:prstGeom>
          <a:noFill/>
        </p:spPr>
        <p:txBody>
          <a:bodyPr wrap="square" rtlCol="0">
            <a:spAutoFit/>
          </a:bodyPr>
          <a:lstStyle/>
          <a:p>
            <a:r>
              <a:rPr lang="en-GB" dirty="0"/>
              <a:t>Number of protons</a:t>
            </a:r>
          </a:p>
        </p:txBody>
      </p:sp>
      <p:cxnSp>
        <p:nvCxnSpPr>
          <p:cNvPr id="28" name="Straight Arrow Connector 27">
            <a:extLst>
              <a:ext uri="{FF2B5EF4-FFF2-40B4-BE49-F238E27FC236}">
                <a16:creationId xmlns:a16="http://schemas.microsoft.com/office/drawing/2014/main" id="{05D708CD-6A00-4D2E-81B9-7A10B4EB77D6}"/>
              </a:ext>
            </a:extLst>
          </p:cNvPr>
          <p:cNvCxnSpPr>
            <a:cxnSpLocks/>
          </p:cNvCxnSpPr>
          <p:nvPr/>
        </p:nvCxnSpPr>
        <p:spPr>
          <a:xfrm flipV="1">
            <a:off x="5821168" y="1991933"/>
            <a:ext cx="0" cy="7147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55E7CF15-B097-4DB0-B01B-0BE3590F9740}"/>
              </a:ext>
            </a:extLst>
          </p:cNvPr>
          <p:cNvSpPr txBox="1"/>
          <p:nvPr/>
        </p:nvSpPr>
        <p:spPr>
          <a:xfrm>
            <a:off x="7960235" y="5310531"/>
            <a:ext cx="2095503" cy="369332"/>
          </a:xfrm>
          <a:prstGeom prst="rect">
            <a:avLst/>
          </a:prstGeom>
          <a:noFill/>
        </p:spPr>
        <p:txBody>
          <a:bodyPr wrap="square" rtlCol="0">
            <a:spAutoFit/>
          </a:bodyPr>
          <a:lstStyle/>
          <a:p>
            <a:r>
              <a:rPr lang="en-GB" dirty="0"/>
              <a:t>Number of neutrons</a:t>
            </a:r>
          </a:p>
        </p:txBody>
      </p:sp>
      <p:cxnSp>
        <p:nvCxnSpPr>
          <p:cNvPr id="30" name="Straight Arrow Connector 29">
            <a:extLst>
              <a:ext uri="{FF2B5EF4-FFF2-40B4-BE49-F238E27FC236}">
                <a16:creationId xmlns:a16="http://schemas.microsoft.com/office/drawing/2014/main" id="{27ECFC8B-8307-46DE-A327-F3F2BDB1797B}"/>
              </a:ext>
            </a:extLst>
          </p:cNvPr>
          <p:cNvCxnSpPr/>
          <p:nvPr/>
        </p:nvCxnSpPr>
        <p:spPr>
          <a:xfrm>
            <a:off x="10055737" y="5490835"/>
            <a:ext cx="88951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fade">
                                      <p:cBhvr>
                                        <p:cTn id="40" dur="500"/>
                                        <p:tgtEl>
                                          <p:spTgt spid="6">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4"/>
                                        </p:tgtEl>
                                      </p:cBhvr>
                                    </p:animEffect>
                                    <p:set>
                                      <p:cBhvr>
                                        <p:cTn id="51" dur="1" fill="hold">
                                          <p:stCondLst>
                                            <p:cond delay="499"/>
                                          </p:stCondLst>
                                        </p:cTn>
                                        <p:tgtEl>
                                          <p:spTgt spid="14"/>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4"/>
                                        </p:tgtEl>
                                      </p:cBhvr>
                                    </p:animEffect>
                                    <p:set>
                                      <p:cBhvr>
                                        <p:cTn id="57" dur="1" fill="hold">
                                          <p:stCondLst>
                                            <p:cond delay="499"/>
                                          </p:stCondLst>
                                        </p:cTn>
                                        <p:tgtEl>
                                          <p:spTgt spid="24"/>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fade">
                                      <p:cBhvr>
                                        <p:cTn id="66" dur="500"/>
                                        <p:tgtEl>
                                          <p:spTgt spid="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par>
                                <p:cTn id="70" presetID="10" presetClass="entr" presetSubtype="0" fill="hold"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fade">
                                      <p:cBhvr>
                                        <p:cTn id="83" dur="500"/>
                                        <p:tgtEl>
                                          <p:spTgt spid="4"/>
                                        </p:tgtEl>
                                      </p:cBhvr>
                                    </p:animEffect>
                                  </p:childTnLst>
                                </p:cTn>
                              </p:par>
                              <p:par>
                                <p:cTn id="84" presetID="10" presetClass="entr" presetSubtype="0" fill="hold" nodeType="withEffect">
                                  <p:stCondLst>
                                    <p:cond delay="0"/>
                                  </p:stCondLst>
                                  <p:childTnLst>
                                    <p:set>
                                      <p:cBhvr>
                                        <p:cTn id="85" dur="1" fill="hold">
                                          <p:stCondLst>
                                            <p:cond delay="0"/>
                                          </p:stCondLst>
                                        </p:cTn>
                                        <p:tgtEl>
                                          <p:spTgt spid="3"/>
                                        </p:tgtEl>
                                        <p:attrNameLst>
                                          <p:attrName>style.visibility</p:attrName>
                                        </p:attrNameLst>
                                      </p:cBhvr>
                                      <p:to>
                                        <p:strVal val="visible"/>
                                      </p:to>
                                    </p:set>
                                    <p:animEffect transition="in" filter="fade">
                                      <p:cBhvr>
                                        <p:cTn id="86" dur="500"/>
                                        <p:tgtEl>
                                          <p:spTgt spid="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500"/>
                                        <p:tgtEl>
                                          <p:spTgt spid="15"/>
                                        </p:tgtEl>
                                      </p:cBhvr>
                                    </p:animEffect>
                                  </p:childTnLst>
                                </p:cTn>
                              </p:par>
                              <p:par>
                                <p:cTn id="92" presetID="10" presetClass="entr" presetSubtype="0" fill="hold" nodeType="with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fade">
                                      <p:cBhvr>
                                        <p:cTn id="94" dur="500"/>
                                        <p:tgtEl>
                                          <p:spTgt spid="16"/>
                                        </p:tgtEl>
                                      </p:cBhvr>
                                    </p:animEffect>
                                  </p:childTnLst>
                                </p:cTn>
                              </p:par>
                              <p:par>
                                <p:cTn id="95" presetID="42" presetClass="path" presetSubtype="0" accel="50000" decel="50000" fill="hold" nodeType="withEffect">
                                  <p:stCondLst>
                                    <p:cond delay="500"/>
                                  </p:stCondLst>
                                  <p:childTnLst>
                                    <p:animMotion origin="layout" path="M 2.91667E-6 -1.85185E-6 L 0.16601 0.00301 ">
                                      <p:cBhvr>
                                        <p:cTn id="96" dur="2000" fill="hold"/>
                                        <p:tgtEl>
                                          <p:spTgt spid="15"/>
                                        </p:tgtEl>
                                        <p:attrNameLst>
                                          <p:attrName>ppt_x</p:attrName>
                                        </p:attrNameLst>
                                      </p:cBhvr>
                                    </p:animMotion>
                                  </p:childTnLst>
                                </p:cTn>
                              </p:par>
                              <p:par>
                                <p:cTn id="97" presetID="42" presetClass="path" presetSubtype="0" accel="50000" decel="50000" fill="hold" nodeType="withEffect">
                                  <p:stCondLst>
                                    <p:cond delay="500"/>
                                  </p:stCondLst>
                                  <p:childTnLst>
                                    <p:animMotion origin="layout" path="M 5E-6 -4.07407E-6 L -0.17188 -0.00023 ">
                                      <p:cBhvr>
                                        <p:cTn id="98" dur="2000" fill="hold"/>
                                        <p:tgtEl>
                                          <p:spTgt spid="16"/>
                                        </p:tgtEl>
                                        <p:attrNameLst>
                                          <p:attrName>ppt_x</p:attrName>
                                        </p:attrNameLst>
                                      </p:cBhvr>
                                    </p:animMotion>
                                  </p:childTnLst>
                                </p:cTn>
                              </p:par>
                              <p:par>
                                <p:cTn id="99" presetID="10" presetClass="exit" presetSubtype="0" fill="hold" nodeType="withEffect">
                                  <p:stCondLst>
                                    <p:cond delay="2500"/>
                                  </p:stCondLst>
                                  <p:childTnLst>
                                    <p:animEffect transition="out" filter="fade">
                                      <p:cBhvr>
                                        <p:cTn id="100" dur="500"/>
                                        <p:tgtEl>
                                          <p:spTgt spid="15"/>
                                        </p:tgtEl>
                                      </p:cBhvr>
                                    </p:animEffect>
                                    <p:set>
                                      <p:cBhvr>
                                        <p:cTn id="101" dur="1" fill="hold">
                                          <p:stCondLst>
                                            <p:cond delay="499"/>
                                          </p:stCondLst>
                                        </p:cTn>
                                        <p:tgtEl>
                                          <p:spTgt spid="15"/>
                                        </p:tgtEl>
                                        <p:attrNameLst>
                                          <p:attrName>style.visibility</p:attrName>
                                        </p:attrNameLst>
                                      </p:cBhvr>
                                      <p:to>
                                        <p:strVal val="hidden"/>
                                      </p:to>
                                    </p:set>
                                  </p:childTnLst>
                                </p:cTn>
                              </p:par>
                              <p:par>
                                <p:cTn id="102" presetID="10" presetClass="exit" presetSubtype="0" fill="hold" nodeType="withEffect">
                                  <p:stCondLst>
                                    <p:cond delay="2500"/>
                                  </p:stCondLst>
                                  <p:childTnLst>
                                    <p:animEffect transition="out" filter="fade">
                                      <p:cBhvr>
                                        <p:cTn id="103" dur="500"/>
                                        <p:tgtEl>
                                          <p:spTgt spid="16"/>
                                        </p:tgtEl>
                                      </p:cBhvr>
                                    </p:animEffect>
                                    <p:set>
                                      <p:cBhvr>
                                        <p:cTn id="104" dur="1" fill="hold">
                                          <p:stCondLst>
                                            <p:cond delay="499"/>
                                          </p:stCondLst>
                                        </p:cTn>
                                        <p:tgtEl>
                                          <p:spTgt spid="16"/>
                                        </p:tgtEl>
                                        <p:attrNameLst>
                                          <p:attrName>style.visibility</p:attrName>
                                        </p:attrNameLst>
                                      </p:cBhvr>
                                      <p:to>
                                        <p:strVal val="hidden"/>
                                      </p:to>
                                    </p:set>
                                  </p:childTnLst>
                                </p:cTn>
                              </p:par>
                              <p:par>
                                <p:cTn id="105" presetID="10" presetClass="entr" presetSubtype="0" fill="hold" nodeType="withEffect">
                                  <p:stCondLst>
                                    <p:cond delay="2500"/>
                                  </p:stCondLst>
                                  <p:childTnLst>
                                    <p:set>
                                      <p:cBhvr>
                                        <p:cTn id="106" dur="1" fill="hold">
                                          <p:stCondLst>
                                            <p:cond delay="0"/>
                                          </p:stCondLst>
                                        </p:cTn>
                                        <p:tgtEl>
                                          <p:spTgt spid="17"/>
                                        </p:tgtEl>
                                        <p:attrNameLst>
                                          <p:attrName>style.visibility</p:attrName>
                                        </p:attrNameLst>
                                      </p:cBhvr>
                                      <p:to>
                                        <p:strVal val="visible"/>
                                      </p:to>
                                    </p:set>
                                    <p:animEffect transition="in" filter="fade">
                                      <p:cBhvr>
                                        <p:cTn id="107" dur="500"/>
                                        <p:tgtEl>
                                          <p:spTgt spid="17"/>
                                        </p:tgtEl>
                                      </p:cBhvr>
                                    </p:animEffect>
                                  </p:childTnLst>
                                </p:cTn>
                              </p:par>
                              <p:par>
                                <p:cTn id="108" presetID="10" presetClass="exit" presetSubtype="0" fill="hold" nodeType="withEffect">
                                  <p:stCondLst>
                                    <p:cond delay="3000"/>
                                  </p:stCondLst>
                                  <p:childTnLst>
                                    <p:animEffect transition="out" filter="fade">
                                      <p:cBhvr>
                                        <p:cTn id="109" dur="500"/>
                                        <p:tgtEl>
                                          <p:spTgt spid="17"/>
                                        </p:tgtEl>
                                      </p:cBhvr>
                                    </p:animEffect>
                                    <p:set>
                                      <p:cBhvr>
                                        <p:cTn id="110" dur="1" fill="hold">
                                          <p:stCondLst>
                                            <p:cond delay="499"/>
                                          </p:stCondLst>
                                        </p:cTn>
                                        <p:tgtEl>
                                          <p:spTgt spid="17"/>
                                        </p:tgtEl>
                                        <p:attrNameLst>
                                          <p:attrName>style.visibility</p:attrName>
                                        </p:attrNameLst>
                                      </p:cBhvr>
                                      <p:to>
                                        <p:strVal val="hidden"/>
                                      </p:to>
                                    </p:set>
                                  </p:childTnLst>
                                </p:cTn>
                              </p:par>
                              <p:par>
                                <p:cTn id="111" presetID="10" presetClass="entr" presetSubtype="0" fill="hold" grpId="0" nodeType="withEffect">
                                  <p:stCondLst>
                                    <p:cond delay="3500"/>
                                  </p:stCondLst>
                                  <p:childTnLst>
                                    <p:set>
                                      <p:cBhvr>
                                        <p:cTn id="112" dur="1" fill="hold">
                                          <p:stCondLst>
                                            <p:cond delay="0"/>
                                          </p:stCondLst>
                                        </p:cTn>
                                        <p:tgtEl>
                                          <p:spTgt spid="18"/>
                                        </p:tgtEl>
                                        <p:attrNameLst>
                                          <p:attrName>style.visibility</p:attrName>
                                        </p:attrNameLst>
                                      </p:cBhvr>
                                      <p:to>
                                        <p:strVal val="visible"/>
                                      </p:to>
                                    </p:set>
                                    <p:animEffect transition="in" filter="fade">
                                      <p:cBhvr>
                                        <p:cTn id="113" dur="500"/>
                                        <p:tgtEl>
                                          <p:spTgt spid="18"/>
                                        </p:tgtEl>
                                      </p:cBhvr>
                                    </p:animEffect>
                                  </p:childTnLst>
                                </p:cTn>
                              </p:par>
                              <p:par>
                                <p:cTn id="114" presetID="10" presetClass="exit" presetSubtype="0" fill="hold" grpId="1" nodeType="withEffect">
                                  <p:stCondLst>
                                    <p:cond delay="4000"/>
                                  </p:stCondLst>
                                  <p:childTnLst>
                                    <p:animEffect transition="out" filter="fade">
                                      <p:cBhvr>
                                        <p:cTn id="115" dur="500"/>
                                        <p:tgtEl>
                                          <p:spTgt spid="18"/>
                                        </p:tgtEl>
                                      </p:cBhvr>
                                    </p:animEffect>
                                    <p:set>
                                      <p:cBhvr>
                                        <p:cTn id="116" dur="1" fill="hold">
                                          <p:stCondLst>
                                            <p:cond delay="499"/>
                                          </p:stCondLst>
                                        </p:cTn>
                                        <p:tgtEl>
                                          <p:spTgt spid="18"/>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6">
                                            <p:txEl>
                                              <p:pRg st="3" end="3"/>
                                            </p:txEl>
                                          </p:spTgt>
                                        </p:tgtEl>
                                        <p:attrNameLst>
                                          <p:attrName>style.visibility</p:attrName>
                                        </p:attrNameLst>
                                      </p:cBhvr>
                                      <p:to>
                                        <p:strVal val="visible"/>
                                      </p:to>
                                    </p:set>
                                    <p:animEffect transition="in" filter="fade">
                                      <p:cBhvr>
                                        <p:cTn id="121" dur="500"/>
                                        <p:tgtEl>
                                          <p:spTgt spid="6">
                                            <p:txEl>
                                              <p:pRg st="3" end="3"/>
                                            </p:txEl>
                                          </p:spTgt>
                                        </p:tgtEl>
                                      </p:cBhvr>
                                    </p:animEffect>
                                  </p:childTnLst>
                                </p:cTn>
                              </p:par>
                              <p:par>
                                <p:cTn id="122" presetID="10" presetClass="entr" presetSubtype="0" fill="hold" nodeType="withEffect">
                                  <p:stCondLst>
                                    <p:cond delay="0"/>
                                  </p:stCondLst>
                                  <p:childTnLst>
                                    <p:set>
                                      <p:cBhvr>
                                        <p:cTn id="123" dur="1" fill="hold">
                                          <p:stCondLst>
                                            <p:cond delay="0"/>
                                          </p:stCondLst>
                                        </p:cTn>
                                        <p:tgtEl>
                                          <p:spTgt spid="6">
                                            <p:txEl>
                                              <p:pRg st="4" end="4"/>
                                            </p:txEl>
                                          </p:spTgt>
                                        </p:tgtEl>
                                        <p:attrNameLst>
                                          <p:attrName>style.visibility</p:attrName>
                                        </p:attrNameLst>
                                      </p:cBhvr>
                                      <p:to>
                                        <p:strVal val="visible"/>
                                      </p:to>
                                    </p:set>
                                    <p:animEffect transition="in" filter="fade">
                                      <p:cBhvr>
                                        <p:cTn id="12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3" grpId="1" animBg="1"/>
      <p:bldP spid="18" grpId="0" animBg="1"/>
      <p:bldP spid="18" grpId="1" animBg="1"/>
      <p:bldP spid="19" grpId="0"/>
      <p:bldP spid="19" grpId="1"/>
      <p:bldP spid="21" grpId="0"/>
      <p:bldP spid="21" grpId="1"/>
      <p:bldP spid="27"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1E6B5-4F53-4F50-AA84-6F1918A7408D}"/>
              </a:ext>
            </a:extLst>
          </p:cNvPr>
          <p:cNvSpPr txBox="1">
            <a:spLocks noGrp="1"/>
          </p:cNvSpPr>
          <p:nvPr>
            <p:ph type="title"/>
          </p:nvPr>
        </p:nvSpPr>
        <p:spPr>
          <a:xfrm>
            <a:off x="0" y="0"/>
            <a:ext cx="12191996" cy="839830"/>
          </a:xfrm>
          <a:gradFill>
            <a:gsLst>
              <a:gs pos="0">
                <a:srgbClr val="000000"/>
              </a:gs>
              <a:gs pos="100000">
                <a:srgbClr val="FFFFFF"/>
              </a:gs>
            </a:gsLst>
            <a:lin ang="10800000"/>
          </a:gradFill>
        </p:spPr>
        <p:txBody>
          <a:bodyPr/>
          <a:lstStyle/>
          <a:p>
            <a:pPr lvl="0"/>
            <a:r>
              <a:rPr lang="en-GB" sz="4000"/>
              <a:t>  Thomas Jefferson National Laboratory</a:t>
            </a:r>
          </a:p>
        </p:txBody>
      </p:sp>
      <p:sp>
        <p:nvSpPr>
          <p:cNvPr id="3" name="Rectangle 3">
            <a:extLst>
              <a:ext uri="{FF2B5EF4-FFF2-40B4-BE49-F238E27FC236}">
                <a16:creationId xmlns:a16="http://schemas.microsoft.com/office/drawing/2014/main" id="{DD0EC497-7044-4958-BA1D-FAD20E4754F5}"/>
              </a:ext>
            </a:extLst>
          </p:cNvPr>
          <p:cNvSpPr/>
          <p:nvPr/>
        </p:nvSpPr>
        <p:spPr>
          <a:xfrm>
            <a:off x="0" y="839830"/>
            <a:ext cx="132523" cy="5872386"/>
          </a:xfrm>
          <a:prstGeom prst="rect">
            <a:avLst/>
          </a:prstGeom>
          <a:solidFill>
            <a:srgbClr val="4450C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4" name="Rectangle 5">
            <a:extLst>
              <a:ext uri="{FF2B5EF4-FFF2-40B4-BE49-F238E27FC236}">
                <a16:creationId xmlns:a16="http://schemas.microsoft.com/office/drawing/2014/main" id="{D8A0AF15-1AA5-4890-B1C9-4DD0DA7F396A}"/>
              </a:ext>
            </a:extLst>
          </p:cNvPr>
          <p:cNvSpPr/>
          <p:nvPr/>
        </p:nvSpPr>
        <p:spPr>
          <a:xfrm>
            <a:off x="0" y="6712226"/>
            <a:ext cx="3557107" cy="141357"/>
          </a:xfrm>
          <a:prstGeom prst="rect">
            <a:avLst/>
          </a:prstGeom>
          <a:solidFill>
            <a:srgbClr val="FF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Light"/>
              </a:rPr>
              <a:t>Rhidian Williams</a:t>
            </a:r>
          </a:p>
        </p:txBody>
      </p:sp>
      <p:sp>
        <p:nvSpPr>
          <p:cNvPr id="5" name="Rectangle 6">
            <a:extLst>
              <a:ext uri="{FF2B5EF4-FFF2-40B4-BE49-F238E27FC236}">
                <a16:creationId xmlns:a16="http://schemas.microsoft.com/office/drawing/2014/main" id="{E80AD6F7-E714-4C69-BB32-F565C8496B8F}"/>
              </a:ext>
            </a:extLst>
          </p:cNvPr>
          <p:cNvSpPr/>
          <p:nvPr/>
        </p:nvSpPr>
        <p:spPr>
          <a:xfrm>
            <a:off x="3557107" y="6716642"/>
            <a:ext cx="5077791" cy="141357"/>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6" name="Rectangle 7">
            <a:extLst>
              <a:ext uri="{FF2B5EF4-FFF2-40B4-BE49-F238E27FC236}">
                <a16:creationId xmlns:a16="http://schemas.microsoft.com/office/drawing/2014/main" id="{E0D67CA1-358B-4227-B18A-DD69E179E8F6}"/>
              </a:ext>
            </a:extLst>
          </p:cNvPr>
          <p:cNvSpPr/>
          <p:nvPr/>
        </p:nvSpPr>
        <p:spPr>
          <a:xfrm>
            <a:off x="8634898" y="6712226"/>
            <a:ext cx="3557107" cy="141357"/>
          </a:xfrm>
          <a:prstGeom prst="rect">
            <a:avLst/>
          </a:prstGeom>
          <a:solidFill>
            <a:srgbClr val="35D731"/>
          </a:solidFill>
          <a:ln cap="flat">
            <a:noFill/>
            <a:prstDash val="solid"/>
          </a:ln>
        </p:spPr>
        <p:txBody>
          <a:bodyPr vert="horz" wrap="square" lIns="91440" tIns="45720" rIns="91440" bIns="45720" anchor="ctr" anchorCtr="0" compatLnSpc="1">
            <a:noAutofit/>
          </a:bodyPr>
          <a:lstStyle/>
          <a:p>
            <a:pPr algn="r">
              <a:defRPr sz="1800" b="0" i="0" u="none" strike="noStrike" kern="0" cap="none" spc="0" baseline="0">
                <a:solidFill>
                  <a:srgbClr val="000000"/>
                </a:solidFill>
                <a:uFillTx/>
              </a:defRPr>
            </a:pPr>
            <a:r>
              <a:rPr lang="en-GB" sz="1200" dirty="0">
                <a:latin typeface="Calibri Light"/>
              </a:rPr>
              <a:t>June 16</a:t>
            </a:r>
            <a:r>
              <a:rPr lang="en-GB" sz="1200" baseline="30000" dirty="0">
                <a:latin typeface="Calibri Light"/>
              </a:rPr>
              <a:t>th</a:t>
            </a:r>
            <a:r>
              <a:rPr lang="en-GB" sz="1200" dirty="0">
                <a:latin typeface="Calibri Light"/>
              </a:rPr>
              <a:t>  , 2022</a:t>
            </a:r>
            <a:r>
              <a:rPr lang="en-GB" sz="1200" b="0" i="0" u="none" strike="noStrike" kern="1200" cap="none" spc="0" baseline="0" dirty="0">
                <a:solidFill>
                  <a:srgbClr val="000000"/>
                </a:solidFill>
                <a:uFillTx/>
                <a:latin typeface="Calibri Light"/>
              </a:rPr>
              <a:t>	4/12</a:t>
            </a:r>
          </a:p>
        </p:txBody>
      </p:sp>
      <p:sp>
        <p:nvSpPr>
          <p:cNvPr id="7" name="Rectangle 8">
            <a:extLst>
              <a:ext uri="{FF2B5EF4-FFF2-40B4-BE49-F238E27FC236}">
                <a16:creationId xmlns:a16="http://schemas.microsoft.com/office/drawing/2014/main" id="{90157484-DADE-40E4-8D05-B4E6C8C7F120}"/>
              </a:ext>
            </a:extLst>
          </p:cNvPr>
          <p:cNvSpPr/>
          <p:nvPr/>
        </p:nvSpPr>
        <p:spPr>
          <a:xfrm>
            <a:off x="12059472" y="839830"/>
            <a:ext cx="132523" cy="5872386"/>
          </a:xfrm>
          <a:prstGeom prst="rect">
            <a:avLst/>
          </a:prstGeom>
          <a:solidFill>
            <a:srgbClr val="4450C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8" name="Picture 4" descr="An aerial view of a flooded area&#10;&#10;Description automatically generated with medium confidence">
            <a:extLst>
              <a:ext uri="{FF2B5EF4-FFF2-40B4-BE49-F238E27FC236}">
                <a16:creationId xmlns:a16="http://schemas.microsoft.com/office/drawing/2014/main" id="{33594F41-2477-4C05-B216-63BCF2384D15}"/>
              </a:ext>
            </a:extLst>
          </p:cNvPr>
          <p:cNvPicPr>
            <a:picLocks noChangeAspect="1"/>
          </p:cNvPicPr>
          <p:nvPr/>
        </p:nvPicPr>
        <p:blipFill>
          <a:blip r:embed="rId3"/>
          <a:stretch>
            <a:fillRect/>
          </a:stretch>
        </p:blipFill>
        <p:spPr>
          <a:xfrm>
            <a:off x="2210278" y="942334"/>
            <a:ext cx="7771439" cy="5662970"/>
          </a:xfrm>
          <a:prstGeom prst="rect">
            <a:avLst/>
          </a:prstGeom>
          <a:noFill/>
          <a:ln cap="flat">
            <a:noFill/>
          </a:ln>
        </p:spPr>
      </p:pic>
      <p:sp>
        <p:nvSpPr>
          <p:cNvPr id="9" name="Oval 6">
            <a:extLst>
              <a:ext uri="{FF2B5EF4-FFF2-40B4-BE49-F238E27FC236}">
                <a16:creationId xmlns:a16="http://schemas.microsoft.com/office/drawing/2014/main" id="{DDD63B0E-1077-401A-B026-831095866A69}"/>
              </a:ext>
            </a:extLst>
          </p:cNvPr>
          <p:cNvSpPr/>
          <p:nvPr/>
        </p:nvSpPr>
        <p:spPr>
          <a:xfrm>
            <a:off x="7148321" y="4531775"/>
            <a:ext cx="536606" cy="5143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8103"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00"/>
                </a:solidFill>
                <a:uFillTx/>
                <a:latin typeface="Calibri"/>
              </a:rPr>
              <a:t>B</a:t>
            </a:r>
          </a:p>
        </p:txBody>
      </p:sp>
      <p:sp>
        <p:nvSpPr>
          <p:cNvPr id="10" name="Oval 8">
            <a:extLst>
              <a:ext uri="{FF2B5EF4-FFF2-40B4-BE49-F238E27FC236}">
                <a16:creationId xmlns:a16="http://schemas.microsoft.com/office/drawing/2014/main" id="{31520048-B399-471B-BEF2-0D7B53D0B8BC}"/>
              </a:ext>
            </a:extLst>
          </p:cNvPr>
          <p:cNvSpPr/>
          <p:nvPr/>
        </p:nvSpPr>
        <p:spPr>
          <a:xfrm>
            <a:off x="7770434" y="4464932"/>
            <a:ext cx="730120" cy="64085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8103"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00"/>
                </a:solidFill>
                <a:uFillTx/>
                <a:latin typeface="Calibri"/>
              </a:rPr>
              <a:t>C</a:t>
            </a:r>
          </a:p>
        </p:txBody>
      </p:sp>
      <p:sp>
        <p:nvSpPr>
          <p:cNvPr id="11" name="Arc 10">
            <a:extLst>
              <a:ext uri="{FF2B5EF4-FFF2-40B4-BE49-F238E27FC236}">
                <a16:creationId xmlns:a16="http://schemas.microsoft.com/office/drawing/2014/main" id="{3C0CEA82-4292-4A6A-9848-641F9068574D}"/>
              </a:ext>
            </a:extLst>
          </p:cNvPr>
          <p:cNvSpPr/>
          <p:nvPr/>
        </p:nvSpPr>
        <p:spPr>
          <a:xfrm rot="5400013">
            <a:off x="5720719" y="2734508"/>
            <a:ext cx="1059853" cy="1795351"/>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359"/>
              <a:gd name="f11" fmla="+- 0 0 -270"/>
              <a:gd name="f12" fmla="+- 0 0 -269"/>
              <a:gd name="f13" fmla="abs f4"/>
              <a:gd name="f14" fmla="abs f5"/>
              <a:gd name="f15" fmla="abs f6"/>
              <a:gd name="f16" fmla="+- 0 0 f3"/>
              <a:gd name="f17" fmla="+- 0 0 f10"/>
              <a:gd name="f18" fmla="*/ f11 f0 1"/>
              <a:gd name="f19" fmla="*/ f12 f0 1"/>
              <a:gd name="f20" fmla="?: f13 f4 1"/>
              <a:gd name="f21" fmla="?: f14 f5 1"/>
              <a:gd name="f22" fmla="?: f15 f6 1"/>
              <a:gd name="f23" fmla="*/ f16 f0 1"/>
              <a:gd name="f24" fmla="*/ f17 f0 1"/>
              <a:gd name="f25" fmla="*/ f18 1 f3"/>
              <a:gd name="f26" fmla="*/ f19 1 f3"/>
              <a:gd name="f27" fmla="*/ f20 1 21600"/>
              <a:gd name="f28" fmla="*/ f21 1 21600"/>
              <a:gd name="f29" fmla="*/ 21600 f20 1"/>
              <a:gd name="f30" fmla="*/ 21600 f21 1"/>
              <a:gd name="f31" fmla="*/ f23 1 f3"/>
              <a:gd name="f32" fmla="*/ f24 1 f3"/>
              <a:gd name="f33" fmla="+- f25 0 f1"/>
              <a:gd name="f34" fmla="+- f26 0 f1"/>
              <a:gd name="f35" fmla="min f28 f27"/>
              <a:gd name="f36" fmla="*/ f29 1 f22"/>
              <a:gd name="f37" fmla="*/ f30 1 f22"/>
              <a:gd name="f38" fmla="+- f31 0 f1"/>
              <a:gd name="f39" fmla="+- f32 0 f1"/>
              <a:gd name="f40" fmla="val f36"/>
              <a:gd name="f41" fmla="val f37"/>
              <a:gd name="f42" fmla="+- 0 0 f38"/>
              <a:gd name="f43" fmla="+- 0 0 f39"/>
              <a:gd name="f44" fmla="+- f41 0 f7"/>
              <a:gd name="f45" fmla="+- f40 0 f7"/>
              <a:gd name="f46" fmla="+- f43 0 f42"/>
              <a:gd name="f47" fmla="+- f42 f1 0"/>
              <a:gd name="f48" fmla="+- f43 f1 0"/>
              <a:gd name="f49" fmla="+- 21600000 0 f42"/>
              <a:gd name="f50" fmla="+- f1 0 f42"/>
              <a:gd name="f51" fmla="+- 27000000 0 f42"/>
              <a:gd name="f52" fmla="+- f0 0 f42"/>
              <a:gd name="f53" fmla="+- 32400000 0 f42"/>
              <a:gd name="f54" fmla="+- f2 0 f42"/>
              <a:gd name="f55" fmla="+- 37800000 0 f42"/>
              <a:gd name="f56" fmla="*/ f44 1 2"/>
              <a:gd name="f57" fmla="*/ f45 1 2"/>
              <a:gd name="f58" fmla="+- f46 21600000 0"/>
              <a:gd name="f59" fmla="?: f50 f50 f51"/>
              <a:gd name="f60" fmla="?: f52 f52 f53"/>
              <a:gd name="f61" fmla="?: f54 f54 f55"/>
              <a:gd name="f62" fmla="*/ f47 f8 1"/>
              <a:gd name="f63" fmla="*/ f48 f8 1"/>
              <a:gd name="f64" fmla="+- f7 f56 0"/>
              <a:gd name="f65" fmla="+- f7 f57 0"/>
              <a:gd name="f66" fmla="?: f46 f46 f58"/>
              <a:gd name="f67" fmla="*/ f62 1 f0"/>
              <a:gd name="f68" fmla="*/ f63 1 f0"/>
              <a:gd name="f69" fmla="*/ f57 f35 1"/>
              <a:gd name="f70" fmla="*/ f56 f35 1"/>
              <a:gd name="f71" fmla="+- f66 0 f49"/>
              <a:gd name="f72" fmla="+- f66 0 f59"/>
              <a:gd name="f73" fmla="+- f66 0 f60"/>
              <a:gd name="f74" fmla="+- f66 0 f61"/>
              <a:gd name="f75" fmla="+- 0 0 f67"/>
              <a:gd name="f76" fmla="+- 0 0 f68"/>
              <a:gd name="f77" fmla="*/ f65 f35 1"/>
              <a:gd name="f78" fmla="*/ f64 f35 1"/>
              <a:gd name="f79" fmla="+- 0 0 f75"/>
              <a:gd name="f80" fmla="+- 0 0 f76"/>
              <a:gd name="f81" fmla="*/ f79 f0 1"/>
              <a:gd name="f82" fmla="*/ f80 f0 1"/>
              <a:gd name="f83" fmla="*/ f81 1 f8"/>
              <a:gd name="f84" fmla="*/ f82 1 f8"/>
              <a:gd name="f85" fmla="+- f83 0 f1"/>
              <a:gd name="f86" fmla="+- f84 0 f1"/>
              <a:gd name="f87" fmla="sin 1 f85"/>
              <a:gd name="f88" fmla="cos 1 f85"/>
              <a:gd name="f89" fmla="sin 1 f86"/>
              <a:gd name="f90" fmla="cos 1 f86"/>
              <a:gd name="f91" fmla="+- 0 0 f87"/>
              <a:gd name="f92" fmla="+- 0 0 f88"/>
              <a:gd name="f93" fmla="+- 0 0 f89"/>
              <a:gd name="f94" fmla="+- 0 0 f90"/>
              <a:gd name="f95" fmla="+- 0 0 f91"/>
              <a:gd name="f96" fmla="+- 0 0 f92"/>
              <a:gd name="f97" fmla="+- 0 0 f93"/>
              <a:gd name="f98" fmla="+- 0 0 f94"/>
              <a:gd name="f99" fmla="val f95"/>
              <a:gd name="f100" fmla="val f96"/>
              <a:gd name="f101" fmla="val f97"/>
              <a:gd name="f102" fmla="val f98"/>
              <a:gd name="f103" fmla="*/ f99 f57 1"/>
              <a:gd name="f104" fmla="*/ f100 f56 1"/>
              <a:gd name="f105" fmla="*/ f101 f57 1"/>
              <a:gd name="f106" fmla="*/ f102 f56 1"/>
              <a:gd name="f107" fmla="+- 0 0 f104"/>
              <a:gd name="f108" fmla="+- 0 0 f103"/>
              <a:gd name="f109" fmla="+- 0 0 f106"/>
              <a:gd name="f110" fmla="+- 0 0 f105"/>
              <a:gd name="f111" fmla="+- 0 0 f107"/>
              <a:gd name="f112" fmla="+- 0 0 f108"/>
              <a:gd name="f113" fmla="+- 0 0 f109"/>
              <a:gd name="f114" fmla="+- 0 0 f110"/>
              <a:gd name="f115" fmla="at2 f111 f112"/>
              <a:gd name="f116" fmla="at2 f113 f114"/>
              <a:gd name="f117" fmla="+- f115 f1 0"/>
              <a:gd name="f118" fmla="+- f116 f1 0"/>
              <a:gd name="f119" fmla="*/ f117 f8 1"/>
              <a:gd name="f120" fmla="*/ f118 f8 1"/>
              <a:gd name="f121" fmla="*/ f119 1 f0"/>
              <a:gd name="f122" fmla="*/ f120 1 f0"/>
              <a:gd name="f123" fmla="+- 0 0 f121"/>
              <a:gd name="f124" fmla="+- 0 0 f122"/>
              <a:gd name="f125" fmla="val f123"/>
              <a:gd name="f126" fmla="val f124"/>
              <a:gd name="f127" fmla="+- 0 0 f125"/>
              <a:gd name="f128" fmla="+- 0 0 f126"/>
              <a:gd name="f129" fmla="*/ f127 f0 1"/>
              <a:gd name="f130" fmla="*/ f128 f0 1"/>
              <a:gd name="f131" fmla="*/ f129 1 f8"/>
              <a:gd name="f132" fmla="*/ f130 1 f8"/>
              <a:gd name="f133" fmla="+- f131 0 f1"/>
              <a:gd name="f134" fmla="+- f132 0 f1"/>
              <a:gd name="f135" fmla="+- f133 f1 0"/>
              <a:gd name="f136" fmla="+- f134 f1 0"/>
              <a:gd name="f137" fmla="*/ f135 f8 1"/>
              <a:gd name="f138" fmla="*/ f136 f8 1"/>
              <a:gd name="f139" fmla="*/ f137 1 f0"/>
              <a:gd name="f140" fmla="*/ f138 1 f0"/>
              <a:gd name="f141" fmla="+- 0 0 f139"/>
              <a:gd name="f142" fmla="+- 0 0 f140"/>
              <a:gd name="f143" fmla="+- 0 0 f141"/>
              <a:gd name="f144" fmla="+- 0 0 f142"/>
              <a:gd name="f145" fmla="*/ f143 f0 1"/>
              <a:gd name="f146" fmla="*/ f144 f0 1"/>
              <a:gd name="f147" fmla="*/ f145 1 f8"/>
              <a:gd name="f148" fmla="*/ f146 1 f8"/>
              <a:gd name="f149" fmla="+- f147 0 f1"/>
              <a:gd name="f150" fmla="+- f148 0 f1"/>
              <a:gd name="f151" fmla="cos 1 f149"/>
              <a:gd name="f152" fmla="sin 1 f149"/>
              <a:gd name="f153" fmla="cos 1 f150"/>
              <a:gd name="f154" fmla="sin 1 f150"/>
              <a:gd name="f155" fmla="+- 0 0 f151"/>
              <a:gd name="f156" fmla="+- 0 0 f152"/>
              <a:gd name="f157" fmla="+- 0 0 f153"/>
              <a:gd name="f158" fmla="+- 0 0 f154"/>
              <a:gd name="f159" fmla="+- 0 0 f155"/>
              <a:gd name="f160" fmla="+- 0 0 f156"/>
              <a:gd name="f161" fmla="+- 0 0 f157"/>
              <a:gd name="f162" fmla="+- 0 0 f158"/>
              <a:gd name="f163" fmla="val f159"/>
              <a:gd name="f164" fmla="val f160"/>
              <a:gd name="f165" fmla="val f161"/>
              <a:gd name="f166" fmla="val f162"/>
              <a:gd name="f167" fmla="+- 0 0 f163"/>
              <a:gd name="f168" fmla="+- 0 0 f164"/>
              <a:gd name="f169" fmla="+- 0 0 f165"/>
              <a:gd name="f170" fmla="+- 0 0 f166"/>
              <a:gd name="f171" fmla="*/ f9 f167 1"/>
              <a:gd name="f172" fmla="*/ f9 f168 1"/>
              <a:gd name="f173" fmla="*/ f9 f169 1"/>
              <a:gd name="f174" fmla="*/ f9 f170 1"/>
              <a:gd name="f175" fmla="*/ f171 f57 1"/>
              <a:gd name="f176" fmla="*/ f172 f56 1"/>
              <a:gd name="f177" fmla="*/ f173 f57 1"/>
              <a:gd name="f178" fmla="*/ f174 f56 1"/>
              <a:gd name="f179" fmla="+- f65 f175 0"/>
              <a:gd name="f180" fmla="+- f64 f176 0"/>
              <a:gd name="f181" fmla="+- f65 f177 0"/>
              <a:gd name="f182" fmla="+- f64 f178 0"/>
              <a:gd name="f183" fmla="max f179 f181"/>
              <a:gd name="f184" fmla="max f180 f182"/>
              <a:gd name="f185" fmla="min f179 f181"/>
              <a:gd name="f186" fmla="min f180 f182"/>
              <a:gd name="f187" fmla="*/ f179 f35 1"/>
              <a:gd name="f188" fmla="*/ f180 f35 1"/>
              <a:gd name="f189" fmla="*/ f181 f35 1"/>
              <a:gd name="f190" fmla="*/ f182 f35 1"/>
              <a:gd name="f191" fmla="?: f71 f40 f183"/>
              <a:gd name="f192" fmla="?: f72 f41 f184"/>
              <a:gd name="f193" fmla="?: f73 f7 f185"/>
              <a:gd name="f194" fmla="?: f74 f7 f186"/>
              <a:gd name="f195" fmla="*/ f193 f35 1"/>
              <a:gd name="f196" fmla="*/ f194 f35 1"/>
              <a:gd name="f197" fmla="*/ f191 f35 1"/>
              <a:gd name="f198" fmla="*/ f192 f35 1"/>
            </a:gdLst>
            <a:ahLst/>
            <a:cxnLst>
              <a:cxn ang="3cd4">
                <a:pos x="hc" y="t"/>
              </a:cxn>
              <a:cxn ang="0">
                <a:pos x="r" y="vc"/>
              </a:cxn>
              <a:cxn ang="cd4">
                <a:pos x="hc" y="b"/>
              </a:cxn>
              <a:cxn ang="cd2">
                <a:pos x="l" y="vc"/>
              </a:cxn>
              <a:cxn ang="f33">
                <a:pos x="f187" y="f188"/>
              </a:cxn>
              <a:cxn ang="f34">
                <a:pos x="f77" y="f78"/>
              </a:cxn>
              <a:cxn ang="f34">
                <a:pos x="f189" y="f190"/>
              </a:cxn>
            </a:cxnLst>
            <a:rect l="f195" t="f196" r="f197" b="f198"/>
            <a:pathLst>
              <a:path stroke="0">
                <a:moveTo>
                  <a:pt x="f187" y="f188"/>
                </a:moveTo>
                <a:arcTo wR="f69" hR="f70" stAng="f42" swAng="f66"/>
                <a:lnTo>
                  <a:pt x="f77" y="f78"/>
                </a:lnTo>
                <a:close/>
              </a:path>
              <a:path fill="none">
                <a:moveTo>
                  <a:pt x="f187" y="f188"/>
                </a:moveTo>
                <a:arcTo wR="f69" hR="f70" stAng="f42" swAng="f66"/>
              </a:path>
            </a:pathLst>
          </a:custGeom>
          <a:noFill/>
          <a:ln w="76196" cap="flat">
            <a:solidFill>
              <a:srgbClr val="4472C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2" name="Arc 14">
            <a:extLst>
              <a:ext uri="{FF2B5EF4-FFF2-40B4-BE49-F238E27FC236}">
                <a16:creationId xmlns:a16="http://schemas.microsoft.com/office/drawing/2014/main" id="{63C99D3B-442A-46E5-8099-64E2506951CB}"/>
              </a:ext>
            </a:extLst>
          </p:cNvPr>
          <p:cNvSpPr/>
          <p:nvPr/>
        </p:nvSpPr>
        <p:spPr>
          <a:xfrm rot="16200004">
            <a:off x="6059857" y="1938702"/>
            <a:ext cx="513115" cy="1291141"/>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359"/>
              <a:gd name="f11" fmla="+- 0 0 -270"/>
              <a:gd name="f12" fmla="+- 0 0 -269"/>
              <a:gd name="f13" fmla="abs f4"/>
              <a:gd name="f14" fmla="abs f5"/>
              <a:gd name="f15" fmla="abs f6"/>
              <a:gd name="f16" fmla="+- 0 0 f3"/>
              <a:gd name="f17" fmla="+- 0 0 f10"/>
              <a:gd name="f18" fmla="*/ f11 f0 1"/>
              <a:gd name="f19" fmla="*/ f12 f0 1"/>
              <a:gd name="f20" fmla="?: f13 f4 1"/>
              <a:gd name="f21" fmla="?: f14 f5 1"/>
              <a:gd name="f22" fmla="?: f15 f6 1"/>
              <a:gd name="f23" fmla="*/ f16 f0 1"/>
              <a:gd name="f24" fmla="*/ f17 f0 1"/>
              <a:gd name="f25" fmla="*/ f18 1 f3"/>
              <a:gd name="f26" fmla="*/ f19 1 f3"/>
              <a:gd name="f27" fmla="*/ f20 1 21600"/>
              <a:gd name="f28" fmla="*/ f21 1 21600"/>
              <a:gd name="f29" fmla="*/ 21600 f20 1"/>
              <a:gd name="f30" fmla="*/ 21600 f21 1"/>
              <a:gd name="f31" fmla="*/ f23 1 f3"/>
              <a:gd name="f32" fmla="*/ f24 1 f3"/>
              <a:gd name="f33" fmla="+- f25 0 f1"/>
              <a:gd name="f34" fmla="+- f26 0 f1"/>
              <a:gd name="f35" fmla="min f28 f27"/>
              <a:gd name="f36" fmla="*/ f29 1 f22"/>
              <a:gd name="f37" fmla="*/ f30 1 f22"/>
              <a:gd name="f38" fmla="+- f31 0 f1"/>
              <a:gd name="f39" fmla="+- f32 0 f1"/>
              <a:gd name="f40" fmla="val f36"/>
              <a:gd name="f41" fmla="val f37"/>
              <a:gd name="f42" fmla="+- 0 0 f38"/>
              <a:gd name="f43" fmla="+- 0 0 f39"/>
              <a:gd name="f44" fmla="+- f41 0 f7"/>
              <a:gd name="f45" fmla="+- f40 0 f7"/>
              <a:gd name="f46" fmla="+- f43 0 f42"/>
              <a:gd name="f47" fmla="+- f42 f1 0"/>
              <a:gd name="f48" fmla="+- f43 f1 0"/>
              <a:gd name="f49" fmla="+- 21600000 0 f42"/>
              <a:gd name="f50" fmla="+- f1 0 f42"/>
              <a:gd name="f51" fmla="+- 27000000 0 f42"/>
              <a:gd name="f52" fmla="+- f0 0 f42"/>
              <a:gd name="f53" fmla="+- 32400000 0 f42"/>
              <a:gd name="f54" fmla="+- f2 0 f42"/>
              <a:gd name="f55" fmla="+- 37800000 0 f42"/>
              <a:gd name="f56" fmla="*/ f44 1 2"/>
              <a:gd name="f57" fmla="*/ f45 1 2"/>
              <a:gd name="f58" fmla="+- f46 21600000 0"/>
              <a:gd name="f59" fmla="?: f50 f50 f51"/>
              <a:gd name="f60" fmla="?: f52 f52 f53"/>
              <a:gd name="f61" fmla="?: f54 f54 f55"/>
              <a:gd name="f62" fmla="*/ f47 f8 1"/>
              <a:gd name="f63" fmla="*/ f48 f8 1"/>
              <a:gd name="f64" fmla="+- f7 f56 0"/>
              <a:gd name="f65" fmla="+- f7 f57 0"/>
              <a:gd name="f66" fmla="?: f46 f46 f58"/>
              <a:gd name="f67" fmla="*/ f62 1 f0"/>
              <a:gd name="f68" fmla="*/ f63 1 f0"/>
              <a:gd name="f69" fmla="*/ f57 f35 1"/>
              <a:gd name="f70" fmla="*/ f56 f35 1"/>
              <a:gd name="f71" fmla="+- f66 0 f49"/>
              <a:gd name="f72" fmla="+- f66 0 f59"/>
              <a:gd name="f73" fmla="+- f66 0 f60"/>
              <a:gd name="f74" fmla="+- f66 0 f61"/>
              <a:gd name="f75" fmla="+- 0 0 f67"/>
              <a:gd name="f76" fmla="+- 0 0 f68"/>
              <a:gd name="f77" fmla="*/ f65 f35 1"/>
              <a:gd name="f78" fmla="*/ f64 f35 1"/>
              <a:gd name="f79" fmla="+- 0 0 f75"/>
              <a:gd name="f80" fmla="+- 0 0 f76"/>
              <a:gd name="f81" fmla="*/ f79 f0 1"/>
              <a:gd name="f82" fmla="*/ f80 f0 1"/>
              <a:gd name="f83" fmla="*/ f81 1 f8"/>
              <a:gd name="f84" fmla="*/ f82 1 f8"/>
              <a:gd name="f85" fmla="+- f83 0 f1"/>
              <a:gd name="f86" fmla="+- f84 0 f1"/>
              <a:gd name="f87" fmla="sin 1 f85"/>
              <a:gd name="f88" fmla="cos 1 f85"/>
              <a:gd name="f89" fmla="sin 1 f86"/>
              <a:gd name="f90" fmla="cos 1 f86"/>
              <a:gd name="f91" fmla="+- 0 0 f87"/>
              <a:gd name="f92" fmla="+- 0 0 f88"/>
              <a:gd name="f93" fmla="+- 0 0 f89"/>
              <a:gd name="f94" fmla="+- 0 0 f90"/>
              <a:gd name="f95" fmla="+- 0 0 f91"/>
              <a:gd name="f96" fmla="+- 0 0 f92"/>
              <a:gd name="f97" fmla="+- 0 0 f93"/>
              <a:gd name="f98" fmla="+- 0 0 f94"/>
              <a:gd name="f99" fmla="val f95"/>
              <a:gd name="f100" fmla="val f96"/>
              <a:gd name="f101" fmla="val f97"/>
              <a:gd name="f102" fmla="val f98"/>
              <a:gd name="f103" fmla="*/ f99 f57 1"/>
              <a:gd name="f104" fmla="*/ f100 f56 1"/>
              <a:gd name="f105" fmla="*/ f101 f57 1"/>
              <a:gd name="f106" fmla="*/ f102 f56 1"/>
              <a:gd name="f107" fmla="+- 0 0 f104"/>
              <a:gd name="f108" fmla="+- 0 0 f103"/>
              <a:gd name="f109" fmla="+- 0 0 f106"/>
              <a:gd name="f110" fmla="+- 0 0 f105"/>
              <a:gd name="f111" fmla="+- 0 0 f107"/>
              <a:gd name="f112" fmla="+- 0 0 f108"/>
              <a:gd name="f113" fmla="+- 0 0 f109"/>
              <a:gd name="f114" fmla="+- 0 0 f110"/>
              <a:gd name="f115" fmla="at2 f111 f112"/>
              <a:gd name="f116" fmla="at2 f113 f114"/>
              <a:gd name="f117" fmla="+- f115 f1 0"/>
              <a:gd name="f118" fmla="+- f116 f1 0"/>
              <a:gd name="f119" fmla="*/ f117 f8 1"/>
              <a:gd name="f120" fmla="*/ f118 f8 1"/>
              <a:gd name="f121" fmla="*/ f119 1 f0"/>
              <a:gd name="f122" fmla="*/ f120 1 f0"/>
              <a:gd name="f123" fmla="+- 0 0 f121"/>
              <a:gd name="f124" fmla="+- 0 0 f122"/>
              <a:gd name="f125" fmla="val f123"/>
              <a:gd name="f126" fmla="val f124"/>
              <a:gd name="f127" fmla="+- 0 0 f125"/>
              <a:gd name="f128" fmla="+- 0 0 f126"/>
              <a:gd name="f129" fmla="*/ f127 f0 1"/>
              <a:gd name="f130" fmla="*/ f128 f0 1"/>
              <a:gd name="f131" fmla="*/ f129 1 f8"/>
              <a:gd name="f132" fmla="*/ f130 1 f8"/>
              <a:gd name="f133" fmla="+- f131 0 f1"/>
              <a:gd name="f134" fmla="+- f132 0 f1"/>
              <a:gd name="f135" fmla="+- f133 f1 0"/>
              <a:gd name="f136" fmla="+- f134 f1 0"/>
              <a:gd name="f137" fmla="*/ f135 f8 1"/>
              <a:gd name="f138" fmla="*/ f136 f8 1"/>
              <a:gd name="f139" fmla="*/ f137 1 f0"/>
              <a:gd name="f140" fmla="*/ f138 1 f0"/>
              <a:gd name="f141" fmla="+- 0 0 f139"/>
              <a:gd name="f142" fmla="+- 0 0 f140"/>
              <a:gd name="f143" fmla="+- 0 0 f141"/>
              <a:gd name="f144" fmla="+- 0 0 f142"/>
              <a:gd name="f145" fmla="*/ f143 f0 1"/>
              <a:gd name="f146" fmla="*/ f144 f0 1"/>
              <a:gd name="f147" fmla="*/ f145 1 f8"/>
              <a:gd name="f148" fmla="*/ f146 1 f8"/>
              <a:gd name="f149" fmla="+- f147 0 f1"/>
              <a:gd name="f150" fmla="+- f148 0 f1"/>
              <a:gd name="f151" fmla="cos 1 f149"/>
              <a:gd name="f152" fmla="sin 1 f149"/>
              <a:gd name="f153" fmla="cos 1 f150"/>
              <a:gd name="f154" fmla="sin 1 f150"/>
              <a:gd name="f155" fmla="+- 0 0 f151"/>
              <a:gd name="f156" fmla="+- 0 0 f152"/>
              <a:gd name="f157" fmla="+- 0 0 f153"/>
              <a:gd name="f158" fmla="+- 0 0 f154"/>
              <a:gd name="f159" fmla="+- 0 0 f155"/>
              <a:gd name="f160" fmla="+- 0 0 f156"/>
              <a:gd name="f161" fmla="+- 0 0 f157"/>
              <a:gd name="f162" fmla="+- 0 0 f158"/>
              <a:gd name="f163" fmla="val f159"/>
              <a:gd name="f164" fmla="val f160"/>
              <a:gd name="f165" fmla="val f161"/>
              <a:gd name="f166" fmla="val f162"/>
              <a:gd name="f167" fmla="+- 0 0 f163"/>
              <a:gd name="f168" fmla="+- 0 0 f164"/>
              <a:gd name="f169" fmla="+- 0 0 f165"/>
              <a:gd name="f170" fmla="+- 0 0 f166"/>
              <a:gd name="f171" fmla="*/ f9 f167 1"/>
              <a:gd name="f172" fmla="*/ f9 f168 1"/>
              <a:gd name="f173" fmla="*/ f9 f169 1"/>
              <a:gd name="f174" fmla="*/ f9 f170 1"/>
              <a:gd name="f175" fmla="*/ f171 f57 1"/>
              <a:gd name="f176" fmla="*/ f172 f56 1"/>
              <a:gd name="f177" fmla="*/ f173 f57 1"/>
              <a:gd name="f178" fmla="*/ f174 f56 1"/>
              <a:gd name="f179" fmla="+- f65 f175 0"/>
              <a:gd name="f180" fmla="+- f64 f176 0"/>
              <a:gd name="f181" fmla="+- f65 f177 0"/>
              <a:gd name="f182" fmla="+- f64 f178 0"/>
              <a:gd name="f183" fmla="max f179 f181"/>
              <a:gd name="f184" fmla="max f180 f182"/>
              <a:gd name="f185" fmla="min f179 f181"/>
              <a:gd name="f186" fmla="min f180 f182"/>
              <a:gd name="f187" fmla="*/ f179 f35 1"/>
              <a:gd name="f188" fmla="*/ f180 f35 1"/>
              <a:gd name="f189" fmla="*/ f181 f35 1"/>
              <a:gd name="f190" fmla="*/ f182 f35 1"/>
              <a:gd name="f191" fmla="?: f71 f40 f183"/>
              <a:gd name="f192" fmla="?: f72 f41 f184"/>
              <a:gd name="f193" fmla="?: f73 f7 f185"/>
              <a:gd name="f194" fmla="?: f74 f7 f186"/>
              <a:gd name="f195" fmla="*/ f193 f35 1"/>
              <a:gd name="f196" fmla="*/ f194 f35 1"/>
              <a:gd name="f197" fmla="*/ f191 f35 1"/>
              <a:gd name="f198" fmla="*/ f192 f35 1"/>
            </a:gdLst>
            <a:ahLst/>
            <a:cxnLst>
              <a:cxn ang="3cd4">
                <a:pos x="hc" y="t"/>
              </a:cxn>
              <a:cxn ang="0">
                <a:pos x="r" y="vc"/>
              </a:cxn>
              <a:cxn ang="cd4">
                <a:pos x="hc" y="b"/>
              </a:cxn>
              <a:cxn ang="cd2">
                <a:pos x="l" y="vc"/>
              </a:cxn>
              <a:cxn ang="f33">
                <a:pos x="f187" y="f188"/>
              </a:cxn>
              <a:cxn ang="f34">
                <a:pos x="f77" y="f78"/>
              </a:cxn>
              <a:cxn ang="f34">
                <a:pos x="f189" y="f190"/>
              </a:cxn>
            </a:cxnLst>
            <a:rect l="f195" t="f196" r="f197" b="f198"/>
            <a:pathLst>
              <a:path stroke="0">
                <a:moveTo>
                  <a:pt x="f187" y="f188"/>
                </a:moveTo>
                <a:arcTo wR="f69" hR="f70" stAng="f42" swAng="f66"/>
                <a:lnTo>
                  <a:pt x="f77" y="f78"/>
                </a:lnTo>
                <a:close/>
              </a:path>
              <a:path fill="none">
                <a:moveTo>
                  <a:pt x="f187" y="f188"/>
                </a:moveTo>
                <a:arcTo wR="f69" hR="f70" stAng="f42" swAng="f66"/>
              </a:path>
            </a:pathLst>
          </a:custGeom>
          <a:noFill/>
          <a:ln w="76196" cap="flat">
            <a:solidFill>
              <a:srgbClr val="4472C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cxnSp>
        <p:nvCxnSpPr>
          <p:cNvPr id="13" name="Straight Arrow Connector 17">
            <a:extLst>
              <a:ext uri="{FF2B5EF4-FFF2-40B4-BE49-F238E27FC236}">
                <a16:creationId xmlns:a16="http://schemas.microsoft.com/office/drawing/2014/main" id="{CDD679AA-6B70-4AFD-BCCE-E5F9F78CC614}"/>
              </a:ext>
            </a:extLst>
          </p:cNvPr>
          <p:cNvCxnSpPr/>
          <p:nvPr/>
        </p:nvCxnSpPr>
        <p:spPr>
          <a:xfrm flipV="1">
            <a:off x="5352961" y="2516447"/>
            <a:ext cx="290414" cy="1144490"/>
          </a:xfrm>
          <a:prstGeom prst="straightConnector1">
            <a:avLst/>
          </a:prstGeom>
          <a:noFill/>
          <a:ln w="76200" cap="flat">
            <a:solidFill>
              <a:srgbClr val="00B050"/>
            </a:solidFill>
            <a:prstDash val="solid"/>
            <a:miter/>
            <a:headEnd type="none" w="med" len="med"/>
            <a:tailEnd type="triangle" w="med" len="med"/>
          </a:ln>
        </p:spPr>
      </p:cxnSp>
      <p:cxnSp>
        <p:nvCxnSpPr>
          <p:cNvPr id="14" name="Straight Arrow Connector 21">
            <a:extLst>
              <a:ext uri="{FF2B5EF4-FFF2-40B4-BE49-F238E27FC236}">
                <a16:creationId xmlns:a16="http://schemas.microsoft.com/office/drawing/2014/main" id="{24ACFDF6-813D-4BDA-BBEC-1608F3966C66}"/>
              </a:ext>
            </a:extLst>
          </p:cNvPr>
          <p:cNvCxnSpPr/>
          <p:nvPr/>
        </p:nvCxnSpPr>
        <p:spPr>
          <a:xfrm>
            <a:off x="6961994" y="2547582"/>
            <a:ext cx="186327" cy="1092626"/>
          </a:xfrm>
          <a:prstGeom prst="straightConnector1">
            <a:avLst/>
          </a:prstGeom>
          <a:noFill/>
          <a:ln w="76196" cap="flat">
            <a:solidFill>
              <a:srgbClr val="00B050"/>
            </a:solidFill>
            <a:prstDash val="solid"/>
            <a:miter/>
            <a:headEnd type="none" w="med" len="med"/>
            <a:tailEnd type="triangle" w="med" len="med"/>
          </a:ln>
        </p:spPr>
      </p:cxnSp>
      <p:cxnSp>
        <p:nvCxnSpPr>
          <p:cNvPr id="16" name="Straight Arrow Connector 25">
            <a:extLst>
              <a:ext uri="{FF2B5EF4-FFF2-40B4-BE49-F238E27FC236}">
                <a16:creationId xmlns:a16="http://schemas.microsoft.com/office/drawing/2014/main" id="{0EB502DB-8DB5-4092-9F0A-715282C6C4B4}"/>
              </a:ext>
            </a:extLst>
          </p:cNvPr>
          <p:cNvCxnSpPr/>
          <p:nvPr/>
        </p:nvCxnSpPr>
        <p:spPr>
          <a:xfrm>
            <a:off x="7148321" y="3616387"/>
            <a:ext cx="229670" cy="880138"/>
          </a:xfrm>
          <a:prstGeom prst="straightConnector1">
            <a:avLst/>
          </a:prstGeom>
          <a:noFill/>
          <a:ln w="76196" cap="flat">
            <a:solidFill>
              <a:srgbClr val="000000"/>
            </a:solidFill>
            <a:prstDash val="solid"/>
            <a:miter/>
            <a:headEnd type="none" w="med" len="med"/>
            <a:tailEnd type="triangle" w="med" len="med"/>
          </a:ln>
        </p:spPr>
      </p:cxnSp>
      <p:sp>
        <p:nvSpPr>
          <p:cNvPr id="17" name="Oval 8">
            <a:extLst>
              <a:ext uri="{FF2B5EF4-FFF2-40B4-BE49-F238E27FC236}">
                <a16:creationId xmlns:a16="http://schemas.microsoft.com/office/drawing/2014/main" id="{A7E4032C-071D-4AC2-AAEE-221F24920132}"/>
              </a:ext>
            </a:extLst>
          </p:cNvPr>
          <p:cNvSpPr/>
          <p:nvPr/>
        </p:nvSpPr>
        <p:spPr>
          <a:xfrm>
            <a:off x="6332686" y="4464932"/>
            <a:ext cx="730120" cy="64085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8103"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0" cap="none" spc="0" baseline="0">
                <a:solidFill>
                  <a:srgbClr val="FFFF00"/>
                </a:solidFill>
                <a:uFillTx/>
                <a:latin typeface="Calibri"/>
              </a:rPr>
              <a:t>A</a:t>
            </a:r>
            <a:endParaRPr lang="en-GB" sz="1800" b="0" i="0" u="none" strike="noStrike" kern="1200" cap="none" spc="0" baseline="0">
              <a:solidFill>
                <a:srgbClr val="FFFF00"/>
              </a:solidFill>
              <a:uFillTx/>
              <a:latin typeface="Calibri"/>
            </a:endParaRPr>
          </a:p>
        </p:txBody>
      </p:sp>
      <p:cxnSp>
        <p:nvCxnSpPr>
          <p:cNvPr id="18" name="Straight Arrow Connector 41">
            <a:extLst>
              <a:ext uri="{FF2B5EF4-FFF2-40B4-BE49-F238E27FC236}">
                <a16:creationId xmlns:a16="http://schemas.microsoft.com/office/drawing/2014/main" id="{3693C4B3-A1EC-498D-94DD-FC0F5919BD5A}"/>
              </a:ext>
            </a:extLst>
          </p:cNvPr>
          <p:cNvCxnSpPr/>
          <p:nvPr/>
        </p:nvCxnSpPr>
        <p:spPr>
          <a:xfrm flipV="1">
            <a:off x="5355119" y="3469224"/>
            <a:ext cx="0" cy="191713"/>
          </a:xfrm>
          <a:prstGeom prst="straightConnector1">
            <a:avLst/>
          </a:prstGeom>
          <a:noFill/>
          <a:ln w="76196" cap="flat">
            <a:solidFill>
              <a:srgbClr val="4472C4"/>
            </a:solidFill>
            <a:prstDash val="solid"/>
            <a:miter/>
            <a:headEnd type="none" w="med" len="med"/>
            <a:tailEnd type="triangle" w="med" len="med"/>
          </a:ln>
        </p:spPr>
      </p:cxnSp>
      <p:pic>
        <p:nvPicPr>
          <p:cNvPr id="20" name="Picture 19">
            <a:extLst>
              <a:ext uri="{FF2B5EF4-FFF2-40B4-BE49-F238E27FC236}">
                <a16:creationId xmlns:a16="http://schemas.microsoft.com/office/drawing/2014/main" id="{A606866D-23A4-4F80-B555-7392964497A8}"/>
              </a:ext>
            </a:extLst>
          </p:cNvPr>
          <p:cNvPicPr>
            <a:picLocks noChangeAspect="1"/>
          </p:cNvPicPr>
          <p:nvPr/>
        </p:nvPicPr>
        <p:blipFill>
          <a:blip r:embed="rId4"/>
          <a:stretch>
            <a:fillRect/>
          </a:stretch>
        </p:blipFill>
        <p:spPr>
          <a:xfrm>
            <a:off x="6332686" y="2984602"/>
            <a:ext cx="2283329" cy="2587770"/>
          </a:xfrm>
          <a:prstGeom prst="rect">
            <a:avLst/>
          </a:prstGeom>
          <a:noFill/>
          <a:ln cap="flat">
            <a:noFill/>
          </a:ln>
        </p:spPr>
      </p:pic>
      <p:cxnSp>
        <p:nvCxnSpPr>
          <p:cNvPr id="21" name="Straight Arrow Connector 41">
            <a:extLst>
              <a:ext uri="{FF2B5EF4-FFF2-40B4-BE49-F238E27FC236}">
                <a16:creationId xmlns:a16="http://schemas.microsoft.com/office/drawing/2014/main" id="{E2350FE1-EFE2-4410-9301-989CF108DC5C}"/>
              </a:ext>
            </a:extLst>
          </p:cNvPr>
          <p:cNvCxnSpPr>
            <a:cxnSpLocks/>
          </p:cNvCxnSpPr>
          <p:nvPr/>
        </p:nvCxnSpPr>
        <p:spPr>
          <a:xfrm>
            <a:off x="6952438" y="2513658"/>
            <a:ext cx="37016" cy="253542"/>
          </a:xfrm>
          <a:prstGeom prst="straightConnector1">
            <a:avLst/>
          </a:prstGeom>
          <a:noFill/>
          <a:ln w="76196" cap="flat">
            <a:solidFill>
              <a:srgbClr val="4472C4"/>
            </a:solidFill>
            <a:prstDash val="solid"/>
            <a:miter/>
            <a:headEnd type="none" w="med" len="med"/>
            <a:tailEnd type="triangle" w="med" len="med"/>
          </a:ln>
        </p:spPr>
      </p:cxnSp>
      <p:sp>
        <p:nvSpPr>
          <p:cNvPr id="15" name="Oval 23">
            <a:extLst>
              <a:ext uri="{FF2B5EF4-FFF2-40B4-BE49-F238E27FC236}">
                <a16:creationId xmlns:a16="http://schemas.microsoft.com/office/drawing/2014/main" id="{962BFFE1-43C2-4A49-BB9F-68144BAC601C}"/>
              </a:ext>
            </a:extLst>
          </p:cNvPr>
          <p:cNvSpPr/>
          <p:nvPr/>
        </p:nvSpPr>
        <p:spPr>
          <a:xfrm>
            <a:off x="6798555" y="2612846"/>
            <a:ext cx="419919" cy="4156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7619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FFFF00"/>
                </a:solidFill>
                <a:uFillTx/>
                <a:latin typeface="Calibri"/>
              </a:rPr>
              <a:t>e</a:t>
            </a:r>
            <a:r>
              <a:rPr lang="en-GB" sz="1200" b="0" i="0" u="none" strike="noStrike" kern="1200" cap="none" spc="0" baseline="30000" dirty="0">
                <a:solidFill>
                  <a:srgbClr val="FFFF00"/>
                </a:solidFill>
                <a:uFillTx/>
                <a:latin typeface="Calibri"/>
              </a:rPr>
              <a:t>-</a:t>
            </a:r>
            <a:endParaRPr lang="en-GB" sz="1200" b="0" i="0" u="none" strike="noStrike" kern="1200" cap="none" spc="0" baseline="0" dirty="0">
              <a:solidFill>
                <a:srgbClr val="FFFF00"/>
              </a:solidFill>
              <a:uFillTx/>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03623E-16 7.40741E-7 L 0.0112 0.11968 L 0.00911 0.13819 L 0.00703 0.1456 L 0.00456 0.1493 L -0.00026 0.15486 L -0.00312 0.15926 L -0.00482 0.16157 C -0.00586 0.1625 -0.0069 0.16343 -0.00794 0.16412 C -0.00951 0.16528 -0.00937 0.16389 -0.00937 0.16528 L -0.01315 0.16852 C -0.01393 0.16968 -0.01484 0.17083 -0.01562 0.17222 L -0.01732 0.17523 L -0.0194 0.17778 C -0.02292 0.18009 -0.02122 0.17893 -0.02422 0.18079 L -0.02604 0.18079 L -0.03047 0.18333 L -0.03464 0.18518 C -0.0375 0.18611 -0.03815 0.18657 -0.04089 0.18704 C -0.04128 0.18704 -0.04167 0.18704 -0.04193 0.18704 L -0.04401 0.1875 C -0.04505 0.18773 -0.04609 0.18796 -0.04714 0.18819 C -0.04805 0.18843 -0.04896 0.18912 -0.05 0.18935 C -0.05065 0.18981 -0.0513 0.18981 -0.05208 0.19005 L -0.05586 0.19074 C -0.06289 0.19143 -0.05977 0.1912 -0.06523 0.1912 L -0.06901 0.19005 C -0.07096 0.18935 -0.07292 0.18819 -0.07487 0.1875 C -0.07734 0.18704 -0.07904 0.18704 -0.08112 0.18704 L -0.08841 0.1838 C -0.09245 0.1831 -0.09076 0.18333 -0.09362 0.18333 L -0.09714 0.18194 C -0.10273 0.17801 -0.10052 0.17917 -0.10378 0.17778 L -0.11003 0.17153 C -0.11471 0.16805 -0.11289 0.16991 -0.11589 0.16667 L -0.12148 0.16111 L -0.12565 0.15602 L -0.13086 0.14745 C -0.13307 0.14005 -0.13242 0.14305 -0.1332 0.13889 L -0.13503 0.13194 L -0.13594 0.12708 L -0.13594 0.12037 L -0.13529 0.11157 L -0.11276 -0.03958 L -0.10547 -0.05324 L -0.10195 -0.05625 C -0.09661 -0.06042 -0.09883 -0.05926 -0.09544 -0.06065 L -0.09154 -0.06296 C -0.08776 -0.06505 -0.08932 -0.06482 -0.08711 -0.06482 L -0.08216 -0.06667 C -0.0776 -0.06898 -0.07969 -0.06852 -0.07591 -0.06852 L -0.07253 -0.06852 C -0.06758 -0.06921 -0.06953 -0.06921 -0.06654 -0.06921 L -0.05586 -0.06921 L -0.05065 -0.06921 L -0.04753 -0.06968 L -0.04479 -0.06921 L -0.03854 -0.06806 L -0.03464 -0.06736 L -0.03125 -0.06736 L -0.03021 -0.06667 L -0.02604 -0.06366 L -0.02214 -0.06065 L -0.02005 -0.0588 C -0.01888 -0.05857 -0.01784 -0.05833 -0.01667 -0.0581 C -0.01628 -0.05787 -0.01562 -0.05741 -0.01562 -0.05718 L -0.0138 -0.0544 L -0.01068 -0.04954 L -0.00729 -0.04445 L -0.00586 -0.03889 L -0.00443 -0.03287 L -0.00378 -0.02662 L -0.00208 -0.01991 L 1.03623E-16 7.40741E-7 Z " pathEditMode="relative" rAng="0" ptsTypes="AAAAAAAAAAAAAAAAAAAAAAAAAAAAAAAAAAAAAAAAAAAAAAAAAAAAAAAAAAAAAAAAAAAAAAAAAA">
                                      <p:cBhvr>
                                        <p:cTn id="6" dur="2000" fill="hold"/>
                                        <p:tgtEl>
                                          <p:spTgt spid="15"/>
                                        </p:tgtEl>
                                        <p:attrNameLst>
                                          <p:attrName>ppt_x</p:attrName>
                                          <p:attrName>ppt_y</p:attrName>
                                        </p:attrNameLst>
                                      </p:cBhvr>
                                      <p:rCtr x="-6237" y="6065"/>
                                    </p:animMotion>
                                  </p:childTnLst>
                                </p:cTn>
                              </p:par>
                              <p:par>
                                <p:cTn id="7" presetID="0" presetClass="path" presetSubtype="0" accel="50000" decel="50000" fill="hold" grpId="1" nodeType="withEffect">
                                  <p:stCondLst>
                                    <p:cond delay="2000"/>
                                  </p:stCondLst>
                                  <p:childTnLst>
                                    <p:animMotion origin="layout" path="M -2.08333E-7 3.7037E-7 L 0.0112 0.11667 L 0.00938 0.13264 L 0.00833 0.13889 L 0.00729 0.14074 C 0.00443 0.14792 0.00664 0.14236 0.00456 0.14815 C 0.00378 0.15023 0.0043 0.15 0.00352 0.15 L 0.00286 0.15255 L 0.00104 0.15625 L -0.00208 0.16042 L -0.00378 0.16296 L -0.0069 0.16667 C -0.01094 0.17106 -0.00964 0.16921 -0.01107 0.1713 L -0.01276 0.17338 L -0.01667 0.17477 L -0.0194 0.17523 C -0.02422 0.17662 -0.02253 0.17523 -0.02461 0.17708 L -0.02526 0.17708 L -0.02943 0.17963 C -0.03138 0.18079 -0.03125 0.17986 -0.03125 0.18125 L -0.03542 0.18518 L -0.0388 0.1875 L -0.03958 0.18819 L -0.04232 0.19005 L -0.04714 0.19074 L -0.05 0.19143 C -0.05547 0.19213 -0.05273 0.19167 -0.05833 0.19167 L -0.05964 0.19167 C -0.06706 0.19143 -0.06458 0.19143 -0.06732 0.19143 L -0.07044 0.19005 L -0.07812 0.19005 L -0.08151 0.18958 C -0.08672 0.18889 -0.08464 0.18935 -0.08776 0.18819 L -0.09232 0.18518 L -0.09479 0.18449 C -0.09596 0.18403 -0.097 0.1831 -0.09818 0.18264 C -0.10013 0.18194 -0.10091 0.18218 -0.10234 0.18218 L -0.10482 0.18032 C -0.10924 0.17662 -0.10742 0.17801 -0.11042 0.17593 L -0.11315 0.17338 C -0.11654 0.1706 -0.11497 0.17176 -0.11771 0.16968 L -0.12292 0.16481 L -0.1263 0.16296 L -0.12878 0.15995 L -0.13229 0.15116 L -0.13503 0.1419 L -0.13568 0.13148 L -0.13542 0.12523 L -0.13542 0.12037 C -0.13503 0.11458 -0.13503 0.11667 -0.13503 0.11412 L -0.11315 -0.0456 L -0.1069 -0.05255 L -0.10104 -0.05486 L -0.09023 -0.05486 L -0.09023 -0.05463 C -0.08659 -0.05694 -0.08802 -0.05671 -0.08607 -0.05671 L -0.08229 -0.05926 L -0.07422 -0.06667 L -0.07109 -0.07037 L -0.06836 -0.07153 L -0.06172 -0.07153 L -0.05833 -0.07153 L -0.05378 -0.07153 L -0.05 -0.07153 L -0.04505 -0.07037 L -0.04193 -0.06921 L -0.03359 -0.06667 L -0.03021 -0.06551 L -0.02734 -0.06551 L -0.02214 -0.06412 L -0.01667 -0.06042 L -0.01146 -0.0537 L -0.00755 -0.04815 L -0.00547 -0.04329 L -0.00443 -0.04005 C -0.0026 -0.03403 -0.00312 -0.03657 -0.00234 -0.03264 L -0.00208 -0.02963 C -0.0013 -0.02338 -0.0013 -0.02569 -0.0013 -0.02292 L -0.0013 -0.02269 L -2.08333E-7 3.7037E-7 Z " pathEditMode="relative" rAng="0" ptsTypes="AAAAAAAAAAAAAAAAAAAAAAAAAAAAAAAAAAAAAAAAAAAAAAAAAAAAAAAAAAAAAAAAAAAAAAAAAAAAAAAA">
                                      <p:cBhvr>
                                        <p:cTn id="8" dur="1250" fill="hold"/>
                                        <p:tgtEl>
                                          <p:spTgt spid="15"/>
                                        </p:tgtEl>
                                        <p:attrNameLst>
                                          <p:attrName>ppt_x</p:attrName>
                                          <p:attrName>ppt_y</p:attrName>
                                        </p:attrNameLst>
                                      </p:cBhvr>
                                      <p:rCtr x="-6224" y="5995"/>
                                    </p:animMotion>
                                  </p:childTnLst>
                                </p:cTn>
                              </p:par>
                              <p:par>
                                <p:cTn id="9" presetID="0" presetClass="path" presetSubtype="0" accel="50000" decel="50000" fill="hold" grpId="2" nodeType="withEffect">
                                  <p:stCondLst>
                                    <p:cond delay="3250"/>
                                  </p:stCondLst>
                                  <p:childTnLst>
                                    <p:animMotion origin="layout" path="M -8.33333E-7 1.85185E-6 L 0.01003 0.11481 L 0.01042 0.12708 L 0.01003 0.13264 L 0.00859 0.1375 L 0.00755 0.14305 L 0.00417 0.15185 L 0.00104 0.15787 L -0.00729 0.16528 C -0.01068 0.16991 -0.00911 0.16967 -0.0112 0.16967 L -0.0125 0.17222 C -0.01588 0.17662 -0.01432 0.17639 -0.01641 0.17639 L -0.01745 0.17778 C -0.02135 0.18079 -0.01979 0.18079 -0.02161 0.18079 L -0.02539 0.18079 L -0.02891 0.18194 L -0.0431 0.19004 C -0.04805 0.19143 -0.04609 0.1912 -0.04896 0.1912 L -0.05039 0.1912 C -0.05378 0.1919 -0.05247 0.1919 -0.05417 0.1919 L -0.07435 0.19305 L -0.07643 0.19305 L -0.07917 0.19305 C -0.08333 0.19236 -0.08125 0.19259 -0.08516 0.19259 L -0.08893 0.19074 C -0.09375 0.18796 -0.09193 0.18819 -0.09453 0.18819 L -0.0987 0.18449 L -0.10456 0.18009 L -0.10872 0.17592 L -0.11185 0.17268 L -0.11601 0.16713 L -0.11914 0.16412 L -0.12292 0.15972 L -0.12643 0.15671 L -0.13372 0.14305 C -0.13529 0.13704 -0.13476 0.13958 -0.13542 0.13565 L -0.13646 0.12454 L -0.13542 0.11342 L -0.1125 -0.04259 L -0.10976 -0.05 L -0.1056 -0.05509 L -0.10039 -0.0581 L -0.09622 -0.06111 C -0.09258 -0.06412 -0.09427 -0.0632 -0.09141 -0.06435 L -0.0875 -0.06621 L -0.08125 -0.06736 L -0.07786 -0.06736 L -0.07435 -0.06736 L -0.06745 -0.07292 L -0.05182 -0.07338 L -0.04726 -0.07037 L -0.04206 -0.07037 L -0.03854 -0.07037 L -0.03021 -0.06852 L -0.02708 -0.06667 L -0.02292 -0.06482 L -0.01185 -0.05695 L -0.00664 -0.05 L 0.01068 0.11041 L 0.03125 0.25 L 0.03125 0.25023 " pathEditMode="relative" rAng="0" ptsTypes="AAAAAAAAAAAAAAAAAAAAAAAAAAAAAAAAAAAAAAAAAAAAAAAAAAAAAAAAAAAAA">
                                      <p:cBhvr>
                                        <p:cTn id="10" dur="500" fill="hold"/>
                                        <p:tgtEl>
                                          <p:spTgt spid="15"/>
                                        </p:tgtEl>
                                        <p:attrNameLst>
                                          <p:attrName>ppt_x</p:attrName>
                                          <p:attrName>ppt_y</p:attrName>
                                        </p:attrNameLst>
                                      </p:cBhvr>
                                      <p:rCtr x="-5260" y="8843"/>
                                    </p:animMotion>
                                  </p:childTnLst>
                                </p:cTn>
                              </p:par>
                              <p:par>
                                <p:cTn id="11" presetID="10" presetClass="exit" presetSubtype="0" fill="hold" grpId="3" nodeType="withEffect">
                                  <p:stCondLst>
                                    <p:cond delay="375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10" presetClass="entr" presetSubtype="0" fill="hold" nodeType="withEffect">
                                  <p:stCondLst>
                                    <p:cond delay="375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xit" presetSubtype="0" fill="hold" nodeType="withEffect">
                                  <p:stCondLst>
                                    <p:cond delay="425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5" grpId="3"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3A0F4C5-A7DB-4D17-BE09-0730D830A23D}"/>
              </a:ext>
            </a:extLst>
          </p:cNvPr>
          <p:cNvSpPr/>
          <p:nvPr/>
        </p:nvSpPr>
        <p:spPr>
          <a:xfrm>
            <a:off x="2138237" y="1767108"/>
            <a:ext cx="4326956" cy="345027"/>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00C9D928-773F-4ED9-BBEA-830C19619766}"/>
              </a:ext>
            </a:extLst>
          </p:cNvPr>
          <p:cNvCxnSpPr>
            <a:cxnSpLocks/>
          </p:cNvCxnSpPr>
          <p:nvPr/>
        </p:nvCxnSpPr>
        <p:spPr>
          <a:xfrm>
            <a:off x="2421228" y="1764405"/>
            <a:ext cx="0" cy="34773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38511E5-C199-44CE-B53D-463B54877DFD}"/>
              </a:ext>
            </a:extLst>
          </p:cNvPr>
          <p:cNvCxnSpPr>
            <a:cxnSpLocks/>
          </p:cNvCxnSpPr>
          <p:nvPr/>
        </p:nvCxnSpPr>
        <p:spPr>
          <a:xfrm>
            <a:off x="2701000" y="1762692"/>
            <a:ext cx="0" cy="3494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A9164CE-B184-4AC4-93DD-DEA0E4012274}"/>
              </a:ext>
            </a:extLst>
          </p:cNvPr>
          <p:cNvCxnSpPr>
            <a:cxnSpLocks/>
          </p:cNvCxnSpPr>
          <p:nvPr/>
        </p:nvCxnSpPr>
        <p:spPr>
          <a:xfrm>
            <a:off x="2956431" y="1762692"/>
            <a:ext cx="0" cy="3494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D65F19F-3C91-4E4D-9F22-354D065E6C6F}"/>
              </a:ext>
            </a:extLst>
          </p:cNvPr>
          <p:cNvCxnSpPr>
            <a:cxnSpLocks/>
          </p:cNvCxnSpPr>
          <p:nvPr/>
        </p:nvCxnSpPr>
        <p:spPr>
          <a:xfrm>
            <a:off x="3218302" y="1762692"/>
            <a:ext cx="0" cy="3494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15E1B94-B07B-4D02-9399-286F04B09BEE}"/>
              </a:ext>
            </a:extLst>
          </p:cNvPr>
          <p:cNvCxnSpPr>
            <a:cxnSpLocks/>
          </p:cNvCxnSpPr>
          <p:nvPr/>
        </p:nvCxnSpPr>
        <p:spPr>
          <a:xfrm>
            <a:off x="3488758" y="1762692"/>
            <a:ext cx="0" cy="3494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51DFFD7-B7F8-4D0A-A11B-22DF6CCC7D1E}"/>
              </a:ext>
            </a:extLst>
          </p:cNvPr>
          <p:cNvCxnSpPr>
            <a:cxnSpLocks/>
          </p:cNvCxnSpPr>
          <p:nvPr/>
        </p:nvCxnSpPr>
        <p:spPr>
          <a:xfrm>
            <a:off x="3788535" y="1764405"/>
            <a:ext cx="0" cy="34773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6344D-2084-488D-AB26-7CE663123E49}"/>
              </a:ext>
            </a:extLst>
          </p:cNvPr>
          <p:cNvCxnSpPr>
            <a:cxnSpLocks/>
          </p:cNvCxnSpPr>
          <p:nvPr/>
        </p:nvCxnSpPr>
        <p:spPr>
          <a:xfrm>
            <a:off x="4068307" y="1762692"/>
            <a:ext cx="0" cy="3494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8A4EDF0-E1B6-4182-BF4F-6DFEF7CC338E}"/>
              </a:ext>
            </a:extLst>
          </p:cNvPr>
          <p:cNvCxnSpPr>
            <a:cxnSpLocks/>
          </p:cNvCxnSpPr>
          <p:nvPr/>
        </p:nvCxnSpPr>
        <p:spPr>
          <a:xfrm>
            <a:off x="4323738" y="1762692"/>
            <a:ext cx="0" cy="3494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A4EBA26-C7C4-4F9D-B70E-512CDB0CCDA6}"/>
              </a:ext>
            </a:extLst>
          </p:cNvPr>
          <p:cNvCxnSpPr>
            <a:cxnSpLocks/>
          </p:cNvCxnSpPr>
          <p:nvPr/>
        </p:nvCxnSpPr>
        <p:spPr>
          <a:xfrm>
            <a:off x="4585609" y="1762692"/>
            <a:ext cx="0" cy="3494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CCAD7B5-B66D-4493-A525-EC34A8C1C1C8}"/>
              </a:ext>
            </a:extLst>
          </p:cNvPr>
          <p:cNvCxnSpPr>
            <a:cxnSpLocks/>
          </p:cNvCxnSpPr>
          <p:nvPr/>
        </p:nvCxnSpPr>
        <p:spPr>
          <a:xfrm>
            <a:off x="4856065" y="1762692"/>
            <a:ext cx="0" cy="3494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2584A51-78F9-4A4C-984A-A67A33D13BCA}"/>
              </a:ext>
            </a:extLst>
          </p:cNvPr>
          <p:cNvCxnSpPr>
            <a:cxnSpLocks/>
          </p:cNvCxnSpPr>
          <p:nvPr/>
        </p:nvCxnSpPr>
        <p:spPr>
          <a:xfrm>
            <a:off x="5130084" y="1764405"/>
            <a:ext cx="0" cy="34773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C6A4441-27CD-438D-BCDF-4D0FA116AA2D}"/>
              </a:ext>
            </a:extLst>
          </p:cNvPr>
          <p:cNvCxnSpPr>
            <a:cxnSpLocks/>
          </p:cNvCxnSpPr>
          <p:nvPr/>
        </p:nvCxnSpPr>
        <p:spPr>
          <a:xfrm>
            <a:off x="5409856" y="1762692"/>
            <a:ext cx="0" cy="3494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2D10B3D-DB39-4ACE-A334-8F09CE2657C8}"/>
              </a:ext>
            </a:extLst>
          </p:cNvPr>
          <p:cNvCxnSpPr>
            <a:cxnSpLocks/>
          </p:cNvCxnSpPr>
          <p:nvPr/>
        </p:nvCxnSpPr>
        <p:spPr>
          <a:xfrm>
            <a:off x="5665287" y="1762692"/>
            <a:ext cx="0" cy="3494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882CEA1-F8CD-4FC0-8682-86472CDA37CA}"/>
              </a:ext>
            </a:extLst>
          </p:cNvPr>
          <p:cNvCxnSpPr>
            <a:cxnSpLocks/>
          </p:cNvCxnSpPr>
          <p:nvPr/>
        </p:nvCxnSpPr>
        <p:spPr>
          <a:xfrm>
            <a:off x="5927158" y="1762692"/>
            <a:ext cx="0" cy="3494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1CF4F81-C451-443E-925A-CF423D13B167}"/>
              </a:ext>
            </a:extLst>
          </p:cNvPr>
          <p:cNvCxnSpPr>
            <a:cxnSpLocks/>
          </p:cNvCxnSpPr>
          <p:nvPr/>
        </p:nvCxnSpPr>
        <p:spPr>
          <a:xfrm>
            <a:off x="6197614" y="1762692"/>
            <a:ext cx="0" cy="3494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9E9C291-7F83-4A64-A222-33A6420F6ED6}"/>
              </a:ext>
            </a:extLst>
          </p:cNvPr>
          <p:cNvSpPr/>
          <p:nvPr/>
        </p:nvSpPr>
        <p:spPr>
          <a:xfrm>
            <a:off x="2730422" y="3511639"/>
            <a:ext cx="291820" cy="918693"/>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D3A330D-D24E-44F8-85D1-4C7720C5E872}"/>
              </a:ext>
            </a:extLst>
          </p:cNvPr>
          <p:cNvSpPr txBox="1">
            <a:spLocks noGrp="1"/>
          </p:cNvSpPr>
          <p:nvPr>
            <p:ph type="title"/>
          </p:nvPr>
        </p:nvSpPr>
        <p:spPr>
          <a:xfrm>
            <a:off x="0" y="0"/>
            <a:ext cx="12191996" cy="839830"/>
          </a:xfrm>
          <a:gradFill>
            <a:gsLst>
              <a:gs pos="0">
                <a:srgbClr val="000000"/>
              </a:gs>
              <a:gs pos="100000">
                <a:srgbClr val="FFFFFF"/>
              </a:gs>
            </a:gsLst>
            <a:lin ang="10800000"/>
          </a:gradFill>
        </p:spPr>
        <p:txBody>
          <a:bodyPr/>
          <a:lstStyle/>
          <a:p>
            <a:pPr lvl="0"/>
            <a:r>
              <a:rPr lang="en-GB" sz="4000" dirty="0"/>
              <a:t>  Experimental Details – FROST</a:t>
            </a:r>
          </a:p>
        </p:txBody>
      </p:sp>
      <p:sp>
        <p:nvSpPr>
          <p:cNvPr id="3" name="Rectangle 3">
            <a:extLst>
              <a:ext uri="{FF2B5EF4-FFF2-40B4-BE49-F238E27FC236}">
                <a16:creationId xmlns:a16="http://schemas.microsoft.com/office/drawing/2014/main" id="{0A3BDBA9-E929-43A5-9BEC-6CC9E9F19BAE}"/>
              </a:ext>
            </a:extLst>
          </p:cNvPr>
          <p:cNvSpPr/>
          <p:nvPr/>
        </p:nvSpPr>
        <p:spPr>
          <a:xfrm>
            <a:off x="0" y="839830"/>
            <a:ext cx="132523" cy="5872386"/>
          </a:xfrm>
          <a:prstGeom prst="rect">
            <a:avLst/>
          </a:prstGeom>
          <a:solidFill>
            <a:srgbClr val="4450C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4" name="Rectangle 5">
            <a:extLst>
              <a:ext uri="{FF2B5EF4-FFF2-40B4-BE49-F238E27FC236}">
                <a16:creationId xmlns:a16="http://schemas.microsoft.com/office/drawing/2014/main" id="{1BB18F79-F27D-4339-A5C5-986E972F1AA3}"/>
              </a:ext>
            </a:extLst>
          </p:cNvPr>
          <p:cNvSpPr/>
          <p:nvPr/>
        </p:nvSpPr>
        <p:spPr>
          <a:xfrm>
            <a:off x="0" y="6712226"/>
            <a:ext cx="3557107" cy="141357"/>
          </a:xfrm>
          <a:prstGeom prst="rect">
            <a:avLst/>
          </a:prstGeom>
          <a:solidFill>
            <a:srgbClr val="FF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Light"/>
              </a:rPr>
              <a:t>Rhidian Williams</a:t>
            </a:r>
          </a:p>
        </p:txBody>
      </p:sp>
      <p:sp>
        <p:nvSpPr>
          <p:cNvPr id="5" name="Rectangle 6">
            <a:extLst>
              <a:ext uri="{FF2B5EF4-FFF2-40B4-BE49-F238E27FC236}">
                <a16:creationId xmlns:a16="http://schemas.microsoft.com/office/drawing/2014/main" id="{E9C9F36C-C38E-449D-AC83-E6A33A32ACA0}"/>
              </a:ext>
            </a:extLst>
          </p:cNvPr>
          <p:cNvSpPr/>
          <p:nvPr/>
        </p:nvSpPr>
        <p:spPr>
          <a:xfrm>
            <a:off x="3557107" y="6716642"/>
            <a:ext cx="5077791" cy="141357"/>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6" name="Rectangle 7">
            <a:extLst>
              <a:ext uri="{FF2B5EF4-FFF2-40B4-BE49-F238E27FC236}">
                <a16:creationId xmlns:a16="http://schemas.microsoft.com/office/drawing/2014/main" id="{15D851EB-788E-44DB-A426-449DD016E4B0}"/>
              </a:ext>
            </a:extLst>
          </p:cNvPr>
          <p:cNvSpPr/>
          <p:nvPr/>
        </p:nvSpPr>
        <p:spPr>
          <a:xfrm>
            <a:off x="8634898" y="6712226"/>
            <a:ext cx="3557107" cy="141357"/>
          </a:xfrm>
          <a:prstGeom prst="rect">
            <a:avLst/>
          </a:prstGeom>
          <a:solidFill>
            <a:srgbClr val="35D731"/>
          </a:solidFill>
          <a:ln cap="flat">
            <a:noFill/>
            <a:prstDash val="solid"/>
          </a:ln>
        </p:spPr>
        <p:txBody>
          <a:bodyPr vert="horz" wrap="square" lIns="91440" tIns="45720" rIns="91440" bIns="45720" anchor="ctr" anchorCtr="0" compatLnSpc="1">
            <a:noAutofit/>
          </a:bodyPr>
          <a:lstStyle/>
          <a:p>
            <a:pPr algn="r">
              <a:defRPr sz="1800" b="0" i="0" u="none" strike="noStrike" kern="0" cap="none" spc="0" baseline="0">
                <a:solidFill>
                  <a:srgbClr val="000000"/>
                </a:solidFill>
                <a:uFillTx/>
              </a:defRPr>
            </a:pPr>
            <a:r>
              <a:rPr lang="en-GB" sz="1200" dirty="0">
                <a:latin typeface="Calibri Light"/>
              </a:rPr>
              <a:t>June 16</a:t>
            </a:r>
            <a:r>
              <a:rPr lang="en-GB" sz="1200" baseline="30000" dirty="0">
                <a:latin typeface="Calibri Light"/>
              </a:rPr>
              <a:t>th</a:t>
            </a:r>
            <a:r>
              <a:rPr lang="en-GB" sz="1200" dirty="0">
                <a:latin typeface="Calibri Light"/>
              </a:rPr>
              <a:t>  , 2022</a:t>
            </a:r>
            <a:r>
              <a:rPr lang="en-GB" sz="1200" b="0" i="0" u="none" strike="noStrike" kern="1200" cap="none" spc="0" baseline="0" dirty="0">
                <a:solidFill>
                  <a:srgbClr val="000000"/>
                </a:solidFill>
                <a:uFillTx/>
                <a:latin typeface="Calibri Light"/>
              </a:rPr>
              <a:t>	5/12</a:t>
            </a:r>
          </a:p>
        </p:txBody>
      </p:sp>
      <p:sp>
        <p:nvSpPr>
          <p:cNvPr id="7" name="Rectangle 8">
            <a:extLst>
              <a:ext uri="{FF2B5EF4-FFF2-40B4-BE49-F238E27FC236}">
                <a16:creationId xmlns:a16="http://schemas.microsoft.com/office/drawing/2014/main" id="{2DFACBE5-56A1-4139-AC7C-234C1A967003}"/>
              </a:ext>
            </a:extLst>
          </p:cNvPr>
          <p:cNvSpPr/>
          <p:nvPr/>
        </p:nvSpPr>
        <p:spPr>
          <a:xfrm>
            <a:off x="12059472" y="839830"/>
            <a:ext cx="132523" cy="5872386"/>
          </a:xfrm>
          <a:prstGeom prst="rect">
            <a:avLst/>
          </a:prstGeom>
          <a:solidFill>
            <a:srgbClr val="4450C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10" name="Picture 16" descr="A picture containing stationary&#10;&#10;Description automatically generated">
            <a:extLst>
              <a:ext uri="{FF2B5EF4-FFF2-40B4-BE49-F238E27FC236}">
                <a16:creationId xmlns:a16="http://schemas.microsoft.com/office/drawing/2014/main" id="{D3F5661B-11DA-4E87-A4F8-A0F846A11C68}"/>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9249035">
            <a:off x="5879705" y="1004578"/>
            <a:ext cx="5623874" cy="5542887"/>
          </a:xfrm>
          <a:prstGeom prst="rect">
            <a:avLst/>
          </a:prstGeom>
          <a:noFill/>
          <a:ln cap="flat">
            <a:noFill/>
          </a:ln>
        </p:spPr>
      </p:pic>
      <p:pic>
        <p:nvPicPr>
          <p:cNvPr id="11" name="Picture 10" descr="A close-up of a stethoscope&#10;&#10;Description automatically generated with medium confidence">
            <a:extLst>
              <a:ext uri="{FF2B5EF4-FFF2-40B4-BE49-F238E27FC236}">
                <a16:creationId xmlns:a16="http://schemas.microsoft.com/office/drawing/2014/main" id="{06F77651-27A3-4EF0-A510-103FEDC625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657" y="3385858"/>
            <a:ext cx="305996" cy="497050"/>
          </a:xfrm>
          <a:prstGeom prst="rect">
            <a:avLst/>
          </a:prstGeom>
        </p:spPr>
      </p:pic>
      <p:sp>
        <p:nvSpPr>
          <p:cNvPr id="12" name="Content Placeholder 2">
            <a:extLst>
              <a:ext uri="{FF2B5EF4-FFF2-40B4-BE49-F238E27FC236}">
                <a16:creationId xmlns:a16="http://schemas.microsoft.com/office/drawing/2014/main" id="{F87946EA-E229-4424-9CC9-7388E8B748DC}"/>
              </a:ext>
            </a:extLst>
          </p:cNvPr>
          <p:cNvSpPr txBox="1"/>
          <p:nvPr/>
        </p:nvSpPr>
        <p:spPr>
          <a:xfrm>
            <a:off x="2701000" y="4747665"/>
            <a:ext cx="6756975" cy="1807501"/>
          </a:xfrm>
          <a:prstGeom prst="rect">
            <a:avLst/>
          </a:prstGeom>
          <a:noFill/>
          <a:ln cap="flat">
            <a:noFill/>
          </a:ln>
        </p:spPr>
        <p:txBody>
          <a:bodyPr vert="horz" wrap="square" lIns="91440" tIns="45720" rIns="91440" bIns="45720" anchor="t" anchorCtr="0" compatLnSpc="1">
            <a:noAutofit/>
          </a:bodyPr>
          <a:lstStyle/>
          <a:p>
            <a:pPr marL="228600" marR="0" lvl="0" indent="-228600" algn="l" defTabSz="914400" rtl="0" fontAlgn="auto" hangingPunct="1">
              <a:lnSpc>
                <a:spcPct val="140000"/>
              </a:lnSpc>
              <a:spcBef>
                <a:spcPts val="1000"/>
              </a:spcBef>
              <a:spcAft>
                <a:spcPts val="0"/>
              </a:spcAft>
              <a:buClr>
                <a:srgbClr val="213AA5"/>
              </a:buClr>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Calibri Light"/>
              </a:rPr>
              <a:t>Tagged real</a:t>
            </a:r>
            <a:r>
              <a:rPr lang="en-GB" sz="2400" b="0" i="0" u="none" strike="noStrike" kern="1200" cap="none" spc="0" dirty="0">
                <a:solidFill>
                  <a:srgbClr val="000000"/>
                </a:solidFill>
                <a:uFillTx/>
                <a:latin typeface="Calibri Light"/>
              </a:rPr>
              <a:t> photons</a:t>
            </a:r>
            <a:endParaRPr lang="en-GB" sz="2400" b="0" i="0" u="none" strike="noStrike" kern="1200" cap="none" spc="0" baseline="0" dirty="0">
              <a:solidFill>
                <a:srgbClr val="000000"/>
              </a:solidFill>
              <a:uFillTx/>
              <a:latin typeface="Calibri Light"/>
            </a:endParaRPr>
          </a:p>
          <a:p>
            <a:pPr marL="228600" marR="0" lvl="0" indent="-228600" algn="l" defTabSz="914400" rtl="0" fontAlgn="auto" hangingPunct="1">
              <a:lnSpc>
                <a:spcPct val="140000"/>
              </a:lnSpc>
              <a:spcBef>
                <a:spcPts val="1000"/>
              </a:spcBef>
              <a:spcAft>
                <a:spcPts val="0"/>
              </a:spcAft>
              <a:buClr>
                <a:srgbClr val="213AA5"/>
              </a:buClr>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Calibri Light"/>
              </a:rPr>
              <a:t>0.6 – 4.5 GeV beams</a:t>
            </a:r>
          </a:p>
          <a:p>
            <a:pPr marL="228600" marR="0" lvl="0" indent="-228600" algn="l" defTabSz="914400" rtl="0" fontAlgn="auto" hangingPunct="1">
              <a:lnSpc>
                <a:spcPct val="140000"/>
              </a:lnSpc>
              <a:spcBef>
                <a:spcPts val="1000"/>
              </a:spcBef>
              <a:spcAft>
                <a:spcPts val="0"/>
              </a:spcAft>
              <a:buClr>
                <a:srgbClr val="213AA5"/>
              </a:buClr>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Calibri Light"/>
              </a:rPr>
              <a:t>Nuclear targets</a:t>
            </a:r>
          </a:p>
        </p:txBody>
      </p:sp>
      <p:sp>
        <p:nvSpPr>
          <p:cNvPr id="13" name="Oval 23">
            <a:extLst>
              <a:ext uri="{FF2B5EF4-FFF2-40B4-BE49-F238E27FC236}">
                <a16:creationId xmlns:a16="http://schemas.microsoft.com/office/drawing/2014/main" id="{E5D63FA8-D03F-4702-8E91-2E30D3E30E0A}"/>
              </a:ext>
            </a:extLst>
          </p:cNvPr>
          <p:cNvSpPr/>
          <p:nvPr/>
        </p:nvSpPr>
        <p:spPr>
          <a:xfrm>
            <a:off x="419220" y="3718022"/>
            <a:ext cx="419919" cy="4156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7619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FFFF00"/>
                </a:solidFill>
                <a:uFillTx/>
                <a:latin typeface="Calibri"/>
              </a:rPr>
              <a:t>e</a:t>
            </a:r>
            <a:r>
              <a:rPr lang="en-GB" sz="1200" b="0" i="0" u="none" strike="noStrike" kern="1200" cap="none" spc="0" baseline="30000" dirty="0">
                <a:solidFill>
                  <a:srgbClr val="FFFF00"/>
                </a:solidFill>
                <a:uFillTx/>
                <a:latin typeface="Calibri"/>
              </a:rPr>
              <a:t>-</a:t>
            </a:r>
            <a:endParaRPr lang="en-GB" sz="1200" b="0" i="0" u="none" strike="noStrike" kern="1200" cap="none" spc="0" baseline="0" dirty="0">
              <a:solidFill>
                <a:srgbClr val="FFFF00"/>
              </a:solidFill>
              <a:uFillTx/>
              <a:latin typeface="Calibri"/>
            </a:endParaRPr>
          </a:p>
        </p:txBody>
      </p:sp>
      <p:pic>
        <p:nvPicPr>
          <p:cNvPr id="14" name="Picture 13">
            <a:extLst>
              <a:ext uri="{FF2B5EF4-FFF2-40B4-BE49-F238E27FC236}">
                <a16:creationId xmlns:a16="http://schemas.microsoft.com/office/drawing/2014/main" id="{89F19F6A-6095-496D-9080-19244CE7DD2F}"/>
              </a:ext>
            </a:extLst>
          </p:cNvPr>
          <p:cNvPicPr>
            <a:picLocks noChangeAspect="1"/>
          </p:cNvPicPr>
          <p:nvPr/>
        </p:nvPicPr>
        <p:blipFill>
          <a:blip r:embed="rId5"/>
          <a:stretch>
            <a:fillRect/>
          </a:stretch>
        </p:blipFill>
        <p:spPr>
          <a:xfrm>
            <a:off x="8193503" y="2237628"/>
            <a:ext cx="2283329" cy="2587770"/>
          </a:xfrm>
          <a:prstGeom prst="rect">
            <a:avLst/>
          </a:prstGeom>
          <a:noFill/>
          <a:ln cap="flat">
            <a:noFill/>
          </a:ln>
        </p:spPr>
      </p:pic>
      <p:sp>
        <p:nvSpPr>
          <p:cNvPr id="36" name="Oval 14">
            <a:extLst>
              <a:ext uri="{FF2B5EF4-FFF2-40B4-BE49-F238E27FC236}">
                <a16:creationId xmlns:a16="http://schemas.microsoft.com/office/drawing/2014/main" id="{D60F3E81-CD89-46D9-B99F-0AEB2E682D7E}"/>
              </a:ext>
            </a:extLst>
          </p:cNvPr>
          <p:cNvSpPr/>
          <p:nvPr/>
        </p:nvSpPr>
        <p:spPr>
          <a:xfrm>
            <a:off x="2755311" y="3619728"/>
            <a:ext cx="666176" cy="62171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8103"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4400" b="0" i="0" u="none" strike="noStrike" kern="1200" cap="none" spc="0" baseline="0" dirty="0">
                <a:solidFill>
                  <a:srgbClr val="000000"/>
                </a:solidFill>
                <a:uFillTx/>
                <a:latin typeface="Calibri"/>
              </a:rPr>
              <a:t>ᵞ</a:t>
            </a:r>
            <a:endParaRPr lang="en-GB" sz="4400" b="0" i="0" u="none" strike="noStrike" kern="1200" cap="none" spc="0" baseline="0" dirty="0">
              <a:solidFill>
                <a:srgbClr val="000000"/>
              </a:solidFill>
              <a:uFillTx/>
              <a:latin typeface="Calibri"/>
            </a:endParaRPr>
          </a:p>
        </p:txBody>
      </p:sp>
      <p:sp>
        <p:nvSpPr>
          <p:cNvPr id="38" name="TextBox 37">
            <a:extLst>
              <a:ext uri="{FF2B5EF4-FFF2-40B4-BE49-F238E27FC236}">
                <a16:creationId xmlns:a16="http://schemas.microsoft.com/office/drawing/2014/main" id="{ABE9C700-F0CF-48B0-B0BF-A346F6D08344}"/>
              </a:ext>
            </a:extLst>
          </p:cNvPr>
          <p:cNvSpPr txBox="1"/>
          <p:nvPr/>
        </p:nvSpPr>
        <p:spPr>
          <a:xfrm>
            <a:off x="364902" y="4275540"/>
            <a:ext cx="2657340" cy="400110"/>
          </a:xfrm>
          <a:prstGeom prst="rect">
            <a:avLst/>
          </a:prstGeom>
          <a:noFill/>
        </p:spPr>
        <p:txBody>
          <a:bodyPr wrap="square">
            <a:spAutoFit/>
          </a:bodyPr>
          <a:lstStyle/>
          <a:p>
            <a:pPr algn="ctr"/>
            <a:r>
              <a:rPr lang="en-GB" sz="2000" dirty="0">
                <a:solidFill>
                  <a:srgbClr val="FF0000"/>
                </a:solidFill>
              </a:rPr>
              <a:t>Diamond Radiator</a:t>
            </a:r>
          </a:p>
        </p:txBody>
      </p:sp>
      <p:sp>
        <p:nvSpPr>
          <p:cNvPr id="39" name="TextBox 38">
            <a:extLst>
              <a:ext uri="{FF2B5EF4-FFF2-40B4-BE49-F238E27FC236}">
                <a16:creationId xmlns:a16="http://schemas.microsoft.com/office/drawing/2014/main" id="{A21903F5-08D3-4161-8C8F-B0B7C37B0FED}"/>
              </a:ext>
            </a:extLst>
          </p:cNvPr>
          <p:cNvSpPr txBox="1"/>
          <p:nvPr/>
        </p:nvSpPr>
        <p:spPr>
          <a:xfrm>
            <a:off x="141760" y="1358166"/>
            <a:ext cx="2657340" cy="400110"/>
          </a:xfrm>
          <a:prstGeom prst="rect">
            <a:avLst/>
          </a:prstGeom>
          <a:noFill/>
        </p:spPr>
        <p:txBody>
          <a:bodyPr wrap="square">
            <a:spAutoFit/>
          </a:bodyPr>
          <a:lstStyle/>
          <a:p>
            <a:pPr algn="ctr"/>
            <a:r>
              <a:rPr lang="en-GB" sz="2000" dirty="0"/>
              <a:t>Tagging Spectrometer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42" presetClass="path" presetSubtype="0" accel="50000" decel="50000" fill="hold" grpId="0" nodeType="afterEffect">
                                  <p:stCondLst>
                                    <p:cond delay="0"/>
                                  </p:stCondLst>
                                  <p:childTnLst>
                                    <p:animMotion origin="layout" path="M -2.5E-6 -3.7037E-6 L 0.17136 -0.00023 " pathEditMode="relative" rAng="0" ptsTypes="AA">
                                      <p:cBhvr>
                                        <p:cTn id="10" dur="2000" fill="hold"/>
                                        <p:tgtEl>
                                          <p:spTgt spid="13"/>
                                        </p:tgtEl>
                                        <p:attrNameLst>
                                          <p:attrName>ppt_x</p:attrName>
                                          <p:attrName>ppt_y</p:attrName>
                                        </p:attrNameLst>
                                      </p:cBhvr>
                                      <p:rCtr x="8568" y="-23"/>
                                    </p:animMotion>
                                  </p:childTnLst>
                                </p:cTn>
                              </p:par>
                            </p:childTnLst>
                          </p:cTn>
                        </p:par>
                        <p:par>
                          <p:cTn id="11" fill="hold">
                            <p:stCondLst>
                              <p:cond delay="2500"/>
                            </p:stCondLst>
                            <p:childTnLst>
                              <p:par>
                                <p:cTn id="12" presetID="10" presetClass="entr" presetSubtype="0" fill="hold" grpId="2"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par>
                          <p:cTn id="15" fill="hold">
                            <p:stCondLst>
                              <p:cond delay="3000"/>
                            </p:stCondLst>
                            <p:childTnLst>
                              <p:par>
                                <p:cTn id="16" presetID="42" presetClass="path" presetSubtype="0" accel="50000" decel="50000" fill="hold" grpId="1" nodeType="afterEffect">
                                  <p:stCondLst>
                                    <p:cond delay="0"/>
                                  </p:stCondLst>
                                  <p:childTnLst>
                                    <p:animMotion origin="layout" path="M 4.79167E-6 1.85185E-6 L 0.50442 -0.00046 " pathEditMode="relative" rAng="0" ptsTypes="AA">
                                      <p:cBhvr>
                                        <p:cTn id="17" dur="2000" fill="hold"/>
                                        <p:tgtEl>
                                          <p:spTgt spid="36"/>
                                        </p:tgtEl>
                                        <p:attrNameLst>
                                          <p:attrName>ppt_x</p:attrName>
                                          <p:attrName>ppt_y</p:attrName>
                                        </p:attrNameLst>
                                      </p:cBhvr>
                                      <p:rCtr x="25221" y="-23"/>
                                    </p:animMotion>
                                  </p:childTnLst>
                                </p:cTn>
                              </p:par>
                              <p:par>
                                <p:cTn id="18" presetID="42" presetClass="path" presetSubtype="0" accel="50000" decel="50000" fill="hold" grpId="1" nodeType="withEffect">
                                  <p:stCondLst>
                                    <p:cond delay="0"/>
                                  </p:stCondLst>
                                  <p:childTnLst>
                                    <p:animMotion origin="layout" path="M 0.17136 -0.00023 L 0.27878 -0.26458 " pathEditMode="relative" rAng="0" ptsTypes="AA">
                                      <p:cBhvr>
                                        <p:cTn id="19" dur="2000" fill="hold"/>
                                        <p:tgtEl>
                                          <p:spTgt spid="13"/>
                                        </p:tgtEl>
                                        <p:attrNameLst>
                                          <p:attrName>ppt_x</p:attrName>
                                          <p:attrName>ppt_y</p:attrName>
                                        </p:attrNameLst>
                                      </p:cBhvr>
                                      <p:rCtr x="5365" y="-13218"/>
                                    </p:animMotion>
                                  </p:childTnLst>
                                </p:cTn>
                              </p:par>
                            </p:childTnLst>
                          </p:cTn>
                        </p:par>
                        <p:par>
                          <p:cTn id="20" fill="hold">
                            <p:stCondLst>
                              <p:cond delay="5000"/>
                            </p:stCondLst>
                            <p:childTnLst>
                              <p:par>
                                <p:cTn id="21" presetID="10" presetClass="exit" presetSubtype="0" fill="hold" grpId="3" nodeType="after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36"/>
                                        </p:tgtEl>
                                      </p:cBhvr>
                                    </p:animEffect>
                                    <p:set>
                                      <p:cBhvr>
                                        <p:cTn id="26" dur="1" fill="hold">
                                          <p:stCondLst>
                                            <p:cond delay="499"/>
                                          </p:stCondLst>
                                        </p:cTn>
                                        <p:tgtEl>
                                          <p:spTgt spid="36"/>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5500"/>
                            </p:stCondLst>
                            <p:childTnLst>
                              <p:par>
                                <p:cTn id="31" presetID="10" presetClass="exit" presetSubtype="0" fill="hold" nodeType="after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fade">
                                      <p:cBhvr>
                                        <p:cTn id="38" dur="500"/>
                                        <p:tgtEl>
                                          <p:spTgt spid="1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2">
                                            <p:txEl>
                                              <p:pRg st="1" end="1"/>
                                            </p:txEl>
                                          </p:spTgt>
                                        </p:tgtEl>
                                        <p:attrNameLst>
                                          <p:attrName>style.visibility</p:attrName>
                                        </p:attrNameLst>
                                      </p:cBhvr>
                                      <p:to>
                                        <p:strVal val="visible"/>
                                      </p:to>
                                    </p:set>
                                    <p:animEffect transition="in" filter="fade">
                                      <p:cBhvr>
                                        <p:cTn id="43" dur="500"/>
                                        <p:tgtEl>
                                          <p:spTgt spid="12">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2">
                                            <p:txEl>
                                              <p:pRg st="2" end="2"/>
                                            </p:txEl>
                                          </p:spTgt>
                                        </p:tgtEl>
                                        <p:attrNameLst>
                                          <p:attrName>style.visibility</p:attrName>
                                        </p:attrNameLst>
                                      </p:cBhvr>
                                      <p:to>
                                        <p:strVal val="visible"/>
                                      </p:to>
                                    </p:set>
                                    <p:animEffect transition="in" filter="fade">
                                      <p:cBhvr>
                                        <p:cTn id="48"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3" grpId="3" animBg="1"/>
      <p:bldP spid="36" grpId="0" animBg="1"/>
      <p:bldP spid="36" grpId="1" animBg="1"/>
      <p:bldP spid="36"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C8E3-3DF8-4540-A3D1-130DEFCB11F4}"/>
              </a:ext>
            </a:extLst>
          </p:cNvPr>
          <p:cNvSpPr txBox="1">
            <a:spLocks noGrp="1"/>
          </p:cNvSpPr>
          <p:nvPr>
            <p:ph type="title"/>
          </p:nvPr>
        </p:nvSpPr>
        <p:spPr>
          <a:xfrm>
            <a:off x="0" y="0"/>
            <a:ext cx="12191996" cy="839830"/>
          </a:xfrm>
          <a:gradFill>
            <a:gsLst>
              <a:gs pos="0">
                <a:srgbClr val="000000"/>
              </a:gs>
              <a:gs pos="100000">
                <a:srgbClr val="FFFFFF"/>
              </a:gs>
            </a:gsLst>
            <a:lin ang="10800000"/>
          </a:gradFill>
        </p:spPr>
        <p:txBody>
          <a:bodyPr/>
          <a:lstStyle/>
          <a:p>
            <a:pPr lvl="0"/>
            <a:r>
              <a:rPr lang="en-GB" sz="4000"/>
              <a:t>  Simulation</a:t>
            </a:r>
          </a:p>
        </p:txBody>
      </p:sp>
      <p:sp>
        <p:nvSpPr>
          <p:cNvPr id="3" name="Rectangle 3">
            <a:extLst>
              <a:ext uri="{FF2B5EF4-FFF2-40B4-BE49-F238E27FC236}">
                <a16:creationId xmlns:a16="http://schemas.microsoft.com/office/drawing/2014/main" id="{40257B32-160E-4510-B8D5-A40A30F2EA66}"/>
              </a:ext>
            </a:extLst>
          </p:cNvPr>
          <p:cNvSpPr/>
          <p:nvPr/>
        </p:nvSpPr>
        <p:spPr>
          <a:xfrm>
            <a:off x="0" y="839830"/>
            <a:ext cx="132523" cy="5872386"/>
          </a:xfrm>
          <a:prstGeom prst="rect">
            <a:avLst/>
          </a:prstGeom>
          <a:solidFill>
            <a:srgbClr val="4450C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4" name="Rectangle 5">
            <a:extLst>
              <a:ext uri="{FF2B5EF4-FFF2-40B4-BE49-F238E27FC236}">
                <a16:creationId xmlns:a16="http://schemas.microsoft.com/office/drawing/2014/main" id="{5A051213-A7FD-43E1-BBB4-4EE94661042A}"/>
              </a:ext>
            </a:extLst>
          </p:cNvPr>
          <p:cNvSpPr/>
          <p:nvPr/>
        </p:nvSpPr>
        <p:spPr>
          <a:xfrm>
            <a:off x="0" y="6712226"/>
            <a:ext cx="3557107" cy="141357"/>
          </a:xfrm>
          <a:prstGeom prst="rect">
            <a:avLst/>
          </a:prstGeom>
          <a:solidFill>
            <a:srgbClr val="FF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Light"/>
              </a:rPr>
              <a:t>Rhidian Williams</a:t>
            </a:r>
          </a:p>
        </p:txBody>
      </p:sp>
      <p:sp>
        <p:nvSpPr>
          <p:cNvPr id="5" name="Rectangle 6">
            <a:extLst>
              <a:ext uri="{FF2B5EF4-FFF2-40B4-BE49-F238E27FC236}">
                <a16:creationId xmlns:a16="http://schemas.microsoft.com/office/drawing/2014/main" id="{3EDEF250-82A7-44FE-8409-40B831214BDA}"/>
              </a:ext>
            </a:extLst>
          </p:cNvPr>
          <p:cNvSpPr/>
          <p:nvPr/>
        </p:nvSpPr>
        <p:spPr>
          <a:xfrm>
            <a:off x="3557107" y="6716642"/>
            <a:ext cx="5077791" cy="141357"/>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6" name="Rectangle 7">
            <a:extLst>
              <a:ext uri="{FF2B5EF4-FFF2-40B4-BE49-F238E27FC236}">
                <a16:creationId xmlns:a16="http://schemas.microsoft.com/office/drawing/2014/main" id="{48659232-8226-4542-9F48-FDA86C0295DB}"/>
              </a:ext>
            </a:extLst>
          </p:cNvPr>
          <p:cNvSpPr/>
          <p:nvPr/>
        </p:nvSpPr>
        <p:spPr>
          <a:xfrm>
            <a:off x="8634898" y="6712226"/>
            <a:ext cx="3557107" cy="141357"/>
          </a:xfrm>
          <a:prstGeom prst="rect">
            <a:avLst/>
          </a:prstGeom>
          <a:solidFill>
            <a:srgbClr val="35D731"/>
          </a:solidFill>
          <a:ln cap="flat">
            <a:noFill/>
            <a:prstDash val="solid"/>
          </a:ln>
        </p:spPr>
        <p:txBody>
          <a:bodyPr vert="horz" wrap="square" lIns="91440" tIns="45720" rIns="91440" bIns="45720" anchor="ctr" anchorCtr="0" compatLnSpc="1">
            <a:noAutofit/>
          </a:bodyPr>
          <a:lstStyle/>
          <a:p>
            <a:pPr algn="r">
              <a:defRPr sz="1800" b="0" i="0" u="none" strike="noStrike" kern="0" cap="none" spc="0" baseline="0">
                <a:solidFill>
                  <a:srgbClr val="000000"/>
                </a:solidFill>
                <a:uFillTx/>
              </a:defRPr>
            </a:pPr>
            <a:r>
              <a:rPr lang="en-GB" sz="1200" dirty="0">
                <a:latin typeface="Calibri Light"/>
              </a:rPr>
              <a:t>June 16</a:t>
            </a:r>
            <a:r>
              <a:rPr lang="en-GB" sz="1200" baseline="30000" dirty="0">
                <a:latin typeface="Calibri Light"/>
              </a:rPr>
              <a:t>th</a:t>
            </a:r>
            <a:r>
              <a:rPr lang="en-GB" sz="1200" dirty="0">
                <a:latin typeface="Calibri Light"/>
              </a:rPr>
              <a:t>  , 2022</a:t>
            </a:r>
            <a:r>
              <a:rPr lang="en-GB" sz="1200" b="0" i="0" u="none" strike="noStrike" kern="1200" cap="none" spc="0" baseline="0" dirty="0">
                <a:solidFill>
                  <a:srgbClr val="000000"/>
                </a:solidFill>
                <a:uFillTx/>
                <a:latin typeface="Calibri Light"/>
              </a:rPr>
              <a:t>	6/12</a:t>
            </a:r>
          </a:p>
        </p:txBody>
      </p:sp>
      <p:sp>
        <p:nvSpPr>
          <p:cNvPr id="7" name="Rectangle 8">
            <a:extLst>
              <a:ext uri="{FF2B5EF4-FFF2-40B4-BE49-F238E27FC236}">
                <a16:creationId xmlns:a16="http://schemas.microsoft.com/office/drawing/2014/main" id="{B07C488C-93B6-4E51-A2A9-925614365769}"/>
              </a:ext>
            </a:extLst>
          </p:cNvPr>
          <p:cNvSpPr/>
          <p:nvPr/>
        </p:nvSpPr>
        <p:spPr>
          <a:xfrm>
            <a:off x="12059472" y="839830"/>
            <a:ext cx="132523" cy="5872386"/>
          </a:xfrm>
          <a:prstGeom prst="rect">
            <a:avLst/>
          </a:prstGeom>
          <a:solidFill>
            <a:srgbClr val="4450C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8" name="Picture 14" descr="Diagram, engineering drawing&#10;&#10;Description automatically generated">
            <a:extLst>
              <a:ext uri="{FF2B5EF4-FFF2-40B4-BE49-F238E27FC236}">
                <a16:creationId xmlns:a16="http://schemas.microsoft.com/office/drawing/2014/main" id="{B56F39D8-2D6B-41E7-8FFC-2FE1FDD14703}"/>
              </a:ext>
            </a:extLst>
          </p:cNvPr>
          <p:cNvPicPr>
            <a:picLocks noChangeAspect="1"/>
          </p:cNvPicPr>
          <p:nvPr/>
        </p:nvPicPr>
        <p:blipFill>
          <a:blip r:embed="rId3"/>
          <a:stretch>
            <a:fillRect/>
          </a:stretch>
        </p:blipFill>
        <p:spPr>
          <a:xfrm>
            <a:off x="2898867" y="2791361"/>
            <a:ext cx="3701107" cy="3695895"/>
          </a:xfrm>
          <a:prstGeom prst="rect">
            <a:avLst/>
          </a:prstGeom>
          <a:noFill/>
          <a:ln cap="flat">
            <a:noFill/>
          </a:ln>
        </p:spPr>
      </p:pic>
      <p:pic>
        <p:nvPicPr>
          <p:cNvPr id="9" name="Picture 16" descr="A picture containing blur&#10;&#10;Description automatically generated">
            <a:extLst>
              <a:ext uri="{FF2B5EF4-FFF2-40B4-BE49-F238E27FC236}">
                <a16:creationId xmlns:a16="http://schemas.microsoft.com/office/drawing/2014/main" id="{61B7516B-862F-41A2-8E1B-1BA07F826DE2}"/>
              </a:ext>
            </a:extLst>
          </p:cNvPr>
          <p:cNvPicPr>
            <a:picLocks noChangeAspect="1"/>
          </p:cNvPicPr>
          <p:nvPr/>
        </p:nvPicPr>
        <p:blipFill>
          <a:blip r:embed="rId4"/>
          <a:stretch>
            <a:fillRect/>
          </a:stretch>
        </p:blipFill>
        <p:spPr>
          <a:xfrm>
            <a:off x="7065248" y="956883"/>
            <a:ext cx="4746403" cy="2896892"/>
          </a:xfrm>
          <a:prstGeom prst="rect">
            <a:avLst/>
          </a:prstGeom>
          <a:noFill/>
          <a:ln cap="flat">
            <a:noFill/>
          </a:ln>
        </p:spPr>
      </p:pic>
      <p:pic>
        <p:nvPicPr>
          <p:cNvPr id="10" name="Picture 18" descr="A picture containing chart&#10;&#10;Description automatically generated">
            <a:extLst>
              <a:ext uri="{FF2B5EF4-FFF2-40B4-BE49-F238E27FC236}">
                <a16:creationId xmlns:a16="http://schemas.microsoft.com/office/drawing/2014/main" id="{DE00C4F4-657B-440E-B7F7-218D3F1EC3E7}"/>
              </a:ext>
            </a:extLst>
          </p:cNvPr>
          <p:cNvPicPr>
            <a:picLocks noChangeAspect="1"/>
          </p:cNvPicPr>
          <p:nvPr/>
        </p:nvPicPr>
        <p:blipFill>
          <a:blip r:embed="rId5"/>
          <a:stretch>
            <a:fillRect/>
          </a:stretch>
        </p:blipFill>
        <p:spPr>
          <a:xfrm>
            <a:off x="287542" y="971357"/>
            <a:ext cx="2139970" cy="1999463"/>
          </a:xfrm>
          <a:prstGeom prst="rect">
            <a:avLst/>
          </a:prstGeom>
          <a:noFill/>
          <a:ln cap="flat">
            <a:noFill/>
          </a:ln>
        </p:spPr>
      </p:pic>
      <p:pic>
        <p:nvPicPr>
          <p:cNvPr id="11" name="Picture 2" descr="Cartoon Computer PNG Images, Transparent Cartoon Computer Image Download -  PNGitem">
            <a:extLst>
              <a:ext uri="{FF2B5EF4-FFF2-40B4-BE49-F238E27FC236}">
                <a16:creationId xmlns:a16="http://schemas.microsoft.com/office/drawing/2014/main" id="{F909908A-F51A-4C48-8E43-ED12BFF67624}"/>
              </a:ext>
            </a:extLst>
          </p:cNvPr>
          <p:cNvPicPr>
            <a:picLocks noChangeAspect="1"/>
          </p:cNvPicPr>
          <p:nvPr/>
        </p:nvPicPr>
        <p:blipFill>
          <a:blip r:embed="rId6"/>
          <a:srcRect/>
          <a:stretch>
            <a:fillRect/>
          </a:stretch>
        </p:blipFill>
        <p:spPr>
          <a:xfrm>
            <a:off x="8074371" y="4309347"/>
            <a:ext cx="2740310" cy="1957364"/>
          </a:xfrm>
          <a:prstGeom prst="rect">
            <a:avLst/>
          </a:prstGeom>
          <a:noFill/>
          <a:ln cap="flat">
            <a:noFill/>
          </a:ln>
        </p:spPr>
      </p:pic>
      <p:cxnSp>
        <p:nvCxnSpPr>
          <p:cNvPr id="12" name="Straight Arrow Connector 20">
            <a:extLst>
              <a:ext uri="{FF2B5EF4-FFF2-40B4-BE49-F238E27FC236}">
                <a16:creationId xmlns:a16="http://schemas.microsoft.com/office/drawing/2014/main" id="{A280BB01-06E8-45CF-B852-E40A426D813F}"/>
              </a:ext>
            </a:extLst>
          </p:cNvPr>
          <p:cNvCxnSpPr>
            <a:stCxn id="10" idx="3"/>
            <a:endCxn id="9" idx="1"/>
          </p:cNvCxnSpPr>
          <p:nvPr/>
        </p:nvCxnSpPr>
        <p:spPr>
          <a:xfrm>
            <a:off x="2427512" y="1971089"/>
            <a:ext cx="4637736" cy="434240"/>
          </a:xfrm>
          <a:prstGeom prst="straightConnector1">
            <a:avLst/>
          </a:prstGeom>
          <a:noFill/>
          <a:ln w="76196" cap="flat">
            <a:solidFill>
              <a:srgbClr val="FF0000"/>
            </a:solidFill>
            <a:prstDash val="solid"/>
            <a:miter/>
            <a:tailEnd type="arrow"/>
          </a:ln>
        </p:spPr>
      </p:cxnSp>
      <p:cxnSp>
        <p:nvCxnSpPr>
          <p:cNvPr id="13" name="Straight Arrow Connector 24">
            <a:extLst>
              <a:ext uri="{FF2B5EF4-FFF2-40B4-BE49-F238E27FC236}">
                <a16:creationId xmlns:a16="http://schemas.microsoft.com/office/drawing/2014/main" id="{BA292E2B-F004-42BE-841B-3BDCD39C647E}"/>
              </a:ext>
            </a:extLst>
          </p:cNvPr>
          <p:cNvCxnSpPr/>
          <p:nvPr/>
        </p:nvCxnSpPr>
        <p:spPr>
          <a:xfrm flipH="1">
            <a:off x="6599965" y="3853775"/>
            <a:ext cx="465283" cy="464405"/>
          </a:xfrm>
          <a:prstGeom prst="straightConnector1">
            <a:avLst/>
          </a:prstGeom>
          <a:noFill/>
          <a:ln w="76196" cap="flat">
            <a:solidFill>
              <a:srgbClr val="FF0000"/>
            </a:solidFill>
            <a:prstDash val="solid"/>
            <a:miter/>
            <a:tailEnd type="arrow"/>
          </a:ln>
        </p:spPr>
      </p:cxnSp>
      <p:cxnSp>
        <p:nvCxnSpPr>
          <p:cNvPr id="14" name="Straight Arrow Connector 29">
            <a:extLst>
              <a:ext uri="{FF2B5EF4-FFF2-40B4-BE49-F238E27FC236}">
                <a16:creationId xmlns:a16="http://schemas.microsoft.com/office/drawing/2014/main" id="{010B71B8-842D-4AA0-8407-25E6849547EE}"/>
              </a:ext>
            </a:extLst>
          </p:cNvPr>
          <p:cNvCxnSpPr>
            <a:endCxn id="11" idx="1"/>
          </p:cNvCxnSpPr>
          <p:nvPr/>
        </p:nvCxnSpPr>
        <p:spPr>
          <a:xfrm>
            <a:off x="6608542" y="4638824"/>
            <a:ext cx="1465829" cy="649206"/>
          </a:xfrm>
          <a:prstGeom prst="straightConnector1">
            <a:avLst/>
          </a:prstGeom>
          <a:noFill/>
          <a:ln w="76196" cap="flat">
            <a:solidFill>
              <a:srgbClr val="FF0000"/>
            </a:solidFill>
            <a:prstDash val="solid"/>
            <a:miter/>
            <a:tailEnd type="arrow"/>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58ACD-CDFE-4D45-BD82-5CA0289FB0C4}"/>
              </a:ext>
            </a:extLst>
          </p:cNvPr>
          <p:cNvSpPr txBox="1">
            <a:spLocks noGrp="1"/>
          </p:cNvSpPr>
          <p:nvPr>
            <p:ph type="title"/>
          </p:nvPr>
        </p:nvSpPr>
        <p:spPr>
          <a:xfrm>
            <a:off x="0" y="0"/>
            <a:ext cx="12191996" cy="839830"/>
          </a:xfrm>
          <a:gradFill>
            <a:gsLst>
              <a:gs pos="0">
                <a:srgbClr val="000000"/>
              </a:gs>
              <a:gs pos="100000">
                <a:srgbClr val="FFFFFF"/>
              </a:gs>
            </a:gsLst>
            <a:lin ang="10800000"/>
          </a:gradFill>
        </p:spPr>
        <p:txBody>
          <a:bodyPr/>
          <a:lstStyle/>
          <a:p>
            <a:pPr lvl="0"/>
            <a:r>
              <a:rPr lang="en-GB" sz="4000"/>
              <a:t>  Particle Interactions</a:t>
            </a:r>
          </a:p>
        </p:txBody>
      </p:sp>
      <p:sp>
        <p:nvSpPr>
          <p:cNvPr id="3" name="Rectangle 3">
            <a:extLst>
              <a:ext uri="{FF2B5EF4-FFF2-40B4-BE49-F238E27FC236}">
                <a16:creationId xmlns:a16="http://schemas.microsoft.com/office/drawing/2014/main" id="{73F780BB-C903-4E68-83B1-0FCCC4005D4C}"/>
              </a:ext>
            </a:extLst>
          </p:cNvPr>
          <p:cNvSpPr/>
          <p:nvPr/>
        </p:nvSpPr>
        <p:spPr>
          <a:xfrm>
            <a:off x="0" y="839830"/>
            <a:ext cx="132523" cy="5872386"/>
          </a:xfrm>
          <a:prstGeom prst="rect">
            <a:avLst/>
          </a:prstGeom>
          <a:solidFill>
            <a:srgbClr val="4450C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4" name="Rectangle 5">
            <a:extLst>
              <a:ext uri="{FF2B5EF4-FFF2-40B4-BE49-F238E27FC236}">
                <a16:creationId xmlns:a16="http://schemas.microsoft.com/office/drawing/2014/main" id="{D55CC86B-EAA6-45C7-98EF-DB49E6E00122}"/>
              </a:ext>
            </a:extLst>
          </p:cNvPr>
          <p:cNvSpPr/>
          <p:nvPr/>
        </p:nvSpPr>
        <p:spPr>
          <a:xfrm>
            <a:off x="0" y="6712226"/>
            <a:ext cx="3557107" cy="141357"/>
          </a:xfrm>
          <a:prstGeom prst="rect">
            <a:avLst/>
          </a:prstGeom>
          <a:solidFill>
            <a:srgbClr val="FF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Light"/>
              </a:rPr>
              <a:t>Rhidian Williams</a:t>
            </a:r>
          </a:p>
        </p:txBody>
      </p:sp>
      <p:sp>
        <p:nvSpPr>
          <p:cNvPr id="5" name="Rectangle 6">
            <a:extLst>
              <a:ext uri="{FF2B5EF4-FFF2-40B4-BE49-F238E27FC236}">
                <a16:creationId xmlns:a16="http://schemas.microsoft.com/office/drawing/2014/main" id="{7F1E1A76-E010-4549-B64C-CF74647B328C}"/>
              </a:ext>
            </a:extLst>
          </p:cNvPr>
          <p:cNvSpPr/>
          <p:nvPr/>
        </p:nvSpPr>
        <p:spPr>
          <a:xfrm>
            <a:off x="3557107" y="6716642"/>
            <a:ext cx="5077791" cy="141357"/>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6" name="Rectangle 7">
            <a:extLst>
              <a:ext uri="{FF2B5EF4-FFF2-40B4-BE49-F238E27FC236}">
                <a16:creationId xmlns:a16="http://schemas.microsoft.com/office/drawing/2014/main" id="{BF9ED82C-8962-4162-A96E-6B661E34661C}"/>
              </a:ext>
            </a:extLst>
          </p:cNvPr>
          <p:cNvSpPr/>
          <p:nvPr/>
        </p:nvSpPr>
        <p:spPr>
          <a:xfrm>
            <a:off x="8634898" y="6712226"/>
            <a:ext cx="3557107" cy="141357"/>
          </a:xfrm>
          <a:prstGeom prst="rect">
            <a:avLst/>
          </a:prstGeom>
          <a:solidFill>
            <a:srgbClr val="35D731"/>
          </a:solidFill>
          <a:ln cap="flat">
            <a:noFill/>
            <a:prstDash val="solid"/>
          </a:ln>
        </p:spPr>
        <p:txBody>
          <a:bodyPr vert="horz" wrap="square" lIns="91440" tIns="45720" rIns="91440" bIns="45720" anchor="ctr" anchorCtr="0" compatLnSpc="1">
            <a:noAutofit/>
          </a:bodyPr>
          <a:lstStyle/>
          <a:p>
            <a:pPr algn="r">
              <a:defRPr sz="1800" b="0" i="0" u="none" strike="noStrike" kern="0" cap="none" spc="0" baseline="0">
                <a:solidFill>
                  <a:srgbClr val="000000"/>
                </a:solidFill>
                <a:uFillTx/>
              </a:defRPr>
            </a:pPr>
            <a:r>
              <a:rPr lang="en-GB" sz="1200" dirty="0">
                <a:latin typeface="Calibri Light"/>
              </a:rPr>
              <a:t>June 16</a:t>
            </a:r>
            <a:r>
              <a:rPr lang="en-GB" sz="1200" baseline="30000" dirty="0">
                <a:latin typeface="Calibri Light"/>
              </a:rPr>
              <a:t>th</a:t>
            </a:r>
            <a:r>
              <a:rPr lang="en-GB" sz="1200" dirty="0">
                <a:latin typeface="Calibri Light"/>
              </a:rPr>
              <a:t>  , 2022</a:t>
            </a:r>
            <a:r>
              <a:rPr lang="en-GB" sz="1200" b="0" i="0" u="none" strike="noStrike" kern="1200" cap="none" spc="0" baseline="0" dirty="0">
                <a:solidFill>
                  <a:srgbClr val="000000"/>
                </a:solidFill>
                <a:uFillTx/>
                <a:latin typeface="Calibri Light"/>
              </a:rPr>
              <a:t>	7/12</a:t>
            </a:r>
          </a:p>
        </p:txBody>
      </p:sp>
      <p:sp>
        <p:nvSpPr>
          <p:cNvPr id="7" name="Rectangle 8">
            <a:extLst>
              <a:ext uri="{FF2B5EF4-FFF2-40B4-BE49-F238E27FC236}">
                <a16:creationId xmlns:a16="http://schemas.microsoft.com/office/drawing/2014/main" id="{619C7119-1A50-4FCA-9C8C-871D56BCC52B}"/>
              </a:ext>
            </a:extLst>
          </p:cNvPr>
          <p:cNvSpPr/>
          <p:nvPr/>
        </p:nvSpPr>
        <p:spPr>
          <a:xfrm>
            <a:off x="12059472" y="839830"/>
            <a:ext cx="132523" cy="5872386"/>
          </a:xfrm>
          <a:prstGeom prst="rect">
            <a:avLst/>
          </a:prstGeom>
          <a:solidFill>
            <a:srgbClr val="4450C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8" name="Content Placeholder 2">
            <a:extLst>
              <a:ext uri="{FF2B5EF4-FFF2-40B4-BE49-F238E27FC236}">
                <a16:creationId xmlns:a16="http://schemas.microsoft.com/office/drawing/2014/main" id="{6DB293EB-200A-4131-9ACE-FA9BB5D718DE}"/>
              </a:ext>
            </a:extLst>
          </p:cNvPr>
          <p:cNvSpPr txBox="1"/>
          <p:nvPr/>
        </p:nvSpPr>
        <p:spPr>
          <a:xfrm>
            <a:off x="441828" y="1113922"/>
            <a:ext cx="11617644" cy="839830"/>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150000"/>
              </a:lnSpc>
              <a:spcBef>
                <a:spcPts val="100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0000"/>
                </a:solidFill>
                <a:uFillTx/>
                <a:latin typeface="Calibri Light"/>
              </a:rPr>
              <a:t>Some processes which could occur within the messy nucleus…</a:t>
            </a:r>
          </a:p>
        </p:txBody>
      </p:sp>
      <p:sp>
        <p:nvSpPr>
          <p:cNvPr id="9" name="Content Placeholder 2">
            <a:extLst>
              <a:ext uri="{FF2B5EF4-FFF2-40B4-BE49-F238E27FC236}">
                <a16:creationId xmlns:a16="http://schemas.microsoft.com/office/drawing/2014/main" id="{3C2A727D-167B-4DEE-B3AA-7BABE21EF16B}"/>
              </a:ext>
            </a:extLst>
          </p:cNvPr>
          <p:cNvSpPr txBox="1"/>
          <p:nvPr/>
        </p:nvSpPr>
        <p:spPr>
          <a:xfrm>
            <a:off x="6096003" y="2200878"/>
            <a:ext cx="5501771" cy="844256"/>
          </a:xfrm>
          <a:prstGeom prst="rect">
            <a:avLst/>
          </a:prstGeom>
          <a:noFill/>
          <a:ln cap="flat">
            <a:noFill/>
          </a:ln>
        </p:spPr>
        <p:txBody>
          <a:bodyPr vert="horz" wrap="square" lIns="91440" tIns="45720" rIns="91440" bIns="45720" anchor="t" anchorCtr="1" compatLnSpc="1">
            <a:normAutofit/>
          </a:bodyPr>
          <a:lstStyle/>
          <a:p>
            <a:pPr marL="0" marR="0" lvl="0" indent="0" algn="ctr" defTabSz="914400" rtl="0" fontAlgn="auto" hangingPunct="1">
              <a:lnSpc>
                <a:spcPct val="150000"/>
              </a:lnSpc>
              <a:spcBef>
                <a:spcPts val="100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FF0000"/>
                </a:solidFill>
                <a:uFillTx/>
                <a:latin typeface="Calibri Light"/>
              </a:rPr>
              <a:t>Proton-Proton Scattering</a:t>
            </a:r>
          </a:p>
        </p:txBody>
      </p:sp>
      <p:sp>
        <p:nvSpPr>
          <p:cNvPr id="10" name="Content Placeholder 2">
            <a:extLst>
              <a:ext uri="{FF2B5EF4-FFF2-40B4-BE49-F238E27FC236}">
                <a16:creationId xmlns:a16="http://schemas.microsoft.com/office/drawing/2014/main" id="{2B0AAC8D-82E2-43D9-A3E6-D69695A62464}"/>
              </a:ext>
            </a:extLst>
          </p:cNvPr>
          <p:cNvSpPr txBox="1"/>
          <p:nvPr/>
        </p:nvSpPr>
        <p:spPr>
          <a:xfrm>
            <a:off x="594231" y="2205295"/>
            <a:ext cx="5501771" cy="839830"/>
          </a:xfrm>
          <a:prstGeom prst="rect">
            <a:avLst/>
          </a:prstGeom>
          <a:noFill/>
          <a:ln cap="flat">
            <a:noFill/>
          </a:ln>
        </p:spPr>
        <p:txBody>
          <a:bodyPr vert="horz" wrap="square" lIns="91440" tIns="45720" rIns="91440" bIns="45720" anchor="t" anchorCtr="1" compatLnSpc="1">
            <a:normAutofit/>
          </a:bodyPr>
          <a:lstStyle/>
          <a:p>
            <a:pPr marL="0" marR="0" lvl="0" indent="0" algn="ctr" defTabSz="914400" rtl="0" fontAlgn="auto" hangingPunct="1">
              <a:lnSpc>
                <a:spcPct val="150000"/>
              </a:lnSpc>
              <a:spcBef>
                <a:spcPts val="100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FF0000"/>
                </a:solidFill>
                <a:uFillTx/>
                <a:latin typeface="Calibri Light"/>
              </a:rPr>
              <a:t>Pion Induced Chain Reaction</a:t>
            </a:r>
          </a:p>
        </p:txBody>
      </p:sp>
      <p:pic>
        <p:nvPicPr>
          <p:cNvPr id="11" name="Picture 13" descr="Diagram&#10;&#10;Description automatically generated">
            <a:extLst>
              <a:ext uri="{FF2B5EF4-FFF2-40B4-BE49-F238E27FC236}">
                <a16:creationId xmlns:a16="http://schemas.microsoft.com/office/drawing/2014/main" id="{72CAD661-6F9B-4929-A51E-DC0373B6F53A}"/>
              </a:ext>
            </a:extLst>
          </p:cNvPr>
          <p:cNvPicPr>
            <a:picLocks noChangeAspect="1"/>
          </p:cNvPicPr>
          <p:nvPr/>
        </p:nvPicPr>
        <p:blipFill>
          <a:blip r:embed="rId3">
            <a:clrChange>
              <a:clrFrom>
                <a:srgbClr val="FFFFFF"/>
              </a:clrFrom>
              <a:clrTo>
                <a:srgbClr val="FFFFFF">
                  <a:alpha val="0"/>
                </a:srgbClr>
              </a:clrTo>
            </a:clrChange>
          </a:blip>
          <a:srcRect l="11771" t="23394" r="29102" b="40893"/>
          <a:stretch>
            <a:fillRect/>
          </a:stretch>
        </p:blipFill>
        <p:spPr>
          <a:xfrm>
            <a:off x="6143579" y="3359386"/>
            <a:ext cx="5406609" cy="2449211"/>
          </a:xfrm>
          <a:prstGeom prst="rect">
            <a:avLst/>
          </a:prstGeom>
          <a:noFill/>
          <a:ln cap="flat">
            <a:noFill/>
          </a:ln>
        </p:spPr>
      </p:pic>
      <p:pic>
        <p:nvPicPr>
          <p:cNvPr id="12" name="Picture 15" descr="Diagram&#10;&#10;Description automatically generated">
            <a:extLst>
              <a:ext uri="{FF2B5EF4-FFF2-40B4-BE49-F238E27FC236}">
                <a16:creationId xmlns:a16="http://schemas.microsoft.com/office/drawing/2014/main" id="{DF7EAD4E-4BB5-415D-ADDD-8B7ECE5AB53F}"/>
              </a:ext>
            </a:extLst>
          </p:cNvPr>
          <p:cNvPicPr>
            <a:picLocks noChangeAspect="1"/>
          </p:cNvPicPr>
          <p:nvPr/>
        </p:nvPicPr>
        <p:blipFill>
          <a:blip r:embed="rId4">
            <a:clrChange>
              <a:clrFrom>
                <a:srgbClr val="FFFFFF"/>
              </a:clrFrom>
              <a:clrTo>
                <a:srgbClr val="FFFFFF">
                  <a:alpha val="0"/>
                </a:srgbClr>
              </a:clrTo>
            </a:clrChange>
          </a:blip>
          <a:srcRect l="23683" t="18848" r="20621" b="11879"/>
          <a:stretch>
            <a:fillRect/>
          </a:stretch>
        </p:blipFill>
        <p:spPr>
          <a:xfrm>
            <a:off x="1761893" y="2909364"/>
            <a:ext cx="3590409" cy="3349273"/>
          </a:xfrm>
          <a:prstGeom prst="rect">
            <a:avLst/>
          </a:prstGeom>
          <a:noFill/>
          <a:ln cap="flat">
            <a:noFill/>
          </a:ln>
        </p:spPr>
      </p:pic>
      <p:sp>
        <p:nvSpPr>
          <p:cNvPr id="13" name="Oval 14">
            <a:extLst>
              <a:ext uri="{FF2B5EF4-FFF2-40B4-BE49-F238E27FC236}">
                <a16:creationId xmlns:a16="http://schemas.microsoft.com/office/drawing/2014/main" id="{49994AA3-C53A-4FCE-BB83-FF5B3A649D2A}"/>
              </a:ext>
            </a:extLst>
          </p:cNvPr>
          <p:cNvSpPr/>
          <p:nvPr/>
        </p:nvSpPr>
        <p:spPr>
          <a:xfrm>
            <a:off x="2529212" y="3469910"/>
            <a:ext cx="643609" cy="61221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8103"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4400" b="0" i="0" u="none" strike="noStrike" kern="1200" cap="none" spc="0" baseline="0" dirty="0">
                <a:solidFill>
                  <a:srgbClr val="000000"/>
                </a:solidFill>
                <a:uFillTx/>
                <a:latin typeface="Calibri"/>
              </a:rPr>
              <a:t>ᵞ</a:t>
            </a:r>
            <a:endParaRPr lang="en-GB" sz="4400" b="0" i="0" u="none" strike="noStrike" kern="1200" cap="none" spc="0" baseline="0" dirty="0">
              <a:solidFill>
                <a:srgbClr val="000000"/>
              </a:solidFill>
              <a:uFillTx/>
              <a:latin typeface="Calibri"/>
            </a:endParaRPr>
          </a:p>
        </p:txBody>
      </p:sp>
      <p:sp>
        <p:nvSpPr>
          <p:cNvPr id="14" name="Oval 15">
            <a:extLst>
              <a:ext uri="{FF2B5EF4-FFF2-40B4-BE49-F238E27FC236}">
                <a16:creationId xmlns:a16="http://schemas.microsoft.com/office/drawing/2014/main" id="{8392B4BC-B788-4FD4-ACF8-450C205C2397}"/>
              </a:ext>
            </a:extLst>
          </p:cNvPr>
          <p:cNvSpPr/>
          <p:nvPr/>
        </p:nvSpPr>
        <p:spPr>
          <a:xfrm>
            <a:off x="5491566" y="3151013"/>
            <a:ext cx="1381411" cy="129507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8103"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800" b="0" i="0" u="none" strike="noStrike" kern="1200" cap="none" spc="0" baseline="30000">
                <a:solidFill>
                  <a:srgbClr val="000000"/>
                </a:solidFill>
                <a:uFillTx/>
                <a:latin typeface="Calibri"/>
              </a:rPr>
              <a:t>12</a:t>
            </a:r>
            <a:r>
              <a:rPr lang="en-GB" sz="4800" b="0" i="0" u="none" strike="noStrike" kern="1200" cap="none" spc="0" baseline="0">
                <a:solidFill>
                  <a:srgbClr val="000000"/>
                </a:solidFill>
                <a:uFillTx/>
                <a:latin typeface="Calibri"/>
              </a:rPr>
              <a:t>C</a:t>
            </a:r>
            <a:endParaRPr lang="en-GB" sz="4800" b="0" i="0" u="none" strike="noStrike" kern="1200" cap="none" spc="0" baseline="30000">
              <a:solidFill>
                <a:srgbClr val="000000"/>
              </a:solidFill>
              <a:uFillTx/>
              <a:latin typeface="Calibri"/>
            </a:endParaRPr>
          </a:p>
        </p:txBody>
      </p:sp>
      <p:sp>
        <p:nvSpPr>
          <p:cNvPr id="15" name="Oval 16">
            <a:extLst>
              <a:ext uri="{FF2B5EF4-FFF2-40B4-BE49-F238E27FC236}">
                <a16:creationId xmlns:a16="http://schemas.microsoft.com/office/drawing/2014/main" id="{FD1E653C-6746-4F55-BDFA-A11430D259CF}"/>
              </a:ext>
            </a:extLst>
          </p:cNvPr>
          <p:cNvSpPr/>
          <p:nvPr/>
        </p:nvSpPr>
        <p:spPr>
          <a:xfrm>
            <a:off x="6908301" y="3306680"/>
            <a:ext cx="601099" cy="54876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8103"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P</a:t>
            </a:r>
            <a:r>
              <a:rPr lang="en-GB" sz="1800" b="0" i="0" u="none" strike="noStrike" kern="1200" cap="none" spc="0" baseline="-25000">
                <a:solidFill>
                  <a:srgbClr val="000000"/>
                </a:solidFill>
                <a:uFillTx/>
                <a:latin typeface="Calibri"/>
              </a:rPr>
              <a:t>2</a:t>
            </a:r>
          </a:p>
        </p:txBody>
      </p:sp>
      <p:sp>
        <p:nvSpPr>
          <p:cNvPr id="16" name="Oval 17">
            <a:extLst>
              <a:ext uri="{FF2B5EF4-FFF2-40B4-BE49-F238E27FC236}">
                <a16:creationId xmlns:a16="http://schemas.microsoft.com/office/drawing/2014/main" id="{3F669137-F40B-417D-9586-9C22D18A1250}"/>
              </a:ext>
            </a:extLst>
          </p:cNvPr>
          <p:cNvSpPr/>
          <p:nvPr/>
        </p:nvSpPr>
        <p:spPr>
          <a:xfrm>
            <a:off x="6534823" y="2758571"/>
            <a:ext cx="601099" cy="54876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8103"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P</a:t>
            </a:r>
            <a:r>
              <a:rPr lang="en-GB" sz="1800" b="0" i="0" u="none" strike="noStrike" kern="1200" cap="none" spc="0" baseline="-25000">
                <a:solidFill>
                  <a:srgbClr val="000000"/>
                </a:solidFill>
                <a:uFillTx/>
                <a:latin typeface="Calibri"/>
              </a:rPr>
              <a:t>1</a:t>
            </a:r>
          </a:p>
        </p:txBody>
      </p:sp>
      <p:sp>
        <p:nvSpPr>
          <p:cNvPr id="17" name="Oval 18">
            <a:extLst>
              <a:ext uri="{FF2B5EF4-FFF2-40B4-BE49-F238E27FC236}">
                <a16:creationId xmlns:a16="http://schemas.microsoft.com/office/drawing/2014/main" id="{6F34BE98-1830-46E8-BEAA-7F0A8E004EAD}"/>
              </a:ext>
            </a:extLst>
          </p:cNvPr>
          <p:cNvSpPr/>
          <p:nvPr/>
        </p:nvSpPr>
        <p:spPr>
          <a:xfrm>
            <a:off x="6677405" y="4026167"/>
            <a:ext cx="1161644" cy="107922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8103"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30000">
                <a:solidFill>
                  <a:srgbClr val="000000"/>
                </a:solidFill>
                <a:uFillTx/>
                <a:latin typeface="Calibri"/>
              </a:rPr>
              <a:t>10</a:t>
            </a:r>
            <a:r>
              <a:rPr lang="en-GB" sz="2800" b="0" i="0" u="none" strike="noStrike" kern="1200" cap="none" spc="0" baseline="0">
                <a:solidFill>
                  <a:srgbClr val="000000"/>
                </a:solidFill>
                <a:uFillTx/>
                <a:latin typeface="Calibri"/>
              </a:rPr>
              <a:t>Be</a:t>
            </a:r>
            <a:endParaRPr lang="en-GB" sz="2800" b="0" i="0" u="none" strike="noStrike" kern="1200" cap="none" spc="0" baseline="30000">
              <a:solidFill>
                <a:srgbClr val="000000"/>
              </a:solidFill>
              <a:uFillTx/>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2"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grpId="0" nodeType="clickEffect">
                                  <p:stCondLst>
                                    <p:cond delay="0"/>
                                  </p:stCondLst>
                                  <p:childTnLst>
                                    <p:animMotion origin="layout" path="M -3.125E-6 3.7037E-6 L 0.04558 -0.05857 L 0.07357 0.06551 L 0.10573 -0.05301 L 0.13334 0.08472 L 0.1694 -0.05556 L 0.18933 0.06296 L 0.20547 -0.0419 L 0.21862 -0.00811 L 0.21914 -0.00996 L 0.21914 -0.00973 " pathEditMode="relative" rAng="0" ptsTypes="AAAAAAAAAAA">
                                      <p:cBhvr>
                                        <p:cTn id="47" dur="2000" fill="hold"/>
                                        <p:tgtEl>
                                          <p:spTgt spid="13"/>
                                        </p:tgtEl>
                                        <p:attrNameLst>
                                          <p:attrName>ppt_x</p:attrName>
                                          <p:attrName>ppt_y</p:attrName>
                                        </p:attrNameLst>
                                      </p:cBhvr>
                                      <p:rCtr x="10951" y="1296"/>
                                    </p:animMotion>
                                  </p:childTnLst>
                                </p:cTn>
                              </p:par>
                              <p:par>
                                <p:cTn id="48" presetID="10" presetClass="exit" presetSubtype="0" fill="hold" grpId="0" nodeType="withEffect">
                                  <p:stCondLst>
                                    <p:cond delay="2000"/>
                                  </p:stCondLst>
                                  <p:childTnLst>
                                    <p:animEffect transition="out" filter="fade">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par>
                                <p:cTn id="51" presetID="10" presetClass="exit" presetSubtype="0" fill="hold" grpId="1" nodeType="withEffect">
                                  <p:stCondLst>
                                    <p:cond delay="2000"/>
                                  </p:stCondLst>
                                  <p:childTnLst>
                                    <p:animEffect transition="out" filter="fade">
                                      <p:cBhvr>
                                        <p:cTn id="52" dur="500"/>
                                        <p:tgtEl>
                                          <p:spTgt spid="13"/>
                                        </p:tgtEl>
                                      </p:cBhvr>
                                    </p:animEffect>
                                    <p:set>
                                      <p:cBhvr>
                                        <p:cTn id="53" dur="1" fill="hold">
                                          <p:stCondLst>
                                            <p:cond delay="499"/>
                                          </p:stCondLst>
                                        </p:cTn>
                                        <p:tgtEl>
                                          <p:spTgt spid="13"/>
                                        </p:tgtEl>
                                        <p:attrNameLst>
                                          <p:attrName>style.visibility</p:attrName>
                                        </p:attrNameLst>
                                      </p:cBhvr>
                                      <p:to>
                                        <p:strVal val="hidden"/>
                                      </p:to>
                                    </p:set>
                                  </p:childTnLst>
                                </p:cTn>
                              </p:par>
                              <p:par>
                                <p:cTn id="54" presetID="10" presetClass="entr" presetSubtype="0" fill="hold" grpId="0" nodeType="withEffect">
                                  <p:stCondLst>
                                    <p:cond delay="200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10" presetClass="entr" presetSubtype="0" fill="hold" grpId="0" nodeType="withEffect">
                                  <p:stCondLst>
                                    <p:cond delay="200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par>
                                <p:cTn id="60" presetID="10" presetClass="entr" presetSubtype="0" fill="hold" grpId="0" nodeType="withEffect">
                                  <p:stCondLst>
                                    <p:cond delay="200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par>
                                <p:cTn id="63" presetID="42" presetClass="path" presetSubtype="0" accel="50000" decel="50000" fill="hold" grpId="1" nodeType="withEffect">
                                  <p:stCondLst>
                                    <p:cond delay="2500"/>
                                  </p:stCondLst>
                                  <p:childTnLst>
                                    <p:animMotion origin="layout" path="M 3.125E-6 3.7037E-7 L 0.37096 -0.23982 " pathEditMode="relative" rAng="0" ptsTypes="AA">
                                      <p:cBhvr>
                                        <p:cTn id="64" dur="2000" fill="hold"/>
                                        <p:tgtEl>
                                          <p:spTgt spid="16"/>
                                        </p:tgtEl>
                                        <p:attrNameLst>
                                          <p:attrName>ppt_x</p:attrName>
                                          <p:attrName>ppt_y</p:attrName>
                                        </p:attrNameLst>
                                      </p:cBhvr>
                                      <p:rCtr x="18542" y="-11991"/>
                                    </p:animMotion>
                                  </p:childTnLst>
                                </p:cTn>
                              </p:par>
                              <p:par>
                                <p:cTn id="65" presetID="42" presetClass="path" presetSubtype="0" accel="50000" decel="50000" fill="hold" grpId="1" nodeType="withEffect">
                                  <p:stCondLst>
                                    <p:cond delay="2500"/>
                                  </p:stCondLst>
                                  <p:childTnLst>
                                    <p:animMotion origin="layout" path="M 3.95833E-6 -2.22222E-6 L 0.35937 0.07292 " pathEditMode="relative" rAng="0" ptsTypes="AA">
                                      <p:cBhvr>
                                        <p:cTn id="66" dur="2000" fill="hold"/>
                                        <p:tgtEl>
                                          <p:spTgt spid="15"/>
                                        </p:tgtEl>
                                        <p:attrNameLst>
                                          <p:attrName>ppt_x</p:attrName>
                                          <p:attrName>ppt_y</p:attrName>
                                        </p:attrNameLst>
                                      </p:cBhvr>
                                      <p:rCtr x="17969" y="3634"/>
                                    </p:animMotion>
                                  </p:childTnLst>
                                </p:cTn>
                              </p:par>
                              <p:par>
                                <p:cTn id="67" presetID="42" presetClass="path" presetSubtype="0" accel="50000" decel="50000" fill="hold" grpId="1" nodeType="withEffect">
                                  <p:stCondLst>
                                    <p:cond delay="2500"/>
                                  </p:stCondLst>
                                  <p:childTnLst>
                                    <p:animMotion origin="layout" path="M -2.5E-6 -7.40741E-7 L 0.15638 0.15741 " pathEditMode="relative" rAng="0" ptsTypes="AA">
                                      <p:cBhvr>
                                        <p:cTn id="68" dur="4000" fill="hold"/>
                                        <p:tgtEl>
                                          <p:spTgt spid="17"/>
                                        </p:tgtEl>
                                        <p:attrNameLst>
                                          <p:attrName>ppt_x</p:attrName>
                                          <p:attrName>ppt_y</p:attrName>
                                        </p:attrNameLst>
                                      </p:cBhvr>
                                      <p:rCtr x="7813" y="7870"/>
                                    </p:animMotion>
                                  </p:childTnLst>
                                </p:cTn>
                              </p:par>
                              <p:par>
                                <p:cTn id="69" presetID="10" presetClass="exit" presetSubtype="0" fill="hold" grpId="2" nodeType="withEffect">
                                  <p:stCondLst>
                                    <p:cond delay="4500"/>
                                  </p:stCondLst>
                                  <p:childTnLst>
                                    <p:animEffect transition="out" filter="fade">
                                      <p:cBhvr>
                                        <p:cTn id="70" dur="500"/>
                                        <p:tgtEl>
                                          <p:spTgt spid="16"/>
                                        </p:tgtEl>
                                      </p:cBhvr>
                                    </p:animEffect>
                                    <p:set>
                                      <p:cBhvr>
                                        <p:cTn id="71" dur="1" fill="hold">
                                          <p:stCondLst>
                                            <p:cond delay="499"/>
                                          </p:stCondLst>
                                        </p:cTn>
                                        <p:tgtEl>
                                          <p:spTgt spid="16"/>
                                        </p:tgtEl>
                                        <p:attrNameLst>
                                          <p:attrName>style.visibility</p:attrName>
                                        </p:attrNameLst>
                                      </p:cBhvr>
                                      <p:to>
                                        <p:strVal val="hidden"/>
                                      </p:to>
                                    </p:set>
                                  </p:childTnLst>
                                </p:cTn>
                              </p:par>
                              <p:par>
                                <p:cTn id="72" presetID="10" presetClass="exit" presetSubtype="0" fill="hold" grpId="2" nodeType="withEffect">
                                  <p:stCondLst>
                                    <p:cond delay="4500"/>
                                  </p:stCondLst>
                                  <p:childTnLst>
                                    <p:animEffect transition="out" filter="fade">
                                      <p:cBhvr>
                                        <p:cTn id="73" dur="500"/>
                                        <p:tgtEl>
                                          <p:spTgt spid="15"/>
                                        </p:tgtEl>
                                      </p:cBhvr>
                                    </p:animEffect>
                                    <p:set>
                                      <p:cBhvr>
                                        <p:cTn id="74" dur="1" fill="hold">
                                          <p:stCondLst>
                                            <p:cond delay="499"/>
                                          </p:stCondLst>
                                        </p:cTn>
                                        <p:tgtEl>
                                          <p:spTgt spid="15"/>
                                        </p:tgtEl>
                                        <p:attrNameLst>
                                          <p:attrName>style.visibility</p:attrName>
                                        </p:attrNameLst>
                                      </p:cBhvr>
                                      <p:to>
                                        <p:strVal val="hidden"/>
                                      </p:to>
                                    </p:set>
                                  </p:childTnLst>
                                </p:cTn>
                              </p:par>
                              <p:par>
                                <p:cTn id="75" presetID="10" presetClass="exit" presetSubtype="0" fill="hold" grpId="2" nodeType="withEffect">
                                  <p:stCondLst>
                                    <p:cond delay="6500"/>
                                  </p:stCondLst>
                                  <p:childTnLst>
                                    <p:animEffect transition="out" filter="fade">
                                      <p:cBhvr>
                                        <p:cTn id="76" dur="500"/>
                                        <p:tgtEl>
                                          <p:spTgt spid="17"/>
                                        </p:tgtEl>
                                      </p:cBhvr>
                                    </p:animEffect>
                                    <p:set>
                                      <p:cBhvr>
                                        <p:cTn id="7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P spid="10" grpId="0"/>
      <p:bldP spid="10" grpId="1"/>
      <p:bldP spid="13" grpId="0" animBg="1"/>
      <p:bldP spid="13" grpId="1" animBg="1"/>
      <p:bldP spid="13" grpId="2" animBg="1"/>
      <p:bldP spid="14" grpId="0" animBg="1"/>
      <p:bldP spid="14" grpId="1" animBg="1"/>
      <p:bldP spid="15" grpId="0" animBg="1"/>
      <p:bldP spid="15" grpId="1" animBg="1"/>
      <p:bldP spid="15" grpId="2" animBg="1"/>
      <p:bldP spid="16" grpId="0" animBg="1"/>
      <p:bldP spid="16" grpId="1" animBg="1"/>
      <p:bldP spid="16" grpId="2" animBg="1"/>
      <p:bldP spid="17" grpId="0" animBg="1"/>
      <p:bldP spid="17" grpId="1" animBg="1"/>
      <p:bldP spid="17"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art, histogram&#10;&#10;Description automatically generated">
            <a:extLst>
              <a:ext uri="{FF2B5EF4-FFF2-40B4-BE49-F238E27FC236}">
                <a16:creationId xmlns:a16="http://schemas.microsoft.com/office/drawing/2014/main" id="{97ABD87B-144C-4601-AF9D-978CB4CCF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36" y="918577"/>
            <a:ext cx="10796322" cy="5710487"/>
          </a:xfrm>
          <a:prstGeom prst="rect">
            <a:avLst/>
          </a:prstGeom>
        </p:spPr>
      </p:pic>
      <p:sp>
        <p:nvSpPr>
          <p:cNvPr id="2" name="Title 1">
            <a:extLst>
              <a:ext uri="{FF2B5EF4-FFF2-40B4-BE49-F238E27FC236}">
                <a16:creationId xmlns:a16="http://schemas.microsoft.com/office/drawing/2014/main" id="{06F9122E-8DAC-4F6E-8644-D3C56287F78F}"/>
              </a:ext>
            </a:extLst>
          </p:cNvPr>
          <p:cNvSpPr txBox="1">
            <a:spLocks noGrp="1"/>
          </p:cNvSpPr>
          <p:nvPr>
            <p:ph type="title"/>
          </p:nvPr>
        </p:nvSpPr>
        <p:spPr>
          <a:xfrm>
            <a:off x="0" y="0"/>
            <a:ext cx="12191996" cy="839830"/>
          </a:xfrm>
          <a:gradFill>
            <a:gsLst>
              <a:gs pos="0">
                <a:srgbClr val="000000"/>
              </a:gs>
              <a:gs pos="100000">
                <a:srgbClr val="FFFFFF"/>
              </a:gs>
            </a:gsLst>
            <a:lin ang="10800000"/>
          </a:gradFill>
        </p:spPr>
        <p:txBody>
          <a:bodyPr/>
          <a:lstStyle/>
          <a:p>
            <a:pPr lvl="0"/>
            <a:r>
              <a:rPr lang="en-GB" sz="4000" dirty="0"/>
              <a:t>  Proton Multiplicity</a:t>
            </a:r>
          </a:p>
        </p:txBody>
      </p:sp>
      <p:sp>
        <p:nvSpPr>
          <p:cNvPr id="3" name="Rectangle 3">
            <a:extLst>
              <a:ext uri="{FF2B5EF4-FFF2-40B4-BE49-F238E27FC236}">
                <a16:creationId xmlns:a16="http://schemas.microsoft.com/office/drawing/2014/main" id="{CA4EA716-4689-4477-B97C-A1B407DAAFA6}"/>
              </a:ext>
            </a:extLst>
          </p:cNvPr>
          <p:cNvSpPr/>
          <p:nvPr/>
        </p:nvSpPr>
        <p:spPr>
          <a:xfrm>
            <a:off x="0" y="839830"/>
            <a:ext cx="132523" cy="5872386"/>
          </a:xfrm>
          <a:prstGeom prst="rect">
            <a:avLst/>
          </a:prstGeom>
          <a:solidFill>
            <a:srgbClr val="4450C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4" name="Rectangle 5">
            <a:extLst>
              <a:ext uri="{FF2B5EF4-FFF2-40B4-BE49-F238E27FC236}">
                <a16:creationId xmlns:a16="http://schemas.microsoft.com/office/drawing/2014/main" id="{5FCA846A-AF4A-4CF8-8F5D-7CD1991C7D98}"/>
              </a:ext>
            </a:extLst>
          </p:cNvPr>
          <p:cNvSpPr/>
          <p:nvPr/>
        </p:nvSpPr>
        <p:spPr>
          <a:xfrm>
            <a:off x="0" y="6712226"/>
            <a:ext cx="3557107" cy="141357"/>
          </a:xfrm>
          <a:prstGeom prst="rect">
            <a:avLst/>
          </a:prstGeom>
          <a:solidFill>
            <a:srgbClr val="FF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Light"/>
              </a:rPr>
              <a:t>Rhidian Williams</a:t>
            </a:r>
          </a:p>
        </p:txBody>
      </p:sp>
      <p:sp>
        <p:nvSpPr>
          <p:cNvPr id="5" name="Rectangle 6">
            <a:extLst>
              <a:ext uri="{FF2B5EF4-FFF2-40B4-BE49-F238E27FC236}">
                <a16:creationId xmlns:a16="http://schemas.microsoft.com/office/drawing/2014/main" id="{6B9267CC-EFFA-4410-9219-2392B322AE46}"/>
              </a:ext>
            </a:extLst>
          </p:cNvPr>
          <p:cNvSpPr/>
          <p:nvPr/>
        </p:nvSpPr>
        <p:spPr>
          <a:xfrm>
            <a:off x="3557107" y="6716642"/>
            <a:ext cx="5077791" cy="141357"/>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6" name="Rectangle 7">
            <a:extLst>
              <a:ext uri="{FF2B5EF4-FFF2-40B4-BE49-F238E27FC236}">
                <a16:creationId xmlns:a16="http://schemas.microsoft.com/office/drawing/2014/main" id="{0F37D57C-F12B-4AB5-8C1F-38BF059339BF}"/>
              </a:ext>
            </a:extLst>
          </p:cNvPr>
          <p:cNvSpPr/>
          <p:nvPr/>
        </p:nvSpPr>
        <p:spPr>
          <a:xfrm>
            <a:off x="8634898" y="6712226"/>
            <a:ext cx="3557107" cy="141357"/>
          </a:xfrm>
          <a:prstGeom prst="rect">
            <a:avLst/>
          </a:prstGeom>
          <a:solidFill>
            <a:srgbClr val="35D731"/>
          </a:solidFill>
          <a:ln cap="flat">
            <a:noFill/>
            <a:prstDash val="solid"/>
          </a:ln>
        </p:spPr>
        <p:txBody>
          <a:bodyPr vert="horz" wrap="square" lIns="91440" tIns="45720" rIns="91440" bIns="45720" anchor="ctr" anchorCtr="0" compatLnSpc="1">
            <a:noAutofit/>
          </a:bodyPr>
          <a:lstStyle/>
          <a:p>
            <a:pPr algn="r">
              <a:defRPr sz="1800" b="0" i="0" u="none" strike="noStrike" kern="0" cap="none" spc="0" baseline="0">
                <a:solidFill>
                  <a:srgbClr val="000000"/>
                </a:solidFill>
                <a:uFillTx/>
              </a:defRPr>
            </a:pPr>
            <a:r>
              <a:rPr lang="en-GB" sz="1200" dirty="0">
                <a:latin typeface="Calibri Light"/>
              </a:rPr>
              <a:t>June 16</a:t>
            </a:r>
            <a:r>
              <a:rPr lang="en-GB" sz="1200" baseline="30000" dirty="0">
                <a:latin typeface="Calibri Light"/>
              </a:rPr>
              <a:t>th</a:t>
            </a:r>
            <a:r>
              <a:rPr lang="en-GB" sz="1200" dirty="0">
                <a:latin typeface="Calibri Light"/>
              </a:rPr>
              <a:t>  , 2022</a:t>
            </a:r>
            <a:r>
              <a:rPr lang="en-GB" sz="1200" b="0" i="0" u="none" strike="noStrike" kern="1200" cap="none" spc="0" baseline="0" dirty="0">
                <a:solidFill>
                  <a:srgbClr val="000000"/>
                </a:solidFill>
                <a:uFillTx/>
                <a:latin typeface="Calibri Light"/>
              </a:rPr>
              <a:t>	</a:t>
            </a:r>
            <a:r>
              <a:rPr lang="en-GB" sz="1200" dirty="0">
                <a:solidFill>
                  <a:srgbClr val="000000"/>
                </a:solidFill>
                <a:latin typeface="Calibri Light"/>
              </a:rPr>
              <a:t>8</a:t>
            </a:r>
            <a:r>
              <a:rPr lang="en-GB" sz="1200" b="0" i="0" u="none" strike="noStrike" kern="1200" cap="none" spc="0" baseline="0" dirty="0">
                <a:solidFill>
                  <a:srgbClr val="000000"/>
                </a:solidFill>
                <a:uFillTx/>
                <a:latin typeface="Calibri Light"/>
              </a:rPr>
              <a:t>/12</a:t>
            </a:r>
          </a:p>
        </p:txBody>
      </p:sp>
      <p:sp>
        <p:nvSpPr>
          <p:cNvPr id="7" name="Rectangle 8">
            <a:extLst>
              <a:ext uri="{FF2B5EF4-FFF2-40B4-BE49-F238E27FC236}">
                <a16:creationId xmlns:a16="http://schemas.microsoft.com/office/drawing/2014/main" id="{C0C49371-F544-47EE-BFE8-C1146F43FBB6}"/>
              </a:ext>
            </a:extLst>
          </p:cNvPr>
          <p:cNvSpPr/>
          <p:nvPr/>
        </p:nvSpPr>
        <p:spPr>
          <a:xfrm>
            <a:off x="12059472" y="839830"/>
            <a:ext cx="132523" cy="5872386"/>
          </a:xfrm>
          <a:prstGeom prst="rect">
            <a:avLst/>
          </a:prstGeom>
          <a:solidFill>
            <a:srgbClr val="4450C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7" name="Rectangle: Rounded Corners 8">
            <a:extLst>
              <a:ext uri="{FF2B5EF4-FFF2-40B4-BE49-F238E27FC236}">
                <a16:creationId xmlns:a16="http://schemas.microsoft.com/office/drawing/2014/main" id="{E4B113EB-653A-4343-8319-60863A1EEEC6}"/>
              </a:ext>
            </a:extLst>
          </p:cNvPr>
          <p:cNvSpPr/>
          <p:nvPr/>
        </p:nvSpPr>
        <p:spPr>
          <a:xfrm>
            <a:off x="2211187" y="1841546"/>
            <a:ext cx="1046923" cy="64711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701" cap="flat">
            <a:solidFill>
              <a:srgbClr val="000000"/>
            </a:solidFill>
            <a:prstDash val="solid"/>
            <a:miter/>
          </a:ln>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30000" dirty="0">
                <a:solidFill>
                  <a:srgbClr val="000000"/>
                </a:solidFill>
                <a:uFillTx/>
                <a:latin typeface="Calibri Light"/>
              </a:rPr>
              <a:t>10</a:t>
            </a:r>
            <a:r>
              <a:rPr lang="en-GB" sz="3600" b="0" i="0" u="none" strike="noStrike" kern="1200" cap="none" spc="0" baseline="0" dirty="0">
                <a:solidFill>
                  <a:srgbClr val="000000"/>
                </a:solidFill>
                <a:uFillTx/>
                <a:latin typeface="Calibri Light"/>
              </a:rPr>
              <a:t>Be</a:t>
            </a:r>
            <a:endParaRPr lang="en-GB" sz="3600" b="0" i="0" u="none" strike="noStrike" kern="1200" cap="none" spc="0" baseline="30000" dirty="0">
              <a:solidFill>
                <a:srgbClr val="000000"/>
              </a:solidFill>
              <a:uFillTx/>
              <a:latin typeface="Calibri Light"/>
            </a:endParaRPr>
          </a:p>
        </p:txBody>
      </p:sp>
      <p:sp>
        <p:nvSpPr>
          <p:cNvPr id="18" name="Rectangle: Rounded Corners 9">
            <a:extLst>
              <a:ext uri="{FF2B5EF4-FFF2-40B4-BE49-F238E27FC236}">
                <a16:creationId xmlns:a16="http://schemas.microsoft.com/office/drawing/2014/main" id="{8F48A0C2-172E-45A1-870D-C228B08D6158}"/>
              </a:ext>
            </a:extLst>
          </p:cNvPr>
          <p:cNvSpPr/>
          <p:nvPr/>
        </p:nvSpPr>
        <p:spPr>
          <a:xfrm>
            <a:off x="3860249" y="2669784"/>
            <a:ext cx="1046923" cy="64711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701" cap="flat">
            <a:solidFill>
              <a:srgbClr val="000000"/>
            </a:solidFill>
            <a:prstDash val="solid"/>
            <a:miter/>
          </a:ln>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30000" dirty="0">
                <a:solidFill>
                  <a:srgbClr val="000000"/>
                </a:solidFill>
                <a:uFillTx/>
                <a:latin typeface="Calibri Light"/>
              </a:rPr>
              <a:t>9</a:t>
            </a:r>
            <a:r>
              <a:rPr lang="en-GB" sz="3600" b="0" i="0" u="none" strike="noStrike" kern="1200" cap="none" spc="0" baseline="0" dirty="0">
                <a:solidFill>
                  <a:srgbClr val="000000"/>
                </a:solidFill>
                <a:uFillTx/>
                <a:latin typeface="Calibri Light"/>
              </a:rPr>
              <a:t>Li</a:t>
            </a:r>
            <a:endParaRPr lang="en-GB" sz="3600" b="0" i="0" u="none" strike="noStrike" kern="1200" cap="none" spc="0" baseline="30000" dirty="0">
              <a:solidFill>
                <a:srgbClr val="000000"/>
              </a:solidFill>
              <a:uFillTx/>
              <a:latin typeface="Calibri Light"/>
            </a:endParaRPr>
          </a:p>
        </p:txBody>
      </p:sp>
      <p:sp>
        <p:nvSpPr>
          <p:cNvPr id="19" name="Rectangle: Rounded Corners 10">
            <a:extLst>
              <a:ext uri="{FF2B5EF4-FFF2-40B4-BE49-F238E27FC236}">
                <a16:creationId xmlns:a16="http://schemas.microsoft.com/office/drawing/2014/main" id="{BD5B6027-6DE4-4670-BA8D-0D7FCC51B640}"/>
              </a:ext>
            </a:extLst>
          </p:cNvPr>
          <p:cNvSpPr/>
          <p:nvPr/>
        </p:nvSpPr>
        <p:spPr>
          <a:xfrm>
            <a:off x="5595130" y="3716670"/>
            <a:ext cx="1046923" cy="64711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701" cap="flat">
            <a:solidFill>
              <a:srgbClr val="000000"/>
            </a:solidFill>
            <a:prstDash val="solid"/>
            <a:miter/>
          </a:ln>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30000" dirty="0">
                <a:solidFill>
                  <a:srgbClr val="000000"/>
                </a:solidFill>
                <a:uFillTx/>
                <a:latin typeface="Calibri Light"/>
              </a:rPr>
              <a:t>8</a:t>
            </a:r>
            <a:r>
              <a:rPr lang="en-GB" sz="3600" b="0" i="0" u="none" strike="noStrike" kern="1200" cap="none" spc="0" baseline="0" dirty="0">
                <a:solidFill>
                  <a:srgbClr val="000000"/>
                </a:solidFill>
                <a:uFillTx/>
                <a:latin typeface="Calibri Light"/>
              </a:rPr>
              <a:t>He</a:t>
            </a:r>
            <a:endParaRPr lang="en-GB" sz="3600" b="0" i="0" u="none" strike="noStrike" kern="1200" cap="none" spc="0" baseline="30000" dirty="0">
              <a:solidFill>
                <a:srgbClr val="000000"/>
              </a:solidFill>
              <a:uFillTx/>
              <a:latin typeface="Calibri Light"/>
            </a:endParaRPr>
          </a:p>
        </p:txBody>
      </p:sp>
      <p:sp>
        <p:nvSpPr>
          <p:cNvPr id="20" name="Rectangle: Rounded Corners 12">
            <a:extLst>
              <a:ext uri="{FF2B5EF4-FFF2-40B4-BE49-F238E27FC236}">
                <a16:creationId xmlns:a16="http://schemas.microsoft.com/office/drawing/2014/main" id="{EF189747-88BD-41E3-A830-12099C4C11A0}"/>
              </a:ext>
            </a:extLst>
          </p:cNvPr>
          <p:cNvSpPr/>
          <p:nvPr/>
        </p:nvSpPr>
        <p:spPr>
          <a:xfrm>
            <a:off x="7342478" y="4901522"/>
            <a:ext cx="1046923" cy="64711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701" cap="flat">
            <a:solidFill>
              <a:srgbClr val="000000"/>
            </a:solidFill>
            <a:prstDash val="solid"/>
            <a:miter/>
          </a:ln>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30000" dirty="0">
                <a:solidFill>
                  <a:srgbClr val="000000"/>
                </a:solidFill>
                <a:uFillTx/>
                <a:latin typeface="Calibri Light"/>
              </a:rPr>
              <a:t>7</a:t>
            </a:r>
            <a:r>
              <a:rPr lang="en-GB" sz="3600" b="0" i="0" u="none" strike="noStrike" kern="1200" cap="none" spc="0" baseline="0" dirty="0">
                <a:solidFill>
                  <a:srgbClr val="000000"/>
                </a:solidFill>
                <a:uFillTx/>
                <a:latin typeface="Calibri Light"/>
              </a:rPr>
              <a:t>H</a:t>
            </a:r>
            <a:endParaRPr lang="en-GB" sz="3600" b="0" i="0" u="none" strike="noStrike" kern="1200" cap="none" spc="0" baseline="30000" dirty="0">
              <a:solidFill>
                <a:srgbClr val="000000"/>
              </a:solidFill>
              <a:uFillTx/>
              <a:latin typeface="Calibri Light"/>
            </a:endParaRPr>
          </a:p>
        </p:txBody>
      </p:sp>
      <p:cxnSp>
        <p:nvCxnSpPr>
          <p:cNvPr id="21" name="Straight Arrow Connector 15">
            <a:extLst>
              <a:ext uri="{FF2B5EF4-FFF2-40B4-BE49-F238E27FC236}">
                <a16:creationId xmlns:a16="http://schemas.microsoft.com/office/drawing/2014/main" id="{2FCC39BF-5C65-4753-A50E-C461BE6CB1C7}"/>
              </a:ext>
            </a:extLst>
          </p:cNvPr>
          <p:cNvCxnSpPr/>
          <p:nvPr/>
        </p:nvCxnSpPr>
        <p:spPr>
          <a:xfrm>
            <a:off x="9547240" y="3719828"/>
            <a:ext cx="0" cy="1505249"/>
          </a:xfrm>
          <a:prstGeom prst="straightConnector1">
            <a:avLst/>
          </a:prstGeom>
          <a:noFill/>
          <a:ln w="38103" cap="flat">
            <a:solidFill>
              <a:srgbClr val="4472C4"/>
            </a:solidFill>
            <a:prstDash val="solid"/>
            <a:miter/>
            <a:tailEnd type="arrow"/>
          </a:ln>
        </p:spPr>
      </p:cxnSp>
      <p:sp>
        <p:nvSpPr>
          <p:cNvPr id="22" name="Rectangle: Rounded Corners 16">
            <a:extLst>
              <a:ext uri="{FF2B5EF4-FFF2-40B4-BE49-F238E27FC236}">
                <a16:creationId xmlns:a16="http://schemas.microsoft.com/office/drawing/2014/main" id="{0C296B17-4AF4-4835-8568-FFB66C7595D0}"/>
              </a:ext>
            </a:extLst>
          </p:cNvPr>
          <p:cNvSpPr/>
          <p:nvPr/>
        </p:nvSpPr>
        <p:spPr>
          <a:xfrm>
            <a:off x="8288525" y="2852234"/>
            <a:ext cx="2048987" cy="84768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701" cap="flat">
            <a:solidFill>
              <a:srgbClr val="000000"/>
            </a:solidFill>
            <a:prstDash val="solid"/>
            <a:miter/>
          </a:ln>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dirty="0">
                <a:solidFill>
                  <a:srgbClr val="000000"/>
                </a:solidFill>
                <a:uFillTx/>
                <a:latin typeface="Calibri Light"/>
              </a:rPr>
              <a:t>6 neutrons, </a:t>
            </a:r>
            <a:r>
              <a:rPr lang="en-GB" sz="2000" b="0" i="0" u="none" strike="noStrike" kern="1200" cap="none" spc="0" baseline="30000" dirty="0">
                <a:solidFill>
                  <a:srgbClr val="000000"/>
                </a:solidFill>
                <a:uFillTx/>
                <a:latin typeface="Calibri Light"/>
              </a:rPr>
              <a:t>12</a:t>
            </a:r>
            <a:r>
              <a:rPr lang="en-GB" sz="2000" b="0" i="0" u="none" strike="noStrike" kern="1200" cap="none" spc="0" baseline="0" dirty="0">
                <a:solidFill>
                  <a:srgbClr val="000000"/>
                </a:solidFill>
                <a:uFillTx/>
                <a:latin typeface="Calibri Light"/>
              </a:rPr>
              <a:t>C disintegrated</a:t>
            </a:r>
          </a:p>
        </p:txBody>
      </p:sp>
      <p:sp>
        <p:nvSpPr>
          <p:cNvPr id="16" name="TextBox 15">
            <a:extLst>
              <a:ext uri="{FF2B5EF4-FFF2-40B4-BE49-F238E27FC236}">
                <a16:creationId xmlns:a16="http://schemas.microsoft.com/office/drawing/2014/main" id="{535713EE-CA3A-4350-8117-503F9BD37C74}"/>
              </a:ext>
            </a:extLst>
          </p:cNvPr>
          <p:cNvSpPr txBox="1"/>
          <p:nvPr/>
        </p:nvSpPr>
        <p:spPr>
          <a:xfrm>
            <a:off x="2427014" y="991522"/>
            <a:ext cx="6663827" cy="461665"/>
          </a:xfrm>
          <a:prstGeom prst="rect">
            <a:avLst/>
          </a:prstGeom>
          <a:noFill/>
        </p:spPr>
        <p:txBody>
          <a:bodyPr wrap="square">
            <a:spAutoFit/>
          </a:bodyPr>
          <a:lstStyle/>
          <a:p>
            <a:pPr algn="ctr"/>
            <a:r>
              <a:rPr lang="en-GB" sz="2400" dirty="0">
                <a:solidFill>
                  <a:srgbClr val="FF0000"/>
                </a:solidFill>
              </a:rPr>
              <a:t>Theorists adapted model based on our results!</a:t>
            </a:r>
          </a:p>
        </p:txBody>
      </p:sp>
      <p:pic>
        <p:nvPicPr>
          <p:cNvPr id="10" name="Content Placeholder 4" descr="Chart, histogram&#10;&#10;Description automatically generated">
            <a:extLst>
              <a:ext uri="{FF2B5EF4-FFF2-40B4-BE49-F238E27FC236}">
                <a16:creationId xmlns:a16="http://schemas.microsoft.com/office/drawing/2014/main" id="{40925C29-BC0F-CC22-907A-E403FB638B9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6380" t="29599" r="63005" b="59417"/>
          <a:stretch/>
        </p:blipFill>
        <p:spPr>
          <a:xfrm>
            <a:off x="6655709" y="1592851"/>
            <a:ext cx="873978" cy="477958"/>
          </a:xfrm>
          <a:prstGeom prst="rect">
            <a:avLst/>
          </a:prstGeom>
        </p:spPr>
      </p:pic>
      <p:sp>
        <p:nvSpPr>
          <p:cNvPr id="11" name="TextBox 10">
            <a:extLst>
              <a:ext uri="{FF2B5EF4-FFF2-40B4-BE49-F238E27FC236}">
                <a16:creationId xmlns:a16="http://schemas.microsoft.com/office/drawing/2014/main" id="{883A7E43-D8E2-F975-B5F4-19CECA307BFD}"/>
              </a:ext>
            </a:extLst>
          </p:cNvPr>
          <p:cNvSpPr txBox="1"/>
          <p:nvPr/>
        </p:nvSpPr>
        <p:spPr>
          <a:xfrm>
            <a:off x="7605050" y="1448247"/>
            <a:ext cx="3536867" cy="1740989"/>
          </a:xfrm>
          <a:prstGeom prst="rect">
            <a:avLst/>
          </a:prstGeom>
          <a:noFill/>
        </p:spPr>
        <p:txBody>
          <a:bodyPr wrap="square" rtlCol="0">
            <a:spAutoFit/>
          </a:bodyPr>
          <a:lstStyle/>
          <a:p>
            <a:pPr marR="0" lvl="0" defTabSz="914400" rtl="0" fontAlgn="auto" hangingPunct="1">
              <a:lnSpc>
                <a:spcPct val="140000"/>
              </a:lnSpc>
              <a:spcBef>
                <a:spcPts val="1000"/>
              </a:spcBef>
              <a:spcAft>
                <a:spcPts val="0"/>
              </a:spcAft>
              <a:buClr>
                <a:srgbClr val="213AA5"/>
              </a:buClr>
              <a:buSzPct val="100000"/>
              <a:tabLst/>
              <a:defRPr sz="1800" b="0" i="0" u="none" strike="noStrike" kern="0" cap="none" spc="0" baseline="0">
                <a:solidFill>
                  <a:srgbClr val="000000"/>
                </a:solidFill>
                <a:uFillTx/>
              </a:defRPr>
            </a:pPr>
            <a:r>
              <a:rPr lang="en-GB" sz="2600" b="0" i="0" u="none" strike="noStrike" kern="1200" cap="none" spc="0" baseline="0" dirty="0">
                <a:uFillTx/>
                <a:latin typeface="Calibri Light"/>
              </a:rPr>
              <a:t>- Experimental Data</a:t>
            </a:r>
          </a:p>
          <a:p>
            <a:pPr marR="0" lvl="0" defTabSz="914400" rtl="0" fontAlgn="auto" hangingPunct="1">
              <a:lnSpc>
                <a:spcPct val="140000"/>
              </a:lnSpc>
              <a:spcBef>
                <a:spcPts val="1000"/>
              </a:spcBef>
              <a:spcAft>
                <a:spcPts val="0"/>
              </a:spcAft>
              <a:buClr>
                <a:srgbClr val="213AA5"/>
              </a:buClr>
              <a:buSzPct val="100000"/>
              <a:tabLst/>
              <a:defRPr sz="1800" b="0" i="0" u="none" strike="noStrike" kern="0" cap="none" spc="0" baseline="0">
                <a:solidFill>
                  <a:srgbClr val="000000"/>
                </a:solidFill>
                <a:uFillTx/>
              </a:defRPr>
            </a:pPr>
            <a:r>
              <a:rPr lang="en-GB" sz="2600" b="0" i="0" u="none" strike="noStrike" kern="1200" cap="none" spc="0" baseline="0" dirty="0">
                <a:uFillTx/>
                <a:latin typeface="Calibri Light"/>
              </a:rPr>
              <a:t>- Simulated Data</a:t>
            </a:r>
          </a:p>
          <a:p>
            <a:endParaRPr lang="en-US" sz="2600" dirty="0"/>
          </a:p>
        </p:txBody>
      </p:sp>
      <p:pic>
        <p:nvPicPr>
          <p:cNvPr id="13" name="Picture 12" descr="Chart, histogram&#10;&#10;Description automatically generated">
            <a:extLst>
              <a:ext uri="{FF2B5EF4-FFF2-40B4-BE49-F238E27FC236}">
                <a16:creationId xmlns:a16="http://schemas.microsoft.com/office/drawing/2014/main" id="{CAE9CA60-81AB-376F-C58F-ADB552A84CB2}"/>
              </a:ext>
            </a:extLst>
          </p:cNvPr>
          <p:cNvPicPr>
            <a:picLocks noChangeAspect="1"/>
          </p:cNvPicPr>
          <p:nvPr/>
        </p:nvPicPr>
        <p:blipFill rotWithShape="1">
          <a:blip r:embed="rId3">
            <a:extLst>
              <a:ext uri="{28A0092B-C50C-407E-A947-70E740481C1C}">
                <a14:useLocalDpi xmlns:a14="http://schemas.microsoft.com/office/drawing/2010/main" val="0"/>
              </a:ext>
            </a:extLst>
          </a:blip>
          <a:srcRect l="83430" t="77656" r="10713" b="14875"/>
          <a:stretch/>
        </p:blipFill>
        <p:spPr>
          <a:xfrm flipV="1">
            <a:off x="6651802" y="2185293"/>
            <a:ext cx="895733" cy="5046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2"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reemap chart&#10;&#10;Description automatically generated">
            <a:extLst>
              <a:ext uri="{FF2B5EF4-FFF2-40B4-BE49-F238E27FC236}">
                <a16:creationId xmlns:a16="http://schemas.microsoft.com/office/drawing/2014/main" id="{62672251-716A-4D8A-A4C2-FE69E1407A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167" y="899725"/>
            <a:ext cx="10961660" cy="5748187"/>
          </a:xfrm>
          <a:prstGeom prst="rect">
            <a:avLst/>
          </a:prstGeom>
        </p:spPr>
      </p:pic>
      <p:sp>
        <p:nvSpPr>
          <p:cNvPr id="2" name="Title 1">
            <a:extLst>
              <a:ext uri="{FF2B5EF4-FFF2-40B4-BE49-F238E27FC236}">
                <a16:creationId xmlns:a16="http://schemas.microsoft.com/office/drawing/2014/main" id="{06F9122E-8DAC-4F6E-8644-D3C56287F78F}"/>
              </a:ext>
            </a:extLst>
          </p:cNvPr>
          <p:cNvSpPr txBox="1">
            <a:spLocks noGrp="1"/>
          </p:cNvSpPr>
          <p:nvPr>
            <p:ph type="title"/>
          </p:nvPr>
        </p:nvSpPr>
        <p:spPr>
          <a:xfrm>
            <a:off x="0" y="0"/>
            <a:ext cx="12191996" cy="839830"/>
          </a:xfrm>
          <a:gradFill>
            <a:gsLst>
              <a:gs pos="0">
                <a:srgbClr val="000000"/>
              </a:gs>
              <a:gs pos="100000">
                <a:srgbClr val="FFFFFF"/>
              </a:gs>
            </a:gsLst>
            <a:lin ang="10800000"/>
          </a:gradFill>
        </p:spPr>
        <p:txBody>
          <a:bodyPr/>
          <a:lstStyle/>
          <a:p>
            <a:pPr lvl="0"/>
            <a:r>
              <a:rPr lang="en-GB" sz="4000" dirty="0"/>
              <a:t>  C</a:t>
            </a:r>
            <a:r>
              <a:rPr lang="en-GB" sz="4000" baseline="-25000" dirty="0"/>
              <a:t>12</a:t>
            </a:r>
            <a:r>
              <a:rPr lang="en-GB" sz="4000" dirty="0"/>
              <a:t> Nuclear Chart</a:t>
            </a:r>
            <a:endParaRPr lang="en-GB" sz="4000" baseline="-25000" dirty="0"/>
          </a:p>
        </p:txBody>
      </p:sp>
      <p:sp>
        <p:nvSpPr>
          <p:cNvPr id="3" name="Rectangle 3">
            <a:extLst>
              <a:ext uri="{FF2B5EF4-FFF2-40B4-BE49-F238E27FC236}">
                <a16:creationId xmlns:a16="http://schemas.microsoft.com/office/drawing/2014/main" id="{CA4EA716-4689-4477-B97C-A1B407DAAFA6}"/>
              </a:ext>
            </a:extLst>
          </p:cNvPr>
          <p:cNvSpPr/>
          <p:nvPr/>
        </p:nvSpPr>
        <p:spPr>
          <a:xfrm>
            <a:off x="0" y="839830"/>
            <a:ext cx="132523" cy="5872386"/>
          </a:xfrm>
          <a:prstGeom prst="rect">
            <a:avLst/>
          </a:prstGeom>
          <a:solidFill>
            <a:srgbClr val="4450C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4" name="Rectangle 5">
            <a:extLst>
              <a:ext uri="{FF2B5EF4-FFF2-40B4-BE49-F238E27FC236}">
                <a16:creationId xmlns:a16="http://schemas.microsoft.com/office/drawing/2014/main" id="{5FCA846A-AF4A-4CF8-8F5D-7CD1991C7D98}"/>
              </a:ext>
            </a:extLst>
          </p:cNvPr>
          <p:cNvSpPr/>
          <p:nvPr/>
        </p:nvSpPr>
        <p:spPr>
          <a:xfrm>
            <a:off x="0" y="6712226"/>
            <a:ext cx="3557107" cy="141357"/>
          </a:xfrm>
          <a:prstGeom prst="rect">
            <a:avLst/>
          </a:prstGeom>
          <a:solidFill>
            <a:srgbClr val="FF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Light"/>
              </a:rPr>
              <a:t>Rhidian Williams</a:t>
            </a:r>
          </a:p>
        </p:txBody>
      </p:sp>
      <p:sp>
        <p:nvSpPr>
          <p:cNvPr id="5" name="Rectangle 6">
            <a:extLst>
              <a:ext uri="{FF2B5EF4-FFF2-40B4-BE49-F238E27FC236}">
                <a16:creationId xmlns:a16="http://schemas.microsoft.com/office/drawing/2014/main" id="{6B9267CC-EFFA-4410-9219-2392B322AE46}"/>
              </a:ext>
            </a:extLst>
          </p:cNvPr>
          <p:cNvSpPr/>
          <p:nvPr/>
        </p:nvSpPr>
        <p:spPr>
          <a:xfrm>
            <a:off x="3557107" y="6716642"/>
            <a:ext cx="5077791" cy="141357"/>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6" name="Rectangle 7">
            <a:extLst>
              <a:ext uri="{FF2B5EF4-FFF2-40B4-BE49-F238E27FC236}">
                <a16:creationId xmlns:a16="http://schemas.microsoft.com/office/drawing/2014/main" id="{0F37D57C-F12B-4AB5-8C1F-38BF059339BF}"/>
              </a:ext>
            </a:extLst>
          </p:cNvPr>
          <p:cNvSpPr/>
          <p:nvPr/>
        </p:nvSpPr>
        <p:spPr>
          <a:xfrm>
            <a:off x="8634898" y="6712226"/>
            <a:ext cx="3557107" cy="141357"/>
          </a:xfrm>
          <a:prstGeom prst="rect">
            <a:avLst/>
          </a:prstGeom>
          <a:solidFill>
            <a:srgbClr val="35D731"/>
          </a:solidFill>
          <a:ln cap="flat">
            <a:noFill/>
            <a:prstDash val="solid"/>
          </a:ln>
        </p:spPr>
        <p:txBody>
          <a:bodyPr vert="horz" wrap="square" lIns="91440" tIns="45720" rIns="91440" bIns="45720" anchor="ctr" anchorCtr="0" compatLnSpc="1">
            <a:noAutofit/>
          </a:bodyPr>
          <a:lstStyle/>
          <a:p>
            <a:pPr algn="r">
              <a:defRPr sz="1800" b="0" i="0" u="none" strike="noStrike" kern="0" cap="none" spc="0" baseline="0">
                <a:solidFill>
                  <a:srgbClr val="000000"/>
                </a:solidFill>
                <a:uFillTx/>
              </a:defRPr>
            </a:pPr>
            <a:r>
              <a:rPr lang="en-GB" sz="1200" dirty="0">
                <a:latin typeface="Calibri Light"/>
              </a:rPr>
              <a:t>June 16</a:t>
            </a:r>
            <a:r>
              <a:rPr lang="en-GB" sz="1200" baseline="30000" dirty="0">
                <a:latin typeface="Calibri Light"/>
              </a:rPr>
              <a:t>th</a:t>
            </a:r>
            <a:r>
              <a:rPr lang="en-GB" sz="1200" dirty="0">
                <a:latin typeface="Calibri Light"/>
              </a:rPr>
              <a:t>  , 2022</a:t>
            </a:r>
            <a:r>
              <a:rPr lang="en-GB" sz="1200" b="0" i="0" u="none" strike="noStrike" kern="1200" cap="none" spc="0" baseline="0" dirty="0">
                <a:solidFill>
                  <a:srgbClr val="000000"/>
                </a:solidFill>
                <a:uFillTx/>
                <a:latin typeface="Calibri Light"/>
              </a:rPr>
              <a:t>	</a:t>
            </a:r>
            <a:r>
              <a:rPr lang="en-GB" sz="1200" dirty="0">
                <a:solidFill>
                  <a:srgbClr val="000000"/>
                </a:solidFill>
                <a:latin typeface="Calibri Light"/>
              </a:rPr>
              <a:t>9</a:t>
            </a:r>
            <a:r>
              <a:rPr lang="en-GB" sz="1200" b="0" i="0" u="none" strike="noStrike" kern="1200" cap="none" spc="0" baseline="0" dirty="0">
                <a:solidFill>
                  <a:srgbClr val="000000"/>
                </a:solidFill>
                <a:uFillTx/>
                <a:latin typeface="Calibri Light"/>
              </a:rPr>
              <a:t>/12</a:t>
            </a:r>
          </a:p>
        </p:txBody>
      </p:sp>
      <p:sp>
        <p:nvSpPr>
          <p:cNvPr id="7" name="Rectangle 8">
            <a:extLst>
              <a:ext uri="{FF2B5EF4-FFF2-40B4-BE49-F238E27FC236}">
                <a16:creationId xmlns:a16="http://schemas.microsoft.com/office/drawing/2014/main" id="{C0C49371-F544-47EE-BFE8-C1146F43FBB6}"/>
              </a:ext>
            </a:extLst>
          </p:cNvPr>
          <p:cNvSpPr/>
          <p:nvPr/>
        </p:nvSpPr>
        <p:spPr>
          <a:xfrm>
            <a:off x="12059472" y="839830"/>
            <a:ext cx="132523" cy="5872386"/>
          </a:xfrm>
          <a:prstGeom prst="rect">
            <a:avLst/>
          </a:prstGeom>
          <a:solidFill>
            <a:srgbClr val="4450C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23" name="Rectangle: Rounded Corners 12">
            <a:extLst>
              <a:ext uri="{FF2B5EF4-FFF2-40B4-BE49-F238E27FC236}">
                <a16:creationId xmlns:a16="http://schemas.microsoft.com/office/drawing/2014/main" id="{A77D650A-25DC-44D1-80B3-5C373111BBBD}"/>
              </a:ext>
            </a:extLst>
          </p:cNvPr>
          <p:cNvSpPr/>
          <p:nvPr/>
        </p:nvSpPr>
        <p:spPr>
          <a:xfrm>
            <a:off x="9332401" y="4433933"/>
            <a:ext cx="1046923" cy="53875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701" cap="flat">
            <a:solidFill>
              <a:srgbClr val="000000"/>
            </a:solidFill>
            <a:prstDash val="solid"/>
            <a:miter/>
          </a:ln>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30000" dirty="0">
                <a:solidFill>
                  <a:srgbClr val="000000"/>
                </a:solidFill>
                <a:uFillTx/>
                <a:latin typeface="Calibri Light"/>
              </a:rPr>
              <a:t>7</a:t>
            </a:r>
            <a:r>
              <a:rPr lang="en-GB" sz="3600" b="0" i="0" u="none" strike="noStrike" kern="1200" cap="none" spc="0" baseline="0" dirty="0">
                <a:solidFill>
                  <a:srgbClr val="000000"/>
                </a:solidFill>
                <a:uFillTx/>
                <a:latin typeface="Calibri Light"/>
              </a:rPr>
              <a:t>H</a:t>
            </a:r>
            <a:endParaRPr lang="en-GB" sz="3600" b="0" i="0" u="none" strike="noStrike" kern="1200" cap="none" spc="0" baseline="30000" dirty="0">
              <a:solidFill>
                <a:srgbClr val="000000"/>
              </a:solidFill>
              <a:uFillTx/>
              <a:latin typeface="Calibri Light"/>
            </a:endParaRPr>
          </a:p>
        </p:txBody>
      </p:sp>
      <p:sp>
        <p:nvSpPr>
          <p:cNvPr id="24" name="Rectangle: Rounded Corners 12">
            <a:extLst>
              <a:ext uri="{FF2B5EF4-FFF2-40B4-BE49-F238E27FC236}">
                <a16:creationId xmlns:a16="http://schemas.microsoft.com/office/drawing/2014/main" id="{F0912F80-91D8-4613-B4BC-174D94E1A5FC}"/>
              </a:ext>
            </a:extLst>
          </p:cNvPr>
          <p:cNvSpPr/>
          <p:nvPr/>
        </p:nvSpPr>
        <p:spPr>
          <a:xfrm>
            <a:off x="9332401" y="3513974"/>
            <a:ext cx="1046923" cy="53875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701" cap="flat">
            <a:solidFill>
              <a:srgbClr val="000000"/>
            </a:solidFill>
            <a:prstDash val="solid"/>
            <a:miter/>
          </a:ln>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aseline="30000" dirty="0">
                <a:solidFill>
                  <a:srgbClr val="000000"/>
                </a:solidFill>
                <a:latin typeface="Calibri Light"/>
              </a:rPr>
              <a:t>8</a:t>
            </a:r>
            <a:r>
              <a:rPr lang="en-GB" sz="3600" b="0" i="0" u="none" strike="noStrike" kern="1200" cap="none" spc="0" baseline="0" dirty="0">
                <a:solidFill>
                  <a:srgbClr val="000000"/>
                </a:solidFill>
                <a:uFillTx/>
                <a:latin typeface="Calibri Light"/>
              </a:rPr>
              <a:t>He</a:t>
            </a:r>
            <a:endParaRPr lang="en-GB" sz="3600" b="0" i="0" u="none" strike="noStrike" kern="1200" cap="none" spc="0" baseline="30000" dirty="0">
              <a:solidFill>
                <a:srgbClr val="000000"/>
              </a:solidFill>
              <a:uFillTx/>
              <a:latin typeface="Calibri Light"/>
            </a:endParaRPr>
          </a:p>
        </p:txBody>
      </p:sp>
      <p:sp>
        <p:nvSpPr>
          <p:cNvPr id="25" name="Rectangle: Rounded Corners 12">
            <a:extLst>
              <a:ext uri="{FF2B5EF4-FFF2-40B4-BE49-F238E27FC236}">
                <a16:creationId xmlns:a16="http://schemas.microsoft.com/office/drawing/2014/main" id="{144CD0F9-ED8A-4443-9435-CDF61B093211}"/>
              </a:ext>
            </a:extLst>
          </p:cNvPr>
          <p:cNvSpPr/>
          <p:nvPr/>
        </p:nvSpPr>
        <p:spPr>
          <a:xfrm>
            <a:off x="9333596" y="2594015"/>
            <a:ext cx="1046923" cy="53875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701" cap="flat">
            <a:solidFill>
              <a:srgbClr val="000000"/>
            </a:solidFill>
            <a:prstDash val="solid"/>
            <a:miter/>
          </a:ln>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aseline="30000" dirty="0">
                <a:solidFill>
                  <a:srgbClr val="000000"/>
                </a:solidFill>
                <a:latin typeface="Calibri Light"/>
              </a:rPr>
              <a:t>9</a:t>
            </a:r>
            <a:r>
              <a:rPr lang="en-GB" sz="3600" dirty="0">
                <a:solidFill>
                  <a:srgbClr val="000000"/>
                </a:solidFill>
                <a:latin typeface="Calibri Light"/>
              </a:rPr>
              <a:t>Li</a:t>
            </a:r>
            <a:endParaRPr lang="en-GB" sz="3600" b="0" i="0" u="none" strike="noStrike" kern="1200" cap="none" spc="0" baseline="30000" dirty="0">
              <a:solidFill>
                <a:srgbClr val="000000"/>
              </a:solidFill>
              <a:uFillTx/>
              <a:latin typeface="Calibri Light"/>
            </a:endParaRPr>
          </a:p>
        </p:txBody>
      </p:sp>
      <p:sp>
        <p:nvSpPr>
          <p:cNvPr id="26" name="Rectangle: Rounded Corners 12">
            <a:extLst>
              <a:ext uri="{FF2B5EF4-FFF2-40B4-BE49-F238E27FC236}">
                <a16:creationId xmlns:a16="http://schemas.microsoft.com/office/drawing/2014/main" id="{0900F45F-241F-47D2-BB4E-1ABDB678E143}"/>
              </a:ext>
            </a:extLst>
          </p:cNvPr>
          <p:cNvSpPr/>
          <p:nvPr/>
        </p:nvSpPr>
        <p:spPr>
          <a:xfrm>
            <a:off x="9333597" y="1673058"/>
            <a:ext cx="1046923" cy="53875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701" cap="flat">
            <a:solidFill>
              <a:srgbClr val="000000"/>
            </a:solidFill>
            <a:prstDash val="solid"/>
            <a:miter/>
          </a:ln>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aseline="30000" dirty="0">
                <a:solidFill>
                  <a:srgbClr val="000000"/>
                </a:solidFill>
                <a:latin typeface="Calibri Light"/>
              </a:rPr>
              <a:t>10</a:t>
            </a:r>
            <a:r>
              <a:rPr lang="en-GB" sz="3600" dirty="0">
                <a:solidFill>
                  <a:srgbClr val="000000"/>
                </a:solidFill>
                <a:latin typeface="Calibri Light"/>
              </a:rPr>
              <a:t>Be</a:t>
            </a:r>
            <a:endParaRPr lang="en-GB" sz="3600" b="0" i="0" u="none" strike="noStrike" kern="1200" cap="none" spc="0" baseline="30000" dirty="0">
              <a:solidFill>
                <a:srgbClr val="000000"/>
              </a:solidFill>
              <a:uFillTx/>
              <a:latin typeface="Calibri Light"/>
            </a:endParaRPr>
          </a:p>
        </p:txBody>
      </p:sp>
      <p:sp>
        <p:nvSpPr>
          <p:cNvPr id="28" name="Rectangle: Rounded Corners 12">
            <a:extLst>
              <a:ext uri="{FF2B5EF4-FFF2-40B4-BE49-F238E27FC236}">
                <a16:creationId xmlns:a16="http://schemas.microsoft.com/office/drawing/2014/main" id="{A50AE27E-E99D-456C-B747-1CD78D89948F}"/>
              </a:ext>
            </a:extLst>
          </p:cNvPr>
          <p:cNvSpPr/>
          <p:nvPr/>
        </p:nvSpPr>
        <p:spPr>
          <a:xfrm>
            <a:off x="6803515" y="2594014"/>
            <a:ext cx="1046923" cy="53875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701" cap="flat">
            <a:solidFill>
              <a:srgbClr val="000000"/>
            </a:solidFill>
            <a:prstDash val="solid"/>
            <a:miter/>
          </a:ln>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aseline="30000" dirty="0">
                <a:solidFill>
                  <a:srgbClr val="000000"/>
                </a:solidFill>
                <a:latin typeface="Calibri Light"/>
              </a:rPr>
              <a:t>7</a:t>
            </a:r>
            <a:r>
              <a:rPr lang="en-GB" sz="3600" dirty="0">
                <a:solidFill>
                  <a:srgbClr val="000000"/>
                </a:solidFill>
                <a:latin typeface="Calibri Light"/>
              </a:rPr>
              <a:t>Li</a:t>
            </a:r>
            <a:endParaRPr lang="en-GB" sz="3600" b="0" i="0" u="none" strike="noStrike" kern="1200" cap="none" spc="0" baseline="30000" dirty="0">
              <a:solidFill>
                <a:srgbClr val="000000"/>
              </a:solidFill>
              <a:uFillTx/>
              <a:latin typeface="Calibri Light"/>
            </a:endParaRPr>
          </a:p>
        </p:txBody>
      </p:sp>
      <p:sp>
        <p:nvSpPr>
          <p:cNvPr id="29" name="Rectangle: Rounded Corners 12">
            <a:extLst>
              <a:ext uri="{FF2B5EF4-FFF2-40B4-BE49-F238E27FC236}">
                <a16:creationId xmlns:a16="http://schemas.microsoft.com/office/drawing/2014/main" id="{5F60DD2D-B6D6-4EF2-9E64-4275F13B4B6A}"/>
              </a:ext>
            </a:extLst>
          </p:cNvPr>
          <p:cNvSpPr/>
          <p:nvPr/>
        </p:nvSpPr>
        <p:spPr>
          <a:xfrm>
            <a:off x="1844069" y="4433932"/>
            <a:ext cx="1046923" cy="53875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701" cap="flat">
            <a:solidFill>
              <a:srgbClr val="000000"/>
            </a:solidFill>
            <a:prstDash val="solid"/>
            <a:miter/>
          </a:ln>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aseline="30000" dirty="0">
                <a:solidFill>
                  <a:srgbClr val="000000"/>
                </a:solidFill>
                <a:latin typeface="Calibri Light"/>
              </a:rPr>
              <a:t>1</a:t>
            </a:r>
            <a:r>
              <a:rPr lang="en-GB" sz="3600" b="0" i="0" u="none" strike="noStrike" kern="1200" cap="none" spc="0" baseline="0" dirty="0">
                <a:solidFill>
                  <a:srgbClr val="000000"/>
                </a:solidFill>
                <a:uFillTx/>
                <a:latin typeface="Calibri Light"/>
              </a:rPr>
              <a:t>H</a:t>
            </a:r>
            <a:endParaRPr lang="en-GB" sz="3600" b="0" i="0" u="none" strike="noStrike" kern="1200" cap="none" spc="0" baseline="30000" dirty="0">
              <a:solidFill>
                <a:srgbClr val="000000"/>
              </a:solidFill>
              <a:uFillTx/>
              <a:latin typeface="Calibri Light"/>
            </a:endParaRPr>
          </a:p>
        </p:txBody>
      </p:sp>
    </p:spTree>
    <p:extLst>
      <p:ext uri="{BB962C8B-B14F-4D97-AF65-F5344CB8AC3E}">
        <p14:creationId xmlns:p14="http://schemas.microsoft.com/office/powerpoint/2010/main" val="284340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8"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1474</TotalTime>
  <Words>1506</Words>
  <Application>Microsoft Office PowerPoint</Application>
  <PresentationFormat>Widescreen</PresentationFormat>
  <Paragraphs>128</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Many Proton Knock-Out From Nuclear Targets Using Real Photon Beams</vt:lpstr>
      <vt:lpstr>  Preview</vt:lpstr>
      <vt:lpstr>  Motivation</vt:lpstr>
      <vt:lpstr>  Thomas Jefferson National Laboratory</vt:lpstr>
      <vt:lpstr>  Experimental Details – FROST</vt:lpstr>
      <vt:lpstr>  Simulation</vt:lpstr>
      <vt:lpstr>  Particle Interactions</vt:lpstr>
      <vt:lpstr>  Proton Multiplicity</vt:lpstr>
      <vt:lpstr>  C12 Nuclear Chart</vt:lpstr>
      <vt:lpstr>  Pb208 Nuclear Chart</vt:lpstr>
      <vt:lpstr>  U238 Nuclear Chart</vt:lpstr>
      <vt:lpstr>  Future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Many Proton Knock-Out From Nuclear Targets Using Real Photon Beams</dc:title>
  <dc:creator>WILLIAMS R. (901619)</dc:creator>
  <cp:lastModifiedBy>Rhidian Williams</cp:lastModifiedBy>
  <cp:revision>49</cp:revision>
  <dcterms:created xsi:type="dcterms:W3CDTF">2021-09-20T00:22:57Z</dcterms:created>
  <dcterms:modified xsi:type="dcterms:W3CDTF">2022-06-16T00:26:08Z</dcterms:modified>
</cp:coreProperties>
</file>