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6"/>
  </p:notesMasterIdLst>
  <p:sldIdLst>
    <p:sldId id="259" r:id="rId5"/>
  </p:sldIdLst>
  <p:sldSz cx="6858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FF90F-BE22-5AF7-CACF-254CCBA55E3C}" v="27" dt="2022-10-20T16:56:49.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p:scale>
          <a:sx n="150" d="100"/>
          <a:sy n="150" d="100"/>
        </p:scale>
        <p:origin x="2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Britton" userId="S::tbritton@jlab.org::d29cc6b0-f22a-4c8a-81e3-26243632d7c6" providerId="AD" clId="Web-{3D2FF90F-BE22-5AF7-CACF-254CCBA55E3C}"/>
    <pc:docChg chg="modSld">
      <pc:chgData name="Thomas Britton" userId="S::tbritton@jlab.org::d29cc6b0-f22a-4c8a-81e3-26243632d7c6" providerId="AD" clId="Web-{3D2FF90F-BE22-5AF7-CACF-254CCBA55E3C}" dt="2022-10-20T16:56:49.300" v="11" actId="20577"/>
      <pc:docMkLst>
        <pc:docMk/>
      </pc:docMkLst>
      <pc:sldChg chg="modSp">
        <pc:chgData name="Thomas Britton" userId="S::tbritton@jlab.org::d29cc6b0-f22a-4c8a-81e3-26243632d7c6" providerId="AD" clId="Web-{3D2FF90F-BE22-5AF7-CACF-254CCBA55E3C}" dt="2022-10-20T16:56:49.300" v="11" actId="20577"/>
        <pc:sldMkLst>
          <pc:docMk/>
          <pc:sldMk cId="431851126" sldId="259"/>
        </pc:sldMkLst>
        <pc:spChg chg="mod">
          <ac:chgData name="Thomas Britton" userId="S::tbritton@jlab.org::d29cc6b0-f22a-4c8a-81e3-26243632d7c6" providerId="AD" clId="Web-{3D2FF90F-BE22-5AF7-CACF-254CCBA55E3C}" dt="2022-10-20T16:56:49.300" v="11" actId="20577"/>
          <ac:spMkLst>
            <pc:docMk/>
            <pc:sldMk cId="431851126" sldId="259"/>
            <ac:spMk id="23" creationId="{10BC4DE9-604A-8385-CAE1-C300DB3DD03F}"/>
          </ac:spMkLst>
        </pc:spChg>
        <pc:spChg chg="mod">
          <ac:chgData name="Thomas Britton" userId="S::tbritton@jlab.org::d29cc6b0-f22a-4c8a-81e3-26243632d7c6" providerId="AD" clId="Web-{3D2FF90F-BE22-5AF7-CACF-254CCBA55E3C}" dt="2022-10-20T16:56:38.925" v="10" actId="20577"/>
          <ac:spMkLst>
            <pc:docMk/>
            <pc:sldMk cId="431851126" sldId="259"/>
            <ac:spMk id="43" creationId="{382878F8-B760-9836-EA60-BE5998C97D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4F603-06D1-1D40-A181-38B0089CCEA0}" type="datetimeFigureOut">
              <a:rPr lang="en-US" smtClean="0"/>
              <a:t>10/20/2022</a:t>
            </a:fld>
            <a:endParaRPr lang="en-US"/>
          </a:p>
        </p:txBody>
      </p:sp>
      <p:sp>
        <p:nvSpPr>
          <p:cNvPr id="4" name="Slide Image Placeholder 3"/>
          <p:cNvSpPr>
            <a:spLocks noGrp="1" noRot="1" noChangeAspect="1"/>
          </p:cNvSpPr>
          <p:nvPr>
            <p:ph type="sldImg" idx="2"/>
          </p:nvPr>
        </p:nvSpPr>
        <p:spPr>
          <a:xfrm>
            <a:off x="3140075" y="1143000"/>
            <a:ext cx="577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92D9E-F551-0842-91A2-045207C50B8D}" type="slidenum">
              <a:rPr lang="en-US" smtClean="0"/>
              <a:t>‹#›</a:t>
            </a:fld>
            <a:endParaRPr lang="en-US"/>
          </a:p>
        </p:txBody>
      </p:sp>
    </p:spTree>
    <p:extLst>
      <p:ext uri="{BB962C8B-B14F-4D97-AF65-F5344CB8AC3E}">
        <p14:creationId xmlns:p14="http://schemas.microsoft.com/office/powerpoint/2010/main" val="24523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992D9E-F551-0842-91A2-045207C50B8D}" type="slidenum">
              <a:rPr lang="en-US" smtClean="0"/>
              <a:t>1</a:t>
            </a:fld>
            <a:endParaRPr lang="en-US"/>
          </a:p>
        </p:txBody>
      </p:sp>
    </p:spTree>
    <p:extLst>
      <p:ext uri="{BB962C8B-B14F-4D97-AF65-F5344CB8AC3E}">
        <p14:creationId xmlns:p14="http://schemas.microsoft.com/office/powerpoint/2010/main" val="157745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5985936"/>
            <a:ext cx="5829300" cy="127338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19210869"/>
            <a:ext cx="5143500" cy="883073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753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8607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1947334"/>
            <a:ext cx="1478756" cy="309964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1947334"/>
            <a:ext cx="4350544" cy="309964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5174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0286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9118611"/>
            <a:ext cx="5915025" cy="1521459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24477144"/>
            <a:ext cx="5915025" cy="800099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52933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9736667"/>
            <a:ext cx="291465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9736667"/>
            <a:ext cx="291465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2624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1947342"/>
            <a:ext cx="5915025" cy="7069669"/>
          </a:xfrm>
        </p:spPr>
        <p:txBody>
          <a:bodyPr/>
          <a:lstStyle/>
          <a:p>
            <a:r>
              <a:rPr lang="en-US"/>
              <a:t>Click to edit Master title style</a:t>
            </a:r>
          </a:p>
        </p:txBody>
      </p:sp>
      <p:sp>
        <p:nvSpPr>
          <p:cNvPr id="3" name="Text Placeholder 2"/>
          <p:cNvSpPr>
            <a:spLocks noGrp="1"/>
          </p:cNvSpPr>
          <p:nvPr>
            <p:ph type="body" idx="1"/>
          </p:nvPr>
        </p:nvSpPr>
        <p:spPr>
          <a:xfrm>
            <a:off x="472381" y="8966203"/>
            <a:ext cx="2901255" cy="439419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13360400"/>
            <a:ext cx="2901255"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8966203"/>
            <a:ext cx="2915543" cy="439419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13360400"/>
            <a:ext cx="2915543"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9672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013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4043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2438400"/>
            <a:ext cx="2211884" cy="8534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5266275"/>
            <a:ext cx="3471863" cy="259926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10972800"/>
            <a:ext cx="2211884" cy="203284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3562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2438400"/>
            <a:ext cx="2211884" cy="8534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5266275"/>
            <a:ext cx="3471863" cy="259926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10972800"/>
            <a:ext cx="2211884" cy="203284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57070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1947342"/>
            <a:ext cx="5915025"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9736667"/>
            <a:ext cx="5915025" cy="23207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33900542"/>
            <a:ext cx="1543050" cy="194733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10/20/2022</a:t>
            </a:fld>
            <a:endParaRPr lang="en-US"/>
          </a:p>
        </p:txBody>
      </p:sp>
      <p:sp>
        <p:nvSpPr>
          <p:cNvPr id="5" name="Footer Placeholder 4"/>
          <p:cNvSpPr>
            <a:spLocks noGrp="1"/>
          </p:cNvSpPr>
          <p:nvPr>
            <p:ph type="ftr" sz="quarter" idx="3"/>
          </p:nvPr>
        </p:nvSpPr>
        <p:spPr>
          <a:xfrm>
            <a:off x="2271713" y="33900542"/>
            <a:ext cx="2314575" cy="19473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33900542"/>
            <a:ext cx="1543050" cy="194733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491503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png"/><Relationship Id="rId18" Type="http://schemas.openxmlformats.org/officeDocument/2006/relationships/hyperlink" Target="https://arxiv.org/abs/1610.02391" TargetMode="External"/><Relationship Id="rId3" Type="http://schemas.openxmlformats.org/officeDocument/2006/relationships/image" Target="../media/image1.png"/><Relationship Id="rId21"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hyperlink" Target="https://cloud.google.com/tpu/docs/inception-v3-advanced" TargetMode="External"/><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halldweb.jlab.org/hydra/HydraRun.html" TargetMode="External"/><Relationship Id="rId24" Type="http://schemas.openxmlformats.org/officeDocument/2006/relationships/image" Target="../media/image19.png"/><Relationship Id="rId5" Type="http://schemas.openxmlformats.org/officeDocument/2006/relationships/image" Target="../media/image3.jpeg"/><Relationship Id="rId15" Type="http://schemas.openxmlformats.org/officeDocument/2006/relationships/image" Target="../media/image11.png"/><Relationship Id="rId23" Type="http://schemas.openxmlformats.org/officeDocument/2006/relationships/image" Target="../media/image18.png"/><Relationship Id="rId10" Type="http://schemas.openxmlformats.org/officeDocument/2006/relationships/image" Target="../media/image8.png"/><Relationship Id="rId19" Type="http://schemas.openxmlformats.org/officeDocument/2006/relationships/image" Target="../media/image14.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9E5560C8-1F13-FED8-4E94-407BA14EB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9" y="12198416"/>
            <a:ext cx="3092928" cy="2018266"/>
          </a:xfrm>
          <a:prstGeom prst="rect">
            <a:avLst/>
          </a:prstGeom>
        </p:spPr>
      </p:pic>
      <p:pic>
        <p:nvPicPr>
          <p:cNvPr id="49" name="Picture 48">
            <a:extLst>
              <a:ext uri="{FF2B5EF4-FFF2-40B4-BE49-F238E27FC236}">
                <a16:creationId xmlns:a16="http://schemas.microsoft.com/office/drawing/2014/main" id="{B53A9D06-84D0-11D4-BE86-F3DD05639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2" y="14004252"/>
            <a:ext cx="3151027" cy="1874773"/>
          </a:xfrm>
          <a:prstGeom prst="rect">
            <a:avLst/>
          </a:prstGeom>
        </p:spPr>
      </p:pic>
      <p:grpSp>
        <p:nvGrpSpPr>
          <p:cNvPr id="17" name="Group 16">
            <a:extLst>
              <a:ext uri="{FF2B5EF4-FFF2-40B4-BE49-F238E27FC236}">
                <a16:creationId xmlns:a16="http://schemas.microsoft.com/office/drawing/2014/main" id="{779A1303-E4A7-9C57-DB39-B9CA32218929}"/>
              </a:ext>
            </a:extLst>
          </p:cNvPr>
          <p:cNvGrpSpPr/>
          <p:nvPr/>
        </p:nvGrpSpPr>
        <p:grpSpPr>
          <a:xfrm>
            <a:off x="0" y="138408"/>
            <a:ext cx="7021292" cy="10929758"/>
            <a:chOff x="1" y="12202071"/>
            <a:chExt cx="7021292" cy="10929758"/>
          </a:xfrm>
        </p:grpSpPr>
        <p:pic>
          <p:nvPicPr>
            <p:cNvPr id="2" name="Picture 2" descr="hydra_logo_w.jpg">
              <a:extLst>
                <a:ext uri="{FF2B5EF4-FFF2-40B4-BE49-F238E27FC236}">
                  <a16:creationId xmlns:a16="http://schemas.microsoft.com/office/drawing/2014/main" id="{783125DE-E430-2FFA-6E50-DF0E894D5474}"/>
                </a:ext>
              </a:extLst>
            </p:cNvPr>
            <p:cNvPicPr>
              <a:picLocks noChangeAspect="1"/>
            </p:cNvPicPr>
            <p:nvPr/>
          </p:nvPicPr>
          <p:blipFill>
            <a:blip r:embed="rId5"/>
            <a:stretch>
              <a:fillRect/>
            </a:stretch>
          </p:blipFill>
          <p:spPr>
            <a:xfrm rot="10800000" flipH="1" flipV="1">
              <a:off x="1" y="12202071"/>
              <a:ext cx="1985963" cy="707737"/>
            </a:xfrm>
            <a:prstGeom prst="rect">
              <a:avLst/>
            </a:prstGeom>
          </p:spPr>
        </p:pic>
        <p:sp>
          <p:nvSpPr>
            <p:cNvPr id="5" name="TextBox 4">
              <a:extLst>
                <a:ext uri="{FF2B5EF4-FFF2-40B4-BE49-F238E27FC236}">
                  <a16:creationId xmlns:a16="http://schemas.microsoft.com/office/drawing/2014/main" id="{D64140DA-55EB-1EF3-DB47-14EA64ECC0E6}"/>
                </a:ext>
              </a:extLst>
            </p:cNvPr>
            <p:cNvSpPr txBox="1"/>
            <p:nvPr/>
          </p:nvSpPr>
          <p:spPr>
            <a:xfrm>
              <a:off x="160801" y="13348389"/>
              <a:ext cx="3450616"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cs typeface="Calibri"/>
                </a:rPr>
                <a:t>Hydra is an extensible framework for training and managing AI/ML for near real time monitoring that aims to relieve the shift crew and online monitoring coordinator of the tedious parts of data quality monitoring. It watches incoming data for signs of problems and flags them. Backed up by a comprehensive database it utilizes a web based front-end for efficient labeling as well as viewing the status from anywhere in the world.</a:t>
              </a:r>
            </a:p>
            <a:p>
              <a:endParaRPr lang="en-US" sz="1700" dirty="0">
                <a:cs typeface="Calibri"/>
              </a:endParaRPr>
            </a:p>
            <a:p>
              <a:endParaRPr lang="en-US" sz="1700" dirty="0">
                <a:cs typeface="Calibri"/>
              </a:endParaRPr>
            </a:p>
            <a:p>
              <a:endParaRPr lang="en-US" sz="1700" dirty="0">
                <a:cs typeface="Calibri"/>
              </a:endParaRPr>
            </a:p>
            <a:p>
              <a:endParaRPr lang="en-US" sz="1700" dirty="0">
                <a:cs typeface="Calibri"/>
              </a:endParaRPr>
            </a:p>
            <a:p>
              <a:endParaRPr lang="en-US" sz="1700" dirty="0">
                <a:cs typeface="Calibri"/>
              </a:endParaRPr>
            </a:p>
            <a:p>
              <a:endParaRPr lang="en-US" sz="1700" dirty="0">
                <a:cs typeface="Calibri"/>
              </a:endParaRPr>
            </a:p>
            <a:p>
              <a:endParaRPr lang="en-US" sz="1700" dirty="0">
                <a:cs typeface="Calibri"/>
              </a:endParaRPr>
            </a:p>
            <a:p>
              <a:endParaRPr lang="en-US" sz="1700" dirty="0">
                <a:cs typeface="Calibri"/>
              </a:endParaRPr>
            </a:p>
            <a:p>
              <a:endParaRPr lang="en-US" sz="1700" dirty="0">
                <a:cs typeface="Calibri"/>
              </a:endParaRPr>
            </a:p>
          </p:txBody>
        </p:sp>
        <p:sp>
          <p:nvSpPr>
            <p:cNvPr id="7" name="TextBox 6">
              <a:extLst>
                <a:ext uri="{FF2B5EF4-FFF2-40B4-BE49-F238E27FC236}">
                  <a16:creationId xmlns:a16="http://schemas.microsoft.com/office/drawing/2014/main" id="{37753858-A84F-029C-817E-2C7BEA11CC50}"/>
                </a:ext>
              </a:extLst>
            </p:cNvPr>
            <p:cNvSpPr txBox="1"/>
            <p:nvPr/>
          </p:nvSpPr>
          <p:spPr>
            <a:xfrm>
              <a:off x="45957" y="21654501"/>
              <a:ext cx="665259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Web app for labeling allows labelers to label hundreds of images very quickly (~ 1 minute).  Labels are stored in a database for use in training and model validation.</a:t>
              </a:r>
            </a:p>
            <a:p>
              <a:endParaRPr lang="en-US">
                <a:cs typeface="Calibri"/>
              </a:endParaRPr>
            </a:p>
            <a:p>
              <a:pPr algn="l"/>
              <a:endParaRPr lang="en-US">
                <a:cs typeface="Calibri"/>
              </a:endParaRPr>
            </a:p>
          </p:txBody>
        </p:sp>
        <p:sp>
          <p:nvSpPr>
            <p:cNvPr id="8" name="TextBox 7">
              <a:extLst>
                <a:ext uri="{FF2B5EF4-FFF2-40B4-BE49-F238E27FC236}">
                  <a16:creationId xmlns:a16="http://schemas.microsoft.com/office/drawing/2014/main" id="{48163679-2908-74DC-3D3C-69491B5596F8}"/>
                </a:ext>
              </a:extLst>
            </p:cNvPr>
            <p:cNvSpPr txBox="1"/>
            <p:nvPr/>
          </p:nvSpPr>
          <p:spPr>
            <a:xfrm>
              <a:off x="235045" y="12903870"/>
              <a:ext cx="67862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Thomas Britton, David Lawrence, Torri Jeske, Kishansingh Rajput</a:t>
              </a:r>
            </a:p>
          </p:txBody>
        </p:sp>
        <p:pic>
          <p:nvPicPr>
            <p:cNvPr id="11" name="Picture 11">
              <a:extLst>
                <a:ext uri="{FF2B5EF4-FFF2-40B4-BE49-F238E27FC236}">
                  <a16:creationId xmlns:a16="http://schemas.microsoft.com/office/drawing/2014/main" id="{74AD508A-9F4E-BE7D-CC6B-3D3C42A4BE52}"/>
                </a:ext>
              </a:extLst>
            </p:cNvPr>
            <p:cNvPicPr>
              <a:picLocks noChangeAspect="1"/>
            </p:cNvPicPr>
            <p:nvPr/>
          </p:nvPicPr>
          <p:blipFill>
            <a:blip r:embed="rId6"/>
            <a:stretch>
              <a:fillRect/>
            </a:stretch>
          </p:blipFill>
          <p:spPr>
            <a:xfrm>
              <a:off x="3496505" y="13786785"/>
              <a:ext cx="3260342" cy="2318147"/>
            </a:xfrm>
            <a:prstGeom prst="rect">
              <a:avLst/>
            </a:prstGeom>
          </p:spPr>
        </p:pic>
        <p:pic>
          <p:nvPicPr>
            <p:cNvPr id="9" name="Picture 12">
              <a:extLst>
                <a:ext uri="{FF2B5EF4-FFF2-40B4-BE49-F238E27FC236}">
                  <a16:creationId xmlns:a16="http://schemas.microsoft.com/office/drawing/2014/main" id="{C4E75B3E-2879-9725-A0DB-C4DF5A0C0C59}"/>
                </a:ext>
              </a:extLst>
            </p:cNvPr>
            <p:cNvPicPr>
              <a:picLocks noChangeAspect="1"/>
            </p:cNvPicPr>
            <p:nvPr/>
          </p:nvPicPr>
          <p:blipFill>
            <a:blip r:embed="rId7"/>
            <a:stretch>
              <a:fillRect/>
            </a:stretch>
          </p:blipFill>
          <p:spPr>
            <a:xfrm>
              <a:off x="128903" y="20082480"/>
              <a:ext cx="6541963" cy="1477327"/>
            </a:xfrm>
            <a:prstGeom prst="rect">
              <a:avLst/>
            </a:prstGeom>
          </p:spPr>
        </p:pic>
        <p:pic>
          <p:nvPicPr>
            <p:cNvPr id="16" name="Picture 15">
              <a:extLst>
                <a:ext uri="{FF2B5EF4-FFF2-40B4-BE49-F238E27FC236}">
                  <a16:creationId xmlns:a16="http://schemas.microsoft.com/office/drawing/2014/main" id="{124CAF11-900F-7D9E-CA1D-F6A2E3A7EC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0268" y="12354983"/>
              <a:ext cx="2217733" cy="482116"/>
            </a:xfrm>
            <a:prstGeom prst="rect">
              <a:avLst/>
            </a:prstGeom>
          </p:spPr>
        </p:pic>
        <p:pic>
          <p:nvPicPr>
            <p:cNvPr id="3" name="Picture 10">
              <a:extLst>
                <a:ext uri="{FF2B5EF4-FFF2-40B4-BE49-F238E27FC236}">
                  <a16:creationId xmlns:a16="http://schemas.microsoft.com/office/drawing/2014/main" id="{ADB8FCB0-4598-E7CA-7E5C-F40DCE551604}"/>
                </a:ext>
              </a:extLst>
            </p:cNvPr>
            <p:cNvPicPr>
              <a:picLocks noChangeAspect="1"/>
            </p:cNvPicPr>
            <p:nvPr/>
          </p:nvPicPr>
          <p:blipFill>
            <a:blip r:embed="rId9"/>
            <a:stretch>
              <a:fillRect/>
            </a:stretch>
          </p:blipFill>
          <p:spPr>
            <a:xfrm>
              <a:off x="45957" y="16975606"/>
              <a:ext cx="6707973" cy="2413996"/>
            </a:xfrm>
            <a:prstGeom prst="rect">
              <a:avLst/>
            </a:prstGeom>
          </p:spPr>
        </p:pic>
        <p:sp>
          <p:nvSpPr>
            <p:cNvPr id="13" name="TextBox 12">
              <a:extLst>
                <a:ext uri="{FF2B5EF4-FFF2-40B4-BE49-F238E27FC236}">
                  <a16:creationId xmlns:a16="http://schemas.microsoft.com/office/drawing/2014/main" id="{F4455859-8E7E-A2A8-FCEE-E16F1EE1163E}"/>
                </a:ext>
              </a:extLst>
            </p:cNvPr>
            <p:cNvSpPr txBox="1"/>
            <p:nvPr/>
          </p:nvSpPr>
          <p:spPr>
            <a:xfrm>
              <a:off x="1100024" y="19663488"/>
              <a:ext cx="4729705" cy="369332"/>
            </a:xfrm>
            <a:prstGeom prst="rect">
              <a:avLst/>
            </a:prstGeom>
            <a:noFill/>
          </p:spPr>
          <p:txBody>
            <a:bodyPr wrap="square">
              <a:spAutoFit/>
            </a:bodyPr>
            <a:lstStyle/>
            <a:p>
              <a:r>
                <a:rPr lang="en-US" b="1" dirty="0">
                  <a:cs typeface="Calibri"/>
                </a:rPr>
                <a:t>Web Based Labeling and Push Button Training:</a:t>
              </a:r>
              <a:endParaRPr lang="en-US" b="1" dirty="0"/>
            </a:p>
          </p:txBody>
        </p:sp>
        <p:pic>
          <p:nvPicPr>
            <p:cNvPr id="15" name="Picture 14" descr="Text&#10;&#10;Description automatically generated">
              <a:extLst>
                <a:ext uri="{FF2B5EF4-FFF2-40B4-BE49-F238E27FC236}">
                  <a16:creationId xmlns:a16="http://schemas.microsoft.com/office/drawing/2014/main" id="{FD9FA28D-43D4-93F1-4665-CEE67B7B1599}"/>
                </a:ext>
              </a:extLst>
            </p:cNvPr>
            <p:cNvPicPr>
              <a:picLocks noChangeAspect="1"/>
            </p:cNvPicPr>
            <p:nvPr/>
          </p:nvPicPr>
          <p:blipFill rotWithShape="1">
            <a:blip r:embed="rId10"/>
            <a:srcRect t="7143"/>
            <a:stretch/>
          </p:blipFill>
          <p:spPr>
            <a:xfrm>
              <a:off x="2331593" y="12229840"/>
              <a:ext cx="1913461" cy="642551"/>
            </a:xfrm>
            <a:prstGeom prst="rect">
              <a:avLst/>
            </a:prstGeom>
          </p:spPr>
        </p:pic>
      </p:grpSp>
      <p:sp>
        <p:nvSpPr>
          <p:cNvPr id="19" name="TextBox 18">
            <a:extLst>
              <a:ext uri="{FF2B5EF4-FFF2-40B4-BE49-F238E27FC236}">
                <a16:creationId xmlns:a16="http://schemas.microsoft.com/office/drawing/2014/main" id="{A138A21D-C13D-79FD-6CDD-FF0870A61727}"/>
              </a:ext>
            </a:extLst>
          </p:cNvPr>
          <p:cNvSpPr txBox="1"/>
          <p:nvPr/>
        </p:nvSpPr>
        <p:spPr>
          <a:xfrm>
            <a:off x="349869" y="20133243"/>
            <a:ext cx="708386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cs typeface="Calibri"/>
                <a:hlinkClick r:id="rId11"/>
              </a:rPr>
              <a:t>Near Real-time Hydra Analysis Available via Webpage to Users</a:t>
            </a:r>
            <a:endParaRPr lang="en-US" b="1" dirty="0">
              <a:cs typeface="Calibri"/>
            </a:endParaRPr>
          </a:p>
        </p:txBody>
      </p:sp>
      <p:sp>
        <p:nvSpPr>
          <p:cNvPr id="20" name="TextBox 19">
            <a:extLst>
              <a:ext uri="{FF2B5EF4-FFF2-40B4-BE49-F238E27FC236}">
                <a16:creationId xmlns:a16="http://schemas.microsoft.com/office/drawing/2014/main" id="{1E50DFFA-A09C-F327-E4F3-97C24F417504}"/>
              </a:ext>
            </a:extLst>
          </p:cNvPr>
          <p:cNvSpPr txBox="1"/>
          <p:nvPr/>
        </p:nvSpPr>
        <p:spPr>
          <a:xfrm>
            <a:off x="-29117" y="10605670"/>
            <a:ext cx="6844625"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Optimized Training Time:</a:t>
            </a:r>
          </a:p>
          <a:p>
            <a:r>
              <a:rPr lang="en-US" sz="1700" dirty="0"/>
              <a:t>Training time is optimized by balancing number of images with each label. Thus, we use all instances of bad behavior and a sub-sample of good behavior. Training is virtually push button; most models based on Google's Inception v3 </a:t>
            </a:r>
            <a:r>
              <a:rPr lang="en-US" sz="1700" dirty="0">
                <a:hlinkClick r:id="rId12"/>
              </a:rPr>
              <a:t>[1]</a:t>
            </a:r>
            <a:r>
              <a:rPr lang="en-US" sz="1700" dirty="0"/>
              <a:t>.</a:t>
            </a:r>
            <a:endParaRPr lang="en-US" sz="1700" dirty="0">
              <a:cs typeface="Calibri"/>
            </a:endParaRPr>
          </a:p>
        </p:txBody>
      </p:sp>
      <p:pic>
        <p:nvPicPr>
          <p:cNvPr id="22" name="Picture 6">
            <a:extLst>
              <a:ext uri="{FF2B5EF4-FFF2-40B4-BE49-F238E27FC236}">
                <a16:creationId xmlns:a16="http://schemas.microsoft.com/office/drawing/2014/main" id="{5C96EB46-8AA4-901D-1AD6-268037BC481B}"/>
              </a:ext>
            </a:extLst>
          </p:cNvPr>
          <p:cNvPicPr>
            <a:picLocks noChangeAspect="1"/>
          </p:cNvPicPr>
          <p:nvPr/>
        </p:nvPicPr>
        <p:blipFill>
          <a:blip r:embed="rId13"/>
          <a:stretch>
            <a:fillRect/>
          </a:stretch>
        </p:blipFill>
        <p:spPr>
          <a:xfrm>
            <a:off x="89443" y="16416840"/>
            <a:ext cx="6599240" cy="2532278"/>
          </a:xfrm>
          <a:prstGeom prst="rect">
            <a:avLst/>
          </a:prstGeom>
        </p:spPr>
      </p:pic>
      <p:sp>
        <p:nvSpPr>
          <p:cNvPr id="23" name="TextBox 22">
            <a:extLst>
              <a:ext uri="{FF2B5EF4-FFF2-40B4-BE49-F238E27FC236}">
                <a16:creationId xmlns:a16="http://schemas.microsoft.com/office/drawing/2014/main" id="{10BC4DE9-604A-8385-CAE1-C300DB3DD03F}"/>
              </a:ext>
            </a:extLst>
          </p:cNvPr>
          <p:cNvSpPr txBox="1"/>
          <p:nvPr/>
        </p:nvSpPr>
        <p:spPr>
          <a:xfrm>
            <a:off x="21212" y="18901542"/>
            <a:ext cx="68612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t>Left</a:t>
            </a:r>
            <a:r>
              <a:rPr lang="en-US" dirty="0"/>
              <a:t>: Properly labeled good image. </a:t>
            </a:r>
            <a:r>
              <a:rPr lang="en-US" u="sng" dirty="0"/>
              <a:t>Right</a:t>
            </a:r>
            <a:r>
              <a:rPr lang="en-US" dirty="0"/>
              <a:t>: Hydra thought the right image did not contain enough statistics and was confident in the </a:t>
            </a:r>
            <a:r>
              <a:rPr lang="en-US" dirty="0" err="1"/>
              <a:t>NoData</a:t>
            </a:r>
            <a:r>
              <a:rPr lang="en-US" dirty="0"/>
              <a:t> label. Super-human performance! Expert stated Events &lt; 100,000 =&gt; no </a:t>
            </a:r>
            <a:r>
              <a:rPr lang="en-US"/>
              <a:t>data; </a:t>
            </a:r>
            <a:r>
              <a:rPr lang="en-US">
                <a:ea typeface="+mn-lt"/>
                <a:cs typeface="+mn-lt"/>
              </a:rPr>
              <a:t>Hydra was right! </a:t>
            </a:r>
          </a:p>
        </p:txBody>
      </p:sp>
      <p:pic>
        <p:nvPicPr>
          <p:cNvPr id="24" name="Picture 8" descr="Screen Shot 2022-10-12 at 10.46.42 AM.png">
            <a:extLst>
              <a:ext uri="{FF2B5EF4-FFF2-40B4-BE49-F238E27FC236}">
                <a16:creationId xmlns:a16="http://schemas.microsoft.com/office/drawing/2014/main" id="{5A317980-6524-1F43-E5FE-D989017D8E9F}"/>
              </a:ext>
            </a:extLst>
          </p:cNvPr>
          <p:cNvPicPr>
            <a:picLocks noChangeAspect="1"/>
          </p:cNvPicPr>
          <p:nvPr/>
        </p:nvPicPr>
        <p:blipFill>
          <a:blip r:embed="rId14"/>
          <a:stretch>
            <a:fillRect/>
          </a:stretch>
        </p:blipFill>
        <p:spPr>
          <a:xfrm>
            <a:off x="589650" y="20518066"/>
            <a:ext cx="5687212" cy="4062572"/>
          </a:xfrm>
          <a:prstGeom prst="rect">
            <a:avLst/>
          </a:prstGeom>
        </p:spPr>
      </p:pic>
      <p:sp>
        <p:nvSpPr>
          <p:cNvPr id="25" name="TextBox 24">
            <a:extLst>
              <a:ext uri="{FF2B5EF4-FFF2-40B4-BE49-F238E27FC236}">
                <a16:creationId xmlns:a16="http://schemas.microsoft.com/office/drawing/2014/main" id="{C75D9DDE-10BB-7B0E-6DDB-6DDE52E7C40B}"/>
              </a:ext>
            </a:extLst>
          </p:cNvPr>
          <p:cNvSpPr txBox="1"/>
          <p:nvPr/>
        </p:nvSpPr>
        <p:spPr>
          <a:xfrm>
            <a:off x="627176" y="16019891"/>
            <a:ext cx="6038750" cy="369332"/>
          </a:xfrm>
          <a:prstGeom prst="rect">
            <a:avLst/>
          </a:prstGeom>
          <a:noFill/>
        </p:spPr>
        <p:txBody>
          <a:bodyPr wrap="square" lIns="91440" tIns="45720" rIns="91440" bIns="45720" anchor="t">
            <a:spAutoFit/>
          </a:bodyPr>
          <a:lstStyle/>
          <a:p>
            <a:r>
              <a:rPr lang="en-US" b="1" dirty="0"/>
              <a:t>Each Model is Validated Before Being Put Into Production. </a:t>
            </a:r>
          </a:p>
        </p:txBody>
      </p:sp>
      <p:grpSp>
        <p:nvGrpSpPr>
          <p:cNvPr id="34" name="Group 33">
            <a:extLst>
              <a:ext uri="{FF2B5EF4-FFF2-40B4-BE49-F238E27FC236}">
                <a16:creationId xmlns:a16="http://schemas.microsoft.com/office/drawing/2014/main" id="{BC8F4BED-7C81-6B52-24E7-3CD9A9A34136}"/>
              </a:ext>
            </a:extLst>
          </p:cNvPr>
          <p:cNvGrpSpPr/>
          <p:nvPr/>
        </p:nvGrpSpPr>
        <p:grpSpPr>
          <a:xfrm>
            <a:off x="-93322" y="24684100"/>
            <a:ext cx="6941348" cy="11907594"/>
            <a:chOff x="-56096" y="12382094"/>
            <a:chExt cx="6941348" cy="11907594"/>
          </a:xfrm>
        </p:grpSpPr>
        <p:sp>
          <p:nvSpPr>
            <p:cNvPr id="35" name="TextBox 34">
              <a:extLst>
                <a:ext uri="{FF2B5EF4-FFF2-40B4-BE49-F238E27FC236}">
                  <a16:creationId xmlns:a16="http://schemas.microsoft.com/office/drawing/2014/main" id="{8160F107-017C-8E68-3025-93740210F25B}"/>
                </a:ext>
              </a:extLst>
            </p:cNvPr>
            <p:cNvSpPr txBox="1"/>
            <p:nvPr/>
          </p:nvSpPr>
          <p:spPr>
            <a:xfrm>
              <a:off x="27252" y="12382094"/>
              <a:ext cx="68580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Automatic Image Collection:</a:t>
              </a:r>
            </a:p>
            <a:p>
              <a:r>
                <a:rPr lang="en-US" dirty="0"/>
                <a:t>Hydra is configured to save images it thinks it needs for future training and validation.  This also includes a non-biased sample collected  in a configurable way (per image type).  These images automatically appear on the labeler, ready to be labeled by experts for future training.</a:t>
              </a:r>
              <a:endParaRPr lang="en-US" dirty="0">
                <a:cs typeface="Calibri"/>
              </a:endParaRPr>
            </a:p>
          </p:txBody>
        </p:sp>
        <p:pic>
          <p:nvPicPr>
            <p:cNvPr id="37" name="Picture 10">
              <a:extLst>
                <a:ext uri="{FF2B5EF4-FFF2-40B4-BE49-F238E27FC236}">
                  <a16:creationId xmlns:a16="http://schemas.microsoft.com/office/drawing/2014/main" id="{7F0CB5DD-CAFA-049D-3268-381C8C3558D8}"/>
                </a:ext>
              </a:extLst>
            </p:cNvPr>
            <p:cNvPicPr>
              <a:picLocks noChangeAspect="1"/>
            </p:cNvPicPr>
            <p:nvPr/>
          </p:nvPicPr>
          <p:blipFill>
            <a:blip r:embed="rId15"/>
            <a:stretch>
              <a:fillRect/>
            </a:stretch>
          </p:blipFill>
          <p:spPr>
            <a:xfrm>
              <a:off x="81065" y="16241472"/>
              <a:ext cx="3339829" cy="2940590"/>
            </a:xfrm>
            <a:prstGeom prst="rect">
              <a:avLst/>
            </a:prstGeom>
          </p:spPr>
        </p:pic>
        <p:sp>
          <p:nvSpPr>
            <p:cNvPr id="38" name="TextBox 37">
              <a:extLst>
                <a:ext uri="{FF2B5EF4-FFF2-40B4-BE49-F238E27FC236}">
                  <a16:creationId xmlns:a16="http://schemas.microsoft.com/office/drawing/2014/main" id="{50490936-E629-BFC3-B3AD-2203D76457DF}"/>
                </a:ext>
              </a:extLst>
            </p:cNvPr>
            <p:cNvSpPr txBox="1"/>
            <p:nvPr/>
          </p:nvSpPr>
          <p:spPr>
            <a:xfrm>
              <a:off x="3437110" y="16684012"/>
              <a:ext cx="326632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Deployment: </a:t>
              </a:r>
              <a:r>
                <a:rPr lang="en-US" dirty="0"/>
                <a:t>Hydra is currently deployed in 3 of the 4 experimental halls at Jefferson Lab, with plans to deploy to the 4</a:t>
              </a:r>
              <a:r>
                <a:rPr lang="en-US" baseline="30000" dirty="0"/>
                <a:t>th </a:t>
              </a:r>
              <a:r>
                <a:rPr lang="en-US" dirty="0"/>
                <a:t>very soon. </a:t>
              </a:r>
              <a:r>
                <a:rPr lang="en-US" dirty="0">
                  <a:cs typeface="Calibri"/>
                </a:rPr>
                <a:t>The code is generic enough such that deployment to other Halls is straightforward and requires little in the way of infrastructure.</a:t>
              </a:r>
            </a:p>
          </p:txBody>
        </p:sp>
        <p:sp>
          <p:nvSpPr>
            <p:cNvPr id="39" name="TextBox 38">
              <a:extLst>
                <a:ext uri="{FF2B5EF4-FFF2-40B4-BE49-F238E27FC236}">
                  <a16:creationId xmlns:a16="http://schemas.microsoft.com/office/drawing/2014/main" id="{8D34E624-680F-0C3A-7015-B97F7A2D4999}"/>
                </a:ext>
              </a:extLst>
            </p:cNvPr>
            <p:cNvSpPr txBox="1"/>
            <p:nvPr/>
          </p:nvSpPr>
          <p:spPr>
            <a:xfrm>
              <a:off x="-56096" y="19469510"/>
              <a:ext cx="662237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Upcoming Feature: Hydra + </a:t>
              </a:r>
              <a:r>
                <a:rPr lang="en-US" b="1" dirty="0" err="1"/>
                <a:t>GradCAM</a:t>
              </a:r>
              <a:r>
                <a:rPr lang="en-US" b="1" dirty="0"/>
                <a:t> </a:t>
              </a:r>
              <a:endParaRPr lang="en-US" b="1"/>
            </a:p>
            <a:p>
              <a:pPr algn="ctr"/>
              <a:r>
                <a:rPr lang="en-US" dirty="0"/>
                <a:t>Can we identify regions in an image important for determining whether it is "Good" or "Bad"?</a:t>
              </a:r>
              <a:endParaRPr lang="en-US" dirty="0">
                <a:cs typeface="Calibri"/>
              </a:endParaRPr>
            </a:p>
          </p:txBody>
        </p:sp>
        <p:pic>
          <p:nvPicPr>
            <p:cNvPr id="40" name="Picture 4">
              <a:extLst>
                <a:ext uri="{FF2B5EF4-FFF2-40B4-BE49-F238E27FC236}">
                  <a16:creationId xmlns:a16="http://schemas.microsoft.com/office/drawing/2014/main" id="{53732755-8ED0-B3A1-8535-CF7A922C5B55}"/>
                </a:ext>
              </a:extLst>
            </p:cNvPr>
            <p:cNvPicPr>
              <a:picLocks noChangeAspect="1"/>
            </p:cNvPicPr>
            <p:nvPr/>
          </p:nvPicPr>
          <p:blipFill>
            <a:blip r:embed="rId16"/>
            <a:stretch>
              <a:fillRect/>
            </a:stretch>
          </p:blipFill>
          <p:spPr>
            <a:xfrm>
              <a:off x="3392250" y="20390447"/>
              <a:ext cx="3128481" cy="1703886"/>
            </a:xfrm>
            <a:prstGeom prst="rect">
              <a:avLst/>
            </a:prstGeom>
          </p:spPr>
        </p:pic>
        <p:pic>
          <p:nvPicPr>
            <p:cNvPr id="41" name="Picture 7" descr="Screen Shot 2022-10-12 at 12.12.05 PM.png">
              <a:extLst>
                <a:ext uri="{FF2B5EF4-FFF2-40B4-BE49-F238E27FC236}">
                  <a16:creationId xmlns:a16="http://schemas.microsoft.com/office/drawing/2014/main" id="{941CF90C-ED76-E69A-D802-7AC15452C148}"/>
                </a:ext>
              </a:extLst>
            </p:cNvPr>
            <p:cNvPicPr>
              <a:picLocks noChangeAspect="1"/>
            </p:cNvPicPr>
            <p:nvPr/>
          </p:nvPicPr>
          <p:blipFill>
            <a:blip r:embed="rId17"/>
            <a:stretch>
              <a:fillRect/>
            </a:stretch>
          </p:blipFill>
          <p:spPr>
            <a:xfrm>
              <a:off x="172592" y="20378296"/>
              <a:ext cx="3000053" cy="1869303"/>
            </a:xfrm>
            <a:prstGeom prst="rect">
              <a:avLst/>
            </a:prstGeom>
          </p:spPr>
        </p:pic>
        <p:sp>
          <p:nvSpPr>
            <p:cNvPr id="42" name="Oval 41">
              <a:extLst>
                <a:ext uri="{FF2B5EF4-FFF2-40B4-BE49-F238E27FC236}">
                  <a16:creationId xmlns:a16="http://schemas.microsoft.com/office/drawing/2014/main" id="{A4FAD5FE-B12F-2FFD-82AA-3A7AACE16D0E}"/>
                </a:ext>
              </a:extLst>
            </p:cNvPr>
            <p:cNvSpPr/>
            <p:nvPr/>
          </p:nvSpPr>
          <p:spPr>
            <a:xfrm>
              <a:off x="2151656" y="21312946"/>
              <a:ext cx="916112" cy="9161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82878F8-B760-9836-EA60-BE5998C97D8B}"/>
                </a:ext>
              </a:extLst>
            </p:cNvPr>
            <p:cNvSpPr txBox="1"/>
            <p:nvPr/>
          </p:nvSpPr>
          <p:spPr>
            <a:xfrm>
              <a:off x="81064" y="22366176"/>
              <a:ext cx="6622370" cy="1400383"/>
            </a:xfrm>
            <a:prstGeom prst="rect">
              <a:avLst/>
            </a:prstGeom>
            <a:noFill/>
          </p:spPr>
          <p:txBody>
            <a:bodyPr wrap="square" lIns="91440" tIns="45720" rIns="91440" bIns="45720" anchor="t">
              <a:spAutoFit/>
            </a:bodyPr>
            <a:lstStyle/>
            <a:p>
              <a:r>
                <a:rPr lang="en-US" sz="1700" dirty="0">
                  <a:cs typeface="Calibri"/>
                </a:rPr>
                <a:t>This example from the Barrell Silicon Vertex Tracker located in Hall B. The detector expert labeled (and Hydra classified the </a:t>
              </a:r>
              <a:r>
                <a:rPr lang="en-US" sz="1700" u="sng" dirty="0">
                  <a:cs typeface="Calibri"/>
                </a:rPr>
                <a:t>left </a:t>
              </a:r>
              <a:r>
                <a:rPr lang="en-US" sz="1700" dirty="0">
                  <a:cs typeface="Calibri"/>
                </a:rPr>
                <a:t>image) as bad due to low occupancy in a single sector (red circle). </a:t>
              </a:r>
              <a:r>
                <a:rPr lang="en-US" sz="1700" u="sng" dirty="0">
                  <a:cs typeface="Calibri"/>
                </a:rPr>
                <a:t>Right</a:t>
              </a:r>
              <a:r>
                <a:rPr lang="en-US" sz="1700" dirty="0">
                  <a:cs typeface="Calibri"/>
                </a:rPr>
                <a:t>: Heat map indicates the same region as important to Hydra for labeling the image as “Bad”.  </a:t>
              </a:r>
              <a:r>
                <a:rPr lang="en-US" sz="1700" dirty="0" err="1">
                  <a:cs typeface="Calibri"/>
                </a:rPr>
                <a:t>GradCAM</a:t>
              </a:r>
              <a:r>
                <a:rPr lang="en-US" sz="1700" dirty="0">
                  <a:cs typeface="Calibri"/>
                </a:rPr>
                <a:t> </a:t>
              </a:r>
              <a:r>
                <a:rPr lang="en-US" sz="1700" dirty="0">
                  <a:cs typeface="Calibri"/>
                  <a:hlinkClick r:id="rId18"/>
                </a:rPr>
                <a:t>[2]</a:t>
              </a:r>
              <a:r>
                <a:rPr lang="en-US" sz="1700" dirty="0">
                  <a:cs typeface="Calibri"/>
                </a:rPr>
                <a:t> should provide enhanced diagnostics to shift crews. </a:t>
              </a:r>
            </a:p>
          </p:txBody>
        </p:sp>
        <p:sp>
          <p:nvSpPr>
            <p:cNvPr id="44" name="TextBox 43">
              <a:extLst>
                <a:ext uri="{FF2B5EF4-FFF2-40B4-BE49-F238E27FC236}">
                  <a16:creationId xmlns:a16="http://schemas.microsoft.com/office/drawing/2014/main" id="{DF1485ED-7CAD-88B9-B7BA-25ACF94B5A2D}"/>
                </a:ext>
              </a:extLst>
            </p:cNvPr>
            <p:cNvSpPr txBox="1"/>
            <p:nvPr/>
          </p:nvSpPr>
          <p:spPr>
            <a:xfrm>
              <a:off x="81064" y="23920356"/>
              <a:ext cx="3457574" cy="369332"/>
            </a:xfrm>
            <a:prstGeom prst="rect">
              <a:avLst/>
            </a:prstGeom>
            <a:noFill/>
          </p:spPr>
          <p:txBody>
            <a:bodyPr wrap="square" lIns="91440" tIns="45720" rIns="91440" bIns="45720" anchor="t">
              <a:spAutoFit/>
            </a:bodyPr>
            <a:lstStyle/>
            <a:p>
              <a:r>
                <a:rPr lang="en-US" b="1">
                  <a:cs typeface="Calibri"/>
                </a:rPr>
                <a:t>Contact: tbritton@jlab.org</a:t>
              </a:r>
              <a:endParaRPr lang="en-US" b="1"/>
            </a:p>
          </p:txBody>
        </p:sp>
      </p:grpSp>
      <p:sp>
        <p:nvSpPr>
          <p:cNvPr id="4" name="TextBox 3">
            <a:extLst>
              <a:ext uri="{FF2B5EF4-FFF2-40B4-BE49-F238E27FC236}">
                <a16:creationId xmlns:a16="http://schemas.microsoft.com/office/drawing/2014/main" id="{BA28E7E0-F702-322A-CA9B-B4DEC5D7D8A1}"/>
              </a:ext>
            </a:extLst>
          </p:cNvPr>
          <p:cNvSpPr txBox="1"/>
          <p:nvPr/>
        </p:nvSpPr>
        <p:spPr>
          <a:xfrm>
            <a:off x="2038257" y="14304739"/>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Example Training</a:t>
            </a:r>
          </a:p>
        </p:txBody>
      </p:sp>
      <p:sp>
        <p:nvSpPr>
          <p:cNvPr id="12" name="TextBox 11">
            <a:extLst>
              <a:ext uri="{FF2B5EF4-FFF2-40B4-BE49-F238E27FC236}">
                <a16:creationId xmlns:a16="http://schemas.microsoft.com/office/drawing/2014/main" id="{E7CC03E6-2C9F-9E6F-727D-9AD02BFD4265}"/>
              </a:ext>
            </a:extLst>
          </p:cNvPr>
          <p:cNvSpPr txBox="1"/>
          <p:nvPr/>
        </p:nvSpPr>
        <p:spPr>
          <a:xfrm>
            <a:off x="3231575" y="36246031"/>
            <a:ext cx="379680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t>Thanks to Diana McSpadden for being our proxy</a:t>
            </a:r>
            <a:endParaRPr lang="en-US" sz="1400" i="1">
              <a:cs typeface="Calibri"/>
            </a:endParaRPr>
          </a:p>
        </p:txBody>
      </p:sp>
      <p:cxnSp>
        <p:nvCxnSpPr>
          <p:cNvPr id="29" name="Connector: Elbow 28">
            <a:extLst>
              <a:ext uri="{FF2B5EF4-FFF2-40B4-BE49-F238E27FC236}">
                <a16:creationId xmlns:a16="http://schemas.microsoft.com/office/drawing/2014/main" id="{AE974F53-A40D-4903-8E24-3D5BA882B2D5}"/>
              </a:ext>
            </a:extLst>
          </p:cNvPr>
          <p:cNvCxnSpPr>
            <a:cxnSpLocks/>
            <a:stCxn id="52" idx="3"/>
            <a:endCxn id="26" idx="2"/>
          </p:cNvCxnSpPr>
          <p:nvPr/>
        </p:nvCxnSpPr>
        <p:spPr>
          <a:xfrm flipV="1">
            <a:off x="5831741" y="26957803"/>
            <a:ext cx="445598" cy="629601"/>
          </a:xfrm>
          <a:prstGeom prst="bentConnector2">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28">
            <a:extLst>
              <a:ext uri="{FF2B5EF4-FFF2-40B4-BE49-F238E27FC236}">
                <a16:creationId xmlns:a16="http://schemas.microsoft.com/office/drawing/2014/main" id="{9A669845-7E9A-887E-0A82-2747335700B5}"/>
              </a:ext>
            </a:extLst>
          </p:cNvPr>
          <p:cNvCxnSpPr>
            <a:cxnSpLocks/>
            <a:stCxn id="52" idx="3"/>
            <a:endCxn id="21" idx="0"/>
          </p:cNvCxnSpPr>
          <p:nvPr/>
        </p:nvCxnSpPr>
        <p:spPr>
          <a:xfrm>
            <a:off x="5831741" y="27587404"/>
            <a:ext cx="444552" cy="540361"/>
          </a:xfrm>
          <a:prstGeom prst="bentConnector2">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084E658-CDD9-99EA-8BF1-3115FAB160B6}"/>
              </a:ext>
            </a:extLst>
          </p:cNvPr>
          <p:cNvCxnSpPr>
            <a:cxnSpLocks/>
            <a:stCxn id="51" idx="3"/>
            <a:endCxn id="52" idx="1"/>
          </p:cNvCxnSpPr>
          <p:nvPr/>
        </p:nvCxnSpPr>
        <p:spPr>
          <a:xfrm flipV="1">
            <a:off x="4111328" y="27587404"/>
            <a:ext cx="533099" cy="49"/>
          </a:xfrm>
          <a:prstGeom prst="straightConnector1">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9D4B4E16-9091-8ACA-FE5C-5BC8351FF2DA}"/>
              </a:ext>
            </a:extLst>
          </p:cNvPr>
          <p:cNvGrpSpPr/>
          <p:nvPr/>
        </p:nvGrpSpPr>
        <p:grpSpPr>
          <a:xfrm>
            <a:off x="72997" y="26112413"/>
            <a:ext cx="6642013" cy="2918251"/>
            <a:chOff x="57429" y="25708926"/>
            <a:chExt cx="6699482" cy="2918251"/>
          </a:xfrm>
        </p:grpSpPr>
        <p:pic>
          <p:nvPicPr>
            <p:cNvPr id="6" name="Picture 9" descr="1,174 Cartoon Hydra Images, Stock Photos &amp; Vectors | Shutterstock">
              <a:extLst>
                <a:ext uri="{FF2B5EF4-FFF2-40B4-BE49-F238E27FC236}">
                  <a16:creationId xmlns:a16="http://schemas.microsoft.com/office/drawing/2014/main" id="{C28CA8AD-4D98-5964-950A-794F025747E9}"/>
                </a:ext>
              </a:extLst>
            </p:cNvPr>
            <p:cNvPicPr>
              <a:picLocks noChangeAspect="1"/>
            </p:cNvPicPr>
            <p:nvPr/>
          </p:nvPicPr>
          <p:blipFill>
            <a:blip r:embed="rId19"/>
            <a:stretch>
              <a:fillRect/>
            </a:stretch>
          </p:blipFill>
          <p:spPr>
            <a:xfrm>
              <a:off x="1070776" y="26482898"/>
              <a:ext cx="1602849" cy="1477329"/>
            </a:xfrm>
            <a:prstGeom prst="rect">
              <a:avLst/>
            </a:prstGeom>
          </p:spPr>
        </p:pic>
        <p:cxnSp>
          <p:nvCxnSpPr>
            <p:cNvPr id="10" name="Straight Arrow Connector 9">
              <a:extLst>
                <a:ext uri="{FF2B5EF4-FFF2-40B4-BE49-F238E27FC236}">
                  <a16:creationId xmlns:a16="http://schemas.microsoft.com/office/drawing/2014/main" id="{0FCA3A2C-2827-CB38-F783-9ECAFA45CFA7}"/>
                </a:ext>
              </a:extLst>
            </p:cNvPr>
            <p:cNvCxnSpPr>
              <a:cxnSpLocks/>
            </p:cNvCxnSpPr>
            <p:nvPr/>
          </p:nvCxnSpPr>
          <p:spPr>
            <a:xfrm>
              <a:off x="943732" y="27223724"/>
              <a:ext cx="364783" cy="0"/>
            </a:xfrm>
            <a:prstGeom prst="straightConnector1">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C7DC96-41BA-6073-ABC0-101D59F32306}"/>
                </a:ext>
              </a:extLst>
            </p:cNvPr>
            <p:cNvCxnSpPr>
              <a:cxnSpLocks/>
            </p:cNvCxnSpPr>
            <p:nvPr/>
          </p:nvCxnSpPr>
          <p:spPr>
            <a:xfrm>
              <a:off x="2571025" y="27166536"/>
              <a:ext cx="448475" cy="2382"/>
            </a:xfrm>
            <a:prstGeom prst="straightConnector1">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5" descr="Folder - Free files and folders icons">
              <a:extLst>
                <a:ext uri="{FF2B5EF4-FFF2-40B4-BE49-F238E27FC236}">
                  <a16:creationId xmlns:a16="http://schemas.microsoft.com/office/drawing/2014/main" id="{67D681E9-91BB-EBED-C1B8-41F424F028EB}"/>
                </a:ext>
              </a:extLst>
            </p:cNvPr>
            <p:cNvPicPr>
              <a:picLocks noChangeAspect="1"/>
            </p:cNvPicPr>
            <p:nvPr/>
          </p:nvPicPr>
          <p:blipFill>
            <a:blip r:embed="rId20"/>
            <a:stretch>
              <a:fillRect/>
            </a:stretch>
          </p:blipFill>
          <p:spPr>
            <a:xfrm>
              <a:off x="5871884" y="27724278"/>
              <a:ext cx="885027" cy="902899"/>
            </a:xfrm>
            <a:prstGeom prst="rect">
              <a:avLst/>
            </a:prstGeom>
          </p:spPr>
        </p:pic>
        <p:pic>
          <p:nvPicPr>
            <p:cNvPr id="26" name="Picture 26" descr="Trash bin - Free ui icons">
              <a:extLst>
                <a:ext uri="{FF2B5EF4-FFF2-40B4-BE49-F238E27FC236}">
                  <a16:creationId xmlns:a16="http://schemas.microsoft.com/office/drawing/2014/main" id="{E74AD0EA-CC57-AF36-F583-F9891863AE0F}"/>
                </a:ext>
              </a:extLst>
            </p:cNvPr>
            <p:cNvPicPr>
              <a:picLocks noChangeAspect="1"/>
            </p:cNvPicPr>
            <p:nvPr/>
          </p:nvPicPr>
          <p:blipFill>
            <a:blip r:embed="rId21"/>
            <a:stretch>
              <a:fillRect/>
            </a:stretch>
          </p:blipFill>
          <p:spPr>
            <a:xfrm>
              <a:off x="5920830" y="25708926"/>
              <a:ext cx="789246" cy="845390"/>
            </a:xfrm>
            <a:prstGeom prst="rect">
              <a:avLst/>
            </a:prstGeom>
          </p:spPr>
        </p:pic>
        <p:cxnSp>
          <p:nvCxnSpPr>
            <p:cNvPr id="47" name="Connector: Elbow 28">
              <a:extLst>
                <a:ext uri="{FF2B5EF4-FFF2-40B4-BE49-F238E27FC236}">
                  <a16:creationId xmlns:a16="http://schemas.microsoft.com/office/drawing/2014/main" id="{ED75F558-1A11-617F-F106-F84BB0E86F9C}"/>
                </a:ext>
              </a:extLst>
            </p:cNvPr>
            <p:cNvCxnSpPr>
              <a:cxnSpLocks/>
              <a:stCxn id="51" idx="2"/>
              <a:endCxn id="21" idx="1"/>
            </p:cNvCxnSpPr>
            <p:nvPr/>
          </p:nvCxnSpPr>
          <p:spPr>
            <a:xfrm rot="16200000" flipH="1">
              <a:off x="4331165" y="26635009"/>
              <a:ext cx="807096" cy="2274342"/>
            </a:xfrm>
            <a:prstGeom prst="bentConnector2">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A8A0288-0B54-29B5-31BD-47D64A452E81}"/>
                </a:ext>
              </a:extLst>
            </p:cNvPr>
            <p:cNvSpPr txBox="1"/>
            <p:nvPr/>
          </p:nvSpPr>
          <p:spPr>
            <a:xfrm>
              <a:off x="3064383" y="26999300"/>
              <a:ext cx="1066318" cy="369332"/>
            </a:xfrm>
            <a:prstGeom prst="rect">
              <a:avLst/>
            </a:prstGeom>
            <a:noFill/>
            <a:ln w="28575">
              <a:solidFill>
                <a:schemeClr val="accent1"/>
              </a:solidFill>
            </a:ln>
          </p:spPr>
          <p:txBody>
            <a:bodyPr wrap="none" rtlCol="0">
              <a:spAutoFit/>
            </a:bodyPr>
            <a:lstStyle/>
            <a:p>
              <a:r>
                <a:rPr lang="en-US"/>
                <a:t>Unbiased</a:t>
              </a:r>
            </a:p>
          </p:txBody>
        </p:sp>
        <p:sp>
          <p:nvSpPr>
            <p:cNvPr id="52" name="TextBox 51">
              <a:extLst>
                <a:ext uri="{FF2B5EF4-FFF2-40B4-BE49-F238E27FC236}">
                  <a16:creationId xmlns:a16="http://schemas.microsoft.com/office/drawing/2014/main" id="{F381956F-B65E-3D86-2E1E-AAC111841187}"/>
                </a:ext>
              </a:extLst>
            </p:cNvPr>
            <p:cNvSpPr txBox="1"/>
            <p:nvPr/>
          </p:nvSpPr>
          <p:spPr>
            <a:xfrm>
              <a:off x="4668413" y="26722252"/>
              <a:ext cx="1197587" cy="923330"/>
            </a:xfrm>
            <a:prstGeom prst="rect">
              <a:avLst/>
            </a:prstGeom>
            <a:noFill/>
            <a:ln w="28575">
              <a:solidFill>
                <a:schemeClr val="accent1"/>
              </a:solidFill>
            </a:ln>
          </p:spPr>
          <p:txBody>
            <a:bodyPr wrap="square" rtlCol="0">
              <a:spAutoFit/>
            </a:bodyPr>
            <a:lstStyle/>
            <a:p>
              <a:pPr algn="ctr"/>
              <a:r>
                <a:rPr lang="en-US"/>
                <a:t>Bad</a:t>
              </a:r>
            </a:p>
            <a:p>
              <a:pPr algn="ctr"/>
              <a:r>
                <a:rPr lang="en-US"/>
                <a:t>or</a:t>
              </a:r>
            </a:p>
            <a:p>
              <a:pPr algn="ctr"/>
              <a:r>
                <a:rPr lang="en-US"/>
                <a:t>uncertain</a:t>
              </a:r>
            </a:p>
          </p:txBody>
        </p:sp>
        <p:sp>
          <p:nvSpPr>
            <p:cNvPr id="55" name="TextBox 54">
              <a:extLst>
                <a:ext uri="{FF2B5EF4-FFF2-40B4-BE49-F238E27FC236}">
                  <a16:creationId xmlns:a16="http://schemas.microsoft.com/office/drawing/2014/main" id="{CD294F70-C8BE-686E-6BDF-957323171FF0}"/>
                </a:ext>
              </a:extLst>
            </p:cNvPr>
            <p:cNvSpPr txBox="1"/>
            <p:nvPr/>
          </p:nvSpPr>
          <p:spPr>
            <a:xfrm>
              <a:off x="4235664" y="26854392"/>
              <a:ext cx="333746" cy="369332"/>
            </a:xfrm>
            <a:prstGeom prst="rect">
              <a:avLst/>
            </a:prstGeom>
            <a:noFill/>
          </p:spPr>
          <p:txBody>
            <a:bodyPr wrap="none" rtlCol="0">
              <a:spAutoFit/>
            </a:bodyPr>
            <a:lstStyle/>
            <a:p>
              <a:r>
                <a:rPr lang="en-US"/>
                <a:t>N</a:t>
              </a:r>
            </a:p>
          </p:txBody>
        </p:sp>
        <p:sp>
          <p:nvSpPr>
            <p:cNvPr id="56" name="TextBox 55">
              <a:extLst>
                <a:ext uri="{FF2B5EF4-FFF2-40B4-BE49-F238E27FC236}">
                  <a16:creationId xmlns:a16="http://schemas.microsoft.com/office/drawing/2014/main" id="{502DA2B5-7A57-F37C-38D3-88B9FD2673BB}"/>
                </a:ext>
              </a:extLst>
            </p:cNvPr>
            <p:cNvSpPr txBox="1"/>
            <p:nvPr/>
          </p:nvSpPr>
          <p:spPr>
            <a:xfrm>
              <a:off x="4265090" y="27798657"/>
              <a:ext cx="296876" cy="369332"/>
            </a:xfrm>
            <a:prstGeom prst="rect">
              <a:avLst/>
            </a:prstGeom>
            <a:noFill/>
          </p:spPr>
          <p:txBody>
            <a:bodyPr wrap="none" rtlCol="0">
              <a:spAutoFit/>
            </a:bodyPr>
            <a:lstStyle/>
            <a:p>
              <a:r>
                <a:rPr lang="en-US"/>
                <a:t>Y</a:t>
              </a:r>
            </a:p>
          </p:txBody>
        </p:sp>
        <p:sp>
          <p:nvSpPr>
            <p:cNvPr id="57" name="TextBox 56">
              <a:extLst>
                <a:ext uri="{FF2B5EF4-FFF2-40B4-BE49-F238E27FC236}">
                  <a16:creationId xmlns:a16="http://schemas.microsoft.com/office/drawing/2014/main" id="{3E445DB8-D1AE-9B69-661F-DD643300D920}"/>
                </a:ext>
              </a:extLst>
            </p:cNvPr>
            <p:cNvSpPr txBox="1"/>
            <p:nvPr/>
          </p:nvSpPr>
          <p:spPr>
            <a:xfrm>
              <a:off x="6314397" y="26806379"/>
              <a:ext cx="333746" cy="369332"/>
            </a:xfrm>
            <a:prstGeom prst="rect">
              <a:avLst/>
            </a:prstGeom>
            <a:noFill/>
          </p:spPr>
          <p:txBody>
            <a:bodyPr wrap="none" rtlCol="0">
              <a:spAutoFit/>
            </a:bodyPr>
            <a:lstStyle/>
            <a:p>
              <a:r>
                <a:rPr lang="en-US"/>
                <a:t>N</a:t>
              </a:r>
            </a:p>
          </p:txBody>
        </p:sp>
        <p:sp>
          <p:nvSpPr>
            <p:cNvPr id="58" name="TextBox 57">
              <a:extLst>
                <a:ext uri="{FF2B5EF4-FFF2-40B4-BE49-F238E27FC236}">
                  <a16:creationId xmlns:a16="http://schemas.microsoft.com/office/drawing/2014/main" id="{4D2B6CBC-C984-EF63-7D38-EB8B83B681B4}"/>
                </a:ext>
              </a:extLst>
            </p:cNvPr>
            <p:cNvSpPr txBox="1"/>
            <p:nvPr/>
          </p:nvSpPr>
          <p:spPr>
            <a:xfrm>
              <a:off x="6346146" y="27277352"/>
              <a:ext cx="296876" cy="369332"/>
            </a:xfrm>
            <a:prstGeom prst="rect">
              <a:avLst/>
            </a:prstGeom>
            <a:noFill/>
          </p:spPr>
          <p:txBody>
            <a:bodyPr wrap="none" rtlCol="0">
              <a:spAutoFit/>
            </a:bodyPr>
            <a:lstStyle/>
            <a:p>
              <a:r>
                <a:rPr lang="en-US"/>
                <a:t>Y</a:t>
              </a:r>
            </a:p>
          </p:txBody>
        </p:sp>
        <p:pic>
          <p:nvPicPr>
            <p:cNvPr id="1026" name="Picture 2">
              <a:extLst>
                <a:ext uri="{FF2B5EF4-FFF2-40B4-BE49-F238E27FC236}">
                  <a16:creationId xmlns:a16="http://schemas.microsoft.com/office/drawing/2014/main" id="{45917316-03BC-4D04-6179-E158920A36A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429" y="26766633"/>
              <a:ext cx="5842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a:extLst>
                <a:ext uri="{FF2B5EF4-FFF2-40B4-BE49-F238E27FC236}">
                  <a16:creationId xmlns:a16="http://schemas.microsoft.com/office/drawing/2014/main" id="{C96016B3-F4A6-BD27-C1BF-C4C02D66549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400" y="26919033"/>
              <a:ext cx="5842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a:extLst>
                <a:ext uri="{FF2B5EF4-FFF2-40B4-BE49-F238E27FC236}">
                  <a16:creationId xmlns:a16="http://schemas.microsoft.com/office/drawing/2014/main" id="{7FBB35A5-C778-282D-5608-9CCC8A75DA5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4800" y="27071433"/>
              <a:ext cx="584200" cy="55880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26">
            <a:extLst>
              <a:ext uri="{FF2B5EF4-FFF2-40B4-BE49-F238E27FC236}">
                <a16:creationId xmlns:a16="http://schemas.microsoft.com/office/drawing/2014/main" id="{DFE87E8E-A92A-EA4E-F757-9FDA5F65CF88}"/>
              </a:ext>
            </a:extLst>
          </p:cNvPr>
          <p:cNvSpPr/>
          <p:nvPr/>
        </p:nvSpPr>
        <p:spPr>
          <a:xfrm>
            <a:off x="32644" y="1227173"/>
            <a:ext cx="6743061" cy="63445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3C57C85-D06C-A67B-5463-06B3534F94DB}"/>
              </a:ext>
            </a:extLst>
          </p:cNvPr>
          <p:cNvSpPr/>
          <p:nvPr/>
        </p:nvSpPr>
        <p:spPr>
          <a:xfrm>
            <a:off x="32854" y="7663825"/>
            <a:ext cx="6743061" cy="8299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270E699-516A-9A09-FB76-DB7C8D69B6EE}"/>
              </a:ext>
            </a:extLst>
          </p:cNvPr>
          <p:cNvSpPr/>
          <p:nvPr/>
        </p:nvSpPr>
        <p:spPr>
          <a:xfrm>
            <a:off x="33038" y="16073775"/>
            <a:ext cx="6762217" cy="40058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A06C392-C5DC-813F-2AF8-BF13B9604844}"/>
              </a:ext>
            </a:extLst>
          </p:cNvPr>
          <p:cNvSpPr/>
          <p:nvPr/>
        </p:nvSpPr>
        <p:spPr>
          <a:xfrm>
            <a:off x="33235" y="20134762"/>
            <a:ext cx="6762020" cy="45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DD2D989-B049-91C5-7E9A-95BF5019B846}"/>
              </a:ext>
            </a:extLst>
          </p:cNvPr>
          <p:cNvSpPr/>
          <p:nvPr/>
        </p:nvSpPr>
        <p:spPr>
          <a:xfrm>
            <a:off x="33445" y="24713241"/>
            <a:ext cx="6761810" cy="6862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516D81-5D45-80CD-28EF-C7295AA12F03}"/>
              </a:ext>
            </a:extLst>
          </p:cNvPr>
          <p:cNvSpPr/>
          <p:nvPr/>
        </p:nvSpPr>
        <p:spPr>
          <a:xfrm>
            <a:off x="38208" y="31686273"/>
            <a:ext cx="6757047" cy="4370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6B0EB76B-E29B-A32A-3F4C-134BC4E12FE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218701" y="13989155"/>
            <a:ext cx="3422264" cy="1910909"/>
          </a:xfrm>
          <a:prstGeom prst="rect">
            <a:avLst/>
          </a:prstGeom>
        </p:spPr>
      </p:pic>
      <p:pic>
        <p:nvPicPr>
          <p:cNvPr id="60" name="Picture 59">
            <a:extLst>
              <a:ext uri="{FF2B5EF4-FFF2-40B4-BE49-F238E27FC236}">
                <a16:creationId xmlns:a16="http://schemas.microsoft.com/office/drawing/2014/main" id="{0B35D29A-8877-7F5F-F042-0048045F067E}"/>
              </a:ext>
            </a:extLst>
          </p:cNvPr>
          <p:cNvPicPr>
            <a:picLocks/>
          </p:cNvPicPr>
          <p:nvPr/>
        </p:nvPicPr>
        <p:blipFill>
          <a:blip r:embed="rId24">
            <a:extLst>
              <a:ext uri="{28A0092B-C50C-407E-A947-70E740481C1C}">
                <a14:useLocalDpi xmlns:a14="http://schemas.microsoft.com/office/drawing/2010/main" val="0"/>
              </a:ext>
            </a:extLst>
          </a:blip>
          <a:stretch>
            <a:fillRect/>
          </a:stretch>
        </p:blipFill>
        <p:spPr>
          <a:xfrm>
            <a:off x="3288035" y="12166431"/>
            <a:ext cx="3364992" cy="2020824"/>
          </a:xfrm>
          <a:prstGeom prst="rect">
            <a:avLst/>
          </a:prstGeom>
        </p:spPr>
      </p:pic>
    </p:spTree>
    <p:extLst>
      <p:ext uri="{BB962C8B-B14F-4D97-AF65-F5344CB8AC3E}">
        <p14:creationId xmlns:p14="http://schemas.microsoft.com/office/powerpoint/2010/main" val="4318511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d79998a-2a84-483a-ac16-5409d99ff7a0">
      <UserInfo>
        <DisplayName>Diana McSpadden</DisplayName>
        <AccountId>21</AccountId>
        <AccountType/>
      </UserInfo>
      <UserInfo>
        <DisplayName>David Lawrence</DisplayName>
        <AccountId>10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C947CB7A4E23429F0B17814C76A946" ma:contentTypeVersion="7" ma:contentTypeDescription="Create a new document." ma:contentTypeScope="" ma:versionID="483c396d368cb00b7b0ac01a73a13893">
  <xsd:schema xmlns:xsd="http://www.w3.org/2001/XMLSchema" xmlns:xs="http://www.w3.org/2001/XMLSchema" xmlns:p="http://schemas.microsoft.com/office/2006/metadata/properties" xmlns:ns2="2153c60f-f09f-460f-b153-54ebd4c384e1" xmlns:ns3="cd79998a-2a84-483a-ac16-5409d99ff7a0" targetNamespace="http://schemas.microsoft.com/office/2006/metadata/properties" ma:root="true" ma:fieldsID="43e4b9f6f0b0dcf63e22846f62fbbdd0" ns2:_="" ns3:_="">
    <xsd:import namespace="2153c60f-f09f-460f-b153-54ebd4c384e1"/>
    <xsd:import namespace="cd79998a-2a84-483a-ac16-5409d99ff7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3c60f-f09f-460f-b153-54ebd4c38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79998a-2a84-483a-ac16-5409d99ff7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2B162D-C63C-4CF5-A797-D4E2CBC73F18}">
  <ds:schemaRefs>
    <ds:schemaRef ds:uri="cd79998a-2a84-483a-ac16-5409d99ff7a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DF1C848-4F76-4880-977E-E6EC55752877}">
  <ds:schemaRefs>
    <ds:schemaRef ds:uri="2153c60f-f09f-460f-b153-54ebd4c384e1"/>
    <ds:schemaRef ds:uri="cd79998a-2a84-483a-ac16-5409d99ff7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CA2B9AC-93E9-484C-90D9-1A181EA97A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1426</TotalTime>
  <Words>463</Words>
  <Application>Microsoft Office PowerPoint</Application>
  <PresentationFormat>Custom</PresentationFormat>
  <Paragraphs>34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Microsoft Office User</cp:lastModifiedBy>
  <cp:revision>134</cp:revision>
  <dcterms:created xsi:type="dcterms:W3CDTF">2022-10-10T13:57:30Z</dcterms:created>
  <dcterms:modified xsi:type="dcterms:W3CDTF">2022-10-20T16:56:49Z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0x010100B4C947CB7A4E23429F0B17814C76A946</vt:lpwstr>
  </property>
</Properties>
</file>