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7"/>
  </p:notesMasterIdLst>
  <p:sldIdLst>
    <p:sldId id="288" r:id="rId2"/>
    <p:sldId id="339" r:id="rId3"/>
    <p:sldId id="304" r:id="rId4"/>
    <p:sldId id="338" r:id="rId5"/>
    <p:sldId id="323" r:id="rId6"/>
    <p:sldId id="331" r:id="rId7"/>
    <p:sldId id="349" r:id="rId8"/>
    <p:sldId id="351" r:id="rId9"/>
    <p:sldId id="345" r:id="rId10"/>
    <p:sldId id="346" r:id="rId11"/>
    <p:sldId id="352" r:id="rId12"/>
    <p:sldId id="333" r:id="rId13"/>
    <p:sldId id="326" r:id="rId14"/>
    <p:sldId id="335" r:id="rId15"/>
    <p:sldId id="347" r:id="rId16"/>
    <p:sldId id="348" r:id="rId17"/>
    <p:sldId id="353" r:id="rId18"/>
    <p:sldId id="355" r:id="rId19"/>
    <p:sldId id="356" r:id="rId20"/>
    <p:sldId id="285" r:id="rId21"/>
    <p:sldId id="322" r:id="rId22"/>
    <p:sldId id="344" r:id="rId23"/>
    <p:sldId id="340" r:id="rId24"/>
    <p:sldId id="342" r:id="rId25"/>
    <p:sldId id="343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DDC"/>
    <a:srgbClr val="04B8ED"/>
    <a:srgbClr val="009900"/>
    <a:srgbClr val="008000"/>
    <a:srgbClr val="D9D416"/>
    <a:srgbClr val="1A67E4"/>
    <a:srgbClr val="3E7A4C"/>
    <a:srgbClr val="3333CC"/>
    <a:srgbClr val="23AB1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1" d="100"/>
          <a:sy n="61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4" Type="http://schemas.openxmlformats.org/officeDocument/2006/relationships/image" Target="../media/image17.wmf"/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1" Type="http://schemas.openxmlformats.org/officeDocument/2006/relationships/image" Target="../media/image16.wmf"/><Relationship Id="rId2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" Type="http://schemas.openxmlformats.org/officeDocument/2006/relationships/image" Target="../media/image56.wmf"/><Relationship Id="rId2" Type="http://schemas.openxmlformats.org/officeDocument/2006/relationships/image" Target="../media/image57.wmf"/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emf"/><Relationship Id="rId6" Type="http://schemas.openxmlformats.org/officeDocument/2006/relationships/image" Target="../media/image61.w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wmf"/><Relationship Id="rId10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law q^2, G_E and G_M is normalized to the charge and magnetic moment distributions.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measurement at law q^2 gives</a:t>
            </a:r>
            <a:r>
              <a:rPr lang="en-US" baseline="0" dirty="0" smtClean="0"/>
              <a:t> the</a:t>
            </a:r>
            <a:r>
              <a:rPr lang="en-US" dirty="0" smtClean="0"/>
              <a:t> motivation for the coin data. At law q^2, we don’t see a BIG discrepancy. If the ratio measurement verify the expectation at law q^2,  It justifies the COIN measurements from the double spin asymmetry.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 smtClean="0"/>
              <a:t>N</a:t>
            </a:r>
            <a:r>
              <a:rPr lang="en-US" sz="2800" i="1" baseline="-25000" dirty="0" smtClean="0"/>
              <a:t>c</a:t>
            </a:r>
            <a:r>
              <a:rPr lang="en-US" sz="2800" i="1" baseline="0" dirty="0" smtClean="0"/>
              <a:t> is </a:t>
            </a:r>
            <a:r>
              <a:rPr lang="en-US" sz="2800" i="1" dirty="0" smtClean="0"/>
              <a:t>A correction term to eliminates the contribution  from</a:t>
            </a:r>
            <a:r>
              <a:rPr lang="en-US" sz="2800" i="1" baseline="0" dirty="0" smtClean="0"/>
              <a:t> </a:t>
            </a:r>
            <a:r>
              <a:rPr lang="en-US" sz="2800" i="1" dirty="0" smtClean="0"/>
              <a:t>quasi-elastic  </a:t>
            </a:r>
            <a:r>
              <a:rPr lang="en-US" sz="2800" i="1" baseline="30000" dirty="0" smtClean="0"/>
              <a:t>14</a:t>
            </a:r>
            <a:r>
              <a:rPr lang="en-US" sz="2800" i="1" dirty="0" smtClean="0"/>
              <a:t>N scattering under the elastic peak  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1/14/12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gif"/><Relationship Id="rId12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7.wmf"/><Relationship Id="rId10" Type="http://schemas.openxmlformats.org/officeDocument/2006/relationships/image" Target="../media/image48.g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9.emf"/><Relationship Id="rId5" Type="http://schemas.openxmlformats.org/officeDocument/2006/relationships/image" Target="../media/image50.gif"/><Relationship Id="rId6" Type="http://schemas.openxmlformats.org/officeDocument/2006/relationships/image" Target="../media/image51.gi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gif"/><Relationship Id="rId3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oleObject" Target="../embeddings/oleObject39.bin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64.w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65.e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66.emf"/><Relationship Id="rId27" Type="http://schemas.openxmlformats.org/officeDocument/2006/relationships/oleObject" Target="../embeddings/oleObject43.bin"/><Relationship Id="rId28" Type="http://schemas.openxmlformats.org/officeDocument/2006/relationships/image" Target="../media/image67.emf"/><Relationship Id="rId10" Type="http://schemas.openxmlformats.org/officeDocument/2006/relationships/image" Target="../media/image59.w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61.w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63.emf"/><Relationship Id="rId19" Type="http://schemas.openxmlformats.org/officeDocument/2006/relationships/image" Target="../media/image68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70.emf"/><Relationship Id="rId9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2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3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4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5.wmf"/><Relationship Id="rId28" Type="http://schemas.openxmlformats.org/officeDocument/2006/relationships/image" Target="../media/image18.png"/><Relationship Id="rId29" Type="http://schemas.openxmlformats.org/officeDocument/2006/relationships/oleObject" Target="../embeddings/oleObject13.bin"/><Relationship Id="rId30" Type="http://schemas.openxmlformats.org/officeDocument/2006/relationships/image" Target="../media/image16.wmf"/><Relationship Id="rId31" Type="http://schemas.openxmlformats.org/officeDocument/2006/relationships/oleObject" Target="../embeddings/oleObject14.bin"/><Relationship Id="rId32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76.wmf"/><Relationship Id="rId15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gif"/><Relationship Id="rId3" Type="http://schemas.openxmlformats.org/officeDocument/2006/relationships/image" Target="../media/image7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image" Target="../media/image30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81200" y="2405436"/>
            <a:ext cx="5943600" cy="794964"/>
            <a:chOff x="381000" y="2944773"/>
            <a:chExt cx="6049736" cy="794964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944773"/>
              <a:ext cx="6049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</a:t>
              </a:r>
              <a:r>
                <a:rPr lang="en-US" sz="2400" dirty="0" smtClean="0"/>
                <a:t>pin </a:t>
              </a:r>
              <a:r>
                <a:rPr lang="en-US" sz="2400" b="1" dirty="0" smtClean="0"/>
                <a:t>A</a:t>
              </a:r>
              <a:r>
                <a:rPr lang="en-US" sz="2400" dirty="0" smtClean="0"/>
                <a:t>symmetries of the </a:t>
              </a:r>
              <a:r>
                <a:rPr lang="en-US" sz="2400" b="1" dirty="0" smtClean="0"/>
                <a:t>N</a:t>
              </a:r>
              <a:r>
                <a:rPr lang="en-US" sz="2400" dirty="0" smtClean="0"/>
                <a:t>ucleon </a:t>
              </a:r>
              <a:r>
                <a:rPr lang="en-US" sz="2400" b="1" dirty="0" smtClean="0"/>
                <a:t>E</a:t>
              </a:r>
              <a:r>
                <a:rPr lang="en-US" sz="2400" dirty="0" smtClean="0"/>
                <a:t>xperiment</a:t>
              </a:r>
              <a:endParaRPr lang="en-US" sz="2400" dirty="0">
                <a:latin typeface="Curlz MT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7579" y="3339627"/>
              <a:ext cx="1318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 E07-003)</a:t>
              </a:r>
              <a:endParaRPr lang="en-US" sz="2000" dirty="0"/>
            </a:p>
          </p:txBody>
        </p:sp>
      </p:grpSp>
      <p:pic>
        <p:nvPicPr>
          <p:cNvPr id="11" name="Picture 10" descr="JLab_logo_text_whi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558" y="3581400"/>
            <a:ext cx="3749042" cy="85205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57800" y="4419600"/>
            <a:ext cx="3352800" cy="1981200"/>
            <a:chOff x="5791200" y="4038600"/>
            <a:chExt cx="3352800" cy="1981200"/>
          </a:xfrm>
        </p:grpSpPr>
        <p:pic>
          <p:nvPicPr>
            <p:cNvPr id="12" name="Picture 11" descr="logo_hu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00" y="4038600"/>
              <a:ext cx="1143000" cy="11430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791200" y="5177135"/>
              <a:ext cx="3352800" cy="842665"/>
              <a:chOff x="5791200" y="5177135"/>
              <a:chExt cx="3352800" cy="842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324600" y="51771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003399"/>
                    </a:solidFill>
                  </a:rPr>
                  <a:t>Anusha</a:t>
                </a:r>
                <a:r>
                  <a:rPr lang="en-US" sz="2400" dirty="0" smtClean="0">
                    <a:solidFill>
                      <a:srgbClr val="003399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3399"/>
                    </a:solidFill>
                  </a:rPr>
                  <a:t>Liyanage</a:t>
                </a:r>
                <a:endParaRPr lang="en-US" sz="24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91200" y="5558135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99"/>
                    </a:solidFill>
                  </a:rPr>
                  <a:t>Advisor : Dr. Michael Kohl</a:t>
                </a:r>
                <a:endParaRPr lang="en-US" sz="2400" dirty="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52400" y="3429000"/>
            <a:ext cx="4038600" cy="3347323"/>
            <a:chOff x="152400" y="3657600"/>
            <a:chExt cx="4038600" cy="3347323"/>
          </a:xfrm>
        </p:grpSpPr>
        <p:sp>
          <p:nvSpPr>
            <p:cNvPr id="23" name="Vertical Scroll 22"/>
            <p:cNvSpPr/>
            <p:nvPr/>
          </p:nvSpPr>
          <p:spPr>
            <a:xfrm>
              <a:off x="152400" y="3657600"/>
              <a:ext cx="4038600" cy="3200400"/>
            </a:xfrm>
            <a:prstGeom prst="verticalScroll">
              <a:avLst/>
            </a:prstGeom>
            <a:solidFill>
              <a:srgbClr val="D9D4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09600" y="4038600"/>
              <a:ext cx="3200400" cy="2966323"/>
              <a:chOff x="609600" y="4038600"/>
              <a:chExt cx="3200400" cy="2966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09600" y="4419600"/>
                <a:ext cx="3200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Introduction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Physics Motivation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Detector Setup &amp;</a:t>
                </a:r>
              </a:p>
              <a:p>
                <a:r>
                  <a:rPr lang="en-US" sz="2400" dirty="0" smtClean="0"/>
                  <a:t>   Polarized Target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Data Analysis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 smtClean="0"/>
                  <a:t> Conclusion</a:t>
                </a:r>
              </a:p>
              <a:p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00200" y="403860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Outline</a:t>
                </a:r>
                <a:endParaRPr lang="en-US" sz="2800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228600" y="-152400"/>
            <a:ext cx="9372600" cy="259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52400" y="185678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rgbClr val="D9D416"/>
                </a:solidFill>
              </a:rPr>
              <a:t>Measurement of the</a:t>
            </a:r>
          </a:p>
          <a:p>
            <a:pPr algn="ctr"/>
            <a:r>
              <a:rPr lang="en-US" sz="3600" b="1" dirty="0" smtClean="0">
                <a:solidFill>
                  <a:srgbClr val="D9D416"/>
                </a:solidFill>
              </a:rPr>
              <a:t> Proton Form Factor Ratio, G</a:t>
            </a:r>
            <a:r>
              <a:rPr lang="en-US" sz="3600" b="1" baseline="30000" dirty="0" smtClean="0">
                <a:solidFill>
                  <a:srgbClr val="D9D416"/>
                </a:solidFill>
              </a:rPr>
              <a:t>P</a:t>
            </a:r>
            <a:r>
              <a:rPr lang="en-US" sz="3600" b="1" baseline="-25000" dirty="0" smtClean="0">
                <a:solidFill>
                  <a:srgbClr val="D9D416"/>
                </a:solidFill>
              </a:rPr>
              <a:t>E</a:t>
            </a:r>
            <a:r>
              <a:rPr lang="en-US" sz="3600" b="1" dirty="0" smtClean="0">
                <a:solidFill>
                  <a:srgbClr val="D9D416"/>
                </a:solidFill>
              </a:rPr>
              <a:t>/G</a:t>
            </a:r>
            <a:r>
              <a:rPr lang="en-US" sz="3600" b="1" baseline="30000" dirty="0" smtClean="0">
                <a:solidFill>
                  <a:srgbClr val="D9D416"/>
                </a:solidFill>
              </a:rPr>
              <a:t>P</a:t>
            </a:r>
            <a:r>
              <a:rPr lang="en-US" sz="3600" b="1" baseline="-25000" dirty="0" smtClean="0">
                <a:solidFill>
                  <a:srgbClr val="D9D416"/>
                </a:solidFill>
              </a:rPr>
              <a:t>M</a:t>
            </a:r>
          </a:p>
          <a:p>
            <a:pPr algn="ctr"/>
            <a:r>
              <a:rPr lang="en-US" sz="3600" b="1" dirty="0" smtClean="0">
                <a:solidFill>
                  <a:srgbClr val="D9D416"/>
                </a:solidFill>
              </a:rPr>
              <a:t> from</a:t>
            </a:r>
          </a:p>
          <a:p>
            <a:pPr algn="ctr"/>
            <a:r>
              <a:rPr lang="en-US" sz="3600" b="1" dirty="0" smtClean="0">
                <a:solidFill>
                  <a:srgbClr val="D9D416"/>
                </a:solidFill>
              </a:rPr>
              <a:t> Double Spin Asymmetries</a:t>
            </a:r>
            <a:endParaRPr lang="en-US" sz="3600" b="1" i="1" dirty="0" smtClean="0">
              <a:solidFill>
                <a:srgbClr val="D9D4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ccomp72790_nh3.gi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9415" r="7434" b="11164"/>
          <a:stretch/>
        </p:blipFill>
        <p:spPr>
          <a:xfrm>
            <a:off x="4473922" y="2667000"/>
            <a:ext cx="4365278" cy="3975816"/>
          </a:xfrm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MC with NH3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4800" y="533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Generated N, H3 and He separately.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Calculated the MC scale factor using the data/MC luminosity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ratio for each target type.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Added all 3 targets together by weighting the above MC scale factors.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err="1" smtClean="0"/>
              <a:t>srast</a:t>
            </a:r>
            <a:r>
              <a:rPr lang="en-US" sz="2400" dirty="0" smtClean="0"/>
              <a:t> x/y offsets were calculated using the EPICS calibration constants.</a:t>
            </a:r>
            <a:endParaRPr lang="en-US" sz="2400" dirty="0"/>
          </a:p>
        </p:txBody>
      </p:sp>
      <p:pic>
        <p:nvPicPr>
          <p:cNvPr id="10" name="Content Placeholder 9" descr="Mccomp72790_w.jan.gif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15319" r="6468" b="10946"/>
          <a:stretch/>
        </p:blipFill>
        <p:spPr>
          <a:xfrm>
            <a:off x="457200" y="3542405"/>
            <a:ext cx="3810000" cy="3163195"/>
          </a:xfrm>
        </p:spPr>
      </p:pic>
      <p:sp>
        <p:nvSpPr>
          <p:cNvPr id="2" name="TextBox 1"/>
          <p:cNvSpPr txBox="1"/>
          <p:nvPr/>
        </p:nvSpPr>
        <p:spPr>
          <a:xfrm>
            <a:off x="1295400" y="3048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42217"/>
                </a:solidFill>
              </a:rPr>
              <a:t>Srast</a:t>
            </a:r>
            <a:r>
              <a:rPr lang="en-US" sz="2000" dirty="0" smtClean="0">
                <a:solidFill>
                  <a:srgbClr val="742217"/>
                </a:solidFill>
              </a:rPr>
              <a:t> x offset=-0.2 cm</a:t>
            </a:r>
          </a:p>
          <a:p>
            <a:r>
              <a:rPr lang="en-US" sz="2000" dirty="0" err="1" smtClean="0">
                <a:solidFill>
                  <a:srgbClr val="742217"/>
                </a:solidFill>
              </a:rPr>
              <a:t>Srast</a:t>
            </a:r>
            <a:r>
              <a:rPr lang="en-US" sz="2000" dirty="0" smtClean="0">
                <a:solidFill>
                  <a:srgbClr val="742217"/>
                </a:solidFill>
              </a:rPr>
              <a:t> y offset=  0.2 cm</a:t>
            </a:r>
            <a:endParaRPr lang="en-US" sz="2000" dirty="0">
              <a:solidFill>
                <a:srgbClr val="7422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-76200"/>
            <a:ext cx="5181600" cy="6858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Check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srast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x offsets with MC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 descr="Xptar_w_xneg0.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8375" r="53108" b="5434"/>
          <a:stretch/>
        </p:blipFill>
        <p:spPr>
          <a:xfrm>
            <a:off x="6934200" y="2667000"/>
            <a:ext cx="2109408" cy="3962400"/>
          </a:xfrm>
          <a:prstGeom prst="rect">
            <a:avLst/>
          </a:prstGeom>
        </p:spPr>
      </p:pic>
      <p:pic>
        <p:nvPicPr>
          <p:cNvPr id="8" name="Picture 7" descr="W_xptar_mcchk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0141" r="53271" b="7703"/>
          <a:stretch/>
        </p:blipFill>
        <p:spPr>
          <a:xfrm>
            <a:off x="152400" y="2514600"/>
            <a:ext cx="2155029" cy="4018804"/>
          </a:xfrm>
          <a:prstGeom prst="rect">
            <a:avLst/>
          </a:prstGeom>
        </p:spPr>
      </p:pic>
      <p:pic>
        <p:nvPicPr>
          <p:cNvPr id="10" name="Picture 9" descr="Hsxptar_w_initneg0.3_reconpos0.45_mcchk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5775" r="7928" b="14284"/>
          <a:stretch/>
        </p:blipFill>
        <p:spPr>
          <a:xfrm>
            <a:off x="2286000" y="1176908"/>
            <a:ext cx="4887497" cy="3776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90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</a:p>
          <a:p>
            <a:pPr algn="ctr"/>
            <a:r>
              <a:rPr lang="en-US" sz="2000" dirty="0" err="1" smtClean="0"/>
              <a:t>Srast</a:t>
            </a:r>
            <a:r>
              <a:rPr lang="en-US" sz="2000" dirty="0" smtClean="0"/>
              <a:t> x=0.2 cm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057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</a:p>
          <a:p>
            <a:pPr algn="ctr"/>
            <a:r>
              <a:rPr lang="en-US" sz="2000" dirty="0" err="1" smtClean="0"/>
              <a:t>Srast</a:t>
            </a:r>
            <a:r>
              <a:rPr lang="en-US" sz="2000" dirty="0" smtClean="0"/>
              <a:t> x=-0.2 cm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930914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MC</a:t>
            </a:r>
          </a:p>
          <a:p>
            <a:pPr algn="ctr"/>
            <a:r>
              <a:rPr lang="en-US" sz="2000" dirty="0" smtClean="0"/>
              <a:t>Gen. </a:t>
            </a:r>
            <a:r>
              <a:rPr lang="en-US" sz="2000" dirty="0" err="1" smtClean="0"/>
              <a:t>Srast</a:t>
            </a:r>
            <a:r>
              <a:rPr lang="en-US" sz="2000" dirty="0" smtClean="0"/>
              <a:t> x=-0.2 cm</a:t>
            </a:r>
          </a:p>
          <a:p>
            <a:pPr algn="ctr"/>
            <a:r>
              <a:rPr lang="en-US" sz="2000" dirty="0" smtClean="0"/>
              <a:t>Rec. </a:t>
            </a:r>
            <a:r>
              <a:rPr lang="en-US" sz="2000" dirty="0" err="1" smtClean="0"/>
              <a:t>Srast</a:t>
            </a:r>
            <a:r>
              <a:rPr lang="en-US" sz="2000" dirty="0" smtClean="0"/>
              <a:t> x=-0.2cm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4953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MC</a:t>
            </a:r>
          </a:p>
          <a:p>
            <a:pPr algn="ctr"/>
            <a:r>
              <a:rPr lang="en-US" sz="2000" dirty="0" smtClean="0"/>
              <a:t>Gen. </a:t>
            </a:r>
            <a:r>
              <a:rPr lang="en-US" sz="2000" dirty="0" err="1" smtClean="0"/>
              <a:t>Srast</a:t>
            </a:r>
            <a:r>
              <a:rPr lang="en-US" sz="2000" dirty="0" smtClean="0"/>
              <a:t> x=-0.2 cm</a:t>
            </a:r>
          </a:p>
          <a:p>
            <a:pPr algn="ctr"/>
            <a:r>
              <a:rPr lang="en-US" sz="2000" dirty="0" smtClean="0"/>
              <a:t>Rec. </a:t>
            </a:r>
            <a:r>
              <a:rPr lang="en-US" sz="2000" dirty="0" err="1" smtClean="0"/>
              <a:t>Srast</a:t>
            </a:r>
            <a:r>
              <a:rPr lang="en-US" sz="2000" dirty="0" smtClean="0"/>
              <a:t> x=0.2cm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533400"/>
            <a:ext cx="1905000" cy="1752600"/>
            <a:chOff x="152400" y="533400"/>
            <a:chExt cx="1905000" cy="1752600"/>
          </a:xfrm>
        </p:grpSpPr>
        <p:grpSp>
          <p:nvGrpSpPr>
            <p:cNvPr id="20" name="Group 19"/>
            <p:cNvGrpSpPr/>
            <p:nvPr/>
          </p:nvGrpSpPr>
          <p:grpSpPr>
            <a:xfrm>
              <a:off x="533400" y="914400"/>
              <a:ext cx="1524000" cy="990600"/>
              <a:chOff x="533400" y="914400"/>
              <a:chExt cx="1524000" cy="9906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3400" y="914400"/>
                <a:ext cx="1524000" cy="914400"/>
                <a:chOff x="533400" y="914400"/>
                <a:chExt cx="1524000" cy="914400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 flipV="1">
                  <a:off x="533400" y="914400"/>
                  <a:ext cx="0" cy="9144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33400" y="1828800"/>
                  <a:ext cx="15240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066800" y="1524000"/>
                <a:ext cx="533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12DDC"/>
                    </a:solidFill>
                  </a:rPr>
                  <a:t>W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-533400" y="1219200"/>
              <a:ext cx="175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12DDC"/>
                  </a:solidFill>
                </a:rPr>
                <a:t>Out-of-plain angle</a:t>
              </a:r>
              <a:endParaRPr lang="en-US" dirty="0">
                <a:solidFill>
                  <a:srgbClr val="C12DD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97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8901" y="4791563"/>
            <a:ext cx="1104181" cy="198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878900" y="6405680"/>
            <a:ext cx="1104181" cy="198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1295400"/>
            <a:ext cx="4267200" cy="16002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0" y="152400"/>
            <a:ext cx="36576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Extract the electrons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072348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Here,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- Detected electron momentum/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energy at HMS</a:t>
            </a:r>
          </a:p>
          <a:p>
            <a:r>
              <a:rPr lang="en-US" sz="2400" dirty="0" smtClean="0"/>
              <a:t>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   - Central momentum of HMS</a:t>
            </a:r>
          </a:p>
          <a:p>
            <a:r>
              <a:rPr lang="en-US" sz="2400" dirty="0" smtClean="0"/>
              <a:t>         -  Total measured shower energy </a:t>
            </a:r>
          </a:p>
          <a:p>
            <a:r>
              <a:rPr lang="en-US" sz="2400" dirty="0" smtClean="0"/>
              <a:t>            of a chosen electron track by </a:t>
            </a:r>
          </a:p>
          <a:p>
            <a:r>
              <a:rPr lang="en-US" sz="2400" dirty="0" smtClean="0"/>
              <a:t>            HMS Calorimeter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38388"/>
              </p:ext>
            </p:extLst>
          </p:nvPr>
        </p:nvGraphicFramePr>
        <p:xfrm>
          <a:off x="190705" y="4973637"/>
          <a:ext cx="49509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3" name="Equation" r:id="rId3" imgW="215640" imgH="190440" progId="Equation.3">
                  <p:embed/>
                </p:oleObj>
              </mc:Choice>
              <mc:Fallback>
                <p:oleObj name="Equation" r:id="rId3" imgW="21564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05" y="4973637"/>
                        <a:ext cx="495095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70633"/>
              </p:ext>
            </p:extLst>
          </p:nvPr>
        </p:nvGraphicFramePr>
        <p:xfrm>
          <a:off x="76200" y="3886200"/>
          <a:ext cx="76445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4" name="Equation" r:id="rId5" imgW="330120" imgH="164880" progId="Equation.3">
                  <p:embed/>
                </p:oleObj>
              </mc:Choice>
              <mc:Fallback>
                <p:oleObj name="Equation" r:id="rId5" imgW="33012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86200"/>
                        <a:ext cx="764458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52400" y="647343"/>
            <a:ext cx="8991600" cy="2553057"/>
            <a:chOff x="152400" y="723543"/>
            <a:chExt cx="8991600" cy="2553057"/>
          </a:xfrm>
        </p:grpSpPr>
        <p:sp>
          <p:nvSpPr>
            <p:cNvPr id="15" name="TextBox 14"/>
            <p:cNvSpPr txBox="1"/>
            <p:nvPr/>
          </p:nvSpPr>
          <p:spPr>
            <a:xfrm>
              <a:off x="152400" y="723543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•  </a:t>
              </a:r>
              <a:r>
                <a:rPr lang="en-US" sz="2400" dirty="0" smtClean="0">
                  <a:solidFill>
                    <a:srgbClr val="7030A0"/>
                  </a:solidFill>
                </a:rPr>
                <a:t>Used only Electron selection cuts.</a:t>
              </a:r>
            </a:p>
            <a:p>
              <a:r>
                <a:rPr lang="en-US" sz="2400" dirty="0" smtClean="0"/>
                <a:t>       # of  Cerenkov photoelectrons &gt; 2    - Cerenkov cut</a:t>
              </a:r>
            </a:p>
            <a:p>
              <a:r>
                <a:rPr lang="en-US" sz="2400" dirty="0" smtClean="0"/>
                <a:t>                                                                    </a:t>
              </a:r>
            </a:p>
            <a:p>
              <a:r>
                <a:rPr lang="en-US" sz="2400" dirty="0" smtClean="0"/>
                <a:t>                                                                    </a:t>
              </a:r>
            </a:p>
            <a:p>
              <a:r>
                <a:rPr lang="en-US" sz="2400" dirty="0" smtClean="0"/>
                <a:t>    </a:t>
              </a:r>
            </a:p>
            <a:p>
              <a:r>
                <a:rPr lang="en-US" dirty="0" smtClean="0"/>
                <a:t>    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80120" y="2359152"/>
              <a:ext cx="8411481" cy="917448"/>
              <a:chOff x="576576" y="3543300"/>
              <a:chExt cx="6843239" cy="955675"/>
            </a:xfrm>
          </p:grpSpPr>
          <p:graphicFrame>
            <p:nvGraphicFramePr>
              <p:cNvPr id="1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2467471"/>
                  </p:ext>
                </p:extLst>
              </p:nvPr>
            </p:nvGraphicFramePr>
            <p:xfrm>
              <a:off x="576576" y="3546475"/>
              <a:ext cx="1076577" cy="952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415" name="Equation" r:id="rId7" imgW="660400" imgH="584200" progId="Equation.3">
                      <p:embed/>
                    </p:oleObj>
                  </mc:Choice>
                  <mc:Fallback>
                    <p:oleObj name="Equation" r:id="rId7" imgW="660400" imgH="584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576" y="3546475"/>
                            <a:ext cx="1076577" cy="9525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85800" y="3543300"/>
                <a:ext cx="6734015" cy="48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        &lt; 10 and                           &gt; -8        -  </a:t>
                </a:r>
                <a:r>
                  <a:rPr lang="en-US" sz="2400" dirty="0" smtClean="0"/>
                  <a:t>HMS Momentum Acceptance cut      </a:t>
                </a:r>
                <a:endParaRPr lang="en-US" sz="24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447800" y="1752600"/>
              <a:ext cx="5791200" cy="533400"/>
              <a:chOff x="1447800" y="1600200"/>
              <a:chExt cx="5791200" cy="533400"/>
            </a:xfrm>
          </p:grpSpPr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1447800" y="1661249"/>
              <a:ext cx="762000" cy="472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416" name="Equation" r:id="rId9" imgW="368280" imgH="291960" progId="Equation.3">
                      <p:embed/>
                    </p:oleObj>
                  </mc:Choice>
                  <mc:Fallback>
                    <p:oleObj name="Equation" r:id="rId9" imgW="368280" imgH="29196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7800" y="1661249"/>
                            <a:ext cx="762000" cy="472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2286000" y="1600200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&gt;  0.7                                 -  </a:t>
                </a:r>
                <a:r>
                  <a:rPr lang="en-US" sz="2400" dirty="0" smtClean="0"/>
                  <a:t>Calorimeter cut</a:t>
                </a:r>
                <a:endParaRPr lang="en-US" sz="2400" dirty="0"/>
              </a:p>
            </p:txBody>
          </p:sp>
        </p:grpSp>
      </p:grpSp>
      <p:pic>
        <p:nvPicPr>
          <p:cNvPr id="2" name="Picture 1" descr="invar_mass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7" y="2743200"/>
            <a:ext cx="4117363" cy="3962400"/>
          </a:xfrm>
          <a:prstGeom prst="rect">
            <a:avLst/>
          </a:prstGeom>
        </p:spPr>
      </p:pic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01027"/>
              </p:ext>
            </p:extLst>
          </p:nvPr>
        </p:nvGraphicFramePr>
        <p:xfrm>
          <a:off x="2713720" y="2286000"/>
          <a:ext cx="132329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7" name="Equation" r:id="rId12" imgW="660400" imgH="584200" progId="Equation.3">
                  <p:embed/>
                </p:oleObj>
              </mc:Choice>
              <mc:Fallback>
                <p:oleObj name="Equation" r:id="rId12" imgW="66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20" y="2286000"/>
                        <a:ext cx="1323293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Callout 2"/>
          <p:cNvSpPr/>
          <p:nvPr/>
        </p:nvSpPr>
        <p:spPr>
          <a:xfrm>
            <a:off x="5715000" y="3962400"/>
            <a:ext cx="749808" cy="685800"/>
          </a:xfrm>
          <a:prstGeom prst="wedgeEllipseCallout">
            <a:avLst>
              <a:gd name="adj1" fmla="val 33409"/>
              <a:gd name="adj2" fmla="val 89936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/>
          </p:cNvSpPr>
          <p:nvPr/>
        </p:nvSpPr>
        <p:spPr>
          <a:xfrm>
            <a:off x="228600" y="0"/>
            <a:ext cx="5105400" cy="6858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Calculated the </a:t>
            </a:r>
            <a:r>
              <a:rPr lang="en-US" sz="3200" dirty="0" smtClean="0">
                <a:solidFill>
                  <a:srgbClr val="1C0BFB"/>
                </a:solidFill>
                <a:ea typeface="+mj-ea"/>
                <a:cs typeface="+mj-cs"/>
              </a:rPr>
              <a:t>Asymmetries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4783" y="3038638"/>
            <a:ext cx="171555" cy="1622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6029C"/>
                </a:solidFill>
              </a:rPr>
              <a:t>The raw asymmetry, </a:t>
            </a:r>
            <a:r>
              <a:rPr lang="en-US" sz="2400" dirty="0" err="1" smtClean="0">
                <a:solidFill>
                  <a:srgbClr val="B6029C"/>
                </a:solidFill>
              </a:rPr>
              <a:t>A</a:t>
            </a:r>
            <a:r>
              <a:rPr lang="en-US" sz="2400" baseline="-25000" dirty="0" err="1" smtClean="0">
                <a:solidFill>
                  <a:srgbClr val="B6029C"/>
                </a:solidFill>
              </a:rPr>
              <a:t>r</a:t>
            </a:r>
            <a:endParaRPr lang="en-US" sz="2400" baseline="-25000" dirty="0" smtClean="0">
              <a:solidFill>
                <a:srgbClr val="B6029C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609600"/>
            <a:ext cx="8839200" cy="1754326"/>
            <a:chOff x="685799" y="770930"/>
            <a:chExt cx="8839200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5181599" y="770930"/>
              <a:ext cx="434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i="1" dirty="0" smtClean="0"/>
                <a:t>N</a:t>
              </a:r>
              <a:r>
                <a:rPr lang="en-US" i="1" baseline="30000" dirty="0" smtClean="0"/>
                <a:t>+</a:t>
              </a:r>
              <a:r>
                <a:rPr lang="en-US" i="1" dirty="0" smtClean="0"/>
                <a:t> / N</a:t>
              </a:r>
              <a:r>
                <a:rPr lang="en-US" i="1" baseline="30000" dirty="0" smtClean="0"/>
                <a:t>- </a:t>
              </a:r>
              <a:r>
                <a:rPr lang="en-US" i="1" dirty="0" smtClean="0"/>
                <a:t>= Charge normalized counts for the +/- </a:t>
              </a:r>
            </a:p>
            <a:p>
              <a:r>
                <a:rPr lang="en-US" i="1" dirty="0" smtClean="0"/>
                <a:t>                    </a:t>
              </a:r>
              <a:r>
                <a:rPr lang="en-US" i="1" dirty="0" err="1" smtClean="0"/>
                <a:t>helicity</a:t>
              </a:r>
              <a:endParaRPr lang="en-US" i="1" dirty="0" smtClean="0"/>
            </a:p>
            <a:p>
              <a:r>
                <a:rPr lang="en-US" i="1" dirty="0" smtClean="0"/>
                <a:t>      ∆</a:t>
              </a:r>
              <a:r>
                <a:rPr lang="en-US" i="1" dirty="0" err="1" smtClean="0"/>
                <a:t>A</a:t>
              </a:r>
              <a:r>
                <a:rPr lang="en-US" i="1" baseline="-25000" dirty="0" err="1" smtClean="0"/>
                <a:t>r</a:t>
              </a:r>
              <a:r>
                <a:rPr lang="en-US" i="1" dirty="0" smtClean="0"/>
                <a:t>    = Error on the raw asymmetry</a:t>
              </a:r>
            </a:p>
            <a:p>
              <a:r>
                <a:rPr lang="en-US" i="1" dirty="0" smtClean="0"/>
                <a:t>     P</a:t>
              </a:r>
              <a:r>
                <a:rPr lang="en-US" i="1" baseline="-25000" dirty="0" smtClean="0"/>
                <a:t>B</a:t>
              </a:r>
              <a:r>
                <a:rPr lang="en-US" i="1" dirty="0" smtClean="0"/>
                <a:t>P</a:t>
              </a:r>
              <a:r>
                <a:rPr lang="en-US" i="1" baseline="-25000" dirty="0" smtClean="0"/>
                <a:t>T</a:t>
              </a:r>
              <a:r>
                <a:rPr lang="en-US" i="1" dirty="0" smtClean="0"/>
                <a:t>    = Beam and Target polarization</a:t>
              </a:r>
            </a:p>
            <a:p>
              <a:r>
                <a:rPr lang="en-US" i="1" dirty="0" smtClean="0"/>
                <a:t>      </a:t>
              </a:r>
              <a:r>
                <a:rPr lang="en-US" i="1" dirty="0" err="1" smtClean="0"/>
                <a:t>N</a:t>
              </a:r>
              <a:r>
                <a:rPr lang="en-US" i="1" baseline="-25000" dirty="0" err="1" smtClean="0"/>
                <a:t>c</a:t>
              </a:r>
              <a:r>
                <a:rPr lang="en-US" i="1" dirty="0" smtClean="0"/>
                <a:t>      = A correction term</a:t>
              </a:r>
            </a:p>
            <a:p>
              <a:endParaRPr lang="en-US" i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5799" y="1242359"/>
              <a:ext cx="1524001" cy="662641"/>
              <a:chOff x="685799" y="1242359"/>
              <a:chExt cx="1524001" cy="662641"/>
            </a:xfrm>
          </p:grpSpPr>
          <p:graphicFrame>
            <p:nvGraphicFramePr>
              <p:cNvPr id="17" name="Object 4"/>
              <p:cNvGraphicFramePr>
                <a:graphicFrameLocks noChangeAspect="1"/>
              </p:cNvGraphicFramePr>
              <p:nvPr/>
            </p:nvGraphicFramePr>
            <p:xfrm>
              <a:off x="685799" y="1242359"/>
              <a:ext cx="1447801" cy="6626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287" name="Equation" r:id="rId4" imgW="914400" imgH="419040" progId="Equation.3">
                      <p:embed/>
                    </p:oleObj>
                  </mc:Choice>
                  <mc:Fallback>
                    <p:oleObj name="Equation" r:id="rId4" imgW="914400" imgH="419040" progId="Equation.3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799" y="1242359"/>
                            <a:ext cx="1447801" cy="6626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Flowchart: Alternate Process 17"/>
              <p:cNvSpPr/>
              <p:nvPr/>
            </p:nvSpPr>
            <p:spPr>
              <a:xfrm>
                <a:off x="685800" y="1295400"/>
                <a:ext cx="1524000" cy="609600"/>
              </a:xfrm>
              <a:prstGeom prst="flowChartAlternateProcess">
                <a:avLst/>
              </a:prstGeom>
              <a:solidFill>
                <a:srgbClr val="00B0F0">
                  <a:alpha val="24000"/>
                </a:srgbClr>
              </a:solidFill>
              <a:ln w="19050"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362200" y="1219200"/>
              <a:ext cx="2743200" cy="762000"/>
              <a:chOff x="2362200" y="1219200"/>
              <a:chExt cx="2743200" cy="762000"/>
            </a:xfrm>
          </p:grpSpPr>
          <p:sp>
            <p:nvSpPr>
              <p:cNvPr id="21" name="Flowchart: Alternate Process 20"/>
              <p:cNvSpPr/>
              <p:nvPr/>
            </p:nvSpPr>
            <p:spPr>
              <a:xfrm>
                <a:off x="2362200" y="1219200"/>
                <a:ext cx="2743200" cy="762000"/>
              </a:xfrm>
              <a:prstGeom prst="flowChartAlternateProcess">
                <a:avLst/>
              </a:prstGeom>
              <a:solidFill>
                <a:srgbClr val="00B0F0">
                  <a:alpha val="24000"/>
                </a:srgbClr>
              </a:solidFill>
              <a:ln w="15875"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2" name="Object 18"/>
              <p:cNvGraphicFramePr>
                <a:graphicFrameLocks noChangeAspect="1"/>
              </p:cNvGraphicFramePr>
              <p:nvPr/>
            </p:nvGraphicFramePr>
            <p:xfrm>
              <a:off x="2362200" y="1219200"/>
              <a:ext cx="2714625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288" name="Equation" r:id="rId6" imgW="1854000" imgH="520560" progId="Equation.3">
                      <p:embed/>
                    </p:oleObj>
                  </mc:Choice>
                  <mc:Fallback>
                    <p:oleObj name="Equation" r:id="rId6" imgW="1854000" imgH="52056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1219200"/>
                            <a:ext cx="2714625" cy="76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0" name="TextBox 79"/>
          <p:cNvSpPr txBox="1"/>
          <p:nvPr/>
        </p:nvSpPr>
        <p:spPr>
          <a:xfrm>
            <a:off x="5029200" y="2514600"/>
            <a:ext cx="4114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B6029C"/>
                </a:solidFill>
              </a:rPr>
              <a:t>Need</a:t>
            </a:r>
          </a:p>
          <a:p>
            <a:pPr algn="ctr"/>
            <a:r>
              <a:rPr lang="en-US" sz="2800" b="1" i="1" dirty="0" smtClean="0">
                <a:solidFill>
                  <a:srgbClr val="B6029C"/>
                </a:solidFill>
              </a:rPr>
              <a:t>dilution factor, f  </a:t>
            </a:r>
          </a:p>
          <a:p>
            <a:pPr algn="ctr"/>
            <a:r>
              <a:rPr lang="en-US" sz="2400" i="1" dirty="0" smtClean="0">
                <a:solidFill>
                  <a:srgbClr val="B6029C"/>
                </a:solidFill>
              </a:rPr>
              <a:t>in order to determine the </a:t>
            </a:r>
          </a:p>
          <a:p>
            <a:pPr algn="ctr"/>
            <a:r>
              <a:rPr lang="en-US" sz="2000" i="1" dirty="0" smtClean="0">
                <a:solidFill>
                  <a:srgbClr val="B6029C"/>
                </a:solidFill>
              </a:rPr>
              <a:t>    </a:t>
            </a:r>
            <a:r>
              <a:rPr lang="en-US" sz="2800" b="1" i="1" dirty="0" smtClean="0">
                <a:solidFill>
                  <a:srgbClr val="B6029C"/>
                </a:solidFill>
              </a:rPr>
              <a:t>physics asymmetry, </a:t>
            </a:r>
          </a:p>
          <a:p>
            <a:pPr algn="ctr"/>
            <a:endParaRPr lang="en-US" sz="2800" b="1" i="1" dirty="0" smtClean="0">
              <a:solidFill>
                <a:srgbClr val="B6029C"/>
              </a:solidFill>
            </a:endParaRPr>
          </a:p>
          <a:p>
            <a:pPr algn="ctr"/>
            <a:endParaRPr lang="en-US" sz="2800" b="1" i="1" dirty="0" smtClean="0">
              <a:solidFill>
                <a:srgbClr val="B6029C"/>
              </a:solidFill>
            </a:endParaRPr>
          </a:p>
          <a:p>
            <a:pPr algn="ctr"/>
            <a:endParaRPr lang="en-US" sz="2800" b="1" i="1" dirty="0" smtClean="0">
              <a:solidFill>
                <a:srgbClr val="B6029C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B6029C"/>
                </a:solidFill>
              </a:rPr>
              <a:t> and  </a:t>
            </a:r>
            <a:r>
              <a:rPr lang="en-US" sz="2800" b="1" i="1" dirty="0" err="1" smtClean="0">
                <a:solidFill>
                  <a:srgbClr val="B6029C"/>
                </a:solidFill>
              </a:rPr>
              <a:t>G</a:t>
            </a:r>
            <a:r>
              <a:rPr lang="en-US" sz="2800" b="1" i="1" baseline="30000" dirty="0" err="1" smtClean="0">
                <a:solidFill>
                  <a:srgbClr val="B6029C"/>
                </a:solidFill>
              </a:rPr>
              <a:t>p</a:t>
            </a:r>
            <a:r>
              <a:rPr lang="en-US" sz="2800" b="1" i="1" baseline="-25000" dirty="0" err="1" smtClean="0">
                <a:solidFill>
                  <a:srgbClr val="B6029C"/>
                </a:solidFill>
              </a:rPr>
              <a:t>E</a:t>
            </a:r>
            <a:r>
              <a:rPr lang="en-US" sz="2800" b="1" i="1" dirty="0" smtClean="0">
                <a:solidFill>
                  <a:srgbClr val="B6029C"/>
                </a:solidFill>
              </a:rPr>
              <a:t>/</a:t>
            </a:r>
            <a:r>
              <a:rPr lang="en-US" sz="2800" b="1" i="1" dirty="0" err="1" smtClean="0">
                <a:solidFill>
                  <a:srgbClr val="B6029C"/>
                </a:solidFill>
              </a:rPr>
              <a:t>G</a:t>
            </a:r>
            <a:r>
              <a:rPr lang="en-US" sz="2800" b="1" i="1" baseline="30000" dirty="0" err="1" smtClean="0">
                <a:solidFill>
                  <a:srgbClr val="B6029C"/>
                </a:solidFill>
              </a:rPr>
              <a:t>p</a:t>
            </a:r>
            <a:r>
              <a:rPr lang="en-US" sz="2800" b="1" i="1" baseline="-25000" dirty="0" err="1" smtClean="0">
                <a:solidFill>
                  <a:srgbClr val="B6029C"/>
                </a:solidFill>
              </a:rPr>
              <a:t>M</a:t>
            </a:r>
            <a:endParaRPr lang="en-US" sz="2800" b="1" i="1" dirty="0" smtClean="0">
              <a:solidFill>
                <a:srgbClr val="B6029C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B6029C"/>
                </a:solidFill>
              </a:rPr>
              <a:t>(at </a:t>
            </a:r>
            <a:r>
              <a:rPr lang="en-US" sz="2800" b="1" dirty="0" smtClean="0">
                <a:solidFill>
                  <a:srgbClr val="B6029C"/>
                </a:solidFill>
              </a:rPr>
              <a:t>Q</a:t>
            </a:r>
            <a:r>
              <a:rPr lang="en-US" sz="2800" b="1" baseline="30000" dirty="0" smtClean="0">
                <a:solidFill>
                  <a:srgbClr val="B6029C"/>
                </a:solidFill>
              </a:rPr>
              <a:t>2</a:t>
            </a:r>
            <a:r>
              <a:rPr lang="en-US" sz="2800" b="1" dirty="0" smtClean="0">
                <a:solidFill>
                  <a:srgbClr val="B6029C"/>
                </a:solidFill>
              </a:rPr>
              <a:t>=2.2 (</a:t>
            </a:r>
            <a:r>
              <a:rPr lang="en-US" sz="2800" b="1" dirty="0" err="1" smtClean="0">
                <a:solidFill>
                  <a:srgbClr val="B6029C"/>
                </a:solidFill>
              </a:rPr>
              <a:t>GeV</a:t>
            </a:r>
            <a:r>
              <a:rPr lang="en-US" sz="2800" b="1" dirty="0" smtClean="0">
                <a:solidFill>
                  <a:srgbClr val="B6029C"/>
                </a:solidFill>
              </a:rPr>
              <a:t>/c)</a:t>
            </a:r>
            <a:r>
              <a:rPr lang="en-US" sz="2800" b="1" baseline="30000" dirty="0" smtClean="0">
                <a:solidFill>
                  <a:srgbClr val="B6029C"/>
                </a:solidFill>
              </a:rPr>
              <a:t>2</a:t>
            </a:r>
            <a:r>
              <a:rPr lang="en-US" sz="2800" b="1" dirty="0" smtClean="0">
                <a:solidFill>
                  <a:srgbClr val="B6029C"/>
                </a:solidFill>
              </a:rPr>
              <a:t> )</a:t>
            </a:r>
            <a:endParaRPr lang="en-US" sz="2800" b="1" baseline="30000" dirty="0" smtClean="0">
              <a:solidFill>
                <a:srgbClr val="B6029C"/>
              </a:solidFill>
            </a:endParaRPr>
          </a:p>
          <a:p>
            <a:endParaRPr lang="en-US" sz="2000" i="1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4495800"/>
            <a:ext cx="1905000" cy="762000"/>
            <a:chOff x="6248400" y="4648200"/>
            <a:chExt cx="1905000" cy="762000"/>
          </a:xfrm>
        </p:grpSpPr>
        <p:graphicFrame>
          <p:nvGraphicFramePr>
            <p:cNvPr id="849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7873118"/>
                </p:ext>
              </p:extLst>
            </p:nvPr>
          </p:nvGraphicFramePr>
          <p:xfrm>
            <a:off x="6324600" y="4648200"/>
            <a:ext cx="1735138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89" name="Equation" r:id="rId8" imgW="1079280" imgH="431640" progId="Equation.3">
                    <p:embed/>
                  </p:oleObj>
                </mc:Choice>
                <mc:Fallback>
                  <p:oleObj name="Equation" r:id="rId8" imgW="10792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4648200"/>
                          <a:ext cx="1735138" cy="692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6248400" y="4648200"/>
              <a:ext cx="1905000" cy="762000"/>
            </a:xfrm>
            <a:prstGeom prst="roundRect">
              <a:avLst/>
            </a:prstGeom>
            <a:solidFill>
              <a:srgbClr val="B747AA">
                <a:alpha val="27000"/>
              </a:srgbClr>
            </a:solidFill>
            <a:ln w="15875">
              <a:solidFill>
                <a:srgbClr val="B74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raw_phyPtPb_asym_talk.gi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8784" r="7280" b="7893"/>
          <a:stretch/>
        </p:blipFill>
        <p:spPr>
          <a:xfrm>
            <a:off x="276783" y="2133600"/>
            <a:ext cx="4752417" cy="4462605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676400" y="1752600"/>
            <a:ext cx="2209800" cy="5334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a typeface="+mj-ea"/>
                <a:cs typeface="+mj-cs"/>
              </a:rPr>
              <a:t>The Asymmetries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6200000">
            <a:off x="-457200" y="4953000"/>
            <a:ext cx="1295400" cy="5334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ea typeface="+mj-ea"/>
                <a:cs typeface="+mj-cs"/>
              </a:rPr>
              <a:t>Ar</a:t>
            </a:r>
            <a:r>
              <a:rPr lang="en-US" b="1" dirty="0" smtClean="0">
                <a:solidFill>
                  <a:srgbClr val="0000FF"/>
                </a:solidFill>
                <a:ea typeface="+mj-ea"/>
                <a:cs typeface="+mj-cs"/>
              </a:rPr>
              <a:t>/P</a:t>
            </a:r>
            <a:r>
              <a:rPr lang="en-US" b="1" baseline="-25000" dirty="0" smtClean="0">
                <a:solidFill>
                  <a:srgbClr val="0000FF"/>
                </a:solidFill>
                <a:ea typeface="+mj-ea"/>
                <a:cs typeface="+mj-cs"/>
              </a:rPr>
              <a:t>T/</a:t>
            </a:r>
            <a:r>
              <a:rPr lang="en-US" b="1" dirty="0" smtClean="0">
                <a:solidFill>
                  <a:srgbClr val="0000FF"/>
                </a:solidFill>
                <a:ea typeface="+mj-ea"/>
                <a:cs typeface="+mj-cs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  <a:ea typeface="+mj-ea"/>
                <a:cs typeface="+mj-cs"/>
              </a:rPr>
              <a:t>B</a:t>
            </a:r>
            <a:r>
              <a:rPr lang="en-US" b="1" dirty="0" smtClean="0">
                <a:solidFill>
                  <a:srgbClr val="0000FF"/>
                </a:solidFill>
                <a:ea typeface="+mj-ea"/>
                <a:cs typeface="+mj-cs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5899" y="6400800"/>
            <a:ext cx="208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C0BFB"/>
                </a:solidFill>
              </a:rPr>
              <a:t>Invariant Mass,  W</a:t>
            </a:r>
            <a:endParaRPr lang="en-US" b="1" dirty="0">
              <a:solidFill>
                <a:srgbClr val="1C0BF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100366" y="2928370"/>
            <a:ext cx="2504735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C0BFB"/>
                </a:solidFill>
              </a:rPr>
              <a:t>The Raw Asymmetry, </a:t>
            </a:r>
            <a:r>
              <a:rPr lang="en-US" b="1" dirty="0" err="1" smtClean="0">
                <a:solidFill>
                  <a:srgbClr val="1C0BFB"/>
                </a:solidFill>
              </a:rPr>
              <a:t>A</a:t>
            </a:r>
            <a:r>
              <a:rPr lang="en-US" b="1" baseline="-25000" dirty="0" err="1" smtClean="0">
                <a:solidFill>
                  <a:srgbClr val="1C0BFB"/>
                </a:solidFill>
              </a:rPr>
              <a:t>r</a:t>
            </a:r>
            <a:endParaRPr lang="en-US" b="1" baseline="-25000" dirty="0">
              <a:solidFill>
                <a:srgbClr val="1C0BFB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308896">
            <a:off x="3113804" y="349478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Preliminary  !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867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Determination of the Dilution Factor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2438400"/>
            <a:ext cx="2971800" cy="1371600"/>
            <a:chOff x="304800" y="2438400"/>
            <a:chExt cx="2971800" cy="1371600"/>
          </a:xfrm>
        </p:grpSpPr>
        <p:graphicFrame>
          <p:nvGraphicFramePr>
            <p:cNvPr id="6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672253"/>
                </p:ext>
              </p:extLst>
            </p:nvPr>
          </p:nvGraphicFramePr>
          <p:xfrm>
            <a:off x="304800" y="2894013"/>
            <a:ext cx="296068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66" name="Equation" r:id="rId3" imgW="1701800" imgH="444500" progId="Equation.3">
                    <p:embed/>
                  </p:oleObj>
                </mc:Choice>
                <mc:Fallback>
                  <p:oleObj name="Equation" r:id="rId3" imgW="1701800" imgH="4445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2894013"/>
                          <a:ext cx="2960688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762000" y="24384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Dilution Factor,</a:t>
              </a:r>
              <a:endParaRPr lang="en-US" sz="2000" i="1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04800" y="2438400"/>
              <a:ext cx="2971800" cy="13716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200" y="685800"/>
            <a:ext cx="7924800" cy="1581328"/>
            <a:chOff x="304800" y="685800"/>
            <a:chExt cx="4572000" cy="1581328"/>
          </a:xfrm>
        </p:grpSpPr>
        <p:sp>
          <p:nvSpPr>
            <p:cNvPr id="66" name="TextBox 65"/>
            <p:cNvSpPr txBox="1"/>
            <p:nvPr/>
          </p:nvSpPr>
          <p:spPr>
            <a:xfrm>
              <a:off x="304800" y="685800"/>
              <a:ext cx="434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What is the Dilution Factor ?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9600" y="106680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accent2"/>
                  </a:solidFill>
                </a:rPr>
                <a:t>The dilution factor is the ratio of the yield from scattering off free protons(protons from H in NH</a:t>
              </a:r>
              <a:r>
                <a:rPr lang="en-US" sz="2400" b="1" baseline="-25000" dirty="0" smtClean="0">
                  <a:solidFill>
                    <a:schemeClr val="accent2"/>
                  </a:solidFill>
                </a:rPr>
                <a:t>3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) to that from the entire target (protons from N, H and He)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3" name="Picture 2" descr="Each_target_cont_mc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16234" r="6250" b="11975"/>
          <a:stretch/>
        </p:blipFill>
        <p:spPr>
          <a:xfrm>
            <a:off x="3403821" y="2209800"/>
            <a:ext cx="5511579" cy="4495801"/>
          </a:xfrm>
          <a:prstGeom prst="rect">
            <a:avLst/>
          </a:prstGeom>
        </p:spPr>
      </p:pic>
      <p:pic>
        <p:nvPicPr>
          <p:cNvPr id="5" name="Picture 4" descr="Elastic_data_mc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6462" r="6799" b="10832"/>
          <a:stretch/>
        </p:blipFill>
        <p:spPr>
          <a:xfrm>
            <a:off x="304800" y="3952054"/>
            <a:ext cx="3124200" cy="260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911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1A67E4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MC Background contributions (Only </a:t>
            </a:r>
            <a:r>
              <a:rPr lang="en-US" sz="2800" dirty="0" err="1" smtClean="0">
                <a:solidFill>
                  <a:srgbClr val="0000FF"/>
                </a:solidFill>
              </a:rPr>
              <a:t>He+N</a:t>
            </a:r>
            <a:r>
              <a:rPr lang="en-US" sz="2800" dirty="0" smtClean="0">
                <a:solidFill>
                  <a:srgbClr val="0000FF"/>
                </a:solidFill>
              </a:rPr>
              <a:t>)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4343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Invariant Mass, W (</a:t>
            </a:r>
            <a:r>
              <a:rPr lang="en-US" sz="1600" dirty="0" err="1" smtClean="0">
                <a:solidFill>
                  <a:srgbClr val="0033CC"/>
                </a:solidFill>
              </a:rPr>
              <a:t>GeV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en-US" sz="1600" dirty="0">
              <a:solidFill>
                <a:srgbClr val="0033CC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05400" y="1219200"/>
            <a:ext cx="4114800" cy="4678204"/>
            <a:chOff x="3810000" y="3048000"/>
            <a:chExt cx="4875245" cy="4678204"/>
          </a:xfrm>
        </p:grpSpPr>
        <p:sp>
          <p:nvSpPr>
            <p:cNvPr id="30" name="Rectangle 29"/>
            <p:cNvSpPr/>
            <p:nvPr/>
          </p:nvSpPr>
          <p:spPr>
            <a:xfrm>
              <a:off x="4191000" y="3048000"/>
              <a:ext cx="396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3048000"/>
              <a:ext cx="4875245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US" dirty="0" smtClean="0">
                <a:solidFill>
                  <a:srgbClr val="23AB19"/>
                </a:solidFill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srgbClr val="23AB19"/>
                  </a:solidFill>
                </a:rPr>
                <a:t> Calculate the ratio of  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 </a:t>
              </a:r>
              <a:r>
                <a:rPr lang="en-US" sz="2800" dirty="0" err="1" smtClean="0">
                  <a:solidFill>
                    <a:srgbClr val="23AB19"/>
                  </a:solidFill>
                </a:rPr>
                <a:t>Yield</a:t>
              </a:r>
              <a:r>
                <a:rPr lang="en-US" sz="2800" baseline="-25000" dirty="0" err="1" smtClean="0">
                  <a:solidFill>
                    <a:srgbClr val="23AB19"/>
                  </a:solidFill>
                </a:rPr>
                <a:t>Data</a:t>
              </a:r>
              <a:r>
                <a:rPr lang="en-US" sz="2800" dirty="0" smtClean="0">
                  <a:solidFill>
                    <a:srgbClr val="23AB19"/>
                  </a:solidFill>
                </a:rPr>
                <a:t>/</a:t>
              </a:r>
              <a:r>
                <a:rPr lang="en-US" sz="2800" dirty="0" err="1" smtClean="0">
                  <a:solidFill>
                    <a:srgbClr val="23AB19"/>
                  </a:solidFill>
                </a:rPr>
                <a:t>Yield</a:t>
              </a:r>
              <a:r>
                <a:rPr lang="en-US" sz="2800" baseline="-25000" dirty="0" err="1" smtClean="0">
                  <a:solidFill>
                    <a:srgbClr val="23AB19"/>
                  </a:solidFill>
                </a:rPr>
                <a:t>MC</a:t>
              </a:r>
              <a:r>
                <a:rPr lang="en-US" sz="2800" dirty="0" smtClean="0">
                  <a:solidFill>
                    <a:srgbClr val="23AB19"/>
                  </a:solidFill>
                </a:rPr>
                <a:t>  for the 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W region 0.7 &lt; W &lt;0.85 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and MC is normalized 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with this new scaling factor.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Used the polynomial fit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to N+ He in MC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and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Subtract the fit function  </a:t>
              </a:r>
            </a:p>
            <a:p>
              <a:r>
                <a:rPr lang="en-US" sz="2800" dirty="0">
                  <a:solidFill>
                    <a:srgbClr val="23AB19"/>
                  </a:solidFill>
                </a:rPr>
                <a:t> </a:t>
              </a:r>
              <a:r>
                <a:rPr lang="en-US" sz="2800" dirty="0" smtClean="0">
                  <a:solidFill>
                    <a:srgbClr val="23AB19"/>
                  </a:solidFill>
                </a:rPr>
                <a:t>  from data</a:t>
              </a:r>
              <a:endParaRPr lang="en-US" sz="2800" dirty="0">
                <a:solidFill>
                  <a:srgbClr val="23AB19"/>
                </a:solidFill>
              </a:endParaRPr>
            </a:p>
          </p:txBody>
        </p:sp>
      </p:grpSp>
      <p:pic>
        <p:nvPicPr>
          <p:cNvPr id="2" name="Picture 1" descr="pol_fit_scaleverylaww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16005" r="6166" b="11747"/>
          <a:stretch/>
        </p:blipFill>
        <p:spPr>
          <a:xfrm>
            <a:off x="228175" y="1476986"/>
            <a:ext cx="4724825" cy="43904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9600" y="2667000"/>
            <a:ext cx="0" cy="6858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667000"/>
            <a:ext cx="0" cy="6858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1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3911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1A67E4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The relative Dilution Factor 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Very Preliminary)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1A67E4"/>
                </a:solidFill>
              </a:rPr>
              <a:t>    </a:t>
            </a:r>
          </a:p>
        </p:txBody>
      </p:sp>
      <p:pic>
        <p:nvPicPr>
          <p:cNvPr id="3" name="Picture 2" descr="rel_dil_factor__scaleverylaww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6234" r="6322" b="10831"/>
          <a:stretch/>
        </p:blipFill>
        <p:spPr>
          <a:xfrm>
            <a:off x="2895600" y="1703710"/>
            <a:ext cx="6051580" cy="50018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1143000"/>
            <a:ext cx="2971800" cy="1371600"/>
            <a:chOff x="304800" y="2438400"/>
            <a:chExt cx="2971800" cy="1371600"/>
          </a:xfrm>
        </p:grpSpPr>
        <p:graphicFrame>
          <p:nvGraphicFramePr>
            <p:cNvPr id="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933062"/>
                </p:ext>
              </p:extLst>
            </p:nvPr>
          </p:nvGraphicFramePr>
          <p:xfrm>
            <a:off x="304800" y="2894013"/>
            <a:ext cx="296068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5" name="Equation" r:id="rId4" imgW="1701800" imgH="444500" progId="Equation.3">
                    <p:embed/>
                  </p:oleObj>
                </mc:Choice>
                <mc:Fallback>
                  <p:oleObj name="Equation" r:id="rId4" imgW="17018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2894013"/>
                          <a:ext cx="2960688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2000" y="24384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Dilution Factor,</a:t>
              </a:r>
              <a:endParaRPr lang="en-US" sz="2000" i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" y="2438400"/>
              <a:ext cx="2971800" cy="13716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0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_phy_asym_df_tlk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51672" r="7140" b="4887"/>
          <a:stretch/>
        </p:blipFill>
        <p:spPr>
          <a:xfrm>
            <a:off x="228600" y="685800"/>
            <a:ext cx="5957515" cy="2979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1A67E4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The Physics Asymmetry 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Very Preliminary)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1A67E4"/>
                </a:solidFill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97522" y="18119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Physics Asymmetry, </a:t>
            </a:r>
            <a:r>
              <a:rPr lang="en-US" sz="1600" b="1" dirty="0" err="1" smtClean="0">
                <a:solidFill>
                  <a:srgbClr val="0000FF"/>
                </a:solidFill>
              </a:rPr>
              <a:t>A</a:t>
            </a:r>
            <a:r>
              <a:rPr lang="en-US" sz="1600" b="1" baseline="-25000" dirty="0" err="1" smtClean="0">
                <a:solidFill>
                  <a:srgbClr val="0000FF"/>
                </a:solidFill>
              </a:rPr>
              <a:t>p</a:t>
            </a:r>
            <a:endParaRPr lang="en-US" sz="1600" b="1" baseline="-25000" dirty="0">
              <a:solidFill>
                <a:srgbClr val="0000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43200" y="804446"/>
            <a:ext cx="6248400" cy="5824954"/>
            <a:chOff x="2743200" y="804446"/>
            <a:chExt cx="6248400" cy="5824954"/>
          </a:xfrm>
        </p:grpSpPr>
        <p:grpSp>
          <p:nvGrpSpPr>
            <p:cNvPr id="14" name="Group 13"/>
            <p:cNvGrpSpPr/>
            <p:nvPr/>
          </p:nvGrpSpPr>
          <p:grpSpPr>
            <a:xfrm>
              <a:off x="2861845" y="3656209"/>
              <a:ext cx="6129755" cy="2973191"/>
              <a:chOff x="2861845" y="3647517"/>
              <a:chExt cx="6129755" cy="297319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231899" y="6282154"/>
                <a:ext cx="2083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1C0BFB"/>
                    </a:solidFill>
                  </a:rPr>
                  <a:t>Invariant Mass,  W</a:t>
                </a:r>
                <a:endParaRPr lang="en-US" sz="1600" b="1" dirty="0">
                  <a:solidFill>
                    <a:srgbClr val="1C0BFB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861845" y="3647517"/>
                <a:ext cx="6129755" cy="2753283"/>
                <a:chOff x="2861845" y="3810000"/>
                <a:chExt cx="6129755" cy="2753283"/>
              </a:xfrm>
            </p:grpSpPr>
            <p:pic>
              <p:nvPicPr>
                <p:cNvPr id="7" name="Picture 6" descr="raw_phy_asym_df_fit_talk.gi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1" t="8994" r="7805" b="50710"/>
                <a:stretch/>
              </p:blipFill>
              <p:spPr>
                <a:xfrm>
                  <a:off x="3112474" y="3810000"/>
                  <a:ext cx="5879126" cy="2753283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1964322" y="4936123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FF"/>
                      </a:solidFill>
                    </a:rPr>
                    <a:t>Physics Asymmetry, </a:t>
                  </a:r>
                  <a:r>
                    <a:rPr lang="en-US" sz="1600" b="1" dirty="0" err="1" smtClean="0">
                      <a:solidFill>
                        <a:srgbClr val="0000FF"/>
                      </a:solidFill>
                    </a:rPr>
                    <a:t>A</a:t>
                  </a:r>
                  <a:r>
                    <a:rPr lang="en-US" sz="1600" b="1" baseline="-25000" dirty="0" err="1" smtClean="0">
                      <a:solidFill>
                        <a:srgbClr val="0000FF"/>
                      </a:solidFill>
                    </a:rPr>
                    <a:t>p</a:t>
                  </a:r>
                  <a:endParaRPr lang="en-US" sz="1600" b="1" baseline="-25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15" name="Rectangular Callout 14"/>
            <p:cNvSpPr/>
            <p:nvPr/>
          </p:nvSpPr>
          <p:spPr>
            <a:xfrm>
              <a:off x="2743200" y="804446"/>
              <a:ext cx="2590800" cy="2362200"/>
            </a:xfrm>
            <a:prstGeom prst="wedgeRectCallout">
              <a:avLst>
                <a:gd name="adj1" fmla="val -9336"/>
                <a:gd name="adj2" fmla="val 79648"/>
              </a:avLst>
            </a:prstGeom>
            <a:solidFill>
              <a:srgbClr val="04B8ED">
                <a:alpha val="2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7600" y="4659868"/>
            <a:ext cx="1447800" cy="369332"/>
            <a:chOff x="3657600" y="4659868"/>
            <a:chExt cx="1447800" cy="369332"/>
          </a:xfrm>
        </p:grpSpPr>
        <p:sp>
          <p:nvSpPr>
            <p:cNvPr id="18" name="Left Arrow 17"/>
            <p:cNvSpPr/>
            <p:nvPr/>
          </p:nvSpPr>
          <p:spPr>
            <a:xfrm>
              <a:off x="3657600" y="4659868"/>
              <a:ext cx="1447800" cy="45719"/>
            </a:xfrm>
            <a:prstGeom prst="leftArrow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46598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800000"/>
                  </a:solidFill>
                </a:rPr>
                <a:t>A</a:t>
              </a:r>
              <a:r>
                <a:rPr lang="en-US" b="1" baseline="-25000" dirty="0" err="1" smtClean="0">
                  <a:solidFill>
                    <a:srgbClr val="800000"/>
                  </a:solidFill>
                </a:rPr>
                <a:t>p</a:t>
              </a:r>
              <a:r>
                <a:rPr lang="en-US" b="1" dirty="0" smtClean="0">
                  <a:solidFill>
                    <a:srgbClr val="800000"/>
                  </a:solidFill>
                </a:rPr>
                <a:t>=-0.216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79912"/>
              </p:ext>
            </p:extLst>
          </p:nvPr>
        </p:nvGraphicFramePr>
        <p:xfrm>
          <a:off x="304800" y="4572000"/>
          <a:ext cx="243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8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The beam - target asymmetry, 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</a:t>
            </a:r>
            <a:endParaRPr lang="en-US" sz="28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4861053"/>
            <a:ext cx="3962400" cy="853947"/>
            <a:chOff x="914400" y="5837008"/>
            <a:chExt cx="3962400" cy="853947"/>
          </a:xfrm>
        </p:grpSpPr>
        <p:sp>
          <p:nvSpPr>
            <p:cNvPr id="39" name="TextBox 38"/>
            <p:cNvSpPr txBox="1"/>
            <p:nvPr/>
          </p:nvSpPr>
          <p:spPr>
            <a:xfrm>
              <a:off x="914400" y="5921514"/>
              <a:ext cx="396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rgbClr val="1C0BFB"/>
                  </a:solidFill>
                </a:rPr>
                <a:t>     ≈ 34.55° and      = 180° </a:t>
              </a:r>
            </a:p>
            <a:p>
              <a:r>
                <a:rPr lang="en-US" sz="2400" i="1" dirty="0" smtClean="0"/>
                <a:t>From the HMS kinematics, r</a:t>
              </a:r>
              <a:r>
                <a:rPr lang="en-US" sz="2400" i="1" baseline="30000" dirty="0" smtClean="0"/>
                <a:t>2</a:t>
              </a:r>
              <a:r>
                <a:rPr lang="en-US" sz="2400" i="1" dirty="0" smtClean="0"/>
                <a:t> &lt;&lt; c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670660"/>
                </p:ext>
              </p:extLst>
            </p:nvPr>
          </p:nvGraphicFramePr>
          <p:xfrm flipV="1">
            <a:off x="990600" y="5897000"/>
            <a:ext cx="457200" cy="412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39" name="Equation" r:id="rId3" imgW="177480" imgH="203040" progId="Equation.3">
                    <p:embed/>
                  </p:oleObj>
                </mc:Choice>
                <mc:Fallback>
                  <p:oleObj name="Equation" r:id="rId3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990600" y="5897000"/>
                          <a:ext cx="457200" cy="4129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801584"/>
                </p:ext>
              </p:extLst>
            </p:nvPr>
          </p:nvGraphicFramePr>
          <p:xfrm>
            <a:off x="2514600" y="5837008"/>
            <a:ext cx="436564" cy="56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0" name="Equation" r:id="rId5" imgW="177480" imgH="228600" progId="Equation.3">
                    <p:embed/>
                  </p:oleObj>
                </mc:Choice>
                <mc:Fallback>
                  <p:oleObj name="Equation" r:id="rId5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837008"/>
                          <a:ext cx="436564" cy="561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04800" y="838200"/>
            <a:ext cx="3429000" cy="762000"/>
            <a:chOff x="457200" y="3505200"/>
            <a:chExt cx="3429000" cy="76200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340124"/>
                </p:ext>
              </p:extLst>
            </p:nvPr>
          </p:nvGraphicFramePr>
          <p:xfrm>
            <a:off x="533400" y="3505200"/>
            <a:ext cx="326231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1" name="Equation" r:id="rId7" imgW="1993680" imgH="419040" progId="Equation.3">
                    <p:embed/>
                  </p:oleObj>
                </mc:Choice>
                <mc:Fallback>
                  <p:oleObj name="Equation" r:id="rId7" imgW="19936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505200"/>
                          <a:ext cx="3262313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lowchart: Alternate Process 53"/>
            <p:cNvSpPr/>
            <p:nvPr/>
          </p:nvSpPr>
          <p:spPr>
            <a:xfrm>
              <a:off x="457200" y="3505200"/>
              <a:ext cx="3429000" cy="7620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 rot="5400000">
            <a:off x="5454878" y="4613701"/>
            <a:ext cx="457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8077200" y="7249179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3997658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1.2</a:t>
            </a:r>
            <a:endParaRPr lang="en-US" sz="10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371600" y="5562600"/>
            <a:ext cx="3352800" cy="1143000"/>
            <a:chOff x="838200" y="1752600"/>
            <a:chExt cx="3352800" cy="1143000"/>
          </a:xfrm>
        </p:grpSpPr>
        <p:graphicFrame>
          <p:nvGraphicFramePr>
            <p:cNvPr id="11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997879"/>
                </p:ext>
              </p:extLst>
            </p:nvPr>
          </p:nvGraphicFramePr>
          <p:xfrm>
            <a:off x="838200" y="1752600"/>
            <a:ext cx="3309674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2" name="Equation" r:id="rId9" imgW="1143000" imgH="368280" progId="Equation.3">
                    <p:embed/>
                  </p:oleObj>
                </mc:Choice>
                <mc:Fallback>
                  <p:oleObj name="Equation" r:id="rId9" imgW="11430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1752600"/>
                          <a:ext cx="3309674" cy="1066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Flowchart: Alternate Process 22"/>
            <p:cNvSpPr/>
            <p:nvPr/>
          </p:nvSpPr>
          <p:spPr>
            <a:xfrm>
              <a:off x="838200" y="1981200"/>
              <a:ext cx="3352800" cy="9144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2400" y="580574"/>
            <a:ext cx="5562600" cy="1172026"/>
            <a:chOff x="152400" y="2743200"/>
            <a:chExt cx="5562600" cy="1172026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2743200"/>
              <a:ext cx="5562600" cy="1172026"/>
              <a:chOff x="152400" y="2743200"/>
              <a:chExt cx="5562600" cy="117202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2400" y="2743200"/>
                <a:ext cx="5562600" cy="1172026"/>
                <a:chOff x="457200" y="2133600"/>
                <a:chExt cx="5562600" cy="117202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85800" y="2133600"/>
                  <a:ext cx="5334000" cy="1172026"/>
                  <a:chOff x="685800" y="2157187"/>
                  <a:chExt cx="5334000" cy="1172026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685800" y="2157187"/>
                    <a:ext cx="5334000" cy="1151679"/>
                    <a:chOff x="685800" y="2157187"/>
                    <a:chExt cx="5334000" cy="1151679"/>
                  </a:xfrm>
                </p:grpSpPr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066800" y="2157187"/>
                      <a:ext cx="1524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i="1" dirty="0" smtClean="0"/>
                        <a:t>r  = G</a:t>
                      </a:r>
                      <a:r>
                        <a:rPr lang="en-US" sz="2000" i="1" baseline="-25000" dirty="0" smtClean="0"/>
                        <a:t>E</a:t>
                      </a:r>
                      <a:r>
                        <a:rPr lang="en-US" sz="2000" i="1" dirty="0" smtClean="0"/>
                        <a:t> /G</a:t>
                      </a:r>
                      <a:r>
                        <a:rPr lang="en-US" sz="2000" i="1" baseline="-25000" dirty="0" smtClean="0"/>
                        <a:t>M</a:t>
                      </a:r>
                      <a:endParaRPr lang="en-US" sz="2000" i="1" baseline="-25000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685800" y="2477869"/>
                      <a:ext cx="533400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i="1" dirty="0" smtClean="0"/>
                        <a:t>a, b, c  =  kinematic factors</a:t>
                      </a:r>
                    </a:p>
                    <a:p>
                      <a:r>
                        <a:rPr lang="en-US" sz="2400" i="1" dirty="0" smtClean="0"/>
                        <a:t> </a:t>
                      </a:r>
                      <a:r>
                        <a:rPr lang="en-US" sz="2400" i="1" dirty="0"/>
                        <a:t> </a:t>
                      </a:r>
                      <a:r>
                        <a:rPr lang="en-US" sz="2400" i="1" dirty="0" smtClean="0"/>
                        <a:t>  ,     =  pol. and  </a:t>
                      </a:r>
                      <a:r>
                        <a:rPr lang="en-US" sz="2400" i="1" dirty="0" err="1" smtClean="0"/>
                        <a:t>azi</a:t>
                      </a:r>
                      <a:r>
                        <a:rPr lang="en-US" sz="2400" i="1" dirty="0" smtClean="0"/>
                        <a:t>. Angles between    and  </a:t>
                      </a:r>
                      <a:endParaRPr lang="en-US" sz="2400" i="1" dirty="0"/>
                    </a:p>
                  </p:txBody>
                </p:sp>
              </p:grpSp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40285097"/>
                      </p:ext>
                    </p:extLst>
                  </p:nvPr>
                </p:nvGraphicFramePr>
                <p:xfrm flipV="1">
                  <a:off x="762000" y="2916259"/>
                  <a:ext cx="457200" cy="41295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4843" name="Equation" r:id="rId11" imgW="177800" imgH="203200" progId="Equation.3">
                          <p:embed/>
                        </p:oleObj>
                      </mc:Choice>
                      <mc:Fallback>
                        <p:oleObj name="Equation" r:id="rId11" imgW="177800" imgH="203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flipV="1">
                                <a:off x="762000" y="2916259"/>
                                <a:ext cx="457200" cy="4129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02337205"/>
                      </p:ext>
                    </p:extLst>
                  </p:nvPr>
                </p:nvGraphicFramePr>
                <p:xfrm>
                  <a:off x="1143000" y="2819400"/>
                  <a:ext cx="396522" cy="5098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4844" name="Equation" r:id="rId13" imgW="177480" imgH="228600" progId="Equation.3">
                          <p:embed/>
                        </p:oleObj>
                      </mc:Choice>
                      <mc:Fallback>
                        <p:oleObj name="Equation" r:id="rId13" imgW="1774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43000" y="2819400"/>
                                <a:ext cx="396522" cy="5098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457200" y="2157187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Here,</a:t>
                  </a:r>
                  <a:endParaRPr lang="en-US" sz="2000" dirty="0"/>
                </a:p>
              </p:txBody>
            </p:sp>
          </p:grpSp>
          <p:graphicFrame>
            <p:nvGraphicFramePr>
              <p:cNvPr id="111" name="Object 1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4617277"/>
                  </p:ext>
                </p:extLst>
              </p:nvPr>
            </p:nvGraphicFramePr>
            <p:xfrm>
              <a:off x="4267200" y="3429000"/>
              <a:ext cx="269206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45" name="Equation" r:id="rId15" imgW="127000" imgH="203200" progId="Equation.3">
                      <p:embed/>
                    </p:oleObj>
                  </mc:Choice>
                  <mc:Fallback>
                    <p:oleObj name="Equation" r:id="rId15" imgW="127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3429000"/>
                            <a:ext cx="269206" cy="4286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767"/>
                </p:ext>
              </p:extLst>
            </p:nvPr>
          </p:nvGraphicFramePr>
          <p:xfrm>
            <a:off x="4953000" y="3429000"/>
            <a:ext cx="3127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6" name="Equation" r:id="rId17" imgW="139700" imgH="203200" progId="Equation.3">
                    <p:embed/>
                  </p:oleObj>
                </mc:Choice>
                <mc:Fallback>
                  <p:oleObj name="Equation" r:id="rId17" imgW="139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429000"/>
                          <a:ext cx="312738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47" name="Group 30746"/>
          <p:cNvGrpSpPr/>
          <p:nvPr/>
        </p:nvGrpSpPr>
        <p:grpSpPr>
          <a:xfrm>
            <a:off x="4800600" y="2514600"/>
            <a:ext cx="4300954" cy="4210110"/>
            <a:chOff x="4843046" y="590490"/>
            <a:chExt cx="4300954" cy="4210110"/>
          </a:xfrm>
        </p:grpSpPr>
        <p:grpSp>
          <p:nvGrpSpPr>
            <p:cNvPr id="30735" name="Group 30734"/>
            <p:cNvGrpSpPr/>
            <p:nvPr/>
          </p:nvGrpSpPr>
          <p:grpSpPr>
            <a:xfrm>
              <a:off x="4843046" y="590490"/>
              <a:ext cx="4300954" cy="4210110"/>
              <a:chOff x="4843046" y="590490"/>
              <a:chExt cx="4300954" cy="4210110"/>
            </a:xfrm>
          </p:grpSpPr>
          <p:grpSp>
            <p:nvGrpSpPr>
              <p:cNvPr id="30734" name="Group 30733"/>
              <p:cNvGrpSpPr/>
              <p:nvPr/>
            </p:nvGrpSpPr>
            <p:grpSpPr>
              <a:xfrm>
                <a:off x="4843046" y="590490"/>
                <a:ext cx="4300954" cy="4210110"/>
                <a:chOff x="4843046" y="590490"/>
                <a:chExt cx="4300954" cy="4210110"/>
              </a:xfrm>
            </p:grpSpPr>
            <p:grpSp>
              <p:nvGrpSpPr>
                <p:cNvPr id="30733" name="Group 30732"/>
                <p:cNvGrpSpPr/>
                <p:nvPr/>
              </p:nvGrpSpPr>
              <p:grpSpPr>
                <a:xfrm>
                  <a:off x="4843046" y="590490"/>
                  <a:ext cx="4300954" cy="4210110"/>
                  <a:chOff x="4843046" y="590490"/>
                  <a:chExt cx="4300954" cy="4210110"/>
                </a:xfrm>
              </p:grpSpPr>
              <p:grpSp>
                <p:nvGrpSpPr>
                  <p:cNvPr id="30730" name="Group 30729"/>
                  <p:cNvGrpSpPr/>
                  <p:nvPr/>
                </p:nvGrpSpPr>
                <p:grpSpPr>
                  <a:xfrm>
                    <a:off x="4843046" y="590490"/>
                    <a:ext cx="4300954" cy="4210110"/>
                    <a:chOff x="4843046" y="590490"/>
                    <a:chExt cx="4300954" cy="4210110"/>
                  </a:xfrm>
                </p:grpSpPr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5562600" y="590490"/>
                      <a:ext cx="35814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</a:rPr>
                        <a:t>The projected asymmetry </a:t>
                      </a:r>
                      <a:r>
                        <a:rPr lang="en-US" sz="2000" i="1" dirty="0" err="1" smtClean="0">
                          <a:solidFill>
                            <a:srgbClr val="C00000"/>
                          </a:solidFill>
                        </a:rPr>
                        <a:t>vs</a:t>
                      </a:r>
                      <a:r>
                        <a:rPr lang="en-US" sz="2000" i="1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l-GR" sz="2000" i="1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2000" i="1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r>
                        <a:rPr lang="en-US" sz="2000" i="1" baseline="-2500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000" i="1" dirty="0" smtClean="0">
                          <a:solidFill>
                            <a:srgbClr val="C00000"/>
                          </a:solidFill>
                        </a:rPr>
                        <a:t>/G</a:t>
                      </a:r>
                      <a:r>
                        <a:rPr lang="en-US" sz="2000" i="1" baseline="-2500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en-US" sz="2000" i="1" baseline="-25000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grpSp>
                  <p:nvGrpSpPr>
                    <p:cNvPr id="30729" name="Group 30728"/>
                    <p:cNvGrpSpPr/>
                    <p:nvPr/>
                  </p:nvGrpSpPr>
                  <p:grpSpPr>
                    <a:xfrm>
                      <a:off x="4843046" y="866001"/>
                      <a:ext cx="4300954" cy="3934599"/>
                      <a:chOff x="4843046" y="866001"/>
                      <a:chExt cx="4300954" cy="3934599"/>
                    </a:xfrm>
                  </p:grpSpPr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 rot="16200000">
                        <a:off x="4364623" y="2516713"/>
                        <a:ext cx="129539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rPr>
                          <a:t>Asymmetry</a:t>
                        </a:r>
                        <a:endParaRPr lang="en-US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30728" name="Group 30727"/>
                      <p:cNvGrpSpPr/>
                      <p:nvPr/>
                    </p:nvGrpSpPr>
                    <p:grpSpPr>
                      <a:xfrm>
                        <a:off x="5029200" y="866001"/>
                        <a:ext cx="4114800" cy="3934599"/>
                        <a:chOff x="5029200" y="866001"/>
                        <a:chExt cx="4114800" cy="3934599"/>
                      </a:xfrm>
                    </p:grpSpPr>
                    <p:sp>
                      <p:nvSpPr>
                        <p:cNvPr id="65" name="TextBox 64"/>
                        <p:cNvSpPr txBox="1"/>
                        <p:nvPr/>
                      </p:nvSpPr>
                      <p:spPr>
                        <a:xfrm>
                          <a:off x="6705600" y="4462046"/>
                          <a:ext cx="16002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sz="16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μ</a:t>
                          </a:r>
                          <a:r>
                            <a:rPr lang="en-US" sz="16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 G</a:t>
                          </a:r>
                          <a:r>
                            <a:rPr lang="en-US" sz="1600" baseline="-250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E</a:t>
                          </a:r>
                          <a:r>
                            <a:rPr lang="en-US" sz="16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/G</a:t>
                          </a:r>
                          <a:r>
                            <a:rPr lang="en-US" sz="1600" baseline="-250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M</a:t>
                          </a:r>
                          <a:r>
                            <a:rPr lang="en-US" sz="16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 Ratio</a:t>
                          </a:r>
                          <a:r>
                            <a:rPr lang="en-US" sz="1600" baseline="-25000" dirty="0" smtClean="0">
                              <a:solidFill>
                                <a:srgbClr val="DF6C5D"/>
                              </a:solidFill>
                              <a:latin typeface="Calibri"/>
                            </a:rPr>
                            <a:t>  </a:t>
                          </a:r>
                          <a:endParaRPr lang="en-US" sz="1600" baseline="-25000" dirty="0">
                            <a:solidFill>
                              <a:srgbClr val="DF6C5D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0725" name="Group 30724"/>
                        <p:cNvGrpSpPr/>
                        <p:nvPr/>
                      </p:nvGrpSpPr>
                      <p:grpSpPr>
                        <a:xfrm>
                          <a:off x="5029200" y="866001"/>
                          <a:ext cx="4114800" cy="3705999"/>
                          <a:chOff x="5029200" y="1066800"/>
                          <a:chExt cx="4114800" cy="3705999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5114547" y="1143000"/>
                            <a:ext cx="3953253" cy="3592964"/>
                            <a:chOff x="1268819" y="2667000"/>
                            <a:chExt cx="3953253" cy="3592964"/>
                          </a:xfrm>
                        </p:grpSpPr>
                        <p:pic>
                          <p:nvPicPr>
                            <p:cNvPr id="7" name="Picture 6" descr="asym_vs_r_ehms_talk.gif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139" t="9832" r="6789" b="7402"/>
                            <a:stretch/>
                          </p:blipFill>
                          <p:spPr>
                            <a:xfrm>
                              <a:off x="1371600" y="2667000"/>
                              <a:ext cx="3850472" cy="3592964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>
                              <a:off x="1268819" y="2667000"/>
                              <a:ext cx="3912781" cy="3581400"/>
                              <a:chOff x="1268819" y="2667000"/>
                              <a:chExt cx="3912781" cy="3581400"/>
                            </a:xfrm>
                          </p:grpSpPr>
                          <p:grpSp>
                            <p:nvGrpSpPr>
                              <p:cNvPr id="10" name="Group 9"/>
                              <p:cNvGrpSpPr/>
                              <p:nvPr/>
                            </p:nvGrpSpPr>
                            <p:grpSpPr>
                              <a:xfrm>
                                <a:off x="1268819" y="3048001"/>
                                <a:ext cx="3912781" cy="3200399"/>
                                <a:chOff x="1268819" y="3048001"/>
                                <a:chExt cx="3912781" cy="3200399"/>
                              </a:xfrm>
                            </p:grpSpPr>
                            <p:grpSp>
                              <p:nvGrpSpPr>
                                <p:cNvPr id="8" name="Group 7"/>
                                <p:cNvGrpSpPr/>
                                <p:nvPr/>
                              </p:nvGrpSpPr>
                              <p:grpSpPr>
                                <a:xfrm>
                                  <a:off x="1268819" y="3048001"/>
                                  <a:ext cx="3912781" cy="3200399"/>
                                  <a:chOff x="1268819" y="3048001"/>
                                  <a:chExt cx="3912781" cy="3200399"/>
                                </a:xfrm>
                              </p:grpSpPr>
                              <p:grpSp>
                                <p:nvGrpSpPr>
                                  <p:cNvPr id="121" name="Group 120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68819" y="3048001"/>
                                    <a:ext cx="3912781" cy="3200399"/>
                                    <a:chOff x="5173663" y="3432718"/>
                                    <a:chExt cx="3505200" cy="3044282"/>
                                  </a:xfrm>
                                </p:grpSpPr>
                                <p:sp>
                                  <p:nvSpPr>
                                    <p:cNvPr id="122" name="Rectangle 12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197474" y="5454805"/>
                                      <a:ext cx="341312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24" name="Rectangle 12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197475" y="5019908"/>
                                      <a:ext cx="341312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25" name="Rectangle 12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173663" y="4230029"/>
                                      <a:ext cx="365124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26" name="Rectangle 12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197475" y="3432718"/>
                                      <a:ext cx="341313" cy="21744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27" name="Rectangle 12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197474" y="5817220"/>
                                      <a:ext cx="341312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0" name="Rectangle 1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538786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1" name="Rectangle 13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019800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6" name="Rectangle 1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553200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7" name="Rectangle 1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010400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8" name="Rectangle 13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467600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39" name="Rectangle 13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924800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40" name="Rectangle 13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8450263" y="6324600"/>
                                      <a:ext cx="2286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141" name="Rectangle 14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65737" y="6259551"/>
                                      <a:ext cx="304800" cy="1524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42" name="Rectangle 141"/>
                                  <p:cNvSpPr/>
                                  <p:nvPr/>
                                </p:nvSpPr>
                                <p:spPr>
                                  <a:xfrm>
                                    <a:off x="1295400" y="3429000"/>
                                    <a:ext cx="381001" cy="2286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43" name="Rectangle 142"/>
                                <p:cNvSpPr/>
                                <p:nvPr/>
                              </p:nvSpPr>
                              <p:spPr>
                                <a:xfrm>
                                  <a:off x="1295400" y="4267200"/>
                                  <a:ext cx="381001" cy="2286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44" name="Rectangle 143"/>
                              <p:cNvSpPr/>
                              <p:nvPr/>
                            </p:nvSpPr>
                            <p:spPr>
                              <a:xfrm>
                                <a:off x="1295400" y="2667000"/>
                                <a:ext cx="381001" cy="2286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0723" name="Group 30722"/>
                          <p:cNvGrpSpPr/>
                          <p:nvPr/>
                        </p:nvGrpSpPr>
                        <p:grpSpPr>
                          <a:xfrm>
                            <a:off x="5029200" y="1066800"/>
                            <a:ext cx="4114800" cy="3705999"/>
                            <a:chOff x="5029200" y="1066800"/>
                            <a:chExt cx="4114800" cy="3705999"/>
                          </a:xfrm>
                        </p:grpSpPr>
                        <p:grpSp>
                          <p:nvGrpSpPr>
                            <p:cNvPr id="30722" name="Group 30721"/>
                            <p:cNvGrpSpPr/>
                            <p:nvPr/>
                          </p:nvGrpSpPr>
                          <p:grpSpPr>
                            <a:xfrm>
                              <a:off x="5029200" y="1475601"/>
                              <a:ext cx="4114800" cy="3297198"/>
                              <a:chOff x="5029200" y="1475601"/>
                              <a:chExt cx="4114800" cy="3297198"/>
                            </a:xfrm>
                          </p:grpSpPr>
                          <p:grpSp>
                            <p:nvGrpSpPr>
                              <p:cNvPr id="30721" name="Group 30720"/>
                              <p:cNvGrpSpPr/>
                              <p:nvPr/>
                            </p:nvGrpSpPr>
                            <p:grpSpPr>
                              <a:xfrm>
                                <a:off x="5029200" y="1475601"/>
                                <a:ext cx="4114800" cy="3297198"/>
                                <a:chOff x="5029200" y="1475601"/>
                                <a:chExt cx="4114800" cy="3297198"/>
                              </a:xfrm>
                            </p:grpSpPr>
                            <p:grpSp>
                              <p:nvGrpSpPr>
                                <p:cNvPr id="30720" name="Group 30719"/>
                                <p:cNvGrpSpPr/>
                                <p:nvPr/>
                              </p:nvGrpSpPr>
                              <p:grpSpPr>
                                <a:xfrm>
                                  <a:off x="5029200" y="1856601"/>
                                  <a:ext cx="4114800" cy="2916198"/>
                                  <a:chOff x="5029200" y="1856601"/>
                                  <a:chExt cx="4114800" cy="2916198"/>
                                </a:xfrm>
                              </p:grpSpPr>
                              <p:grpSp>
                                <p:nvGrpSpPr>
                                  <p:cNvPr id="145" name="Group 144"/>
                                  <p:cNvGrpSpPr/>
                                  <p:nvPr/>
                                </p:nvGrpSpPr>
                                <p:grpSpPr>
                                  <a:xfrm>
                                    <a:off x="5029200" y="1856601"/>
                                    <a:ext cx="3657600" cy="2916198"/>
                                    <a:chOff x="5334000" y="1358459"/>
                                    <a:chExt cx="3657600" cy="2916198"/>
                                  </a:xfrm>
                                </p:grpSpPr>
                                <p:sp>
                                  <p:nvSpPr>
                                    <p:cNvPr id="146" name="TextBox 145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7150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0.0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47" name="TextBox 14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3914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0.6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48" name="TextBox 147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85344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1.0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49" name="TextBox 14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8580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0.4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0" name="TextBox 149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3246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0.2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1" name="TextBox 15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924800" y="3997658"/>
                                      <a:ext cx="4572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0.8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2" name="TextBox 151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3845258"/>
                                      <a:ext cx="6096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/>
                                        <a:t>-</a:t>
                                      </a:r>
                                      <a:r>
                                        <a:rPr lang="en-US" sz="1200" dirty="0" smtClean="0"/>
                                        <a:t>0.300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3" name="TextBox 15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3034859"/>
                                      <a:ext cx="6858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-0.250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4" name="TextBox 153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2196659"/>
                                      <a:ext cx="6096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-0.200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5" name="TextBox 154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1787858"/>
                                      <a:ext cx="6096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 -0.175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6" name="TextBox 155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1358459"/>
                                      <a:ext cx="6858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/>
                                        <a:t>-</a:t>
                                      </a:r>
                                      <a:r>
                                        <a:rPr lang="en-US" sz="1200" dirty="0" smtClean="0"/>
                                        <a:t>0.150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  <p:sp>
                                  <p:nvSpPr>
                                    <p:cNvPr id="157" name="TextBox 15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34000" y="3464258"/>
                                      <a:ext cx="60960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sz="1200" dirty="0" smtClean="0"/>
                                        <a:t>-0.275</a:t>
                                      </a:r>
                                      <a:endParaRPr lang="en-US" sz="1200" dirty="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59" name="TextBox 15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8686800" y="4495800"/>
                                    <a:ext cx="45720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1200" dirty="0" smtClean="0"/>
                                      <a:t>1.2</a:t>
                                    </a:r>
                                    <a:endParaRPr lang="en-US" sz="1200" dirty="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60" name="TextBox 159"/>
                                <p:cNvSpPr txBox="1"/>
                                <p:nvPr/>
                              </p:nvSpPr>
                              <p:spPr>
                                <a:xfrm>
                                  <a:off x="5029200" y="1475601"/>
                                  <a:ext cx="68580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1200" dirty="0"/>
                                    <a:t>-</a:t>
                                  </a:r>
                                  <a:r>
                                    <a:rPr lang="en-US" sz="1200" dirty="0" smtClean="0"/>
                                    <a:t>0.125</a:t>
                                  </a:r>
                                  <a:endParaRPr lang="en-US" sz="1200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161" name="TextBox 160"/>
                              <p:cNvSpPr txBox="1"/>
                              <p:nvPr/>
                            </p:nvSpPr>
                            <p:spPr>
                              <a:xfrm>
                                <a:off x="5029200" y="3152001"/>
                                <a:ext cx="6858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/>
                                  <a:t>-</a:t>
                                </a:r>
                                <a:r>
                                  <a:rPr lang="en-US" sz="1200" dirty="0" smtClean="0"/>
                                  <a:t>0.225</a:t>
                                </a:r>
                                <a:endParaRPr lang="en-US" sz="1200" dirty="0"/>
                              </a:p>
                            </p:txBody>
                          </p:sp>
                        </p:grpSp>
                        <p:sp>
                          <p:nvSpPr>
                            <p:cNvPr id="162" name="TextBox 161"/>
                            <p:cNvSpPr txBox="1"/>
                            <p:nvPr/>
                          </p:nvSpPr>
                          <p:spPr>
                            <a:xfrm>
                              <a:off x="5029200" y="1066800"/>
                              <a:ext cx="68580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200" dirty="0"/>
                                <a:t>-</a:t>
                              </a:r>
                              <a:r>
                                <a:rPr lang="en-US" sz="1200" dirty="0" smtClean="0"/>
                                <a:t>0.100</a:t>
                              </a:r>
                              <a:endParaRPr lang="en-US" sz="1200" dirty="0"/>
                            </a:p>
                          </p:txBody>
                        </p:sp>
                      </p:grpSp>
                    </p:grpSp>
                  </p:grpSp>
                </p:grpSp>
              </p:grpSp>
              <p:graphicFrame>
                <p:nvGraphicFramePr>
                  <p:cNvPr id="164" name="Object 16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3450331"/>
                      </p:ext>
                    </p:extLst>
                  </p:nvPr>
                </p:nvGraphicFramePr>
                <p:xfrm>
                  <a:off x="6629400" y="1524001"/>
                  <a:ext cx="253093" cy="228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4847" name="Equation" r:id="rId20" imgW="177480" imgH="203040" progId="Equation.3">
                          <p:embed/>
                        </p:oleObj>
                      </mc:Choice>
                      <mc:Fallback>
                        <p:oleObj name="Equation" r:id="rId20" imgW="177480" imgH="2030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29400" y="1524001"/>
                                <a:ext cx="253093" cy="2286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65" name="Object 1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2570395"/>
                    </p:ext>
                  </p:extLst>
                </p:nvPr>
              </p:nvGraphicFramePr>
              <p:xfrm>
                <a:off x="7696200" y="1447800"/>
                <a:ext cx="296334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4848" name="Equation" r:id="rId21" imgW="177480" imgH="228600" progId="Equation.3">
                        <p:embed/>
                      </p:oleObj>
                    </mc:Choice>
                    <mc:Fallback>
                      <p:oleObj name="Equation" r:id="rId21" imgW="1774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96200" y="1447800"/>
                              <a:ext cx="296334" cy="3810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67" name="TextBox 166"/>
              <p:cNvSpPr txBox="1"/>
              <p:nvPr/>
            </p:nvSpPr>
            <p:spPr>
              <a:xfrm>
                <a:off x="6553200" y="1085671"/>
                <a:ext cx="198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1C0BFB"/>
                    </a:solidFill>
                  </a:rPr>
                  <a:t>At Q</a:t>
                </a:r>
                <a:r>
                  <a:rPr lang="en-US" sz="1400" baseline="30000" dirty="0" smtClean="0">
                    <a:solidFill>
                      <a:srgbClr val="1C0BFB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1C0BFB"/>
                    </a:solidFill>
                  </a:rPr>
                  <a:t>=2.2 (</a:t>
                </a:r>
                <a:r>
                  <a:rPr lang="en-US" sz="1400" dirty="0" err="1" smtClean="0">
                    <a:solidFill>
                      <a:srgbClr val="1C0BFB"/>
                    </a:solidFill>
                  </a:rPr>
                  <a:t>GeV</a:t>
                </a:r>
                <a:r>
                  <a:rPr lang="en-US" sz="1400" dirty="0" smtClean="0">
                    <a:solidFill>
                      <a:srgbClr val="1C0BFB"/>
                    </a:solidFill>
                  </a:rPr>
                  <a:t>/c)</a:t>
                </a:r>
                <a:r>
                  <a:rPr lang="en-US" sz="1400" baseline="30000" dirty="0" smtClean="0">
                    <a:solidFill>
                      <a:srgbClr val="1C0BFB"/>
                    </a:solidFill>
                  </a:rPr>
                  <a:t>2</a:t>
                </a:r>
              </a:p>
              <a:p>
                <a:r>
                  <a:rPr lang="en-US" sz="1400" dirty="0" smtClean="0">
                    <a:solidFill>
                      <a:srgbClr val="1C0BFB"/>
                    </a:solidFill>
                  </a:rPr>
                  <a:t>               and</a:t>
                </a:r>
              </a:p>
              <a:p>
                <a:r>
                  <a:rPr lang="en-US" sz="1400" i="1" dirty="0" smtClean="0">
                    <a:solidFill>
                      <a:srgbClr val="1C0BFB"/>
                    </a:solidFill>
                  </a:rPr>
                  <a:t>    ≈ 34.55° and       </a:t>
                </a:r>
                <a:r>
                  <a:rPr lang="en-US" sz="1400" i="1" dirty="0">
                    <a:solidFill>
                      <a:srgbClr val="1C0BFB"/>
                    </a:solidFill>
                  </a:rPr>
                  <a:t>=180° </a:t>
                </a:r>
                <a:endParaRPr lang="en-US" sz="1400" i="1" dirty="0" smtClean="0">
                  <a:solidFill>
                    <a:srgbClr val="1C0BFB"/>
                  </a:solidFill>
                </a:endParaRPr>
              </a:p>
              <a:p>
                <a:endParaRPr lang="en-US" dirty="0" smtClean="0">
                  <a:solidFill>
                    <a:srgbClr val="1C0BFB"/>
                  </a:solidFill>
                </a:endParaRPr>
              </a:p>
              <a:p>
                <a:r>
                  <a:rPr lang="en-US" baseline="30000" dirty="0" smtClean="0">
                    <a:solidFill>
                      <a:srgbClr val="1C0BFB"/>
                    </a:solidFill>
                  </a:rPr>
                  <a:t>     </a:t>
                </a:r>
              </a:p>
            </p:txBody>
          </p:sp>
        </p:grpSp>
        <p:grpSp>
          <p:nvGrpSpPr>
            <p:cNvPr id="30746" name="Group 30745"/>
            <p:cNvGrpSpPr/>
            <p:nvPr/>
          </p:nvGrpSpPr>
          <p:grpSpPr>
            <a:xfrm>
              <a:off x="5638800" y="1981200"/>
              <a:ext cx="2743200" cy="2362200"/>
              <a:chOff x="5638800" y="1981200"/>
              <a:chExt cx="2743200" cy="2362200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flipV="1">
                <a:off x="8382000" y="2057400"/>
                <a:ext cx="0" cy="2286000"/>
              </a:xfrm>
              <a:prstGeom prst="line">
                <a:avLst/>
              </a:prstGeom>
              <a:ln w="19050" cmpd="sng">
                <a:solidFill>
                  <a:srgbClr val="B602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H="1" flipV="1">
                <a:off x="5638800" y="2057400"/>
                <a:ext cx="2743200" cy="1588"/>
              </a:xfrm>
              <a:prstGeom prst="straightConnector1">
                <a:avLst/>
              </a:prstGeom>
              <a:ln w="19050" cmpd="sng">
                <a:solidFill>
                  <a:srgbClr val="B6029C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6248400" y="19812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B6029C"/>
                    </a:solidFill>
                  </a:rPr>
                  <a:t>Rosenbluth</a:t>
                </a:r>
                <a:r>
                  <a:rPr lang="en-US" dirty="0" smtClean="0">
                    <a:solidFill>
                      <a:srgbClr val="B6029C"/>
                    </a:solidFill>
                  </a:rPr>
                  <a:t> Tech.</a:t>
                </a:r>
                <a:endParaRPr lang="en-US" dirty="0">
                  <a:solidFill>
                    <a:srgbClr val="B6029C"/>
                  </a:solidFill>
                </a:endParaRPr>
              </a:p>
            </p:txBody>
          </p:sp>
        </p:grpSp>
        <p:grpSp>
          <p:nvGrpSpPr>
            <p:cNvPr id="30745" name="Group 30744"/>
            <p:cNvGrpSpPr/>
            <p:nvPr/>
          </p:nvGrpSpPr>
          <p:grpSpPr>
            <a:xfrm>
              <a:off x="5562600" y="2571690"/>
              <a:ext cx="2286000" cy="1771710"/>
              <a:chOff x="5562600" y="2571690"/>
              <a:chExt cx="2286000" cy="1771710"/>
            </a:xfrm>
          </p:grpSpPr>
          <p:grpSp>
            <p:nvGrpSpPr>
              <p:cNvPr id="30744" name="Group 30743"/>
              <p:cNvGrpSpPr/>
              <p:nvPr/>
            </p:nvGrpSpPr>
            <p:grpSpPr>
              <a:xfrm>
                <a:off x="5562600" y="2951102"/>
                <a:ext cx="1718846" cy="1392298"/>
                <a:chOff x="5562600" y="2951102"/>
                <a:chExt cx="1718846" cy="1392298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7281446" y="2952690"/>
                  <a:ext cx="0" cy="1390710"/>
                </a:xfrm>
                <a:prstGeom prst="line">
                  <a:avLst/>
                </a:prstGeom>
                <a:ln w="19050" cmpd="sng">
                  <a:solidFill>
                    <a:srgbClr val="00CC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flipH="1" flipV="1">
                  <a:off x="5562600" y="2951102"/>
                  <a:ext cx="1718846" cy="1588"/>
                </a:xfrm>
                <a:prstGeom prst="straightConnector1">
                  <a:avLst/>
                </a:prstGeom>
                <a:ln w="19050" cmpd="sng">
                  <a:solidFill>
                    <a:srgbClr val="00CC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/>
              <p:cNvSpPr txBox="1"/>
              <p:nvPr/>
            </p:nvSpPr>
            <p:spPr>
              <a:xfrm>
                <a:off x="5943600" y="257169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Pol.  Tran. Tech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</p:grpSp>
      </p:grpSp>
      <p:grpSp>
        <p:nvGrpSpPr>
          <p:cNvPr id="30748" name="Group 30747"/>
          <p:cNvGrpSpPr/>
          <p:nvPr/>
        </p:nvGrpSpPr>
        <p:grpSpPr>
          <a:xfrm>
            <a:off x="228600" y="1752600"/>
            <a:ext cx="6356350" cy="838200"/>
            <a:chOff x="273050" y="2057400"/>
            <a:chExt cx="6356350" cy="838200"/>
          </a:xfrm>
        </p:grpSpPr>
        <p:graphicFrame>
          <p:nvGraphicFramePr>
            <p:cNvPr id="184" name="Object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503615"/>
                </p:ext>
              </p:extLst>
            </p:nvPr>
          </p:nvGraphicFramePr>
          <p:xfrm>
            <a:off x="273050" y="2065337"/>
            <a:ext cx="6127750" cy="830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9" name="Equation" r:id="rId23" imgW="3746500" imgH="508000" progId="Equation.3">
                    <p:embed/>
                  </p:oleObj>
                </mc:Choice>
                <mc:Fallback>
                  <p:oleObj name="Equation" r:id="rId23" imgW="37465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50" y="2065337"/>
                          <a:ext cx="6127750" cy="830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Flowchart: Alternate Process 53"/>
            <p:cNvSpPr/>
            <p:nvPr/>
          </p:nvSpPr>
          <p:spPr>
            <a:xfrm>
              <a:off x="304800" y="2057400"/>
              <a:ext cx="6324600" cy="8382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" y="26670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C0BFB"/>
                </a:solidFill>
              </a:rPr>
              <a:t>Using the </a:t>
            </a:r>
            <a:r>
              <a:rPr lang="en-US" sz="2400" dirty="0" err="1" smtClean="0">
                <a:solidFill>
                  <a:srgbClr val="1C0BFB"/>
                </a:solidFill>
              </a:rPr>
              <a:t>exeperiment</a:t>
            </a:r>
            <a:r>
              <a:rPr lang="en-US" sz="2400" dirty="0" smtClean="0">
                <a:solidFill>
                  <a:srgbClr val="1C0BFB"/>
                </a:solidFill>
              </a:rPr>
              <a:t> </a:t>
            </a:r>
            <a:r>
              <a:rPr lang="en-US" sz="2400" dirty="0">
                <a:solidFill>
                  <a:srgbClr val="1C0BFB"/>
                </a:solidFill>
              </a:rPr>
              <a:t>data at </a:t>
            </a: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=2.2 (</a:t>
            </a:r>
            <a:r>
              <a:rPr lang="en-US" sz="2400" dirty="0" err="1"/>
              <a:t>GeV</a:t>
            </a:r>
            <a:r>
              <a:rPr lang="en-US" sz="2400" dirty="0"/>
              <a:t>/c)</a:t>
            </a:r>
            <a:r>
              <a:rPr lang="en-US" sz="2400" baseline="30000" dirty="0"/>
              <a:t>2 </a:t>
            </a:r>
          </a:p>
          <a:p>
            <a:r>
              <a:rPr lang="en-US" sz="2400" baseline="300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and by knowing the </a:t>
            </a:r>
            <a:r>
              <a:rPr lang="en-US" sz="2400" dirty="0" err="1" smtClean="0">
                <a:solidFill>
                  <a:srgbClr val="0000FF"/>
                </a:solidFill>
              </a:rPr>
              <a:t>Ap</a:t>
            </a:r>
            <a:r>
              <a:rPr lang="en-US" sz="2400" dirty="0" smtClean="0">
                <a:solidFill>
                  <a:srgbClr val="0000FF"/>
                </a:solidFill>
              </a:rPr>
              <a:t>=-0.2156</a:t>
            </a:r>
            <a:r>
              <a:rPr lang="en-US" sz="2400" baseline="30000" dirty="0"/>
              <a:t>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" y="4306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1C0BFB"/>
                </a:solidFill>
              </a:rPr>
              <a:t>Where ,</a:t>
            </a:r>
            <a:r>
              <a:rPr lang="en-US" i="1" dirty="0"/>
              <a:t> </a:t>
            </a:r>
            <a:r>
              <a:rPr lang="el-GR" dirty="0"/>
              <a:t>μ</a:t>
            </a:r>
            <a:r>
              <a:rPr lang="en-US" dirty="0"/>
              <a:t> – Magnetic Moment of the </a:t>
            </a:r>
          </a:p>
          <a:p>
            <a:r>
              <a:rPr lang="en-US" dirty="0"/>
              <a:t>                      Proton=2.79</a:t>
            </a:r>
            <a:endParaRPr lang="en-US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3505200"/>
            <a:ext cx="2133600" cy="838200"/>
            <a:chOff x="228600" y="3429000"/>
            <a:chExt cx="2133600" cy="838200"/>
          </a:xfrm>
        </p:grpSpPr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374766"/>
                </p:ext>
              </p:extLst>
            </p:nvPr>
          </p:nvGraphicFramePr>
          <p:xfrm>
            <a:off x="381000" y="3505200"/>
            <a:ext cx="1843088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0" name="Equation" r:id="rId25" imgW="1168400" imgH="469900" progId="Equation.3">
                    <p:embed/>
                  </p:oleObj>
                </mc:Choice>
                <mc:Fallback>
                  <p:oleObj name="Equation" r:id="rId25" imgW="11684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505200"/>
                          <a:ext cx="1843088" cy="742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Flowchart: Alternate Process 53"/>
            <p:cNvSpPr/>
            <p:nvPr/>
          </p:nvSpPr>
          <p:spPr>
            <a:xfrm>
              <a:off x="228600" y="3429000"/>
              <a:ext cx="2133600" cy="8382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3505200"/>
            <a:ext cx="2362200" cy="838200"/>
            <a:chOff x="2819400" y="3505200"/>
            <a:chExt cx="2362200" cy="838200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0587664"/>
                </p:ext>
              </p:extLst>
            </p:nvPr>
          </p:nvGraphicFramePr>
          <p:xfrm>
            <a:off x="2895600" y="3505200"/>
            <a:ext cx="2163763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1" name="Equation" r:id="rId27" imgW="1371600" imgH="469900" progId="Equation.3">
                    <p:embed/>
                  </p:oleObj>
                </mc:Choice>
                <mc:Fallback>
                  <p:oleObj name="Equation" r:id="rId27" imgW="1371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3505200"/>
                          <a:ext cx="2163763" cy="742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Flowchart: Alternate Process 53"/>
            <p:cNvSpPr/>
            <p:nvPr/>
          </p:nvSpPr>
          <p:spPr>
            <a:xfrm>
              <a:off x="2819400" y="3505200"/>
              <a:ext cx="2362200" cy="8382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99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Error propagation from the experiment</a:t>
            </a:r>
            <a:endParaRPr lang="en-US" sz="28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762000"/>
            <a:ext cx="3505200" cy="2438400"/>
            <a:chOff x="762000" y="1752600"/>
            <a:chExt cx="3505200" cy="2438400"/>
          </a:xfrm>
        </p:grpSpPr>
        <p:grpSp>
          <p:nvGrpSpPr>
            <p:cNvPr id="8" name="Group 12"/>
            <p:cNvGrpSpPr/>
            <p:nvPr/>
          </p:nvGrpSpPr>
          <p:grpSpPr>
            <a:xfrm>
              <a:off x="838200" y="1752600"/>
              <a:ext cx="3352800" cy="2362200"/>
              <a:chOff x="582613" y="1276074"/>
              <a:chExt cx="3352800" cy="2362200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6158282"/>
                  </p:ext>
                </p:extLst>
              </p:nvPr>
            </p:nvGraphicFramePr>
            <p:xfrm>
              <a:off x="582613" y="1276074"/>
              <a:ext cx="3309674" cy="1066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79" name="Equation" r:id="rId3" imgW="1143000" imgH="368280" progId="Equation.3">
                      <p:embed/>
                    </p:oleObj>
                  </mc:Choice>
                  <mc:Fallback>
                    <p:oleObj name="Equation" r:id="rId3" imgW="1143000" imgH="368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2613" y="1276074"/>
                            <a:ext cx="3309674" cy="10668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8857136"/>
                  </p:ext>
                </p:extLst>
              </p:nvPr>
            </p:nvGraphicFramePr>
            <p:xfrm>
              <a:off x="649288" y="2895324"/>
              <a:ext cx="3286125" cy="742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80" name="Equation" r:id="rId5" imgW="2082800" imgH="469900" progId="Equation.3">
                      <p:embed/>
                    </p:oleObj>
                  </mc:Choice>
                  <mc:Fallback>
                    <p:oleObj name="Equation" r:id="rId5" imgW="2082800" imgH="469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9288" y="2895324"/>
                            <a:ext cx="3286125" cy="7429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Flowchart: Alternate Process 22"/>
            <p:cNvSpPr/>
            <p:nvPr/>
          </p:nvSpPr>
          <p:spPr>
            <a:xfrm>
              <a:off x="838200" y="1905000"/>
              <a:ext cx="3352800" cy="9144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Alternate Process 23"/>
            <p:cNvSpPr/>
            <p:nvPr/>
          </p:nvSpPr>
          <p:spPr>
            <a:xfrm>
              <a:off x="762000" y="3276600"/>
              <a:ext cx="3505200" cy="9144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24875"/>
              </p:ext>
            </p:extLst>
          </p:nvPr>
        </p:nvGraphicFramePr>
        <p:xfrm>
          <a:off x="228600" y="5337848"/>
          <a:ext cx="3505200" cy="98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μG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/G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Δ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μ</a:t>
                      </a:r>
                      <a:r>
                        <a:rPr lang="en-US" baseline="0" dirty="0" err="1" smtClean="0"/>
                        <a:t>G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/G</a:t>
                      </a:r>
                      <a:r>
                        <a:rPr lang="en-US" baseline="-25000" dirty="0" smtClean="0"/>
                        <a:t>M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37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52400" y="3390781"/>
            <a:ext cx="4800600" cy="1638419"/>
            <a:chOff x="152400" y="3162181"/>
            <a:chExt cx="4800600" cy="1638419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162181"/>
              <a:ext cx="48006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By knowing the </a:t>
              </a:r>
              <a:r>
                <a:rPr lang="en-US" sz="2800" dirty="0" err="1" smtClean="0">
                  <a:solidFill>
                    <a:srgbClr val="0000FF"/>
                  </a:solidFill>
                </a:rPr>
                <a:t>ΔAp</a:t>
              </a:r>
              <a:r>
                <a:rPr lang="en-US" sz="2800" dirty="0" smtClean="0">
                  <a:solidFill>
                    <a:srgbClr val="0000FF"/>
                  </a:solidFill>
                </a:rPr>
                <a:t>=0.0210,</a:t>
              </a:r>
              <a:r>
                <a:rPr lang="en-US" i="1" dirty="0" smtClean="0"/>
                <a:t>          </a:t>
              </a:r>
            </a:p>
            <a:p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7200" y="3962400"/>
              <a:ext cx="2787650" cy="838200"/>
              <a:chOff x="457200" y="3505200"/>
              <a:chExt cx="2787650" cy="838200"/>
            </a:xfrm>
          </p:grpSpPr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1004058"/>
                  </p:ext>
                </p:extLst>
              </p:nvPr>
            </p:nvGraphicFramePr>
            <p:xfrm>
              <a:off x="609600" y="3505200"/>
              <a:ext cx="2443163" cy="742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81" name="Equation" r:id="rId7" imgW="1549400" imgH="469900" progId="Equation.3">
                      <p:embed/>
                    </p:oleObj>
                  </mc:Choice>
                  <mc:Fallback>
                    <p:oleObj name="Equation" r:id="rId7" imgW="1549400" imgH="469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3505200"/>
                            <a:ext cx="2443163" cy="7429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Flowchart: Alternate Process 53"/>
              <p:cNvSpPr/>
              <p:nvPr/>
            </p:nvSpPr>
            <p:spPr>
              <a:xfrm>
                <a:off x="457200" y="3505200"/>
                <a:ext cx="2787650" cy="838200"/>
              </a:xfrm>
              <a:prstGeom prst="flowChartAlternateProcess">
                <a:avLst/>
              </a:prstGeom>
              <a:solidFill>
                <a:srgbClr val="00B0F0">
                  <a:alpha val="24000"/>
                </a:srgbClr>
              </a:solidFill>
              <a:ln w="15875"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886200" y="762000"/>
            <a:ext cx="5181600" cy="5943600"/>
            <a:chOff x="3886200" y="762000"/>
            <a:chExt cx="5181600" cy="5943600"/>
          </a:xfrm>
        </p:grpSpPr>
        <p:grpSp>
          <p:nvGrpSpPr>
            <p:cNvPr id="34" name="Group 33"/>
            <p:cNvGrpSpPr/>
            <p:nvPr/>
          </p:nvGrpSpPr>
          <p:grpSpPr>
            <a:xfrm>
              <a:off x="3886200" y="762000"/>
              <a:ext cx="5181600" cy="5791199"/>
              <a:chOff x="3886200" y="762000"/>
              <a:chExt cx="5181600" cy="579119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886200" y="762000"/>
                <a:ext cx="5181600" cy="5791199"/>
                <a:chOff x="-914400" y="685800"/>
                <a:chExt cx="5181600" cy="5791199"/>
              </a:xfrm>
            </p:grpSpPr>
            <p:pic>
              <p:nvPicPr>
                <p:cNvPr id="18" name="Picture 17" descr="gepgmp_ratio_linQ2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-287" t="32962" r="6869" b="8874"/>
                <a:stretch>
                  <a:fillRect/>
                </a:stretch>
              </p:blipFill>
              <p:spPr>
                <a:xfrm>
                  <a:off x="-914400" y="685800"/>
                  <a:ext cx="5181600" cy="5791199"/>
                </a:xfrm>
                <a:prstGeom prst="rect">
                  <a:avLst/>
                </a:prstGeom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762000" y="2667000"/>
                  <a:ext cx="152400" cy="1981200"/>
                  <a:chOff x="-76200" y="2667000"/>
                  <a:chExt cx="152400" cy="1981200"/>
                </a:xfrm>
              </p:grpSpPr>
              <p:cxnSp>
                <p:nvCxnSpPr>
                  <p:cNvPr id="4" name="Straight Arrow Connector 3"/>
                  <p:cNvCxnSpPr/>
                  <p:nvPr/>
                </p:nvCxnSpPr>
                <p:spPr>
                  <a:xfrm>
                    <a:off x="0" y="2667000"/>
                    <a:ext cx="0" cy="1981200"/>
                  </a:xfrm>
                  <a:prstGeom prst="straightConnector1">
                    <a:avLst/>
                  </a:prstGeom>
                  <a:ln w="25400">
                    <a:solidFill>
                      <a:srgbClr val="23AB19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Oval 21"/>
                  <p:cNvSpPr/>
                  <p:nvPr/>
                </p:nvSpPr>
                <p:spPr>
                  <a:xfrm>
                    <a:off x="-76200" y="3581400"/>
                    <a:ext cx="152400" cy="152400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0" name="TextBox 29"/>
              <p:cNvSpPr txBox="1"/>
              <p:nvPr/>
            </p:nvSpPr>
            <p:spPr>
              <a:xfrm>
                <a:off x="4876800" y="46482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This work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943600" y="63362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 / (</a:t>
              </a:r>
              <a:r>
                <a:rPr lang="en-US" b="1" dirty="0" err="1" smtClean="0"/>
                <a:t>GeV</a:t>
              </a:r>
              <a:r>
                <a:rPr lang="en-US" b="1" dirty="0" smtClean="0"/>
                <a:t>/c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781800" y="762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Preliminary …..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10000" y="1143000"/>
            <a:ext cx="2817812" cy="400110"/>
            <a:chOff x="3846513" y="1047690"/>
            <a:chExt cx="2817812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4530725" y="10476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3846513" y="1076325"/>
            <a:ext cx="6461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55" name="Equation" r:id="rId4" imgW="444240" imgH="215640" progId="Equation.3">
                    <p:embed/>
                  </p:oleObj>
                </mc:Choice>
                <mc:Fallback>
                  <p:oleObj name="Equation" r:id="rId4" imgW="444240" imgH="215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513" y="1076325"/>
                          <a:ext cx="6461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5081588" y="1076325"/>
            <a:ext cx="6842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56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1588" y="1076325"/>
                          <a:ext cx="6842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978525" y="1200090"/>
              <a:ext cx="685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57600" y="1600200"/>
            <a:ext cx="5715000" cy="2523768"/>
            <a:chOff x="3962400" y="1447800"/>
            <a:chExt cx="5181600" cy="2882345"/>
          </a:xfrm>
        </p:grpSpPr>
        <p:sp>
          <p:nvSpPr>
            <p:cNvPr id="17" name="TextBox 16"/>
            <p:cNvSpPr txBox="1"/>
            <p:nvPr/>
          </p:nvSpPr>
          <p:spPr>
            <a:xfrm>
              <a:off x="3962400" y="1447800"/>
              <a:ext cx="5181600" cy="288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Elastic, Electric and Magnetic Form Factors</a:t>
              </a:r>
            </a:p>
            <a:p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                                                  (Sachs form factors)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C00000"/>
                  </a:solidFill>
                </a:rPr>
                <a:t> Provide the information on the spatial distribution 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of electric charge and magnetic moment within the 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proton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C00000"/>
                  </a:solidFill>
                </a:rPr>
                <a:t> Are functions of the four-momentum transfer 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   squared, </a:t>
              </a:r>
            </a:p>
            <a:p>
              <a:endParaRPr lang="en-US" dirty="0"/>
            </a:p>
          </p:txBody>
        </p:sp>
        <p:graphicFrame>
          <p:nvGraphicFramePr>
            <p:cNvPr id="645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572682"/>
                </p:ext>
              </p:extLst>
            </p:nvPr>
          </p:nvGraphicFramePr>
          <p:xfrm>
            <a:off x="4929632" y="3536436"/>
            <a:ext cx="25876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57" name="Equation" r:id="rId8" imgW="177480" imgH="228600" progId="Equation.3">
                    <p:embed/>
                  </p:oleObj>
                </mc:Choice>
                <mc:Fallback>
                  <p:oleObj name="Equation" r:id="rId8" imgW="17748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632" y="3536436"/>
                          <a:ext cx="258762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3810000" y="3581400"/>
            <a:ext cx="5334000" cy="2308324"/>
            <a:chOff x="3810000" y="3326725"/>
            <a:chExt cx="5334000" cy="2308324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0" y="3706812"/>
              <a:ext cx="3508375" cy="1169313"/>
              <a:chOff x="3810000" y="3554412"/>
              <a:chExt cx="3508375" cy="116931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810000" y="3554412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At low</a:t>
                </a:r>
                <a:endParaRPr lang="en-US" sz="2000" dirty="0"/>
              </a:p>
            </p:txBody>
          </p:sp>
          <p:graphicFrame>
            <p:nvGraphicFramePr>
              <p:cNvPr id="64523" name="Object 11"/>
              <p:cNvGraphicFramePr>
                <a:graphicFrameLocks noChangeAspect="1"/>
              </p:cNvGraphicFramePr>
              <p:nvPr/>
            </p:nvGraphicFramePr>
            <p:xfrm>
              <a:off x="4603750" y="3554412"/>
              <a:ext cx="425450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58" name="Equation" r:id="rId10" imgW="291960" imgH="228600" progId="Equation.3">
                      <p:embed/>
                    </p:oleObj>
                  </mc:Choice>
                  <mc:Fallback>
                    <p:oleObj name="Equation" r:id="rId10" imgW="291960" imgH="2286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3750" y="3554412"/>
                            <a:ext cx="425450" cy="333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8152832"/>
                  </p:ext>
                </p:extLst>
              </p:nvPr>
            </p:nvGraphicFramePr>
            <p:xfrm>
              <a:off x="4303713" y="3858538"/>
              <a:ext cx="294005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59" name="Equation" r:id="rId12" imgW="2019300" imgH="279400" progId="Equation.3">
                      <p:embed/>
                    </p:oleObj>
                  </mc:Choice>
                  <mc:Fallback>
                    <p:oleObj name="Equation" r:id="rId12" imgW="2019300" imgH="2794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3713" y="3858538"/>
                            <a:ext cx="2940050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5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126968"/>
                  </p:ext>
                </p:extLst>
              </p:nvPr>
            </p:nvGraphicFramePr>
            <p:xfrm>
              <a:off x="4303713" y="4315738"/>
              <a:ext cx="3014662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0" name="Equation" r:id="rId14" imgW="2070100" imgH="279400" progId="Equation.3">
                      <p:embed/>
                    </p:oleObj>
                  </mc:Choice>
                  <mc:Fallback>
                    <p:oleObj name="Equation" r:id="rId14" imgW="2070100" imgH="2794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3713" y="4315738"/>
                            <a:ext cx="3014662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Right Brace 28"/>
            <p:cNvSpPr/>
            <p:nvPr/>
          </p:nvSpPr>
          <p:spPr>
            <a:xfrm>
              <a:off x="7315200" y="3733800"/>
              <a:ext cx="304800" cy="1143000"/>
            </a:xfrm>
            <a:prstGeom prst="righ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543800" y="3326725"/>
              <a:ext cx="1600200" cy="2308324"/>
              <a:chOff x="7543800" y="3326725"/>
              <a:chExt cx="1600200" cy="230832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543800" y="3326725"/>
                <a:ext cx="152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9900CC"/>
                    </a:solidFill>
                  </a:rPr>
                  <a:t>Fourier transforms of the charge, </a:t>
                </a:r>
              </a:p>
              <a:p>
                <a:r>
                  <a:rPr lang="en-US" b="1" dirty="0" smtClean="0">
                    <a:solidFill>
                      <a:srgbClr val="9900CC"/>
                    </a:solidFill>
                  </a:rPr>
                  <a:t>and magnetic moment,  distributions in </a:t>
                </a:r>
                <a:r>
                  <a:rPr lang="en-US" b="1" dirty="0" err="1" smtClean="0">
                    <a:solidFill>
                      <a:srgbClr val="9900CC"/>
                    </a:solidFill>
                  </a:rPr>
                  <a:t>Breit</a:t>
                </a:r>
                <a:r>
                  <a:rPr lang="en-US" b="1" dirty="0" smtClean="0">
                    <a:solidFill>
                      <a:srgbClr val="9900CC"/>
                    </a:solidFill>
                  </a:rPr>
                  <a:t> Frame</a:t>
                </a:r>
              </a:p>
            </p:txBody>
          </p:sp>
          <p:graphicFrame>
            <p:nvGraphicFramePr>
              <p:cNvPr id="64530" name="Object 18"/>
              <p:cNvGraphicFramePr>
                <a:graphicFrameLocks noChangeAspect="1"/>
              </p:cNvGraphicFramePr>
              <p:nvPr/>
            </p:nvGraphicFramePr>
            <p:xfrm>
              <a:off x="8736013" y="3937237"/>
              <a:ext cx="407987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1" name="Equation" r:id="rId16" imgW="279360" imgH="190440" progId="Equation.3">
                      <p:embed/>
                    </p:oleObj>
                  </mc:Choice>
                  <mc:Fallback>
                    <p:oleObj name="Equation" r:id="rId16" imgW="279360" imgH="190440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36013" y="3937237"/>
                            <a:ext cx="407987" cy="277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8748628"/>
                  </p:ext>
                </p:extLst>
              </p:nvPr>
            </p:nvGraphicFramePr>
            <p:xfrm>
              <a:off x="8534400" y="4469725"/>
              <a:ext cx="407987" cy="277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2" name="Equation" r:id="rId18" imgW="279360" imgH="190440" progId="Equation.3">
                      <p:embed/>
                    </p:oleObj>
                  </mc:Choice>
                  <mc:Fallback>
                    <p:oleObj name="Equation" r:id="rId18" imgW="279360" imgH="190440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34400" y="4469725"/>
                            <a:ext cx="407987" cy="277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3" name="Group 42"/>
          <p:cNvGrpSpPr/>
          <p:nvPr/>
        </p:nvGrpSpPr>
        <p:grpSpPr>
          <a:xfrm>
            <a:off x="3810000" y="5535612"/>
            <a:ext cx="5105400" cy="1169988"/>
            <a:chOff x="3810000" y="5535612"/>
            <a:chExt cx="5105400" cy="1169988"/>
          </a:xfrm>
        </p:grpSpPr>
        <p:grpSp>
          <p:nvGrpSpPr>
            <p:cNvPr id="42" name="Group 41"/>
            <p:cNvGrpSpPr/>
            <p:nvPr/>
          </p:nvGrpSpPr>
          <p:grpSpPr>
            <a:xfrm>
              <a:off x="3810000" y="5535612"/>
              <a:ext cx="3386138" cy="1169988"/>
              <a:chOff x="3810000" y="5410200"/>
              <a:chExt cx="3386138" cy="11699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810000" y="541020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graphicFrame>
            <p:nvGraphicFramePr>
              <p:cNvPr id="25" name="Object 11"/>
              <p:cNvGraphicFramePr>
                <a:graphicFrameLocks noChangeAspect="1"/>
              </p:cNvGraphicFramePr>
              <p:nvPr/>
            </p:nvGraphicFramePr>
            <p:xfrm>
              <a:off x="4191000" y="5410200"/>
              <a:ext cx="611188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3" name="Equation" r:id="rId20" imgW="419040" imgH="228600" progId="Equation.3">
                      <p:embed/>
                    </p:oleObj>
                  </mc:Choice>
                  <mc:Fallback>
                    <p:oleObj name="Equation" r:id="rId20" imgW="419040" imgH="2286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1000" y="5410200"/>
                            <a:ext cx="611188" cy="333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36933"/>
                  </p:ext>
                </p:extLst>
              </p:nvPr>
            </p:nvGraphicFramePr>
            <p:xfrm>
              <a:off x="4265613" y="5715001"/>
              <a:ext cx="2071687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4" name="Equation" r:id="rId22" imgW="1422400" imgH="279400" progId="Equation.3">
                      <p:embed/>
                    </p:oleObj>
                  </mc:Choice>
                  <mc:Fallback>
                    <p:oleObj name="Equation" r:id="rId22" imgW="1422400" imgH="27940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5613" y="5715001"/>
                            <a:ext cx="2071687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2811220"/>
                  </p:ext>
                </p:extLst>
              </p:nvPr>
            </p:nvGraphicFramePr>
            <p:xfrm>
              <a:off x="4219575" y="6172201"/>
              <a:ext cx="2976563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5" name="Equation" r:id="rId24" imgW="2044700" imgH="279400" progId="Equation.3">
                      <p:embed/>
                    </p:oleObj>
                  </mc:Choice>
                  <mc:Fallback>
                    <p:oleObj name="Equation" r:id="rId24" imgW="2044700" imgH="2794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575" y="6172201"/>
                            <a:ext cx="2976563" cy="407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Right Brace 34"/>
            <p:cNvSpPr/>
            <p:nvPr/>
          </p:nvSpPr>
          <p:spPr>
            <a:xfrm>
              <a:off x="7315200" y="5665788"/>
              <a:ext cx="304800" cy="9906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696200" y="5867400"/>
              <a:ext cx="1219200" cy="762000"/>
              <a:chOff x="7696200" y="5741988"/>
              <a:chExt cx="1219200" cy="762000"/>
            </a:xfrm>
          </p:grpSpPr>
          <p:graphicFrame>
            <p:nvGraphicFramePr>
              <p:cNvPr id="64532" name="Object 20"/>
              <p:cNvGraphicFramePr>
                <a:graphicFrameLocks noChangeAspect="1"/>
              </p:cNvGraphicFramePr>
              <p:nvPr/>
            </p:nvGraphicFramePr>
            <p:xfrm>
              <a:off x="7799388" y="5826125"/>
              <a:ext cx="1039812" cy="574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6" name="Equation" r:id="rId26" imgW="711000" imgH="393480" progId="Equation.3">
                      <p:embed/>
                    </p:oleObj>
                  </mc:Choice>
                  <mc:Fallback>
                    <p:oleObj name="Equation" r:id="rId26" imgW="711000" imgH="39348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9388" y="5826125"/>
                            <a:ext cx="1039812" cy="574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Rounded Rectangle 35"/>
              <p:cNvSpPr/>
              <p:nvPr/>
            </p:nvSpPr>
            <p:spPr>
              <a:xfrm>
                <a:off x="7696200" y="5741988"/>
                <a:ext cx="1219200" cy="762000"/>
              </a:xfrm>
              <a:prstGeom prst="roundRect">
                <a:avLst/>
              </a:prstGeom>
              <a:solidFill>
                <a:schemeClr val="bg1">
                  <a:lumMod val="50000"/>
                  <a:alpha val="44000"/>
                </a:schemeClr>
              </a:solidFill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152400" y="609600"/>
            <a:ext cx="7162800" cy="50323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From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the elastic scattering of electron from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proton target,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600" y="1295400"/>
            <a:ext cx="3124200" cy="2819400"/>
            <a:chOff x="228600" y="609600"/>
            <a:chExt cx="3124200" cy="2819400"/>
          </a:xfrm>
        </p:grpSpPr>
        <p:grpSp>
          <p:nvGrpSpPr>
            <p:cNvPr id="49" name="Group 48"/>
            <p:cNvGrpSpPr/>
            <p:nvPr/>
          </p:nvGrpSpPr>
          <p:grpSpPr>
            <a:xfrm>
              <a:off x="381000" y="609600"/>
              <a:ext cx="2743200" cy="2819400"/>
              <a:chOff x="381000" y="609600"/>
              <a:chExt cx="2743200" cy="2819400"/>
            </a:xfrm>
          </p:grpSpPr>
          <p:pic>
            <p:nvPicPr>
              <p:cNvPr id="64513" name="Picture 1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81000" y="609600"/>
                <a:ext cx="2593025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667000" y="1066800"/>
                <a:ext cx="457200" cy="2362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52600" y="2438400"/>
                <a:ext cx="9906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228600" y="609600"/>
              <a:ext cx="3124200" cy="2819400"/>
            </a:xfrm>
            <a:prstGeom prst="roundRect">
              <a:avLst/>
            </a:prstGeom>
            <a:solidFill>
              <a:srgbClr val="D9D416">
                <a:alpha val="35000"/>
              </a:srgbClr>
            </a:solidFill>
            <a:ln w="158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8600" y="4267200"/>
            <a:ext cx="3124200" cy="2133600"/>
            <a:chOff x="228600" y="4267200"/>
            <a:chExt cx="3124200" cy="2133600"/>
          </a:xfrm>
        </p:grpSpPr>
        <p:sp>
          <p:nvSpPr>
            <p:cNvPr id="33" name="Rounded Rectangle 32"/>
            <p:cNvSpPr/>
            <p:nvPr/>
          </p:nvSpPr>
          <p:spPr>
            <a:xfrm>
              <a:off x="228600" y="4267200"/>
              <a:ext cx="3124200" cy="2133600"/>
            </a:xfrm>
            <a:prstGeom prst="roundRect">
              <a:avLst/>
            </a:prstGeom>
            <a:solidFill>
              <a:srgbClr val="D9D416"/>
            </a:solidFill>
            <a:ln w="158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04800" y="4419600"/>
              <a:ext cx="3048000" cy="1757362"/>
              <a:chOff x="304800" y="4419600"/>
              <a:chExt cx="3048000" cy="175736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04800" y="4419600"/>
                <a:ext cx="304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four-momentum transfer squared,</a:t>
                </a:r>
                <a:endParaRPr lang="en-US" sz="2000" dirty="0"/>
              </a:p>
            </p:txBody>
          </p:sp>
          <p:graphicFrame>
            <p:nvGraphicFramePr>
              <p:cNvPr id="64515" name="Object 3"/>
              <p:cNvGraphicFramePr>
                <a:graphicFrameLocks noChangeAspect="1"/>
              </p:cNvGraphicFramePr>
              <p:nvPr/>
            </p:nvGraphicFramePr>
            <p:xfrm>
              <a:off x="919163" y="5141913"/>
              <a:ext cx="2052637" cy="57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7" name="Equation" r:id="rId29" imgW="1409400" imgH="393480" progId="Equation.3">
                      <p:embed/>
                    </p:oleObj>
                  </mc:Choice>
                  <mc:Fallback>
                    <p:oleObj name="Equation" r:id="rId29" imgW="140940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9163" y="5141913"/>
                            <a:ext cx="2052637" cy="5730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4" name="Object 22"/>
              <p:cNvGraphicFramePr>
                <a:graphicFrameLocks noChangeAspect="1"/>
              </p:cNvGraphicFramePr>
              <p:nvPr/>
            </p:nvGraphicFramePr>
            <p:xfrm>
              <a:off x="1162050" y="5715000"/>
              <a:ext cx="1276350" cy="461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68" name="Equation" r:id="rId31" imgW="876240" imgH="317160" progId="Equation.3">
                      <p:embed/>
                    </p:oleObj>
                  </mc:Choice>
                  <mc:Fallback>
                    <p:oleObj name="Equation" r:id="rId31" imgW="876240" imgH="31716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2050" y="5715000"/>
                            <a:ext cx="1276350" cy="461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5" name="Rectangle 54"/>
          <p:cNvSpPr/>
          <p:nvPr/>
        </p:nvSpPr>
        <p:spPr>
          <a:xfrm>
            <a:off x="-152400" y="-152400"/>
            <a:ext cx="9296400" cy="808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200400" y="-76200"/>
            <a:ext cx="22860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D9D416"/>
                </a:solidFill>
                <a:latin typeface="+mn-lt"/>
              </a:rPr>
              <a:t>Introduction</a:t>
            </a:r>
            <a:endParaRPr lang="en-US" sz="3200" dirty="0">
              <a:solidFill>
                <a:srgbClr val="D9D41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3500" dirty="0" smtClean="0">
              <a:solidFill>
                <a:srgbClr val="0000FF"/>
              </a:solidFill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1200" dirty="0">
                <a:solidFill>
                  <a:srgbClr val="009900"/>
                </a:solidFill>
              </a:rPr>
              <a:t>Measurement of the beam-target asymmetry in elastic electron-proton scattering offers an independent technique of determining </a:t>
            </a:r>
            <a:r>
              <a:rPr lang="en-US" sz="11200" dirty="0" err="1">
                <a:solidFill>
                  <a:srgbClr val="009900"/>
                </a:solidFill>
              </a:rPr>
              <a:t>G</a:t>
            </a:r>
            <a:r>
              <a:rPr lang="en-US" sz="11200" baseline="30000" dirty="0" err="1">
                <a:solidFill>
                  <a:srgbClr val="009900"/>
                </a:solidFill>
              </a:rPr>
              <a:t>p</a:t>
            </a:r>
            <a:r>
              <a:rPr lang="en-US" sz="11200" baseline="-25000" dirty="0" err="1">
                <a:solidFill>
                  <a:srgbClr val="009900"/>
                </a:solidFill>
              </a:rPr>
              <a:t>E</a:t>
            </a:r>
            <a:r>
              <a:rPr lang="en-US" sz="11200" dirty="0">
                <a:solidFill>
                  <a:srgbClr val="009900"/>
                </a:solidFill>
              </a:rPr>
              <a:t>/</a:t>
            </a:r>
            <a:r>
              <a:rPr lang="en-US" sz="11200" dirty="0" err="1">
                <a:solidFill>
                  <a:srgbClr val="009900"/>
                </a:solidFill>
              </a:rPr>
              <a:t>G</a:t>
            </a:r>
            <a:r>
              <a:rPr lang="en-US" sz="11200" baseline="30000" dirty="0" err="1">
                <a:solidFill>
                  <a:srgbClr val="009900"/>
                </a:solidFill>
              </a:rPr>
              <a:t>p</a:t>
            </a:r>
            <a:r>
              <a:rPr lang="en-US" sz="11200" baseline="-25000" dirty="0" err="1">
                <a:solidFill>
                  <a:srgbClr val="009900"/>
                </a:solidFill>
              </a:rPr>
              <a:t>M</a:t>
            </a:r>
            <a:r>
              <a:rPr lang="en-US" sz="11200" baseline="-25000" dirty="0">
                <a:solidFill>
                  <a:srgbClr val="009900"/>
                </a:solidFill>
              </a:rPr>
              <a:t>  </a:t>
            </a:r>
            <a:r>
              <a:rPr lang="en-US" sz="11200" dirty="0">
                <a:solidFill>
                  <a:srgbClr val="009900"/>
                </a:solidFill>
              </a:rPr>
              <a:t>ratio</a:t>
            </a:r>
            <a:r>
              <a:rPr lang="en-US" sz="11200" dirty="0" smtClean="0">
                <a:solidFill>
                  <a:srgbClr val="009900"/>
                </a:solidFill>
              </a:rPr>
              <a:t>.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Extraction of </a:t>
            </a:r>
            <a:r>
              <a:rPr lang="en-US" sz="11200" dirty="0" err="1" smtClean="0">
                <a:solidFill>
                  <a:srgbClr val="009900"/>
                </a:solidFill>
              </a:rPr>
              <a:t>G</a:t>
            </a:r>
            <a:r>
              <a:rPr lang="en-US" sz="11200" baseline="30000" dirty="0" err="1" smtClean="0">
                <a:solidFill>
                  <a:srgbClr val="009900"/>
                </a:solidFill>
              </a:rPr>
              <a:t>p</a:t>
            </a:r>
            <a:r>
              <a:rPr lang="en-US" sz="11200" baseline="-25000" dirty="0" err="1" smtClean="0">
                <a:solidFill>
                  <a:srgbClr val="009900"/>
                </a:solidFill>
              </a:rPr>
              <a:t>E</a:t>
            </a:r>
            <a:r>
              <a:rPr lang="en-US" sz="11200" dirty="0" smtClean="0">
                <a:solidFill>
                  <a:srgbClr val="009900"/>
                </a:solidFill>
              </a:rPr>
              <a:t>/</a:t>
            </a:r>
            <a:r>
              <a:rPr lang="en-US" sz="11200" dirty="0" err="1" smtClean="0">
                <a:solidFill>
                  <a:srgbClr val="009900"/>
                </a:solidFill>
              </a:rPr>
              <a:t>G</a:t>
            </a:r>
            <a:r>
              <a:rPr lang="en-US" sz="11200" baseline="30000" dirty="0" err="1" smtClean="0">
                <a:solidFill>
                  <a:srgbClr val="009900"/>
                </a:solidFill>
              </a:rPr>
              <a:t>p</a:t>
            </a:r>
            <a:r>
              <a:rPr lang="en-US" sz="11200" baseline="-25000" dirty="0" err="1" smtClean="0">
                <a:solidFill>
                  <a:srgbClr val="009900"/>
                </a:solidFill>
              </a:rPr>
              <a:t>M</a:t>
            </a:r>
            <a:r>
              <a:rPr lang="en-US" sz="11200" baseline="-25000" dirty="0" smtClean="0">
                <a:solidFill>
                  <a:srgbClr val="009900"/>
                </a:solidFill>
              </a:rPr>
              <a:t>  </a:t>
            </a:r>
            <a:r>
              <a:rPr lang="en-US" sz="11200" dirty="0" smtClean="0">
                <a:solidFill>
                  <a:srgbClr val="009900"/>
                </a:solidFill>
              </a:rPr>
              <a:t>ratio from single-arm electron data are shown.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1200" dirty="0" smtClean="0">
                <a:solidFill>
                  <a:srgbClr val="009900"/>
                </a:solidFill>
              </a:rPr>
              <a:t>The preliminary </a:t>
            </a:r>
            <a:r>
              <a:rPr lang="en-US" sz="11200" dirty="0">
                <a:solidFill>
                  <a:srgbClr val="009900"/>
                </a:solidFill>
              </a:rPr>
              <a:t>data point at 2.2 (</a:t>
            </a:r>
            <a:r>
              <a:rPr lang="en-US" sz="11200" dirty="0" err="1">
                <a:solidFill>
                  <a:srgbClr val="009900"/>
                </a:solidFill>
              </a:rPr>
              <a:t>GeV</a:t>
            </a:r>
            <a:r>
              <a:rPr lang="en-US" sz="11200" dirty="0">
                <a:solidFill>
                  <a:srgbClr val="009900"/>
                </a:solidFill>
              </a:rPr>
              <a:t>/c</a:t>
            </a:r>
            <a:r>
              <a:rPr lang="en-US" sz="11200" dirty="0" smtClean="0">
                <a:solidFill>
                  <a:srgbClr val="009900"/>
                </a:solidFill>
              </a:rPr>
              <a:t>)</a:t>
            </a:r>
            <a:r>
              <a:rPr lang="en-US" sz="11200" baseline="30000" dirty="0" smtClean="0">
                <a:solidFill>
                  <a:srgbClr val="009900"/>
                </a:solidFill>
              </a:rPr>
              <a:t>2</a:t>
            </a:r>
            <a:r>
              <a:rPr lang="en-US" sz="11200" dirty="0" smtClean="0">
                <a:solidFill>
                  <a:srgbClr val="009900"/>
                </a:solidFill>
              </a:rPr>
              <a:t> </a:t>
            </a:r>
            <a:r>
              <a:rPr lang="en-US" sz="11200" dirty="0">
                <a:solidFill>
                  <a:srgbClr val="009900"/>
                </a:solidFill>
              </a:rPr>
              <a:t>is very </a:t>
            </a:r>
            <a:r>
              <a:rPr lang="en-US" sz="11200" dirty="0" smtClean="0">
                <a:solidFill>
                  <a:srgbClr val="009900"/>
                </a:solidFill>
              </a:rPr>
              <a:t>consistent </a:t>
            </a:r>
            <a:r>
              <a:rPr lang="en-US" sz="11200" dirty="0">
                <a:solidFill>
                  <a:srgbClr val="009900"/>
                </a:solidFill>
              </a:rPr>
              <a:t>with the recoil polarization </a:t>
            </a:r>
            <a:r>
              <a:rPr lang="en-US" sz="11200" dirty="0" smtClean="0">
                <a:solidFill>
                  <a:srgbClr val="009900"/>
                </a:solidFill>
              </a:rPr>
              <a:t>data</a:t>
            </a:r>
            <a:r>
              <a:rPr lang="en-US" sz="11200" dirty="0">
                <a:solidFill>
                  <a:srgbClr val="009900"/>
                </a:solidFill>
              </a:rPr>
              <a:t>.</a:t>
            </a:r>
            <a:r>
              <a:rPr lang="en-US" sz="11200" dirty="0" smtClean="0">
                <a:solidFill>
                  <a:srgbClr val="009900"/>
                </a:solidFill>
              </a:rPr>
              <a:t> (falls </a:t>
            </a:r>
            <a:r>
              <a:rPr lang="en-US" sz="11200" dirty="0">
                <a:solidFill>
                  <a:srgbClr val="009900"/>
                </a:solidFill>
              </a:rPr>
              <a:t>even slightly </a:t>
            </a:r>
            <a:r>
              <a:rPr lang="en-US" sz="11200" dirty="0" smtClean="0">
                <a:solidFill>
                  <a:srgbClr val="009900"/>
                </a:solidFill>
              </a:rPr>
              <a:t>below it)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1200" dirty="0" smtClean="0">
                <a:solidFill>
                  <a:srgbClr val="009900"/>
                </a:solidFill>
              </a:rPr>
              <a:t>This is an ‘explorative’ measurement, as a by-product of the SANE experiment.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4800" y="76200"/>
            <a:ext cx="9448800" cy="990600"/>
            <a:chOff x="0" y="2209800"/>
            <a:chExt cx="9144000" cy="762000"/>
          </a:xfrm>
        </p:grpSpPr>
        <p:sp>
          <p:nvSpPr>
            <p:cNvPr id="8" name="Rectangle 7"/>
            <p:cNvSpPr/>
            <p:nvPr/>
          </p:nvSpPr>
          <p:spPr>
            <a:xfrm>
              <a:off x="0" y="2209800"/>
              <a:ext cx="9144000" cy="76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39613" y="2340858"/>
              <a:ext cx="22860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smtClean="0">
                  <a:solidFill>
                    <a:srgbClr val="D9D416"/>
                  </a:solidFill>
                </a:rPr>
                <a:t>Conclusion</a:t>
              </a:r>
              <a:endParaRPr lang="en-US" sz="3500" dirty="0">
                <a:solidFill>
                  <a:srgbClr val="D9D41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Lab_logo_text_whi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524500"/>
            <a:ext cx="4191000" cy="952500"/>
          </a:xfrm>
          <a:prstGeom prst="rect">
            <a:avLst/>
          </a:prstGeom>
        </p:spPr>
      </p:pic>
      <p:pic>
        <p:nvPicPr>
          <p:cNvPr id="5" name="Picture 4" descr="logo_h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447800"/>
          </a:xfrm>
          <a:prstGeom prst="rect">
            <a:avLst/>
          </a:prstGeom>
        </p:spPr>
      </p:pic>
      <p:sp>
        <p:nvSpPr>
          <p:cNvPr id="6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472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SANE Collaborators:</a:t>
            </a:r>
          </a:p>
          <a:p>
            <a:r>
              <a:rPr lang="en-US" sz="2000" dirty="0" smtClean="0"/>
              <a:t>Argonne National Laboratory, Christopher Newport U., Florida International U., </a:t>
            </a:r>
            <a:r>
              <a:rPr lang="en-US" sz="2000" dirty="0" smtClean="0">
                <a:solidFill>
                  <a:srgbClr val="3333CC"/>
                </a:solidFill>
              </a:rPr>
              <a:t>Hampton U.,  </a:t>
            </a:r>
            <a:r>
              <a:rPr lang="en-US" sz="2000" dirty="0" smtClean="0"/>
              <a:t>Thomas Jefferson National Accelerator Facility, Mississippi State U., North Carolina A&amp;T State U., Norfolk S. U., Ohio U., Institute for High Energy Physics, U. of Regina, Rensselaer Polytechnic I., Rutgers U., Seoul National U., State University at New Orleans , Temple U., Tohoku U., U. of New Hampshire, U. of  Virginia, College of  William and Mary, Xavier University of Louisiana,  Yerevan Physics Inst.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Spokespersons:  </a:t>
            </a:r>
            <a:r>
              <a:rPr lang="en-US" sz="2000" dirty="0" smtClean="0"/>
              <a:t>S.  </a:t>
            </a:r>
            <a:r>
              <a:rPr lang="en-US" sz="2000" dirty="0" err="1" smtClean="0"/>
              <a:t>Choi</a:t>
            </a:r>
            <a:r>
              <a:rPr lang="en-US" sz="2000" dirty="0" smtClean="0"/>
              <a:t> (Seoul),  M. Jones (TJNAF),  Z-E.  </a:t>
            </a:r>
            <a:r>
              <a:rPr lang="en-US" sz="2000" dirty="0" err="1" smtClean="0"/>
              <a:t>Meziani</a:t>
            </a:r>
            <a:r>
              <a:rPr lang="en-US" sz="2000" dirty="0" smtClean="0"/>
              <a:t> (Temple),</a:t>
            </a:r>
          </a:p>
          <a:p>
            <a:r>
              <a:rPr lang="en-US" sz="2000" dirty="0" smtClean="0"/>
              <a:t>                               O. A. </a:t>
            </a:r>
            <a:r>
              <a:rPr lang="en-US" sz="2000" dirty="0" err="1" smtClean="0"/>
              <a:t>Rondon</a:t>
            </a:r>
            <a:r>
              <a:rPr lang="en-US" sz="2000" dirty="0" smtClean="0"/>
              <a:t> (UVA)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CC"/>
                </a:solidFill>
              </a:rPr>
              <a:t>Backup Slides</a:t>
            </a:r>
            <a:endParaRPr lang="en-US" sz="5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4648200" y="2057400"/>
            <a:ext cx="3581400" cy="3276600"/>
            <a:chOff x="76200" y="3429000"/>
            <a:chExt cx="3581400" cy="3276600"/>
          </a:xfrm>
        </p:grpSpPr>
        <p:grpSp>
          <p:nvGrpSpPr>
            <p:cNvPr id="50" name="Group 49"/>
            <p:cNvGrpSpPr/>
            <p:nvPr/>
          </p:nvGrpSpPr>
          <p:grpSpPr>
            <a:xfrm>
              <a:off x="76200" y="3657600"/>
              <a:ext cx="3429000" cy="3038475"/>
              <a:chOff x="76200" y="3657600"/>
              <a:chExt cx="3429000" cy="30384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6200" y="3657600"/>
                <a:ext cx="3429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four-momentum transfer squared,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200" y="4648200"/>
                <a:ext cx="3429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For electron,</a:t>
                </a:r>
                <a:r>
                  <a:rPr lang="en-US" dirty="0" smtClean="0"/>
                  <a:t>  </a:t>
                </a:r>
                <a:endParaRPr lang="en-US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731837" y="4267200"/>
                <a:ext cx="2773363" cy="2428875"/>
                <a:chOff x="731837" y="4267200"/>
                <a:chExt cx="2773363" cy="2428875"/>
              </a:xfrm>
            </p:grpSpPr>
            <p:graphicFrame>
              <p:nvGraphicFramePr>
                <p:cNvPr id="64515" name="Object 3"/>
                <p:cNvGraphicFramePr>
                  <a:graphicFrameLocks noChangeAspect="1"/>
                </p:cNvGraphicFramePr>
                <p:nvPr/>
              </p:nvGraphicFramePr>
              <p:xfrm>
                <a:off x="914400" y="6122988"/>
                <a:ext cx="2052637" cy="5730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4" name="Equation" r:id="rId3" imgW="1409400" imgH="393480" progId="Equation.3">
                        <p:embed/>
                      </p:oleObj>
                    </mc:Choice>
                    <mc:Fallback>
                      <p:oleObj name="Equation" r:id="rId3" imgW="1409400" imgH="39348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4400" y="6122988"/>
                              <a:ext cx="2052637" cy="5730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516" name="Object 4"/>
                <p:cNvGraphicFramePr>
                  <a:graphicFrameLocks noChangeAspect="1"/>
                </p:cNvGraphicFramePr>
                <p:nvPr/>
              </p:nvGraphicFramePr>
              <p:xfrm>
                <a:off x="731837" y="4267200"/>
                <a:ext cx="2697163" cy="331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5" name="Equation" r:id="rId5" imgW="1854000" imgH="228600" progId="Equation.3">
                        <p:embed/>
                      </p:oleObj>
                    </mc:Choice>
                    <mc:Fallback>
                      <p:oleObj name="Equation" r:id="rId5" imgW="1854000" imgH="2286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1837" y="4267200"/>
                              <a:ext cx="2697163" cy="3317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517" name="Object 5"/>
                <p:cNvGraphicFramePr>
                  <a:graphicFrameLocks noChangeAspect="1"/>
                </p:cNvGraphicFramePr>
                <p:nvPr/>
              </p:nvGraphicFramePr>
              <p:xfrm>
                <a:off x="1447800" y="4648200"/>
                <a:ext cx="2032000" cy="3698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6" name="Equation" r:id="rId7" imgW="1396800" imgH="253800" progId="Equation.3">
                        <p:embed/>
                      </p:oleObj>
                    </mc:Choice>
                    <mc:Fallback>
                      <p:oleObj name="Equation" r:id="rId7" imgW="1396800" imgH="25380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7800" y="4648200"/>
                              <a:ext cx="2032000" cy="3698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518" name="Object 6"/>
                <p:cNvGraphicFramePr>
                  <a:graphicFrameLocks noChangeAspect="1"/>
                </p:cNvGraphicFramePr>
                <p:nvPr/>
              </p:nvGraphicFramePr>
              <p:xfrm>
                <a:off x="938213" y="5029200"/>
                <a:ext cx="2566987" cy="331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7" name="Equation" r:id="rId9" imgW="1765080" imgH="228600" progId="Equation.3">
                        <p:embed/>
                      </p:oleObj>
                    </mc:Choice>
                    <mc:Fallback>
                      <p:oleObj name="Equation" r:id="rId9" imgW="1765080" imgH="2286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8213" y="5029200"/>
                              <a:ext cx="2566987" cy="3317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519" name="Object 7"/>
                <p:cNvGraphicFramePr>
                  <a:graphicFrameLocks noChangeAspect="1"/>
                </p:cNvGraphicFramePr>
                <p:nvPr/>
              </p:nvGraphicFramePr>
              <p:xfrm>
                <a:off x="914400" y="5410200"/>
                <a:ext cx="1811337" cy="331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8" name="Equation" r:id="rId11" imgW="1244520" imgH="228600" progId="Equation.3">
                        <p:embed/>
                      </p:oleObj>
                    </mc:Choice>
                    <mc:Fallback>
                      <p:oleObj name="Equation" r:id="rId11" imgW="1244520" imgH="2286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4400" y="5410200"/>
                              <a:ext cx="1811337" cy="3317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526" name="Object 14"/>
                <p:cNvGraphicFramePr>
                  <a:graphicFrameLocks noChangeAspect="1"/>
                </p:cNvGraphicFramePr>
                <p:nvPr/>
              </p:nvGraphicFramePr>
              <p:xfrm>
                <a:off x="914400" y="5791200"/>
                <a:ext cx="1974850" cy="331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689" name="Equation" r:id="rId13" imgW="1358640" imgH="228600" progId="Equation.3">
                        <p:embed/>
                      </p:oleObj>
                    </mc:Choice>
                    <mc:Fallback>
                      <p:oleObj name="Equation" r:id="rId13" imgW="1358640" imgH="228600" progId="Equation.3">
                        <p:embed/>
                        <p:pic>
                          <p:nvPicPr>
                            <p:cNvPr id="0" name="Picture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4400" y="5791200"/>
                              <a:ext cx="1974850" cy="3317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3" name="Rounded Rectangle 32"/>
            <p:cNvSpPr/>
            <p:nvPr/>
          </p:nvSpPr>
          <p:spPr>
            <a:xfrm>
              <a:off x="76200" y="3429000"/>
              <a:ext cx="3581400" cy="3276600"/>
            </a:xfrm>
            <a:prstGeom prst="roundRect">
              <a:avLst/>
            </a:prstGeom>
            <a:solidFill>
              <a:srgbClr val="1097DA">
                <a:alpha val="27000"/>
              </a:srgbClr>
            </a:solidFill>
            <a:ln w="158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800" y="1219200"/>
            <a:ext cx="3124200" cy="2819400"/>
            <a:chOff x="228600" y="609600"/>
            <a:chExt cx="3124200" cy="2819400"/>
          </a:xfrm>
        </p:grpSpPr>
        <p:grpSp>
          <p:nvGrpSpPr>
            <p:cNvPr id="14" name="Group 48"/>
            <p:cNvGrpSpPr/>
            <p:nvPr/>
          </p:nvGrpSpPr>
          <p:grpSpPr>
            <a:xfrm>
              <a:off x="381000" y="609600"/>
              <a:ext cx="2743200" cy="2819400"/>
              <a:chOff x="381000" y="609600"/>
              <a:chExt cx="2743200" cy="2819400"/>
            </a:xfrm>
          </p:grpSpPr>
          <p:pic>
            <p:nvPicPr>
              <p:cNvPr id="64513" name="Picture 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1000" y="609600"/>
                <a:ext cx="2593025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667000" y="1066800"/>
                <a:ext cx="457200" cy="2362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52600" y="2438400"/>
                <a:ext cx="9906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228600" y="609600"/>
              <a:ext cx="3124200" cy="2819400"/>
            </a:xfrm>
            <a:prstGeom prst="roundRect">
              <a:avLst/>
            </a:prstGeom>
            <a:solidFill>
              <a:srgbClr val="1097DA">
                <a:alpha val="23000"/>
              </a:srgbClr>
            </a:solidFill>
            <a:ln w="158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194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</a:rPr>
              <a:t>Elastic Scattering</a:t>
            </a:r>
            <a:endParaRPr lang="en-US" sz="32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09800" y="228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Comparing MC for NH3 target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Mccomp72790_high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9881" r="6097" b="9093"/>
          <a:stretch>
            <a:fillRect/>
          </a:stretch>
        </p:blipFill>
        <p:spPr>
          <a:xfrm>
            <a:off x="76200" y="1143000"/>
            <a:ext cx="4895153" cy="4343400"/>
          </a:xfrm>
        </p:spPr>
      </p:pic>
      <p:sp>
        <p:nvSpPr>
          <p:cNvPr id="31" name="TextBox 30"/>
          <p:cNvSpPr txBox="1"/>
          <p:nvPr/>
        </p:nvSpPr>
        <p:spPr>
          <a:xfrm>
            <a:off x="5181600" y="175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6029C"/>
                </a:solidFill>
              </a:rPr>
              <a:t>In order to consider NH</a:t>
            </a:r>
            <a:r>
              <a:rPr lang="en-US" sz="2400" baseline="-25000" dirty="0" smtClean="0">
                <a:solidFill>
                  <a:srgbClr val="B6029C"/>
                </a:solidFill>
              </a:rPr>
              <a:t>3</a:t>
            </a:r>
            <a:r>
              <a:rPr lang="en-US" sz="2400" dirty="0" smtClean="0">
                <a:solidFill>
                  <a:srgbClr val="B6029C"/>
                </a:solidFill>
              </a:rPr>
              <a:t> target,</a:t>
            </a:r>
          </a:p>
          <a:p>
            <a:r>
              <a:rPr lang="en-US" sz="2400" dirty="0" smtClean="0">
                <a:solidFill>
                  <a:srgbClr val="B6029C"/>
                </a:solidFill>
              </a:rPr>
              <a:t>Used N, H and He separately</a:t>
            </a:r>
            <a:endParaRPr lang="en-US" sz="2400" dirty="0">
              <a:solidFill>
                <a:srgbClr val="B6029C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876800" y="2667000"/>
            <a:ext cx="4114800" cy="3691627"/>
            <a:chOff x="5159298" y="3352800"/>
            <a:chExt cx="3756102" cy="3440040"/>
          </a:xfrm>
        </p:grpSpPr>
        <p:grpSp>
          <p:nvGrpSpPr>
            <p:cNvPr id="3" name="Group 33"/>
            <p:cNvGrpSpPr/>
            <p:nvPr/>
          </p:nvGrpSpPr>
          <p:grpSpPr>
            <a:xfrm>
              <a:off x="5159298" y="3352800"/>
              <a:ext cx="3756102" cy="3276600"/>
              <a:chOff x="5159298" y="3352800"/>
              <a:chExt cx="3756102" cy="3276600"/>
            </a:xfrm>
          </p:grpSpPr>
          <p:pic>
            <p:nvPicPr>
              <p:cNvPr id="30" name="Picture 29" descr="mccomp72790_w_high.gif"/>
              <p:cNvPicPr>
                <a:picLocks noChangeAspect="1"/>
              </p:cNvPicPr>
              <p:nvPr/>
            </p:nvPicPr>
            <p:blipFill>
              <a:blip r:embed="rId3" cstate="print"/>
              <a:srcRect l="2000" t="11585" r="4000" b="8672"/>
              <a:stretch>
                <a:fillRect/>
              </a:stretch>
            </p:blipFill>
            <p:spPr>
              <a:xfrm>
                <a:off x="5159298" y="3352800"/>
                <a:ext cx="3756102" cy="327660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6553200" y="6324600"/>
                <a:ext cx="1143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172200" y="6290846"/>
              <a:ext cx="2644355" cy="50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Invariant Mass, W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GeV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29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990600"/>
            <a:ext cx="3733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Dramatic discrepancy between 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Rosenbluth and recoil polarization  </a:t>
            </a:r>
          </a:p>
          <a:p>
            <a:r>
              <a:rPr lang="en-US" sz="2000" dirty="0" smtClean="0"/>
              <a:t>   technique.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Multi-photon exchange considered  </a:t>
            </a:r>
          </a:p>
          <a:p>
            <a:r>
              <a:rPr lang="en-US" sz="2000" dirty="0" smtClean="0"/>
              <a:t>   the  best candidate for the  </a:t>
            </a:r>
          </a:p>
          <a:p>
            <a:r>
              <a:rPr lang="en-US" sz="2000" dirty="0" smtClean="0"/>
              <a:t>   explanation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Double-Spin Asymmetry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is an Independent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Technique to verify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  the discrepancy</a:t>
            </a:r>
          </a:p>
          <a:p>
            <a:endParaRPr lang="en-US" sz="2000" dirty="0" smtClean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8600" y="685800"/>
            <a:ext cx="5181600" cy="6096000"/>
            <a:chOff x="228600" y="685800"/>
            <a:chExt cx="5181600" cy="6096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28600" y="685800"/>
              <a:ext cx="5181600" cy="5791199"/>
              <a:chOff x="228600" y="2114422"/>
              <a:chExt cx="5181600" cy="3869052"/>
            </a:xfrm>
          </p:grpSpPr>
          <p:pic>
            <p:nvPicPr>
              <p:cNvPr id="48" name="Picture 47" descr="gepgmp_ratio_linQ2.png"/>
              <p:cNvPicPr>
                <a:picLocks noChangeAspect="1"/>
              </p:cNvPicPr>
              <p:nvPr/>
            </p:nvPicPr>
            <p:blipFill>
              <a:blip r:embed="rId3" cstate="print"/>
              <a:srcRect l="-287" t="32962" r="6869" b="8874"/>
              <a:stretch>
                <a:fillRect/>
              </a:stretch>
            </p:blipFill>
            <p:spPr>
              <a:xfrm>
                <a:off x="228600" y="2114422"/>
                <a:ext cx="5181600" cy="3869052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1447800" y="4800600"/>
                <a:ext cx="2286000" cy="205623"/>
                <a:chOff x="1447800" y="4800600"/>
                <a:chExt cx="2286000" cy="205623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676400" y="4800600"/>
                  <a:ext cx="2057400" cy="205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 smtClean="0">
                      <a:solidFill>
                        <a:srgbClr val="ED11E3"/>
                      </a:solidFill>
                    </a:rPr>
                    <a:t>A. Puckett , GeP-III</a:t>
                  </a:r>
                  <a:endParaRPr lang="en-US" sz="1400" dirty="0">
                    <a:solidFill>
                      <a:srgbClr val="ED11E3"/>
                    </a:solidFill>
                  </a:endParaRPr>
                </a:p>
              </p:txBody>
            </p:sp>
            <p:sp>
              <p:nvSpPr>
                <p:cNvPr id="44" name="5-Point Star 43"/>
                <p:cNvSpPr/>
                <p:nvPr/>
              </p:nvSpPr>
              <p:spPr>
                <a:xfrm flipH="1" flipV="1">
                  <a:off x="1447800" y="4863485"/>
                  <a:ext cx="152399" cy="106681"/>
                </a:xfrm>
                <a:prstGeom prst="star5">
                  <a:avLst/>
                </a:prstGeom>
                <a:solidFill>
                  <a:srgbClr val="ED11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2438400" y="64124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 / (</a:t>
              </a:r>
              <a:r>
                <a:rPr lang="en-US" b="1" dirty="0" err="1" smtClean="0"/>
                <a:t>GeV</a:t>
              </a:r>
              <a:r>
                <a:rPr lang="en-US" b="1" dirty="0" smtClean="0"/>
                <a:t>/c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95800" y="2286000"/>
            <a:ext cx="685800" cy="3352800"/>
            <a:chOff x="4495800" y="2286000"/>
            <a:chExt cx="685800" cy="3352800"/>
          </a:xfrm>
        </p:grpSpPr>
        <p:sp>
          <p:nvSpPr>
            <p:cNvPr id="62" name="TextBox 61"/>
            <p:cNvSpPr txBox="1"/>
            <p:nvPr/>
          </p:nvSpPr>
          <p:spPr>
            <a:xfrm rot="16200000">
              <a:off x="3259481" y="3674720"/>
              <a:ext cx="2819400" cy="346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Dramatic discrepancy </a:t>
              </a:r>
              <a:r>
                <a:rPr lang="en-US" sz="2000" dirty="0" smtClean="0">
                  <a:solidFill>
                    <a:srgbClr val="FF0000"/>
                  </a:solidFill>
                </a:rPr>
                <a:t>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876800" y="2286000"/>
              <a:ext cx="304800" cy="3352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28800" y="5181600"/>
            <a:ext cx="2743200" cy="1295400"/>
            <a:chOff x="1676400" y="5029200"/>
            <a:chExt cx="2743200" cy="1295400"/>
          </a:xfrm>
        </p:grpSpPr>
        <p:grpSp>
          <p:nvGrpSpPr>
            <p:cNvPr id="79" name="Group 87"/>
            <p:cNvGrpSpPr/>
            <p:nvPr/>
          </p:nvGrpSpPr>
          <p:grpSpPr>
            <a:xfrm>
              <a:off x="2286000" y="5029200"/>
              <a:ext cx="2133600" cy="1295400"/>
              <a:chOff x="2286000" y="5029200"/>
              <a:chExt cx="2133600" cy="12954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895600" y="5562600"/>
                <a:ext cx="1143000" cy="762000"/>
                <a:chOff x="2895600" y="5562600"/>
                <a:chExt cx="1143000" cy="762000"/>
              </a:xfrm>
            </p:grpSpPr>
            <p:grpSp>
              <p:nvGrpSpPr>
                <p:cNvPr id="88" name="Group 80"/>
                <p:cNvGrpSpPr/>
                <p:nvPr/>
              </p:nvGrpSpPr>
              <p:grpSpPr>
                <a:xfrm>
                  <a:off x="2895600" y="5562600"/>
                  <a:ext cx="533400" cy="762000"/>
                  <a:chOff x="2895600" y="5562600"/>
                  <a:chExt cx="533400" cy="762000"/>
                </a:xfrm>
              </p:grpSpPr>
              <p:sp>
                <p:nvSpPr>
                  <p:cNvPr id="97" name="Up Arrow 96"/>
                  <p:cNvSpPr/>
                  <p:nvPr/>
                </p:nvSpPr>
                <p:spPr>
                  <a:xfrm>
                    <a:off x="31242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8956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5.17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94" name="Group 81"/>
                <p:cNvGrpSpPr/>
                <p:nvPr/>
              </p:nvGrpSpPr>
              <p:grpSpPr>
                <a:xfrm>
                  <a:off x="3505200" y="5562600"/>
                  <a:ext cx="533400" cy="762000"/>
                  <a:chOff x="3505200" y="5562600"/>
                  <a:chExt cx="533400" cy="762000"/>
                </a:xfrm>
              </p:grpSpPr>
              <p:sp>
                <p:nvSpPr>
                  <p:cNvPr id="95" name="Up Arrow 94"/>
                  <p:cNvSpPr/>
                  <p:nvPr/>
                </p:nvSpPr>
                <p:spPr>
                  <a:xfrm>
                    <a:off x="35814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35052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6.25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grpSp>
            <p:nvGrpSpPr>
              <p:cNvPr id="85" name="Group 86"/>
              <p:cNvGrpSpPr/>
              <p:nvPr/>
            </p:nvGrpSpPr>
            <p:grpSpPr>
              <a:xfrm>
                <a:off x="2286000" y="5029200"/>
                <a:ext cx="2133600" cy="762000"/>
                <a:chOff x="2438400" y="4953000"/>
                <a:chExt cx="2133600" cy="7620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2438400" y="4953000"/>
                  <a:ext cx="1600200" cy="762000"/>
                </a:xfrm>
                <a:prstGeom prst="ellipse">
                  <a:avLst/>
                </a:prstGeom>
                <a:noFill/>
                <a:ln w="349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2590800" y="5029200"/>
                  <a:ext cx="1981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00FF"/>
                      </a:solidFill>
                    </a:rPr>
                    <a:t>SANE</a:t>
                  </a:r>
                  <a:endParaRPr lang="en-US" sz="32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80" name="Group 41"/>
            <p:cNvGrpSpPr/>
            <p:nvPr/>
          </p:nvGrpSpPr>
          <p:grpSpPr>
            <a:xfrm>
              <a:off x="1676400" y="5562600"/>
              <a:ext cx="533400" cy="762000"/>
              <a:chOff x="1676400" y="5562600"/>
              <a:chExt cx="533400" cy="762000"/>
            </a:xfrm>
          </p:grpSpPr>
          <p:sp>
            <p:nvSpPr>
              <p:cNvPr id="81" name="Up Arrow 80"/>
              <p:cNvSpPr/>
              <p:nvPr/>
            </p:nvSpPr>
            <p:spPr>
              <a:xfrm>
                <a:off x="1828800" y="5562600"/>
                <a:ext cx="76200" cy="457200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676400" y="59860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2.20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9" name="Cloud Callout 38"/>
          <p:cNvSpPr/>
          <p:nvPr/>
        </p:nvSpPr>
        <p:spPr>
          <a:xfrm rot="10800000">
            <a:off x="5943600" y="2971800"/>
            <a:ext cx="3124200" cy="1371600"/>
          </a:xfrm>
          <a:prstGeom prst="cloudCallout">
            <a:avLst>
              <a:gd name="adj1" fmla="val 20181"/>
              <a:gd name="adj2" fmla="val 68968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150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 descr="t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5818" y="3243263"/>
            <a:ext cx="2194782" cy="94773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-228600" y="-228600"/>
            <a:ext cx="93726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971800" y="24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Physics Motivation </a:t>
            </a:r>
            <a:endParaRPr lang="en-US" sz="3200" dirty="0">
              <a:solidFill>
                <a:srgbClr val="D9D41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1066800"/>
            <a:ext cx="3657600" cy="1905000"/>
            <a:chOff x="1447800" y="1066800"/>
            <a:chExt cx="3657600" cy="19050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1447800" y="1066800"/>
              <a:ext cx="3657600" cy="1466583"/>
              <a:chOff x="1371600" y="990600"/>
              <a:chExt cx="3657600" cy="1466583"/>
            </a:xfrm>
          </p:grpSpPr>
          <p:sp>
            <p:nvSpPr>
              <p:cNvPr id="71" name="Lightning Bolt 70"/>
              <p:cNvSpPr/>
              <p:nvPr/>
            </p:nvSpPr>
            <p:spPr>
              <a:xfrm rot="5608363">
                <a:off x="1528321" y="1947153"/>
                <a:ext cx="640466" cy="379593"/>
              </a:xfrm>
              <a:prstGeom prst="lightningBol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371600" y="990600"/>
                <a:ext cx="3657600" cy="1447798"/>
                <a:chOff x="1371600" y="1066800"/>
                <a:chExt cx="3657600" cy="144779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981200" y="1447800"/>
                  <a:ext cx="2667000" cy="10667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23AB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133600" y="1577984"/>
                  <a:ext cx="2830926" cy="631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CC00"/>
                      </a:solidFill>
                    </a:rPr>
                    <a:t>RSS (</a:t>
                  </a:r>
                  <a:r>
                    <a:rPr lang="en-US" sz="2400" dirty="0" err="1" smtClean="0">
                      <a:solidFill>
                        <a:srgbClr val="00CC00"/>
                      </a:solidFill>
                    </a:rPr>
                    <a:t>Jlab</a:t>
                  </a:r>
                  <a:r>
                    <a:rPr lang="en-US" sz="2400" dirty="0" smtClean="0">
                      <a:solidFill>
                        <a:srgbClr val="00CC00"/>
                      </a:solidFill>
                    </a:rPr>
                    <a:t>)</a:t>
                  </a:r>
                </a:p>
                <a:p>
                  <a:r>
                    <a:rPr lang="en-US" sz="2400" dirty="0" smtClean="0">
                      <a:solidFill>
                        <a:srgbClr val="00CC00"/>
                      </a:solidFill>
                    </a:rPr>
                    <a:t>Q</a:t>
                  </a:r>
                  <a:r>
                    <a:rPr lang="en-US" sz="2400" baseline="30000" dirty="0" smtClean="0">
                      <a:solidFill>
                        <a:srgbClr val="00CC00"/>
                      </a:solidFill>
                    </a:rPr>
                    <a:t>2</a:t>
                  </a:r>
                  <a:r>
                    <a:rPr lang="en-US" sz="2400" dirty="0" smtClean="0">
                      <a:solidFill>
                        <a:srgbClr val="00CC00"/>
                      </a:solidFill>
                    </a:rPr>
                    <a:t> = 1.50 (</a:t>
                  </a:r>
                  <a:r>
                    <a:rPr lang="en-US" sz="2400" dirty="0" err="1" smtClean="0">
                      <a:solidFill>
                        <a:srgbClr val="00CC00"/>
                      </a:solidFill>
                    </a:rPr>
                    <a:t>GeV</a:t>
                  </a:r>
                  <a:r>
                    <a:rPr lang="en-US" sz="2400" dirty="0" smtClean="0">
                      <a:solidFill>
                        <a:srgbClr val="00CC00"/>
                      </a:solidFill>
                    </a:rPr>
                    <a:t>/c)</a:t>
                  </a:r>
                  <a:r>
                    <a:rPr lang="en-US" sz="2400" baseline="30000" dirty="0" smtClean="0">
                      <a:solidFill>
                        <a:srgbClr val="00CC00"/>
                      </a:solidFill>
                    </a:rPr>
                    <a:t>2</a:t>
                  </a:r>
                  <a:endParaRPr lang="en-US" sz="2400" baseline="30000" dirty="0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371600" y="1066800"/>
                  <a:ext cx="36576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3AB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371600" y="1066800"/>
                  <a:ext cx="3429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M. Jones et al., PRC74 (2006) 035201</a:t>
                  </a:r>
                  <a:endParaRPr lang="en-US" dirty="0"/>
                </a:p>
              </p:txBody>
            </p:sp>
          </p:grpSp>
        </p:grpSp>
        <p:sp>
          <p:nvSpPr>
            <p:cNvPr id="2" name="Oval 1"/>
            <p:cNvSpPr/>
            <p:nvPr/>
          </p:nvSpPr>
          <p:spPr>
            <a:xfrm>
              <a:off x="1447800" y="2209800"/>
              <a:ext cx="533400" cy="762000"/>
            </a:xfrm>
            <a:prstGeom prst="ellipse">
              <a:avLst/>
            </a:prstGeom>
            <a:noFill/>
            <a:ln w="412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7200" y="4267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Used only perpendicular magnetic  </a:t>
            </a:r>
          </a:p>
          <a:p>
            <a:r>
              <a:rPr lang="en-US" sz="2400" dirty="0" smtClean="0"/>
              <a:t>   field configuration for the elastic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target polarization is ~ 70 %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beam polarization is ~ 73 %</a:t>
            </a:r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14800"/>
            <a:ext cx="1753210" cy="264037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947678"/>
            <a:ext cx="388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8000"/>
                </a:solidFill>
              </a:rPr>
              <a:t> • </a:t>
            </a:r>
            <a:r>
              <a:rPr lang="en-US" sz="2000" dirty="0" smtClean="0">
                <a:solidFill>
                  <a:srgbClr val="008000"/>
                </a:solidFill>
              </a:rPr>
              <a:t>C, CH</a:t>
            </a:r>
            <a:r>
              <a:rPr lang="en-US" sz="2000" baseline="-25000" dirty="0" smtClean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and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Dynamic Nuclear Polarization (DNP)  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polarized the protons in the 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  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target up to 90% at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1 K Temperature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	5 T Magnetic Field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 Temperature is maintained by     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immersing the entire target in the 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    liquid He bath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Used microwaves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to  excite spin flip  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transitions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</a:t>
            </a:r>
            <a:r>
              <a:rPr lang="en-US" sz="2000" dirty="0" smtClean="0">
                <a:solidFill>
                  <a:srgbClr val="3E7A4C"/>
                </a:solidFill>
              </a:rPr>
              <a:t>(</a:t>
            </a:r>
            <a:r>
              <a:rPr lang="fr-FR" sz="2000" dirty="0" smtClean="0">
                <a:solidFill>
                  <a:srgbClr val="3E7A4C"/>
                </a:solidFill>
              </a:rPr>
              <a:t>55 GHz - 165 GHz)</a:t>
            </a:r>
            <a:endParaRPr lang="en-US" sz="2000" dirty="0" smtClean="0">
              <a:solidFill>
                <a:srgbClr val="3E7A4C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• Polarization measured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using NMR coils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962400" y="838200"/>
            <a:ext cx="5029200" cy="3200400"/>
            <a:chOff x="4343400" y="838200"/>
            <a:chExt cx="4572000" cy="2776954"/>
          </a:xfrm>
        </p:grpSpPr>
        <p:grpSp>
          <p:nvGrpSpPr>
            <p:cNvPr id="3" name="Group 28"/>
            <p:cNvGrpSpPr/>
            <p:nvPr/>
          </p:nvGrpSpPr>
          <p:grpSpPr>
            <a:xfrm>
              <a:off x="4343400" y="838200"/>
              <a:ext cx="4572000" cy="2743200"/>
              <a:chOff x="3657600" y="3422262"/>
              <a:chExt cx="5307504" cy="3258528"/>
            </a:xfrm>
          </p:grpSpPr>
          <p:pic>
            <p:nvPicPr>
              <p:cNvPr id="20" name="Picture 19" descr="san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57600" y="3422262"/>
                <a:ext cx="5307504" cy="3258528"/>
              </a:xfrm>
              <a:prstGeom prst="rect">
                <a:avLst/>
              </a:prstGeom>
            </p:spPr>
          </p:pic>
          <p:grpSp>
            <p:nvGrpSpPr>
              <p:cNvPr id="4" name="Group 21"/>
              <p:cNvGrpSpPr/>
              <p:nvPr/>
            </p:nvGrpSpPr>
            <p:grpSpPr>
              <a:xfrm>
                <a:off x="4788707" y="4569023"/>
                <a:ext cx="1612093" cy="1237032"/>
                <a:chOff x="4712507" y="4337446"/>
                <a:chExt cx="1612093" cy="1237032"/>
              </a:xfrm>
            </p:grpSpPr>
            <p:grpSp>
              <p:nvGrpSpPr>
                <p:cNvPr id="5" name="Group 13"/>
                <p:cNvGrpSpPr/>
                <p:nvPr/>
              </p:nvGrpSpPr>
              <p:grpSpPr>
                <a:xfrm>
                  <a:off x="5360176" y="4353155"/>
                  <a:ext cx="835232" cy="778584"/>
                  <a:chOff x="5638800" y="4498434"/>
                  <a:chExt cx="787161" cy="728885"/>
                </a:xfrm>
              </p:grpSpPr>
              <p:sp>
                <p:nvSpPr>
                  <p:cNvPr id="26" name="Left Arrow 25"/>
                  <p:cNvSpPr/>
                  <p:nvPr/>
                </p:nvSpPr>
                <p:spPr>
                  <a:xfrm>
                    <a:off x="5638800" y="5105400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Left Arrow 26"/>
                  <p:cNvSpPr/>
                  <p:nvPr/>
                </p:nvSpPr>
                <p:spPr>
                  <a:xfrm rot="5920667">
                    <a:off x="6022102" y="4780374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712507" y="5175647"/>
                  <a:ext cx="1078692" cy="39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180°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10200" y="4337446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334000" y="32766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B6029C"/>
                  </a:solidFill>
                </a:rPr>
                <a:t>( 80 and 180 deg )</a:t>
              </a:r>
              <a:endParaRPr lang="en-US" sz="1600" b="1" dirty="0">
                <a:solidFill>
                  <a:srgbClr val="B6029C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52600" y="-76200"/>
            <a:ext cx="60960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D9D416"/>
                </a:solidFill>
                <a:latin typeface="+mn-lt"/>
              </a:rPr>
              <a:t>Detector  Setup/Polarized Target</a:t>
            </a:r>
            <a:endParaRPr lang="en-US" sz="3200" dirty="0">
              <a:solidFill>
                <a:srgbClr val="D9D41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2286000"/>
          <a:ext cx="8229601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8"/>
                <a:gridCol w="1266092"/>
                <a:gridCol w="1503485"/>
                <a:gridCol w="2215661"/>
                <a:gridCol w="150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Orientation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Hours/</a:t>
                      </a:r>
                    </a:p>
                    <a:p>
                      <a:r>
                        <a:rPr lang="en-US" sz="1400" dirty="0" smtClean="0"/>
                        <a:t>Proposed PAC 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Polarization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1154322"/>
          <a:ext cx="5334000" cy="54750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7800"/>
                <a:gridCol w="1260231"/>
                <a:gridCol w="1254369"/>
                <a:gridCol w="1371600"/>
              </a:tblGrid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Spectrometer  </a:t>
                      </a:r>
                    </a:p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Arm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HMS Detects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smtClean="0"/>
                        <a:t>GeV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4.72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5.89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r>
                        <a:rPr lang="en-US" sz="1800" baseline="-25000" dirty="0" smtClean="0"/>
                        <a:t>HMS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en-US" baseline="-25000" dirty="0" smtClean="0"/>
                        <a:t>HMS</a:t>
                      </a:r>
                    </a:p>
                    <a:p>
                      <a:r>
                        <a:rPr lang="en-US" dirty="0" smtClean="0"/>
                        <a:t>(Deg)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71410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Hours</a:t>
                      </a:r>
                    </a:p>
                    <a:p>
                      <a:r>
                        <a:rPr lang="en-US" baseline="0" dirty="0" smtClean="0"/>
                        <a:t>(h)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</a:t>
                      </a:r>
                    </a:p>
                    <a:p>
                      <a:r>
                        <a:rPr lang="en-US" dirty="0" smtClean="0"/>
                        <a:t>(~44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~155</a:t>
                      </a:r>
                    </a:p>
                    <a:p>
                      <a:r>
                        <a:rPr lang="en-US" dirty="0" smtClean="0"/>
                        <a:t>(~135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~12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(~15 runs)   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28600" y="-152400"/>
            <a:ext cx="93726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152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Elastic Kinematics</a:t>
            </a:r>
            <a:endParaRPr lang="en-US" sz="3200" dirty="0">
              <a:solidFill>
                <a:srgbClr val="D9D41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609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9D416"/>
                </a:solidFill>
              </a:rPr>
              <a:t>( From HMS Spectrometer )</a:t>
            </a:r>
            <a:endParaRPr lang="en-US" sz="2000" dirty="0">
              <a:solidFill>
                <a:srgbClr val="D9D41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143000"/>
            <a:ext cx="1371600" cy="5486400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133600" y="6858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Electrons 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7199" y="1447800"/>
            <a:ext cx="4513251" cy="3276600"/>
            <a:chOff x="457199" y="1295400"/>
            <a:chExt cx="4513251" cy="32766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" y="1295400"/>
              <a:ext cx="4513251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66800" y="2133600"/>
              <a:ext cx="3048000" cy="1981200"/>
              <a:chOff x="3429000" y="3200400"/>
              <a:chExt cx="3048000" cy="1981200"/>
            </a:xfrm>
          </p:grpSpPr>
          <p:grpSp>
            <p:nvGrpSpPr>
              <p:cNvPr id="23" name="Group 56"/>
              <p:cNvGrpSpPr/>
              <p:nvPr/>
            </p:nvGrpSpPr>
            <p:grpSpPr>
              <a:xfrm>
                <a:off x="3429000" y="3805535"/>
                <a:ext cx="3048000" cy="1376065"/>
                <a:chOff x="3429000" y="3805535"/>
                <a:chExt cx="3048000" cy="1376065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429000" y="4191000"/>
                  <a:ext cx="1066800" cy="990600"/>
                </a:xfrm>
                <a:prstGeom prst="line">
                  <a:avLst/>
                </a:prstGeom>
                <a:ln w="34925">
                  <a:solidFill>
                    <a:srgbClr val="FD55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53"/>
                <p:cNvGrpSpPr/>
                <p:nvPr/>
              </p:nvGrpSpPr>
              <p:grpSpPr>
                <a:xfrm>
                  <a:off x="4495800" y="3805535"/>
                  <a:ext cx="1981200" cy="461665"/>
                  <a:chOff x="4495800" y="3805535"/>
                  <a:chExt cx="1981200" cy="461665"/>
                </a:xfrm>
              </p:grpSpPr>
              <p:grpSp>
                <p:nvGrpSpPr>
                  <p:cNvPr id="29" name="Group 52"/>
                  <p:cNvGrpSpPr/>
                  <p:nvPr/>
                </p:nvGrpSpPr>
                <p:grpSpPr>
                  <a:xfrm>
                    <a:off x="4495800" y="3886200"/>
                    <a:ext cx="1524000" cy="304800"/>
                    <a:chOff x="4495800" y="3886200"/>
                    <a:chExt cx="1524000" cy="3048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V="1">
                      <a:off x="4495800" y="4038600"/>
                      <a:ext cx="914400" cy="152400"/>
                    </a:xfrm>
                    <a:prstGeom prst="line">
                      <a:avLst/>
                    </a:prstGeom>
                    <a:ln w="34925">
                      <a:solidFill>
                        <a:srgbClr val="FD55E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V="1">
                      <a:off x="5410200" y="3886200"/>
                      <a:ext cx="609600" cy="152400"/>
                    </a:xfrm>
                    <a:prstGeom prst="straightConnector1">
                      <a:avLst/>
                    </a:prstGeom>
                    <a:ln w="34925">
                      <a:solidFill>
                        <a:srgbClr val="FD55E5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867400" y="3805535"/>
                    <a:ext cx="609600" cy="461665"/>
                  </a:xfrm>
                  <a:prstGeom prst="rect">
                    <a:avLst/>
                  </a:prstGeom>
                  <a:noFill/>
                  <a:ln w="349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D55E5"/>
                        </a:solidFill>
                      </a:rPr>
                      <a:t>E’</a:t>
                    </a:r>
                    <a:endParaRPr lang="en-US" sz="2400" b="1" baseline="30000" dirty="0">
                      <a:solidFill>
                        <a:srgbClr val="FD55E5"/>
                      </a:solidFill>
                    </a:endParaRPr>
                  </a:p>
                </p:txBody>
              </p:sp>
            </p:grp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4572000" y="3200400"/>
                <a:ext cx="990600" cy="914400"/>
              </a:xfrm>
              <a:prstGeom prst="line">
                <a:avLst/>
              </a:prstGeom>
              <a:ln w="34925">
                <a:solidFill>
                  <a:srgbClr val="FD55E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219200" y="3348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D55E5"/>
                  </a:solidFill>
                </a:rPr>
                <a:t>E</a:t>
              </a:r>
              <a:endParaRPr lang="en-US" sz="2400" b="1" dirty="0">
                <a:solidFill>
                  <a:srgbClr val="FD55E5"/>
                </a:solidFill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2362200" y="2667000"/>
              <a:ext cx="609600" cy="609600"/>
            </a:xfrm>
            <a:prstGeom prst="arc">
              <a:avLst/>
            </a:prstGeom>
            <a:ln w="34925">
              <a:solidFill>
                <a:srgbClr val="FD5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26625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D55E5"/>
                  </a:solidFill>
                  <a:latin typeface="Calibri"/>
                </a:rPr>
                <a:t>Θ</a:t>
              </a:r>
              <a:endParaRPr lang="en-US" sz="2400" dirty="0">
                <a:solidFill>
                  <a:srgbClr val="FD55E5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24000" y="4953000"/>
            <a:ext cx="2667000" cy="523220"/>
            <a:chOff x="685800" y="3606225"/>
            <a:chExt cx="2667000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685800" y="3606225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e</a:t>
              </a:r>
              <a:r>
                <a:rPr lang="en-US" sz="2800" baseline="30000" dirty="0" smtClean="0">
                  <a:latin typeface="Calibri" pitchFamily="34" charset="0"/>
                </a:rPr>
                <a:t>-  </a:t>
              </a:r>
              <a:r>
                <a:rPr lang="en-US" sz="2800" dirty="0" smtClean="0">
                  <a:latin typeface="Calibri" pitchFamily="34" charset="0"/>
                </a:rPr>
                <a:t>p 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Calibri"/>
                </a:rPr>
                <a:t>       e</a:t>
              </a:r>
              <a:r>
                <a:rPr lang="en-US" sz="2800" baseline="30000" dirty="0" smtClean="0">
                  <a:latin typeface="Calibri"/>
                </a:rPr>
                <a:t>-  </a:t>
              </a:r>
              <a:r>
                <a:rPr lang="en-US" sz="2800" dirty="0" smtClean="0">
                  <a:latin typeface="Calibri"/>
                </a:rPr>
                <a:t>p</a:t>
              </a:r>
              <a:endParaRPr lang="en-US" sz="28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2000" y="3733800"/>
              <a:ext cx="1219200" cy="153988"/>
              <a:chOff x="4419600" y="5562600"/>
              <a:chExt cx="1219200" cy="1539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5105400" y="5715000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419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800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029200" y="1325940"/>
            <a:ext cx="3810000" cy="2308324"/>
            <a:chOff x="533400" y="1066800"/>
            <a:chExt cx="8077200" cy="2308324"/>
          </a:xfrm>
        </p:grpSpPr>
        <p:sp>
          <p:nvSpPr>
            <p:cNvPr id="49" name="TextBox 48"/>
            <p:cNvSpPr txBox="1"/>
            <p:nvPr/>
          </p:nvSpPr>
          <p:spPr>
            <a:xfrm>
              <a:off x="533400" y="1066800"/>
              <a:ext cx="8077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By knowing,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 the</a:t>
              </a:r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smtClean="0">
                  <a:solidFill>
                    <a:srgbClr val="7030A0"/>
                  </a:solidFill>
                </a:rPr>
                <a:t>incoming beam energy,    , 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 scattered electron energy,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 and </a:t>
              </a:r>
            </a:p>
            <a:p>
              <a:r>
                <a:rPr lang="en-US" sz="2400" dirty="0">
                  <a:solidFill>
                    <a:srgbClr val="7030A0"/>
                  </a:solidFill>
                </a:rPr>
                <a:t> </a:t>
              </a:r>
              <a:r>
                <a:rPr lang="en-US" sz="2400" dirty="0" smtClean="0">
                  <a:solidFill>
                    <a:srgbClr val="7030A0"/>
                  </a:solidFill>
                </a:rPr>
                <a:t>the scattered electron angle,</a:t>
              </a:r>
            </a:p>
            <a:p>
              <a:r>
                <a:rPr lang="en-US" sz="2400" dirty="0" smtClean="0"/>
                <a:t>  </a:t>
              </a:r>
              <a:endParaRPr lang="en-US" sz="2400" dirty="0"/>
            </a:p>
          </p:txBody>
        </p:sp>
        <p:graphicFrame>
          <p:nvGraphicFramePr>
            <p:cNvPr id="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426267"/>
                </p:ext>
              </p:extLst>
            </p:nvPr>
          </p:nvGraphicFramePr>
          <p:xfrm>
            <a:off x="6833616" y="1949506"/>
            <a:ext cx="646176" cy="249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20" name="Equation" r:id="rId4" imgW="177800" imgH="165100" progId="Equation.3">
                    <p:embed/>
                  </p:oleObj>
                </mc:Choice>
                <mc:Fallback>
                  <p:oleObj name="Equation" r:id="rId4" imgW="177800" imgH="165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3616" y="1949506"/>
                          <a:ext cx="646176" cy="24938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638800" y="5762625"/>
          <a:ext cx="2606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1" name="Equation" r:id="rId6" imgW="1790640" imgH="228600" progId="Equation.3">
                  <p:embed/>
                </p:oleObj>
              </mc:Choice>
              <mc:Fallback>
                <p:oleObj name="Equation" r:id="rId6" imgW="17906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62625"/>
                        <a:ext cx="26066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61912"/>
              </p:ext>
            </p:extLst>
          </p:nvPr>
        </p:nvGraphicFramePr>
        <p:xfrm>
          <a:off x="5943600" y="3810000"/>
          <a:ext cx="175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2" name="Equation" r:id="rId8" imgW="1206360" imgH="431640" progId="Equation.3">
                  <p:embed/>
                </p:oleObj>
              </mc:Choice>
              <mc:Fallback>
                <p:oleObj name="Equation" r:id="rId8" imgW="1206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17557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lowchart: Alternate Process 53"/>
          <p:cNvSpPr/>
          <p:nvPr/>
        </p:nvSpPr>
        <p:spPr>
          <a:xfrm>
            <a:off x="5486400" y="5638800"/>
            <a:ext cx="28956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Alternate Process 59"/>
          <p:cNvSpPr/>
          <p:nvPr/>
        </p:nvSpPr>
        <p:spPr>
          <a:xfrm>
            <a:off x="5715000" y="3733800"/>
            <a:ext cx="21336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riped Right Arrow 64"/>
          <p:cNvSpPr/>
          <p:nvPr/>
        </p:nvSpPr>
        <p:spPr>
          <a:xfrm rot="5400000">
            <a:off x="6477000" y="4953000"/>
            <a:ext cx="838200" cy="228600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152400" y="-152400"/>
            <a:ext cx="929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4290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9D416"/>
                </a:solidFill>
              </a:rPr>
              <a:t>Data Analysis </a:t>
            </a:r>
            <a:endParaRPr lang="en-US" sz="3200" dirty="0">
              <a:solidFill>
                <a:srgbClr val="D9D416"/>
              </a:solidFill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59779"/>
              </p:ext>
            </p:extLst>
          </p:nvPr>
        </p:nvGraphicFramePr>
        <p:xfrm>
          <a:off x="8229600" y="2892973"/>
          <a:ext cx="312336" cy="38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3" name="Equation" r:id="rId10" imgW="126720" imgH="177480" progId="Equation.3">
                  <p:embed/>
                </p:oleObj>
              </mc:Choice>
              <mc:Fallback>
                <p:oleObj name="Equation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892973"/>
                        <a:ext cx="312336" cy="3836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06765"/>
              </p:ext>
            </p:extLst>
          </p:nvPr>
        </p:nvGraphicFramePr>
        <p:xfrm>
          <a:off x="8189912" y="1828800"/>
          <a:ext cx="268288" cy="23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4" name="Equation" r:id="rId12" imgW="152400" imgH="152400" progId="Equation.3">
                  <p:embed/>
                </p:oleObj>
              </mc:Choice>
              <mc:Fallback>
                <p:oleObj name="Equation" r:id="rId12" imgW="152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2" y="1828800"/>
                        <a:ext cx="268288" cy="2364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3657600" cy="685800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Momentum Acceptance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6742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elastic data are outside of the usual delta cut +/- 8%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4595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Because HMS reconstruction</a:t>
            </a:r>
          </a:p>
          <a:p>
            <a:pPr algn="ctr"/>
            <a:r>
              <a:rPr lang="en-US" sz="2400" dirty="0" smtClean="0"/>
              <a:t>matrix elements</a:t>
            </a:r>
          </a:p>
          <a:p>
            <a:pPr algn="ctr"/>
            <a:r>
              <a:rPr lang="en-US" sz="2400" dirty="0" smtClean="0"/>
              <a:t>work fine up to 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091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-8% &lt; </a:t>
            </a:r>
            <a:r>
              <a:rPr lang="en-US" sz="2400" dirty="0" err="1" smtClean="0"/>
              <a:t>hsdelta</a:t>
            </a:r>
            <a:r>
              <a:rPr lang="en-US" sz="2400" dirty="0" smtClean="0"/>
              <a:t> &lt;10%</a:t>
            </a:r>
            <a:endParaRPr lang="en-US" sz="2400" dirty="0"/>
          </a:p>
        </p:txBody>
      </p:sp>
      <p:sp>
        <p:nvSpPr>
          <p:cNvPr id="9" name="Striped Right Arrow 8"/>
          <p:cNvSpPr/>
          <p:nvPr/>
        </p:nvSpPr>
        <p:spPr>
          <a:xfrm rot="5400000">
            <a:off x="6495748" y="5467651"/>
            <a:ext cx="990600" cy="266097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16601"/>
              </p:ext>
            </p:extLst>
          </p:nvPr>
        </p:nvGraphicFramePr>
        <p:xfrm>
          <a:off x="5562600" y="971550"/>
          <a:ext cx="3159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1574800" imgH="609600" progId="Equation.3">
                  <p:embed/>
                </p:oleObj>
              </mc:Choice>
              <mc:Fallback>
                <p:oleObj name="Equation" r:id="rId3" imgW="1574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71550"/>
                        <a:ext cx="3159125" cy="95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0" y="1676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 </a:t>
            </a:r>
            <a:r>
              <a:rPr lang="en-US" dirty="0" smtClean="0"/>
              <a:t>-</a:t>
            </a:r>
            <a:r>
              <a:rPr lang="en-US" dirty="0"/>
              <a:t>M</a:t>
            </a:r>
            <a:r>
              <a:rPr lang="en-US" dirty="0" smtClean="0"/>
              <a:t>easured momentum in HMS</a:t>
            </a:r>
          </a:p>
          <a:p>
            <a:r>
              <a:rPr lang="en-US" sz="2400" i="1" dirty="0" smtClean="0"/>
              <a:t>P</a:t>
            </a:r>
            <a:r>
              <a:rPr lang="en-US" sz="2400" i="1" baseline="-25000" dirty="0" smtClean="0"/>
              <a:t>c</a:t>
            </a:r>
            <a:r>
              <a:rPr lang="en-US" dirty="0" smtClean="0"/>
              <a:t>-HMS central momentum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14290" y="914400"/>
            <a:ext cx="4743510" cy="5638800"/>
            <a:chOff x="514290" y="914400"/>
            <a:chExt cx="4743510" cy="5638800"/>
          </a:xfrm>
        </p:grpSpPr>
        <p:grpSp>
          <p:nvGrpSpPr>
            <p:cNvPr id="24" name="Group 23"/>
            <p:cNvGrpSpPr/>
            <p:nvPr/>
          </p:nvGrpSpPr>
          <p:grpSpPr>
            <a:xfrm>
              <a:off x="514290" y="914400"/>
              <a:ext cx="4743510" cy="5638800"/>
              <a:chOff x="514290" y="914400"/>
              <a:chExt cx="4743510" cy="56388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14290" y="914400"/>
                <a:ext cx="4743510" cy="5638800"/>
                <a:chOff x="514290" y="914400"/>
                <a:chExt cx="4743510" cy="56388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09600" y="914400"/>
                  <a:ext cx="4648200" cy="5638800"/>
                  <a:chOff x="685800" y="914400"/>
                  <a:chExt cx="4648200" cy="5638800"/>
                </a:xfrm>
              </p:grpSpPr>
              <p:pic>
                <p:nvPicPr>
                  <p:cNvPr id="5" name="Picture 4" descr="Hsdelta_w_nh3.gif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5800" y="914400"/>
                    <a:ext cx="4648200" cy="5638800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1371600" y="6096000"/>
                    <a:ext cx="34290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66645" y="3114645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/>
                    <a:t>h</a:t>
                  </a:r>
                  <a:r>
                    <a:rPr lang="en-US" sz="2000" dirty="0" err="1" smtClean="0"/>
                    <a:t>sdelta</a:t>
                  </a:r>
                  <a:r>
                    <a:rPr lang="en-US" sz="2000" dirty="0" smtClean="0"/>
                    <a:t> (%)</a:t>
                  </a:r>
                  <a:endParaRPr lang="en-US" sz="2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90600" y="5924490"/>
                  <a:ext cx="182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Invariant Mass, W</a:t>
                  </a:r>
                  <a:endParaRPr lang="en-US" sz="20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352800" y="592449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 - elastics</a:t>
                </a:r>
                <a:endParaRPr lang="en-US" sz="20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38200" y="1905000"/>
              <a:ext cx="1981200" cy="685800"/>
              <a:chOff x="838200" y="1905000"/>
              <a:chExt cx="19812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38200" y="1905000"/>
                <a:ext cx="685800" cy="685800"/>
              </a:xfrm>
              <a:prstGeom prst="ellipse">
                <a:avLst/>
              </a:prstGeom>
              <a:noFill/>
              <a:ln w="349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triped Right Arrow 28"/>
              <p:cNvSpPr/>
              <p:nvPr/>
            </p:nvSpPr>
            <p:spPr>
              <a:xfrm>
                <a:off x="1676400" y="2057400"/>
                <a:ext cx="1143000" cy="381000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813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36576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Kinematics Offset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099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 peak </a:t>
            </a:r>
            <a:r>
              <a:rPr lang="en-US" sz="2400" dirty="0"/>
              <a:t>i</a:t>
            </a:r>
            <a:r>
              <a:rPr lang="en-US" sz="2400" dirty="0" smtClean="0"/>
              <a:t>s shifted by ~12 MeV.</a:t>
            </a:r>
            <a:endParaRPr lang="en-US" sz="2400" dirty="0"/>
          </a:p>
        </p:txBody>
      </p:sp>
      <p:pic>
        <p:nvPicPr>
          <p:cNvPr id="6" name="Picture 5" descr="Xptar_w_nokinoff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r="6023" b="49103"/>
          <a:stretch/>
        </p:blipFill>
        <p:spPr>
          <a:xfrm>
            <a:off x="304800" y="1447800"/>
            <a:ext cx="4495800" cy="2205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447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could be a combination of a vertical beam offset and the offset in the HMS central momentum of more like </a:t>
            </a:r>
            <a:endParaRPr lang="en-US" sz="2400" dirty="0" smtClean="0"/>
          </a:p>
          <a:p>
            <a:r>
              <a:rPr lang="en-US" sz="2400" dirty="0" smtClean="0"/>
              <a:t>1x10</a:t>
            </a:r>
            <a:r>
              <a:rPr lang="en-US" sz="2400" dirty="0"/>
              <a:t>-</a:t>
            </a:r>
            <a:r>
              <a:rPr lang="en-US" sz="2400" dirty="0" smtClean="0"/>
              <a:t>3 </a:t>
            </a:r>
            <a:r>
              <a:rPr lang="en-US" sz="2400" dirty="0" err="1" smtClean="0"/>
              <a:t>GeV</a:t>
            </a:r>
            <a:r>
              <a:rPr lang="en-US" sz="2400" dirty="0" smtClean="0"/>
              <a:t>. </a:t>
            </a:r>
          </a:p>
        </p:txBody>
      </p:sp>
      <p:pic>
        <p:nvPicPr>
          <p:cNvPr id="8" name="Picture 7" descr="Xptar_w_xneg0.2_ypos0.2_phms4.404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r="6314" b="50038"/>
          <a:stretch/>
        </p:blipFill>
        <p:spPr>
          <a:xfrm>
            <a:off x="4006566" y="3009635"/>
            <a:ext cx="4527834" cy="2070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12748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mm of vertical </a:t>
            </a:r>
            <a:r>
              <a:rPr lang="en-US" sz="2400" dirty="0" smtClean="0"/>
              <a:t>offset is </a:t>
            </a:r>
            <a:r>
              <a:rPr lang="en-US" sz="2400" dirty="0"/>
              <a:t>0.8x10-</a:t>
            </a:r>
            <a:r>
              <a:rPr lang="en-US" sz="2400" dirty="0" smtClean="0"/>
              <a:t>3 </a:t>
            </a:r>
            <a:r>
              <a:rPr lang="en-US" sz="2400" dirty="0" err="1" smtClean="0"/>
              <a:t>GeV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So, </a:t>
            </a:r>
            <a:r>
              <a:rPr lang="en-US" sz="2400" dirty="0"/>
              <a:t>4.400*(1.001)=4.4044 for the central momentum and change the vertical </a:t>
            </a:r>
            <a:r>
              <a:rPr lang="en-US" sz="2400" dirty="0" smtClean="0"/>
              <a:t>beam offset by 2 mm.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334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P_HMS = 4.4044 </a:t>
            </a:r>
            <a:r>
              <a:rPr lang="en-US" sz="2400" dirty="0" err="1"/>
              <a:t>GeV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instead </a:t>
            </a:r>
            <a:r>
              <a:rPr lang="en-US" sz="2400" dirty="0"/>
              <a:t>of 4.4000 </a:t>
            </a:r>
            <a:r>
              <a:rPr lang="en-US" sz="2400" dirty="0" err="1"/>
              <a:t>GeV</a:t>
            </a:r>
            <a:endParaRPr lang="en-US" sz="2400" dirty="0"/>
          </a:p>
          <a:p>
            <a:r>
              <a:rPr lang="en-US" sz="2400" dirty="0" smtClean="0"/>
              <a:t>Vertical beam offset </a:t>
            </a:r>
            <a:r>
              <a:rPr lang="en-US" sz="2400" dirty="0"/>
              <a:t>= 0.2 </a:t>
            </a:r>
            <a:r>
              <a:rPr lang="en-US" sz="2400" dirty="0" smtClean="0"/>
              <a:t>cm 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3440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12DDC"/>
                </a:solidFill>
              </a:rPr>
              <a:t>W spectrum for single arm electron</a:t>
            </a:r>
            <a:endParaRPr lang="en-US" dirty="0">
              <a:solidFill>
                <a:srgbClr val="C12DD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888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12DDC"/>
                </a:solidFill>
              </a:rPr>
              <a:t>W spectrum for single arm electron</a:t>
            </a:r>
            <a:endParaRPr lang="en-US" dirty="0">
              <a:solidFill>
                <a:srgbClr val="C12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comp72782_c.gi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9746" r="7100" b="10950"/>
          <a:stretch/>
        </p:blipFill>
        <p:spPr>
          <a:xfrm>
            <a:off x="4876800" y="2971800"/>
            <a:ext cx="3886200" cy="3758475"/>
          </a:xfrm>
        </p:spPr>
      </p:pic>
      <p:sp>
        <p:nvSpPr>
          <p:cNvPr id="7" name="TextBox 6"/>
          <p:cNvSpPr txBox="1"/>
          <p:nvPr/>
        </p:nvSpPr>
        <p:spPr>
          <a:xfrm>
            <a:off x="2209800" y="1472624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Used C run to find </a:t>
            </a:r>
            <a:r>
              <a:rPr lang="en-US" sz="3200" dirty="0" err="1" smtClean="0">
                <a:solidFill>
                  <a:srgbClr val="0000FF"/>
                </a:solidFill>
              </a:rPr>
              <a:t>srast</a:t>
            </a:r>
            <a:r>
              <a:rPr lang="en-US" sz="3200" dirty="0" smtClean="0">
                <a:solidFill>
                  <a:srgbClr val="0000FF"/>
                </a:solidFill>
              </a:rPr>
              <a:t> x/y offsets.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Content Placeholder 8" descr="W_low72782_c.gif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5661" r="7100" b="10946"/>
          <a:stretch/>
        </p:blipFill>
        <p:spPr>
          <a:xfrm>
            <a:off x="767653" y="3505200"/>
            <a:ext cx="3575747" cy="3200400"/>
          </a:xfrm>
        </p:spPr>
      </p:pic>
      <p:sp>
        <p:nvSpPr>
          <p:cNvPr id="10" name="TextBox 9"/>
          <p:cNvSpPr txBox="1"/>
          <p:nvPr/>
        </p:nvSpPr>
        <p:spPr>
          <a:xfrm>
            <a:off x="76200" y="1981200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Adjust acceptance edges in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Ytar</a:t>
            </a:r>
            <a:r>
              <a:rPr lang="en-US" sz="2400" dirty="0" smtClean="0"/>
              <a:t> and y’ </a:t>
            </a:r>
            <a:r>
              <a:rPr lang="en-US" sz="2400" dirty="0"/>
              <a:t>from adjusting </a:t>
            </a:r>
            <a:r>
              <a:rPr lang="en-US" sz="2400" dirty="0" err="1"/>
              <a:t>srast</a:t>
            </a:r>
            <a:r>
              <a:rPr lang="en-US" sz="2400" dirty="0"/>
              <a:t> x offset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x’ from adjusting </a:t>
            </a:r>
            <a:r>
              <a:rPr lang="en-US" sz="2400" dirty="0" err="1" smtClean="0"/>
              <a:t>srast</a:t>
            </a:r>
            <a:r>
              <a:rPr lang="en-US" sz="2400" dirty="0" smtClean="0"/>
              <a:t> y offset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Calibrate the EPICS  </a:t>
            </a:r>
            <a:r>
              <a:rPr lang="en-US" sz="2400" dirty="0" err="1" smtClean="0"/>
              <a:t>Tx</a:t>
            </a:r>
            <a:r>
              <a:rPr lang="en-US" sz="2400" dirty="0" smtClean="0"/>
              <a:t> and Ty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152400"/>
            <a:ext cx="3657600" cy="6858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1C0BFB"/>
                </a:solidFill>
                <a:ea typeface="+mj-ea"/>
                <a:cs typeface="+mj-cs"/>
              </a:rPr>
              <a:t>Find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srast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x/y offsets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85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Srast</a:t>
            </a:r>
            <a:r>
              <a:rPr lang="en-US" sz="2400" dirty="0" smtClean="0"/>
              <a:t> x – Horizontal beam position (pointing beam left)</a:t>
            </a:r>
          </a:p>
          <a:p>
            <a:r>
              <a:rPr lang="en-US" sz="2400" dirty="0" err="1" smtClean="0"/>
              <a:t>Srast</a:t>
            </a:r>
            <a:r>
              <a:rPr lang="en-US" sz="2400" dirty="0" smtClean="0"/>
              <a:t> y – </a:t>
            </a:r>
            <a:r>
              <a:rPr lang="en-US" sz="2400" dirty="0" err="1" smtClean="0"/>
              <a:t>Verticle</a:t>
            </a:r>
            <a:r>
              <a:rPr lang="en-US" sz="2400" dirty="0" smtClean="0"/>
              <a:t> beam position (pointing up)</a:t>
            </a:r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5410200" y="2438400"/>
            <a:ext cx="3048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234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Srast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x offset=-0.2 cm</a:t>
            </a:r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Srast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y offset= 0.2 cm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0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31481</TotalTime>
  <Words>1636</Words>
  <Application>Microsoft Macintosh PowerPoint</Application>
  <PresentationFormat>On-screen Show (4:3)</PresentationFormat>
  <Paragraphs>341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Equity</vt:lpstr>
      <vt:lpstr>Equation</vt:lpstr>
      <vt:lpstr>PowerPoint Presentation</vt:lpstr>
      <vt:lpstr>Introduction</vt:lpstr>
      <vt:lpstr>PowerPoint Presentation</vt:lpstr>
      <vt:lpstr>Detector  Setup/Polarized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Determination of the Dilution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Hampton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 Liyanage</cp:lastModifiedBy>
  <cp:revision>506</cp:revision>
  <dcterms:created xsi:type="dcterms:W3CDTF">2009-05-01T19:21:52Z</dcterms:created>
  <dcterms:modified xsi:type="dcterms:W3CDTF">2012-01-14T14:43:43Z</dcterms:modified>
</cp:coreProperties>
</file>