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58" r:id="rId3"/>
    <p:sldId id="290" r:id="rId4"/>
    <p:sldId id="288" r:id="rId5"/>
    <p:sldId id="306" r:id="rId6"/>
    <p:sldId id="305" r:id="rId7"/>
    <p:sldId id="286" r:id="rId8"/>
    <p:sldId id="260" r:id="rId9"/>
    <p:sldId id="287" r:id="rId10"/>
    <p:sldId id="28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3" r:id="rId20"/>
    <p:sldId id="302" r:id="rId21"/>
    <p:sldId id="299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9A3"/>
    <a:srgbClr val="1F73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6" autoAdjust="0"/>
    <p:restoredTop sz="94660"/>
  </p:normalViewPr>
  <p:slideViewPr>
    <p:cSldViewPr>
      <p:cViewPr>
        <p:scale>
          <a:sx n="90" d="100"/>
          <a:sy n="90" d="100"/>
        </p:scale>
        <p:origin x="-60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98hlavin\My%20Documents\photoelectr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98hlavin\My%20Documents\photoelectron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98hlavin\My%20Documents\photoelectron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98hlavin\My%20Documents\photoelectron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xVal>
            <c:numRef>
              <c:f>Sheet3!$V$4:$V$79</c:f>
              <c:numCache>
                <c:formatCode>0.00</c:formatCode>
                <c:ptCount val="7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3.51</c:v>
                </c:pt>
                <c:pt idx="9">
                  <c:v>3.52</c:v>
                </c:pt>
                <c:pt idx="10">
                  <c:v>3.53</c:v>
                </c:pt>
                <c:pt idx="11">
                  <c:v>3.54</c:v>
                </c:pt>
                <c:pt idx="12">
                  <c:v>3.55</c:v>
                </c:pt>
                <c:pt idx="13">
                  <c:v>3.56</c:v>
                </c:pt>
                <c:pt idx="14">
                  <c:v>3.57</c:v>
                </c:pt>
                <c:pt idx="15">
                  <c:v>3.58</c:v>
                </c:pt>
                <c:pt idx="16">
                  <c:v>3.59</c:v>
                </c:pt>
                <c:pt idx="17">
                  <c:v>3.6</c:v>
                </c:pt>
                <c:pt idx="18">
                  <c:v>3.61</c:v>
                </c:pt>
                <c:pt idx="19">
                  <c:v>3.62</c:v>
                </c:pt>
                <c:pt idx="20">
                  <c:v>3.63</c:v>
                </c:pt>
                <c:pt idx="21">
                  <c:v>3.64</c:v>
                </c:pt>
                <c:pt idx="22">
                  <c:v>3.65</c:v>
                </c:pt>
                <c:pt idx="23">
                  <c:v>3.66</c:v>
                </c:pt>
                <c:pt idx="24">
                  <c:v>3.67</c:v>
                </c:pt>
                <c:pt idx="25">
                  <c:v>3.68</c:v>
                </c:pt>
                <c:pt idx="26">
                  <c:v>3.69</c:v>
                </c:pt>
                <c:pt idx="27">
                  <c:v>3.7</c:v>
                </c:pt>
                <c:pt idx="28">
                  <c:v>3.71</c:v>
                </c:pt>
                <c:pt idx="29">
                  <c:v>3.72</c:v>
                </c:pt>
                <c:pt idx="30">
                  <c:v>3.73</c:v>
                </c:pt>
                <c:pt idx="31">
                  <c:v>3.74</c:v>
                </c:pt>
                <c:pt idx="32">
                  <c:v>3.75</c:v>
                </c:pt>
                <c:pt idx="33">
                  <c:v>3.7600000000000002</c:v>
                </c:pt>
                <c:pt idx="34">
                  <c:v>3.77</c:v>
                </c:pt>
                <c:pt idx="35">
                  <c:v>3.7800000000000002</c:v>
                </c:pt>
                <c:pt idx="36">
                  <c:v>3.79</c:v>
                </c:pt>
                <c:pt idx="37">
                  <c:v>3.8</c:v>
                </c:pt>
                <c:pt idx="38">
                  <c:v>3.8099999999999987</c:v>
                </c:pt>
                <c:pt idx="39">
                  <c:v>3.82</c:v>
                </c:pt>
                <c:pt idx="40">
                  <c:v>3.8299999999999987</c:v>
                </c:pt>
                <c:pt idx="41">
                  <c:v>3.84</c:v>
                </c:pt>
                <c:pt idx="42">
                  <c:v>3.8499999999999988</c:v>
                </c:pt>
                <c:pt idx="43">
                  <c:v>3.86</c:v>
                </c:pt>
                <c:pt idx="44">
                  <c:v>3.8699999999999997</c:v>
                </c:pt>
                <c:pt idx="45">
                  <c:v>3.88</c:v>
                </c:pt>
                <c:pt idx="46">
                  <c:v>3.8899999999999997</c:v>
                </c:pt>
                <c:pt idx="47">
                  <c:v>3.9</c:v>
                </c:pt>
                <c:pt idx="48">
                  <c:v>3.9099999999999997</c:v>
                </c:pt>
                <c:pt idx="49">
                  <c:v>3.92</c:v>
                </c:pt>
                <c:pt idx="50">
                  <c:v>3.9299999999999997</c:v>
                </c:pt>
                <c:pt idx="51">
                  <c:v>3.94</c:v>
                </c:pt>
                <c:pt idx="52">
                  <c:v>3.9499999999999997</c:v>
                </c:pt>
                <c:pt idx="53">
                  <c:v>3.96</c:v>
                </c:pt>
                <c:pt idx="54">
                  <c:v>3.9699999999999998</c:v>
                </c:pt>
                <c:pt idx="55">
                  <c:v>3.98</c:v>
                </c:pt>
                <c:pt idx="56">
                  <c:v>3.9899999999999998</c:v>
                </c:pt>
                <c:pt idx="57">
                  <c:v>4</c:v>
                </c:pt>
                <c:pt idx="58">
                  <c:v>4.01</c:v>
                </c:pt>
                <c:pt idx="59">
                  <c:v>4.0199999999999996</c:v>
                </c:pt>
                <c:pt idx="60">
                  <c:v>4.03</c:v>
                </c:pt>
                <c:pt idx="61">
                  <c:v>4.04</c:v>
                </c:pt>
                <c:pt idx="62">
                  <c:v>4.05</c:v>
                </c:pt>
                <c:pt idx="63">
                  <c:v>4.0599999999999996</c:v>
                </c:pt>
                <c:pt idx="64">
                  <c:v>4.07</c:v>
                </c:pt>
                <c:pt idx="65">
                  <c:v>4.08</c:v>
                </c:pt>
                <c:pt idx="66">
                  <c:v>4.09</c:v>
                </c:pt>
                <c:pt idx="67">
                  <c:v>4.0999999999999996</c:v>
                </c:pt>
                <c:pt idx="68">
                  <c:v>4.5</c:v>
                </c:pt>
                <c:pt idx="69">
                  <c:v>5</c:v>
                </c:pt>
                <c:pt idx="70">
                  <c:v>5.5</c:v>
                </c:pt>
                <c:pt idx="71">
                  <c:v>6</c:v>
                </c:pt>
                <c:pt idx="72">
                  <c:v>6.5</c:v>
                </c:pt>
                <c:pt idx="73">
                  <c:v>7</c:v>
                </c:pt>
                <c:pt idx="74">
                  <c:v>7.5</c:v>
                </c:pt>
                <c:pt idx="75">
                  <c:v>8</c:v>
                </c:pt>
              </c:numCache>
            </c:numRef>
          </c:xVal>
          <c:yVal>
            <c:numRef>
              <c:f>Sheet3!$AA$4:$AA$79</c:f>
              <c:numCache>
                <c:formatCode>0</c:formatCode>
                <c:ptCount val="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8.5570779383841948</c:v>
                </c:pt>
                <c:pt idx="6">
                  <c:v>13.211048785119436</c:v>
                </c:pt>
                <c:pt idx="7">
                  <c:v>16.017246419978388</c:v>
                </c:pt>
                <c:pt idx="8">
                  <c:v>16.061462596740874</c:v>
                </c:pt>
                <c:pt idx="9">
                  <c:v>16.105302466629979</c:v>
                </c:pt>
                <c:pt idx="10">
                  <c:v>16.148770287700589</c:v>
                </c:pt>
                <c:pt idx="11">
                  <c:v>16.191870257950605</c:v>
                </c:pt>
                <c:pt idx="12">
                  <c:v>16.234606516334889</c:v>
                </c:pt>
                <c:pt idx="13">
                  <c:v>16.276983143758695</c:v>
                </c:pt>
                <c:pt idx="14">
                  <c:v>16.319004164051613</c:v>
                </c:pt>
                <c:pt idx="15">
                  <c:v>16.360673544922911</c:v>
                </c:pt>
                <c:pt idx="16">
                  <c:v>16.401995198899215</c:v>
                </c:pt>
                <c:pt idx="17">
                  <c:v>16.442972984241031</c:v>
                </c:pt>
                <c:pt idx="18">
                  <c:v>16.483610705845237</c:v>
                </c:pt>
                <c:pt idx="19">
                  <c:v>16.523912116127629</c:v>
                </c:pt>
                <c:pt idx="20">
                  <c:v>16.563880915888191</c:v>
                </c:pt>
                <c:pt idx="21">
                  <c:v>16.603520755162727</c:v>
                </c:pt>
                <c:pt idx="22">
                  <c:v>16.642835234054591</c:v>
                </c:pt>
                <c:pt idx="23">
                  <c:v>16.681827903552733</c:v>
                </c:pt>
                <c:pt idx="24">
                  <c:v>16.720502266333451</c:v>
                </c:pt>
                <c:pt idx="25">
                  <c:v>16.758861777547647</c:v>
                </c:pt>
                <c:pt idx="26">
                  <c:v>16.796909845590999</c:v>
                </c:pt>
                <c:pt idx="27">
                  <c:v>16.834649832862965</c:v>
                </c:pt>
                <c:pt idx="28">
                  <c:v>16.872085056508531</c:v>
                </c:pt>
                <c:pt idx="29">
                  <c:v>16.909218789147126</c:v>
                </c:pt>
                <c:pt idx="30">
                  <c:v>16.946054259588323</c:v>
                </c:pt>
                <c:pt idx="31">
                  <c:v>16.982594653533923</c:v>
                </c:pt>
                <c:pt idx="32">
                  <c:v>17.01884311426635</c:v>
                </c:pt>
                <c:pt idx="33">
                  <c:v>17.054802743324117</c:v>
                </c:pt>
                <c:pt idx="34">
                  <c:v>17.090476601166589</c:v>
                </c:pt>
                <c:pt idx="35">
                  <c:v>17.12586770782379</c:v>
                </c:pt>
                <c:pt idx="36">
                  <c:v>17.160979043537083</c:v>
                </c:pt>
                <c:pt idx="37">
                  <c:v>17.195813549385189</c:v>
                </c:pt>
                <c:pt idx="38">
                  <c:v>17.230374127901232</c:v>
                </c:pt>
                <c:pt idx="39">
                  <c:v>17.264663643676229</c:v>
                </c:pt>
                <c:pt idx="40">
                  <c:v>17.298684923953829</c:v>
                </c:pt>
                <c:pt idx="41">
                  <c:v>17.332440759212385</c:v>
                </c:pt>
                <c:pt idx="42">
                  <c:v>17.365933903737297</c:v>
                </c:pt>
                <c:pt idx="43">
                  <c:v>17.399167076183726</c:v>
                </c:pt>
                <c:pt idx="44">
                  <c:v>17.43214296012631</c:v>
                </c:pt>
                <c:pt idx="45">
                  <c:v>17.464864204603074</c:v>
                </c:pt>
                <c:pt idx="46">
                  <c:v>17.497333424646261</c:v>
                </c:pt>
                <c:pt idx="47">
                  <c:v>17.52955320180498</c:v>
                </c:pt>
                <c:pt idx="48">
                  <c:v>17.561526084658286</c:v>
                </c:pt>
                <c:pt idx="49">
                  <c:v>17.593254589320122</c:v>
                </c:pt>
                <c:pt idx="50">
                  <c:v>17.624741199932899</c:v>
                </c:pt>
                <c:pt idx="51">
                  <c:v>17.655988369154926</c:v>
                </c:pt>
                <c:pt idx="52">
                  <c:v>17.686998518636695</c:v>
                </c:pt>
                <c:pt idx="53">
                  <c:v>17.717774039491808</c:v>
                </c:pt>
                <c:pt idx="54">
                  <c:v>17.748317292757076</c:v>
                </c:pt>
                <c:pt idx="55">
                  <c:v>17.778630609844882</c:v>
                </c:pt>
                <c:pt idx="56">
                  <c:v>17.808716292988429</c:v>
                </c:pt>
                <c:pt idx="57">
                  <c:v>17.838576615679926</c:v>
                </c:pt>
                <c:pt idx="58">
                  <c:v>17.868213823098326</c:v>
                </c:pt>
                <c:pt idx="59">
                  <c:v>17.897630132532427</c:v>
                </c:pt>
                <c:pt idx="60">
                  <c:v>17.926827733795609</c:v>
                </c:pt>
                <c:pt idx="61">
                  <c:v>17.955808789633224</c:v>
                </c:pt>
                <c:pt idx="62">
                  <c:v>17.984575436122842</c:v>
                </c:pt>
                <c:pt idx="63">
                  <c:v>18.013129783068386</c:v>
                </c:pt>
                <c:pt idx="64">
                  <c:v>18.041473914386142</c:v>
                </c:pt>
                <c:pt idx="65">
                  <c:v>18.069609888485918</c:v>
                </c:pt>
                <c:pt idx="66">
                  <c:v>18.097539738644887</c:v>
                </c:pt>
                <c:pt idx="67">
                  <c:v>18.125265473373329</c:v>
                </c:pt>
                <c:pt idx="68">
                  <c:v>19.087274601704227</c:v>
                </c:pt>
                <c:pt idx="69">
                  <c:v>19.980460925825163</c:v>
                </c:pt>
                <c:pt idx="70">
                  <c:v>20.641317792867302</c:v>
                </c:pt>
                <c:pt idx="71">
                  <c:v>21.143953637508918</c:v>
                </c:pt>
                <c:pt idx="72">
                  <c:v>21.53512251583188</c:v>
                </c:pt>
                <c:pt idx="73">
                  <c:v>21.845503046223641</c:v>
                </c:pt>
                <c:pt idx="74">
                  <c:v>22.095902219795729</c:v>
                </c:pt>
                <c:pt idx="75">
                  <c:v>22.300835595149085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Sheet3!$V$4:$V$79</c:f>
              <c:numCache>
                <c:formatCode>0.00</c:formatCode>
                <c:ptCount val="7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3.51</c:v>
                </c:pt>
                <c:pt idx="9">
                  <c:v>3.52</c:v>
                </c:pt>
                <c:pt idx="10">
                  <c:v>3.53</c:v>
                </c:pt>
                <c:pt idx="11">
                  <c:v>3.54</c:v>
                </c:pt>
                <c:pt idx="12">
                  <c:v>3.55</c:v>
                </c:pt>
                <c:pt idx="13">
                  <c:v>3.56</c:v>
                </c:pt>
                <c:pt idx="14">
                  <c:v>3.57</c:v>
                </c:pt>
                <c:pt idx="15">
                  <c:v>3.58</c:v>
                </c:pt>
                <c:pt idx="16">
                  <c:v>3.59</c:v>
                </c:pt>
                <c:pt idx="17">
                  <c:v>3.6</c:v>
                </c:pt>
                <c:pt idx="18">
                  <c:v>3.61</c:v>
                </c:pt>
                <c:pt idx="19">
                  <c:v>3.62</c:v>
                </c:pt>
                <c:pt idx="20">
                  <c:v>3.63</c:v>
                </c:pt>
                <c:pt idx="21">
                  <c:v>3.64</c:v>
                </c:pt>
                <c:pt idx="22">
                  <c:v>3.65</c:v>
                </c:pt>
                <c:pt idx="23">
                  <c:v>3.66</c:v>
                </c:pt>
                <c:pt idx="24">
                  <c:v>3.67</c:v>
                </c:pt>
                <c:pt idx="25">
                  <c:v>3.68</c:v>
                </c:pt>
                <c:pt idx="26">
                  <c:v>3.69</c:v>
                </c:pt>
                <c:pt idx="27">
                  <c:v>3.7</c:v>
                </c:pt>
                <c:pt idx="28">
                  <c:v>3.71</c:v>
                </c:pt>
                <c:pt idx="29">
                  <c:v>3.72</c:v>
                </c:pt>
                <c:pt idx="30">
                  <c:v>3.73</c:v>
                </c:pt>
                <c:pt idx="31">
                  <c:v>3.74</c:v>
                </c:pt>
                <c:pt idx="32">
                  <c:v>3.75</c:v>
                </c:pt>
                <c:pt idx="33">
                  <c:v>3.7600000000000002</c:v>
                </c:pt>
                <c:pt idx="34">
                  <c:v>3.77</c:v>
                </c:pt>
                <c:pt idx="35">
                  <c:v>3.7800000000000002</c:v>
                </c:pt>
                <c:pt idx="36">
                  <c:v>3.79</c:v>
                </c:pt>
                <c:pt idx="37">
                  <c:v>3.8</c:v>
                </c:pt>
                <c:pt idx="38">
                  <c:v>3.8099999999999987</c:v>
                </c:pt>
                <c:pt idx="39">
                  <c:v>3.82</c:v>
                </c:pt>
                <c:pt idx="40">
                  <c:v>3.8299999999999987</c:v>
                </c:pt>
                <c:pt idx="41">
                  <c:v>3.84</c:v>
                </c:pt>
                <c:pt idx="42">
                  <c:v>3.8499999999999988</c:v>
                </c:pt>
                <c:pt idx="43">
                  <c:v>3.86</c:v>
                </c:pt>
                <c:pt idx="44">
                  <c:v>3.8699999999999997</c:v>
                </c:pt>
                <c:pt idx="45">
                  <c:v>3.88</c:v>
                </c:pt>
                <c:pt idx="46">
                  <c:v>3.8899999999999997</c:v>
                </c:pt>
                <c:pt idx="47">
                  <c:v>3.9</c:v>
                </c:pt>
                <c:pt idx="48">
                  <c:v>3.9099999999999997</c:v>
                </c:pt>
                <c:pt idx="49">
                  <c:v>3.92</c:v>
                </c:pt>
                <c:pt idx="50">
                  <c:v>3.9299999999999997</c:v>
                </c:pt>
                <c:pt idx="51">
                  <c:v>3.94</c:v>
                </c:pt>
                <c:pt idx="52">
                  <c:v>3.9499999999999997</c:v>
                </c:pt>
                <c:pt idx="53">
                  <c:v>3.96</c:v>
                </c:pt>
                <c:pt idx="54">
                  <c:v>3.9699999999999998</c:v>
                </c:pt>
                <c:pt idx="55">
                  <c:v>3.98</c:v>
                </c:pt>
                <c:pt idx="56">
                  <c:v>3.9899999999999998</c:v>
                </c:pt>
                <c:pt idx="57">
                  <c:v>4</c:v>
                </c:pt>
                <c:pt idx="58">
                  <c:v>4.01</c:v>
                </c:pt>
                <c:pt idx="59">
                  <c:v>4.0199999999999996</c:v>
                </c:pt>
                <c:pt idx="60">
                  <c:v>4.03</c:v>
                </c:pt>
                <c:pt idx="61">
                  <c:v>4.04</c:v>
                </c:pt>
                <c:pt idx="62">
                  <c:v>4.05</c:v>
                </c:pt>
                <c:pt idx="63">
                  <c:v>4.0599999999999996</c:v>
                </c:pt>
                <c:pt idx="64">
                  <c:v>4.07</c:v>
                </c:pt>
                <c:pt idx="65">
                  <c:v>4.08</c:v>
                </c:pt>
                <c:pt idx="66">
                  <c:v>4.09</c:v>
                </c:pt>
                <c:pt idx="67">
                  <c:v>4.0999999999999996</c:v>
                </c:pt>
                <c:pt idx="68">
                  <c:v>4.5</c:v>
                </c:pt>
                <c:pt idx="69">
                  <c:v>5</c:v>
                </c:pt>
                <c:pt idx="70">
                  <c:v>5.5</c:v>
                </c:pt>
                <c:pt idx="71">
                  <c:v>6</c:v>
                </c:pt>
                <c:pt idx="72">
                  <c:v>6.5</c:v>
                </c:pt>
                <c:pt idx="73">
                  <c:v>7</c:v>
                </c:pt>
                <c:pt idx="74">
                  <c:v>7.5</c:v>
                </c:pt>
                <c:pt idx="75">
                  <c:v>8</c:v>
                </c:pt>
              </c:numCache>
            </c:numRef>
          </c:xVal>
          <c:yVal>
            <c:numRef>
              <c:f>Sheet3!$AA$85:$AA$160</c:f>
              <c:numCache>
                <c:formatCode>0</c:formatCode>
                <c:ptCount val="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9.892085532783694E-2</c:v>
                </c:pt>
                <c:pt idx="39">
                  <c:v>0.22278644390087377</c:v>
                </c:pt>
                <c:pt idx="40">
                  <c:v>0.34568307309902796</c:v>
                </c:pt>
                <c:pt idx="41">
                  <c:v>0.46762082309569314</c:v>
                </c:pt>
                <c:pt idx="42">
                  <c:v>0.58860964332247556</c:v>
                </c:pt>
                <c:pt idx="43">
                  <c:v>0.70865935450004536</c:v>
                </c:pt>
                <c:pt idx="44">
                  <c:v>0.82777965062957304</c:v>
                </c:pt>
                <c:pt idx="45">
                  <c:v>0.94598010095235086</c:v>
                </c:pt>
                <c:pt idx="46">
                  <c:v>1.0632701518685281</c:v>
                </c:pt>
                <c:pt idx="47">
                  <c:v>1.1796591288262614</c:v>
                </c:pt>
                <c:pt idx="48">
                  <c:v>1.2951562381761419</c:v>
                </c:pt>
                <c:pt idx="49">
                  <c:v>1.4097705689900284</c:v>
                </c:pt>
                <c:pt idx="50">
                  <c:v>1.5235110948496815</c:v>
                </c:pt>
                <c:pt idx="51">
                  <c:v>1.6363866756042933</c:v>
                </c:pt>
                <c:pt idx="52">
                  <c:v>1.748406059094634</c:v>
                </c:pt>
                <c:pt idx="53">
                  <c:v>1.8595778828496479</c:v>
                </c:pt>
                <c:pt idx="54">
                  <c:v>1.9699106757490907</c:v>
                </c:pt>
                <c:pt idx="55">
                  <c:v>2.0794128596615478</c:v>
                </c:pt>
                <c:pt idx="56">
                  <c:v>2.1880927510507875</c:v>
                </c:pt>
                <c:pt idx="57">
                  <c:v>2.295958562554846</c:v>
                </c:pt>
                <c:pt idx="58">
                  <c:v>2.4030184045373808</c:v>
                </c:pt>
                <c:pt idx="59">
                  <c:v>2.5092802866125812</c:v>
                </c:pt>
                <c:pt idx="60">
                  <c:v>2.6147521191437502</c:v>
                </c:pt>
                <c:pt idx="61">
                  <c:v>2.7194417147141707</c:v>
                </c:pt>
                <c:pt idx="62">
                  <c:v>2.8233567895751772</c:v>
                </c:pt>
                <c:pt idx="63">
                  <c:v>2.9265049650671786</c:v>
                </c:pt>
                <c:pt idx="64">
                  <c:v>3.0288937690183202</c:v>
                </c:pt>
                <c:pt idx="65">
                  <c:v>3.1305306371162316</c:v>
                </c:pt>
                <c:pt idx="66">
                  <c:v>3.2314229142595408</c:v>
                </c:pt>
                <c:pt idx="67">
                  <c:v>3.3315778558837366</c:v>
                </c:pt>
                <c:pt idx="68">
                  <c:v>6.806687498000648</c:v>
                </c:pt>
                <c:pt idx="69">
                  <c:v>10.033185371825114</c:v>
                </c:pt>
                <c:pt idx="70">
                  <c:v>12.420428905263929</c:v>
                </c:pt>
                <c:pt idx="71">
                  <c:v>14.236123391675498</c:v>
                </c:pt>
                <c:pt idx="72">
                  <c:v>15.649160649559715</c:v>
                </c:pt>
                <c:pt idx="73">
                  <c:v>16.770362457448101</c:v>
                </c:pt>
                <c:pt idx="74">
                  <c:v>17.674890862462391</c:v>
                </c:pt>
                <c:pt idx="75">
                  <c:v>18.415181081867789</c:v>
                </c:pt>
              </c:numCache>
            </c:numRef>
          </c:yVal>
          <c:smooth val="1"/>
        </c:ser>
        <c:axId val="53653888"/>
        <c:axId val="53655424"/>
      </c:scatterChart>
      <c:valAx>
        <c:axId val="53653888"/>
        <c:scaling>
          <c:orientation val="minMax"/>
        </c:scaling>
        <c:axPos val="b"/>
        <c:numFmt formatCode="0.00" sourceLinked="1"/>
        <c:tickLblPos val="nextTo"/>
        <c:crossAx val="53655424"/>
        <c:crosses val="autoZero"/>
        <c:crossBetween val="midCat"/>
      </c:valAx>
      <c:valAx>
        <c:axId val="53655424"/>
        <c:scaling>
          <c:orientation val="minMax"/>
        </c:scaling>
        <c:axPos val="l"/>
        <c:majorGridlines/>
        <c:numFmt formatCode="0" sourceLinked="1"/>
        <c:tickLblPos val="nextTo"/>
        <c:crossAx val="53653888"/>
        <c:crosses val="autoZero"/>
        <c:crossBetween val="midCat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xVal>
            <c:numRef>
              <c:f>Sheet3!$H$4:$H$79</c:f>
              <c:numCache>
                <c:formatCode>0.00</c:formatCode>
                <c:ptCount val="7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5.51</c:v>
                </c:pt>
                <c:pt idx="13">
                  <c:v>5.52</c:v>
                </c:pt>
                <c:pt idx="14">
                  <c:v>5.53</c:v>
                </c:pt>
                <c:pt idx="15">
                  <c:v>5.54</c:v>
                </c:pt>
                <c:pt idx="16">
                  <c:v>5.55</c:v>
                </c:pt>
                <c:pt idx="17">
                  <c:v>5.56</c:v>
                </c:pt>
                <c:pt idx="18">
                  <c:v>5.57</c:v>
                </c:pt>
                <c:pt idx="19">
                  <c:v>5.58</c:v>
                </c:pt>
                <c:pt idx="20">
                  <c:v>5.59</c:v>
                </c:pt>
                <c:pt idx="21">
                  <c:v>5.6</c:v>
                </c:pt>
                <c:pt idx="22">
                  <c:v>5.6099999999999985</c:v>
                </c:pt>
                <c:pt idx="23">
                  <c:v>5.6199999999999966</c:v>
                </c:pt>
                <c:pt idx="24">
                  <c:v>5.63</c:v>
                </c:pt>
                <c:pt idx="25">
                  <c:v>5.64</c:v>
                </c:pt>
                <c:pt idx="26">
                  <c:v>5.6499999999999995</c:v>
                </c:pt>
                <c:pt idx="27">
                  <c:v>5.6599999999999975</c:v>
                </c:pt>
                <c:pt idx="28">
                  <c:v>5.67</c:v>
                </c:pt>
                <c:pt idx="29">
                  <c:v>5.68</c:v>
                </c:pt>
                <c:pt idx="30">
                  <c:v>5.6899999999999995</c:v>
                </c:pt>
                <c:pt idx="31">
                  <c:v>5.7</c:v>
                </c:pt>
                <c:pt idx="32">
                  <c:v>5.71</c:v>
                </c:pt>
                <c:pt idx="33">
                  <c:v>5.72</c:v>
                </c:pt>
                <c:pt idx="34">
                  <c:v>5.73</c:v>
                </c:pt>
                <c:pt idx="35">
                  <c:v>5.74</c:v>
                </c:pt>
                <c:pt idx="36">
                  <c:v>5.75</c:v>
                </c:pt>
                <c:pt idx="37">
                  <c:v>5.76</c:v>
                </c:pt>
                <c:pt idx="38">
                  <c:v>5.7700000000000014</c:v>
                </c:pt>
                <c:pt idx="39">
                  <c:v>5.78</c:v>
                </c:pt>
                <c:pt idx="40">
                  <c:v>5.79</c:v>
                </c:pt>
                <c:pt idx="41">
                  <c:v>5.8</c:v>
                </c:pt>
                <c:pt idx="42">
                  <c:v>5.81</c:v>
                </c:pt>
                <c:pt idx="43">
                  <c:v>5.8199999999999985</c:v>
                </c:pt>
                <c:pt idx="44">
                  <c:v>5.83</c:v>
                </c:pt>
                <c:pt idx="45">
                  <c:v>5.84</c:v>
                </c:pt>
                <c:pt idx="46">
                  <c:v>5.85</c:v>
                </c:pt>
                <c:pt idx="47">
                  <c:v>5.8599999999999985</c:v>
                </c:pt>
                <c:pt idx="48">
                  <c:v>5.87</c:v>
                </c:pt>
                <c:pt idx="49">
                  <c:v>5.88</c:v>
                </c:pt>
                <c:pt idx="50">
                  <c:v>5.89</c:v>
                </c:pt>
                <c:pt idx="51">
                  <c:v>5.9</c:v>
                </c:pt>
                <c:pt idx="52">
                  <c:v>5.91</c:v>
                </c:pt>
                <c:pt idx="53">
                  <c:v>5.92</c:v>
                </c:pt>
                <c:pt idx="54">
                  <c:v>5.9300000000000024</c:v>
                </c:pt>
                <c:pt idx="55">
                  <c:v>5.94</c:v>
                </c:pt>
                <c:pt idx="56">
                  <c:v>5.95</c:v>
                </c:pt>
                <c:pt idx="57">
                  <c:v>5.96</c:v>
                </c:pt>
                <c:pt idx="58">
                  <c:v>5.9700000000000024</c:v>
                </c:pt>
                <c:pt idx="59">
                  <c:v>5.98</c:v>
                </c:pt>
                <c:pt idx="60">
                  <c:v>5.99</c:v>
                </c:pt>
                <c:pt idx="61">
                  <c:v>6</c:v>
                </c:pt>
                <c:pt idx="62">
                  <c:v>6.01</c:v>
                </c:pt>
                <c:pt idx="63">
                  <c:v>6.02</c:v>
                </c:pt>
                <c:pt idx="64">
                  <c:v>6.03</c:v>
                </c:pt>
                <c:pt idx="65">
                  <c:v>6.04</c:v>
                </c:pt>
                <c:pt idx="66">
                  <c:v>6.05</c:v>
                </c:pt>
                <c:pt idx="67">
                  <c:v>6.06</c:v>
                </c:pt>
                <c:pt idx="68">
                  <c:v>6.07</c:v>
                </c:pt>
                <c:pt idx="69">
                  <c:v>6.08</c:v>
                </c:pt>
                <c:pt idx="70">
                  <c:v>6.09</c:v>
                </c:pt>
                <c:pt idx="71">
                  <c:v>6.1</c:v>
                </c:pt>
                <c:pt idx="72">
                  <c:v>6.5</c:v>
                </c:pt>
                <c:pt idx="73">
                  <c:v>7</c:v>
                </c:pt>
                <c:pt idx="74">
                  <c:v>7.5</c:v>
                </c:pt>
                <c:pt idx="75">
                  <c:v>8</c:v>
                </c:pt>
              </c:numCache>
            </c:numRef>
          </c:xVal>
          <c:yVal>
            <c:numRef>
              <c:f>Sheet3!$M$4:$M$79</c:f>
              <c:numCache>
                <c:formatCode>0</c:formatCode>
                <c:ptCount val="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1.2656280483709761</c:v>
                </c:pt>
                <c:pt idx="7">
                  <c:v>4.1553803557038744</c:v>
                </c:pt>
                <c:pt idx="8">
                  <c:v>6.03094074748204</c:v>
                </c:pt>
                <c:pt idx="9">
                  <c:v>7.3168187774010445</c:v>
                </c:pt>
                <c:pt idx="10">
                  <c:v>8.2365997682136491</c:v>
                </c:pt>
                <c:pt idx="11">
                  <c:v>8.9171336809461259</c:v>
                </c:pt>
                <c:pt idx="12">
                  <c:v>8.9288857571425417</c:v>
                </c:pt>
                <c:pt idx="13">
                  <c:v>8.9405740212304199</c:v>
                </c:pt>
                <c:pt idx="14">
                  <c:v>8.9521989343625776</c:v>
                </c:pt>
                <c:pt idx="15">
                  <c:v>8.9637609535337397</c:v>
                </c:pt>
                <c:pt idx="16">
                  <c:v>8.9752605316247287</c:v>
                </c:pt>
                <c:pt idx="17">
                  <c:v>8.9866981174477267</c:v>
                </c:pt>
                <c:pt idx="18">
                  <c:v>8.9980741557900519</c:v>
                </c:pt>
                <c:pt idx="19">
                  <c:v>9.009389087456503</c:v>
                </c:pt>
                <c:pt idx="20">
                  <c:v>9.0206433493126887</c:v>
                </c:pt>
                <c:pt idx="21">
                  <c:v>9.0318373743276723</c:v>
                </c:pt>
                <c:pt idx="22">
                  <c:v>9.0429715916140179</c:v>
                </c:pt>
                <c:pt idx="23">
                  <c:v>9.0540464264713272</c:v>
                </c:pt>
                <c:pt idx="24">
                  <c:v>9.0650623004239748</c:v>
                </c:pt>
                <c:pt idx="25">
                  <c:v>9.076019631263966</c:v>
                </c:pt>
                <c:pt idx="26">
                  <c:v>9.0869188330883368</c:v>
                </c:pt>
                <c:pt idx="27">
                  <c:v>9.0977603163404517</c:v>
                </c:pt>
                <c:pt idx="28">
                  <c:v>9.1085444878461423</c:v>
                </c:pt>
                <c:pt idx="29">
                  <c:v>9.1192717508536614</c:v>
                </c:pt>
                <c:pt idx="30">
                  <c:v>9.1299425050716554</c:v>
                </c:pt>
                <c:pt idx="31">
                  <c:v>9.1405571467040581</c:v>
                </c:pt>
                <c:pt idx="32">
                  <c:v>9.151116068490369</c:v>
                </c:pt>
                <c:pt idx="33">
                  <c:v>9.1616196597384398</c:v>
                </c:pt>
                <c:pt idx="34">
                  <c:v>9.1720683063628421</c:v>
                </c:pt>
                <c:pt idx="35">
                  <c:v>9.1824623909191025</c:v>
                </c:pt>
                <c:pt idx="36">
                  <c:v>9.1928022926390724</c:v>
                </c:pt>
                <c:pt idx="37">
                  <c:v>9.2030883874658489</c:v>
                </c:pt>
                <c:pt idx="38">
                  <c:v>9.2133210480874919</c:v>
                </c:pt>
                <c:pt idx="39">
                  <c:v>9.2235006439703486</c:v>
                </c:pt>
                <c:pt idx="40">
                  <c:v>9.233627541393961</c:v>
                </c:pt>
                <c:pt idx="41">
                  <c:v>9.2437021034820699</c:v>
                </c:pt>
                <c:pt idx="42">
                  <c:v>9.2537246902369876</c:v>
                </c:pt>
                <c:pt idx="43">
                  <c:v>9.2636956585701622</c:v>
                </c:pt>
                <c:pt idx="44">
                  <c:v>9.2736153623349189</c:v>
                </c:pt>
                <c:pt idx="45">
                  <c:v>9.2834841523577047</c:v>
                </c:pt>
                <c:pt idx="46">
                  <c:v>9.293302376468823</c:v>
                </c:pt>
                <c:pt idx="47">
                  <c:v>9.3030703795337502</c:v>
                </c:pt>
                <c:pt idx="48">
                  <c:v>9.3127885034823521</c:v>
                </c:pt>
                <c:pt idx="49">
                  <c:v>9.3224570873396733</c:v>
                </c:pt>
                <c:pt idx="50">
                  <c:v>9.3320764672548719</c:v>
                </c:pt>
                <c:pt idx="51">
                  <c:v>9.3416469765317327</c:v>
                </c:pt>
                <c:pt idx="52">
                  <c:v>9.3511689456559441</c:v>
                </c:pt>
                <c:pt idx="53">
                  <c:v>9.3606427023240109</c:v>
                </c:pt>
                <c:pt idx="54">
                  <c:v>9.3700685714720073</c:v>
                </c:pt>
                <c:pt idx="55">
                  <c:v>9.3794468753037954</c:v>
                </c:pt>
                <c:pt idx="56">
                  <c:v>9.3887779333166321</c:v>
                </c:pt>
                <c:pt idx="57">
                  <c:v>9.398062062330748</c:v>
                </c:pt>
                <c:pt idx="58">
                  <c:v>9.4072995765150793</c:v>
                </c:pt>
                <c:pt idx="59">
                  <c:v>9.416490787413256</c:v>
                </c:pt>
                <c:pt idx="60">
                  <c:v>9.4256360039709666</c:v>
                </c:pt>
                <c:pt idx="61">
                  <c:v>9.4347355325615005</c:v>
                </c:pt>
                <c:pt idx="62">
                  <c:v>9.4437896770116208</c:v>
                </c:pt>
                <c:pt idx="63">
                  <c:v>9.4527987386263117</c:v>
                </c:pt>
                <c:pt idx="64">
                  <c:v>9.4617630162142667</c:v>
                </c:pt>
                <c:pt idx="65">
                  <c:v>9.4706828061130768</c:v>
                </c:pt>
                <c:pt idx="66">
                  <c:v>9.4795584022127457</c:v>
                </c:pt>
                <c:pt idx="67">
                  <c:v>9.4883900959809448</c:v>
                </c:pt>
                <c:pt idx="68">
                  <c:v>9.4971781764859156</c:v>
                </c:pt>
                <c:pt idx="69">
                  <c:v>9.5059229304211428</c:v>
                </c:pt>
                <c:pt idx="70">
                  <c:v>9.5146246421281138</c:v>
                </c:pt>
                <c:pt idx="71">
                  <c:v>9.5232835936192526</c:v>
                </c:pt>
                <c:pt idx="72">
                  <c:v>9.8375514834585189</c:v>
                </c:pt>
                <c:pt idx="73">
                  <c:v>10.157173609394603</c:v>
                </c:pt>
                <c:pt idx="74">
                  <c:v>10.415028430664353</c:v>
                </c:pt>
                <c:pt idx="75">
                  <c:v>10.626063707339299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Sheet3!$H$4:$H$79</c:f>
              <c:numCache>
                <c:formatCode>0.00</c:formatCode>
                <c:ptCount val="7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5.51</c:v>
                </c:pt>
                <c:pt idx="13">
                  <c:v>5.52</c:v>
                </c:pt>
                <c:pt idx="14">
                  <c:v>5.53</c:v>
                </c:pt>
                <c:pt idx="15">
                  <c:v>5.54</c:v>
                </c:pt>
                <c:pt idx="16">
                  <c:v>5.55</c:v>
                </c:pt>
                <c:pt idx="17">
                  <c:v>5.56</c:v>
                </c:pt>
                <c:pt idx="18">
                  <c:v>5.57</c:v>
                </c:pt>
                <c:pt idx="19">
                  <c:v>5.58</c:v>
                </c:pt>
                <c:pt idx="20">
                  <c:v>5.59</c:v>
                </c:pt>
                <c:pt idx="21">
                  <c:v>5.6</c:v>
                </c:pt>
                <c:pt idx="22">
                  <c:v>5.6099999999999985</c:v>
                </c:pt>
                <c:pt idx="23">
                  <c:v>5.6199999999999966</c:v>
                </c:pt>
                <c:pt idx="24">
                  <c:v>5.63</c:v>
                </c:pt>
                <c:pt idx="25">
                  <c:v>5.64</c:v>
                </c:pt>
                <c:pt idx="26">
                  <c:v>5.6499999999999995</c:v>
                </c:pt>
                <c:pt idx="27">
                  <c:v>5.6599999999999975</c:v>
                </c:pt>
                <c:pt idx="28">
                  <c:v>5.67</c:v>
                </c:pt>
                <c:pt idx="29">
                  <c:v>5.68</c:v>
                </c:pt>
                <c:pt idx="30">
                  <c:v>5.6899999999999995</c:v>
                </c:pt>
                <c:pt idx="31">
                  <c:v>5.7</c:v>
                </c:pt>
                <c:pt idx="32">
                  <c:v>5.71</c:v>
                </c:pt>
                <c:pt idx="33">
                  <c:v>5.72</c:v>
                </c:pt>
                <c:pt idx="34">
                  <c:v>5.73</c:v>
                </c:pt>
                <c:pt idx="35">
                  <c:v>5.74</c:v>
                </c:pt>
                <c:pt idx="36">
                  <c:v>5.75</c:v>
                </c:pt>
                <c:pt idx="37">
                  <c:v>5.76</c:v>
                </c:pt>
                <c:pt idx="38">
                  <c:v>5.7700000000000014</c:v>
                </c:pt>
                <c:pt idx="39">
                  <c:v>5.78</c:v>
                </c:pt>
                <c:pt idx="40">
                  <c:v>5.79</c:v>
                </c:pt>
                <c:pt idx="41">
                  <c:v>5.8</c:v>
                </c:pt>
                <c:pt idx="42">
                  <c:v>5.81</c:v>
                </c:pt>
                <c:pt idx="43">
                  <c:v>5.8199999999999985</c:v>
                </c:pt>
                <c:pt idx="44">
                  <c:v>5.83</c:v>
                </c:pt>
                <c:pt idx="45">
                  <c:v>5.84</c:v>
                </c:pt>
                <c:pt idx="46">
                  <c:v>5.85</c:v>
                </c:pt>
                <c:pt idx="47">
                  <c:v>5.8599999999999985</c:v>
                </c:pt>
                <c:pt idx="48">
                  <c:v>5.87</c:v>
                </c:pt>
                <c:pt idx="49">
                  <c:v>5.88</c:v>
                </c:pt>
                <c:pt idx="50">
                  <c:v>5.89</c:v>
                </c:pt>
                <c:pt idx="51">
                  <c:v>5.9</c:v>
                </c:pt>
                <c:pt idx="52">
                  <c:v>5.91</c:v>
                </c:pt>
                <c:pt idx="53">
                  <c:v>5.92</c:v>
                </c:pt>
                <c:pt idx="54">
                  <c:v>5.9300000000000024</c:v>
                </c:pt>
                <c:pt idx="55">
                  <c:v>5.94</c:v>
                </c:pt>
                <c:pt idx="56">
                  <c:v>5.95</c:v>
                </c:pt>
                <c:pt idx="57">
                  <c:v>5.96</c:v>
                </c:pt>
                <c:pt idx="58">
                  <c:v>5.9700000000000024</c:v>
                </c:pt>
                <c:pt idx="59">
                  <c:v>5.98</c:v>
                </c:pt>
                <c:pt idx="60">
                  <c:v>5.99</c:v>
                </c:pt>
                <c:pt idx="61">
                  <c:v>6</c:v>
                </c:pt>
                <c:pt idx="62">
                  <c:v>6.01</c:v>
                </c:pt>
                <c:pt idx="63">
                  <c:v>6.02</c:v>
                </c:pt>
                <c:pt idx="64">
                  <c:v>6.03</c:v>
                </c:pt>
                <c:pt idx="65">
                  <c:v>6.04</c:v>
                </c:pt>
                <c:pt idx="66">
                  <c:v>6.05</c:v>
                </c:pt>
                <c:pt idx="67">
                  <c:v>6.06</c:v>
                </c:pt>
                <c:pt idx="68">
                  <c:v>6.07</c:v>
                </c:pt>
                <c:pt idx="69">
                  <c:v>6.08</c:v>
                </c:pt>
                <c:pt idx="70">
                  <c:v>6.09</c:v>
                </c:pt>
                <c:pt idx="71">
                  <c:v>6.1</c:v>
                </c:pt>
                <c:pt idx="72">
                  <c:v>6.5</c:v>
                </c:pt>
                <c:pt idx="73">
                  <c:v>7</c:v>
                </c:pt>
                <c:pt idx="74">
                  <c:v>7.5</c:v>
                </c:pt>
                <c:pt idx="75">
                  <c:v>8</c:v>
                </c:pt>
              </c:numCache>
            </c:numRef>
          </c:xVal>
          <c:yVal>
            <c:numRef>
              <c:f>Sheet3!$M$85:$M$160</c:f>
              <c:numCache>
                <c:formatCode>0</c:formatCode>
                <c:ptCount val="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0.45146742274198665</c:v>
                </c:pt>
                <c:pt idx="12">
                  <c:v>0.49391998592716679</c:v>
                </c:pt>
                <c:pt idx="13">
                  <c:v>0.53614203770962809</c:v>
                </c:pt>
                <c:pt idx="14">
                  <c:v>0.57813524393253923</c:v>
                </c:pt>
                <c:pt idx="15">
                  <c:v>0.61990125541828334</c:v>
                </c:pt>
                <c:pt idx="16">
                  <c:v>0.66144170813035164</c:v>
                </c:pt>
                <c:pt idx="17">
                  <c:v>0.70275822333389815</c:v>
                </c:pt>
                <c:pt idx="18">
                  <c:v>0.7438524077530636</c:v>
                </c:pt>
                <c:pt idx="19">
                  <c:v>0.78472585372749704</c:v>
                </c:pt>
                <c:pt idx="20">
                  <c:v>0.82538013936797638</c:v>
                </c:pt>
                <c:pt idx="21">
                  <c:v>0.86581682870650534</c:v>
                </c:pt>
                <c:pt idx="22">
                  <c:v>0.90603747184846339</c:v>
                </c:pt>
                <c:pt idx="23">
                  <c:v>0.94604360512020869</c:v>
                </c:pt>
                <c:pt idx="24">
                  <c:v>0.98583675121638858</c:v>
                </c:pt>
                <c:pt idx="25">
                  <c:v>1.0254184193442639</c:v>
                </c:pt>
                <c:pt idx="26">
                  <c:v>1.0647901053675319</c:v>
                </c:pt>
                <c:pt idx="27">
                  <c:v>1.1039532919463957</c:v>
                </c:pt>
                <c:pt idx="28">
                  <c:v>1.1429094486788709</c:v>
                </c:pt>
                <c:pt idx="29">
                  <c:v>1.181660032237581</c:v>
                </c:pt>
                <c:pt idx="30">
                  <c:v>1.2202064865060722</c:v>
                </c:pt>
                <c:pt idx="31">
                  <c:v>1.2585502427128576</c:v>
                </c:pt>
                <c:pt idx="32">
                  <c:v>1.2966927195656139</c:v>
                </c:pt>
                <c:pt idx="33">
                  <c:v>1.3346353233810118</c:v>
                </c:pt>
                <c:pt idx="34">
                  <c:v>1.3723794482150715</c:v>
                </c:pt>
                <c:pt idx="35">
                  <c:v>1.4099264759911456</c:v>
                </c:pt>
                <c:pt idx="36">
                  <c:v>1.4472777766261153</c:v>
                </c:pt>
                <c:pt idx="37">
                  <c:v>1.4844347081556666</c:v>
                </c:pt>
                <c:pt idx="38">
                  <c:v>1.5213986168578795</c:v>
                </c:pt>
                <c:pt idx="39">
                  <c:v>1.558170837374506</c:v>
                </c:pt>
                <c:pt idx="40">
                  <c:v>1.5947526928317961</c:v>
                </c:pt>
                <c:pt idx="41">
                  <c:v>1.63114549496017</c:v>
                </c:pt>
                <c:pt idx="42">
                  <c:v>1.6673505442107015</c:v>
                </c:pt>
                <c:pt idx="43">
                  <c:v>1.7033691298719331</c:v>
                </c:pt>
                <c:pt idx="44">
                  <c:v>1.7392025301844256</c:v>
                </c:pt>
                <c:pt idx="45">
                  <c:v>1.774852012454651</c:v>
                </c:pt>
                <c:pt idx="46">
                  <c:v>1.8103188331660189</c:v>
                </c:pt>
                <c:pt idx="47">
                  <c:v>1.8456042380909812</c:v>
                </c:pt>
                <c:pt idx="48">
                  <c:v>1.8807094623995262</c:v>
                </c:pt>
                <c:pt idx="49">
                  <c:v>1.915635730767012</c:v>
                </c:pt>
                <c:pt idx="50">
                  <c:v>1.9503842574814778</c:v>
                </c:pt>
                <c:pt idx="51">
                  <c:v>1.9849562465497161</c:v>
                </c:pt>
                <c:pt idx="52">
                  <c:v>2.0193528918002377</c:v>
                </c:pt>
                <c:pt idx="53">
                  <c:v>2.0535753769872711</c:v>
                </c:pt>
                <c:pt idx="54">
                  <c:v>2.0876248758926637</c:v>
                </c:pt>
                <c:pt idx="55">
                  <c:v>2.1215025524262252</c:v>
                </c:pt>
                <c:pt idx="56">
                  <c:v>2.1552095607249102</c:v>
                </c:pt>
                <c:pt idx="57">
                  <c:v>2.188747045251684</c:v>
                </c:pt>
                <c:pt idx="58">
                  <c:v>2.2221161408924903</c:v>
                </c:pt>
                <c:pt idx="59">
                  <c:v>2.2553179730521311</c:v>
                </c:pt>
                <c:pt idx="60">
                  <c:v>2.2883536577489547</c:v>
                </c:pt>
                <c:pt idx="61">
                  <c:v>2.3212243017094245</c:v>
                </c:pt>
                <c:pt idx="62">
                  <c:v>2.3539310024596602</c:v>
                </c:pt>
                <c:pt idx="63">
                  <c:v>2.3864748484185352</c:v>
                </c:pt>
                <c:pt idx="64">
                  <c:v>2.4188569189867395</c:v>
                </c:pt>
                <c:pt idx="65">
                  <c:v>2.451078284636917</c:v>
                </c:pt>
                <c:pt idx="66">
                  <c:v>2.4831400070026106</c:v>
                </c:pt>
                <c:pt idx="67">
                  <c:v>2.515043138964717</c:v>
                </c:pt>
                <c:pt idx="68">
                  <c:v>2.5467887247387577</c:v>
                </c:pt>
                <c:pt idx="69">
                  <c:v>2.5783777999600552</c:v>
                </c:pt>
                <c:pt idx="70">
                  <c:v>2.6098113917680945</c:v>
                </c:pt>
                <c:pt idx="71">
                  <c:v>2.6410905188898832</c:v>
                </c:pt>
                <c:pt idx="72">
                  <c:v>3.7763348133832237</c:v>
                </c:pt>
                <c:pt idx="73">
                  <c:v>4.930920460197302</c:v>
                </c:pt>
                <c:pt idx="74">
                  <c:v>5.8623812429189597</c:v>
                </c:pt>
                <c:pt idx="75">
                  <c:v>6.6247136399849298</c:v>
                </c:pt>
              </c:numCache>
            </c:numRef>
          </c:yVal>
          <c:smooth val="1"/>
        </c:ser>
        <c:axId val="53949952"/>
        <c:axId val="53951488"/>
      </c:scatterChart>
      <c:valAx>
        <c:axId val="53949952"/>
        <c:scaling>
          <c:orientation val="minMax"/>
        </c:scaling>
        <c:axPos val="b"/>
        <c:numFmt formatCode="0.00" sourceLinked="1"/>
        <c:tickLblPos val="nextTo"/>
        <c:crossAx val="53951488"/>
        <c:crosses val="autoZero"/>
        <c:crossBetween val="midCat"/>
      </c:valAx>
      <c:valAx>
        <c:axId val="53951488"/>
        <c:scaling>
          <c:orientation val="minMax"/>
        </c:scaling>
        <c:axPos val="l"/>
        <c:majorGridlines/>
        <c:numFmt formatCode="0" sourceLinked="1"/>
        <c:tickLblPos val="nextTo"/>
        <c:crossAx val="53949952"/>
        <c:crosses val="autoZero"/>
        <c:crossBetween val="midCat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xVal>
            <c:numRef>
              <c:f>'Varied Thickness'!$A$67:$A$73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xVal>
          <c:yVal>
            <c:numRef>
              <c:f>'Varied Thickness'!$F$67:$F$73</c:f>
              <c:numCache>
                <c:formatCode>0.00</c:formatCode>
                <c:ptCount val="7"/>
                <c:pt idx="0">
                  <c:v>0</c:v>
                </c:pt>
                <c:pt idx="1">
                  <c:v>4.1862000000000004</c:v>
                </c:pt>
                <c:pt idx="2">
                  <c:v>5.6467799999999997</c:v>
                </c:pt>
                <c:pt idx="3">
                  <c:v>6.3246399999999854</c:v>
                </c:pt>
                <c:pt idx="4">
                  <c:v>6.7753600000000134</c:v>
                </c:pt>
                <c:pt idx="5">
                  <c:v>6.9707600000000163</c:v>
                </c:pt>
                <c:pt idx="6">
                  <c:v>7.1215999999999955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'Varied Thickness'!$A$67:$A$73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xVal>
          <c:yVal>
            <c:numRef>
              <c:f>'Varied Thickness'!$M$67:$M$73</c:f>
              <c:numCache>
                <c:formatCode>0.00</c:formatCode>
                <c:ptCount val="7"/>
                <c:pt idx="0">
                  <c:v>0</c:v>
                </c:pt>
                <c:pt idx="1">
                  <c:v>6.7582199999999997</c:v>
                </c:pt>
                <c:pt idx="2">
                  <c:v>9.1342599999999994</c:v>
                </c:pt>
                <c:pt idx="3">
                  <c:v>10.19354</c:v>
                </c:pt>
                <c:pt idx="4">
                  <c:v>10.787700000000001</c:v>
                </c:pt>
                <c:pt idx="5">
                  <c:v>11.142900000000001</c:v>
                </c:pt>
                <c:pt idx="6">
                  <c:v>11.3573</c:v>
                </c:pt>
              </c:numCache>
            </c:numRef>
          </c:yVal>
          <c:smooth val="1"/>
        </c:ser>
        <c:ser>
          <c:idx val="2"/>
          <c:order val="2"/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'Varied Thickness'!$A$67:$A$73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xVal>
          <c:yVal>
            <c:numRef>
              <c:f>'Varied Thickness'!$T$67:$T$73</c:f>
              <c:numCache>
                <c:formatCode>0.00</c:formatCode>
                <c:ptCount val="7"/>
                <c:pt idx="0">
                  <c:v>0</c:v>
                </c:pt>
                <c:pt idx="1">
                  <c:v>8.4445000000000014</c:v>
                </c:pt>
                <c:pt idx="2">
                  <c:v>11.367500000000026</c:v>
                </c:pt>
                <c:pt idx="3">
                  <c:v>12.791299999999998</c:v>
                </c:pt>
                <c:pt idx="4">
                  <c:v>13.5474</c:v>
                </c:pt>
                <c:pt idx="5">
                  <c:v>13.936</c:v>
                </c:pt>
                <c:pt idx="6">
                  <c:v>14.223199999999999</c:v>
                </c:pt>
              </c:numCache>
            </c:numRef>
          </c:yVal>
          <c:smooth val="1"/>
        </c:ser>
        <c:axId val="54613504"/>
        <c:axId val="54615424"/>
      </c:scatterChart>
      <c:valAx>
        <c:axId val="54613504"/>
        <c:scaling>
          <c:orientation val="minMax"/>
        </c:scaling>
        <c:axPos val="b"/>
        <c:numFmt formatCode="General" sourceLinked="1"/>
        <c:tickLblPos val="nextTo"/>
        <c:crossAx val="54615424"/>
        <c:crosses val="autoZero"/>
        <c:crossBetween val="midCat"/>
      </c:valAx>
      <c:valAx>
        <c:axId val="54615424"/>
        <c:scaling>
          <c:orientation val="minMax"/>
        </c:scaling>
        <c:axPos val="l"/>
        <c:majorGridlines/>
        <c:numFmt formatCode="0.00" sourceLinked="1"/>
        <c:tickLblPos val="nextTo"/>
        <c:crossAx val="54613504"/>
        <c:crosses val="autoZero"/>
        <c:crossBetween val="midCat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xVal>
            <c:numRef>
              <c:f>'Varied PMT Placement'!$A$23:$A$26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'Varied PMT Placement'!$F$23:$F$26</c:f>
              <c:numCache>
                <c:formatCode>0.00</c:formatCode>
                <c:ptCount val="4"/>
                <c:pt idx="0">
                  <c:v>0</c:v>
                </c:pt>
                <c:pt idx="1">
                  <c:v>3.6210599999999977</c:v>
                </c:pt>
                <c:pt idx="2">
                  <c:v>5.6350999999999996</c:v>
                </c:pt>
                <c:pt idx="3">
                  <c:v>6.3802399999999997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'Varied PMT Placement'!$A$23:$A$26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'Varied PMT Placement'!$G$23:$G$26</c:f>
              <c:numCache>
                <c:formatCode>0.00</c:formatCode>
                <c:ptCount val="4"/>
                <c:pt idx="0">
                  <c:v>0</c:v>
                </c:pt>
                <c:pt idx="1">
                  <c:v>2.4876200000000002</c:v>
                </c:pt>
                <c:pt idx="2">
                  <c:v>3.8950199999999939</c:v>
                </c:pt>
                <c:pt idx="3">
                  <c:v>4.3910799999999997</c:v>
                </c:pt>
              </c:numCache>
            </c:numRef>
          </c:yVal>
          <c:smooth val="1"/>
        </c:ser>
        <c:ser>
          <c:idx val="2"/>
          <c:order val="2"/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'Varied PMT Placement'!$A$23:$A$26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'Varied PMT Placement'!$H$23:$H$26</c:f>
              <c:numCache>
                <c:formatCode>0.00</c:formatCode>
                <c:ptCount val="4"/>
                <c:pt idx="0">
                  <c:v>0</c:v>
                </c:pt>
                <c:pt idx="1">
                  <c:v>3.6168199999999939</c:v>
                </c:pt>
                <c:pt idx="2">
                  <c:v>5.6571999999999862</c:v>
                </c:pt>
                <c:pt idx="3">
                  <c:v>6.3727600000000004</c:v>
                </c:pt>
              </c:numCache>
            </c:numRef>
          </c:yVal>
          <c:smooth val="1"/>
        </c:ser>
        <c:ser>
          <c:idx val="3"/>
          <c:order val="3"/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xVal>
            <c:numRef>
              <c:f>'Varied PMT Placement'!$A$23:$A$26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'Varied PMT Placement'!$I$23:$I$26</c:f>
              <c:numCache>
                <c:formatCode>0.00</c:formatCode>
                <c:ptCount val="4"/>
                <c:pt idx="0">
                  <c:v>0</c:v>
                </c:pt>
                <c:pt idx="1">
                  <c:v>4.6369999999999996</c:v>
                </c:pt>
                <c:pt idx="2">
                  <c:v>7.2629199999999852</c:v>
                </c:pt>
                <c:pt idx="3">
                  <c:v>8.19496</c:v>
                </c:pt>
              </c:numCache>
            </c:numRef>
          </c:yVal>
          <c:smooth val="1"/>
        </c:ser>
        <c:ser>
          <c:idx val="4"/>
          <c:order val="4"/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xVal>
            <c:numRef>
              <c:f>'Varied PMT Placement'!$A$23:$A$26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'Varied PMT Placement'!$J$23:$J$26</c:f>
              <c:numCache>
                <c:formatCode>0.00</c:formatCode>
                <c:ptCount val="4"/>
                <c:pt idx="0">
                  <c:v>0</c:v>
                </c:pt>
                <c:pt idx="1">
                  <c:v>4.8806000000000003</c:v>
                </c:pt>
                <c:pt idx="2">
                  <c:v>7.665319999999987</c:v>
                </c:pt>
                <c:pt idx="3">
                  <c:v>8.6484400000000008</c:v>
                </c:pt>
              </c:numCache>
            </c:numRef>
          </c:yVal>
          <c:smooth val="1"/>
        </c:ser>
        <c:ser>
          <c:idx val="5"/>
          <c:order val="5"/>
          <c:xVal>
            <c:numRef>
              <c:f>'Varied PMT Placement'!$A$23:$A$26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'Varied PMT Placement'!$L$23:$L$26</c:f>
              <c:numCache>
                <c:formatCode>0.00</c:formatCode>
                <c:ptCount val="4"/>
                <c:pt idx="0">
                  <c:v>0</c:v>
                </c:pt>
                <c:pt idx="1">
                  <c:v>4.5967000000000002</c:v>
                </c:pt>
                <c:pt idx="2">
                  <c:v>7.1862599999999999</c:v>
                </c:pt>
                <c:pt idx="3">
                  <c:v>8.098040000000001</c:v>
                </c:pt>
              </c:numCache>
            </c:numRef>
          </c:yVal>
          <c:smooth val="1"/>
        </c:ser>
        <c:ser>
          <c:idx val="6"/>
          <c:order val="6"/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'Varied PMT Placement'!$A$23:$A$26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'Varied PMT Placement'!$M$23:$M$26</c:f>
              <c:numCache>
                <c:formatCode>0.00</c:formatCode>
                <c:ptCount val="4"/>
                <c:pt idx="0">
                  <c:v>0</c:v>
                </c:pt>
                <c:pt idx="1">
                  <c:v>4.5385799999999996</c:v>
                </c:pt>
                <c:pt idx="2">
                  <c:v>7.1322400000000004</c:v>
                </c:pt>
                <c:pt idx="3">
                  <c:v>8.0506400000000067</c:v>
                </c:pt>
              </c:numCache>
            </c:numRef>
          </c:yVal>
          <c:smooth val="1"/>
        </c:ser>
        <c:axId val="54810496"/>
        <c:axId val="54816768"/>
      </c:scatterChart>
      <c:valAx>
        <c:axId val="54810496"/>
        <c:scaling>
          <c:orientation val="minMax"/>
        </c:scaling>
        <c:axPos val="b"/>
        <c:numFmt formatCode="General" sourceLinked="1"/>
        <c:tickLblPos val="nextTo"/>
        <c:crossAx val="54816768"/>
        <c:crosses val="autoZero"/>
        <c:crossBetween val="midCat"/>
      </c:valAx>
      <c:valAx>
        <c:axId val="54816768"/>
        <c:scaling>
          <c:orientation val="minMax"/>
        </c:scaling>
        <c:axPos val="l"/>
        <c:majorGridlines/>
        <c:numFmt formatCode="0.00" sourceLinked="1"/>
        <c:tickLblPos val="nextTo"/>
        <c:crossAx val="54810496"/>
        <c:crosses val="autoZero"/>
        <c:crossBetween val="midCat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8AFDE-46AC-44ED-A061-E5886BDE7FCD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A58C-BAFF-4F9A-A833-79D4D0CB7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52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Picture behind the mechanism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29137E2-DE46-498D-91F5-490410E5A784}" type="slidenum">
              <a:rPr lang="en-US" smtClean="0"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en-US" smtClean="0"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444694" indent="-222245" defTabSz="4444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889184" indent="-222245" defTabSz="4444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333674" indent="-222245" defTabSz="4444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778164" indent="-222245" defTabSz="4444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FA79112A-1EB2-44AC-BD10-2CBF943CEBA0}" type="slidenum">
              <a:rPr lang="en-US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6815" y="8684013"/>
            <a:ext cx="2957359" cy="44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98" tIns="45499" rIns="87498" bIns="45499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7143BC8-BC2F-4B73-A262-786A036EE492}" type="slidenum">
              <a:rPr lang="en-US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1130710" y="686111"/>
            <a:ext cx="459965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898" tIns="44449" rIns="88898" bIns="44449" anchor="ctr"/>
          <a:lstStyle/>
          <a:p>
            <a:pPr eaLnBrk="0" hangingPunct="0">
              <a:spcBef>
                <a:spcPts val="729"/>
              </a:spcBef>
              <a:buClr>
                <a:srgbClr val="000000"/>
              </a:buClr>
              <a:buSzPct val="100000"/>
            </a:pPr>
            <a:endParaRPr lang="en-US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/>
          </p:nvPr>
        </p:nvSpPr>
        <p:spPr>
          <a:xfrm>
            <a:off x="686723" y="4344330"/>
            <a:ext cx="5472266" cy="418945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3886815" y="8685561"/>
            <a:ext cx="2972722" cy="45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98" tIns="45499" rIns="87498" bIns="45499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B25CFD5A-0D80-4261-BB99-9A1B6D09D153}" type="slidenum">
              <a:rPr lang="en-US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444694" indent="-222245" defTabSz="4444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889184" indent="-222245" defTabSz="4444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333674" indent="-222245" defTabSz="4444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778164" indent="-222245" defTabSz="4444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3EDF9A38-8E36-4BBE-BEA7-9BD37B541CBE}" type="slidenum">
              <a:rPr lang="en-US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6815" y="8684013"/>
            <a:ext cx="2957359" cy="44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98" tIns="45499" rIns="87498" bIns="45499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43DC218-D43C-4F52-82DC-6D5F0ABF546D}" type="slidenum">
              <a:rPr lang="en-US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130710" y="686111"/>
            <a:ext cx="459965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898" tIns="44449" rIns="88898" bIns="44449" anchor="ctr"/>
          <a:lstStyle/>
          <a:p>
            <a:pPr eaLnBrk="0" hangingPunct="0">
              <a:spcBef>
                <a:spcPts val="729"/>
              </a:spcBef>
              <a:buClr>
                <a:srgbClr val="000000"/>
              </a:buClr>
              <a:buSzPct val="100000"/>
            </a:pPr>
            <a:endParaRPr lang="en-US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/>
          </p:nvPr>
        </p:nvSpPr>
        <p:spPr>
          <a:xfrm>
            <a:off x="686723" y="4344330"/>
            <a:ext cx="5472266" cy="418945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3886815" y="8685561"/>
            <a:ext cx="2972722" cy="45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98" tIns="45499" rIns="87498" bIns="45499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90174B66-8BA2-4C17-B0E5-70A20F4C7140}" type="slidenum">
              <a:rPr lang="en-US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444694" indent="-222245" defTabSz="4444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889184" indent="-222245" defTabSz="4444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333674" indent="-222245" defTabSz="4444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778164" indent="-222245" defTabSz="44449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490" algn="l"/>
                <a:tab pos="888980" algn="l"/>
                <a:tab pos="1333470" algn="l"/>
                <a:tab pos="1777959" algn="l"/>
                <a:tab pos="2222449" algn="l"/>
                <a:tab pos="2666939" algn="l"/>
                <a:tab pos="3111429" algn="l"/>
                <a:tab pos="3555919" algn="l"/>
                <a:tab pos="4000409" algn="l"/>
                <a:tab pos="4444898" algn="l"/>
                <a:tab pos="4889388" algn="l"/>
                <a:tab pos="5333878" algn="l"/>
                <a:tab pos="5778368" algn="l"/>
                <a:tab pos="6222858" algn="l"/>
                <a:tab pos="6667348" algn="l"/>
                <a:tab pos="7111837" algn="l"/>
                <a:tab pos="7556327" algn="l"/>
                <a:tab pos="8000817" algn="l"/>
                <a:tab pos="8445307" algn="l"/>
                <a:tab pos="8889797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9680D74D-BDE2-4FD6-982B-376327E37BE7}" type="slidenum">
              <a:rPr lang="en-US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6815" y="8684013"/>
            <a:ext cx="2957359" cy="44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98" tIns="45499" rIns="87498" bIns="45499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DE63AB7-38DC-4247-BED9-72663B3B5637}" type="slidenum">
              <a:rPr lang="en-US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1130710" y="686111"/>
            <a:ext cx="459965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898" tIns="44449" rIns="88898" bIns="44449" anchor="ctr"/>
          <a:lstStyle/>
          <a:p>
            <a:pPr eaLnBrk="0" hangingPunct="0">
              <a:spcBef>
                <a:spcPts val="729"/>
              </a:spcBef>
              <a:buClr>
                <a:srgbClr val="000000"/>
              </a:buClr>
              <a:buSzPct val="100000"/>
            </a:pPr>
            <a:endParaRPr lang="en-US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/>
          </p:nvPr>
        </p:nvSpPr>
        <p:spPr>
          <a:xfrm>
            <a:off x="686723" y="4344330"/>
            <a:ext cx="5472266" cy="418945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3886815" y="8685561"/>
            <a:ext cx="2972722" cy="45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98" tIns="45499" rIns="87498" bIns="45499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8B190D3-22C1-4E05-A906-D82739430F6D}" type="slidenum">
              <a:rPr lang="en-US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Tanja Horn, </a:t>
            </a:r>
            <a:r>
              <a:rPr lang="en-US" dirty="0" err="1" smtClean="0"/>
              <a:t>Developement</a:t>
            </a:r>
            <a:r>
              <a:rPr lang="en-US" dirty="0" smtClean="0"/>
              <a:t> of a </a:t>
            </a:r>
            <a:r>
              <a:rPr lang="en-US" dirty="0" err="1" smtClean="0"/>
              <a:t>Kaon</a:t>
            </a:r>
            <a:r>
              <a:rPr lang="en-US" dirty="0" smtClean="0"/>
              <a:t> Detection System for Meson Production,  Hall C Summer Workshop 2010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EA75-EB41-4799-9CEA-D82CAA671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Tanja Horn, </a:t>
            </a:r>
            <a:r>
              <a:rPr lang="en-US" dirty="0" err="1" smtClean="0"/>
              <a:t>Developement</a:t>
            </a:r>
            <a:r>
              <a:rPr lang="en-US" dirty="0" smtClean="0"/>
              <a:t> of a </a:t>
            </a:r>
            <a:r>
              <a:rPr lang="en-US" dirty="0" err="1" smtClean="0"/>
              <a:t>Kaon</a:t>
            </a:r>
            <a:r>
              <a:rPr lang="en-US" dirty="0" smtClean="0"/>
              <a:t> Detection System for Meson Production,  Hall C Summer Workshop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EA75-EB41-4799-9CEA-D82CAA671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Tanja Horn, </a:t>
            </a:r>
            <a:r>
              <a:rPr lang="en-US" dirty="0" err="1" smtClean="0"/>
              <a:t>Developement</a:t>
            </a:r>
            <a:r>
              <a:rPr lang="en-US" dirty="0" smtClean="0"/>
              <a:t> of a </a:t>
            </a:r>
            <a:r>
              <a:rPr lang="en-US" dirty="0" err="1" smtClean="0"/>
              <a:t>Kaon</a:t>
            </a:r>
            <a:r>
              <a:rPr lang="en-US" dirty="0" smtClean="0"/>
              <a:t> Detection System for Meson Production,  Hall C Summer Workshop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EA75-EB41-4799-9CEA-D82CAA671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8077200" y="64008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6" name="Picture 11" descr="CUAshield_4c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161088"/>
            <a:ext cx="4381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7772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772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3C6C-C51B-4ECF-8A3F-8D7A4FFFE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Tanja Horn, </a:t>
            </a:r>
            <a:r>
              <a:rPr lang="en-US" dirty="0" err="1"/>
              <a:t>Developement</a:t>
            </a:r>
            <a:r>
              <a:rPr lang="en-US" dirty="0"/>
              <a:t> of a </a:t>
            </a:r>
            <a:r>
              <a:rPr lang="en-US" dirty="0" err="1"/>
              <a:t>Kaon</a:t>
            </a:r>
            <a:r>
              <a:rPr lang="en-US" dirty="0"/>
              <a:t> Detection System for Meson Production,  Hall C Summer Workshop 2010</a:t>
            </a:r>
          </a:p>
        </p:txBody>
      </p:sp>
    </p:spTree>
    <p:extLst>
      <p:ext uri="{BB962C8B-B14F-4D97-AF65-F5344CB8AC3E}">
        <p14:creationId xmlns:p14="http://schemas.microsoft.com/office/powerpoint/2010/main" xmlns="" val="54177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Tanja Horn, </a:t>
            </a:r>
            <a:r>
              <a:rPr lang="en-US" dirty="0" err="1" smtClean="0"/>
              <a:t>Developement</a:t>
            </a:r>
            <a:r>
              <a:rPr lang="en-US" dirty="0" smtClean="0"/>
              <a:t> of a </a:t>
            </a:r>
            <a:r>
              <a:rPr lang="en-US" dirty="0" err="1" smtClean="0"/>
              <a:t>Kaon</a:t>
            </a:r>
            <a:r>
              <a:rPr lang="en-US" dirty="0" smtClean="0"/>
              <a:t> Detection System for Meson Production,  Hall C Summer Workshop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EA75-EB41-4799-9CEA-D82CAA671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Tanja Horn, </a:t>
            </a:r>
            <a:r>
              <a:rPr lang="en-US" dirty="0" err="1" smtClean="0"/>
              <a:t>Developement</a:t>
            </a:r>
            <a:r>
              <a:rPr lang="en-US" dirty="0" smtClean="0"/>
              <a:t> of a </a:t>
            </a:r>
            <a:r>
              <a:rPr lang="en-US" dirty="0" err="1" smtClean="0"/>
              <a:t>Kaon</a:t>
            </a:r>
            <a:r>
              <a:rPr lang="en-US" dirty="0" smtClean="0"/>
              <a:t> Detection System for Meson Production,  Hall C Summer Workshop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EA75-EB41-4799-9CEA-D82CAA671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Tanja Horn, </a:t>
            </a:r>
            <a:r>
              <a:rPr lang="en-US" dirty="0" err="1" smtClean="0"/>
              <a:t>Developement</a:t>
            </a:r>
            <a:r>
              <a:rPr lang="en-US" dirty="0" smtClean="0"/>
              <a:t> of a </a:t>
            </a:r>
            <a:r>
              <a:rPr lang="en-US" dirty="0" err="1" smtClean="0"/>
              <a:t>Kaon</a:t>
            </a:r>
            <a:r>
              <a:rPr lang="en-US" dirty="0" smtClean="0"/>
              <a:t> Detection System for Meson Production,  Hall C Summer Workshop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EA75-EB41-4799-9CEA-D82CAA671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Tanja Horn, </a:t>
            </a:r>
            <a:r>
              <a:rPr lang="en-US" dirty="0" err="1" smtClean="0"/>
              <a:t>Developement</a:t>
            </a:r>
            <a:r>
              <a:rPr lang="en-US" dirty="0" smtClean="0"/>
              <a:t> of a </a:t>
            </a:r>
            <a:r>
              <a:rPr lang="en-US" dirty="0" err="1" smtClean="0"/>
              <a:t>Kaon</a:t>
            </a:r>
            <a:r>
              <a:rPr lang="en-US" dirty="0" smtClean="0"/>
              <a:t> Detection System for Meson Production,  Hall C Summer Workshop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EA75-EB41-4799-9CEA-D82CAA671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Tanja Horn, </a:t>
            </a:r>
            <a:r>
              <a:rPr lang="en-US" dirty="0" err="1" smtClean="0"/>
              <a:t>Developement</a:t>
            </a:r>
            <a:r>
              <a:rPr lang="en-US" dirty="0" smtClean="0"/>
              <a:t> of a </a:t>
            </a:r>
            <a:r>
              <a:rPr lang="en-US" dirty="0" err="1" smtClean="0"/>
              <a:t>Kaon</a:t>
            </a:r>
            <a:r>
              <a:rPr lang="en-US" dirty="0" smtClean="0"/>
              <a:t> Detection System for Meson Production,  Hall C Summer Workshop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EA75-EB41-4799-9CEA-D82CAA671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Tanja Horn, </a:t>
            </a:r>
            <a:r>
              <a:rPr lang="en-US" dirty="0" err="1" smtClean="0"/>
              <a:t>Developement</a:t>
            </a:r>
            <a:r>
              <a:rPr lang="en-US" dirty="0" smtClean="0"/>
              <a:t> of a </a:t>
            </a:r>
            <a:r>
              <a:rPr lang="en-US" dirty="0" err="1" smtClean="0"/>
              <a:t>Kaon</a:t>
            </a:r>
            <a:r>
              <a:rPr lang="en-US" dirty="0" smtClean="0"/>
              <a:t> Detection System for Meson Production,  Hall C Summer Workshop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EA75-EB41-4799-9CEA-D82CAA671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Tanja Horn, </a:t>
            </a:r>
            <a:r>
              <a:rPr lang="en-US" dirty="0" err="1" smtClean="0"/>
              <a:t>Developement</a:t>
            </a:r>
            <a:r>
              <a:rPr lang="en-US" dirty="0" smtClean="0"/>
              <a:t> of a </a:t>
            </a:r>
            <a:r>
              <a:rPr lang="en-US" dirty="0" err="1" smtClean="0"/>
              <a:t>Kaon</a:t>
            </a:r>
            <a:r>
              <a:rPr lang="en-US" dirty="0" smtClean="0"/>
              <a:t> Detection System for Meson Production,  Hall C Summer Workshop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EA75-EB41-4799-9CEA-D82CAA671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Tanja Horn, </a:t>
            </a:r>
            <a:r>
              <a:rPr lang="en-US" dirty="0" err="1" smtClean="0"/>
              <a:t>Developement</a:t>
            </a:r>
            <a:r>
              <a:rPr lang="en-US" dirty="0" smtClean="0"/>
              <a:t> of a </a:t>
            </a:r>
            <a:r>
              <a:rPr lang="en-US" dirty="0" err="1" smtClean="0"/>
              <a:t>Kaon</a:t>
            </a:r>
            <a:r>
              <a:rPr lang="en-US" dirty="0" smtClean="0"/>
              <a:t> Detection System for Meson Production,  Hall C Summer Workshop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5BEA75-EB41-4799-9CEA-D82CAA671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Tanja Horn, </a:t>
            </a:r>
            <a:r>
              <a:rPr lang="en-US" dirty="0" err="1" smtClean="0"/>
              <a:t>Developement</a:t>
            </a:r>
            <a:r>
              <a:rPr lang="en-US" dirty="0" smtClean="0"/>
              <a:t> of a </a:t>
            </a:r>
            <a:r>
              <a:rPr lang="en-US" dirty="0" err="1" smtClean="0"/>
              <a:t>Kaon</a:t>
            </a:r>
            <a:r>
              <a:rPr lang="en-US" dirty="0" smtClean="0"/>
              <a:t> Detection System for Meson Production,  Hall C Summer Workshop 2010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5BEA75-EB41-4799-9CEA-D82CAA67123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13716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SHMS </a:t>
            </a:r>
            <a:r>
              <a:rPr lang="en-US" dirty="0" err="1" smtClean="0"/>
              <a:t>Kaon</a:t>
            </a:r>
            <a:r>
              <a:rPr lang="en-US" dirty="0" smtClean="0"/>
              <a:t> Aerogel Cherenkov Detector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Nathaniel </a:t>
            </a:r>
            <a:r>
              <a:rPr lang="en-US" sz="2000" dirty="0" err="1" smtClean="0"/>
              <a:t>Hlavin</a:t>
            </a:r>
            <a:endParaRPr lang="en-US" sz="2000" dirty="0" smtClean="0"/>
          </a:p>
          <a:p>
            <a:pPr algn="ctr"/>
            <a:r>
              <a:rPr lang="en-US" sz="2000" dirty="0" smtClean="0"/>
              <a:t>Catholic University of America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Mentor: Tanja Horn</a:t>
            </a:r>
          </a:p>
          <a:p>
            <a:pPr algn="ctr"/>
            <a:r>
              <a:rPr lang="en-US" sz="2000" dirty="0" smtClean="0"/>
              <a:t>In collaboration with: CUA, FIU, SCU, MSU, JLab, and Yerevan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Jefferson Lab, Newport News, VA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632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Jamuary</a:t>
            </a:r>
            <a:r>
              <a:rPr lang="en-US" dirty="0" smtClean="0"/>
              <a:t> 15, 2011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EA75-EB41-4799-9CEA-D82CAA6712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08819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Kaon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Aerogel Project</a:t>
            </a: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228600" y="1066800"/>
            <a:ext cx="7467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sz="1800">
                <a:solidFill>
                  <a:schemeClr val="tx1"/>
                </a:solidFill>
              </a:rPr>
              <a:t>NSF-MRI Consortium: Development of a Kaon Detection System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1066800" y="1477963"/>
            <a:ext cx="640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Char char="̶"/>
            </a:pPr>
            <a:r>
              <a:rPr lang="en-US" sz="1600" dirty="0">
                <a:solidFill>
                  <a:schemeClr val="tx1"/>
                </a:solidFill>
              </a:rPr>
              <a:t>PI: The Catholic University of America (Tanja Horn)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1066800" y="1782763"/>
            <a:ext cx="640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Char char="̶"/>
            </a:pPr>
            <a:r>
              <a:rPr lang="en-US" sz="1600">
                <a:solidFill>
                  <a:schemeClr val="tx1"/>
                </a:solidFill>
              </a:rPr>
              <a:t>co-PI: University of South Carolina (Yordanka Ilieva)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1066800" y="2163763"/>
            <a:ext cx="640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Char char="̶"/>
            </a:pPr>
            <a:r>
              <a:rPr lang="en-US" sz="1600" dirty="0">
                <a:solidFill>
                  <a:schemeClr val="tx1"/>
                </a:solidFill>
              </a:rPr>
              <a:t>co-PI: Mississippi State University (</a:t>
            </a:r>
            <a:r>
              <a:rPr lang="en-US" sz="1600" dirty="0" err="1">
                <a:solidFill>
                  <a:schemeClr val="tx1"/>
                </a:solidFill>
              </a:rPr>
              <a:t>Dipangkar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Dutta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1066800" y="2895600"/>
            <a:ext cx="640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Char char="̶"/>
            </a:pPr>
            <a:r>
              <a:rPr lang="en-US" sz="1600">
                <a:solidFill>
                  <a:schemeClr val="tx1"/>
                </a:solidFill>
              </a:rPr>
              <a:t>co-PI: Florida International University (Joerg Reinhold)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8600" y="3352800"/>
            <a:ext cx="81534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Current Status: </a:t>
            </a:r>
            <a:r>
              <a:rPr lang="en-US" dirty="0" smtClean="0"/>
              <a:t>MRI awarded by NSF October 2010 (NSF-PHY-1039446)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228600" y="3810000"/>
            <a:ext cx="8382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/>
              <a:t>Detector design is well underway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1066800" y="411480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Char char="̶"/>
            </a:pPr>
            <a:r>
              <a:rPr lang="en-US" sz="1600" dirty="0" smtClean="0">
                <a:solidFill>
                  <a:schemeClr val="tx1"/>
                </a:solidFill>
              </a:rPr>
              <a:t>PMTs </a:t>
            </a:r>
            <a:r>
              <a:rPr lang="en-US" sz="1600" dirty="0" smtClean="0"/>
              <a:t>expected to </a:t>
            </a:r>
            <a:r>
              <a:rPr lang="en-US" sz="1600" dirty="0" smtClean="0">
                <a:solidFill>
                  <a:schemeClr val="tx1"/>
                </a:solidFill>
              </a:rPr>
              <a:t>be procured early in 2011 and tested during summer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741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2" t="83273" r="5498" b="3503"/>
          <a:stretch>
            <a:fillRect/>
          </a:stretch>
        </p:blipFill>
        <p:spPr bwMode="auto">
          <a:xfrm>
            <a:off x="2286000" y="5159375"/>
            <a:ext cx="6629400" cy="139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600200"/>
            <a:ext cx="638175" cy="6064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6E99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600200"/>
            <a:ext cx="4476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471738"/>
            <a:ext cx="788988" cy="576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6E99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2425" y="2438400"/>
            <a:ext cx="638175" cy="6381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6E99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D8F147-9E19-47E7-AF17-FC744394B8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427" name="Rectangle 8"/>
          <p:cNvSpPr>
            <a:spLocks noChangeArrowheads="1"/>
          </p:cNvSpPr>
          <p:nvPr/>
        </p:nvSpPr>
        <p:spPr bwMode="auto">
          <a:xfrm>
            <a:off x="1066800" y="2514600"/>
            <a:ext cx="640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Char char="̶"/>
            </a:pPr>
            <a:r>
              <a:rPr lang="en-US" sz="1600">
                <a:solidFill>
                  <a:schemeClr val="tx1"/>
                </a:solidFill>
              </a:rPr>
              <a:t>co-PI:  Catholic University of America (Franz Klein)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066800" y="4419600"/>
            <a:ext cx="784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Char char="̶"/>
            </a:pPr>
            <a:r>
              <a:rPr lang="en-US" sz="1600" dirty="0" smtClean="0">
                <a:solidFill>
                  <a:schemeClr val="tx1"/>
                </a:solidFill>
              </a:rPr>
              <a:t>Drawings will be modified from HMS drawings and machining will begin at CUA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066800" y="472440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Char char="̶"/>
            </a:pPr>
            <a:r>
              <a:rPr lang="en-US" sz="1600" dirty="0" smtClean="0">
                <a:solidFill>
                  <a:schemeClr val="tx1"/>
                </a:solidFill>
              </a:rPr>
              <a:t>Aerogel negotiations underway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8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76200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PID at higher momenta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4905375" y="1168400"/>
            <a:ext cx="76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6635" name="Rectangle 6"/>
          <p:cNvSpPr>
            <a:spLocks noChangeArrowheads="1"/>
          </p:cNvSpPr>
          <p:nvPr/>
        </p:nvSpPr>
        <p:spPr bwMode="auto">
          <a:xfrm>
            <a:off x="304800" y="960438"/>
            <a:ext cx="4267200" cy="915987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/>
          <a:lstStyle/>
          <a:p>
            <a:pPr marL="325438" indent="-325438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Up to about 4 </a:t>
            </a:r>
            <a:r>
              <a:rPr lang="en-US" sz="1800" dirty="0" err="1">
                <a:solidFill>
                  <a:srgbClr val="000000"/>
                </a:solidFill>
                <a:latin typeface="+mn-lt"/>
              </a:rPr>
              <a:t>GeV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/c, the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p/K</a:t>
            </a:r>
            <a:r>
              <a:rPr lang="en-US" sz="1800" i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separation can be achieved with a refractive index of n=1.030</a:t>
            </a:r>
          </a:p>
        </p:txBody>
      </p:sp>
      <p:sp>
        <p:nvSpPr>
          <p:cNvPr id="1946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3162CD13-1679-4FCF-BC88-6C924666CAFD}" type="slidenum">
              <a:rPr lang="en-US" smtClean="0">
                <a:solidFill>
                  <a:srgbClr val="898989"/>
                </a:solidFill>
              </a:rPr>
              <a:pPr>
                <a:buFont typeface="Times New Roman" pitchFamily="18" charset="0"/>
                <a:buNone/>
              </a:pPr>
              <a:t>11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85750" y="1905000"/>
            <a:ext cx="4133850" cy="642938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/>
          <a:lstStyle/>
          <a:p>
            <a:pPr marL="325438" indent="-325438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Up to about 6 </a:t>
            </a:r>
            <a:r>
              <a:rPr lang="en-US" sz="1800" dirty="0" err="1">
                <a:solidFill>
                  <a:srgbClr val="000000"/>
                </a:solidFill>
                <a:latin typeface="+mn-lt"/>
              </a:rPr>
              <a:t>GeV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/c, n=1.015 can provide adequate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p/K</a:t>
            </a:r>
            <a:r>
              <a:rPr lang="en-US" sz="1800" i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separation</a:t>
            </a:r>
          </a:p>
        </p:txBody>
      </p:sp>
      <p:graphicFrame>
        <p:nvGraphicFramePr>
          <p:cNvPr id="24" name="Chart 23"/>
          <p:cNvGraphicFramePr/>
          <p:nvPr/>
        </p:nvGraphicFramePr>
        <p:xfrm>
          <a:off x="4829175" y="1168450"/>
          <a:ext cx="4038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7" name="TextBox 24"/>
          <p:cNvSpPr txBox="1">
            <a:spLocks noChangeArrowheads="1"/>
          </p:cNvSpPr>
          <p:nvPr/>
        </p:nvSpPr>
        <p:spPr bwMode="auto">
          <a:xfrm>
            <a:off x="6505575" y="1092200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Index: 1.03</a:t>
            </a:r>
          </a:p>
        </p:txBody>
      </p:sp>
      <p:sp>
        <p:nvSpPr>
          <p:cNvPr id="19468" name="TextBox 25"/>
          <p:cNvSpPr txBox="1">
            <a:spLocks noChangeArrowheads="1"/>
          </p:cNvSpPr>
          <p:nvPr/>
        </p:nvSpPr>
        <p:spPr bwMode="auto">
          <a:xfrm>
            <a:off x="5667375" y="1549400"/>
            <a:ext cx="609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Kaon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469" name="TextBox 26"/>
          <p:cNvSpPr txBox="1">
            <a:spLocks noChangeArrowheads="1"/>
          </p:cNvSpPr>
          <p:nvPr/>
        </p:nvSpPr>
        <p:spPr bwMode="auto">
          <a:xfrm>
            <a:off x="7419975" y="2387600"/>
            <a:ext cx="609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Proton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7381875" y="20447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5950743" y="1723232"/>
            <a:ext cx="195263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TextBox 29"/>
          <p:cNvSpPr txBox="1">
            <a:spLocks noChangeArrowheads="1"/>
          </p:cNvSpPr>
          <p:nvPr/>
        </p:nvSpPr>
        <p:spPr bwMode="auto">
          <a:xfrm>
            <a:off x="4524375" y="19304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Np.e.</a:t>
            </a:r>
          </a:p>
        </p:txBody>
      </p:sp>
      <p:sp>
        <p:nvSpPr>
          <p:cNvPr id="19473" name="TextBox 31"/>
          <p:cNvSpPr txBox="1">
            <a:spLocks noChangeArrowheads="1"/>
          </p:cNvSpPr>
          <p:nvPr/>
        </p:nvSpPr>
        <p:spPr bwMode="auto">
          <a:xfrm>
            <a:off x="6124575" y="3378200"/>
            <a:ext cx="1447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Momentum (GeV/c)</a:t>
            </a:r>
          </a:p>
        </p:txBody>
      </p:sp>
      <p:graphicFrame>
        <p:nvGraphicFramePr>
          <p:cNvPr id="33" name="Chart 32"/>
          <p:cNvGraphicFramePr/>
          <p:nvPr/>
        </p:nvGraphicFramePr>
        <p:xfrm>
          <a:off x="4791075" y="3853190"/>
          <a:ext cx="3810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75" name="TextBox 33"/>
          <p:cNvSpPr txBox="1">
            <a:spLocks noChangeArrowheads="1"/>
          </p:cNvSpPr>
          <p:nvPr/>
        </p:nvSpPr>
        <p:spPr bwMode="auto">
          <a:xfrm>
            <a:off x="6162675" y="3749675"/>
            <a:ext cx="1257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Index: 1.015</a:t>
            </a:r>
          </a:p>
        </p:txBody>
      </p:sp>
      <p:sp>
        <p:nvSpPr>
          <p:cNvPr id="19476" name="TextBox 35"/>
          <p:cNvSpPr txBox="1">
            <a:spLocks noChangeArrowheads="1"/>
          </p:cNvSpPr>
          <p:nvPr/>
        </p:nvSpPr>
        <p:spPr bwMode="auto">
          <a:xfrm>
            <a:off x="5705475" y="4310063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Kaon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477" name="TextBox 36"/>
          <p:cNvSpPr txBox="1">
            <a:spLocks noChangeArrowheads="1"/>
          </p:cNvSpPr>
          <p:nvPr/>
        </p:nvSpPr>
        <p:spPr bwMode="auto">
          <a:xfrm>
            <a:off x="7381875" y="5072063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Proton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6065044" y="4483894"/>
            <a:ext cx="195262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7419975" y="4957763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0" name="TextBox 39"/>
          <p:cNvSpPr txBox="1">
            <a:spLocks noChangeArrowheads="1"/>
          </p:cNvSpPr>
          <p:nvPr/>
        </p:nvSpPr>
        <p:spPr bwMode="auto">
          <a:xfrm>
            <a:off x="6010275" y="5834063"/>
            <a:ext cx="1447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Momentum (GeV/c)</a:t>
            </a:r>
          </a:p>
        </p:txBody>
      </p:sp>
      <p:sp>
        <p:nvSpPr>
          <p:cNvPr id="19481" name="TextBox 40"/>
          <p:cNvSpPr txBox="1">
            <a:spLocks noChangeArrowheads="1"/>
          </p:cNvSpPr>
          <p:nvPr/>
        </p:nvSpPr>
        <p:spPr bwMode="auto">
          <a:xfrm>
            <a:off x="4495800" y="4198938"/>
            <a:ext cx="533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Np.e.</a:t>
            </a:r>
          </a:p>
        </p:txBody>
      </p:sp>
      <p:sp>
        <p:nvSpPr>
          <p:cNvPr id="19482" name="TextBox 18"/>
          <p:cNvSpPr txBox="1">
            <a:spLocks noChangeArrowheads="1"/>
          </p:cNvSpPr>
          <p:nvPr/>
        </p:nvSpPr>
        <p:spPr bwMode="auto">
          <a:xfrm>
            <a:off x="7391400" y="762000"/>
            <a:ext cx="2409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i="1" dirty="0">
                <a:solidFill>
                  <a:srgbClr val="147806"/>
                </a:solidFill>
              </a:rPr>
              <a:t>N. </a:t>
            </a:r>
            <a:r>
              <a:rPr lang="en-US" sz="1400" i="1" dirty="0" err="1">
                <a:solidFill>
                  <a:srgbClr val="147806"/>
                </a:solidFill>
              </a:rPr>
              <a:t>Hlavin</a:t>
            </a:r>
            <a:r>
              <a:rPr lang="en-US" sz="1400" i="1" dirty="0">
                <a:solidFill>
                  <a:srgbClr val="147806"/>
                </a:solidFill>
              </a:rPr>
              <a:t>, S. Rowe 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04800" y="2667000"/>
          <a:ext cx="4191000" cy="3840480"/>
        </p:xfrm>
        <a:graphic>
          <a:graphicData uri="http://schemas.openxmlformats.org/drawingml/2006/table">
            <a:tbl>
              <a:tblPr/>
              <a:tblGrid>
                <a:gridCol w="596900"/>
                <a:gridCol w="698500"/>
                <a:gridCol w="762000"/>
                <a:gridCol w="838200"/>
                <a:gridCol w="1295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SHMS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K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Discrimination (5 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1.030 (1.015)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27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&lt;0.5 (&lt;0.5)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&gt;1000:1 (lower)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1.030 (1.015)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34 (9)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&lt;0.5 (&lt;0.5)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&gt;1000:1 (lower)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1.030 (1.015)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36 (12)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 (&lt;0.5)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&gt;1000:1 (lower)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1.030 1.015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40 15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13 &lt;0.5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1000:1 &gt;1000:1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(1.030) 1.015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(42)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(24) &lt;0.5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(30:1) &gt;1000:1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(1.030) 1.015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(43) 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(26)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(20:1) &gt;1000:1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(1.030) 1.015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(44) 20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(31)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(10:1) 200:1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</a:tr>
            </a:tbl>
          </a:graphicData>
        </a:graphic>
      </p:graphicFrame>
      <p:sp>
        <p:nvSpPr>
          <p:cNvPr id="19539" name="TextBox 2"/>
          <p:cNvSpPr txBox="1">
            <a:spLocks noChangeArrowheads="1"/>
          </p:cNvSpPr>
          <p:nvPr/>
        </p:nvSpPr>
        <p:spPr bwMode="auto">
          <a:xfrm rot="-5400000">
            <a:off x="-1323181" y="4910932"/>
            <a:ext cx="297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>
                <a:solidFill>
                  <a:schemeClr val="tx1"/>
                </a:solidFill>
              </a:rPr>
              <a:t>Contribution of knock-on electrons is 2%</a:t>
            </a:r>
          </a:p>
        </p:txBody>
      </p:sp>
    </p:spTree>
    <p:extLst>
      <p:ext uri="{BB962C8B-B14F-4D97-AF65-F5344CB8AC3E}">
        <p14:creationId xmlns:p14="http://schemas.microsoft.com/office/powerpoint/2010/main" xmlns="" val="957921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76200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PID at higher momenta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5029200" y="914400"/>
            <a:ext cx="76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77813" y="914400"/>
            <a:ext cx="467518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25438" indent="-325438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For </a:t>
            </a:r>
            <a:r>
              <a:rPr lang="en-US" sz="1800" i="1" dirty="0">
                <a:solidFill>
                  <a:srgbClr val="000000"/>
                </a:solidFill>
              </a:rPr>
              <a:t>higher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momenta</a:t>
            </a:r>
            <a:r>
              <a:rPr lang="en-US" sz="1800" dirty="0">
                <a:solidFill>
                  <a:srgbClr val="000000"/>
                </a:solidFill>
              </a:rPr>
              <a:t>, 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p/K</a:t>
            </a:r>
            <a:r>
              <a:rPr lang="en-US" sz="1800" i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 dirty="0">
                <a:solidFill>
                  <a:srgbClr val="000000"/>
                </a:solidFill>
              </a:rPr>
              <a:t> separation is less of an issue</a:t>
            </a:r>
          </a:p>
          <a:p>
            <a:pPr marL="741363" lvl="1" indent="-284163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600" dirty="0" err="1">
                <a:solidFill>
                  <a:srgbClr val="000000"/>
                </a:solidFill>
              </a:rPr>
              <a:t>Kaon</a:t>
            </a:r>
            <a:r>
              <a:rPr lang="en-US" sz="1600" dirty="0">
                <a:solidFill>
                  <a:srgbClr val="000000"/>
                </a:solidFill>
              </a:rPr>
              <a:t> rate becomes larger than the proton rate</a:t>
            </a:r>
          </a:p>
          <a:p>
            <a:pPr marL="741363" lvl="1" indent="-284163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Easier to deal with non-peaked proton background</a:t>
            </a:r>
          </a:p>
        </p:txBody>
      </p:sp>
      <p:sp>
        <p:nvSpPr>
          <p:cNvPr id="2048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3C0C1AC6-5621-45DD-986E-6A7B77B3F8B9}" type="slidenum">
              <a:rPr lang="en-US" smtClean="0">
                <a:solidFill>
                  <a:srgbClr val="898989"/>
                </a:solidFill>
              </a:rPr>
              <a:pPr>
                <a:buFont typeface="Times New Roman" pitchFamily="18" charset="0"/>
                <a:buNone/>
              </a:pPr>
              <a:t>12</a:t>
            </a:fld>
            <a:endParaRPr lang="en-US" dirty="0" smtClean="0">
              <a:solidFill>
                <a:srgbClr val="898989"/>
              </a:solidFill>
            </a:endParaRPr>
          </a:p>
        </p:txBody>
      </p:sp>
      <p:pic>
        <p:nvPicPr>
          <p:cNvPr id="2048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778" r="10490"/>
          <a:stretch>
            <a:fillRect/>
          </a:stretch>
        </p:blipFill>
        <p:spPr bwMode="auto">
          <a:xfrm>
            <a:off x="4814888" y="1143000"/>
            <a:ext cx="4181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90" name="Straight Arrow Connector 4"/>
          <p:cNvCxnSpPr>
            <a:cxnSpLocks noChangeShapeType="1"/>
            <a:stCxn id="20491" idx="1"/>
          </p:cNvCxnSpPr>
          <p:nvPr/>
        </p:nvCxnSpPr>
        <p:spPr bwMode="auto">
          <a:xfrm rot="10800000">
            <a:off x="5943600" y="1600200"/>
            <a:ext cx="457200" cy="154782"/>
          </a:xfrm>
          <a:prstGeom prst="straightConnector1">
            <a:avLst/>
          </a:prstGeom>
          <a:noFill/>
          <a:ln w="19050" algn="ctr">
            <a:solidFill>
              <a:srgbClr val="273CD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491" name="TextBox 5"/>
          <p:cNvSpPr txBox="1">
            <a:spLocks noChangeArrowheads="1"/>
          </p:cNvSpPr>
          <p:nvPr/>
        </p:nvSpPr>
        <p:spPr bwMode="auto">
          <a:xfrm>
            <a:off x="6400800" y="1524000"/>
            <a:ext cx="251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273CD7"/>
                </a:solidFill>
              </a:rPr>
              <a:t>Prediction coincides with Hall C </a:t>
            </a:r>
            <a:r>
              <a:rPr lang="en-US" b="1" dirty="0" err="1">
                <a:solidFill>
                  <a:srgbClr val="273CD7"/>
                </a:solidFill>
              </a:rPr>
              <a:t>kaon</a:t>
            </a:r>
            <a:r>
              <a:rPr lang="en-US" b="1" dirty="0">
                <a:solidFill>
                  <a:srgbClr val="273CD7"/>
                </a:solidFill>
              </a:rPr>
              <a:t> experiment (E93-108)</a:t>
            </a:r>
          </a:p>
        </p:txBody>
      </p:sp>
      <p:sp>
        <p:nvSpPr>
          <p:cNvPr id="20492" name="Rectangle 6"/>
          <p:cNvSpPr>
            <a:spLocks noChangeArrowheads="1"/>
          </p:cNvSpPr>
          <p:nvPr/>
        </p:nvSpPr>
        <p:spPr bwMode="auto">
          <a:xfrm>
            <a:off x="319088" y="2667000"/>
            <a:ext cx="4495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25438" indent="-325438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800">
                <a:solidFill>
                  <a:srgbClr val="000000"/>
                </a:solidFill>
              </a:rPr>
              <a:t>Advantage of using n=1.03, 1.015 is that they are the standard indices offered by Panasonic </a:t>
            </a:r>
            <a:r>
              <a:rPr lang="en-US" sz="1100">
                <a:solidFill>
                  <a:srgbClr val="000000"/>
                </a:solidFill>
              </a:rPr>
              <a:t>(successor of Matsushita)</a:t>
            </a:r>
          </a:p>
          <a:p>
            <a:pPr marL="741363" lvl="1" indent="-284163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600">
                <a:solidFill>
                  <a:srgbClr val="000000"/>
                </a:solidFill>
              </a:rPr>
              <a:t>Currently no option to manufacture and export aerogels with indices smaller than n=1.015 in large quantities</a:t>
            </a:r>
          </a:p>
        </p:txBody>
      </p:sp>
      <p:sp>
        <p:nvSpPr>
          <p:cNvPr id="20493" name="TextBox 1"/>
          <p:cNvSpPr txBox="1">
            <a:spLocks noChangeArrowheads="1"/>
          </p:cNvSpPr>
          <p:nvPr/>
        </p:nvSpPr>
        <p:spPr bwMode="auto">
          <a:xfrm>
            <a:off x="5667375" y="914400"/>
            <a:ext cx="3151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147806"/>
                </a:solidFill>
              </a:rPr>
              <a:t>Prediction of rates for </a:t>
            </a:r>
            <a:r>
              <a:rPr lang="en-US" dirty="0" err="1">
                <a:solidFill>
                  <a:srgbClr val="147806"/>
                </a:solidFill>
              </a:rPr>
              <a:t>kaons</a:t>
            </a:r>
            <a:r>
              <a:rPr lang="en-US" dirty="0">
                <a:solidFill>
                  <a:srgbClr val="147806"/>
                </a:solidFill>
              </a:rPr>
              <a:t> and </a:t>
            </a:r>
            <a:r>
              <a:rPr lang="en-US" dirty="0" smtClean="0">
                <a:solidFill>
                  <a:srgbClr val="147806"/>
                </a:solidFill>
              </a:rPr>
              <a:t>protons</a:t>
            </a:r>
            <a:endParaRPr lang="en-US" dirty="0">
              <a:solidFill>
                <a:srgbClr val="147806"/>
              </a:solidFill>
            </a:endParaRPr>
          </a:p>
        </p:txBody>
      </p:sp>
      <p:sp>
        <p:nvSpPr>
          <p:cNvPr id="20494" name="TextBox 2"/>
          <p:cNvSpPr txBox="1">
            <a:spLocks noChangeArrowheads="1"/>
          </p:cNvSpPr>
          <p:nvPr/>
        </p:nvSpPr>
        <p:spPr bwMode="auto">
          <a:xfrm>
            <a:off x="685800" y="5486400"/>
            <a:ext cx="7543800" cy="646113"/>
          </a:xfrm>
          <a:prstGeom prst="rect">
            <a:avLst/>
          </a:prstGeom>
          <a:solidFill>
            <a:srgbClr val="71FF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For flexibility and to allow for future upgrades, design of detector will support use of </a:t>
            </a:r>
            <a:r>
              <a:rPr lang="en-US" sz="1800" dirty="0" err="1">
                <a:solidFill>
                  <a:schemeClr val="tx1"/>
                </a:solidFill>
              </a:rPr>
              <a:t>aerogel</a:t>
            </a:r>
            <a:r>
              <a:rPr lang="en-US" sz="1800" dirty="0">
                <a:solidFill>
                  <a:schemeClr val="tx1"/>
                </a:solidFill>
              </a:rPr>
              <a:t> with any index of refraction</a:t>
            </a:r>
          </a:p>
        </p:txBody>
      </p:sp>
      <p:sp>
        <p:nvSpPr>
          <p:cNvPr id="20495" name="Rectangle 6"/>
          <p:cNvSpPr>
            <a:spLocks noChangeArrowheads="1"/>
          </p:cNvSpPr>
          <p:nvPr/>
        </p:nvSpPr>
        <p:spPr bwMode="auto">
          <a:xfrm>
            <a:off x="354013" y="4454525"/>
            <a:ext cx="45989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25438" indent="-325438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800">
                <a:solidFill>
                  <a:srgbClr val="000000"/>
                </a:solidFill>
              </a:rPr>
              <a:t>Future upgrade option for third index, e.g.,  n=1.0075 would give</a:t>
            </a:r>
            <a:r>
              <a:rPr 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p/K</a:t>
            </a:r>
            <a:r>
              <a:rPr lang="en-US" sz="1800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>
                <a:solidFill>
                  <a:srgbClr val="000000"/>
                </a:solidFill>
              </a:rPr>
              <a:t> 1000:1 at p=7.1 GeV/c </a:t>
            </a:r>
            <a:r>
              <a:rPr lang="en-US" sz="1100">
                <a:solidFill>
                  <a:srgbClr val="000000"/>
                </a:solidFill>
              </a:rPr>
              <a:t>(available from Novosibirsk)</a:t>
            </a:r>
          </a:p>
        </p:txBody>
      </p:sp>
    </p:spTree>
    <p:extLst>
      <p:ext uri="{BB962C8B-B14F-4D97-AF65-F5344CB8AC3E}">
        <p14:creationId xmlns:p14="http://schemas.microsoft.com/office/powerpoint/2010/main" xmlns="" val="3002359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76200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Transverse Detector Size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5029200" y="914400"/>
            <a:ext cx="76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173038" y="914400"/>
            <a:ext cx="3292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25438" indent="-325438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800">
                <a:solidFill>
                  <a:srgbClr val="000000"/>
                </a:solidFill>
              </a:rPr>
              <a:t>Approved experiments requiring kaon ID use 10 cm long targets and a relatively small fractional momentum region</a:t>
            </a:r>
          </a:p>
        </p:txBody>
      </p:sp>
      <p:sp>
        <p:nvSpPr>
          <p:cNvPr id="2151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C15B24CD-D811-4CAE-8C73-D1F93A5F29D5}" type="slidenum">
              <a:rPr lang="en-US" smtClean="0">
                <a:solidFill>
                  <a:srgbClr val="898989"/>
                </a:solidFill>
              </a:rPr>
              <a:pPr>
                <a:buFont typeface="Times New Roman" pitchFamily="18" charset="0"/>
                <a:buNone/>
              </a:pPr>
              <a:t>13</a:t>
            </a:fld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215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1" t="35834" r="11081" b="4861"/>
          <a:stretch>
            <a:fillRect/>
          </a:stretch>
        </p:blipFill>
        <p:spPr bwMode="auto">
          <a:xfrm>
            <a:off x="5991225" y="1143000"/>
            <a:ext cx="30765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104775" y="2451100"/>
            <a:ext cx="336073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25438" indent="-325438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Transverse </a:t>
            </a:r>
            <a:r>
              <a:rPr lang="en-US" sz="1800" dirty="0" err="1">
                <a:solidFill>
                  <a:srgbClr val="000000"/>
                </a:solidFill>
              </a:rPr>
              <a:t>aerogel</a:t>
            </a:r>
            <a:r>
              <a:rPr lang="en-US" sz="1800" dirty="0">
                <a:solidFill>
                  <a:srgbClr val="000000"/>
                </a:solidFill>
              </a:rPr>
              <a:t> size of </a:t>
            </a:r>
            <a:r>
              <a:rPr lang="en-US" sz="1800" i="1" dirty="0">
                <a:solidFill>
                  <a:srgbClr val="000000"/>
                </a:solidFill>
              </a:rPr>
              <a:t>90x60 cm </a:t>
            </a:r>
            <a:r>
              <a:rPr lang="en-US" sz="1800" dirty="0">
                <a:solidFill>
                  <a:srgbClr val="000000"/>
                </a:solidFill>
              </a:rPr>
              <a:t>would be sufficient</a:t>
            </a:r>
          </a:p>
          <a:p>
            <a:pPr marL="741363" lvl="1" indent="-284163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Also covers the region of highest intensity for experiments using longer targets </a:t>
            </a:r>
          </a:p>
        </p:txBody>
      </p:sp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3733800" y="609600"/>
            <a:ext cx="525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147806"/>
                </a:solidFill>
              </a:rPr>
              <a:t>Simulation of event distribution at back of </a:t>
            </a:r>
            <a:r>
              <a:rPr lang="en-US" dirty="0" err="1">
                <a:solidFill>
                  <a:srgbClr val="147806"/>
                </a:solidFill>
              </a:rPr>
              <a:t>aerogel</a:t>
            </a:r>
            <a:r>
              <a:rPr lang="en-US" dirty="0">
                <a:solidFill>
                  <a:srgbClr val="147806"/>
                </a:solidFill>
              </a:rPr>
              <a:t> in SHMS detector stack</a:t>
            </a:r>
          </a:p>
        </p:txBody>
      </p:sp>
      <p:sp>
        <p:nvSpPr>
          <p:cNvPr id="21518" name="TextBox 14"/>
          <p:cNvSpPr txBox="1">
            <a:spLocks noChangeArrowheads="1"/>
          </p:cNvSpPr>
          <p:nvPr/>
        </p:nvSpPr>
        <p:spPr bwMode="auto">
          <a:xfrm>
            <a:off x="6781800" y="3581400"/>
            <a:ext cx="1676400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dirty="0"/>
              <a:t>40-cm target</a:t>
            </a:r>
          </a:p>
        </p:txBody>
      </p:sp>
      <p:pic>
        <p:nvPicPr>
          <p:cNvPr id="215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343400"/>
            <a:ext cx="31003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stCxn id="21522" idx="0"/>
          </p:cNvCxnSpPr>
          <p:nvPr/>
        </p:nvCxnSpPr>
        <p:spPr>
          <a:xfrm rot="5400000" flipH="1" flipV="1">
            <a:off x="7010400" y="5410200"/>
            <a:ext cx="838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521" name="TextBox 17"/>
          <p:cNvSpPr txBox="1">
            <a:spLocks noChangeArrowheads="1"/>
          </p:cNvSpPr>
          <p:nvPr/>
        </p:nvSpPr>
        <p:spPr bwMode="auto">
          <a:xfrm>
            <a:off x="5086350" y="44196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>
                <a:solidFill>
                  <a:srgbClr val="FFFF00"/>
                </a:solidFill>
              </a:rPr>
              <a:t>SHMS</a:t>
            </a:r>
          </a:p>
        </p:txBody>
      </p:sp>
      <p:sp>
        <p:nvSpPr>
          <p:cNvPr id="21522" name="TextBox 2"/>
          <p:cNvSpPr txBox="1">
            <a:spLocks noChangeArrowheads="1"/>
          </p:cNvSpPr>
          <p:nvPr/>
        </p:nvSpPr>
        <p:spPr bwMode="auto">
          <a:xfrm>
            <a:off x="6324600" y="5943600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>
                <a:solidFill>
                  <a:schemeClr val="bg2"/>
                </a:solidFill>
              </a:rPr>
              <a:t>Aerogel detector location</a:t>
            </a:r>
          </a:p>
        </p:txBody>
      </p:sp>
      <p:sp>
        <p:nvSpPr>
          <p:cNvPr id="21523" name="Rectangle 6"/>
          <p:cNvSpPr>
            <a:spLocks noChangeArrowheads="1"/>
          </p:cNvSpPr>
          <p:nvPr/>
        </p:nvSpPr>
        <p:spPr bwMode="auto">
          <a:xfrm>
            <a:off x="123825" y="4419600"/>
            <a:ext cx="4719638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25438" indent="-325438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Required </a:t>
            </a:r>
            <a:r>
              <a:rPr lang="en-US" sz="1800" dirty="0" err="1">
                <a:solidFill>
                  <a:srgbClr val="000000"/>
                </a:solidFill>
              </a:rPr>
              <a:t>aerogel</a:t>
            </a:r>
            <a:r>
              <a:rPr lang="en-US" sz="1800" dirty="0">
                <a:solidFill>
                  <a:srgbClr val="000000"/>
                </a:solidFill>
              </a:rPr>
              <a:t> volume per index (10 cm </a:t>
            </a:r>
            <a:r>
              <a:rPr lang="en-US" sz="1800" dirty="0" err="1">
                <a:solidFill>
                  <a:srgbClr val="000000"/>
                </a:solidFill>
              </a:rPr>
              <a:t>aerogel</a:t>
            </a:r>
            <a:r>
              <a:rPr lang="en-US" sz="1800" dirty="0">
                <a:solidFill>
                  <a:srgbClr val="000000"/>
                </a:solidFill>
              </a:rPr>
              <a:t> thickness) is 60 L</a:t>
            </a:r>
          </a:p>
          <a:p>
            <a:pPr marL="741363" lvl="1" indent="-284163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Quote (12/09) from Panasonic: $150,000 (per index)</a:t>
            </a:r>
          </a:p>
          <a:p>
            <a:pPr marL="741363" lvl="1" indent="-284163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Larger quantities are slightly discounted, e.g., $220k/100L - not much benefit</a:t>
            </a:r>
          </a:p>
        </p:txBody>
      </p:sp>
      <p:pic>
        <p:nvPicPr>
          <p:cNvPr id="215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1" t="35278" r="11276" b="3889"/>
          <a:stretch>
            <a:fillRect/>
          </a:stretch>
        </p:blipFill>
        <p:spPr bwMode="auto">
          <a:xfrm>
            <a:off x="3429000" y="1143000"/>
            <a:ext cx="29924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Box 13"/>
          <p:cNvSpPr txBox="1">
            <a:spLocks noChangeArrowheads="1"/>
          </p:cNvSpPr>
          <p:nvPr/>
        </p:nvSpPr>
        <p:spPr bwMode="auto">
          <a:xfrm>
            <a:off x="4038600" y="3429000"/>
            <a:ext cx="21336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/>
              <a:t>10-cm target</a:t>
            </a:r>
          </a:p>
        </p:txBody>
      </p:sp>
    </p:spTree>
    <p:extLst>
      <p:ext uri="{BB962C8B-B14F-4D97-AF65-F5344CB8AC3E}">
        <p14:creationId xmlns:p14="http://schemas.microsoft.com/office/powerpoint/2010/main" xmlns="" val="1930289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80975" y="4724400"/>
            <a:ext cx="3657600" cy="1214438"/>
          </a:xfrm>
        </p:spPr>
        <p:txBody>
          <a:bodyPr/>
          <a:lstStyle/>
          <a:p>
            <a:r>
              <a:rPr lang="en-US" sz="1800" smtClean="0"/>
              <a:t>With two-sided PMT readout, a summed Npe signal is uniform within 10% of the active area of the detector</a:t>
            </a:r>
          </a:p>
        </p:txBody>
      </p:sp>
      <p:sp>
        <p:nvSpPr>
          <p:cNvPr id="22531" name="TextBox 18"/>
          <p:cNvSpPr txBox="1">
            <a:spLocks noChangeArrowheads="1"/>
          </p:cNvSpPr>
          <p:nvPr/>
        </p:nvSpPr>
        <p:spPr bwMode="auto">
          <a:xfrm>
            <a:off x="7010400" y="106680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 smtClean="0">
                <a:solidFill>
                  <a:srgbClr val="147806"/>
                </a:solidFill>
              </a:rPr>
              <a:t>H</a:t>
            </a:r>
            <a:r>
              <a:rPr lang="en-US" i="1" dirty="0">
                <a:solidFill>
                  <a:srgbClr val="147806"/>
                </a:solidFill>
              </a:rPr>
              <a:t>. </a:t>
            </a:r>
            <a:r>
              <a:rPr lang="en-US" i="1" dirty="0" err="1">
                <a:solidFill>
                  <a:srgbClr val="147806"/>
                </a:solidFill>
              </a:rPr>
              <a:t>Mkrtchyan</a:t>
            </a:r>
            <a:endParaRPr lang="en-US" i="1" dirty="0">
              <a:solidFill>
                <a:srgbClr val="147806"/>
              </a:solidFill>
            </a:endParaRPr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381000" y="228600"/>
            <a:ext cx="8458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Design studies: length and width of box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10100" y="4816475"/>
            <a:ext cx="3962400" cy="1128713"/>
          </a:xfrm>
          <a:prstGeom prst="rect">
            <a:avLst/>
          </a:prstGeom>
          <a:solidFill>
            <a:srgbClr val="71FFDD"/>
          </a:solidFill>
        </p:spPr>
        <p:txBody>
          <a:bodyPr>
            <a:spAutoFit/>
          </a:bodyPr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Baseline configuration: </a:t>
            </a:r>
          </a:p>
          <a:p>
            <a:pPr marL="285750" indent="-285750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110x100x24.5 cm</a:t>
            </a:r>
            <a:r>
              <a:rPr lang="en-US" sz="1800" baseline="30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box</a:t>
            </a:r>
          </a:p>
          <a:p>
            <a:pPr marL="285750" indent="-285750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90x60 cm</a:t>
            </a:r>
            <a:r>
              <a:rPr lang="en-US" sz="1800" baseline="30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aerogel</a:t>
            </a:r>
            <a:r>
              <a:rPr lang="en-US" sz="1800" dirty="0">
                <a:solidFill>
                  <a:schemeClr val="tx1"/>
                </a:solidFill>
              </a:rPr>
              <a:t> active area</a:t>
            </a:r>
          </a:p>
        </p:txBody>
      </p:sp>
      <p:sp>
        <p:nvSpPr>
          <p:cNvPr id="22534" name="Content Placeholder 2"/>
          <p:cNvSpPr txBox="1">
            <a:spLocks/>
          </p:cNvSpPr>
          <p:nvPr/>
        </p:nvSpPr>
        <p:spPr bwMode="auto">
          <a:xfrm>
            <a:off x="142875" y="1246188"/>
            <a:ext cx="38195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Active area of 90x60 cm</a:t>
            </a:r>
            <a:r>
              <a:rPr lang="en-US" sz="1800" baseline="30000" dirty="0">
                <a:solidFill>
                  <a:srgbClr val="000000"/>
                </a:solidFill>
              </a:rPr>
              <a:t>2</a:t>
            </a:r>
            <a:r>
              <a:rPr lang="en-US" sz="1800" dirty="0">
                <a:solidFill>
                  <a:srgbClr val="000000"/>
                </a:solidFill>
              </a:rPr>
              <a:t> covers the envelope of scattered particles from 10 cm targets 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114300" y="2286000"/>
            <a:ext cx="40767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1800" dirty="0" smtClean="0"/>
              <a:t>To leave the option to cover the tails from the 40 cm target, detector box will have area 110x100 cm</a:t>
            </a:r>
            <a:r>
              <a:rPr lang="en-US" sz="1800" baseline="30000" dirty="0" smtClean="0"/>
              <a:t>2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14800" y="1473200"/>
          <a:ext cx="4876800" cy="1077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914400"/>
                <a:gridCol w="1219200"/>
                <a:gridCol w="1219200"/>
              </a:tblGrid>
              <a:tr h="3355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Box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PMTs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Npe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37116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110x100x30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7+7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1.015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7.60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</a:tr>
              <a:tr h="37116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110x80x30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7+7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1.015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8.14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114800" y="2971800"/>
          <a:ext cx="487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914400"/>
                <a:gridCol w="1219200"/>
                <a:gridCol w="121920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Box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PMTs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Npe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110x100x30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7+7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1.030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14.99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110x80x30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7+7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1.030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16.07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</a:tr>
            </a:tbl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142875" y="3352800"/>
            <a:ext cx="36576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92500"/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1800" dirty="0" smtClean="0"/>
              <a:t>Further reduction of box width by 20% (40%) only improves yield by 7% (15%) making further optimization unnecessary</a:t>
            </a:r>
          </a:p>
        </p:txBody>
      </p:sp>
      <p:sp>
        <p:nvSpPr>
          <p:cNvPr id="22581" name="TextBox 28"/>
          <p:cNvSpPr txBox="1">
            <a:spLocks noChangeArrowheads="1"/>
          </p:cNvSpPr>
          <p:nvPr/>
        </p:nvSpPr>
        <p:spPr bwMode="auto">
          <a:xfrm>
            <a:off x="4114800" y="1066800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147806"/>
                </a:solidFill>
              </a:rPr>
              <a:t>Simulation* of </a:t>
            </a:r>
            <a:r>
              <a:rPr lang="en-US" dirty="0" err="1">
                <a:solidFill>
                  <a:srgbClr val="147806"/>
                </a:solidFill>
              </a:rPr>
              <a:t>kaon</a:t>
            </a:r>
            <a:r>
              <a:rPr lang="en-US" dirty="0">
                <a:solidFill>
                  <a:srgbClr val="147806"/>
                </a:solidFill>
              </a:rPr>
              <a:t> signal</a:t>
            </a:r>
          </a:p>
        </p:txBody>
      </p:sp>
      <p:sp>
        <p:nvSpPr>
          <p:cNvPr id="22582" name="TextBox 11"/>
          <p:cNvSpPr txBox="1">
            <a:spLocks noChangeArrowheads="1"/>
          </p:cNvSpPr>
          <p:nvPr/>
        </p:nvSpPr>
        <p:spPr bwMode="auto">
          <a:xfrm>
            <a:off x="228600" y="6096000"/>
            <a:ext cx="2667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>
                <a:solidFill>
                  <a:schemeClr val="tx1"/>
                </a:solidFill>
              </a:rPr>
              <a:t>*D. Higinbotham, NIM A414, 332 (1998)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1728E-0E43-4748-9067-93CCEF6211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7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324600" y="1752600"/>
            <a:ext cx="2362200" cy="2667000"/>
          </a:xfrm>
        </p:spPr>
        <p:txBody>
          <a:bodyPr/>
          <a:lstStyle/>
          <a:p>
            <a:r>
              <a:rPr lang="en-US" sz="1800" dirty="0" smtClean="0"/>
              <a:t>In this case a considerable gain in signal was achieved by thicker </a:t>
            </a:r>
            <a:r>
              <a:rPr lang="en-US" sz="1800" dirty="0" err="1" smtClean="0"/>
              <a:t>aerogel</a:t>
            </a:r>
            <a:r>
              <a:rPr lang="en-US" sz="1800" dirty="0" smtClean="0"/>
              <a:t> values</a:t>
            </a:r>
          </a:p>
          <a:p>
            <a:r>
              <a:rPr lang="en-US" sz="1800" dirty="0" smtClean="0"/>
              <a:t>10 cm seems to by far to be the best choice.</a:t>
            </a:r>
          </a:p>
          <a:p>
            <a:endParaRPr lang="en-US" sz="1800" dirty="0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24000"/>
          <a:ext cx="5257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5410200" y="19050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10 cm thick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5257800" y="25146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8 cm thick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5181600" y="3557588"/>
            <a:ext cx="990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chemeClr val="tx1"/>
                </a:solidFill>
              </a:rPr>
              <a:t>5 cm thick</a:t>
            </a: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 rot="-5400000">
            <a:off x="-661987" y="2719387"/>
            <a:ext cx="205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1"/>
                </a:solidFill>
              </a:rPr>
              <a:t>Photoelectrons</a:t>
            </a:r>
          </a:p>
        </p:txBody>
      </p: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2362200" y="5486400"/>
            <a:ext cx="205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Momentum (GeV)</a:t>
            </a: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990600" y="11430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n = 1.03</a:t>
            </a:r>
          </a:p>
        </p:txBody>
      </p:sp>
      <p:sp>
        <p:nvSpPr>
          <p:cNvPr id="23567" name="TextBox 18"/>
          <p:cNvSpPr txBox="1">
            <a:spLocks noChangeArrowheads="1"/>
          </p:cNvSpPr>
          <p:nvPr/>
        </p:nvSpPr>
        <p:spPr bwMode="auto">
          <a:xfrm>
            <a:off x="357188" y="5624512"/>
            <a:ext cx="1243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147806"/>
                </a:solidFill>
              </a:rPr>
              <a:t>N. </a:t>
            </a:r>
            <a:r>
              <a:rPr lang="en-US" i="1" dirty="0" err="1">
                <a:solidFill>
                  <a:srgbClr val="147806"/>
                </a:solidFill>
              </a:rPr>
              <a:t>Hlavin</a:t>
            </a:r>
            <a:endParaRPr lang="en-US" i="1" dirty="0">
              <a:solidFill>
                <a:srgbClr val="147806"/>
              </a:solidFill>
            </a:endParaRPr>
          </a:p>
        </p:txBody>
      </p:sp>
      <p:sp>
        <p:nvSpPr>
          <p:cNvPr id="23568" name="TextBox 18"/>
          <p:cNvSpPr txBox="1">
            <a:spLocks noChangeArrowheads="1"/>
          </p:cNvSpPr>
          <p:nvPr/>
        </p:nvSpPr>
        <p:spPr bwMode="auto">
          <a:xfrm>
            <a:off x="2362200" y="1295400"/>
            <a:ext cx="2971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147806"/>
                </a:solidFill>
              </a:rPr>
              <a:t>Monte Carlo Simulations of </a:t>
            </a:r>
            <a:r>
              <a:rPr lang="en-US" dirty="0" err="1">
                <a:solidFill>
                  <a:srgbClr val="147806"/>
                </a:solidFill>
              </a:rPr>
              <a:t>Kaon</a:t>
            </a:r>
            <a:r>
              <a:rPr lang="en-US" dirty="0">
                <a:solidFill>
                  <a:srgbClr val="147806"/>
                </a:solidFill>
              </a:rPr>
              <a:t> Signal </a:t>
            </a: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381000" y="76200"/>
            <a:ext cx="8458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Design studies: </a:t>
            </a:r>
            <a:r>
              <a:rPr lang="en-US" sz="3200" b="1" dirty="0" err="1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aerogel</a:t>
            </a:r>
            <a:r>
              <a:rPr lang="en-US" sz="32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57900" y="4572000"/>
            <a:ext cx="2943225" cy="1025525"/>
          </a:xfrm>
          <a:prstGeom prst="rect">
            <a:avLst/>
          </a:prstGeom>
          <a:solidFill>
            <a:srgbClr val="71FFDD"/>
          </a:solidFill>
        </p:spPr>
        <p:txBody>
          <a:bodyPr>
            <a:spAutoFit/>
          </a:bodyPr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Baseline configuration: </a:t>
            </a:r>
          </a:p>
          <a:p>
            <a:pPr marL="285750" indent="-285750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90x60x</a:t>
            </a:r>
            <a:r>
              <a:rPr lang="en-US" sz="1800" b="1" dirty="0">
                <a:solidFill>
                  <a:schemeClr val="tx1"/>
                </a:solidFill>
              </a:rPr>
              <a:t>10</a:t>
            </a:r>
            <a:r>
              <a:rPr lang="en-US" sz="1800" dirty="0">
                <a:solidFill>
                  <a:schemeClr val="tx1"/>
                </a:solidFill>
              </a:rPr>
              <a:t> cm</a:t>
            </a:r>
            <a:r>
              <a:rPr lang="en-US" sz="1800" baseline="30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aerogel</a:t>
            </a:r>
            <a:r>
              <a:rPr lang="en-US" sz="1800" dirty="0">
                <a:solidFill>
                  <a:schemeClr val="tx1"/>
                </a:solidFill>
              </a:rPr>
              <a:t> active volume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BF82D-C7B1-4EB4-A2A5-118F8D8B282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7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 1"/>
          <p:cNvSpPr txBox="1">
            <a:spLocks noChangeArrowheads="1"/>
          </p:cNvSpPr>
          <p:nvPr/>
        </p:nvSpPr>
        <p:spPr bwMode="auto">
          <a:xfrm>
            <a:off x="382588" y="76200"/>
            <a:ext cx="8458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Design studies: PMT selection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724400" y="2133600"/>
          <a:ext cx="384968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028"/>
                <a:gridCol w="721817"/>
                <a:gridCol w="962422"/>
                <a:gridCol w="962422"/>
              </a:tblGrid>
              <a:tr h="584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Box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PMTs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Npe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110x100x30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7+7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1.015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7.60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110x100x30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7+7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1.030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14.99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4724400" y="4038600"/>
          <a:ext cx="3867151" cy="100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484"/>
                <a:gridCol w="725091"/>
                <a:gridCol w="966788"/>
                <a:gridCol w="966788"/>
              </a:tblGrid>
              <a:tr h="28368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Box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PMTs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Npe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120x100x30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8+8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1.015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7.86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</a:tr>
              <a:tr h="31377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120x100x30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8+8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1.030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15.44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</a:tr>
            </a:tbl>
          </a:graphicData>
        </a:graphic>
      </p:graphicFrame>
      <p:sp>
        <p:nvSpPr>
          <p:cNvPr id="24642" name="TextBox 18"/>
          <p:cNvSpPr txBox="1">
            <a:spLocks noChangeArrowheads="1"/>
          </p:cNvSpPr>
          <p:nvPr/>
        </p:nvSpPr>
        <p:spPr bwMode="auto">
          <a:xfrm>
            <a:off x="6858000" y="1752600"/>
            <a:ext cx="172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 smtClean="0">
                <a:solidFill>
                  <a:srgbClr val="147806"/>
                </a:solidFill>
              </a:rPr>
              <a:t>H</a:t>
            </a:r>
            <a:r>
              <a:rPr lang="en-US" i="1" dirty="0">
                <a:solidFill>
                  <a:srgbClr val="147806"/>
                </a:solidFill>
              </a:rPr>
              <a:t>. </a:t>
            </a:r>
            <a:r>
              <a:rPr lang="en-US" i="1" dirty="0" err="1">
                <a:solidFill>
                  <a:srgbClr val="147806"/>
                </a:solidFill>
              </a:rPr>
              <a:t>Mkrtchyan</a:t>
            </a:r>
            <a:endParaRPr lang="en-US" i="1" dirty="0">
              <a:solidFill>
                <a:srgbClr val="147806"/>
              </a:solidFill>
            </a:endParaRPr>
          </a:p>
        </p:txBody>
      </p:sp>
      <p:sp>
        <p:nvSpPr>
          <p:cNvPr id="24643" name="Content Placeholder 2"/>
          <p:cNvSpPr txBox="1">
            <a:spLocks/>
          </p:cNvSpPr>
          <p:nvPr/>
        </p:nvSpPr>
        <p:spPr bwMode="auto">
          <a:xfrm>
            <a:off x="142875" y="1246188"/>
            <a:ext cx="47339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Minimum distance between 5” PMTs centers must be 5.875” (14.92 cm)</a:t>
            </a:r>
          </a:p>
        </p:txBody>
      </p:sp>
      <p:sp>
        <p:nvSpPr>
          <p:cNvPr id="24644" name="Content Placeholder 2"/>
          <p:cNvSpPr txBox="1">
            <a:spLocks/>
          </p:cNvSpPr>
          <p:nvPr/>
        </p:nvSpPr>
        <p:spPr bwMode="auto">
          <a:xfrm>
            <a:off x="171450" y="2265363"/>
            <a:ext cx="47339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For 110 cm detector height can fit seven 5” PMTs from each side</a:t>
            </a:r>
          </a:p>
        </p:txBody>
      </p:sp>
      <p:sp>
        <p:nvSpPr>
          <p:cNvPr id="24645" name="Content Placeholder 2"/>
          <p:cNvSpPr txBox="1">
            <a:spLocks/>
          </p:cNvSpPr>
          <p:nvPr/>
        </p:nvSpPr>
        <p:spPr bwMode="auto">
          <a:xfrm>
            <a:off x="217488" y="3330575"/>
            <a:ext cx="321151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Gain for increasing height to fit eight 5” PMTs from each side is negligible</a:t>
            </a:r>
          </a:p>
        </p:txBody>
      </p:sp>
      <p:sp>
        <p:nvSpPr>
          <p:cNvPr id="24646" name="Content Placeholder 2"/>
          <p:cNvSpPr txBox="1">
            <a:spLocks/>
          </p:cNvSpPr>
          <p:nvPr/>
        </p:nvSpPr>
        <p:spPr bwMode="auto">
          <a:xfrm>
            <a:off x="228600" y="4495800"/>
            <a:ext cx="32115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Effective coverage for 7 5” PMTs is 5.1%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600">
                <a:solidFill>
                  <a:srgbClr val="000000"/>
                </a:solidFill>
              </a:rPr>
              <a:t>With nine 4” PMTs this would be reduced to 4.2%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DF6CA-3D14-46AD-AC56-4D9A5373498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76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152400" y="914400"/>
            <a:ext cx="6172200" cy="5381625"/>
            <a:chOff x="152400" y="1371600"/>
            <a:chExt cx="6172200" cy="5382399"/>
          </a:xfrm>
        </p:grpSpPr>
        <p:graphicFrame>
          <p:nvGraphicFramePr>
            <p:cNvPr id="5" name="Chart 4"/>
            <p:cNvGraphicFramePr/>
            <p:nvPr/>
          </p:nvGraphicFramePr>
          <p:xfrm>
            <a:off x="228600" y="1676400"/>
            <a:ext cx="5486400" cy="4953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643" name="TextBox 5"/>
            <p:cNvSpPr txBox="1">
              <a:spLocks noChangeArrowheads="1"/>
            </p:cNvSpPr>
            <p:nvPr/>
          </p:nvSpPr>
          <p:spPr bwMode="auto">
            <a:xfrm>
              <a:off x="2209800" y="6477000"/>
              <a:ext cx="2057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Momentum (GeV)</a:t>
              </a:r>
            </a:p>
          </p:txBody>
        </p:sp>
        <p:sp>
          <p:nvSpPr>
            <p:cNvPr id="25644" name="TextBox 6"/>
            <p:cNvSpPr txBox="1">
              <a:spLocks noChangeArrowheads="1"/>
            </p:cNvSpPr>
            <p:nvPr/>
          </p:nvSpPr>
          <p:spPr bwMode="auto">
            <a:xfrm rot="-5400000">
              <a:off x="-737800" y="3481000"/>
              <a:ext cx="2057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Photoelectrons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1600" y="2362342"/>
              <a:ext cx="1143000" cy="554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90x90 ; </a:t>
              </a:r>
              <a:r>
                <a:rPr lang="en-US" sz="12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110x100</a:t>
              </a:r>
              <a:r>
                <a:rPr lang="en-US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5400" y="2209921"/>
              <a:ext cx="1219200" cy="276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90x60 (6x6x4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5647" name="TextBox 11"/>
            <p:cNvSpPr txBox="1">
              <a:spLocks noChangeArrowheads="1"/>
            </p:cNvSpPr>
            <p:nvPr/>
          </p:nvSpPr>
          <p:spPr bwMode="auto">
            <a:xfrm>
              <a:off x="5029200" y="3228201"/>
              <a:ext cx="838200" cy="27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200" dirty="0">
                  <a:solidFill>
                    <a:srgbClr val="C00000"/>
                  </a:solidFill>
                </a:rPr>
                <a:t>110x100</a:t>
              </a:r>
            </a:p>
          </p:txBody>
        </p:sp>
        <p:sp>
          <p:nvSpPr>
            <p:cNvPr id="25648" name="TextBox 12"/>
            <p:cNvSpPr txBox="1">
              <a:spLocks noChangeArrowheads="1"/>
            </p:cNvSpPr>
            <p:nvPr/>
          </p:nvSpPr>
          <p:spPr bwMode="auto">
            <a:xfrm>
              <a:off x="5029200" y="4142601"/>
              <a:ext cx="914400" cy="27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200" dirty="0">
                  <a:solidFill>
                    <a:srgbClr val="2626D8"/>
                  </a:solidFill>
                </a:rPr>
                <a:t>110x100</a:t>
              </a:r>
            </a:p>
          </p:txBody>
        </p:sp>
        <p:sp>
          <p:nvSpPr>
            <p:cNvPr id="25649" name="TextBox 10"/>
            <p:cNvSpPr txBox="1">
              <a:spLocks noChangeArrowheads="1"/>
            </p:cNvSpPr>
            <p:nvPr/>
          </p:nvSpPr>
          <p:spPr bwMode="auto">
            <a:xfrm>
              <a:off x="838200" y="1371600"/>
              <a:ext cx="1371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n = 1.015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934200" y="1371600"/>
            <a:ext cx="1219200" cy="1143000"/>
          </a:xfrm>
          <a:prstGeom prst="rect">
            <a:avLst/>
          </a:prstGeom>
          <a:noFill/>
          <a:ln>
            <a:solidFill>
              <a:srgbClr val="262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2626D8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 flipH="1" flipV="1">
            <a:off x="8153400" y="1143000"/>
            <a:ext cx="228600" cy="228600"/>
          </a:xfrm>
          <a:prstGeom prst="line">
            <a:avLst/>
          </a:prstGeom>
          <a:ln>
            <a:solidFill>
              <a:srgbClr val="262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934200" y="1143000"/>
            <a:ext cx="228600" cy="228600"/>
          </a:xfrm>
          <a:prstGeom prst="line">
            <a:avLst/>
          </a:prstGeom>
          <a:ln>
            <a:solidFill>
              <a:srgbClr val="262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8153400" y="2286000"/>
            <a:ext cx="228600" cy="228600"/>
          </a:xfrm>
          <a:prstGeom prst="line">
            <a:avLst/>
          </a:prstGeom>
          <a:ln>
            <a:solidFill>
              <a:srgbClr val="262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62800" y="1143000"/>
            <a:ext cx="1219200" cy="0"/>
          </a:xfrm>
          <a:prstGeom prst="line">
            <a:avLst/>
          </a:prstGeom>
          <a:ln>
            <a:solidFill>
              <a:srgbClr val="262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7810500" y="1714500"/>
            <a:ext cx="1143000" cy="0"/>
          </a:xfrm>
          <a:prstGeom prst="line">
            <a:avLst/>
          </a:prstGeom>
          <a:ln>
            <a:solidFill>
              <a:srgbClr val="262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162800" y="1219200"/>
            <a:ext cx="152400" cy="76200"/>
          </a:xfrm>
          <a:prstGeom prst="ellipse">
            <a:avLst/>
          </a:prstGeom>
          <a:solidFill>
            <a:srgbClr val="2626D8"/>
          </a:solidFill>
          <a:ln>
            <a:solidFill>
              <a:srgbClr val="262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2626D8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91400" y="1219200"/>
            <a:ext cx="152400" cy="76200"/>
          </a:xfrm>
          <a:prstGeom prst="ellipse">
            <a:avLst/>
          </a:prstGeom>
          <a:solidFill>
            <a:srgbClr val="2626D8"/>
          </a:solidFill>
          <a:ln>
            <a:solidFill>
              <a:srgbClr val="262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2626D8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 rot="5553587">
            <a:off x="8238331" y="1300957"/>
            <a:ext cx="73025" cy="65088"/>
          </a:xfrm>
          <a:prstGeom prst="ellipse">
            <a:avLst/>
          </a:prstGeom>
          <a:solidFill>
            <a:srgbClr val="2626D8"/>
          </a:solidFill>
          <a:ln>
            <a:solidFill>
              <a:srgbClr val="262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2626D8"/>
              </a:solidFill>
            </a:endParaRPr>
          </a:p>
        </p:txBody>
      </p:sp>
      <p:cxnSp>
        <p:nvCxnSpPr>
          <p:cNvPr id="51" name="Straight Arrow Connector 50"/>
          <p:cNvCxnSpPr>
            <a:stCxn id="25613" idx="2"/>
            <a:endCxn id="46" idx="2"/>
          </p:cNvCxnSpPr>
          <p:nvPr/>
        </p:nvCxnSpPr>
        <p:spPr>
          <a:xfrm rot="16200000" flipH="1">
            <a:off x="7167563" y="1033462"/>
            <a:ext cx="371475" cy="76200"/>
          </a:xfrm>
          <a:prstGeom prst="straightConnector1">
            <a:avLst/>
          </a:prstGeom>
          <a:ln>
            <a:solidFill>
              <a:srgbClr val="2626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xtBox 51"/>
          <p:cNvSpPr txBox="1">
            <a:spLocks noChangeArrowheads="1"/>
          </p:cNvSpPr>
          <p:nvPr/>
        </p:nvSpPr>
        <p:spPr bwMode="auto">
          <a:xfrm>
            <a:off x="7162800" y="609600"/>
            <a:ext cx="304800" cy="276225"/>
          </a:xfrm>
          <a:prstGeom prst="rect">
            <a:avLst/>
          </a:prstGeom>
          <a:noFill/>
          <a:ln w="9525">
            <a:solidFill>
              <a:srgbClr val="2626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2626D8"/>
                </a:solidFill>
              </a:rPr>
              <a:t>N</a:t>
            </a:r>
          </a:p>
        </p:txBody>
      </p:sp>
      <p:sp>
        <p:nvSpPr>
          <p:cNvPr id="25614" name="TextBox 52"/>
          <p:cNvSpPr txBox="1">
            <a:spLocks noChangeArrowheads="1"/>
          </p:cNvSpPr>
          <p:nvPr/>
        </p:nvSpPr>
        <p:spPr bwMode="auto">
          <a:xfrm>
            <a:off x="8534400" y="1676400"/>
            <a:ext cx="304800" cy="276225"/>
          </a:xfrm>
          <a:prstGeom prst="rect">
            <a:avLst/>
          </a:prstGeom>
          <a:noFill/>
          <a:ln w="9525">
            <a:solidFill>
              <a:srgbClr val="2626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2626D8"/>
                </a:solidFill>
              </a:rPr>
              <a:t>E</a:t>
            </a:r>
          </a:p>
        </p:txBody>
      </p:sp>
      <p:sp>
        <p:nvSpPr>
          <p:cNvPr id="25615" name="TextBox 53"/>
          <p:cNvSpPr txBox="1">
            <a:spLocks noChangeArrowheads="1"/>
          </p:cNvSpPr>
          <p:nvPr/>
        </p:nvSpPr>
        <p:spPr bwMode="auto">
          <a:xfrm>
            <a:off x="6477000" y="1676400"/>
            <a:ext cx="304800" cy="276225"/>
          </a:xfrm>
          <a:prstGeom prst="rect">
            <a:avLst/>
          </a:prstGeom>
          <a:noFill/>
          <a:ln w="9525">
            <a:solidFill>
              <a:srgbClr val="2626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2626D8"/>
                </a:solidFill>
              </a:rPr>
              <a:t>W</a:t>
            </a:r>
          </a:p>
        </p:txBody>
      </p:sp>
      <p:cxnSp>
        <p:nvCxnSpPr>
          <p:cNvPr id="55" name="Straight Connector 54"/>
          <p:cNvCxnSpPr>
            <a:stCxn id="25615" idx="3"/>
            <a:endCxn id="39" idx="1"/>
          </p:cNvCxnSpPr>
          <p:nvPr/>
        </p:nvCxnSpPr>
        <p:spPr>
          <a:xfrm>
            <a:off x="6781800" y="1814513"/>
            <a:ext cx="152400" cy="128587"/>
          </a:xfrm>
          <a:prstGeom prst="line">
            <a:avLst/>
          </a:prstGeom>
          <a:ln>
            <a:solidFill>
              <a:srgbClr val="262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5614" idx="1"/>
          </p:cNvCxnSpPr>
          <p:nvPr/>
        </p:nvCxnSpPr>
        <p:spPr>
          <a:xfrm flipH="1">
            <a:off x="8294688" y="1814513"/>
            <a:ext cx="239712" cy="122237"/>
          </a:xfrm>
          <a:prstGeom prst="straightConnector1">
            <a:avLst/>
          </a:prstGeom>
          <a:ln>
            <a:solidFill>
              <a:srgbClr val="2626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8" name="TextBox 56"/>
          <p:cNvSpPr txBox="1">
            <a:spLocks noChangeArrowheads="1"/>
          </p:cNvSpPr>
          <p:nvPr/>
        </p:nvSpPr>
        <p:spPr bwMode="auto">
          <a:xfrm>
            <a:off x="7162800" y="1676400"/>
            <a:ext cx="685800" cy="276225"/>
          </a:xfrm>
          <a:prstGeom prst="rect">
            <a:avLst/>
          </a:prstGeom>
          <a:noFill/>
          <a:ln w="9525">
            <a:solidFill>
              <a:srgbClr val="2626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2626D8"/>
                </a:solidFill>
              </a:rPr>
              <a:t>Bottom</a:t>
            </a:r>
          </a:p>
        </p:txBody>
      </p:sp>
      <p:sp>
        <p:nvSpPr>
          <p:cNvPr id="25619" name="TextBox 57"/>
          <p:cNvSpPr txBox="1">
            <a:spLocks noChangeArrowheads="1"/>
          </p:cNvSpPr>
          <p:nvPr/>
        </p:nvSpPr>
        <p:spPr bwMode="auto">
          <a:xfrm>
            <a:off x="7924800" y="609600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2626D8"/>
                </a:solidFill>
              </a:rPr>
              <a:t>Top</a:t>
            </a:r>
          </a:p>
        </p:txBody>
      </p:sp>
      <p:cxnSp>
        <p:nvCxnSpPr>
          <p:cNvPr id="59" name="Straight Connector 58"/>
          <p:cNvCxnSpPr>
            <a:stCxn id="25619" idx="2"/>
          </p:cNvCxnSpPr>
          <p:nvPr/>
        </p:nvCxnSpPr>
        <p:spPr>
          <a:xfrm rot="5400000">
            <a:off x="7910512" y="823913"/>
            <a:ext cx="257175" cy="381000"/>
          </a:xfrm>
          <a:prstGeom prst="line">
            <a:avLst/>
          </a:prstGeom>
          <a:ln>
            <a:solidFill>
              <a:srgbClr val="262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1" name="TextBox 59"/>
          <p:cNvSpPr txBox="1">
            <a:spLocks noChangeArrowheads="1"/>
          </p:cNvSpPr>
          <p:nvPr/>
        </p:nvSpPr>
        <p:spPr bwMode="auto">
          <a:xfrm>
            <a:off x="7467600" y="2743200"/>
            <a:ext cx="304800" cy="276225"/>
          </a:xfrm>
          <a:prstGeom prst="rect">
            <a:avLst/>
          </a:prstGeom>
          <a:noFill/>
          <a:ln w="9525">
            <a:solidFill>
              <a:srgbClr val="2626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2626D8"/>
                </a:solidFill>
              </a:rPr>
              <a:t>S</a:t>
            </a:r>
          </a:p>
        </p:txBody>
      </p:sp>
      <p:cxnSp>
        <p:nvCxnSpPr>
          <p:cNvPr id="61" name="Straight Connector 60"/>
          <p:cNvCxnSpPr/>
          <p:nvPr/>
        </p:nvCxnSpPr>
        <p:spPr>
          <a:xfrm rot="5400000" flipH="1" flipV="1">
            <a:off x="7543800" y="2590800"/>
            <a:ext cx="228600" cy="76200"/>
          </a:xfrm>
          <a:prstGeom prst="line">
            <a:avLst/>
          </a:prstGeom>
          <a:ln>
            <a:solidFill>
              <a:srgbClr val="262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7696200" y="1219200"/>
            <a:ext cx="152400" cy="76200"/>
          </a:xfrm>
          <a:prstGeom prst="ellipse">
            <a:avLst/>
          </a:prstGeom>
          <a:solidFill>
            <a:srgbClr val="2626D8"/>
          </a:solidFill>
          <a:ln>
            <a:solidFill>
              <a:srgbClr val="262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2626D8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7924800" y="1219200"/>
            <a:ext cx="152400" cy="76200"/>
          </a:xfrm>
          <a:prstGeom prst="ellipse">
            <a:avLst/>
          </a:prstGeom>
          <a:solidFill>
            <a:srgbClr val="2626D8"/>
          </a:solidFill>
          <a:ln>
            <a:solidFill>
              <a:srgbClr val="262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2626D8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 rot="5553587">
            <a:off x="8234363" y="1449388"/>
            <a:ext cx="73025" cy="73025"/>
          </a:xfrm>
          <a:prstGeom prst="ellipse">
            <a:avLst/>
          </a:prstGeom>
          <a:solidFill>
            <a:srgbClr val="2626D8"/>
          </a:solidFill>
          <a:ln>
            <a:solidFill>
              <a:srgbClr val="262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2626D8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 rot="5553587">
            <a:off x="8234363" y="1677988"/>
            <a:ext cx="73025" cy="73025"/>
          </a:xfrm>
          <a:prstGeom prst="ellipse">
            <a:avLst/>
          </a:prstGeom>
          <a:solidFill>
            <a:srgbClr val="2626D8"/>
          </a:solidFill>
          <a:ln>
            <a:solidFill>
              <a:srgbClr val="262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2626D8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 rot="5553587">
            <a:off x="8234363" y="1830388"/>
            <a:ext cx="73025" cy="73025"/>
          </a:xfrm>
          <a:prstGeom prst="ellipse">
            <a:avLst/>
          </a:prstGeom>
          <a:solidFill>
            <a:srgbClr val="2626D8"/>
          </a:solidFill>
          <a:ln>
            <a:solidFill>
              <a:srgbClr val="262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2626D8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 rot="5553587">
            <a:off x="8234363" y="1982788"/>
            <a:ext cx="73025" cy="73025"/>
          </a:xfrm>
          <a:prstGeom prst="ellipse">
            <a:avLst/>
          </a:prstGeom>
          <a:solidFill>
            <a:srgbClr val="2626D8"/>
          </a:solidFill>
          <a:ln>
            <a:solidFill>
              <a:srgbClr val="262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2626D8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rot="5553587">
            <a:off x="8234363" y="2211388"/>
            <a:ext cx="73025" cy="73025"/>
          </a:xfrm>
          <a:prstGeom prst="ellipse">
            <a:avLst/>
          </a:prstGeom>
          <a:solidFill>
            <a:srgbClr val="2626D8"/>
          </a:solidFill>
          <a:ln>
            <a:solidFill>
              <a:srgbClr val="262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2626D8"/>
              </a:solidFill>
            </a:endParaRPr>
          </a:p>
        </p:txBody>
      </p:sp>
      <p:sp>
        <p:nvSpPr>
          <p:cNvPr id="25630" name="TextBox 18"/>
          <p:cNvSpPr txBox="1">
            <a:spLocks noChangeArrowheads="1"/>
          </p:cNvSpPr>
          <p:nvPr/>
        </p:nvSpPr>
        <p:spPr bwMode="auto">
          <a:xfrm>
            <a:off x="171450" y="6034088"/>
            <a:ext cx="150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147806"/>
                </a:solidFill>
              </a:rPr>
              <a:t>N. </a:t>
            </a:r>
            <a:r>
              <a:rPr lang="en-US" i="1" dirty="0" err="1">
                <a:solidFill>
                  <a:srgbClr val="147806"/>
                </a:solidFill>
              </a:rPr>
              <a:t>Hlavin</a:t>
            </a:r>
            <a:endParaRPr lang="en-US" i="1" dirty="0">
              <a:solidFill>
                <a:srgbClr val="147806"/>
              </a:solidFill>
            </a:endParaRPr>
          </a:p>
        </p:txBody>
      </p:sp>
      <p:sp>
        <p:nvSpPr>
          <p:cNvPr id="25631" name="TextBox 48"/>
          <p:cNvSpPr txBox="1">
            <a:spLocks noChangeArrowheads="1"/>
          </p:cNvSpPr>
          <p:nvPr/>
        </p:nvSpPr>
        <p:spPr bwMode="auto">
          <a:xfrm>
            <a:off x="1828800" y="1066800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147806"/>
                </a:solidFill>
              </a:rPr>
              <a:t>Monte Carlo Simulations of </a:t>
            </a:r>
            <a:r>
              <a:rPr lang="en-US" dirty="0" err="1">
                <a:solidFill>
                  <a:srgbClr val="147806"/>
                </a:solidFill>
              </a:rPr>
              <a:t>Kaon</a:t>
            </a:r>
            <a:r>
              <a:rPr lang="en-US" dirty="0">
                <a:solidFill>
                  <a:srgbClr val="147806"/>
                </a:solidFill>
              </a:rPr>
              <a:t> Signal </a:t>
            </a:r>
          </a:p>
        </p:txBody>
      </p:sp>
      <p:sp>
        <p:nvSpPr>
          <p:cNvPr id="25632" name="TextBox 49"/>
          <p:cNvSpPr txBox="1">
            <a:spLocks noChangeArrowheads="1"/>
          </p:cNvSpPr>
          <p:nvPr/>
        </p:nvSpPr>
        <p:spPr bwMode="auto">
          <a:xfrm rot="-1438799">
            <a:off x="6013435" y="786989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Top and bottom? Left and right?</a:t>
            </a:r>
          </a:p>
        </p:txBody>
      </p:sp>
      <p:sp>
        <p:nvSpPr>
          <p:cNvPr id="25633" name="TextBox 61"/>
          <p:cNvSpPr txBox="1">
            <a:spLocks noChangeArrowheads="1"/>
          </p:cNvSpPr>
          <p:nvPr/>
        </p:nvSpPr>
        <p:spPr bwMode="auto">
          <a:xfrm rot="1327319">
            <a:off x="8048625" y="2651125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chemeClr val="tx1"/>
                </a:solidFill>
              </a:rPr>
              <a:t>How many PMTs?</a:t>
            </a:r>
          </a:p>
        </p:txBody>
      </p:sp>
      <p:sp>
        <p:nvSpPr>
          <p:cNvPr id="25634" name="TextBox 7"/>
          <p:cNvSpPr txBox="1">
            <a:spLocks noChangeArrowheads="1"/>
          </p:cNvSpPr>
          <p:nvPr/>
        </p:nvSpPr>
        <p:spPr bwMode="auto">
          <a:xfrm>
            <a:off x="4419600" y="4038600"/>
            <a:ext cx="1447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dirty="0">
                <a:solidFill>
                  <a:srgbClr val="2626D8"/>
                </a:solidFill>
              </a:rPr>
              <a:t>PMTs on one wall</a:t>
            </a:r>
          </a:p>
        </p:txBody>
      </p:sp>
      <p:sp>
        <p:nvSpPr>
          <p:cNvPr id="25635" name="TextBox 62"/>
          <p:cNvSpPr txBox="1">
            <a:spLocks noChangeArrowheads="1"/>
          </p:cNvSpPr>
          <p:nvPr/>
        </p:nvSpPr>
        <p:spPr bwMode="auto">
          <a:xfrm>
            <a:off x="4648200" y="3048000"/>
            <a:ext cx="144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dirty="0">
                <a:solidFill>
                  <a:srgbClr val="C00000"/>
                </a:solidFill>
              </a:rPr>
              <a:t>PMTs on two walls</a:t>
            </a:r>
          </a:p>
        </p:txBody>
      </p:sp>
      <p:sp>
        <p:nvSpPr>
          <p:cNvPr id="25637" name="TextBox 64"/>
          <p:cNvSpPr txBox="1">
            <a:spLocks noChangeArrowheads="1"/>
          </p:cNvSpPr>
          <p:nvPr/>
        </p:nvSpPr>
        <p:spPr bwMode="auto">
          <a:xfrm>
            <a:off x="4648200" y="2438400"/>
            <a:ext cx="1695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dirty="0">
                <a:solidFill>
                  <a:srgbClr val="147806"/>
                </a:solidFill>
              </a:rPr>
              <a:t>PMTs on three walls</a:t>
            </a:r>
          </a:p>
        </p:txBody>
      </p:sp>
      <p:sp>
        <p:nvSpPr>
          <p:cNvPr id="66" name="Text Box 1"/>
          <p:cNvSpPr txBox="1">
            <a:spLocks noChangeArrowheads="1"/>
          </p:cNvSpPr>
          <p:nvPr/>
        </p:nvSpPr>
        <p:spPr bwMode="auto">
          <a:xfrm>
            <a:off x="457200" y="0"/>
            <a:ext cx="8458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Design Studies: PMT placement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5961063" y="3973513"/>
            <a:ext cx="318293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92500"/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1800" dirty="0" smtClean="0"/>
              <a:t>To optimize performance and facilitate access the PMTs will be mounted on the vertical sides of the box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67F9E9-DF24-4B5A-BA9F-2DEF6CB4863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20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>
          <a:xfrm>
            <a:off x="5562599" y="1600200"/>
            <a:ext cx="3375385" cy="2388514"/>
          </a:xfrm>
          <a:prstGeom prst="rect">
            <a:avLst/>
          </a:prstGeom>
        </p:spPr>
      </p:pic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390525" y="104775"/>
            <a:ext cx="8458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SHMS Aerogel Design Overview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7848600" y="4114800"/>
            <a:ext cx="1219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24800" y="4876800"/>
            <a:ext cx="685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050" dirty="0">
                <a:solidFill>
                  <a:schemeClr val="tx1"/>
                </a:solidFill>
              </a:rPr>
              <a:t>PMTs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6248400" y="190500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62800" y="1371600"/>
            <a:ext cx="762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050" dirty="0">
                <a:solidFill>
                  <a:schemeClr val="tx1"/>
                </a:solidFill>
              </a:rPr>
              <a:t>Aerogel Panels</a:t>
            </a:r>
          </a:p>
        </p:txBody>
      </p:sp>
      <p:cxnSp>
        <p:nvCxnSpPr>
          <p:cNvPr id="27" name="Straight Arrow Connector 26"/>
          <p:cNvCxnSpPr>
            <a:endCxn id="30" idx="1"/>
          </p:cNvCxnSpPr>
          <p:nvPr/>
        </p:nvCxnSpPr>
        <p:spPr>
          <a:xfrm rot="16200000" flipV="1">
            <a:off x="7200900" y="3695700"/>
            <a:ext cx="1676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6000" y="1295400"/>
            <a:ext cx="838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050" dirty="0">
                <a:solidFill>
                  <a:schemeClr val="tx1"/>
                </a:solidFill>
              </a:rPr>
              <a:t>Front View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24800" y="1219200"/>
            <a:ext cx="8382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050" dirty="0">
                <a:solidFill>
                  <a:schemeClr val="tx1"/>
                </a:solidFill>
              </a:rPr>
              <a:t>Side View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7620000" y="1828800"/>
            <a:ext cx="381000" cy="21336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47650" y="3997325"/>
            <a:ext cx="58197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85000" lnSpcReduction="20000"/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100" dirty="0" smtClean="0"/>
              <a:t>Diffusion box will be built as single unit with fourteen 5” PMTs, 7 on each long side of the detector</a:t>
            </a:r>
          </a:p>
          <a:p>
            <a:pPr lvl="1">
              <a:defRPr/>
            </a:pPr>
            <a:r>
              <a:rPr lang="en-US" sz="1900" dirty="0" smtClean="0"/>
              <a:t>Vendor: Hamamatsu, model R1250 (full assembly H6527)</a:t>
            </a:r>
          </a:p>
        </p:txBody>
      </p:sp>
      <p:sp>
        <p:nvSpPr>
          <p:cNvPr id="26638" name="Content Placeholder 2"/>
          <p:cNvSpPr txBox="1">
            <a:spLocks/>
          </p:cNvSpPr>
          <p:nvPr/>
        </p:nvSpPr>
        <p:spPr bwMode="auto">
          <a:xfrm>
            <a:off x="276225" y="1087438"/>
            <a:ext cx="46767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Aerogel tray and diffusion </a:t>
            </a:r>
            <a:r>
              <a:rPr lang="en-US" sz="1800" dirty="0" err="1">
                <a:solidFill>
                  <a:srgbClr val="000000"/>
                </a:solidFill>
              </a:rPr>
              <a:t>lightbox</a:t>
            </a:r>
            <a:r>
              <a:rPr lang="en-US" sz="1800" dirty="0">
                <a:solidFill>
                  <a:srgbClr val="000000"/>
                </a:solidFill>
              </a:rPr>
              <a:t> with PMTs based on proven technology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Allows for simple detector assembly and easy replacement of the </a:t>
            </a:r>
            <a:r>
              <a:rPr lang="en-US" sz="1600" dirty="0" err="1">
                <a:solidFill>
                  <a:srgbClr val="000000"/>
                </a:solidFill>
              </a:rPr>
              <a:t>aerogel</a:t>
            </a:r>
            <a:r>
              <a:rPr lang="en-US" sz="1600" dirty="0">
                <a:solidFill>
                  <a:srgbClr val="000000"/>
                </a:solidFill>
              </a:rPr>
              <a:t> stack</a:t>
            </a:r>
          </a:p>
        </p:txBody>
      </p:sp>
      <p:sp>
        <p:nvSpPr>
          <p:cNvPr id="26639" name="Content Placeholder 2"/>
          <p:cNvSpPr txBox="1">
            <a:spLocks/>
          </p:cNvSpPr>
          <p:nvPr/>
        </p:nvSpPr>
        <p:spPr bwMode="auto">
          <a:xfrm>
            <a:off x="276225" y="2514600"/>
            <a:ext cx="46767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To cover momenta up to ~6 GeV/c aerogels with refractive indices, n=1.030 and n=1.015 will be purchased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600">
                <a:solidFill>
                  <a:srgbClr val="000000"/>
                </a:solidFill>
              </a:rPr>
              <a:t>Vendor: Panasonic*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47650" y="5257800"/>
            <a:ext cx="836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77500" lnSpcReduction="20000"/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300" dirty="0" smtClean="0"/>
              <a:t>Active area will be 90x60cm</a:t>
            </a:r>
            <a:r>
              <a:rPr lang="en-US" sz="2300" baseline="30000" dirty="0" smtClean="0"/>
              <a:t>2</a:t>
            </a:r>
            <a:r>
              <a:rPr lang="en-US" sz="2300" dirty="0" smtClean="0"/>
              <a:t> with box size 110x100cm</a:t>
            </a:r>
            <a:r>
              <a:rPr lang="en-US" sz="2300" baseline="30000" dirty="0" smtClean="0"/>
              <a:t>2</a:t>
            </a:r>
            <a:r>
              <a:rPr lang="en-US" sz="2300" dirty="0" smtClean="0"/>
              <a:t>  for future upgrades</a:t>
            </a:r>
          </a:p>
          <a:p>
            <a:pPr lvl="1">
              <a:defRPr/>
            </a:pPr>
            <a:r>
              <a:rPr lang="en-US" sz="1900" dirty="0" smtClean="0"/>
              <a:t>Vendor: Hamamatsu, model R1250 (full assembly H6527)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28600" y="6000750"/>
            <a:ext cx="67056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77500" lnSpcReduction="20000"/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300" dirty="0" smtClean="0"/>
              <a:t>Total depth ~ 30cm along the optical axis of the SHMS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D8480-A5C5-4F44-9D02-02FEB25E53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13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390525" y="104775"/>
            <a:ext cx="8458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dirty="0" smtClean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PMT Procurement</a:t>
            </a:r>
            <a:endParaRPr lang="en-US" sz="3200" b="1" dirty="0">
              <a:solidFill>
                <a:srgbClr val="2D2D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223837" y="3027362"/>
            <a:ext cx="46767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Negotiations with MIT/Bates about PMTs from ASU detectors from BLAST experiment</a:t>
            </a: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Together with Yerevan group we will evaluate the PMTs this spring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652" name="Content Placeholder 2"/>
          <p:cNvSpPr txBox="1">
            <a:spLocks/>
          </p:cNvSpPr>
          <p:nvPr/>
        </p:nvSpPr>
        <p:spPr bwMode="auto">
          <a:xfrm>
            <a:off x="266700" y="4724400"/>
            <a:ext cx="8115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Procurement of PMTs will be completed this spring and extensive testing during the summer at JLab and CUA</a:t>
            </a: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Hamamatsu model </a:t>
            </a:r>
            <a:r>
              <a:rPr lang="en-US" sz="1600" smtClean="0">
                <a:solidFill>
                  <a:srgbClr val="000000"/>
                </a:solidFill>
              </a:rPr>
              <a:t>R1250 </a:t>
            </a:r>
            <a:endParaRPr lang="en-US" sz="16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600" dirty="0" err="1" smtClean="0">
                <a:solidFill>
                  <a:srgbClr val="000000"/>
                </a:solidFill>
              </a:rPr>
              <a:t>Photonis</a:t>
            </a:r>
            <a:r>
              <a:rPr lang="en-US" sz="1600" dirty="0" smtClean="0">
                <a:solidFill>
                  <a:srgbClr val="000000"/>
                </a:solidFill>
              </a:rPr>
              <a:t> XP4500B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765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013"/>
            <a:ext cx="4286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Content Placeholder 2"/>
          <p:cNvSpPr txBox="1">
            <a:spLocks/>
          </p:cNvSpPr>
          <p:nvPr/>
        </p:nvSpPr>
        <p:spPr bwMode="auto">
          <a:xfrm>
            <a:off x="228600" y="2133600"/>
            <a:ext cx="4752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Currently developing testing procedures using PMTs from HKS experiment 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F9F80-6649-49DD-A99E-99176D5F454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6248400"/>
            <a:ext cx="518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*Thanks to </a:t>
            </a:r>
            <a:r>
              <a:rPr lang="en-US" sz="1000" dirty="0" err="1" smtClean="0"/>
              <a:t>Liguang</a:t>
            </a:r>
            <a:r>
              <a:rPr lang="en-US" sz="1000" dirty="0" smtClean="0"/>
              <a:t> Tang (HU), </a:t>
            </a:r>
            <a:r>
              <a:rPr lang="en-US" sz="1000" dirty="0" err="1" smtClean="0"/>
              <a:t>Joerg</a:t>
            </a:r>
            <a:r>
              <a:rPr lang="en-US" sz="1000" dirty="0" smtClean="0"/>
              <a:t> Reinhold (FIU), </a:t>
            </a:r>
            <a:r>
              <a:rPr lang="en-US" sz="1000" dirty="0" err="1" smtClean="0"/>
              <a:t>Tohuku</a:t>
            </a:r>
            <a:r>
              <a:rPr lang="en-US" sz="1000" dirty="0" smtClean="0"/>
              <a:t> University </a:t>
            </a:r>
            <a:endParaRPr lang="en-US" sz="1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8600" y="1295400"/>
            <a:ext cx="4752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Constructed test setup and checked with cosmic rate </a:t>
            </a:r>
          </a:p>
        </p:txBody>
      </p:sp>
      <p:pic>
        <p:nvPicPr>
          <p:cNvPr id="12" name="Picture 11" descr="cuaset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2192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2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Physics </a:t>
            </a:r>
            <a:r>
              <a:rPr lang="en-US" sz="2400" dirty="0"/>
              <a:t>m</a:t>
            </a:r>
            <a:r>
              <a:rPr lang="en-US" sz="2400" dirty="0" smtClean="0"/>
              <a:t>otivation</a:t>
            </a:r>
          </a:p>
          <a:p>
            <a:r>
              <a:rPr lang="en-US" sz="2400" dirty="0" smtClean="0"/>
              <a:t>Detector requirements and project </a:t>
            </a:r>
            <a:r>
              <a:rPr lang="en-US" sz="2400" dirty="0"/>
              <a:t>o</a:t>
            </a:r>
            <a:r>
              <a:rPr lang="en-US" sz="2400" dirty="0" smtClean="0"/>
              <a:t>verview</a:t>
            </a:r>
          </a:p>
          <a:p>
            <a:r>
              <a:rPr lang="en-US" sz="2400" dirty="0" smtClean="0"/>
              <a:t>Computer simulation: results and </a:t>
            </a:r>
            <a:r>
              <a:rPr lang="en-US" sz="2400" dirty="0"/>
              <a:t>o</a:t>
            </a:r>
            <a:r>
              <a:rPr lang="en-US" sz="2400" dirty="0" smtClean="0"/>
              <a:t>ptimization</a:t>
            </a:r>
          </a:p>
          <a:p>
            <a:r>
              <a:rPr lang="en-US" sz="2400" dirty="0" smtClean="0"/>
              <a:t>Design overview and outlook for detector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EA75-EB41-4799-9CEA-D82CAA6712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390525" y="104775"/>
            <a:ext cx="8458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dirty="0" smtClean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NP and Material Science Collaboration</a:t>
            </a:r>
            <a:endParaRPr lang="en-US" sz="3200" b="1" dirty="0">
              <a:solidFill>
                <a:srgbClr val="2D2D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152400" y="2514600"/>
            <a:ext cx="4162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Machining in-house with help from Vitreous State Laboratory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Machining of detector components can begin once the technical drawings are available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765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256"/>
            <a:ext cx="4286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F9F80-6649-49DD-A99E-99176D5F454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319212"/>
            <a:ext cx="42672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733800"/>
            <a:ext cx="23812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805362"/>
            <a:ext cx="1708017" cy="128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4267200"/>
            <a:ext cx="4162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Broad involvement and support for our project in department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7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390525" y="104775"/>
            <a:ext cx="8458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Collaboration with ASU</a:t>
            </a:r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257175" y="1274763"/>
            <a:ext cx="46767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Panasonic is currently the only large scale </a:t>
            </a:r>
            <a:r>
              <a:rPr lang="en-US" sz="1800" dirty="0" err="1">
                <a:solidFill>
                  <a:srgbClr val="000000"/>
                </a:solidFill>
              </a:rPr>
              <a:t>aerogel</a:t>
            </a:r>
            <a:r>
              <a:rPr lang="en-US" sz="1800" dirty="0">
                <a:solidFill>
                  <a:srgbClr val="000000"/>
                </a:solidFill>
              </a:rPr>
              <a:t> supplier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Determines </a:t>
            </a:r>
            <a:r>
              <a:rPr lang="en-US" sz="1600" dirty="0" err="1">
                <a:solidFill>
                  <a:srgbClr val="000000"/>
                </a:solidFill>
              </a:rPr>
              <a:t>aerogel</a:t>
            </a:r>
            <a:r>
              <a:rPr lang="en-US" sz="1600" dirty="0">
                <a:solidFill>
                  <a:srgbClr val="000000"/>
                </a:solidFill>
              </a:rPr>
              <a:t> pricing</a:t>
            </a:r>
          </a:p>
        </p:txBody>
      </p:sp>
      <p:sp>
        <p:nvSpPr>
          <p:cNvPr id="27652" name="Content Placeholder 2"/>
          <p:cNvSpPr txBox="1">
            <a:spLocks/>
          </p:cNvSpPr>
          <p:nvPr/>
        </p:nvSpPr>
        <p:spPr bwMode="auto">
          <a:xfrm>
            <a:off x="233363" y="4068763"/>
            <a:ext cx="475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Studies at Arizona State University to check other vendors* for: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Quality of </a:t>
            </a:r>
            <a:r>
              <a:rPr lang="en-US" sz="1600" dirty="0" err="1">
                <a:solidFill>
                  <a:srgbClr val="000000"/>
                </a:solidFill>
              </a:rPr>
              <a:t>aerogel</a:t>
            </a:r>
            <a:r>
              <a:rPr lang="en-US" sz="1600" dirty="0">
                <a:solidFill>
                  <a:srgbClr val="000000"/>
                </a:solidFill>
              </a:rPr>
              <a:t> compared to Panasonic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Capabilities for large scale production (&gt;10L)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3" y="152400"/>
            <a:ext cx="8921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013"/>
            <a:ext cx="4286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2"/>
          <p:cNvSpPr txBox="1">
            <a:spLocks noChangeArrowheads="1"/>
          </p:cNvSpPr>
          <p:nvPr/>
        </p:nvSpPr>
        <p:spPr bwMode="auto">
          <a:xfrm>
            <a:off x="276225" y="6021388"/>
            <a:ext cx="1781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*Aspen Aerogel, Boston</a:t>
            </a:r>
          </a:p>
        </p:txBody>
      </p:sp>
      <p:pic>
        <p:nvPicPr>
          <p:cNvPr id="2765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74763"/>
            <a:ext cx="34194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7" name="Content Placeholder 2"/>
          <p:cNvSpPr txBox="1">
            <a:spLocks/>
          </p:cNvSpPr>
          <p:nvPr/>
        </p:nvSpPr>
        <p:spPr bwMode="auto">
          <a:xfrm>
            <a:off x="233363" y="2743200"/>
            <a:ext cx="47529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Collaboration with </a:t>
            </a:r>
            <a:r>
              <a:rPr lang="en-US" sz="1800" dirty="0" smtClean="0">
                <a:solidFill>
                  <a:srgbClr val="000000"/>
                </a:solidFill>
              </a:rPr>
              <a:t>Ricardo Alarcon from Arizona </a:t>
            </a:r>
            <a:r>
              <a:rPr lang="en-US" sz="1800" dirty="0">
                <a:solidFill>
                  <a:srgbClr val="000000"/>
                </a:solidFill>
              </a:rPr>
              <a:t>State University to search for alternatives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F9F80-6649-49DD-A99E-99176D5F454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0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3017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Technical drawings and machining of components starting in next few months</a:t>
            </a:r>
          </a:p>
          <a:p>
            <a:r>
              <a:rPr lang="en-US" dirty="0" smtClean="0"/>
              <a:t>PMT procurement complete this spring</a:t>
            </a:r>
          </a:p>
          <a:p>
            <a:r>
              <a:rPr lang="en-US" dirty="0" smtClean="0"/>
              <a:t>PMT testing and prototype this summer together with students from Catholic University of America, University of South Carolina, Florida International University, and Mississippi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EA75-EB41-4799-9CEA-D82CAA67123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4114800" cy="10668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SHMS Detector System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228600" y="1752600"/>
            <a:ext cx="4267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SHMS base detector system provides particle identification for </a:t>
            </a:r>
            <a:r>
              <a:rPr lang="en-US" sz="1800" i="1" dirty="0" smtClean="0">
                <a:solidFill>
                  <a:schemeClr val="tx1"/>
                </a:solidFill>
              </a:rPr>
              <a:t>e, </a:t>
            </a:r>
            <a:r>
              <a:rPr lang="el-GR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π</a:t>
            </a:r>
            <a:r>
              <a:rPr lang="en-US" sz="1800" i="1" dirty="0" smtClean="0">
                <a:solidFill>
                  <a:schemeClr val="tx1"/>
                </a:solidFill>
              </a:rPr>
              <a:t>, p </a:t>
            </a:r>
            <a:r>
              <a:rPr lang="en-US" sz="1800" dirty="0" smtClean="0">
                <a:solidFill>
                  <a:schemeClr val="tx1"/>
                </a:solidFill>
              </a:rPr>
              <a:t>over the full momentum range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/>
              <a:t>Noble gas Cherenkov: e/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endParaRPr lang="en-US" dirty="0" smtClean="0"/>
          </a:p>
          <a:p>
            <a:pPr marL="800100" lvl="1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Heavy gas Cherenkov: </a:t>
            </a:r>
            <a:r>
              <a:rPr lang="el-GR" dirty="0" smtClean="0">
                <a:solidFill>
                  <a:schemeClr val="tx1"/>
                </a:solidFill>
                <a:latin typeface="Times New Roman"/>
                <a:cs typeface="Times New Roman"/>
              </a:rPr>
              <a:t>π</a:t>
            </a:r>
            <a:r>
              <a:rPr lang="en-US" dirty="0" smtClean="0">
                <a:solidFill>
                  <a:schemeClr val="tx1"/>
                </a:solidFill>
              </a:rPr>
              <a:t>/K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/>
              <a:t>Lead glass: e/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256954" y="4648200"/>
            <a:ext cx="492464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lack of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p/K</a:t>
            </a:r>
            <a:r>
              <a:rPr lang="en-US" sz="1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 dirty="0">
                <a:solidFill>
                  <a:schemeClr val="tx1"/>
                </a:solidFill>
              </a:rPr>
              <a:t> separation </a:t>
            </a:r>
            <a:r>
              <a:rPr lang="en-US" dirty="0" smtClean="0"/>
              <a:t>does not allow a </a:t>
            </a:r>
            <a:r>
              <a:rPr lang="en-US" sz="1800" dirty="0" smtClean="0">
                <a:solidFill>
                  <a:schemeClr val="tx1"/>
                </a:solidFill>
              </a:rPr>
              <a:t>strange </a:t>
            </a:r>
            <a:r>
              <a:rPr lang="en-US" sz="1800" dirty="0">
                <a:solidFill>
                  <a:schemeClr val="tx1"/>
                </a:solidFill>
              </a:rPr>
              <a:t>physics program in Hall C at 11 </a:t>
            </a:r>
            <a:r>
              <a:rPr lang="en-US" sz="1800" dirty="0" err="1" smtClean="0">
                <a:solidFill>
                  <a:schemeClr val="tx1"/>
                </a:solidFill>
              </a:rPr>
              <a:t>GeV</a:t>
            </a:r>
            <a:r>
              <a:rPr lang="en-US" sz="1800" dirty="0" smtClean="0">
                <a:solidFill>
                  <a:schemeClr val="tx1"/>
                </a:solidFill>
              </a:rPr>
              <a:t> with only the base equipment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A6E15E-A92D-46AE-B418-157E7B5774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1" name="Picture 4" descr="shms hut side 3d view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685800"/>
            <a:ext cx="4362450" cy="2836472"/>
          </a:xfrm>
        </p:spPr>
      </p:pic>
      <p:pic>
        <p:nvPicPr>
          <p:cNvPr id="22" name="Picture 3" descr="67165-D-00001 SHMS Hut Detector Layou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9" t="6834" r="38303" b="9113"/>
          <a:stretch>
            <a:fillRect/>
          </a:stretch>
        </p:blipFill>
        <p:spPr bwMode="auto">
          <a:xfrm>
            <a:off x="5715000" y="3424899"/>
            <a:ext cx="3124200" cy="321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256954" y="3810000"/>
            <a:ext cx="4572000" cy="6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l-G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sz="1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 separation is provided by the 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heavy gas 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Cerenkov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5791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 to build </a:t>
            </a:r>
            <a:r>
              <a:rPr lang="en-US" dirty="0" err="1" smtClean="0">
                <a:solidFill>
                  <a:srgbClr val="FF0000"/>
                </a:solidFill>
              </a:rPr>
              <a:t>kaon</a:t>
            </a:r>
            <a:r>
              <a:rPr lang="en-US" dirty="0" smtClean="0">
                <a:solidFill>
                  <a:srgbClr val="FF0000"/>
                </a:solidFill>
              </a:rPr>
              <a:t> aerogel detector for the strangeness program in Hall 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5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DD7D4BC3-05EA-40E5-872C-06D79733651B}" type="slidenum">
              <a:rPr lang="en-US" smtClean="0">
                <a:solidFill>
                  <a:srgbClr val="111111"/>
                </a:solidFill>
              </a:rPr>
              <a:pPr eaLnBrk="1" hangingPunct="1">
                <a:buFont typeface="Times New Roman" pitchFamily="18" charset="0"/>
                <a:buNone/>
              </a:pPr>
              <a:t>4</a:t>
            </a:fld>
            <a:endParaRPr lang="en-US" smtClean="0">
              <a:solidFill>
                <a:srgbClr val="11111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6"/>
                </a:solidFill>
                <a:latin typeface="Comic Sans MS" pitchFamily="66" charset="0"/>
                <a:cs typeface="Arial" charset="0"/>
              </a:rPr>
              <a:t>SHMS </a:t>
            </a:r>
            <a:r>
              <a:rPr lang="en-US" sz="4000" dirty="0" smtClean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sz="4000" i="1" dirty="0" err="1" smtClean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e,e’K</a:t>
            </a:r>
            <a:r>
              <a:rPr lang="en-US" sz="4000" baseline="30000" dirty="0" smtClean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r>
              <a:rPr lang="en-US" sz="4000" dirty="0" smtClean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r>
              <a:rPr lang="en-US" sz="4000" dirty="0" smtClean="0">
                <a:solidFill>
                  <a:schemeClr val="accent6"/>
                </a:solidFill>
                <a:latin typeface="Comic Sans MS" pitchFamily="66" charset="0"/>
                <a:cs typeface="Arial" charset="0"/>
              </a:rPr>
              <a:t> Program in Hall C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81000" y="1447800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25438" indent="-325438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Range of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momenta</a:t>
            </a:r>
            <a:r>
              <a:rPr lang="en-US" sz="1800" dirty="0">
                <a:solidFill>
                  <a:srgbClr val="000000"/>
                </a:solidFill>
              </a:rPr>
              <a:t> that needs to be covered largely given by the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factorization experiment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81000" y="1143000"/>
            <a:ext cx="8461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25438" indent="-325438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To date four experiments have been approved for Hall C at 11 GeV</a:t>
            </a:r>
          </a:p>
        </p:txBody>
      </p:sp>
      <p:graphicFrame>
        <p:nvGraphicFramePr>
          <p:cNvPr id="89276" name="Group 188"/>
          <p:cNvGraphicFramePr>
            <a:graphicFrameLocks noGrp="1"/>
          </p:cNvGraphicFramePr>
          <p:nvPr/>
        </p:nvGraphicFramePr>
        <p:xfrm>
          <a:off x="533400" y="2209800"/>
          <a:ext cx="7696200" cy="3962400"/>
        </p:xfrm>
        <a:graphic>
          <a:graphicData uri="http://schemas.openxmlformats.org/drawingml/2006/table">
            <a:tbl>
              <a:tblPr/>
              <a:tblGrid>
                <a:gridCol w="1295400"/>
                <a:gridCol w="3962400"/>
                <a:gridCol w="1295400"/>
                <a:gridCol w="1143000"/>
              </a:tblGrid>
              <a:tr h="917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Experiment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Physics Motivation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SHMS Momenta (GeV/c)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Worst Fore/Bkd Rate Ratio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Color Transparency (E12-06-107)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vanishing of 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h-N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interaction at high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exclusive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production from nuclei.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5.1-9.6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1(K):10(p)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SIDIS p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(E12-09-017)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extract mean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of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u,d,s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quarks in proton.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SIDIS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K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production.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1.5-5.0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SIDIS 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(E12-06-104)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Measure the ratio R=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SIDIS,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K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production.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1.5-5.0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Factorization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(E12-09-011)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study of soft-hard factorization in exclusive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production.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L/T separations vs.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t.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2.6-7.1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1(K):3(p)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6248400"/>
            <a:ext cx="80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There is a strong </a:t>
            </a:r>
            <a:r>
              <a:rPr lang="en-US" dirty="0" err="1" smtClean="0">
                <a:solidFill>
                  <a:srgbClr val="FF0000"/>
                </a:solidFill>
              </a:rPr>
              <a:t>kaon</a:t>
            </a:r>
            <a:r>
              <a:rPr lang="en-US" dirty="0" smtClean="0">
                <a:solidFill>
                  <a:srgbClr val="FF0000"/>
                </a:solidFill>
              </a:rPr>
              <a:t> program proposed for Hall C. We need a </a:t>
            </a:r>
            <a:r>
              <a:rPr lang="en-US" dirty="0" err="1" smtClean="0">
                <a:solidFill>
                  <a:srgbClr val="FF0000"/>
                </a:solidFill>
              </a:rPr>
              <a:t>kaon</a:t>
            </a:r>
            <a:r>
              <a:rPr lang="en-US" dirty="0" smtClean="0">
                <a:solidFill>
                  <a:srgbClr val="FF0000"/>
                </a:solidFill>
              </a:rPr>
              <a:t> detector!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359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DD7D4BC3-05EA-40E5-872C-06D79733651B}" type="slidenum">
              <a:rPr lang="en-US" smtClean="0">
                <a:solidFill>
                  <a:srgbClr val="111111"/>
                </a:solidFill>
              </a:rPr>
              <a:pPr eaLnBrk="1" hangingPunct="1">
                <a:buFont typeface="Times New Roman" pitchFamily="18" charset="0"/>
                <a:buNone/>
              </a:pPr>
              <a:t>5</a:t>
            </a:fld>
            <a:endParaRPr lang="en-US" smtClean="0">
              <a:solidFill>
                <a:srgbClr val="11111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6"/>
                </a:solidFill>
                <a:latin typeface="Comic Sans MS" pitchFamily="66" charset="0"/>
                <a:cs typeface="Arial" charset="0"/>
              </a:rPr>
              <a:t>SHMS </a:t>
            </a:r>
            <a:r>
              <a:rPr lang="en-US" sz="4000" dirty="0" smtClean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sz="4000" i="1" dirty="0" err="1" smtClean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e,e’K</a:t>
            </a:r>
            <a:r>
              <a:rPr lang="en-US" sz="4000" baseline="30000" dirty="0" smtClean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r>
              <a:rPr lang="en-US" sz="4000" dirty="0" smtClean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r>
              <a:rPr lang="en-US" sz="4000" dirty="0" smtClean="0">
                <a:solidFill>
                  <a:schemeClr val="accent6"/>
                </a:solidFill>
                <a:latin typeface="Comic Sans MS" pitchFamily="66" charset="0"/>
                <a:cs typeface="Arial" charset="0"/>
              </a:rPr>
              <a:t> Program in Hall C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81000" y="1447800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25438" indent="-325438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Range of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momenta</a:t>
            </a:r>
            <a:r>
              <a:rPr lang="en-US" sz="1800" dirty="0">
                <a:solidFill>
                  <a:srgbClr val="000000"/>
                </a:solidFill>
              </a:rPr>
              <a:t> that needs to be covered largely given by the 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dirty="0">
                <a:solidFill>
                  <a:srgbClr val="000000"/>
                </a:solidFill>
              </a:rPr>
              <a:t> factorization experiment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81000" y="1143000"/>
            <a:ext cx="8461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25438" indent="-325438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To date four experiments have been approved for Hall C at 11 GeV</a:t>
            </a:r>
          </a:p>
        </p:txBody>
      </p:sp>
      <p:graphicFrame>
        <p:nvGraphicFramePr>
          <p:cNvPr id="89276" name="Group 188"/>
          <p:cNvGraphicFramePr>
            <a:graphicFrameLocks noGrp="1"/>
          </p:cNvGraphicFramePr>
          <p:nvPr/>
        </p:nvGraphicFramePr>
        <p:xfrm>
          <a:off x="533400" y="2209800"/>
          <a:ext cx="7696200" cy="3962400"/>
        </p:xfrm>
        <a:graphic>
          <a:graphicData uri="http://schemas.openxmlformats.org/drawingml/2006/table">
            <a:tbl>
              <a:tblPr/>
              <a:tblGrid>
                <a:gridCol w="1295400"/>
                <a:gridCol w="3962400"/>
                <a:gridCol w="1295400"/>
                <a:gridCol w="1143000"/>
              </a:tblGrid>
              <a:tr h="917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Experiment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Physics Motivation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SHMS Momenta (GeV/c)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Worst Fore/Bkd Rate Ratio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Color Transparency (E12-06-107)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vanishing of 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h-N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interaction at high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exclusive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production from nuclei.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5.1-9.6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1(K):10(p)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SIDIS p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(E12-09-017)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extract mean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of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u,d,s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quarks in proton.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SIDIS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K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production.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1.5-5.0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SIDIS 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(E12-06-104)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Measure the ratio R=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SIDIS,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K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production.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1.5-5.0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73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73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Factorization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731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73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(E12-09-011)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73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study of soft-hard factorization in exclusive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73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F73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73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production.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73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L/T separations vs.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73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F73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73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t.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73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2.6-7.1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731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1(K):3(p)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731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A3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6248400"/>
            <a:ext cx="80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There is a strong </a:t>
            </a:r>
            <a:r>
              <a:rPr lang="en-US" dirty="0" err="1" smtClean="0">
                <a:solidFill>
                  <a:srgbClr val="FF0000"/>
                </a:solidFill>
              </a:rPr>
              <a:t>kaon</a:t>
            </a:r>
            <a:r>
              <a:rPr lang="en-US" dirty="0" smtClean="0">
                <a:solidFill>
                  <a:srgbClr val="FF0000"/>
                </a:solidFill>
              </a:rPr>
              <a:t> program proposed for Hall C. We need a </a:t>
            </a:r>
            <a:r>
              <a:rPr lang="en-US" dirty="0" err="1" smtClean="0">
                <a:solidFill>
                  <a:srgbClr val="FF0000"/>
                </a:solidFill>
              </a:rPr>
              <a:t>kaon</a:t>
            </a:r>
            <a:r>
              <a:rPr lang="en-US" dirty="0" smtClean="0">
                <a:solidFill>
                  <a:srgbClr val="FF0000"/>
                </a:solidFill>
              </a:rPr>
              <a:t> detector!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359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</a:rPr>
              <a:t>Meson Reaction Dynamics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657600" y="43434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However, </a:t>
            </a:r>
            <a:r>
              <a:rPr lang="en-US" sz="2000" dirty="0"/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efore one can learn about form factors and GPDs one has to investigate their prerequisites, e.g., factorization of hard and soft physics </a:t>
            </a:r>
          </a:p>
          <a:p>
            <a:pPr marL="800100" lvl="1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 err="1" smtClean="0"/>
              <a:t>Kaon</a:t>
            </a:r>
            <a:r>
              <a:rPr lang="en-US" sz="2000" dirty="0" smtClean="0"/>
              <a:t> factorization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3657600" y="1471410"/>
            <a:ext cx="5410200" cy="134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 can learn about meson form factors and nucleon Generalized Parton Distributions (GPDs) from these two diagrams of the meson reaction process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238" name="Slide Number Placeholder 5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3691D10-0DF5-44C8-A2FF-057C61F90273}" type="slidenum">
              <a:rPr lang="en-US" smtClean="0"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en-US" smtClean="0">
              <a:cs typeface="Lucida Sans Unicode" pitchFamily="34" charset="0"/>
            </a:endParaRPr>
          </a:p>
        </p:txBody>
      </p:sp>
      <p:pic>
        <p:nvPicPr>
          <p:cNvPr id="55" name="Picture 11" descr="po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624" y="1256413"/>
            <a:ext cx="2270214" cy="218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Group 38"/>
          <p:cNvGrpSpPr>
            <a:grpSpLocks/>
          </p:cNvGrpSpPr>
          <p:nvPr/>
        </p:nvGrpSpPr>
        <p:grpSpPr bwMode="auto">
          <a:xfrm>
            <a:off x="406872" y="3969743"/>
            <a:ext cx="3136280" cy="2209800"/>
            <a:chOff x="5791200" y="4191000"/>
            <a:chExt cx="3124200" cy="1876425"/>
          </a:xfrm>
        </p:grpSpPr>
        <p:pic>
          <p:nvPicPr>
            <p:cNvPr id="57" name="Picture 6" descr="mes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191000"/>
              <a:ext cx="3048000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Line 7"/>
            <p:cNvSpPr>
              <a:spLocks noChangeShapeType="1"/>
            </p:cNvSpPr>
            <p:nvPr/>
          </p:nvSpPr>
          <p:spPr bwMode="auto">
            <a:xfrm>
              <a:off x="6172200" y="5181600"/>
              <a:ext cx="18288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7467601" y="4906963"/>
              <a:ext cx="1447799" cy="235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3333FF"/>
                  </a:solidFill>
                </a:rPr>
                <a:t>Hard Scattering</a:t>
              </a:r>
            </a:p>
          </p:txBody>
        </p:sp>
        <p:cxnSp>
          <p:nvCxnSpPr>
            <p:cNvPr id="60" name="Straight Arrow Connector 37"/>
            <p:cNvCxnSpPr>
              <a:cxnSpLocks noChangeShapeType="1"/>
            </p:cNvCxnSpPr>
            <p:nvPr/>
          </p:nvCxnSpPr>
          <p:spPr bwMode="auto">
            <a:xfrm rot="10800000">
              <a:off x="7735455" y="5499132"/>
              <a:ext cx="990600" cy="1588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34925" algn="ctr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</p:cxnSp>
      </p:grpSp>
      <p:sp>
        <p:nvSpPr>
          <p:cNvPr id="61" name="TextBox 12"/>
          <p:cNvSpPr txBox="1">
            <a:spLocks noChangeArrowheads="1"/>
          </p:cNvSpPr>
          <p:nvPr/>
        </p:nvSpPr>
        <p:spPr bwMode="auto">
          <a:xfrm>
            <a:off x="2293937" y="2276475"/>
            <a:ext cx="5254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l-GR" sz="1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,K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cxnSp>
        <p:nvCxnSpPr>
          <p:cNvPr id="62" name="Straight Arrow Connector 41"/>
          <p:cNvCxnSpPr>
            <a:cxnSpLocks noChangeShapeType="1"/>
          </p:cNvCxnSpPr>
          <p:nvPr/>
        </p:nvCxnSpPr>
        <p:spPr bwMode="auto">
          <a:xfrm rot="10800000" flipV="1">
            <a:off x="2065337" y="2209800"/>
            <a:ext cx="533400" cy="152400"/>
          </a:xfrm>
          <a:prstGeom prst="straightConnector1">
            <a:avLst/>
          </a:prstGeom>
          <a:noFill/>
          <a:ln w="349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Oval 3"/>
          <p:cNvSpPr/>
          <p:nvPr/>
        </p:nvSpPr>
        <p:spPr>
          <a:xfrm>
            <a:off x="1295400" y="5334000"/>
            <a:ext cx="611331" cy="304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12"/>
          <p:cNvSpPr txBox="1">
            <a:spLocks noChangeArrowheads="1"/>
          </p:cNvSpPr>
          <p:nvPr/>
        </p:nvSpPr>
        <p:spPr bwMode="auto">
          <a:xfrm>
            <a:off x="1213797" y="5300246"/>
            <a:ext cx="9869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GPD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657600" y="3176441"/>
            <a:ext cx="5410200" cy="78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Depending on Q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, we probe either the meson form factors or the GPDs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459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Q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4343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Q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9" name="Rectangle 18"/>
          <p:cNvSpPr/>
          <p:nvPr/>
        </p:nvSpPr>
        <p:spPr>
          <a:xfrm>
            <a:off x="152400" y="14478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400" y="43434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228600" y="3886200"/>
            <a:ext cx="441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Difficult to draw a conclusion from current </a:t>
            </a:r>
            <a:r>
              <a:rPr lang="el-G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800" baseline="-1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800" baseline="-1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ratios</a:t>
            </a:r>
          </a:p>
          <a:p>
            <a:pPr lvl="1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Limited 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W (center of mass energy)  and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Q</a:t>
            </a:r>
            <a:r>
              <a:rPr lang="en-US" sz="1600" baseline="30000" dirty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coverage</a:t>
            </a:r>
          </a:p>
          <a:p>
            <a:pPr lvl="1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</a:pPr>
            <a:r>
              <a:rPr lang="en-US" sz="1600" dirty="0" err="1">
                <a:solidFill>
                  <a:schemeClr val="tx1"/>
                </a:solidFill>
                <a:cs typeface="Times New Roman" pitchFamily="18" charset="0"/>
              </a:rPr>
              <a:t>Kaon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data </a:t>
            </a:r>
            <a:r>
              <a:rPr lang="en-US" sz="1600" i="1" dirty="0">
                <a:solidFill>
                  <a:schemeClr val="tx1"/>
                </a:solidFill>
                <a:cs typeface="Times New Roman" pitchFamily="18" charset="0"/>
              </a:rPr>
              <a:t>in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resonance 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region (W&lt;2 GeV)</a:t>
            </a:r>
            <a:endParaRPr lang="en-US" sz="160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Uncertainties from scaling in x, 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228600" y="5791200"/>
            <a:ext cx="8686800" cy="685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0000"/>
                </a:solidFill>
              </a:rPr>
              <a:t>     High quality </a:t>
            </a:r>
            <a:r>
              <a:rPr lang="el-G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baseline="-25000">
                <a:solidFill>
                  <a:srgbClr val="FF0000"/>
                </a:solidFill>
              </a:rPr>
              <a:t>L</a:t>
            </a:r>
            <a:r>
              <a:rPr lang="en-US" sz="2000">
                <a:solidFill>
                  <a:srgbClr val="FF0000"/>
                </a:solidFill>
              </a:rPr>
              <a:t> and </a:t>
            </a:r>
            <a:r>
              <a:rPr lang="el-G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baseline="-25000">
                <a:solidFill>
                  <a:srgbClr val="FF0000"/>
                </a:solidFill>
              </a:rPr>
              <a:t>T</a:t>
            </a:r>
            <a:r>
              <a:rPr lang="en-US" sz="2000">
                <a:solidFill>
                  <a:srgbClr val="FF0000"/>
                </a:solidFill>
              </a:rPr>
              <a:t> data for both kaon and pion would provide important information for understanding the meson reaction mechanism</a:t>
            </a:r>
          </a:p>
        </p:txBody>
      </p:sp>
      <p:sp>
        <p:nvSpPr>
          <p:cNvPr id="13317" name="Slide Number Placeholder 2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1834C2FA-3F07-46BA-B9B0-39B28675813F}" type="slidenum">
              <a:rPr lang="en-US" smtClean="0">
                <a:solidFill>
                  <a:srgbClr val="898989"/>
                </a:solidFill>
              </a:rPr>
              <a:pPr>
                <a:buFont typeface="Times New Roman" pitchFamily="18" charset="0"/>
                <a:buNone/>
              </a:pPr>
              <a:t>7</a:t>
            </a:fld>
            <a:endParaRPr lang="en-US" smtClean="0">
              <a:solidFill>
                <a:srgbClr val="898989"/>
              </a:solidFill>
            </a:endParaRPr>
          </a:p>
        </p:txBody>
      </p:sp>
      <p:grpSp>
        <p:nvGrpSpPr>
          <p:cNvPr id="13318" name="Group 7"/>
          <p:cNvGrpSpPr>
            <a:grpSpLocks/>
          </p:cNvGrpSpPr>
          <p:nvPr/>
        </p:nvGrpSpPr>
        <p:grpSpPr bwMode="auto">
          <a:xfrm>
            <a:off x="4506913" y="1066800"/>
            <a:ext cx="4484687" cy="4267200"/>
            <a:chOff x="4506504" y="1066800"/>
            <a:chExt cx="4485096" cy="4267201"/>
          </a:xfrm>
        </p:grpSpPr>
        <p:cxnSp>
          <p:nvCxnSpPr>
            <p:cNvPr id="13322" name="Straight Arrow Connector 32"/>
            <p:cNvCxnSpPr>
              <a:cxnSpLocks noChangeShapeType="1"/>
            </p:cNvCxnSpPr>
            <p:nvPr/>
          </p:nvCxnSpPr>
          <p:spPr bwMode="auto">
            <a:xfrm>
              <a:off x="4943475" y="1617663"/>
              <a:ext cx="457200" cy="1587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23" name="Text Box 8"/>
            <p:cNvSpPr txBox="1">
              <a:spLocks noChangeArrowheads="1"/>
            </p:cNvSpPr>
            <p:nvPr/>
          </p:nvSpPr>
          <p:spPr bwMode="auto">
            <a:xfrm>
              <a:off x="7296150" y="1127125"/>
              <a:ext cx="16097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solidFill>
                    <a:srgbClr val="3333FF"/>
                  </a:solidFill>
                </a:rPr>
                <a:t>Q</a:t>
              </a:r>
              <a:r>
                <a:rPr lang="en-US" sz="1400" b="1" baseline="24000">
                  <a:solidFill>
                    <a:srgbClr val="3333FF"/>
                  </a:solidFill>
                </a:rPr>
                <a:t>2</a:t>
              </a:r>
              <a:r>
                <a:rPr lang="en-US" sz="1400" b="1">
                  <a:solidFill>
                    <a:srgbClr val="3333FF"/>
                  </a:solidFill>
                </a:rPr>
                <a:t>=1.2-2.0 GeV</a:t>
              </a:r>
              <a:r>
                <a:rPr lang="en-US" sz="1400" b="1" baseline="24000">
                  <a:solidFill>
                    <a:srgbClr val="3333FF"/>
                  </a:solidFill>
                </a:rPr>
                <a:t>2</a:t>
              </a:r>
            </a:p>
          </p:txBody>
        </p:sp>
        <p:sp>
          <p:nvSpPr>
            <p:cNvPr id="13324" name="Text Box 8"/>
            <p:cNvSpPr txBox="1">
              <a:spLocks noChangeArrowheads="1"/>
            </p:cNvSpPr>
            <p:nvPr/>
          </p:nvSpPr>
          <p:spPr bwMode="auto">
            <a:xfrm>
              <a:off x="7381875" y="3340100"/>
              <a:ext cx="16097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solidFill>
                    <a:srgbClr val="3333FF"/>
                  </a:solidFill>
                </a:rPr>
                <a:t>Q</a:t>
              </a:r>
              <a:r>
                <a:rPr lang="en-US" sz="1400" b="1" baseline="24000">
                  <a:solidFill>
                    <a:srgbClr val="3333FF"/>
                  </a:solidFill>
                </a:rPr>
                <a:t>2</a:t>
              </a:r>
              <a:r>
                <a:rPr lang="en-US" sz="1400" b="1">
                  <a:solidFill>
                    <a:srgbClr val="3333FF"/>
                  </a:solidFill>
                </a:rPr>
                <a:t>=1.9-3.4 GeV</a:t>
              </a:r>
              <a:r>
                <a:rPr lang="en-US" sz="1400" b="1" baseline="24000">
                  <a:solidFill>
                    <a:srgbClr val="3333FF"/>
                  </a:solidFill>
                </a:rPr>
                <a:t>2</a:t>
              </a:r>
            </a:p>
          </p:txBody>
        </p:sp>
        <p:cxnSp>
          <p:nvCxnSpPr>
            <p:cNvPr id="13325" name="Straight Arrow Connector 32"/>
            <p:cNvCxnSpPr>
              <a:cxnSpLocks noChangeShapeType="1"/>
            </p:cNvCxnSpPr>
            <p:nvPr/>
          </p:nvCxnSpPr>
          <p:spPr bwMode="auto">
            <a:xfrm>
              <a:off x="4943475" y="4057650"/>
              <a:ext cx="457200" cy="1588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26" name="Rectangle 20"/>
            <p:cNvSpPr>
              <a:spLocks noChangeArrowheads="1"/>
            </p:cNvSpPr>
            <p:nvPr/>
          </p:nvSpPr>
          <p:spPr bwMode="auto">
            <a:xfrm>
              <a:off x="5857875" y="1085850"/>
              <a:ext cx="4572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3327" name="TextBox 19"/>
            <p:cNvSpPr txBox="1">
              <a:spLocks noChangeArrowheads="1"/>
            </p:cNvSpPr>
            <p:nvPr/>
          </p:nvSpPr>
          <p:spPr bwMode="auto">
            <a:xfrm>
              <a:off x="5781675" y="1085850"/>
              <a:ext cx="1066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W&lt;2GeV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t=0.2 GeV</a:t>
              </a:r>
              <a:r>
                <a:rPr lang="en-US" baseline="30000">
                  <a:solidFill>
                    <a:schemeClr val="tx1"/>
                  </a:solidFill>
                </a:rPr>
                <a:t>2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x</a:t>
              </a:r>
              <a:r>
                <a:rPr lang="en-US" baseline="-25000">
                  <a:solidFill>
                    <a:schemeClr val="tx1"/>
                  </a:solidFill>
                </a:rPr>
                <a:t>B</a:t>
              </a:r>
              <a:r>
                <a:rPr lang="en-US">
                  <a:solidFill>
                    <a:schemeClr val="tx1"/>
                  </a:solidFill>
                </a:rPr>
                <a:t>=0.3</a:t>
              </a:r>
            </a:p>
          </p:txBody>
        </p:sp>
        <p:sp>
          <p:nvSpPr>
            <p:cNvPr id="13328" name="Rectangle 21"/>
            <p:cNvSpPr>
              <a:spLocks noChangeArrowheads="1"/>
            </p:cNvSpPr>
            <p:nvPr/>
          </p:nvSpPr>
          <p:spPr bwMode="auto">
            <a:xfrm>
              <a:off x="5781675" y="337185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3329" name="TextBox 22"/>
            <p:cNvSpPr txBox="1">
              <a:spLocks noChangeArrowheads="1"/>
            </p:cNvSpPr>
            <p:nvPr/>
          </p:nvSpPr>
          <p:spPr bwMode="auto">
            <a:xfrm>
              <a:off x="5705475" y="337185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t=0.4 GeV</a:t>
              </a:r>
              <a:r>
                <a:rPr lang="en-US" baseline="30000">
                  <a:solidFill>
                    <a:schemeClr val="tx1"/>
                  </a:solidFill>
                </a:rPr>
                <a:t>2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x</a:t>
              </a:r>
              <a:r>
                <a:rPr lang="en-US" baseline="-25000">
                  <a:solidFill>
                    <a:schemeClr val="tx1"/>
                  </a:solidFill>
                </a:rPr>
                <a:t>B</a:t>
              </a:r>
              <a:r>
                <a:rPr lang="en-US">
                  <a:solidFill>
                    <a:schemeClr val="tx1"/>
                  </a:solidFill>
                </a:rPr>
                <a:t>=0.4</a:t>
              </a:r>
            </a:p>
          </p:txBody>
        </p:sp>
        <p:sp>
          <p:nvSpPr>
            <p:cNvPr id="13330" name="Rectangle 24"/>
            <p:cNvSpPr>
              <a:spLocks noChangeArrowheads="1"/>
            </p:cNvSpPr>
            <p:nvPr/>
          </p:nvSpPr>
          <p:spPr bwMode="auto">
            <a:xfrm>
              <a:off x="7077075" y="299085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3331" name="TextBox 23"/>
            <p:cNvSpPr txBox="1">
              <a:spLocks noChangeArrowheads="1"/>
            </p:cNvSpPr>
            <p:nvPr/>
          </p:nvSpPr>
          <p:spPr bwMode="auto">
            <a:xfrm>
              <a:off x="6848475" y="2990850"/>
              <a:ext cx="7620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Q</a:t>
              </a:r>
              <a:r>
                <a:rPr lang="en-US" sz="800" b="1" baseline="30000">
                  <a:solidFill>
                    <a:schemeClr val="tx1"/>
                  </a:solidFill>
                </a:rPr>
                <a:t>2</a:t>
              </a:r>
              <a:r>
                <a:rPr lang="en-US" sz="800" b="1">
                  <a:solidFill>
                    <a:schemeClr val="tx1"/>
                  </a:solidFill>
                </a:rPr>
                <a:t> (GeV</a:t>
              </a:r>
              <a:r>
                <a:rPr lang="en-US" sz="800" b="1" baseline="30000">
                  <a:solidFill>
                    <a:schemeClr val="tx1"/>
                  </a:solidFill>
                </a:rPr>
                <a:t>2</a:t>
              </a:r>
              <a:r>
                <a:rPr lang="en-US" sz="800" b="1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3332" name="TextBox 25"/>
            <p:cNvSpPr txBox="1">
              <a:spLocks noChangeArrowheads="1"/>
            </p:cNvSpPr>
            <p:nvPr/>
          </p:nvSpPr>
          <p:spPr bwMode="auto">
            <a:xfrm>
              <a:off x="5543550" y="5060950"/>
              <a:ext cx="7620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Q</a:t>
              </a:r>
              <a:r>
                <a:rPr lang="en-US" sz="800" b="1" baseline="30000">
                  <a:solidFill>
                    <a:schemeClr val="tx1"/>
                  </a:solidFill>
                </a:rPr>
                <a:t>2</a:t>
              </a:r>
              <a:r>
                <a:rPr lang="en-US" sz="800" b="1">
                  <a:solidFill>
                    <a:schemeClr val="tx1"/>
                  </a:solidFill>
                </a:rPr>
                <a:t> (GeV</a:t>
              </a:r>
              <a:r>
                <a:rPr lang="en-US" sz="800" b="1" baseline="30000">
                  <a:solidFill>
                    <a:schemeClr val="tx1"/>
                  </a:solidFill>
                </a:rPr>
                <a:t>2</a:t>
              </a:r>
              <a:r>
                <a:rPr lang="en-US" sz="800" b="1">
                  <a:solidFill>
                    <a:schemeClr val="tx1"/>
                  </a:solidFill>
                </a:rPr>
                <a:t>)</a:t>
              </a:r>
            </a:p>
          </p:txBody>
        </p:sp>
        <p:pic>
          <p:nvPicPr>
            <p:cNvPr id="13333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7500" r="9901" b="1111"/>
            <a:stretch>
              <a:fillRect/>
            </a:stretch>
          </p:blipFill>
          <p:spPr bwMode="auto">
            <a:xfrm>
              <a:off x="4589282" y="1066800"/>
              <a:ext cx="4365986" cy="421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Rectangle 2"/>
            <p:cNvSpPr>
              <a:spLocks noChangeArrowheads="1"/>
            </p:cNvSpPr>
            <p:nvPr/>
          </p:nvSpPr>
          <p:spPr bwMode="auto">
            <a:xfrm>
              <a:off x="5019675" y="1162050"/>
              <a:ext cx="609600" cy="455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3335" name="Rectangle 29"/>
            <p:cNvSpPr>
              <a:spLocks noChangeArrowheads="1"/>
            </p:cNvSpPr>
            <p:nvPr/>
          </p:nvSpPr>
          <p:spPr bwMode="auto">
            <a:xfrm>
              <a:off x="7153275" y="1162050"/>
              <a:ext cx="609600" cy="455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3336" name="Rectangle 30"/>
            <p:cNvSpPr>
              <a:spLocks noChangeArrowheads="1"/>
            </p:cNvSpPr>
            <p:nvPr/>
          </p:nvSpPr>
          <p:spPr bwMode="auto">
            <a:xfrm>
              <a:off x="5019675" y="3067050"/>
              <a:ext cx="609600" cy="455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3337" name="Rectangle 31"/>
            <p:cNvSpPr>
              <a:spLocks noChangeArrowheads="1"/>
            </p:cNvSpPr>
            <p:nvPr/>
          </p:nvSpPr>
          <p:spPr bwMode="auto">
            <a:xfrm>
              <a:off x="7153275" y="3067050"/>
              <a:ext cx="609600" cy="455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3338" name="Text Box 9"/>
            <p:cNvSpPr txBox="1">
              <a:spLocks noChangeArrowheads="1"/>
            </p:cNvSpPr>
            <p:nvPr/>
          </p:nvSpPr>
          <p:spPr bwMode="auto">
            <a:xfrm>
              <a:off x="6324357" y="2971800"/>
              <a:ext cx="1371600" cy="371475"/>
            </a:xfrm>
            <a:prstGeom prst="rect">
              <a:avLst/>
            </a:prstGeom>
            <a:solidFill>
              <a:srgbClr val="FFFF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7452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b="1" dirty="0" err="1">
                  <a:solidFill>
                    <a:srgbClr val="000000"/>
                  </a:solidFill>
                  <a:latin typeface="Times New Roman" pitchFamily="18" charset="0"/>
                </a:rPr>
                <a:t>ep</a:t>
              </a:r>
              <a:r>
                <a:rPr lang="en-US" sz="18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→</a:t>
              </a:r>
              <a:r>
                <a:rPr lang="en-US" sz="18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latin typeface="Times New Roman" pitchFamily="18" charset="0"/>
                </a:rPr>
                <a:t>e‘</a:t>
              </a:r>
              <a:r>
                <a:rPr lang="en-US" sz="1800" b="1" dirty="0" err="1">
                  <a:solidFill>
                    <a:srgbClr val="273CD7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800" b="1" baseline="33000" dirty="0" err="1">
                  <a:solidFill>
                    <a:srgbClr val="273CD7"/>
                  </a:solidFill>
                  <a:latin typeface="Times New Roman" pitchFamily="18" charset="0"/>
                </a:rPr>
                <a:t>+</a:t>
              </a:r>
              <a:r>
                <a:rPr lang="en-US" sz="18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n-US" sz="18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9" name="Text Box 9"/>
            <p:cNvSpPr txBox="1">
              <a:spLocks noChangeArrowheads="1"/>
            </p:cNvSpPr>
            <p:nvPr/>
          </p:nvSpPr>
          <p:spPr bwMode="auto">
            <a:xfrm>
              <a:off x="6391275" y="1085850"/>
              <a:ext cx="1371600" cy="371475"/>
            </a:xfrm>
            <a:prstGeom prst="rect">
              <a:avLst/>
            </a:prstGeom>
            <a:solidFill>
              <a:srgbClr val="FFFFF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7452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Times New Roman" pitchFamily="18" charset="0"/>
                </a:rPr>
                <a:t>ep </a:t>
              </a:r>
              <a:r>
                <a:rPr lang="en-US" sz="1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→</a:t>
              </a:r>
              <a:r>
                <a:rPr lang="en-US" sz="1800" b="1">
                  <a:solidFill>
                    <a:srgbClr val="000000"/>
                  </a:solidFill>
                  <a:latin typeface="Times New Roman" pitchFamily="18" charset="0"/>
                </a:rPr>
                <a:t> e‘</a:t>
              </a:r>
              <a:r>
                <a:rPr lang="el-GR" sz="1800" b="1">
                  <a:solidFill>
                    <a:srgbClr val="273CD7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1800" b="1" baseline="33000">
                  <a:solidFill>
                    <a:srgbClr val="273CD7"/>
                  </a:solidFill>
                  <a:latin typeface="Times New Roman" pitchFamily="18" charset="0"/>
                </a:rPr>
                <a:t>+</a:t>
              </a:r>
              <a:r>
                <a:rPr lang="en-US" sz="18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3340" name="Text Box 8"/>
            <p:cNvSpPr txBox="1">
              <a:spLocks noChangeArrowheads="1"/>
            </p:cNvSpPr>
            <p:nvPr/>
          </p:nvSpPr>
          <p:spPr bwMode="auto">
            <a:xfrm>
              <a:off x="5028839" y="1828800"/>
              <a:ext cx="16095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b="1" dirty="0">
                  <a:solidFill>
                    <a:srgbClr val="3333FF"/>
                  </a:solidFill>
                </a:rPr>
                <a:t>Q</a:t>
              </a:r>
              <a:r>
                <a:rPr lang="en-US" sz="1600" b="1" baseline="24000" dirty="0">
                  <a:solidFill>
                    <a:srgbClr val="3333FF"/>
                  </a:solidFill>
                </a:rPr>
                <a:t>2</a:t>
              </a:r>
              <a:r>
                <a:rPr lang="en-US" sz="1600" b="1" dirty="0">
                  <a:solidFill>
                    <a:srgbClr val="3333FF"/>
                  </a:solidFill>
                </a:rPr>
                <a:t>=1.4-2.2 GeV</a:t>
              </a:r>
              <a:r>
                <a:rPr lang="en-US" sz="1600" b="1" baseline="24000" dirty="0">
                  <a:solidFill>
                    <a:srgbClr val="3333FF"/>
                  </a:solidFill>
                </a:rPr>
                <a:t>2</a:t>
              </a:r>
            </a:p>
          </p:txBody>
        </p:sp>
        <p:sp>
          <p:nvSpPr>
            <p:cNvPr id="13341" name="Text Box 9"/>
            <p:cNvSpPr txBox="1">
              <a:spLocks noChangeArrowheads="1"/>
            </p:cNvSpPr>
            <p:nvPr/>
          </p:nvSpPr>
          <p:spPr bwMode="auto">
            <a:xfrm>
              <a:off x="7238840" y="1524000"/>
              <a:ext cx="16765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b="1" dirty="0">
                  <a:solidFill>
                    <a:srgbClr val="3333FF"/>
                  </a:solidFill>
                </a:rPr>
                <a:t>Q</a:t>
              </a:r>
              <a:r>
                <a:rPr lang="en-US" sz="1600" b="1" baseline="24000" dirty="0">
                  <a:solidFill>
                    <a:srgbClr val="3333FF"/>
                  </a:solidFill>
                </a:rPr>
                <a:t>2</a:t>
              </a:r>
              <a:r>
                <a:rPr lang="en-US" sz="1600" b="1" dirty="0">
                  <a:solidFill>
                    <a:srgbClr val="3333FF"/>
                  </a:solidFill>
                </a:rPr>
                <a:t>=2.7-3.9 GeV</a:t>
              </a:r>
              <a:r>
                <a:rPr lang="en-US" sz="1600" b="1" baseline="24000" dirty="0">
                  <a:solidFill>
                    <a:srgbClr val="3333FF"/>
                  </a:solidFill>
                </a:rPr>
                <a:t>2</a:t>
              </a:r>
            </a:p>
          </p:txBody>
        </p:sp>
        <p:sp>
          <p:nvSpPr>
            <p:cNvPr id="13342" name="Text Box 8"/>
            <p:cNvSpPr txBox="1">
              <a:spLocks noChangeArrowheads="1"/>
            </p:cNvSpPr>
            <p:nvPr/>
          </p:nvSpPr>
          <p:spPr bwMode="auto">
            <a:xfrm>
              <a:off x="5105046" y="3733801"/>
              <a:ext cx="16857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b="1" dirty="0">
                  <a:solidFill>
                    <a:srgbClr val="3333FF"/>
                  </a:solidFill>
                </a:rPr>
                <a:t>Q</a:t>
              </a:r>
              <a:r>
                <a:rPr lang="en-US" sz="1600" b="1" baseline="24000" dirty="0">
                  <a:solidFill>
                    <a:srgbClr val="3333FF"/>
                  </a:solidFill>
                </a:rPr>
                <a:t>2</a:t>
              </a:r>
              <a:r>
                <a:rPr lang="en-US" sz="1600" b="1" dirty="0">
                  <a:solidFill>
                    <a:srgbClr val="3333FF"/>
                  </a:solidFill>
                </a:rPr>
                <a:t>=1.2-2.0 GeV</a:t>
              </a:r>
              <a:r>
                <a:rPr lang="en-US" sz="1600" b="1" baseline="24000" dirty="0">
                  <a:solidFill>
                    <a:srgbClr val="3333FF"/>
                  </a:solidFill>
                </a:rPr>
                <a:t>2</a:t>
              </a:r>
            </a:p>
          </p:txBody>
        </p:sp>
        <p:sp>
          <p:nvSpPr>
            <p:cNvPr id="13343" name="Text Box 8"/>
            <p:cNvSpPr txBox="1">
              <a:spLocks noChangeArrowheads="1"/>
            </p:cNvSpPr>
            <p:nvPr/>
          </p:nvSpPr>
          <p:spPr bwMode="auto">
            <a:xfrm>
              <a:off x="7238840" y="3657601"/>
              <a:ext cx="16859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b="1" dirty="0">
                  <a:solidFill>
                    <a:srgbClr val="3333FF"/>
                  </a:solidFill>
                </a:rPr>
                <a:t>Q</a:t>
              </a:r>
              <a:r>
                <a:rPr lang="en-US" sz="1600" b="1" baseline="24000" dirty="0">
                  <a:solidFill>
                    <a:srgbClr val="3333FF"/>
                  </a:solidFill>
                </a:rPr>
                <a:t>2</a:t>
              </a:r>
              <a:r>
                <a:rPr lang="en-US" sz="1600" b="1" dirty="0">
                  <a:solidFill>
                    <a:srgbClr val="3333FF"/>
                  </a:solidFill>
                </a:rPr>
                <a:t>=1.9-3.4 GeV</a:t>
              </a:r>
              <a:r>
                <a:rPr lang="en-US" sz="1600" b="1" baseline="24000" dirty="0">
                  <a:solidFill>
                    <a:srgbClr val="3333FF"/>
                  </a:solidFill>
                </a:rPr>
                <a:t>2</a:t>
              </a:r>
            </a:p>
          </p:txBody>
        </p:sp>
        <p:sp>
          <p:nvSpPr>
            <p:cNvPr id="13344" name="Rectangle 38"/>
            <p:cNvSpPr>
              <a:spLocks noChangeArrowheads="1"/>
            </p:cNvSpPr>
            <p:nvPr/>
          </p:nvSpPr>
          <p:spPr bwMode="auto">
            <a:xfrm>
              <a:off x="4589282" y="1695450"/>
              <a:ext cx="201793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3345" name="Rectangle 39"/>
            <p:cNvSpPr>
              <a:spLocks noChangeArrowheads="1"/>
            </p:cNvSpPr>
            <p:nvPr/>
          </p:nvSpPr>
          <p:spPr bwMode="auto">
            <a:xfrm>
              <a:off x="4613978" y="3648075"/>
              <a:ext cx="201793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3346" name="Rectangle 40"/>
            <p:cNvSpPr>
              <a:spLocks noChangeArrowheads="1"/>
            </p:cNvSpPr>
            <p:nvPr/>
          </p:nvSpPr>
          <p:spPr bwMode="auto">
            <a:xfrm>
              <a:off x="5375978" y="5048251"/>
              <a:ext cx="1405620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/>
                <a:t>Q</a:t>
              </a:r>
              <a:r>
                <a:rPr lang="en-US" baseline="30000" dirty="0" smtClean="0"/>
                <a:t>2 </a:t>
              </a:r>
              <a:r>
                <a:rPr lang="en-US" dirty="0" smtClean="0"/>
                <a:t>(GeV</a:t>
              </a:r>
              <a:r>
                <a:rPr lang="en-US" baseline="30000" dirty="0" smtClean="0"/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3347" name="Rectangle 41"/>
            <p:cNvSpPr>
              <a:spLocks noChangeArrowheads="1"/>
            </p:cNvSpPr>
            <p:nvPr/>
          </p:nvSpPr>
          <p:spPr bwMode="auto">
            <a:xfrm>
              <a:off x="7458075" y="5105402"/>
              <a:ext cx="939097" cy="227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3348" name="TextBox 29"/>
            <p:cNvSpPr txBox="1">
              <a:spLocks noChangeArrowheads="1"/>
            </p:cNvSpPr>
            <p:nvPr/>
          </p:nvSpPr>
          <p:spPr bwMode="auto">
            <a:xfrm rot="-5400000">
              <a:off x="4088893" y="1512986"/>
              <a:ext cx="1143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l-GR" sz="1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US" sz="1400" b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l-GR" sz="1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US" sz="1400" b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3349" name="TextBox 29"/>
            <p:cNvSpPr txBox="1">
              <a:spLocks noChangeArrowheads="1"/>
            </p:cNvSpPr>
            <p:nvPr/>
          </p:nvSpPr>
          <p:spPr bwMode="auto">
            <a:xfrm rot="-5400000">
              <a:off x="4088893" y="3494186"/>
              <a:ext cx="1143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l-GR" sz="1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US" sz="1400" b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l-GR" sz="1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US" sz="1400" b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3350" name="Rectangle 5"/>
            <p:cNvSpPr>
              <a:spLocks noChangeArrowheads="1"/>
            </p:cNvSpPr>
            <p:nvPr/>
          </p:nvSpPr>
          <p:spPr bwMode="auto">
            <a:xfrm>
              <a:off x="5019675" y="2701724"/>
              <a:ext cx="990600" cy="150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3351" name="Rectangle 47"/>
            <p:cNvSpPr>
              <a:spLocks noChangeArrowheads="1"/>
            </p:cNvSpPr>
            <p:nvPr/>
          </p:nvSpPr>
          <p:spPr bwMode="auto">
            <a:xfrm>
              <a:off x="7153275" y="2741614"/>
              <a:ext cx="990600" cy="150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grpSp>
          <p:nvGrpSpPr>
            <p:cNvPr id="13352" name="Group 4"/>
            <p:cNvGrpSpPr>
              <a:grpSpLocks/>
            </p:cNvGrpSpPr>
            <p:nvPr/>
          </p:nvGrpSpPr>
          <p:grpSpPr bwMode="auto">
            <a:xfrm>
              <a:off x="4958180" y="2589214"/>
              <a:ext cx="823495" cy="375034"/>
              <a:chOff x="5029200" y="2514600"/>
              <a:chExt cx="823495" cy="375034"/>
            </a:xfrm>
          </p:grpSpPr>
          <p:sp>
            <p:nvSpPr>
              <p:cNvPr id="13359" name="Rectangle 21"/>
              <p:cNvSpPr>
                <a:spLocks noChangeArrowheads="1"/>
              </p:cNvSpPr>
              <p:nvPr/>
            </p:nvSpPr>
            <p:spPr bwMode="auto">
              <a:xfrm>
                <a:off x="5029200" y="2664614"/>
                <a:ext cx="823495" cy="2250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spcBef>
                    <a:spcPts val="75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100">
                    <a:solidFill>
                      <a:schemeClr val="tx1"/>
                    </a:solidFill>
                  </a:rPr>
                  <a:t>x=0.3</a:t>
                </a:r>
              </a:p>
            </p:txBody>
          </p:sp>
          <p:sp>
            <p:nvSpPr>
              <p:cNvPr id="13360" name="Rectangle 19"/>
              <p:cNvSpPr>
                <a:spLocks noChangeArrowheads="1"/>
              </p:cNvSpPr>
              <p:nvPr/>
            </p:nvSpPr>
            <p:spPr bwMode="auto">
              <a:xfrm>
                <a:off x="5029200" y="2514600"/>
                <a:ext cx="673768" cy="2250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spcBef>
                    <a:spcPts val="75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100">
                    <a:solidFill>
                      <a:schemeClr val="tx1"/>
                    </a:solidFill>
                  </a:rPr>
                  <a:t>t=0.2</a:t>
                </a:r>
              </a:p>
            </p:txBody>
          </p:sp>
        </p:grpSp>
        <p:sp>
          <p:nvSpPr>
            <p:cNvPr id="13353" name="Rectangle 25"/>
            <p:cNvSpPr>
              <a:spLocks noChangeArrowheads="1"/>
            </p:cNvSpPr>
            <p:nvPr/>
          </p:nvSpPr>
          <p:spPr bwMode="auto">
            <a:xfrm>
              <a:off x="7091780" y="2745194"/>
              <a:ext cx="823495" cy="225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>
                  <a:solidFill>
                    <a:schemeClr val="tx1"/>
                  </a:solidFill>
                </a:rPr>
                <a:t>x=0.5</a:t>
              </a:r>
            </a:p>
          </p:txBody>
        </p:sp>
        <p:sp>
          <p:nvSpPr>
            <p:cNvPr id="13354" name="Rectangle 26"/>
            <p:cNvSpPr>
              <a:spLocks noChangeArrowheads="1"/>
            </p:cNvSpPr>
            <p:nvPr/>
          </p:nvSpPr>
          <p:spPr bwMode="auto">
            <a:xfrm>
              <a:off x="7091780" y="2595180"/>
              <a:ext cx="673768" cy="225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>
                  <a:solidFill>
                    <a:schemeClr val="tx1"/>
                  </a:solidFill>
                </a:rPr>
                <a:t>t=0.4</a:t>
              </a:r>
            </a:p>
          </p:txBody>
        </p:sp>
        <p:sp>
          <p:nvSpPr>
            <p:cNvPr id="13355" name="Rectangle 21"/>
            <p:cNvSpPr>
              <a:spLocks noChangeArrowheads="1"/>
            </p:cNvSpPr>
            <p:nvPr/>
          </p:nvSpPr>
          <p:spPr bwMode="auto">
            <a:xfrm>
              <a:off x="4943475" y="3507194"/>
              <a:ext cx="823495" cy="225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>
                  <a:solidFill>
                    <a:schemeClr val="tx1"/>
                  </a:solidFill>
                </a:rPr>
                <a:t>x=0.3</a:t>
              </a:r>
            </a:p>
          </p:txBody>
        </p:sp>
        <p:sp>
          <p:nvSpPr>
            <p:cNvPr id="13356" name="Rectangle 19"/>
            <p:cNvSpPr>
              <a:spLocks noChangeArrowheads="1"/>
            </p:cNvSpPr>
            <p:nvPr/>
          </p:nvSpPr>
          <p:spPr bwMode="auto">
            <a:xfrm>
              <a:off x="4943475" y="3357180"/>
              <a:ext cx="673768" cy="225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>
                  <a:solidFill>
                    <a:schemeClr val="tx1"/>
                  </a:solidFill>
                </a:rPr>
                <a:t>t=0.2</a:t>
              </a:r>
            </a:p>
          </p:txBody>
        </p:sp>
        <p:sp>
          <p:nvSpPr>
            <p:cNvPr id="13357" name="Rectangle 25"/>
            <p:cNvSpPr>
              <a:spLocks noChangeArrowheads="1"/>
            </p:cNvSpPr>
            <p:nvPr/>
          </p:nvSpPr>
          <p:spPr bwMode="auto">
            <a:xfrm>
              <a:off x="7185359" y="3501227"/>
              <a:ext cx="823495" cy="225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>
                  <a:solidFill>
                    <a:schemeClr val="tx1"/>
                  </a:solidFill>
                </a:rPr>
                <a:t>x=0.4</a:t>
              </a:r>
            </a:p>
          </p:txBody>
        </p:sp>
        <p:sp>
          <p:nvSpPr>
            <p:cNvPr id="13358" name="Rectangle 26"/>
            <p:cNvSpPr>
              <a:spLocks noChangeArrowheads="1"/>
            </p:cNvSpPr>
            <p:nvPr/>
          </p:nvSpPr>
          <p:spPr bwMode="auto">
            <a:xfrm>
              <a:off x="7185359" y="3351214"/>
              <a:ext cx="673768" cy="225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>
                  <a:solidFill>
                    <a:schemeClr val="tx1"/>
                  </a:solidFill>
                </a:rPr>
                <a:t>t=0.4</a:t>
              </a:r>
            </a:p>
          </p:txBody>
        </p:sp>
      </p:grpSp>
      <p:sp>
        <p:nvSpPr>
          <p:cNvPr id="55" name="Rectangle 4"/>
          <p:cNvSpPr txBox="1">
            <a:spLocks noChangeArrowheads="1"/>
          </p:cNvSpPr>
          <p:nvPr/>
        </p:nvSpPr>
        <p:spPr bwMode="auto">
          <a:xfrm>
            <a:off x="0" y="381000"/>
            <a:ext cx="899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High Q</a:t>
            </a:r>
            <a:r>
              <a:rPr lang="en-US" sz="32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Q</a:t>
            </a:r>
            <a:r>
              <a:rPr lang="en-US" sz="32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</a:t>
            </a:r>
            <a:r>
              <a:rPr lang="en-US" sz="3200" b="1" baseline="2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scaling of </a:t>
            </a:r>
            <a:r>
              <a:rPr lang="el-G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σ</a:t>
            </a:r>
            <a:r>
              <a:rPr lang="en-US" sz="3200" b="1" baseline="-16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</a:t>
            </a:r>
            <a:r>
              <a:rPr lang="el-G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σ</a:t>
            </a:r>
            <a:r>
              <a:rPr lang="en-US" sz="3200" b="1" baseline="-16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152400" y="2438400"/>
            <a:ext cx="3505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sz="1800">
                <a:solidFill>
                  <a:schemeClr val="tx1"/>
                </a:solidFill>
              </a:rPr>
              <a:t>A test is the Q</a:t>
            </a:r>
            <a:r>
              <a:rPr lang="en-US" sz="1800" baseline="24000">
                <a:solidFill>
                  <a:schemeClr val="tx1"/>
                </a:solidFill>
              </a:rPr>
              <a:t>2</a:t>
            </a:r>
            <a:r>
              <a:rPr lang="en-US" sz="1800">
                <a:solidFill>
                  <a:schemeClr val="tx1"/>
                </a:solidFill>
              </a:rPr>
              <a:t> dependence of the cross section:</a:t>
            </a:r>
          </a:p>
          <a:p>
            <a:pPr lvl="1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</a:pPr>
            <a:r>
              <a:rPr lang="el-GR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6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solidFill>
                  <a:schemeClr val="tx1"/>
                </a:solidFill>
                <a:cs typeface="Arial" charset="0"/>
              </a:rPr>
              <a:t>~ </a:t>
            </a:r>
            <a:r>
              <a: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i="1" baseline="24000">
                <a:solidFill>
                  <a:srgbClr val="FF0000"/>
                </a:solidFill>
              </a:rPr>
              <a:t>-6 </a:t>
            </a:r>
            <a:r>
              <a:rPr lang="en-US" sz="1600">
                <a:solidFill>
                  <a:schemeClr val="tx1"/>
                </a:solidFill>
              </a:rPr>
              <a:t>to leading order</a:t>
            </a:r>
          </a:p>
          <a:p>
            <a:pPr lvl="1" eaLnBrk="0" hangingPunct="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–"/>
            </a:pPr>
            <a:r>
              <a:rPr lang="el-GR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600" i="1" baseline="-16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i="1">
                <a:solidFill>
                  <a:schemeClr val="tx1"/>
                </a:solidFill>
              </a:rPr>
              <a:t> ~</a:t>
            </a:r>
            <a:r>
              <a: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i="1" baseline="24000">
                <a:solidFill>
                  <a:srgbClr val="FF0000"/>
                </a:solidFill>
              </a:rPr>
              <a:t>-8</a:t>
            </a:r>
            <a:endParaRPr lang="en-US" sz="1600" i="1" baseline="24000">
              <a:solidFill>
                <a:schemeClr val="tx1"/>
              </a:solidFill>
            </a:endParaRPr>
          </a:p>
        </p:txBody>
      </p:sp>
      <p:sp>
        <p:nvSpPr>
          <p:cNvPr id="13321" name="Rectangle 3"/>
          <p:cNvSpPr>
            <a:spLocks noChangeArrowheads="1"/>
          </p:cNvSpPr>
          <p:nvPr/>
        </p:nvSpPr>
        <p:spPr bwMode="auto">
          <a:xfrm>
            <a:off x="190500" y="1066800"/>
            <a:ext cx="403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sz="1800">
                <a:solidFill>
                  <a:schemeClr val="tx1"/>
                </a:solidFill>
              </a:rPr>
              <a:t>To access physics contained in GPDs, one is limited to the kinematic regime where hard-soft factorization applies</a:t>
            </a:r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7205108" y="5048250"/>
            <a:ext cx="1405492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/>
              <a:t>Q</a:t>
            </a:r>
            <a:r>
              <a:rPr lang="en-US" baseline="30000" dirty="0" smtClean="0"/>
              <a:t>2 </a:t>
            </a:r>
            <a:r>
              <a:rPr lang="en-US" dirty="0" smtClean="0"/>
              <a:t>(GeV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07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Problematic </a:t>
            </a:r>
            <a:r>
              <a:rPr lang="en-US" dirty="0" err="1" smtClean="0"/>
              <a:t>Pions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886200" cy="3505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QCD scaling works for previous </a:t>
            </a:r>
            <a:r>
              <a:rPr lang="en-US" sz="2000" dirty="0"/>
              <a:t>p</a:t>
            </a:r>
            <a:r>
              <a:rPr lang="en-US" sz="2000" dirty="0" smtClean="0"/>
              <a:t>ion data, but the magnitude compared to the QCD prediction is suspicious.</a:t>
            </a:r>
          </a:p>
          <a:p>
            <a:r>
              <a:rPr lang="en-US" sz="2000" dirty="0" smtClean="0"/>
              <a:t>Further </a:t>
            </a:r>
            <a:r>
              <a:rPr lang="en-US" sz="2000" dirty="0" err="1" smtClean="0"/>
              <a:t>kaon</a:t>
            </a:r>
            <a:r>
              <a:rPr lang="en-US" sz="2000" dirty="0" smtClean="0"/>
              <a:t> experiments could provide data that matches the QCD prediction.  </a:t>
            </a:r>
          </a:p>
          <a:p>
            <a:r>
              <a:rPr lang="en-US" sz="2000" dirty="0" smtClean="0"/>
              <a:t>The 12 </a:t>
            </a:r>
            <a:r>
              <a:rPr lang="en-US" sz="2000" dirty="0" err="1" smtClean="0"/>
              <a:t>GeV</a:t>
            </a:r>
            <a:r>
              <a:rPr lang="en-US" sz="2000" dirty="0" smtClean="0"/>
              <a:t> upgrade allows for </a:t>
            </a:r>
            <a:r>
              <a:rPr lang="en-US" sz="2000" dirty="0" err="1" smtClean="0"/>
              <a:t>kaon</a:t>
            </a:r>
            <a:r>
              <a:rPr lang="en-US" sz="2000" dirty="0" smtClean="0"/>
              <a:t> production above a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value of 1, and even higher into the hard QCD range.</a:t>
            </a:r>
            <a:endParaRPr lang="en-US" sz="2000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4822825" y="1919287"/>
            <a:ext cx="396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100" b="1" dirty="0">
                <a:latin typeface="+mn-lt"/>
              </a:rPr>
              <a:t>T. Horn et al.,  Phys. Rev. </a:t>
            </a:r>
            <a:r>
              <a:rPr lang="en-US" sz="1100" b="1" dirty="0" err="1">
                <a:latin typeface="+mn-lt"/>
              </a:rPr>
              <a:t>Lett</a:t>
            </a:r>
            <a:r>
              <a:rPr lang="en-US" sz="1100" b="1" dirty="0">
                <a:latin typeface="+mn-lt"/>
              </a:rPr>
              <a:t>. 97 (2006) 192001.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822825" y="2147887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100" b="1" dirty="0">
                <a:latin typeface="+mn-lt"/>
              </a:rPr>
              <a:t>T. Horn et al.,  arXiv:0707.1794 (2007).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27625" y="6491287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100" dirty="0">
                <a:latin typeface="Comic Sans MS" pitchFamily="66" charset="0"/>
              </a:rPr>
              <a:t>A.P. </a:t>
            </a:r>
            <a:r>
              <a:rPr lang="en-US" sz="1100" dirty="0" err="1">
                <a:latin typeface="Comic Sans MS" pitchFamily="66" charset="0"/>
              </a:rPr>
              <a:t>Bakulev</a:t>
            </a:r>
            <a:r>
              <a:rPr lang="en-US" sz="1100" dirty="0">
                <a:latin typeface="Comic Sans MS" pitchFamily="66" charset="0"/>
              </a:rPr>
              <a:t> et al, Phys. Rev. </a:t>
            </a:r>
            <a:r>
              <a:rPr lang="en-US" sz="1100" b="1" dirty="0">
                <a:latin typeface="Comic Sans MS" pitchFamily="66" charset="0"/>
              </a:rPr>
              <a:t>D70</a:t>
            </a:r>
            <a:r>
              <a:rPr lang="en-US" sz="1100" dirty="0">
                <a:latin typeface="Comic Sans MS" pitchFamily="66" charset="0"/>
              </a:rPr>
              <a:t> (2004)]</a:t>
            </a:r>
          </a:p>
        </p:txBody>
      </p:sp>
      <p:pic>
        <p:nvPicPr>
          <p:cNvPr id="7" name="Picture 8" descr="cua_showplot_kaonff_pionf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28887"/>
            <a:ext cx="4518025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EA75-EB41-4799-9CEA-D82CAA67123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kaon_sep_data_wde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7" r="4918"/>
          <a:stretch>
            <a:fillRect/>
          </a:stretch>
        </p:blipFill>
        <p:spPr bwMode="auto">
          <a:xfrm>
            <a:off x="4267200" y="1143000"/>
            <a:ext cx="4729163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JLab 12 </a:t>
            </a:r>
            <a:r>
              <a:rPr lang="en-US" sz="3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GeV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L/T separated kaon cross sections</a:t>
            </a:r>
            <a:endParaRPr lang="en-US" sz="3200" baseline="-25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5257800" y="685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l-GR" sz="2800" b="1">
                <a:solidFill>
                  <a:srgbClr val="3333FF"/>
                </a:solidFill>
                <a:cs typeface="Times New Roman" pitchFamily="18" charset="0"/>
              </a:rPr>
              <a:t>σ</a:t>
            </a:r>
            <a:r>
              <a:rPr lang="en-US" sz="2800" b="1" baseline="-25000">
                <a:solidFill>
                  <a:srgbClr val="3333FF"/>
                </a:solidFill>
                <a:cs typeface="Times New Roman" pitchFamily="18" charset="0"/>
              </a:rPr>
              <a:t>L</a:t>
            </a:r>
            <a:endParaRPr lang="en-US" sz="2800" b="1" baseline="-25000">
              <a:solidFill>
                <a:srgbClr val="3333FF"/>
              </a:solidFill>
            </a:endParaRP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7696200" y="685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l-GR" sz="2800" b="1">
                <a:solidFill>
                  <a:srgbClr val="3333FF"/>
                </a:solidFill>
                <a:cs typeface="Times New Roman" pitchFamily="18" charset="0"/>
              </a:rPr>
              <a:t>σ</a:t>
            </a:r>
            <a:r>
              <a:rPr lang="en-US" sz="2800" b="1" baseline="-25000">
                <a:solidFill>
                  <a:srgbClr val="3333FF"/>
                </a:solidFill>
                <a:cs typeface="Times New Roman" pitchFamily="18" charset="0"/>
              </a:rPr>
              <a:t>T</a:t>
            </a:r>
            <a:endParaRPr lang="en-US" sz="2800" b="1" baseline="-25000">
              <a:solidFill>
                <a:srgbClr val="3333FF"/>
              </a:solidFill>
            </a:endParaRPr>
          </a:p>
        </p:txBody>
      </p:sp>
      <p:cxnSp>
        <p:nvCxnSpPr>
          <p:cNvPr id="14342" name="Straight Arrow Connector 9"/>
          <p:cNvCxnSpPr>
            <a:cxnSpLocks noChangeShapeType="1"/>
          </p:cNvCxnSpPr>
          <p:nvPr/>
        </p:nvCxnSpPr>
        <p:spPr bwMode="auto">
          <a:xfrm rot="5400000">
            <a:off x="5334794" y="1294606"/>
            <a:ext cx="304800" cy="1588"/>
          </a:xfrm>
          <a:prstGeom prst="straightConnector1">
            <a:avLst/>
          </a:prstGeom>
          <a:noFill/>
          <a:ln w="19050" algn="ctr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43" name="Straight Arrow Connector 10"/>
          <p:cNvCxnSpPr>
            <a:cxnSpLocks noChangeShapeType="1"/>
          </p:cNvCxnSpPr>
          <p:nvPr/>
        </p:nvCxnSpPr>
        <p:spPr bwMode="auto">
          <a:xfrm rot="5400000">
            <a:off x="7696994" y="1294606"/>
            <a:ext cx="304800" cy="1588"/>
          </a:xfrm>
          <a:prstGeom prst="straightConnector1">
            <a:avLst/>
          </a:prstGeom>
          <a:noFill/>
          <a:ln w="19050" algn="ctr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44" name="Oval 9"/>
          <p:cNvSpPr>
            <a:spLocks noChangeArrowheads="1"/>
          </p:cNvSpPr>
          <p:nvPr/>
        </p:nvSpPr>
        <p:spPr bwMode="auto">
          <a:xfrm>
            <a:off x="5486400" y="914400"/>
            <a:ext cx="1219200" cy="5029200"/>
          </a:xfrm>
          <a:prstGeom prst="ellipse">
            <a:avLst/>
          </a:prstGeom>
          <a:noFill/>
          <a:ln w="38100" algn="ctr">
            <a:solidFill>
              <a:srgbClr val="FAA9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4345" name="Oval 11"/>
          <p:cNvSpPr>
            <a:spLocks noChangeArrowheads="1"/>
          </p:cNvSpPr>
          <p:nvPr/>
        </p:nvSpPr>
        <p:spPr bwMode="auto">
          <a:xfrm>
            <a:off x="7848600" y="914400"/>
            <a:ext cx="1219200" cy="5029200"/>
          </a:xfrm>
          <a:prstGeom prst="ellipse">
            <a:avLst/>
          </a:prstGeom>
          <a:noFill/>
          <a:ln w="38100" algn="ctr">
            <a:solidFill>
              <a:srgbClr val="FAA9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cxnSp>
        <p:nvCxnSpPr>
          <p:cNvPr id="14346" name="Straight Arrow Connector 14"/>
          <p:cNvCxnSpPr>
            <a:cxnSpLocks noChangeShapeType="1"/>
          </p:cNvCxnSpPr>
          <p:nvPr/>
        </p:nvCxnSpPr>
        <p:spPr bwMode="auto">
          <a:xfrm flipV="1">
            <a:off x="3581400" y="4724400"/>
            <a:ext cx="1981200" cy="914400"/>
          </a:xfrm>
          <a:prstGeom prst="straightConnector1">
            <a:avLst/>
          </a:prstGeom>
          <a:noFill/>
          <a:ln w="50800" algn="ctr">
            <a:solidFill>
              <a:srgbClr val="FAA9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47" name="Straight Arrow Connector 15"/>
          <p:cNvCxnSpPr>
            <a:cxnSpLocks noChangeShapeType="1"/>
          </p:cNvCxnSpPr>
          <p:nvPr/>
        </p:nvCxnSpPr>
        <p:spPr bwMode="auto">
          <a:xfrm flipV="1">
            <a:off x="3581400" y="4800600"/>
            <a:ext cx="4343400" cy="838200"/>
          </a:xfrm>
          <a:prstGeom prst="straightConnector1">
            <a:avLst/>
          </a:prstGeom>
          <a:noFill/>
          <a:ln w="50800" algn="ctr">
            <a:solidFill>
              <a:srgbClr val="FAA9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48" name="TextBox 17"/>
          <p:cNvSpPr txBox="1">
            <a:spLocks noChangeArrowheads="1"/>
          </p:cNvSpPr>
          <p:nvPr/>
        </p:nvSpPr>
        <p:spPr bwMode="auto">
          <a:xfrm>
            <a:off x="1371600" y="5080000"/>
            <a:ext cx="2209800" cy="1016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AA90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1"/>
                </a:solidFill>
              </a:rPr>
              <a:t>E12-09-011: Precision data for W &gt; 2.5 GeV</a:t>
            </a:r>
          </a:p>
        </p:txBody>
      </p:sp>
      <p:sp>
        <p:nvSpPr>
          <p:cNvPr id="14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4114800" cy="11430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Approved experiment E12-09-011 will provide first L/T separated </a:t>
            </a:r>
            <a:r>
              <a:rPr lang="en-US" sz="1800" b="1" dirty="0" err="1" smtClean="0"/>
              <a:t>kaon</a:t>
            </a:r>
            <a:r>
              <a:rPr lang="en-US" sz="1800" dirty="0" smtClean="0"/>
              <a:t> data </a:t>
            </a:r>
            <a:r>
              <a:rPr lang="en-US" sz="1800" i="1" dirty="0" smtClean="0"/>
              <a:t>above</a:t>
            </a:r>
            <a:r>
              <a:rPr lang="en-US" sz="1800" dirty="0" smtClean="0"/>
              <a:t> the resonance region (W&gt;2.5 GeV)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6200" y="3352800"/>
            <a:ext cx="40386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Understanding of hard exclusive reactions</a:t>
            </a:r>
          </a:p>
          <a:p>
            <a:pPr lvl="1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QCD model building</a:t>
            </a:r>
          </a:p>
          <a:p>
            <a:pPr lvl="1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Coupling constants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6200" y="2667000"/>
            <a:ext cx="4038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Onset of factorization</a:t>
            </a:r>
          </a:p>
        </p:txBody>
      </p:sp>
      <p:sp>
        <p:nvSpPr>
          <p:cNvPr id="14353" name="TextBox 18"/>
          <p:cNvSpPr txBox="1">
            <a:spLocks noChangeArrowheads="1"/>
          </p:cNvSpPr>
          <p:nvPr/>
        </p:nvSpPr>
        <p:spPr bwMode="auto">
          <a:xfrm>
            <a:off x="6324600" y="5867400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147806"/>
                </a:solidFill>
              </a:rPr>
              <a:t>T. Horn et al.</a:t>
            </a:r>
          </a:p>
        </p:txBody>
      </p:sp>
      <p:sp>
        <p:nvSpPr>
          <p:cNvPr id="14354" name="Slide Number Placeholder 18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2885E38E-3B1A-49B2-A851-E6250A4807B0}" type="slidenum">
              <a:rPr lang="en-US" smtClean="0">
                <a:solidFill>
                  <a:srgbClr val="898989"/>
                </a:solidFill>
              </a:rPr>
              <a:pPr>
                <a:buFont typeface="Times New Roman" pitchFamily="18" charset="0"/>
                <a:buNone/>
              </a:pPr>
              <a:t>9</a:t>
            </a:fld>
            <a:endParaRPr 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35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Arial"/>
      <a:ea typeface=""/>
      <a:cs typeface="Lucida Sans Unicode"/>
    </a:majorFont>
    <a:minorFont>
      <a:latin typeface="Arial"/>
      <a:ea typeface=""/>
      <a:cs typeface="Lucida Sans Unicode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Arial"/>
      <a:ea typeface=""/>
      <a:cs typeface="Lucida Sans Unicode"/>
    </a:majorFont>
    <a:minorFont>
      <a:latin typeface="Arial"/>
      <a:ea typeface=""/>
      <a:cs typeface="Lucida Sans Unicode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Arial"/>
      <a:ea typeface=""/>
      <a:cs typeface="Lucida Sans Unicode"/>
    </a:majorFont>
    <a:minorFont>
      <a:latin typeface="Arial"/>
      <a:ea typeface=""/>
      <a:cs typeface="Lucida Sans Unicode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Arial"/>
      <a:ea typeface=""/>
      <a:cs typeface="Lucida Sans Unicode"/>
    </a:majorFont>
    <a:minorFont>
      <a:latin typeface="Arial"/>
      <a:ea typeface=""/>
      <a:cs typeface="Lucida Sans Unicode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4471</TotalTime>
  <Words>2195</Words>
  <Application>Microsoft Office PowerPoint</Application>
  <PresentationFormat>On-screen Show (4:3)</PresentationFormat>
  <Paragraphs>405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SHMS Kaon Aerogel Cherenkov Detector Update</vt:lpstr>
      <vt:lpstr>Outline</vt:lpstr>
      <vt:lpstr>SHMS Detector System</vt:lpstr>
      <vt:lpstr>SHMS (e,e’K+) Program in Hall C</vt:lpstr>
      <vt:lpstr>SHMS (e,e’K+) Program in Hall C</vt:lpstr>
      <vt:lpstr>Meson Reaction Dynamics</vt:lpstr>
      <vt:lpstr>Slide 7</vt:lpstr>
      <vt:lpstr>Problematic Pions</vt:lpstr>
      <vt:lpstr>JLab 12 GeV: L/T separated kaon cross sections</vt:lpstr>
      <vt:lpstr>Kaon Aerogel Project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Outlook</vt:lpstr>
    </vt:vector>
  </TitlesOfParts>
  <Company>The Catholic University of America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Kaon Aerogel Cherenkov Detector</dc:title>
  <dc:creator>98hlavin</dc:creator>
  <cp:lastModifiedBy>98hlavin</cp:lastModifiedBy>
  <cp:revision>395</cp:revision>
  <dcterms:created xsi:type="dcterms:W3CDTF">2010-06-18T18:54:42Z</dcterms:created>
  <dcterms:modified xsi:type="dcterms:W3CDTF">2011-01-12T22:02:19Z</dcterms:modified>
</cp:coreProperties>
</file>