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82" r:id="rId5"/>
    <p:sldId id="261" r:id="rId6"/>
    <p:sldId id="283" r:id="rId7"/>
    <p:sldId id="284" r:id="rId8"/>
    <p:sldId id="288" r:id="rId9"/>
    <p:sldId id="263" r:id="rId10"/>
    <p:sldId id="298" r:id="rId11"/>
    <p:sldId id="286" r:id="rId12"/>
    <p:sldId id="300" r:id="rId13"/>
    <p:sldId id="297" r:id="rId14"/>
    <p:sldId id="294" r:id="rId15"/>
    <p:sldId id="265" r:id="rId16"/>
    <p:sldId id="266" r:id="rId17"/>
    <p:sldId id="267" r:id="rId18"/>
    <p:sldId id="287" r:id="rId19"/>
    <p:sldId id="292" r:id="rId20"/>
    <p:sldId id="280" r:id="rId21"/>
    <p:sldId id="289" r:id="rId22"/>
    <p:sldId id="299" r:id="rId23"/>
    <p:sldId id="293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22" autoAdjust="0"/>
  </p:normalViewPr>
  <p:slideViewPr>
    <p:cSldViewPr>
      <p:cViewPr>
        <p:scale>
          <a:sx n="66" d="100"/>
          <a:sy n="66" d="100"/>
        </p:scale>
        <p:origin x="-55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B6426-3D0A-4113-B82E-98A18DE21B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B50371-E201-42AA-A8C6-5D53248A1355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p</a:t>
          </a:r>
          <a:endParaRPr lang="en-US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l-GR" b="1" dirty="0" smtClean="0">
              <a:latin typeface="Times New Roman" pitchFamily="18" charset="0"/>
              <a:cs typeface="Times New Roman" pitchFamily="18" charset="0"/>
            </a:rPr>
            <a:t>θ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2E02772-FF08-4C20-9F09-1EA9BC9D4AFE}" type="parTrans" cxnId="{E7751A31-CCF6-4D65-91BF-3E0B959A4E7E}">
      <dgm:prSet/>
      <dgm:spPr/>
      <dgm:t>
        <a:bodyPr/>
        <a:lstStyle/>
        <a:p>
          <a:endParaRPr lang="en-US"/>
        </a:p>
      </dgm:t>
    </dgm:pt>
    <dgm:pt modelId="{E62CBBD6-2D20-478D-AEEE-A9DB9029E94B}" type="sibTrans" cxnId="{E7751A31-CCF6-4D65-91BF-3E0B959A4E7E}">
      <dgm:prSet/>
      <dgm:spPr/>
      <dgm:t>
        <a:bodyPr/>
        <a:lstStyle/>
        <a:p>
          <a:endParaRPr lang="en-US"/>
        </a:p>
      </dgm:t>
    </dgm:pt>
    <dgm:pt modelId="{832955C0-CA50-4A9F-837E-1B0F9A98ACF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γ</a:t>
          </a:r>
          <a:endParaRPr lang="en-US" b="1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π°</a:t>
          </a:r>
          <a:endParaRPr lang="en-US" b="1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l-G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θ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π°</a:t>
          </a:r>
          <a:endParaRPr lang="en-US" b="1" baseline="-25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4024B-5416-49EF-8184-C67F40C72143}" type="parTrans" cxnId="{0512ECBF-6C5D-408F-92EE-BCECCCB2EC69}">
      <dgm:prSet/>
      <dgm:spPr/>
      <dgm:t>
        <a:bodyPr/>
        <a:lstStyle/>
        <a:p>
          <a:endParaRPr lang="en-US"/>
        </a:p>
      </dgm:t>
    </dgm:pt>
    <dgm:pt modelId="{617E4143-E64B-4D50-BFAD-749FBEDDBB5E}" type="sibTrans" cxnId="{0512ECBF-6C5D-408F-92EE-BCECCCB2EC69}">
      <dgm:prSet/>
      <dgm:spPr/>
      <dgm:t>
        <a:bodyPr/>
        <a:lstStyle/>
        <a:p>
          <a:endParaRPr lang="en-US"/>
        </a:p>
      </dgm:t>
    </dgm:pt>
    <dgm:pt modelId="{4766DE63-A191-47B2-8CB2-FE34D2929DF3}">
      <dgm:prSet phldrT="[Text]"/>
      <dgm:spPr>
        <a:solidFill>
          <a:schemeClr val="accent5"/>
        </a:solidFill>
      </dgm:spPr>
      <dgm:t>
        <a:bodyPr/>
        <a:lstStyle/>
        <a:p>
          <a:r>
            <a:rPr lang="el-GR" b="1" dirty="0" smtClean="0">
              <a:latin typeface="Times New Roman" pitchFamily="18" charset="0"/>
              <a:cs typeface="Times New Roman" pitchFamily="18" charset="0"/>
            </a:rPr>
            <a:t>π°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photo-production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kinematics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12C1923-1D2F-4297-9C05-DCB51B67AD34}" type="parTrans" cxnId="{36567348-F310-4999-B90E-5D7A4C2B4C35}">
      <dgm:prSet/>
      <dgm:spPr/>
      <dgm:t>
        <a:bodyPr/>
        <a:lstStyle/>
        <a:p>
          <a:endParaRPr lang="en-US"/>
        </a:p>
      </dgm:t>
    </dgm:pt>
    <dgm:pt modelId="{8B4A6F6E-6D0F-4AB4-8C27-B70BE7649EDE}" type="sibTrans" cxnId="{36567348-F310-4999-B90E-5D7A4C2B4C35}">
      <dgm:prSet/>
      <dgm:spPr/>
      <dgm:t>
        <a:bodyPr/>
        <a:lstStyle/>
        <a:p>
          <a:endParaRPr lang="en-US"/>
        </a:p>
      </dgm:t>
    </dgm:pt>
    <dgm:pt modelId="{F99F96AA-A54F-42A5-9959-ADE31F1AA157}" type="pres">
      <dgm:prSet presAssocID="{D16B6426-3D0A-4113-B82E-98A18DE21B34}" presName="CompostProcess" presStyleCnt="0">
        <dgm:presLayoutVars>
          <dgm:dir/>
          <dgm:resizeHandles val="exact"/>
        </dgm:presLayoutVars>
      </dgm:prSet>
      <dgm:spPr/>
    </dgm:pt>
    <dgm:pt modelId="{23FD76AE-0B45-43BF-8238-617B66102A62}" type="pres">
      <dgm:prSet presAssocID="{D16B6426-3D0A-4113-B82E-98A18DE21B34}" presName="arrow" presStyleLbl="bgShp" presStyleIdx="0" presStyleCnt="1"/>
      <dgm:spPr/>
    </dgm:pt>
    <dgm:pt modelId="{D9BC5769-516E-4FD3-9980-3A083BCCBCE7}" type="pres">
      <dgm:prSet presAssocID="{D16B6426-3D0A-4113-B82E-98A18DE21B34}" presName="linearProcess" presStyleCnt="0"/>
      <dgm:spPr/>
    </dgm:pt>
    <dgm:pt modelId="{4306BFA2-E06C-4F43-B674-E8BB9FFB4A1D}" type="pres">
      <dgm:prSet presAssocID="{2FB50371-E201-42AA-A8C6-5D53248A13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08572-5D6C-4A01-BA8A-671387F0457B}" type="pres">
      <dgm:prSet presAssocID="{E62CBBD6-2D20-478D-AEEE-A9DB9029E94B}" presName="sibTrans" presStyleCnt="0"/>
      <dgm:spPr/>
    </dgm:pt>
    <dgm:pt modelId="{7EE4E182-84F4-467E-9F51-067E7A226398}" type="pres">
      <dgm:prSet presAssocID="{832955C0-CA50-4A9F-837E-1B0F9A98ACF4}" presName="textNode" presStyleLbl="node1" presStyleIdx="1" presStyleCnt="3" custScaleY="99366" custLinFactX="122703" custLinFactNeighborX="200000" custLinFactNeighborY="-3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2479A-BC13-4757-AD13-2EE98F94C320}" type="pres">
      <dgm:prSet presAssocID="{617E4143-E64B-4D50-BFAD-749FBEDDBB5E}" presName="sibTrans" presStyleCnt="0"/>
      <dgm:spPr/>
    </dgm:pt>
    <dgm:pt modelId="{15B63E11-6797-46A4-A444-BDA013553D28}" type="pres">
      <dgm:prSet presAssocID="{4766DE63-A191-47B2-8CB2-FE34D2929DF3}" presName="textNode" presStyleLbl="node1" presStyleIdx="2" presStyleCnt="3" custScaleX="128687" custLinFactX="-100000" custLinFactNeighborX="-124627" custLinFactNeighborY="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2ECBF-6C5D-408F-92EE-BCECCCB2EC69}" srcId="{D16B6426-3D0A-4113-B82E-98A18DE21B34}" destId="{832955C0-CA50-4A9F-837E-1B0F9A98ACF4}" srcOrd="1" destOrd="0" parTransId="{7734024B-5416-49EF-8184-C67F40C72143}" sibTransId="{617E4143-E64B-4D50-BFAD-749FBEDDBB5E}"/>
    <dgm:cxn modelId="{BDB477D4-941D-48AA-A463-D386237D390F}" type="presOf" srcId="{4766DE63-A191-47B2-8CB2-FE34D2929DF3}" destId="{15B63E11-6797-46A4-A444-BDA013553D28}" srcOrd="0" destOrd="0" presId="urn:microsoft.com/office/officeart/2005/8/layout/hProcess9"/>
    <dgm:cxn modelId="{192EE937-0F57-4EFB-953C-EAAD9B36D1B7}" type="presOf" srcId="{D16B6426-3D0A-4113-B82E-98A18DE21B34}" destId="{F99F96AA-A54F-42A5-9959-ADE31F1AA157}" srcOrd="0" destOrd="0" presId="urn:microsoft.com/office/officeart/2005/8/layout/hProcess9"/>
    <dgm:cxn modelId="{36567348-F310-4999-B90E-5D7A4C2B4C35}" srcId="{D16B6426-3D0A-4113-B82E-98A18DE21B34}" destId="{4766DE63-A191-47B2-8CB2-FE34D2929DF3}" srcOrd="2" destOrd="0" parTransId="{412C1923-1D2F-4297-9C05-DCB51B67AD34}" sibTransId="{8B4A6F6E-6D0F-4AB4-8C27-B70BE7649EDE}"/>
    <dgm:cxn modelId="{B3B9FE0E-E010-4FED-8457-5EFCD6BA25AC}" type="presOf" srcId="{2FB50371-E201-42AA-A8C6-5D53248A1355}" destId="{4306BFA2-E06C-4F43-B674-E8BB9FFB4A1D}" srcOrd="0" destOrd="0" presId="urn:microsoft.com/office/officeart/2005/8/layout/hProcess9"/>
    <dgm:cxn modelId="{E7751A31-CCF6-4D65-91BF-3E0B959A4E7E}" srcId="{D16B6426-3D0A-4113-B82E-98A18DE21B34}" destId="{2FB50371-E201-42AA-A8C6-5D53248A1355}" srcOrd="0" destOrd="0" parTransId="{72E02772-FF08-4C20-9F09-1EA9BC9D4AFE}" sibTransId="{E62CBBD6-2D20-478D-AEEE-A9DB9029E94B}"/>
    <dgm:cxn modelId="{651352EB-278C-46F0-B487-BF33CE907A44}" type="presOf" srcId="{832955C0-CA50-4A9F-837E-1B0F9A98ACF4}" destId="{7EE4E182-84F4-467E-9F51-067E7A226398}" srcOrd="0" destOrd="0" presId="urn:microsoft.com/office/officeart/2005/8/layout/hProcess9"/>
    <dgm:cxn modelId="{D3FAA8B2-39CA-49FD-BE51-8CE2FC62094A}" type="presParOf" srcId="{F99F96AA-A54F-42A5-9959-ADE31F1AA157}" destId="{23FD76AE-0B45-43BF-8238-617B66102A62}" srcOrd="0" destOrd="0" presId="urn:microsoft.com/office/officeart/2005/8/layout/hProcess9"/>
    <dgm:cxn modelId="{82619EB0-13FF-4C55-AC03-D2377424E10F}" type="presParOf" srcId="{F99F96AA-A54F-42A5-9959-ADE31F1AA157}" destId="{D9BC5769-516E-4FD3-9980-3A083BCCBCE7}" srcOrd="1" destOrd="0" presId="urn:microsoft.com/office/officeart/2005/8/layout/hProcess9"/>
    <dgm:cxn modelId="{3A28B7A8-7609-45E8-A4A4-3028D5F090CA}" type="presParOf" srcId="{D9BC5769-516E-4FD3-9980-3A083BCCBCE7}" destId="{4306BFA2-E06C-4F43-B674-E8BB9FFB4A1D}" srcOrd="0" destOrd="0" presId="urn:microsoft.com/office/officeart/2005/8/layout/hProcess9"/>
    <dgm:cxn modelId="{D4272060-1DB0-4A7E-ADCA-817089A578C3}" type="presParOf" srcId="{D9BC5769-516E-4FD3-9980-3A083BCCBCE7}" destId="{CAD08572-5D6C-4A01-BA8A-671387F0457B}" srcOrd="1" destOrd="0" presId="urn:microsoft.com/office/officeart/2005/8/layout/hProcess9"/>
    <dgm:cxn modelId="{2D3D895A-F58A-4E3B-8F6D-B889DE7391EE}" type="presParOf" srcId="{D9BC5769-516E-4FD3-9980-3A083BCCBCE7}" destId="{7EE4E182-84F4-467E-9F51-067E7A226398}" srcOrd="2" destOrd="0" presId="urn:microsoft.com/office/officeart/2005/8/layout/hProcess9"/>
    <dgm:cxn modelId="{0B4683C4-EFDA-4A6A-A09B-C2AA029055A5}" type="presParOf" srcId="{D9BC5769-516E-4FD3-9980-3A083BCCBCE7}" destId="{0802479A-BC13-4757-AD13-2EE98F94C320}" srcOrd="3" destOrd="0" presId="urn:microsoft.com/office/officeart/2005/8/layout/hProcess9"/>
    <dgm:cxn modelId="{0213ECA8-7486-481C-9A47-54F1D359DFAF}" type="presParOf" srcId="{D9BC5769-516E-4FD3-9980-3A083BCCBCE7}" destId="{15B63E11-6797-46A4-A444-BDA013553D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B8300-7155-4A1B-9508-D9D96A7E23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A1E24A-8794-435B-A85B-81B2523765AC}">
      <dgm:prSet phldrT="[Text]"/>
      <dgm:spPr/>
      <dgm:t>
        <a:bodyPr/>
        <a:lstStyle/>
        <a:p>
          <a:r>
            <a:rPr lang="el-GR" b="1" dirty="0" smtClean="0">
              <a:latin typeface="Times New Roman" pitchFamily="18" charset="0"/>
              <a:cs typeface="Times New Roman" pitchFamily="18" charset="0"/>
            </a:rPr>
            <a:t>θ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b="1" baseline="-25000" dirty="0">
            <a:latin typeface="Times New Roman" pitchFamily="18" charset="0"/>
            <a:cs typeface="Times New Roman" pitchFamily="18" charset="0"/>
          </a:endParaRPr>
        </a:p>
      </dgm:t>
    </dgm:pt>
    <dgm:pt modelId="{ED4A8029-C69B-461F-9105-50FD6748BDC9}" type="parTrans" cxnId="{A4FA5573-54B0-4A3F-8BFA-B3A72DAD3750}">
      <dgm:prSet/>
      <dgm:spPr/>
      <dgm:t>
        <a:bodyPr/>
        <a:lstStyle/>
        <a:p>
          <a:endParaRPr lang="en-US"/>
        </a:p>
      </dgm:t>
    </dgm:pt>
    <dgm:pt modelId="{C0D3C49B-D97B-4779-A37F-29131702C993}" type="sibTrans" cxnId="{A4FA5573-54B0-4A3F-8BFA-B3A72DAD3750}">
      <dgm:prSet/>
      <dgm:spPr/>
      <dgm:t>
        <a:bodyPr/>
        <a:lstStyle/>
        <a:p>
          <a:endParaRPr lang="en-US"/>
        </a:p>
      </dgm:t>
    </dgm:pt>
    <dgm:pt modelId="{8E937A9C-D35A-43BE-A6FD-BD89AB30D989}">
      <dgm:prSet phldrT="[Text]"/>
      <dgm:spPr>
        <a:solidFill>
          <a:schemeClr val="accent5"/>
        </a:solidFill>
      </dgm:spPr>
      <dgm:t>
        <a:bodyPr/>
        <a:lstStyle/>
        <a:p>
          <a:r>
            <a:rPr lang="el-GR" b="1" dirty="0" smtClean="0">
              <a:latin typeface="Times New Roman" pitchFamily="18" charset="0"/>
              <a:cs typeface="Times New Roman" pitchFamily="18" charset="0"/>
            </a:rPr>
            <a:t>π°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decay kinematics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FFC7E8F-896F-466A-915D-4C15BF8776B9}" type="parTrans" cxnId="{BF5DA8B2-DCAA-48EE-83EF-48D96E02A3C7}">
      <dgm:prSet/>
      <dgm:spPr/>
      <dgm:t>
        <a:bodyPr/>
        <a:lstStyle/>
        <a:p>
          <a:endParaRPr lang="en-US"/>
        </a:p>
      </dgm:t>
    </dgm:pt>
    <dgm:pt modelId="{E3F07979-B96C-434B-9FD5-9F72740B522D}" type="sibTrans" cxnId="{BF5DA8B2-DCAA-48EE-83EF-48D96E02A3C7}">
      <dgm:prSet/>
      <dgm:spPr/>
      <dgm:t>
        <a:bodyPr/>
        <a:lstStyle/>
        <a:p>
          <a:endParaRPr lang="en-US"/>
        </a:p>
      </dgm:t>
    </dgm:pt>
    <dgm:pt modelId="{878BE3F3-6A19-49A2-B1A1-B5DD0A13C34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</a:p>
        <a:p>
          <a:r>
            <a:rPr lang="el-G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θ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endParaRPr lang="en-US" sz="2400" b="1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endParaRPr lang="en-US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04EAF1-2942-4048-88A7-29AE72264EF1}" type="parTrans" cxnId="{2F6CE7C9-56A9-4763-96B3-A45A74F35A77}">
      <dgm:prSet/>
      <dgm:spPr/>
      <dgm:t>
        <a:bodyPr/>
        <a:lstStyle/>
        <a:p>
          <a:endParaRPr lang="en-US"/>
        </a:p>
      </dgm:t>
    </dgm:pt>
    <dgm:pt modelId="{202B347A-DC07-439F-AB4F-D2AB9AF72023}" type="sibTrans" cxnId="{2F6CE7C9-56A9-4763-96B3-A45A74F35A77}">
      <dgm:prSet/>
      <dgm:spPr/>
      <dgm:t>
        <a:bodyPr/>
        <a:lstStyle/>
        <a:p>
          <a:endParaRPr lang="en-US"/>
        </a:p>
      </dgm:t>
    </dgm:pt>
    <dgm:pt modelId="{F906FC83-86BF-4C30-A3B7-E12B444885F4}" type="pres">
      <dgm:prSet presAssocID="{AB6B8300-7155-4A1B-9508-D9D96A7E23E4}" presName="CompostProcess" presStyleCnt="0">
        <dgm:presLayoutVars>
          <dgm:dir/>
          <dgm:resizeHandles val="exact"/>
        </dgm:presLayoutVars>
      </dgm:prSet>
      <dgm:spPr/>
    </dgm:pt>
    <dgm:pt modelId="{1B278364-9EB9-4993-ADEE-FDF37D611130}" type="pres">
      <dgm:prSet presAssocID="{AB6B8300-7155-4A1B-9508-D9D96A7E23E4}" presName="arrow" presStyleLbl="bgShp" presStyleIdx="0" presStyleCnt="1" custScaleX="81755" custScaleY="92683" custLinFactNeighborX="-3624" custLinFactNeighborY="-7974"/>
      <dgm:spPr/>
    </dgm:pt>
    <dgm:pt modelId="{CD712114-BF74-4A54-A8C9-7EBFF3EF70C4}" type="pres">
      <dgm:prSet presAssocID="{AB6B8300-7155-4A1B-9508-D9D96A7E23E4}" presName="linearProcess" presStyleCnt="0"/>
      <dgm:spPr/>
    </dgm:pt>
    <dgm:pt modelId="{CFF99946-5CD8-4552-9D57-E2EF02D8E36E}" type="pres">
      <dgm:prSet presAssocID="{7CA1E24A-8794-435B-A85B-81B2523765AC}" presName="textNode" presStyleLbl="node1" presStyleIdx="0" presStyleCnt="3" custScaleX="69025" custScaleY="140000" custLinFactX="3099" custLinFactNeighborX="100000" custLinFactNeighborY="-1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9E2A4-1312-4852-A30B-E39EA045913F}" type="pres">
      <dgm:prSet presAssocID="{C0D3C49B-D97B-4779-A37F-29131702C993}" presName="sibTrans" presStyleCnt="0"/>
      <dgm:spPr/>
    </dgm:pt>
    <dgm:pt modelId="{70ACA130-0160-473E-A7A2-F7BB3C1D5B9C}" type="pres">
      <dgm:prSet presAssocID="{8E937A9C-D35A-43BE-A6FD-BD89AB30D989}" presName="textNode" presStyleLbl="node1" presStyleIdx="1" presStyleCnt="3" custLinFactNeighborX="73696" custLinFactNeighborY="-1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C965-809C-420D-A5C0-51A503E252E5}" type="pres">
      <dgm:prSet presAssocID="{E3F07979-B96C-434B-9FD5-9F72740B522D}" presName="sibTrans" presStyleCnt="0"/>
      <dgm:spPr/>
    </dgm:pt>
    <dgm:pt modelId="{90CE5CB5-3E83-4DC0-9385-64C72DE30AC7}" type="pres">
      <dgm:prSet presAssocID="{878BE3F3-6A19-49A2-B1A1-B5DD0A13C343}" presName="textNode" presStyleLbl="node1" presStyleIdx="2" presStyleCnt="3" custScaleY="250000" custLinFactX="-49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DA8B2-DCAA-48EE-83EF-48D96E02A3C7}" srcId="{AB6B8300-7155-4A1B-9508-D9D96A7E23E4}" destId="{8E937A9C-D35A-43BE-A6FD-BD89AB30D989}" srcOrd="1" destOrd="0" parTransId="{8FFC7E8F-896F-466A-915D-4C15BF8776B9}" sibTransId="{E3F07979-B96C-434B-9FD5-9F72740B522D}"/>
    <dgm:cxn modelId="{2F6CE7C9-56A9-4763-96B3-A45A74F35A77}" srcId="{AB6B8300-7155-4A1B-9508-D9D96A7E23E4}" destId="{878BE3F3-6A19-49A2-B1A1-B5DD0A13C343}" srcOrd="2" destOrd="0" parTransId="{6E04EAF1-2942-4048-88A7-29AE72264EF1}" sibTransId="{202B347A-DC07-439F-AB4F-D2AB9AF72023}"/>
    <dgm:cxn modelId="{474D21DC-1E1D-4B82-8B88-5573080AAE08}" type="presOf" srcId="{878BE3F3-6A19-49A2-B1A1-B5DD0A13C343}" destId="{90CE5CB5-3E83-4DC0-9385-64C72DE30AC7}" srcOrd="0" destOrd="0" presId="urn:microsoft.com/office/officeart/2005/8/layout/hProcess9"/>
    <dgm:cxn modelId="{A4FA5573-54B0-4A3F-8BFA-B3A72DAD3750}" srcId="{AB6B8300-7155-4A1B-9508-D9D96A7E23E4}" destId="{7CA1E24A-8794-435B-A85B-81B2523765AC}" srcOrd="0" destOrd="0" parTransId="{ED4A8029-C69B-461F-9105-50FD6748BDC9}" sibTransId="{C0D3C49B-D97B-4779-A37F-29131702C993}"/>
    <dgm:cxn modelId="{9E810DE5-B529-46D6-AF35-AA664518F5B3}" type="presOf" srcId="{8E937A9C-D35A-43BE-A6FD-BD89AB30D989}" destId="{70ACA130-0160-473E-A7A2-F7BB3C1D5B9C}" srcOrd="0" destOrd="0" presId="urn:microsoft.com/office/officeart/2005/8/layout/hProcess9"/>
    <dgm:cxn modelId="{B877F3DA-1C04-4F01-A026-77E48430691A}" type="presOf" srcId="{7CA1E24A-8794-435B-A85B-81B2523765AC}" destId="{CFF99946-5CD8-4552-9D57-E2EF02D8E36E}" srcOrd="0" destOrd="0" presId="urn:microsoft.com/office/officeart/2005/8/layout/hProcess9"/>
    <dgm:cxn modelId="{4BD8E71D-31CD-4CF9-A2BC-0772892A3750}" type="presOf" srcId="{AB6B8300-7155-4A1B-9508-D9D96A7E23E4}" destId="{F906FC83-86BF-4C30-A3B7-E12B444885F4}" srcOrd="0" destOrd="0" presId="urn:microsoft.com/office/officeart/2005/8/layout/hProcess9"/>
    <dgm:cxn modelId="{16EDE9DC-EBBF-4846-8F52-607313DFCF77}" type="presParOf" srcId="{F906FC83-86BF-4C30-A3B7-E12B444885F4}" destId="{1B278364-9EB9-4993-ADEE-FDF37D611130}" srcOrd="0" destOrd="0" presId="urn:microsoft.com/office/officeart/2005/8/layout/hProcess9"/>
    <dgm:cxn modelId="{AE5C5241-5622-428C-A3C8-653E11A8425B}" type="presParOf" srcId="{F906FC83-86BF-4C30-A3B7-E12B444885F4}" destId="{CD712114-BF74-4A54-A8C9-7EBFF3EF70C4}" srcOrd="1" destOrd="0" presId="urn:microsoft.com/office/officeart/2005/8/layout/hProcess9"/>
    <dgm:cxn modelId="{36475786-6FD1-4EB9-891E-B9218D4838C3}" type="presParOf" srcId="{CD712114-BF74-4A54-A8C9-7EBFF3EF70C4}" destId="{CFF99946-5CD8-4552-9D57-E2EF02D8E36E}" srcOrd="0" destOrd="0" presId="urn:microsoft.com/office/officeart/2005/8/layout/hProcess9"/>
    <dgm:cxn modelId="{705B71F5-D2FF-460A-972A-70DC758925F2}" type="presParOf" srcId="{CD712114-BF74-4A54-A8C9-7EBFF3EF70C4}" destId="{A969E2A4-1312-4852-A30B-E39EA045913F}" srcOrd="1" destOrd="0" presId="urn:microsoft.com/office/officeart/2005/8/layout/hProcess9"/>
    <dgm:cxn modelId="{1C78023E-4408-480C-A2DE-30ABECC31C57}" type="presParOf" srcId="{CD712114-BF74-4A54-A8C9-7EBFF3EF70C4}" destId="{70ACA130-0160-473E-A7A2-F7BB3C1D5B9C}" srcOrd="2" destOrd="0" presId="urn:microsoft.com/office/officeart/2005/8/layout/hProcess9"/>
    <dgm:cxn modelId="{CDC281E7-C059-4086-BC8B-366C1BA94F89}" type="presParOf" srcId="{CD712114-BF74-4A54-A8C9-7EBFF3EF70C4}" destId="{854DC965-809C-420D-A5C0-51A503E252E5}" srcOrd="3" destOrd="0" presId="urn:microsoft.com/office/officeart/2005/8/layout/hProcess9"/>
    <dgm:cxn modelId="{15CF54C1-C7EB-4862-A69B-9E38F8C4030D}" type="presParOf" srcId="{CD712114-BF74-4A54-A8C9-7EBFF3EF70C4}" destId="{90CE5CB5-3E83-4DC0-9385-64C72DE30A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398A-FE8F-4A34-BC8E-51A27D9D984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5D1DA60-ABFE-4613-9BDA-DDA2B50C7AFD}">
      <dgm:prSet phldrT="[Text]" phldr="1"/>
      <dgm:spPr/>
      <dgm:t>
        <a:bodyPr/>
        <a:lstStyle/>
        <a:p>
          <a:endParaRPr lang="en-US" dirty="0"/>
        </a:p>
      </dgm:t>
    </dgm:pt>
    <dgm:pt modelId="{6195E109-76BB-4197-8F08-59824AFA8F63}" type="parTrans" cxnId="{1A7BB333-A383-4F61-B042-6B4C6D774FDB}">
      <dgm:prSet/>
      <dgm:spPr/>
      <dgm:t>
        <a:bodyPr/>
        <a:lstStyle/>
        <a:p>
          <a:endParaRPr lang="en-US"/>
        </a:p>
      </dgm:t>
    </dgm:pt>
    <dgm:pt modelId="{623523F4-FD70-4B68-BC06-9CFC079ABA8D}" type="sibTrans" cxnId="{1A7BB333-A383-4F61-B042-6B4C6D774FDB}">
      <dgm:prSet/>
      <dgm:spPr/>
      <dgm:t>
        <a:bodyPr/>
        <a:lstStyle/>
        <a:p>
          <a:endParaRPr lang="en-US"/>
        </a:p>
      </dgm:t>
    </dgm:pt>
    <dgm:pt modelId="{BC30E941-1DFF-4212-AFEE-951D1B2D7C9A}">
      <dgm:prSet phldrT="[Text]" phldr="1"/>
      <dgm:spPr/>
      <dgm:t>
        <a:bodyPr/>
        <a:lstStyle/>
        <a:p>
          <a:endParaRPr lang="en-US" dirty="0"/>
        </a:p>
      </dgm:t>
    </dgm:pt>
    <dgm:pt modelId="{920D4D59-A8EE-4D9C-A3C2-9ABA17F98C1F}" type="parTrans" cxnId="{DDDF400F-33B0-46BF-BB66-72290D20DF95}">
      <dgm:prSet/>
      <dgm:spPr/>
      <dgm:t>
        <a:bodyPr/>
        <a:lstStyle/>
        <a:p>
          <a:endParaRPr lang="en-US"/>
        </a:p>
      </dgm:t>
    </dgm:pt>
    <dgm:pt modelId="{EC5C85E6-5AE6-4563-8718-0EE941B7CDBA}" type="sibTrans" cxnId="{DDDF400F-33B0-46BF-BB66-72290D20DF95}">
      <dgm:prSet/>
      <dgm:spPr/>
      <dgm:t>
        <a:bodyPr/>
        <a:lstStyle/>
        <a:p>
          <a:endParaRPr lang="en-US"/>
        </a:p>
      </dgm:t>
    </dgm:pt>
    <dgm:pt modelId="{A113B80D-5567-4DA1-A7A0-B6178C3E94A1}" type="pres">
      <dgm:prSet presAssocID="{CE47398A-FE8F-4A34-BC8E-51A27D9D98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8D303-FCDC-47CE-AA49-1A4330BEF8DC}" type="pres">
      <dgm:prSet presAssocID="{95D1DA60-ABFE-4613-9BDA-DDA2B50C7A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59FA5-CB7A-47F6-9C20-9FD4A52C15D3}" type="pres">
      <dgm:prSet presAssocID="{BC30E941-1DFF-4212-AFEE-951D1B2D7C9A}" presName="arrow" presStyleLbl="node1" presStyleIdx="1" presStyleCnt="2" custRadScaleRad="49" custRadScaleInc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F400F-33B0-46BF-BB66-72290D20DF95}" srcId="{CE47398A-FE8F-4A34-BC8E-51A27D9D9849}" destId="{BC30E941-1DFF-4212-AFEE-951D1B2D7C9A}" srcOrd="1" destOrd="0" parTransId="{920D4D59-A8EE-4D9C-A3C2-9ABA17F98C1F}" sibTransId="{EC5C85E6-5AE6-4563-8718-0EE941B7CDBA}"/>
    <dgm:cxn modelId="{27623A81-C25A-47BC-AAE7-C7AE333C9464}" type="presOf" srcId="{BC30E941-1DFF-4212-AFEE-951D1B2D7C9A}" destId="{04B59FA5-CB7A-47F6-9C20-9FD4A52C15D3}" srcOrd="0" destOrd="0" presId="urn:microsoft.com/office/officeart/2005/8/layout/arrow5"/>
    <dgm:cxn modelId="{111F491E-984D-4F98-B546-B4BED66658A0}" type="presOf" srcId="{95D1DA60-ABFE-4613-9BDA-DDA2B50C7AFD}" destId="{1D08D303-FCDC-47CE-AA49-1A4330BEF8DC}" srcOrd="0" destOrd="0" presId="urn:microsoft.com/office/officeart/2005/8/layout/arrow5"/>
    <dgm:cxn modelId="{1A7BB333-A383-4F61-B042-6B4C6D774FDB}" srcId="{CE47398A-FE8F-4A34-BC8E-51A27D9D9849}" destId="{95D1DA60-ABFE-4613-9BDA-DDA2B50C7AFD}" srcOrd="0" destOrd="0" parTransId="{6195E109-76BB-4197-8F08-59824AFA8F63}" sibTransId="{623523F4-FD70-4B68-BC06-9CFC079ABA8D}"/>
    <dgm:cxn modelId="{7759E5B2-BAE7-4C20-9073-38415E700A8B}" type="presOf" srcId="{CE47398A-FE8F-4A34-BC8E-51A27D9D9849}" destId="{A113B80D-5567-4DA1-A7A0-B6178C3E94A1}" srcOrd="0" destOrd="0" presId="urn:microsoft.com/office/officeart/2005/8/layout/arrow5"/>
    <dgm:cxn modelId="{6D6058E7-574D-4C18-B807-7F82452CD7FA}" type="presParOf" srcId="{A113B80D-5567-4DA1-A7A0-B6178C3E94A1}" destId="{1D08D303-FCDC-47CE-AA49-1A4330BEF8DC}" srcOrd="0" destOrd="0" presId="urn:microsoft.com/office/officeart/2005/8/layout/arrow5"/>
    <dgm:cxn modelId="{C9EEA2CF-C162-4583-8266-E913B93F9EC1}" type="presParOf" srcId="{A113B80D-5567-4DA1-A7A0-B6178C3E94A1}" destId="{04B59FA5-CB7A-47F6-9C20-9FD4A52C15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68379-08AB-421C-827E-C4E2D4930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DEE38-F375-4B15-B7AB-739F261E6AC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baseline="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baseline="-25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400" b="1" baseline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800" b="1" baseline="-25000" dirty="0"/>
        </a:p>
      </dgm:t>
    </dgm:pt>
    <dgm:pt modelId="{FF3D8C62-DE32-4BBE-AC7F-5212342B9D72}" type="parTrans" cxnId="{B765A070-99DD-4D81-9A0D-5697E18195BE}">
      <dgm:prSet/>
      <dgm:spPr/>
      <dgm:t>
        <a:bodyPr/>
        <a:lstStyle/>
        <a:p>
          <a:endParaRPr lang="en-US"/>
        </a:p>
      </dgm:t>
    </dgm:pt>
    <dgm:pt modelId="{5C0C85FC-39F4-44EB-BDEA-BDF024A60FE3}" type="sibTrans" cxnId="{B765A070-99DD-4D81-9A0D-5697E18195BE}">
      <dgm:prSet/>
      <dgm:spPr/>
      <dgm:t>
        <a:bodyPr/>
        <a:lstStyle/>
        <a:p>
          <a:endParaRPr lang="en-US"/>
        </a:p>
      </dgm:t>
    </dgm:pt>
    <dgm:pt modelId="{AE17F19D-A487-4F09-82F1-55DFF7297E20}" type="pres">
      <dgm:prSet presAssocID="{F4368379-08AB-421C-827E-C4E2D4930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51D92-B083-4155-AACF-6813756941D0}" type="pres">
      <dgm:prSet presAssocID="{95FDEE38-F375-4B15-B7AB-739F261E6AC2}" presName="parentText" presStyleLbl="node1" presStyleIdx="0" presStyleCnt="1" custScaleY="161289" custLinFactNeighborY="-2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F3FC9-9495-48FB-BF47-E21C1823FD38}" type="presOf" srcId="{95FDEE38-F375-4B15-B7AB-739F261E6AC2}" destId="{70151D92-B083-4155-AACF-6813756941D0}" srcOrd="0" destOrd="0" presId="urn:microsoft.com/office/officeart/2005/8/layout/vList2"/>
    <dgm:cxn modelId="{B765A070-99DD-4D81-9A0D-5697E18195BE}" srcId="{F4368379-08AB-421C-827E-C4E2D4930854}" destId="{95FDEE38-F375-4B15-B7AB-739F261E6AC2}" srcOrd="0" destOrd="0" parTransId="{FF3D8C62-DE32-4BBE-AC7F-5212342B9D72}" sibTransId="{5C0C85FC-39F4-44EB-BDEA-BDF024A60FE3}"/>
    <dgm:cxn modelId="{42B89E81-51B6-4534-A861-17CAC57DE1C5}" type="presOf" srcId="{F4368379-08AB-421C-827E-C4E2D4930854}" destId="{AE17F19D-A487-4F09-82F1-55DFF7297E20}" srcOrd="0" destOrd="0" presId="urn:microsoft.com/office/officeart/2005/8/layout/vList2"/>
    <dgm:cxn modelId="{47832BDA-0491-4D1C-AC14-99620D2E786F}" type="presParOf" srcId="{AE17F19D-A487-4F09-82F1-55DFF7297E20}" destId="{70151D92-B083-4155-AACF-6813756941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B6426-3D0A-4113-B82E-98A18DE21B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B50371-E201-42AA-A8C6-5D53248A1355}">
      <dgm:prSet phldrT="[Text]"/>
      <dgm:spPr/>
      <dgm:t>
        <a:bodyPr/>
        <a:lstStyle/>
        <a:p>
          <a:r>
            <a:rPr lang="en-US" b="1" dirty="0" smtClean="0"/>
            <a:t>E</a:t>
          </a:r>
          <a:r>
            <a:rPr lang="en-US" b="1" baseline="-25000" dirty="0" smtClean="0"/>
            <a:t>p</a:t>
          </a:r>
          <a:endParaRPr lang="en-US" b="1" dirty="0" smtClean="0"/>
        </a:p>
        <a:p>
          <a:r>
            <a:rPr lang="el-GR" b="1" dirty="0" smtClean="0">
              <a:latin typeface="Times New Roman" pitchFamily="18" charset="0"/>
            </a:rPr>
            <a:t>θ</a:t>
          </a:r>
          <a:r>
            <a:rPr lang="en-US" b="1" baseline="-25000" dirty="0" smtClean="0">
              <a:latin typeface="Times New Roman" pitchFamily="18" charset="0"/>
            </a:rPr>
            <a:t>p</a:t>
          </a:r>
          <a:endParaRPr lang="en-US" b="1" dirty="0"/>
        </a:p>
      </dgm:t>
    </dgm:pt>
    <dgm:pt modelId="{72E02772-FF08-4C20-9F09-1EA9BC9D4AFE}" type="parTrans" cxnId="{E7751A31-CCF6-4D65-91BF-3E0B959A4E7E}">
      <dgm:prSet/>
      <dgm:spPr/>
      <dgm:t>
        <a:bodyPr/>
        <a:lstStyle/>
        <a:p>
          <a:endParaRPr lang="en-US"/>
        </a:p>
      </dgm:t>
    </dgm:pt>
    <dgm:pt modelId="{E62CBBD6-2D20-478D-AEEE-A9DB9029E94B}" type="sibTrans" cxnId="{E7751A31-CCF6-4D65-91BF-3E0B959A4E7E}">
      <dgm:prSet/>
      <dgm:spPr/>
      <dgm:t>
        <a:bodyPr/>
        <a:lstStyle/>
        <a:p>
          <a:endParaRPr lang="en-US"/>
        </a:p>
      </dgm:t>
    </dgm:pt>
    <dgm:pt modelId="{832955C0-CA50-4A9F-837E-1B0F9A98ACF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</a:rPr>
            <a:t>γ</a:t>
          </a:r>
          <a:endParaRPr lang="en-US" b="1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r>
            <a:rPr lang="en-US" b="1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</a:rPr>
            <a:t>π°</a:t>
          </a:r>
          <a:endParaRPr lang="en-US" b="1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r>
            <a:rPr lang="el-GR" b="1" dirty="0" smtClean="0">
              <a:solidFill>
                <a:srgbClr val="FF0000"/>
              </a:solidFill>
              <a:latin typeface="Times New Roman" pitchFamily="18" charset="0"/>
            </a:rPr>
            <a:t>θ</a:t>
          </a:r>
          <a:r>
            <a:rPr lang="el-GR" b="1" baseline="-25000" dirty="0" smtClean="0">
              <a:solidFill>
                <a:srgbClr val="FF0000"/>
              </a:solidFill>
              <a:latin typeface="Times New Roman" pitchFamily="18" charset="0"/>
            </a:rPr>
            <a:t>π°</a:t>
          </a:r>
          <a:endParaRPr lang="en-US" b="1" baseline="-25000" dirty="0">
            <a:solidFill>
              <a:srgbClr val="FF0000"/>
            </a:solidFill>
          </a:endParaRPr>
        </a:p>
      </dgm:t>
    </dgm:pt>
    <dgm:pt modelId="{7734024B-5416-49EF-8184-C67F40C72143}" type="parTrans" cxnId="{0512ECBF-6C5D-408F-92EE-BCECCCB2EC69}">
      <dgm:prSet/>
      <dgm:spPr/>
      <dgm:t>
        <a:bodyPr/>
        <a:lstStyle/>
        <a:p>
          <a:endParaRPr lang="en-US"/>
        </a:p>
      </dgm:t>
    </dgm:pt>
    <dgm:pt modelId="{617E4143-E64B-4D50-BFAD-749FBEDDBB5E}" type="sibTrans" cxnId="{0512ECBF-6C5D-408F-92EE-BCECCCB2EC69}">
      <dgm:prSet/>
      <dgm:spPr/>
      <dgm:t>
        <a:bodyPr/>
        <a:lstStyle/>
        <a:p>
          <a:endParaRPr lang="en-US"/>
        </a:p>
      </dgm:t>
    </dgm:pt>
    <dgm:pt modelId="{4766DE63-A191-47B2-8CB2-FE34D2929DF3}">
      <dgm:prSet phldrT="[Text]"/>
      <dgm:spPr>
        <a:solidFill>
          <a:schemeClr val="accent5"/>
        </a:solidFill>
      </dgm:spPr>
      <dgm:t>
        <a:bodyPr/>
        <a:lstStyle/>
        <a:p>
          <a:r>
            <a:rPr lang="el-GR" b="1" dirty="0" smtClean="0">
              <a:latin typeface="Times New Roman" pitchFamily="18" charset="0"/>
            </a:rPr>
            <a:t>π°</a:t>
          </a:r>
          <a:r>
            <a:rPr lang="en-US" b="1" dirty="0" smtClean="0">
              <a:latin typeface="Times New Roman" pitchFamily="18" charset="0"/>
            </a:rPr>
            <a:t> photo-production</a:t>
          </a:r>
        </a:p>
        <a:p>
          <a:r>
            <a:rPr lang="en-US" b="1" dirty="0" smtClean="0"/>
            <a:t>kinematics</a:t>
          </a:r>
          <a:endParaRPr lang="en-US" b="1" dirty="0"/>
        </a:p>
      </dgm:t>
    </dgm:pt>
    <dgm:pt modelId="{412C1923-1D2F-4297-9C05-DCB51B67AD34}" type="parTrans" cxnId="{36567348-F310-4999-B90E-5D7A4C2B4C35}">
      <dgm:prSet/>
      <dgm:spPr/>
      <dgm:t>
        <a:bodyPr/>
        <a:lstStyle/>
        <a:p>
          <a:endParaRPr lang="en-US"/>
        </a:p>
      </dgm:t>
    </dgm:pt>
    <dgm:pt modelId="{8B4A6F6E-6D0F-4AB4-8C27-B70BE7649EDE}" type="sibTrans" cxnId="{36567348-F310-4999-B90E-5D7A4C2B4C35}">
      <dgm:prSet/>
      <dgm:spPr/>
      <dgm:t>
        <a:bodyPr/>
        <a:lstStyle/>
        <a:p>
          <a:endParaRPr lang="en-US"/>
        </a:p>
      </dgm:t>
    </dgm:pt>
    <dgm:pt modelId="{F99F96AA-A54F-42A5-9959-ADE31F1AA157}" type="pres">
      <dgm:prSet presAssocID="{D16B6426-3D0A-4113-B82E-98A18DE21B34}" presName="CompostProcess" presStyleCnt="0">
        <dgm:presLayoutVars>
          <dgm:dir/>
          <dgm:resizeHandles val="exact"/>
        </dgm:presLayoutVars>
      </dgm:prSet>
      <dgm:spPr/>
    </dgm:pt>
    <dgm:pt modelId="{23FD76AE-0B45-43BF-8238-617B66102A62}" type="pres">
      <dgm:prSet presAssocID="{D16B6426-3D0A-4113-B82E-98A18DE21B34}" presName="arrow" presStyleLbl="bgShp" presStyleIdx="0" presStyleCnt="1"/>
      <dgm:spPr/>
    </dgm:pt>
    <dgm:pt modelId="{D9BC5769-516E-4FD3-9980-3A083BCCBCE7}" type="pres">
      <dgm:prSet presAssocID="{D16B6426-3D0A-4113-B82E-98A18DE21B34}" presName="linearProcess" presStyleCnt="0"/>
      <dgm:spPr/>
    </dgm:pt>
    <dgm:pt modelId="{4306BFA2-E06C-4F43-B674-E8BB9FFB4A1D}" type="pres">
      <dgm:prSet presAssocID="{2FB50371-E201-42AA-A8C6-5D53248A13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08572-5D6C-4A01-BA8A-671387F0457B}" type="pres">
      <dgm:prSet presAssocID="{E62CBBD6-2D20-478D-AEEE-A9DB9029E94B}" presName="sibTrans" presStyleCnt="0"/>
      <dgm:spPr/>
    </dgm:pt>
    <dgm:pt modelId="{7EE4E182-84F4-467E-9F51-067E7A226398}" type="pres">
      <dgm:prSet presAssocID="{832955C0-CA50-4A9F-837E-1B0F9A98ACF4}" presName="textNode" presStyleLbl="node1" presStyleIdx="1" presStyleCnt="3" custScaleY="99366" custLinFactX="122703" custLinFactNeighborX="200000" custLinFactNeighborY="-3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2479A-BC13-4757-AD13-2EE98F94C320}" type="pres">
      <dgm:prSet presAssocID="{617E4143-E64B-4D50-BFAD-749FBEDDBB5E}" presName="sibTrans" presStyleCnt="0"/>
      <dgm:spPr/>
    </dgm:pt>
    <dgm:pt modelId="{15B63E11-6797-46A4-A444-BDA013553D28}" type="pres">
      <dgm:prSet presAssocID="{4766DE63-A191-47B2-8CB2-FE34D2929DF3}" presName="textNode" presStyleLbl="node1" presStyleIdx="2" presStyleCnt="3" custScaleX="128687" custLinFactX="-100000" custLinFactNeighborX="-124627" custLinFactNeighborY="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2ECBF-6C5D-408F-92EE-BCECCCB2EC69}" srcId="{D16B6426-3D0A-4113-B82E-98A18DE21B34}" destId="{832955C0-CA50-4A9F-837E-1B0F9A98ACF4}" srcOrd="1" destOrd="0" parTransId="{7734024B-5416-49EF-8184-C67F40C72143}" sibTransId="{617E4143-E64B-4D50-BFAD-749FBEDDBB5E}"/>
    <dgm:cxn modelId="{36567348-F310-4999-B90E-5D7A4C2B4C35}" srcId="{D16B6426-3D0A-4113-B82E-98A18DE21B34}" destId="{4766DE63-A191-47B2-8CB2-FE34D2929DF3}" srcOrd="2" destOrd="0" parTransId="{412C1923-1D2F-4297-9C05-DCB51B67AD34}" sibTransId="{8B4A6F6E-6D0F-4AB4-8C27-B70BE7649EDE}"/>
    <dgm:cxn modelId="{AC0FCBE5-9862-4940-A8B3-FE00512126B2}" type="presOf" srcId="{4766DE63-A191-47B2-8CB2-FE34D2929DF3}" destId="{15B63E11-6797-46A4-A444-BDA013553D28}" srcOrd="0" destOrd="0" presId="urn:microsoft.com/office/officeart/2005/8/layout/hProcess9"/>
    <dgm:cxn modelId="{E7751A31-CCF6-4D65-91BF-3E0B959A4E7E}" srcId="{D16B6426-3D0A-4113-B82E-98A18DE21B34}" destId="{2FB50371-E201-42AA-A8C6-5D53248A1355}" srcOrd="0" destOrd="0" parTransId="{72E02772-FF08-4C20-9F09-1EA9BC9D4AFE}" sibTransId="{E62CBBD6-2D20-478D-AEEE-A9DB9029E94B}"/>
    <dgm:cxn modelId="{D54070B4-7FD6-4AF9-BCAC-330276BFA2DA}" type="presOf" srcId="{2FB50371-E201-42AA-A8C6-5D53248A1355}" destId="{4306BFA2-E06C-4F43-B674-E8BB9FFB4A1D}" srcOrd="0" destOrd="0" presId="urn:microsoft.com/office/officeart/2005/8/layout/hProcess9"/>
    <dgm:cxn modelId="{CC22C44E-1467-4675-BDD1-9C0FB39E57F0}" type="presOf" srcId="{832955C0-CA50-4A9F-837E-1B0F9A98ACF4}" destId="{7EE4E182-84F4-467E-9F51-067E7A226398}" srcOrd="0" destOrd="0" presId="urn:microsoft.com/office/officeart/2005/8/layout/hProcess9"/>
    <dgm:cxn modelId="{AA530DEA-2DC2-4E2F-A8B9-C5AEC031D128}" type="presOf" srcId="{D16B6426-3D0A-4113-B82E-98A18DE21B34}" destId="{F99F96AA-A54F-42A5-9959-ADE31F1AA157}" srcOrd="0" destOrd="0" presId="urn:microsoft.com/office/officeart/2005/8/layout/hProcess9"/>
    <dgm:cxn modelId="{294E0778-DA7D-4094-82A4-716A56507A81}" type="presParOf" srcId="{F99F96AA-A54F-42A5-9959-ADE31F1AA157}" destId="{23FD76AE-0B45-43BF-8238-617B66102A62}" srcOrd="0" destOrd="0" presId="urn:microsoft.com/office/officeart/2005/8/layout/hProcess9"/>
    <dgm:cxn modelId="{E7F70F39-C01C-4333-B586-A2D53BA1BF28}" type="presParOf" srcId="{F99F96AA-A54F-42A5-9959-ADE31F1AA157}" destId="{D9BC5769-516E-4FD3-9980-3A083BCCBCE7}" srcOrd="1" destOrd="0" presId="urn:microsoft.com/office/officeart/2005/8/layout/hProcess9"/>
    <dgm:cxn modelId="{60AEF7AB-CA58-4B17-9357-F6B69FE84AAA}" type="presParOf" srcId="{D9BC5769-516E-4FD3-9980-3A083BCCBCE7}" destId="{4306BFA2-E06C-4F43-B674-E8BB9FFB4A1D}" srcOrd="0" destOrd="0" presId="urn:microsoft.com/office/officeart/2005/8/layout/hProcess9"/>
    <dgm:cxn modelId="{426F7E24-CAF7-428F-B69F-E3FA055E2FC5}" type="presParOf" srcId="{D9BC5769-516E-4FD3-9980-3A083BCCBCE7}" destId="{CAD08572-5D6C-4A01-BA8A-671387F0457B}" srcOrd="1" destOrd="0" presId="urn:microsoft.com/office/officeart/2005/8/layout/hProcess9"/>
    <dgm:cxn modelId="{75A3FB6F-A4CC-4B30-8FA4-E27C6BE79D69}" type="presParOf" srcId="{D9BC5769-516E-4FD3-9980-3A083BCCBCE7}" destId="{7EE4E182-84F4-467E-9F51-067E7A226398}" srcOrd="2" destOrd="0" presId="urn:microsoft.com/office/officeart/2005/8/layout/hProcess9"/>
    <dgm:cxn modelId="{B7BC947F-7268-41E8-97AB-221CAA94C162}" type="presParOf" srcId="{D9BC5769-516E-4FD3-9980-3A083BCCBCE7}" destId="{0802479A-BC13-4757-AD13-2EE98F94C320}" srcOrd="3" destOrd="0" presId="urn:microsoft.com/office/officeart/2005/8/layout/hProcess9"/>
    <dgm:cxn modelId="{E3392E36-97F9-45C4-9AA3-989C9DB68319}" type="presParOf" srcId="{D9BC5769-516E-4FD3-9980-3A083BCCBCE7}" destId="{15B63E11-6797-46A4-A444-BDA013553D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B8300-7155-4A1B-9508-D9D96A7E23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A1E24A-8794-435B-A85B-81B2523765AC}">
      <dgm:prSet phldrT="[Text]"/>
      <dgm:spPr/>
      <dgm:t>
        <a:bodyPr/>
        <a:lstStyle/>
        <a:p>
          <a:r>
            <a:rPr lang="el-GR" b="1" dirty="0" smtClean="0">
              <a:latin typeface="Times New Roman" pitchFamily="18" charset="0"/>
            </a:rPr>
            <a:t>θ</a:t>
          </a:r>
          <a:r>
            <a:rPr lang="en-US" b="1" baseline="-25000" dirty="0" smtClean="0">
              <a:latin typeface="Times New Roman" pitchFamily="18" charset="0"/>
            </a:rPr>
            <a:t>1</a:t>
          </a:r>
          <a:endParaRPr lang="en-US" b="1" baseline="-25000" dirty="0"/>
        </a:p>
      </dgm:t>
    </dgm:pt>
    <dgm:pt modelId="{ED4A8029-C69B-461F-9105-50FD6748BDC9}" type="parTrans" cxnId="{A4FA5573-54B0-4A3F-8BFA-B3A72DAD3750}">
      <dgm:prSet/>
      <dgm:spPr/>
      <dgm:t>
        <a:bodyPr/>
        <a:lstStyle/>
        <a:p>
          <a:endParaRPr lang="en-US"/>
        </a:p>
      </dgm:t>
    </dgm:pt>
    <dgm:pt modelId="{C0D3C49B-D97B-4779-A37F-29131702C993}" type="sibTrans" cxnId="{A4FA5573-54B0-4A3F-8BFA-B3A72DAD3750}">
      <dgm:prSet/>
      <dgm:spPr/>
      <dgm:t>
        <a:bodyPr/>
        <a:lstStyle/>
        <a:p>
          <a:endParaRPr lang="en-US"/>
        </a:p>
      </dgm:t>
    </dgm:pt>
    <dgm:pt modelId="{8E937A9C-D35A-43BE-A6FD-BD89AB30D989}">
      <dgm:prSet phldrT="[Text]"/>
      <dgm:spPr>
        <a:solidFill>
          <a:schemeClr val="accent5"/>
        </a:solidFill>
      </dgm:spPr>
      <dgm:t>
        <a:bodyPr/>
        <a:lstStyle/>
        <a:p>
          <a:r>
            <a:rPr lang="el-GR" b="1" dirty="0" smtClean="0">
              <a:latin typeface="Times New Roman" pitchFamily="18" charset="0"/>
            </a:rPr>
            <a:t>π°</a:t>
          </a:r>
          <a:r>
            <a:rPr lang="en-US" b="1" dirty="0" smtClean="0">
              <a:latin typeface="Times New Roman" pitchFamily="18" charset="0"/>
            </a:rPr>
            <a:t> decay kinematics</a:t>
          </a:r>
          <a:endParaRPr lang="en-US" b="1" dirty="0"/>
        </a:p>
      </dgm:t>
    </dgm:pt>
    <dgm:pt modelId="{8FFC7E8F-896F-466A-915D-4C15BF8776B9}" type="parTrans" cxnId="{BF5DA8B2-DCAA-48EE-83EF-48D96E02A3C7}">
      <dgm:prSet/>
      <dgm:spPr/>
      <dgm:t>
        <a:bodyPr/>
        <a:lstStyle/>
        <a:p>
          <a:endParaRPr lang="en-US"/>
        </a:p>
      </dgm:t>
    </dgm:pt>
    <dgm:pt modelId="{E3F07979-B96C-434B-9FD5-9F72740B522D}" type="sibTrans" cxnId="{BF5DA8B2-DCAA-48EE-83EF-48D96E02A3C7}">
      <dgm:prSet/>
      <dgm:spPr/>
      <dgm:t>
        <a:bodyPr/>
        <a:lstStyle/>
        <a:p>
          <a:endParaRPr lang="en-US"/>
        </a:p>
      </dgm:t>
    </dgm:pt>
    <dgm:pt modelId="{878BE3F3-6A19-49A2-B1A1-B5DD0A13C34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</a:rPr>
            <a:t>1</a:t>
          </a:r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</a:rPr>
            <a:t>’</a:t>
          </a:r>
        </a:p>
        <a:p>
          <a:r>
            <a:rPr lang="el-GR" sz="2400" b="1" dirty="0" smtClean="0">
              <a:solidFill>
                <a:srgbClr val="FF0000"/>
              </a:solidFill>
              <a:latin typeface="Times New Roman" pitchFamily="18" charset="0"/>
            </a:rPr>
            <a:t>θ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</a:rPr>
            <a:t>2</a:t>
          </a:r>
          <a:r>
            <a:rPr lang="en-US" sz="2400" b="1" baseline="0" dirty="0" smtClean="0">
              <a:solidFill>
                <a:srgbClr val="FF0000"/>
              </a:solidFill>
              <a:latin typeface="Times New Roman" pitchFamily="18" charset="0"/>
            </a:rPr>
            <a:t>’</a:t>
          </a:r>
          <a:endParaRPr lang="en-US" sz="2400" b="1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n-US" sz="2400" b="1" baseline="-25000" dirty="0" smtClean="0">
              <a:solidFill>
                <a:srgbClr val="FF0000"/>
              </a:solidFill>
              <a:latin typeface="Times New Roman" pitchFamily="18" charset="0"/>
            </a:rPr>
            <a:t>2</a:t>
          </a:r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</a:rPr>
            <a:t>’</a:t>
          </a:r>
          <a:endParaRPr lang="en-US" sz="2400" b="1" dirty="0">
            <a:solidFill>
              <a:srgbClr val="FF0000"/>
            </a:solidFill>
          </a:endParaRPr>
        </a:p>
      </dgm:t>
    </dgm:pt>
    <dgm:pt modelId="{6E04EAF1-2942-4048-88A7-29AE72264EF1}" type="parTrans" cxnId="{2F6CE7C9-56A9-4763-96B3-A45A74F35A77}">
      <dgm:prSet/>
      <dgm:spPr/>
      <dgm:t>
        <a:bodyPr/>
        <a:lstStyle/>
        <a:p>
          <a:endParaRPr lang="en-US"/>
        </a:p>
      </dgm:t>
    </dgm:pt>
    <dgm:pt modelId="{202B347A-DC07-439F-AB4F-D2AB9AF72023}" type="sibTrans" cxnId="{2F6CE7C9-56A9-4763-96B3-A45A74F35A77}">
      <dgm:prSet/>
      <dgm:spPr/>
      <dgm:t>
        <a:bodyPr/>
        <a:lstStyle/>
        <a:p>
          <a:endParaRPr lang="en-US"/>
        </a:p>
      </dgm:t>
    </dgm:pt>
    <dgm:pt modelId="{F906FC83-86BF-4C30-A3B7-E12B444885F4}" type="pres">
      <dgm:prSet presAssocID="{AB6B8300-7155-4A1B-9508-D9D96A7E23E4}" presName="CompostProcess" presStyleCnt="0">
        <dgm:presLayoutVars>
          <dgm:dir/>
          <dgm:resizeHandles val="exact"/>
        </dgm:presLayoutVars>
      </dgm:prSet>
      <dgm:spPr/>
    </dgm:pt>
    <dgm:pt modelId="{1B278364-9EB9-4993-ADEE-FDF37D611130}" type="pres">
      <dgm:prSet presAssocID="{AB6B8300-7155-4A1B-9508-D9D96A7E23E4}" presName="arrow" presStyleLbl="bgShp" presStyleIdx="0" presStyleCnt="1" custScaleX="81755" custScaleY="92683" custLinFactNeighborX="-3624" custLinFactNeighborY="-7974"/>
      <dgm:spPr/>
    </dgm:pt>
    <dgm:pt modelId="{CD712114-BF74-4A54-A8C9-7EBFF3EF70C4}" type="pres">
      <dgm:prSet presAssocID="{AB6B8300-7155-4A1B-9508-D9D96A7E23E4}" presName="linearProcess" presStyleCnt="0"/>
      <dgm:spPr/>
    </dgm:pt>
    <dgm:pt modelId="{CFF99946-5CD8-4552-9D57-E2EF02D8E36E}" type="pres">
      <dgm:prSet presAssocID="{7CA1E24A-8794-435B-A85B-81B2523765AC}" presName="textNode" presStyleLbl="node1" presStyleIdx="0" presStyleCnt="3" custScaleX="69025" custScaleY="140000" custLinFactX="3099" custLinFactNeighborX="100000" custLinFactNeighborY="-1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9E2A4-1312-4852-A30B-E39EA045913F}" type="pres">
      <dgm:prSet presAssocID="{C0D3C49B-D97B-4779-A37F-29131702C993}" presName="sibTrans" presStyleCnt="0"/>
      <dgm:spPr/>
    </dgm:pt>
    <dgm:pt modelId="{70ACA130-0160-473E-A7A2-F7BB3C1D5B9C}" type="pres">
      <dgm:prSet presAssocID="{8E937A9C-D35A-43BE-A6FD-BD89AB30D989}" presName="textNode" presStyleLbl="node1" presStyleIdx="1" presStyleCnt="3" custLinFactNeighborX="73696" custLinFactNeighborY="-1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C965-809C-420D-A5C0-51A503E252E5}" type="pres">
      <dgm:prSet presAssocID="{E3F07979-B96C-434B-9FD5-9F72740B522D}" presName="sibTrans" presStyleCnt="0"/>
      <dgm:spPr/>
    </dgm:pt>
    <dgm:pt modelId="{90CE5CB5-3E83-4DC0-9385-64C72DE30AC7}" type="pres">
      <dgm:prSet presAssocID="{878BE3F3-6A19-49A2-B1A1-B5DD0A13C343}" presName="textNode" presStyleLbl="node1" presStyleIdx="2" presStyleCnt="3" custScaleY="250000" custLinFactX="-49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85F94-4A4B-4344-B457-E696E1B71E91}" type="presOf" srcId="{8E937A9C-D35A-43BE-A6FD-BD89AB30D989}" destId="{70ACA130-0160-473E-A7A2-F7BB3C1D5B9C}" srcOrd="0" destOrd="0" presId="urn:microsoft.com/office/officeart/2005/8/layout/hProcess9"/>
    <dgm:cxn modelId="{BF5DA8B2-DCAA-48EE-83EF-48D96E02A3C7}" srcId="{AB6B8300-7155-4A1B-9508-D9D96A7E23E4}" destId="{8E937A9C-D35A-43BE-A6FD-BD89AB30D989}" srcOrd="1" destOrd="0" parTransId="{8FFC7E8F-896F-466A-915D-4C15BF8776B9}" sibTransId="{E3F07979-B96C-434B-9FD5-9F72740B522D}"/>
    <dgm:cxn modelId="{2F6CE7C9-56A9-4763-96B3-A45A74F35A77}" srcId="{AB6B8300-7155-4A1B-9508-D9D96A7E23E4}" destId="{878BE3F3-6A19-49A2-B1A1-B5DD0A13C343}" srcOrd="2" destOrd="0" parTransId="{6E04EAF1-2942-4048-88A7-29AE72264EF1}" sibTransId="{202B347A-DC07-439F-AB4F-D2AB9AF72023}"/>
    <dgm:cxn modelId="{E7EA951C-E1B5-409C-A8E6-9D3E4DF23914}" type="presOf" srcId="{7CA1E24A-8794-435B-A85B-81B2523765AC}" destId="{CFF99946-5CD8-4552-9D57-E2EF02D8E36E}" srcOrd="0" destOrd="0" presId="urn:microsoft.com/office/officeart/2005/8/layout/hProcess9"/>
    <dgm:cxn modelId="{A4FA5573-54B0-4A3F-8BFA-B3A72DAD3750}" srcId="{AB6B8300-7155-4A1B-9508-D9D96A7E23E4}" destId="{7CA1E24A-8794-435B-A85B-81B2523765AC}" srcOrd="0" destOrd="0" parTransId="{ED4A8029-C69B-461F-9105-50FD6748BDC9}" sibTransId="{C0D3C49B-D97B-4779-A37F-29131702C993}"/>
    <dgm:cxn modelId="{E7B2F4B4-1A3A-42D8-8900-B723272BB40F}" type="presOf" srcId="{AB6B8300-7155-4A1B-9508-D9D96A7E23E4}" destId="{F906FC83-86BF-4C30-A3B7-E12B444885F4}" srcOrd="0" destOrd="0" presId="urn:microsoft.com/office/officeart/2005/8/layout/hProcess9"/>
    <dgm:cxn modelId="{E8A09887-47FB-4387-BE39-80E631865899}" type="presOf" srcId="{878BE3F3-6A19-49A2-B1A1-B5DD0A13C343}" destId="{90CE5CB5-3E83-4DC0-9385-64C72DE30AC7}" srcOrd="0" destOrd="0" presId="urn:microsoft.com/office/officeart/2005/8/layout/hProcess9"/>
    <dgm:cxn modelId="{F3ACD189-896E-4D0F-89AA-41472ED6EBF0}" type="presParOf" srcId="{F906FC83-86BF-4C30-A3B7-E12B444885F4}" destId="{1B278364-9EB9-4993-ADEE-FDF37D611130}" srcOrd="0" destOrd="0" presId="urn:microsoft.com/office/officeart/2005/8/layout/hProcess9"/>
    <dgm:cxn modelId="{1610B509-3760-437A-8F40-7D855E28D9BA}" type="presParOf" srcId="{F906FC83-86BF-4C30-A3B7-E12B444885F4}" destId="{CD712114-BF74-4A54-A8C9-7EBFF3EF70C4}" srcOrd="1" destOrd="0" presId="urn:microsoft.com/office/officeart/2005/8/layout/hProcess9"/>
    <dgm:cxn modelId="{1205A7C5-4FED-4F8B-854F-B07CD9E55B78}" type="presParOf" srcId="{CD712114-BF74-4A54-A8C9-7EBFF3EF70C4}" destId="{CFF99946-5CD8-4552-9D57-E2EF02D8E36E}" srcOrd="0" destOrd="0" presId="urn:microsoft.com/office/officeart/2005/8/layout/hProcess9"/>
    <dgm:cxn modelId="{7E10A3F7-399B-48D8-A240-E34805089471}" type="presParOf" srcId="{CD712114-BF74-4A54-A8C9-7EBFF3EF70C4}" destId="{A969E2A4-1312-4852-A30B-E39EA045913F}" srcOrd="1" destOrd="0" presId="urn:microsoft.com/office/officeart/2005/8/layout/hProcess9"/>
    <dgm:cxn modelId="{9ADFB879-7B70-47CE-87D9-381356D4E724}" type="presParOf" srcId="{CD712114-BF74-4A54-A8C9-7EBFF3EF70C4}" destId="{70ACA130-0160-473E-A7A2-F7BB3C1D5B9C}" srcOrd="2" destOrd="0" presId="urn:microsoft.com/office/officeart/2005/8/layout/hProcess9"/>
    <dgm:cxn modelId="{2168E345-6823-44F1-87E4-2F18BCF80BAC}" type="presParOf" srcId="{CD712114-BF74-4A54-A8C9-7EBFF3EF70C4}" destId="{854DC965-809C-420D-A5C0-51A503E252E5}" srcOrd="3" destOrd="0" presId="urn:microsoft.com/office/officeart/2005/8/layout/hProcess9"/>
    <dgm:cxn modelId="{8AC0820B-14CA-47FD-9ECD-5407C8C155F0}" type="presParOf" srcId="{CD712114-BF74-4A54-A8C9-7EBFF3EF70C4}" destId="{90CE5CB5-3E83-4DC0-9385-64C72DE30A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7398A-FE8F-4A34-BC8E-51A27D9D984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5D1DA60-ABFE-4613-9BDA-DDA2B50C7AFD}">
      <dgm:prSet phldrT="[Text]" phldr="1"/>
      <dgm:spPr/>
      <dgm:t>
        <a:bodyPr/>
        <a:lstStyle/>
        <a:p>
          <a:endParaRPr lang="en-US" dirty="0"/>
        </a:p>
      </dgm:t>
    </dgm:pt>
    <dgm:pt modelId="{6195E109-76BB-4197-8F08-59824AFA8F63}" type="parTrans" cxnId="{1A7BB333-A383-4F61-B042-6B4C6D774FDB}">
      <dgm:prSet/>
      <dgm:spPr/>
      <dgm:t>
        <a:bodyPr/>
        <a:lstStyle/>
        <a:p>
          <a:endParaRPr lang="en-US"/>
        </a:p>
      </dgm:t>
    </dgm:pt>
    <dgm:pt modelId="{623523F4-FD70-4B68-BC06-9CFC079ABA8D}" type="sibTrans" cxnId="{1A7BB333-A383-4F61-B042-6B4C6D774FDB}">
      <dgm:prSet/>
      <dgm:spPr/>
      <dgm:t>
        <a:bodyPr/>
        <a:lstStyle/>
        <a:p>
          <a:endParaRPr lang="en-US"/>
        </a:p>
      </dgm:t>
    </dgm:pt>
    <dgm:pt modelId="{BC30E941-1DFF-4212-AFEE-951D1B2D7C9A}">
      <dgm:prSet phldrT="[Text]" phldr="1"/>
      <dgm:spPr/>
      <dgm:t>
        <a:bodyPr/>
        <a:lstStyle/>
        <a:p>
          <a:endParaRPr lang="en-US" dirty="0"/>
        </a:p>
      </dgm:t>
    </dgm:pt>
    <dgm:pt modelId="{920D4D59-A8EE-4D9C-A3C2-9ABA17F98C1F}" type="parTrans" cxnId="{DDDF400F-33B0-46BF-BB66-72290D20DF95}">
      <dgm:prSet/>
      <dgm:spPr/>
      <dgm:t>
        <a:bodyPr/>
        <a:lstStyle/>
        <a:p>
          <a:endParaRPr lang="en-US"/>
        </a:p>
      </dgm:t>
    </dgm:pt>
    <dgm:pt modelId="{EC5C85E6-5AE6-4563-8718-0EE941B7CDBA}" type="sibTrans" cxnId="{DDDF400F-33B0-46BF-BB66-72290D20DF95}">
      <dgm:prSet/>
      <dgm:spPr/>
      <dgm:t>
        <a:bodyPr/>
        <a:lstStyle/>
        <a:p>
          <a:endParaRPr lang="en-US"/>
        </a:p>
      </dgm:t>
    </dgm:pt>
    <dgm:pt modelId="{A113B80D-5567-4DA1-A7A0-B6178C3E94A1}" type="pres">
      <dgm:prSet presAssocID="{CE47398A-FE8F-4A34-BC8E-51A27D9D98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8D303-FCDC-47CE-AA49-1A4330BEF8DC}" type="pres">
      <dgm:prSet presAssocID="{95D1DA60-ABFE-4613-9BDA-DDA2B50C7A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59FA5-CB7A-47F6-9C20-9FD4A52C15D3}" type="pres">
      <dgm:prSet presAssocID="{BC30E941-1DFF-4212-AFEE-951D1B2D7C9A}" presName="arrow" presStyleLbl="node1" presStyleIdx="1" presStyleCnt="2" custRadScaleRad="49" custRadScaleInc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F400F-33B0-46BF-BB66-72290D20DF95}" srcId="{CE47398A-FE8F-4A34-BC8E-51A27D9D9849}" destId="{BC30E941-1DFF-4212-AFEE-951D1B2D7C9A}" srcOrd="1" destOrd="0" parTransId="{920D4D59-A8EE-4D9C-A3C2-9ABA17F98C1F}" sibTransId="{EC5C85E6-5AE6-4563-8718-0EE941B7CDBA}"/>
    <dgm:cxn modelId="{86EB800B-63D7-4661-B8A5-641A76623C1F}" type="presOf" srcId="{BC30E941-1DFF-4212-AFEE-951D1B2D7C9A}" destId="{04B59FA5-CB7A-47F6-9C20-9FD4A52C15D3}" srcOrd="0" destOrd="0" presId="urn:microsoft.com/office/officeart/2005/8/layout/arrow5"/>
    <dgm:cxn modelId="{DB22F189-DF55-46D2-91E9-032369617CB6}" type="presOf" srcId="{95D1DA60-ABFE-4613-9BDA-DDA2B50C7AFD}" destId="{1D08D303-FCDC-47CE-AA49-1A4330BEF8DC}" srcOrd="0" destOrd="0" presId="urn:microsoft.com/office/officeart/2005/8/layout/arrow5"/>
    <dgm:cxn modelId="{1A7BB333-A383-4F61-B042-6B4C6D774FDB}" srcId="{CE47398A-FE8F-4A34-BC8E-51A27D9D9849}" destId="{95D1DA60-ABFE-4613-9BDA-DDA2B50C7AFD}" srcOrd="0" destOrd="0" parTransId="{6195E109-76BB-4197-8F08-59824AFA8F63}" sibTransId="{623523F4-FD70-4B68-BC06-9CFC079ABA8D}"/>
    <dgm:cxn modelId="{D43B8CF2-2032-407D-B1FB-52DC8AE16BA1}" type="presOf" srcId="{CE47398A-FE8F-4A34-BC8E-51A27D9D9849}" destId="{A113B80D-5567-4DA1-A7A0-B6178C3E94A1}" srcOrd="0" destOrd="0" presId="urn:microsoft.com/office/officeart/2005/8/layout/arrow5"/>
    <dgm:cxn modelId="{D0BCAC8B-02DE-4177-A53D-EBA9DC41BE51}" type="presParOf" srcId="{A113B80D-5567-4DA1-A7A0-B6178C3E94A1}" destId="{1D08D303-FCDC-47CE-AA49-1A4330BEF8DC}" srcOrd="0" destOrd="0" presId="urn:microsoft.com/office/officeart/2005/8/layout/arrow5"/>
    <dgm:cxn modelId="{EEBB7456-78FC-4626-B089-7044AF2D1C49}" type="presParOf" srcId="{A113B80D-5567-4DA1-A7A0-B6178C3E94A1}" destId="{04B59FA5-CB7A-47F6-9C20-9FD4A52C15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68379-08AB-421C-827E-C4E2D4930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DEE38-F375-4B15-B7AB-739F261E6AC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baseline="0" dirty="0" smtClean="0"/>
            <a:t>E</a:t>
          </a:r>
          <a:r>
            <a:rPr lang="en-US" sz="2400" b="1" baseline="-25000" dirty="0" smtClean="0"/>
            <a:t>1</a:t>
          </a:r>
          <a:endParaRPr lang="en-US" sz="2400" b="1" baseline="0" dirty="0" smtClean="0"/>
        </a:p>
        <a:p>
          <a:endParaRPr lang="en-US" sz="1800" b="1" baseline="-25000" dirty="0"/>
        </a:p>
      </dgm:t>
    </dgm:pt>
    <dgm:pt modelId="{FF3D8C62-DE32-4BBE-AC7F-5212342B9D72}" type="parTrans" cxnId="{B765A070-99DD-4D81-9A0D-5697E18195BE}">
      <dgm:prSet/>
      <dgm:spPr/>
      <dgm:t>
        <a:bodyPr/>
        <a:lstStyle/>
        <a:p>
          <a:endParaRPr lang="en-US"/>
        </a:p>
      </dgm:t>
    </dgm:pt>
    <dgm:pt modelId="{5C0C85FC-39F4-44EB-BDEA-BDF024A60FE3}" type="sibTrans" cxnId="{B765A070-99DD-4D81-9A0D-5697E18195BE}">
      <dgm:prSet/>
      <dgm:spPr/>
      <dgm:t>
        <a:bodyPr/>
        <a:lstStyle/>
        <a:p>
          <a:endParaRPr lang="en-US"/>
        </a:p>
      </dgm:t>
    </dgm:pt>
    <dgm:pt modelId="{44F2F28A-4A10-4223-AB1E-40AAFF5BA38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2400" b="1" dirty="0" smtClean="0">
              <a:latin typeface="Times New Roman" pitchFamily="18" charset="0"/>
            </a:rPr>
            <a:t>θ</a:t>
          </a:r>
          <a:r>
            <a:rPr lang="en-US" sz="2400" b="1" baseline="-25000" dirty="0" smtClean="0">
              <a:latin typeface="Times New Roman" pitchFamily="18" charset="0"/>
            </a:rPr>
            <a:t>2</a:t>
          </a:r>
        </a:p>
        <a:p>
          <a:r>
            <a:rPr lang="en-US" sz="2400" b="1" dirty="0" smtClean="0"/>
            <a:t>E</a:t>
          </a:r>
          <a:r>
            <a:rPr lang="en-US" sz="2400" b="1" baseline="-25000" dirty="0" smtClean="0"/>
            <a:t>2</a:t>
          </a:r>
          <a:endParaRPr lang="en-US" sz="2400" b="1" baseline="-25000" dirty="0"/>
        </a:p>
      </dgm:t>
    </dgm:pt>
    <dgm:pt modelId="{2A789DF0-F64E-4AFF-B6BE-F5C9675676B5}" type="parTrans" cxnId="{077A297D-C757-4D2B-86EC-43240D558494}">
      <dgm:prSet/>
      <dgm:spPr/>
      <dgm:t>
        <a:bodyPr/>
        <a:lstStyle/>
        <a:p>
          <a:endParaRPr lang="en-US"/>
        </a:p>
      </dgm:t>
    </dgm:pt>
    <dgm:pt modelId="{B0664537-36FC-4EFD-9A41-751EE8742DCF}" type="sibTrans" cxnId="{077A297D-C757-4D2B-86EC-43240D558494}">
      <dgm:prSet/>
      <dgm:spPr/>
      <dgm:t>
        <a:bodyPr/>
        <a:lstStyle/>
        <a:p>
          <a:endParaRPr lang="en-US"/>
        </a:p>
      </dgm:t>
    </dgm:pt>
    <dgm:pt modelId="{AE17F19D-A487-4F09-82F1-55DFF7297E20}" type="pres">
      <dgm:prSet presAssocID="{F4368379-08AB-421C-827E-C4E2D4930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51D92-B083-4155-AACF-6813756941D0}" type="pres">
      <dgm:prSet presAssocID="{95FDEE38-F375-4B15-B7AB-739F261E6AC2}" presName="parentText" presStyleLbl="node1" presStyleIdx="0" presStyleCnt="2" custScaleY="161289" custLinFactY="443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6CFF6-8396-4576-A095-95B45D3039F8}" type="pres">
      <dgm:prSet presAssocID="{5C0C85FC-39F4-44EB-BDEA-BDF024A60FE3}" presName="spacer" presStyleCnt="0"/>
      <dgm:spPr/>
    </dgm:pt>
    <dgm:pt modelId="{C58E8F88-1E3E-4913-AAE5-C554F847BA34}" type="pres">
      <dgm:prSet presAssocID="{44F2F28A-4A10-4223-AB1E-40AAFF5BA38D}" presName="parentText" presStyleLbl="node1" presStyleIdx="1" presStyleCnt="2" custScaleY="107499" custLinFactY="-4983" custLinFactNeighborX="18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FBD92-C9A9-4BA4-836F-89370D24A3BA}" type="presOf" srcId="{44F2F28A-4A10-4223-AB1E-40AAFF5BA38D}" destId="{C58E8F88-1E3E-4913-AAE5-C554F847BA34}" srcOrd="0" destOrd="0" presId="urn:microsoft.com/office/officeart/2005/8/layout/vList2"/>
    <dgm:cxn modelId="{077A297D-C757-4D2B-86EC-43240D558494}" srcId="{F4368379-08AB-421C-827E-C4E2D4930854}" destId="{44F2F28A-4A10-4223-AB1E-40AAFF5BA38D}" srcOrd="1" destOrd="0" parTransId="{2A789DF0-F64E-4AFF-B6BE-F5C9675676B5}" sibTransId="{B0664537-36FC-4EFD-9A41-751EE8742DCF}"/>
    <dgm:cxn modelId="{B765A070-99DD-4D81-9A0D-5697E18195BE}" srcId="{F4368379-08AB-421C-827E-C4E2D4930854}" destId="{95FDEE38-F375-4B15-B7AB-739F261E6AC2}" srcOrd="0" destOrd="0" parTransId="{FF3D8C62-DE32-4BBE-AC7F-5212342B9D72}" sibTransId="{5C0C85FC-39F4-44EB-BDEA-BDF024A60FE3}"/>
    <dgm:cxn modelId="{5AC07D51-A7C3-4EF4-B51E-59D458F226BB}" type="presOf" srcId="{F4368379-08AB-421C-827E-C4E2D4930854}" destId="{AE17F19D-A487-4F09-82F1-55DFF7297E20}" srcOrd="0" destOrd="0" presId="urn:microsoft.com/office/officeart/2005/8/layout/vList2"/>
    <dgm:cxn modelId="{F972A064-0922-4A22-B677-F9D4BC1A10B4}" type="presOf" srcId="{95FDEE38-F375-4B15-B7AB-739F261E6AC2}" destId="{70151D92-B083-4155-AACF-6813756941D0}" srcOrd="0" destOrd="0" presId="urn:microsoft.com/office/officeart/2005/8/layout/vList2"/>
    <dgm:cxn modelId="{EFF586F9-2966-4927-A7CD-E129F43A188B}" type="presParOf" srcId="{AE17F19D-A487-4F09-82F1-55DFF7297E20}" destId="{70151D92-B083-4155-AACF-6813756941D0}" srcOrd="0" destOrd="0" presId="urn:microsoft.com/office/officeart/2005/8/layout/vList2"/>
    <dgm:cxn modelId="{D01D0614-9065-47CF-BA3C-AABCDC4775D3}" type="presParOf" srcId="{AE17F19D-A487-4F09-82F1-55DFF7297E20}" destId="{0F56CFF6-8396-4576-A095-95B45D3039F8}" srcOrd="1" destOrd="0" presId="urn:microsoft.com/office/officeart/2005/8/layout/vList2"/>
    <dgm:cxn modelId="{7B3EAEB9-A4D8-427B-91CC-A21684E6DB50}" type="presParOf" srcId="{AE17F19D-A487-4F09-82F1-55DFF7297E20}" destId="{C58E8F88-1E3E-4913-AAE5-C554F847BA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D76AE-0B45-43BF-8238-617B66102A62}">
      <dsp:nvSpPr>
        <dsp:cNvPr id="0" name=""/>
        <dsp:cNvSpPr/>
      </dsp:nvSpPr>
      <dsp:spPr>
        <a:xfrm>
          <a:off x="302894" y="0"/>
          <a:ext cx="3432810" cy="401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6BFA2-E06C-4F43-B674-E8BB9FFB4A1D}">
      <dsp:nvSpPr>
        <dsp:cNvPr id="0" name=""/>
        <dsp:cNvSpPr/>
      </dsp:nvSpPr>
      <dsp:spPr>
        <a:xfrm>
          <a:off x="104" y="1203959"/>
          <a:ext cx="1153049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1900" b="1" kern="1200" baseline="-25000" dirty="0" smtClean="0">
              <a:latin typeface="Times New Roman" pitchFamily="18" charset="0"/>
              <a:cs typeface="Times New Roman" pitchFamily="18" charset="0"/>
            </a:rPr>
            <a:t>p</a:t>
          </a:r>
          <a:endParaRPr lang="en-US" sz="19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  <a:cs typeface="Times New Roman" pitchFamily="18" charset="0"/>
            </a:rPr>
            <a:t>θ</a:t>
          </a:r>
          <a:r>
            <a:rPr lang="en-US" sz="1900" b="1" kern="1200" baseline="-25000" dirty="0" smtClean="0">
              <a:latin typeface="Times New Roman" pitchFamily="18" charset="0"/>
              <a:cs typeface="Times New Roman" pitchFamily="18" charset="0"/>
            </a:rPr>
            <a:t>p</a:t>
          </a:r>
          <a:endParaRPr lang="en-US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" y="1203959"/>
        <a:ext cx="1153049" cy="1605280"/>
      </dsp:txXfrm>
    </dsp:sp>
    <dsp:sp modelId="{7EE4E182-84F4-467E-9F51-067E7A226398}">
      <dsp:nvSpPr>
        <dsp:cNvPr id="0" name=""/>
        <dsp:cNvSpPr/>
      </dsp:nvSpPr>
      <dsp:spPr>
        <a:xfrm>
          <a:off x="2885550" y="1148096"/>
          <a:ext cx="1153049" cy="1595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γ</a:t>
          </a:r>
          <a:endParaRPr lang="en-US" sz="1900" b="1" kern="1200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π°</a:t>
          </a:r>
          <a:endParaRPr lang="en-US" sz="1900" b="1" kern="1200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θ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π°</a:t>
          </a:r>
          <a:endParaRPr lang="en-US" sz="1900" b="1" kern="1200" baseline="-25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5550" y="1148096"/>
        <a:ext cx="1153049" cy="1595102"/>
      </dsp:txXfrm>
    </dsp:sp>
    <dsp:sp modelId="{15B63E11-6797-46A4-A444-BDA013553D28}">
      <dsp:nvSpPr>
        <dsp:cNvPr id="0" name=""/>
        <dsp:cNvSpPr/>
      </dsp:nvSpPr>
      <dsp:spPr>
        <a:xfrm>
          <a:off x="1246792" y="1214121"/>
          <a:ext cx="1483824" cy="16052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  <a:cs typeface="Times New Roman" pitchFamily="18" charset="0"/>
            </a:rPr>
            <a:t>π°</a:t>
          </a:r>
          <a:r>
            <a:rPr lang="en-US" sz="1900" b="1" kern="1200" dirty="0" smtClean="0">
              <a:latin typeface="Times New Roman" pitchFamily="18" charset="0"/>
              <a:cs typeface="Times New Roman" pitchFamily="18" charset="0"/>
            </a:rPr>
            <a:t> photo-production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Times New Roman" pitchFamily="18" charset="0"/>
              <a:cs typeface="Times New Roman" pitchFamily="18" charset="0"/>
            </a:rPr>
            <a:t>kinematics</a:t>
          </a:r>
          <a:endParaRPr lang="en-US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6792" y="1214121"/>
        <a:ext cx="1483824" cy="1605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78364-9EB9-4993-ADEE-FDF37D611130}">
      <dsp:nvSpPr>
        <dsp:cNvPr id="0" name=""/>
        <dsp:cNvSpPr/>
      </dsp:nvSpPr>
      <dsp:spPr>
        <a:xfrm>
          <a:off x="457210" y="0"/>
          <a:ext cx="2294449" cy="16364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99946-5CD8-4552-9D57-E2EF02D8E36E}">
      <dsp:nvSpPr>
        <dsp:cNvPr id="0" name=""/>
        <dsp:cNvSpPr/>
      </dsp:nvSpPr>
      <dsp:spPr>
        <a:xfrm>
          <a:off x="119775" y="338663"/>
          <a:ext cx="997725" cy="106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θ</a:t>
          </a:r>
          <a:r>
            <a:rPr lang="en-US" sz="2000" b="1" kern="1200" baseline="-25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000" b="1" kern="1200" baseline="-25000" dirty="0">
            <a:latin typeface="Times New Roman" pitchFamily="18" charset="0"/>
            <a:cs typeface="Times New Roman" pitchFamily="18" charset="0"/>
          </a:endParaRPr>
        </a:p>
      </dsp:txBody>
      <dsp:txXfrm>
        <a:off x="119775" y="338663"/>
        <a:ext cx="997725" cy="1066800"/>
      </dsp:txXfrm>
    </dsp:sp>
    <dsp:sp modelId="{70ACA130-0160-473E-A7A2-F7BB3C1D5B9C}">
      <dsp:nvSpPr>
        <dsp:cNvPr id="0" name=""/>
        <dsp:cNvSpPr/>
      </dsp:nvSpPr>
      <dsp:spPr>
        <a:xfrm>
          <a:off x="1125969" y="423336"/>
          <a:ext cx="1445455" cy="7620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π°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decay kinematics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5969" y="423336"/>
        <a:ext cx="1445455" cy="762000"/>
      </dsp:txXfrm>
    </dsp:sp>
    <dsp:sp modelId="{90CE5CB5-3E83-4DC0-9385-64C72DE30AC7}">
      <dsp:nvSpPr>
        <dsp:cNvPr id="0" name=""/>
        <dsp:cNvSpPr/>
      </dsp:nvSpPr>
      <dsp:spPr>
        <a:xfrm>
          <a:off x="2510993" y="0"/>
          <a:ext cx="1445455" cy="190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θ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endParaRPr lang="en-US" sz="2400" b="1" kern="1200" baseline="-250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endParaRPr lang="en-US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0993" y="0"/>
        <a:ext cx="1445455" cy="1905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8D303-FCDC-47CE-AA49-1A4330BEF8DC}">
      <dsp:nvSpPr>
        <dsp:cNvPr id="0" name=""/>
        <dsp:cNvSpPr/>
      </dsp:nvSpPr>
      <dsp:spPr>
        <a:xfrm rot="16200000">
          <a:off x="177" y="334"/>
          <a:ext cx="685130" cy="685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200000">
        <a:off x="177" y="334"/>
        <a:ext cx="685130" cy="685130"/>
      </dsp:txXfrm>
    </dsp:sp>
    <dsp:sp modelId="{04B59FA5-CB7A-47F6-9C20-9FD4A52C15D3}">
      <dsp:nvSpPr>
        <dsp:cNvPr id="0" name=""/>
        <dsp:cNvSpPr/>
      </dsp:nvSpPr>
      <dsp:spPr>
        <a:xfrm rot="5400000">
          <a:off x="685798" y="334"/>
          <a:ext cx="685130" cy="685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685798" y="334"/>
        <a:ext cx="685130" cy="685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151D92-B083-4155-AACF-6813756941D0}">
      <dsp:nvSpPr>
        <dsp:cNvPr id="0" name=""/>
        <dsp:cNvSpPr/>
      </dsp:nvSpPr>
      <dsp:spPr>
        <a:xfrm>
          <a:off x="0" y="534949"/>
          <a:ext cx="914400" cy="196256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2400" b="1" kern="1200" baseline="-25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24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-25000" dirty="0"/>
        </a:p>
      </dsp:txBody>
      <dsp:txXfrm>
        <a:off x="0" y="534949"/>
        <a:ext cx="914400" cy="19625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D76AE-0B45-43BF-8238-617B66102A62}">
      <dsp:nvSpPr>
        <dsp:cNvPr id="0" name=""/>
        <dsp:cNvSpPr/>
      </dsp:nvSpPr>
      <dsp:spPr>
        <a:xfrm>
          <a:off x="302894" y="0"/>
          <a:ext cx="3432810" cy="401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6BFA2-E06C-4F43-B674-E8BB9FFB4A1D}">
      <dsp:nvSpPr>
        <dsp:cNvPr id="0" name=""/>
        <dsp:cNvSpPr/>
      </dsp:nvSpPr>
      <dsp:spPr>
        <a:xfrm>
          <a:off x="1613" y="1203959"/>
          <a:ext cx="1149371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</a:t>
          </a:r>
          <a:r>
            <a:rPr lang="en-US" sz="1900" b="1" kern="1200" baseline="-25000" dirty="0" smtClean="0"/>
            <a:t>p</a:t>
          </a:r>
          <a:endParaRPr lang="en-US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</a:rPr>
            <a:t>θ</a:t>
          </a:r>
          <a:r>
            <a:rPr lang="en-US" sz="1900" b="1" kern="1200" baseline="-25000" dirty="0" smtClean="0">
              <a:latin typeface="Times New Roman" pitchFamily="18" charset="0"/>
            </a:rPr>
            <a:t>p</a:t>
          </a:r>
          <a:endParaRPr lang="en-US" sz="1900" b="1" kern="1200" dirty="0"/>
        </a:p>
      </dsp:txBody>
      <dsp:txXfrm>
        <a:off x="1613" y="1203959"/>
        <a:ext cx="1149371" cy="1605280"/>
      </dsp:txXfrm>
    </dsp:sp>
    <dsp:sp modelId="{7EE4E182-84F4-467E-9F51-067E7A226398}">
      <dsp:nvSpPr>
        <dsp:cNvPr id="0" name=""/>
        <dsp:cNvSpPr/>
      </dsp:nvSpPr>
      <dsp:spPr>
        <a:xfrm>
          <a:off x="2889228" y="1148096"/>
          <a:ext cx="1149371" cy="1595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E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γ</a:t>
          </a:r>
          <a:endParaRPr lang="en-US" sz="1900" b="1" kern="1200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π°</a:t>
          </a:r>
          <a:endParaRPr lang="en-US" sz="1900" b="1" kern="1200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  <a:latin typeface="Times New Roman" pitchFamily="18" charset="0"/>
            </a:rPr>
            <a:t>θ</a:t>
          </a:r>
          <a:r>
            <a:rPr lang="el-GR" sz="19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π°</a:t>
          </a:r>
          <a:endParaRPr lang="en-US" sz="1900" b="1" kern="1200" baseline="-25000" dirty="0">
            <a:solidFill>
              <a:srgbClr val="FF0000"/>
            </a:solidFill>
          </a:endParaRPr>
        </a:p>
      </dsp:txBody>
      <dsp:txXfrm>
        <a:off x="2889228" y="1148096"/>
        <a:ext cx="1149371" cy="1595102"/>
      </dsp:txXfrm>
    </dsp:sp>
    <dsp:sp modelId="{15B63E11-6797-46A4-A444-BDA013553D28}">
      <dsp:nvSpPr>
        <dsp:cNvPr id="0" name=""/>
        <dsp:cNvSpPr/>
      </dsp:nvSpPr>
      <dsp:spPr>
        <a:xfrm>
          <a:off x="1248042" y="1214121"/>
          <a:ext cx="1479091" cy="16052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</a:rPr>
            <a:t>π°</a:t>
          </a:r>
          <a:r>
            <a:rPr lang="en-US" sz="1900" b="1" kern="1200" dirty="0" smtClean="0">
              <a:latin typeface="Times New Roman" pitchFamily="18" charset="0"/>
            </a:rPr>
            <a:t> photo-production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kinematics</a:t>
          </a:r>
          <a:endParaRPr lang="en-US" sz="1900" b="1" kern="1200" dirty="0"/>
        </a:p>
      </dsp:txBody>
      <dsp:txXfrm>
        <a:off x="1248042" y="1214121"/>
        <a:ext cx="1479091" cy="1605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78364-9EB9-4993-ADEE-FDF37D611130}">
      <dsp:nvSpPr>
        <dsp:cNvPr id="0" name=""/>
        <dsp:cNvSpPr/>
      </dsp:nvSpPr>
      <dsp:spPr>
        <a:xfrm>
          <a:off x="457210" y="0"/>
          <a:ext cx="2294449" cy="16364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99946-5CD8-4552-9D57-E2EF02D8E36E}">
      <dsp:nvSpPr>
        <dsp:cNvPr id="0" name=""/>
        <dsp:cNvSpPr/>
      </dsp:nvSpPr>
      <dsp:spPr>
        <a:xfrm>
          <a:off x="194927" y="338663"/>
          <a:ext cx="958252" cy="106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</a:rPr>
            <a:t>θ</a:t>
          </a:r>
          <a:r>
            <a:rPr lang="en-US" sz="1900" b="1" kern="1200" baseline="-25000" dirty="0" smtClean="0">
              <a:latin typeface="Times New Roman" pitchFamily="18" charset="0"/>
            </a:rPr>
            <a:t>1</a:t>
          </a:r>
          <a:endParaRPr lang="en-US" sz="1900" b="1" kern="1200" baseline="-25000" dirty="0"/>
        </a:p>
      </dsp:txBody>
      <dsp:txXfrm>
        <a:off x="194927" y="338663"/>
        <a:ext cx="958252" cy="1066800"/>
      </dsp:txXfrm>
    </dsp:sp>
    <dsp:sp modelId="{70ACA130-0160-473E-A7A2-F7BB3C1D5B9C}">
      <dsp:nvSpPr>
        <dsp:cNvPr id="0" name=""/>
        <dsp:cNvSpPr/>
      </dsp:nvSpPr>
      <dsp:spPr>
        <a:xfrm>
          <a:off x="1163419" y="423336"/>
          <a:ext cx="1388268" cy="7620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Times New Roman" pitchFamily="18" charset="0"/>
            </a:rPr>
            <a:t>π°</a:t>
          </a:r>
          <a:r>
            <a:rPr lang="en-US" sz="1900" b="1" kern="1200" dirty="0" smtClean="0">
              <a:latin typeface="Times New Roman" pitchFamily="18" charset="0"/>
            </a:rPr>
            <a:t> decay kinematics</a:t>
          </a:r>
          <a:endParaRPr lang="en-US" sz="1900" b="1" kern="1200" dirty="0"/>
        </a:p>
      </dsp:txBody>
      <dsp:txXfrm>
        <a:off x="1163419" y="423336"/>
        <a:ext cx="1388268" cy="762000"/>
      </dsp:txXfrm>
    </dsp:sp>
    <dsp:sp modelId="{90CE5CB5-3E83-4DC0-9385-64C72DE30AC7}">
      <dsp:nvSpPr>
        <dsp:cNvPr id="0" name=""/>
        <dsp:cNvSpPr/>
      </dsp:nvSpPr>
      <dsp:spPr>
        <a:xfrm>
          <a:off x="2491540" y="0"/>
          <a:ext cx="1388268" cy="190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1</a:t>
          </a: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</a:rPr>
            <a:t>’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0000"/>
              </a:solidFill>
              <a:latin typeface="Times New Roman" pitchFamily="18" charset="0"/>
            </a:rPr>
            <a:t>θ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2</a:t>
          </a:r>
          <a:r>
            <a:rPr lang="en-US" sz="2400" b="1" kern="1200" baseline="0" dirty="0" smtClean="0">
              <a:solidFill>
                <a:srgbClr val="FF0000"/>
              </a:solidFill>
              <a:latin typeface="Times New Roman" pitchFamily="18" charset="0"/>
            </a:rPr>
            <a:t>’</a:t>
          </a:r>
          <a:endParaRPr lang="en-US" sz="2400" b="1" kern="1200" baseline="-25000" dirty="0" smtClean="0">
            <a:solidFill>
              <a:srgbClr val="FF0000"/>
            </a:solidFill>
            <a:latin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</a:rPr>
            <a:t>E</a:t>
          </a:r>
          <a:r>
            <a:rPr lang="en-US" sz="2400" b="1" kern="1200" baseline="-25000" dirty="0" smtClean="0">
              <a:solidFill>
                <a:srgbClr val="FF0000"/>
              </a:solidFill>
              <a:latin typeface="Times New Roman" pitchFamily="18" charset="0"/>
            </a:rPr>
            <a:t>2</a:t>
          </a: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</a:rPr>
            <a:t>’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2491540" y="0"/>
        <a:ext cx="1388268" cy="1905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8D303-FCDC-47CE-AA49-1A4330BEF8DC}">
      <dsp:nvSpPr>
        <dsp:cNvPr id="0" name=""/>
        <dsp:cNvSpPr/>
      </dsp:nvSpPr>
      <dsp:spPr>
        <a:xfrm rot="16200000">
          <a:off x="177" y="334"/>
          <a:ext cx="685130" cy="685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200000">
        <a:off x="177" y="334"/>
        <a:ext cx="685130" cy="685130"/>
      </dsp:txXfrm>
    </dsp:sp>
    <dsp:sp modelId="{04B59FA5-CB7A-47F6-9C20-9FD4A52C15D3}">
      <dsp:nvSpPr>
        <dsp:cNvPr id="0" name=""/>
        <dsp:cNvSpPr/>
      </dsp:nvSpPr>
      <dsp:spPr>
        <a:xfrm rot="5400000">
          <a:off x="685798" y="334"/>
          <a:ext cx="685130" cy="685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685798" y="334"/>
        <a:ext cx="685130" cy="6851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151D92-B083-4155-AACF-6813756941D0}">
      <dsp:nvSpPr>
        <dsp:cNvPr id="0" name=""/>
        <dsp:cNvSpPr/>
      </dsp:nvSpPr>
      <dsp:spPr>
        <a:xfrm>
          <a:off x="0" y="662154"/>
          <a:ext cx="914400" cy="172101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E</a:t>
          </a:r>
          <a:r>
            <a:rPr lang="en-US" sz="2400" b="1" kern="1200" baseline="-25000" dirty="0" smtClean="0"/>
            <a:t>1</a:t>
          </a:r>
          <a:endParaRPr lang="en-US" sz="2400" b="1" kern="1200" baseline="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-25000" dirty="0"/>
        </a:p>
      </dsp:txBody>
      <dsp:txXfrm>
        <a:off x="0" y="662154"/>
        <a:ext cx="914400" cy="1721018"/>
      </dsp:txXfrm>
    </dsp:sp>
    <dsp:sp modelId="{C58E8F88-1E3E-4913-AAE5-C554F847BA34}">
      <dsp:nvSpPr>
        <dsp:cNvPr id="0" name=""/>
        <dsp:cNvSpPr/>
      </dsp:nvSpPr>
      <dsp:spPr>
        <a:xfrm>
          <a:off x="0" y="1692662"/>
          <a:ext cx="914400" cy="11470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Times New Roman" pitchFamily="18" charset="0"/>
            </a:rPr>
            <a:t>θ</a:t>
          </a:r>
          <a:r>
            <a:rPr lang="en-US" sz="2400" b="1" kern="1200" baseline="-25000" dirty="0" smtClean="0">
              <a:latin typeface="Times New Roman" pitchFamily="18" charset="0"/>
            </a:rPr>
            <a:t>2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</a:t>
          </a:r>
          <a:r>
            <a:rPr lang="en-US" sz="2400" b="1" kern="1200" baseline="-25000" dirty="0" smtClean="0"/>
            <a:t>2</a:t>
          </a:r>
          <a:endParaRPr lang="en-US" sz="2400" b="1" kern="1200" baseline="-25000" dirty="0"/>
        </a:p>
      </dsp:txBody>
      <dsp:txXfrm>
        <a:off x="0" y="1692662"/>
        <a:ext cx="914400" cy="114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DA386A-43C9-4A00-B0EB-338924EB8C68}" type="datetimeFigureOut">
              <a:rPr lang="en-US" smtClean="0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B9917-1F90-446D-9450-2AA1593559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65FB2-8359-4BAF-8D1D-6B5BB5A4C2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95BA5-3C6A-4643-9475-FDCE4CC2A7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C7CB6-BC72-4E48-8F4C-ABC34FF98B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93C6B-EB4B-48A3-AA54-FA874DA4A3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93C6B-EB4B-48A3-AA54-FA874DA4A3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65FB2-8359-4BAF-8D1D-6B5BB5A4C2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12416-B6B5-4DB5-AA51-D412225122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10770-D38A-4F10-AE66-91D290C1F3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0D09-C642-45E6-970C-631BE0B0E3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839D6-EBBC-453E-B96D-5CF49F08AC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12416-B6B5-4DB5-AA51-D412225122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65FB2-8359-4BAF-8D1D-6B5BB5A4C2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B9917-1F90-446D-9450-2AA1593559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B9917-1F90-446D-9450-2AA1593559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B9917-1F90-446D-9450-2AA1593559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FFF6-16DC-4BE5-A322-E02AAB58859B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8D87-B0B0-4EE0-BAAF-93CD6B764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C468-88CC-4F71-AD5A-220F0684864B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6FC6-16E9-468C-A9BD-49A29AACE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01A8-563D-4C0C-871D-5EE1EE99B426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C914-D786-434E-9CB8-E94A7351F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4472-818B-41E8-8E86-FFF1D36E598E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AD6E-377E-49B4-A05C-415DC3317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78B-49CE-4819-B823-E46468506FEA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417A-233B-4DF4-8B2E-35CC5439F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D292-1A78-40B3-B4B0-4DE4426E9A9F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391-7687-4A02-BEC5-844401687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7AA7-BE27-435A-947D-EB40386C485E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05C6-08BC-439F-9C59-1E4462CA9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FFCF-202B-4FC2-ACA1-722A19CD203D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DA4E-9D00-455F-A6E6-71E3E6A78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CC5D-B465-4E87-B43D-582512C7FCA7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491-7300-43E6-9292-24AE5A4FE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E5BF-9909-424C-A4EC-1291E699A490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08CD-36C4-4425-BD0C-9FE359F8A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F14C-53FB-4F24-B98D-78E117F6A7C9}" type="datetimeFigureOut">
              <a:rPr lang="en-US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91B9-FEEE-46D2-AE42-41BACDEC1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815D437-147F-45CD-97DC-9AE48FAA6C14}" type="datetimeFigureOut">
              <a:rPr lang="en-US" smtClean="0"/>
              <a:pPr>
                <a:defRPr/>
              </a:pPr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7BFA4B4-9149-4CCE-AFCC-BC92DE81B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1.gi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8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45.emf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16.gi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338942"/>
            <a:ext cx="9144000" cy="2412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polarization measurements 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π°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photo-production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--On behalf of the Jefferson Lab Hall 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GEp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-III and GEp-2</a:t>
            </a: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collaboration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0626" y="4013190"/>
            <a:ext cx="89154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Wei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Luo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Lanzhou University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Hall C User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14, 2011</a:t>
            </a:r>
            <a:endParaRPr lang="en-US" sz="3000" b="1" dirty="0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10253F"/>
              </a:solidFill>
            </a:endParaRPr>
          </a:p>
        </p:txBody>
      </p:sp>
      <p:pic>
        <p:nvPicPr>
          <p:cNvPr id="5129" name="Picture 8" descr="lanzho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029200"/>
            <a:ext cx="1131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9700" y="762000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Analyzing power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y_ptfpp_k5.eps"/>
          <p:cNvPicPr>
            <a:picLocks noChangeAspect="1"/>
          </p:cNvPicPr>
          <p:nvPr/>
        </p:nvPicPr>
        <p:blipFill>
          <a:blip r:embed="rId6" cstate="print"/>
          <a:srcRect t="7926" r="7190"/>
          <a:stretch>
            <a:fillRect/>
          </a:stretch>
        </p:blipFill>
        <p:spPr>
          <a:xfrm>
            <a:off x="0" y="1447800"/>
            <a:ext cx="4419600" cy="3581400"/>
          </a:xfrm>
          <a:prstGeom prst="rect">
            <a:avLst/>
          </a:prstGeom>
        </p:spPr>
      </p:pic>
      <p:pic>
        <p:nvPicPr>
          <p:cNvPr id="15" name="Picture 14" descr="Ay_vs_p.eps"/>
          <p:cNvPicPr>
            <a:picLocks noChangeAspect="1"/>
          </p:cNvPicPr>
          <p:nvPr/>
        </p:nvPicPr>
        <p:blipFill>
          <a:blip r:embed="rId7" cstate="print"/>
          <a:srcRect r="8697"/>
          <a:stretch>
            <a:fillRect/>
          </a:stretch>
        </p:blipFill>
        <p:spPr>
          <a:xfrm>
            <a:off x="4495800" y="1447800"/>
            <a:ext cx="4304390" cy="3534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9226" y="5014686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Analyzing power is parameterized by </a:t>
            </a:r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elastic events for each kinematics. </a:t>
            </a:r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927100" y="5737225"/>
          <a:ext cx="2387600" cy="815975"/>
        </p:xfrm>
        <a:graphic>
          <a:graphicData uri="http://schemas.openxmlformats.org/presentationml/2006/ole">
            <p:oleObj spid="_x0000_s88069" name="Equation" r:id="rId8" imgW="1002960" imgH="4442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42544" y="48768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Mean analyzing power </a:t>
            </a:r>
            <a:r>
              <a:rPr lang="en-US" sz="1600" b="1" dirty="0" err="1" smtClean="0">
                <a:latin typeface="Times New Roman" pitchFamily="18" charset="0"/>
              </a:rPr>
              <a:t>vs</a:t>
            </a:r>
            <a:r>
              <a:rPr lang="en-US" sz="1600" b="1" dirty="0" smtClean="0">
                <a:latin typeface="Times New Roman" pitchFamily="18" charset="0"/>
              </a:rPr>
              <a:t> proton momentum</a:t>
            </a:r>
          </a:p>
          <a:p>
            <a:endParaRPr lang="en-US" sz="1600" b="1" dirty="0" smtClean="0">
              <a:latin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</a:rPr>
              <a:t>Event by event correction for </a:t>
            </a:r>
            <a:r>
              <a:rPr lang="el-GR" sz="1600" b="1" dirty="0" smtClean="0">
                <a:latin typeface="Times New Roman" pitchFamily="18" charset="0"/>
              </a:rPr>
              <a:t>π°</a:t>
            </a:r>
            <a:r>
              <a:rPr lang="en-US" sz="1600" b="1" dirty="0" smtClean="0">
                <a:latin typeface="Times New Roman" pitchFamily="18" charset="0"/>
              </a:rPr>
              <a:t> events has been applied to the data: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5353050" y="5943600"/>
          <a:ext cx="2571750" cy="692079"/>
        </p:xfrm>
        <a:graphic>
          <a:graphicData uri="http://schemas.openxmlformats.org/presentationml/2006/ole">
            <p:oleObj spid="_x0000_s88070" name="Equation" r:id="rId9" imgW="8380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5_helicity_sum_el_fpp1_new.eps"/>
          <p:cNvPicPr>
            <a:picLocks noChangeAspect="1"/>
          </p:cNvPicPr>
          <p:nvPr/>
        </p:nvPicPr>
        <p:blipFill>
          <a:blip r:embed="rId4" cstate="print"/>
          <a:srcRect r="7991"/>
          <a:stretch>
            <a:fillRect/>
          </a:stretch>
        </p:blipFill>
        <p:spPr>
          <a:xfrm>
            <a:off x="0" y="2794000"/>
            <a:ext cx="4343400" cy="3141532"/>
          </a:xfrm>
          <a:prstGeom prst="rect">
            <a:avLst/>
          </a:prstGeom>
        </p:spPr>
      </p:pic>
      <p:pic>
        <p:nvPicPr>
          <p:cNvPr id="11" name="Picture 10" descr="k5_helicity_sum_pi0_raw_fpp1_new.eps"/>
          <p:cNvPicPr>
            <a:picLocks noChangeAspect="1"/>
          </p:cNvPicPr>
          <p:nvPr/>
        </p:nvPicPr>
        <p:blipFill>
          <a:blip r:embed="rId5" cstate="print"/>
          <a:srcRect r="8071"/>
          <a:stretch>
            <a:fillRect/>
          </a:stretch>
        </p:blipFill>
        <p:spPr>
          <a:xfrm>
            <a:off x="4778951" y="2819400"/>
            <a:ext cx="4339649" cy="3141532"/>
          </a:xfrm>
          <a:prstGeom prst="rect">
            <a:avLst/>
          </a:prstGeom>
        </p:spPr>
      </p:pic>
      <p:pic>
        <p:nvPicPr>
          <p:cNvPr id="3078" name="Picture 5" descr="hallc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9700" y="762000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Asymmetry 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</a:rPr>
              <a:t>at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Focal Plane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Polarimeter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elastic events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48641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</a:rPr>
              <a:t>π</a:t>
            </a:r>
            <a:r>
              <a:rPr lang="en-US" b="1" dirty="0" smtClean="0">
                <a:latin typeface="Times New Roman" pitchFamily="18" charset="0"/>
              </a:rPr>
              <a:t>° events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900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Within Born approximation, induced polarization should be 0 in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elastic scattering.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All the asymmetry come from false(instrumental) asymmetry.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peaks are due to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mistracking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 FPP chambers.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922338" y="1397000"/>
          <a:ext cx="7334250" cy="584200"/>
        </p:xfrm>
        <a:graphic>
          <a:graphicData uri="http://schemas.openxmlformats.org/presentationml/2006/ole">
            <p:oleObj spid="_x0000_s105473" name="Equation" r:id="rId8" imgW="4508280" imgH="342720" progId="Equation.3">
              <p:embed/>
            </p:oleObj>
          </a:graphicData>
        </a:graphic>
      </p:graphicFrame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571750" y="1862138"/>
          <a:ext cx="1776413" cy="360362"/>
        </p:xfrm>
        <a:graphic>
          <a:graphicData uri="http://schemas.openxmlformats.org/presentationml/2006/ole">
            <p:oleObj spid="_x0000_s105474" name="Equation" r:id="rId9" imgW="1091880" imgH="241200" progId="Equation.3">
              <p:embed/>
            </p:oleObj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4851400" y="1844675"/>
          <a:ext cx="1778000" cy="403225"/>
        </p:xfrm>
        <a:graphic>
          <a:graphicData uri="http://schemas.openxmlformats.org/presentationml/2006/ole">
            <p:oleObj spid="_x0000_s105475" name="Equation" r:id="rId10" imgW="1091880" imgH="241200" progId="Equation.3">
              <p:embed/>
            </p:oleObj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527175" y="2260600"/>
          <a:ext cx="5864225" cy="473075"/>
        </p:xfrm>
        <a:graphic>
          <a:graphicData uri="http://schemas.openxmlformats.org/presentationml/2006/ole">
            <p:oleObj spid="_x0000_s105476" name="Equation" r:id="rId11" imgW="45082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k5_helicity_sum_pi0_fpp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2348706"/>
            <a:ext cx="6172200" cy="3664744"/>
          </a:xfrm>
          <a:prstGeom prst="rect">
            <a:avLst/>
          </a:prstGeom>
        </p:spPr>
      </p:pic>
      <p:pic>
        <p:nvPicPr>
          <p:cNvPr id="3078" name="Picture 5" descr="hallc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9700" y="762000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Asymmetry 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</a:rPr>
              <a:t>at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Focal Plane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Polarimeter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graphicFrame>
        <p:nvGraphicFramePr>
          <p:cNvPr id="71685" name="Object 18"/>
          <p:cNvGraphicFramePr>
            <a:graphicFrameLocks noChangeAspect="1"/>
          </p:cNvGraphicFramePr>
          <p:nvPr/>
        </p:nvGraphicFramePr>
        <p:xfrm>
          <a:off x="2465057" y="1774825"/>
          <a:ext cx="4545343" cy="549275"/>
        </p:xfrm>
        <a:graphic>
          <a:graphicData uri="http://schemas.openxmlformats.org/presentationml/2006/ole">
            <p:oleObj spid="_x0000_s103426" name="Equation" r:id="rId7" imgW="3009600" imgH="35532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7400" y="3352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itchFamily="18" charset="0"/>
              </a:rPr>
              <a:t>θ</a:t>
            </a:r>
            <a:r>
              <a:rPr lang="el-GR" sz="2000" b="1" baseline="30000" dirty="0" smtClean="0">
                <a:latin typeface="Times New Roman" pitchFamily="18" charset="0"/>
              </a:rPr>
              <a:t>π°</a:t>
            </a:r>
            <a:r>
              <a:rPr lang="en-US" sz="2000" b="1" baseline="-25000" dirty="0" err="1" smtClean="0">
                <a:latin typeface="Times New Roman" pitchFamily="18" charset="0"/>
              </a:rPr>
              <a:t>c.m</a:t>
            </a:r>
            <a:r>
              <a:rPr lang="en-US" sz="2000" b="1" baseline="-25000" dirty="0" smtClean="0">
                <a:latin typeface="Times New Roman" pitchFamily="18" charset="0"/>
              </a:rPr>
              <a:t>.</a:t>
            </a:r>
            <a:r>
              <a:rPr lang="en-US" sz="2000" b="1" dirty="0" smtClean="0">
                <a:latin typeface="Times New Roman" pitchFamily="18" charset="0"/>
              </a:rPr>
              <a:t> = 142 °,  </a:t>
            </a:r>
            <a:r>
              <a:rPr lang="el-GR" sz="2000" b="1" dirty="0" smtClean="0">
                <a:latin typeface="Times New Roman" pitchFamily="18" charset="0"/>
              </a:rPr>
              <a:t>χ</a:t>
            </a:r>
            <a:r>
              <a:rPr lang="en-US" sz="2000" b="1" dirty="0" smtClean="0">
                <a:latin typeface="Times New Roman" pitchFamily="18" charset="0"/>
              </a:rPr>
              <a:t> =109°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</a:rPr>
              <a:t>(1</a:t>
            </a:r>
            <a:r>
              <a:rPr lang="el-GR" sz="2000" b="1" dirty="0" smtClean="0">
                <a:latin typeface="Times New Roman" pitchFamily="18" charset="0"/>
              </a:rPr>
              <a:t>γ</a:t>
            </a:r>
            <a:r>
              <a:rPr lang="en-US" sz="2000" b="1" dirty="0" smtClean="0">
                <a:latin typeface="Times New Roman" pitchFamily="18" charset="0"/>
              </a:rPr>
              <a:t> detected)</a:t>
            </a:r>
            <a:endParaRPr lang="en-US" sz="2000" b="1" dirty="0">
              <a:latin typeface="Times New Roman" pitchFamily="18" charset="0"/>
            </a:endParaRP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6096000" y="4343400"/>
          <a:ext cx="2844800" cy="356504"/>
        </p:xfrm>
        <a:graphic>
          <a:graphicData uri="http://schemas.openxmlformats.org/presentationml/2006/ole">
            <p:oleObj spid="_x0000_s103427" name="Equation" r:id="rId8" imgW="1815840" imgH="203040" progId="Equation.3">
              <p:embed/>
            </p:oleObj>
          </a:graphicData>
        </a:graphic>
      </p:graphicFrame>
      <p:grpSp>
        <p:nvGrpSpPr>
          <p:cNvPr id="2" name="Group 25"/>
          <p:cNvGrpSpPr/>
          <p:nvPr/>
        </p:nvGrpSpPr>
        <p:grpSpPr>
          <a:xfrm>
            <a:off x="165100" y="6324600"/>
            <a:ext cx="5439229" cy="389134"/>
            <a:chOff x="54431" y="5330370"/>
            <a:chExt cx="5439229" cy="389134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54431" y="5330370"/>
            <a:ext cx="594237" cy="381000"/>
          </p:xfrm>
          <a:graphic>
            <a:graphicData uri="http://schemas.openxmlformats.org/presentationml/2006/ole">
              <p:oleObj spid="_x0000_s103428" name="Equation" r:id="rId9" imgW="266400" imgH="241200" progId="Equation.3">
                <p:embed/>
              </p:oleObj>
            </a:graphicData>
          </a:graphic>
        </p:graphicFrame>
        <p:graphicFrame>
          <p:nvGraphicFramePr>
            <p:cNvPr id="71690" name="Object 10"/>
            <p:cNvGraphicFramePr>
              <a:graphicFrameLocks noChangeAspect="1"/>
            </p:cNvGraphicFramePr>
            <p:nvPr/>
          </p:nvGraphicFramePr>
          <p:xfrm>
            <a:off x="573318" y="5334000"/>
            <a:ext cx="593648" cy="381000"/>
          </p:xfrm>
          <a:graphic>
            <a:graphicData uri="http://schemas.openxmlformats.org/presentationml/2006/ole">
              <p:oleObj spid="_x0000_s103429" name="Equation" r:id="rId10" imgW="266400" imgH="241200" progId="Equation.3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206832" y="5396339"/>
              <a:ext cx="5286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</a:rPr>
                <a:t>    </a:t>
              </a:r>
              <a:r>
                <a:rPr lang="en-US" sz="1500" b="1" dirty="0" smtClean="0">
                  <a:latin typeface="Times New Roman" pitchFamily="18" charset="0"/>
                </a:rPr>
                <a:t>,               Induced polarization components</a:t>
              </a:r>
              <a:endParaRPr lang="en-US" sz="1500" b="1" dirty="0">
                <a:latin typeface="Times New Roman" pitchFamily="18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4799692" y="6350452"/>
            <a:ext cx="5411108" cy="355148"/>
            <a:chOff x="82552" y="5364356"/>
            <a:chExt cx="5411108" cy="355148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82552" y="5364356"/>
            <a:ext cx="538163" cy="347663"/>
          </p:xfrm>
          <a:graphic>
            <a:graphicData uri="http://schemas.openxmlformats.org/presentationml/2006/ole">
              <p:oleObj spid="_x0000_s103430" name="Equation" r:id="rId11" imgW="241200" imgH="241200" progId="Equation.3">
                <p:embed/>
              </p:oleObj>
            </a:graphicData>
          </a:graphic>
        </p:graphicFrame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601665" y="5367531"/>
            <a:ext cx="536575" cy="347663"/>
          </p:xfrm>
          <a:graphic>
            <a:graphicData uri="http://schemas.openxmlformats.org/presentationml/2006/ole">
              <p:oleObj spid="_x0000_s103431" name="Equation" r:id="rId12" imgW="241200" imgH="241200" progId="Equation.3">
                <p:embed/>
              </p:oleObj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06832" y="5396339"/>
              <a:ext cx="5286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</a:rPr>
                <a:t>    </a:t>
              </a:r>
              <a:r>
                <a:rPr lang="en-US" sz="1500" b="1" dirty="0" smtClean="0">
                  <a:latin typeface="Times New Roman" pitchFamily="18" charset="0"/>
                </a:rPr>
                <a:t>,              Transferred polarization components </a:t>
              </a:r>
              <a:endParaRPr lang="en-US" sz="1500" b="1" dirty="0">
                <a:latin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1000" y="5905500"/>
            <a:ext cx="563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</a:rPr>
              <a:t>  Ay          Analyzing power of CH2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4300" y="5969000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</a:rPr>
              <a:t>h           Beam </a:t>
            </a:r>
            <a:r>
              <a:rPr lang="en-US" sz="1500" b="1" dirty="0" err="1" smtClean="0">
                <a:latin typeface="Times New Roman" pitchFamily="18" charset="0"/>
              </a:rPr>
              <a:t>helicity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141301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After false asymmetry correction: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pin_proce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746" y="1447800"/>
            <a:ext cx="4056256" cy="2402124"/>
          </a:xfrm>
          <a:prstGeom prst="rect">
            <a:avLst/>
          </a:prstGeom>
        </p:spPr>
      </p:pic>
      <p:pic>
        <p:nvPicPr>
          <p:cNvPr id="35" name="Picture 34" descr="k5_helicity_diff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14" y="2554529"/>
            <a:ext cx="4653560" cy="3802729"/>
          </a:xfrm>
          <a:prstGeom prst="rect">
            <a:avLst/>
          </a:prstGeom>
        </p:spPr>
      </p:pic>
      <p:pic>
        <p:nvPicPr>
          <p:cNvPr id="3078" name="Picture 5" descr="hallc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9700" y="762000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Asymmetry 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</a:rPr>
              <a:t>at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Focal Plane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Polarimeter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057" y="1488169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</a:rPr>
              <a:t>Helicity</a:t>
            </a:r>
            <a:r>
              <a:rPr lang="en-US" sz="1600" b="1" dirty="0" smtClean="0">
                <a:latin typeface="Times New Roman" pitchFamily="18" charset="0"/>
              </a:rPr>
              <a:t>-dependent  distribution:</a:t>
            </a:r>
            <a:endParaRPr lang="en-US" sz="1600" b="1" dirty="0">
              <a:latin typeface="Times New Roman" pitchFamily="18" charset="0"/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314325" y="1898650"/>
          <a:ext cx="3721100" cy="469900"/>
        </p:xfrm>
        <a:graphic>
          <a:graphicData uri="http://schemas.openxmlformats.org/presentationml/2006/ole">
            <p:oleObj spid="_x0000_s87043" name="Equation" r:id="rId8" imgW="3060360" imgH="35532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5003802" y="3635832"/>
            <a:ext cx="2655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In dipole approximation:</a:t>
            </a:r>
          </a:p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1489446" y="3427867"/>
          <a:ext cx="2006600" cy="309563"/>
        </p:xfrm>
        <a:graphic>
          <a:graphicData uri="http://schemas.openxmlformats.org/presentationml/2006/ole">
            <p:oleObj spid="_x0000_s87045" name="Equation" r:id="rId9" imgW="1473120" imgH="203040" progId="Equation.3">
              <p:embed/>
            </p:oleObj>
          </a:graphicData>
        </a:graphic>
      </p:graphicFrame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5105400" y="3900720"/>
          <a:ext cx="3114383" cy="769260"/>
        </p:xfrm>
        <a:graphic>
          <a:graphicData uri="http://schemas.openxmlformats.org/presentationml/2006/ole">
            <p:oleObj spid="_x0000_s87051" name="Equation" r:id="rId10" imgW="1307880" imgH="41904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6080" y="6316244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Times New Roman" pitchFamily="18" charset="0"/>
              </a:rPr>
              <a:t>Θ</a:t>
            </a:r>
            <a:r>
              <a:rPr lang="el-GR" sz="1600" b="1" baseline="30000" dirty="0" smtClean="0">
                <a:latin typeface="Times New Roman" pitchFamily="18" charset="0"/>
              </a:rPr>
              <a:t>π°</a:t>
            </a:r>
            <a:r>
              <a:rPr lang="en-US" sz="1600" b="1" baseline="-25000" dirty="0" err="1" smtClean="0">
                <a:latin typeface="Times New Roman" pitchFamily="18" charset="0"/>
              </a:rPr>
              <a:t>c.m</a:t>
            </a:r>
            <a:r>
              <a:rPr lang="en-US" sz="1600" b="1" baseline="-25000" dirty="0" smtClean="0">
                <a:latin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</a:rPr>
              <a:t> = 142 °,  </a:t>
            </a:r>
            <a:r>
              <a:rPr lang="el-GR" sz="1600" b="1" dirty="0" smtClean="0">
                <a:latin typeface="Times New Roman" pitchFamily="18" charset="0"/>
              </a:rPr>
              <a:t>χ</a:t>
            </a:r>
            <a:r>
              <a:rPr lang="en-US" sz="1600" b="1" dirty="0" smtClean="0">
                <a:latin typeface="Times New Roman" pitchFamily="18" charset="0"/>
              </a:rPr>
              <a:t> =109° (1</a:t>
            </a:r>
            <a:r>
              <a:rPr lang="el-GR" sz="1600" b="1" dirty="0" smtClean="0">
                <a:latin typeface="Times New Roman" pitchFamily="18" charset="0"/>
              </a:rPr>
              <a:t>γ</a:t>
            </a:r>
            <a:r>
              <a:rPr lang="en-US" sz="1600" b="1" dirty="0" smtClean="0">
                <a:latin typeface="Times New Roman" pitchFamily="18" charset="0"/>
              </a:rPr>
              <a:t> detected)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2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</a:rPr>
              <a:t>π</a:t>
            </a:r>
            <a:r>
              <a:rPr lang="en-US" b="1" dirty="0" smtClean="0">
                <a:latin typeface="Times New Roman" pitchFamily="18" charset="0"/>
              </a:rPr>
              <a:t>° events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61002" y="1531254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Spin procession: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42538" y="4655460"/>
            <a:ext cx="43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COSY model is used to calculate the </a:t>
            </a:r>
          </a:p>
          <a:p>
            <a:r>
              <a:rPr lang="en-US" b="1" dirty="0" smtClean="0">
                <a:latin typeface="Times New Roman" pitchFamily="18" charset="0"/>
              </a:rPr>
              <a:t>spin procession in HMS. </a:t>
            </a:r>
          </a:p>
          <a:p>
            <a:endParaRPr lang="en-US" b="1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4724400" y="5286828"/>
          <a:ext cx="4114800" cy="1468105"/>
        </p:xfrm>
        <a:graphic>
          <a:graphicData uri="http://schemas.openxmlformats.org/presentationml/2006/ole">
            <p:oleObj spid="_x0000_s87052" name="Equation" r:id="rId11" imgW="177768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n_ind_ctime_52.eps"/>
          <p:cNvPicPr>
            <a:picLocks noChangeAspect="1"/>
          </p:cNvPicPr>
          <p:nvPr/>
        </p:nvPicPr>
        <p:blipFill>
          <a:blip r:embed="rId4" cstate="print"/>
          <a:srcRect t="7880" r="8841"/>
          <a:stretch>
            <a:fillRect/>
          </a:stretch>
        </p:blipFill>
        <p:spPr>
          <a:xfrm>
            <a:off x="4495800" y="1447801"/>
            <a:ext cx="4419600" cy="2895599"/>
          </a:xfrm>
          <a:prstGeom prst="rect">
            <a:avLst/>
          </a:prstGeom>
        </p:spPr>
      </p:pic>
      <p:pic>
        <p:nvPicPr>
          <p:cNvPr id="28" name="Picture 27" descr="ctim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435100"/>
            <a:ext cx="4648200" cy="2743200"/>
          </a:xfrm>
          <a:prstGeom prst="rect">
            <a:avLst/>
          </a:prstGeom>
        </p:spPr>
      </p:pic>
      <p:pic>
        <p:nvPicPr>
          <p:cNvPr id="2052" name="Picture 5" descr="hallc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5316" y="762000"/>
            <a:ext cx="90678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</a:rPr>
              <a:t>Background correction</a:t>
            </a:r>
            <a:endParaRPr lang="en-US" sz="3200" b="1" dirty="0">
              <a:latin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54480" y="2667000"/>
            <a:ext cx="1330774" cy="2177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36991" y="23622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</a:rPr>
              <a:t>δ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086" y="440508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With polarizations of </a:t>
            </a:r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elastic and random events, </a:t>
            </a:r>
            <a:r>
              <a:rPr lang="el-GR" b="1" dirty="0" smtClean="0">
                <a:latin typeface="Times New Roman" pitchFamily="18" charset="0"/>
              </a:rPr>
              <a:t>π°</a:t>
            </a:r>
            <a:r>
              <a:rPr lang="en-US" b="1" dirty="0" smtClean="0">
                <a:latin typeface="Times New Roman" pitchFamily="18" charset="0"/>
              </a:rPr>
              <a:t> polarization could be extracted by: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503055" y="5457372"/>
          <a:ext cx="4572000" cy="420687"/>
        </p:xfrm>
        <a:graphic>
          <a:graphicData uri="http://schemas.openxmlformats.org/presentationml/2006/ole">
            <p:oleObj spid="_x0000_s89090" name="Equation" r:id="rId8" imgW="2323800" imgH="2286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5800" y="5912896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Where x is the ratio of </a:t>
            </a:r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to all events</a:t>
            </a:r>
          </a:p>
          <a:p>
            <a:r>
              <a:rPr lang="en-US" b="1" dirty="0" smtClean="0">
                <a:latin typeface="Times New Roman" pitchFamily="18" charset="0"/>
              </a:rPr>
              <a:t>             y is the ratio of random to all events</a:t>
            </a:r>
          </a:p>
        </p:txBody>
      </p:sp>
      <p:pic>
        <p:nvPicPr>
          <p:cNvPr id="14" name="Picture 13" descr="Pt_ctime_52.eps"/>
          <p:cNvPicPr>
            <a:picLocks noChangeAspect="1"/>
          </p:cNvPicPr>
          <p:nvPr/>
        </p:nvPicPr>
        <p:blipFill>
          <a:blip r:embed="rId9" cstate="print"/>
          <a:srcRect t="7979" r="7960"/>
          <a:stretch>
            <a:fillRect/>
          </a:stretch>
        </p:blipFill>
        <p:spPr>
          <a:xfrm>
            <a:off x="0" y="4191000"/>
            <a:ext cx="420286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x_new.gif"/>
          <p:cNvPicPr>
            <a:picLocks noChangeAspect="1"/>
          </p:cNvPicPr>
          <p:nvPr/>
        </p:nvPicPr>
        <p:blipFill>
          <a:blip r:embed="rId3" cstate="print"/>
          <a:srcRect l="50833" t="11217" r="4127" b="4735"/>
          <a:stretch>
            <a:fillRect/>
          </a:stretch>
        </p:blipFill>
        <p:spPr>
          <a:xfrm>
            <a:off x="4949370" y="1643742"/>
            <a:ext cx="4118430" cy="4876800"/>
          </a:xfrm>
          <a:prstGeom prst="rect">
            <a:avLst/>
          </a:prstGeom>
        </p:spPr>
      </p:pic>
      <p:pic>
        <p:nvPicPr>
          <p:cNvPr id="15" name="Picture 14" descr="pt_final.gif"/>
          <p:cNvPicPr>
            <a:picLocks noChangeAspect="1"/>
          </p:cNvPicPr>
          <p:nvPr/>
        </p:nvPicPr>
        <p:blipFill>
          <a:blip r:embed="rId4" cstate="print"/>
          <a:srcRect t="64222" r="54167" b="3975"/>
          <a:stretch>
            <a:fillRect/>
          </a:stretch>
        </p:blipFill>
        <p:spPr>
          <a:xfrm>
            <a:off x="76199" y="4572000"/>
            <a:ext cx="4800601" cy="2286000"/>
          </a:xfrm>
          <a:prstGeom prst="rect">
            <a:avLst/>
          </a:prstGeom>
        </p:spPr>
      </p:pic>
      <p:pic>
        <p:nvPicPr>
          <p:cNvPr id="14" name="Picture 13" descr="pi0production_new.gif"/>
          <p:cNvPicPr>
            <a:picLocks noChangeAspect="1"/>
          </p:cNvPicPr>
          <p:nvPr/>
        </p:nvPicPr>
        <p:blipFill>
          <a:blip r:embed="rId5" cstate="print"/>
          <a:srcRect l="8964" t="5714" r="15481"/>
          <a:stretch>
            <a:fillRect/>
          </a:stretch>
        </p:blipFill>
        <p:spPr>
          <a:xfrm>
            <a:off x="647700" y="1371600"/>
            <a:ext cx="3276600" cy="1832674"/>
          </a:xfrm>
          <a:prstGeom prst="rect">
            <a:avLst/>
          </a:prstGeom>
        </p:spPr>
      </p:pic>
      <p:pic>
        <p:nvPicPr>
          <p:cNvPr id="13314" name="Picture 5" descr="hallc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3318" name="TextBox 66"/>
          <p:cNvSpPr txBox="1">
            <a:spLocks noChangeArrowheads="1"/>
          </p:cNvSpPr>
          <p:nvPr/>
        </p:nvSpPr>
        <p:spPr bwMode="auto">
          <a:xfrm>
            <a:off x="5304972" y="132442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Transferred Polarization components: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6233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Very close to final results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7940675" y="6462713"/>
            <a:ext cx="1149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E</a:t>
            </a:r>
            <a:r>
              <a:rPr lang="el-GR" b="1" baseline="-25000" dirty="0">
                <a:latin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</a:rPr>
              <a:t>  (</a:t>
            </a:r>
            <a:r>
              <a:rPr lang="en-US" b="1" dirty="0" err="1">
                <a:latin typeface="Times New Roman" pitchFamily="18" charset="0"/>
              </a:rPr>
              <a:t>GeV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4553532" y="2743200"/>
            <a:ext cx="399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333" name="TextBox 7"/>
          <p:cNvSpPr txBox="1">
            <a:spLocks noChangeArrowheads="1"/>
          </p:cNvSpPr>
          <p:nvPr/>
        </p:nvSpPr>
        <p:spPr bwMode="auto">
          <a:xfrm rot="974498">
            <a:off x="4496744" y="4458128"/>
            <a:ext cx="361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PRELIMINARY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81428" y="3181796"/>
            <a:ext cx="4630056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b="1" dirty="0" smtClean="0">
                <a:latin typeface="Times New Roman" pitchFamily="18" charset="0"/>
              </a:rPr>
              <a:t>maximum  likelihood method to </a:t>
            </a:r>
            <a:r>
              <a:rPr lang="en-US" sz="1700" b="1" dirty="0">
                <a:latin typeface="Times New Roman" pitchFamily="18" charset="0"/>
              </a:rPr>
              <a:t>calculate the polarization at the </a:t>
            </a:r>
            <a:r>
              <a:rPr lang="en-US" sz="1700" b="1" dirty="0" smtClean="0">
                <a:latin typeface="Times New Roman" pitchFamily="18" charset="0"/>
              </a:rPr>
              <a:t>target;</a:t>
            </a:r>
          </a:p>
          <a:p>
            <a:pPr>
              <a:buFont typeface="Wingdings" pitchFamily="2" charset="2"/>
              <a:buChar char="q"/>
            </a:pPr>
            <a:r>
              <a:rPr lang="en-US" sz="1700" b="1" dirty="0" smtClean="0">
                <a:latin typeface="Times New Roman" pitchFamily="18" charset="0"/>
              </a:rPr>
              <a:t>Background contamination corrected;</a:t>
            </a:r>
          </a:p>
          <a:p>
            <a:pPr>
              <a:buFont typeface="Wingdings" pitchFamily="2" charset="2"/>
              <a:buChar char="q"/>
            </a:pPr>
            <a:r>
              <a:rPr lang="en-US" sz="1700" b="1" dirty="0" smtClean="0">
                <a:latin typeface="Times New Roman" pitchFamily="18" charset="0"/>
              </a:rPr>
              <a:t>Statistics error dominate, maximum systematic error &lt; 3.5% for each bin</a:t>
            </a:r>
          </a:p>
          <a:p>
            <a:endParaRPr lang="en-US" sz="1700" b="1" dirty="0" smtClean="0">
              <a:latin typeface="Times New Roman" pitchFamily="18" charset="0"/>
            </a:endParaRPr>
          </a:p>
          <a:p>
            <a:endParaRPr lang="en-US" sz="17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y_new.gif"/>
          <p:cNvPicPr>
            <a:picLocks noChangeAspect="1"/>
          </p:cNvPicPr>
          <p:nvPr/>
        </p:nvPicPr>
        <p:blipFill>
          <a:blip r:embed="rId3" cstate="print"/>
          <a:srcRect l="50833" t="12119" r="4167"/>
          <a:stretch>
            <a:fillRect/>
          </a:stretch>
        </p:blipFill>
        <p:spPr>
          <a:xfrm>
            <a:off x="4876800" y="1600200"/>
            <a:ext cx="4114800" cy="5047307"/>
          </a:xfrm>
          <a:prstGeom prst="rect">
            <a:avLst/>
          </a:prstGeom>
        </p:spPr>
      </p:pic>
      <p:pic>
        <p:nvPicPr>
          <p:cNvPr id="16" name="Picture 15" descr="PZ_NEW~1.GIF"/>
          <p:cNvPicPr>
            <a:picLocks noChangeAspect="1"/>
          </p:cNvPicPr>
          <p:nvPr/>
        </p:nvPicPr>
        <p:blipFill>
          <a:blip r:embed="rId4" cstate="print"/>
          <a:srcRect l="50000" t="11217" r="4167" b="4735"/>
          <a:stretch>
            <a:fillRect/>
          </a:stretch>
        </p:blipFill>
        <p:spPr>
          <a:xfrm>
            <a:off x="268512" y="1614714"/>
            <a:ext cx="4191000" cy="5025570"/>
          </a:xfrm>
          <a:prstGeom prst="rect">
            <a:avLst/>
          </a:prstGeom>
        </p:spPr>
      </p:pic>
      <p:pic>
        <p:nvPicPr>
          <p:cNvPr id="14339" name="Picture 5" descr="hallc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7662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Very close to final 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</a:rPr>
              <a:t>results</a:t>
            </a:r>
          </a:p>
        </p:txBody>
      </p:sp>
      <p:sp>
        <p:nvSpPr>
          <p:cNvPr id="14357" name="TextBox 7"/>
          <p:cNvSpPr txBox="1">
            <a:spLocks noChangeArrowheads="1"/>
          </p:cNvSpPr>
          <p:nvPr/>
        </p:nvSpPr>
        <p:spPr bwMode="auto">
          <a:xfrm rot="974498">
            <a:off x="3582344" y="4391253"/>
            <a:ext cx="361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PRELIMINARY</a:t>
            </a:r>
          </a:p>
        </p:txBody>
      </p:sp>
      <p:sp>
        <p:nvSpPr>
          <p:cNvPr id="21" name="TextBox 66"/>
          <p:cNvSpPr txBox="1">
            <a:spLocks noChangeArrowheads="1"/>
          </p:cNvSpPr>
          <p:nvPr/>
        </p:nvSpPr>
        <p:spPr bwMode="auto">
          <a:xfrm>
            <a:off x="482600" y="1345168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Transferred Polarization components: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15275" y="6500813"/>
            <a:ext cx="1149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E</a:t>
            </a:r>
            <a:r>
              <a:rPr lang="el-GR" b="1" baseline="-25000" dirty="0">
                <a:latin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</a:rPr>
              <a:t>  (</a:t>
            </a:r>
            <a:r>
              <a:rPr lang="en-US" b="1" dirty="0" err="1">
                <a:latin typeface="Times New Roman" pitchFamily="18" charset="0"/>
              </a:rPr>
              <a:t>GeV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106056" y="6500812"/>
            <a:ext cx="1149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E</a:t>
            </a:r>
            <a:r>
              <a:rPr lang="el-GR" b="1" baseline="-25000" dirty="0">
                <a:latin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</a:rPr>
              <a:t>  (</a:t>
            </a:r>
            <a:r>
              <a:rPr lang="en-US" b="1" dirty="0" err="1">
                <a:latin typeface="Times New Roman" pitchFamily="18" charset="0"/>
              </a:rPr>
              <a:t>GeV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0" y="3200400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P</a:t>
            </a:r>
            <a:r>
              <a:rPr lang="en-US" sz="2400" b="1" baseline="-25000" dirty="0" err="1">
                <a:latin typeface="Times New Roman" pitchFamily="18" charset="0"/>
              </a:rPr>
              <a:t>z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572000" y="3124200"/>
            <a:ext cx="47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P</a:t>
            </a:r>
            <a:r>
              <a:rPr lang="en-US" sz="2400" b="1" baseline="-25000" dirty="0" err="1">
                <a:latin typeface="Times New Roman" pitchFamily="18" charset="0"/>
              </a:rPr>
              <a:t>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7" name="TextBox 66"/>
          <p:cNvSpPr txBox="1">
            <a:spLocks noChangeArrowheads="1"/>
          </p:cNvSpPr>
          <p:nvPr/>
        </p:nvSpPr>
        <p:spPr bwMode="auto">
          <a:xfrm>
            <a:off x="5265738" y="1320800"/>
            <a:ext cx="3192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Induced Polarization components: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78933"/>
            <a:ext cx="8458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Conclusion</a:t>
            </a:r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04800" y="1870073"/>
            <a:ext cx="8763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62388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Identifying </a:t>
            </a:r>
            <a:r>
              <a:rPr lang="el-GR" sz="2400" b="1" dirty="0">
                <a:latin typeface="Times New Roman" pitchFamily="18" charset="0"/>
              </a:rPr>
              <a:t>π°</a:t>
            </a:r>
            <a:r>
              <a:rPr lang="en-US" sz="2400" b="1" dirty="0">
                <a:latin typeface="Times New Roman" pitchFamily="18" charset="0"/>
              </a:rPr>
              <a:t> with two different methods give consistent </a:t>
            </a:r>
            <a:r>
              <a:rPr lang="en-US" sz="2400" b="1" dirty="0" smtClean="0">
                <a:latin typeface="Times New Roman" pitchFamily="18" charset="0"/>
              </a:rPr>
              <a:t>results.</a:t>
            </a:r>
            <a:endParaRPr lang="en-US" sz="2400" b="1" baseline="30000" dirty="0">
              <a:latin typeface="Times New Roman" pitchFamily="18" charset="0"/>
            </a:endParaRPr>
          </a:p>
          <a:p>
            <a:pPr marL="290513" indent="62388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First measurement of </a:t>
            </a:r>
            <a:r>
              <a:rPr lang="el-GR" sz="2400" b="1" dirty="0">
                <a:latin typeface="Times New Roman" pitchFamily="18" charset="0"/>
              </a:rPr>
              <a:t>π° </a:t>
            </a:r>
            <a:r>
              <a:rPr lang="en-US" sz="2400" b="1" dirty="0">
                <a:latin typeface="Times New Roman" pitchFamily="18" charset="0"/>
              </a:rPr>
              <a:t>photo-production polarization  components in range of </a:t>
            </a:r>
            <a:r>
              <a:rPr lang="en-US" sz="2400" b="1" dirty="0" smtClean="0">
                <a:latin typeface="Times New Roman" pitchFamily="18" charset="0"/>
              </a:rPr>
              <a:t>E</a:t>
            </a:r>
            <a:r>
              <a:rPr lang="el-GR" sz="2400" b="1" baseline="-25000" dirty="0">
                <a:latin typeface="Times New Roman" pitchFamily="18" charset="0"/>
              </a:rPr>
              <a:t>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&gt; 4.0 </a:t>
            </a:r>
            <a:r>
              <a:rPr lang="en-US" sz="2400" b="1" dirty="0" err="1">
                <a:latin typeface="Times New Roman" pitchFamily="18" charset="0"/>
              </a:rPr>
              <a:t>GeV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</a:p>
          <a:p>
            <a:pPr marL="290513" indent="62388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Preliminary results show:</a:t>
            </a:r>
          </a:p>
          <a:p>
            <a:pPr marL="290513" indent="623888">
              <a:spcBef>
                <a:spcPts val="1200"/>
              </a:spcBef>
            </a:pPr>
            <a:r>
              <a:rPr lang="en-US" sz="2200" b="1" dirty="0" smtClean="0">
                <a:latin typeface="Times New Roman" pitchFamily="18" charset="0"/>
              </a:rPr>
              <a:t>consistency with the results of previous experiment at low E</a:t>
            </a:r>
            <a:r>
              <a:rPr lang="el-GR" sz="2200" b="1" dirty="0" smtClean="0">
                <a:latin typeface="Times New Roman" pitchFamily="18" charset="0"/>
              </a:rPr>
              <a:t>γ</a:t>
            </a:r>
            <a:endParaRPr lang="en-US" sz="2200" b="1" dirty="0" smtClean="0">
              <a:latin typeface="Times New Roman" pitchFamily="18" charset="0"/>
            </a:endParaRPr>
          </a:p>
          <a:p>
            <a:pPr marL="290513" indent="623888">
              <a:spcBef>
                <a:spcPts val="1200"/>
              </a:spcBef>
            </a:pPr>
            <a:r>
              <a:rPr lang="en-US" sz="2200" b="1" dirty="0" smtClean="0">
                <a:latin typeface="Times New Roman" pitchFamily="18" charset="0"/>
              </a:rPr>
              <a:t> non-zero induced polarization at large E</a:t>
            </a:r>
            <a:r>
              <a:rPr lang="el-GR" sz="2200" b="1" dirty="0" smtClean="0">
                <a:latin typeface="Times New Roman" pitchFamily="18" charset="0"/>
              </a:rPr>
              <a:t>γ</a:t>
            </a:r>
            <a:endParaRPr lang="en-US" sz="2200" b="1" dirty="0" smtClean="0">
              <a:latin typeface="Times New Roman" pitchFamily="18" charset="0"/>
            </a:endParaRPr>
          </a:p>
          <a:p>
            <a:pPr marL="290513" indent="623888">
              <a:spcBef>
                <a:spcPts val="1200"/>
              </a:spcBef>
            </a:pPr>
            <a:r>
              <a:rPr lang="en-US" sz="2200" b="1" dirty="0" smtClean="0">
                <a:latin typeface="Times New Roman" pitchFamily="18" charset="0"/>
              </a:rPr>
              <a:t>Transferred Polarization component </a:t>
            </a:r>
            <a:r>
              <a:rPr lang="en-US" sz="2200" b="1" dirty="0" err="1" smtClean="0">
                <a:latin typeface="Times New Roman" pitchFamily="18" charset="0"/>
              </a:rPr>
              <a:t>P</a:t>
            </a:r>
            <a:r>
              <a:rPr lang="en-US" sz="2200" b="1" baseline="-25000" dirty="0" err="1" smtClean="0">
                <a:latin typeface="Times New Roman" pitchFamily="18" charset="0"/>
              </a:rPr>
              <a:t>z</a:t>
            </a:r>
            <a:r>
              <a:rPr lang="en-US" sz="2200" b="1" dirty="0" smtClean="0">
                <a:latin typeface="Times New Roman" pitchFamily="18" charset="0"/>
              </a:rPr>
              <a:t> changes dramatically as a function of </a:t>
            </a:r>
            <a:r>
              <a:rPr lang="el-GR" sz="2200" b="1" dirty="0" smtClean="0">
                <a:latin typeface="Times New Roman" pitchFamily="18" charset="0"/>
              </a:rPr>
              <a:t>θ</a:t>
            </a:r>
            <a:r>
              <a:rPr lang="el-GR" sz="2200" b="1" baseline="30000" dirty="0" smtClean="0">
                <a:latin typeface="Times New Roman" pitchFamily="18" charset="0"/>
              </a:rPr>
              <a:t>π°</a:t>
            </a:r>
            <a:r>
              <a:rPr lang="en-US" sz="2200" b="1" baseline="-25000" dirty="0" smtClean="0">
                <a:latin typeface="Times New Roman" pitchFamily="18" charset="0"/>
              </a:rPr>
              <a:t>cm</a:t>
            </a:r>
            <a:r>
              <a:rPr lang="en-US" sz="2200" b="1" dirty="0" smtClean="0">
                <a:latin typeface="Times New Roman" pitchFamily="18" charset="0"/>
              </a:rPr>
              <a:t> at E</a:t>
            </a:r>
            <a:r>
              <a:rPr lang="el-GR" sz="2200" b="1" baseline="-25000" dirty="0" smtClean="0">
                <a:latin typeface="Times New Roman" pitchFamily="18" charset="0"/>
              </a:rPr>
              <a:t>γ</a:t>
            </a:r>
            <a:r>
              <a:rPr lang="en-US" sz="2200" b="1" dirty="0" smtClean="0">
                <a:latin typeface="Times New Roman" pitchFamily="18" charset="0"/>
              </a:rPr>
              <a:t> ≈ 5.6 </a:t>
            </a:r>
            <a:r>
              <a:rPr lang="en-US" sz="2200" b="1" dirty="0" err="1" smtClean="0">
                <a:latin typeface="Times New Roman" pitchFamily="18" charset="0"/>
              </a:rPr>
              <a:t>GeV</a:t>
            </a:r>
            <a:endParaRPr lang="en-US" sz="2200" b="1" dirty="0">
              <a:latin typeface="Times New Roman" pitchFamily="18" charset="0"/>
            </a:endParaRPr>
          </a:p>
          <a:p>
            <a:pPr marL="290513" indent="62388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</a:rPr>
              <a:t>Very close to final result and preparing for the publication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l_pred_p11_52.gif"/>
          <p:cNvPicPr>
            <a:picLocks noChangeAspect="1"/>
          </p:cNvPicPr>
          <p:nvPr/>
        </p:nvPicPr>
        <p:blipFill>
          <a:blip r:embed="rId3" cstate="print"/>
          <a:srcRect t="6603" r="5970"/>
          <a:stretch>
            <a:fillRect/>
          </a:stretch>
        </p:blipFill>
        <p:spPr>
          <a:xfrm>
            <a:off x="0" y="1447801"/>
            <a:ext cx="4800600" cy="2819400"/>
          </a:xfrm>
          <a:prstGeom prst="rect">
            <a:avLst/>
          </a:prstGeom>
        </p:spPr>
      </p:pic>
      <p:pic>
        <p:nvPicPr>
          <p:cNvPr id="9218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152400" y="778933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Polarization components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vs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 E</a:t>
            </a:r>
            <a:r>
              <a:rPr lang="en-US" sz="2400" b="1" baseline="-25000" dirty="0" smtClean="0">
                <a:solidFill>
                  <a:sysClr val="windowText" lastClr="000000"/>
                </a:solidFill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’</a:t>
            </a:r>
            <a:endParaRPr lang="en-US" sz="24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17" name="Picture 16" descr="Pn_ind_pred_p11_52.gif"/>
          <p:cNvPicPr>
            <a:picLocks noChangeAspect="1"/>
          </p:cNvPicPr>
          <p:nvPr/>
        </p:nvPicPr>
        <p:blipFill>
          <a:blip r:embed="rId6" cstate="print"/>
          <a:srcRect t="6780" r="7471"/>
          <a:stretch>
            <a:fillRect/>
          </a:stretch>
        </p:blipFill>
        <p:spPr>
          <a:xfrm>
            <a:off x="4724400" y="1447800"/>
            <a:ext cx="4343400" cy="2819400"/>
          </a:xfrm>
          <a:prstGeom prst="rect">
            <a:avLst/>
          </a:prstGeom>
        </p:spPr>
      </p:pic>
      <p:pic>
        <p:nvPicPr>
          <p:cNvPr id="18" name="Picture 17" descr="Pt_pred_p11_52.gif"/>
          <p:cNvPicPr>
            <a:picLocks noChangeAspect="1"/>
          </p:cNvPicPr>
          <p:nvPr/>
        </p:nvPicPr>
        <p:blipFill>
          <a:blip r:embed="rId7" cstate="print"/>
          <a:srcRect t="6780" r="5747"/>
          <a:stretch>
            <a:fillRect/>
          </a:stretch>
        </p:blipFill>
        <p:spPr>
          <a:xfrm>
            <a:off x="0" y="4267200"/>
            <a:ext cx="4800600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9200" y="4572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Polarization components shows no difference for the events been cut off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00050" y="5159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47738"/>
            <a:ext cx="8458200" cy="4919662"/>
          </a:xfrm>
        </p:spPr>
        <p:txBody>
          <a:bodyPr tIns="365760" bIns="640080" rtlCol="0">
            <a:noAutofit/>
          </a:bodyPr>
          <a:lstStyle/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457200" lvl="2" indent="693738" eaLnBrk="1" fontAlgn="auto" hangingPunct="1">
              <a:spcAft>
                <a:spcPts val="0"/>
              </a:spcAft>
              <a:buFont typeface="Wingdings" pitchFamily="2" charset="2"/>
              <a:buChar char="q"/>
              <a:tabLst>
                <a:tab pos="236538" algn="l"/>
                <a:tab pos="1608138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Physics motivation  </a:t>
            </a:r>
          </a:p>
          <a:p>
            <a:pPr marL="457200" lvl="2" indent="693738" eaLnBrk="1" fontAlgn="auto" hangingPunct="1">
              <a:spcAft>
                <a:spcPts val="0"/>
              </a:spcAft>
              <a:buFont typeface="Wingdings" pitchFamily="2" charset="2"/>
              <a:buChar char="q"/>
              <a:tabLst>
                <a:tab pos="236538" algn="l"/>
                <a:tab pos="1608138" algn="l"/>
              </a:tabLst>
              <a:defRPr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photo-production kinematics</a:t>
            </a:r>
          </a:p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events identification:</a:t>
            </a:r>
          </a:p>
          <a:p>
            <a:pPr marL="457200" indent="69373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36538" algn="l"/>
                <a:tab pos="1608138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detected</a:t>
            </a:r>
          </a:p>
          <a:p>
            <a:pPr marL="457200" indent="69373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36538" algn="l"/>
                <a:tab pos="1608138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detected</a:t>
            </a:r>
          </a:p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Preliminary results</a:t>
            </a:r>
          </a:p>
          <a:p>
            <a:pPr marL="8001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Transferred Polarization components</a:t>
            </a:r>
          </a:p>
          <a:p>
            <a:pPr marL="8001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Induced Polarization components</a:t>
            </a:r>
          </a:p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pic>
        <p:nvPicPr>
          <p:cNvPr id="6151" name="Picture 149" descr="Jla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1524000"/>
            <a:ext cx="3698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50"/>
          <p:cNvSpPr txBox="1">
            <a:spLocks noChangeArrowheads="1"/>
          </p:cNvSpPr>
          <p:nvPr/>
        </p:nvSpPr>
        <p:spPr bwMode="auto">
          <a:xfrm rot="15684073">
            <a:off x="6091237" y="2428876"/>
            <a:ext cx="269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accelerator</a:t>
            </a:r>
          </a:p>
        </p:txBody>
      </p:sp>
      <p:sp>
        <p:nvSpPr>
          <p:cNvPr id="6153" name="TextBox 151"/>
          <p:cNvSpPr txBox="1">
            <a:spLocks noChangeArrowheads="1"/>
          </p:cNvSpPr>
          <p:nvPr/>
        </p:nvSpPr>
        <p:spPr bwMode="auto">
          <a:xfrm>
            <a:off x="6629400" y="4953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Hall A</a:t>
            </a:r>
          </a:p>
        </p:txBody>
      </p:sp>
      <p:sp>
        <p:nvSpPr>
          <p:cNvPr id="6154" name="TextBox 152"/>
          <p:cNvSpPr txBox="1">
            <a:spLocks noChangeArrowheads="1"/>
          </p:cNvSpPr>
          <p:nvPr/>
        </p:nvSpPr>
        <p:spPr bwMode="auto">
          <a:xfrm>
            <a:off x="7967663" y="49815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Hall C</a:t>
            </a:r>
          </a:p>
        </p:txBody>
      </p:sp>
      <p:sp>
        <p:nvSpPr>
          <p:cNvPr id="6155" name="TextBox 153"/>
          <p:cNvSpPr txBox="1">
            <a:spLocks noChangeArrowheads="1"/>
          </p:cNvSpPr>
          <p:nvPr/>
        </p:nvSpPr>
        <p:spPr bwMode="auto">
          <a:xfrm>
            <a:off x="7485063" y="50927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</a:rPr>
              <a:t>Hall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57200" y="933450"/>
            <a:ext cx="304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Two </a:t>
            </a:r>
            <a:r>
              <a:rPr lang="el-GR" b="1" dirty="0">
                <a:latin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</a:rPr>
              <a:t>s identified in </a:t>
            </a:r>
            <a:r>
              <a:rPr lang="en-US" b="1" dirty="0" err="1">
                <a:latin typeface="Times New Roman" pitchFamily="18" charset="0"/>
              </a:rPr>
              <a:t>BigCal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32463" y="936625"/>
            <a:ext cx="303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One </a:t>
            </a:r>
            <a:r>
              <a:rPr lang="el-GR" b="1" dirty="0">
                <a:latin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</a:rPr>
              <a:t> identified in </a:t>
            </a:r>
            <a:r>
              <a:rPr lang="en-US" b="1" dirty="0" err="1">
                <a:latin typeface="Times New Roman" pitchFamily="18" charset="0"/>
              </a:rPr>
              <a:t>BigCal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90800" y="658336"/>
            <a:ext cx="58753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Q2 = 8.5 GeV</a:t>
            </a:r>
            <a:r>
              <a:rPr lang="en-US" sz="2400" b="1" baseline="30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 background correction</a:t>
            </a:r>
            <a:endParaRPr lang="en-US" sz="2400" b="1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pic>
        <p:nvPicPr>
          <p:cNvPr id="17416" name="Picture 13" descr="q2_85_pxvsdist_2g.gif"/>
          <p:cNvPicPr>
            <a:picLocks noChangeAspect="1"/>
          </p:cNvPicPr>
          <p:nvPr/>
        </p:nvPicPr>
        <p:blipFill>
          <a:blip r:embed="rId4" cstate="print"/>
          <a:srcRect r="8070"/>
          <a:stretch>
            <a:fillRect/>
          </a:stretch>
        </p:blipFill>
        <p:spPr bwMode="auto">
          <a:xfrm>
            <a:off x="0" y="12192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q2_85_pzvsdist_2g.gif"/>
          <p:cNvPicPr>
            <a:picLocks noChangeAspect="1"/>
          </p:cNvPicPr>
          <p:nvPr/>
        </p:nvPicPr>
        <p:blipFill>
          <a:blip r:embed="rId5" cstate="print"/>
          <a:srcRect r="6250"/>
          <a:stretch>
            <a:fillRect/>
          </a:stretch>
        </p:blipFill>
        <p:spPr bwMode="auto">
          <a:xfrm>
            <a:off x="4498975" y="1219200"/>
            <a:ext cx="4645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152400" y="778933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Detectors</a:t>
            </a:r>
            <a:endParaRPr lang="en-US" sz="24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9224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1839913"/>
            <a:ext cx="436880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5" name="Rectangle 112"/>
          <p:cNvSpPr>
            <a:spLocks noChangeArrowheads="1"/>
          </p:cNvSpPr>
          <p:nvPr/>
        </p:nvSpPr>
        <p:spPr bwMode="auto">
          <a:xfrm>
            <a:off x="4495800" y="4584700"/>
            <a:ext cx="472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latin typeface="Times New Roman" pitchFamily="18" charset="0"/>
              </a:rPr>
              <a:t>Two sets of drift chamber pairs (12 planes of detection)‏ and CH</a:t>
            </a:r>
            <a:r>
              <a:rPr lang="en-GB" sz="2000" b="1" baseline="-33000" dirty="0">
                <a:latin typeface="Times New Roman" pitchFamily="18" charset="0"/>
              </a:rPr>
              <a:t>2</a:t>
            </a:r>
            <a:r>
              <a:rPr lang="en-GB" sz="2000" b="1" dirty="0">
                <a:latin typeface="Times New Roman" pitchFamily="18" charset="0"/>
              </a:rPr>
              <a:t> analyzer blocks.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latin typeface="Times New Roman" pitchFamily="18" charset="0"/>
              </a:rPr>
              <a:t>The polarization of protons scattered in the analyzer blocks is revealed as an </a:t>
            </a:r>
            <a:r>
              <a:rPr lang="en-GB" sz="2000" b="1" dirty="0" err="1">
                <a:latin typeface="Times New Roman" pitchFamily="18" charset="0"/>
              </a:rPr>
              <a:t>azimuthal</a:t>
            </a:r>
            <a:r>
              <a:rPr lang="en-GB" sz="2000" b="1" dirty="0">
                <a:latin typeface="Times New Roman" pitchFamily="18" charset="0"/>
              </a:rPr>
              <a:t> angular distribution because of the strong interaction LS coupling.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879600"/>
            <a:ext cx="20574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0" y="4724400"/>
            <a:ext cx="4648200" cy="643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14300" indent="-7938" fontAlgn="auto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tabLst>
                <a:tab pos="11430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/>
            </a:pPr>
            <a:r>
              <a:rPr lang="en-GB" sz="2000" b="1" dirty="0">
                <a:latin typeface="Times New Roman" pitchFamily="18" charset="0"/>
                <a:ea typeface="宋体" charset="-122"/>
              </a:rPr>
              <a:t>EM calorimeter  detects particles in coincidence with a proton in the HMS</a:t>
            </a:r>
          </a:p>
          <a:p>
            <a:pPr marL="114300" indent="-7938" fontAlgn="auto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tabLst>
                <a:tab pos="11430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/>
            </a:pPr>
            <a:r>
              <a:rPr lang="en-GB" sz="2000" b="1" dirty="0">
                <a:latin typeface="Times New Roman" pitchFamily="18" charset="0"/>
                <a:ea typeface="宋体" charset="-122"/>
              </a:rPr>
              <a:t>Fine granularity (1744 blocks) for good angular resolution</a:t>
            </a:r>
          </a:p>
          <a:p>
            <a:pPr marL="114300" indent="-7938" fontAlgn="auto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tabLst>
                <a:tab pos="6350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/>
            </a:pPr>
            <a:r>
              <a:rPr lang="en-GB" sz="2000" b="1" dirty="0">
                <a:latin typeface="Times New Roman" pitchFamily="18" charset="0"/>
                <a:ea typeface="宋体" charset="-122"/>
              </a:rPr>
              <a:t>Movable to match the angular acceptance of the HMS.</a:t>
            </a:r>
          </a:p>
          <a:p>
            <a:pPr marL="430213" indent="-323850" fontAlgn="auto">
              <a:spcBef>
                <a:spcPts val="475"/>
              </a:spcBef>
              <a:spcAft>
                <a:spcPts val="0"/>
              </a:spcAft>
              <a:buSzPct val="100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/>
            </a:pPr>
            <a:endParaRPr lang="en-GB" sz="2000" b="1" dirty="0">
              <a:solidFill>
                <a:srgbClr val="FFFFFF"/>
              </a:solidFill>
              <a:latin typeface="Times New Roman" pitchFamily="18" charset="0"/>
              <a:ea typeface="宋体" charset="-122"/>
            </a:endParaRPr>
          </a:p>
        </p:txBody>
      </p:sp>
      <p:cxnSp>
        <p:nvCxnSpPr>
          <p:cNvPr id="9228" name="AutoShape 8"/>
          <p:cNvCxnSpPr>
            <a:cxnSpLocks noChangeShapeType="1"/>
          </p:cNvCxnSpPr>
          <p:nvPr/>
        </p:nvCxnSpPr>
        <p:spPr bwMode="auto">
          <a:xfrm rot="16200000" flipH="1">
            <a:off x="-374650" y="3346450"/>
            <a:ext cx="28829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229" name="AutoShape 13"/>
          <p:cNvCxnSpPr>
            <a:cxnSpLocks noChangeShapeType="1"/>
          </p:cNvCxnSpPr>
          <p:nvPr/>
        </p:nvCxnSpPr>
        <p:spPr bwMode="auto">
          <a:xfrm>
            <a:off x="1066800" y="1841500"/>
            <a:ext cx="2133600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00050" y="2743200"/>
            <a:ext cx="1122363" cy="104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4313" indent="-214313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214313" algn="l"/>
                <a:tab pos="931863" algn="l"/>
                <a:tab pos="1651000" algn="l"/>
                <a:tab pos="2370138" algn="l"/>
                <a:tab pos="3089275" algn="l"/>
                <a:tab pos="3808413" algn="l"/>
                <a:tab pos="4527550" algn="l"/>
                <a:tab pos="5246688" algn="l"/>
                <a:tab pos="5965825" algn="l"/>
                <a:tab pos="6684963" algn="l"/>
                <a:tab pos="7404100" algn="l"/>
                <a:tab pos="8123238" algn="l"/>
                <a:tab pos="8842375" algn="l"/>
                <a:tab pos="9561513" algn="l"/>
                <a:tab pos="10280650" algn="l"/>
                <a:tab pos="10999788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mincho" charset="0"/>
                <a:cs typeface="msmincho" charset="0"/>
              </a:rPr>
              <a:t>217.6cm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20838" y="1282700"/>
            <a:ext cx="1122362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4313" indent="-214313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214313" algn="l"/>
                <a:tab pos="931863" algn="l"/>
                <a:tab pos="1651000" algn="l"/>
                <a:tab pos="2370138" algn="l"/>
                <a:tab pos="3089275" algn="l"/>
                <a:tab pos="3808413" algn="l"/>
                <a:tab pos="4527550" algn="l"/>
                <a:tab pos="5246688" algn="l"/>
                <a:tab pos="5965825" algn="l"/>
                <a:tab pos="6684963" algn="l"/>
                <a:tab pos="7404100" algn="l"/>
                <a:tab pos="8123238" algn="l"/>
                <a:tab pos="8842375" algn="l"/>
                <a:tab pos="9561513" algn="l"/>
                <a:tab pos="10280650" algn="l"/>
                <a:tab pos="10999788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mincho" charset="0"/>
                <a:cs typeface="msmincho" charset="0"/>
              </a:rPr>
              <a:t>121.8cm</a:t>
            </a:r>
          </a:p>
        </p:txBody>
      </p:sp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4775200" y="13843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Focal Plane </a:t>
            </a:r>
            <a:r>
              <a:rPr lang="en-US" sz="2400" b="1" dirty="0" err="1">
                <a:latin typeface="Times New Roman" pitchFamily="18" charset="0"/>
              </a:rPr>
              <a:t>Polarimeter</a:t>
            </a:r>
            <a:r>
              <a:rPr lang="en-US" sz="2400" b="1" dirty="0">
                <a:latin typeface="Times New Roman" pitchFamily="18" charset="0"/>
              </a:rPr>
              <a:t> (FPP)</a:t>
            </a:r>
          </a:p>
        </p:txBody>
      </p:sp>
      <p:sp>
        <p:nvSpPr>
          <p:cNvPr id="9233" name="TextBox 25"/>
          <p:cNvSpPr txBox="1">
            <a:spLocks noChangeArrowheads="1"/>
          </p:cNvSpPr>
          <p:nvPr/>
        </p:nvSpPr>
        <p:spPr bwMode="auto">
          <a:xfrm>
            <a:off x="914400" y="13589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Calorimeter (</a:t>
            </a:r>
            <a:r>
              <a:rPr lang="en-US" sz="2400" b="1" dirty="0" err="1">
                <a:latin typeface="Times New Roman" pitchFamily="18" charset="0"/>
              </a:rPr>
              <a:t>BigCal</a:t>
            </a:r>
            <a:r>
              <a:rPr lang="en-US" sz="2400" b="1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n_ind_ctime_5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081896"/>
            <a:ext cx="4191000" cy="2776104"/>
          </a:xfrm>
          <a:prstGeom prst="rect">
            <a:avLst/>
          </a:prstGeom>
        </p:spPr>
      </p:pic>
      <p:pic>
        <p:nvPicPr>
          <p:cNvPr id="15" name="Picture 14" descr="Pl_ctime_5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4648200" cy="2743200"/>
          </a:xfrm>
          <a:prstGeom prst="rect">
            <a:avLst/>
          </a:prstGeom>
        </p:spPr>
      </p:pic>
      <p:pic>
        <p:nvPicPr>
          <p:cNvPr id="28" name="Picture 27" descr="ctim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371600"/>
            <a:ext cx="4648200" cy="2895600"/>
          </a:xfrm>
          <a:prstGeom prst="rect">
            <a:avLst/>
          </a:prstGeom>
        </p:spPr>
      </p:pic>
      <p:pic>
        <p:nvPicPr>
          <p:cNvPr id="14" name="Picture 13" descr="Pt_ctime_52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371601"/>
            <a:ext cx="4343400" cy="2895599"/>
          </a:xfrm>
          <a:prstGeom prst="rect">
            <a:avLst/>
          </a:prstGeom>
        </p:spPr>
      </p:pic>
      <p:pic>
        <p:nvPicPr>
          <p:cNvPr id="2052" name="Picture 5" descr="hallc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5316" y="762000"/>
            <a:ext cx="90678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</a:rPr>
              <a:t>Background correction</a:t>
            </a:r>
            <a:endParaRPr lang="en-US" sz="3200" b="1" dirty="0">
              <a:latin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54480" y="2667000"/>
            <a:ext cx="1330774" cy="2177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36991" y="23622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</a:rPr>
              <a:t>δ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779463" y="804863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latin typeface="Times New Roman" pitchFamily="18" charset="0"/>
              </a:rPr>
              <a:t>π°</a:t>
            </a:r>
            <a:r>
              <a:rPr lang="en-US" sz="2400" b="1" dirty="0">
                <a:latin typeface="Times New Roman" pitchFamily="18" charset="0"/>
              </a:rPr>
              <a:t> event identification: one cluster found in </a:t>
            </a:r>
            <a:r>
              <a:rPr lang="en-US" sz="2400" b="1" dirty="0" err="1">
                <a:latin typeface="Times New Roman" pitchFamily="18" charset="0"/>
              </a:rPr>
              <a:t>BigCal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77800" y="1404938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</a:rPr>
              <a:t>In case </a:t>
            </a:r>
            <a:r>
              <a:rPr lang="en-US" sz="1600" b="1" dirty="0" smtClean="0">
                <a:latin typeface="Times New Roman" pitchFamily="18" charset="0"/>
              </a:rPr>
              <a:t>only </a:t>
            </a:r>
            <a:r>
              <a:rPr lang="en-US" sz="1600" b="1" dirty="0">
                <a:latin typeface="Times New Roman" pitchFamily="18" charset="0"/>
              </a:rPr>
              <a:t>one </a:t>
            </a:r>
            <a:r>
              <a:rPr lang="en-US" sz="1600" b="1" dirty="0" smtClean="0">
                <a:latin typeface="Times New Roman" pitchFamily="18" charset="0"/>
              </a:rPr>
              <a:t>photon hit </a:t>
            </a:r>
            <a:r>
              <a:rPr lang="en-US" sz="1600" b="1" dirty="0" err="1" smtClean="0">
                <a:latin typeface="Times New Roman" pitchFamily="18" charset="0"/>
              </a:rPr>
              <a:t>BigCal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</a:rPr>
              <a:t>to select </a:t>
            </a:r>
            <a:r>
              <a:rPr lang="el-GR" sz="1600" b="1" dirty="0">
                <a:latin typeface="Times New Roman" pitchFamily="18" charset="0"/>
              </a:rPr>
              <a:t>π°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event one can use the energy </a:t>
            </a:r>
            <a:r>
              <a:rPr lang="en-US" sz="1600" b="1" dirty="0">
                <a:latin typeface="Times New Roman" pitchFamily="18" charset="0"/>
              </a:rPr>
              <a:t>correlation between </a:t>
            </a:r>
            <a:r>
              <a:rPr lang="en-US" sz="1600" b="1" dirty="0" smtClean="0">
                <a:latin typeface="Times New Roman" pitchFamily="18" charset="0"/>
              </a:rPr>
              <a:t>the energy </a:t>
            </a:r>
            <a:r>
              <a:rPr lang="en-US" sz="1600" b="1" dirty="0">
                <a:latin typeface="Times New Roman" pitchFamily="18" charset="0"/>
              </a:rPr>
              <a:t>measured by </a:t>
            </a:r>
            <a:r>
              <a:rPr lang="en-US" sz="1600" b="1" dirty="0" err="1">
                <a:latin typeface="Times New Roman" pitchFamily="18" charset="0"/>
              </a:rPr>
              <a:t>BigCal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and photon energy </a:t>
            </a:r>
            <a:r>
              <a:rPr lang="en-US" sz="1600" b="1" dirty="0">
                <a:latin typeface="Times New Roman" pitchFamily="18" charset="0"/>
              </a:rPr>
              <a:t>predicted by proton measured in HMS.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316" y="762000"/>
            <a:ext cx="90678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>π°</a:t>
            </a:r>
            <a:r>
              <a:rPr lang="en-US" sz="3200" b="1" dirty="0" smtClean="0">
                <a:latin typeface="Times New Roman" pitchFamily="18" charset="0"/>
              </a:rPr>
              <a:t> event identification: 1</a:t>
            </a:r>
            <a:r>
              <a:rPr lang="el-GR" sz="3200" b="1" dirty="0" smtClean="0"/>
              <a:t>γ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itchFamily="18" charset="0"/>
              </a:rPr>
              <a:t>detected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27" name="Picture 26" descr="hpred_p11.gif"/>
          <p:cNvPicPr>
            <a:picLocks noChangeAspect="1"/>
          </p:cNvPicPr>
          <p:nvPr/>
        </p:nvPicPr>
        <p:blipFill>
          <a:blip r:embed="rId5" cstate="print"/>
          <a:srcRect t="6452" r="8054"/>
          <a:stretch>
            <a:fillRect/>
          </a:stretch>
        </p:blipFill>
        <p:spPr>
          <a:xfrm>
            <a:off x="4648200" y="1981200"/>
            <a:ext cx="4495800" cy="3657600"/>
          </a:xfrm>
          <a:prstGeom prst="rect">
            <a:avLst/>
          </a:prstGeom>
        </p:spPr>
      </p:pic>
      <p:pic>
        <p:nvPicPr>
          <p:cNvPr id="31" name="Picture 30" descr="pred_p11_vs_e1_2d_kin5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81200"/>
            <a:ext cx="4816906" cy="3581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8607" y="5534249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Correlation of E</a:t>
            </a:r>
            <a:r>
              <a:rPr lang="en-US" b="1" baseline="-25000" dirty="0" smtClean="0">
                <a:latin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</a:rPr>
              <a:t> and E</a:t>
            </a:r>
            <a:r>
              <a:rPr lang="en-US" b="1" baseline="-25000" dirty="0" smtClean="0">
                <a:latin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</a:rPr>
              <a:t>’ could be seen, but due to poor energy resolution of </a:t>
            </a:r>
            <a:r>
              <a:rPr lang="en-US" b="1" dirty="0" err="1" smtClean="0">
                <a:latin typeface="Times New Roman" pitchFamily="18" charset="0"/>
              </a:rPr>
              <a:t>BigCal</a:t>
            </a:r>
            <a:r>
              <a:rPr lang="en-US" b="1" dirty="0" smtClean="0">
                <a:latin typeface="Times New Roman" pitchFamily="18" charset="0"/>
              </a:rPr>
              <a:t>(11.7%), it is not used to estimate the background contamination.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5400" y="5715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Use SIMC to estimate background from </a:t>
            </a:r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elastic event. </a:t>
            </a:r>
          </a:p>
          <a:p>
            <a:r>
              <a:rPr lang="en-US" b="1" dirty="0" smtClean="0">
                <a:latin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</a:rPr>
              <a:t>Ratio</a:t>
            </a:r>
            <a:r>
              <a:rPr lang="en-US" b="1" baseline="-25000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= 0.84%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0production_new.gif"/>
          <p:cNvPicPr>
            <a:picLocks noChangeAspect="1"/>
          </p:cNvPicPr>
          <p:nvPr/>
        </p:nvPicPr>
        <p:blipFill>
          <a:blip r:embed="rId2" cstate="print"/>
          <a:srcRect l="8964" t="5714" r="15481"/>
          <a:stretch>
            <a:fillRect/>
          </a:stretch>
        </p:blipFill>
        <p:spPr>
          <a:xfrm>
            <a:off x="3746499" y="1485900"/>
            <a:ext cx="5176982" cy="2895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78933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Physics motivation</a:t>
            </a:r>
          </a:p>
        </p:txBody>
      </p:sp>
      <p:pic>
        <p:nvPicPr>
          <p:cNvPr id="7173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0" y="1435100"/>
            <a:ext cx="6400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Polarization transfer components at target: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Induced polarization: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independent variable.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0" y="3092677"/>
            <a:ext cx="4140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3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 Evidence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baryon resonances:</a:t>
            </a:r>
          </a:p>
          <a:p>
            <a:pPr marL="342900" indent="-342900"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l-G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production is dominated by the baryon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resonances 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&lt;2GeV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Tested by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measurement of the cross section* and the induced polarization observable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300"/>
              </a:spcAft>
            </a:pPr>
            <a:endParaRPr lang="en-US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would expect the polarization components to behave 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smoothly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above the baryon resonance regime. </a:t>
            </a:r>
          </a:p>
          <a:p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4114800" y="4472218"/>
            <a:ext cx="5029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Conservation(HHC) Rule**: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 a consequence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pQCD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HHC predicts that transferred polarization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induced polarization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vanish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should become independent of beam energy at high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beam energy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** S.J. Brodsky et. al.,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Rev. D 24, 2848(1981)</a:t>
            </a: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0" y="5956300"/>
            <a:ext cx="4102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 D.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Menze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et. al., Compilation of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Data (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Universitat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463" y="1937658"/>
            <a:ext cx="379253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hallc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78933"/>
            <a:ext cx="82296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l-GR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photo-production in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GEp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-III &amp; 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experiments 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Box 10"/>
          <p:cNvSpPr txBox="1">
            <a:spLocks noChangeArrowheads="1"/>
          </p:cNvSpPr>
          <p:nvPr/>
        </p:nvSpPr>
        <p:spPr bwMode="auto">
          <a:xfrm>
            <a:off x="1406072" y="1594983"/>
            <a:ext cx="219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experiment: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3563938" y="1406525"/>
          <a:ext cx="2738437" cy="611188"/>
        </p:xfrm>
        <a:graphic>
          <a:graphicData uri="http://schemas.openxmlformats.org/presentationml/2006/ole">
            <p:oleObj spid="_x0000_s31746" name="Equation" r:id="rId7" imgW="799920" imgH="241200" progId="Equation.3">
              <p:embed/>
            </p:oleObj>
          </a:graphicData>
        </a:graphic>
      </p:graphicFrame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3661224" y="2011876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get clean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elastic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data,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 hardware level:</a:t>
            </a:r>
          </a:p>
          <a:p>
            <a:pPr indent="58738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coincidence trigger of p and e’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indent="58738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threshold of electron arm ≈ half of elastic energy</a:t>
            </a:r>
          </a:p>
          <a:p>
            <a:pPr indent="58738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EM calorimeter is sensitive to e,  e+ and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8738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7"/>
          <p:cNvSpPr>
            <a:spLocks noChangeArrowheads="1"/>
          </p:cNvSpPr>
          <p:nvPr/>
        </p:nvSpPr>
        <p:spPr bwMode="auto">
          <a:xfrm>
            <a:off x="63500" y="5938887"/>
            <a:ext cx="9080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20cm liquid hydrogen target, equivalent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2.3%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radiator.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Bremsstrahlung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photon is circularly polarized and carry 96.5% ~ 99.9% of the beam polarization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 the kinematics settings of the experiments.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3048000" y="3624948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What’s in the background?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0" y="4027718"/>
            <a:ext cx="91440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-12700" y="4045860"/>
            <a:ext cx="9156700" cy="1886625"/>
            <a:chOff x="-12700" y="4045860"/>
            <a:chExt cx="9156700" cy="1886625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293688" y="4975225"/>
              <a:ext cx="3330573" cy="957260"/>
              <a:chOff x="3277762" y="3114206"/>
              <a:chExt cx="2035612" cy="680771"/>
            </a:xfrm>
          </p:grpSpPr>
          <p:graphicFrame>
            <p:nvGraphicFramePr>
              <p:cNvPr id="1028" name="Object 6"/>
              <p:cNvGraphicFramePr>
                <a:graphicFrameLocks noChangeAspect="1"/>
              </p:cNvGraphicFramePr>
              <p:nvPr/>
            </p:nvGraphicFramePr>
            <p:xfrm>
              <a:off x="3277762" y="3114206"/>
              <a:ext cx="1750355" cy="400787"/>
            </p:xfrm>
            <a:graphic>
              <a:graphicData uri="http://schemas.openxmlformats.org/presentationml/2006/ole">
                <p:oleObj spid="_x0000_s31748" name="Equation" r:id="rId8" imgW="863280" imgH="241200" progId="Equation.3">
                  <p:embed/>
                </p:oleObj>
              </a:graphicData>
            </a:graphic>
          </p:graphicFrame>
          <p:graphicFrame>
            <p:nvGraphicFramePr>
              <p:cNvPr id="1029" name="Object 7"/>
              <p:cNvGraphicFramePr>
                <a:graphicFrameLocks noChangeAspect="1"/>
              </p:cNvGraphicFramePr>
              <p:nvPr/>
            </p:nvGraphicFramePr>
            <p:xfrm>
              <a:off x="4374159" y="3465316"/>
              <a:ext cx="939215" cy="329661"/>
            </p:xfrm>
            <a:graphic>
              <a:graphicData uri="http://schemas.openxmlformats.org/presentationml/2006/ole">
                <p:oleObj spid="_x0000_s31749" name="Equation" r:id="rId9" imgW="469800" imgH="164880" progId="Equation.3">
                  <p:embed/>
                </p:oleObj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>
              <a:xfrm rot="5400000">
                <a:off x="4302787" y="3524106"/>
                <a:ext cx="13886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9" name="TextBox 12"/>
            <p:cNvSpPr txBox="1">
              <a:spLocks noChangeArrowheads="1"/>
            </p:cNvSpPr>
            <p:nvPr/>
          </p:nvSpPr>
          <p:spPr bwMode="auto">
            <a:xfrm>
              <a:off x="0" y="4045860"/>
              <a:ext cx="47371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π°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photo-production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1600" b="1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the cross section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much larger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than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ep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elastic at high Q</a:t>
              </a:r>
              <a:r>
                <a:rPr lang="en-US" sz="16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most of the background comes from this reaction. </a:t>
              </a:r>
            </a:p>
            <a:p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0" name="TextBox 14"/>
            <p:cNvSpPr txBox="1">
              <a:spLocks noChangeArrowheads="1"/>
            </p:cNvSpPr>
            <p:nvPr/>
          </p:nvSpPr>
          <p:spPr bwMode="auto">
            <a:xfrm>
              <a:off x="4665663" y="4109360"/>
              <a:ext cx="447833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Real Compton Scattering: </a:t>
              </a:r>
            </a:p>
            <a:p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Cross section is </a:t>
              </a:r>
              <a:r>
                <a:rPr lang="en-US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much smaller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than the </a:t>
              </a:r>
              <a:r>
                <a:rPr lang="el-GR" sz="1600" b="1" dirty="0" smtClean="0">
                  <a:latin typeface="Times New Roman" pitchFamily="18" charset="0"/>
                  <a:cs typeface="Times New Roman" pitchFamily="18" charset="0"/>
                </a:rPr>
                <a:t>π°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production at high Q</a:t>
              </a:r>
              <a:r>
                <a:rPr lang="en-US" sz="16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4876800" y="4914223"/>
            <a:ext cx="3503613" cy="674687"/>
          </p:xfrm>
          <a:graphic>
            <a:graphicData uri="http://schemas.openxmlformats.org/presentationml/2006/ole">
              <p:oleObj spid="_x0000_s31747" name="Equation" r:id="rId10" imgW="939600" imgH="253800" progId="Equation.3">
                <p:embed/>
              </p:oleObj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rot="5400000">
              <a:off x="3746500" y="4969328"/>
              <a:ext cx="180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-12700" y="5836560"/>
              <a:ext cx="9144000" cy="5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197" name="TextBox 66"/>
          <p:cNvSpPr txBox="1">
            <a:spLocks noChangeArrowheads="1"/>
          </p:cNvSpPr>
          <p:nvPr/>
        </p:nvSpPr>
        <p:spPr bwMode="auto">
          <a:xfrm>
            <a:off x="5194300" y="1524675"/>
            <a:ext cx="39497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kinematics settings,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BigCal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can detect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s(depends on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and distance from target to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BigCal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Polarization of proton are measured by Focal Plane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inside HMS hut.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 the ideal dipole approximation:		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8" name="Group 60"/>
          <p:cNvGrpSpPr>
            <a:grpSpLocks/>
          </p:cNvGrpSpPr>
          <p:nvPr/>
        </p:nvGrpSpPr>
        <p:grpSpPr bwMode="auto">
          <a:xfrm>
            <a:off x="434977" y="1612900"/>
            <a:ext cx="3820062" cy="2669976"/>
            <a:chOff x="1647986" y="2345803"/>
            <a:chExt cx="4589556" cy="2740763"/>
          </a:xfrm>
        </p:grpSpPr>
        <p:grpSp>
          <p:nvGrpSpPr>
            <p:cNvPr id="8206" name="Group 10"/>
            <p:cNvGrpSpPr>
              <a:grpSpLocks/>
            </p:cNvGrpSpPr>
            <p:nvPr/>
          </p:nvGrpSpPr>
          <p:grpSpPr bwMode="auto">
            <a:xfrm>
              <a:off x="1647986" y="2345803"/>
              <a:ext cx="4589556" cy="2740763"/>
              <a:chOff x="4174349" y="1981704"/>
              <a:chExt cx="3802789" cy="1910231"/>
            </a:xfrm>
          </p:grpSpPr>
          <p:grpSp>
            <p:nvGrpSpPr>
              <p:cNvPr id="8214" name="Group 39"/>
              <p:cNvGrpSpPr>
                <a:grpSpLocks/>
              </p:cNvGrpSpPr>
              <p:nvPr/>
            </p:nvGrpSpPr>
            <p:grpSpPr bwMode="auto">
              <a:xfrm>
                <a:off x="4174349" y="2109110"/>
                <a:ext cx="3802789" cy="1782825"/>
                <a:chOff x="4203087" y="2558249"/>
                <a:chExt cx="3400296" cy="1628948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 rot="20669233">
                  <a:off x="4203087" y="2558249"/>
                  <a:ext cx="833704" cy="24143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marL="914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i="1" dirty="0">
                      <a:latin typeface="Times New Roman" pitchFamily="18" charset="0"/>
                    </a:rPr>
                    <a:t>BigCal</a:t>
                  </a:r>
                </a:p>
              </p:txBody>
            </p:sp>
            <p:sp>
              <p:nvSpPr>
                <p:cNvPr id="822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494175" y="3986004"/>
                  <a:ext cx="3109208" cy="201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Polarized electron beam</a:t>
                  </a:r>
                </a:p>
              </p:txBody>
            </p:sp>
          </p:grpSp>
          <p:sp>
            <p:nvSpPr>
              <p:cNvPr id="79" name="Oval 78"/>
              <p:cNvSpPr/>
              <p:nvPr/>
            </p:nvSpPr>
            <p:spPr>
              <a:xfrm>
                <a:off x="4876011" y="3199255"/>
                <a:ext cx="279718" cy="2362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56109" y="1873778"/>
                <a:ext cx="1908102" cy="2123954"/>
              </a:xfrm>
              <a:prstGeom prst="line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155729" y="3223106"/>
                <a:ext cx="1031950" cy="9994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8" name="TextBox 15"/>
              <p:cNvSpPr txBox="1">
                <a:spLocks noChangeArrowheads="1"/>
              </p:cNvSpPr>
              <p:nvPr/>
            </p:nvSpPr>
            <p:spPr bwMode="auto">
              <a:xfrm>
                <a:off x="5747451" y="3222760"/>
                <a:ext cx="381000" cy="26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</a:rPr>
                  <a:t>P</a:t>
                </a:r>
              </a:p>
            </p:txBody>
          </p:sp>
          <p:cxnSp>
            <p:nvCxnSpPr>
              <p:cNvPr id="84" name="Straight Arrow Connector 83"/>
              <p:cNvCxnSpPr>
                <a:stCxn id="79" idx="1"/>
              </p:cNvCxnSpPr>
              <p:nvPr/>
            </p:nvCxnSpPr>
            <p:spPr>
              <a:xfrm rot="16200000" flipV="1">
                <a:off x="4270900" y="2588264"/>
                <a:ext cx="796178" cy="4962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5400000" flipH="1" flipV="1">
                <a:off x="4572721" y="2742673"/>
                <a:ext cx="91316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221" name="TextBox 20"/>
              <p:cNvSpPr txBox="1">
                <a:spLocks noChangeArrowheads="1"/>
              </p:cNvSpPr>
              <p:nvPr/>
            </p:nvSpPr>
            <p:spPr bwMode="auto">
              <a:xfrm>
                <a:off x="5029200" y="2438400"/>
                <a:ext cx="685800" cy="26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  <a:latin typeface="Times New Roman" pitchFamily="18" charset="0"/>
                  </a:rPr>
                  <a:t>γ</a:t>
                </a:r>
                <a:endParaRPr lang="en-US" b="1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207" name="Group 59"/>
            <p:cNvGrpSpPr>
              <a:grpSpLocks/>
            </p:cNvGrpSpPr>
            <p:nvPr/>
          </p:nvGrpSpPr>
          <p:grpSpPr bwMode="auto">
            <a:xfrm>
              <a:off x="1803400" y="3162300"/>
              <a:ext cx="2615305" cy="1585313"/>
              <a:chOff x="1803400" y="3162300"/>
              <a:chExt cx="2615305" cy="1585313"/>
            </a:xfrm>
          </p:grpSpPr>
          <p:sp>
            <p:nvSpPr>
              <p:cNvPr id="70" name="Arc 69"/>
              <p:cNvSpPr/>
              <p:nvPr/>
            </p:nvSpPr>
            <p:spPr>
              <a:xfrm rot="18003986">
                <a:off x="2316698" y="3680973"/>
                <a:ext cx="472580" cy="429138"/>
              </a:xfrm>
              <a:prstGeom prst="arc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72" name="Arc 71"/>
              <p:cNvSpPr/>
              <p:nvPr/>
            </p:nvSpPr>
            <p:spPr>
              <a:xfrm rot="714667">
                <a:off x="2798074" y="3794506"/>
                <a:ext cx="411972" cy="692575"/>
              </a:xfrm>
              <a:prstGeom prst="arc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8210" name="TextBox 80"/>
              <p:cNvSpPr txBox="1">
                <a:spLocks noChangeArrowheads="1"/>
              </p:cNvSpPr>
              <p:nvPr/>
            </p:nvSpPr>
            <p:spPr bwMode="auto">
              <a:xfrm rot="226467">
                <a:off x="3265489" y="3720499"/>
                <a:ext cx="1142999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b="1" dirty="0">
                    <a:latin typeface="Times New Roman" pitchFamily="18" charset="0"/>
                  </a:rPr>
                  <a:t>θ</a:t>
                </a:r>
                <a:r>
                  <a:rPr lang="en-US" b="1" baseline="-25000" dirty="0">
                    <a:latin typeface="Times New Roman" pitchFamily="18" charset="0"/>
                  </a:rPr>
                  <a:t>p</a:t>
                </a:r>
                <a:endParaRPr lang="en-US" b="1" dirty="0">
                  <a:latin typeface="Times New Roman" pitchFamily="18" charset="0"/>
                </a:endParaRPr>
              </a:p>
            </p:txBody>
          </p:sp>
          <p:sp>
            <p:nvSpPr>
              <p:cNvPr id="8211" name="TextBox 81"/>
              <p:cNvSpPr txBox="1">
                <a:spLocks noChangeArrowheads="1"/>
              </p:cNvSpPr>
              <p:nvPr/>
            </p:nvSpPr>
            <p:spPr bwMode="auto">
              <a:xfrm rot="20971689">
                <a:off x="2146000" y="3214687"/>
                <a:ext cx="1142999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  <a:latin typeface="Times New Roman" pitchFamily="18" charset="0"/>
                  </a:rPr>
                  <a:t>θ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12</a:t>
                </a:r>
                <a:endParaRPr lang="en-US" b="1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2" name="TextBox 20"/>
              <p:cNvSpPr txBox="1">
                <a:spLocks noChangeArrowheads="1"/>
              </p:cNvSpPr>
              <p:nvPr/>
            </p:nvSpPr>
            <p:spPr bwMode="auto">
              <a:xfrm>
                <a:off x="1803400" y="3162300"/>
                <a:ext cx="827686" cy="37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  <a:latin typeface="Times New Roman" pitchFamily="18" charset="0"/>
                  </a:rPr>
                  <a:t>γ</a:t>
                </a:r>
                <a:endParaRPr lang="en-US" b="1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3" name="TextBox 58"/>
              <p:cNvSpPr txBox="1">
                <a:spLocks noChangeArrowheads="1"/>
              </p:cNvSpPr>
              <p:nvPr/>
            </p:nvSpPr>
            <p:spPr bwMode="auto">
              <a:xfrm>
                <a:off x="2361305" y="4431676"/>
                <a:ext cx="2057400" cy="315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Target chamber</a:t>
                </a:r>
              </a:p>
            </p:txBody>
          </p:sp>
        </p:grpSp>
      </p:grpSp>
      <p:sp>
        <p:nvSpPr>
          <p:cNvPr id="8199" name="TextBox 82"/>
          <p:cNvSpPr txBox="1">
            <a:spLocks noChangeArrowheads="1"/>
          </p:cNvSpPr>
          <p:nvPr/>
        </p:nvSpPr>
        <p:spPr bwMode="auto">
          <a:xfrm>
            <a:off x="50800" y="1371600"/>
            <a:ext cx="2827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EM Calorimeter: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BigCal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0" name="TextBox 83"/>
          <p:cNvSpPr txBox="1">
            <a:spLocks noChangeArrowheads="1"/>
          </p:cNvSpPr>
          <p:nvPr/>
        </p:nvSpPr>
        <p:spPr bwMode="auto">
          <a:xfrm>
            <a:off x="2032000" y="2057400"/>
            <a:ext cx="3176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High Momentum Spectrometer (HMS)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Kinematics of </a:t>
            </a:r>
            <a:r>
              <a:rPr lang="el-GR" sz="3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photo-production</a:t>
            </a:r>
          </a:p>
        </p:txBody>
      </p:sp>
      <p:pic>
        <p:nvPicPr>
          <p:cNvPr id="8204" name="Picture 169"/>
          <p:cNvPicPr>
            <a:picLocks noChangeAspect="1" noChangeArrowheads="1"/>
          </p:cNvPicPr>
          <p:nvPr/>
        </p:nvPicPr>
        <p:blipFill>
          <a:blip r:embed="rId6" cstate="print"/>
          <a:srcRect l="20779" t="20654"/>
          <a:stretch>
            <a:fillRect/>
          </a:stretch>
        </p:blipFill>
        <p:spPr bwMode="auto">
          <a:xfrm>
            <a:off x="2364323" y="2395538"/>
            <a:ext cx="243627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Group 116"/>
          <p:cNvGraphicFramePr>
            <a:graphicFrameLocks noGrp="1"/>
          </p:cNvGraphicFramePr>
          <p:nvPr/>
        </p:nvGraphicFramePr>
        <p:xfrm>
          <a:off x="152398" y="4490593"/>
          <a:ext cx="8750302" cy="1973707"/>
        </p:xfrm>
        <a:graphic>
          <a:graphicData uri="http://schemas.openxmlformats.org/drawingml/2006/table">
            <a:tbl>
              <a:tblPr/>
              <a:tblGrid>
                <a:gridCol w="1213750"/>
                <a:gridCol w="1213750"/>
                <a:gridCol w="994349"/>
                <a:gridCol w="1040118"/>
                <a:gridCol w="1040118"/>
                <a:gridCol w="1040118"/>
                <a:gridCol w="1105456"/>
                <a:gridCol w="110264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HMS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BigCal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l-G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C.M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l-G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GEp-2</a:t>
                      </a:r>
                      <a:r>
                        <a:rPr lang="el-GR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1.60 - 1.86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135.-149.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2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GEp-III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3.40 - 3.98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115.-129.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5.00 - 5.70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100.-119.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5.00- 5.70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129.-143.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2844800" y="40005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-III &amp; 2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kinematics table*: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3100" y="65151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*only the kinematics which can be used for </a:t>
            </a:r>
            <a:r>
              <a:rPr lang="el-GR" sz="1200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analysis are shown.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664200" y="3230563"/>
          <a:ext cx="2647950" cy="654050"/>
        </p:xfrm>
        <a:graphic>
          <a:graphicData uri="http://schemas.openxmlformats.org/presentationml/2006/ole">
            <p:oleObj spid="_x0000_s54274" name="Equation" r:id="rId7" imgW="1307880" imgH="4190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22900" y="386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l-GR" sz="14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is the precession angle around x axis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905000"/>
          <a:ext cx="4038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793999" y="4385734"/>
          <a:ext cx="403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248400" y="4478867"/>
          <a:ext cx="2057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603067" y="3505200"/>
          <a:ext cx="914400" cy="308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77200" y="3378200"/>
            <a:ext cx="108074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Cluster: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  1</a:t>
            </a:r>
          </a:p>
        </p:txBody>
      </p:sp>
      <p:sp>
        <p:nvSpPr>
          <p:cNvPr id="11276" name="TextBox 19"/>
          <p:cNvSpPr txBox="1">
            <a:spLocks noChangeArrowheads="1"/>
          </p:cNvSpPr>
          <p:nvPr/>
        </p:nvSpPr>
        <p:spPr bwMode="auto">
          <a:xfrm>
            <a:off x="25400" y="1719263"/>
            <a:ext cx="1828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HMS: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Acceptance cut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cut</a:t>
            </a:r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7239000" y="2209800"/>
            <a:ext cx="2590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BigCal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Acceptance cut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0600" y="1887538"/>
            <a:ext cx="50161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 Chart of data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500" y="6019800"/>
            <a:ext cx="2927350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  – calculated variables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 – measured variables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821871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event identification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5257800" y="3452336"/>
            <a:ext cx="3124200" cy="1729264"/>
            <a:chOff x="5257800" y="3452336"/>
            <a:chExt cx="3124200" cy="1729264"/>
          </a:xfrm>
        </p:grpSpPr>
        <p:sp>
          <p:nvSpPr>
            <p:cNvPr id="15" name="Oval 14"/>
            <p:cNvSpPr/>
            <p:nvPr/>
          </p:nvSpPr>
          <p:spPr>
            <a:xfrm>
              <a:off x="5562600" y="4495800"/>
              <a:ext cx="2743200" cy="6858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3452336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one </a:t>
              </a:r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detected</a:t>
              </a: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    high statistic</a:t>
              </a: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    high background contamination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905000"/>
          <a:ext cx="4038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793999" y="4385734"/>
          <a:ext cx="403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248400" y="5067300"/>
          <a:ext cx="2057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603067" y="3441700"/>
          <a:ext cx="914400" cy="308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77200" y="3429000"/>
            <a:ext cx="108074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Cluster: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 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21700" y="5486400"/>
            <a:ext cx="50526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1276" name="TextBox 19"/>
          <p:cNvSpPr txBox="1">
            <a:spLocks noChangeArrowheads="1"/>
          </p:cNvSpPr>
          <p:nvPr/>
        </p:nvSpPr>
        <p:spPr bwMode="auto">
          <a:xfrm>
            <a:off x="25400" y="1719263"/>
            <a:ext cx="1828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HMS:</a:t>
            </a:r>
          </a:p>
          <a:p>
            <a:r>
              <a:rPr lang="en-US" sz="2000" b="1" dirty="0">
                <a:latin typeface="Times New Roman" pitchFamily="18" charset="0"/>
              </a:rPr>
              <a:t>Acceptance cut</a:t>
            </a:r>
          </a:p>
          <a:p>
            <a:r>
              <a:rPr lang="en-US" sz="2000" b="1" dirty="0" smtClean="0">
                <a:latin typeface="Times New Roman" pitchFamily="18" charset="0"/>
              </a:rPr>
              <a:t>Timing </a:t>
            </a:r>
            <a:r>
              <a:rPr lang="en-US" sz="2000" b="1" dirty="0">
                <a:latin typeface="Times New Roman" pitchFamily="18" charset="0"/>
              </a:rPr>
              <a:t>cut</a:t>
            </a:r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7239000" y="2209800"/>
            <a:ext cx="2590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BigCal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itchFamily="18" charset="0"/>
              </a:rPr>
              <a:t>Acceptance cut</a:t>
            </a:r>
          </a:p>
          <a:p>
            <a:r>
              <a:rPr lang="en-US" sz="2000" b="1" dirty="0" smtClean="0">
                <a:latin typeface="Times New Roman" pitchFamily="18" charset="0"/>
              </a:rPr>
              <a:t>Timing cut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0600" y="1887538"/>
            <a:ext cx="50161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Flow Chart of data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500" y="6019800"/>
            <a:ext cx="2927350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Red   – calculated variables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white – measured variables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821871"/>
            <a:ext cx="8839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marL="1825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3200" b="1" dirty="0" smtClean="0"/>
              <a:t>π°</a:t>
            </a:r>
            <a:r>
              <a:rPr lang="en-US" sz="3200" b="1" dirty="0" smtClean="0">
                <a:latin typeface="Times New Roman" pitchFamily="18" charset="0"/>
              </a:rPr>
              <a:t> event identification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5041900" y="3314700"/>
            <a:ext cx="3259138" cy="3309938"/>
            <a:chOff x="5105400" y="3352800"/>
            <a:chExt cx="3259138" cy="3309938"/>
          </a:xfrm>
        </p:grpSpPr>
        <p:sp>
          <p:nvSpPr>
            <p:cNvPr id="23" name="Oval 22"/>
            <p:cNvSpPr/>
            <p:nvPr/>
          </p:nvSpPr>
          <p:spPr>
            <a:xfrm>
              <a:off x="5545138" y="4224338"/>
              <a:ext cx="2819400" cy="2438400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3352800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</a:rPr>
                <a:t>two </a:t>
              </a:r>
              <a:r>
                <a:rPr lang="el-GR" sz="1400" b="1" dirty="0" smtClean="0">
                  <a:latin typeface="Times New Roman" pitchFamily="18" charset="0"/>
                </a:rPr>
                <a:t>γ</a:t>
              </a:r>
              <a:r>
                <a:rPr lang="en-US" sz="1400" b="1" dirty="0" smtClean="0">
                  <a:latin typeface="Times New Roman" pitchFamily="18" charset="0"/>
                </a:rPr>
                <a:t>s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detected</a:t>
              </a:r>
            </a:p>
            <a:p>
              <a:r>
                <a:rPr lang="en-US" sz="1400" b="1" dirty="0" smtClean="0">
                  <a:latin typeface="Times New Roman" pitchFamily="18" charset="0"/>
                </a:rPr>
                <a:t>     low statistic</a:t>
              </a:r>
            </a:p>
            <a:p>
              <a:r>
                <a:rPr lang="en-US" sz="1400" b="1" dirty="0" smtClean="0">
                  <a:latin typeface="Times New Roman" pitchFamily="18" charset="0"/>
                </a:rPr>
                <a:t>     low background contamination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779463" y="804863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latin typeface="Times New Roman" pitchFamily="18" charset="0"/>
              </a:rPr>
              <a:t>π°</a:t>
            </a:r>
            <a:r>
              <a:rPr lang="en-US" sz="2400" b="1" dirty="0">
                <a:latin typeface="Times New Roman" pitchFamily="18" charset="0"/>
              </a:rPr>
              <a:t> event identification: one cluster found in </a:t>
            </a:r>
            <a:r>
              <a:rPr lang="en-US" sz="2400" b="1" dirty="0" err="1">
                <a:latin typeface="Times New Roman" pitchFamily="18" charset="0"/>
              </a:rPr>
              <a:t>BigCal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77800" y="1404938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</a:rPr>
              <a:t>In case </a:t>
            </a:r>
            <a:r>
              <a:rPr lang="en-US" sz="1600" b="1" dirty="0" smtClean="0">
                <a:latin typeface="Times New Roman" pitchFamily="18" charset="0"/>
              </a:rPr>
              <a:t>only </a:t>
            </a:r>
            <a:r>
              <a:rPr lang="en-US" sz="1600" b="1" dirty="0">
                <a:latin typeface="Times New Roman" pitchFamily="18" charset="0"/>
              </a:rPr>
              <a:t>one </a:t>
            </a:r>
            <a:r>
              <a:rPr lang="en-US" sz="1600" b="1" dirty="0" smtClean="0">
                <a:latin typeface="Times New Roman" pitchFamily="18" charset="0"/>
              </a:rPr>
              <a:t>photon hit </a:t>
            </a:r>
            <a:r>
              <a:rPr lang="en-US" sz="1600" b="1" dirty="0" err="1" smtClean="0">
                <a:latin typeface="Times New Roman" pitchFamily="18" charset="0"/>
              </a:rPr>
              <a:t>BigCal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</a:rPr>
              <a:t>to select </a:t>
            </a:r>
            <a:r>
              <a:rPr lang="el-GR" sz="1600" b="1" dirty="0">
                <a:latin typeface="Times New Roman" pitchFamily="18" charset="0"/>
              </a:rPr>
              <a:t>π°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event one can use the energy </a:t>
            </a:r>
            <a:r>
              <a:rPr lang="en-US" sz="1600" b="1" dirty="0">
                <a:latin typeface="Times New Roman" pitchFamily="18" charset="0"/>
              </a:rPr>
              <a:t>correlation between </a:t>
            </a:r>
            <a:r>
              <a:rPr lang="en-US" sz="1600" b="1" dirty="0" smtClean="0">
                <a:latin typeface="Times New Roman" pitchFamily="18" charset="0"/>
              </a:rPr>
              <a:t>the energy </a:t>
            </a:r>
            <a:r>
              <a:rPr lang="en-US" sz="1600" b="1" dirty="0">
                <a:latin typeface="Times New Roman" pitchFamily="18" charset="0"/>
              </a:rPr>
              <a:t>measured by </a:t>
            </a:r>
            <a:r>
              <a:rPr lang="en-US" sz="1600" b="1" dirty="0" err="1">
                <a:latin typeface="Times New Roman" pitchFamily="18" charset="0"/>
              </a:rPr>
              <a:t>BigCal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and photon energy </a:t>
            </a:r>
            <a:r>
              <a:rPr lang="en-US" sz="1600" b="1" dirty="0">
                <a:latin typeface="Times New Roman" pitchFamily="18" charset="0"/>
              </a:rPr>
              <a:t>predicted by proton measured in HMS.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316" y="762000"/>
            <a:ext cx="90678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>π°</a:t>
            </a:r>
            <a:r>
              <a:rPr lang="en-US" sz="3200" b="1" dirty="0" smtClean="0">
                <a:latin typeface="Times New Roman" pitchFamily="18" charset="0"/>
              </a:rPr>
              <a:t> event identification: 1</a:t>
            </a:r>
            <a:r>
              <a:rPr lang="el-GR" sz="3200" b="1" dirty="0" smtClean="0"/>
              <a:t>γ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itchFamily="18" charset="0"/>
              </a:rPr>
              <a:t>detected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11" name="Picture 10" descr="pred_p11_vs_e1_2d_kin4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97529"/>
            <a:ext cx="4343400" cy="3260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962" y="5216743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Correlation of E</a:t>
            </a:r>
            <a:r>
              <a:rPr lang="en-US" b="1" baseline="-25000" dirty="0" smtClean="0">
                <a:latin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</a:rPr>
              <a:t> and E</a:t>
            </a:r>
            <a:r>
              <a:rPr lang="en-US" b="1" baseline="-25000" dirty="0" smtClean="0">
                <a:latin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</a:rPr>
              <a:t>’ could be seen, but due to poor energy resolution of </a:t>
            </a:r>
            <a:r>
              <a:rPr lang="en-US" b="1" dirty="0" err="1" smtClean="0">
                <a:latin typeface="Times New Roman" pitchFamily="18" charset="0"/>
              </a:rPr>
              <a:t>BigCal</a:t>
            </a:r>
            <a:r>
              <a:rPr lang="en-US" b="1" dirty="0" smtClean="0">
                <a:latin typeface="Times New Roman" pitchFamily="18" charset="0"/>
              </a:rPr>
              <a:t>(10.7%), it is not used to estimate the background contamination.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823" y="5216068"/>
            <a:ext cx="441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Use SIMC to estimate background from </a:t>
            </a:r>
            <a:r>
              <a:rPr lang="en-US" b="1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elastic event. </a:t>
            </a:r>
          </a:p>
          <a:p>
            <a:r>
              <a:rPr lang="en-US" b="1" dirty="0" smtClean="0">
                <a:latin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</a:rPr>
              <a:t>Ratio</a:t>
            </a:r>
            <a:r>
              <a:rPr lang="en-US" b="1" baseline="-25000" dirty="0" err="1" smtClean="0">
                <a:latin typeface="Times New Roman" pitchFamily="18" charset="0"/>
              </a:rPr>
              <a:t>ep</a:t>
            </a:r>
            <a:r>
              <a:rPr lang="en-US" b="1" dirty="0" smtClean="0">
                <a:latin typeface="Times New Roman" pitchFamily="18" charset="0"/>
              </a:rPr>
              <a:t> = 1.19%</a:t>
            </a:r>
          </a:p>
          <a:p>
            <a:r>
              <a:rPr lang="en-US" b="1" dirty="0" smtClean="0">
                <a:latin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</a:rPr>
              <a:t>Ratio</a:t>
            </a:r>
            <a:r>
              <a:rPr lang="en-US" b="1" baseline="-25000" dirty="0" err="1" smtClean="0">
                <a:latin typeface="Times New Roman" pitchFamily="18" charset="0"/>
              </a:rPr>
              <a:t>random</a:t>
            </a:r>
            <a:r>
              <a:rPr lang="en-US" b="1" dirty="0" smtClean="0">
                <a:latin typeface="Times New Roman" pitchFamily="18" charset="0"/>
              </a:rPr>
              <a:t> = 1.47%</a:t>
            </a:r>
          </a:p>
          <a:p>
            <a:r>
              <a:rPr lang="en-US" sz="1400" b="1" dirty="0" smtClean="0">
                <a:latin typeface="Times New Roman" pitchFamily="18" charset="0"/>
              </a:rPr>
              <a:t>The discrepancy between data and SIMC come from random background and the </a:t>
            </a:r>
            <a:r>
              <a:rPr lang="el-GR" sz="1400" b="1" dirty="0" smtClean="0">
                <a:latin typeface="Times New Roman" pitchFamily="18" charset="0"/>
              </a:rPr>
              <a:t>π°</a:t>
            </a:r>
            <a:r>
              <a:rPr lang="en-US" sz="1400" b="1" dirty="0" smtClean="0">
                <a:latin typeface="Times New Roman" pitchFamily="18" charset="0"/>
              </a:rPr>
              <a:t> model used in SIMC .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6" name="Picture 15" descr="hpred_p11_withtime.eps"/>
          <p:cNvPicPr>
            <a:picLocks noChangeAspect="1"/>
          </p:cNvPicPr>
          <p:nvPr/>
        </p:nvPicPr>
        <p:blipFill>
          <a:blip r:embed="rId6" cstate="print"/>
          <a:srcRect r="6255"/>
          <a:stretch>
            <a:fillRect/>
          </a:stretch>
        </p:blipFill>
        <p:spPr>
          <a:xfrm>
            <a:off x="4334451" y="2032001"/>
            <a:ext cx="466984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op_dist_2g_fi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1300" y="4203701"/>
            <a:ext cx="5105400" cy="2349499"/>
          </a:xfrm>
          <a:prstGeom prst="rect">
            <a:avLst/>
          </a:prstGeom>
        </p:spPr>
      </p:pic>
      <p:pic>
        <p:nvPicPr>
          <p:cNvPr id="27" name="Picture 26" descr="op_dist_2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3956" y="1587500"/>
            <a:ext cx="5025745" cy="2679700"/>
          </a:xfrm>
          <a:prstGeom prst="rect">
            <a:avLst/>
          </a:prstGeom>
        </p:spPr>
      </p:pic>
      <p:pic>
        <p:nvPicPr>
          <p:cNvPr id="2052" name="Picture 5" descr="hallc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grpSp>
        <p:nvGrpSpPr>
          <p:cNvPr id="2056" name="Group 25"/>
          <p:cNvGrpSpPr>
            <a:grpSpLocks/>
          </p:cNvGrpSpPr>
          <p:nvPr/>
        </p:nvGrpSpPr>
        <p:grpSpPr bwMode="auto">
          <a:xfrm>
            <a:off x="0" y="1828800"/>
            <a:ext cx="4000500" cy="2127917"/>
            <a:chOff x="0" y="2205407"/>
            <a:chExt cx="4231300" cy="1922942"/>
          </a:xfrm>
        </p:grpSpPr>
        <p:grpSp>
          <p:nvGrpSpPr>
            <p:cNvPr id="2066" name="Group 19"/>
            <p:cNvGrpSpPr>
              <a:grpSpLocks/>
            </p:cNvGrpSpPr>
            <p:nvPr/>
          </p:nvGrpSpPr>
          <p:grpSpPr bwMode="auto">
            <a:xfrm>
              <a:off x="0" y="2262791"/>
              <a:ext cx="4231300" cy="1865558"/>
              <a:chOff x="0" y="2083613"/>
              <a:chExt cx="4462098" cy="2349501"/>
            </a:xfrm>
          </p:grpSpPr>
          <p:pic>
            <p:nvPicPr>
              <p:cNvPr id="2068" name="Picture 12" descr="bigcalpi0decay.gif"/>
              <p:cNvPicPr>
                <a:picLocks noChangeAspect="1"/>
              </p:cNvPicPr>
              <p:nvPr/>
            </p:nvPicPr>
            <p:blipFill>
              <a:blip r:embed="rId8" cstate="print"/>
              <a:srcRect b="23106"/>
              <a:stretch>
                <a:fillRect/>
              </a:stretch>
            </p:blipFill>
            <p:spPr bwMode="auto">
              <a:xfrm>
                <a:off x="271097" y="2083613"/>
                <a:ext cx="4191001" cy="2349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9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3505200"/>
                <a:ext cx="450926" cy="42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latin typeface="Times New Roman" pitchFamily="18" charset="0"/>
                  </a:rPr>
                  <a:t>π°</a:t>
                </a:r>
                <a:endParaRPr lang="en-US" b="1" dirty="0">
                  <a:latin typeface="Times New Roman" pitchFamily="18" charset="0"/>
                </a:endParaRPr>
              </a:p>
            </p:txBody>
          </p:sp>
          <p:sp>
            <p:nvSpPr>
              <p:cNvPr id="2070" name="TextBox 15"/>
              <p:cNvSpPr txBox="1">
                <a:spLocks noChangeArrowheads="1"/>
              </p:cNvSpPr>
              <p:nvPr/>
            </p:nvSpPr>
            <p:spPr bwMode="auto">
              <a:xfrm>
                <a:off x="3314700" y="3352800"/>
                <a:ext cx="408015" cy="42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  <a:latin typeface="Times New Roman" pitchFamily="18" charset="0"/>
                  </a:rPr>
                  <a:t>γ</a:t>
                </a:r>
                <a:r>
                  <a:rPr lang="en-US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TextBox 19"/>
              <p:cNvSpPr txBox="1">
                <a:spLocks noChangeArrowheads="1"/>
              </p:cNvSpPr>
              <p:nvPr/>
            </p:nvSpPr>
            <p:spPr bwMode="auto">
              <a:xfrm>
                <a:off x="2438400" y="3106739"/>
                <a:ext cx="390135" cy="350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>
                    <a:solidFill>
                      <a:srgbClr val="0070C0"/>
                    </a:solidFill>
                    <a:latin typeface="Times New Roman" pitchFamily="18" charset="0"/>
                  </a:rPr>
                  <a:t>φ</a:t>
                </a:r>
                <a:r>
                  <a:rPr lang="en-US" sz="1400" baseline="-25000" dirty="0">
                    <a:solidFill>
                      <a:srgbClr val="0070C0"/>
                    </a:solidFill>
                    <a:latin typeface="Times New Roman" pitchFamily="18" charset="0"/>
                  </a:rPr>
                  <a:t>1</a:t>
                </a:r>
                <a:endParaRPr lang="en-US" sz="14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TextBox 20"/>
              <p:cNvSpPr txBox="1">
                <a:spLocks noChangeArrowheads="1"/>
              </p:cNvSpPr>
              <p:nvPr/>
            </p:nvSpPr>
            <p:spPr bwMode="auto">
              <a:xfrm>
                <a:off x="3095625" y="2771775"/>
                <a:ext cx="419100" cy="350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400" dirty="0">
                    <a:solidFill>
                      <a:srgbClr val="0070C0"/>
                    </a:solidFill>
                    <a:latin typeface="Times New Roman" pitchFamily="18" charset="0"/>
                  </a:rPr>
                  <a:t>φ</a:t>
                </a:r>
                <a:r>
                  <a:rPr lang="en-US" sz="1400" baseline="-25000" dirty="0">
                    <a:solidFill>
                      <a:srgbClr val="0070C0"/>
                    </a:solidFill>
                    <a:latin typeface="Times New Roman" pitchFamily="18" charset="0"/>
                  </a:rPr>
                  <a:t>2</a:t>
                </a:r>
                <a:endParaRPr lang="en-US" sz="14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TextBox 21"/>
              <p:cNvSpPr txBox="1">
                <a:spLocks noChangeArrowheads="1"/>
              </p:cNvSpPr>
              <p:nvPr/>
            </p:nvSpPr>
            <p:spPr bwMode="auto">
              <a:xfrm>
                <a:off x="0" y="3657600"/>
                <a:ext cx="926167" cy="42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</a:rPr>
                  <a:t>Target</a:t>
                </a:r>
              </a:p>
            </p:txBody>
          </p:sp>
          <p:sp>
            <p:nvSpPr>
              <p:cNvPr id="2074" name="TextBox 22"/>
              <p:cNvSpPr txBox="1">
                <a:spLocks noChangeArrowheads="1"/>
              </p:cNvSpPr>
              <p:nvPr/>
            </p:nvSpPr>
            <p:spPr bwMode="auto">
              <a:xfrm>
                <a:off x="3328867" y="2502772"/>
                <a:ext cx="964071" cy="42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</a:rPr>
                  <a:t>BigCal</a:t>
                </a:r>
                <a:endParaRPr lang="en-US" b="1" dirty="0"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152400" y="2205407"/>
            <a:ext cx="1981200" cy="537793"/>
          </p:xfrm>
          <a:graphic>
            <a:graphicData uri="http://schemas.openxmlformats.org/presentationml/2006/ole">
              <p:oleObj spid="_x0000_s2050" name="Equation" r:id="rId9" imgW="723600" imgH="228600" progId="Equation.3">
                <p:embed/>
              </p:oleObj>
            </a:graphicData>
          </a:graphic>
        </p:graphicFrame>
        <p:sp>
          <p:nvSpPr>
            <p:cNvPr id="2067" name="TextBox 14"/>
            <p:cNvSpPr txBox="1">
              <a:spLocks noChangeArrowheads="1"/>
            </p:cNvSpPr>
            <p:nvPr/>
          </p:nvSpPr>
          <p:spPr bwMode="auto">
            <a:xfrm>
              <a:off x="2438400" y="2543175"/>
              <a:ext cx="386910" cy="33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  <a:latin typeface="Times New Roman" pitchFamily="18" charset="0"/>
                </a:rPr>
                <a:t>γ</a:t>
              </a:r>
              <a:r>
                <a:rPr lang="en-US" baseline="-25000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8" name="TextBox 27"/>
          <p:cNvSpPr txBox="1">
            <a:spLocks noChangeArrowheads="1"/>
          </p:cNvSpPr>
          <p:nvPr/>
        </p:nvSpPr>
        <p:spPr bwMode="auto">
          <a:xfrm>
            <a:off x="207373" y="1338263"/>
            <a:ext cx="9208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Times New Roman" pitchFamily="18" charset="0"/>
              </a:rPr>
              <a:t>GEp</a:t>
            </a:r>
            <a:r>
              <a:rPr lang="en-US" sz="1400" b="1" dirty="0">
                <a:latin typeface="Times New Roman" pitchFamily="18" charset="0"/>
              </a:rPr>
              <a:t>-III: </a:t>
            </a:r>
            <a:r>
              <a:rPr lang="en-US" sz="1400" b="1" dirty="0" smtClean="0">
                <a:latin typeface="Times New Roman" pitchFamily="18" charset="0"/>
              </a:rPr>
              <a:t>Beam energy 5.71 </a:t>
            </a:r>
            <a:r>
              <a:rPr lang="en-US" sz="1400" b="1" dirty="0" err="1" smtClean="0">
                <a:latin typeface="Times New Roman" pitchFamily="18" charset="0"/>
              </a:rPr>
              <a:t>GeV</a:t>
            </a:r>
            <a:r>
              <a:rPr lang="en-US" sz="1400" b="1" dirty="0" smtClean="0">
                <a:latin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</a:rPr>
              <a:t>BigCal</a:t>
            </a:r>
            <a:r>
              <a:rPr lang="en-US" sz="1400" b="1" dirty="0" smtClean="0">
                <a:latin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</a:rPr>
              <a:t>at closest </a:t>
            </a:r>
            <a:r>
              <a:rPr lang="en-US" sz="1400" b="1" dirty="0" smtClean="0">
                <a:latin typeface="Times New Roman" pitchFamily="18" charset="0"/>
              </a:rPr>
              <a:t>position to target, two photons decayed from </a:t>
            </a:r>
            <a:r>
              <a:rPr lang="el-GR" sz="1400" b="1" dirty="0" smtClean="0">
                <a:latin typeface="Times New Roman" pitchFamily="18" charset="0"/>
              </a:rPr>
              <a:t>π°</a:t>
            </a:r>
            <a:r>
              <a:rPr lang="en-US" sz="1400" b="1" dirty="0" smtClean="0">
                <a:latin typeface="Times New Roman" pitchFamily="18" charset="0"/>
              </a:rPr>
              <a:t> could be detected. </a:t>
            </a:r>
            <a:endParaRPr lang="en-US" sz="1400" b="1" dirty="0"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48200" y="2619375"/>
            <a:ext cx="37490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5500" y="3148013"/>
            <a:ext cx="37490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5316" y="762000"/>
            <a:ext cx="90678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>π°</a:t>
            </a:r>
            <a:r>
              <a:rPr lang="en-US" sz="3200" b="1" dirty="0" smtClean="0">
                <a:latin typeface="Times New Roman" pitchFamily="18" charset="0"/>
              </a:rPr>
              <a:t> event identification: 2</a:t>
            </a:r>
            <a:r>
              <a:rPr lang="el-GR" sz="3200" b="1" dirty="0" smtClean="0"/>
              <a:t>γ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itchFamily="18" charset="0"/>
              </a:rPr>
              <a:t>detected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2065" name="Picture 26" descr="opendist_simc.gif"/>
          <p:cNvPicPr>
            <a:picLocks noChangeAspect="1"/>
          </p:cNvPicPr>
          <p:nvPr/>
        </p:nvPicPr>
        <p:blipFill>
          <a:blip r:embed="rId10" cstate="print"/>
          <a:srcRect l="529" r="3175"/>
          <a:stretch>
            <a:fillRect/>
          </a:stretch>
        </p:blipFill>
        <p:spPr bwMode="auto">
          <a:xfrm>
            <a:off x="0" y="4178300"/>
            <a:ext cx="4191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872197" y="266402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</a:rPr>
              <a:t>Δφ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cut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5029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Simulation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5029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Data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76056" y="6512839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Estimated background contamination: &lt; 4.2%</a:t>
            </a:r>
            <a:endParaRPr lang="en-US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11582</TotalTime>
  <Words>1480</Words>
  <Application>Microsoft Office PowerPoint</Application>
  <PresentationFormat>On-screen Show (4:3)</PresentationFormat>
  <Paragraphs>297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Wingdings</vt:lpstr>
      <vt:lpstr>宋体</vt:lpstr>
      <vt:lpstr>msmincho</vt:lpstr>
      <vt:lpstr>Calibri</vt:lpstr>
      <vt:lpstr>Office Theme</vt:lpstr>
      <vt:lpstr>Equation</vt:lpstr>
      <vt:lpstr>Slide 1</vt:lpstr>
      <vt:lpstr>Outline</vt:lpstr>
      <vt:lpstr>Physics motivation</vt:lpstr>
      <vt:lpstr> π° photo-production in GEp-III &amp; 2γ experiments  </vt:lpstr>
      <vt:lpstr>Slide 5</vt:lpstr>
      <vt:lpstr>π° event identification</vt:lpstr>
      <vt:lpstr>π° event identification</vt:lpstr>
      <vt:lpstr>π° event identification: 1γ detected</vt:lpstr>
      <vt:lpstr>π° event identification: 2γ detected</vt:lpstr>
      <vt:lpstr>Slide 10</vt:lpstr>
      <vt:lpstr>Slide 11</vt:lpstr>
      <vt:lpstr>Slide 12</vt:lpstr>
      <vt:lpstr>Slide 13</vt:lpstr>
      <vt:lpstr>Background correction</vt:lpstr>
      <vt:lpstr>Very close to final results</vt:lpstr>
      <vt:lpstr>Slide 16</vt:lpstr>
      <vt:lpstr>Conclusion</vt:lpstr>
      <vt:lpstr>Slide 18</vt:lpstr>
      <vt:lpstr>Polarization components vs E1’</vt:lpstr>
      <vt:lpstr>Slide 20</vt:lpstr>
      <vt:lpstr>Detectors</vt:lpstr>
      <vt:lpstr>Background correction</vt:lpstr>
      <vt:lpstr>π° event identification: 1γ detected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 Lab</dc:creator>
  <cp:lastModifiedBy>Jefferson Lab</cp:lastModifiedBy>
  <cp:revision>436</cp:revision>
  <dcterms:created xsi:type="dcterms:W3CDTF">2010-05-24T04:04:28Z</dcterms:created>
  <dcterms:modified xsi:type="dcterms:W3CDTF">2011-01-14T16:32:35Z</dcterms:modified>
</cp:coreProperties>
</file>