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1" r:id="rId2"/>
    <p:sldId id="302" r:id="rId3"/>
    <p:sldId id="317" r:id="rId4"/>
    <p:sldId id="304" r:id="rId5"/>
    <p:sldId id="305" r:id="rId6"/>
    <p:sldId id="319" r:id="rId7"/>
    <p:sldId id="308" r:id="rId8"/>
    <p:sldId id="309" r:id="rId9"/>
    <p:sldId id="310" r:id="rId10"/>
    <p:sldId id="311" r:id="rId11"/>
    <p:sldId id="318" r:id="rId12"/>
    <p:sldId id="312" r:id="rId13"/>
    <p:sldId id="316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CDFCA72-9378-4B97-A0FC-CB18397E441A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DFD65192-83B1-446A-85BD-54596749CF2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625657-ABE5-465F-B491-E94AEE3C398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035E7E38-7A32-4A20-9F81-2D2214AC7464}" type="datetimeFigureOut">
              <a:rPr lang="en-US" smtClean="0"/>
              <a:pPr/>
              <a:t>1/14/2011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fld id="{0A4EF24B-AE61-4F8E-9092-03B2141488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image" Target="../media/image2.jpeg"/><Relationship Id="rId4" Type="http://schemas.openxmlformats.org/officeDocument/2006/relationships/image" Target="../media/image1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914400"/>
            <a:ext cx="9144000" cy="182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E07-002 Update: Wide-Angle Compton Scattering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89154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</a:rPr>
              <a:t>Wei Luo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Lanzhou University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2011 Hall C User Meeting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</a:rPr>
              <a:t>January 14, 2011</a:t>
            </a:r>
            <a:endParaRPr lang="en-US" sz="2400" b="1" dirty="0" smtClean="0">
              <a:solidFill>
                <a:srgbClr val="10253F"/>
              </a:solidFill>
              <a:latin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rgbClr val="10253F"/>
              </a:solidFill>
            </a:endParaRPr>
          </a:p>
        </p:txBody>
      </p:sp>
      <p:pic>
        <p:nvPicPr>
          <p:cNvPr id="5129" name="Picture 8" descr="lanzho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5486400"/>
            <a:ext cx="1131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70"/>
          <p:cNvSpPr txBox="1">
            <a:spLocks noChangeArrowheads="1"/>
          </p:cNvSpPr>
          <p:nvPr/>
        </p:nvSpPr>
        <p:spPr bwMode="auto">
          <a:xfrm>
            <a:off x="76200" y="4800600"/>
            <a:ext cx="73914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Times New Roman" pitchFamily="18" charset="0"/>
              </a:rPr>
              <a:t>Outline: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</a:rPr>
              <a:t>Brief overview of the physics of Wide-Angle Compton Scattering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</a:rPr>
              <a:t>Experimental technique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</a:rPr>
              <a:t>Data analysis update</a:t>
            </a:r>
          </a:p>
          <a:p>
            <a:pPr>
              <a:buFont typeface="Wingdings" pitchFamily="2" charset="2"/>
              <a:buChar char="Ø"/>
            </a:pPr>
            <a:r>
              <a:rPr lang="en-GB" sz="2000" b="1" dirty="0" smtClean="0">
                <a:latin typeface="Times New Roman" pitchFamily="18" charset="0"/>
              </a:rPr>
              <a:t>Preliminary result</a:t>
            </a:r>
          </a:p>
          <a:p>
            <a:endParaRPr lang="en-GB" sz="2400" dirty="0">
              <a:solidFill>
                <a:srgbClr val="FF8D00"/>
              </a:solidFill>
              <a:latin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GB" sz="5400" dirty="0">
              <a:solidFill>
                <a:srgbClr val="FF8D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1447800"/>
            <a:ext cx="54387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Preliminary results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625600"/>
            <a:ext cx="36576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Transport result into c.m. frame: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      K</a:t>
            </a:r>
            <a:r>
              <a:rPr lang="en-US" sz="2000" b="1" baseline="-25000" dirty="0" smtClean="0">
                <a:latin typeface="Times New Roman" pitchFamily="18" charset="0"/>
              </a:rPr>
              <a:t>LL</a:t>
            </a:r>
            <a:r>
              <a:rPr lang="en-US" sz="2000" b="1" dirty="0" smtClean="0">
                <a:latin typeface="Times New Roman" pitchFamily="18" charset="0"/>
              </a:rPr>
              <a:t> = 0.525 +/- 0.070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      K</a:t>
            </a:r>
            <a:r>
              <a:rPr lang="en-US" sz="2000" b="1" baseline="-25000" dirty="0" smtClean="0">
                <a:latin typeface="Times New Roman" pitchFamily="18" charset="0"/>
              </a:rPr>
              <a:t>LT</a:t>
            </a:r>
            <a:r>
              <a:rPr lang="en-US" sz="2000" b="1" dirty="0" smtClean="0">
                <a:latin typeface="Times New Roman" pitchFamily="18" charset="0"/>
              </a:rPr>
              <a:t> = 0.125 +/- 0.067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Comparing to simple dipole results: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      K</a:t>
            </a:r>
            <a:r>
              <a:rPr lang="en-US" sz="2000" b="1" baseline="-25000" dirty="0" smtClean="0">
                <a:latin typeface="Times New Roman" pitchFamily="18" charset="0"/>
              </a:rPr>
              <a:t>LL</a:t>
            </a:r>
            <a:r>
              <a:rPr lang="en-US" sz="2000" b="1" dirty="0" smtClean="0">
                <a:latin typeface="Times New Roman" pitchFamily="18" charset="0"/>
              </a:rPr>
              <a:t> = 0.506 +/- 0.052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</a:rPr>
              <a:t>      K</a:t>
            </a:r>
            <a:r>
              <a:rPr lang="en-US" sz="2000" b="1" baseline="-25000" dirty="0" smtClean="0">
                <a:latin typeface="Times New Roman" pitchFamily="18" charset="0"/>
              </a:rPr>
              <a:t>LT</a:t>
            </a:r>
            <a:r>
              <a:rPr lang="en-US" sz="2000" b="1" dirty="0" smtClean="0">
                <a:latin typeface="Times New Roman" pitchFamily="18" charset="0"/>
              </a:rPr>
              <a:t> = 0.063 +/- 0.052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Systematic error not included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Further evidence that WACS proceeds through interaction of a photon and a single quark</a:t>
            </a:r>
          </a:p>
          <a:p>
            <a:endParaRPr lang="en-US" sz="2000" b="1" dirty="0" smtClean="0">
              <a:latin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</a:endParaRPr>
          </a:p>
          <a:p>
            <a:endParaRPr lang="en-US" dirty="0" smtClean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320800" y="6045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320800" y="63627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12900" y="59552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E07-002 Preliminary result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12900" y="6260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E99-114  result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39" name="TextBox 7"/>
          <p:cNvSpPr txBox="1">
            <a:spLocks noChangeArrowheads="1"/>
          </p:cNvSpPr>
          <p:nvPr/>
        </p:nvSpPr>
        <p:spPr bwMode="auto">
          <a:xfrm rot="974498">
            <a:off x="1524944" y="4077127"/>
            <a:ext cx="3619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PRELIMINARY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hallc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041400"/>
            <a:ext cx="8458200" cy="609600"/>
          </a:xfr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rtlCol="0">
            <a:noAutofit/>
          </a:bodyPr>
          <a:lstStyle/>
          <a:p>
            <a:pPr lvl="1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atin typeface="Times New Roman" pitchFamily="18" charset="0"/>
              </a:rPr>
              <a:t>Summary</a:t>
            </a:r>
            <a:endParaRPr lang="en-US" sz="3600" b="1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304800" y="205740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623888"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WACS is a powerful probe of proton structure </a:t>
            </a:r>
          </a:p>
          <a:p>
            <a:pPr indent="623888"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Preliminary result of E07-002 disagree with theoretical models, further investigation needs to be done.</a:t>
            </a:r>
          </a:p>
          <a:p>
            <a:pPr indent="623888"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Random background needs to be taking into </a:t>
            </a:r>
            <a:r>
              <a:rPr lang="en-US" sz="2400" b="1" dirty="0" smtClean="0">
                <a:latin typeface="Times New Roman" pitchFamily="18" charset="0"/>
              </a:rPr>
              <a:t>account</a:t>
            </a:r>
            <a:endParaRPr lang="en-US" sz="2400" b="1" dirty="0" smtClean="0">
              <a:latin typeface="Times New Roman" pitchFamily="18" charset="0"/>
            </a:endParaRPr>
          </a:p>
          <a:p>
            <a:pPr indent="623888"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</a:rPr>
              <a:t>Induced polarization component</a:t>
            </a:r>
          </a:p>
          <a:p>
            <a:pPr indent="623888">
              <a:spcBef>
                <a:spcPts val="3000"/>
              </a:spcBef>
              <a:buFont typeface="Wingdings" pitchFamily="2" charset="2"/>
              <a:buChar char="Ø"/>
            </a:pPr>
            <a:r>
              <a:rPr lang="en-US" sz="2400" b="1" smtClean="0">
                <a:latin typeface="Times New Roman" pitchFamily="18" charset="0"/>
              </a:rPr>
              <a:t>Systematic </a:t>
            </a:r>
            <a:r>
              <a:rPr lang="en-US" sz="2400" b="1" smtClean="0">
                <a:latin typeface="Times New Roman" pitchFamily="18" charset="0"/>
              </a:rPr>
              <a:t>errors</a:t>
            </a:r>
            <a:endParaRPr lang="en-US" sz="24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y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4038599"/>
            <a:ext cx="4089400" cy="2819401"/>
          </a:xfrm>
          <a:prstGeom prst="rect">
            <a:avLst/>
          </a:prstGeom>
        </p:spPr>
      </p:pic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Backup slide</a:t>
            </a:r>
            <a:endParaRPr lang="en-US" sz="2800" b="1" kern="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grpSp>
        <p:nvGrpSpPr>
          <p:cNvPr id="8" name="Group 117"/>
          <p:cNvGrpSpPr>
            <a:grpSpLocks/>
          </p:cNvGrpSpPr>
          <p:nvPr/>
        </p:nvGrpSpPr>
        <p:grpSpPr bwMode="auto">
          <a:xfrm>
            <a:off x="141287" y="1580498"/>
            <a:ext cx="8736013" cy="2458102"/>
            <a:chOff x="-296863" y="21976898"/>
            <a:chExt cx="8736011" cy="2633680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t="3976" r="6589"/>
            <a:stretch>
              <a:fillRect/>
            </a:stretch>
          </p:blipFill>
          <p:spPr bwMode="auto">
            <a:xfrm>
              <a:off x="4629149" y="21987453"/>
              <a:ext cx="3809999" cy="262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-296863" y="21976898"/>
              <a:ext cx="5154612" cy="258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30213" indent="-323850" hangingPunct="1">
                <a:spcBef>
                  <a:spcPts val="475"/>
                </a:spcBef>
                <a:buClr>
                  <a:srgbClr val="FFFFFF"/>
                </a:buClr>
                <a:buFont typeface="Wingdings" charset="2"/>
                <a:buChar char=""/>
                <a:tabLst>
                  <a:tab pos="430213" algn="l"/>
                  <a:tab pos="887413" algn="l"/>
                  <a:tab pos="1344613" algn="l"/>
                  <a:tab pos="1801813" algn="l"/>
                  <a:tab pos="2259013" algn="l"/>
                  <a:tab pos="2716213" algn="l"/>
                  <a:tab pos="3173413" algn="l"/>
                  <a:tab pos="3630613" algn="l"/>
                  <a:tab pos="4087813" algn="l"/>
                  <a:tab pos="4545013" algn="l"/>
                  <a:tab pos="5002213" algn="l"/>
                  <a:tab pos="5459413" algn="l"/>
                  <a:tab pos="5916613" algn="l"/>
                  <a:tab pos="6373813" algn="l"/>
                  <a:tab pos="6831013" algn="l"/>
                  <a:tab pos="7288213" algn="l"/>
                  <a:tab pos="7745413" algn="l"/>
                  <a:tab pos="8202613" algn="l"/>
                  <a:tab pos="8659813" algn="l"/>
                  <a:tab pos="9117013" algn="l"/>
                  <a:tab pos="9574213" algn="l"/>
                </a:tabLs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Times New Roman" pitchFamily="18" charset="0"/>
                  <a:ea typeface="宋体" charset="-122"/>
                </a:rPr>
                <a:t>Combined beam:</a:t>
              </a:r>
            </a:p>
            <a:p>
              <a:pPr marL="430213" indent="-323850" hangingPunct="1">
                <a:spcBef>
                  <a:spcPts val="475"/>
                </a:spcBef>
                <a:buClr>
                  <a:srgbClr val="FFFFFF"/>
                </a:buClr>
                <a:buFont typeface="Wingdings" charset="2"/>
                <a:buChar char=""/>
                <a:tabLst>
                  <a:tab pos="430213" algn="l"/>
                  <a:tab pos="887413" algn="l"/>
                  <a:tab pos="1344613" algn="l"/>
                  <a:tab pos="1801813" algn="l"/>
                  <a:tab pos="2259013" algn="l"/>
                  <a:tab pos="2716213" algn="l"/>
                  <a:tab pos="3173413" algn="l"/>
                  <a:tab pos="3630613" algn="l"/>
                  <a:tab pos="4087813" algn="l"/>
                  <a:tab pos="4545013" algn="l"/>
                  <a:tab pos="5002213" algn="l"/>
                  <a:tab pos="5459413" algn="l"/>
                  <a:tab pos="5916613" algn="l"/>
                  <a:tab pos="6373813" algn="l"/>
                  <a:tab pos="6831013" algn="l"/>
                  <a:tab pos="7288213" algn="l"/>
                  <a:tab pos="7745413" algn="l"/>
                  <a:tab pos="8202613" algn="l"/>
                  <a:tab pos="8659813" algn="l"/>
                  <a:tab pos="9117013" algn="l"/>
                  <a:tab pos="9574213" algn="l"/>
                </a:tabLs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Times New Roman" pitchFamily="18" charset="0"/>
                  <a:ea typeface="宋体" charset="-122"/>
                </a:rPr>
                <a:t>9% Cu radiator in front of 15 cm LH2 target.</a:t>
              </a:r>
            </a:p>
            <a:p>
              <a:pPr marL="430213" indent="-323850" hangingPunct="1">
                <a:spcBef>
                  <a:spcPts val="475"/>
                </a:spcBef>
                <a:buClr>
                  <a:srgbClr val="FFFFFF"/>
                </a:buClr>
                <a:buFont typeface="Wingdings" charset="2"/>
                <a:buChar char=""/>
                <a:tabLst>
                  <a:tab pos="430213" algn="l"/>
                  <a:tab pos="887413" algn="l"/>
                  <a:tab pos="1344613" algn="l"/>
                  <a:tab pos="1801813" algn="l"/>
                  <a:tab pos="2259013" algn="l"/>
                  <a:tab pos="2716213" algn="l"/>
                  <a:tab pos="3173413" algn="l"/>
                  <a:tab pos="3630613" algn="l"/>
                  <a:tab pos="4087813" algn="l"/>
                  <a:tab pos="4545013" algn="l"/>
                  <a:tab pos="5002213" algn="l"/>
                  <a:tab pos="5459413" algn="l"/>
                  <a:tab pos="5916613" algn="l"/>
                  <a:tab pos="6373813" algn="l"/>
                  <a:tab pos="6831013" algn="l"/>
                  <a:tab pos="7288213" algn="l"/>
                  <a:tab pos="7745413" algn="l"/>
                  <a:tab pos="8202613" algn="l"/>
                  <a:tab pos="8659813" algn="l"/>
                  <a:tab pos="9117013" algn="l"/>
                  <a:tab pos="9574213" algn="l"/>
                </a:tabLs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Times New Roman" pitchFamily="18" charset="0"/>
                  <a:ea typeface="宋体" charset="-122"/>
                </a:rPr>
                <a:t>The measured min and max beam energy are defined by HMS acceptance</a:t>
              </a:r>
              <a:r>
                <a:rPr lang="en-GB" sz="2000" b="1" dirty="0" smtClean="0">
                  <a:solidFill>
                    <a:schemeClr val="tx1"/>
                  </a:solidFill>
                  <a:latin typeface="Times New Roman" pitchFamily="18" charset="0"/>
                  <a:ea typeface="宋体" charset="-122"/>
                </a:rPr>
                <a:t>.</a:t>
              </a:r>
            </a:p>
            <a:p>
              <a:pPr marL="430213" indent="-323850" hangingPunct="1">
                <a:spcBef>
                  <a:spcPts val="475"/>
                </a:spcBef>
                <a:buClr>
                  <a:srgbClr val="FFFFFF"/>
                </a:buClr>
                <a:buFont typeface="Wingdings" charset="2"/>
                <a:buChar char=""/>
                <a:tabLst>
                  <a:tab pos="430213" algn="l"/>
                  <a:tab pos="887413" algn="l"/>
                  <a:tab pos="1344613" algn="l"/>
                  <a:tab pos="1801813" algn="l"/>
                  <a:tab pos="2259013" algn="l"/>
                  <a:tab pos="2716213" algn="l"/>
                  <a:tab pos="3173413" algn="l"/>
                  <a:tab pos="3630613" algn="l"/>
                  <a:tab pos="4087813" algn="l"/>
                  <a:tab pos="4545013" algn="l"/>
                  <a:tab pos="5002213" algn="l"/>
                  <a:tab pos="5459413" algn="l"/>
                  <a:tab pos="5916613" algn="l"/>
                  <a:tab pos="6373813" algn="l"/>
                  <a:tab pos="6831013" algn="l"/>
                  <a:tab pos="7288213" algn="l"/>
                  <a:tab pos="7745413" algn="l"/>
                  <a:tab pos="8202613" algn="l"/>
                  <a:tab pos="8659813" algn="l"/>
                  <a:tab pos="9117013" algn="l"/>
                  <a:tab pos="9574213" algn="l"/>
                </a:tabLst>
                <a:defRPr/>
              </a:pPr>
              <a:endParaRPr lang="en-US" sz="2000" b="1" dirty="0">
                <a:latin typeface="Times New Roman" pitchFamily="18" charset="0"/>
              </a:endParaRPr>
            </a:p>
            <a:p>
              <a:pPr>
                <a:defRPr/>
              </a:pPr>
              <a:endParaRPr lang="en-US" dirty="0">
                <a:latin typeface="Times New Roman" pitchFamily="18" charset="0"/>
              </a:endParaRPr>
            </a:p>
          </p:txBody>
        </p:sp>
      </p:grpSp>
      <p:pic>
        <p:nvPicPr>
          <p:cNvPr id="11" name="Picture 10" descr="dxy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4038600"/>
            <a:ext cx="4038600" cy="2819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18300" y="52451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WACS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500" y="33401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Distribution of expected and measured hit position in BigCal: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583364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</a:rPr>
              <a:t>π°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8200" y="42545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 descr="rcs_to_e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5" y="2171700"/>
            <a:ext cx="8201025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cs_handbag.gif"/>
          <p:cNvPicPr>
            <a:picLocks noChangeAspect="1"/>
          </p:cNvPicPr>
          <p:nvPr/>
        </p:nvPicPr>
        <p:blipFill>
          <a:blip r:embed="rId3" cstate="print"/>
          <a:srcRect l="9871" r="5987"/>
          <a:stretch>
            <a:fillRect/>
          </a:stretch>
        </p:blipFill>
        <p:spPr>
          <a:xfrm>
            <a:off x="1860480" y="4876800"/>
            <a:ext cx="2254320" cy="1981200"/>
          </a:xfrm>
          <a:prstGeom prst="rect">
            <a:avLst/>
          </a:prstGeom>
        </p:spPr>
      </p:pic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2" descr="rcs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0626" y="1447800"/>
            <a:ext cx="48718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0"/>
          <p:cNvSpPr txBox="1">
            <a:spLocks noChangeArrowheads="1"/>
          </p:cNvSpPr>
          <p:nvPr/>
        </p:nvSpPr>
        <p:spPr bwMode="auto">
          <a:xfrm>
            <a:off x="76200" y="1482785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charset="2"/>
              <a:buChar char="v"/>
            </a:pP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In the wide-angle regime(s, -t, u &gt;&gt;m</a:t>
            </a:r>
            <a:r>
              <a:rPr lang="en-GB" sz="2000" b="1" baseline="-25000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GB" sz="2000" b="1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),</a:t>
            </a:r>
          </a:p>
          <a:p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Proton Compton Scattering is a powerful probe of proton structure. </a:t>
            </a:r>
          </a:p>
          <a:p>
            <a:pPr>
              <a:buFont typeface="Wingdings" charset="2"/>
              <a:buChar char="v"/>
            </a:pP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The physics is similar to that in ep elastic and DVCS.</a:t>
            </a:r>
          </a:p>
          <a:p>
            <a:pPr>
              <a:buFont typeface="Wingdings" charset="2"/>
              <a:buChar char="v"/>
            </a:pPr>
            <a:r>
              <a:rPr lang="en-GB" sz="2000" b="1" dirty="0">
                <a:solidFill>
                  <a:schemeClr val="tx1"/>
                </a:solidFill>
                <a:latin typeface="Times New Roman" pitchFamily="18" charset="0"/>
              </a:rPr>
              <a:t>It is one of the least understood fundamental reactions in the several GeV regime</a:t>
            </a:r>
            <a:r>
              <a:rPr lang="en-GB" sz="2000" b="1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defRPr/>
            </a:pPr>
            <a:r>
              <a:rPr lang="en-GB" sz="2800" b="1" dirty="0" smtClean="0">
                <a:latin typeface="Times New Roman" pitchFamily="18" charset="0"/>
              </a:rPr>
              <a:t>Physics of Wide-Angle Compton Scattering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0" name="Picture 9" descr="rcs_pqcd.gif"/>
          <p:cNvPicPr>
            <a:picLocks noChangeAspect="1"/>
          </p:cNvPicPr>
          <p:nvPr/>
        </p:nvPicPr>
        <p:blipFill>
          <a:blip r:embed="rId7" cstate="print"/>
          <a:srcRect l="10767" r="4172" b="7869"/>
          <a:stretch>
            <a:fillRect/>
          </a:stretch>
        </p:blipFill>
        <p:spPr>
          <a:xfrm>
            <a:off x="6096000" y="4768930"/>
            <a:ext cx="2667000" cy="2025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5900" y="5600700"/>
            <a:ext cx="2146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handbag</a:t>
            </a:r>
          </a:p>
          <a:p>
            <a:pPr algn="ctr"/>
            <a:r>
              <a:rPr lang="en-US" b="1" dirty="0" smtClean="0">
                <a:latin typeface="Times New Roman" pitchFamily="18" charset="0"/>
              </a:rPr>
              <a:t>(one active quark )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5602069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</a:rPr>
              <a:t>pQCD</a:t>
            </a:r>
          </a:p>
          <a:p>
            <a:pPr algn="ctr"/>
            <a:r>
              <a:rPr lang="en-US" b="1" dirty="0" smtClean="0">
                <a:latin typeface="Times New Roman" pitchFamily="18" charset="0"/>
              </a:rPr>
              <a:t>(two gluon exchange)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0870" y="4309534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Which mechanism is dominate in a few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GeV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</a:rPr>
              <a:t> regime?</a:t>
            </a:r>
            <a:endParaRPr lang="en-GB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lvl="1" algn="ctr">
              <a:defRPr/>
            </a:pPr>
            <a:r>
              <a:rPr lang="en-GB" sz="2800" b="1" dirty="0" smtClean="0">
                <a:latin typeface="Times New Roman" pitchFamily="18" charset="0"/>
              </a:rPr>
              <a:t>Physics of Wide-Angle Compton Scattering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4" name="Picture 13" descr="rcs_halla_pol.gif"/>
          <p:cNvPicPr>
            <a:picLocks noChangeAspect="1"/>
          </p:cNvPicPr>
          <p:nvPr/>
        </p:nvPicPr>
        <p:blipFill>
          <a:blip r:embed="rId5" cstate="print"/>
          <a:srcRect l="3155" b="3640"/>
          <a:stretch>
            <a:fillRect/>
          </a:stretch>
        </p:blipFill>
        <p:spPr>
          <a:xfrm>
            <a:off x="4390168" y="1494972"/>
            <a:ext cx="4677632" cy="3657600"/>
          </a:xfrm>
          <a:prstGeom prst="rect">
            <a:avLst/>
          </a:prstGeom>
        </p:spPr>
      </p:pic>
      <p:pic>
        <p:nvPicPr>
          <p:cNvPr id="15" name="Picture 14" descr="rcs_halla_xse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1447800"/>
            <a:ext cx="4343399" cy="3733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7540" y="5417403"/>
            <a:ext cx="693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</a:rPr>
              <a:t>Disagreement with pQCD predictions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 smtClean="0">
                <a:latin typeface="Times New Roman" pitchFamily="18" charset="0"/>
              </a:rPr>
              <a:t>Modern GPD shows good agreement</a:t>
            </a:r>
          </a:p>
          <a:p>
            <a:endParaRPr lang="en-US" sz="2200" b="1" dirty="0"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5142" y="52578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E99-114: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52386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E07-002: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7800" y="569685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s = 6.9 GeV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-t = 4.0 GeV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9088" y="5678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 s =  8.0 GeV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</a:rPr>
              <a:t>-t =  2.2 GeV</a:t>
            </a:r>
            <a:r>
              <a:rPr lang="en-US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TextBox 161"/>
          <p:cNvSpPr txBox="1">
            <a:spLocks noChangeArrowheads="1"/>
          </p:cNvSpPr>
          <p:nvPr/>
        </p:nvSpPr>
        <p:spPr bwMode="auto">
          <a:xfrm>
            <a:off x="5156196" y="5193380"/>
            <a:ext cx="1811870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" name="TextBox 161"/>
          <p:cNvSpPr txBox="1">
            <a:spLocks noChangeArrowheads="1"/>
          </p:cNvSpPr>
          <p:nvPr/>
        </p:nvSpPr>
        <p:spPr bwMode="auto">
          <a:xfrm>
            <a:off x="7154335" y="5198533"/>
            <a:ext cx="1811870" cy="132343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2570" y="1357080"/>
            <a:ext cx="8885630" cy="5116291"/>
            <a:chOff x="-15805535" y="-9567292"/>
            <a:chExt cx="30408365" cy="17450220"/>
          </a:xfrm>
        </p:grpSpPr>
        <p:pic>
          <p:nvPicPr>
            <p:cNvPr id="19" name="Picture 80" descr="untitled2.bmp"/>
            <p:cNvPicPr>
              <a:picLocks noChangeAspect="1"/>
            </p:cNvPicPr>
            <p:nvPr/>
          </p:nvPicPr>
          <p:blipFill>
            <a:blip r:embed="rId5" cstate="print"/>
            <a:srcRect l="6784" t="12888"/>
            <a:stretch>
              <a:fillRect/>
            </a:stretch>
          </p:blipFill>
          <p:spPr bwMode="auto">
            <a:xfrm>
              <a:off x="-9938345" y="-4147479"/>
              <a:ext cx="14944845" cy="11522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" name="Group 155"/>
            <p:cNvGrpSpPr>
              <a:grpSpLocks/>
            </p:cNvGrpSpPr>
            <p:nvPr/>
          </p:nvGrpSpPr>
          <p:grpSpPr bwMode="auto">
            <a:xfrm>
              <a:off x="4547051" y="-9159748"/>
              <a:ext cx="10055779" cy="7170617"/>
              <a:chOff x="23541294" y="17236069"/>
              <a:chExt cx="8514493" cy="6043031"/>
            </a:xfrm>
          </p:grpSpPr>
          <p:pic>
            <p:nvPicPr>
              <p:cNvPr id="13" name="Picture 58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645304" y="18897598"/>
                <a:ext cx="6502399" cy="438150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4" name="Rectangle 154"/>
              <p:cNvSpPr>
                <a:spLocks noChangeArrowheads="1"/>
              </p:cNvSpPr>
              <p:nvPr/>
            </p:nvSpPr>
            <p:spPr bwMode="auto">
              <a:xfrm>
                <a:off x="23541294" y="17236069"/>
                <a:ext cx="8514493" cy="115006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</a:rPr>
                  <a:t>Focal Plane Polarimeter</a:t>
                </a:r>
              </a:p>
            </p:txBody>
          </p:sp>
        </p:grpSp>
        <p:sp>
          <p:nvSpPr>
            <p:cNvPr id="15" name="TextBox 157"/>
            <p:cNvSpPr txBox="1">
              <a:spLocks noChangeArrowheads="1"/>
            </p:cNvSpPr>
            <p:nvPr/>
          </p:nvSpPr>
          <p:spPr bwMode="auto">
            <a:xfrm>
              <a:off x="-2233006" y="-9567292"/>
              <a:ext cx="6837992" cy="556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Focal Plane Polarimeter measures the 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</a:rPr>
                <a:t>spin asymmetry </a:t>
              </a:r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of the proton.</a:t>
              </a:r>
            </a:p>
          </p:txBody>
        </p:sp>
        <p:sp>
          <p:nvSpPr>
            <p:cNvPr id="16" name="TextBox 159"/>
            <p:cNvSpPr txBox="1">
              <a:spLocks noChangeArrowheads="1"/>
            </p:cNvSpPr>
            <p:nvPr/>
          </p:nvSpPr>
          <p:spPr bwMode="auto">
            <a:xfrm>
              <a:off x="-8566031" y="-9567292"/>
              <a:ext cx="7040826" cy="4513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BigCal detects the scattered electrons and photons.</a:t>
              </a:r>
            </a:p>
          </p:txBody>
        </p:sp>
        <p:sp>
          <p:nvSpPr>
            <p:cNvPr id="17" name="TextBox 162"/>
            <p:cNvSpPr txBox="1">
              <a:spLocks noChangeArrowheads="1"/>
            </p:cNvSpPr>
            <p:nvPr/>
          </p:nvSpPr>
          <p:spPr bwMode="auto">
            <a:xfrm>
              <a:off x="-15805532" y="3304934"/>
              <a:ext cx="6780054" cy="346413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</a:rPr>
                <a:t>mixed photon/electron beam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Box 165"/>
            <p:cNvSpPr txBox="1">
              <a:spLocks noChangeArrowheads="1"/>
            </p:cNvSpPr>
            <p:nvPr/>
          </p:nvSpPr>
          <p:spPr bwMode="auto">
            <a:xfrm>
              <a:off x="4894738" y="-1607003"/>
              <a:ext cx="9549200" cy="45138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High Momentum Spectrometer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(HMS) 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itchFamily="18" charset="0"/>
                </a:rPr>
                <a:t>detects recoiled proton</a:t>
              </a:r>
            </a:p>
          </p:txBody>
        </p:sp>
        <p:pic>
          <p:nvPicPr>
            <p:cNvPr id="20" name="Picture 169"/>
            <p:cNvPicPr>
              <a:picLocks noChangeAspect="1" noChangeArrowheads="1"/>
            </p:cNvPicPr>
            <p:nvPr/>
          </p:nvPicPr>
          <p:blipFill>
            <a:blip r:embed="rId7" cstate="print"/>
            <a:srcRect l="20779" t="20654"/>
            <a:stretch>
              <a:fillRect/>
            </a:stretch>
          </p:blipFill>
          <p:spPr bwMode="auto">
            <a:xfrm>
              <a:off x="5437907" y="3497636"/>
              <a:ext cx="8670742" cy="4385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eft Arrow 164"/>
            <p:cNvSpPr>
              <a:spLocks noChangeArrowheads="1"/>
            </p:cNvSpPr>
            <p:nvPr/>
          </p:nvSpPr>
          <p:spPr bwMode="auto">
            <a:xfrm rot="1751504">
              <a:off x="-283113" y="4605379"/>
              <a:ext cx="5971037" cy="992703"/>
            </a:xfrm>
            <a:prstGeom prst="leftArrow">
              <a:avLst>
                <a:gd name="adj1" fmla="val 50000"/>
                <a:gd name="adj2" fmla="val 50191"/>
              </a:avLst>
            </a:prstGeom>
            <a:solidFill>
              <a:srgbClr val="00B8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latin typeface="Times New Roman" pitchFamily="18" charset="0"/>
              </a:endParaRPr>
            </a:p>
          </p:txBody>
        </p:sp>
        <p:grpSp>
          <p:nvGrpSpPr>
            <p:cNvPr id="23" name="Group 156"/>
            <p:cNvGrpSpPr>
              <a:grpSpLocks/>
            </p:cNvGrpSpPr>
            <p:nvPr/>
          </p:nvGrpSpPr>
          <p:grpSpPr bwMode="auto">
            <a:xfrm>
              <a:off x="-15805535" y="-8813407"/>
              <a:ext cx="7102919" cy="8392020"/>
              <a:chOff x="3762727" y="17579862"/>
              <a:chExt cx="6014231" cy="7072408"/>
            </a:xfrm>
          </p:grpSpPr>
          <p:pic>
            <p:nvPicPr>
              <p:cNvPr id="24" name="Picture 2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470677" y="20433880"/>
                <a:ext cx="4311653" cy="421839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5" name="TextBox 119"/>
              <p:cNvSpPr txBox="1">
                <a:spLocks noChangeArrowheads="1"/>
              </p:cNvSpPr>
              <p:nvPr/>
            </p:nvSpPr>
            <p:spPr bwMode="auto">
              <a:xfrm>
                <a:off x="3762727" y="17579862"/>
                <a:ext cx="6014231" cy="203474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  <a:latin typeface="Times New Roman" pitchFamily="18" charset="0"/>
                  </a:rPr>
                  <a:t>BigCal Calorimeter</a:t>
                </a:r>
              </a:p>
            </p:txBody>
          </p:sp>
        </p:grpSp>
      </p:grpSp>
      <p:sp>
        <p:nvSpPr>
          <p:cNvPr id="27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Experimental Technique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9" name="TextBox 161"/>
          <p:cNvSpPr txBox="1">
            <a:spLocks noChangeArrowheads="1"/>
          </p:cNvSpPr>
          <p:nvPr/>
        </p:nvSpPr>
        <p:spPr bwMode="auto">
          <a:xfrm>
            <a:off x="101598" y="4303482"/>
            <a:ext cx="1905000" cy="70788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</a:rPr>
              <a:t>Magnet deflects electrons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Data Analysis Update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6482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</a:rPr>
              <a:t>With ep elastic events: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BigCal timing and energy calibration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FPP  analyzing power calibration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</a:rPr>
              <a:t>epγ polarization components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8" name="Picture 7" descr="ebeamy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7075" y="1447800"/>
            <a:ext cx="6086925" cy="541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2981849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ep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</a:rPr>
              <a:t>γ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664" y="2307774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WACS+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</a:rPr>
              <a:t>π°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800" y="5638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ep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 flipH="1" flipV="1">
            <a:off x="5600700" y="3390900"/>
            <a:ext cx="2819400" cy="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33800" y="4876800"/>
            <a:ext cx="3276600" cy="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172" y="1484088"/>
            <a:ext cx="2895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Assuming two-body kinematic correlation to select WACS events.</a:t>
            </a:r>
          </a:p>
          <a:p>
            <a:r>
              <a:rPr lang="en-US" sz="2000" b="1" dirty="0" smtClean="0">
                <a:latin typeface="Times New Roman" pitchFamily="18" charset="0"/>
              </a:rPr>
              <a:t>Three main reaction channels:</a:t>
            </a:r>
          </a:p>
          <a:p>
            <a:endParaRPr lang="en-US" dirty="0">
              <a:latin typeface="Times New Roman" pitchFamily="18" charset="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274638" y="3479347"/>
          <a:ext cx="2468562" cy="549275"/>
        </p:xfrm>
        <a:graphic>
          <a:graphicData uri="http://schemas.openxmlformats.org/presentationml/2006/ole">
            <p:oleObj spid="_x0000_s1026" name="Equation" r:id="rId7" imgW="799920" imgH="241200" progId="Equation.3">
              <p:embed/>
            </p:oleObj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181428" y="3951516"/>
          <a:ext cx="2778125" cy="547688"/>
        </p:xfrm>
        <a:graphic>
          <a:graphicData uri="http://schemas.openxmlformats.org/presentationml/2006/ole">
            <p:oleObj spid="_x0000_s1027" name="Equation" r:id="rId8" imgW="863280" imgH="241200" progId="Equation.3">
              <p:embed/>
            </p:oleObj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228600" y="3023282"/>
          <a:ext cx="2632075" cy="549275"/>
        </p:xfrm>
        <a:graphic>
          <a:graphicData uri="http://schemas.openxmlformats.org/presentationml/2006/ole">
            <p:oleObj spid="_x0000_s1028" name="Equation" r:id="rId9" imgW="82548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 descr="ebeamy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787398"/>
            <a:ext cx="4865325" cy="3617400"/>
          </a:xfrm>
          <a:prstGeom prst="rect">
            <a:avLst/>
          </a:prstGeom>
        </p:spPr>
      </p:pic>
      <p:pic>
        <p:nvPicPr>
          <p:cNvPr id="7" name="Picture 6" descr="c3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35138"/>
            <a:ext cx="3124200" cy="2322862"/>
          </a:xfrm>
          <a:prstGeom prst="rect">
            <a:avLst/>
          </a:prstGeom>
        </p:spPr>
      </p:pic>
      <p:pic>
        <p:nvPicPr>
          <p:cNvPr id="8" name="Picture 7" descr="c2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82256" y="4635335"/>
            <a:ext cx="3048000" cy="2266207"/>
          </a:xfrm>
          <a:prstGeom prst="rect">
            <a:avLst/>
          </a:prstGeom>
        </p:spPr>
      </p:pic>
      <p:pic>
        <p:nvPicPr>
          <p:cNvPr id="9" name="Picture 8" descr="97bc050_c_projection_1002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71867" y="4648200"/>
            <a:ext cx="2972133" cy="2209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rot="5400000">
            <a:off x="1859280" y="2636520"/>
            <a:ext cx="283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746496" y="2595034"/>
            <a:ext cx="2819400" cy="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874432" y="2611967"/>
            <a:ext cx="2819400" cy="0"/>
          </a:xfrm>
          <a:prstGeom prst="line">
            <a:avLst/>
          </a:prstGeom>
          <a:ln w="4762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 rot="19326321">
            <a:off x="1309668" y="3740082"/>
            <a:ext cx="2194889" cy="55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 rot="14038846">
            <a:off x="5257487" y="3593370"/>
            <a:ext cx="2194889" cy="55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6045610">
            <a:off x="3929904" y="3724730"/>
            <a:ext cx="1575855" cy="551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5" name="Picture 4" descr="rcs_all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0"/>
            <a:ext cx="4562359" cy="355724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WACS events and background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5092700"/>
            <a:ext cx="350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</a:rPr>
              <a:t>Cut:</a:t>
            </a:r>
          </a:p>
          <a:p>
            <a:r>
              <a:rPr lang="en-US" sz="2000" b="1" dirty="0" smtClean="0">
                <a:latin typeface="Times New Roman" pitchFamily="18" charset="0"/>
              </a:rPr>
              <a:t>      Coincidence timing</a:t>
            </a:r>
          </a:p>
          <a:p>
            <a:r>
              <a:rPr lang="en-US" sz="2000" b="1" dirty="0" smtClean="0">
                <a:latin typeface="Times New Roman" pitchFamily="18" charset="0"/>
              </a:rPr>
              <a:t>      3.6 GeV&lt;E</a:t>
            </a:r>
            <a:r>
              <a:rPr lang="en-US" sz="2000" b="1" baseline="-25000" dirty="0" smtClean="0">
                <a:latin typeface="Times New Roman" pitchFamily="18" charset="0"/>
              </a:rPr>
              <a:t>beam</a:t>
            </a:r>
            <a:r>
              <a:rPr lang="en-US" sz="2000" b="1" dirty="0" smtClean="0">
                <a:latin typeface="Times New Roman" pitchFamily="18" charset="0"/>
              </a:rPr>
              <a:t> &lt;3.98 GeV</a:t>
            </a:r>
            <a:endParaRPr lang="en-US" sz="2000" b="1" baseline="-25000" dirty="0" smtClean="0">
              <a:latin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</a:rPr>
              <a:t>       |</a:t>
            </a:r>
            <a:r>
              <a:rPr lang="el-GR" sz="2000" b="1" dirty="0" smtClean="0">
                <a:latin typeface="Times New Roman" pitchFamily="18" charset="0"/>
              </a:rPr>
              <a:t>δ</a:t>
            </a:r>
            <a:r>
              <a:rPr lang="en-US" sz="2000" b="1" baseline="-25000" dirty="0" smtClean="0">
                <a:latin typeface="Times New Roman" pitchFamily="18" charset="0"/>
              </a:rPr>
              <a:t>x</a:t>
            </a:r>
            <a:r>
              <a:rPr lang="en-US" sz="2000" b="1" dirty="0" smtClean="0">
                <a:latin typeface="Times New Roman" pitchFamily="18" charset="0"/>
              </a:rPr>
              <a:t>|&lt;10 cm	       </a:t>
            </a:r>
          </a:p>
          <a:p>
            <a:r>
              <a:rPr lang="en-US" sz="2000" b="1" dirty="0" smtClean="0">
                <a:latin typeface="Times New Roman" pitchFamily="18" charset="0"/>
              </a:rPr>
              <a:t>       |</a:t>
            </a:r>
            <a:r>
              <a:rPr lang="el-GR" sz="2000" b="1" dirty="0" smtClean="0">
                <a:latin typeface="Times New Roman" pitchFamily="18" charset="0"/>
              </a:rPr>
              <a:t>δ</a:t>
            </a:r>
            <a:r>
              <a:rPr lang="en-US" sz="2000" b="1" baseline="-25000" dirty="0" smtClean="0">
                <a:latin typeface="Times New Roman" pitchFamily="18" charset="0"/>
              </a:rPr>
              <a:t>y</a:t>
            </a:r>
            <a:r>
              <a:rPr lang="en-US" sz="2000" b="1" dirty="0" smtClean="0">
                <a:latin typeface="Times New Roman" pitchFamily="18" charset="0"/>
              </a:rPr>
              <a:t>|&lt;35 cm</a:t>
            </a:r>
          </a:p>
          <a:p>
            <a:r>
              <a:rPr lang="en-US" sz="2000" b="1" dirty="0" smtClean="0">
                <a:latin typeface="Times New Roman" pitchFamily="18" charset="0"/>
              </a:rPr>
              <a:t>       </a:t>
            </a: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5166717"/>
            <a:ext cx="4800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Background mainly comes from: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photoproduction, polarization could be extracted simultaneously with WACS events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ep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background estimated by simulation: 10.6% of WACS events</a:t>
            </a:r>
          </a:p>
        </p:txBody>
      </p:sp>
      <p:pic>
        <p:nvPicPr>
          <p:cNvPr id="11" name="Picture 10" descr="pi0ratio.eps"/>
          <p:cNvPicPr>
            <a:picLocks noChangeAspect="1"/>
          </p:cNvPicPr>
          <p:nvPr/>
        </p:nvPicPr>
        <p:blipFill>
          <a:blip r:embed="rId6" cstate="print"/>
          <a:srcRect r="7308"/>
          <a:stretch>
            <a:fillRect/>
          </a:stretch>
        </p:blipFill>
        <p:spPr>
          <a:xfrm>
            <a:off x="4724400" y="1676400"/>
            <a:ext cx="4191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12" name="Picture 11" descr="ff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2666" y="1182918"/>
            <a:ext cx="4381334" cy="3312882"/>
          </a:xfrm>
          <a:prstGeom prst="rect">
            <a:avLst/>
          </a:prstGeom>
        </p:spPr>
      </p:pic>
      <p:pic>
        <p:nvPicPr>
          <p:cNvPr id="13" name="Picture 12" descr="Ay_vs_ptfpp.eps"/>
          <p:cNvPicPr>
            <a:picLocks noChangeAspect="1"/>
          </p:cNvPicPr>
          <p:nvPr/>
        </p:nvPicPr>
        <p:blipFill>
          <a:blip r:embed="rId6" cstate="print"/>
          <a:srcRect t="7880" r="7052"/>
          <a:stretch>
            <a:fillRect/>
          </a:stretch>
        </p:blipFill>
        <p:spPr>
          <a:xfrm>
            <a:off x="116112" y="1494972"/>
            <a:ext cx="4038600" cy="2975965"/>
          </a:xfrm>
          <a:prstGeom prst="rect">
            <a:avLst/>
          </a:prstGeom>
        </p:spPr>
      </p:pic>
      <p:pic>
        <p:nvPicPr>
          <p:cNvPr id="14" name="Picture 13" descr="fp_asy_el.eps"/>
          <p:cNvPicPr>
            <a:picLocks noChangeAspect="1"/>
          </p:cNvPicPr>
          <p:nvPr/>
        </p:nvPicPr>
        <p:blipFill>
          <a:blip r:embed="rId7" cstate="print"/>
          <a:srcRect t="4270" r="4367"/>
          <a:stretch>
            <a:fillRect/>
          </a:stretch>
        </p:blipFill>
        <p:spPr>
          <a:xfrm>
            <a:off x="0" y="4419600"/>
            <a:ext cx="4267200" cy="243840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Analyzing power &amp; polarization of </a:t>
            </a:r>
            <a:r>
              <a:rPr lang="en-US" sz="2800" b="1" kern="0" dirty="0" err="1" smtClean="0">
                <a:solidFill>
                  <a:sysClr val="windowText" lastClr="000000"/>
                </a:solidFill>
                <a:latin typeface="Times New Roman" pitchFamily="18" charset="0"/>
              </a:rPr>
              <a:t>ep</a:t>
            </a:r>
            <a:r>
              <a:rPr lang="el-GR" sz="2800" b="1" kern="0" dirty="0" smtClean="0">
                <a:solidFill>
                  <a:sysClr val="windowText" lastClr="000000"/>
                </a:solidFill>
                <a:latin typeface="Calibri"/>
              </a:rPr>
              <a:t>γ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2200" y="4295676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</a:rPr>
              <a:t>Analyzing power:</a:t>
            </a:r>
          </a:p>
          <a:p>
            <a:r>
              <a:rPr lang="en-US" sz="1600" b="1" dirty="0" smtClean="0">
                <a:latin typeface="Times New Roman" pitchFamily="18" charset="0"/>
              </a:rPr>
              <a:t>	 0.151 +/- 0.001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</a:rPr>
              <a:t>Electromagnetic form factor ratio: </a:t>
            </a:r>
          </a:p>
          <a:p>
            <a:r>
              <a:rPr lang="en-US" sz="1600" b="1" dirty="0" smtClean="0">
                <a:latin typeface="Times New Roman" pitchFamily="18" charset="0"/>
              </a:rPr>
              <a:t>	0.705 +/- 0.016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</a:rPr>
              <a:t>Transverse polarization:</a:t>
            </a:r>
          </a:p>
          <a:p>
            <a:r>
              <a:rPr lang="en-US" sz="1600" b="1" dirty="0" smtClean="0">
                <a:latin typeface="Times New Roman" pitchFamily="18" charset="0"/>
              </a:rPr>
              <a:t>	P</a:t>
            </a:r>
            <a:r>
              <a:rPr lang="en-US" sz="1600" b="1" baseline="-25000" dirty="0" smtClean="0">
                <a:latin typeface="Times New Roman" pitchFamily="18" charset="0"/>
              </a:rPr>
              <a:t>t</a:t>
            </a:r>
            <a:r>
              <a:rPr lang="en-US" sz="1600" b="1" dirty="0" smtClean="0">
                <a:latin typeface="Times New Roman" pitchFamily="18" charset="0"/>
              </a:rPr>
              <a:t> = - 0.143 +/- 0.003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latin typeface="Times New Roman" pitchFamily="18" charset="0"/>
              </a:rPr>
              <a:t>Longitudinal polarization:</a:t>
            </a:r>
          </a:p>
          <a:p>
            <a:r>
              <a:rPr lang="en-US" sz="1600" b="1" dirty="0" smtClean="0">
                <a:latin typeface="Times New Roman" pitchFamily="18" charset="0"/>
              </a:rPr>
              <a:t>  	P</a:t>
            </a:r>
            <a:r>
              <a:rPr lang="en-US" sz="1600" b="1" baseline="-25000" dirty="0" smtClean="0">
                <a:latin typeface="Times New Roman" pitchFamily="18" charset="0"/>
              </a:rPr>
              <a:t>l </a:t>
            </a:r>
            <a:r>
              <a:rPr lang="en-US" sz="1600" b="1" dirty="0" smtClean="0">
                <a:latin typeface="Times New Roman" pitchFamily="18" charset="0"/>
              </a:rPr>
              <a:t>=  0.471 +/- 0.003</a:t>
            </a:r>
          </a:p>
          <a:p>
            <a:r>
              <a:rPr lang="en-US" sz="1600" b="1" dirty="0" smtClean="0">
                <a:latin typeface="Times New Roman" pitchFamily="18" charset="0"/>
              </a:rPr>
              <a:t>Note: Momentum dependence of analyzing power have been corrected for WACS events.</a:t>
            </a:r>
            <a:endParaRPr lang="en-US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allc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3" y="11113"/>
            <a:ext cx="18669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www.jlab.org/div_dept/dir_off/public_affairs/logo/JLab_logo_text_whit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3" y="0"/>
            <a:ext cx="327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4"/>
          <p:cNvSpPr>
            <a:spLocks noChangeArrowheads="1"/>
          </p:cNvSpPr>
          <p:nvPr/>
        </p:nvSpPr>
        <p:spPr bwMode="auto">
          <a:xfrm>
            <a:off x="0" y="652463"/>
            <a:ext cx="9144000" cy="46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77" y="0"/>
              </a:cxn>
              <a:cxn ang="0">
                <a:pos x="25477" y="3219"/>
              </a:cxn>
              <a:cxn ang="0">
                <a:pos x="0" y="3219"/>
              </a:cxn>
              <a:cxn ang="0">
                <a:pos x="0" y="0"/>
              </a:cxn>
            </a:cxnLst>
            <a:rect l="0" t="0" r="r" b="b"/>
            <a:pathLst>
              <a:path w="25478" h="3220">
                <a:moveTo>
                  <a:pt x="0" y="0"/>
                </a:moveTo>
                <a:lnTo>
                  <a:pt x="25477" y="0"/>
                </a:lnTo>
                <a:lnTo>
                  <a:pt x="25477" y="3219"/>
                </a:lnTo>
                <a:lnTo>
                  <a:pt x="0" y="3219"/>
                </a:lnTo>
                <a:lnTo>
                  <a:pt x="0" y="0"/>
                </a:lnTo>
              </a:path>
            </a:pathLst>
          </a:custGeom>
          <a:solidFill>
            <a:srgbClr val="0070C0"/>
          </a:solidFill>
          <a:ln>
            <a:solidFill>
              <a:srgbClr val="FF0000"/>
            </a:solidFill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</a:endParaRPr>
          </a:p>
        </p:txBody>
      </p:sp>
      <p:pic>
        <p:nvPicPr>
          <p:cNvPr id="8" name="Picture 7" descr="Pl_rcs_final.eps"/>
          <p:cNvPicPr>
            <a:picLocks noChangeAspect="1"/>
          </p:cNvPicPr>
          <p:nvPr/>
        </p:nvPicPr>
        <p:blipFill>
          <a:blip r:embed="rId5" cstate="print"/>
          <a:srcRect t="8071" r="7649"/>
          <a:stretch>
            <a:fillRect/>
          </a:stretch>
        </p:blipFill>
        <p:spPr>
          <a:xfrm>
            <a:off x="4800600" y="1524000"/>
            <a:ext cx="4343400" cy="4004143"/>
          </a:xfrm>
          <a:prstGeom prst="rect">
            <a:avLst/>
          </a:prstGeom>
        </p:spPr>
      </p:pic>
      <p:pic>
        <p:nvPicPr>
          <p:cNvPr id="9" name="Picture 8" descr="Pt_rcs_final.eps"/>
          <p:cNvPicPr>
            <a:picLocks noChangeAspect="1"/>
          </p:cNvPicPr>
          <p:nvPr/>
        </p:nvPicPr>
        <p:blipFill>
          <a:blip r:embed="rId6" cstate="print"/>
          <a:srcRect t="8126" r="7608"/>
          <a:stretch>
            <a:fillRect/>
          </a:stretch>
        </p:blipFill>
        <p:spPr>
          <a:xfrm>
            <a:off x="0" y="1524000"/>
            <a:ext cx="4724400" cy="400174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778933"/>
            <a:ext cx="8839200" cy="609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sx="1000" sy="1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contourW="12700">
            <a:bevelB/>
            <a:contourClr>
              <a:schemeClr val="tx2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Times New Roman" pitchFamily="18" charset="0"/>
              </a:rPr>
              <a:t>Preliminary results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492571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COSY spin procession model used to in maximum-likelihood program instead of simple dipole approximation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Event by event background correction applied based on the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π°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contamination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correction applied 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5460</TotalTime>
  <Words>487</Words>
  <Application>Microsoft Office PowerPoint</Application>
  <PresentationFormat>On-screen Show (4:3)</PresentationFormat>
  <Paragraphs>121</Paragraphs>
  <Slides>14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Summary</vt:lpstr>
      <vt:lpstr>Slide 12</vt:lpstr>
      <vt:lpstr>Slide 13</vt:lpstr>
      <vt:lpstr>Slide 14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E07-002 Update: Wide-Angle Compton Scattering</dc:title>
  <dc:creator>Jefferson Lab</dc:creator>
  <cp:lastModifiedBy>Jefferson Lab</cp:lastModifiedBy>
  <cp:revision>456</cp:revision>
  <dcterms:created xsi:type="dcterms:W3CDTF">2011-01-04T15:05:05Z</dcterms:created>
  <dcterms:modified xsi:type="dcterms:W3CDTF">2011-01-14T16:03:17Z</dcterms:modified>
</cp:coreProperties>
</file>