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08" r:id="rId3"/>
    <p:sldId id="257" r:id="rId4"/>
    <p:sldId id="258" r:id="rId5"/>
    <p:sldId id="275" r:id="rId6"/>
    <p:sldId id="279" r:id="rId7"/>
    <p:sldId id="272" r:id="rId8"/>
    <p:sldId id="296" r:id="rId9"/>
    <p:sldId id="260" r:id="rId10"/>
    <p:sldId id="307" r:id="rId11"/>
    <p:sldId id="306" r:id="rId12"/>
    <p:sldId id="295" r:id="rId13"/>
    <p:sldId id="297" r:id="rId14"/>
    <p:sldId id="276" r:id="rId15"/>
    <p:sldId id="310" r:id="rId16"/>
    <p:sldId id="271" r:id="rId17"/>
    <p:sldId id="267" r:id="rId18"/>
    <p:sldId id="313" r:id="rId19"/>
    <p:sldId id="312" r:id="rId20"/>
    <p:sldId id="262" r:id="rId21"/>
    <p:sldId id="278" r:id="rId22"/>
    <p:sldId id="309" r:id="rId23"/>
    <p:sldId id="311" r:id="rId24"/>
    <p:sldId id="290" r:id="rId25"/>
    <p:sldId id="287" r:id="rId26"/>
    <p:sldId id="298" r:id="rId27"/>
    <p:sldId id="265" r:id="rId28"/>
    <p:sldId id="286" r:id="rId29"/>
    <p:sldId id="283" r:id="rId30"/>
    <p:sldId id="264"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66"/>
    <a:srgbClr val="983838"/>
    <a:srgbClr val="8C4D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3" autoAdjust="0"/>
    <p:restoredTop sz="84068" autoAdjust="0"/>
  </p:normalViewPr>
  <p:slideViewPr>
    <p:cSldViewPr>
      <p:cViewPr varScale="1">
        <p:scale>
          <a:sx n="65" d="100"/>
          <a:sy n="65" d="100"/>
        </p:scale>
        <p:origin x="-10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16.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 Id="rId6" Type="http://schemas.openxmlformats.org/officeDocument/2006/relationships/image" Target="../media/image18.wmf"/><Relationship Id="rId5" Type="http://schemas.openxmlformats.org/officeDocument/2006/relationships/image" Target="../media/image9.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9.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A865BAC1-E569-41E6-8B3C-1B89B8162FDE}" type="datetimeFigureOut">
              <a:rPr lang="en-US"/>
              <a:pPr>
                <a:defRPr/>
              </a:pPr>
              <a:t>1/14/2011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73571B07-5653-4DB4-BD09-DA88DCCD47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H687 error bars so bad?</a:t>
            </a:r>
          </a:p>
          <a:p>
            <a:endParaRPr lang="en-US" dirty="0"/>
          </a:p>
        </p:txBody>
      </p:sp>
      <p:sp>
        <p:nvSpPr>
          <p:cNvPr id="4" name="Slide Number Placeholder 3"/>
          <p:cNvSpPr>
            <a:spLocks noGrp="1"/>
          </p:cNvSpPr>
          <p:nvPr>
            <p:ph type="sldNum" sz="quarter" idx="10"/>
          </p:nvPr>
        </p:nvSpPr>
        <p:spPr/>
        <p:txBody>
          <a:bodyPr/>
          <a:lstStyle/>
          <a:p>
            <a:pPr>
              <a:defRPr/>
            </a:pPr>
            <a:fld id="{73571B07-5653-4DB4-BD09-DA88DCCD47CE}" type="slidenum">
              <a:rPr lang="en-US" smtClean="0"/>
              <a:pPr>
                <a:defRPr/>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Maud used TOF data with </a:t>
            </a:r>
            <a:r>
              <a:rPr lang="en-US" dirty="0" err="1" smtClean="0"/>
              <a:t>cerenkov</a:t>
            </a:r>
            <a:r>
              <a:rPr lang="en-US" dirty="0" smtClean="0"/>
              <a:t> trigger; Alex</a:t>
            </a:r>
            <a:r>
              <a:rPr lang="en-US" baseline="0" dirty="0" smtClean="0"/>
              <a:t> used “software trigger”, Herbert compared the ratio of the yields from M2/M3 runs and the calculated probabilities to get two or three hits based on a Poisson distribution, increasing the mean of the </a:t>
            </a:r>
            <a:r>
              <a:rPr lang="en-US" baseline="0" dirty="0" err="1" smtClean="0"/>
              <a:t>distribution,u</a:t>
            </a:r>
            <a:r>
              <a:rPr lang="en-US" baseline="0" dirty="0" smtClean="0"/>
              <a:t>,  until the ratio of probabilities equaled the ratio of the yields and then got the </a:t>
            </a:r>
            <a:r>
              <a:rPr lang="en-US" baseline="0" dirty="0" err="1" smtClean="0"/>
              <a:t>effiency</a:t>
            </a:r>
            <a:r>
              <a:rPr lang="en-US" baseline="0" dirty="0" smtClean="0"/>
              <a:t> from the ratio of the measured yield to the calculated total yield.</a:t>
            </a:r>
            <a:endParaRPr lang="en-US" dirty="0"/>
          </a:p>
        </p:txBody>
      </p:sp>
      <p:sp>
        <p:nvSpPr>
          <p:cNvPr id="4" name="Slide Number Placeholder 3"/>
          <p:cNvSpPr>
            <a:spLocks noGrp="1"/>
          </p:cNvSpPr>
          <p:nvPr>
            <p:ph type="sldNum" sz="quarter" idx="10"/>
          </p:nvPr>
        </p:nvSpPr>
        <p:spPr/>
        <p:txBody>
          <a:bodyPr/>
          <a:lstStyle/>
          <a:p>
            <a:pPr>
              <a:defRPr/>
            </a:pPr>
            <a:fld id="{73571B07-5653-4DB4-BD09-DA88DCCD47CE}"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electronics</a:t>
            </a:r>
            <a:r>
              <a:rPr lang="en-US" baseline="0" dirty="0" smtClean="0"/>
              <a:t> changes D687 so much</a:t>
            </a:r>
            <a:endParaRPr lang="en-US" dirty="0"/>
          </a:p>
        </p:txBody>
      </p:sp>
      <p:sp>
        <p:nvSpPr>
          <p:cNvPr id="4" name="Slide Number Placeholder 3"/>
          <p:cNvSpPr>
            <a:spLocks noGrp="1"/>
          </p:cNvSpPr>
          <p:nvPr>
            <p:ph type="sldNum" sz="quarter" idx="10"/>
          </p:nvPr>
        </p:nvSpPr>
        <p:spPr/>
        <p:txBody>
          <a:bodyPr/>
          <a:lstStyle/>
          <a:p>
            <a:pPr>
              <a:defRPr/>
            </a:pPr>
            <a:fld id="{73571B07-5653-4DB4-BD09-DA88DCCD47CE}"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1C8D75-A1CD-4464-937C-491F803CF6BD}"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Quasi-real </a:t>
            </a:r>
            <a:r>
              <a:rPr lang="en-US" dirty="0" err="1" smtClean="0"/>
              <a:t>compton</a:t>
            </a:r>
            <a:r>
              <a:rPr lang="en-US" dirty="0" smtClean="0"/>
              <a:t> scattering at endpoint of integration; dominates up to energies of ~4 </a:t>
            </a:r>
            <a:r>
              <a:rPr lang="en-US" dirty="0" err="1" smtClean="0"/>
              <a:t>GeV</a:t>
            </a:r>
            <a:r>
              <a:rPr lang="en-US" dirty="0" smtClean="0"/>
              <a:t> explains</a:t>
            </a:r>
            <a:r>
              <a:rPr lang="en-US" baseline="0" dirty="0" smtClean="0"/>
              <a:t> some features of </a:t>
            </a:r>
            <a:r>
              <a:rPr lang="en-US" baseline="0" smtClean="0"/>
              <a:t>the theory.</a:t>
            </a:r>
            <a:endParaRPr lang="en-US" dirty="0" smtClean="0"/>
          </a:p>
        </p:txBody>
      </p:sp>
      <p:sp>
        <p:nvSpPr>
          <p:cNvPr id="4" name="Slide Number Placeholder 3"/>
          <p:cNvSpPr>
            <a:spLocks noGrp="1"/>
          </p:cNvSpPr>
          <p:nvPr>
            <p:ph type="sldNum" sz="quarter" idx="5"/>
          </p:nvPr>
        </p:nvSpPr>
        <p:spPr/>
        <p:txBody>
          <a:bodyPr/>
          <a:lstStyle/>
          <a:p>
            <a:pPr>
              <a:defRPr/>
            </a:pPr>
            <a:fld id="{9E1C8D75-A1CD-4464-937C-491F803CF6BD}"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Quasi-real </a:t>
            </a:r>
            <a:r>
              <a:rPr lang="en-US" dirty="0" err="1" smtClean="0"/>
              <a:t>compton</a:t>
            </a:r>
            <a:r>
              <a:rPr lang="en-US" dirty="0" smtClean="0"/>
              <a:t> scattering</a:t>
            </a:r>
          </a:p>
        </p:txBody>
      </p:sp>
      <p:sp>
        <p:nvSpPr>
          <p:cNvPr id="4" name="Slide Number Placeholder 3"/>
          <p:cNvSpPr>
            <a:spLocks noGrp="1"/>
          </p:cNvSpPr>
          <p:nvPr>
            <p:ph type="sldNum" sz="quarter" idx="5"/>
          </p:nvPr>
        </p:nvSpPr>
        <p:spPr/>
        <p:txBody>
          <a:bodyPr/>
          <a:lstStyle/>
          <a:p>
            <a:pPr>
              <a:defRPr/>
            </a:pPr>
            <a:fld id="{9E1C8D75-A1CD-4464-937C-491F803CF6BD}" type="slidenum">
              <a:rPr lang="en-US" smtClean="0"/>
              <a:pPr>
                <a:defRPr/>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1C8D75-A1CD-4464-937C-491F803CF6BD}" type="slidenum">
              <a:rPr lang="en-US" smtClean="0"/>
              <a:pPr>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AC6EED-732D-416B-81FA-32380DA09CEA}"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p:cNvSpPr/>
          <p:nvPr userDrawn="1"/>
        </p:nvSpPr>
        <p:spPr>
          <a:xfrm>
            <a:off x="76200" y="76200"/>
            <a:ext cx="8991600" cy="6705600"/>
          </a:xfrm>
          <a:prstGeom prst="round2DiagRect">
            <a:avLst/>
          </a:prstGeom>
          <a:noFill/>
          <a:ln w="63500" cmpd="thickThin">
            <a:solidFill>
              <a:srgbClr val="9838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57400" y="1"/>
            <a:ext cx="7010400" cy="91439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0"/>
          </p:nvPr>
        </p:nvSpPr>
        <p:spPr>
          <a:xfrm>
            <a:off x="8610600" y="6400800"/>
            <a:ext cx="457200" cy="365125"/>
          </a:xfrm>
        </p:spPr>
        <p:txBody>
          <a:bodyPr/>
          <a:lstStyle>
            <a:lvl1pPr>
              <a:defRPr/>
            </a:lvl1pPr>
          </a:lstStyle>
          <a:p>
            <a:pPr>
              <a:defRPr/>
            </a:pPr>
            <a:fld id="{0714CA80-C2E9-455A-B1F2-6C9E6A0B32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976F4A1-B7C7-4107-97A9-CEBBC98277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5CA320B-373E-4B91-8D55-D4C6E640F5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 Diagonal Corner Rectangle 3"/>
          <p:cNvSpPr/>
          <p:nvPr userDrawn="1"/>
        </p:nvSpPr>
        <p:spPr>
          <a:xfrm>
            <a:off x="76200" y="76200"/>
            <a:ext cx="8991600" cy="6705600"/>
          </a:xfrm>
          <a:prstGeom prst="round2DiagRect">
            <a:avLst/>
          </a:prstGeom>
          <a:noFill/>
          <a:ln w="63500" cmpd="thickThin">
            <a:solidFill>
              <a:srgbClr val="9838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ctrTitle"/>
          </p:nvPr>
        </p:nvSpPr>
        <p:spPr>
          <a:xfrm>
            <a:off x="2057400" y="1"/>
            <a:ext cx="7010400" cy="914399"/>
          </a:xfrm>
        </p:spPr>
        <p:txBody>
          <a:body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610600" y="6400800"/>
            <a:ext cx="457200" cy="365125"/>
          </a:xfrm>
        </p:spPr>
        <p:txBody>
          <a:bodyPr/>
          <a:lstStyle>
            <a:lvl1pPr>
              <a:defRPr/>
            </a:lvl1pPr>
          </a:lstStyle>
          <a:p>
            <a:pPr>
              <a:defRPr/>
            </a:pPr>
            <a:fld id="{310A91F4-4083-436D-BA61-922EF93CC7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D7B69D1-F4E9-478E-B0BE-444B427749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D7C6601-8450-446C-B913-3900853CE5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CCABC17-4EC8-4877-923D-D97330D574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97997DE-D2BB-49E5-AE45-D6419C64F4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6C58134A-6680-4ADA-ACBE-0959536B9B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9D60BF4-FA36-4D2D-8F2A-8C3E89E88E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4ABCAC0-9489-4B69-A4F4-71F44277C9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B44053-B2E7-422E-909B-4AE1202BB093}" type="slidenum">
              <a:rPr lang="en-US"/>
              <a:pPr>
                <a:defRPr/>
              </a:pPr>
              <a:t>‹#›</a:t>
            </a:fld>
            <a:endParaRPr lang="en-US"/>
          </a:p>
        </p:txBody>
      </p:sp>
      <p:sp>
        <p:nvSpPr>
          <p:cNvPr id="8" name="Footer Placeholder 4"/>
          <p:cNvSpPr txBox="1">
            <a:spLocks/>
          </p:cNvSpPr>
          <p:nvPr userDrawn="1"/>
        </p:nvSpPr>
        <p:spPr>
          <a:xfrm>
            <a:off x="3124200" y="6400800"/>
            <a:ext cx="2895600" cy="365125"/>
          </a:xfrm>
          <a:prstGeom prst="rect">
            <a:avLst/>
          </a:prstGeom>
        </p:spPr>
        <p:txBody>
          <a:bodyPr anchor="ctr"/>
          <a:lstStyle>
            <a:lvl1pPr>
              <a:defRPr/>
            </a:lvl1pPr>
          </a:lstStyle>
          <a:p>
            <a:pPr algn="ctr" fontAlgn="auto">
              <a:spcBef>
                <a:spcPts val="0"/>
              </a:spcBef>
              <a:spcAft>
                <a:spcPts val="0"/>
              </a:spcAft>
              <a:defRPr/>
            </a:pPr>
            <a:r>
              <a:rPr lang="nn-NO" sz="1200" dirty="0" smtClean="0">
                <a:solidFill>
                  <a:schemeClr val="tx1">
                    <a:tint val="75000"/>
                  </a:schemeClr>
                </a:solidFill>
                <a:latin typeface="+mn-lt"/>
                <a:cs typeface="+mn-cs"/>
              </a:rPr>
              <a:t>Hall C Users Meeting</a:t>
            </a:r>
          </a:p>
          <a:p>
            <a:pPr algn="ctr" fontAlgn="auto">
              <a:spcBef>
                <a:spcPts val="0"/>
              </a:spcBef>
              <a:spcAft>
                <a:spcPts val="0"/>
              </a:spcAft>
              <a:defRPr/>
            </a:pPr>
            <a:r>
              <a:rPr lang="nn-NO" sz="1200" dirty="0" smtClean="0">
                <a:solidFill>
                  <a:schemeClr val="tx1">
                    <a:tint val="75000"/>
                  </a:schemeClr>
                </a:solidFill>
                <a:latin typeface="+mn-lt"/>
                <a:cs typeface="+mn-cs"/>
              </a:rPr>
              <a:t>January 14-15, 2011</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oleObject" Target="../embeddings/oleObject12.bin"/><Relationship Id="rId10" Type="http://schemas.openxmlformats.org/officeDocument/2006/relationships/image" Target="../media/image38.png"/><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oleObject" Target="../embeddings/oleObject17.bin"/><Relationship Id="rId10" Type="http://schemas.openxmlformats.org/officeDocument/2006/relationships/image" Target="../media/image45.gif"/><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2.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7.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37.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5.png"/><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image" Target="../media/image7.png"/><Relationship Id="rId9"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png"/><Relationship Id="rId10" Type="http://schemas.openxmlformats.org/officeDocument/2006/relationships/oleObject" Target="../embeddings/oleObject6.bin"/><Relationship Id="rId4" Type="http://schemas.openxmlformats.org/officeDocument/2006/relationships/oleObject" Target="../embeddings/Microsoft_Office_Excel_97-2003_Worksheet1.xls"/><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057400" y="0"/>
            <a:ext cx="7010400" cy="914400"/>
          </a:xfrm>
        </p:spPr>
        <p:txBody>
          <a:bodyPr/>
          <a:lstStyle/>
          <a:p>
            <a:pPr algn="r" eaLnBrk="1" hangingPunct="1"/>
            <a:r>
              <a:rPr lang="en-US" smtClean="0"/>
              <a:t>Transverse Asymmetries</a:t>
            </a:r>
          </a:p>
        </p:txBody>
      </p:sp>
      <p:sp>
        <p:nvSpPr>
          <p:cNvPr id="3" name="Subtitle 2"/>
          <p:cNvSpPr>
            <a:spLocks noGrp="1"/>
          </p:cNvSpPr>
          <p:nvPr>
            <p:ph type="subTitle" idx="1"/>
          </p:nvPr>
        </p:nvSpPr>
        <p:spPr>
          <a:xfrm>
            <a:off x="2667000" y="914400"/>
            <a:ext cx="6400800" cy="762000"/>
          </a:xfrm>
        </p:spPr>
        <p:txBody>
          <a:bodyPr rtlCol="0">
            <a:normAutofit/>
          </a:bodyPr>
          <a:lstStyle/>
          <a:p>
            <a:pPr algn="r" eaLnBrk="1" fontAlgn="auto" hangingPunct="1">
              <a:spcAft>
                <a:spcPts val="0"/>
              </a:spcAft>
              <a:buFont typeface="Arial" pitchFamily="34" charset="0"/>
              <a:buNone/>
              <a:defRPr/>
            </a:pPr>
            <a:r>
              <a:rPr lang="en-US" dirty="0" smtClean="0"/>
              <a:t>G0 Backward Angle</a:t>
            </a:r>
            <a:endParaRPr lang="en-US" dirty="0"/>
          </a:p>
        </p:txBody>
      </p:sp>
      <p:sp>
        <p:nvSpPr>
          <p:cNvPr id="16388" name="TextBox 3"/>
          <p:cNvSpPr txBox="1">
            <a:spLocks noChangeArrowheads="1"/>
          </p:cNvSpPr>
          <p:nvPr/>
        </p:nvSpPr>
        <p:spPr bwMode="auto">
          <a:xfrm>
            <a:off x="3427374" y="2854325"/>
            <a:ext cx="4954626" cy="892552"/>
          </a:xfrm>
          <a:prstGeom prst="rect">
            <a:avLst/>
          </a:prstGeom>
          <a:noFill/>
          <a:ln w="9525">
            <a:noFill/>
            <a:miter lim="800000"/>
            <a:headEnd/>
            <a:tailEnd/>
          </a:ln>
        </p:spPr>
        <p:txBody>
          <a:bodyPr wrap="none">
            <a:spAutoFit/>
          </a:bodyPr>
          <a:lstStyle/>
          <a:p>
            <a:pPr algn="r"/>
            <a:r>
              <a:rPr lang="en-US" sz="2800" dirty="0">
                <a:latin typeface="Calibri" pitchFamily="34" charset="0"/>
              </a:rPr>
              <a:t>Juliette </a:t>
            </a:r>
            <a:r>
              <a:rPr lang="en-US" sz="2800" dirty="0" err="1">
                <a:latin typeface="Calibri" pitchFamily="34" charset="0"/>
              </a:rPr>
              <a:t>Mammei</a:t>
            </a:r>
            <a:endParaRPr lang="en-US" sz="2800" dirty="0">
              <a:latin typeface="Calibri" pitchFamily="34" charset="0"/>
            </a:endParaRPr>
          </a:p>
          <a:p>
            <a:pPr algn="r"/>
            <a:r>
              <a:rPr lang="en-US" sz="2400" dirty="0" smtClean="0">
                <a:latin typeface="Calibri" pitchFamily="34" charset="0"/>
              </a:rPr>
              <a:t>University of Massachusetts,  Amherst</a:t>
            </a:r>
            <a:endParaRPr lang="en-US" sz="2400" dirty="0">
              <a:latin typeface="Calibri" pitchFamily="34" charset="0"/>
            </a:endParaRPr>
          </a:p>
        </p:txBody>
      </p:sp>
      <p:pic>
        <p:nvPicPr>
          <p:cNvPr id="16389" name="Picture 4" descr="VT_marn208_shield1.5in.tif"/>
          <p:cNvPicPr>
            <a:picLocks noChangeAspect="1"/>
          </p:cNvPicPr>
          <p:nvPr/>
        </p:nvPicPr>
        <p:blipFill>
          <a:blip r:embed="rId2" cstate="print"/>
          <a:srcRect/>
          <a:stretch>
            <a:fillRect/>
          </a:stretch>
        </p:blipFill>
        <p:spPr bwMode="auto">
          <a:xfrm>
            <a:off x="228600" y="6210300"/>
            <a:ext cx="2514600" cy="419100"/>
          </a:xfrm>
          <a:prstGeom prst="rect">
            <a:avLst/>
          </a:prstGeom>
          <a:noFill/>
          <a:ln w="9525">
            <a:noFill/>
            <a:miter lim="800000"/>
            <a:headEnd/>
            <a:tailEnd/>
          </a:ln>
        </p:spPr>
      </p:pic>
      <p:pic>
        <p:nvPicPr>
          <p:cNvPr id="16390" name="Picture 5" descr="nsf1.gif"/>
          <p:cNvPicPr>
            <a:picLocks noChangeAspect="1"/>
          </p:cNvPicPr>
          <p:nvPr/>
        </p:nvPicPr>
        <p:blipFill>
          <a:blip r:embed="rId3" cstate="print"/>
          <a:srcRect/>
          <a:stretch>
            <a:fillRect/>
          </a:stretch>
        </p:blipFill>
        <p:spPr bwMode="auto">
          <a:xfrm>
            <a:off x="2971800" y="5334000"/>
            <a:ext cx="1287463" cy="1295400"/>
          </a:xfrm>
          <a:prstGeom prst="rect">
            <a:avLst/>
          </a:prstGeom>
          <a:noFill/>
          <a:ln w="9525">
            <a:noFill/>
            <a:miter lim="800000"/>
            <a:headEnd/>
            <a:tailEnd/>
          </a:ln>
        </p:spPr>
      </p:pic>
      <p:pic>
        <p:nvPicPr>
          <p:cNvPr id="16391" name="Picture 6" descr="JLab_logo_white1.jpg"/>
          <p:cNvPicPr>
            <a:picLocks noChangeAspect="1"/>
          </p:cNvPicPr>
          <p:nvPr/>
        </p:nvPicPr>
        <p:blipFill>
          <a:blip r:embed="rId4" cstate="print"/>
          <a:srcRect/>
          <a:stretch>
            <a:fillRect/>
          </a:stretch>
        </p:blipFill>
        <p:spPr bwMode="auto">
          <a:xfrm>
            <a:off x="152400" y="5233988"/>
            <a:ext cx="2667000" cy="83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5906869"/>
            <a:ext cx="4038600" cy="646331"/>
          </a:xfrm>
          <a:prstGeom prst="rect">
            <a:avLst/>
          </a:prstGeom>
          <a:noFill/>
        </p:spPr>
        <p:txBody>
          <a:bodyPr wrap="square" rtlCol="0">
            <a:spAutoFit/>
          </a:bodyPr>
          <a:lstStyle/>
          <a:p>
            <a:r>
              <a:rPr lang="en-US" dirty="0" smtClean="0"/>
              <a:t>Events identified as </a:t>
            </a:r>
            <a:r>
              <a:rPr lang="en-US" dirty="0" smtClean="0">
                <a:solidFill>
                  <a:srgbClr val="000099"/>
                </a:solidFill>
              </a:rPr>
              <a:t>electrons</a:t>
            </a:r>
            <a:r>
              <a:rPr lang="en-US" dirty="0" smtClean="0"/>
              <a:t> or </a:t>
            </a:r>
            <a:r>
              <a:rPr lang="en-US" dirty="0" err="1" smtClean="0">
                <a:solidFill>
                  <a:srgbClr val="FF0000"/>
                </a:solidFill>
              </a:rPr>
              <a:t>pions</a:t>
            </a:r>
            <a:r>
              <a:rPr lang="en-US" dirty="0" smtClean="0">
                <a:solidFill>
                  <a:srgbClr val="FF0000"/>
                </a:solidFill>
              </a:rPr>
              <a:t> </a:t>
            </a:r>
            <a:r>
              <a:rPr lang="en-US" dirty="0" smtClean="0"/>
              <a:t>by the TOF analysis or the </a:t>
            </a:r>
            <a:r>
              <a:rPr lang="en-US" dirty="0" err="1" smtClean="0"/>
              <a:t>cerenkov</a:t>
            </a:r>
            <a:endParaRPr lang="en-US" dirty="0"/>
          </a:p>
        </p:txBody>
      </p:sp>
      <p:sp>
        <p:nvSpPr>
          <p:cNvPr id="2" name="Content Placeholder 1"/>
          <p:cNvSpPr>
            <a:spLocks noGrp="1"/>
          </p:cNvSpPr>
          <p:nvPr>
            <p:ph idx="1"/>
          </p:nvPr>
        </p:nvSpPr>
        <p:spPr>
          <a:xfrm>
            <a:off x="457200" y="1219200"/>
            <a:ext cx="8229600" cy="4525963"/>
          </a:xfrm>
        </p:spPr>
        <p:txBody>
          <a:bodyPr/>
          <a:lstStyle/>
          <a:p>
            <a:r>
              <a:rPr lang="en-US" dirty="0" smtClean="0"/>
              <a:t>TOF data (Maud)</a:t>
            </a:r>
          </a:p>
          <a:p>
            <a:r>
              <a:rPr lang="en-US" dirty="0" smtClean="0"/>
              <a:t>ARS data (Alex)</a:t>
            </a:r>
          </a:p>
          <a:p>
            <a:r>
              <a:rPr lang="en-US" dirty="0" smtClean="0"/>
              <a:t>Compare M2/M3 runs (Herbert)</a:t>
            </a:r>
          </a:p>
        </p:txBody>
      </p:sp>
      <p:sp>
        <p:nvSpPr>
          <p:cNvPr id="4" name="Slide Number Placeholder 3"/>
          <p:cNvSpPr>
            <a:spLocks noGrp="1"/>
          </p:cNvSpPr>
          <p:nvPr>
            <p:ph type="sldNum" sz="quarter" idx="10"/>
          </p:nvPr>
        </p:nvSpPr>
        <p:spPr/>
        <p:txBody>
          <a:bodyPr/>
          <a:lstStyle/>
          <a:p>
            <a:pPr>
              <a:defRPr/>
            </a:pPr>
            <a:fld id="{310A91F4-4083-436D-BA61-922EF93CC72B}" type="slidenum">
              <a:rPr lang="en-US" smtClean="0"/>
              <a:pPr>
                <a:defRPr/>
              </a:pPr>
              <a:t>10</a:t>
            </a:fld>
            <a:endParaRPr lang="en-US"/>
          </a:p>
        </p:txBody>
      </p:sp>
      <p:sp>
        <p:nvSpPr>
          <p:cNvPr id="5" name="Title 2"/>
          <p:cNvSpPr txBox="1">
            <a:spLocks/>
          </p:cNvSpPr>
          <p:nvPr/>
        </p:nvSpPr>
        <p:spPr bwMode="auto">
          <a:xfrm>
            <a:off x="4038600" y="1"/>
            <a:ext cx="5029200" cy="914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Cerenkov Efficiencies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4" cstate="print"/>
          <a:srcRect/>
          <a:stretch>
            <a:fillRect/>
          </a:stretch>
        </p:blipFill>
        <p:spPr bwMode="auto">
          <a:xfrm>
            <a:off x="152400" y="3886200"/>
            <a:ext cx="3810000" cy="185006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4267200" y="3276600"/>
            <a:ext cx="4543991" cy="2942725"/>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4495800" y="1143000"/>
          <a:ext cx="1371600" cy="990600"/>
        </p:xfrm>
        <a:graphic>
          <a:graphicData uri="http://schemas.openxmlformats.org/presentationml/2006/ole">
            <p:oleObj spid="_x0000_s91137" name="Equation" r:id="rId6" imgW="609480" imgH="431640" progId="Equation.3">
              <p:embed/>
            </p:oleObj>
          </a:graphicData>
        </a:graphic>
      </p:graphicFrame>
      <p:graphicFrame>
        <p:nvGraphicFramePr>
          <p:cNvPr id="91138" name="Object 2"/>
          <p:cNvGraphicFramePr>
            <a:graphicFrameLocks noChangeAspect="1"/>
          </p:cNvGraphicFramePr>
          <p:nvPr/>
        </p:nvGraphicFramePr>
        <p:xfrm>
          <a:off x="6477000" y="2209800"/>
          <a:ext cx="2314575" cy="962025"/>
        </p:xfrm>
        <a:graphic>
          <a:graphicData uri="http://schemas.openxmlformats.org/presentationml/2006/ole">
            <p:oleObj spid="_x0000_s91138" name="Equation" r:id="rId7" imgW="10285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noChangeArrowheads="1"/>
          </p:cNvPicPr>
          <p:nvPr/>
        </p:nvPicPr>
        <p:blipFill>
          <a:blip r:embed="rId3" cstate="print"/>
          <a:srcRect/>
          <a:stretch>
            <a:fillRect/>
          </a:stretch>
        </p:blipFill>
        <p:spPr bwMode="auto">
          <a:xfrm>
            <a:off x="4572000" y="762000"/>
            <a:ext cx="4191000" cy="2711823"/>
          </a:xfrm>
          <a:prstGeom prst="rect">
            <a:avLst/>
          </a:prstGeom>
          <a:noFill/>
          <a:ln w="9525">
            <a:noFill/>
            <a:miter lim="800000"/>
            <a:headEnd/>
            <a:tailEnd/>
          </a:ln>
        </p:spPr>
      </p:pic>
      <p:sp>
        <p:nvSpPr>
          <p:cNvPr id="13" name="TextBox 12"/>
          <p:cNvSpPr txBox="1"/>
          <p:nvPr/>
        </p:nvSpPr>
        <p:spPr>
          <a:xfrm>
            <a:off x="228600" y="2286000"/>
            <a:ext cx="4378506" cy="2585323"/>
          </a:xfrm>
          <a:prstGeom prst="rect">
            <a:avLst/>
          </a:prstGeom>
          <a:noFill/>
        </p:spPr>
        <p:txBody>
          <a:bodyPr wrap="none" rtlCol="0">
            <a:spAutoFit/>
          </a:bodyPr>
          <a:lstStyle/>
          <a:p>
            <a:r>
              <a:rPr lang="en-US" dirty="0" smtClean="0"/>
              <a:t>Yields        efficiencies</a:t>
            </a:r>
          </a:p>
          <a:p>
            <a:endParaRPr lang="en-US" dirty="0" smtClean="0"/>
          </a:p>
          <a:p>
            <a:endParaRPr lang="en-US" dirty="0" smtClean="0"/>
          </a:p>
          <a:p>
            <a:endParaRPr lang="en-US" dirty="0" smtClean="0"/>
          </a:p>
          <a:p>
            <a:r>
              <a:rPr lang="en-US" dirty="0" smtClean="0"/>
              <a:t>where X is the distance from the PMTs</a:t>
            </a:r>
          </a:p>
          <a:p>
            <a:r>
              <a:rPr lang="en-US" dirty="0" smtClean="0"/>
              <a:t>and is the angle at the entrance to the </a:t>
            </a:r>
          </a:p>
          <a:p>
            <a:r>
              <a:rPr lang="en-US" dirty="0" err="1" smtClean="0"/>
              <a:t>aerogel</a:t>
            </a:r>
            <a:endParaRPr lang="en-US" dirty="0" smtClean="0"/>
          </a:p>
          <a:p>
            <a:endParaRPr lang="en-US" dirty="0" smtClean="0"/>
          </a:p>
          <a:p>
            <a:r>
              <a:rPr lang="en-US" dirty="0" smtClean="0"/>
              <a:t>Fit to Maud’s efficiencies (used </a:t>
            </a:r>
            <a:r>
              <a:rPr lang="en-US" dirty="0" err="1" smtClean="0"/>
              <a:t>ToF</a:t>
            </a:r>
            <a:r>
              <a:rPr lang="en-US" dirty="0" smtClean="0"/>
              <a:t> data)</a:t>
            </a:r>
          </a:p>
        </p:txBody>
      </p:sp>
      <p:sp>
        <p:nvSpPr>
          <p:cNvPr id="4" name="Slide Number Placeholder 3"/>
          <p:cNvSpPr>
            <a:spLocks noGrp="1"/>
          </p:cNvSpPr>
          <p:nvPr>
            <p:ph type="sldNum" sz="quarter" idx="10"/>
          </p:nvPr>
        </p:nvSpPr>
        <p:spPr/>
        <p:txBody>
          <a:bodyPr/>
          <a:lstStyle/>
          <a:p>
            <a:pPr>
              <a:defRPr/>
            </a:pPr>
            <a:fld id="{310A91F4-4083-436D-BA61-922EF93CC72B}" type="slidenum">
              <a:rPr lang="en-US" smtClean="0"/>
              <a:pPr>
                <a:defRPr/>
              </a:pPr>
              <a:t>11</a:t>
            </a:fld>
            <a:endParaRPr lang="en-US"/>
          </a:p>
        </p:txBody>
      </p:sp>
      <p:grpSp>
        <p:nvGrpSpPr>
          <p:cNvPr id="5" name="Group 9"/>
          <p:cNvGrpSpPr/>
          <p:nvPr/>
        </p:nvGrpSpPr>
        <p:grpSpPr>
          <a:xfrm>
            <a:off x="4572000" y="3581400"/>
            <a:ext cx="4191000" cy="2667000"/>
            <a:chOff x="2614613" y="2166938"/>
            <a:chExt cx="3914775" cy="2524125"/>
          </a:xfrm>
        </p:grpSpPr>
        <p:pic>
          <p:nvPicPr>
            <p:cNvPr id="6" name="Picture 3"/>
            <p:cNvPicPr>
              <a:picLocks noChangeAspect="1" noChangeArrowheads="1"/>
            </p:cNvPicPr>
            <p:nvPr/>
          </p:nvPicPr>
          <p:blipFill>
            <a:blip r:embed="rId4" cstate="print"/>
            <a:srcRect/>
            <a:stretch>
              <a:fillRect/>
            </a:stretch>
          </p:blipFill>
          <p:spPr bwMode="auto">
            <a:xfrm>
              <a:off x="2614613" y="2166938"/>
              <a:ext cx="3914775" cy="2524125"/>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4800600" y="3581400"/>
              <a:ext cx="1447800" cy="695325"/>
            </a:xfrm>
            <a:prstGeom prst="rect">
              <a:avLst/>
            </a:prstGeom>
            <a:noFill/>
            <a:ln w="9525">
              <a:noFill/>
              <a:miter lim="800000"/>
              <a:headEnd/>
              <a:tailEnd/>
            </a:ln>
          </p:spPr>
        </p:pic>
      </p:grpSp>
      <p:cxnSp>
        <p:nvCxnSpPr>
          <p:cNvPr id="8" name="Straight Arrow Connector 7"/>
          <p:cNvCxnSpPr/>
          <p:nvPr/>
        </p:nvCxnSpPr>
        <p:spPr>
          <a:xfrm>
            <a:off x="1066800" y="25146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itle 2"/>
          <p:cNvSpPr>
            <a:spLocks noGrp="1"/>
          </p:cNvSpPr>
          <p:nvPr>
            <p:ph type="ctrTitle"/>
          </p:nvPr>
        </p:nvSpPr>
        <p:spPr>
          <a:xfrm>
            <a:off x="4038600" y="1"/>
            <a:ext cx="5029200" cy="914399"/>
          </a:xfrm>
        </p:spPr>
        <p:txBody>
          <a:bodyPr/>
          <a:lstStyle/>
          <a:p>
            <a:r>
              <a:rPr lang="en-US" dirty="0" smtClean="0"/>
              <a:t>Cerenkov Efficiencies</a:t>
            </a:r>
            <a:endParaRPr lang="en-US" dirty="0"/>
          </a:p>
        </p:txBody>
      </p:sp>
      <p:graphicFrame>
        <p:nvGraphicFramePr>
          <p:cNvPr id="16" name="Object 15"/>
          <p:cNvGraphicFramePr>
            <a:graphicFrameLocks noChangeAspect="1"/>
          </p:cNvGraphicFramePr>
          <p:nvPr/>
        </p:nvGraphicFramePr>
        <p:xfrm>
          <a:off x="838200" y="2743200"/>
          <a:ext cx="2438400" cy="437662"/>
        </p:xfrm>
        <a:graphic>
          <a:graphicData uri="http://schemas.openxmlformats.org/presentationml/2006/ole">
            <p:oleObj spid="_x0000_s90115" name="Equation" r:id="rId6" imgW="990360" imgH="177480" progId="Equation.3">
              <p:embed/>
            </p:oleObj>
          </a:graphicData>
        </a:graphic>
      </p:graphicFrame>
      <p:cxnSp>
        <p:nvCxnSpPr>
          <p:cNvPr id="19" name="Straight Connector 18"/>
          <p:cNvCxnSpPr/>
          <p:nvPr/>
        </p:nvCxnSpPr>
        <p:spPr>
          <a:xfrm rot="5400000">
            <a:off x="4343400" y="1905000"/>
            <a:ext cx="1905000" cy="144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7086600" y="1905000"/>
            <a:ext cx="1905000" cy="144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295900" y="2857500"/>
            <a:ext cx="10668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010400" y="2819400"/>
            <a:ext cx="10668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771900" y="4381500"/>
            <a:ext cx="2667000" cy="10668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934200" y="4419600"/>
            <a:ext cx="2667000" cy="9906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lk_trans_asym_det.gif"/>
          <p:cNvPicPr>
            <a:picLocks noChangeAspect="1"/>
          </p:cNvPicPr>
          <p:nvPr/>
        </p:nvPicPr>
        <p:blipFill>
          <a:blip r:embed="rId2" cstate="print"/>
          <a:stretch>
            <a:fillRect/>
          </a:stretch>
        </p:blipFill>
        <p:spPr>
          <a:xfrm>
            <a:off x="381000" y="1057123"/>
            <a:ext cx="8458200" cy="5280781"/>
          </a:xfrm>
          <a:prstGeom prst="rect">
            <a:avLst/>
          </a:prstGeom>
        </p:spPr>
      </p:pic>
      <p:sp>
        <p:nvSpPr>
          <p:cNvPr id="4" name="Slide Number Placeholder 3"/>
          <p:cNvSpPr>
            <a:spLocks noGrp="1"/>
          </p:cNvSpPr>
          <p:nvPr>
            <p:ph type="sldNum" sz="quarter" idx="10"/>
          </p:nvPr>
        </p:nvSpPr>
        <p:spPr/>
        <p:txBody>
          <a:bodyPr/>
          <a:lstStyle/>
          <a:p>
            <a:pPr>
              <a:defRPr/>
            </a:pPr>
            <a:fld id="{B6AA02AC-A945-48DD-B414-8A34EB646571}" type="slidenum">
              <a:rPr lang="en-US"/>
              <a:pPr>
                <a:defRPr/>
              </a:pPr>
              <a:t>12</a:t>
            </a:fld>
            <a:endParaRPr lang="en-US"/>
          </a:p>
        </p:txBody>
      </p:sp>
      <p:sp>
        <p:nvSpPr>
          <p:cNvPr id="5" name="Title 4"/>
          <p:cNvSpPr>
            <a:spLocks noGrp="1"/>
          </p:cNvSpPr>
          <p:nvPr>
            <p:ph type="ctrTitle"/>
          </p:nvPr>
        </p:nvSpPr>
        <p:spPr>
          <a:xfrm>
            <a:off x="762000" y="0"/>
            <a:ext cx="8305800" cy="914400"/>
          </a:xfrm>
        </p:spPr>
        <p:txBody>
          <a:bodyPr rtlCol="0">
            <a:normAutofit/>
          </a:bodyPr>
          <a:lstStyle/>
          <a:p>
            <a:pPr algn="r" eaLnBrk="1" fontAlgn="auto" hangingPunct="1">
              <a:spcAft>
                <a:spcPts val="0"/>
              </a:spcAft>
              <a:defRPr/>
            </a:pPr>
            <a:r>
              <a:rPr lang="en-US" sz="4900" dirty="0" smtClean="0"/>
              <a:t>e</a:t>
            </a:r>
            <a:r>
              <a:rPr lang="en-US" sz="4900" baseline="30000" dirty="0" smtClean="0"/>
              <a:t>-</a:t>
            </a:r>
            <a:r>
              <a:rPr lang="en-US" sz="4900" dirty="0" smtClean="0"/>
              <a:t> Transverse Asymmetries</a:t>
            </a:r>
            <a:endParaRPr lang="en-US" sz="2700" dirty="0">
              <a:solidFill>
                <a:schemeClr val="bg1">
                  <a:lumMod val="65000"/>
                </a:schemeClr>
              </a:solidFill>
            </a:endParaRPr>
          </a:p>
        </p:txBody>
      </p:sp>
      <p:sp>
        <p:nvSpPr>
          <p:cNvPr id="14" name="TextBox 13"/>
          <p:cNvSpPr txBox="1"/>
          <p:nvPr/>
        </p:nvSpPr>
        <p:spPr>
          <a:xfrm>
            <a:off x="6934200" y="1371600"/>
            <a:ext cx="1659429" cy="369332"/>
          </a:xfrm>
          <a:prstGeom prst="rect">
            <a:avLst/>
          </a:prstGeom>
          <a:noFill/>
        </p:spPr>
        <p:txBody>
          <a:bodyPr wrap="none">
            <a:spAutoFit/>
          </a:bodyPr>
          <a:lstStyle/>
          <a:p>
            <a:pPr>
              <a:defRPr/>
            </a:pPr>
            <a:r>
              <a:rPr lang="en-US" dirty="0" err="1"/>
              <a:t>B</a:t>
            </a:r>
            <a:r>
              <a:rPr lang="en-US" baseline="-25000" dirty="0" err="1"/>
              <a:t>n</a:t>
            </a:r>
            <a:r>
              <a:rPr lang="en-US" baseline="-25000" dirty="0"/>
              <a:t> </a:t>
            </a:r>
            <a:r>
              <a:rPr lang="en-US" dirty="0" smtClean="0">
                <a:latin typeface="+mn-lt"/>
              </a:rPr>
              <a:t>=-108.6 </a:t>
            </a:r>
            <a:r>
              <a:rPr lang="en-US" dirty="0" err="1" smtClean="0">
                <a:latin typeface="+mn-lt"/>
              </a:rPr>
              <a:t>ppm</a:t>
            </a:r>
            <a:endParaRPr lang="en-US" dirty="0">
              <a:latin typeface="+mn-lt"/>
            </a:endParaRPr>
          </a:p>
        </p:txBody>
      </p:sp>
      <p:sp>
        <p:nvSpPr>
          <p:cNvPr id="15" name="TextBox 14"/>
          <p:cNvSpPr txBox="1"/>
          <p:nvPr/>
        </p:nvSpPr>
        <p:spPr>
          <a:xfrm>
            <a:off x="2760916" y="1447800"/>
            <a:ext cx="1582484" cy="369332"/>
          </a:xfrm>
          <a:prstGeom prst="rect">
            <a:avLst/>
          </a:prstGeom>
          <a:noFill/>
        </p:spPr>
        <p:txBody>
          <a:bodyPr wrap="none">
            <a:spAutoFit/>
          </a:bodyPr>
          <a:lstStyle/>
          <a:p>
            <a:pPr>
              <a:defRPr/>
            </a:pPr>
            <a:r>
              <a:rPr lang="en-US" dirty="0" err="1" smtClean="0">
                <a:latin typeface="+mn-lt"/>
              </a:rPr>
              <a:t>B</a:t>
            </a:r>
            <a:r>
              <a:rPr lang="en-US" baseline="-25000" dirty="0" err="1" smtClean="0">
                <a:latin typeface="+mn-lt"/>
              </a:rPr>
              <a:t>n</a:t>
            </a:r>
            <a:r>
              <a:rPr lang="en-US" dirty="0" smtClean="0">
                <a:latin typeface="+mn-lt"/>
              </a:rPr>
              <a:t>=-176.2 </a:t>
            </a:r>
            <a:r>
              <a:rPr lang="en-US" dirty="0" err="1" smtClean="0">
                <a:latin typeface="+mn-lt"/>
              </a:rPr>
              <a:t>ppm</a:t>
            </a:r>
            <a:endParaRPr lang="en-US" dirty="0">
              <a:latin typeface="+mn-lt"/>
            </a:endParaRPr>
          </a:p>
        </p:txBody>
      </p:sp>
      <p:sp>
        <p:nvSpPr>
          <p:cNvPr id="16" name="TextBox 15"/>
          <p:cNvSpPr txBox="1"/>
          <p:nvPr/>
        </p:nvSpPr>
        <p:spPr>
          <a:xfrm>
            <a:off x="7068190" y="3886200"/>
            <a:ext cx="1542410" cy="369332"/>
          </a:xfrm>
          <a:prstGeom prst="rect">
            <a:avLst/>
          </a:prstGeom>
          <a:noFill/>
        </p:spPr>
        <p:txBody>
          <a:bodyPr wrap="none">
            <a:spAutoFit/>
          </a:bodyPr>
          <a:lstStyle/>
          <a:p>
            <a:pPr>
              <a:defRPr/>
            </a:pPr>
            <a:r>
              <a:rPr lang="en-US" dirty="0" err="1"/>
              <a:t>B</a:t>
            </a:r>
            <a:r>
              <a:rPr lang="en-US" baseline="-25000" dirty="0" err="1"/>
              <a:t>n</a:t>
            </a:r>
            <a:r>
              <a:rPr lang="en-US" baseline="-25000" dirty="0"/>
              <a:t> </a:t>
            </a:r>
            <a:r>
              <a:rPr lang="en-US" dirty="0" smtClean="0">
                <a:latin typeface="+mn-lt"/>
              </a:rPr>
              <a:t>=-55.2 </a:t>
            </a:r>
            <a:r>
              <a:rPr lang="en-US" dirty="0" err="1" smtClean="0">
                <a:latin typeface="+mn-lt"/>
              </a:rPr>
              <a:t>ppm</a:t>
            </a:r>
            <a:endParaRPr lang="en-US" dirty="0">
              <a:latin typeface="+mn-lt"/>
            </a:endParaRPr>
          </a:p>
        </p:txBody>
      </p:sp>
      <p:sp>
        <p:nvSpPr>
          <p:cNvPr id="17" name="TextBox 16"/>
          <p:cNvSpPr txBox="1"/>
          <p:nvPr/>
        </p:nvSpPr>
        <p:spPr>
          <a:xfrm>
            <a:off x="2819400" y="3974068"/>
            <a:ext cx="1542410" cy="369332"/>
          </a:xfrm>
          <a:prstGeom prst="rect">
            <a:avLst/>
          </a:prstGeom>
          <a:noFill/>
        </p:spPr>
        <p:txBody>
          <a:bodyPr wrap="none">
            <a:spAutoFit/>
          </a:bodyPr>
          <a:lstStyle/>
          <a:p>
            <a:pPr>
              <a:defRPr/>
            </a:pPr>
            <a:r>
              <a:rPr lang="en-US" dirty="0" err="1"/>
              <a:t>B</a:t>
            </a:r>
            <a:r>
              <a:rPr lang="en-US" baseline="-25000" dirty="0" err="1"/>
              <a:t>n</a:t>
            </a:r>
            <a:r>
              <a:rPr lang="en-US" baseline="-25000" dirty="0"/>
              <a:t> </a:t>
            </a:r>
            <a:r>
              <a:rPr lang="en-US" dirty="0" smtClean="0">
                <a:latin typeface="+mn-lt"/>
              </a:rPr>
              <a:t>=-21.0 </a:t>
            </a:r>
            <a:r>
              <a:rPr lang="en-US" dirty="0" err="1" smtClean="0">
                <a:latin typeface="+mn-lt"/>
              </a:rPr>
              <a:t>ppm</a:t>
            </a:r>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8229600" cy="2372360"/>
        </p:xfrm>
        <a:graphic>
          <a:graphicData uri="http://schemas.openxmlformats.org/drawingml/2006/table">
            <a:tbl>
              <a:tblPr firstRow="1" bandRow="1">
                <a:tableStyleId>{F5AB1C69-6EDB-4FF4-983F-18BD219EF322}</a:tableStyleId>
              </a:tblPr>
              <a:tblGrid>
                <a:gridCol w="990600"/>
                <a:gridCol w="2514600"/>
                <a:gridCol w="1181100"/>
                <a:gridCol w="1181100"/>
                <a:gridCol w="1181100"/>
                <a:gridCol w="1181100"/>
              </a:tblGrid>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Dataset</a:t>
                      </a:r>
                    </a:p>
                  </a:txBody>
                  <a:tcPr anchor="ctr"/>
                </a:tc>
                <a:tc rowSpan="2">
                  <a:txBody>
                    <a:bodyPr/>
                    <a:lstStyle/>
                    <a:p>
                      <a:pPr algn="ctr"/>
                      <a:r>
                        <a:rPr lang="en-US" dirty="0" smtClean="0">
                          <a:solidFill>
                            <a:schemeClr val="accent3">
                              <a:lumMod val="50000"/>
                            </a:schemeClr>
                          </a:solidFill>
                        </a:rPr>
                        <a:t>Transverse Asymmetry</a:t>
                      </a:r>
                    </a:p>
                    <a:p>
                      <a:pPr algn="ctr"/>
                      <a:r>
                        <a:rPr lang="en-US" dirty="0" smtClean="0">
                          <a:solidFill>
                            <a:schemeClr val="accent3">
                              <a:lumMod val="50000"/>
                            </a:schemeClr>
                          </a:solidFill>
                        </a:rPr>
                        <a:t>A</a:t>
                      </a:r>
                      <a:r>
                        <a:rPr lang="en-US" baseline="-25000" dirty="0" smtClean="0">
                          <a:solidFill>
                            <a:schemeClr val="accent3">
                              <a:lumMod val="50000"/>
                            </a:schemeClr>
                          </a:solidFill>
                        </a:rPr>
                        <a:t>n</a:t>
                      </a:r>
                      <a:r>
                        <a:rPr lang="en-US" dirty="0" smtClean="0">
                          <a:solidFill>
                            <a:schemeClr val="accent3">
                              <a:lumMod val="50000"/>
                            </a:schemeClr>
                          </a:solidFill>
                        </a:rPr>
                        <a:t> ± </a:t>
                      </a:r>
                      <a:r>
                        <a:rPr lang="el-GR" dirty="0" smtClean="0">
                          <a:solidFill>
                            <a:schemeClr val="accent3">
                              <a:lumMod val="50000"/>
                            </a:schemeClr>
                          </a:solidFill>
                        </a:rPr>
                        <a:t>σ</a:t>
                      </a:r>
                      <a:r>
                        <a:rPr lang="en-US" baseline="-25000" dirty="0" smtClean="0">
                          <a:solidFill>
                            <a:schemeClr val="accent3">
                              <a:lumMod val="50000"/>
                            </a:schemeClr>
                          </a:solidFill>
                        </a:rPr>
                        <a:t>stat </a:t>
                      </a:r>
                      <a:r>
                        <a:rPr lang="en-US" dirty="0" smtClean="0">
                          <a:solidFill>
                            <a:schemeClr val="accent3">
                              <a:lumMod val="50000"/>
                            </a:schemeClr>
                          </a:solidFill>
                        </a:rPr>
                        <a:t>± </a:t>
                      </a:r>
                      <a:r>
                        <a:rPr lang="el-GR" dirty="0" smtClean="0">
                          <a:solidFill>
                            <a:schemeClr val="accent3">
                              <a:lumMod val="50000"/>
                            </a:schemeClr>
                          </a:solidFill>
                        </a:rPr>
                        <a:t>σ</a:t>
                      </a:r>
                      <a:r>
                        <a:rPr lang="en-US" baseline="-25000" dirty="0" smtClean="0">
                          <a:solidFill>
                            <a:schemeClr val="accent3">
                              <a:lumMod val="50000"/>
                            </a:schemeClr>
                          </a:solidFill>
                        </a:rPr>
                        <a:t>sys </a:t>
                      </a:r>
                      <a:r>
                        <a:rPr lang="en-US" dirty="0" smtClean="0">
                          <a:solidFill>
                            <a:schemeClr val="accent3">
                              <a:lumMod val="50000"/>
                            </a:schemeClr>
                          </a:solidFill>
                        </a:rPr>
                        <a:t>±</a:t>
                      </a:r>
                      <a:r>
                        <a:rPr lang="el-GR" dirty="0" smtClean="0">
                          <a:solidFill>
                            <a:schemeClr val="accent3">
                              <a:lumMod val="50000"/>
                            </a:schemeClr>
                          </a:solidFill>
                        </a:rPr>
                        <a:t>σ</a:t>
                      </a:r>
                      <a:r>
                        <a:rPr lang="en-US" baseline="-25000" dirty="0" smtClean="0">
                          <a:solidFill>
                            <a:schemeClr val="accent3">
                              <a:lumMod val="50000"/>
                            </a:schemeClr>
                          </a:solidFill>
                        </a:rPr>
                        <a:t>global </a:t>
                      </a:r>
                    </a:p>
                    <a:p>
                      <a:pPr algn="ctr"/>
                      <a:r>
                        <a:rPr lang="en-US" baseline="-25000" dirty="0" smtClean="0">
                          <a:solidFill>
                            <a:schemeClr val="accent3">
                              <a:lumMod val="50000"/>
                            </a:schemeClr>
                          </a:solidFill>
                        </a:rPr>
                        <a:t>(</a:t>
                      </a:r>
                      <a:r>
                        <a:rPr lang="en-US" baseline="-25000" dirty="0" err="1" smtClean="0">
                          <a:solidFill>
                            <a:schemeClr val="accent3">
                              <a:lumMod val="50000"/>
                            </a:schemeClr>
                          </a:solidFill>
                        </a:rPr>
                        <a:t>ppm</a:t>
                      </a:r>
                      <a:r>
                        <a:rPr lang="en-US" baseline="-25000" dirty="0" smtClean="0">
                          <a:solidFill>
                            <a:schemeClr val="accent3">
                              <a:lumMod val="50000"/>
                            </a:schemeClr>
                          </a:solidFill>
                        </a:rPr>
                        <a:t>)</a:t>
                      </a:r>
                      <a:endParaRPr lang="en-US" baseline="-25000" dirty="0">
                        <a:solidFill>
                          <a:schemeClr val="accent3">
                            <a:lumMod val="50000"/>
                          </a:schemeClr>
                        </a:solidFill>
                      </a:endParaRPr>
                    </a:p>
                  </a:txBody>
                  <a:tcPr/>
                </a:tc>
                <a:tc gridSpan="4">
                  <a:txBody>
                    <a:bodyPr/>
                    <a:lstStyle/>
                    <a:p>
                      <a:pPr algn="ctr"/>
                      <a:r>
                        <a:rPr lang="en-US" dirty="0" smtClean="0">
                          <a:solidFill>
                            <a:schemeClr val="accent3">
                              <a:lumMod val="50000"/>
                            </a:schemeClr>
                          </a:solidFill>
                        </a:rPr>
                        <a:t>Change in asymmetry due to correction</a:t>
                      </a:r>
                      <a:r>
                        <a:rPr lang="en-US" baseline="0" dirty="0" smtClean="0">
                          <a:solidFill>
                            <a:schemeClr val="accent3">
                              <a:lumMod val="50000"/>
                            </a:schemeClr>
                          </a:solidFill>
                        </a:rPr>
                        <a:t> (%)</a:t>
                      </a:r>
                      <a:endParaRPr lang="en-US" dirty="0">
                        <a:solidFill>
                          <a:schemeClr val="accent3">
                            <a:lumMod val="50000"/>
                          </a:schemeClr>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vMerge="1">
                  <a:txBody>
                    <a:bodyPr/>
                    <a:lstStyle/>
                    <a:p>
                      <a:pPr algn="ctr"/>
                      <a:endParaRPr lang="en-US" baseline="-25000" dirty="0"/>
                    </a:p>
                  </a:txBody>
                  <a:tcPr/>
                </a:tc>
                <a:tc>
                  <a:txBody>
                    <a:bodyPr/>
                    <a:lstStyle/>
                    <a:p>
                      <a:pPr algn="ctr"/>
                      <a:r>
                        <a:rPr lang="en-US" sz="1400" dirty="0" err="1" smtClean="0">
                          <a:solidFill>
                            <a:schemeClr val="accent3">
                              <a:lumMod val="50000"/>
                            </a:schemeClr>
                          </a:solidFill>
                        </a:rPr>
                        <a:t>Scaler</a:t>
                      </a:r>
                      <a:r>
                        <a:rPr lang="en-US" sz="1400" baseline="0" dirty="0" smtClean="0">
                          <a:solidFill>
                            <a:schemeClr val="accent3">
                              <a:lumMod val="50000"/>
                            </a:schemeClr>
                          </a:solidFill>
                        </a:rPr>
                        <a:t> </a:t>
                      </a:r>
                    </a:p>
                    <a:p>
                      <a:pPr algn="ctr"/>
                      <a:r>
                        <a:rPr lang="en-US" sz="1400" baseline="0" dirty="0" smtClean="0">
                          <a:solidFill>
                            <a:schemeClr val="accent3">
                              <a:lumMod val="50000"/>
                            </a:schemeClr>
                          </a:solidFill>
                        </a:rPr>
                        <a:t>Counting</a:t>
                      </a:r>
                      <a:endParaRPr lang="en-US" sz="1400" dirty="0">
                        <a:solidFill>
                          <a:schemeClr val="accent3">
                            <a:lumMod val="50000"/>
                          </a:schemeClr>
                        </a:solidFill>
                      </a:endParaRPr>
                    </a:p>
                  </a:txBody>
                  <a:tcPr>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3">
                              <a:lumMod val="50000"/>
                            </a:schemeClr>
                          </a:solidFill>
                        </a:rPr>
                        <a:t>Rate</a:t>
                      </a:r>
                      <a:r>
                        <a:rPr lang="en-US" sz="1400" baseline="0" dirty="0" smtClean="0">
                          <a:solidFill>
                            <a:schemeClr val="accent3">
                              <a:lumMod val="50000"/>
                            </a:schemeClr>
                          </a:solidFill>
                        </a:rPr>
                        <a:t>s from electronics</a:t>
                      </a:r>
                      <a:endParaRPr lang="en-US" sz="1400" dirty="0" smtClean="0">
                        <a:solidFill>
                          <a:schemeClr val="accent3">
                            <a:lumMod val="50000"/>
                          </a:schemeClr>
                        </a:solidFill>
                      </a:endParaRPr>
                    </a:p>
                  </a:txBody>
                  <a:tcPr>
                    <a:solidFill>
                      <a:schemeClr val="accent5">
                        <a:lumMod val="90000"/>
                      </a:schemeClr>
                    </a:solidFill>
                  </a:tcPr>
                </a:tc>
                <a:tc>
                  <a:txBody>
                    <a:bodyPr/>
                    <a:lstStyle/>
                    <a:p>
                      <a:pPr algn="ctr"/>
                      <a:r>
                        <a:rPr lang="en-US" sz="1400" dirty="0" smtClean="0">
                          <a:solidFill>
                            <a:schemeClr val="accent3">
                              <a:lumMod val="50000"/>
                            </a:schemeClr>
                          </a:solidFill>
                        </a:rPr>
                        <a:t>Linear</a:t>
                      </a:r>
                    </a:p>
                    <a:p>
                      <a:pPr algn="ctr"/>
                      <a:r>
                        <a:rPr lang="en-US" sz="1400" dirty="0" smtClean="0">
                          <a:solidFill>
                            <a:schemeClr val="accent3">
                              <a:lumMod val="50000"/>
                            </a:schemeClr>
                          </a:solidFill>
                        </a:rPr>
                        <a:t>Regression</a:t>
                      </a:r>
                      <a:endParaRPr lang="en-US" sz="1400" dirty="0">
                        <a:solidFill>
                          <a:schemeClr val="accent3">
                            <a:lumMod val="50000"/>
                          </a:schemeClr>
                        </a:solidFill>
                      </a:endParaRPr>
                    </a:p>
                  </a:txBody>
                  <a:tcPr>
                    <a:solidFill>
                      <a:schemeClr val="accent5">
                        <a:lumMod val="90000"/>
                      </a:schemeClr>
                    </a:solidFill>
                  </a:tcPr>
                </a:tc>
                <a:tc>
                  <a:txBody>
                    <a:bodyPr/>
                    <a:lstStyle/>
                    <a:p>
                      <a:pPr algn="ctr"/>
                      <a:r>
                        <a:rPr lang="en-US" sz="1400" dirty="0" smtClean="0">
                          <a:solidFill>
                            <a:schemeClr val="accent3">
                              <a:lumMod val="50000"/>
                            </a:schemeClr>
                          </a:solidFill>
                        </a:rPr>
                        <a:t>Background</a:t>
                      </a:r>
                    </a:p>
                    <a:p>
                      <a:pPr algn="ctr"/>
                      <a:r>
                        <a:rPr lang="en-US" sz="1400" dirty="0" smtClean="0">
                          <a:solidFill>
                            <a:schemeClr val="accent3">
                              <a:lumMod val="50000"/>
                            </a:schemeClr>
                          </a:solidFill>
                        </a:rPr>
                        <a:t>Asymmetries</a:t>
                      </a:r>
                      <a:endParaRPr lang="en-US" sz="1400" dirty="0">
                        <a:solidFill>
                          <a:schemeClr val="accent3">
                            <a:lumMod val="50000"/>
                          </a:schemeClr>
                        </a:solidFill>
                      </a:endParaRPr>
                    </a:p>
                  </a:txBody>
                  <a:tcPr>
                    <a:solidFill>
                      <a:schemeClr val="accent5">
                        <a:lumMod val="90000"/>
                      </a:schemeClr>
                    </a:solidFill>
                  </a:tcPr>
                </a:tc>
              </a:tr>
              <a:tr h="370840">
                <a:tc>
                  <a:txBody>
                    <a:bodyPr/>
                    <a:lstStyle/>
                    <a:p>
                      <a:pPr algn="ctr"/>
                      <a:r>
                        <a:rPr lang="en-US" dirty="0" smtClean="0"/>
                        <a:t>H362</a:t>
                      </a:r>
                      <a:endParaRPr lang="en-US" dirty="0"/>
                    </a:p>
                  </a:txBody>
                  <a:tcPr anchor="ctr"/>
                </a:tc>
                <a:tc>
                  <a:txBody>
                    <a:bodyPr/>
                    <a:lstStyle/>
                    <a:p>
                      <a:r>
                        <a:rPr lang="en-US" dirty="0" smtClean="0"/>
                        <a:t> -176.2 ± 5.7</a:t>
                      </a:r>
                      <a:r>
                        <a:rPr lang="en-US" baseline="0" dirty="0" smtClean="0"/>
                        <a:t> </a:t>
                      </a:r>
                      <a:r>
                        <a:rPr lang="en-US" dirty="0" smtClean="0"/>
                        <a:t>± 6.0 ± 2.8</a:t>
                      </a:r>
                      <a:endParaRPr lang="en-US" baseline="-25000" dirty="0"/>
                    </a:p>
                  </a:txBody>
                  <a:tcPr/>
                </a:tc>
                <a:tc>
                  <a:txBody>
                    <a:bodyPr/>
                    <a:lstStyle/>
                    <a:p>
                      <a:pPr algn="ctr"/>
                      <a:r>
                        <a:rPr lang="en-US" dirty="0" smtClean="0"/>
                        <a:t>&lt;1%</a:t>
                      </a:r>
                      <a:endParaRPr lang="en-US" dirty="0"/>
                    </a:p>
                  </a:txBody>
                  <a:tcPr/>
                </a:tc>
                <a:tc>
                  <a:txBody>
                    <a:bodyPr/>
                    <a:lstStyle/>
                    <a:p>
                      <a:pPr algn="ctr"/>
                      <a:r>
                        <a:rPr lang="en-US" dirty="0" smtClean="0"/>
                        <a:t>2.9%</a:t>
                      </a:r>
                      <a:endParaRPr lang="en-US" dirty="0"/>
                    </a:p>
                  </a:txBody>
                  <a:tcPr/>
                </a:tc>
                <a:tc>
                  <a:txBody>
                    <a:bodyPr/>
                    <a:lstStyle/>
                    <a:p>
                      <a:pPr algn="ctr"/>
                      <a:r>
                        <a:rPr lang="en-US" dirty="0" smtClean="0"/>
                        <a:t>1.3%</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D362</a:t>
                      </a:r>
                    </a:p>
                  </a:txBody>
                  <a:tcPr anchor="ctr"/>
                </a:tc>
                <a:tc>
                  <a:txBody>
                    <a:bodyPr/>
                    <a:lstStyle/>
                    <a:p>
                      <a:r>
                        <a:rPr lang="en-US" dirty="0" smtClean="0"/>
                        <a:t> -108.6 ± 6.7</a:t>
                      </a:r>
                      <a:r>
                        <a:rPr lang="en-US" baseline="-25000" dirty="0" smtClean="0"/>
                        <a:t> </a:t>
                      </a:r>
                      <a:r>
                        <a:rPr lang="en-US" dirty="0" smtClean="0"/>
                        <a:t>± 3.1</a:t>
                      </a:r>
                      <a:r>
                        <a:rPr lang="en-US" baseline="-25000" dirty="0" smtClean="0"/>
                        <a:t> </a:t>
                      </a:r>
                      <a:r>
                        <a:rPr lang="en-US" dirty="0" smtClean="0"/>
                        <a:t>± 1.7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1%</a:t>
                      </a:r>
                    </a:p>
                  </a:txBody>
                  <a:tcPr/>
                </a:tc>
                <a:tc>
                  <a:txBody>
                    <a:bodyPr/>
                    <a:lstStyle/>
                    <a:p>
                      <a:pPr algn="ctr"/>
                      <a:r>
                        <a:rPr lang="en-US" dirty="0" smtClean="0"/>
                        <a:t>1.6%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1%</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H687</a:t>
                      </a:r>
                    </a:p>
                  </a:txBody>
                  <a:tcPr anchor="ctr"/>
                </a:tc>
                <a:tc>
                  <a:txBody>
                    <a:bodyPr/>
                    <a:lstStyle/>
                    <a:p>
                      <a:r>
                        <a:rPr lang="en-US" dirty="0" smtClean="0"/>
                        <a:t>   -21.0</a:t>
                      </a:r>
                      <a:r>
                        <a:rPr lang="en-US" baseline="0" dirty="0" smtClean="0"/>
                        <a:t> </a:t>
                      </a:r>
                      <a:r>
                        <a:rPr lang="en-US" dirty="0" smtClean="0"/>
                        <a:t>± 18</a:t>
                      </a:r>
                      <a:r>
                        <a:rPr lang="en-US" baseline="0" dirty="0" smtClean="0"/>
                        <a:t>  </a:t>
                      </a:r>
                      <a:r>
                        <a:rPr lang="en-US" dirty="0" smtClean="0"/>
                        <a:t>± 15  ± 0.4</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&lt;1%</a:t>
                      </a:r>
                    </a:p>
                  </a:txBody>
                  <a:tcPr/>
                </a:tc>
                <a:tc>
                  <a:txBody>
                    <a:bodyPr/>
                    <a:lstStyle/>
                    <a:p>
                      <a:pPr algn="ctr"/>
                      <a:r>
                        <a:rPr lang="en-US" dirty="0" smtClean="0"/>
                        <a:t>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D687</a:t>
                      </a:r>
                    </a:p>
                  </a:txBody>
                  <a:tcPr anchor="ctr"/>
                </a:tc>
                <a:tc>
                  <a:txBody>
                    <a:bodyPr/>
                    <a:lstStyle/>
                    <a:p>
                      <a:r>
                        <a:rPr lang="en-US" dirty="0" smtClean="0"/>
                        <a:t>   -55.2 ± 71  ± 32  ± 0.9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1%</a:t>
                      </a:r>
                    </a:p>
                  </a:txBody>
                  <a:tcPr/>
                </a:tc>
                <a:tc>
                  <a:txBody>
                    <a:bodyPr/>
                    <a:lstStyle/>
                    <a:p>
                      <a:pPr algn="ctr"/>
                      <a:r>
                        <a:rPr lang="en-US" dirty="0" smtClean="0"/>
                        <a:t>28%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1%</a:t>
                      </a:r>
                    </a:p>
                  </a:txBody>
                  <a:tcPr/>
                </a:tc>
                <a:tc>
                  <a:txBody>
                    <a:bodyPr/>
                    <a:lstStyle/>
                    <a:p>
                      <a:pPr algn="ctr"/>
                      <a:r>
                        <a:rPr lang="en-US" dirty="0" smtClean="0"/>
                        <a:t>10%</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5954DD87-CD73-49D8-B044-96D40BC31C9C}" type="slidenum">
              <a:rPr lang="en-US"/>
              <a:pPr>
                <a:defRPr/>
              </a:pPr>
              <a:t>13</a:t>
            </a:fld>
            <a:endParaRPr lang="en-US"/>
          </a:p>
        </p:txBody>
      </p:sp>
      <p:sp>
        <p:nvSpPr>
          <p:cNvPr id="25652" name="Title 4"/>
          <p:cNvSpPr>
            <a:spLocks noGrp="1"/>
          </p:cNvSpPr>
          <p:nvPr>
            <p:ph type="ctrTitle"/>
          </p:nvPr>
        </p:nvSpPr>
        <p:spPr>
          <a:xfrm>
            <a:off x="2057400" y="0"/>
            <a:ext cx="7010400" cy="914400"/>
          </a:xfrm>
        </p:spPr>
        <p:txBody>
          <a:bodyPr/>
          <a:lstStyle/>
          <a:p>
            <a:pPr algn="r" eaLnBrk="1" hangingPunct="1"/>
            <a:r>
              <a:rPr lang="en-US" smtClean="0"/>
              <a:t>Summary of Results</a:t>
            </a:r>
          </a:p>
        </p:txBody>
      </p:sp>
      <p:sp>
        <p:nvSpPr>
          <p:cNvPr id="8" name="Rectangle 26"/>
          <p:cNvSpPr>
            <a:spLocks noChangeArrowheads="1"/>
          </p:cNvSpPr>
          <p:nvPr/>
        </p:nvSpPr>
        <p:spPr bwMode="auto">
          <a:xfrm>
            <a:off x="304800" y="3987800"/>
            <a:ext cx="8610600" cy="2308225"/>
          </a:xfrm>
          <a:prstGeom prst="rect">
            <a:avLst/>
          </a:prstGeom>
          <a:noFill/>
          <a:ln w="9525">
            <a:noFill/>
            <a:miter lim="800000"/>
            <a:headEnd/>
            <a:tailEnd/>
          </a:ln>
        </p:spPr>
        <p:txBody>
          <a:bodyPr anchor="ctr">
            <a:spAutoFit/>
          </a:bodyPr>
          <a:lstStyle/>
          <a:p>
            <a:pPr>
              <a:defRPr/>
            </a:pPr>
            <a:r>
              <a:rPr lang="en-US" sz="1600" dirty="0">
                <a:latin typeface="+mn-lt"/>
              </a:rPr>
              <a:t>Backward angle data from other experiments:</a:t>
            </a:r>
          </a:p>
          <a:p>
            <a:pPr>
              <a:defRPr/>
            </a:pPr>
            <a:endParaRPr lang="en-US" sz="1600" dirty="0">
              <a:latin typeface="+mn-lt"/>
            </a:endParaRPr>
          </a:p>
          <a:p>
            <a:pPr>
              <a:defRPr/>
            </a:pPr>
            <a:r>
              <a:rPr lang="en-US" sz="1600" dirty="0">
                <a:latin typeface="+mn-lt"/>
              </a:rPr>
              <a:t>	SAMPLE(H): E=192 </a:t>
            </a:r>
            <a:r>
              <a:rPr lang="en-US" sz="1600" dirty="0" err="1">
                <a:latin typeface="+mn-lt"/>
              </a:rPr>
              <a:t>MeV</a:t>
            </a:r>
            <a:r>
              <a:rPr lang="en-US" sz="1600" dirty="0">
                <a:latin typeface="+mn-lt"/>
              </a:rPr>
              <a:t>, Q</a:t>
            </a:r>
            <a:r>
              <a:rPr lang="en-US" sz="1600" baseline="30000" dirty="0">
                <a:latin typeface="+mn-lt"/>
              </a:rPr>
              <a:t>2</a:t>
            </a:r>
            <a:r>
              <a:rPr lang="en-US" sz="1600" dirty="0">
                <a:latin typeface="+mn-lt"/>
              </a:rPr>
              <a:t>=.10 GeV</a:t>
            </a:r>
            <a:r>
              <a:rPr lang="en-US" sz="1600" baseline="30000" dirty="0">
                <a:latin typeface="+mn-lt"/>
              </a:rPr>
              <a:t>2</a:t>
            </a:r>
            <a:r>
              <a:rPr lang="en-US" sz="1600" dirty="0">
                <a:latin typeface="+mn-lt"/>
              </a:rPr>
              <a:t>, </a:t>
            </a:r>
            <a:r>
              <a:rPr lang="el-GR" sz="1600" dirty="0">
                <a:latin typeface="+mn-lt"/>
              </a:rPr>
              <a:t>θ</a:t>
            </a:r>
            <a:r>
              <a:rPr lang="en-US" sz="1600" baseline="-25000" dirty="0">
                <a:latin typeface="+mn-lt"/>
              </a:rPr>
              <a:t>lab</a:t>
            </a:r>
            <a:r>
              <a:rPr lang="en-US" sz="1600" dirty="0">
                <a:latin typeface="+mn-lt"/>
              </a:rPr>
              <a:t> =145º, </a:t>
            </a:r>
            <a:r>
              <a:rPr lang="en-US" sz="1600" dirty="0">
                <a:solidFill>
                  <a:srgbClr val="FF0000"/>
                </a:solidFill>
                <a:latin typeface="+mn-lt"/>
              </a:rPr>
              <a:t>A</a:t>
            </a:r>
            <a:r>
              <a:rPr lang="en-US" sz="1600" baseline="-25000" dirty="0">
                <a:solidFill>
                  <a:srgbClr val="FF0000"/>
                </a:solidFill>
                <a:latin typeface="+mn-lt"/>
              </a:rPr>
              <a:t>n</a:t>
            </a:r>
            <a:r>
              <a:rPr lang="en-US" sz="1600" dirty="0">
                <a:solidFill>
                  <a:srgbClr val="FF0000"/>
                </a:solidFill>
                <a:latin typeface="+mn-lt"/>
              </a:rPr>
              <a:t> = -15.4+/- 5.4 </a:t>
            </a:r>
            <a:r>
              <a:rPr lang="en-US" sz="1600" dirty="0" err="1">
                <a:solidFill>
                  <a:srgbClr val="FF0000"/>
                </a:solidFill>
                <a:latin typeface="+mn-lt"/>
              </a:rPr>
              <a:t>ppm</a:t>
            </a:r>
            <a:endParaRPr lang="en-US" sz="1600" dirty="0">
              <a:solidFill>
                <a:srgbClr val="FF0000"/>
              </a:solidFill>
              <a:latin typeface="+mn-lt"/>
            </a:endParaRPr>
          </a:p>
          <a:p>
            <a:pPr>
              <a:defRPr/>
            </a:pPr>
            <a:r>
              <a:rPr lang="en-US" sz="1600" dirty="0">
                <a:latin typeface="+mn-lt"/>
              </a:rPr>
              <a:t>	Phys. Rev. </a:t>
            </a:r>
            <a:r>
              <a:rPr lang="en-US" sz="1600" b="1" dirty="0">
                <a:latin typeface="+mn-lt"/>
              </a:rPr>
              <a:t>C63</a:t>
            </a:r>
            <a:r>
              <a:rPr lang="en-US" sz="1600" dirty="0">
                <a:latin typeface="+mn-lt"/>
              </a:rPr>
              <a:t> 064001 (2001)</a:t>
            </a:r>
          </a:p>
          <a:p>
            <a:pPr>
              <a:defRPr/>
            </a:pPr>
            <a:r>
              <a:rPr lang="en-US" sz="1600" dirty="0">
                <a:latin typeface="+mn-lt"/>
              </a:rPr>
              <a:t> </a:t>
            </a:r>
          </a:p>
          <a:p>
            <a:pPr>
              <a:defRPr/>
            </a:pPr>
            <a:r>
              <a:rPr lang="en-US" sz="1600" dirty="0">
                <a:latin typeface="+mn-lt"/>
              </a:rPr>
              <a:t> 	         A4(H): E=315 </a:t>
            </a:r>
            <a:r>
              <a:rPr lang="en-US" sz="1600" dirty="0" err="1">
                <a:latin typeface="+mn-lt"/>
              </a:rPr>
              <a:t>MeV</a:t>
            </a:r>
            <a:r>
              <a:rPr lang="en-US" sz="1600" dirty="0">
                <a:latin typeface="+mn-lt"/>
              </a:rPr>
              <a:t>, Q</a:t>
            </a:r>
            <a:r>
              <a:rPr lang="en-US" sz="1600" baseline="30000" dirty="0">
                <a:latin typeface="+mn-lt"/>
              </a:rPr>
              <a:t>2</a:t>
            </a:r>
            <a:r>
              <a:rPr lang="en-US" sz="1600" dirty="0">
                <a:latin typeface="+mn-lt"/>
              </a:rPr>
              <a:t>=.23 GeV</a:t>
            </a:r>
            <a:r>
              <a:rPr lang="en-US" sz="1600" baseline="30000" dirty="0">
                <a:latin typeface="+mn-lt"/>
              </a:rPr>
              <a:t>2</a:t>
            </a:r>
            <a:r>
              <a:rPr lang="en-US" sz="1600" dirty="0">
                <a:latin typeface="+mn-lt"/>
              </a:rPr>
              <a:t>, </a:t>
            </a:r>
            <a:r>
              <a:rPr lang="el-GR" sz="1600" dirty="0">
                <a:latin typeface="+mn-lt"/>
              </a:rPr>
              <a:t>θ</a:t>
            </a:r>
            <a:r>
              <a:rPr lang="en-US" sz="1600" baseline="-25000" dirty="0">
                <a:latin typeface="+mn-lt"/>
              </a:rPr>
              <a:t>lab</a:t>
            </a:r>
            <a:r>
              <a:rPr lang="en-US" sz="1600" dirty="0">
                <a:latin typeface="+mn-lt"/>
              </a:rPr>
              <a:t> =145º, </a:t>
            </a:r>
            <a:r>
              <a:rPr lang="en-US" sz="1600" dirty="0">
                <a:solidFill>
                  <a:srgbClr val="FF0000"/>
                </a:solidFill>
                <a:latin typeface="+mn-lt"/>
              </a:rPr>
              <a:t>A</a:t>
            </a:r>
            <a:r>
              <a:rPr lang="en-US" sz="1600" baseline="-25000" dirty="0">
                <a:solidFill>
                  <a:srgbClr val="FF0000"/>
                </a:solidFill>
                <a:latin typeface="+mn-lt"/>
              </a:rPr>
              <a:t>n</a:t>
            </a:r>
            <a:r>
              <a:rPr lang="en-US" sz="1600" dirty="0">
                <a:solidFill>
                  <a:srgbClr val="FF0000"/>
                </a:solidFill>
                <a:latin typeface="+mn-lt"/>
              </a:rPr>
              <a:t> = -</a:t>
            </a:r>
            <a:r>
              <a:rPr lang="en-US" sz="1600" dirty="0" smtClean="0">
                <a:solidFill>
                  <a:srgbClr val="FF0000"/>
                </a:solidFill>
                <a:latin typeface="+mn-lt"/>
              </a:rPr>
              <a:t>84.81+/- 4.28 </a:t>
            </a:r>
            <a:r>
              <a:rPr lang="en-US" sz="1600" dirty="0" err="1">
                <a:solidFill>
                  <a:srgbClr val="FF0000"/>
                </a:solidFill>
                <a:latin typeface="+mn-lt"/>
              </a:rPr>
              <a:t>ppm</a:t>
            </a:r>
            <a:endParaRPr lang="en-US" sz="1600" dirty="0">
              <a:solidFill>
                <a:srgbClr val="FF0000"/>
              </a:solidFill>
              <a:latin typeface="+mn-lt"/>
            </a:endParaRPr>
          </a:p>
          <a:p>
            <a:pPr>
              <a:defRPr/>
            </a:pPr>
            <a:r>
              <a:rPr lang="en-US" sz="1600" dirty="0">
                <a:latin typeface="+mn-lt"/>
              </a:rPr>
              <a:t>	Eur. Phys. J. </a:t>
            </a:r>
            <a:r>
              <a:rPr lang="en-US" sz="1600" b="1" dirty="0">
                <a:latin typeface="+mn-lt"/>
              </a:rPr>
              <a:t>A32</a:t>
            </a:r>
            <a:r>
              <a:rPr lang="en-US" sz="1600" dirty="0">
                <a:latin typeface="+mn-lt"/>
              </a:rPr>
              <a:t> 497 (2007</a:t>
            </a:r>
            <a:r>
              <a:rPr lang="en-US" sz="1600" dirty="0" smtClean="0">
                <a:latin typeface="+mn-lt"/>
              </a:rPr>
              <a:t>) (preliminary)</a:t>
            </a:r>
            <a:endParaRPr lang="en-US" sz="1600" dirty="0">
              <a:latin typeface="+mn-lt"/>
            </a:endParaRPr>
          </a:p>
          <a:p>
            <a:pPr>
              <a:defRPr/>
            </a:pPr>
            <a:endParaRPr lang="en-US" sz="1600" dirty="0">
              <a:latin typeface="+mn-lt"/>
            </a:endParaRPr>
          </a:p>
          <a:p>
            <a:pPr>
              <a:defRPr/>
            </a:pPr>
            <a:r>
              <a:rPr lang="en-US" sz="1600" dirty="0">
                <a:latin typeface="+mn-lt"/>
              </a:rPr>
              <a:t>	m</a:t>
            </a:r>
            <a:r>
              <a:rPr lang="en-US" sz="1600" dirty="0" smtClean="0">
                <a:latin typeface="+mn-lt"/>
              </a:rPr>
              <a:t>ore </a:t>
            </a:r>
            <a:r>
              <a:rPr lang="en-US" sz="1600" dirty="0">
                <a:latin typeface="+mn-lt"/>
              </a:rPr>
              <a:t>from A4 </a:t>
            </a:r>
            <a:r>
              <a:rPr lang="en-US" sz="1600" dirty="0" smtClean="0">
                <a:latin typeface="+mn-lt"/>
              </a:rPr>
              <a:t>coming soon</a:t>
            </a:r>
            <a:endParaRPr lang="en-US" sz="16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3962400"/>
            <a:ext cx="65532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75000"/>
                </a:schemeClr>
              </a:solidFill>
            </a:endParaRPr>
          </a:p>
        </p:txBody>
      </p:sp>
      <p:sp>
        <p:nvSpPr>
          <p:cNvPr id="6148" name="Text Box 22"/>
          <p:cNvSpPr txBox="1">
            <a:spLocks noChangeArrowheads="1"/>
          </p:cNvSpPr>
          <p:nvPr/>
        </p:nvSpPr>
        <p:spPr bwMode="auto">
          <a:xfrm>
            <a:off x="304800" y="3138488"/>
            <a:ext cx="7048500" cy="3262312"/>
          </a:xfrm>
          <a:prstGeom prst="rect">
            <a:avLst/>
          </a:prstGeom>
          <a:noFill/>
          <a:ln w="9525">
            <a:noFill/>
            <a:miter lim="800000"/>
            <a:headEnd/>
            <a:tailEnd/>
          </a:ln>
        </p:spPr>
        <p:txBody>
          <a:bodyPr wrap="none">
            <a:spAutoFit/>
          </a:bodyPr>
          <a:lstStyle/>
          <a:p>
            <a:pPr>
              <a:buFont typeface="Wingdings" pitchFamily="2" charset="2"/>
              <a:buChar char="§"/>
            </a:pPr>
            <a:r>
              <a:rPr lang="en-US" b="1" dirty="0"/>
              <a:t>Threshold region:</a:t>
            </a:r>
            <a:r>
              <a:rPr lang="en-US" dirty="0"/>
              <a:t> HB</a:t>
            </a:r>
            <a:r>
              <a:rPr lang="el-GR" dirty="0">
                <a:latin typeface="Times New Roman" pitchFamily="18" charset="0"/>
                <a:cs typeface="Times New Roman" pitchFamily="18" charset="0"/>
              </a:rPr>
              <a:t>χ</a:t>
            </a:r>
            <a:r>
              <a:rPr lang="en-US" dirty="0"/>
              <a:t>PT</a:t>
            </a:r>
          </a:p>
          <a:p>
            <a:r>
              <a:rPr lang="en-US" sz="1400" dirty="0"/>
              <a:t>  </a:t>
            </a:r>
            <a:r>
              <a:rPr lang="en-US" sz="1200" dirty="0"/>
              <a:t>L. </a:t>
            </a:r>
            <a:r>
              <a:rPr lang="en-US" sz="1200" dirty="0" err="1"/>
              <a:t>Diaconescu</a:t>
            </a:r>
            <a:r>
              <a:rPr lang="en-US" sz="1200" dirty="0"/>
              <a:t> &amp; M.J. Ramsey-</a:t>
            </a:r>
            <a:r>
              <a:rPr lang="en-US" sz="1200" dirty="0" err="1"/>
              <a:t>Musolf</a:t>
            </a:r>
            <a:r>
              <a:rPr lang="en-US" sz="1200" dirty="0"/>
              <a:t>,  Phys. Rev. C70, 054003 (2004)</a:t>
            </a:r>
          </a:p>
          <a:p>
            <a:pPr>
              <a:buFont typeface="Wingdings" pitchFamily="2" charset="2"/>
              <a:buNone/>
            </a:pPr>
            <a:endParaRPr lang="en-US" sz="1200" dirty="0"/>
          </a:p>
          <a:p>
            <a:pPr>
              <a:buFont typeface="Wingdings" pitchFamily="2" charset="2"/>
              <a:buNone/>
            </a:pPr>
            <a:endParaRPr lang="en-US" sz="1200" dirty="0"/>
          </a:p>
          <a:p>
            <a:pPr>
              <a:buFont typeface="Wingdings" pitchFamily="2" charset="2"/>
              <a:buChar char="§"/>
            </a:pPr>
            <a:r>
              <a:rPr lang="en-US" b="1" dirty="0"/>
              <a:t>Resonance region:</a:t>
            </a:r>
            <a:r>
              <a:rPr lang="en-US" dirty="0"/>
              <a:t> moderate energy</a:t>
            </a:r>
          </a:p>
          <a:p>
            <a:pPr>
              <a:buFont typeface="Wingdings" pitchFamily="2" charset="2"/>
              <a:buNone/>
            </a:pPr>
            <a:r>
              <a:rPr lang="en-US" sz="1200" dirty="0"/>
              <a:t>  B. </a:t>
            </a:r>
            <a:r>
              <a:rPr lang="en-US" sz="1200" dirty="0" err="1"/>
              <a:t>Pasquini</a:t>
            </a:r>
            <a:r>
              <a:rPr lang="en-US" sz="1200" dirty="0"/>
              <a:t> &amp; M. </a:t>
            </a:r>
            <a:r>
              <a:rPr lang="en-US" sz="1200" dirty="0" err="1"/>
              <a:t>Vanderhaeghen</a:t>
            </a:r>
            <a:r>
              <a:rPr lang="en-US" sz="1200" dirty="0"/>
              <a:t>, Phys. Rev. C70, 045206 (2004)</a:t>
            </a:r>
          </a:p>
          <a:p>
            <a:pPr>
              <a:buFont typeface="Wingdings" pitchFamily="2" charset="2"/>
              <a:buNone/>
            </a:pPr>
            <a:endParaRPr lang="en-US" sz="1200" dirty="0"/>
          </a:p>
          <a:p>
            <a:pPr>
              <a:buFont typeface="Wingdings" pitchFamily="2" charset="2"/>
              <a:buNone/>
            </a:pPr>
            <a:endParaRPr lang="en-US" sz="1200" dirty="0"/>
          </a:p>
          <a:p>
            <a:pPr>
              <a:buFont typeface="Wingdings" pitchFamily="2" charset="2"/>
              <a:buChar char="§"/>
            </a:pPr>
            <a:r>
              <a:rPr lang="en-US" b="1" dirty="0"/>
              <a:t>High energy forward scattering region:</a:t>
            </a:r>
            <a:r>
              <a:rPr lang="en-US" dirty="0"/>
              <a:t> diffractive limit</a:t>
            </a:r>
            <a:endParaRPr lang="en-US" b="1" dirty="0"/>
          </a:p>
          <a:p>
            <a:pPr>
              <a:buFont typeface="Wingdings" pitchFamily="2" charset="2"/>
              <a:buNone/>
            </a:pPr>
            <a:r>
              <a:rPr lang="en-US" sz="1200" b="1" dirty="0">
                <a:solidFill>
                  <a:srgbClr val="A50021"/>
                </a:solidFill>
              </a:rPr>
              <a:t>  </a:t>
            </a:r>
            <a:r>
              <a:rPr lang="en-US" sz="1200" dirty="0" err="1"/>
              <a:t>Afanasev</a:t>
            </a:r>
            <a:r>
              <a:rPr lang="en-US" sz="1200" dirty="0"/>
              <a:t> &amp; </a:t>
            </a:r>
            <a:r>
              <a:rPr lang="en-US" sz="1200" dirty="0" err="1"/>
              <a:t>Merenkov</a:t>
            </a:r>
            <a:r>
              <a:rPr lang="en-US" sz="1200" dirty="0"/>
              <a:t>, Phys. </a:t>
            </a:r>
            <a:r>
              <a:rPr lang="en-US" sz="1200" dirty="0" err="1"/>
              <a:t>Lett</a:t>
            </a:r>
            <a:r>
              <a:rPr lang="en-US" sz="1200" dirty="0"/>
              <a:t>. B599, 48 (2004)</a:t>
            </a:r>
          </a:p>
          <a:p>
            <a:pPr>
              <a:buFont typeface="Wingdings" pitchFamily="2" charset="2"/>
              <a:buNone/>
            </a:pPr>
            <a:r>
              <a:rPr lang="en-US" sz="1200" dirty="0"/>
              <a:t>  </a:t>
            </a:r>
            <a:r>
              <a:rPr lang="en-US" sz="1200" dirty="0" err="1"/>
              <a:t>Gorchtein</a:t>
            </a:r>
            <a:r>
              <a:rPr lang="en-US" sz="1200" dirty="0"/>
              <a:t>, Phys. </a:t>
            </a:r>
            <a:r>
              <a:rPr lang="en-US" sz="1200" dirty="0" err="1"/>
              <a:t>Lett</a:t>
            </a:r>
            <a:r>
              <a:rPr lang="en-US" sz="1200" dirty="0"/>
              <a:t>. B644, 322 (2007)</a:t>
            </a:r>
          </a:p>
          <a:p>
            <a:pPr>
              <a:buFont typeface="Wingdings" pitchFamily="2" charset="2"/>
              <a:buNone/>
            </a:pPr>
            <a:endParaRPr lang="en-US" sz="1200" dirty="0"/>
          </a:p>
          <a:p>
            <a:pPr>
              <a:buFont typeface="Wingdings" pitchFamily="2" charset="2"/>
              <a:buNone/>
            </a:pPr>
            <a:endParaRPr lang="en-US" sz="1200" dirty="0"/>
          </a:p>
          <a:p>
            <a:pPr>
              <a:buFont typeface="Wingdings" pitchFamily="2" charset="2"/>
              <a:buChar char="§"/>
            </a:pPr>
            <a:r>
              <a:rPr lang="en-US" b="1" dirty="0"/>
              <a:t>Hard scattering region:</a:t>
            </a:r>
            <a:r>
              <a:rPr lang="en-US" dirty="0"/>
              <a:t> GPDs (Generalized Parton Distributions)</a:t>
            </a:r>
          </a:p>
          <a:p>
            <a:pPr>
              <a:buFont typeface="Wingdings" pitchFamily="2" charset="2"/>
              <a:buNone/>
            </a:pPr>
            <a:r>
              <a:rPr lang="en-US" sz="1200" dirty="0"/>
              <a:t>  M. </a:t>
            </a:r>
            <a:r>
              <a:rPr lang="en-US" sz="1200" dirty="0" err="1"/>
              <a:t>Gorchtein</a:t>
            </a:r>
            <a:r>
              <a:rPr lang="en-US" sz="1200" dirty="0"/>
              <a:t>, P.A.M. </a:t>
            </a:r>
            <a:r>
              <a:rPr lang="en-US" sz="1200" dirty="0" err="1"/>
              <a:t>Guichon</a:t>
            </a:r>
            <a:r>
              <a:rPr lang="en-US" sz="1200" dirty="0"/>
              <a:t>, M. </a:t>
            </a:r>
            <a:r>
              <a:rPr lang="en-US" sz="1200" dirty="0" err="1"/>
              <a:t>Vanderhaeghen</a:t>
            </a:r>
            <a:r>
              <a:rPr lang="en-US" sz="1200" dirty="0"/>
              <a:t>, </a:t>
            </a:r>
            <a:r>
              <a:rPr lang="en-US" sz="1200" dirty="0" err="1"/>
              <a:t>Nuc.Phys</a:t>
            </a:r>
            <a:r>
              <a:rPr lang="en-US" sz="1200" dirty="0"/>
              <a:t>. A 741:234-248,2004</a:t>
            </a:r>
          </a:p>
        </p:txBody>
      </p:sp>
      <p:sp>
        <p:nvSpPr>
          <p:cNvPr id="6149" name="Title 2"/>
          <p:cNvSpPr>
            <a:spLocks noGrp="1"/>
          </p:cNvSpPr>
          <p:nvPr>
            <p:ph type="ctrTitle"/>
          </p:nvPr>
        </p:nvSpPr>
        <p:spPr>
          <a:xfrm>
            <a:off x="2057400" y="0"/>
            <a:ext cx="7010400" cy="914400"/>
          </a:xfrm>
        </p:spPr>
        <p:txBody>
          <a:bodyPr/>
          <a:lstStyle/>
          <a:p>
            <a:pPr algn="r"/>
            <a:r>
              <a:rPr lang="en-US" smtClean="0"/>
              <a:t>Theory Summary </a:t>
            </a:r>
          </a:p>
        </p:txBody>
      </p:sp>
      <p:sp>
        <p:nvSpPr>
          <p:cNvPr id="5" name="Slide Number Placeholder 4"/>
          <p:cNvSpPr>
            <a:spLocks noGrp="1"/>
          </p:cNvSpPr>
          <p:nvPr>
            <p:ph type="sldNum" sz="quarter" idx="10"/>
          </p:nvPr>
        </p:nvSpPr>
        <p:spPr/>
        <p:txBody>
          <a:bodyPr/>
          <a:lstStyle/>
          <a:p>
            <a:pPr>
              <a:defRPr/>
            </a:pPr>
            <a:fld id="{7783EF8A-0E4E-4DB6-9207-ACF347589EAC}" type="slidenum">
              <a:rPr lang="en-US" smtClean="0"/>
              <a:pPr>
                <a:defRPr/>
              </a:pPr>
              <a:t>14</a:t>
            </a:fld>
            <a:endParaRPr lang="en-US"/>
          </a:p>
        </p:txBody>
      </p:sp>
      <p:pic>
        <p:nvPicPr>
          <p:cNvPr id="6151" name="Picture 20" descr="two_photon_diagram"/>
          <p:cNvPicPr>
            <a:picLocks noChangeAspect="1" noChangeArrowheads="1"/>
          </p:cNvPicPr>
          <p:nvPr/>
        </p:nvPicPr>
        <p:blipFill>
          <a:blip r:embed="rId4" cstate="print">
            <a:clrChange>
              <a:clrFrom>
                <a:srgbClr val="F8FCF8"/>
              </a:clrFrom>
              <a:clrTo>
                <a:srgbClr val="F8FCF8">
                  <a:alpha val="0"/>
                </a:srgbClr>
              </a:clrTo>
            </a:clrChange>
          </a:blip>
          <a:srcRect/>
          <a:stretch>
            <a:fillRect/>
          </a:stretch>
        </p:blipFill>
        <p:spPr bwMode="auto">
          <a:xfrm>
            <a:off x="3886200" y="1630363"/>
            <a:ext cx="4724400" cy="1570037"/>
          </a:xfrm>
          <a:prstGeom prst="rect">
            <a:avLst/>
          </a:prstGeom>
          <a:noFill/>
          <a:ln w="9525">
            <a:noFill/>
            <a:miter lim="800000"/>
            <a:headEnd/>
            <a:tailEnd/>
          </a:ln>
        </p:spPr>
      </p:pic>
      <p:sp>
        <p:nvSpPr>
          <p:cNvPr id="10" name="Text Box 21"/>
          <p:cNvSpPr txBox="1">
            <a:spLocks noChangeArrowheads="1"/>
          </p:cNvSpPr>
          <p:nvPr/>
        </p:nvSpPr>
        <p:spPr bwMode="auto">
          <a:xfrm>
            <a:off x="304800" y="838200"/>
            <a:ext cx="6527800" cy="646113"/>
          </a:xfrm>
          <a:prstGeom prst="rect">
            <a:avLst/>
          </a:prstGeom>
          <a:noFill/>
          <a:ln w="9525">
            <a:noFill/>
            <a:miter lim="800000"/>
            <a:headEnd/>
            <a:tailEnd/>
          </a:ln>
          <a:effectLst/>
        </p:spPr>
        <p:txBody>
          <a:bodyPr wrap="none">
            <a:spAutoFit/>
          </a:bodyPr>
          <a:lstStyle/>
          <a:p>
            <a:pPr>
              <a:defRPr/>
            </a:pPr>
            <a:r>
              <a:rPr lang="en-US" dirty="0">
                <a:latin typeface="+mn-lt"/>
              </a:rPr>
              <a:t>The predictions of the asymmetry are sensitive to the physics of the</a:t>
            </a:r>
          </a:p>
          <a:p>
            <a:pPr>
              <a:defRPr/>
            </a:pPr>
            <a:r>
              <a:rPr lang="en-US" dirty="0">
                <a:latin typeface="+mn-lt"/>
              </a:rPr>
              <a:t>intermediate </a:t>
            </a:r>
            <a:r>
              <a:rPr lang="en-US" dirty="0" err="1">
                <a:latin typeface="+mn-lt"/>
              </a:rPr>
              <a:t>hadronic</a:t>
            </a:r>
            <a:r>
              <a:rPr lang="en-US" dirty="0">
                <a:latin typeface="+mn-lt"/>
              </a:rPr>
              <a:t> state in the 2</a:t>
            </a:r>
            <a:r>
              <a:rPr lang="el-GR" dirty="0">
                <a:latin typeface="+mn-lt"/>
                <a:cs typeface="Times New Roman" pitchFamily="18" charset="0"/>
              </a:rPr>
              <a:t>γ</a:t>
            </a:r>
            <a:r>
              <a:rPr lang="en-US" dirty="0">
                <a:latin typeface="+mn-lt"/>
              </a:rPr>
              <a:t> exchange amplitude</a:t>
            </a:r>
            <a:endParaRPr lang="el-GR" dirty="0">
              <a:latin typeface="+mn-lt"/>
            </a:endParaRPr>
          </a:p>
        </p:txBody>
      </p:sp>
      <p:graphicFrame>
        <p:nvGraphicFramePr>
          <p:cNvPr id="6147" name="Object 12"/>
          <p:cNvGraphicFramePr>
            <a:graphicFrameLocks noChangeAspect="1"/>
          </p:cNvGraphicFramePr>
          <p:nvPr/>
        </p:nvGraphicFramePr>
        <p:xfrm>
          <a:off x="228600" y="1905000"/>
          <a:ext cx="3389313" cy="971550"/>
        </p:xfrm>
        <a:graphic>
          <a:graphicData uri="http://schemas.openxmlformats.org/presentationml/2006/ole">
            <p:oleObj spid="_x0000_s6147" name="Equation" r:id="rId5" imgW="1726920" imgH="4950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16195" y="4493568"/>
            <a:ext cx="408405" cy="230832"/>
          </a:xfrm>
          <a:prstGeom prst="rect">
            <a:avLst/>
          </a:prstGeom>
          <a:noFill/>
        </p:spPr>
        <p:txBody>
          <a:bodyPr wrap="square">
            <a:spAutoFit/>
          </a:bodyPr>
          <a:lstStyle/>
          <a:p>
            <a:pPr>
              <a:defRPr/>
            </a:pPr>
            <a:r>
              <a:rPr lang="en-US" sz="900" dirty="0">
                <a:latin typeface="+mn-lt"/>
              </a:rPr>
              <a:t>Sum</a:t>
            </a:r>
          </a:p>
        </p:txBody>
      </p:sp>
      <p:graphicFrame>
        <p:nvGraphicFramePr>
          <p:cNvPr id="19" name="Object 35"/>
          <p:cNvGraphicFramePr>
            <a:graphicFrameLocks noChangeAspect="1"/>
          </p:cNvGraphicFramePr>
          <p:nvPr/>
        </p:nvGraphicFramePr>
        <p:xfrm>
          <a:off x="5943600" y="4038600"/>
          <a:ext cx="269207" cy="201482"/>
        </p:xfrm>
        <a:graphic>
          <a:graphicData uri="http://schemas.openxmlformats.org/presentationml/2006/ole">
            <p:oleObj spid="_x0000_s110596" name="Equation" r:id="rId4" imgW="304560" imgH="228600" progId="Equation.3">
              <p:embed/>
            </p:oleObj>
          </a:graphicData>
        </a:graphic>
      </p:graphicFrame>
      <p:graphicFrame>
        <p:nvGraphicFramePr>
          <p:cNvPr id="20" name="Object 34"/>
          <p:cNvGraphicFramePr>
            <a:graphicFrameLocks noChangeAspect="1"/>
          </p:cNvGraphicFramePr>
          <p:nvPr/>
        </p:nvGraphicFramePr>
        <p:xfrm>
          <a:off x="6019800" y="3810000"/>
          <a:ext cx="254000" cy="177132"/>
        </p:xfrm>
        <a:graphic>
          <a:graphicData uri="http://schemas.openxmlformats.org/presentationml/2006/ole">
            <p:oleObj spid="_x0000_s110597" name="Equation" r:id="rId5" imgW="291960" imgH="203040" progId="Equation.3">
              <p:embed/>
            </p:oleObj>
          </a:graphicData>
        </a:graphic>
      </p:graphicFrame>
      <p:sp>
        <p:nvSpPr>
          <p:cNvPr id="6149" name="Title 2"/>
          <p:cNvSpPr>
            <a:spLocks noGrp="1"/>
          </p:cNvSpPr>
          <p:nvPr>
            <p:ph type="ctrTitle"/>
          </p:nvPr>
        </p:nvSpPr>
        <p:spPr>
          <a:xfrm>
            <a:off x="2057400" y="0"/>
            <a:ext cx="7010400" cy="914400"/>
          </a:xfrm>
        </p:spPr>
        <p:txBody>
          <a:bodyPr/>
          <a:lstStyle/>
          <a:p>
            <a:pPr algn="r"/>
            <a:r>
              <a:rPr lang="en-US" dirty="0" smtClean="0"/>
              <a:t>Theory Summary </a:t>
            </a:r>
          </a:p>
        </p:txBody>
      </p:sp>
      <p:sp>
        <p:nvSpPr>
          <p:cNvPr id="5" name="Slide Number Placeholder 4"/>
          <p:cNvSpPr>
            <a:spLocks noGrp="1"/>
          </p:cNvSpPr>
          <p:nvPr>
            <p:ph type="sldNum" sz="quarter" idx="10"/>
          </p:nvPr>
        </p:nvSpPr>
        <p:spPr/>
        <p:txBody>
          <a:bodyPr/>
          <a:lstStyle/>
          <a:p>
            <a:pPr>
              <a:defRPr/>
            </a:pPr>
            <a:fld id="{7783EF8A-0E4E-4DB6-9207-ACF347589EAC}" type="slidenum">
              <a:rPr lang="en-US" smtClean="0"/>
              <a:pPr>
                <a:defRPr/>
              </a:pPr>
              <a:t>15</a:t>
            </a:fld>
            <a:endParaRPr lang="en-US"/>
          </a:p>
        </p:txBody>
      </p:sp>
      <p:pic>
        <p:nvPicPr>
          <p:cNvPr id="6151" name="Picture 20" descr="two_photon_diagram"/>
          <p:cNvPicPr>
            <a:picLocks noChangeAspect="1" noChangeArrowheads="1"/>
          </p:cNvPicPr>
          <p:nvPr/>
        </p:nvPicPr>
        <p:blipFill>
          <a:blip r:embed="rId6" cstate="print">
            <a:clrChange>
              <a:clrFrom>
                <a:srgbClr val="F8FCF8"/>
              </a:clrFrom>
              <a:clrTo>
                <a:srgbClr val="F8FCF8">
                  <a:alpha val="0"/>
                </a:srgbClr>
              </a:clrTo>
            </a:clrChange>
          </a:blip>
          <a:srcRect/>
          <a:stretch>
            <a:fillRect/>
          </a:stretch>
        </p:blipFill>
        <p:spPr bwMode="auto">
          <a:xfrm>
            <a:off x="3886200" y="1630363"/>
            <a:ext cx="4724400" cy="1570037"/>
          </a:xfrm>
          <a:prstGeom prst="rect">
            <a:avLst/>
          </a:prstGeom>
          <a:noFill/>
          <a:ln w="9525">
            <a:noFill/>
            <a:miter lim="800000"/>
            <a:headEnd/>
            <a:tailEnd/>
          </a:ln>
        </p:spPr>
      </p:pic>
      <p:sp>
        <p:nvSpPr>
          <p:cNvPr id="10" name="Text Box 21"/>
          <p:cNvSpPr txBox="1">
            <a:spLocks noChangeArrowheads="1"/>
          </p:cNvSpPr>
          <p:nvPr/>
        </p:nvSpPr>
        <p:spPr bwMode="auto">
          <a:xfrm>
            <a:off x="304800" y="838200"/>
            <a:ext cx="6527800" cy="646113"/>
          </a:xfrm>
          <a:prstGeom prst="rect">
            <a:avLst/>
          </a:prstGeom>
          <a:noFill/>
          <a:ln w="9525">
            <a:noFill/>
            <a:miter lim="800000"/>
            <a:headEnd/>
            <a:tailEnd/>
          </a:ln>
          <a:effectLst/>
        </p:spPr>
        <p:txBody>
          <a:bodyPr wrap="none">
            <a:spAutoFit/>
          </a:bodyPr>
          <a:lstStyle/>
          <a:p>
            <a:pPr>
              <a:defRPr/>
            </a:pPr>
            <a:r>
              <a:rPr lang="en-US" dirty="0">
                <a:latin typeface="+mn-lt"/>
              </a:rPr>
              <a:t>The predictions of the asymmetry are sensitive to the physics of the</a:t>
            </a:r>
          </a:p>
          <a:p>
            <a:pPr>
              <a:defRPr/>
            </a:pPr>
            <a:r>
              <a:rPr lang="en-US" dirty="0">
                <a:latin typeface="+mn-lt"/>
              </a:rPr>
              <a:t>intermediate </a:t>
            </a:r>
            <a:r>
              <a:rPr lang="en-US" dirty="0" err="1">
                <a:latin typeface="+mn-lt"/>
              </a:rPr>
              <a:t>hadronic</a:t>
            </a:r>
            <a:r>
              <a:rPr lang="en-US" dirty="0">
                <a:latin typeface="+mn-lt"/>
              </a:rPr>
              <a:t> state in the 2</a:t>
            </a:r>
            <a:r>
              <a:rPr lang="el-GR" dirty="0">
                <a:latin typeface="+mn-lt"/>
                <a:cs typeface="Times New Roman" pitchFamily="18" charset="0"/>
              </a:rPr>
              <a:t>γ</a:t>
            </a:r>
            <a:r>
              <a:rPr lang="en-US" dirty="0">
                <a:latin typeface="+mn-lt"/>
              </a:rPr>
              <a:t> exchange amplitude</a:t>
            </a:r>
            <a:endParaRPr lang="el-GR" dirty="0">
              <a:latin typeface="+mn-lt"/>
            </a:endParaRPr>
          </a:p>
        </p:txBody>
      </p:sp>
      <p:graphicFrame>
        <p:nvGraphicFramePr>
          <p:cNvPr id="75779" name="Object 12"/>
          <p:cNvGraphicFramePr>
            <a:graphicFrameLocks noChangeAspect="1"/>
          </p:cNvGraphicFramePr>
          <p:nvPr/>
        </p:nvGraphicFramePr>
        <p:xfrm>
          <a:off x="228600" y="1905000"/>
          <a:ext cx="3389313" cy="971550"/>
        </p:xfrm>
        <a:graphic>
          <a:graphicData uri="http://schemas.openxmlformats.org/presentationml/2006/ole">
            <p:oleObj spid="_x0000_s110594" name="Equation" r:id="rId7" imgW="1726920" imgH="495000" progId="Equation.3">
              <p:embed/>
            </p:oleObj>
          </a:graphicData>
        </a:graphic>
      </p:graphicFrame>
      <p:sp>
        <p:nvSpPr>
          <p:cNvPr id="12" name="Rectangle 11"/>
          <p:cNvSpPr/>
          <p:nvPr/>
        </p:nvSpPr>
        <p:spPr>
          <a:xfrm>
            <a:off x="3810000" y="1600200"/>
            <a:ext cx="2971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1762542"/>
            <a:ext cx="6781800" cy="2123658"/>
          </a:xfrm>
          <a:prstGeom prst="rect">
            <a:avLst/>
          </a:prstGeom>
          <a:noFill/>
        </p:spPr>
        <p:txBody>
          <a:bodyPr wrap="square" rtlCol="0">
            <a:spAutoFit/>
          </a:bodyPr>
          <a:lstStyle/>
          <a:p>
            <a:r>
              <a:rPr lang="en-US" sz="1600" dirty="0" smtClean="0">
                <a:latin typeface="+mj-lt"/>
              </a:rPr>
              <a:t>Model the non-forward </a:t>
            </a:r>
            <a:r>
              <a:rPr lang="en-US" sz="1600" dirty="0" err="1" smtClean="0">
                <a:latin typeface="+mj-lt"/>
              </a:rPr>
              <a:t>hadronic</a:t>
            </a:r>
            <a:r>
              <a:rPr lang="en-US" sz="1600" dirty="0" smtClean="0">
                <a:latin typeface="+mj-lt"/>
              </a:rPr>
              <a:t> tensor for the elastic contribution (X=N) as well as the inelastic contribution in the resonance region (X=</a:t>
            </a:r>
            <a:r>
              <a:rPr lang="el-GR" sz="1600" dirty="0" smtClean="0">
                <a:latin typeface="+mj-lt"/>
              </a:rPr>
              <a:t>π</a:t>
            </a:r>
            <a:r>
              <a:rPr lang="en-US" sz="1600" dirty="0" smtClean="0">
                <a:latin typeface="+mj-lt"/>
              </a:rPr>
              <a:t>N)</a:t>
            </a:r>
            <a:endParaRPr lang="en-US" sz="1600" dirty="0">
              <a:latin typeface="+mj-lt"/>
            </a:endParaRPr>
          </a:p>
          <a:p>
            <a:pPr>
              <a:spcBef>
                <a:spcPts val="1200"/>
              </a:spcBef>
            </a:pPr>
            <a:r>
              <a:rPr lang="en-US" sz="1600" dirty="0" smtClean="0">
                <a:latin typeface="+mj-lt"/>
              </a:rPr>
              <a:t>Use phenomenological </a:t>
            </a:r>
            <a:r>
              <a:rPr lang="el-GR" sz="1600" dirty="0" smtClean="0">
                <a:latin typeface="+mj-lt"/>
              </a:rPr>
              <a:t>π</a:t>
            </a:r>
            <a:r>
              <a:rPr lang="en-US" sz="1600" dirty="0" smtClean="0">
                <a:latin typeface="+mj-lt"/>
              </a:rPr>
              <a:t>N </a:t>
            </a:r>
            <a:r>
              <a:rPr lang="en-US" sz="1600" dirty="0" err="1" smtClean="0">
                <a:latin typeface="+mj-lt"/>
              </a:rPr>
              <a:t>electroproduction</a:t>
            </a:r>
            <a:r>
              <a:rPr lang="en-US" sz="1600" dirty="0" smtClean="0">
                <a:latin typeface="+mj-lt"/>
              </a:rPr>
              <a:t> amplitudes (MAID) as input</a:t>
            </a:r>
          </a:p>
          <a:p>
            <a:pPr>
              <a:spcBef>
                <a:spcPts val="1200"/>
              </a:spcBef>
            </a:pPr>
            <a:r>
              <a:rPr lang="en-US" sz="1600" dirty="0" smtClean="0">
                <a:latin typeface="+mj-lt"/>
              </a:rPr>
              <a:t>Integrate over different photon </a:t>
            </a:r>
            <a:r>
              <a:rPr lang="en-US" sz="1600" dirty="0" err="1" smtClean="0">
                <a:latin typeface="+mj-lt"/>
              </a:rPr>
              <a:t>virtualities</a:t>
            </a:r>
            <a:endParaRPr lang="en-US" sz="1600" dirty="0" smtClean="0">
              <a:latin typeface="+mj-lt"/>
            </a:endParaRPr>
          </a:p>
          <a:p>
            <a:endParaRPr lang="en-US" sz="1600" dirty="0">
              <a:latin typeface="+mj-lt"/>
            </a:endParaRPr>
          </a:p>
          <a:p>
            <a:endParaRPr lang="en-US" sz="1600" dirty="0">
              <a:latin typeface="+mj-lt"/>
            </a:endParaRPr>
          </a:p>
          <a:p>
            <a:endParaRPr lang="en-US" sz="1600" dirty="0">
              <a:latin typeface="+mj-lt"/>
            </a:endParaRPr>
          </a:p>
        </p:txBody>
      </p:sp>
      <p:pic>
        <p:nvPicPr>
          <p:cNvPr id="1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 y="3505200"/>
            <a:ext cx="4191000" cy="2895599"/>
          </a:xfrm>
          <a:prstGeom prst="rect">
            <a:avLst/>
          </a:prstGeom>
          <a:noFill/>
          <a:ln w="9525">
            <a:noFill/>
            <a:miter lim="800000"/>
            <a:headEnd/>
            <a:tailEnd/>
          </a:ln>
        </p:spPr>
      </p:pic>
      <p:cxnSp>
        <p:nvCxnSpPr>
          <p:cNvPr id="14" name="Straight Arrow Connector 13"/>
          <p:cNvCxnSpPr/>
          <p:nvPr/>
        </p:nvCxnSpPr>
        <p:spPr>
          <a:xfrm rot="5400000" flipH="1" flipV="1">
            <a:off x="3200400" y="5562600"/>
            <a:ext cx="838200" cy="838200"/>
          </a:xfrm>
          <a:prstGeom prst="straightConnector1">
            <a:avLst/>
          </a:prstGeom>
          <a:ln w="254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029" y="6290846"/>
            <a:ext cx="2785571" cy="338554"/>
          </a:xfrm>
          <a:prstGeom prst="rect">
            <a:avLst/>
          </a:prstGeom>
          <a:noFill/>
        </p:spPr>
        <p:txBody>
          <a:bodyPr wrap="none" rtlCol="0">
            <a:spAutoFit/>
          </a:bodyPr>
          <a:lstStyle/>
          <a:p>
            <a:r>
              <a:rPr lang="en-US" sz="1600" dirty="0" smtClean="0">
                <a:latin typeface="+mj-lt"/>
              </a:rPr>
              <a:t>quasi-real Compton scattering, </a:t>
            </a:r>
            <a:endParaRPr lang="en-US" sz="1600" dirty="0">
              <a:latin typeface="+mj-lt"/>
            </a:endParaRPr>
          </a:p>
        </p:txBody>
      </p:sp>
      <p:graphicFrame>
        <p:nvGraphicFramePr>
          <p:cNvPr id="16" name="Object 7"/>
          <p:cNvGraphicFramePr>
            <a:graphicFrameLocks noChangeAspect="1"/>
          </p:cNvGraphicFramePr>
          <p:nvPr/>
        </p:nvGraphicFramePr>
        <p:xfrm>
          <a:off x="2895600" y="6306467"/>
          <a:ext cx="1219200" cy="322933"/>
        </p:xfrm>
        <a:graphic>
          <a:graphicData uri="http://schemas.openxmlformats.org/presentationml/2006/ole">
            <p:oleObj spid="_x0000_s110595" name="Equation" r:id="rId9" imgW="952200" imgH="253800" progId="Equation.3">
              <p:embed/>
            </p:oleObj>
          </a:graphicData>
        </a:graphic>
      </p:graphicFrame>
      <p:grpSp>
        <p:nvGrpSpPr>
          <p:cNvPr id="2" name="Group 8"/>
          <p:cNvGrpSpPr/>
          <p:nvPr/>
        </p:nvGrpSpPr>
        <p:grpSpPr>
          <a:xfrm>
            <a:off x="304800" y="3810000"/>
            <a:ext cx="6553200" cy="838200"/>
            <a:chOff x="304800" y="3810000"/>
            <a:chExt cx="6553200" cy="838200"/>
          </a:xfrm>
        </p:grpSpPr>
        <p:sp>
          <p:nvSpPr>
            <p:cNvPr id="7" name="Rounded Rectangle 6"/>
            <p:cNvSpPr/>
            <p:nvPr/>
          </p:nvSpPr>
          <p:spPr>
            <a:xfrm>
              <a:off x="304800" y="3962400"/>
              <a:ext cx="65532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75000"/>
                  </a:schemeClr>
                </a:solidFill>
              </a:endParaRPr>
            </a:p>
          </p:txBody>
        </p:sp>
        <p:sp>
          <p:nvSpPr>
            <p:cNvPr id="6148" name="Text Box 22"/>
            <p:cNvSpPr txBox="1">
              <a:spLocks noChangeArrowheads="1"/>
            </p:cNvSpPr>
            <p:nvPr/>
          </p:nvSpPr>
          <p:spPr bwMode="auto">
            <a:xfrm>
              <a:off x="304800" y="3810000"/>
              <a:ext cx="4752840" cy="738664"/>
            </a:xfrm>
            <a:prstGeom prst="rect">
              <a:avLst/>
            </a:prstGeom>
            <a:noFill/>
            <a:ln w="9525">
              <a:noFill/>
              <a:miter lim="800000"/>
              <a:headEnd/>
              <a:tailEnd/>
            </a:ln>
          </p:spPr>
          <p:txBody>
            <a:bodyPr wrap="none">
              <a:spAutoFit/>
            </a:bodyPr>
            <a:lstStyle/>
            <a:p>
              <a:pPr>
                <a:buFont typeface="Wingdings" pitchFamily="2" charset="2"/>
                <a:buNone/>
              </a:pPr>
              <a:endParaRPr lang="en-US" sz="1200" dirty="0"/>
            </a:p>
            <a:p>
              <a:pPr>
                <a:buFont typeface="Wingdings" pitchFamily="2" charset="2"/>
                <a:buChar char="§"/>
              </a:pPr>
              <a:r>
                <a:rPr lang="en-US" b="1" dirty="0"/>
                <a:t>Resonance region:</a:t>
              </a:r>
              <a:r>
                <a:rPr lang="en-US" dirty="0"/>
                <a:t> moderate energy</a:t>
              </a:r>
            </a:p>
            <a:p>
              <a:pPr>
                <a:buFont typeface="Wingdings" pitchFamily="2" charset="2"/>
                <a:buNone/>
              </a:pPr>
              <a:r>
                <a:rPr lang="en-US" sz="1200" dirty="0"/>
                <a:t>  B. </a:t>
              </a:r>
              <a:r>
                <a:rPr lang="en-US" sz="1200" dirty="0" err="1"/>
                <a:t>Pasquini</a:t>
              </a:r>
              <a:r>
                <a:rPr lang="en-US" sz="1200" dirty="0"/>
                <a:t> &amp; M. </a:t>
              </a:r>
              <a:r>
                <a:rPr lang="en-US" sz="1200" dirty="0" err="1"/>
                <a:t>Vanderhaeghen</a:t>
              </a:r>
              <a:r>
                <a:rPr lang="en-US" sz="1200" dirty="0"/>
                <a:t>, Phys. Rev. C70, 045206 (2004</a:t>
              </a:r>
              <a:r>
                <a:rPr lang="en-US" sz="1200" dirty="0" smtClean="0"/>
                <a:t>)</a:t>
              </a:r>
              <a:endParaRPr lang="en-US" sz="1200" dirty="0"/>
            </a:p>
          </p:txBody>
        </p:sp>
      </p:grpSp>
      <p:pic>
        <p:nvPicPr>
          <p:cNvPr id="17" name="Picture 16" descr="theory_inelastic.png"/>
          <p:cNvPicPr>
            <a:picLocks noChangeAspect="1"/>
          </p:cNvPicPr>
          <p:nvPr/>
        </p:nvPicPr>
        <p:blipFill>
          <a:blip r:embed="rId10" cstate="print"/>
          <a:stretch>
            <a:fillRect/>
          </a:stretch>
        </p:blipFill>
        <p:spPr>
          <a:xfrm>
            <a:off x="4343400" y="3276600"/>
            <a:ext cx="4512383"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3.33333E-6 L 3.33333E-6 -0.46111 " pathEditMode="relative" rAng="0" ptsTypes="AA">
                                      <p:cBhvr>
                                        <p:cTn id="6" dur="2000" fill="hold"/>
                                        <p:tgtEl>
                                          <p:spTgt spid="2"/>
                                        </p:tgtEl>
                                        <p:attrNameLst>
                                          <p:attrName>ppt_x</p:attrName>
                                          <p:attrName>ppt_y</p:attrName>
                                        </p:attrNameLst>
                                      </p:cBhvr>
                                      <p:rCtr x="0" y="-231"/>
                                    </p:animMotion>
                                  </p:childTnLst>
                                </p:cTn>
                              </p:par>
                              <p:par>
                                <p:cTn id="7" presetID="10" presetClass="exit" presetSubtype="0" fill="hold" grpId="0"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2000"/>
                                        <p:tgtEl>
                                          <p:spTgt spid="75779"/>
                                        </p:tgtEl>
                                      </p:cBhvr>
                                    </p:animEffect>
                                    <p:set>
                                      <p:cBhvr>
                                        <p:cTn id="12" dur="1" fill="hold">
                                          <p:stCondLst>
                                            <p:cond delay="1999"/>
                                          </p:stCondLst>
                                        </p:cTn>
                                        <p:tgtEl>
                                          <p:spTgt spid="7577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2" grpId="0" animBg="1"/>
      <p:bldP spid="11"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orld_data_plot_for_steve.gif"/>
          <p:cNvPicPr>
            <a:picLocks noChangeAspect="1"/>
          </p:cNvPicPr>
          <p:nvPr/>
        </p:nvPicPr>
        <p:blipFill>
          <a:blip r:embed="rId2" cstate="print"/>
          <a:stretch>
            <a:fillRect/>
          </a:stretch>
        </p:blipFill>
        <p:spPr>
          <a:xfrm>
            <a:off x="1219200" y="1600200"/>
            <a:ext cx="6477000" cy="4043842"/>
          </a:xfrm>
          <a:prstGeom prst="rect">
            <a:avLst/>
          </a:prstGeom>
        </p:spPr>
      </p:pic>
      <p:sp>
        <p:nvSpPr>
          <p:cNvPr id="21506" name="Title 2"/>
          <p:cNvSpPr>
            <a:spLocks noGrp="1"/>
          </p:cNvSpPr>
          <p:nvPr>
            <p:ph type="ctrTitle"/>
          </p:nvPr>
        </p:nvSpPr>
        <p:spPr>
          <a:xfrm>
            <a:off x="2133600" y="0"/>
            <a:ext cx="7010400" cy="914400"/>
          </a:xfrm>
        </p:spPr>
        <p:txBody>
          <a:bodyPr/>
          <a:lstStyle/>
          <a:p>
            <a:pPr algn="r"/>
            <a:r>
              <a:rPr lang="en-US" smtClean="0"/>
              <a:t>Comparison to Theory</a:t>
            </a:r>
          </a:p>
        </p:txBody>
      </p:sp>
      <p:sp>
        <p:nvSpPr>
          <p:cNvPr id="5" name="Slide Number Placeholder 4"/>
          <p:cNvSpPr>
            <a:spLocks noGrp="1"/>
          </p:cNvSpPr>
          <p:nvPr>
            <p:ph type="sldNum" sz="quarter" idx="10"/>
          </p:nvPr>
        </p:nvSpPr>
        <p:spPr/>
        <p:txBody>
          <a:bodyPr/>
          <a:lstStyle/>
          <a:p>
            <a:pPr>
              <a:defRPr/>
            </a:pPr>
            <a:fld id="{9BC8A79B-12C2-4B78-ABE1-EDC948E9DF4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381000" y="1143000"/>
            <a:ext cx="3962400" cy="1676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lide Number Placeholder 3"/>
          <p:cNvSpPr>
            <a:spLocks noGrp="1"/>
          </p:cNvSpPr>
          <p:nvPr>
            <p:ph type="sldNum" sz="quarter" idx="10"/>
          </p:nvPr>
        </p:nvSpPr>
        <p:spPr/>
        <p:txBody>
          <a:bodyPr/>
          <a:lstStyle/>
          <a:p>
            <a:pPr>
              <a:defRPr/>
            </a:pPr>
            <a:fld id="{37BAC980-BCC7-4785-B574-994CFF26B454}" type="slidenum">
              <a:rPr lang="en-US"/>
              <a:pPr>
                <a:defRPr/>
              </a:pPr>
              <a:t>17</a:t>
            </a:fld>
            <a:endParaRPr lang="en-US"/>
          </a:p>
        </p:txBody>
      </p:sp>
      <p:sp>
        <p:nvSpPr>
          <p:cNvPr id="17412" name="Title 4"/>
          <p:cNvSpPr>
            <a:spLocks noGrp="1"/>
          </p:cNvSpPr>
          <p:nvPr>
            <p:ph type="ctrTitle"/>
          </p:nvPr>
        </p:nvSpPr>
        <p:spPr>
          <a:xfrm>
            <a:off x="1295400" y="76200"/>
            <a:ext cx="7772400" cy="1219200"/>
          </a:xfrm>
        </p:spPr>
        <p:txBody>
          <a:bodyPr/>
          <a:lstStyle/>
          <a:p>
            <a:pPr algn="r" eaLnBrk="1" hangingPunct="1">
              <a:defRPr/>
            </a:pPr>
            <a:r>
              <a:rPr lang="en-US" dirty="0" smtClean="0"/>
              <a:t> Transverse Asymmetries</a:t>
            </a:r>
            <a:br>
              <a:rPr lang="en-US" dirty="0" smtClean="0"/>
            </a:br>
            <a:r>
              <a:rPr lang="en-US" sz="2400" dirty="0" smtClean="0">
                <a:solidFill>
                  <a:schemeClr val="bg1">
                    <a:lumMod val="65000"/>
                  </a:schemeClr>
                </a:solidFill>
              </a:rPr>
              <a:t>for the neutron</a:t>
            </a:r>
          </a:p>
        </p:txBody>
      </p:sp>
      <p:grpSp>
        <p:nvGrpSpPr>
          <p:cNvPr id="7186" name="Group 25"/>
          <p:cNvGrpSpPr>
            <a:grpSpLocks/>
          </p:cNvGrpSpPr>
          <p:nvPr/>
        </p:nvGrpSpPr>
        <p:grpSpPr bwMode="auto">
          <a:xfrm>
            <a:off x="531813" y="1141412"/>
            <a:ext cx="1477962" cy="1754188"/>
            <a:chOff x="4189412" y="1598474"/>
            <a:chExt cx="1478741" cy="1754464"/>
          </a:xfrm>
        </p:grpSpPr>
        <p:sp>
          <p:nvSpPr>
            <p:cNvPr id="6171" name="Rectangle 10"/>
            <p:cNvSpPr>
              <a:spLocks noChangeArrowheads="1"/>
            </p:cNvSpPr>
            <p:nvPr/>
          </p:nvSpPr>
          <p:spPr bwMode="auto">
            <a:xfrm>
              <a:off x="4313302" y="1598474"/>
              <a:ext cx="1354851" cy="1754464"/>
            </a:xfrm>
            <a:prstGeom prst="rect">
              <a:avLst/>
            </a:prstGeom>
            <a:noFill/>
            <a:ln w="9525">
              <a:noFill/>
              <a:miter lim="800000"/>
              <a:headEnd/>
              <a:tailEnd/>
            </a:ln>
          </p:spPr>
          <p:txBody>
            <a:bodyPr wrap="none" anchor="ctr">
              <a:spAutoFit/>
            </a:bodyPr>
            <a:lstStyle/>
            <a:p>
              <a:pPr>
                <a:lnSpc>
                  <a:spcPct val="150000"/>
                </a:lnSpc>
                <a:defRPr/>
              </a:pPr>
              <a:r>
                <a:rPr lang="en-US" dirty="0">
                  <a:latin typeface="+mn-lt"/>
                </a:rPr>
                <a:t>362 </a:t>
              </a:r>
              <a:r>
                <a:rPr lang="en-US" dirty="0" err="1">
                  <a:latin typeface="+mn-lt"/>
                </a:rPr>
                <a:t>MeV</a:t>
              </a:r>
              <a:r>
                <a:rPr lang="en-US" dirty="0">
                  <a:latin typeface="+mn-lt"/>
                </a:rPr>
                <a:t>: </a:t>
              </a:r>
            </a:p>
            <a:p>
              <a:pPr>
                <a:lnSpc>
                  <a:spcPct val="150000"/>
                </a:lnSpc>
                <a:defRPr/>
              </a:pPr>
              <a:r>
                <a:rPr lang="en-US" dirty="0">
                  <a:latin typeface="+mn-lt"/>
                </a:rPr>
                <a:t>   = 23 µb/</a:t>
              </a:r>
              <a:r>
                <a:rPr lang="en-US" dirty="0" err="1">
                  <a:latin typeface="+mn-lt"/>
                </a:rPr>
                <a:t>sr</a:t>
              </a:r>
              <a:r>
                <a:rPr lang="en-US" dirty="0">
                  <a:latin typeface="+mn-lt"/>
                </a:rPr>
                <a:t> </a:t>
              </a:r>
              <a:br>
                <a:rPr lang="en-US" dirty="0">
                  <a:latin typeface="+mn-lt"/>
                </a:rPr>
              </a:br>
              <a:r>
                <a:rPr lang="en-US" dirty="0">
                  <a:latin typeface="+mn-lt"/>
                </a:rPr>
                <a:t>   = 8 µb/</a:t>
              </a:r>
              <a:r>
                <a:rPr lang="en-US" dirty="0" err="1">
                  <a:latin typeface="+mn-lt"/>
                </a:rPr>
                <a:t>sr</a:t>
              </a:r>
              <a:r>
                <a:rPr lang="en-US" dirty="0">
                  <a:latin typeface="+mn-lt"/>
                </a:rPr>
                <a:t> </a:t>
              </a:r>
              <a:r>
                <a:rPr lang="en-US" dirty="0"/>
                <a:t/>
              </a:r>
              <a:br>
                <a:rPr lang="en-US" dirty="0"/>
              </a:br>
              <a:endParaRPr lang="en-US" dirty="0"/>
            </a:p>
          </p:txBody>
        </p:sp>
        <p:graphicFrame>
          <p:nvGraphicFramePr>
            <p:cNvPr id="7177" name="Object 17"/>
            <p:cNvGraphicFramePr>
              <a:graphicFrameLocks noChangeAspect="1"/>
            </p:cNvGraphicFramePr>
            <p:nvPr/>
          </p:nvGraphicFramePr>
          <p:xfrm>
            <a:off x="4198937" y="2057436"/>
            <a:ext cx="371475" cy="442913"/>
          </p:xfrm>
          <a:graphic>
            <a:graphicData uri="http://schemas.openxmlformats.org/presentationml/2006/ole">
              <p:oleObj spid="_x0000_s7177" name="Equation" r:id="rId3" imgW="203040" imgH="241200" progId="Equation.3">
                <p:embed/>
              </p:oleObj>
            </a:graphicData>
          </a:graphic>
        </p:graphicFrame>
        <p:graphicFrame>
          <p:nvGraphicFramePr>
            <p:cNvPr id="7178" name="Object 18"/>
            <p:cNvGraphicFramePr>
              <a:graphicFrameLocks noChangeAspect="1"/>
            </p:cNvGraphicFramePr>
            <p:nvPr/>
          </p:nvGraphicFramePr>
          <p:xfrm>
            <a:off x="4189412" y="2438436"/>
            <a:ext cx="382588" cy="458788"/>
          </p:xfrm>
          <a:graphic>
            <a:graphicData uri="http://schemas.openxmlformats.org/presentationml/2006/ole">
              <p:oleObj spid="_x0000_s7178" name="Equation" r:id="rId4" imgW="190440" imgH="228600" progId="Equation.3">
                <p:embed/>
              </p:oleObj>
            </a:graphicData>
          </a:graphic>
        </p:graphicFrame>
      </p:grpSp>
      <p:graphicFrame>
        <p:nvGraphicFramePr>
          <p:cNvPr id="7170" name="Object 4"/>
          <p:cNvGraphicFramePr>
            <a:graphicFrameLocks noChangeAspect="1"/>
          </p:cNvGraphicFramePr>
          <p:nvPr/>
        </p:nvGraphicFramePr>
        <p:xfrm>
          <a:off x="5105400" y="1676400"/>
          <a:ext cx="2782888" cy="1103312"/>
        </p:xfrm>
        <a:graphic>
          <a:graphicData uri="http://schemas.openxmlformats.org/presentationml/2006/ole">
            <p:oleObj spid="_x0000_s7170" name="Equation" r:id="rId5" imgW="1218960" imgH="482400" progId="Equation.3">
              <p:embed/>
            </p:oleObj>
          </a:graphicData>
        </a:graphic>
      </p:graphicFrame>
      <p:sp>
        <p:nvSpPr>
          <p:cNvPr id="2" name="Text Box 20"/>
          <p:cNvSpPr txBox="1">
            <a:spLocks noChangeArrowheads="1"/>
          </p:cNvSpPr>
          <p:nvPr/>
        </p:nvSpPr>
        <p:spPr bwMode="auto">
          <a:xfrm>
            <a:off x="6076001" y="3519487"/>
            <a:ext cx="1391599" cy="369332"/>
          </a:xfrm>
          <a:prstGeom prst="rect">
            <a:avLst/>
          </a:prstGeom>
          <a:noFill/>
          <a:ln w="9525">
            <a:noFill/>
            <a:miter lim="800000"/>
            <a:headEnd/>
            <a:tailEnd/>
          </a:ln>
        </p:spPr>
        <p:txBody>
          <a:bodyPr wrap="none">
            <a:spAutoFit/>
          </a:bodyPr>
          <a:lstStyle/>
          <a:p>
            <a:pPr>
              <a:defRPr/>
            </a:pPr>
            <a:r>
              <a:rPr lang="en-US" dirty="0">
                <a:latin typeface="+mn-lt"/>
              </a:rPr>
              <a:t>For 362MeV</a:t>
            </a:r>
            <a:r>
              <a:rPr lang="en-US" dirty="0" smtClean="0">
                <a:latin typeface="+mn-lt"/>
              </a:rPr>
              <a:t>:</a:t>
            </a:r>
          </a:p>
        </p:txBody>
      </p:sp>
      <p:grpSp>
        <p:nvGrpSpPr>
          <p:cNvPr id="7188" name="Group 33"/>
          <p:cNvGrpSpPr>
            <a:grpSpLocks/>
          </p:cNvGrpSpPr>
          <p:nvPr/>
        </p:nvGrpSpPr>
        <p:grpSpPr bwMode="auto">
          <a:xfrm>
            <a:off x="2514600" y="1143000"/>
            <a:ext cx="1565275" cy="1338262"/>
            <a:chOff x="6553200" y="1447801"/>
            <a:chExt cx="1564818" cy="1339393"/>
          </a:xfrm>
        </p:grpSpPr>
        <p:graphicFrame>
          <p:nvGraphicFramePr>
            <p:cNvPr id="7175" name="Object 11"/>
            <p:cNvGraphicFramePr>
              <a:graphicFrameLocks noChangeAspect="1"/>
            </p:cNvGraphicFramePr>
            <p:nvPr/>
          </p:nvGraphicFramePr>
          <p:xfrm>
            <a:off x="6553200" y="1905000"/>
            <a:ext cx="382588" cy="455613"/>
          </p:xfrm>
          <a:graphic>
            <a:graphicData uri="http://schemas.openxmlformats.org/presentationml/2006/ole">
              <p:oleObj spid="_x0000_s7175" name="Equation" r:id="rId6" imgW="203040" imgH="241200" progId="Equation.3">
                <p:embed/>
              </p:oleObj>
            </a:graphicData>
          </a:graphic>
        </p:graphicFrame>
        <p:graphicFrame>
          <p:nvGraphicFramePr>
            <p:cNvPr id="7176" name="Object 14"/>
            <p:cNvGraphicFramePr>
              <a:graphicFrameLocks noChangeAspect="1"/>
            </p:cNvGraphicFramePr>
            <p:nvPr/>
          </p:nvGraphicFramePr>
          <p:xfrm>
            <a:off x="6553200" y="2286000"/>
            <a:ext cx="382588" cy="458788"/>
          </p:xfrm>
          <a:graphic>
            <a:graphicData uri="http://schemas.openxmlformats.org/presentationml/2006/ole">
              <p:oleObj spid="_x0000_s7176" name="Equation" r:id="rId7" imgW="190440" imgH="228600" progId="Equation.3">
                <p:embed/>
              </p:oleObj>
            </a:graphicData>
          </a:graphic>
        </p:graphicFrame>
        <p:sp>
          <p:nvSpPr>
            <p:cNvPr id="6170" name="Rectangle 10"/>
            <p:cNvSpPr>
              <a:spLocks noChangeArrowheads="1"/>
            </p:cNvSpPr>
            <p:nvPr/>
          </p:nvSpPr>
          <p:spPr bwMode="auto">
            <a:xfrm>
              <a:off x="6705556" y="1447801"/>
              <a:ext cx="1412462" cy="1339393"/>
            </a:xfrm>
            <a:prstGeom prst="rect">
              <a:avLst/>
            </a:prstGeom>
            <a:noFill/>
            <a:ln w="9525">
              <a:noFill/>
              <a:miter lim="800000"/>
              <a:headEnd/>
              <a:tailEnd/>
            </a:ln>
          </p:spPr>
          <p:txBody>
            <a:bodyPr wrap="none" anchor="ctr">
              <a:spAutoFit/>
            </a:bodyPr>
            <a:lstStyle/>
            <a:p>
              <a:pPr>
                <a:lnSpc>
                  <a:spcPct val="150000"/>
                </a:lnSpc>
                <a:defRPr/>
              </a:pPr>
              <a:r>
                <a:rPr lang="en-US" dirty="0">
                  <a:latin typeface="+mn-lt"/>
                </a:rPr>
                <a:t>687 </a:t>
              </a:r>
              <a:r>
                <a:rPr lang="en-US" dirty="0" err="1">
                  <a:latin typeface="+mn-lt"/>
                </a:rPr>
                <a:t>MeV</a:t>
              </a:r>
              <a:r>
                <a:rPr lang="en-US" dirty="0">
                  <a:latin typeface="+mn-lt"/>
                </a:rPr>
                <a:t>: </a:t>
              </a:r>
              <a:br>
                <a:rPr lang="en-US" dirty="0">
                  <a:latin typeface="+mn-lt"/>
                </a:rPr>
              </a:br>
              <a:r>
                <a:rPr lang="en-US" dirty="0">
                  <a:latin typeface="+mn-lt"/>
                </a:rPr>
                <a:t>   = 2.6 µb/</a:t>
              </a:r>
              <a:r>
                <a:rPr lang="en-US" dirty="0" err="1">
                  <a:latin typeface="+mn-lt"/>
                </a:rPr>
                <a:t>sr</a:t>
              </a:r>
              <a:r>
                <a:rPr lang="en-US" dirty="0">
                  <a:latin typeface="+mn-lt"/>
                </a:rPr>
                <a:t> </a:t>
              </a:r>
              <a:br>
                <a:rPr lang="en-US" dirty="0">
                  <a:latin typeface="+mn-lt"/>
                </a:rPr>
              </a:br>
              <a:r>
                <a:rPr lang="en-US" dirty="0">
                  <a:latin typeface="+mn-lt"/>
                </a:rPr>
                <a:t>   = 1.1 µb/</a:t>
              </a:r>
              <a:r>
                <a:rPr lang="en-US" dirty="0" err="1">
                  <a:latin typeface="+mn-lt"/>
                </a:rPr>
                <a:t>sr</a:t>
              </a:r>
              <a:r>
                <a:rPr lang="en-US" dirty="0">
                  <a:latin typeface="+mn-lt"/>
                </a:rPr>
                <a:t> </a:t>
              </a:r>
            </a:p>
          </p:txBody>
        </p:sp>
      </p:grpSp>
      <p:sp>
        <p:nvSpPr>
          <p:cNvPr id="25" name="Text Box 20"/>
          <p:cNvSpPr txBox="1">
            <a:spLocks noChangeArrowheads="1"/>
          </p:cNvSpPr>
          <p:nvPr/>
        </p:nvSpPr>
        <p:spPr bwMode="auto">
          <a:xfrm>
            <a:off x="4699000" y="1219200"/>
            <a:ext cx="3683000" cy="400050"/>
          </a:xfrm>
          <a:prstGeom prst="rect">
            <a:avLst/>
          </a:prstGeom>
          <a:noFill/>
          <a:ln w="9525">
            <a:noFill/>
            <a:miter lim="800000"/>
            <a:headEnd/>
            <a:tailEnd/>
          </a:ln>
        </p:spPr>
        <p:txBody>
          <a:bodyPr wrap="none">
            <a:spAutoFit/>
          </a:bodyPr>
          <a:lstStyle/>
          <a:p>
            <a:pPr>
              <a:defRPr/>
            </a:pPr>
            <a:r>
              <a:rPr lang="en-US" sz="2000" dirty="0">
                <a:latin typeface="+mn-lt"/>
              </a:rPr>
              <a:t>In the quasi-static approximation:</a:t>
            </a:r>
          </a:p>
        </p:txBody>
      </p:sp>
      <p:sp>
        <p:nvSpPr>
          <p:cNvPr id="27" name="Text Box 20"/>
          <p:cNvSpPr txBox="1">
            <a:spLocks noChangeArrowheads="1"/>
          </p:cNvSpPr>
          <p:nvPr/>
        </p:nvSpPr>
        <p:spPr bwMode="auto">
          <a:xfrm>
            <a:off x="6076001" y="4814887"/>
            <a:ext cx="1391599" cy="369332"/>
          </a:xfrm>
          <a:prstGeom prst="rect">
            <a:avLst/>
          </a:prstGeom>
          <a:noFill/>
          <a:ln w="9525">
            <a:noFill/>
            <a:miter lim="800000"/>
            <a:headEnd/>
            <a:tailEnd/>
          </a:ln>
        </p:spPr>
        <p:txBody>
          <a:bodyPr wrap="none">
            <a:spAutoFit/>
          </a:bodyPr>
          <a:lstStyle/>
          <a:p>
            <a:pPr>
              <a:defRPr/>
            </a:pPr>
            <a:r>
              <a:rPr lang="en-US" dirty="0">
                <a:latin typeface="+mn-lt"/>
              </a:rPr>
              <a:t>For </a:t>
            </a:r>
            <a:r>
              <a:rPr lang="en-US" dirty="0" smtClean="0">
                <a:latin typeface="+mn-lt"/>
              </a:rPr>
              <a:t>687MeV</a:t>
            </a:r>
            <a:r>
              <a:rPr lang="en-US" dirty="0">
                <a:latin typeface="+mn-lt"/>
              </a:rPr>
              <a:t>:</a:t>
            </a:r>
          </a:p>
        </p:txBody>
      </p:sp>
      <p:graphicFrame>
        <p:nvGraphicFramePr>
          <p:cNvPr id="7179" name="Object 4"/>
          <p:cNvGraphicFramePr>
            <a:graphicFrameLocks noChangeAspect="1"/>
          </p:cNvGraphicFramePr>
          <p:nvPr/>
        </p:nvGraphicFramePr>
        <p:xfrm>
          <a:off x="6477000" y="3900487"/>
          <a:ext cx="2190750" cy="443001"/>
        </p:xfrm>
        <a:graphic>
          <a:graphicData uri="http://schemas.openxmlformats.org/presentationml/2006/ole">
            <p:oleObj spid="_x0000_s7179" name="Equation" r:id="rId8" imgW="1193760" imgH="241200" progId="Equation.3">
              <p:embed/>
            </p:oleObj>
          </a:graphicData>
        </a:graphic>
      </p:graphicFrame>
      <p:graphicFrame>
        <p:nvGraphicFramePr>
          <p:cNvPr id="7180" name="Object 4"/>
          <p:cNvGraphicFramePr>
            <a:graphicFrameLocks noChangeAspect="1"/>
          </p:cNvGraphicFramePr>
          <p:nvPr/>
        </p:nvGraphicFramePr>
        <p:xfrm>
          <a:off x="6442075" y="5119687"/>
          <a:ext cx="2260600" cy="442913"/>
        </p:xfrm>
        <a:graphic>
          <a:graphicData uri="http://schemas.openxmlformats.org/presentationml/2006/ole">
            <p:oleObj spid="_x0000_s7180" name="Equation" r:id="rId9" imgW="1231560" imgH="241200" progId="Equation.3">
              <p:embed/>
            </p:oleObj>
          </a:graphicData>
        </a:graphic>
      </p:graphicFrame>
      <p:pic>
        <p:nvPicPr>
          <p:cNvPr id="21" name="Picture 20" descr="neutron_plot.gif"/>
          <p:cNvPicPr>
            <a:picLocks noChangeAspect="1"/>
          </p:cNvPicPr>
          <p:nvPr/>
        </p:nvPicPr>
        <p:blipFill>
          <a:blip r:embed="rId10" cstate="print"/>
          <a:stretch>
            <a:fillRect/>
          </a:stretch>
        </p:blipFill>
        <p:spPr>
          <a:xfrm>
            <a:off x="152400" y="3028950"/>
            <a:ext cx="5400675" cy="3371850"/>
          </a:xfrm>
          <a:prstGeom prst="rect">
            <a:avLst/>
          </a:prstGeom>
        </p:spPr>
      </p:pic>
      <p:sp>
        <p:nvSpPr>
          <p:cNvPr id="20" name="TextBox 19"/>
          <p:cNvSpPr txBox="1"/>
          <p:nvPr/>
        </p:nvSpPr>
        <p:spPr>
          <a:xfrm>
            <a:off x="914400" y="2590800"/>
            <a:ext cx="2523448" cy="276999"/>
          </a:xfrm>
          <a:prstGeom prst="rect">
            <a:avLst/>
          </a:prstGeom>
          <a:noFill/>
        </p:spPr>
        <p:txBody>
          <a:bodyPr wrap="none" rtlCol="0">
            <a:spAutoFit/>
          </a:bodyPr>
          <a:lstStyle/>
          <a:p>
            <a:r>
              <a:rPr lang="en-US" sz="1200" dirty="0" smtClean="0"/>
              <a:t>Assume 5% error on cross section</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2057400" y="0"/>
            <a:ext cx="7010400" cy="914400"/>
          </a:xfrm>
        </p:spPr>
        <p:txBody>
          <a:bodyPr/>
          <a:lstStyle/>
          <a:p>
            <a:pPr algn="r"/>
            <a:r>
              <a:rPr lang="en-US" smtClean="0"/>
              <a:t>Forward Angle Transverse</a:t>
            </a:r>
          </a:p>
        </p:txBody>
      </p:sp>
      <p:sp>
        <p:nvSpPr>
          <p:cNvPr id="5" name="Slide Number Placeholder 4"/>
          <p:cNvSpPr>
            <a:spLocks noGrp="1"/>
          </p:cNvSpPr>
          <p:nvPr>
            <p:ph type="sldNum" sz="quarter" idx="10"/>
          </p:nvPr>
        </p:nvSpPr>
        <p:spPr/>
        <p:txBody>
          <a:bodyPr/>
          <a:lstStyle/>
          <a:p>
            <a:pPr>
              <a:defRPr/>
            </a:pPr>
            <a:fld id="{50E35738-0FF1-4A90-AEE3-21D84757500E}" type="slidenum">
              <a:rPr lang="en-US" smtClean="0"/>
              <a:pPr>
                <a:defRPr/>
              </a:pPr>
              <a:t>18</a:t>
            </a:fld>
            <a:endParaRPr lang="en-US"/>
          </a:p>
        </p:txBody>
      </p:sp>
      <p:pic>
        <p:nvPicPr>
          <p:cNvPr id="30724" name="Picture 6"/>
          <p:cNvPicPr>
            <a:picLocks noChangeAspect="1" noChangeArrowheads="1"/>
          </p:cNvPicPr>
          <p:nvPr/>
        </p:nvPicPr>
        <p:blipFill>
          <a:blip r:embed="rId2" cstate="print"/>
          <a:srcRect l="52499" t="14999" r="10001" b="19000"/>
          <a:stretch>
            <a:fillRect/>
          </a:stretch>
        </p:blipFill>
        <p:spPr bwMode="auto">
          <a:xfrm>
            <a:off x="4191000" y="1219200"/>
            <a:ext cx="4572000" cy="5029200"/>
          </a:xfrm>
          <a:prstGeom prst="rect">
            <a:avLst/>
          </a:prstGeom>
          <a:noFill/>
          <a:ln w="9525">
            <a:noFill/>
            <a:miter lim="800000"/>
            <a:headEnd/>
            <a:tailEnd/>
          </a:ln>
        </p:spPr>
      </p:pic>
      <p:graphicFrame>
        <p:nvGraphicFramePr>
          <p:cNvPr id="9" name="Content Placeholder 5"/>
          <p:cNvGraphicFramePr>
            <a:graphicFrameLocks noGrp="1"/>
          </p:cNvGraphicFramePr>
          <p:nvPr>
            <p:ph idx="1"/>
          </p:nvPr>
        </p:nvGraphicFramePr>
        <p:xfrm>
          <a:off x="381000" y="1219200"/>
          <a:ext cx="3559126" cy="1564640"/>
        </p:xfrm>
        <a:graphic>
          <a:graphicData uri="http://schemas.openxmlformats.org/drawingml/2006/table">
            <a:tbl>
              <a:tblPr firstRow="1" bandRow="1">
                <a:tableStyleId>{F5AB1C69-6EDB-4FF4-983F-18BD219EF322}</a:tableStyleId>
              </a:tblPr>
              <a:tblGrid>
                <a:gridCol w="1143000"/>
                <a:gridCol w="2416126"/>
              </a:tblGrid>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Q</a:t>
                      </a:r>
                      <a:r>
                        <a:rPr lang="en-US" baseline="30000" dirty="0" smtClean="0"/>
                        <a:t>2</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(GeV</a:t>
                      </a:r>
                      <a:r>
                        <a:rPr lang="en-US" baseline="30000" dirty="0" smtClean="0"/>
                        <a:t>2</a:t>
                      </a:r>
                      <a:r>
                        <a:rPr lang="en-US" dirty="0" smtClean="0"/>
                        <a:t>/c</a:t>
                      </a:r>
                      <a:r>
                        <a:rPr lang="en-US" baseline="30000" dirty="0" smtClean="0"/>
                        <a:t>2</a:t>
                      </a:r>
                      <a:r>
                        <a:rPr lang="en-US" dirty="0" smtClean="0"/>
                        <a:t>)</a:t>
                      </a:r>
                    </a:p>
                  </a:txBody>
                  <a:tcPr anchor="ctr"/>
                </a:tc>
                <a:tc>
                  <a:txBody>
                    <a:bodyPr/>
                    <a:lstStyle/>
                    <a:p>
                      <a:pPr algn="ctr"/>
                      <a:r>
                        <a:rPr lang="en-US" dirty="0" smtClean="0"/>
                        <a:t>Transverse</a:t>
                      </a:r>
                      <a:r>
                        <a:rPr lang="en-US" baseline="0" dirty="0" smtClean="0"/>
                        <a:t> </a:t>
                      </a:r>
                      <a:r>
                        <a:rPr lang="en-US" dirty="0" smtClean="0"/>
                        <a:t>Asymmetry</a:t>
                      </a:r>
                    </a:p>
                    <a:p>
                      <a:pPr algn="ctr"/>
                      <a:r>
                        <a:rPr lang="en-US" dirty="0" smtClean="0"/>
                        <a:t>A</a:t>
                      </a:r>
                      <a:r>
                        <a:rPr lang="en-US" baseline="-25000" dirty="0" smtClean="0"/>
                        <a:t>n</a:t>
                      </a:r>
                      <a:r>
                        <a:rPr lang="en-US" dirty="0" smtClean="0"/>
                        <a:t> ± </a:t>
                      </a:r>
                      <a:r>
                        <a:rPr lang="el-GR" dirty="0" smtClean="0"/>
                        <a:t>σ</a:t>
                      </a:r>
                      <a:r>
                        <a:rPr lang="en-US" baseline="-25000" dirty="0" smtClean="0"/>
                        <a:t>stat </a:t>
                      </a:r>
                      <a:r>
                        <a:rPr lang="en-US" dirty="0" smtClean="0"/>
                        <a:t>± </a:t>
                      </a:r>
                      <a:r>
                        <a:rPr lang="el-GR" dirty="0" smtClean="0"/>
                        <a:t>σ</a:t>
                      </a:r>
                      <a:r>
                        <a:rPr lang="en-US" baseline="-25000" dirty="0" smtClean="0"/>
                        <a:t>sys </a:t>
                      </a:r>
                    </a:p>
                    <a:p>
                      <a:pPr algn="ctr"/>
                      <a:r>
                        <a:rPr lang="en-US" baseline="-25000" dirty="0" smtClean="0"/>
                        <a:t>(</a:t>
                      </a:r>
                      <a:r>
                        <a:rPr lang="en-US" baseline="-25000" dirty="0" err="1" smtClean="0"/>
                        <a:t>ppm</a:t>
                      </a:r>
                      <a:r>
                        <a:rPr lang="en-US" baseline="-25000" dirty="0" smtClean="0"/>
                        <a:t>)</a:t>
                      </a:r>
                      <a:endParaRPr lang="en-US" baseline="-25000" dirty="0"/>
                    </a:p>
                  </a:txBody>
                  <a:tcPr/>
                </a:tc>
              </a:tr>
              <a:tr h="370840">
                <a:tc>
                  <a:txBody>
                    <a:bodyPr/>
                    <a:lstStyle/>
                    <a:p>
                      <a:pPr algn="ctr"/>
                      <a:r>
                        <a:rPr lang="en-US" dirty="0" smtClean="0"/>
                        <a:t>0.15</a:t>
                      </a:r>
                      <a:endParaRPr lang="en-US" dirty="0"/>
                    </a:p>
                  </a:txBody>
                  <a:tcPr anchor="ctr"/>
                </a:tc>
                <a:tc>
                  <a:txBody>
                    <a:bodyPr/>
                    <a:lstStyle/>
                    <a:p>
                      <a:pPr algn="ctr"/>
                      <a:r>
                        <a:rPr lang="en-US" dirty="0" smtClean="0"/>
                        <a:t> -4.06 ± 0.99</a:t>
                      </a:r>
                      <a:r>
                        <a:rPr lang="en-US" baseline="0" dirty="0" smtClean="0"/>
                        <a:t> </a:t>
                      </a:r>
                      <a:r>
                        <a:rPr lang="en-US" dirty="0" smtClean="0"/>
                        <a:t>± 0.63</a:t>
                      </a:r>
                      <a:endParaRPr lang="en-US" baseline="-25000" dirty="0"/>
                    </a:p>
                  </a:txBody>
                  <a:tcPr/>
                </a:tc>
              </a:tr>
              <a:tr h="370840">
                <a:tc>
                  <a:txBody>
                    <a:bodyPr/>
                    <a:lstStyle/>
                    <a:p>
                      <a:pPr algn="ctr"/>
                      <a:r>
                        <a:rPr lang="en-US" dirty="0" smtClean="0"/>
                        <a:t>0.25</a:t>
                      </a:r>
                    </a:p>
                  </a:txBody>
                  <a:tcPr anchor="ctr"/>
                </a:tc>
                <a:tc>
                  <a:txBody>
                    <a:bodyPr/>
                    <a:lstStyle/>
                    <a:p>
                      <a:pPr algn="ctr"/>
                      <a:r>
                        <a:rPr lang="en-US" dirty="0" smtClean="0"/>
                        <a:t> -4.82 ± 1.87</a:t>
                      </a:r>
                      <a:r>
                        <a:rPr lang="en-US" baseline="-25000" dirty="0" smtClean="0"/>
                        <a:t> </a:t>
                      </a:r>
                      <a:r>
                        <a:rPr lang="en-US" dirty="0" smtClean="0"/>
                        <a:t>± 0.98</a:t>
                      </a:r>
                      <a:endParaRPr lang="en-US" dirty="0"/>
                    </a:p>
                  </a:txBody>
                  <a:tcPr/>
                </a:tc>
              </a:tr>
            </a:tbl>
          </a:graphicData>
        </a:graphic>
      </p:graphicFrame>
      <p:sp>
        <p:nvSpPr>
          <p:cNvPr id="30739" name="TextBox 9"/>
          <p:cNvSpPr txBox="1">
            <a:spLocks noChangeArrowheads="1"/>
          </p:cNvSpPr>
          <p:nvPr/>
        </p:nvSpPr>
        <p:spPr bwMode="auto">
          <a:xfrm>
            <a:off x="4983163" y="1335088"/>
            <a:ext cx="1951037" cy="646112"/>
          </a:xfrm>
          <a:prstGeom prst="rect">
            <a:avLst/>
          </a:prstGeom>
          <a:noFill/>
          <a:ln w="9525">
            <a:noFill/>
            <a:miter lim="800000"/>
            <a:headEnd/>
            <a:tailEnd/>
          </a:ln>
        </p:spPr>
        <p:txBody>
          <a:bodyPr wrap="none">
            <a:spAutoFit/>
          </a:bodyPr>
          <a:lstStyle/>
          <a:p>
            <a:r>
              <a:rPr lang="en-US"/>
              <a:t>Q</a:t>
            </a:r>
            <a:r>
              <a:rPr lang="en-US" baseline="30000"/>
              <a:t>2</a:t>
            </a:r>
            <a:r>
              <a:rPr lang="en-US"/>
              <a:t>=0.15 GeV</a:t>
            </a:r>
            <a:r>
              <a:rPr lang="en-US" baseline="30000"/>
              <a:t>2</a:t>
            </a:r>
            <a:r>
              <a:rPr lang="en-US"/>
              <a:t>/c</a:t>
            </a:r>
            <a:r>
              <a:rPr lang="en-US" baseline="30000"/>
              <a:t>2 </a:t>
            </a:r>
          </a:p>
          <a:p>
            <a:r>
              <a:rPr lang="el-GR"/>
              <a:t>θ</a:t>
            </a:r>
            <a:r>
              <a:rPr lang="en-US" baseline="-25000"/>
              <a:t>cm</a:t>
            </a:r>
            <a:r>
              <a:rPr lang="en-US"/>
              <a:t>=20.2°</a:t>
            </a:r>
          </a:p>
        </p:txBody>
      </p:sp>
      <p:sp>
        <p:nvSpPr>
          <p:cNvPr id="30740" name="TextBox 10"/>
          <p:cNvSpPr txBox="1">
            <a:spLocks noChangeArrowheads="1"/>
          </p:cNvSpPr>
          <p:nvPr/>
        </p:nvSpPr>
        <p:spPr bwMode="auto">
          <a:xfrm>
            <a:off x="5029200" y="3621088"/>
            <a:ext cx="1951038" cy="646112"/>
          </a:xfrm>
          <a:prstGeom prst="rect">
            <a:avLst/>
          </a:prstGeom>
          <a:noFill/>
          <a:ln w="9525">
            <a:noFill/>
            <a:miter lim="800000"/>
            <a:headEnd/>
            <a:tailEnd/>
          </a:ln>
        </p:spPr>
        <p:txBody>
          <a:bodyPr wrap="none">
            <a:spAutoFit/>
          </a:bodyPr>
          <a:lstStyle/>
          <a:p>
            <a:r>
              <a:rPr lang="en-US"/>
              <a:t>Q</a:t>
            </a:r>
            <a:r>
              <a:rPr lang="en-US" baseline="30000"/>
              <a:t>2</a:t>
            </a:r>
            <a:r>
              <a:rPr lang="en-US"/>
              <a:t>=0.25 GeV</a:t>
            </a:r>
            <a:r>
              <a:rPr lang="en-US" baseline="30000"/>
              <a:t>2</a:t>
            </a:r>
            <a:r>
              <a:rPr lang="en-US"/>
              <a:t>/c</a:t>
            </a:r>
            <a:r>
              <a:rPr lang="en-US" baseline="30000"/>
              <a:t>2 </a:t>
            </a:r>
          </a:p>
          <a:p>
            <a:r>
              <a:rPr lang="el-GR"/>
              <a:t>θ</a:t>
            </a:r>
            <a:r>
              <a:rPr lang="en-US" baseline="-25000"/>
              <a:t>cm</a:t>
            </a:r>
            <a:r>
              <a:rPr lang="en-US"/>
              <a:t>=25.9°</a:t>
            </a:r>
          </a:p>
        </p:txBody>
      </p:sp>
      <p:sp>
        <p:nvSpPr>
          <p:cNvPr id="12" name="TextBox 11"/>
          <p:cNvSpPr txBox="1"/>
          <p:nvPr/>
        </p:nvSpPr>
        <p:spPr>
          <a:xfrm>
            <a:off x="1371600" y="3048000"/>
            <a:ext cx="1574800" cy="369888"/>
          </a:xfrm>
          <a:prstGeom prst="rect">
            <a:avLst/>
          </a:prstGeom>
          <a:solidFill>
            <a:schemeClr val="bg2">
              <a:lumMod val="60000"/>
              <a:lumOff val="40000"/>
            </a:schemeClr>
          </a:solidFill>
        </p:spPr>
        <p:txBody>
          <a:bodyPr wrap="none">
            <a:spAutoFit/>
          </a:bodyPr>
          <a:lstStyle/>
          <a:p>
            <a:pPr>
              <a:defRPr/>
            </a:pPr>
            <a:r>
              <a:rPr lang="en-US" dirty="0" err="1"/>
              <a:t>E</a:t>
            </a:r>
            <a:r>
              <a:rPr lang="en-US" baseline="-25000" dirty="0" err="1"/>
              <a:t>beam</a:t>
            </a:r>
            <a:r>
              <a:rPr lang="en-US" dirty="0"/>
              <a:t> =3 </a:t>
            </a:r>
            <a:r>
              <a:rPr lang="en-US" dirty="0" err="1"/>
              <a:t>GeV</a:t>
            </a:r>
            <a:endParaRPr lang="en-US" baseline="30000" dirty="0"/>
          </a:p>
        </p:txBody>
      </p:sp>
      <p:pic>
        <p:nvPicPr>
          <p:cNvPr id="30742" name="Picture 8"/>
          <p:cNvPicPr>
            <a:picLocks noChangeAspect="1" noChangeArrowheads="1"/>
          </p:cNvPicPr>
          <p:nvPr/>
        </p:nvPicPr>
        <p:blipFill>
          <a:blip r:embed="rId3" cstate="print"/>
          <a:srcRect l="15625" t="24001" r="25000" b="9448"/>
          <a:stretch>
            <a:fillRect/>
          </a:stretch>
        </p:blipFill>
        <p:spPr bwMode="auto">
          <a:xfrm>
            <a:off x="304800" y="3632200"/>
            <a:ext cx="37338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2057400" y="0"/>
            <a:ext cx="7010400" cy="914400"/>
          </a:xfrm>
        </p:spPr>
        <p:txBody>
          <a:bodyPr/>
          <a:lstStyle/>
          <a:p>
            <a:pPr algn="r"/>
            <a:r>
              <a:rPr lang="en-US" dirty="0" smtClean="0"/>
              <a:t>Conclusions</a:t>
            </a:r>
          </a:p>
        </p:txBody>
      </p:sp>
      <p:sp>
        <p:nvSpPr>
          <p:cNvPr id="5" name="Slide Number Placeholder 4"/>
          <p:cNvSpPr>
            <a:spLocks noGrp="1"/>
          </p:cNvSpPr>
          <p:nvPr>
            <p:ph type="sldNum" sz="quarter" idx="10"/>
          </p:nvPr>
        </p:nvSpPr>
        <p:spPr/>
        <p:txBody>
          <a:bodyPr/>
          <a:lstStyle/>
          <a:p>
            <a:pPr>
              <a:defRPr/>
            </a:pPr>
            <a:fld id="{1F695893-B205-4178-8C2F-1970A525700D}" type="slidenum">
              <a:rPr lang="en-US" smtClean="0"/>
              <a:pPr>
                <a:defRPr/>
              </a:pPr>
              <a:t>19</a:t>
            </a:fld>
            <a:endParaRPr lang="en-US"/>
          </a:p>
        </p:txBody>
      </p:sp>
      <p:sp>
        <p:nvSpPr>
          <p:cNvPr id="4" name="TextBox 3"/>
          <p:cNvSpPr txBox="1"/>
          <p:nvPr/>
        </p:nvSpPr>
        <p:spPr>
          <a:xfrm>
            <a:off x="457201" y="1600200"/>
            <a:ext cx="8305800" cy="4154984"/>
          </a:xfrm>
          <a:prstGeom prst="rect">
            <a:avLst/>
          </a:prstGeom>
          <a:noFill/>
        </p:spPr>
        <p:txBody>
          <a:bodyPr wrap="square" rtlCol="0">
            <a:spAutoFit/>
          </a:bodyPr>
          <a:lstStyle/>
          <a:p>
            <a:r>
              <a:rPr lang="en-US" sz="2400" dirty="0" smtClean="0">
                <a:latin typeface="+mj-lt"/>
              </a:rPr>
              <a:t>Backward angle transverse asymmetries consistent with a resonance region model that includes the inelastic intermediate </a:t>
            </a:r>
            <a:r>
              <a:rPr lang="en-US" sz="2400" dirty="0" err="1" smtClean="0">
                <a:latin typeface="+mj-lt"/>
              </a:rPr>
              <a:t>hadronic</a:t>
            </a:r>
            <a:r>
              <a:rPr lang="en-US" sz="2400" dirty="0" smtClean="0">
                <a:latin typeface="+mj-lt"/>
              </a:rPr>
              <a:t> states</a:t>
            </a:r>
          </a:p>
          <a:p>
            <a:endParaRPr lang="en-US" sz="2400" dirty="0" smtClean="0">
              <a:latin typeface="+mj-lt"/>
            </a:endParaRPr>
          </a:p>
          <a:p>
            <a:r>
              <a:rPr lang="en-US" sz="2400" dirty="0" smtClean="0">
                <a:latin typeface="+mj-lt"/>
              </a:rPr>
              <a:t>G0 more than doubled the world dataset for the transverse asymmetries at backward </a:t>
            </a:r>
            <a:r>
              <a:rPr lang="en-US" sz="2400" dirty="0" smtClean="0">
                <a:latin typeface="+mj-lt"/>
              </a:rPr>
              <a:t>angles on the proton</a:t>
            </a:r>
            <a:endParaRPr lang="en-US" sz="2400" dirty="0" smtClean="0">
              <a:latin typeface="+mj-lt"/>
            </a:endParaRPr>
          </a:p>
          <a:p>
            <a:endParaRPr lang="en-US" sz="2400" dirty="0" smtClean="0">
              <a:latin typeface="+mj-lt"/>
            </a:endParaRPr>
          </a:p>
          <a:p>
            <a:r>
              <a:rPr lang="en-US" sz="2400" dirty="0" smtClean="0">
                <a:latin typeface="+mj-lt"/>
              </a:rPr>
              <a:t>We provide the first measurement of the transverse asymmetry for the neutron</a:t>
            </a:r>
          </a:p>
          <a:p>
            <a:endParaRPr lang="en-US" sz="2400" dirty="0" smtClean="0">
              <a:latin typeface="+mj-lt"/>
            </a:endParaRPr>
          </a:p>
          <a:p>
            <a:endParaRPr lang="en-US" sz="24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36637"/>
            <a:ext cx="8229600" cy="4525963"/>
          </a:xfrm>
        </p:spPr>
        <p:txBody>
          <a:bodyPr/>
          <a:lstStyle/>
          <a:p>
            <a:r>
              <a:rPr lang="en-US" sz="2400" dirty="0" smtClean="0"/>
              <a:t>G0 finished data-taking in 2007</a:t>
            </a:r>
          </a:p>
          <a:p>
            <a:pPr>
              <a:buNone/>
            </a:pPr>
            <a:endParaRPr lang="en-US" sz="2400" dirty="0" smtClean="0"/>
          </a:p>
          <a:p>
            <a:r>
              <a:rPr lang="en-US" sz="2400" dirty="0" smtClean="0"/>
              <a:t>Published forward and backward angle PV asymmetry results → strange quark contribution to the nucleon</a:t>
            </a:r>
          </a:p>
          <a:p>
            <a:pPr>
              <a:buNone/>
            </a:pPr>
            <a:endParaRPr lang="en-US" sz="2400" dirty="0" smtClean="0"/>
          </a:p>
          <a:p>
            <a:r>
              <a:rPr lang="en-US" sz="2400" dirty="0" smtClean="0"/>
              <a:t>Also measured parity-conserving asymmetry at both forward and backward angles</a:t>
            </a:r>
          </a:p>
          <a:p>
            <a:pPr lvl="1"/>
            <a:r>
              <a:rPr lang="en-US" sz="2400" dirty="0" smtClean="0"/>
              <a:t>Forward angle - Physical Review Letters </a:t>
            </a:r>
            <a:r>
              <a:rPr lang="en-US" sz="2400" b="1" dirty="0" smtClean="0"/>
              <a:t>99(9): 092301.</a:t>
            </a:r>
          </a:p>
          <a:p>
            <a:pPr lvl="1"/>
            <a:r>
              <a:rPr lang="en-US" sz="2400" dirty="0" smtClean="0"/>
              <a:t>Backward angle – this work, preparing publication </a:t>
            </a:r>
          </a:p>
          <a:p>
            <a:pPr lvl="1">
              <a:buNone/>
            </a:pPr>
            <a:endParaRPr lang="en-US" sz="2400" dirty="0" smtClean="0"/>
          </a:p>
          <a:p>
            <a:pPr lvl="1">
              <a:buNone/>
            </a:pPr>
            <a:r>
              <a:rPr lang="en-US" sz="2400" dirty="0" smtClean="0"/>
              <a:t>           Recent work by theorists at our kinematics</a:t>
            </a:r>
          </a:p>
        </p:txBody>
      </p:sp>
      <p:sp>
        <p:nvSpPr>
          <p:cNvPr id="3" name="Title 2"/>
          <p:cNvSpPr>
            <a:spLocks noGrp="1"/>
          </p:cNvSpPr>
          <p:nvPr>
            <p:ph type="ctrTitle"/>
          </p:nvPr>
        </p:nvSpPr>
        <p:spPr>
          <a:xfrm>
            <a:off x="4648200" y="1"/>
            <a:ext cx="4419600" cy="914399"/>
          </a:xfrm>
        </p:spPr>
        <p:txBody>
          <a:bodyPr/>
          <a:lstStyle/>
          <a:p>
            <a:r>
              <a:rPr lang="en-US" dirty="0" smtClean="0"/>
              <a:t>Overview</a:t>
            </a:r>
            <a:endParaRPr lang="en-US" dirty="0"/>
          </a:p>
        </p:txBody>
      </p:sp>
      <p:sp>
        <p:nvSpPr>
          <p:cNvPr id="4" name="Slide Number Placeholder 3"/>
          <p:cNvSpPr>
            <a:spLocks noGrp="1"/>
          </p:cNvSpPr>
          <p:nvPr>
            <p:ph type="sldNum" sz="quarter" idx="10"/>
          </p:nvPr>
        </p:nvSpPr>
        <p:spPr/>
        <p:txBody>
          <a:bodyPr/>
          <a:lstStyle/>
          <a:p>
            <a:pPr>
              <a:defRPr/>
            </a:pPr>
            <a:fld id="{310A91F4-4083-436D-BA61-922EF93CC72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p:cNvPicPr>
            <a:picLocks noChangeAspect="1" noChangeArrowheads="1"/>
          </p:cNvPicPr>
          <p:nvPr/>
        </p:nvPicPr>
        <p:blipFill>
          <a:blip r:embed="rId2" cstate="print">
            <a:lum bright="21000" contrast="-37000"/>
          </a:blip>
          <a:stretch>
            <a:fillRect/>
          </a:stretch>
        </p:blipFill>
        <p:spPr bwMode="auto">
          <a:xfrm>
            <a:off x="653676" y="1017465"/>
            <a:ext cx="7804523" cy="4546324"/>
          </a:xfrm>
          <a:prstGeom prst="rect">
            <a:avLst/>
          </a:prstGeom>
          <a:noFill/>
          <a:ln>
            <a:noFill/>
          </a:ln>
          <a:effectLst>
            <a:softEdge rad="127000"/>
          </a:effectLst>
        </p:spPr>
      </p:pic>
      <p:sp>
        <p:nvSpPr>
          <p:cNvPr id="4" name="Slide Number Placeholder 3"/>
          <p:cNvSpPr>
            <a:spLocks noGrp="1"/>
          </p:cNvSpPr>
          <p:nvPr>
            <p:ph type="sldNum" sz="quarter" idx="10"/>
          </p:nvPr>
        </p:nvSpPr>
        <p:spPr/>
        <p:txBody>
          <a:bodyPr/>
          <a:lstStyle/>
          <a:p>
            <a:pPr>
              <a:defRPr/>
            </a:pPr>
            <a:fld id="{0E344139-D226-410D-BEFA-CD47881FB99F}" type="slidenum">
              <a:rPr lang="en-US"/>
              <a:pPr>
                <a:defRPr/>
              </a:pPr>
              <a:t>20</a:t>
            </a:fld>
            <a:endParaRPr lang="en-US"/>
          </a:p>
        </p:txBody>
      </p:sp>
      <p:sp>
        <p:nvSpPr>
          <p:cNvPr id="22532" name="Title 4"/>
          <p:cNvSpPr>
            <a:spLocks noGrp="1"/>
          </p:cNvSpPr>
          <p:nvPr>
            <p:ph type="ctrTitle"/>
          </p:nvPr>
        </p:nvSpPr>
        <p:spPr>
          <a:xfrm>
            <a:off x="2057400" y="0"/>
            <a:ext cx="7010400" cy="914400"/>
          </a:xfrm>
        </p:spPr>
        <p:txBody>
          <a:bodyPr/>
          <a:lstStyle/>
          <a:p>
            <a:pPr algn="r" eaLnBrk="1" hangingPunct="1"/>
            <a:r>
              <a:rPr lang="en-US" smtClean="0"/>
              <a:t>The G</a:t>
            </a:r>
            <a:r>
              <a:rPr lang="en-US" baseline="30000" smtClean="0"/>
              <a:t>0</a:t>
            </a:r>
            <a:r>
              <a:rPr lang="en-US" smtClean="0"/>
              <a:t> Collaboration </a:t>
            </a:r>
          </a:p>
        </p:txBody>
      </p:sp>
      <p:sp>
        <p:nvSpPr>
          <p:cNvPr id="22533" name="Text Box 6"/>
          <p:cNvSpPr txBox="1">
            <a:spLocks noChangeArrowheads="1"/>
          </p:cNvSpPr>
          <p:nvPr/>
        </p:nvSpPr>
        <p:spPr bwMode="auto">
          <a:xfrm>
            <a:off x="457200" y="2262188"/>
            <a:ext cx="8153400" cy="3986212"/>
          </a:xfrm>
          <a:prstGeom prst="rect">
            <a:avLst/>
          </a:prstGeom>
          <a:noFill/>
          <a:ln w="9525" algn="ctr">
            <a:noFill/>
            <a:miter lim="800000"/>
            <a:headEnd/>
            <a:tailEnd/>
          </a:ln>
        </p:spPr>
        <p:txBody>
          <a:bodyPr>
            <a:spAutoFit/>
          </a:bodyPr>
          <a:lstStyle/>
          <a:p>
            <a:pPr algn="ctr"/>
            <a:r>
              <a:rPr lang="en-GB" sz="1600" i="1">
                <a:latin typeface="Calibri" pitchFamily="34" charset="0"/>
              </a:rPr>
              <a:t> </a:t>
            </a:r>
          </a:p>
          <a:p>
            <a:pPr algn="ctr"/>
            <a:r>
              <a:rPr lang="en-GB" sz="1600" i="1">
                <a:latin typeface="Calibri" pitchFamily="34" charset="0"/>
              </a:rPr>
              <a:t>G</a:t>
            </a:r>
            <a:r>
              <a:rPr lang="en-GB" sz="1600" i="1" baseline="30000">
                <a:latin typeface="Calibri" pitchFamily="34" charset="0"/>
              </a:rPr>
              <a:t>0</a:t>
            </a:r>
            <a:r>
              <a:rPr lang="en-GB" sz="1600" i="1">
                <a:latin typeface="Calibri" pitchFamily="34" charset="0"/>
              </a:rPr>
              <a:t> Spokesperson</a:t>
            </a:r>
            <a:r>
              <a:rPr lang="en-GB" sz="1600">
                <a:latin typeface="Calibri" pitchFamily="34" charset="0"/>
              </a:rPr>
              <a:t>: Doug Beck (</a:t>
            </a:r>
            <a:r>
              <a:rPr lang="en-GB" sz="1600" i="1">
                <a:latin typeface="Calibri" pitchFamily="34" charset="0"/>
              </a:rPr>
              <a:t>UIUC</a:t>
            </a:r>
            <a:r>
              <a:rPr lang="en-GB" sz="1600">
                <a:latin typeface="Calibri" pitchFamily="34" charset="0"/>
              </a:rPr>
              <a:t>)</a:t>
            </a:r>
          </a:p>
          <a:p>
            <a:pPr algn="ctr"/>
            <a:endParaRPr lang="en-GB" sz="1600">
              <a:latin typeface="Calibri" pitchFamily="34" charset="0"/>
            </a:endParaRPr>
          </a:p>
          <a:p>
            <a:pPr algn="ctr"/>
            <a:r>
              <a:rPr lang="en-US" sz="1600">
                <a:solidFill>
                  <a:srgbClr val="000000"/>
                </a:solidFill>
                <a:latin typeface="Calibri" pitchFamily="34" charset="0"/>
              </a:rPr>
              <a:t>California Institute of Technology, Carnegie-Mellon University, College of William and Mary, Hendrix College, IPN Orsay, JLab, LPSC Grenoble, Louisiana Tech, New Mexico State University, Ohio University, TRIUMF, University of Illinois, University of Kentucky, University of Manitoba, University of Maryland, University of Winnipeg, Virginia Tech, Yerevan Physics Institute, University of Zagreb</a:t>
            </a:r>
            <a:r>
              <a:rPr lang="en-US" sz="1300">
                <a:solidFill>
                  <a:srgbClr val="000000"/>
                </a:solidFill>
                <a:latin typeface="Calibri" pitchFamily="34" charset="0"/>
              </a:rPr>
              <a:t/>
            </a:r>
            <a:br>
              <a:rPr lang="en-US" sz="1300">
                <a:solidFill>
                  <a:srgbClr val="000000"/>
                </a:solidFill>
                <a:latin typeface="Calibri" pitchFamily="34" charset="0"/>
              </a:rPr>
            </a:br>
            <a:endParaRPr lang="en-GB" sz="1300">
              <a:latin typeface="Calibri" pitchFamily="34" charset="0"/>
            </a:endParaRPr>
          </a:p>
          <a:p>
            <a:pPr algn="ctr"/>
            <a:r>
              <a:rPr lang="en-GB" sz="1600" i="1">
                <a:latin typeface="Calibri" pitchFamily="34" charset="0"/>
              </a:rPr>
              <a:t>Analysis Coordinator</a:t>
            </a:r>
            <a:r>
              <a:rPr lang="en-GB" sz="1600">
                <a:latin typeface="Calibri" pitchFamily="34" charset="0"/>
              </a:rPr>
              <a:t>: Fatiha Benmokhtar (Carnegie-Mellon,</a:t>
            </a:r>
            <a:r>
              <a:rPr lang="en-GB" sz="1600" i="1">
                <a:latin typeface="Calibri" pitchFamily="34" charset="0"/>
              </a:rPr>
              <a:t>Maryland</a:t>
            </a:r>
            <a:r>
              <a:rPr lang="en-GB" sz="1600">
                <a:latin typeface="Calibri" pitchFamily="34" charset="0"/>
              </a:rPr>
              <a:t>) </a:t>
            </a:r>
          </a:p>
          <a:p>
            <a:pPr algn="ctr"/>
            <a:endParaRPr lang="en-GB" sz="1600">
              <a:latin typeface="Calibri" pitchFamily="34" charset="0"/>
            </a:endParaRPr>
          </a:p>
          <a:p>
            <a:pPr algn="ctr"/>
            <a:r>
              <a:rPr lang="en-GB" sz="1600" i="1">
                <a:latin typeface="Calibri" pitchFamily="34" charset="0"/>
              </a:rPr>
              <a:t>Thesis Students</a:t>
            </a:r>
            <a:r>
              <a:rPr lang="en-GB" sz="1600">
                <a:latin typeface="Calibri" pitchFamily="34" charset="0"/>
              </a:rPr>
              <a:t>:</a:t>
            </a:r>
          </a:p>
          <a:p>
            <a:pPr algn="ctr"/>
            <a:r>
              <a:rPr lang="en-GB" sz="1600">
                <a:latin typeface="Calibri" pitchFamily="34" charset="0"/>
              </a:rPr>
              <a:t>Stephanie Bailey (</a:t>
            </a:r>
            <a:r>
              <a:rPr lang="en-GB" sz="1600" i="1">
                <a:latin typeface="Calibri" pitchFamily="34" charset="0"/>
              </a:rPr>
              <a:t>Ph.D. W&amp;M, Jan ’07, not shown</a:t>
            </a:r>
            <a:r>
              <a:rPr lang="en-GB" sz="1600">
                <a:latin typeface="Calibri" pitchFamily="34" charset="0"/>
              </a:rPr>
              <a:t>) </a:t>
            </a:r>
          </a:p>
          <a:p>
            <a:pPr algn="ctr"/>
            <a:r>
              <a:rPr lang="en-GB" sz="1600">
                <a:latin typeface="Calibri" pitchFamily="34" charset="0"/>
              </a:rPr>
              <a:t> From left to right: Colleen Ellis (</a:t>
            </a:r>
            <a:r>
              <a:rPr lang="en-GB" sz="1600" i="1">
                <a:latin typeface="Calibri" pitchFamily="34" charset="0"/>
              </a:rPr>
              <a:t>Maryland</a:t>
            </a:r>
            <a:r>
              <a:rPr lang="en-GB" sz="1600">
                <a:latin typeface="Calibri" pitchFamily="34" charset="0"/>
              </a:rPr>
              <a:t>) , Alexandre Coppens (</a:t>
            </a:r>
            <a:r>
              <a:rPr lang="en-GB" sz="1600" i="1">
                <a:latin typeface="Calibri" pitchFamily="34" charset="0"/>
              </a:rPr>
              <a:t>Manitoba</a:t>
            </a:r>
            <a:r>
              <a:rPr lang="en-GB" sz="1600">
                <a:latin typeface="Calibri" pitchFamily="34" charset="0"/>
              </a:rPr>
              <a:t>), </a:t>
            </a:r>
          </a:p>
          <a:p>
            <a:pPr algn="ctr"/>
            <a:r>
              <a:rPr lang="en-GB" sz="1600">
                <a:latin typeface="Calibri" pitchFamily="34" charset="0"/>
              </a:rPr>
              <a:t>Juliette Mammei (</a:t>
            </a:r>
            <a:r>
              <a:rPr lang="en-GB" sz="1600" i="1">
                <a:latin typeface="Calibri" pitchFamily="34" charset="0"/>
              </a:rPr>
              <a:t>VA Tech</a:t>
            </a:r>
            <a:r>
              <a:rPr lang="en-GB" sz="1600">
                <a:latin typeface="Calibri" pitchFamily="34" charset="0"/>
              </a:rPr>
              <a:t>), Carissa Capuano (</a:t>
            </a:r>
            <a:r>
              <a:rPr lang="en-GB" sz="1600" i="1">
                <a:latin typeface="Calibri" pitchFamily="34" charset="0"/>
              </a:rPr>
              <a:t>W&amp;M</a:t>
            </a:r>
            <a:r>
              <a:rPr lang="en-GB" sz="1600">
                <a:latin typeface="Calibri" pitchFamily="34" charset="0"/>
              </a:rPr>
              <a:t>)</a:t>
            </a:r>
            <a:r>
              <a:rPr lang="en-GB" sz="1600" i="1">
                <a:latin typeface="Calibri" pitchFamily="34" charset="0"/>
              </a:rPr>
              <a:t>,</a:t>
            </a:r>
            <a:r>
              <a:rPr lang="en-GB" sz="1600">
                <a:latin typeface="Calibri" pitchFamily="34" charset="0"/>
              </a:rPr>
              <a:t> </a:t>
            </a:r>
          </a:p>
          <a:p>
            <a:pPr algn="ctr"/>
            <a:r>
              <a:rPr lang="en-GB" sz="1600">
                <a:latin typeface="Calibri" pitchFamily="34" charset="0"/>
              </a:rPr>
              <a:t>Mathew Muether (</a:t>
            </a:r>
            <a:r>
              <a:rPr lang="en-GB" sz="1600" i="1">
                <a:latin typeface="Calibri" pitchFamily="34" charset="0"/>
              </a:rPr>
              <a:t>Illinois</a:t>
            </a:r>
            <a:r>
              <a:rPr lang="en-GB" sz="1600">
                <a:latin typeface="Calibri" pitchFamily="34" charset="0"/>
              </a:rPr>
              <a:t>), Maud Versteegen (</a:t>
            </a:r>
            <a:r>
              <a:rPr lang="en-GB" sz="1600" i="1">
                <a:latin typeface="Calibri" pitchFamily="34" charset="0"/>
              </a:rPr>
              <a:t>LPSC</a:t>
            </a:r>
            <a:r>
              <a:rPr lang="en-GB" sz="1600">
                <a:latin typeface="Calibri" pitchFamily="34" charset="0"/>
              </a:rPr>
              <a:t>) , John Schaub (</a:t>
            </a:r>
            <a:r>
              <a:rPr lang="en-GB" sz="1600" i="1">
                <a:latin typeface="Calibri" pitchFamily="34" charset="0"/>
              </a:rPr>
              <a:t>NMSU</a:t>
            </a:r>
            <a:r>
              <a:rPr lang="en-GB" sz="1600">
                <a:latin typeface="Calibri"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2057400" y="0"/>
            <a:ext cx="7010400" cy="914400"/>
          </a:xfrm>
        </p:spPr>
        <p:txBody>
          <a:bodyPr/>
          <a:lstStyle/>
          <a:p>
            <a:pPr algn="r"/>
            <a:r>
              <a:rPr lang="en-US" smtClean="0"/>
              <a:t>Backup Slides</a:t>
            </a:r>
          </a:p>
        </p:txBody>
      </p:sp>
      <p:sp>
        <p:nvSpPr>
          <p:cNvPr id="5" name="Slide Number Placeholder 4"/>
          <p:cNvSpPr>
            <a:spLocks noGrp="1"/>
          </p:cNvSpPr>
          <p:nvPr>
            <p:ph type="sldNum" sz="quarter" idx="10"/>
          </p:nvPr>
        </p:nvSpPr>
        <p:spPr/>
        <p:txBody>
          <a:bodyPr/>
          <a:lstStyle/>
          <a:p>
            <a:pPr>
              <a:defRPr/>
            </a:pPr>
            <a:fld id="{1F695893-B205-4178-8C2F-1970A525700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04800" y="3810000"/>
            <a:ext cx="6553200" cy="838200"/>
            <a:chOff x="304800" y="3810000"/>
            <a:chExt cx="6553200" cy="838200"/>
          </a:xfrm>
        </p:grpSpPr>
        <p:sp>
          <p:nvSpPr>
            <p:cNvPr id="7" name="Rounded Rectangle 6"/>
            <p:cNvSpPr/>
            <p:nvPr/>
          </p:nvSpPr>
          <p:spPr>
            <a:xfrm>
              <a:off x="304800" y="3962400"/>
              <a:ext cx="65532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75000"/>
                  </a:schemeClr>
                </a:solidFill>
              </a:endParaRPr>
            </a:p>
          </p:txBody>
        </p:sp>
        <p:sp>
          <p:nvSpPr>
            <p:cNvPr id="6148" name="Text Box 22"/>
            <p:cNvSpPr txBox="1">
              <a:spLocks noChangeArrowheads="1"/>
            </p:cNvSpPr>
            <p:nvPr/>
          </p:nvSpPr>
          <p:spPr bwMode="auto">
            <a:xfrm>
              <a:off x="304800" y="3810000"/>
              <a:ext cx="4752840" cy="738664"/>
            </a:xfrm>
            <a:prstGeom prst="rect">
              <a:avLst/>
            </a:prstGeom>
            <a:noFill/>
            <a:ln w="9525">
              <a:noFill/>
              <a:miter lim="800000"/>
              <a:headEnd/>
              <a:tailEnd/>
            </a:ln>
          </p:spPr>
          <p:txBody>
            <a:bodyPr wrap="none">
              <a:spAutoFit/>
            </a:bodyPr>
            <a:lstStyle/>
            <a:p>
              <a:pPr>
                <a:buFont typeface="Wingdings" pitchFamily="2" charset="2"/>
                <a:buNone/>
              </a:pPr>
              <a:endParaRPr lang="en-US" sz="1200" dirty="0"/>
            </a:p>
            <a:p>
              <a:pPr>
                <a:buFont typeface="Wingdings" pitchFamily="2" charset="2"/>
                <a:buChar char="§"/>
              </a:pPr>
              <a:r>
                <a:rPr lang="en-US" b="1" dirty="0"/>
                <a:t>Resonance region:</a:t>
              </a:r>
              <a:r>
                <a:rPr lang="en-US" dirty="0"/>
                <a:t> moderate energy</a:t>
              </a:r>
            </a:p>
            <a:p>
              <a:pPr>
                <a:buFont typeface="Wingdings" pitchFamily="2" charset="2"/>
                <a:buNone/>
              </a:pPr>
              <a:r>
                <a:rPr lang="en-US" sz="1200" dirty="0"/>
                <a:t>  B. </a:t>
              </a:r>
              <a:r>
                <a:rPr lang="en-US" sz="1200" dirty="0" err="1"/>
                <a:t>Pasquini</a:t>
              </a:r>
              <a:r>
                <a:rPr lang="en-US" sz="1200" dirty="0"/>
                <a:t> &amp; M. </a:t>
              </a:r>
              <a:r>
                <a:rPr lang="en-US" sz="1200" dirty="0" err="1"/>
                <a:t>Vanderhaeghen</a:t>
              </a:r>
              <a:r>
                <a:rPr lang="en-US" sz="1200" dirty="0"/>
                <a:t>, Phys. Rev. C70, 045206 (2004</a:t>
              </a:r>
              <a:r>
                <a:rPr lang="en-US" sz="1200" dirty="0" smtClean="0"/>
                <a:t>)</a:t>
              </a:r>
              <a:endParaRPr lang="en-US" sz="1200" dirty="0"/>
            </a:p>
          </p:txBody>
        </p:sp>
      </p:grpSp>
      <p:sp>
        <p:nvSpPr>
          <p:cNvPr id="6149" name="Title 2"/>
          <p:cNvSpPr>
            <a:spLocks noGrp="1"/>
          </p:cNvSpPr>
          <p:nvPr>
            <p:ph type="ctrTitle"/>
          </p:nvPr>
        </p:nvSpPr>
        <p:spPr>
          <a:xfrm>
            <a:off x="2057400" y="0"/>
            <a:ext cx="7010400" cy="914400"/>
          </a:xfrm>
        </p:spPr>
        <p:txBody>
          <a:bodyPr/>
          <a:lstStyle/>
          <a:p>
            <a:pPr algn="r"/>
            <a:r>
              <a:rPr lang="en-US" smtClean="0"/>
              <a:t>Theory Summary </a:t>
            </a:r>
          </a:p>
        </p:txBody>
      </p:sp>
      <p:sp>
        <p:nvSpPr>
          <p:cNvPr id="5" name="Slide Number Placeholder 4"/>
          <p:cNvSpPr>
            <a:spLocks noGrp="1"/>
          </p:cNvSpPr>
          <p:nvPr>
            <p:ph type="sldNum" sz="quarter" idx="10"/>
          </p:nvPr>
        </p:nvSpPr>
        <p:spPr/>
        <p:txBody>
          <a:bodyPr/>
          <a:lstStyle/>
          <a:p>
            <a:pPr>
              <a:defRPr/>
            </a:pPr>
            <a:fld id="{7783EF8A-0E4E-4DB6-9207-ACF347589EAC}" type="slidenum">
              <a:rPr lang="en-US" smtClean="0"/>
              <a:pPr>
                <a:defRPr/>
              </a:pPr>
              <a:t>22</a:t>
            </a:fld>
            <a:endParaRPr lang="en-US"/>
          </a:p>
        </p:txBody>
      </p:sp>
      <p:pic>
        <p:nvPicPr>
          <p:cNvPr id="6151" name="Picture 20" descr="two_photon_diagram"/>
          <p:cNvPicPr>
            <a:picLocks noChangeAspect="1" noChangeArrowheads="1"/>
          </p:cNvPicPr>
          <p:nvPr/>
        </p:nvPicPr>
        <p:blipFill>
          <a:blip r:embed="rId4" cstate="print">
            <a:clrChange>
              <a:clrFrom>
                <a:srgbClr val="F8FCF8"/>
              </a:clrFrom>
              <a:clrTo>
                <a:srgbClr val="F8FCF8">
                  <a:alpha val="0"/>
                </a:srgbClr>
              </a:clrTo>
            </a:clrChange>
          </a:blip>
          <a:srcRect/>
          <a:stretch>
            <a:fillRect/>
          </a:stretch>
        </p:blipFill>
        <p:spPr bwMode="auto">
          <a:xfrm>
            <a:off x="3886200" y="1630363"/>
            <a:ext cx="4724400" cy="1570037"/>
          </a:xfrm>
          <a:prstGeom prst="rect">
            <a:avLst/>
          </a:prstGeom>
          <a:noFill/>
          <a:ln w="9525">
            <a:noFill/>
            <a:miter lim="800000"/>
            <a:headEnd/>
            <a:tailEnd/>
          </a:ln>
        </p:spPr>
      </p:pic>
      <p:sp>
        <p:nvSpPr>
          <p:cNvPr id="10" name="Text Box 21"/>
          <p:cNvSpPr txBox="1">
            <a:spLocks noChangeArrowheads="1"/>
          </p:cNvSpPr>
          <p:nvPr/>
        </p:nvSpPr>
        <p:spPr bwMode="auto">
          <a:xfrm>
            <a:off x="304800" y="838200"/>
            <a:ext cx="6527800" cy="646113"/>
          </a:xfrm>
          <a:prstGeom prst="rect">
            <a:avLst/>
          </a:prstGeom>
          <a:noFill/>
          <a:ln w="9525">
            <a:noFill/>
            <a:miter lim="800000"/>
            <a:headEnd/>
            <a:tailEnd/>
          </a:ln>
          <a:effectLst/>
        </p:spPr>
        <p:txBody>
          <a:bodyPr wrap="none">
            <a:spAutoFit/>
          </a:bodyPr>
          <a:lstStyle/>
          <a:p>
            <a:pPr>
              <a:defRPr/>
            </a:pPr>
            <a:r>
              <a:rPr lang="en-US" dirty="0">
                <a:latin typeface="+mn-lt"/>
              </a:rPr>
              <a:t>The predictions of the asymmetry are sensitive to the physics of the</a:t>
            </a:r>
          </a:p>
          <a:p>
            <a:pPr>
              <a:defRPr/>
            </a:pPr>
            <a:r>
              <a:rPr lang="en-US" dirty="0">
                <a:latin typeface="+mn-lt"/>
              </a:rPr>
              <a:t>intermediate </a:t>
            </a:r>
            <a:r>
              <a:rPr lang="en-US" dirty="0" err="1">
                <a:latin typeface="+mn-lt"/>
              </a:rPr>
              <a:t>hadronic</a:t>
            </a:r>
            <a:r>
              <a:rPr lang="en-US" dirty="0">
                <a:latin typeface="+mn-lt"/>
              </a:rPr>
              <a:t> state in the 2</a:t>
            </a:r>
            <a:r>
              <a:rPr lang="el-GR" dirty="0">
                <a:latin typeface="+mn-lt"/>
                <a:cs typeface="Times New Roman" pitchFamily="18" charset="0"/>
              </a:rPr>
              <a:t>γ</a:t>
            </a:r>
            <a:r>
              <a:rPr lang="en-US" dirty="0">
                <a:latin typeface="+mn-lt"/>
              </a:rPr>
              <a:t> exchange amplitude</a:t>
            </a:r>
            <a:endParaRPr lang="el-GR" dirty="0">
              <a:latin typeface="+mn-lt"/>
            </a:endParaRPr>
          </a:p>
        </p:txBody>
      </p:sp>
      <p:sp>
        <p:nvSpPr>
          <p:cNvPr id="11" name="TextBox 10"/>
          <p:cNvSpPr txBox="1"/>
          <p:nvPr/>
        </p:nvSpPr>
        <p:spPr>
          <a:xfrm>
            <a:off x="228600" y="4724400"/>
            <a:ext cx="7543800" cy="2585323"/>
          </a:xfrm>
          <a:prstGeom prst="rect">
            <a:avLst/>
          </a:prstGeom>
          <a:noFill/>
        </p:spPr>
        <p:txBody>
          <a:bodyPr wrap="square" rtlCol="0">
            <a:spAutoFit/>
          </a:bodyPr>
          <a:lstStyle/>
          <a:p>
            <a:r>
              <a:rPr lang="en-US" dirty="0" smtClean="0"/>
              <a:t>Model the non-forward </a:t>
            </a:r>
            <a:r>
              <a:rPr lang="en-US" dirty="0" err="1" smtClean="0"/>
              <a:t>hadronic</a:t>
            </a:r>
            <a:r>
              <a:rPr lang="en-US" dirty="0" smtClean="0"/>
              <a:t> tensor for the elastic contribution (X=N) as well as the inelastic contribution in the resonance region (X=</a:t>
            </a:r>
            <a:r>
              <a:rPr lang="el-GR" dirty="0" smtClean="0"/>
              <a:t>π</a:t>
            </a:r>
            <a:r>
              <a:rPr lang="en-US" dirty="0" smtClean="0"/>
              <a:t>N)</a:t>
            </a:r>
          </a:p>
          <a:p>
            <a:endParaRPr lang="en-US" dirty="0"/>
          </a:p>
          <a:p>
            <a:r>
              <a:rPr lang="en-US" dirty="0" smtClean="0"/>
              <a:t>Use phenomenological </a:t>
            </a:r>
            <a:r>
              <a:rPr lang="el-GR" dirty="0" smtClean="0"/>
              <a:t>π</a:t>
            </a:r>
            <a:r>
              <a:rPr lang="en-US" dirty="0" smtClean="0"/>
              <a:t>N </a:t>
            </a:r>
            <a:r>
              <a:rPr lang="en-US" dirty="0" err="1" smtClean="0"/>
              <a:t>electroproduction</a:t>
            </a:r>
            <a:r>
              <a:rPr lang="en-US" dirty="0" smtClean="0"/>
              <a:t> amplitudes (MAID) as input</a:t>
            </a:r>
          </a:p>
          <a:p>
            <a:endParaRPr lang="en-US" dirty="0" smtClean="0"/>
          </a:p>
          <a:p>
            <a:r>
              <a:rPr lang="en-US" dirty="0" smtClean="0"/>
              <a:t>Integrate over different photon </a:t>
            </a:r>
            <a:r>
              <a:rPr lang="en-US" dirty="0" err="1" smtClean="0"/>
              <a:t>virtualities</a:t>
            </a:r>
            <a:endParaRPr lang="en-US" dirty="0" smtClean="0"/>
          </a:p>
          <a:p>
            <a:endParaRPr lang="en-US" dirty="0"/>
          </a:p>
          <a:p>
            <a:endParaRPr lang="en-US" dirty="0"/>
          </a:p>
          <a:p>
            <a:endParaRPr lang="en-US" dirty="0"/>
          </a:p>
        </p:txBody>
      </p:sp>
      <p:graphicFrame>
        <p:nvGraphicFramePr>
          <p:cNvPr id="75779" name="Object 12"/>
          <p:cNvGraphicFramePr>
            <a:graphicFrameLocks noChangeAspect="1"/>
          </p:cNvGraphicFramePr>
          <p:nvPr/>
        </p:nvGraphicFramePr>
        <p:xfrm>
          <a:off x="228600" y="1905000"/>
          <a:ext cx="3389313" cy="971550"/>
        </p:xfrm>
        <a:graphic>
          <a:graphicData uri="http://schemas.openxmlformats.org/presentationml/2006/ole">
            <p:oleObj spid="_x0000_s109570" name="Equation" r:id="rId5" imgW="1726920" imgH="4950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heory_inelastic.png"/>
          <p:cNvPicPr>
            <a:picLocks noChangeAspect="1"/>
          </p:cNvPicPr>
          <p:nvPr/>
        </p:nvPicPr>
        <p:blipFill>
          <a:blip r:embed="rId4" cstate="print"/>
          <a:stretch>
            <a:fillRect/>
          </a:stretch>
        </p:blipFill>
        <p:spPr>
          <a:xfrm>
            <a:off x="4343400" y="3276600"/>
            <a:ext cx="4512383" cy="3124200"/>
          </a:xfrm>
          <a:prstGeom prst="rect">
            <a:avLst/>
          </a:prstGeom>
        </p:spPr>
      </p:pic>
      <p:pic>
        <p:nvPicPr>
          <p:cNvPr id="5120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 y="3505200"/>
            <a:ext cx="4191000" cy="2895599"/>
          </a:xfrm>
          <a:prstGeom prst="rect">
            <a:avLst/>
          </a:prstGeom>
          <a:noFill/>
          <a:ln w="9525">
            <a:noFill/>
            <a:miter lim="800000"/>
            <a:headEnd/>
            <a:tailEnd/>
          </a:ln>
        </p:spPr>
      </p:pic>
      <p:grpSp>
        <p:nvGrpSpPr>
          <p:cNvPr id="2" name="Group 8"/>
          <p:cNvGrpSpPr/>
          <p:nvPr/>
        </p:nvGrpSpPr>
        <p:grpSpPr>
          <a:xfrm>
            <a:off x="381000" y="762000"/>
            <a:ext cx="6553200" cy="838200"/>
            <a:chOff x="304800" y="990600"/>
            <a:chExt cx="6553200" cy="838200"/>
          </a:xfrm>
        </p:grpSpPr>
        <p:sp>
          <p:nvSpPr>
            <p:cNvPr id="7" name="Rounded Rectangle 6"/>
            <p:cNvSpPr/>
            <p:nvPr/>
          </p:nvSpPr>
          <p:spPr>
            <a:xfrm>
              <a:off x="304800" y="1143000"/>
              <a:ext cx="65532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75000"/>
                  </a:schemeClr>
                </a:solidFill>
              </a:endParaRPr>
            </a:p>
          </p:txBody>
        </p:sp>
        <p:sp>
          <p:nvSpPr>
            <p:cNvPr id="6148" name="Text Box 22"/>
            <p:cNvSpPr txBox="1">
              <a:spLocks noChangeArrowheads="1"/>
            </p:cNvSpPr>
            <p:nvPr/>
          </p:nvSpPr>
          <p:spPr bwMode="auto">
            <a:xfrm>
              <a:off x="304800" y="990600"/>
              <a:ext cx="4752840" cy="738664"/>
            </a:xfrm>
            <a:prstGeom prst="rect">
              <a:avLst/>
            </a:prstGeom>
            <a:noFill/>
            <a:ln w="9525">
              <a:noFill/>
              <a:miter lim="800000"/>
              <a:headEnd/>
              <a:tailEnd/>
            </a:ln>
          </p:spPr>
          <p:txBody>
            <a:bodyPr wrap="none">
              <a:spAutoFit/>
            </a:bodyPr>
            <a:lstStyle/>
            <a:p>
              <a:pPr>
                <a:buFont typeface="Wingdings" pitchFamily="2" charset="2"/>
                <a:buNone/>
              </a:pPr>
              <a:endParaRPr lang="en-US" sz="1200" dirty="0"/>
            </a:p>
            <a:p>
              <a:pPr>
                <a:buFont typeface="Wingdings" pitchFamily="2" charset="2"/>
                <a:buChar char="§"/>
              </a:pPr>
              <a:r>
                <a:rPr lang="en-US" b="1" dirty="0"/>
                <a:t>Resonance region:</a:t>
              </a:r>
              <a:r>
                <a:rPr lang="en-US" dirty="0"/>
                <a:t> moderate energy</a:t>
              </a:r>
            </a:p>
            <a:p>
              <a:pPr>
                <a:buFont typeface="Wingdings" pitchFamily="2" charset="2"/>
                <a:buNone/>
              </a:pPr>
              <a:r>
                <a:rPr lang="en-US" sz="1200" dirty="0"/>
                <a:t>  B. </a:t>
              </a:r>
              <a:r>
                <a:rPr lang="en-US" sz="1200" dirty="0" err="1"/>
                <a:t>Pasquini</a:t>
              </a:r>
              <a:r>
                <a:rPr lang="en-US" sz="1200" dirty="0"/>
                <a:t> &amp; M. </a:t>
              </a:r>
              <a:r>
                <a:rPr lang="en-US" sz="1200" dirty="0" err="1"/>
                <a:t>Vanderhaeghen</a:t>
              </a:r>
              <a:r>
                <a:rPr lang="en-US" sz="1200" dirty="0"/>
                <a:t>, Phys. Rev. C70, 045206 (2004</a:t>
              </a:r>
              <a:r>
                <a:rPr lang="en-US" sz="1200" dirty="0" smtClean="0"/>
                <a:t>)</a:t>
              </a:r>
              <a:endParaRPr lang="en-US" sz="1200" dirty="0"/>
            </a:p>
          </p:txBody>
        </p:sp>
      </p:grpSp>
      <p:sp>
        <p:nvSpPr>
          <p:cNvPr id="32" name="TextBox 31"/>
          <p:cNvSpPr txBox="1"/>
          <p:nvPr/>
        </p:nvSpPr>
        <p:spPr>
          <a:xfrm>
            <a:off x="5916195" y="4493568"/>
            <a:ext cx="408405" cy="230832"/>
          </a:xfrm>
          <a:prstGeom prst="rect">
            <a:avLst/>
          </a:prstGeom>
          <a:noFill/>
        </p:spPr>
        <p:txBody>
          <a:bodyPr wrap="square">
            <a:spAutoFit/>
          </a:bodyPr>
          <a:lstStyle/>
          <a:p>
            <a:pPr>
              <a:defRPr/>
            </a:pPr>
            <a:r>
              <a:rPr lang="en-US" sz="900" dirty="0">
                <a:latin typeface="+mn-lt"/>
              </a:rPr>
              <a:t>Sum</a:t>
            </a:r>
          </a:p>
        </p:txBody>
      </p:sp>
      <p:graphicFrame>
        <p:nvGraphicFramePr>
          <p:cNvPr id="34" name="Object 35"/>
          <p:cNvGraphicFramePr>
            <a:graphicFrameLocks noChangeAspect="1"/>
          </p:cNvGraphicFramePr>
          <p:nvPr/>
        </p:nvGraphicFramePr>
        <p:xfrm>
          <a:off x="5943600" y="4038600"/>
          <a:ext cx="269207" cy="201482"/>
        </p:xfrm>
        <a:graphic>
          <a:graphicData uri="http://schemas.openxmlformats.org/presentationml/2006/ole">
            <p:oleObj spid="_x0000_s111620" name="Equation" r:id="rId6" imgW="304560" imgH="228600" progId="Equation.3">
              <p:embed/>
            </p:oleObj>
          </a:graphicData>
        </a:graphic>
      </p:graphicFrame>
      <p:graphicFrame>
        <p:nvGraphicFramePr>
          <p:cNvPr id="33" name="Object 34"/>
          <p:cNvGraphicFramePr>
            <a:graphicFrameLocks noChangeAspect="1"/>
          </p:cNvGraphicFramePr>
          <p:nvPr/>
        </p:nvGraphicFramePr>
        <p:xfrm>
          <a:off x="6019800" y="3810000"/>
          <a:ext cx="254000" cy="177132"/>
        </p:xfrm>
        <a:graphic>
          <a:graphicData uri="http://schemas.openxmlformats.org/presentationml/2006/ole">
            <p:oleObj spid="_x0000_s111619" name="Equation" r:id="rId7" imgW="291960" imgH="203040" progId="Equation.3">
              <p:embed/>
            </p:oleObj>
          </a:graphicData>
        </a:graphic>
      </p:graphicFrame>
      <p:sp>
        <p:nvSpPr>
          <p:cNvPr id="6149" name="Title 2"/>
          <p:cNvSpPr>
            <a:spLocks noGrp="1"/>
          </p:cNvSpPr>
          <p:nvPr>
            <p:ph type="ctrTitle"/>
          </p:nvPr>
        </p:nvSpPr>
        <p:spPr>
          <a:xfrm>
            <a:off x="2057400" y="0"/>
            <a:ext cx="7010400" cy="914400"/>
          </a:xfrm>
        </p:spPr>
        <p:txBody>
          <a:bodyPr/>
          <a:lstStyle/>
          <a:p>
            <a:pPr algn="r"/>
            <a:r>
              <a:rPr lang="en-US" smtClean="0"/>
              <a:t>Theory Summary </a:t>
            </a:r>
          </a:p>
        </p:txBody>
      </p:sp>
      <p:sp>
        <p:nvSpPr>
          <p:cNvPr id="5" name="Slide Number Placeholder 4"/>
          <p:cNvSpPr>
            <a:spLocks noGrp="1"/>
          </p:cNvSpPr>
          <p:nvPr>
            <p:ph type="sldNum" sz="quarter" idx="10"/>
          </p:nvPr>
        </p:nvSpPr>
        <p:spPr/>
        <p:txBody>
          <a:bodyPr/>
          <a:lstStyle/>
          <a:p>
            <a:pPr>
              <a:defRPr/>
            </a:pPr>
            <a:fld id="{7783EF8A-0E4E-4DB6-9207-ACF347589EAC}" type="slidenum">
              <a:rPr lang="en-US" smtClean="0"/>
              <a:pPr>
                <a:defRPr/>
              </a:pPr>
              <a:t>23</a:t>
            </a:fld>
            <a:endParaRPr lang="en-US"/>
          </a:p>
        </p:txBody>
      </p:sp>
      <p:sp>
        <p:nvSpPr>
          <p:cNvPr id="11" name="TextBox 10"/>
          <p:cNvSpPr txBox="1"/>
          <p:nvPr/>
        </p:nvSpPr>
        <p:spPr>
          <a:xfrm>
            <a:off x="228600" y="1828800"/>
            <a:ext cx="7543800" cy="2585323"/>
          </a:xfrm>
          <a:prstGeom prst="rect">
            <a:avLst/>
          </a:prstGeom>
          <a:noFill/>
        </p:spPr>
        <p:txBody>
          <a:bodyPr wrap="square" rtlCol="0">
            <a:spAutoFit/>
          </a:bodyPr>
          <a:lstStyle/>
          <a:p>
            <a:r>
              <a:rPr lang="en-US" dirty="0" smtClean="0"/>
              <a:t>Model the non-forward </a:t>
            </a:r>
            <a:r>
              <a:rPr lang="en-US" dirty="0" err="1" smtClean="0"/>
              <a:t>hadronic</a:t>
            </a:r>
            <a:r>
              <a:rPr lang="en-US" dirty="0" smtClean="0"/>
              <a:t> tensor for the elastic contribution (X=N) as well as the inelastic contribution in the resonance region (X=</a:t>
            </a:r>
            <a:r>
              <a:rPr lang="el-GR" dirty="0" smtClean="0"/>
              <a:t>π</a:t>
            </a:r>
            <a:r>
              <a:rPr lang="en-US" dirty="0" smtClean="0"/>
              <a:t>N)</a:t>
            </a:r>
          </a:p>
          <a:p>
            <a:endParaRPr lang="en-US" dirty="0" smtClean="0"/>
          </a:p>
          <a:p>
            <a:r>
              <a:rPr lang="en-US" dirty="0" smtClean="0"/>
              <a:t>Use phenomenological </a:t>
            </a:r>
            <a:r>
              <a:rPr lang="el-GR" dirty="0" smtClean="0"/>
              <a:t>π</a:t>
            </a:r>
            <a:r>
              <a:rPr lang="en-US" dirty="0" smtClean="0"/>
              <a:t>N </a:t>
            </a:r>
            <a:r>
              <a:rPr lang="en-US" dirty="0" err="1" smtClean="0"/>
              <a:t>electroproduction</a:t>
            </a:r>
            <a:r>
              <a:rPr lang="en-US" dirty="0" smtClean="0"/>
              <a:t> amplitudes (MAID) as input</a:t>
            </a:r>
          </a:p>
          <a:p>
            <a:endParaRPr lang="en-US" dirty="0" smtClean="0"/>
          </a:p>
          <a:p>
            <a:r>
              <a:rPr lang="en-US" dirty="0" smtClean="0"/>
              <a:t>Integrate over different photon </a:t>
            </a:r>
            <a:r>
              <a:rPr lang="en-US" dirty="0" err="1" smtClean="0"/>
              <a:t>virtualities</a:t>
            </a:r>
            <a:endParaRPr lang="en-US" dirty="0" smtClean="0"/>
          </a:p>
          <a:p>
            <a:endParaRPr lang="en-US" dirty="0"/>
          </a:p>
          <a:p>
            <a:endParaRPr lang="en-US" dirty="0"/>
          </a:p>
          <a:p>
            <a:endParaRPr lang="en-US" dirty="0"/>
          </a:p>
        </p:txBody>
      </p:sp>
      <p:cxnSp>
        <p:nvCxnSpPr>
          <p:cNvPr id="15" name="Straight Arrow Connector 14"/>
          <p:cNvCxnSpPr/>
          <p:nvPr/>
        </p:nvCxnSpPr>
        <p:spPr>
          <a:xfrm flipV="1">
            <a:off x="3352800" y="5562600"/>
            <a:ext cx="685800" cy="609600"/>
          </a:xfrm>
          <a:prstGeom prst="straightConnector1">
            <a:avLst/>
          </a:prstGeom>
          <a:ln w="254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6096000"/>
            <a:ext cx="3390672" cy="369332"/>
          </a:xfrm>
          <a:prstGeom prst="rect">
            <a:avLst/>
          </a:prstGeom>
          <a:noFill/>
        </p:spPr>
        <p:txBody>
          <a:bodyPr wrap="none" rtlCol="0">
            <a:spAutoFit/>
          </a:bodyPr>
          <a:lstStyle/>
          <a:p>
            <a:r>
              <a:rPr lang="en-US" dirty="0" smtClean="0"/>
              <a:t>quasi-real Compton scattering, </a:t>
            </a:r>
            <a:endParaRPr lang="en-US" dirty="0"/>
          </a:p>
        </p:txBody>
      </p:sp>
      <p:graphicFrame>
        <p:nvGraphicFramePr>
          <p:cNvPr id="51204" name="Object 7"/>
          <p:cNvGraphicFramePr>
            <a:graphicFrameLocks noChangeAspect="1"/>
          </p:cNvGraphicFramePr>
          <p:nvPr/>
        </p:nvGraphicFramePr>
        <p:xfrm>
          <a:off x="609600" y="6400800"/>
          <a:ext cx="1420447" cy="376238"/>
        </p:xfrm>
        <a:graphic>
          <a:graphicData uri="http://schemas.openxmlformats.org/presentationml/2006/ole">
            <p:oleObj spid="_x0000_s111618" name="Equation" r:id="rId8" imgW="952200" imgH="2538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BA2505C-E778-4E80-A65C-2C2486F67640}" type="slidenum">
              <a:rPr lang="en-US"/>
              <a:pPr>
                <a:defRPr/>
              </a:pPr>
              <a:t>24</a:t>
            </a:fld>
            <a:endParaRPr lang="en-US"/>
          </a:p>
        </p:txBody>
      </p:sp>
      <p:sp>
        <p:nvSpPr>
          <p:cNvPr id="4105" name="Title 4"/>
          <p:cNvSpPr>
            <a:spLocks noGrp="1"/>
          </p:cNvSpPr>
          <p:nvPr>
            <p:ph type="ctrTitle"/>
          </p:nvPr>
        </p:nvSpPr>
        <p:spPr>
          <a:xfrm>
            <a:off x="2057400" y="0"/>
            <a:ext cx="7010400" cy="914400"/>
          </a:xfrm>
        </p:spPr>
        <p:txBody>
          <a:bodyPr/>
          <a:lstStyle/>
          <a:p>
            <a:pPr algn="r" eaLnBrk="1" hangingPunct="1"/>
            <a:r>
              <a:rPr lang="en-US" smtClean="0"/>
              <a:t>Background Corrections</a:t>
            </a:r>
          </a:p>
        </p:txBody>
      </p:sp>
      <p:pic>
        <p:nvPicPr>
          <p:cNvPr id="4106" name="Picture 16" descr="LD2_687_CED7_FPD13 dhb.bmp"/>
          <p:cNvPicPr>
            <a:picLocks noChangeAspect="1"/>
          </p:cNvPicPr>
          <p:nvPr/>
        </p:nvPicPr>
        <p:blipFill>
          <a:blip r:embed="rId3" cstate="print"/>
          <a:srcRect t="2226" r="9125"/>
          <a:stretch>
            <a:fillRect/>
          </a:stretch>
        </p:blipFill>
        <p:spPr bwMode="auto">
          <a:xfrm>
            <a:off x="3298825" y="1600200"/>
            <a:ext cx="5311775" cy="3810000"/>
          </a:xfrm>
          <a:prstGeom prst="rect">
            <a:avLst/>
          </a:prstGeom>
          <a:noFill/>
          <a:ln w="28575">
            <a:noFill/>
            <a:miter lim="800000"/>
            <a:headEnd/>
            <a:tailEnd/>
          </a:ln>
        </p:spPr>
      </p:pic>
      <p:pic>
        <p:nvPicPr>
          <p:cNvPr id="4107" name="Picture 21" descr="oct2_r31777_eCoinc"/>
          <p:cNvPicPr>
            <a:picLocks noChangeAspect="1" noChangeArrowheads="1"/>
          </p:cNvPicPr>
          <p:nvPr/>
        </p:nvPicPr>
        <p:blipFill>
          <a:blip r:embed="rId4" cstate="print"/>
          <a:srcRect/>
          <a:stretch>
            <a:fillRect/>
          </a:stretch>
        </p:blipFill>
        <p:spPr bwMode="auto">
          <a:xfrm>
            <a:off x="514350" y="381000"/>
            <a:ext cx="2686050" cy="1905000"/>
          </a:xfrm>
          <a:prstGeom prst="rect">
            <a:avLst/>
          </a:prstGeom>
          <a:noFill/>
          <a:ln w="9525">
            <a:noFill/>
            <a:miter lim="800000"/>
            <a:headEnd/>
            <a:tailEnd/>
          </a:ln>
        </p:spPr>
      </p:pic>
      <p:cxnSp>
        <p:nvCxnSpPr>
          <p:cNvPr id="9" name="Straight Connector 8"/>
          <p:cNvCxnSpPr/>
          <p:nvPr/>
        </p:nvCxnSpPr>
        <p:spPr>
          <a:xfrm>
            <a:off x="2438400" y="914400"/>
            <a:ext cx="3886200" cy="1143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0" y="1066800"/>
            <a:ext cx="4038600" cy="38862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098" name="Object 9"/>
          <p:cNvGraphicFramePr>
            <a:graphicFrameLocks noChangeAspect="1"/>
          </p:cNvGraphicFramePr>
          <p:nvPr/>
        </p:nvGraphicFramePr>
        <p:xfrm>
          <a:off x="4114800" y="3321050"/>
          <a:ext cx="914400" cy="215900"/>
        </p:xfrm>
        <a:graphic>
          <a:graphicData uri="http://schemas.openxmlformats.org/presentationml/2006/ole">
            <p:oleObj spid="_x0000_s4098" name="Equation" r:id="rId5" imgW="914400" imgH="215640" progId="Equation.3">
              <p:embed/>
            </p:oleObj>
          </a:graphicData>
        </a:graphic>
      </p:graphicFrame>
      <p:graphicFrame>
        <p:nvGraphicFramePr>
          <p:cNvPr id="4099" name="Object 10"/>
          <p:cNvGraphicFramePr>
            <a:graphicFrameLocks noChangeAspect="1"/>
          </p:cNvGraphicFramePr>
          <p:nvPr/>
        </p:nvGraphicFramePr>
        <p:xfrm>
          <a:off x="457200" y="2743200"/>
          <a:ext cx="2606675" cy="927100"/>
        </p:xfrm>
        <a:graphic>
          <a:graphicData uri="http://schemas.openxmlformats.org/presentationml/2006/ole">
            <p:oleObj spid="_x0000_s4099" name="Equation" r:id="rId6" imgW="1320480" imgH="469800" progId="Equation.3">
              <p:embed/>
            </p:oleObj>
          </a:graphicData>
        </a:graphic>
      </p:graphicFrame>
      <p:graphicFrame>
        <p:nvGraphicFramePr>
          <p:cNvPr id="4100" name="Object 11"/>
          <p:cNvGraphicFramePr>
            <a:graphicFrameLocks noChangeAspect="1"/>
          </p:cNvGraphicFramePr>
          <p:nvPr/>
        </p:nvGraphicFramePr>
        <p:xfrm>
          <a:off x="7183438" y="3352800"/>
          <a:ext cx="1122362" cy="673100"/>
        </p:xfrm>
        <a:graphic>
          <a:graphicData uri="http://schemas.openxmlformats.org/presentationml/2006/ole">
            <p:oleObj spid="_x0000_s4100" name="Equation" r:id="rId7" imgW="761760" imgH="457200" progId="Equation.3">
              <p:embed/>
            </p:oleObj>
          </a:graphicData>
        </a:graphic>
      </p:graphicFrame>
      <p:sp>
        <p:nvSpPr>
          <p:cNvPr id="16" name="Left Brace 15"/>
          <p:cNvSpPr/>
          <p:nvPr/>
        </p:nvSpPr>
        <p:spPr>
          <a:xfrm flipH="1">
            <a:off x="6473825" y="3548063"/>
            <a:ext cx="76200" cy="22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Connector 16"/>
          <p:cNvCxnSpPr/>
          <p:nvPr/>
        </p:nvCxnSpPr>
        <p:spPr>
          <a:xfrm>
            <a:off x="6553200" y="3657600"/>
            <a:ext cx="609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101" name="Object 5"/>
          <p:cNvGraphicFramePr>
            <a:graphicFrameLocks noChangeAspect="1"/>
          </p:cNvGraphicFramePr>
          <p:nvPr/>
        </p:nvGraphicFramePr>
        <p:xfrm>
          <a:off x="922338" y="4502150"/>
          <a:ext cx="1828800" cy="450850"/>
        </p:xfrm>
        <a:graphic>
          <a:graphicData uri="http://schemas.openxmlformats.org/presentationml/2006/ole">
            <p:oleObj spid="_x0000_s4101" name="Equation" r:id="rId8" imgW="927000" imgH="228600" progId="Equation.3">
              <p:embed/>
            </p:oleObj>
          </a:graphicData>
        </a:graphic>
      </p:graphicFrame>
      <p:graphicFrame>
        <p:nvGraphicFramePr>
          <p:cNvPr id="4102" name="Object 6"/>
          <p:cNvGraphicFramePr>
            <a:graphicFrameLocks noChangeAspect="1"/>
          </p:cNvGraphicFramePr>
          <p:nvPr/>
        </p:nvGraphicFramePr>
        <p:xfrm>
          <a:off x="1150938" y="5187950"/>
          <a:ext cx="1354137" cy="450850"/>
        </p:xfrm>
        <a:graphic>
          <a:graphicData uri="http://schemas.openxmlformats.org/presentationml/2006/ole">
            <p:oleObj spid="_x0000_s4102" name="Equation" r:id="rId9" imgW="685800" imgH="228600" progId="Equation.3">
              <p:embed/>
            </p:oleObj>
          </a:graphicData>
        </a:graphic>
      </p:graphicFrame>
      <p:graphicFrame>
        <p:nvGraphicFramePr>
          <p:cNvPr id="4103" name="Object 7"/>
          <p:cNvGraphicFramePr>
            <a:graphicFrameLocks noChangeAspect="1"/>
          </p:cNvGraphicFramePr>
          <p:nvPr/>
        </p:nvGraphicFramePr>
        <p:xfrm>
          <a:off x="1227138" y="5862638"/>
          <a:ext cx="1201737" cy="474662"/>
        </p:xfrm>
        <a:graphic>
          <a:graphicData uri="http://schemas.openxmlformats.org/presentationml/2006/ole">
            <p:oleObj spid="_x0000_s4103" name="Equation" r:id="rId10" imgW="609480" imgH="2412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ctrTitle"/>
          </p:nvPr>
        </p:nvSpPr>
        <p:spPr>
          <a:xfrm>
            <a:off x="2057400" y="0"/>
            <a:ext cx="7010400" cy="914400"/>
          </a:xfrm>
        </p:spPr>
        <p:txBody>
          <a:bodyPr/>
          <a:lstStyle/>
          <a:p>
            <a:pPr algn="r"/>
            <a:r>
              <a:rPr lang="en-US" smtClean="0"/>
              <a:t>Resonance Region Estimates </a:t>
            </a:r>
          </a:p>
        </p:txBody>
      </p:sp>
      <p:sp>
        <p:nvSpPr>
          <p:cNvPr id="5" name="Slide Number Placeholder 4"/>
          <p:cNvSpPr>
            <a:spLocks noGrp="1"/>
          </p:cNvSpPr>
          <p:nvPr>
            <p:ph type="sldNum" sz="quarter" idx="10"/>
          </p:nvPr>
        </p:nvSpPr>
        <p:spPr/>
        <p:txBody>
          <a:bodyPr/>
          <a:lstStyle/>
          <a:p>
            <a:pPr>
              <a:defRPr/>
            </a:pPr>
            <a:fld id="{866FC4E8-EB47-49E7-ACEE-2487648EA6CE}" type="slidenum">
              <a:rPr lang="en-US" smtClean="0"/>
              <a:pPr>
                <a:defRPr/>
              </a:pPr>
              <a:t>25</a:t>
            </a:fld>
            <a:endParaRPr lang="en-US"/>
          </a:p>
        </p:txBody>
      </p:sp>
      <p:pic>
        <p:nvPicPr>
          <p:cNvPr id="26628" name="Picture 2"/>
          <p:cNvPicPr>
            <a:picLocks noGrp="1" noChangeAspect="1" noChangeArrowheads="1"/>
          </p:cNvPicPr>
          <p:nvPr>
            <p:ph idx="1"/>
          </p:nvPr>
        </p:nvPicPr>
        <p:blipFill>
          <a:blip r:embed="rId3" cstate="print"/>
          <a:srcRect l="11429" t="8382" r="12572" b="7048"/>
          <a:stretch>
            <a:fillRect/>
          </a:stretch>
        </p:blipFill>
        <p:spPr>
          <a:xfrm>
            <a:off x="381000" y="1393825"/>
            <a:ext cx="4724400" cy="3940175"/>
          </a:xfrm>
          <a:noFill/>
        </p:spPr>
      </p:pic>
      <p:cxnSp>
        <p:nvCxnSpPr>
          <p:cNvPr id="9" name="Straight Connector 8"/>
          <p:cNvCxnSpPr/>
          <p:nvPr/>
        </p:nvCxnSpPr>
        <p:spPr>
          <a:xfrm>
            <a:off x="6261100" y="3656013"/>
            <a:ext cx="609600" cy="158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61100" y="3352800"/>
            <a:ext cx="6096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61100" y="3960813"/>
            <a:ext cx="609600" cy="15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632" name="TextBox 12"/>
          <p:cNvSpPr txBox="1">
            <a:spLocks noChangeArrowheads="1"/>
          </p:cNvSpPr>
          <p:nvPr/>
        </p:nvSpPr>
        <p:spPr bwMode="auto">
          <a:xfrm>
            <a:off x="7023100" y="2914650"/>
            <a:ext cx="658813" cy="1200150"/>
          </a:xfrm>
          <a:prstGeom prst="rect">
            <a:avLst/>
          </a:prstGeom>
          <a:noFill/>
          <a:ln w="9525">
            <a:noFill/>
            <a:miter lim="800000"/>
            <a:headEnd/>
            <a:tailEnd/>
          </a:ln>
        </p:spPr>
        <p:txBody>
          <a:bodyPr wrap="none">
            <a:spAutoFit/>
          </a:bodyPr>
          <a:lstStyle/>
          <a:p>
            <a:endParaRPr lang="en-US"/>
          </a:p>
          <a:p>
            <a:r>
              <a:rPr lang="en-US"/>
              <a:t>N</a:t>
            </a:r>
          </a:p>
          <a:p>
            <a:r>
              <a:rPr lang="en-US"/>
              <a:t>π N</a:t>
            </a:r>
          </a:p>
          <a:p>
            <a:r>
              <a:rPr lang="en-US"/>
              <a:t>Sum</a:t>
            </a:r>
          </a:p>
        </p:txBody>
      </p:sp>
      <p:sp>
        <p:nvSpPr>
          <p:cNvPr id="26633" name="TextBox 13"/>
          <p:cNvSpPr txBox="1">
            <a:spLocks noChangeArrowheads="1"/>
          </p:cNvSpPr>
          <p:nvPr/>
        </p:nvSpPr>
        <p:spPr bwMode="auto">
          <a:xfrm>
            <a:off x="6108700" y="2514600"/>
            <a:ext cx="2197100" cy="646113"/>
          </a:xfrm>
          <a:prstGeom prst="rect">
            <a:avLst/>
          </a:prstGeom>
          <a:noFill/>
          <a:ln w="9525">
            <a:noFill/>
            <a:miter lim="800000"/>
            <a:headEnd/>
            <a:tailEnd/>
          </a:ln>
        </p:spPr>
        <p:txBody>
          <a:bodyPr wrap="none">
            <a:spAutoFit/>
          </a:bodyPr>
          <a:lstStyle/>
          <a:p>
            <a:r>
              <a:rPr lang="en-US"/>
              <a:t>Different hadronic </a:t>
            </a:r>
          </a:p>
          <a:p>
            <a:r>
              <a:rPr lang="en-US"/>
              <a:t>intermediate states:</a:t>
            </a:r>
          </a:p>
        </p:txBody>
      </p:sp>
      <p:sp>
        <p:nvSpPr>
          <p:cNvPr id="13" name="TextBox 12"/>
          <p:cNvSpPr txBox="1"/>
          <p:nvPr/>
        </p:nvSpPr>
        <p:spPr>
          <a:xfrm>
            <a:off x="457200" y="5678488"/>
            <a:ext cx="7924800" cy="646112"/>
          </a:xfrm>
          <a:prstGeom prst="rect">
            <a:avLst/>
          </a:prstGeom>
          <a:noFill/>
        </p:spPr>
        <p:txBody>
          <a:bodyPr>
            <a:spAutoFit/>
          </a:bodyPr>
          <a:lstStyle/>
          <a:p>
            <a:pPr>
              <a:defRPr/>
            </a:pPr>
            <a:r>
              <a:rPr lang="en-US" dirty="0">
                <a:latin typeface="+mn-lt"/>
              </a:rPr>
              <a:t>“It will be interesting to check that for backward angles, the beam normal SSA indeed grows to the level of tens of </a:t>
            </a:r>
            <a:r>
              <a:rPr lang="en-US" dirty="0" err="1">
                <a:latin typeface="+mn-lt"/>
              </a:rPr>
              <a:t>ppm</a:t>
            </a:r>
            <a:r>
              <a:rPr lang="en-US" dirty="0">
                <a:latin typeface="+mn-lt"/>
              </a:rPr>
              <a:t> in the resonance region.”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132BD99-33D9-46E0-87A5-40B2B084780D}" type="slidenum">
              <a:rPr lang="en-US"/>
              <a:pPr>
                <a:defRPr/>
              </a:pPr>
              <a:t>26</a:t>
            </a:fld>
            <a:endParaRPr lang="en-US"/>
          </a:p>
        </p:txBody>
      </p:sp>
      <p:sp>
        <p:nvSpPr>
          <p:cNvPr id="12298" name="Title 4"/>
          <p:cNvSpPr>
            <a:spLocks noGrp="1"/>
          </p:cNvSpPr>
          <p:nvPr>
            <p:ph type="ctrTitle"/>
          </p:nvPr>
        </p:nvSpPr>
        <p:spPr>
          <a:xfrm>
            <a:off x="2057400" y="0"/>
            <a:ext cx="7010400" cy="914400"/>
          </a:xfrm>
        </p:spPr>
        <p:txBody>
          <a:bodyPr/>
          <a:lstStyle/>
          <a:p>
            <a:pPr algn="r" eaLnBrk="1" hangingPunct="1"/>
            <a:r>
              <a:rPr lang="en-US" dirty="0" smtClean="0"/>
              <a:t>Theory Summary</a:t>
            </a:r>
          </a:p>
        </p:txBody>
      </p:sp>
      <p:graphicFrame>
        <p:nvGraphicFramePr>
          <p:cNvPr id="12290" name="Object 4"/>
          <p:cNvGraphicFramePr>
            <a:graphicFrameLocks noChangeAspect="1"/>
          </p:cNvGraphicFramePr>
          <p:nvPr/>
        </p:nvGraphicFramePr>
        <p:xfrm>
          <a:off x="762000" y="1219200"/>
          <a:ext cx="7745412" cy="608013"/>
        </p:xfrm>
        <a:graphic>
          <a:graphicData uri="http://schemas.openxmlformats.org/presentationml/2006/ole">
            <p:oleObj spid="_x0000_s48130" name="Equation" r:id="rId3" imgW="3238200" imgH="253800" progId="Equation.3">
              <p:embed/>
            </p:oleObj>
          </a:graphicData>
        </a:graphic>
      </p:graphicFrame>
      <p:graphicFrame>
        <p:nvGraphicFramePr>
          <p:cNvPr id="12291" name="Object 5"/>
          <p:cNvGraphicFramePr>
            <a:graphicFrameLocks noChangeAspect="1"/>
          </p:cNvGraphicFramePr>
          <p:nvPr/>
        </p:nvGraphicFramePr>
        <p:xfrm>
          <a:off x="1490663" y="2271713"/>
          <a:ext cx="4132262" cy="1547812"/>
        </p:xfrm>
        <a:graphic>
          <a:graphicData uri="http://schemas.openxmlformats.org/presentationml/2006/ole">
            <p:oleObj spid="_x0000_s48131" name="Equation" r:id="rId4" imgW="1726920" imgH="647640" progId="Equation.3">
              <p:embed/>
            </p:oleObj>
          </a:graphicData>
        </a:graphic>
      </p:graphicFrame>
      <p:graphicFrame>
        <p:nvGraphicFramePr>
          <p:cNvPr id="12292" name="Object 6"/>
          <p:cNvGraphicFramePr>
            <a:graphicFrameLocks noChangeAspect="1"/>
          </p:cNvGraphicFramePr>
          <p:nvPr/>
        </p:nvGraphicFramePr>
        <p:xfrm>
          <a:off x="228600" y="3886200"/>
          <a:ext cx="1276350" cy="1001713"/>
        </p:xfrm>
        <a:graphic>
          <a:graphicData uri="http://schemas.openxmlformats.org/presentationml/2006/ole">
            <p:oleObj spid="_x0000_s48132" name="Equation" r:id="rId5" imgW="533160" imgH="419040" progId="Equation.3">
              <p:embed/>
            </p:oleObj>
          </a:graphicData>
        </a:graphic>
      </p:graphicFrame>
      <p:graphicFrame>
        <p:nvGraphicFramePr>
          <p:cNvPr id="12293" name="Object 7"/>
          <p:cNvGraphicFramePr>
            <a:graphicFrameLocks noChangeAspect="1"/>
          </p:cNvGraphicFramePr>
          <p:nvPr/>
        </p:nvGraphicFramePr>
        <p:xfrm>
          <a:off x="2209800" y="3935413"/>
          <a:ext cx="2066925" cy="941387"/>
        </p:xfrm>
        <a:graphic>
          <a:graphicData uri="http://schemas.openxmlformats.org/presentationml/2006/ole">
            <p:oleObj spid="_x0000_s48133" name="Equation" r:id="rId6" imgW="863280" imgH="393480" progId="Equation.3">
              <p:embed/>
            </p:oleObj>
          </a:graphicData>
        </a:graphic>
      </p:graphicFrame>
      <p:grpSp>
        <p:nvGrpSpPr>
          <p:cNvPr id="2" name="Group 8"/>
          <p:cNvGrpSpPr>
            <a:grpSpLocks/>
          </p:cNvGrpSpPr>
          <p:nvPr/>
        </p:nvGrpSpPr>
        <p:grpSpPr bwMode="auto">
          <a:xfrm>
            <a:off x="304800" y="5715000"/>
            <a:ext cx="5568950" cy="576263"/>
            <a:chOff x="192" y="2976"/>
            <a:chExt cx="3508" cy="363"/>
          </a:xfrm>
        </p:grpSpPr>
        <p:graphicFrame>
          <p:nvGraphicFramePr>
            <p:cNvPr id="12296" name="Object 9"/>
            <p:cNvGraphicFramePr>
              <a:graphicFrameLocks noChangeAspect="1"/>
            </p:cNvGraphicFramePr>
            <p:nvPr/>
          </p:nvGraphicFramePr>
          <p:xfrm>
            <a:off x="192" y="2976"/>
            <a:ext cx="249" cy="363"/>
          </p:xfrm>
          <a:graphic>
            <a:graphicData uri="http://schemas.openxmlformats.org/presentationml/2006/ole">
              <p:oleObj spid="_x0000_s48135" name="Equation" r:id="rId7" imgW="164880" imgH="241200" progId="Equation.3">
                <p:embed/>
              </p:oleObj>
            </a:graphicData>
          </a:graphic>
        </p:graphicFrame>
        <p:sp>
          <p:nvSpPr>
            <p:cNvPr id="12304" name="Text Box 10"/>
            <p:cNvSpPr txBox="1">
              <a:spLocks noChangeArrowheads="1"/>
            </p:cNvSpPr>
            <p:nvPr/>
          </p:nvSpPr>
          <p:spPr bwMode="auto">
            <a:xfrm>
              <a:off x="432" y="3024"/>
              <a:ext cx="3268" cy="231"/>
            </a:xfrm>
            <a:prstGeom prst="rect">
              <a:avLst/>
            </a:prstGeom>
            <a:noFill/>
            <a:ln w="9525">
              <a:noFill/>
              <a:miter lim="800000"/>
              <a:headEnd/>
              <a:tailEnd/>
            </a:ln>
          </p:spPr>
          <p:txBody>
            <a:bodyPr wrap="none">
              <a:spAutoFit/>
            </a:bodyPr>
            <a:lstStyle/>
            <a:p>
              <a:r>
                <a:rPr lang="en-US" dirty="0"/>
                <a:t>- contains intermediate </a:t>
              </a:r>
              <a:r>
                <a:rPr lang="en-US" dirty="0" err="1"/>
                <a:t>hadronic</a:t>
              </a:r>
              <a:r>
                <a:rPr lang="en-US" dirty="0"/>
                <a:t> state information</a:t>
              </a:r>
            </a:p>
          </p:txBody>
        </p:sp>
      </p:grpSp>
      <p:graphicFrame>
        <p:nvGraphicFramePr>
          <p:cNvPr id="12294" name="Object 15"/>
          <p:cNvGraphicFramePr>
            <a:graphicFrameLocks noChangeAspect="1"/>
          </p:cNvGraphicFramePr>
          <p:nvPr/>
        </p:nvGraphicFramePr>
        <p:xfrm>
          <a:off x="4995862" y="3887787"/>
          <a:ext cx="3005138" cy="1065213"/>
        </p:xfrm>
        <a:graphic>
          <a:graphicData uri="http://schemas.openxmlformats.org/presentationml/2006/ole">
            <p:oleObj spid="_x0000_s48134" name="Equation" r:id="rId8" imgW="1257120" imgH="4442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7045708-2866-4F9F-BD9B-A90BFFA8E0B3}" type="slidenum">
              <a:rPr lang="en-US"/>
              <a:pPr>
                <a:defRPr/>
              </a:pPr>
              <a:t>27</a:t>
            </a:fld>
            <a:endParaRPr lang="en-US"/>
          </a:p>
        </p:txBody>
      </p:sp>
      <p:sp>
        <p:nvSpPr>
          <p:cNvPr id="24579" name="Title 4"/>
          <p:cNvSpPr>
            <a:spLocks noGrp="1"/>
          </p:cNvSpPr>
          <p:nvPr>
            <p:ph type="ctrTitle"/>
          </p:nvPr>
        </p:nvSpPr>
        <p:spPr>
          <a:xfrm>
            <a:off x="2057400" y="0"/>
            <a:ext cx="7010400" cy="914400"/>
          </a:xfrm>
        </p:spPr>
        <p:txBody>
          <a:bodyPr/>
          <a:lstStyle/>
          <a:p>
            <a:pPr algn="r" eaLnBrk="1" hangingPunct="1"/>
            <a:r>
              <a:rPr lang="en-US" smtClean="0"/>
              <a:t>Luminosity Monitors/Phases</a:t>
            </a:r>
          </a:p>
        </p:txBody>
      </p:sp>
      <p:pic>
        <p:nvPicPr>
          <p:cNvPr id="24580" name="Picture 5" descr="D362_lumi.gif"/>
          <p:cNvPicPr>
            <a:picLocks noChangeAspect="1"/>
          </p:cNvPicPr>
          <p:nvPr/>
        </p:nvPicPr>
        <p:blipFill>
          <a:blip r:embed="rId2" cstate="print"/>
          <a:srcRect t="65556"/>
          <a:stretch>
            <a:fillRect/>
          </a:stretch>
        </p:blipFill>
        <p:spPr bwMode="auto">
          <a:xfrm>
            <a:off x="217488" y="2290763"/>
            <a:ext cx="3429000" cy="1443037"/>
          </a:xfrm>
          <a:prstGeom prst="rect">
            <a:avLst/>
          </a:prstGeom>
          <a:noFill/>
          <a:ln w="9525">
            <a:noFill/>
            <a:miter lim="800000"/>
            <a:headEnd/>
            <a:tailEnd/>
          </a:ln>
        </p:spPr>
      </p:pic>
      <p:sp>
        <p:nvSpPr>
          <p:cNvPr id="24581" name="TextBox 6"/>
          <p:cNvSpPr txBox="1">
            <a:spLocks noChangeArrowheads="1"/>
          </p:cNvSpPr>
          <p:nvPr/>
        </p:nvSpPr>
        <p:spPr bwMode="auto">
          <a:xfrm>
            <a:off x="609600" y="2514600"/>
            <a:ext cx="677863" cy="369888"/>
          </a:xfrm>
          <a:prstGeom prst="rect">
            <a:avLst/>
          </a:prstGeom>
          <a:noFill/>
          <a:ln w="9525">
            <a:noFill/>
            <a:miter lim="800000"/>
            <a:headEnd/>
            <a:tailEnd/>
          </a:ln>
        </p:spPr>
        <p:txBody>
          <a:bodyPr wrap="none">
            <a:spAutoFit/>
          </a:bodyPr>
          <a:lstStyle/>
          <a:p>
            <a:r>
              <a:rPr lang="en-US">
                <a:latin typeface="Calibri" pitchFamily="34" charset="0"/>
              </a:rPr>
              <a:t>D362</a:t>
            </a:r>
          </a:p>
        </p:txBody>
      </p:sp>
      <p:pic>
        <p:nvPicPr>
          <p:cNvPr id="24582" name="Picture 7" descr="D687_lumi.gif"/>
          <p:cNvPicPr>
            <a:picLocks noChangeAspect="1"/>
          </p:cNvPicPr>
          <p:nvPr/>
        </p:nvPicPr>
        <p:blipFill>
          <a:blip r:embed="rId3" cstate="print"/>
          <a:srcRect t="66667"/>
          <a:stretch>
            <a:fillRect/>
          </a:stretch>
        </p:blipFill>
        <p:spPr bwMode="auto">
          <a:xfrm>
            <a:off x="217488" y="5157788"/>
            <a:ext cx="3429000" cy="1395412"/>
          </a:xfrm>
          <a:prstGeom prst="rect">
            <a:avLst/>
          </a:prstGeom>
          <a:noFill/>
          <a:ln w="9525">
            <a:noFill/>
            <a:miter lim="800000"/>
            <a:headEnd/>
            <a:tailEnd/>
          </a:ln>
        </p:spPr>
      </p:pic>
      <p:sp>
        <p:nvSpPr>
          <p:cNvPr id="24583" name="TextBox 8"/>
          <p:cNvSpPr txBox="1">
            <a:spLocks noChangeArrowheads="1"/>
          </p:cNvSpPr>
          <p:nvPr/>
        </p:nvSpPr>
        <p:spPr bwMode="auto">
          <a:xfrm>
            <a:off x="609600" y="5310188"/>
            <a:ext cx="677863" cy="368300"/>
          </a:xfrm>
          <a:prstGeom prst="rect">
            <a:avLst/>
          </a:prstGeom>
          <a:noFill/>
          <a:ln w="9525">
            <a:noFill/>
            <a:miter lim="800000"/>
            <a:headEnd/>
            <a:tailEnd/>
          </a:ln>
        </p:spPr>
        <p:txBody>
          <a:bodyPr wrap="none">
            <a:spAutoFit/>
          </a:bodyPr>
          <a:lstStyle/>
          <a:p>
            <a:r>
              <a:rPr lang="en-US">
                <a:latin typeface="Calibri" pitchFamily="34" charset="0"/>
              </a:rPr>
              <a:t>D687</a:t>
            </a:r>
          </a:p>
        </p:txBody>
      </p:sp>
      <p:pic>
        <p:nvPicPr>
          <p:cNvPr id="24584" name="Picture 9" descr="H362_lumi.gif"/>
          <p:cNvPicPr>
            <a:picLocks noChangeAspect="1"/>
          </p:cNvPicPr>
          <p:nvPr/>
        </p:nvPicPr>
        <p:blipFill>
          <a:blip r:embed="rId4" cstate="print"/>
          <a:srcRect t="65556"/>
          <a:stretch>
            <a:fillRect/>
          </a:stretch>
        </p:blipFill>
        <p:spPr bwMode="auto">
          <a:xfrm>
            <a:off x="228600" y="842963"/>
            <a:ext cx="3429000" cy="1443037"/>
          </a:xfrm>
          <a:prstGeom prst="rect">
            <a:avLst/>
          </a:prstGeom>
          <a:noFill/>
          <a:ln w="9525">
            <a:noFill/>
            <a:miter lim="800000"/>
            <a:headEnd/>
            <a:tailEnd/>
          </a:ln>
        </p:spPr>
      </p:pic>
      <p:sp>
        <p:nvSpPr>
          <p:cNvPr id="24585" name="TextBox 10"/>
          <p:cNvSpPr txBox="1">
            <a:spLocks noChangeArrowheads="1"/>
          </p:cNvSpPr>
          <p:nvPr/>
        </p:nvSpPr>
        <p:spPr bwMode="auto">
          <a:xfrm>
            <a:off x="609600" y="1071563"/>
            <a:ext cx="679450" cy="369887"/>
          </a:xfrm>
          <a:prstGeom prst="rect">
            <a:avLst/>
          </a:prstGeom>
          <a:noFill/>
          <a:ln w="9525">
            <a:noFill/>
            <a:miter lim="800000"/>
            <a:headEnd/>
            <a:tailEnd/>
          </a:ln>
        </p:spPr>
        <p:txBody>
          <a:bodyPr wrap="none">
            <a:spAutoFit/>
          </a:bodyPr>
          <a:lstStyle/>
          <a:p>
            <a:r>
              <a:rPr lang="en-US">
                <a:latin typeface="Calibri" pitchFamily="34" charset="0"/>
              </a:rPr>
              <a:t>H362</a:t>
            </a:r>
          </a:p>
        </p:txBody>
      </p:sp>
      <p:pic>
        <p:nvPicPr>
          <p:cNvPr id="24586" name="Picture 11" descr="H687_lumi.gif"/>
          <p:cNvPicPr>
            <a:picLocks noChangeAspect="1"/>
          </p:cNvPicPr>
          <p:nvPr/>
        </p:nvPicPr>
        <p:blipFill>
          <a:blip r:embed="rId5" cstate="print"/>
          <a:srcRect t="66667"/>
          <a:stretch>
            <a:fillRect/>
          </a:stretch>
        </p:blipFill>
        <p:spPr bwMode="auto">
          <a:xfrm>
            <a:off x="217488" y="3786188"/>
            <a:ext cx="3429000" cy="1395412"/>
          </a:xfrm>
          <a:prstGeom prst="rect">
            <a:avLst/>
          </a:prstGeom>
          <a:noFill/>
          <a:ln w="9525">
            <a:noFill/>
            <a:miter lim="800000"/>
            <a:headEnd/>
            <a:tailEnd/>
          </a:ln>
        </p:spPr>
      </p:pic>
      <p:sp>
        <p:nvSpPr>
          <p:cNvPr id="24587" name="TextBox 12"/>
          <p:cNvSpPr txBox="1">
            <a:spLocks noChangeArrowheads="1"/>
          </p:cNvSpPr>
          <p:nvPr/>
        </p:nvSpPr>
        <p:spPr bwMode="auto">
          <a:xfrm>
            <a:off x="609600" y="3962400"/>
            <a:ext cx="679450" cy="369888"/>
          </a:xfrm>
          <a:prstGeom prst="rect">
            <a:avLst/>
          </a:prstGeom>
          <a:noFill/>
          <a:ln w="9525">
            <a:noFill/>
            <a:miter lim="800000"/>
            <a:headEnd/>
            <a:tailEnd/>
          </a:ln>
        </p:spPr>
        <p:txBody>
          <a:bodyPr wrap="none">
            <a:spAutoFit/>
          </a:bodyPr>
          <a:lstStyle/>
          <a:p>
            <a:r>
              <a:rPr lang="en-US">
                <a:latin typeface="Calibri" pitchFamily="34" charset="0"/>
              </a:rPr>
              <a:t>H687</a:t>
            </a:r>
          </a:p>
        </p:txBody>
      </p:sp>
      <p:graphicFrame>
        <p:nvGraphicFramePr>
          <p:cNvPr id="14" name="Table 13"/>
          <p:cNvGraphicFramePr>
            <a:graphicFrameLocks noGrp="1"/>
          </p:cNvGraphicFramePr>
          <p:nvPr/>
        </p:nvGraphicFramePr>
        <p:xfrm>
          <a:off x="4876800" y="1143000"/>
          <a:ext cx="3200400" cy="2235200"/>
        </p:xfrm>
        <a:graphic>
          <a:graphicData uri="http://schemas.openxmlformats.org/drawingml/2006/table">
            <a:tbl>
              <a:tblPr firstRow="1" bandRow="1">
                <a:tableStyleId>{17292A2E-F333-43FB-9621-5CBBE7FDCDCB}</a:tableStyleId>
              </a:tblPr>
              <a:tblGrid>
                <a:gridCol w="1600200"/>
                <a:gridCol w="1600200"/>
              </a:tblGrid>
              <a:tr h="381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LUMI Phases</a:t>
                      </a:r>
                    </a:p>
                  </a:txBody>
                  <a:tcPr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Dataset</a:t>
                      </a:r>
                    </a:p>
                  </a:txBody>
                  <a:tcPr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0" dirty="0" smtClean="0">
                          <a:solidFill>
                            <a:schemeClr val="tx1"/>
                          </a:solidFill>
                        </a:rPr>
                        <a:t>φ</a:t>
                      </a:r>
                      <a:r>
                        <a:rPr lang="en-US" b="0" dirty="0" smtClean="0">
                          <a:solidFill>
                            <a:schemeClr val="tx1"/>
                          </a:solidFill>
                        </a:rPr>
                        <a:t>₀</a:t>
                      </a:r>
                    </a:p>
                  </a:txBody>
                  <a:tcPr anchor="ctr">
                    <a:lnT w="12700" cap="flat" cmpd="sng" algn="ctr">
                      <a:noFill/>
                      <a:prstDash val="solid"/>
                      <a:round/>
                      <a:headEnd type="none" w="med" len="med"/>
                      <a:tailEnd type="none" w="med" len="med"/>
                    </a:lnT>
                    <a:solidFill>
                      <a:schemeClr val="accent4">
                        <a:lumMod val="40000"/>
                        <a:lumOff val="60000"/>
                      </a:schemeClr>
                    </a:solidFill>
                  </a:tcPr>
                </a:tc>
              </a:tr>
              <a:tr h="370840">
                <a:tc>
                  <a:txBody>
                    <a:bodyPr/>
                    <a:lstStyle/>
                    <a:p>
                      <a:pPr algn="ctr"/>
                      <a:r>
                        <a:rPr lang="en-US" dirty="0" smtClean="0"/>
                        <a:t>H362</a:t>
                      </a:r>
                      <a:endParaRPr lang="en-US" dirty="0"/>
                    </a:p>
                  </a:txBody>
                  <a:tcPr anchor="ctr"/>
                </a:tc>
                <a:tc>
                  <a:txBody>
                    <a:bodyPr/>
                    <a:lstStyle/>
                    <a:p>
                      <a:pPr algn="ctr"/>
                      <a:r>
                        <a:rPr lang="en-US" dirty="0" smtClean="0"/>
                        <a:t>-3.5° ± 1.7°</a:t>
                      </a:r>
                      <a:endParaRPr lang="en-US" dirty="0"/>
                    </a:p>
                  </a:txBody>
                  <a:tcPr anchor="ctr"/>
                </a:tc>
              </a:tr>
              <a:tr h="370840">
                <a:tc>
                  <a:txBody>
                    <a:bodyPr/>
                    <a:lstStyle/>
                    <a:p>
                      <a:pPr algn="ctr"/>
                      <a:r>
                        <a:rPr lang="en-US" dirty="0" smtClean="0"/>
                        <a:t>D362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-3.1° ± 0.4°</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-2.8° ± 0.8°</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 ± 1.3°</a:t>
                      </a:r>
                    </a:p>
                  </a:txBody>
                  <a:tcPr anchor="ctr"/>
                </a:tc>
              </a:tr>
            </a:tbl>
          </a:graphicData>
        </a:graphic>
      </p:graphicFrame>
      <p:graphicFrame>
        <p:nvGraphicFramePr>
          <p:cNvPr id="18" name="Table 17"/>
          <p:cNvGraphicFramePr>
            <a:graphicFrameLocks noGrp="1"/>
          </p:cNvGraphicFramePr>
          <p:nvPr/>
        </p:nvGraphicFramePr>
        <p:xfrm>
          <a:off x="4876800" y="3860800"/>
          <a:ext cx="3200400" cy="2235200"/>
        </p:xfrm>
        <a:graphic>
          <a:graphicData uri="http://schemas.openxmlformats.org/drawingml/2006/table">
            <a:tbl>
              <a:tblPr firstRow="1" bandRow="1">
                <a:tableStyleId>{F2DE63D5-997A-4646-A377-4702673A728D}</a:tableStyleId>
              </a:tblPr>
              <a:tblGrid>
                <a:gridCol w="1600200"/>
                <a:gridCol w="1600200"/>
              </a:tblGrid>
              <a:tr h="381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Detector Phases</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Dataset</a:t>
                      </a:r>
                      <a:endParaRPr lang="en-US" dirty="0" smtClean="0">
                        <a:solidFill>
                          <a:schemeClr val="bg1"/>
                        </a:solidFill>
                      </a:endParaRP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dirty="0" smtClean="0"/>
                        <a:t>₀</a:t>
                      </a:r>
                      <a:endParaRPr lang="en-US" b="1" dirty="0" smtClean="0">
                        <a:solidFill>
                          <a:schemeClr val="bg1"/>
                        </a:solidFill>
                      </a:endParaRPr>
                    </a:p>
                  </a:txBody>
                  <a:tcPr anchor="ctr">
                    <a:solidFill>
                      <a:schemeClr val="accent3">
                        <a:lumMod val="60000"/>
                        <a:lumOff val="40000"/>
                      </a:schemeClr>
                    </a:solidFill>
                  </a:tcPr>
                </a:tc>
              </a:tr>
              <a:tr h="370840">
                <a:tc>
                  <a:txBody>
                    <a:bodyPr/>
                    <a:lstStyle/>
                    <a:p>
                      <a:pPr algn="ctr"/>
                      <a:r>
                        <a:rPr lang="en-US" dirty="0" smtClean="0"/>
                        <a:t>H362</a:t>
                      </a:r>
                      <a:endParaRPr lang="en-US" dirty="0"/>
                    </a:p>
                  </a:txBody>
                  <a:tcPr anchor="ctr"/>
                </a:tc>
                <a:tc>
                  <a:txBody>
                    <a:bodyPr/>
                    <a:lstStyle/>
                    <a:p>
                      <a:pPr algn="ctr"/>
                      <a:r>
                        <a:rPr lang="en-US" dirty="0" smtClean="0"/>
                        <a:t>2.6° ± 1.9°</a:t>
                      </a:r>
                      <a:endParaRPr lang="en-US" dirty="0"/>
                    </a:p>
                  </a:txBody>
                  <a:tcPr anchor="ctr"/>
                </a:tc>
              </a:tr>
              <a:tr h="370840">
                <a:tc>
                  <a:txBody>
                    <a:bodyPr/>
                    <a:lstStyle/>
                    <a:p>
                      <a:pPr algn="ctr"/>
                      <a:r>
                        <a:rPr lang="en-US" dirty="0" smtClean="0"/>
                        <a:t>D362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1.6 </a:t>
                      </a:r>
                      <a:r>
                        <a:rPr lang="en-US" dirty="0" smtClean="0"/>
                        <a:t>° ± 3.4°</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-10.9° ± 68°</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-23.8</a:t>
                      </a:r>
                      <a:r>
                        <a:rPr lang="en-US" baseline="0" dirty="0" smtClean="0"/>
                        <a:t> </a:t>
                      </a:r>
                      <a:r>
                        <a:rPr lang="en-US" dirty="0" smtClean="0"/>
                        <a:t>° ± 63°</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2057400" y="0"/>
            <a:ext cx="7010400" cy="914400"/>
          </a:xfrm>
        </p:spPr>
        <p:txBody>
          <a:bodyPr/>
          <a:lstStyle/>
          <a:p>
            <a:pPr algn="r"/>
            <a:r>
              <a:rPr lang="en-US" smtClean="0"/>
              <a:t>Forward Angle Transverse</a:t>
            </a:r>
          </a:p>
        </p:txBody>
      </p:sp>
      <p:sp>
        <p:nvSpPr>
          <p:cNvPr id="5" name="Slide Number Placeholder 4"/>
          <p:cNvSpPr>
            <a:spLocks noGrp="1"/>
          </p:cNvSpPr>
          <p:nvPr>
            <p:ph type="sldNum" sz="quarter" idx="10"/>
          </p:nvPr>
        </p:nvSpPr>
        <p:spPr/>
        <p:txBody>
          <a:bodyPr/>
          <a:lstStyle/>
          <a:p>
            <a:pPr>
              <a:defRPr/>
            </a:pPr>
            <a:fld id="{50E35738-0FF1-4A90-AEE3-21D84757500E}" type="slidenum">
              <a:rPr lang="en-US" smtClean="0"/>
              <a:pPr>
                <a:defRPr/>
              </a:pPr>
              <a:t>28</a:t>
            </a:fld>
            <a:endParaRPr lang="en-US"/>
          </a:p>
        </p:txBody>
      </p:sp>
      <p:pic>
        <p:nvPicPr>
          <p:cNvPr id="30724" name="Picture 6"/>
          <p:cNvPicPr>
            <a:picLocks noChangeAspect="1" noChangeArrowheads="1"/>
          </p:cNvPicPr>
          <p:nvPr/>
        </p:nvPicPr>
        <p:blipFill>
          <a:blip r:embed="rId2" cstate="print"/>
          <a:srcRect l="52499" t="14999" r="10001" b="19000"/>
          <a:stretch>
            <a:fillRect/>
          </a:stretch>
        </p:blipFill>
        <p:spPr bwMode="auto">
          <a:xfrm>
            <a:off x="4191000" y="1219200"/>
            <a:ext cx="4572000" cy="5029200"/>
          </a:xfrm>
          <a:prstGeom prst="rect">
            <a:avLst/>
          </a:prstGeom>
          <a:noFill/>
          <a:ln w="9525">
            <a:noFill/>
            <a:miter lim="800000"/>
            <a:headEnd/>
            <a:tailEnd/>
          </a:ln>
        </p:spPr>
      </p:pic>
      <p:graphicFrame>
        <p:nvGraphicFramePr>
          <p:cNvPr id="9" name="Content Placeholder 5"/>
          <p:cNvGraphicFramePr>
            <a:graphicFrameLocks noGrp="1"/>
          </p:cNvGraphicFramePr>
          <p:nvPr>
            <p:ph idx="1"/>
          </p:nvPr>
        </p:nvGraphicFramePr>
        <p:xfrm>
          <a:off x="381000" y="1219200"/>
          <a:ext cx="3559126" cy="1564640"/>
        </p:xfrm>
        <a:graphic>
          <a:graphicData uri="http://schemas.openxmlformats.org/drawingml/2006/table">
            <a:tbl>
              <a:tblPr firstRow="1" bandRow="1">
                <a:tableStyleId>{F5AB1C69-6EDB-4FF4-983F-18BD219EF322}</a:tableStyleId>
              </a:tblPr>
              <a:tblGrid>
                <a:gridCol w="1143000"/>
                <a:gridCol w="2416126"/>
              </a:tblGrid>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Q</a:t>
                      </a:r>
                      <a:r>
                        <a:rPr lang="en-US" baseline="30000" dirty="0" smtClean="0"/>
                        <a:t>2</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(GeV</a:t>
                      </a:r>
                      <a:r>
                        <a:rPr lang="en-US" baseline="30000" dirty="0" smtClean="0"/>
                        <a:t>2</a:t>
                      </a:r>
                      <a:r>
                        <a:rPr lang="en-US" dirty="0" smtClean="0"/>
                        <a:t>/c</a:t>
                      </a:r>
                      <a:r>
                        <a:rPr lang="en-US" baseline="30000" dirty="0" smtClean="0"/>
                        <a:t>2</a:t>
                      </a:r>
                      <a:r>
                        <a:rPr lang="en-US" dirty="0" smtClean="0"/>
                        <a:t>)</a:t>
                      </a:r>
                    </a:p>
                  </a:txBody>
                  <a:tcPr anchor="ctr"/>
                </a:tc>
                <a:tc>
                  <a:txBody>
                    <a:bodyPr/>
                    <a:lstStyle/>
                    <a:p>
                      <a:pPr algn="ctr"/>
                      <a:r>
                        <a:rPr lang="en-US" dirty="0" smtClean="0"/>
                        <a:t>Transverse</a:t>
                      </a:r>
                      <a:r>
                        <a:rPr lang="en-US" baseline="0" dirty="0" smtClean="0"/>
                        <a:t> </a:t>
                      </a:r>
                      <a:r>
                        <a:rPr lang="en-US" dirty="0" smtClean="0"/>
                        <a:t>Asymmetry</a:t>
                      </a:r>
                    </a:p>
                    <a:p>
                      <a:pPr algn="ctr"/>
                      <a:r>
                        <a:rPr lang="en-US" dirty="0" smtClean="0"/>
                        <a:t>A</a:t>
                      </a:r>
                      <a:r>
                        <a:rPr lang="en-US" baseline="-25000" dirty="0" smtClean="0"/>
                        <a:t>n</a:t>
                      </a:r>
                      <a:r>
                        <a:rPr lang="en-US" dirty="0" smtClean="0"/>
                        <a:t> ± </a:t>
                      </a:r>
                      <a:r>
                        <a:rPr lang="el-GR" dirty="0" smtClean="0"/>
                        <a:t>σ</a:t>
                      </a:r>
                      <a:r>
                        <a:rPr lang="en-US" baseline="-25000" dirty="0" smtClean="0"/>
                        <a:t>stat </a:t>
                      </a:r>
                      <a:r>
                        <a:rPr lang="en-US" dirty="0" smtClean="0"/>
                        <a:t>± </a:t>
                      </a:r>
                      <a:r>
                        <a:rPr lang="el-GR" dirty="0" smtClean="0"/>
                        <a:t>σ</a:t>
                      </a:r>
                      <a:r>
                        <a:rPr lang="en-US" baseline="-25000" dirty="0" smtClean="0"/>
                        <a:t>sys </a:t>
                      </a:r>
                    </a:p>
                    <a:p>
                      <a:pPr algn="ctr"/>
                      <a:r>
                        <a:rPr lang="en-US" baseline="-25000" dirty="0" smtClean="0"/>
                        <a:t>(</a:t>
                      </a:r>
                      <a:r>
                        <a:rPr lang="en-US" baseline="-25000" dirty="0" err="1" smtClean="0"/>
                        <a:t>ppm</a:t>
                      </a:r>
                      <a:r>
                        <a:rPr lang="en-US" baseline="-25000" dirty="0" smtClean="0"/>
                        <a:t>)</a:t>
                      </a:r>
                      <a:endParaRPr lang="en-US" baseline="-25000" dirty="0"/>
                    </a:p>
                  </a:txBody>
                  <a:tcPr/>
                </a:tc>
              </a:tr>
              <a:tr h="370840">
                <a:tc>
                  <a:txBody>
                    <a:bodyPr/>
                    <a:lstStyle/>
                    <a:p>
                      <a:pPr algn="ctr"/>
                      <a:r>
                        <a:rPr lang="en-US" dirty="0" smtClean="0"/>
                        <a:t>0.15</a:t>
                      </a:r>
                      <a:endParaRPr lang="en-US" dirty="0"/>
                    </a:p>
                  </a:txBody>
                  <a:tcPr anchor="ctr"/>
                </a:tc>
                <a:tc>
                  <a:txBody>
                    <a:bodyPr/>
                    <a:lstStyle/>
                    <a:p>
                      <a:pPr algn="ctr"/>
                      <a:r>
                        <a:rPr lang="en-US" dirty="0" smtClean="0"/>
                        <a:t> -4.06 ± 0.99</a:t>
                      </a:r>
                      <a:r>
                        <a:rPr lang="en-US" baseline="0" dirty="0" smtClean="0"/>
                        <a:t> </a:t>
                      </a:r>
                      <a:r>
                        <a:rPr lang="en-US" dirty="0" smtClean="0"/>
                        <a:t>± 0.63</a:t>
                      </a:r>
                      <a:endParaRPr lang="en-US" baseline="-25000" dirty="0"/>
                    </a:p>
                  </a:txBody>
                  <a:tcPr/>
                </a:tc>
              </a:tr>
              <a:tr h="370840">
                <a:tc>
                  <a:txBody>
                    <a:bodyPr/>
                    <a:lstStyle/>
                    <a:p>
                      <a:pPr algn="ctr"/>
                      <a:r>
                        <a:rPr lang="en-US" dirty="0" smtClean="0"/>
                        <a:t>0.25</a:t>
                      </a:r>
                    </a:p>
                  </a:txBody>
                  <a:tcPr anchor="ctr"/>
                </a:tc>
                <a:tc>
                  <a:txBody>
                    <a:bodyPr/>
                    <a:lstStyle/>
                    <a:p>
                      <a:pPr algn="ctr"/>
                      <a:r>
                        <a:rPr lang="en-US" dirty="0" smtClean="0"/>
                        <a:t> -4.82 ± 1.87</a:t>
                      </a:r>
                      <a:r>
                        <a:rPr lang="en-US" baseline="-25000" dirty="0" smtClean="0"/>
                        <a:t> </a:t>
                      </a:r>
                      <a:r>
                        <a:rPr lang="en-US" dirty="0" smtClean="0"/>
                        <a:t>± 0.98</a:t>
                      </a:r>
                      <a:endParaRPr lang="en-US" dirty="0"/>
                    </a:p>
                  </a:txBody>
                  <a:tcPr/>
                </a:tc>
              </a:tr>
            </a:tbl>
          </a:graphicData>
        </a:graphic>
      </p:graphicFrame>
      <p:sp>
        <p:nvSpPr>
          <p:cNvPr id="30739" name="TextBox 9"/>
          <p:cNvSpPr txBox="1">
            <a:spLocks noChangeArrowheads="1"/>
          </p:cNvSpPr>
          <p:nvPr/>
        </p:nvSpPr>
        <p:spPr bwMode="auto">
          <a:xfrm>
            <a:off x="4983163" y="1335088"/>
            <a:ext cx="1951037" cy="646112"/>
          </a:xfrm>
          <a:prstGeom prst="rect">
            <a:avLst/>
          </a:prstGeom>
          <a:noFill/>
          <a:ln w="9525">
            <a:noFill/>
            <a:miter lim="800000"/>
            <a:headEnd/>
            <a:tailEnd/>
          </a:ln>
        </p:spPr>
        <p:txBody>
          <a:bodyPr wrap="none">
            <a:spAutoFit/>
          </a:bodyPr>
          <a:lstStyle/>
          <a:p>
            <a:r>
              <a:rPr lang="en-US"/>
              <a:t>Q</a:t>
            </a:r>
            <a:r>
              <a:rPr lang="en-US" baseline="30000"/>
              <a:t>2</a:t>
            </a:r>
            <a:r>
              <a:rPr lang="en-US"/>
              <a:t>=0.15 GeV</a:t>
            </a:r>
            <a:r>
              <a:rPr lang="en-US" baseline="30000"/>
              <a:t>2</a:t>
            </a:r>
            <a:r>
              <a:rPr lang="en-US"/>
              <a:t>/c</a:t>
            </a:r>
            <a:r>
              <a:rPr lang="en-US" baseline="30000"/>
              <a:t>2 </a:t>
            </a:r>
          </a:p>
          <a:p>
            <a:r>
              <a:rPr lang="el-GR"/>
              <a:t>θ</a:t>
            </a:r>
            <a:r>
              <a:rPr lang="en-US" baseline="-25000"/>
              <a:t>cm</a:t>
            </a:r>
            <a:r>
              <a:rPr lang="en-US"/>
              <a:t>=20.2°</a:t>
            </a:r>
          </a:p>
        </p:txBody>
      </p:sp>
      <p:sp>
        <p:nvSpPr>
          <p:cNvPr id="30740" name="TextBox 10"/>
          <p:cNvSpPr txBox="1">
            <a:spLocks noChangeArrowheads="1"/>
          </p:cNvSpPr>
          <p:nvPr/>
        </p:nvSpPr>
        <p:spPr bwMode="auto">
          <a:xfrm>
            <a:off x="5029200" y="3621088"/>
            <a:ext cx="1951038" cy="646112"/>
          </a:xfrm>
          <a:prstGeom prst="rect">
            <a:avLst/>
          </a:prstGeom>
          <a:noFill/>
          <a:ln w="9525">
            <a:noFill/>
            <a:miter lim="800000"/>
            <a:headEnd/>
            <a:tailEnd/>
          </a:ln>
        </p:spPr>
        <p:txBody>
          <a:bodyPr wrap="none">
            <a:spAutoFit/>
          </a:bodyPr>
          <a:lstStyle/>
          <a:p>
            <a:r>
              <a:rPr lang="en-US"/>
              <a:t>Q</a:t>
            </a:r>
            <a:r>
              <a:rPr lang="en-US" baseline="30000"/>
              <a:t>2</a:t>
            </a:r>
            <a:r>
              <a:rPr lang="en-US"/>
              <a:t>=0.25 GeV</a:t>
            </a:r>
            <a:r>
              <a:rPr lang="en-US" baseline="30000"/>
              <a:t>2</a:t>
            </a:r>
            <a:r>
              <a:rPr lang="en-US"/>
              <a:t>/c</a:t>
            </a:r>
            <a:r>
              <a:rPr lang="en-US" baseline="30000"/>
              <a:t>2 </a:t>
            </a:r>
          </a:p>
          <a:p>
            <a:r>
              <a:rPr lang="el-GR"/>
              <a:t>θ</a:t>
            </a:r>
            <a:r>
              <a:rPr lang="en-US" baseline="-25000"/>
              <a:t>cm</a:t>
            </a:r>
            <a:r>
              <a:rPr lang="en-US"/>
              <a:t>=25.9°</a:t>
            </a:r>
          </a:p>
        </p:txBody>
      </p:sp>
      <p:sp>
        <p:nvSpPr>
          <p:cNvPr id="12" name="TextBox 11"/>
          <p:cNvSpPr txBox="1"/>
          <p:nvPr/>
        </p:nvSpPr>
        <p:spPr>
          <a:xfrm>
            <a:off x="1371600" y="3048000"/>
            <a:ext cx="1574800" cy="369888"/>
          </a:xfrm>
          <a:prstGeom prst="rect">
            <a:avLst/>
          </a:prstGeom>
          <a:solidFill>
            <a:schemeClr val="bg2">
              <a:lumMod val="60000"/>
              <a:lumOff val="40000"/>
            </a:schemeClr>
          </a:solidFill>
        </p:spPr>
        <p:txBody>
          <a:bodyPr wrap="none">
            <a:spAutoFit/>
          </a:bodyPr>
          <a:lstStyle/>
          <a:p>
            <a:pPr>
              <a:defRPr/>
            </a:pPr>
            <a:r>
              <a:rPr lang="en-US" dirty="0" err="1"/>
              <a:t>E</a:t>
            </a:r>
            <a:r>
              <a:rPr lang="en-US" baseline="-25000" dirty="0" err="1"/>
              <a:t>beam</a:t>
            </a:r>
            <a:r>
              <a:rPr lang="en-US" dirty="0"/>
              <a:t> =3 </a:t>
            </a:r>
            <a:r>
              <a:rPr lang="en-US" dirty="0" err="1"/>
              <a:t>GeV</a:t>
            </a:r>
            <a:endParaRPr lang="en-US" baseline="30000" dirty="0"/>
          </a:p>
        </p:txBody>
      </p:sp>
      <p:pic>
        <p:nvPicPr>
          <p:cNvPr id="30742" name="Picture 8"/>
          <p:cNvPicPr>
            <a:picLocks noChangeAspect="1" noChangeArrowheads="1"/>
          </p:cNvPicPr>
          <p:nvPr/>
        </p:nvPicPr>
        <p:blipFill>
          <a:blip r:embed="rId3" cstate="print"/>
          <a:srcRect l="15625" t="24001" r="25000" b="9448"/>
          <a:stretch>
            <a:fillRect/>
          </a:stretch>
        </p:blipFill>
        <p:spPr bwMode="auto">
          <a:xfrm>
            <a:off x="304800" y="3632200"/>
            <a:ext cx="37338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09"/>
          <p:cNvPicPr>
            <a:picLocks noChangeAspect="1" noChangeArrowheads="1"/>
          </p:cNvPicPr>
          <p:nvPr/>
        </p:nvPicPr>
        <p:blipFill>
          <a:blip r:embed="rId3" cstate="print">
            <a:clrChange>
              <a:clrFrom>
                <a:srgbClr val="FFFFFF"/>
              </a:clrFrom>
              <a:clrTo>
                <a:srgbClr val="FFFFFF">
                  <a:alpha val="0"/>
                </a:srgbClr>
              </a:clrTo>
            </a:clrChange>
          </a:blip>
          <a:srcRect l="21143" t="20570" r="22858" b="30667"/>
          <a:stretch>
            <a:fillRect/>
          </a:stretch>
        </p:blipFill>
        <p:spPr bwMode="auto">
          <a:xfrm>
            <a:off x="3886200" y="3124200"/>
            <a:ext cx="4891088" cy="3405188"/>
          </a:xfrm>
          <a:prstGeom prst="rect">
            <a:avLst/>
          </a:prstGeom>
          <a:noFill/>
          <a:ln w="9525">
            <a:noFill/>
            <a:miter lim="800000"/>
            <a:headEnd/>
            <a:tailEnd/>
          </a:ln>
        </p:spPr>
      </p:pic>
      <p:sp>
        <p:nvSpPr>
          <p:cNvPr id="3" name="Title 2"/>
          <p:cNvSpPr>
            <a:spLocks noGrp="1"/>
          </p:cNvSpPr>
          <p:nvPr>
            <p:ph type="ctrTitle"/>
          </p:nvPr>
        </p:nvSpPr>
        <p:spPr>
          <a:xfrm>
            <a:off x="2057400" y="76200"/>
            <a:ext cx="7010400" cy="914400"/>
          </a:xfrm>
        </p:spPr>
        <p:txBody>
          <a:bodyPr/>
          <a:lstStyle/>
          <a:p>
            <a:pPr algn="r">
              <a:defRPr/>
            </a:pPr>
            <a:r>
              <a:rPr lang="en-US" dirty="0" smtClean="0"/>
              <a:t>Transverse Uncertainty</a:t>
            </a:r>
            <a:br>
              <a:rPr lang="en-US" dirty="0" smtClean="0"/>
            </a:br>
            <a:r>
              <a:rPr lang="en-US" sz="2400" dirty="0" smtClean="0">
                <a:solidFill>
                  <a:schemeClr val="bg1">
                    <a:lumMod val="50000"/>
                  </a:schemeClr>
                </a:solidFill>
              </a:rPr>
              <a:t>in Longitudinal Data</a:t>
            </a:r>
            <a:endParaRPr lang="en-US" sz="2400" dirty="0">
              <a:solidFill>
                <a:schemeClr val="bg1">
                  <a:lumMod val="50000"/>
                </a:schemeClr>
              </a:solidFill>
            </a:endParaRPr>
          </a:p>
        </p:txBody>
      </p:sp>
      <p:sp>
        <p:nvSpPr>
          <p:cNvPr id="5" name="Slide Number Placeholder 4"/>
          <p:cNvSpPr>
            <a:spLocks noGrp="1"/>
          </p:cNvSpPr>
          <p:nvPr>
            <p:ph type="sldNum" sz="quarter" idx="10"/>
          </p:nvPr>
        </p:nvSpPr>
        <p:spPr/>
        <p:txBody>
          <a:bodyPr/>
          <a:lstStyle/>
          <a:p>
            <a:pPr>
              <a:defRPr/>
            </a:pPr>
            <a:fld id="{696D05FE-7539-4525-8718-45E30FC37DB3}" type="slidenum">
              <a:rPr lang="en-US" smtClean="0"/>
              <a:pPr>
                <a:defRPr/>
              </a:pPr>
              <a:t>29</a:t>
            </a:fld>
            <a:endParaRPr lang="en-US"/>
          </a:p>
        </p:txBody>
      </p:sp>
      <p:graphicFrame>
        <p:nvGraphicFramePr>
          <p:cNvPr id="7" name="Content Placeholder 5"/>
          <p:cNvGraphicFramePr>
            <a:graphicFrameLocks noGrp="1"/>
          </p:cNvGraphicFramePr>
          <p:nvPr>
            <p:ph idx="1"/>
          </p:nvPr>
        </p:nvGraphicFramePr>
        <p:xfrm>
          <a:off x="228600" y="1295400"/>
          <a:ext cx="5257800" cy="2306320"/>
        </p:xfrm>
        <a:graphic>
          <a:graphicData uri="http://schemas.openxmlformats.org/drawingml/2006/table">
            <a:tbl>
              <a:tblPr firstRow="1" bandRow="1">
                <a:tableStyleId>{00A15C55-8517-42AA-B614-E9B94910E393}</a:tableStyleId>
              </a:tblPr>
              <a:tblGrid>
                <a:gridCol w="1051560"/>
                <a:gridCol w="2507566"/>
                <a:gridCol w="1698674"/>
              </a:tblGrid>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Dataset</a:t>
                      </a:r>
                    </a:p>
                  </a:txBody>
                  <a:tcPr anchor="ctr"/>
                </a:tc>
                <a:tc>
                  <a:txBody>
                    <a:bodyPr/>
                    <a:lstStyle/>
                    <a:p>
                      <a:pPr algn="ctr"/>
                      <a:r>
                        <a:rPr lang="en-US" dirty="0" smtClean="0"/>
                        <a:t>Longitudinal Asymmetry</a:t>
                      </a:r>
                    </a:p>
                    <a:p>
                      <a:pPr algn="ctr"/>
                      <a:r>
                        <a:rPr lang="en-US" dirty="0" smtClean="0"/>
                        <a:t>A ± </a:t>
                      </a:r>
                      <a:r>
                        <a:rPr lang="el-GR" dirty="0" smtClean="0"/>
                        <a:t>σ</a:t>
                      </a:r>
                      <a:r>
                        <a:rPr lang="en-US" baseline="-25000" dirty="0" smtClean="0"/>
                        <a:t>stat </a:t>
                      </a:r>
                      <a:r>
                        <a:rPr lang="en-US" dirty="0" smtClean="0"/>
                        <a:t>± </a:t>
                      </a:r>
                      <a:r>
                        <a:rPr lang="el-GR" dirty="0" smtClean="0"/>
                        <a:t>σ</a:t>
                      </a:r>
                      <a:r>
                        <a:rPr lang="en-US" baseline="-25000" dirty="0" smtClean="0"/>
                        <a:t>sys </a:t>
                      </a:r>
                      <a:r>
                        <a:rPr lang="en-US" dirty="0" smtClean="0"/>
                        <a:t>±</a:t>
                      </a:r>
                      <a:r>
                        <a:rPr lang="el-GR" dirty="0" smtClean="0"/>
                        <a:t>σ</a:t>
                      </a:r>
                      <a:r>
                        <a:rPr lang="en-US" baseline="-25000" dirty="0" smtClean="0"/>
                        <a:t>global </a:t>
                      </a:r>
                    </a:p>
                    <a:p>
                      <a:pPr algn="ctr"/>
                      <a:r>
                        <a:rPr lang="en-US" baseline="-25000" dirty="0" smtClean="0"/>
                        <a:t>(</a:t>
                      </a:r>
                      <a:r>
                        <a:rPr lang="en-US" baseline="-25000" dirty="0" err="1" smtClean="0"/>
                        <a:t>ppm</a:t>
                      </a:r>
                      <a:r>
                        <a:rPr lang="en-US" baseline="-25000" dirty="0" smtClean="0"/>
                        <a:t>)</a:t>
                      </a:r>
                      <a:endParaRPr lang="en-US" baseline="-25000" dirty="0"/>
                    </a:p>
                  </a:txBody>
                  <a:tcPr/>
                </a:tc>
                <a:tc>
                  <a:txBody>
                    <a:bodyPr/>
                    <a:lstStyle/>
                    <a:p>
                      <a:pPr algn="ctr"/>
                      <a:r>
                        <a:rPr lang="el-GR" baseline="0" dirty="0" smtClean="0"/>
                        <a:t>σ</a:t>
                      </a:r>
                      <a:r>
                        <a:rPr lang="en-US" baseline="-25000" dirty="0" smtClean="0"/>
                        <a:t>transverse</a:t>
                      </a:r>
                    </a:p>
                    <a:p>
                      <a:pPr algn="ctr"/>
                      <a:r>
                        <a:rPr lang="en-US" baseline="-25000" dirty="0" smtClean="0"/>
                        <a:t>(</a:t>
                      </a:r>
                      <a:r>
                        <a:rPr lang="en-US" baseline="-25000" dirty="0" err="1" smtClean="0"/>
                        <a:t>ppm</a:t>
                      </a:r>
                      <a:r>
                        <a:rPr lang="en-US" baseline="-25000" dirty="0" smtClean="0"/>
                        <a:t>)</a:t>
                      </a:r>
                    </a:p>
                  </a:txBody>
                  <a:tcPr/>
                </a:tc>
              </a:tr>
              <a:tr h="370840">
                <a:tc>
                  <a:txBody>
                    <a:bodyPr/>
                    <a:lstStyle/>
                    <a:p>
                      <a:pPr algn="ctr"/>
                      <a:r>
                        <a:rPr lang="en-US" dirty="0" smtClean="0"/>
                        <a:t>H362</a:t>
                      </a:r>
                      <a:endParaRPr lang="en-US" dirty="0"/>
                    </a:p>
                  </a:txBody>
                  <a:tcPr anchor="ctr"/>
                </a:tc>
                <a:tc>
                  <a:txBody>
                    <a:bodyPr/>
                    <a:lstStyle/>
                    <a:p>
                      <a:r>
                        <a:rPr lang="en-US" dirty="0" smtClean="0"/>
                        <a:t> -11.0 ± 0.8</a:t>
                      </a:r>
                      <a:r>
                        <a:rPr lang="en-US" baseline="0" dirty="0" smtClean="0"/>
                        <a:t> </a:t>
                      </a:r>
                      <a:r>
                        <a:rPr lang="en-US" dirty="0" smtClean="0"/>
                        <a:t>± 0.3 ± 0.4</a:t>
                      </a:r>
                      <a:endParaRPr lang="en-US" baseline="-25000" dirty="0"/>
                    </a:p>
                  </a:txBody>
                  <a:tcPr/>
                </a:tc>
                <a:tc>
                  <a:txBody>
                    <a:bodyPr/>
                    <a:lstStyle/>
                    <a:p>
                      <a:r>
                        <a:rPr lang="en-US" baseline="0" dirty="0" smtClean="0"/>
                        <a:t>0.036 ± 0.002</a:t>
                      </a:r>
                      <a:endParaRPr lang="en-US" baseline="0" dirty="0"/>
                    </a:p>
                  </a:txBody>
                  <a:tcPr/>
                </a:tc>
              </a:tr>
              <a:tr h="370840">
                <a:tc>
                  <a:txBody>
                    <a:bodyPr/>
                    <a:lstStyle/>
                    <a:p>
                      <a:pPr algn="ctr"/>
                      <a:r>
                        <a:rPr lang="en-US" dirty="0" smtClean="0"/>
                        <a:t>D362</a:t>
                      </a:r>
                    </a:p>
                  </a:txBody>
                  <a:tcPr anchor="ctr"/>
                </a:tc>
                <a:tc>
                  <a:txBody>
                    <a:bodyPr/>
                    <a:lstStyle/>
                    <a:p>
                      <a:r>
                        <a:rPr lang="en-US" dirty="0" smtClean="0"/>
                        <a:t> -16.5 ± 0.8</a:t>
                      </a:r>
                      <a:r>
                        <a:rPr lang="en-US" baseline="-25000" dirty="0" smtClean="0"/>
                        <a:t> </a:t>
                      </a:r>
                      <a:r>
                        <a:rPr lang="en-US" dirty="0" smtClean="0"/>
                        <a:t>± 0.4</a:t>
                      </a:r>
                      <a:r>
                        <a:rPr lang="en-US" baseline="-25000" dirty="0" smtClean="0"/>
                        <a:t> </a:t>
                      </a:r>
                      <a:r>
                        <a:rPr lang="en-US" dirty="0" smtClean="0"/>
                        <a:t>± 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0.024 ± 0.002</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H687</a:t>
                      </a:r>
                    </a:p>
                  </a:txBody>
                  <a:tcPr anchor="ctr"/>
                </a:tc>
                <a:tc>
                  <a:txBody>
                    <a:bodyPr/>
                    <a:lstStyle/>
                    <a:p>
                      <a:r>
                        <a:rPr lang="en-US" dirty="0" smtClean="0"/>
                        <a:t> -44.8</a:t>
                      </a:r>
                      <a:r>
                        <a:rPr lang="en-US" baseline="0" dirty="0" smtClean="0"/>
                        <a:t> </a:t>
                      </a:r>
                      <a:r>
                        <a:rPr lang="en-US" dirty="0" smtClean="0"/>
                        <a:t>± 2.0</a:t>
                      </a:r>
                      <a:r>
                        <a:rPr lang="en-US" baseline="0" dirty="0" smtClean="0"/>
                        <a:t> </a:t>
                      </a:r>
                      <a:r>
                        <a:rPr lang="en-US" dirty="0" smtClean="0"/>
                        <a:t>± 0.8 ± 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0.012 ± 0.014</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D687</a:t>
                      </a:r>
                    </a:p>
                  </a:txBody>
                  <a:tcPr anchor="ctr"/>
                </a:tc>
                <a:tc>
                  <a:txBody>
                    <a:bodyPr/>
                    <a:lstStyle/>
                    <a:p>
                      <a:r>
                        <a:rPr lang="en-US" dirty="0" smtClean="0"/>
                        <a:t> -54.0 ± 3.2 ± 1.9 ± 0.6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0.008 ± 0.008</a:t>
                      </a:r>
                    </a:p>
                  </a:txBody>
                  <a:tcPr/>
                </a:tc>
              </a:tr>
            </a:tbl>
          </a:graphicData>
        </a:graphic>
      </p:graphicFrame>
      <p:graphicFrame>
        <p:nvGraphicFramePr>
          <p:cNvPr id="11266" name="Object 2"/>
          <p:cNvGraphicFramePr>
            <a:graphicFrameLocks noChangeAspect="1"/>
          </p:cNvGraphicFramePr>
          <p:nvPr/>
        </p:nvGraphicFramePr>
        <p:xfrm>
          <a:off x="6286500" y="1793875"/>
          <a:ext cx="1790700" cy="796925"/>
        </p:xfrm>
        <a:graphic>
          <a:graphicData uri="http://schemas.openxmlformats.org/presentationml/2006/ole">
            <p:oleObj spid="_x0000_s11266" name="Equation" r:id="rId4" imgW="888840" imgH="393480" progId="Equation.3">
              <p:embed/>
            </p:oleObj>
          </a:graphicData>
        </a:graphic>
      </p:graphicFrame>
      <p:graphicFrame>
        <p:nvGraphicFramePr>
          <p:cNvPr id="11267" name="Object 3"/>
          <p:cNvGraphicFramePr>
            <a:graphicFrameLocks noChangeAspect="1"/>
          </p:cNvGraphicFramePr>
          <p:nvPr/>
        </p:nvGraphicFramePr>
        <p:xfrm>
          <a:off x="7239000" y="3657600"/>
          <a:ext cx="1090613" cy="819150"/>
        </p:xfrm>
        <a:graphic>
          <a:graphicData uri="http://schemas.openxmlformats.org/presentationml/2006/ole">
            <p:oleObj spid="_x0000_s11267" name="Equation" r:id="rId5" imgW="711000" imgH="533160" progId="Equation.3">
              <p:embed/>
            </p:oleObj>
          </a:graphicData>
        </a:graphic>
      </p:graphicFrame>
      <p:graphicFrame>
        <p:nvGraphicFramePr>
          <p:cNvPr id="11268" name="Object 4"/>
          <p:cNvGraphicFramePr>
            <a:graphicFrameLocks noChangeAspect="1"/>
          </p:cNvGraphicFramePr>
          <p:nvPr/>
        </p:nvGraphicFramePr>
        <p:xfrm>
          <a:off x="990600" y="5029200"/>
          <a:ext cx="1127125" cy="463550"/>
        </p:xfrm>
        <a:graphic>
          <a:graphicData uri="http://schemas.openxmlformats.org/presentationml/2006/ole">
            <p:oleObj spid="_x0000_s11268" name="Equation" r:id="rId6" imgW="558720" imgH="228600" progId="Equation.3">
              <p:embed/>
            </p:oleObj>
          </a:graphicData>
        </a:graphic>
      </p:graphicFrame>
      <p:sp>
        <p:nvSpPr>
          <p:cNvPr id="11298" name="TextBox 17"/>
          <p:cNvSpPr txBox="1">
            <a:spLocks noChangeArrowheads="1"/>
          </p:cNvSpPr>
          <p:nvPr/>
        </p:nvSpPr>
        <p:spPr bwMode="auto">
          <a:xfrm>
            <a:off x="152400" y="4114800"/>
            <a:ext cx="2971800" cy="646113"/>
          </a:xfrm>
          <a:prstGeom prst="rect">
            <a:avLst/>
          </a:prstGeom>
          <a:noFill/>
          <a:ln w="9525">
            <a:noFill/>
            <a:miter lim="800000"/>
            <a:headEnd/>
            <a:tailEnd/>
          </a:ln>
        </p:spPr>
        <p:txBody>
          <a:bodyPr>
            <a:spAutoFit/>
          </a:bodyPr>
          <a:lstStyle/>
          <a:p>
            <a:r>
              <a:rPr lang="en-US"/>
              <a:t>Upper estimate of detector asymmetry factor:</a:t>
            </a:r>
          </a:p>
        </p:txBody>
      </p:sp>
      <p:sp>
        <p:nvSpPr>
          <p:cNvPr id="11299" name="TextBox 18"/>
          <p:cNvSpPr txBox="1">
            <a:spLocks noChangeArrowheads="1"/>
          </p:cNvSpPr>
          <p:nvPr/>
        </p:nvSpPr>
        <p:spPr bwMode="auto">
          <a:xfrm>
            <a:off x="152400" y="5705475"/>
            <a:ext cx="3276600" cy="923925"/>
          </a:xfrm>
          <a:prstGeom prst="rect">
            <a:avLst/>
          </a:prstGeom>
          <a:noFill/>
          <a:ln w="9525">
            <a:noFill/>
            <a:miter lim="800000"/>
            <a:headEnd/>
            <a:tailEnd/>
          </a:ln>
        </p:spPr>
        <p:txBody>
          <a:bodyPr>
            <a:spAutoFit/>
          </a:bodyPr>
          <a:lstStyle/>
          <a:p>
            <a:r>
              <a:rPr lang="en-US"/>
              <a:t>If you assign all octant variation in yields to variation in central scattering angle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57400" y="76200"/>
            <a:ext cx="7010400" cy="838200"/>
          </a:xfrm>
        </p:spPr>
        <p:txBody>
          <a:bodyPr/>
          <a:lstStyle/>
          <a:p>
            <a:pPr algn="r" eaLnBrk="1" hangingPunct="1"/>
            <a:r>
              <a:rPr lang="en-US" smtClean="0"/>
              <a:t>G0 Experiment</a:t>
            </a:r>
          </a:p>
        </p:txBody>
      </p:sp>
      <p:sp>
        <p:nvSpPr>
          <p:cNvPr id="5" name="Slide Number Placeholder 4"/>
          <p:cNvSpPr>
            <a:spLocks noGrp="1"/>
          </p:cNvSpPr>
          <p:nvPr>
            <p:ph type="sldNum" sz="quarter" idx="10"/>
          </p:nvPr>
        </p:nvSpPr>
        <p:spPr/>
        <p:txBody>
          <a:bodyPr/>
          <a:lstStyle/>
          <a:p>
            <a:pPr>
              <a:defRPr/>
            </a:pPr>
            <a:fld id="{1E8FF3B0-819B-43E3-933A-F23C401492B4}" type="slidenum">
              <a:rPr lang="en-US"/>
              <a:pPr>
                <a:defRPr/>
              </a:pPr>
              <a:t>3</a:t>
            </a:fld>
            <a:endParaRPr lang="en-US"/>
          </a:p>
        </p:txBody>
      </p:sp>
      <p:pic>
        <p:nvPicPr>
          <p:cNvPr id="7" name="Picture 4"/>
          <p:cNvPicPr>
            <a:picLocks noChangeAspect="1" noChangeArrowheads="1"/>
          </p:cNvPicPr>
          <p:nvPr/>
        </p:nvPicPr>
        <p:blipFill>
          <a:blip r:embed="rId2" cstate="print">
            <a:lum bright="2000" contrast="8000"/>
          </a:blip>
          <a:srcRect/>
          <a:stretch>
            <a:fillRect/>
          </a:stretch>
        </p:blipFill>
        <p:spPr bwMode="auto">
          <a:xfrm>
            <a:off x="685800" y="868392"/>
            <a:ext cx="7924800" cy="5532408"/>
          </a:xfrm>
          <a:prstGeom prst="roundRect">
            <a:avLst/>
          </a:prstGeom>
          <a:noFill/>
        </p:spPr>
      </p:pic>
      <p:pic>
        <p:nvPicPr>
          <p:cNvPr id="6" name="Picture 18"/>
          <p:cNvPicPr>
            <a:picLocks noChangeAspect="1" noChangeArrowheads="1"/>
          </p:cNvPicPr>
          <p:nvPr/>
        </p:nvPicPr>
        <p:blipFill>
          <a:blip r:embed="rId3" cstate="print"/>
          <a:srcRect/>
          <a:stretch>
            <a:fillRect/>
          </a:stretch>
        </p:blipFill>
        <p:spPr bwMode="auto">
          <a:xfrm>
            <a:off x="216159" y="3810000"/>
            <a:ext cx="3289041" cy="2713459"/>
          </a:xfrm>
          <a:prstGeom prst="round1Rect">
            <a:avLst/>
          </a:prstGeom>
          <a:noFill/>
          <a:ln w="25400">
            <a:solidFill>
              <a:schemeClr val="bg1">
                <a:lumMod val="85000"/>
              </a:schemeClr>
            </a:solidFill>
            <a:miter lim="800000"/>
            <a:headEnd/>
            <a:tailEnd/>
          </a:ln>
        </p:spPr>
      </p:pic>
      <p:sp>
        <p:nvSpPr>
          <p:cNvPr id="9" name="Rounded Rectangle 8"/>
          <p:cNvSpPr/>
          <p:nvPr/>
        </p:nvSpPr>
        <p:spPr>
          <a:xfrm>
            <a:off x="5867400" y="4800600"/>
            <a:ext cx="16002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Mini-</a:t>
            </a:r>
            <a:r>
              <a:rPr lang="en-US" sz="1400" dirty="0" err="1">
                <a:solidFill>
                  <a:schemeClr val="tx1"/>
                </a:solidFill>
              </a:rPr>
              <a:t>ferris</a:t>
            </a:r>
            <a:r>
              <a:rPr lang="en-US" sz="1400" dirty="0">
                <a:solidFill>
                  <a:schemeClr val="tx1"/>
                </a:solidFill>
              </a:rPr>
              <a:t>  wheel</a:t>
            </a:r>
          </a:p>
          <a:p>
            <a:pPr algn="ctr">
              <a:defRPr/>
            </a:pPr>
            <a:r>
              <a:rPr lang="en-US" sz="1400" dirty="0">
                <a:solidFill>
                  <a:schemeClr val="tx1"/>
                </a:solidFill>
              </a:rPr>
              <a:t> CED+ Cerenkov </a:t>
            </a:r>
          </a:p>
        </p:txBody>
      </p:sp>
      <p:sp>
        <p:nvSpPr>
          <p:cNvPr id="11" name="Rounded Rectangle 10"/>
          <p:cNvSpPr/>
          <p:nvPr/>
        </p:nvSpPr>
        <p:spPr>
          <a:xfrm>
            <a:off x="3810000" y="43434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Ferris  wheel</a:t>
            </a:r>
          </a:p>
          <a:p>
            <a:pPr algn="ctr">
              <a:defRPr/>
            </a:pPr>
            <a:r>
              <a:rPr lang="en-US" sz="1400" dirty="0">
                <a:solidFill>
                  <a:schemeClr val="tx1"/>
                </a:solidFill>
              </a:rPr>
              <a:t> FPD </a:t>
            </a:r>
          </a:p>
        </p:txBody>
      </p:sp>
      <p:sp>
        <p:nvSpPr>
          <p:cNvPr id="12" name="Rounded Rectangle 11"/>
          <p:cNvSpPr/>
          <p:nvPr/>
        </p:nvSpPr>
        <p:spPr>
          <a:xfrm>
            <a:off x="7391400" y="3657600"/>
            <a:ext cx="987425"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LUMIs</a:t>
            </a:r>
          </a:p>
        </p:txBody>
      </p:sp>
      <p:sp>
        <p:nvSpPr>
          <p:cNvPr id="13" name="Rounded Rectangle 12"/>
          <p:cNvSpPr/>
          <p:nvPr/>
        </p:nvSpPr>
        <p:spPr>
          <a:xfrm>
            <a:off x="838200" y="17526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G0 Beam monitors</a:t>
            </a:r>
          </a:p>
        </p:txBody>
      </p:sp>
      <p:sp>
        <p:nvSpPr>
          <p:cNvPr id="14" name="Rounded Rectangle 13"/>
          <p:cNvSpPr/>
          <p:nvPr/>
        </p:nvSpPr>
        <p:spPr>
          <a:xfrm>
            <a:off x="2289175" y="12954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Target service </a:t>
            </a:r>
          </a:p>
          <a:p>
            <a:pPr algn="ctr">
              <a:defRPr/>
            </a:pPr>
            <a:r>
              <a:rPr lang="en-US" sz="1400" dirty="0">
                <a:solidFill>
                  <a:schemeClr val="tx1"/>
                </a:solidFill>
              </a:rPr>
              <a:t>module</a:t>
            </a:r>
          </a:p>
        </p:txBody>
      </p:sp>
      <p:sp>
        <p:nvSpPr>
          <p:cNvPr id="16" name="Rounded Rectangle 15"/>
          <p:cNvSpPr/>
          <p:nvPr/>
        </p:nvSpPr>
        <p:spPr>
          <a:xfrm>
            <a:off x="5565775" y="990600"/>
            <a:ext cx="1520825"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Super-conducting magnet (SMS)</a:t>
            </a:r>
          </a:p>
        </p:txBody>
      </p:sp>
      <p:cxnSp>
        <p:nvCxnSpPr>
          <p:cNvPr id="18" name="Straight Arrow Connector 17"/>
          <p:cNvCxnSpPr/>
          <p:nvPr/>
        </p:nvCxnSpPr>
        <p:spPr>
          <a:xfrm rot="16200000" flipH="1">
            <a:off x="2932907" y="17914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408907" y="22486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285707" y="15628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152107" y="3772693"/>
            <a:ext cx="838200" cy="3032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5334794" y="3580606"/>
            <a:ext cx="1752600" cy="6873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7581900" y="3314700"/>
            <a:ext cx="609600"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2133600" y="5257800"/>
            <a:ext cx="4573588" cy="685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990600" y="4800600"/>
            <a:ext cx="3430588"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428" name="TextBox 33"/>
          <p:cNvSpPr txBox="1">
            <a:spLocks noChangeArrowheads="1"/>
          </p:cNvSpPr>
          <p:nvPr/>
        </p:nvSpPr>
        <p:spPr bwMode="auto">
          <a:xfrm>
            <a:off x="152400" y="6172200"/>
            <a:ext cx="2527300" cy="369888"/>
          </a:xfrm>
          <a:prstGeom prst="rect">
            <a:avLst/>
          </a:prstGeom>
          <a:noFill/>
          <a:ln w="9525">
            <a:noFill/>
            <a:miter lim="800000"/>
            <a:headEnd/>
            <a:tailEnd/>
          </a:ln>
        </p:spPr>
        <p:txBody>
          <a:bodyPr wrap="none">
            <a:spAutoFit/>
          </a:bodyPr>
          <a:lstStyle/>
          <a:p>
            <a:r>
              <a:rPr lang="en-US">
                <a:solidFill>
                  <a:schemeClr val="bg1"/>
                </a:solidFill>
              </a:rPr>
              <a:t>View from downstream</a:t>
            </a:r>
          </a:p>
        </p:txBody>
      </p:sp>
      <p:sp>
        <p:nvSpPr>
          <p:cNvPr id="17429" name="TextBox 34"/>
          <p:cNvSpPr txBox="1">
            <a:spLocks noChangeArrowheads="1"/>
          </p:cNvSpPr>
          <p:nvPr/>
        </p:nvSpPr>
        <p:spPr bwMode="auto">
          <a:xfrm>
            <a:off x="4940300" y="6019800"/>
            <a:ext cx="2366963" cy="369888"/>
          </a:xfrm>
          <a:prstGeom prst="rect">
            <a:avLst/>
          </a:prstGeom>
          <a:noFill/>
          <a:ln w="9525">
            <a:noFill/>
            <a:miter lim="800000"/>
            <a:headEnd/>
            <a:tailEnd/>
          </a:ln>
        </p:spPr>
        <p:txBody>
          <a:bodyPr wrap="none">
            <a:spAutoFit/>
          </a:bodyPr>
          <a:lstStyle/>
          <a:p>
            <a:r>
              <a:rPr lang="en-US">
                <a:solidFill>
                  <a:schemeClr val="bg1"/>
                </a:solidFill>
              </a:rPr>
              <a:t>View from ~upstream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4" descr="H362_pi_pion_sine.gif"/>
          <p:cNvPicPr>
            <a:picLocks noChangeAspect="1"/>
          </p:cNvPicPr>
          <p:nvPr/>
        </p:nvPicPr>
        <p:blipFill>
          <a:blip r:embed="rId2" cstate="print">
            <a:clrChange>
              <a:clrFrom>
                <a:srgbClr val="FFFFFF"/>
              </a:clrFrom>
              <a:clrTo>
                <a:srgbClr val="FFFFFF">
                  <a:alpha val="0"/>
                </a:srgbClr>
              </a:clrTo>
            </a:clrChange>
          </a:blip>
          <a:srcRect t="65556"/>
          <a:stretch>
            <a:fillRect/>
          </a:stretch>
        </p:blipFill>
        <p:spPr bwMode="auto">
          <a:xfrm>
            <a:off x="152400" y="658813"/>
            <a:ext cx="3505200" cy="1474787"/>
          </a:xfrm>
          <a:prstGeom prst="rect">
            <a:avLst/>
          </a:prstGeom>
          <a:noFill/>
          <a:ln w="9525">
            <a:noFill/>
            <a:miter lim="800000"/>
            <a:headEnd/>
            <a:tailEnd/>
          </a:ln>
        </p:spPr>
      </p:pic>
      <p:pic>
        <p:nvPicPr>
          <p:cNvPr id="28675" name="Picture 22" descr="D362_pi_pion_sine.gif"/>
          <p:cNvPicPr>
            <a:picLocks noChangeAspect="1"/>
          </p:cNvPicPr>
          <p:nvPr/>
        </p:nvPicPr>
        <p:blipFill>
          <a:blip r:embed="rId3" cstate="print"/>
          <a:srcRect t="66481"/>
          <a:stretch>
            <a:fillRect/>
          </a:stretch>
        </p:blipFill>
        <p:spPr bwMode="auto">
          <a:xfrm>
            <a:off x="155575" y="2205038"/>
            <a:ext cx="3548063" cy="1452562"/>
          </a:xfrm>
          <a:prstGeom prst="rect">
            <a:avLst/>
          </a:prstGeom>
          <a:noFill/>
          <a:ln w="9525">
            <a:noFill/>
            <a:miter lim="800000"/>
            <a:headEnd/>
            <a:tailEnd/>
          </a:ln>
        </p:spPr>
      </p:pic>
      <p:pic>
        <p:nvPicPr>
          <p:cNvPr id="28676" name="Picture 21" descr="H687_pi_pion_sine.gif"/>
          <p:cNvPicPr>
            <a:picLocks noChangeAspect="1"/>
          </p:cNvPicPr>
          <p:nvPr/>
        </p:nvPicPr>
        <p:blipFill>
          <a:blip r:embed="rId4" cstate="print"/>
          <a:srcRect t="66481"/>
          <a:stretch>
            <a:fillRect/>
          </a:stretch>
        </p:blipFill>
        <p:spPr bwMode="auto">
          <a:xfrm>
            <a:off x="152400" y="3729038"/>
            <a:ext cx="3549650" cy="1452562"/>
          </a:xfrm>
          <a:prstGeom prst="rect">
            <a:avLst/>
          </a:prstGeom>
          <a:noFill/>
          <a:ln w="9525">
            <a:noFill/>
            <a:miter lim="800000"/>
            <a:headEnd/>
            <a:tailEnd/>
          </a:ln>
        </p:spPr>
      </p:pic>
      <p:pic>
        <p:nvPicPr>
          <p:cNvPr id="28677" name="Picture 23" descr="D687_pi_pion_sine.gif"/>
          <p:cNvPicPr>
            <a:picLocks noChangeAspect="1"/>
          </p:cNvPicPr>
          <p:nvPr/>
        </p:nvPicPr>
        <p:blipFill>
          <a:blip r:embed="rId5" cstate="print"/>
          <a:srcRect t="66133"/>
          <a:stretch>
            <a:fillRect/>
          </a:stretch>
        </p:blipFill>
        <p:spPr bwMode="auto">
          <a:xfrm>
            <a:off x="152400" y="5237163"/>
            <a:ext cx="3549650" cy="1468437"/>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CCEE0A3B-5996-44D6-B30A-474AAFAA2FEC}" type="slidenum">
              <a:rPr lang="en-US"/>
              <a:pPr>
                <a:defRPr/>
              </a:pPr>
              <a:t>30</a:t>
            </a:fld>
            <a:endParaRPr lang="en-US"/>
          </a:p>
        </p:txBody>
      </p:sp>
      <p:sp>
        <p:nvSpPr>
          <p:cNvPr id="5" name="Title 4"/>
          <p:cNvSpPr>
            <a:spLocks noGrp="1"/>
          </p:cNvSpPr>
          <p:nvPr>
            <p:ph type="ctrTitle"/>
          </p:nvPr>
        </p:nvSpPr>
        <p:spPr>
          <a:xfrm>
            <a:off x="2057400" y="76200"/>
            <a:ext cx="7010400" cy="1143000"/>
          </a:xfrm>
        </p:spPr>
        <p:txBody>
          <a:bodyPr rtlCol="0">
            <a:normAutofit fontScale="90000"/>
          </a:bodyPr>
          <a:lstStyle/>
          <a:p>
            <a:pPr algn="r" eaLnBrk="1" fontAlgn="auto" hangingPunct="1">
              <a:spcAft>
                <a:spcPts val="0"/>
              </a:spcAft>
              <a:defRPr/>
            </a:pPr>
            <a:r>
              <a:rPr lang="en-US" sz="4900" dirty="0" err="1" smtClean="0"/>
              <a:t>Pion</a:t>
            </a:r>
            <a:r>
              <a:rPr lang="en-US" sz="4900" dirty="0" smtClean="0"/>
              <a:t> Asymmetries</a:t>
            </a:r>
            <a:r>
              <a:rPr lang="en-US" dirty="0" smtClean="0"/>
              <a:t/>
            </a:r>
            <a:br>
              <a:rPr lang="en-US" dirty="0" smtClean="0"/>
            </a:br>
            <a:r>
              <a:rPr lang="en-US" sz="2700" dirty="0" smtClean="0">
                <a:solidFill>
                  <a:schemeClr val="bg1">
                    <a:lumMod val="65000"/>
                  </a:schemeClr>
                </a:solidFill>
              </a:rPr>
              <a:t>raw data</a:t>
            </a:r>
            <a:endParaRPr lang="en-US" sz="2700" dirty="0">
              <a:solidFill>
                <a:schemeClr val="bg1">
                  <a:lumMod val="65000"/>
                </a:schemeClr>
              </a:solidFill>
            </a:endParaRPr>
          </a:p>
        </p:txBody>
      </p:sp>
      <p:graphicFrame>
        <p:nvGraphicFramePr>
          <p:cNvPr id="10" name="Table 9"/>
          <p:cNvGraphicFramePr>
            <a:graphicFrameLocks noGrp="1"/>
          </p:cNvGraphicFramePr>
          <p:nvPr/>
        </p:nvGraphicFramePr>
        <p:xfrm>
          <a:off x="4572000" y="1371600"/>
          <a:ext cx="3962400" cy="1854200"/>
        </p:xfrm>
        <a:graphic>
          <a:graphicData uri="http://schemas.openxmlformats.org/drawingml/2006/table">
            <a:tbl>
              <a:tblPr firstRow="1" bandRow="1">
                <a:tableStyleId>{17292A2E-F333-43FB-9621-5CBBE7FDCDCB}</a:tableStyleId>
              </a:tblPr>
              <a:tblGrid>
                <a:gridCol w="990600"/>
                <a:gridCol w="1524000"/>
                <a:gridCol w="14478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Dataset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Amplitude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dirty="0" smtClean="0"/>
                        <a:t>₀</a:t>
                      </a:r>
                    </a:p>
                  </a:txBody>
                  <a:tcPr anchor="ctr"/>
                </a:tc>
              </a:tr>
              <a:tr h="370840">
                <a:tc>
                  <a:txBody>
                    <a:bodyPr/>
                    <a:lstStyle/>
                    <a:p>
                      <a:pPr algn="ctr"/>
                      <a:r>
                        <a:rPr lang="en-US" dirty="0" smtClean="0"/>
                        <a:t>H362</a:t>
                      </a:r>
                      <a:endParaRPr lang="en-US" dirty="0"/>
                    </a:p>
                  </a:txBody>
                  <a:tcPr anchor="ctr"/>
                </a:tc>
                <a:tc>
                  <a:txBody>
                    <a:bodyPr/>
                    <a:lstStyle/>
                    <a:p>
                      <a:pPr algn="ctr"/>
                      <a:r>
                        <a:rPr lang="en-US" dirty="0" smtClean="0"/>
                        <a:t>-112 ± 20</a:t>
                      </a:r>
                      <a:endParaRPr lang="en-US" dirty="0"/>
                    </a:p>
                  </a:txBody>
                  <a:tcPr anchor="ctr"/>
                </a:tc>
                <a:tc>
                  <a:txBody>
                    <a:bodyPr/>
                    <a:lstStyle/>
                    <a:p>
                      <a:pPr algn="ctr"/>
                      <a:r>
                        <a:rPr lang="en-US" dirty="0" smtClean="0"/>
                        <a:t>-90° ± 2°</a:t>
                      </a:r>
                      <a:endParaRPr lang="en-US" dirty="0"/>
                    </a:p>
                  </a:txBody>
                  <a:tcPr anchor="ctr"/>
                </a:tc>
              </a:tr>
              <a:tr h="370840">
                <a:tc>
                  <a:txBody>
                    <a:bodyPr/>
                    <a:lstStyle/>
                    <a:p>
                      <a:pPr algn="ctr"/>
                      <a:r>
                        <a:rPr lang="en-US" dirty="0" smtClean="0"/>
                        <a:t>D362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-184 ± 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 ± 2°</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-144± 16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-88° ± 7°</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D687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-67 ± 13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-85° ± 11°</a:t>
                      </a:r>
                    </a:p>
                  </a:txBody>
                  <a:tcPr anchor="ctr"/>
                </a:tc>
              </a:tr>
            </a:tbl>
          </a:graphicData>
        </a:graphic>
      </p:graphicFrame>
      <p:sp>
        <p:nvSpPr>
          <p:cNvPr id="28704" name="TextBox 10"/>
          <p:cNvSpPr txBox="1">
            <a:spLocks noChangeArrowheads="1"/>
          </p:cNvSpPr>
          <p:nvPr/>
        </p:nvSpPr>
        <p:spPr bwMode="auto">
          <a:xfrm>
            <a:off x="609600" y="3136900"/>
            <a:ext cx="677863" cy="368300"/>
          </a:xfrm>
          <a:prstGeom prst="rect">
            <a:avLst/>
          </a:prstGeom>
          <a:noFill/>
          <a:ln w="9525">
            <a:noFill/>
            <a:miter lim="800000"/>
            <a:headEnd/>
            <a:tailEnd/>
          </a:ln>
        </p:spPr>
        <p:txBody>
          <a:bodyPr wrap="none">
            <a:spAutoFit/>
          </a:bodyPr>
          <a:lstStyle/>
          <a:p>
            <a:r>
              <a:rPr lang="en-US">
                <a:latin typeface="Calibri" pitchFamily="34" charset="0"/>
              </a:rPr>
              <a:t>D362</a:t>
            </a:r>
          </a:p>
        </p:txBody>
      </p:sp>
      <p:sp>
        <p:nvSpPr>
          <p:cNvPr id="28705" name="TextBox 11"/>
          <p:cNvSpPr txBox="1">
            <a:spLocks noChangeArrowheads="1"/>
          </p:cNvSpPr>
          <p:nvPr/>
        </p:nvSpPr>
        <p:spPr bwMode="auto">
          <a:xfrm>
            <a:off x="609600" y="6172200"/>
            <a:ext cx="677863" cy="369888"/>
          </a:xfrm>
          <a:prstGeom prst="rect">
            <a:avLst/>
          </a:prstGeom>
          <a:noFill/>
          <a:ln w="9525">
            <a:noFill/>
            <a:miter lim="800000"/>
            <a:headEnd/>
            <a:tailEnd/>
          </a:ln>
        </p:spPr>
        <p:txBody>
          <a:bodyPr wrap="none">
            <a:spAutoFit/>
          </a:bodyPr>
          <a:lstStyle/>
          <a:p>
            <a:r>
              <a:rPr lang="en-US">
                <a:latin typeface="Calibri" pitchFamily="34" charset="0"/>
              </a:rPr>
              <a:t>D687</a:t>
            </a:r>
          </a:p>
        </p:txBody>
      </p:sp>
      <p:sp>
        <p:nvSpPr>
          <p:cNvPr id="28706" name="TextBox 12"/>
          <p:cNvSpPr txBox="1">
            <a:spLocks noChangeArrowheads="1"/>
          </p:cNvSpPr>
          <p:nvPr/>
        </p:nvSpPr>
        <p:spPr bwMode="auto">
          <a:xfrm>
            <a:off x="609600" y="1611313"/>
            <a:ext cx="679450" cy="369887"/>
          </a:xfrm>
          <a:prstGeom prst="rect">
            <a:avLst/>
          </a:prstGeom>
          <a:noFill/>
          <a:ln w="9525">
            <a:noFill/>
            <a:miter lim="800000"/>
            <a:headEnd/>
            <a:tailEnd/>
          </a:ln>
        </p:spPr>
        <p:txBody>
          <a:bodyPr wrap="none">
            <a:spAutoFit/>
          </a:bodyPr>
          <a:lstStyle/>
          <a:p>
            <a:r>
              <a:rPr lang="en-US">
                <a:latin typeface="Calibri" pitchFamily="34" charset="0"/>
              </a:rPr>
              <a:t>H362</a:t>
            </a:r>
          </a:p>
        </p:txBody>
      </p:sp>
      <p:sp>
        <p:nvSpPr>
          <p:cNvPr id="28707" name="TextBox 13"/>
          <p:cNvSpPr txBox="1">
            <a:spLocks noChangeArrowheads="1"/>
          </p:cNvSpPr>
          <p:nvPr/>
        </p:nvSpPr>
        <p:spPr bwMode="auto">
          <a:xfrm>
            <a:off x="609600" y="4659313"/>
            <a:ext cx="679450" cy="369887"/>
          </a:xfrm>
          <a:prstGeom prst="rect">
            <a:avLst/>
          </a:prstGeom>
          <a:noFill/>
          <a:ln w="9525">
            <a:noFill/>
            <a:miter lim="800000"/>
            <a:headEnd/>
            <a:tailEnd/>
          </a:ln>
        </p:spPr>
        <p:txBody>
          <a:bodyPr wrap="none">
            <a:spAutoFit/>
          </a:bodyPr>
          <a:lstStyle/>
          <a:p>
            <a:r>
              <a:rPr lang="en-US">
                <a:latin typeface="Calibri" pitchFamily="34" charset="0"/>
              </a:rPr>
              <a:t>H687</a:t>
            </a:r>
          </a:p>
        </p:txBody>
      </p:sp>
      <p:sp>
        <p:nvSpPr>
          <p:cNvPr id="28708" name="TextBox 15"/>
          <p:cNvSpPr txBox="1">
            <a:spLocks noChangeArrowheads="1"/>
          </p:cNvSpPr>
          <p:nvPr/>
        </p:nvSpPr>
        <p:spPr bwMode="auto">
          <a:xfrm>
            <a:off x="4572000" y="3475038"/>
            <a:ext cx="4027488" cy="1477962"/>
          </a:xfrm>
          <a:prstGeom prst="rect">
            <a:avLst/>
          </a:prstGeom>
          <a:noFill/>
          <a:ln w="9525">
            <a:noFill/>
            <a:miter lim="800000"/>
            <a:headEnd/>
            <a:tailEnd/>
          </a:ln>
        </p:spPr>
        <p:txBody>
          <a:bodyPr wrap="none">
            <a:spAutoFit/>
          </a:bodyPr>
          <a:lstStyle/>
          <a:p>
            <a:r>
              <a:rPr lang="en-US">
                <a:latin typeface="Calibri" pitchFamily="34" charset="0"/>
              </a:rPr>
              <a:t>Note: there is no background asymmetry</a:t>
            </a:r>
          </a:p>
          <a:p>
            <a:r>
              <a:rPr lang="en-US">
                <a:latin typeface="Calibri" pitchFamily="34" charset="0"/>
              </a:rPr>
              <a:t>           correction here; there may be very</a:t>
            </a:r>
          </a:p>
          <a:p>
            <a:r>
              <a:rPr lang="en-US">
                <a:latin typeface="Calibri" pitchFamily="34" charset="0"/>
              </a:rPr>
              <a:t>           large electron contamination</a:t>
            </a:r>
          </a:p>
          <a:p>
            <a:endParaRPr lang="en-US">
              <a:latin typeface="Calibri" pitchFamily="34" charset="0"/>
            </a:endParaRPr>
          </a:p>
          <a:p>
            <a:r>
              <a:rPr lang="en-US">
                <a:latin typeface="Calibri" pitchFamily="34" charset="0"/>
              </a:rPr>
              <a:t>            errors are statistical</a:t>
            </a:r>
          </a:p>
        </p:txBody>
      </p:sp>
      <p:sp>
        <p:nvSpPr>
          <p:cNvPr id="28709" name="TextBox 15"/>
          <p:cNvSpPr txBox="1">
            <a:spLocks noChangeArrowheads="1"/>
          </p:cNvSpPr>
          <p:nvPr/>
        </p:nvSpPr>
        <p:spPr bwMode="auto">
          <a:xfrm>
            <a:off x="5162550" y="5421313"/>
            <a:ext cx="3524250" cy="646112"/>
          </a:xfrm>
          <a:prstGeom prst="rect">
            <a:avLst/>
          </a:prstGeom>
          <a:noFill/>
          <a:ln w="9525">
            <a:noFill/>
            <a:miter lim="800000"/>
            <a:headEnd/>
            <a:tailEnd/>
          </a:ln>
        </p:spPr>
        <p:txBody>
          <a:bodyPr wrap="none">
            <a:spAutoFit/>
          </a:bodyPr>
          <a:lstStyle/>
          <a:p>
            <a:r>
              <a:rPr lang="en-US">
                <a:latin typeface="Calibri" pitchFamily="34" charset="0"/>
              </a:rPr>
              <a:t>Trying to determine the theoretical </a:t>
            </a:r>
          </a:p>
          <a:p>
            <a:r>
              <a:rPr lang="en-US">
                <a:latin typeface="Calibri" pitchFamily="34" charset="0"/>
              </a:rPr>
              <a:t>implications – input is welcome!</a:t>
            </a:r>
          </a:p>
        </p:txBody>
      </p:sp>
      <p:sp>
        <p:nvSpPr>
          <p:cNvPr id="16" name="Down Arrow 15"/>
          <p:cNvSpPr/>
          <p:nvPr/>
        </p:nvSpPr>
        <p:spPr>
          <a:xfrm rot="16200000">
            <a:off x="3924300" y="5143500"/>
            <a:ext cx="1143000" cy="1219200"/>
          </a:xfrm>
          <a:prstGeom prst="downArrow">
            <a:avLst/>
          </a:prstGeom>
          <a:solidFill>
            <a:schemeClr val="accent3">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57400" y="76200"/>
            <a:ext cx="7010400" cy="914400"/>
          </a:xfrm>
        </p:spPr>
        <p:txBody>
          <a:bodyPr/>
          <a:lstStyle/>
          <a:p>
            <a:pPr algn="r" eaLnBrk="1" hangingPunct="1"/>
            <a:r>
              <a:rPr lang="en-US" smtClean="0"/>
              <a:t>G0 Experiment</a:t>
            </a:r>
          </a:p>
        </p:txBody>
      </p:sp>
      <p:sp>
        <p:nvSpPr>
          <p:cNvPr id="5" name="Slide Number Placeholder 4"/>
          <p:cNvSpPr>
            <a:spLocks noGrp="1"/>
          </p:cNvSpPr>
          <p:nvPr>
            <p:ph type="sldNum" sz="quarter" idx="10"/>
          </p:nvPr>
        </p:nvSpPr>
        <p:spPr/>
        <p:txBody>
          <a:bodyPr/>
          <a:lstStyle/>
          <a:p>
            <a:pPr>
              <a:defRPr/>
            </a:pPr>
            <a:fld id="{888ADC60-DD13-4E68-8941-C2B77C0BBA36}" type="slidenum">
              <a:rPr lang="en-US"/>
              <a:pPr>
                <a:defRPr/>
              </a:pPr>
              <a:t>4</a:t>
            </a:fld>
            <a:endParaRPr lang="en-US"/>
          </a:p>
        </p:txBody>
      </p:sp>
      <p:grpSp>
        <p:nvGrpSpPr>
          <p:cNvPr id="18436" name="Group 716"/>
          <p:cNvGrpSpPr>
            <a:grpSpLocks/>
          </p:cNvGrpSpPr>
          <p:nvPr/>
        </p:nvGrpSpPr>
        <p:grpSpPr bwMode="auto">
          <a:xfrm>
            <a:off x="4419600" y="1066800"/>
            <a:ext cx="4500563" cy="4724400"/>
            <a:chOff x="12136" y="5341"/>
            <a:chExt cx="3039" cy="2943"/>
          </a:xfrm>
        </p:grpSpPr>
        <p:pic>
          <p:nvPicPr>
            <p:cNvPr id="18440" name="Picture 535"/>
            <p:cNvPicPr>
              <a:picLocks noChangeAspect="1" noChangeArrowheads="1"/>
            </p:cNvPicPr>
            <p:nvPr/>
          </p:nvPicPr>
          <p:blipFill>
            <a:blip r:embed="rId2" cstate="print">
              <a:lum bright="10000"/>
            </a:blip>
            <a:srcRect/>
            <a:stretch>
              <a:fillRect/>
            </a:stretch>
          </p:blipFill>
          <p:spPr bwMode="auto">
            <a:xfrm>
              <a:off x="12209" y="5481"/>
              <a:ext cx="2955" cy="2803"/>
            </a:xfrm>
            <a:prstGeom prst="rect">
              <a:avLst/>
            </a:prstGeom>
            <a:noFill/>
            <a:ln w="9525">
              <a:noFill/>
              <a:miter lim="800000"/>
              <a:headEnd/>
              <a:tailEnd/>
            </a:ln>
          </p:spPr>
        </p:pic>
        <p:sp>
          <p:nvSpPr>
            <p:cNvPr id="18441" name="Line 536"/>
            <p:cNvSpPr>
              <a:spLocks noChangeShapeType="1"/>
            </p:cNvSpPr>
            <p:nvPr/>
          </p:nvSpPr>
          <p:spPr bwMode="auto">
            <a:xfrm>
              <a:off x="12975" y="7367"/>
              <a:ext cx="1345" cy="79"/>
            </a:xfrm>
            <a:prstGeom prst="line">
              <a:avLst/>
            </a:prstGeom>
            <a:noFill/>
            <a:ln w="22225">
              <a:solidFill>
                <a:schemeClr val="bg1"/>
              </a:solidFill>
              <a:round/>
              <a:headEnd/>
              <a:tailEnd type="triangle" w="med" len="med"/>
            </a:ln>
          </p:spPr>
          <p:txBody>
            <a:bodyPr wrap="none" anchor="ctr"/>
            <a:lstStyle/>
            <a:p>
              <a:endParaRPr lang="en-US"/>
            </a:p>
          </p:txBody>
        </p:sp>
        <p:sp>
          <p:nvSpPr>
            <p:cNvPr id="18442" name="Text Box 538"/>
            <p:cNvSpPr txBox="1">
              <a:spLocks noChangeArrowheads="1"/>
            </p:cNvSpPr>
            <p:nvPr/>
          </p:nvSpPr>
          <p:spPr bwMode="auto">
            <a:xfrm>
              <a:off x="12321" y="7261"/>
              <a:ext cx="629" cy="210"/>
            </a:xfrm>
            <a:prstGeom prst="rect">
              <a:avLst/>
            </a:prstGeom>
            <a:noFill/>
            <a:ln w="9525">
              <a:noFill/>
              <a:miter lim="800000"/>
              <a:headEnd/>
              <a:tailEnd/>
            </a:ln>
          </p:spPr>
          <p:txBody>
            <a:bodyPr wrap="none">
              <a:spAutoFit/>
            </a:bodyPr>
            <a:lstStyle/>
            <a:p>
              <a:r>
                <a:rPr lang="en-US" sz="1600" b="1">
                  <a:solidFill>
                    <a:schemeClr val="bg1"/>
                  </a:solidFill>
                  <a:ea typeface="ＭＳ Ｐゴシック" pitchFamily="34" charset="-128"/>
                </a:rPr>
                <a:t>e</a:t>
              </a:r>
              <a:r>
                <a:rPr lang="en-US" sz="1600" b="1" baseline="30000">
                  <a:solidFill>
                    <a:schemeClr val="bg1"/>
                  </a:solidFill>
                  <a:ea typeface="ＭＳ Ｐゴシック" pitchFamily="34" charset="-128"/>
                </a:rPr>
                <a:t>-</a:t>
              </a:r>
              <a:r>
                <a:rPr lang="en-US" sz="1600" b="1">
                  <a:solidFill>
                    <a:schemeClr val="bg1"/>
                  </a:solidFill>
                  <a:ea typeface="ＭＳ Ｐゴシック" pitchFamily="34" charset="-128"/>
                </a:rPr>
                <a:t> beam</a:t>
              </a:r>
              <a:endParaRPr lang="en-US" b="1">
                <a:ea typeface="ＭＳ Ｐゴシック" pitchFamily="34" charset="-128"/>
              </a:endParaRPr>
            </a:p>
          </p:txBody>
        </p:sp>
        <p:sp>
          <p:nvSpPr>
            <p:cNvPr id="18443" name="Text Box 539"/>
            <p:cNvSpPr txBox="1">
              <a:spLocks noChangeArrowheads="1"/>
            </p:cNvSpPr>
            <p:nvPr/>
          </p:nvSpPr>
          <p:spPr bwMode="auto">
            <a:xfrm>
              <a:off x="14622" y="7309"/>
              <a:ext cx="553" cy="228"/>
            </a:xfrm>
            <a:prstGeom prst="rect">
              <a:avLst/>
            </a:prstGeom>
            <a:noFill/>
            <a:ln w="9525">
              <a:noFill/>
              <a:miter lim="800000"/>
              <a:headEnd/>
              <a:tailEnd/>
            </a:ln>
          </p:spPr>
          <p:txBody>
            <a:bodyPr wrap="none">
              <a:spAutoFit/>
            </a:bodyPr>
            <a:lstStyle/>
            <a:p>
              <a:r>
                <a:rPr lang="en-US" b="1">
                  <a:solidFill>
                    <a:srgbClr val="FF8000"/>
                  </a:solidFill>
                  <a:ea typeface="ＭＳ Ｐゴシック" pitchFamily="34" charset="-128"/>
                </a:rPr>
                <a:t>target</a:t>
              </a:r>
            </a:p>
          </p:txBody>
        </p:sp>
        <p:sp>
          <p:nvSpPr>
            <p:cNvPr id="19" name="Text Box 540"/>
            <p:cNvSpPr txBox="1">
              <a:spLocks noChangeArrowheads="1"/>
            </p:cNvSpPr>
            <p:nvPr/>
          </p:nvSpPr>
          <p:spPr bwMode="auto">
            <a:xfrm>
              <a:off x="13031" y="5341"/>
              <a:ext cx="1194" cy="210"/>
            </a:xfrm>
            <a:prstGeom prst="rect">
              <a:avLst/>
            </a:prstGeom>
            <a:noFill/>
            <a:ln w="9525">
              <a:noFill/>
              <a:miter lim="800000"/>
              <a:headEnd/>
              <a:tailEnd/>
            </a:ln>
          </p:spPr>
          <p:txBody>
            <a:bodyPr wrap="none">
              <a:spAutoFit/>
            </a:bodyPr>
            <a:lstStyle/>
            <a:p>
              <a:pPr fontAlgn="auto">
                <a:spcAft>
                  <a:spcPts val="0"/>
                </a:spcAft>
                <a:defRPr/>
              </a:pPr>
              <a:r>
                <a:rPr lang="en-US" sz="1600" b="1" dirty="0">
                  <a:solidFill>
                    <a:srgbClr val="FF0000"/>
                  </a:solidFill>
                  <a:latin typeface="Arial" pitchFamily="34" charset="0"/>
                  <a:ea typeface="ＭＳ Ｐゴシック" pitchFamily="34" charset="-128"/>
                  <a:cs typeface="+mn-cs"/>
                </a:rPr>
                <a:t>CED</a:t>
              </a:r>
              <a:r>
                <a:rPr lang="en-US" sz="1600" dirty="0">
                  <a:latin typeface="Arial" pitchFamily="34" charset="0"/>
                  <a:ea typeface="ＭＳ Ｐゴシック" pitchFamily="34" charset="-128"/>
                  <a:cs typeface="+mn-cs"/>
                </a:rPr>
                <a:t> </a:t>
              </a:r>
              <a:r>
                <a:rPr lang="en-US" sz="1600" dirty="0">
                  <a:solidFill>
                    <a:schemeClr val="tx2">
                      <a:lumMod val="60000"/>
                      <a:lumOff val="40000"/>
                    </a:schemeClr>
                  </a:solidFill>
                  <a:latin typeface="Arial" pitchFamily="34" charset="0"/>
                  <a:ea typeface="ＭＳ Ｐゴシック" pitchFamily="34" charset="-128"/>
                  <a:cs typeface="+mn-cs"/>
                </a:rPr>
                <a:t>+ </a:t>
              </a:r>
              <a:r>
                <a:rPr lang="en-US" sz="1600" b="1" dirty="0">
                  <a:solidFill>
                    <a:schemeClr val="tx2">
                      <a:lumMod val="60000"/>
                      <a:lumOff val="40000"/>
                    </a:schemeClr>
                  </a:solidFill>
                  <a:latin typeface="Arial" pitchFamily="34" charset="0"/>
                  <a:ea typeface="ＭＳ Ｐゴシック" pitchFamily="34" charset="-128"/>
                  <a:cs typeface="+mn-cs"/>
                </a:rPr>
                <a:t>Cerenkov</a:t>
              </a:r>
            </a:p>
          </p:txBody>
        </p:sp>
        <p:sp>
          <p:nvSpPr>
            <p:cNvPr id="18445" name="Text Box 541"/>
            <p:cNvSpPr txBox="1">
              <a:spLocks noChangeArrowheads="1"/>
            </p:cNvSpPr>
            <p:nvPr/>
          </p:nvSpPr>
          <p:spPr bwMode="auto">
            <a:xfrm>
              <a:off x="12136" y="6054"/>
              <a:ext cx="433" cy="228"/>
            </a:xfrm>
            <a:prstGeom prst="rect">
              <a:avLst/>
            </a:prstGeom>
            <a:noFill/>
            <a:ln w="9525">
              <a:noFill/>
              <a:miter lim="800000"/>
              <a:headEnd/>
              <a:tailEnd/>
            </a:ln>
          </p:spPr>
          <p:txBody>
            <a:bodyPr wrap="none">
              <a:spAutoFit/>
            </a:bodyPr>
            <a:lstStyle/>
            <a:p>
              <a:r>
                <a:rPr lang="en-US" b="1">
                  <a:solidFill>
                    <a:srgbClr val="0000FF"/>
                  </a:solidFill>
                  <a:ea typeface="ＭＳ Ｐゴシック" pitchFamily="34" charset="-128"/>
                </a:rPr>
                <a:t>FPD</a:t>
              </a:r>
              <a:endParaRPr lang="en-US" b="1">
                <a:ea typeface="ＭＳ Ｐゴシック" pitchFamily="34" charset="-128"/>
              </a:endParaRPr>
            </a:p>
          </p:txBody>
        </p:sp>
      </p:grpSp>
      <p:pic>
        <p:nvPicPr>
          <p:cNvPr id="18437" name="Picture 21" descr="oct2_r31777_eCoinc"/>
          <p:cNvPicPr>
            <a:picLocks noChangeAspect="1" noChangeArrowheads="1"/>
          </p:cNvPicPr>
          <p:nvPr/>
        </p:nvPicPr>
        <p:blipFill>
          <a:blip r:embed="rId3" cstate="print"/>
          <a:srcRect/>
          <a:stretch>
            <a:fillRect/>
          </a:stretch>
        </p:blipFill>
        <p:spPr bwMode="auto">
          <a:xfrm>
            <a:off x="457200" y="3565525"/>
            <a:ext cx="3352800" cy="2378075"/>
          </a:xfrm>
          <a:prstGeom prst="rect">
            <a:avLst/>
          </a:prstGeom>
          <a:noFill/>
          <a:ln w="9525">
            <a:noFill/>
            <a:miter lim="800000"/>
            <a:headEnd/>
            <a:tailEnd/>
          </a:ln>
        </p:spPr>
      </p:pic>
      <p:pic>
        <p:nvPicPr>
          <p:cNvPr id="18438" name="Picture 10"/>
          <p:cNvPicPr>
            <a:picLocks noChangeArrowheads="1"/>
          </p:cNvPicPr>
          <p:nvPr/>
        </p:nvPicPr>
        <p:blipFill>
          <a:blip r:embed="rId4" cstate="print"/>
          <a:srcRect t="2" r="-5128" b="-3227"/>
          <a:stretch>
            <a:fillRect/>
          </a:stretch>
        </p:blipFill>
        <p:spPr bwMode="auto">
          <a:xfrm>
            <a:off x="533400" y="990600"/>
            <a:ext cx="3124200" cy="2438400"/>
          </a:xfrm>
          <a:prstGeom prst="rect">
            <a:avLst/>
          </a:prstGeom>
          <a:noFill/>
          <a:ln w="9525">
            <a:noFill/>
            <a:miter lim="800000"/>
            <a:headEnd/>
            <a:tailEnd/>
          </a:ln>
        </p:spPr>
      </p:pic>
      <p:sp>
        <p:nvSpPr>
          <p:cNvPr id="14" name="Text Box 540"/>
          <p:cNvSpPr txBox="1">
            <a:spLocks noChangeArrowheads="1"/>
          </p:cNvSpPr>
          <p:nvPr/>
        </p:nvSpPr>
        <p:spPr bwMode="auto">
          <a:xfrm>
            <a:off x="7796213" y="4953000"/>
            <a:ext cx="1347787" cy="584200"/>
          </a:xfrm>
          <a:prstGeom prst="rect">
            <a:avLst/>
          </a:prstGeom>
          <a:noFill/>
          <a:ln w="9525">
            <a:noFill/>
            <a:miter lim="800000"/>
            <a:headEnd/>
            <a:tailEnd/>
          </a:ln>
        </p:spPr>
        <p:txBody>
          <a:bodyPr wrap="none">
            <a:spAutoFit/>
          </a:bodyPr>
          <a:lstStyle/>
          <a:p>
            <a:pPr fontAlgn="auto">
              <a:spcAft>
                <a:spcPts val="0"/>
              </a:spcAft>
              <a:defRPr/>
            </a:pPr>
            <a:r>
              <a:rPr lang="en-US" sz="1600" b="1" dirty="0">
                <a:solidFill>
                  <a:schemeClr val="tx2">
                    <a:lumMod val="75000"/>
                  </a:schemeClr>
                </a:solidFill>
                <a:latin typeface="Arial" pitchFamily="34" charset="0"/>
                <a:ea typeface="ＭＳ Ｐゴシック" pitchFamily="34" charset="-128"/>
                <a:cs typeface="+mn-cs"/>
              </a:rPr>
              <a:t>LUMIs</a:t>
            </a:r>
          </a:p>
          <a:p>
            <a:pPr fontAlgn="auto">
              <a:spcAft>
                <a:spcPts val="0"/>
              </a:spcAft>
              <a:defRPr/>
            </a:pPr>
            <a:r>
              <a:rPr lang="en-US" sz="1600" b="1" dirty="0">
                <a:solidFill>
                  <a:schemeClr val="tx2">
                    <a:lumMod val="75000"/>
                  </a:schemeClr>
                </a:solidFill>
                <a:latin typeface="Arial" pitchFamily="34" charset="0"/>
                <a:ea typeface="ＭＳ Ｐゴシック" pitchFamily="34" charset="-128"/>
                <a:cs typeface="+mn-cs"/>
              </a:rPr>
              <a:t>(not shown)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2"/>
          <p:cNvPicPr>
            <a:picLocks noChangeAspect="1" noChangeArrowheads="1"/>
          </p:cNvPicPr>
          <p:nvPr/>
        </p:nvPicPr>
        <p:blipFill>
          <a:blip r:embed="rId3" cstate="print">
            <a:clrChange>
              <a:clrFrom>
                <a:srgbClr val="FFFFFF"/>
              </a:clrFrom>
              <a:clrTo>
                <a:srgbClr val="FFFFFF">
                  <a:alpha val="0"/>
                </a:srgbClr>
              </a:clrTo>
            </a:clrChange>
          </a:blip>
          <a:srcRect l="11874" t="17999" r="52499" b="8000"/>
          <a:stretch>
            <a:fillRect/>
          </a:stretch>
        </p:blipFill>
        <p:spPr bwMode="auto">
          <a:xfrm>
            <a:off x="457200" y="685800"/>
            <a:ext cx="4572000" cy="5935663"/>
          </a:xfrm>
          <a:prstGeom prst="rect">
            <a:avLst/>
          </a:prstGeom>
          <a:noFill/>
          <a:ln w="9525">
            <a:noFill/>
            <a:miter lim="800000"/>
            <a:headEnd/>
            <a:tailEnd/>
          </a:ln>
        </p:spPr>
      </p:pic>
      <p:sp>
        <p:nvSpPr>
          <p:cNvPr id="1028" name="Title 2"/>
          <p:cNvSpPr>
            <a:spLocks noGrp="1"/>
          </p:cNvSpPr>
          <p:nvPr>
            <p:ph type="ctrTitle"/>
          </p:nvPr>
        </p:nvSpPr>
        <p:spPr>
          <a:xfrm>
            <a:off x="2057400" y="0"/>
            <a:ext cx="7010400" cy="914400"/>
          </a:xfrm>
        </p:spPr>
        <p:txBody>
          <a:bodyPr/>
          <a:lstStyle/>
          <a:p>
            <a:pPr algn="r"/>
            <a:r>
              <a:rPr lang="en-US" smtClean="0"/>
              <a:t>Motivation</a:t>
            </a:r>
          </a:p>
        </p:txBody>
      </p:sp>
      <p:sp>
        <p:nvSpPr>
          <p:cNvPr id="5" name="Slide Number Placeholder 4"/>
          <p:cNvSpPr>
            <a:spLocks noGrp="1"/>
          </p:cNvSpPr>
          <p:nvPr>
            <p:ph type="sldNum" sz="quarter" idx="10"/>
          </p:nvPr>
        </p:nvSpPr>
        <p:spPr/>
        <p:txBody>
          <a:bodyPr/>
          <a:lstStyle/>
          <a:p>
            <a:pPr>
              <a:defRPr/>
            </a:pPr>
            <a:fld id="{851F1AD0-034E-4E29-BF21-3380EF65522A}" type="slidenum">
              <a:rPr lang="en-US" smtClean="0"/>
              <a:pPr>
                <a:defRPr/>
              </a:pPr>
              <a:t>5</a:t>
            </a:fld>
            <a:endParaRPr lang="en-US"/>
          </a:p>
        </p:txBody>
      </p:sp>
      <p:sp>
        <p:nvSpPr>
          <p:cNvPr id="14343" name="Text Box 23"/>
          <p:cNvSpPr txBox="1">
            <a:spLocks noChangeArrowheads="1"/>
          </p:cNvSpPr>
          <p:nvPr/>
        </p:nvSpPr>
        <p:spPr bwMode="auto">
          <a:xfrm>
            <a:off x="5105400" y="762000"/>
            <a:ext cx="3733800" cy="2031325"/>
          </a:xfrm>
          <a:prstGeom prst="rect">
            <a:avLst/>
          </a:prstGeom>
          <a:noFill/>
          <a:ln w="9525">
            <a:noFill/>
            <a:miter lim="800000"/>
            <a:headEnd/>
            <a:tailEnd/>
          </a:ln>
        </p:spPr>
        <p:txBody>
          <a:bodyPr>
            <a:spAutoFit/>
          </a:bodyPr>
          <a:lstStyle/>
          <a:p>
            <a:pPr>
              <a:defRPr/>
            </a:pPr>
            <a:r>
              <a:rPr lang="en-US" dirty="0"/>
              <a:t>Inclusion of the real part of the </a:t>
            </a:r>
          </a:p>
          <a:p>
            <a:pPr>
              <a:defRPr/>
            </a:pPr>
            <a:r>
              <a:rPr lang="en-US" dirty="0"/>
              <a:t>2</a:t>
            </a:r>
            <a:r>
              <a:rPr lang="el-GR" dirty="0">
                <a:latin typeface="Times New Roman" pitchFamily="18" charset="0"/>
                <a:cs typeface="Times New Roman" pitchFamily="18" charset="0"/>
              </a:rPr>
              <a:t>γ</a:t>
            </a:r>
            <a:r>
              <a:rPr lang="en-US" dirty="0">
                <a:cs typeface="Times New Roman" pitchFamily="18" charset="0"/>
              </a:rPr>
              <a:t> exchange in the cross section</a:t>
            </a:r>
          </a:p>
          <a:p>
            <a:pPr>
              <a:defRPr/>
            </a:pPr>
            <a:r>
              <a:rPr lang="en-US" dirty="0">
                <a:cs typeface="Times New Roman" pitchFamily="18" charset="0"/>
              </a:rPr>
              <a:t>may account for the difference </a:t>
            </a:r>
          </a:p>
          <a:p>
            <a:pPr>
              <a:defRPr/>
            </a:pPr>
            <a:r>
              <a:rPr lang="en-US" dirty="0">
                <a:cs typeface="Times New Roman" pitchFamily="18" charset="0"/>
              </a:rPr>
              <a:t>between measurements of G</a:t>
            </a:r>
            <a:r>
              <a:rPr lang="en-US" baseline="-25000" dirty="0">
                <a:cs typeface="Times New Roman" pitchFamily="18" charset="0"/>
              </a:rPr>
              <a:t>E</a:t>
            </a:r>
            <a:r>
              <a:rPr lang="en-US" dirty="0">
                <a:cs typeface="Times New Roman" pitchFamily="18" charset="0"/>
              </a:rPr>
              <a:t>/G</a:t>
            </a:r>
            <a:r>
              <a:rPr lang="en-US" baseline="-25000" dirty="0">
                <a:cs typeface="Times New Roman" pitchFamily="18" charset="0"/>
              </a:rPr>
              <a:t>M</a:t>
            </a:r>
            <a:r>
              <a:rPr lang="en-US" dirty="0">
                <a:cs typeface="Times New Roman" pitchFamily="18" charset="0"/>
              </a:rPr>
              <a:t> </a:t>
            </a:r>
          </a:p>
          <a:p>
            <a:pPr>
              <a:defRPr/>
            </a:pPr>
            <a:r>
              <a:rPr lang="en-US" dirty="0">
                <a:cs typeface="Times New Roman" pitchFamily="18" charset="0"/>
              </a:rPr>
              <a:t>from </a:t>
            </a:r>
            <a:r>
              <a:rPr lang="en-US" b="1" dirty="0" err="1">
                <a:ln w="18000">
                  <a:solidFill>
                    <a:srgbClr val="CC0066"/>
                  </a:solidFill>
                  <a:prstDash val="solid"/>
                  <a:miter lim="800000"/>
                </a:ln>
                <a:solidFill>
                  <a:schemeClr val="bg1"/>
                </a:solidFill>
                <a:effectLst>
                  <a:outerShdw blurRad="25500" dist="23000" dir="7020000" algn="tl">
                    <a:srgbClr val="000000">
                      <a:alpha val="50000"/>
                    </a:srgbClr>
                  </a:outerShdw>
                </a:effectLst>
                <a:cs typeface="Times New Roman" pitchFamily="18" charset="0"/>
              </a:rPr>
              <a:t>unpolarized</a:t>
            </a:r>
            <a:r>
              <a:rPr lang="en-US" b="1" dirty="0">
                <a:ln w="18000">
                  <a:solidFill>
                    <a:srgbClr val="CC0066"/>
                  </a:solidFill>
                  <a:prstDash val="solid"/>
                  <a:miter lim="800000"/>
                </a:ln>
                <a:solidFill>
                  <a:schemeClr val="bg1"/>
                </a:solidFill>
                <a:effectLst>
                  <a:outerShdw blurRad="25500" dist="23000" dir="7020000" algn="tl">
                    <a:srgbClr val="000000">
                      <a:alpha val="50000"/>
                    </a:srgbClr>
                  </a:outerShdw>
                </a:effectLst>
                <a:cs typeface="Times New Roman" pitchFamily="18" charset="0"/>
              </a:rPr>
              <a:t> cross section </a:t>
            </a:r>
            <a:r>
              <a:rPr lang="en-US" dirty="0">
                <a:cs typeface="Times New Roman" pitchFamily="18" charset="0"/>
              </a:rPr>
              <a:t>and</a:t>
            </a:r>
            <a:r>
              <a:rPr lang="en-US" dirty="0">
                <a:solidFill>
                  <a:srgbClr val="000099"/>
                </a:solidFill>
                <a:cs typeface="Times New Roman" pitchFamily="18" charset="0"/>
              </a:rPr>
              <a:t> </a:t>
            </a:r>
            <a:r>
              <a:rPr lang="en-US" b="1" dirty="0">
                <a:solidFill>
                  <a:srgbClr val="000099"/>
                </a:solidFill>
                <a:cs typeface="Times New Roman" pitchFamily="18" charset="0"/>
              </a:rPr>
              <a:t>polarization transfer </a:t>
            </a:r>
            <a:r>
              <a:rPr lang="en-US" dirty="0">
                <a:cs typeface="Times New Roman" pitchFamily="18" charset="0"/>
              </a:rPr>
              <a:t>measurements</a:t>
            </a:r>
            <a:endParaRPr lang="el-GR" dirty="0">
              <a:latin typeface="Times New Roman" pitchFamily="18" charset="0"/>
              <a:cs typeface="Times New Roman" pitchFamily="18" charset="0"/>
            </a:endParaRPr>
          </a:p>
        </p:txBody>
      </p:sp>
      <p:sp>
        <p:nvSpPr>
          <p:cNvPr id="1031" name="Text Box 33"/>
          <p:cNvSpPr txBox="1">
            <a:spLocks noChangeArrowheads="1"/>
          </p:cNvSpPr>
          <p:nvPr/>
        </p:nvSpPr>
        <p:spPr bwMode="auto">
          <a:xfrm>
            <a:off x="5181600" y="4064000"/>
            <a:ext cx="3657600" cy="2032000"/>
          </a:xfrm>
          <a:prstGeom prst="rect">
            <a:avLst/>
          </a:prstGeom>
          <a:noFill/>
          <a:ln w="9525">
            <a:solidFill>
              <a:srgbClr val="993366"/>
            </a:solidFill>
            <a:miter lim="800000"/>
            <a:headEnd/>
            <a:tailEnd/>
          </a:ln>
        </p:spPr>
        <p:txBody>
          <a:bodyPr>
            <a:spAutoFit/>
          </a:bodyPr>
          <a:lstStyle/>
          <a:p>
            <a:r>
              <a:rPr lang="en-US" dirty="0"/>
              <a:t>Understanding the transverse asymmetries tests the theoretical framework that calculates the contribution of </a:t>
            </a:r>
            <a:r>
              <a:rPr lang="el-GR" dirty="0">
                <a:latin typeface="Times New Roman" pitchFamily="18" charset="0"/>
                <a:cs typeface="Times New Roman" pitchFamily="18" charset="0"/>
              </a:rPr>
              <a:t>γ</a:t>
            </a:r>
            <a:r>
              <a:rPr lang="en-US" dirty="0"/>
              <a:t>Z and W</a:t>
            </a:r>
            <a:r>
              <a:rPr lang="en-US" baseline="30000" dirty="0"/>
              <a:t>+</a:t>
            </a:r>
            <a:r>
              <a:rPr lang="en-US" dirty="0"/>
              <a:t>W</a:t>
            </a:r>
            <a:r>
              <a:rPr lang="en-US" baseline="30000" dirty="0"/>
              <a:t>-</a:t>
            </a:r>
            <a:r>
              <a:rPr lang="en-US" dirty="0"/>
              <a:t> box diagrams that are important corrections to precision electroweak measurements</a:t>
            </a:r>
          </a:p>
        </p:txBody>
      </p:sp>
      <p:sp>
        <p:nvSpPr>
          <p:cNvPr id="14345" name="Rectangle 566"/>
          <p:cNvSpPr>
            <a:spLocks noChangeArrowheads="1"/>
          </p:cNvSpPr>
          <p:nvPr/>
        </p:nvSpPr>
        <p:spPr bwMode="auto">
          <a:xfrm rot="16200000">
            <a:off x="-2576513" y="3262313"/>
            <a:ext cx="5980113" cy="369888"/>
          </a:xfrm>
          <a:prstGeom prst="rect">
            <a:avLst/>
          </a:prstGeom>
          <a:noFill/>
          <a:ln w="9525">
            <a:noFill/>
            <a:miter lim="800000"/>
            <a:headEnd/>
            <a:tailEnd/>
          </a:ln>
        </p:spPr>
        <p:txBody>
          <a:bodyPr wrap="none">
            <a:spAutoFit/>
          </a:bodyPr>
          <a:lstStyle/>
          <a:p>
            <a:pPr>
              <a:defRPr/>
            </a:pPr>
            <a:r>
              <a:rPr lang="en-US" dirty="0">
                <a:latin typeface="+mn-lt"/>
              </a:rPr>
              <a:t>Arrington, </a:t>
            </a:r>
            <a:r>
              <a:rPr lang="en-US" dirty="0" err="1">
                <a:latin typeface="+mn-lt"/>
              </a:rPr>
              <a:t>Melnitchouk</a:t>
            </a:r>
            <a:r>
              <a:rPr lang="en-US" dirty="0">
                <a:latin typeface="+mn-lt"/>
              </a:rPr>
              <a:t>, </a:t>
            </a:r>
            <a:r>
              <a:rPr lang="en-US" dirty="0" err="1">
                <a:latin typeface="+mn-lt"/>
              </a:rPr>
              <a:t>Tjon</a:t>
            </a:r>
            <a:r>
              <a:rPr lang="en-US" dirty="0">
                <a:latin typeface="+mn-lt"/>
              </a:rPr>
              <a:t> Phys. Rev. C 76, 035205 (2007)</a:t>
            </a:r>
          </a:p>
        </p:txBody>
      </p:sp>
      <p:graphicFrame>
        <p:nvGraphicFramePr>
          <p:cNvPr id="1026" name="Object 12"/>
          <p:cNvGraphicFramePr>
            <a:graphicFrameLocks noChangeAspect="1"/>
          </p:cNvGraphicFramePr>
          <p:nvPr/>
        </p:nvGraphicFramePr>
        <p:xfrm>
          <a:off x="5295900" y="2914650"/>
          <a:ext cx="3389313" cy="971550"/>
        </p:xfrm>
        <a:graphic>
          <a:graphicData uri="http://schemas.openxmlformats.org/presentationml/2006/ole">
            <p:oleObj spid="_x0000_s1026" name="Equation" r:id="rId4" imgW="1726920" imgH="495000" progId="Equation.3">
              <p:embed/>
            </p:oleObj>
          </a:graphicData>
        </a:graphic>
      </p:graphicFrame>
      <p:sp>
        <p:nvSpPr>
          <p:cNvPr id="1034" name="TextBox 9"/>
          <p:cNvSpPr txBox="1">
            <a:spLocks noChangeArrowheads="1"/>
          </p:cNvSpPr>
          <p:nvPr/>
        </p:nvSpPr>
        <p:spPr bwMode="auto">
          <a:xfrm>
            <a:off x="1524000" y="2438400"/>
            <a:ext cx="2625206" cy="369332"/>
          </a:xfrm>
          <a:prstGeom prst="rect">
            <a:avLst/>
          </a:prstGeom>
          <a:noFill/>
          <a:ln w="9525">
            <a:noFill/>
            <a:miter lim="800000"/>
            <a:headEnd/>
            <a:tailEnd/>
          </a:ln>
        </p:spPr>
        <p:txBody>
          <a:bodyPr wrap="none">
            <a:spAutoFit/>
          </a:bodyPr>
          <a:lstStyle/>
          <a:p>
            <a:pPr>
              <a:defRPr/>
            </a:pPr>
            <a:r>
              <a:rPr lang="en-US" dirty="0">
                <a:latin typeface="+mn-lt"/>
              </a:rPr>
              <a:t>without </a:t>
            </a:r>
            <a:r>
              <a:rPr lang="en-US" dirty="0" smtClean="0">
                <a:latin typeface="+mn-lt"/>
              </a:rPr>
              <a:t>TPE </a:t>
            </a:r>
            <a:r>
              <a:rPr lang="en-US" dirty="0">
                <a:latin typeface="+mn-lt"/>
              </a:rPr>
              <a:t>contributions</a:t>
            </a:r>
          </a:p>
        </p:txBody>
      </p:sp>
      <p:sp>
        <p:nvSpPr>
          <p:cNvPr id="1035" name="TextBox 10"/>
          <p:cNvSpPr txBox="1">
            <a:spLocks noChangeArrowheads="1"/>
          </p:cNvSpPr>
          <p:nvPr/>
        </p:nvSpPr>
        <p:spPr bwMode="auto">
          <a:xfrm>
            <a:off x="1524000" y="5486400"/>
            <a:ext cx="2304605" cy="369332"/>
          </a:xfrm>
          <a:prstGeom prst="rect">
            <a:avLst/>
          </a:prstGeom>
          <a:noFill/>
          <a:ln w="9525">
            <a:noFill/>
            <a:miter lim="800000"/>
            <a:headEnd/>
            <a:tailEnd/>
          </a:ln>
        </p:spPr>
        <p:txBody>
          <a:bodyPr wrap="none">
            <a:spAutoFit/>
          </a:bodyPr>
          <a:lstStyle/>
          <a:p>
            <a:pPr>
              <a:defRPr/>
            </a:pPr>
            <a:r>
              <a:rPr lang="en-US" dirty="0">
                <a:latin typeface="+mn-lt"/>
              </a:rPr>
              <a:t>with </a:t>
            </a:r>
            <a:r>
              <a:rPr lang="en-US" dirty="0" smtClean="0">
                <a:latin typeface="+mn-lt"/>
              </a:rPr>
              <a:t>TPE </a:t>
            </a:r>
            <a:r>
              <a:rPr lang="en-US" dirty="0">
                <a:latin typeface="+mn-lt"/>
              </a:rPr>
              <a:t>contributions</a:t>
            </a:r>
          </a:p>
        </p:txBody>
      </p:sp>
      <p:cxnSp>
        <p:nvCxnSpPr>
          <p:cNvPr id="13" name="Straight Arrow Connector 12"/>
          <p:cNvCxnSpPr/>
          <p:nvPr/>
        </p:nvCxnSpPr>
        <p:spPr>
          <a:xfrm rot="10800000">
            <a:off x="4419600" y="1524000"/>
            <a:ext cx="1219200" cy="457200"/>
          </a:xfrm>
          <a:prstGeom prst="straightConnector1">
            <a:avLst/>
          </a:prstGeom>
          <a:ln w="2540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572000" y="2362200"/>
            <a:ext cx="990600" cy="76200"/>
          </a:xfrm>
          <a:prstGeom prst="straightConnector1">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 y="3505200"/>
            <a:ext cx="44958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cstate="print">
            <a:clrChange>
              <a:clrFrom>
                <a:srgbClr val="FFFFFF"/>
              </a:clrFrom>
              <a:clrTo>
                <a:srgbClr val="FFFFFF">
                  <a:alpha val="0"/>
                </a:srgbClr>
              </a:clrTo>
            </a:clrChange>
          </a:blip>
          <a:srcRect l="34375" t="19000" r="1875" b="11000"/>
          <a:stretch>
            <a:fillRect/>
          </a:stretch>
        </p:blipFill>
        <p:spPr bwMode="auto">
          <a:xfrm>
            <a:off x="3849688" y="2895600"/>
            <a:ext cx="5218112" cy="3581400"/>
          </a:xfrm>
          <a:prstGeom prst="rect">
            <a:avLst/>
          </a:prstGeom>
          <a:noFill/>
          <a:ln w="9525">
            <a:noFill/>
            <a:miter lim="800000"/>
            <a:headEnd/>
            <a:tailEnd/>
          </a:ln>
        </p:spPr>
      </p:pic>
      <p:sp>
        <p:nvSpPr>
          <p:cNvPr id="19459" name="Title 2"/>
          <p:cNvSpPr>
            <a:spLocks noGrp="1"/>
          </p:cNvSpPr>
          <p:nvPr>
            <p:ph type="ctrTitle"/>
          </p:nvPr>
        </p:nvSpPr>
        <p:spPr>
          <a:xfrm>
            <a:off x="2057400" y="0"/>
            <a:ext cx="7010400" cy="914400"/>
          </a:xfrm>
        </p:spPr>
        <p:txBody>
          <a:bodyPr/>
          <a:lstStyle/>
          <a:p>
            <a:pPr algn="r"/>
            <a:r>
              <a:rPr lang="en-US" smtClean="0"/>
              <a:t>Polarized Beam</a:t>
            </a:r>
          </a:p>
        </p:txBody>
      </p:sp>
      <p:sp>
        <p:nvSpPr>
          <p:cNvPr id="5" name="Slide Number Placeholder 4"/>
          <p:cNvSpPr>
            <a:spLocks noGrp="1"/>
          </p:cNvSpPr>
          <p:nvPr>
            <p:ph type="sldNum" sz="quarter" idx="10"/>
          </p:nvPr>
        </p:nvSpPr>
        <p:spPr/>
        <p:txBody>
          <a:bodyPr/>
          <a:lstStyle/>
          <a:p>
            <a:pPr>
              <a:defRPr/>
            </a:pPr>
            <a:fld id="{E19C3915-375B-41E3-B50E-614CCAB9C56F}" type="slidenum">
              <a:rPr lang="en-US" smtClean="0"/>
              <a:pPr>
                <a:defRPr/>
              </a:pPr>
              <a:t>6</a:t>
            </a:fld>
            <a:endParaRPr lang="en-US"/>
          </a:p>
        </p:txBody>
      </p:sp>
      <p:pic>
        <p:nvPicPr>
          <p:cNvPr id="19461" name="Picture 8" descr="pwienfig"/>
          <p:cNvPicPr>
            <a:picLocks noGrp="1" noChangeAspect="1" noChangeArrowheads="1"/>
          </p:cNvPicPr>
          <p:nvPr>
            <p:ph sz="quarter" idx="4294967295"/>
          </p:nvPr>
        </p:nvPicPr>
        <p:blipFill>
          <a:blip r:embed="rId3" cstate="print"/>
          <a:srcRect/>
          <a:stretch>
            <a:fillRect/>
          </a:stretch>
        </p:blipFill>
        <p:spPr>
          <a:xfrm>
            <a:off x="4876800" y="1135063"/>
            <a:ext cx="3962400" cy="1303337"/>
          </a:xfrm>
          <a:noFill/>
        </p:spPr>
      </p:pic>
      <p:sp>
        <p:nvSpPr>
          <p:cNvPr id="13" name="Rounded Rectangle 12"/>
          <p:cNvSpPr/>
          <p:nvPr/>
        </p:nvSpPr>
        <p:spPr>
          <a:xfrm>
            <a:off x="3657600" y="2895600"/>
            <a:ext cx="1219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10" descr="wien_setting.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28600" y="228600"/>
            <a:ext cx="4953000" cy="3713163"/>
          </a:xfrm>
          <a:prstGeom prst="rect">
            <a:avLst/>
          </a:prstGeom>
          <a:noFill/>
          <a:ln w="9525">
            <a:noFill/>
            <a:miter lim="800000"/>
            <a:headEnd/>
            <a:tailEnd/>
          </a:ln>
        </p:spPr>
      </p:pic>
      <p:sp>
        <p:nvSpPr>
          <p:cNvPr id="19464" name="TextBox 13"/>
          <p:cNvSpPr txBox="1">
            <a:spLocks noChangeArrowheads="1"/>
          </p:cNvSpPr>
          <p:nvPr/>
        </p:nvSpPr>
        <p:spPr bwMode="auto">
          <a:xfrm>
            <a:off x="228600" y="4038600"/>
            <a:ext cx="3810000" cy="2586038"/>
          </a:xfrm>
          <a:prstGeom prst="rect">
            <a:avLst/>
          </a:prstGeom>
          <a:noFill/>
          <a:ln w="9525">
            <a:noFill/>
            <a:miter lim="800000"/>
            <a:headEnd/>
            <a:tailEnd/>
          </a:ln>
        </p:spPr>
        <p:txBody>
          <a:bodyPr>
            <a:spAutoFit/>
          </a:bodyPr>
          <a:lstStyle/>
          <a:p>
            <a:r>
              <a:rPr lang="en-US"/>
              <a:t>Moller polarimeter measurements give the longitudinal polarization in the hall as a function of wien angle</a:t>
            </a:r>
          </a:p>
          <a:p>
            <a:endParaRPr lang="en-US"/>
          </a:p>
          <a:p>
            <a:r>
              <a:rPr lang="en-US"/>
              <a:t>P</a:t>
            </a:r>
            <a:r>
              <a:rPr lang="en-US" baseline="-25000"/>
              <a:t>meas</a:t>
            </a:r>
            <a:r>
              <a:rPr lang="en-US"/>
              <a:t>=0 means transversely polarized, in this case at ~0°</a:t>
            </a:r>
          </a:p>
          <a:p>
            <a:endParaRPr lang="en-US"/>
          </a:p>
          <a:p>
            <a:endParaRPr lang="en-US"/>
          </a:p>
          <a:p>
            <a:r>
              <a:rPr lang="en-US"/>
              <a:t>IHWP also reverses transverse P </a:t>
            </a:r>
          </a:p>
        </p:txBody>
      </p:sp>
      <p:sp>
        <p:nvSpPr>
          <p:cNvPr id="11" name="Right Triangle 10"/>
          <p:cNvSpPr/>
          <p:nvPr/>
        </p:nvSpPr>
        <p:spPr>
          <a:xfrm flipV="1">
            <a:off x="6248400" y="3810000"/>
            <a:ext cx="533400" cy="304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Triangle 11"/>
          <p:cNvSpPr/>
          <p:nvPr/>
        </p:nvSpPr>
        <p:spPr>
          <a:xfrm flipH="1">
            <a:off x="7010400" y="4419600"/>
            <a:ext cx="838200" cy="45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Triangle 13"/>
          <p:cNvSpPr/>
          <p:nvPr/>
        </p:nvSpPr>
        <p:spPr>
          <a:xfrm flipH="1" flipV="1">
            <a:off x="7696200" y="4495800"/>
            <a:ext cx="457200" cy="685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Triangle 14"/>
          <p:cNvSpPr/>
          <p:nvPr/>
        </p:nvSpPr>
        <p:spPr>
          <a:xfrm flipH="1" flipV="1">
            <a:off x="8305800" y="2971800"/>
            <a:ext cx="609600" cy="762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Triangle 16"/>
          <p:cNvSpPr/>
          <p:nvPr/>
        </p:nvSpPr>
        <p:spPr>
          <a:xfrm flipH="1" flipV="1">
            <a:off x="4267200" y="5638800"/>
            <a:ext cx="762000" cy="533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Triangle 17"/>
          <p:cNvSpPr/>
          <p:nvPr/>
        </p:nvSpPr>
        <p:spPr>
          <a:xfrm flipH="1">
            <a:off x="3581400" y="4800600"/>
            <a:ext cx="1219200" cy="609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p:cNvCxnSpPr/>
          <p:nvPr/>
        </p:nvCxnSpPr>
        <p:spPr>
          <a:xfrm flipV="1">
            <a:off x="5410200" y="4114800"/>
            <a:ext cx="228600" cy="15240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5181600" y="4267200"/>
            <a:ext cx="228600" cy="152400"/>
          </a:xfrm>
          <a:prstGeom prst="straightConnector1">
            <a:avLst/>
          </a:prstGeom>
          <a:ln>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96200" y="5410200"/>
            <a:ext cx="304800" cy="1588"/>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99375" y="5595938"/>
            <a:ext cx="304800" cy="1587"/>
          </a:xfrm>
          <a:prstGeom prst="straightConnector1">
            <a:avLst/>
          </a:prstGeom>
          <a:ln>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20050" y="5253038"/>
            <a:ext cx="666750" cy="461962"/>
          </a:xfrm>
          <a:prstGeom prst="rect">
            <a:avLst/>
          </a:prstGeom>
          <a:noFill/>
        </p:spPr>
        <p:txBody>
          <a:bodyPr wrap="none">
            <a:spAutoFit/>
          </a:bodyPr>
          <a:lstStyle/>
          <a:p>
            <a:pPr>
              <a:defRPr/>
            </a:pPr>
            <a:r>
              <a:rPr lang="en-US" sz="1200" dirty="0">
                <a:latin typeface="+mn-lt"/>
              </a:rPr>
              <a:t>velocity</a:t>
            </a:r>
          </a:p>
          <a:p>
            <a:pPr>
              <a:defRPr/>
            </a:pPr>
            <a:r>
              <a:rPr lang="en-US" sz="1200" dirty="0">
                <a:latin typeface="+mn-lt"/>
              </a:rPr>
              <a:t>spin</a:t>
            </a:r>
          </a:p>
        </p:txBody>
      </p:sp>
      <p:cxnSp>
        <p:nvCxnSpPr>
          <p:cNvPr id="31" name="Straight Arrow Connector 30"/>
          <p:cNvCxnSpPr/>
          <p:nvPr/>
        </p:nvCxnSpPr>
        <p:spPr>
          <a:xfrm rot="16200000" flipH="1">
            <a:off x="8458200" y="3200400"/>
            <a:ext cx="152400" cy="15240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7400000" flipV="1">
            <a:off x="8375650" y="3086100"/>
            <a:ext cx="228600" cy="0"/>
          </a:xfrm>
          <a:prstGeom prst="straightConnector1">
            <a:avLst/>
          </a:prstGeom>
          <a:ln>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8153400" y="4191000"/>
            <a:ext cx="234950" cy="15240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8302625" y="4264025"/>
            <a:ext cx="234950" cy="76200"/>
          </a:xfrm>
          <a:prstGeom prst="straightConnector1">
            <a:avLst/>
          </a:prstGeom>
          <a:ln>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946775" y="5864225"/>
            <a:ext cx="228600" cy="825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096000" y="5784850"/>
            <a:ext cx="228600" cy="82550"/>
          </a:xfrm>
          <a:prstGeom prst="straightConnector1">
            <a:avLst/>
          </a:prstGeom>
          <a:ln>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105400" y="6096000"/>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2"/>
          <p:cNvGraphicFramePr>
            <a:graphicFrameLocks noChangeAspect="1"/>
          </p:cNvGraphicFramePr>
          <p:nvPr/>
        </p:nvGraphicFramePr>
        <p:xfrm>
          <a:off x="457200" y="3352800"/>
          <a:ext cx="5891213" cy="1031875"/>
        </p:xfrm>
        <a:graphic>
          <a:graphicData uri="http://schemas.openxmlformats.org/presentationml/2006/ole">
            <p:oleObj spid="_x0000_s2063" name="Equation" r:id="rId3" imgW="2463480" imgH="431640" progId="Equation.3">
              <p:embed/>
            </p:oleObj>
          </a:graphicData>
        </a:graphic>
      </p:graphicFrame>
      <p:graphicFrame>
        <p:nvGraphicFramePr>
          <p:cNvPr id="2050" name="Chart 41"/>
          <p:cNvGraphicFramePr>
            <a:graphicFrameLocks/>
          </p:cNvGraphicFramePr>
          <p:nvPr/>
        </p:nvGraphicFramePr>
        <p:xfrm>
          <a:off x="5715000" y="914400"/>
          <a:ext cx="2667000" cy="2514600"/>
        </p:xfrm>
        <a:graphic>
          <a:graphicData uri="http://schemas.openxmlformats.org/presentationml/2006/ole">
            <p:oleObj spid="_x0000_s2050" r:id="rId4" imgW="2664183" imgH="2517866" progId="Excel.Sheet.8">
              <p:embed/>
            </p:oleObj>
          </a:graphicData>
        </a:graphic>
      </p:graphicFrame>
      <p:sp>
        <p:nvSpPr>
          <p:cNvPr id="4" name="Slide Number Placeholder 3"/>
          <p:cNvSpPr>
            <a:spLocks noGrp="1"/>
          </p:cNvSpPr>
          <p:nvPr>
            <p:ph type="sldNum" sz="quarter" idx="10"/>
          </p:nvPr>
        </p:nvSpPr>
        <p:spPr/>
        <p:txBody>
          <a:bodyPr/>
          <a:lstStyle/>
          <a:p>
            <a:pPr>
              <a:defRPr/>
            </a:pPr>
            <a:fld id="{E708FE4F-FAED-4E5B-98D4-848E1835857A}" type="slidenum">
              <a:rPr lang="en-US"/>
              <a:pPr>
                <a:defRPr/>
              </a:pPr>
              <a:t>7</a:t>
            </a:fld>
            <a:endParaRPr lang="en-US"/>
          </a:p>
        </p:txBody>
      </p:sp>
      <p:sp>
        <p:nvSpPr>
          <p:cNvPr id="2056" name="Title 4"/>
          <p:cNvSpPr>
            <a:spLocks noGrp="1"/>
          </p:cNvSpPr>
          <p:nvPr>
            <p:ph type="ctrTitle"/>
          </p:nvPr>
        </p:nvSpPr>
        <p:spPr>
          <a:xfrm>
            <a:off x="2057400" y="0"/>
            <a:ext cx="7010400" cy="914400"/>
          </a:xfrm>
        </p:spPr>
        <p:txBody>
          <a:bodyPr/>
          <a:lstStyle/>
          <a:p>
            <a:pPr algn="r" eaLnBrk="1" hangingPunct="1"/>
            <a:r>
              <a:rPr lang="en-US" smtClean="0"/>
              <a:t>Transverse Asymmetry</a:t>
            </a:r>
          </a:p>
        </p:txBody>
      </p:sp>
      <p:pic>
        <p:nvPicPr>
          <p:cNvPr id="2057" name="Picture 209"/>
          <p:cNvPicPr>
            <a:picLocks noChangeAspect="1" noChangeArrowheads="1"/>
          </p:cNvPicPr>
          <p:nvPr/>
        </p:nvPicPr>
        <p:blipFill>
          <a:blip r:embed="rId5" cstate="print">
            <a:clrChange>
              <a:clrFrom>
                <a:srgbClr val="FFFFFF"/>
              </a:clrFrom>
              <a:clrTo>
                <a:srgbClr val="FFFFFF">
                  <a:alpha val="0"/>
                </a:srgbClr>
              </a:clrTo>
            </a:clrChange>
          </a:blip>
          <a:srcRect l="21143" t="20570" r="22858" b="30667"/>
          <a:stretch>
            <a:fillRect/>
          </a:stretch>
        </p:blipFill>
        <p:spPr bwMode="auto">
          <a:xfrm>
            <a:off x="457200" y="228600"/>
            <a:ext cx="4343400" cy="3024188"/>
          </a:xfrm>
          <a:prstGeom prst="rect">
            <a:avLst/>
          </a:prstGeom>
          <a:noFill/>
          <a:ln w="9525">
            <a:noFill/>
            <a:miter lim="800000"/>
            <a:headEnd/>
            <a:tailEnd/>
          </a:ln>
        </p:spPr>
      </p:pic>
      <p:graphicFrame>
        <p:nvGraphicFramePr>
          <p:cNvPr id="2051" name="Object 2"/>
          <p:cNvGraphicFramePr>
            <a:graphicFrameLocks noChangeAspect="1"/>
          </p:cNvGraphicFramePr>
          <p:nvPr/>
        </p:nvGraphicFramePr>
        <p:xfrm>
          <a:off x="457200" y="3352800"/>
          <a:ext cx="1973263" cy="1031875"/>
        </p:xfrm>
        <a:graphic>
          <a:graphicData uri="http://schemas.openxmlformats.org/presentationml/2006/ole">
            <p:oleObj spid="_x0000_s2051" name="Equation" r:id="rId6" imgW="825480" imgH="431640" progId="Equation.3">
              <p:embed/>
            </p:oleObj>
          </a:graphicData>
        </a:graphic>
      </p:graphicFrame>
      <p:graphicFrame>
        <p:nvGraphicFramePr>
          <p:cNvPr id="2052" name="Object 3"/>
          <p:cNvGraphicFramePr>
            <a:graphicFrameLocks noChangeAspect="1"/>
          </p:cNvGraphicFramePr>
          <p:nvPr/>
        </p:nvGraphicFramePr>
        <p:xfrm>
          <a:off x="433388" y="533400"/>
          <a:ext cx="1243012" cy="933450"/>
        </p:xfrm>
        <a:graphic>
          <a:graphicData uri="http://schemas.openxmlformats.org/presentationml/2006/ole">
            <p:oleObj spid="_x0000_s2052" name="Equation" r:id="rId7" imgW="711000" imgH="533160" progId="Equation.3">
              <p:embed/>
            </p:oleObj>
          </a:graphicData>
        </a:graphic>
      </p:graphicFrame>
      <p:sp>
        <p:nvSpPr>
          <p:cNvPr id="43" name="Flowchart: Summing Junction 42"/>
          <p:cNvSpPr/>
          <p:nvPr/>
        </p:nvSpPr>
        <p:spPr>
          <a:xfrm>
            <a:off x="6934200" y="2057400"/>
            <a:ext cx="228600" cy="22860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53" name="Object 11"/>
          <p:cNvGraphicFramePr>
            <a:graphicFrameLocks noChangeAspect="1"/>
          </p:cNvGraphicFramePr>
          <p:nvPr/>
        </p:nvGraphicFramePr>
        <p:xfrm>
          <a:off x="5486400" y="2076450"/>
          <a:ext cx="590550" cy="285750"/>
        </p:xfrm>
        <a:graphic>
          <a:graphicData uri="http://schemas.openxmlformats.org/presentationml/2006/ole">
            <p:oleObj spid="_x0000_s2053" name="Equation" r:id="rId8" imgW="419040" imgH="203040" progId="Equation.3">
              <p:embed/>
            </p:oleObj>
          </a:graphicData>
        </a:graphic>
      </p:graphicFrame>
      <p:sp>
        <p:nvSpPr>
          <p:cNvPr id="66" name="Arc 65"/>
          <p:cNvSpPr/>
          <p:nvPr/>
        </p:nvSpPr>
        <p:spPr>
          <a:xfrm flipH="1">
            <a:off x="5867400" y="1295400"/>
            <a:ext cx="838200" cy="1066800"/>
          </a:xfrm>
          <a:prstGeom prst="arc">
            <a:avLst/>
          </a:prstGeom>
          <a:ln>
            <a:solidFill>
              <a:schemeClr val="tx1">
                <a:lumMod val="85000"/>
                <a:lumOff val="15000"/>
              </a:schemeClr>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8" name="Straight Arrow Connector 67"/>
          <p:cNvCxnSpPr/>
          <p:nvPr/>
        </p:nvCxnSpPr>
        <p:spPr>
          <a:xfrm rot="10800000">
            <a:off x="6705600" y="2176463"/>
            <a:ext cx="3048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61" name="Picture 2" descr="two_photon_diagram"/>
          <p:cNvPicPr>
            <a:picLocks noGrp="1" noChangeAspect="1" noChangeArrowheads="1"/>
          </p:cNvPicPr>
          <p:nvPr>
            <p:ph sz="quarter" idx="4294967295"/>
          </p:nvPr>
        </p:nvPicPr>
        <p:blipFill>
          <a:blip r:embed="rId9" cstate="print">
            <a:clrChange>
              <a:clrFrom>
                <a:srgbClr val="FFFFFF"/>
              </a:clrFrom>
              <a:clrTo>
                <a:srgbClr val="FFFFFF">
                  <a:alpha val="0"/>
                </a:srgbClr>
              </a:clrTo>
            </a:clrChange>
          </a:blip>
          <a:srcRect/>
          <a:stretch>
            <a:fillRect/>
          </a:stretch>
        </p:blipFill>
        <p:spPr>
          <a:xfrm>
            <a:off x="381000" y="4724400"/>
            <a:ext cx="4419600" cy="1468438"/>
          </a:xfrm>
          <a:noFill/>
        </p:spPr>
      </p:pic>
      <p:graphicFrame>
        <p:nvGraphicFramePr>
          <p:cNvPr id="2062" name="Object 12"/>
          <p:cNvGraphicFramePr>
            <a:graphicFrameLocks noChangeAspect="1"/>
          </p:cNvGraphicFramePr>
          <p:nvPr/>
        </p:nvGraphicFramePr>
        <p:xfrm>
          <a:off x="5181600" y="5029200"/>
          <a:ext cx="3389313" cy="971550"/>
        </p:xfrm>
        <a:graphic>
          <a:graphicData uri="http://schemas.openxmlformats.org/presentationml/2006/ole">
            <p:oleObj spid="_x0000_s2062" name="Equation" r:id="rId10" imgW="172692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22AD1A-4950-40B0-863F-50B16DEC8D55}" type="slidenum">
              <a:rPr lang="en-US"/>
              <a:pPr>
                <a:defRPr/>
              </a:pPr>
              <a:t>8</a:t>
            </a:fld>
            <a:endParaRPr lang="en-US"/>
          </a:p>
        </p:txBody>
      </p:sp>
      <p:sp>
        <p:nvSpPr>
          <p:cNvPr id="3077" name="Title 4"/>
          <p:cNvSpPr>
            <a:spLocks noGrp="1"/>
          </p:cNvSpPr>
          <p:nvPr>
            <p:ph type="ctrTitle"/>
          </p:nvPr>
        </p:nvSpPr>
        <p:spPr>
          <a:xfrm>
            <a:off x="2057400" y="0"/>
            <a:ext cx="7010400" cy="914400"/>
          </a:xfrm>
        </p:spPr>
        <p:txBody>
          <a:bodyPr/>
          <a:lstStyle/>
          <a:p>
            <a:pPr algn="r" eaLnBrk="1" hangingPunct="1"/>
            <a:r>
              <a:rPr lang="en-US" smtClean="0"/>
              <a:t>Data Summary</a:t>
            </a:r>
          </a:p>
        </p:txBody>
      </p:sp>
      <p:graphicFrame>
        <p:nvGraphicFramePr>
          <p:cNvPr id="7" name="Group 501"/>
          <p:cNvGraphicFramePr>
            <a:graphicFrameLocks noGrp="1"/>
          </p:cNvGraphicFramePr>
          <p:nvPr/>
        </p:nvGraphicFramePr>
        <p:xfrm>
          <a:off x="4114800" y="3035046"/>
          <a:ext cx="4751705" cy="2832354"/>
        </p:xfrm>
        <a:graphic>
          <a:graphicData uri="http://schemas.openxmlformats.org/drawingml/2006/table">
            <a:tbl>
              <a:tblPr/>
              <a:tblGrid>
                <a:gridCol w="787675"/>
                <a:gridCol w="1074101"/>
                <a:gridCol w="1360528"/>
                <a:gridCol w="1529401"/>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Target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Energy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t>
                      </a:r>
                      <a:r>
                        <a:rPr kumimoji="0" lang="en-US" sz="1400" b="1" i="0" u="none" strike="noStrike" cap="none" normalizeH="0" baseline="0" dirty="0" err="1" smtClean="0">
                          <a:ln>
                            <a:noFill/>
                          </a:ln>
                          <a:solidFill>
                            <a:schemeClr val="tx1"/>
                          </a:solidFill>
                          <a:effectLst/>
                          <a:latin typeface="+mn-lt"/>
                        </a:rPr>
                        <a:t>MeV</a:t>
                      </a:r>
                      <a:r>
                        <a:rPr kumimoji="0" lang="en-US" sz="1400" b="1" i="0" u="none" strike="noStrike" cap="none" normalizeH="0" baseline="0" dirty="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Q</a:t>
                      </a:r>
                      <a:r>
                        <a:rPr kumimoji="0" lang="en-US" sz="1400" b="1" i="0" u="none" strike="noStrike" cap="none" normalizeH="0" baseline="30000" dirty="0" smtClean="0">
                          <a:ln>
                            <a:noFill/>
                          </a:ln>
                          <a:solidFill>
                            <a:schemeClr val="tx1"/>
                          </a:solidFill>
                          <a:effectLst/>
                          <a:latin typeface="+mn-lt"/>
                        </a:rPr>
                        <a:t>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(GeV</a:t>
                      </a:r>
                      <a:r>
                        <a:rPr kumimoji="0" lang="en-US" sz="1400" b="1" i="0" u="none" strike="noStrike" cap="none" normalizeH="0" baseline="30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/c</a:t>
                      </a:r>
                      <a:r>
                        <a:rPr kumimoji="0" lang="en-US" sz="1400" b="1" i="0" u="none" strike="noStrike" cap="none" normalizeH="0" baseline="30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Amount of Data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C IN </a:t>
                      </a:r>
                      <a:r>
                        <a:rPr kumimoji="0" lang="en-US" sz="1400" b="0" i="0" u="none" strike="noStrike" cap="none" normalizeH="0" baseline="0" dirty="0" smtClean="0">
                          <a:ln>
                            <a:noFill/>
                          </a:ln>
                          <a:solidFill>
                            <a:schemeClr val="tx1"/>
                          </a:solidFill>
                          <a:effectLst/>
                          <a:latin typeface="+mn-lt"/>
                        </a:rPr>
                        <a:t>/</a:t>
                      </a:r>
                      <a:r>
                        <a:rPr kumimoji="0" lang="en-US" sz="1400" b="0" i="0" u="none" strike="noStrike" cap="none" normalizeH="0" baseline="0" dirty="0" smtClean="0">
                          <a:ln>
                            <a:noFill/>
                          </a:ln>
                          <a:solidFill>
                            <a:srgbClr val="0033CC"/>
                          </a:solidFill>
                          <a:effectLst/>
                          <a:latin typeface="+mn-lt"/>
                        </a:rPr>
                        <a:t> </a:t>
                      </a:r>
                      <a:r>
                        <a:rPr kumimoji="0" lang="en-US" sz="1400" b="0" i="0" u="none" strike="noStrike" cap="none" normalizeH="0" baseline="0" dirty="0" smtClean="0">
                          <a:ln>
                            <a:noFill/>
                          </a:ln>
                          <a:solidFill>
                            <a:srgbClr val="FF0000"/>
                          </a:solidFill>
                          <a:effectLst/>
                          <a:latin typeface="+mn-lt"/>
                        </a:rPr>
                        <a:t>C </a:t>
                      </a:r>
                      <a:r>
                        <a:rPr kumimoji="0" lang="en-US" sz="1400" b="0" i="0" u="none" strike="noStrike" cap="none" normalizeH="0" baseline="0" dirty="0" smtClean="0">
                          <a:ln>
                            <a:noFill/>
                          </a:ln>
                          <a:solidFill>
                            <a:srgbClr val="FF5050"/>
                          </a:solidFill>
                          <a:effectLst/>
                          <a:latin typeface="+mn-lt"/>
                        </a:rPr>
                        <a:t>OUT</a:t>
                      </a:r>
                      <a:endParaRPr kumimoji="0" lang="en-US" sz="14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H</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358.8 ± 0.5</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0.222  ± 0.001</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1.77</a:t>
                      </a:r>
                      <a:r>
                        <a:rPr kumimoji="0" lang="en-US" sz="1400" b="0" i="0" u="none" strike="noStrike" cap="none" normalizeH="0" baseline="0" dirty="0" smtClean="0">
                          <a:ln>
                            <a:noFill/>
                          </a:ln>
                          <a:solidFill>
                            <a:schemeClr val="tx1"/>
                          </a:solidFill>
                          <a:effectLst/>
                          <a:latin typeface="+mn-lt"/>
                        </a:rPr>
                        <a:t> / </a:t>
                      </a:r>
                      <a:r>
                        <a:rPr kumimoji="0" lang="en-US" sz="1400" b="0" i="0" u="none" strike="noStrike" cap="none" normalizeH="0" baseline="0" dirty="0" smtClean="0">
                          <a:ln>
                            <a:noFill/>
                          </a:ln>
                          <a:solidFill>
                            <a:srgbClr val="FF5050"/>
                          </a:solidFill>
                          <a:effectLst/>
                          <a:latin typeface="+mn-lt"/>
                        </a:rPr>
                        <a:t>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359.5 ± 0.7 </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0.219 ± 0.001 </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1.00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H</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681.7 ± 0.9 </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0.626  ± 0.003</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1.42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685.9 ± 0.9</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0.630  ± 0.003</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0.08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 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10" name="Picture 7" descr="H362_e_ela_scl_sine.gif"/>
          <p:cNvPicPr>
            <a:picLocks noChangeAspect="1"/>
          </p:cNvPicPr>
          <p:nvPr/>
        </p:nvPicPr>
        <p:blipFill>
          <a:blip r:embed="rId3" cstate="print">
            <a:clrChange>
              <a:clrFrom>
                <a:srgbClr val="FFFFFF"/>
              </a:clrFrom>
              <a:clrTo>
                <a:srgbClr val="FFFFFF">
                  <a:alpha val="0"/>
                </a:srgbClr>
              </a:clrTo>
            </a:clrChange>
          </a:blip>
          <a:srcRect b="67778"/>
          <a:stretch>
            <a:fillRect/>
          </a:stretch>
        </p:blipFill>
        <p:spPr bwMode="auto">
          <a:xfrm>
            <a:off x="152400" y="592138"/>
            <a:ext cx="3722688" cy="1465262"/>
          </a:xfrm>
          <a:prstGeom prst="rect">
            <a:avLst/>
          </a:prstGeom>
          <a:noFill/>
          <a:ln w="9525">
            <a:noFill/>
            <a:miter lim="800000"/>
            <a:headEnd/>
            <a:tailEnd/>
          </a:ln>
        </p:spPr>
      </p:pic>
      <p:pic>
        <p:nvPicPr>
          <p:cNvPr id="3111" name="Picture 8" descr="D362_e_ela_scl_sine.gif"/>
          <p:cNvPicPr>
            <a:picLocks noChangeAspect="1"/>
          </p:cNvPicPr>
          <p:nvPr/>
        </p:nvPicPr>
        <p:blipFill>
          <a:blip r:embed="rId4" cstate="print"/>
          <a:srcRect b="67778"/>
          <a:stretch>
            <a:fillRect/>
          </a:stretch>
        </p:blipFill>
        <p:spPr bwMode="auto">
          <a:xfrm>
            <a:off x="152400" y="2057400"/>
            <a:ext cx="3722688" cy="1465263"/>
          </a:xfrm>
          <a:prstGeom prst="rect">
            <a:avLst/>
          </a:prstGeom>
          <a:noFill/>
          <a:ln w="9525">
            <a:noFill/>
            <a:miter lim="800000"/>
            <a:headEnd/>
            <a:tailEnd/>
          </a:ln>
        </p:spPr>
      </p:pic>
      <p:pic>
        <p:nvPicPr>
          <p:cNvPr id="3112" name="Picture 9" descr="H687_e_ela_scl_sine.gif"/>
          <p:cNvPicPr>
            <a:picLocks noChangeAspect="1"/>
          </p:cNvPicPr>
          <p:nvPr/>
        </p:nvPicPr>
        <p:blipFill>
          <a:blip r:embed="rId5" cstate="print"/>
          <a:srcRect b="67778"/>
          <a:stretch>
            <a:fillRect/>
          </a:stretch>
        </p:blipFill>
        <p:spPr bwMode="auto">
          <a:xfrm>
            <a:off x="152400" y="3563938"/>
            <a:ext cx="3722688" cy="1465262"/>
          </a:xfrm>
          <a:prstGeom prst="rect">
            <a:avLst/>
          </a:prstGeom>
          <a:noFill/>
          <a:ln w="9525">
            <a:noFill/>
            <a:miter lim="800000"/>
            <a:headEnd/>
            <a:tailEnd/>
          </a:ln>
        </p:spPr>
      </p:pic>
      <p:pic>
        <p:nvPicPr>
          <p:cNvPr id="3113" name="Picture 10" descr="D687_e_ela_scl_sine.gif"/>
          <p:cNvPicPr>
            <a:picLocks noChangeAspect="1"/>
          </p:cNvPicPr>
          <p:nvPr/>
        </p:nvPicPr>
        <p:blipFill>
          <a:blip r:embed="rId6" cstate="print">
            <a:clrChange>
              <a:clrFrom>
                <a:srgbClr val="FFFFFF"/>
              </a:clrFrom>
              <a:clrTo>
                <a:srgbClr val="FFFFFF">
                  <a:alpha val="0"/>
                </a:srgbClr>
              </a:clrTo>
            </a:clrChange>
          </a:blip>
          <a:srcRect b="66667"/>
          <a:stretch>
            <a:fillRect/>
          </a:stretch>
        </p:blipFill>
        <p:spPr bwMode="auto">
          <a:xfrm>
            <a:off x="163513" y="5114925"/>
            <a:ext cx="3722687" cy="1514475"/>
          </a:xfrm>
          <a:prstGeom prst="rect">
            <a:avLst/>
          </a:prstGeom>
          <a:noFill/>
          <a:ln w="9525">
            <a:noFill/>
            <a:miter lim="800000"/>
            <a:headEnd/>
            <a:tailEnd/>
          </a:ln>
        </p:spPr>
      </p:pic>
      <p:sp>
        <p:nvSpPr>
          <p:cNvPr id="14" name="Round Diagonal Corner Rectangle 13"/>
          <p:cNvSpPr/>
          <p:nvPr/>
        </p:nvSpPr>
        <p:spPr>
          <a:xfrm>
            <a:off x="5105400" y="838200"/>
            <a:ext cx="2743200" cy="16764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accent3">
                    <a:lumMod val="50000"/>
                  </a:schemeClr>
                </a:solidFill>
              </a:rPr>
              <a:t>G0 Backward, Transverse:</a:t>
            </a:r>
          </a:p>
          <a:p>
            <a:pPr algn="ctr">
              <a:defRPr/>
            </a:pPr>
            <a:endParaRPr lang="en-US" dirty="0">
              <a:solidFill>
                <a:schemeClr val="accent3">
                  <a:lumMod val="50000"/>
                </a:schemeClr>
              </a:solidFill>
            </a:endParaRPr>
          </a:p>
          <a:p>
            <a:pPr algn="ctr">
              <a:defRPr/>
            </a:pPr>
            <a:r>
              <a:rPr lang="en-US" dirty="0">
                <a:solidFill>
                  <a:schemeClr val="accent3">
                    <a:lumMod val="50000"/>
                  </a:schemeClr>
                </a:solidFill>
              </a:rPr>
              <a:t>&lt;</a:t>
            </a:r>
            <a:r>
              <a:rPr lang="el-GR" dirty="0">
                <a:solidFill>
                  <a:schemeClr val="accent3">
                    <a:lumMod val="50000"/>
                  </a:schemeClr>
                </a:solidFill>
              </a:rPr>
              <a:t>θ</a:t>
            </a:r>
            <a:r>
              <a:rPr lang="en-US" baseline="-25000" dirty="0">
                <a:solidFill>
                  <a:schemeClr val="accent3">
                    <a:lumMod val="50000"/>
                  </a:schemeClr>
                </a:solidFill>
              </a:rPr>
              <a:t>lab</a:t>
            </a:r>
            <a:r>
              <a:rPr lang="en-US" dirty="0">
                <a:solidFill>
                  <a:schemeClr val="accent3">
                    <a:lumMod val="50000"/>
                  </a:schemeClr>
                </a:solidFill>
              </a:rPr>
              <a:t>&gt; ~ 108° for all </a:t>
            </a:r>
          </a:p>
          <a:p>
            <a:pPr algn="ctr">
              <a:defRPr/>
            </a:pPr>
            <a:r>
              <a:rPr lang="en-US" dirty="0">
                <a:solidFill>
                  <a:schemeClr val="accent3">
                    <a:lumMod val="50000"/>
                  </a:schemeClr>
                </a:solidFill>
              </a:rPr>
              <a:t>a total of </a:t>
            </a:r>
          </a:p>
          <a:p>
            <a:pPr algn="ctr">
              <a:defRPr/>
            </a:pPr>
            <a:endParaRPr lang="en-US" dirty="0">
              <a:solidFill>
                <a:schemeClr val="accent3">
                  <a:lumMod val="50000"/>
                </a:schemeClr>
              </a:solidFill>
            </a:endParaRPr>
          </a:p>
          <a:p>
            <a:pPr algn="ctr">
              <a:defRPr/>
            </a:pPr>
            <a:r>
              <a:rPr lang="en-US" dirty="0">
                <a:solidFill>
                  <a:schemeClr val="accent3">
                    <a:lumMod val="50000"/>
                  </a:schemeClr>
                </a:solidFill>
              </a:rPr>
              <a:t>~50 hours of beam</a:t>
            </a:r>
          </a:p>
        </p:txBody>
      </p:sp>
      <p:sp>
        <p:nvSpPr>
          <p:cNvPr id="16" name="TextBox 15"/>
          <p:cNvSpPr txBox="1"/>
          <p:nvPr/>
        </p:nvSpPr>
        <p:spPr>
          <a:xfrm>
            <a:off x="1136650" y="6488113"/>
            <a:ext cx="1835150" cy="369887"/>
          </a:xfrm>
          <a:prstGeom prst="rect">
            <a:avLst/>
          </a:prstGeom>
          <a:noFill/>
        </p:spPr>
        <p:txBody>
          <a:bodyPr wrap="none">
            <a:spAutoFit/>
          </a:bodyPr>
          <a:lstStyle/>
          <a:p>
            <a:pPr>
              <a:defRPr/>
            </a:pPr>
            <a:r>
              <a:rPr lang="en-US" dirty="0">
                <a:solidFill>
                  <a:schemeClr val="bg1">
                    <a:lumMod val="50000"/>
                  </a:schemeClr>
                </a:solidFill>
                <a:latin typeface="+mn-lt"/>
              </a:rPr>
              <a:t>Raw asymmetries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553200" y="4724400"/>
            <a:ext cx="2209800" cy="12192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Transverse Asymmetries</a:t>
            </a:r>
          </a:p>
        </p:txBody>
      </p:sp>
      <p:sp>
        <p:nvSpPr>
          <p:cNvPr id="16" name="Right Arrow 15"/>
          <p:cNvSpPr/>
          <p:nvPr/>
        </p:nvSpPr>
        <p:spPr>
          <a:xfrm>
            <a:off x="6172200" y="5029200"/>
            <a:ext cx="6858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Wave 16"/>
          <p:cNvSpPr/>
          <p:nvPr/>
        </p:nvSpPr>
        <p:spPr>
          <a:xfrm>
            <a:off x="4800600" y="4953000"/>
            <a:ext cx="1447800" cy="762000"/>
          </a:xfrm>
          <a:prstGeom prst="wav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solidFill>
                  <a:schemeClr val="bg1">
                    <a:lumMod val="50000"/>
                  </a:schemeClr>
                </a:solidFill>
              </a:rPr>
              <a:t>Sinusoidal fit</a:t>
            </a:r>
          </a:p>
        </p:txBody>
      </p:sp>
      <p:sp>
        <p:nvSpPr>
          <p:cNvPr id="14" name="Right Arrow 13"/>
          <p:cNvSpPr/>
          <p:nvPr/>
        </p:nvSpPr>
        <p:spPr>
          <a:xfrm>
            <a:off x="3962400" y="5029200"/>
            <a:ext cx="9144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ivision 11"/>
          <p:cNvSpPr/>
          <p:nvPr/>
        </p:nvSpPr>
        <p:spPr>
          <a:xfrm>
            <a:off x="2743200" y="4572000"/>
            <a:ext cx="1524000" cy="1524000"/>
          </a:xfrm>
          <a:prstGeom prst="mathDivid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err="1">
                <a:solidFill>
                  <a:schemeClr val="accent3">
                    <a:lumMod val="50000"/>
                  </a:schemeClr>
                </a:solidFill>
              </a:rPr>
              <a:t>Unblind</a:t>
            </a:r>
            <a:endParaRPr lang="en-US" dirty="0">
              <a:solidFill>
                <a:schemeClr val="accent3">
                  <a:lumMod val="50000"/>
                </a:schemeClr>
              </a:solidFill>
            </a:endParaRPr>
          </a:p>
        </p:txBody>
      </p:sp>
      <p:sp>
        <p:nvSpPr>
          <p:cNvPr id="13" name="Right Arrow 12"/>
          <p:cNvSpPr/>
          <p:nvPr/>
        </p:nvSpPr>
        <p:spPr>
          <a:xfrm rot="5400000">
            <a:off x="3200400" y="4267200"/>
            <a:ext cx="6096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828800" y="2286000"/>
            <a:ext cx="3505200" cy="2133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bg1">
                    <a:lumMod val="50000"/>
                  </a:schemeClr>
                </a:solidFill>
              </a:rPr>
              <a:t>Corrections:</a:t>
            </a:r>
          </a:p>
          <a:p>
            <a:pPr algn="ctr" fontAlgn="auto">
              <a:spcBef>
                <a:spcPts val="0"/>
              </a:spcBef>
              <a:spcAft>
                <a:spcPts val="0"/>
              </a:spcAft>
              <a:defRPr/>
            </a:pPr>
            <a:endParaRPr lang="en-US" dirty="0">
              <a:solidFill>
                <a:schemeClr val="bg1">
                  <a:lumMod val="50000"/>
                </a:schemeClr>
              </a:solidFill>
            </a:endParaRPr>
          </a:p>
          <a:p>
            <a:pPr algn="ctr" fontAlgn="auto">
              <a:spcBef>
                <a:spcPts val="0"/>
              </a:spcBef>
              <a:spcAft>
                <a:spcPts val="0"/>
              </a:spcAft>
              <a:defRPr/>
            </a:pPr>
            <a:r>
              <a:rPr lang="en-US" dirty="0" err="1">
                <a:solidFill>
                  <a:schemeClr val="bg1">
                    <a:lumMod val="50000"/>
                  </a:schemeClr>
                </a:solidFill>
              </a:rPr>
              <a:t>Scaler</a:t>
            </a:r>
            <a:r>
              <a:rPr lang="en-US" dirty="0">
                <a:solidFill>
                  <a:schemeClr val="bg1">
                    <a:lumMod val="50000"/>
                  </a:schemeClr>
                </a:solidFill>
              </a:rPr>
              <a:t> Counting Correction</a:t>
            </a:r>
          </a:p>
          <a:p>
            <a:pPr algn="ctr" fontAlgn="auto">
              <a:spcBef>
                <a:spcPts val="0"/>
              </a:spcBef>
              <a:spcAft>
                <a:spcPts val="0"/>
              </a:spcAft>
              <a:defRPr/>
            </a:pPr>
            <a:r>
              <a:rPr lang="en-US" dirty="0">
                <a:solidFill>
                  <a:schemeClr val="bg1">
                    <a:lumMod val="50000"/>
                  </a:schemeClr>
                </a:solidFill>
              </a:rPr>
              <a:t>Rate Corrections from Electronics</a:t>
            </a:r>
          </a:p>
          <a:p>
            <a:pPr algn="ctr" fontAlgn="auto">
              <a:spcBef>
                <a:spcPts val="0"/>
              </a:spcBef>
              <a:spcAft>
                <a:spcPts val="0"/>
              </a:spcAft>
              <a:defRPr/>
            </a:pPr>
            <a:r>
              <a:rPr lang="en-US" dirty="0" err="1">
                <a:solidFill>
                  <a:schemeClr val="bg1">
                    <a:lumMod val="50000"/>
                  </a:schemeClr>
                </a:solidFill>
              </a:rPr>
              <a:t>Helicity</a:t>
            </a:r>
            <a:r>
              <a:rPr lang="en-US" dirty="0">
                <a:solidFill>
                  <a:schemeClr val="bg1">
                    <a:lumMod val="50000"/>
                  </a:schemeClr>
                </a:solidFill>
              </a:rPr>
              <a:t> Correlated Corrections</a:t>
            </a:r>
          </a:p>
          <a:p>
            <a:pPr algn="ctr" fontAlgn="auto">
              <a:spcBef>
                <a:spcPts val="0"/>
              </a:spcBef>
              <a:spcAft>
                <a:spcPts val="0"/>
              </a:spcAft>
              <a:defRPr/>
            </a:pPr>
            <a:r>
              <a:rPr lang="en-US" dirty="0">
                <a:solidFill>
                  <a:schemeClr val="bg1">
                    <a:lumMod val="50000"/>
                  </a:schemeClr>
                </a:solidFill>
              </a:rPr>
              <a:t>Beam Polarization</a:t>
            </a:r>
          </a:p>
          <a:p>
            <a:pPr algn="ctr" fontAlgn="auto">
              <a:spcBef>
                <a:spcPts val="0"/>
              </a:spcBef>
              <a:spcAft>
                <a:spcPts val="0"/>
              </a:spcAft>
              <a:defRPr/>
            </a:pPr>
            <a:r>
              <a:rPr lang="en-US" dirty="0">
                <a:solidFill>
                  <a:schemeClr val="bg1">
                    <a:lumMod val="50000"/>
                  </a:schemeClr>
                </a:solidFill>
              </a:rPr>
              <a:t>Background Asymmetry </a:t>
            </a:r>
          </a:p>
        </p:txBody>
      </p:sp>
      <p:sp>
        <p:nvSpPr>
          <p:cNvPr id="10" name="Right Arrow 9"/>
          <p:cNvSpPr/>
          <p:nvPr/>
        </p:nvSpPr>
        <p:spPr>
          <a:xfrm rot="5400000">
            <a:off x="3200400" y="1828800"/>
            <a:ext cx="6096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cision 8"/>
          <p:cNvSpPr/>
          <p:nvPr/>
        </p:nvSpPr>
        <p:spPr>
          <a:xfrm>
            <a:off x="2057400" y="457200"/>
            <a:ext cx="2895600" cy="15240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dirty="0"/>
              <a:t>H, D Raw Asymmetries</a:t>
            </a:r>
          </a:p>
          <a:p>
            <a:pPr algn="ctr" fontAlgn="auto">
              <a:spcBef>
                <a:spcPts val="0"/>
              </a:spcBef>
              <a:spcAft>
                <a:spcPts val="0"/>
              </a:spcAft>
              <a:defRPr/>
            </a:pPr>
            <a:r>
              <a:rPr lang="en-US" dirty="0" err="1"/>
              <a:t>A</a:t>
            </a:r>
            <a:r>
              <a:rPr lang="en-US" baseline="-25000" dirty="0" err="1"/>
              <a:t>meas</a:t>
            </a:r>
            <a:endParaRPr lang="en-US" baseline="-25000" dirty="0"/>
          </a:p>
        </p:txBody>
      </p:sp>
      <p:sp>
        <p:nvSpPr>
          <p:cNvPr id="8" name="Right Arrow 7"/>
          <p:cNvSpPr/>
          <p:nvPr/>
        </p:nvSpPr>
        <p:spPr>
          <a:xfrm>
            <a:off x="1447800" y="914400"/>
            <a:ext cx="10668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3"/>
          <p:cNvSpPr>
            <a:spLocks noGrp="1"/>
          </p:cNvSpPr>
          <p:nvPr>
            <p:ph type="sldNum" sz="quarter" idx="10"/>
          </p:nvPr>
        </p:nvSpPr>
        <p:spPr/>
        <p:txBody>
          <a:bodyPr/>
          <a:lstStyle/>
          <a:p>
            <a:pPr>
              <a:defRPr/>
            </a:pPr>
            <a:fld id="{96D436BC-BE41-4E83-A5AC-62D0373F3206}" type="slidenum">
              <a:rPr lang="en-US"/>
              <a:pPr>
                <a:defRPr/>
              </a:pPr>
              <a:t>9</a:t>
            </a:fld>
            <a:endParaRPr lang="en-US"/>
          </a:p>
        </p:txBody>
      </p:sp>
      <p:sp>
        <p:nvSpPr>
          <p:cNvPr id="20495" name="Title 4"/>
          <p:cNvSpPr>
            <a:spLocks noGrp="1"/>
          </p:cNvSpPr>
          <p:nvPr>
            <p:ph type="ctrTitle"/>
          </p:nvPr>
        </p:nvSpPr>
        <p:spPr>
          <a:xfrm>
            <a:off x="2057400" y="0"/>
            <a:ext cx="7010400" cy="914400"/>
          </a:xfrm>
        </p:spPr>
        <p:txBody>
          <a:bodyPr/>
          <a:lstStyle/>
          <a:p>
            <a:pPr algn="r" eaLnBrk="1" hangingPunct="1"/>
            <a:r>
              <a:rPr lang="en-US" smtClean="0"/>
              <a:t>Analysis Overview</a:t>
            </a:r>
          </a:p>
        </p:txBody>
      </p:sp>
      <p:sp>
        <p:nvSpPr>
          <p:cNvPr id="7" name="Multiply 6"/>
          <p:cNvSpPr/>
          <p:nvPr/>
        </p:nvSpPr>
        <p:spPr>
          <a:xfrm>
            <a:off x="-76200" y="152400"/>
            <a:ext cx="2286000" cy="21336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schemeClr val="accent3">
                    <a:lumMod val="50000"/>
                  </a:schemeClr>
                </a:solidFill>
              </a:rPr>
              <a:t>Blinding</a:t>
            </a:r>
          </a:p>
          <a:p>
            <a:pPr algn="ctr" fontAlgn="auto">
              <a:spcBef>
                <a:spcPts val="0"/>
              </a:spcBef>
              <a:spcAft>
                <a:spcPts val="0"/>
              </a:spcAft>
              <a:defRPr/>
            </a:pPr>
            <a:r>
              <a:rPr lang="en-US" dirty="0">
                <a:solidFill>
                  <a:schemeClr val="accent3">
                    <a:lumMod val="50000"/>
                  </a:schemeClr>
                </a:solidFill>
              </a:rPr>
              <a:t>Factors</a:t>
            </a:r>
          </a:p>
          <a:p>
            <a:pPr algn="ctr" fontAlgn="auto">
              <a:spcBef>
                <a:spcPts val="0"/>
              </a:spcBef>
              <a:spcAft>
                <a:spcPts val="0"/>
              </a:spcAft>
              <a:defRPr/>
            </a:pPr>
            <a:r>
              <a:rPr lang="en-US" dirty="0">
                <a:solidFill>
                  <a:schemeClr val="accent3">
                    <a:lumMod val="50000"/>
                  </a:schemeClr>
                </a:solidFill>
              </a:rPr>
              <a:t>(.75-1.25)</a:t>
            </a:r>
          </a:p>
        </p:txBody>
      </p:sp>
      <p:sp>
        <p:nvSpPr>
          <p:cNvPr id="20497" name="TextBox 17"/>
          <p:cNvSpPr txBox="1">
            <a:spLocks noChangeArrowheads="1"/>
          </p:cNvSpPr>
          <p:nvPr/>
        </p:nvSpPr>
        <p:spPr bwMode="auto">
          <a:xfrm>
            <a:off x="5791200" y="2971800"/>
            <a:ext cx="2482154" cy="369332"/>
          </a:xfrm>
          <a:prstGeom prst="rect">
            <a:avLst/>
          </a:prstGeom>
          <a:noFill/>
          <a:ln w="9525">
            <a:noFill/>
            <a:miter lim="800000"/>
            <a:headEnd/>
            <a:tailEnd/>
          </a:ln>
        </p:spPr>
        <p:txBody>
          <a:bodyPr wrap="none">
            <a:spAutoFit/>
          </a:bodyPr>
          <a:lstStyle/>
          <a:p>
            <a:r>
              <a:rPr lang="en-US" dirty="0" smtClean="0">
                <a:latin typeface="Calibri" pitchFamily="34" charset="0"/>
              </a:rPr>
              <a:t>No </a:t>
            </a:r>
            <a:r>
              <a:rPr lang="en-US" dirty="0" err="1">
                <a:latin typeface="Calibri" pitchFamily="34" charset="0"/>
              </a:rPr>
              <a:t>radiative</a:t>
            </a:r>
            <a:r>
              <a:rPr lang="en-US" dirty="0">
                <a:latin typeface="Calibri" pitchFamily="34" charset="0"/>
              </a:rPr>
              <a:t> corrections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T_1">
      <a:dk1>
        <a:sysClr val="windowText" lastClr="000000"/>
      </a:dk1>
      <a:lt1>
        <a:sysClr val="window" lastClr="FFFFFF"/>
      </a:lt1>
      <a:dk2>
        <a:srgbClr val="C0504D"/>
      </a:dk2>
      <a:lt2>
        <a:srgbClr val="FFC000"/>
      </a:lt2>
      <a:accent1>
        <a:srgbClr val="FDEADA"/>
      </a:accent1>
      <a:accent2>
        <a:srgbClr val="632423"/>
      </a:accent2>
      <a:accent3>
        <a:srgbClr val="C3D69B"/>
      </a:accent3>
      <a:accent4>
        <a:srgbClr val="B2A2C7"/>
      </a:accent4>
      <a:accent5>
        <a:srgbClr val="EBF1DD"/>
      </a:accent5>
      <a:accent6>
        <a:srgbClr val="3F31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3928</TotalTime>
  <Words>1666</Words>
  <Application>Microsoft Office PowerPoint</Application>
  <PresentationFormat>On-screen Show (4:3)</PresentationFormat>
  <Paragraphs>407</Paragraphs>
  <Slides>30</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Equation</vt:lpstr>
      <vt:lpstr>Microsoft Office Excel 97-2003 Worksheet</vt:lpstr>
      <vt:lpstr>Transverse Asymmetries</vt:lpstr>
      <vt:lpstr>Overview</vt:lpstr>
      <vt:lpstr>G0 Experiment</vt:lpstr>
      <vt:lpstr>G0 Experiment</vt:lpstr>
      <vt:lpstr>Motivation</vt:lpstr>
      <vt:lpstr>Polarized Beam</vt:lpstr>
      <vt:lpstr>Transverse Asymmetry</vt:lpstr>
      <vt:lpstr>Data Summary</vt:lpstr>
      <vt:lpstr>Analysis Overview</vt:lpstr>
      <vt:lpstr>Slide 10</vt:lpstr>
      <vt:lpstr>Cerenkov Efficiencies</vt:lpstr>
      <vt:lpstr>e- Transverse Asymmetries</vt:lpstr>
      <vt:lpstr>Summary of Results</vt:lpstr>
      <vt:lpstr>Theory Summary </vt:lpstr>
      <vt:lpstr>Theory Summary </vt:lpstr>
      <vt:lpstr>Comparison to Theory</vt:lpstr>
      <vt:lpstr> Transverse Asymmetries for the neutron</vt:lpstr>
      <vt:lpstr>Forward Angle Transverse</vt:lpstr>
      <vt:lpstr>Conclusions</vt:lpstr>
      <vt:lpstr>The G0 Collaboration </vt:lpstr>
      <vt:lpstr>Backup Slides</vt:lpstr>
      <vt:lpstr>Theory Summary </vt:lpstr>
      <vt:lpstr>Theory Summary </vt:lpstr>
      <vt:lpstr>Background Corrections</vt:lpstr>
      <vt:lpstr>Resonance Region Estimates </vt:lpstr>
      <vt:lpstr>Theory Summary</vt:lpstr>
      <vt:lpstr>Luminosity Monitors/Phases</vt:lpstr>
      <vt:lpstr>Forward Angle Transverse</vt:lpstr>
      <vt:lpstr>Transverse Uncertainty in Longitudinal Data</vt:lpstr>
      <vt:lpstr>Pion Asymmetries raw data</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Juliette M.  Mammei</dc:creator>
  <cp:lastModifiedBy>Juliette Mammei</cp:lastModifiedBy>
  <cp:revision>325</cp:revision>
  <dcterms:created xsi:type="dcterms:W3CDTF">2009-06-15T12:39:46Z</dcterms:created>
  <dcterms:modified xsi:type="dcterms:W3CDTF">2011-01-14T16:35:59Z</dcterms:modified>
</cp:coreProperties>
</file>