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5" r:id="rId3"/>
    <p:sldId id="266" r:id="rId4"/>
    <p:sldId id="256" r:id="rId5"/>
    <p:sldId id="257" r:id="rId6"/>
    <p:sldId id="258" r:id="rId7"/>
    <p:sldId id="259" r:id="rId8"/>
    <p:sldId id="260" r:id="rId9"/>
    <p:sldId id="263" r:id="rId10"/>
    <p:sldId id="261" r:id="rId11"/>
    <p:sldId id="262"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00"/>
    <a:srgbClr val="FF9933"/>
    <a:srgbClr val="CC0000"/>
    <a:srgbClr val="CC00CC"/>
    <a:srgbClr val="FF33CC"/>
    <a:srgbClr val="43F319"/>
    <a:srgbClr val="D65C18"/>
    <a:srgbClr val="D22D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0B242-93EE-4C9B-8744-524FCC32B8C7}" type="datetimeFigureOut">
              <a:rPr lang="en-US" smtClean="0"/>
              <a:pPr/>
              <a:t>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EA1B3-14D1-4B29-95E1-4AACB775A2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AEA1B3-14D1-4B29-95E1-4AACB775A21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3E821-FF4C-4529-888F-FBE9984846D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E821-FF4C-4529-888F-FBE9984846D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E821-FF4C-4529-888F-FBE9984846D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E821-FF4C-4529-888F-FBE9984846D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3E821-FF4C-4529-888F-FBE9984846D9}" type="datetimeFigureOut">
              <a:rPr lang="en-US" smtClean="0"/>
              <a:pPr/>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3E821-FF4C-4529-888F-FBE9984846D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3E821-FF4C-4529-888F-FBE9984846D9}" type="datetimeFigureOut">
              <a:rPr lang="en-US" smtClean="0"/>
              <a:pPr/>
              <a:t>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3E821-FF4C-4529-888F-FBE9984846D9}" type="datetimeFigureOut">
              <a:rPr lang="en-US" smtClean="0"/>
              <a:pPr/>
              <a:t>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3E821-FF4C-4529-888F-FBE9984846D9}" type="datetimeFigureOut">
              <a:rPr lang="en-US" smtClean="0"/>
              <a:pPr/>
              <a:t>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3E821-FF4C-4529-888F-FBE9984846D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3E821-FF4C-4529-888F-FBE9984846D9}" type="datetimeFigureOut">
              <a:rPr lang="en-US" smtClean="0"/>
              <a:pPr/>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6715-917D-4BDF-98A9-9E3D69C01C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3E821-FF4C-4529-888F-FBE9984846D9}" type="datetimeFigureOut">
              <a:rPr lang="en-US" smtClean="0"/>
              <a:pPr/>
              <a:t>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76715-917D-4BDF-98A9-9E3D69C01C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
            <a:ext cx="8229600" cy="1345472"/>
          </a:xfrm>
        </p:spPr>
        <p:txBody>
          <a:bodyPr>
            <a:normAutofit fontScale="90000"/>
          </a:bodyPr>
          <a:lstStyle/>
          <a:p>
            <a:pPr>
              <a:spcBef>
                <a:spcPts val="1200"/>
              </a:spcBef>
            </a:pPr>
            <a:r>
              <a:rPr lang="en-US" sz="4000" b="1" dirty="0" smtClean="0">
                <a:effectLst>
                  <a:outerShdw blurRad="38100" dist="38100" dir="2700000" algn="tl">
                    <a:srgbClr val="000000">
                      <a:alpha val="43137"/>
                    </a:srgbClr>
                  </a:outerShdw>
                </a:effectLst>
              </a:rPr>
              <a:t>HKS Analysis Status Report</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 </a:t>
            </a:r>
            <a:r>
              <a:rPr lang="en-US" sz="2800" dirty="0" smtClean="0"/>
              <a:t>Liguang Tang (Hampton/JLAB)</a:t>
            </a: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t>
            </a:r>
            <a:r>
              <a:rPr lang="en-US" sz="2200" dirty="0" smtClean="0"/>
              <a:t>Hall C User Meeting, Jan. 15, 2011</a:t>
            </a:r>
            <a:endParaRPr lang="en-US" sz="2200" dirty="0"/>
          </a:p>
        </p:txBody>
      </p:sp>
      <p:sp>
        <p:nvSpPr>
          <p:cNvPr id="3" name="Content Placeholder 2"/>
          <p:cNvSpPr>
            <a:spLocks noGrp="1"/>
          </p:cNvSpPr>
          <p:nvPr>
            <p:ph idx="1"/>
          </p:nvPr>
        </p:nvSpPr>
        <p:spPr>
          <a:xfrm>
            <a:off x="457200" y="1554481"/>
            <a:ext cx="8229600" cy="5094514"/>
          </a:xfrm>
        </p:spPr>
        <p:txBody>
          <a:bodyPr>
            <a:normAutofit/>
          </a:bodyPr>
          <a:lstStyle/>
          <a:p>
            <a:r>
              <a:rPr lang="en-US" sz="2000" dirty="0" smtClean="0"/>
              <a:t>HKS has data taken in 2005 (E01-011) and 2009 (E05-115)</a:t>
            </a:r>
          </a:p>
          <a:p>
            <a:r>
              <a:rPr lang="en-US" sz="2000" dirty="0" smtClean="0"/>
              <a:t>Physics for 2005 data: </a:t>
            </a:r>
            <a:r>
              <a:rPr lang="en-US" sz="2000" baseline="36000" dirty="0" smtClean="0">
                <a:solidFill>
                  <a:srgbClr val="FF3300"/>
                </a:solidFill>
              </a:rPr>
              <a:t>7</a:t>
            </a:r>
            <a:r>
              <a:rPr lang="en-US" sz="2000" baseline="-30000" dirty="0" smtClean="0">
                <a:solidFill>
                  <a:srgbClr val="FF3300"/>
                </a:solidFill>
                <a:sym typeface="Symbol"/>
              </a:rPr>
              <a:t></a:t>
            </a:r>
            <a:r>
              <a:rPr lang="en-US" sz="2000" dirty="0" smtClean="0">
                <a:solidFill>
                  <a:srgbClr val="FF3300"/>
                </a:solidFill>
              </a:rPr>
              <a:t>He, </a:t>
            </a:r>
            <a:r>
              <a:rPr lang="en-US" sz="2000" baseline="36000" dirty="0" smtClean="0">
                <a:solidFill>
                  <a:srgbClr val="FF3300"/>
                </a:solidFill>
              </a:rPr>
              <a:t>12</a:t>
            </a:r>
            <a:r>
              <a:rPr lang="en-US" sz="2000" baseline="-30000" dirty="0" smtClean="0">
                <a:solidFill>
                  <a:srgbClr val="FF3300"/>
                </a:solidFill>
                <a:sym typeface="Symbol"/>
              </a:rPr>
              <a:t></a:t>
            </a:r>
            <a:r>
              <a:rPr lang="en-US" sz="2000" dirty="0" smtClean="0">
                <a:solidFill>
                  <a:srgbClr val="FF3300"/>
                </a:solidFill>
                <a:sym typeface="Symbol"/>
              </a:rPr>
              <a:t>B, and </a:t>
            </a:r>
            <a:r>
              <a:rPr lang="en-US" sz="2000" b="1" baseline="36000" dirty="0" smtClean="0">
                <a:solidFill>
                  <a:srgbClr val="CC0000"/>
                </a:solidFill>
              </a:rPr>
              <a:t>28</a:t>
            </a:r>
            <a:r>
              <a:rPr lang="en-US" sz="2000" b="1" baseline="-30000" dirty="0" smtClean="0">
                <a:solidFill>
                  <a:srgbClr val="CC0000"/>
                </a:solidFill>
                <a:sym typeface="Symbol"/>
              </a:rPr>
              <a:t></a:t>
            </a:r>
            <a:r>
              <a:rPr lang="en-US" sz="2000" b="1" dirty="0" smtClean="0">
                <a:solidFill>
                  <a:srgbClr val="CC0000"/>
                </a:solidFill>
                <a:sym typeface="Symbol"/>
              </a:rPr>
              <a:t>Al</a:t>
            </a:r>
          </a:p>
          <a:p>
            <a:r>
              <a:rPr lang="en-US" sz="2000" dirty="0" smtClean="0"/>
              <a:t>Physics for 2009 data: </a:t>
            </a:r>
            <a:r>
              <a:rPr lang="en-US" sz="2000" baseline="36000" dirty="0" smtClean="0">
                <a:solidFill>
                  <a:srgbClr val="FF3300"/>
                </a:solidFill>
              </a:rPr>
              <a:t>7</a:t>
            </a:r>
            <a:r>
              <a:rPr lang="en-US" sz="2000" baseline="-30000" dirty="0" smtClean="0">
                <a:solidFill>
                  <a:srgbClr val="FF3300"/>
                </a:solidFill>
                <a:sym typeface="Symbol"/>
              </a:rPr>
              <a:t></a:t>
            </a:r>
            <a:r>
              <a:rPr lang="en-US" sz="2000" dirty="0" smtClean="0">
                <a:solidFill>
                  <a:srgbClr val="FF3300"/>
                </a:solidFill>
              </a:rPr>
              <a:t>He, </a:t>
            </a:r>
            <a:r>
              <a:rPr lang="en-US" sz="2000" b="1" baseline="36000" dirty="0" smtClean="0">
                <a:solidFill>
                  <a:srgbClr val="C00000"/>
                </a:solidFill>
              </a:rPr>
              <a:t>9</a:t>
            </a:r>
            <a:r>
              <a:rPr lang="en-US" sz="2000" b="1" baseline="-30000" dirty="0" smtClean="0">
                <a:solidFill>
                  <a:srgbClr val="C00000"/>
                </a:solidFill>
                <a:sym typeface="Symbol"/>
              </a:rPr>
              <a:t></a:t>
            </a:r>
            <a:r>
              <a:rPr lang="en-US" sz="2000" b="1" dirty="0" smtClean="0">
                <a:solidFill>
                  <a:srgbClr val="C00000"/>
                </a:solidFill>
                <a:sym typeface="Symbol"/>
              </a:rPr>
              <a:t>Li</a:t>
            </a:r>
            <a:r>
              <a:rPr lang="en-US" sz="2000" dirty="0" smtClean="0">
                <a:solidFill>
                  <a:srgbClr val="FF3300"/>
                </a:solidFill>
                <a:sym typeface="Symbol"/>
              </a:rPr>
              <a:t>, </a:t>
            </a:r>
            <a:r>
              <a:rPr lang="en-US" sz="2000" b="1" baseline="36000" dirty="0" smtClean="0">
                <a:solidFill>
                  <a:srgbClr val="C00000"/>
                </a:solidFill>
                <a:sym typeface="Symbol"/>
              </a:rPr>
              <a:t>10</a:t>
            </a:r>
            <a:r>
              <a:rPr lang="en-US" sz="2000" b="1" baseline="-30000" dirty="0" smtClean="0">
                <a:solidFill>
                  <a:srgbClr val="C00000"/>
                </a:solidFill>
                <a:sym typeface="Symbol"/>
              </a:rPr>
              <a:t></a:t>
            </a:r>
            <a:r>
              <a:rPr lang="en-US" sz="2000" b="1" dirty="0" smtClean="0">
                <a:solidFill>
                  <a:srgbClr val="C00000"/>
                </a:solidFill>
                <a:sym typeface="Symbol"/>
              </a:rPr>
              <a:t>Be</a:t>
            </a:r>
            <a:r>
              <a:rPr lang="en-US" sz="2000" dirty="0" smtClean="0">
                <a:solidFill>
                  <a:srgbClr val="FF3300"/>
                </a:solidFill>
                <a:sym typeface="Symbol"/>
              </a:rPr>
              <a:t>, </a:t>
            </a:r>
            <a:r>
              <a:rPr lang="en-US" sz="2000" baseline="36000" dirty="0" smtClean="0">
                <a:solidFill>
                  <a:srgbClr val="FF3300"/>
                </a:solidFill>
                <a:sym typeface="Symbol"/>
              </a:rPr>
              <a:t>12</a:t>
            </a:r>
            <a:r>
              <a:rPr lang="en-US" sz="2000" baseline="-30000" dirty="0" smtClean="0">
                <a:solidFill>
                  <a:srgbClr val="FF3300"/>
                </a:solidFill>
                <a:sym typeface="Symbol"/>
              </a:rPr>
              <a:t></a:t>
            </a:r>
            <a:r>
              <a:rPr lang="en-US" sz="2000" dirty="0" smtClean="0">
                <a:solidFill>
                  <a:srgbClr val="FF3300"/>
                </a:solidFill>
                <a:sym typeface="Symbol"/>
              </a:rPr>
              <a:t>B, and </a:t>
            </a:r>
            <a:r>
              <a:rPr lang="en-US" sz="2000" b="1" baseline="36000" dirty="0" smtClean="0">
                <a:solidFill>
                  <a:srgbClr val="CC0000"/>
                </a:solidFill>
                <a:sym typeface="Symbol"/>
              </a:rPr>
              <a:t>52</a:t>
            </a:r>
            <a:r>
              <a:rPr lang="en-US" sz="2000" b="1" baseline="-30000" dirty="0" smtClean="0">
                <a:solidFill>
                  <a:srgbClr val="CC0000"/>
                </a:solidFill>
                <a:sym typeface="Symbol"/>
              </a:rPr>
              <a:t></a:t>
            </a:r>
            <a:r>
              <a:rPr lang="en-US" sz="2000" b="1" dirty="0" smtClean="0">
                <a:solidFill>
                  <a:srgbClr val="CC0000"/>
                </a:solidFill>
                <a:sym typeface="Symbol"/>
              </a:rPr>
              <a:t>V</a:t>
            </a:r>
          </a:p>
          <a:p>
            <a:r>
              <a:rPr lang="en-US" sz="2000" dirty="0" smtClean="0"/>
              <a:t>High precision mass spectroscopy is extremely challenging</a:t>
            </a:r>
          </a:p>
          <a:p>
            <a:pPr lvl="1"/>
            <a:r>
              <a:rPr lang="en-US" sz="1800" dirty="0" smtClean="0">
                <a:solidFill>
                  <a:srgbClr val="7030A0"/>
                </a:solidFill>
              </a:rPr>
              <a:t>Complicated magnetic spectrometer system</a:t>
            </a:r>
          </a:p>
          <a:p>
            <a:pPr lvl="1">
              <a:spcBef>
                <a:spcPts val="0"/>
              </a:spcBef>
            </a:pPr>
            <a:r>
              <a:rPr lang="en-US" sz="1800" dirty="0" smtClean="0">
                <a:solidFill>
                  <a:srgbClr val="7030A0"/>
                </a:solidFill>
              </a:rPr>
              <a:t>Extremely high particle rate</a:t>
            </a:r>
          </a:p>
          <a:p>
            <a:r>
              <a:rPr lang="en-US" sz="2000" dirty="0" smtClean="0"/>
              <a:t>Hard work but great finding in 2010 from the 2009 data analysis</a:t>
            </a:r>
          </a:p>
          <a:p>
            <a:pPr lvl="1"/>
            <a:r>
              <a:rPr lang="en-US" sz="1800" dirty="0" smtClean="0">
                <a:solidFill>
                  <a:srgbClr val="7030A0"/>
                </a:solidFill>
              </a:rPr>
              <a:t>Hard and excellent work done by Ms Chunhua Chen (Hampton)</a:t>
            </a:r>
          </a:p>
          <a:p>
            <a:pPr lvl="1">
              <a:spcBef>
                <a:spcPts val="0"/>
              </a:spcBef>
            </a:pPr>
            <a:r>
              <a:rPr lang="en-US" sz="1800" dirty="0" smtClean="0">
                <a:solidFill>
                  <a:srgbClr val="7030A0"/>
                </a:solidFill>
              </a:rPr>
              <a:t>It may resolve all the puzzles we have so far in terms physics yield rates and precision/resolution</a:t>
            </a:r>
          </a:p>
          <a:p>
            <a:pPr lvl="1"/>
            <a:r>
              <a:rPr lang="en-US" sz="1800" dirty="0" smtClean="0"/>
              <a:t>We have to recheck the “finalized” 2005 analysis, </a:t>
            </a:r>
            <a:r>
              <a:rPr lang="en-US" sz="1800" b="1" dirty="0" smtClean="0"/>
              <a:t>UNFORTUNATELY</a:t>
            </a:r>
          </a:p>
          <a:p>
            <a:r>
              <a:rPr lang="en-US" sz="2000" dirty="0" smtClean="0"/>
              <a:t>We thank for the strong support given by the community and the JLAB management (especially Hall C).  I apologize for the delay of 2005 data analysis and result.</a:t>
            </a:r>
          </a:p>
          <a:p>
            <a:r>
              <a:rPr lang="en-US" sz="2000" dirty="0" smtClean="0"/>
              <a:t>Goal:  </a:t>
            </a:r>
            <a:r>
              <a:rPr lang="en-US" sz="2000" dirty="0" smtClean="0">
                <a:solidFill>
                  <a:srgbClr val="FF0000"/>
                </a:solidFill>
              </a:rPr>
              <a:t>High precision </a:t>
            </a:r>
            <a:r>
              <a:rPr lang="en-US" sz="2000" dirty="0" smtClean="0">
                <a:solidFill>
                  <a:srgbClr val="FF0000"/>
                </a:solidFill>
                <a:sym typeface="Symbol"/>
              </a:rPr>
              <a:t> Experiments at JLAB  </a:t>
            </a:r>
            <a:r>
              <a:rPr lang="en-US" sz="2000" dirty="0" smtClean="0">
                <a:sym typeface="Symbol"/>
              </a:rPr>
              <a:t>(Please be patient with us)</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9144000" cy="718456"/>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Comparison of Optics: Originally thought and Now</a:t>
            </a:r>
            <a:endParaRPr lang="en-US" sz="2700" b="1" dirty="0">
              <a:solidFill>
                <a:srgbClr val="C00000"/>
              </a:solidFill>
              <a:effectLst>
                <a:outerShdw blurRad="38100" dist="38100" dir="2700000" algn="tl">
                  <a:srgbClr val="000000">
                    <a:alpha val="43137"/>
                  </a:srgbClr>
                </a:outerShdw>
              </a:effectLst>
            </a:endParaRPr>
          </a:p>
        </p:txBody>
      </p:sp>
      <p:pic>
        <p:nvPicPr>
          <p:cNvPr id="5" name="Picture 4" descr="ss_fp2t_t2s_ori.png"/>
          <p:cNvPicPr>
            <a:picLocks noChangeAspect="1"/>
          </p:cNvPicPr>
          <p:nvPr/>
        </p:nvPicPr>
        <p:blipFill>
          <a:blip r:embed="rId2" cstate="print"/>
          <a:stretch>
            <a:fillRect/>
          </a:stretch>
        </p:blipFill>
        <p:spPr>
          <a:xfrm flipH="1" flipV="1">
            <a:off x="0" y="1175654"/>
            <a:ext cx="4754880" cy="4049487"/>
          </a:xfrm>
          <a:prstGeom prst="rect">
            <a:avLst/>
          </a:prstGeom>
        </p:spPr>
      </p:pic>
      <p:pic>
        <p:nvPicPr>
          <p:cNvPr id="6" name="Picture 5" descr="ss_fp2s_s2t_t2s_real_tuned.png"/>
          <p:cNvPicPr>
            <a:picLocks noChangeAspect="1"/>
          </p:cNvPicPr>
          <p:nvPr/>
        </p:nvPicPr>
        <p:blipFill>
          <a:blip r:embed="rId3" cstate="print"/>
          <a:stretch>
            <a:fillRect/>
          </a:stretch>
        </p:blipFill>
        <p:spPr>
          <a:xfrm flipH="1" flipV="1">
            <a:off x="4323805" y="1162593"/>
            <a:ext cx="4650377" cy="4075613"/>
          </a:xfrm>
          <a:prstGeom prst="rect">
            <a:avLst/>
          </a:prstGeom>
        </p:spPr>
      </p:pic>
      <p:cxnSp>
        <p:nvCxnSpPr>
          <p:cNvPr id="7" name="Straight Connector 6"/>
          <p:cNvCxnSpPr/>
          <p:nvPr/>
        </p:nvCxnSpPr>
        <p:spPr>
          <a:xfrm rot="5400000">
            <a:off x="1835332" y="3494314"/>
            <a:ext cx="53688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62149" y="822960"/>
            <a:ext cx="3265714" cy="584775"/>
          </a:xfrm>
          <a:prstGeom prst="rect">
            <a:avLst/>
          </a:prstGeom>
          <a:noFill/>
        </p:spPr>
        <p:txBody>
          <a:bodyPr wrap="square" rtlCol="0">
            <a:spAutoFit/>
          </a:bodyPr>
          <a:lstStyle/>
          <a:p>
            <a:pPr algn="ctr"/>
            <a:r>
              <a:rPr lang="en-US" sz="3200" b="1" dirty="0" smtClean="0"/>
              <a:t>Before</a:t>
            </a:r>
            <a:endParaRPr lang="en-US" sz="3200" b="1" dirty="0"/>
          </a:p>
        </p:txBody>
      </p:sp>
      <p:sp>
        <p:nvSpPr>
          <p:cNvPr id="9" name="TextBox 8"/>
          <p:cNvSpPr txBox="1"/>
          <p:nvPr/>
        </p:nvSpPr>
        <p:spPr>
          <a:xfrm>
            <a:off x="5037909" y="779416"/>
            <a:ext cx="3265714" cy="584775"/>
          </a:xfrm>
          <a:prstGeom prst="rect">
            <a:avLst/>
          </a:prstGeom>
          <a:noFill/>
        </p:spPr>
        <p:txBody>
          <a:bodyPr wrap="square" rtlCol="0">
            <a:spAutoFit/>
          </a:bodyPr>
          <a:lstStyle/>
          <a:p>
            <a:pPr algn="ctr"/>
            <a:r>
              <a:rPr lang="en-US" sz="3200" b="1" dirty="0" smtClean="0"/>
              <a:t>After</a:t>
            </a:r>
            <a:endParaRPr lang="en-US" sz="3200" b="1" dirty="0"/>
          </a:p>
        </p:txBody>
      </p:sp>
      <p:sp>
        <p:nvSpPr>
          <p:cNvPr id="10" name="TextBox 9"/>
          <p:cNvSpPr txBox="1"/>
          <p:nvPr/>
        </p:nvSpPr>
        <p:spPr>
          <a:xfrm>
            <a:off x="622406" y="5212080"/>
            <a:ext cx="3415553" cy="830997"/>
          </a:xfrm>
          <a:prstGeom prst="rect">
            <a:avLst/>
          </a:prstGeom>
          <a:solidFill>
            <a:schemeClr val="bg1"/>
          </a:solidFill>
          <a:ln>
            <a:solidFill>
              <a:schemeClr val="tx1"/>
            </a:solidFill>
          </a:ln>
        </p:spPr>
        <p:txBody>
          <a:bodyPr wrap="square" rtlCol="0">
            <a:spAutoFit/>
          </a:bodyPr>
          <a:lstStyle/>
          <a:p>
            <a:pPr algn="ctr"/>
            <a:r>
              <a:rPr lang="en-US" sz="2400" dirty="0" smtClean="0"/>
              <a:t>11 columns of holes</a:t>
            </a:r>
          </a:p>
          <a:p>
            <a:pPr algn="ctr"/>
            <a:r>
              <a:rPr lang="en-US" sz="2400" dirty="0" smtClean="0"/>
              <a:t>Only 10 bands appeared</a:t>
            </a:r>
            <a:endParaRPr lang="en-US" sz="2400" dirty="0"/>
          </a:p>
        </p:txBody>
      </p:sp>
      <p:sp>
        <p:nvSpPr>
          <p:cNvPr id="11" name="TextBox 10"/>
          <p:cNvSpPr txBox="1"/>
          <p:nvPr/>
        </p:nvSpPr>
        <p:spPr>
          <a:xfrm>
            <a:off x="4981046" y="5207726"/>
            <a:ext cx="3415553" cy="830997"/>
          </a:xfrm>
          <a:prstGeom prst="rect">
            <a:avLst/>
          </a:prstGeom>
          <a:solidFill>
            <a:schemeClr val="bg1"/>
          </a:solidFill>
          <a:ln>
            <a:solidFill>
              <a:schemeClr val="tx1"/>
            </a:solidFill>
          </a:ln>
        </p:spPr>
        <p:txBody>
          <a:bodyPr wrap="square" rtlCol="0">
            <a:spAutoFit/>
          </a:bodyPr>
          <a:lstStyle/>
          <a:p>
            <a:pPr algn="ctr"/>
            <a:r>
              <a:rPr lang="en-US" sz="2400" dirty="0" smtClean="0"/>
              <a:t>11 columns of holes</a:t>
            </a:r>
          </a:p>
          <a:p>
            <a:pPr algn="ctr"/>
            <a:r>
              <a:rPr lang="en-US" sz="2400" dirty="0" smtClean="0"/>
              <a:t>All 11 bands in agreement</a:t>
            </a:r>
            <a:endParaRPr lang="en-US" sz="2400" dirty="0"/>
          </a:p>
        </p:txBody>
      </p:sp>
      <p:sp>
        <p:nvSpPr>
          <p:cNvPr id="12" name="TextBox 11"/>
          <p:cNvSpPr txBox="1"/>
          <p:nvPr/>
        </p:nvSpPr>
        <p:spPr>
          <a:xfrm>
            <a:off x="1031966" y="6270171"/>
            <a:ext cx="6897188" cy="400110"/>
          </a:xfrm>
          <a:prstGeom prst="rect">
            <a:avLst/>
          </a:prstGeom>
          <a:noFill/>
        </p:spPr>
        <p:txBody>
          <a:bodyPr wrap="square" rtlCol="0">
            <a:spAutoFit/>
          </a:bodyPr>
          <a:lstStyle/>
          <a:p>
            <a:pPr algn="ctr"/>
            <a:r>
              <a:rPr lang="en-US" sz="2000" dirty="0" smtClean="0"/>
              <a:t>Real </a:t>
            </a:r>
            <a:r>
              <a:rPr lang="en-US" sz="2000" dirty="0" smtClean="0"/>
              <a:t>HKS S.S</a:t>
            </a:r>
            <a:r>
              <a:rPr lang="en-US" sz="2000" dirty="0" smtClean="0"/>
              <a:t>. events reconstructed to the </a:t>
            </a:r>
            <a:r>
              <a:rPr lang="en-US" sz="2000" dirty="0" smtClean="0"/>
              <a:t>HKS S.S</a:t>
            </a:r>
            <a:r>
              <a:rPr lang="en-US" sz="2000" dirty="0" smtClean="0"/>
              <a:t>. plane</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s_ss_startpoint_yx.png"/>
          <p:cNvPicPr>
            <a:picLocks noChangeAspect="1"/>
          </p:cNvPicPr>
          <p:nvPr/>
        </p:nvPicPr>
        <p:blipFill>
          <a:blip r:embed="rId2" cstate="print"/>
          <a:stretch>
            <a:fillRect/>
          </a:stretch>
        </p:blipFill>
        <p:spPr>
          <a:xfrm>
            <a:off x="0" y="940526"/>
            <a:ext cx="4506686" cy="5329645"/>
          </a:xfrm>
          <a:prstGeom prst="rect">
            <a:avLst/>
          </a:prstGeom>
        </p:spPr>
      </p:pic>
      <p:pic>
        <p:nvPicPr>
          <p:cNvPr id="5" name="Picture 4" descr="hes_ss_tuningstatus_yx.png"/>
          <p:cNvPicPr>
            <a:picLocks noChangeAspect="1"/>
          </p:cNvPicPr>
          <p:nvPr/>
        </p:nvPicPr>
        <p:blipFill>
          <a:blip r:embed="rId3" cstate="print"/>
          <a:stretch>
            <a:fillRect/>
          </a:stretch>
        </p:blipFill>
        <p:spPr>
          <a:xfrm>
            <a:off x="4454434" y="940526"/>
            <a:ext cx="4689566" cy="5342709"/>
          </a:xfrm>
          <a:prstGeom prst="rect">
            <a:avLst/>
          </a:prstGeom>
        </p:spPr>
      </p:pic>
      <p:cxnSp>
        <p:nvCxnSpPr>
          <p:cNvPr id="6" name="Straight Connector 5"/>
          <p:cNvCxnSpPr/>
          <p:nvPr/>
        </p:nvCxnSpPr>
        <p:spPr>
          <a:xfrm rot="5400000">
            <a:off x="1809206" y="3546566"/>
            <a:ext cx="53688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09451" y="509451"/>
            <a:ext cx="3265714" cy="461665"/>
          </a:xfrm>
          <a:prstGeom prst="rect">
            <a:avLst/>
          </a:prstGeom>
          <a:noFill/>
        </p:spPr>
        <p:txBody>
          <a:bodyPr wrap="square" rtlCol="0">
            <a:spAutoFit/>
          </a:bodyPr>
          <a:lstStyle/>
          <a:p>
            <a:pPr algn="ctr"/>
            <a:r>
              <a:rPr lang="en-US" sz="2400" b="1" dirty="0" smtClean="0"/>
              <a:t>Before</a:t>
            </a:r>
            <a:endParaRPr lang="en-US" sz="2400" b="1" dirty="0"/>
          </a:p>
        </p:txBody>
      </p:sp>
      <p:sp>
        <p:nvSpPr>
          <p:cNvPr id="8" name="TextBox 7"/>
          <p:cNvSpPr txBox="1"/>
          <p:nvPr/>
        </p:nvSpPr>
        <p:spPr>
          <a:xfrm>
            <a:off x="5194663" y="557348"/>
            <a:ext cx="3265714" cy="461665"/>
          </a:xfrm>
          <a:prstGeom prst="rect">
            <a:avLst/>
          </a:prstGeom>
          <a:noFill/>
        </p:spPr>
        <p:txBody>
          <a:bodyPr wrap="square" rtlCol="0">
            <a:spAutoFit/>
          </a:bodyPr>
          <a:lstStyle/>
          <a:p>
            <a:pPr algn="ctr"/>
            <a:r>
              <a:rPr lang="en-US" sz="2400" b="1" dirty="0" smtClean="0"/>
              <a:t>After</a:t>
            </a:r>
            <a:endParaRPr lang="en-US" sz="2400" b="1" dirty="0"/>
          </a:p>
        </p:txBody>
      </p:sp>
      <p:sp>
        <p:nvSpPr>
          <p:cNvPr id="9" name="TextBox 8"/>
          <p:cNvSpPr txBox="1"/>
          <p:nvPr/>
        </p:nvSpPr>
        <p:spPr>
          <a:xfrm>
            <a:off x="1136468" y="6273225"/>
            <a:ext cx="7053943" cy="584775"/>
          </a:xfrm>
          <a:prstGeom prst="rect">
            <a:avLst/>
          </a:prstGeom>
          <a:noFill/>
        </p:spPr>
        <p:txBody>
          <a:bodyPr wrap="square" rtlCol="0">
            <a:spAutoFit/>
          </a:bodyPr>
          <a:lstStyle/>
          <a:p>
            <a:r>
              <a:rPr lang="en-US" sz="1600" b="1" dirty="0" smtClean="0">
                <a:solidFill>
                  <a:srgbClr val="CC00CC"/>
                </a:solidFill>
              </a:rPr>
              <a:t>Magenta:  Simulated </a:t>
            </a:r>
            <a:r>
              <a:rPr lang="en-US" sz="1600" b="1" dirty="0" err="1" smtClean="0">
                <a:solidFill>
                  <a:srgbClr val="CC00CC"/>
                </a:solidFill>
              </a:rPr>
              <a:t>s.s</a:t>
            </a:r>
            <a:r>
              <a:rPr lang="en-US" sz="1600" b="1" dirty="0" smtClean="0">
                <a:solidFill>
                  <a:srgbClr val="CC00CC"/>
                </a:solidFill>
              </a:rPr>
              <a:t>. events with originally designed symmetric optics</a:t>
            </a:r>
          </a:p>
          <a:p>
            <a:r>
              <a:rPr lang="en-US" sz="1600" b="1" dirty="0" smtClean="0">
                <a:solidFill>
                  <a:srgbClr val="00B050"/>
                </a:solidFill>
              </a:rPr>
              <a:t>Green:    	Real </a:t>
            </a:r>
            <a:r>
              <a:rPr lang="en-US" sz="1600" b="1" dirty="0" err="1" smtClean="0">
                <a:solidFill>
                  <a:srgbClr val="00B050"/>
                </a:solidFill>
              </a:rPr>
              <a:t>s.s</a:t>
            </a:r>
            <a:r>
              <a:rPr lang="en-US" sz="1600" b="1" dirty="0" smtClean="0">
                <a:solidFill>
                  <a:srgbClr val="00B050"/>
                </a:solidFill>
              </a:rPr>
              <a:t>. events taken in 2009 experiment </a:t>
            </a:r>
            <a:endParaRPr lang="en-US" sz="1600" b="1" dirty="0">
              <a:solidFill>
                <a:srgbClr val="00B050"/>
              </a:solidFill>
            </a:endParaRPr>
          </a:p>
        </p:txBody>
      </p:sp>
      <p:sp>
        <p:nvSpPr>
          <p:cNvPr id="10" name="Title 1"/>
          <p:cNvSpPr>
            <a:spLocks noGrp="1"/>
          </p:cNvSpPr>
          <p:nvPr>
            <p:ph type="title"/>
          </p:nvPr>
        </p:nvSpPr>
        <p:spPr>
          <a:xfrm>
            <a:off x="0" y="1"/>
            <a:ext cx="9144000" cy="613953"/>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Same Comparison of Optics for HES</a:t>
            </a:r>
            <a:endParaRPr lang="en-US" sz="27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s_fp2s_s2t_t2s_ori.png"/>
          <p:cNvPicPr>
            <a:picLocks noChangeAspect="1"/>
          </p:cNvPicPr>
          <p:nvPr/>
        </p:nvPicPr>
        <p:blipFill>
          <a:blip r:embed="rId2" cstate="print"/>
          <a:stretch>
            <a:fillRect/>
          </a:stretch>
        </p:blipFill>
        <p:spPr>
          <a:xfrm flipV="1">
            <a:off x="0" y="1146341"/>
            <a:ext cx="4728754" cy="4797253"/>
          </a:xfrm>
          <a:prstGeom prst="rect">
            <a:avLst/>
          </a:prstGeom>
        </p:spPr>
      </p:pic>
      <p:sp>
        <p:nvSpPr>
          <p:cNvPr id="4" name="Title 1"/>
          <p:cNvSpPr>
            <a:spLocks noGrp="1"/>
          </p:cNvSpPr>
          <p:nvPr>
            <p:ph type="title"/>
          </p:nvPr>
        </p:nvSpPr>
        <p:spPr>
          <a:xfrm>
            <a:off x="0" y="1"/>
            <a:ext cx="9144000" cy="718456"/>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Comparison of Optics: Originally thought and Now</a:t>
            </a:r>
            <a:endParaRPr lang="en-US" sz="2700" b="1" dirty="0">
              <a:solidFill>
                <a:srgbClr val="C00000"/>
              </a:solidFill>
              <a:effectLst>
                <a:outerShdw blurRad="38100" dist="38100" dir="2700000" algn="tl">
                  <a:srgbClr val="000000">
                    <a:alpha val="43137"/>
                  </a:srgbClr>
                </a:outerShdw>
              </a:effectLst>
            </a:endParaRPr>
          </a:p>
        </p:txBody>
      </p:sp>
      <p:pic>
        <p:nvPicPr>
          <p:cNvPr id="6" name="Picture 5" descr="hes_fp2s_s2t_t2s_tuned.png"/>
          <p:cNvPicPr>
            <a:picLocks noChangeAspect="1"/>
          </p:cNvPicPr>
          <p:nvPr/>
        </p:nvPicPr>
        <p:blipFill>
          <a:blip r:embed="rId3" cstate="print"/>
          <a:stretch>
            <a:fillRect/>
          </a:stretch>
        </p:blipFill>
        <p:spPr>
          <a:xfrm flipV="1">
            <a:off x="4415246" y="1175657"/>
            <a:ext cx="4728754" cy="4794068"/>
          </a:xfrm>
          <a:prstGeom prst="rect">
            <a:avLst/>
          </a:prstGeom>
        </p:spPr>
      </p:pic>
      <p:sp>
        <p:nvSpPr>
          <p:cNvPr id="7" name="TextBox 6"/>
          <p:cNvSpPr txBox="1"/>
          <p:nvPr/>
        </p:nvSpPr>
        <p:spPr>
          <a:xfrm>
            <a:off x="692332" y="914400"/>
            <a:ext cx="3265714" cy="584775"/>
          </a:xfrm>
          <a:prstGeom prst="rect">
            <a:avLst/>
          </a:prstGeom>
          <a:noFill/>
        </p:spPr>
        <p:txBody>
          <a:bodyPr wrap="square" rtlCol="0">
            <a:spAutoFit/>
          </a:bodyPr>
          <a:lstStyle/>
          <a:p>
            <a:pPr algn="ctr"/>
            <a:r>
              <a:rPr lang="en-US" sz="3200" b="1" dirty="0" smtClean="0"/>
              <a:t>Before</a:t>
            </a:r>
            <a:endParaRPr lang="en-US" sz="3200" b="1" dirty="0"/>
          </a:p>
        </p:txBody>
      </p:sp>
      <p:sp>
        <p:nvSpPr>
          <p:cNvPr id="8" name="TextBox 7"/>
          <p:cNvSpPr txBox="1"/>
          <p:nvPr/>
        </p:nvSpPr>
        <p:spPr>
          <a:xfrm>
            <a:off x="5286103" y="962296"/>
            <a:ext cx="3265714" cy="584775"/>
          </a:xfrm>
          <a:prstGeom prst="rect">
            <a:avLst/>
          </a:prstGeom>
          <a:noFill/>
        </p:spPr>
        <p:txBody>
          <a:bodyPr wrap="square" rtlCol="0">
            <a:spAutoFit/>
          </a:bodyPr>
          <a:lstStyle/>
          <a:p>
            <a:pPr algn="ctr"/>
            <a:r>
              <a:rPr lang="en-US" sz="3200" b="1" dirty="0" smtClean="0"/>
              <a:t>After</a:t>
            </a:r>
            <a:endParaRPr lang="en-US" sz="3200" b="1" dirty="0"/>
          </a:p>
        </p:txBody>
      </p:sp>
      <p:sp>
        <p:nvSpPr>
          <p:cNvPr id="9" name="TextBox 8"/>
          <p:cNvSpPr txBox="1"/>
          <p:nvPr/>
        </p:nvSpPr>
        <p:spPr>
          <a:xfrm>
            <a:off x="1214846" y="6100354"/>
            <a:ext cx="6897188" cy="400110"/>
          </a:xfrm>
          <a:prstGeom prst="rect">
            <a:avLst/>
          </a:prstGeom>
          <a:noFill/>
        </p:spPr>
        <p:txBody>
          <a:bodyPr wrap="square" rtlCol="0">
            <a:spAutoFit/>
          </a:bodyPr>
          <a:lstStyle/>
          <a:p>
            <a:pPr algn="ctr"/>
            <a:r>
              <a:rPr lang="en-US" sz="2000" b="1" dirty="0" smtClean="0"/>
              <a:t>Real </a:t>
            </a:r>
            <a:r>
              <a:rPr lang="en-US" sz="2000" b="1" dirty="0" smtClean="0"/>
              <a:t>HES S.S</a:t>
            </a:r>
            <a:r>
              <a:rPr lang="en-US" sz="2000" b="1" dirty="0" smtClean="0"/>
              <a:t>. events reconstructed to the </a:t>
            </a:r>
            <a:r>
              <a:rPr lang="en-US" sz="2000" b="1" dirty="0" smtClean="0"/>
              <a:t>HES S.S</a:t>
            </a:r>
            <a:r>
              <a:rPr lang="en-US" sz="2000" b="1" dirty="0" smtClean="0"/>
              <a:t>. plane</a:t>
            </a:r>
            <a:endParaRPr lang="en-US"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4" y="1123405"/>
            <a:ext cx="8268791" cy="5277395"/>
          </a:xfrm>
        </p:spPr>
        <p:txBody>
          <a:bodyPr>
            <a:normAutofit/>
          </a:bodyPr>
          <a:lstStyle/>
          <a:p>
            <a:pPr>
              <a:spcBef>
                <a:spcPts val="0"/>
              </a:spcBef>
              <a:spcAft>
                <a:spcPts val="1200"/>
              </a:spcAft>
            </a:pPr>
            <a:r>
              <a:rPr lang="en-US" sz="2000" dirty="0" smtClean="0"/>
              <a:t>Obtain the “close-to-Real” initial matrices </a:t>
            </a:r>
            <a:r>
              <a:rPr lang="en-US" sz="2000" dirty="0" smtClean="0"/>
              <a:t>(Done).</a:t>
            </a:r>
            <a:endParaRPr lang="en-US" sz="2000" dirty="0" smtClean="0"/>
          </a:p>
          <a:p>
            <a:pPr>
              <a:spcBef>
                <a:spcPts val="0"/>
              </a:spcBef>
              <a:spcAft>
                <a:spcPts val="1200"/>
              </a:spcAft>
            </a:pPr>
            <a:r>
              <a:rPr lang="en-US" sz="2000" dirty="0" smtClean="0"/>
              <a:t>Study </a:t>
            </a:r>
            <a:r>
              <a:rPr lang="en-US" sz="2000" dirty="0" smtClean="0">
                <a:sym typeface="Symbol"/>
              </a:rPr>
              <a:t> (</a:t>
            </a:r>
            <a:r>
              <a:rPr lang="en-US" sz="2000" baseline="30000" dirty="0" smtClean="0">
                <a:sym typeface="Symbol"/>
              </a:rPr>
              <a:t>0</a:t>
            </a:r>
            <a:r>
              <a:rPr lang="en-US" sz="2000" dirty="0" smtClean="0">
                <a:sym typeface="Symbol"/>
              </a:rPr>
              <a:t>) spectrum as function of kinematic angle to verify the correctness of our understanding through quality uniformity and yield increase in the  (</a:t>
            </a:r>
            <a:r>
              <a:rPr lang="en-US" sz="2000" baseline="30000" dirty="0" smtClean="0">
                <a:sym typeface="Symbol"/>
              </a:rPr>
              <a:t>0</a:t>
            </a:r>
            <a:r>
              <a:rPr lang="en-US" sz="2000" dirty="0" smtClean="0">
                <a:sym typeface="Symbol"/>
              </a:rPr>
              <a:t>) peak.  </a:t>
            </a:r>
            <a:r>
              <a:rPr lang="en-US" sz="2000" dirty="0" smtClean="0">
                <a:solidFill>
                  <a:srgbClr val="0000CC"/>
                </a:solidFill>
                <a:sym typeface="Symbol"/>
              </a:rPr>
              <a:t>We hope to accomplish this by the next collaboration meeting in February.</a:t>
            </a:r>
          </a:p>
          <a:p>
            <a:pPr>
              <a:spcBef>
                <a:spcPts val="0"/>
              </a:spcBef>
              <a:spcAft>
                <a:spcPts val="1200"/>
              </a:spcAft>
            </a:pPr>
            <a:r>
              <a:rPr lang="en-US" sz="2000" dirty="0" smtClean="0">
                <a:sym typeface="Symbol"/>
              </a:rPr>
              <a:t>Generate </a:t>
            </a:r>
            <a:r>
              <a:rPr lang="en-US" sz="2000" baseline="30000" dirty="0" smtClean="0">
                <a:sym typeface="Symbol"/>
              </a:rPr>
              <a:t>12</a:t>
            </a:r>
            <a:r>
              <a:rPr lang="en-US" sz="2000" baseline="-25000" dirty="0" smtClean="0">
                <a:sym typeface="Symbol"/>
              </a:rPr>
              <a:t></a:t>
            </a:r>
            <a:r>
              <a:rPr lang="en-US" sz="2000" dirty="0" smtClean="0">
                <a:sym typeface="Symbol"/>
              </a:rPr>
              <a:t>B: (1) verify and prove the yield rate; and (2) check the spectroscopy consistency.  Study  (</a:t>
            </a:r>
            <a:r>
              <a:rPr lang="en-US" sz="2000" baseline="30000" dirty="0" smtClean="0">
                <a:sym typeface="Symbol"/>
              </a:rPr>
              <a:t>0</a:t>
            </a:r>
            <a:r>
              <a:rPr lang="en-US" sz="2000" dirty="0" smtClean="0">
                <a:sym typeface="Symbol"/>
              </a:rPr>
              <a:t>) spectrum from H</a:t>
            </a:r>
            <a:r>
              <a:rPr lang="en-US" sz="2000" baseline="-25000" dirty="0" smtClean="0">
                <a:sym typeface="Symbol"/>
              </a:rPr>
              <a:t>2</a:t>
            </a:r>
            <a:r>
              <a:rPr lang="en-US" sz="2000" dirty="0" smtClean="0">
                <a:sym typeface="Symbol"/>
              </a:rPr>
              <a:t>O target.  Overall, prepare data from CH</a:t>
            </a:r>
            <a:r>
              <a:rPr lang="en-US" sz="2000" baseline="-25000" dirty="0" smtClean="0">
                <a:sym typeface="Symbol"/>
              </a:rPr>
              <a:t>2</a:t>
            </a:r>
            <a:r>
              <a:rPr lang="en-US" sz="2000" dirty="0" smtClean="0">
                <a:sym typeface="Symbol"/>
              </a:rPr>
              <a:t>, H</a:t>
            </a:r>
            <a:r>
              <a:rPr lang="en-US" sz="2000" baseline="-25000" dirty="0" smtClean="0">
                <a:sym typeface="Symbol"/>
              </a:rPr>
              <a:t>2</a:t>
            </a:r>
            <a:r>
              <a:rPr lang="en-US" sz="2000" dirty="0" smtClean="0">
                <a:sym typeface="Symbol"/>
              </a:rPr>
              <a:t>O, and C targets to start kinematics calibration. </a:t>
            </a:r>
            <a:r>
              <a:rPr lang="en-US" sz="2000" dirty="0" smtClean="0">
                <a:solidFill>
                  <a:srgbClr val="0000CC"/>
                </a:solidFill>
                <a:sym typeface="Symbol"/>
              </a:rPr>
              <a:t>We hope to accomplish this by April, 2011.</a:t>
            </a:r>
          </a:p>
          <a:p>
            <a:pPr>
              <a:spcBef>
                <a:spcPts val="0"/>
              </a:spcBef>
              <a:spcAft>
                <a:spcPts val="1200"/>
              </a:spcAft>
            </a:pPr>
            <a:r>
              <a:rPr lang="en-US" sz="2000" dirty="0" smtClean="0">
                <a:sym typeface="Symbol"/>
              </a:rPr>
              <a:t>Kinematics calibration and optics optimization.  </a:t>
            </a:r>
            <a:r>
              <a:rPr lang="en-US" sz="2000" dirty="0" smtClean="0">
                <a:solidFill>
                  <a:srgbClr val="0000CC"/>
                </a:solidFill>
                <a:sym typeface="Symbol"/>
              </a:rPr>
              <a:t>Goal: to be able to finalize the spectroscopy for </a:t>
            </a:r>
            <a:r>
              <a:rPr lang="en-US" sz="2000" baseline="30000" dirty="0" smtClean="0">
                <a:solidFill>
                  <a:srgbClr val="0000CC"/>
                </a:solidFill>
                <a:sym typeface="Symbol"/>
              </a:rPr>
              <a:t>7</a:t>
            </a:r>
            <a:r>
              <a:rPr lang="en-US" sz="2000" baseline="-25000" dirty="0" smtClean="0">
                <a:solidFill>
                  <a:srgbClr val="0000CC"/>
                </a:solidFill>
                <a:sym typeface="Symbol"/>
              </a:rPr>
              <a:t></a:t>
            </a:r>
            <a:r>
              <a:rPr lang="en-US" sz="2000" dirty="0" smtClean="0">
                <a:solidFill>
                  <a:srgbClr val="0000CC"/>
                </a:solidFill>
                <a:sym typeface="Symbol"/>
              </a:rPr>
              <a:t>He, </a:t>
            </a:r>
            <a:r>
              <a:rPr lang="en-US" sz="2000" baseline="30000" dirty="0" smtClean="0">
                <a:solidFill>
                  <a:srgbClr val="0000CC"/>
                </a:solidFill>
                <a:sym typeface="Symbol"/>
              </a:rPr>
              <a:t>9</a:t>
            </a:r>
            <a:r>
              <a:rPr lang="en-US" sz="2000" baseline="-25000" dirty="0" smtClean="0">
                <a:solidFill>
                  <a:srgbClr val="0000CC"/>
                </a:solidFill>
                <a:sym typeface="Symbol"/>
              </a:rPr>
              <a:t></a:t>
            </a:r>
            <a:r>
              <a:rPr lang="en-US" sz="2000" dirty="0" smtClean="0">
                <a:solidFill>
                  <a:srgbClr val="0000CC"/>
                </a:solidFill>
                <a:sym typeface="Symbol"/>
              </a:rPr>
              <a:t>Li, </a:t>
            </a:r>
            <a:r>
              <a:rPr lang="en-US" sz="2000" baseline="30000" dirty="0" smtClean="0">
                <a:solidFill>
                  <a:srgbClr val="0000CC"/>
                </a:solidFill>
                <a:sym typeface="Symbol"/>
              </a:rPr>
              <a:t>10</a:t>
            </a:r>
            <a:r>
              <a:rPr lang="en-US" sz="2000" baseline="-25000" dirty="0" smtClean="0">
                <a:solidFill>
                  <a:srgbClr val="0000CC"/>
                </a:solidFill>
                <a:sym typeface="Symbol"/>
              </a:rPr>
              <a:t></a:t>
            </a:r>
            <a:r>
              <a:rPr lang="en-US" sz="2000" dirty="0" smtClean="0">
                <a:solidFill>
                  <a:srgbClr val="0000CC"/>
                </a:solidFill>
                <a:sym typeface="Symbol"/>
              </a:rPr>
              <a:t>Be, and </a:t>
            </a:r>
            <a:r>
              <a:rPr lang="en-US" sz="2000" baseline="30000" dirty="0" smtClean="0">
                <a:solidFill>
                  <a:srgbClr val="0000CC"/>
                </a:solidFill>
                <a:sym typeface="Symbol"/>
              </a:rPr>
              <a:t>12</a:t>
            </a:r>
            <a:r>
              <a:rPr lang="en-US" sz="2000" baseline="-25000" dirty="0" smtClean="0">
                <a:solidFill>
                  <a:srgbClr val="0000CC"/>
                </a:solidFill>
                <a:sym typeface="Symbol"/>
              </a:rPr>
              <a:t></a:t>
            </a:r>
            <a:r>
              <a:rPr lang="en-US" sz="2000" dirty="0" smtClean="0">
                <a:solidFill>
                  <a:srgbClr val="0000CC"/>
                </a:solidFill>
                <a:sym typeface="Symbol"/>
              </a:rPr>
              <a:t>B by the end of 2011.</a:t>
            </a:r>
          </a:p>
          <a:p>
            <a:pPr>
              <a:spcBef>
                <a:spcPts val="0"/>
              </a:spcBef>
              <a:spcAft>
                <a:spcPts val="1200"/>
              </a:spcAft>
            </a:pPr>
            <a:r>
              <a:rPr lang="en-US" sz="2000" dirty="0" smtClean="0">
                <a:sym typeface="Symbol"/>
              </a:rPr>
              <a:t>Complete new tracking code in order to proceed the analysis on </a:t>
            </a:r>
            <a:r>
              <a:rPr lang="en-US" sz="2000" baseline="30000" dirty="0" smtClean="0">
                <a:sym typeface="Symbol"/>
              </a:rPr>
              <a:t>52</a:t>
            </a:r>
            <a:r>
              <a:rPr lang="en-US" sz="2000" baseline="-25000" dirty="0" smtClean="0">
                <a:sym typeface="Symbol"/>
              </a:rPr>
              <a:t></a:t>
            </a:r>
            <a:r>
              <a:rPr lang="en-US" sz="2000" dirty="0" smtClean="0">
                <a:sym typeface="Symbol"/>
              </a:rPr>
              <a:t>V.   This task may take a year to complete.</a:t>
            </a:r>
          </a:p>
          <a:p>
            <a:pPr>
              <a:spcBef>
                <a:spcPts val="0"/>
              </a:spcBef>
              <a:spcAft>
                <a:spcPts val="1200"/>
              </a:spcAft>
            </a:pPr>
            <a:r>
              <a:rPr lang="en-US" sz="2000" dirty="0" smtClean="0">
                <a:sym typeface="Symbol"/>
              </a:rPr>
              <a:t>Focus on physics analysis, error/precision analysis, and publication in 2012.</a:t>
            </a:r>
          </a:p>
        </p:txBody>
      </p:sp>
      <p:sp>
        <p:nvSpPr>
          <p:cNvPr id="4" name="Title 1"/>
          <p:cNvSpPr>
            <a:spLocks noGrp="1"/>
          </p:cNvSpPr>
          <p:nvPr>
            <p:ph type="title"/>
          </p:nvPr>
        </p:nvSpPr>
        <p:spPr>
          <a:xfrm>
            <a:off x="0" y="0"/>
            <a:ext cx="9144000" cy="849085"/>
          </a:xfrm>
        </p:spPr>
        <p:txBody>
          <a:bodyPr>
            <a:normAutofit/>
          </a:bodyPr>
          <a:lstStyle/>
          <a:p>
            <a:r>
              <a:rPr lang="en-US" sz="3600" b="1" dirty="0" smtClean="0">
                <a:solidFill>
                  <a:srgbClr val="0000CC"/>
                </a:solidFill>
                <a:effectLst>
                  <a:outerShdw blurRad="38100" dist="38100" dir="2700000" algn="tl">
                    <a:srgbClr val="000000">
                      <a:alpha val="43137"/>
                    </a:srgbClr>
                  </a:outerShdw>
                </a:effectLst>
              </a:rPr>
              <a:t>Analysis Plan for 2009 Data</a:t>
            </a:r>
            <a:endParaRPr lang="en-US" sz="27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3" y="770709"/>
            <a:ext cx="8151223" cy="2272937"/>
          </a:xfrm>
        </p:spPr>
        <p:txBody>
          <a:bodyPr>
            <a:normAutofit/>
          </a:bodyPr>
          <a:lstStyle/>
          <a:p>
            <a:pPr>
              <a:spcBef>
                <a:spcPts val="0"/>
              </a:spcBef>
              <a:spcAft>
                <a:spcPts val="1200"/>
              </a:spcAft>
            </a:pPr>
            <a:r>
              <a:rPr lang="en-US" sz="2200" dirty="0" smtClean="0"/>
              <a:t>We need to do the same in finding the right starting optics for HKS and </a:t>
            </a:r>
            <a:r>
              <a:rPr lang="en-US" sz="2200" dirty="0" err="1" smtClean="0"/>
              <a:t>Enge</a:t>
            </a:r>
            <a:r>
              <a:rPr lang="en-US" sz="2200" dirty="0" smtClean="0"/>
              <a:t>.</a:t>
            </a:r>
          </a:p>
          <a:p>
            <a:pPr>
              <a:spcBef>
                <a:spcPts val="0"/>
              </a:spcBef>
              <a:spcAft>
                <a:spcPts val="1200"/>
              </a:spcAft>
            </a:pPr>
            <a:r>
              <a:rPr lang="en-US" sz="2200" dirty="0" smtClean="0"/>
              <a:t>Check and verify the spectroscopy of </a:t>
            </a:r>
            <a:r>
              <a:rPr lang="en-US" sz="2200" baseline="30000" dirty="0" smtClean="0"/>
              <a:t>7</a:t>
            </a:r>
            <a:r>
              <a:rPr lang="en-US" sz="2200" baseline="-25000" dirty="0" smtClean="0">
                <a:sym typeface="Symbol"/>
              </a:rPr>
              <a:t></a:t>
            </a:r>
            <a:r>
              <a:rPr lang="en-US" sz="2200" dirty="0" smtClean="0">
                <a:sym typeface="Symbol"/>
              </a:rPr>
              <a:t>He, </a:t>
            </a:r>
            <a:r>
              <a:rPr lang="en-US" sz="2200" baseline="30000" dirty="0" smtClean="0"/>
              <a:t>12</a:t>
            </a:r>
            <a:r>
              <a:rPr lang="en-US" sz="2200" baseline="-25000" dirty="0" smtClean="0">
                <a:sym typeface="Symbol"/>
              </a:rPr>
              <a:t></a:t>
            </a:r>
            <a:r>
              <a:rPr lang="en-US" sz="2200" dirty="0" smtClean="0">
                <a:sym typeface="Symbol"/>
              </a:rPr>
              <a:t>B, and </a:t>
            </a:r>
            <a:r>
              <a:rPr lang="en-US" sz="2200" baseline="30000" dirty="0" smtClean="0"/>
              <a:t>28</a:t>
            </a:r>
            <a:r>
              <a:rPr lang="en-US" sz="2200" baseline="-25000" dirty="0" smtClean="0">
                <a:sym typeface="Symbol"/>
              </a:rPr>
              <a:t></a:t>
            </a:r>
            <a:r>
              <a:rPr lang="en-US" sz="2200" dirty="0" smtClean="0">
                <a:sym typeface="Symbol"/>
              </a:rPr>
              <a:t>Al.</a:t>
            </a:r>
          </a:p>
          <a:p>
            <a:pPr>
              <a:spcBef>
                <a:spcPts val="0"/>
              </a:spcBef>
              <a:spcAft>
                <a:spcPts val="1200"/>
              </a:spcAft>
            </a:pPr>
            <a:r>
              <a:rPr lang="en-US" sz="2200" dirty="0" smtClean="0">
                <a:sym typeface="Symbol"/>
              </a:rPr>
              <a:t>Redo calibration if needed.</a:t>
            </a:r>
          </a:p>
          <a:p>
            <a:pPr>
              <a:spcBef>
                <a:spcPts val="0"/>
              </a:spcBef>
              <a:spcAft>
                <a:spcPts val="1200"/>
              </a:spcAft>
            </a:pPr>
            <a:r>
              <a:rPr lang="en-US" sz="2200" dirty="0" smtClean="0">
                <a:sym typeface="Symbol"/>
              </a:rPr>
              <a:t>Complete physics analysis.</a:t>
            </a:r>
            <a:endParaRPr lang="en-US" sz="2200" dirty="0" smtClean="0"/>
          </a:p>
        </p:txBody>
      </p:sp>
      <p:sp>
        <p:nvSpPr>
          <p:cNvPr id="4" name="Title 1"/>
          <p:cNvSpPr>
            <a:spLocks noGrp="1"/>
          </p:cNvSpPr>
          <p:nvPr>
            <p:ph type="title"/>
          </p:nvPr>
        </p:nvSpPr>
        <p:spPr>
          <a:xfrm>
            <a:off x="0" y="0"/>
            <a:ext cx="9144000" cy="718457"/>
          </a:xfrm>
        </p:spPr>
        <p:txBody>
          <a:bodyPr>
            <a:normAutofit/>
          </a:bodyPr>
          <a:lstStyle/>
          <a:p>
            <a:r>
              <a:rPr lang="en-US" sz="3600" b="1" dirty="0" smtClean="0">
                <a:solidFill>
                  <a:srgbClr val="0000CC"/>
                </a:solidFill>
                <a:effectLst>
                  <a:outerShdw blurRad="38100" dist="38100" dir="2700000" algn="tl">
                    <a:srgbClr val="000000">
                      <a:alpha val="43137"/>
                    </a:srgbClr>
                  </a:outerShdw>
                </a:effectLst>
              </a:rPr>
              <a:t>Analysis Plan for 2005 Data</a:t>
            </a:r>
            <a:endParaRPr lang="en-US" sz="2700" b="1" dirty="0">
              <a:solidFill>
                <a:srgbClr val="C00000"/>
              </a:solidFill>
              <a:effectLst>
                <a:outerShdw blurRad="38100" dist="38100" dir="2700000" algn="tl">
                  <a:srgbClr val="000000">
                    <a:alpha val="43137"/>
                  </a:srgbClr>
                </a:outerShdw>
              </a:effectLst>
            </a:endParaRPr>
          </a:p>
        </p:txBody>
      </p:sp>
      <p:sp>
        <p:nvSpPr>
          <p:cNvPr id="5" name="Title 1"/>
          <p:cNvSpPr txBox="1">
            <a:spLocks/>
          </p:cNvSpPr>
          <p:nvPr/>
        </p:nvSpPr>
        <p:spPr>
          <a:xfrm>
            <a:off x="0" y="3274424"/>
            <a:ext cx="9144000" cy="71845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mj-lt"/>
                <a:ea typeface="+mj-ea"/>
                <a:cs typeface="+mj-cs"/>
              </a:rPr>
              <a:t>Summary</a:t>
            </a:r>
            <a:endParaRPr kumimoji="0" lang="en-US" sz="27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6" name="Content Placeholder 2"/>
          <p:cNvSpPr txBox="1">
            <a:spLocks/>
          </p:cNvSpPr>
          <p:nvPr/>
        </p:nvSpPr>
        <p:spPr>
          <a:xfrm>
            <a:off x="478971" y="4071257"/>
            <a:ext cx="8151223" cy="249936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ts val="0"/>
              </a:spcBef>
              <a:spcAft>
                <a:spcPts val="120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 believe we have resolved</a:t>
            </a:r>
            <a:r>
              <a:rPr kumimoji="0" lang="en-US" sz="2400" b="0" i="0" u="none" strike="noStrike" kern="1200" cap="none" spc="0" normalizeH="0" noProof="0" dirty="0" smtClean="0">
                <a:ln>
                  <a:noFill/>
                </a:ln>
                <a:solidFill>
                  <a:schemeClr val="tx1"/>
                </a:solidFill>
                <a:effectLst/>
                <a:uLnTx/>
                <a:uFillTx/>
                <a:latin typeface="+mn-lt"/>
                <a:ea typeface="+mn-ea"/>
                <a:cs typeface="+mn-cs"/>
              </a:rPr>
              <a:t> the puzzles that bothered us since HNSS in 2000.</a:t>
            </a:r>
          </a:p>
          <a:p>
            <a:pPr marL="342900" marR="0" lvl="0" indent="-342900" algn="l" defTabSz="914400" rtl="0" eaLnBrk="1" fontAlgn="auto" latinLnBrk="0" hangingPunct="1">
              <a:lnSpc>
                <a:spcPct val="100000"/>
              </a:lnSpc>
              <a:spcBef>
                <a:spcPts val="0"/>
              </a:spcBef>
              <a:spcAft>
                <a:spcPts val="1200"/>
              </a:spcAft>
              <a:buClrTx/>
              <a:buSzTx/>
              <a:buFont typeface="Arial" pitchFamily="34" charset="0"/>
              <a:buChar char="•"/>
              <a:tabLst/>
              <a:defRPr/>
            </a:pPr>
            <a:r>
              <a:rPr lang="en-US" sz="2400" baseline="0" dirty="0" smtClean="0"/>
              <a:t>We have excellent students and</a:t>
            </a:r>
            <a:r>
              <a:rPr lang="en-US" sz="2400" dirty="0" smtClean="0"/>
              <a:t> </a:t>
            </a:r>
            <a:r>
              <a:rPr lang="en-US" sz="2400" dirty="0" err="1" smtClean="0"/>
              <a:t>postdocs</a:t>
            </a:r>
            <a:r>
              <a:rPr lang="en-US" sz="2400" dirty="0" smtClean="0"/>
              <a:t> </a:t>
            </a:r>
            <a:r>
              <a:rPr lang="en-US" sz="2400" dirty="0" smtClean="0"/>
              <a:t>worked and </a:t>
            </a:r>
            <a:r>
              <a:rPr lang="en-US" sz="2400" baseline="0" dirty="0" smtClean="0"/>
              <a:t>working</a:t>
            </a:r>
            <a:r>
              <a:rPr lang="en-US" sz="2400" dirty="0" smtClean="0"/>
              <a:t> </a:t>
            </a:r>
            <a:r>
              <a:rPr lang="en-US" sz="2400" dirty="0" smtClean="0"/>
              <a:t>hard and dedicatedly on various issues in the analyses.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120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a:rPr>
              <a:t>We </a:t>
            </a:r>
            <a:r>
              <a:rPr lang="en-US" sz="2400" dirty="0" smtClean="0">
                <a:sym typeface="Symbol"/>
              </a:rPr>
              <a:t>must</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a:rPr>
              <a:t> ensure the correctness and precision in</a:t>
            </a:r>
            <a:r>
              <a:rPr kumimoji="0" lang="en-US" sz="2400" b="0" i="0" u="none" strike="noStrike" kern="1200" cap="none" spc="0" normalizeH="0" noProof="0" dirty="0" smtClean="0">
                <a:ln>
                  <a:noFill/>
                </a:ln>
                <a:solidFill>
                  <a:schemeClr val="tx1"/>
                </a:solidFill>
                <a:effectLst/>
                <a:uLnTx/>
                <a:uFillTx/>
                <a:latin typeface="+mn-lt"/>
                <a:ea typeface="+mn-ea"/>
                <a:cs typeface="+mn-cs"/>
                <a:sym typeface="Symbol"/>
              </a:rPr>
              <a:t> our physics results</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a:rPr>
              <a:t> which may impact</a:t>
            </a:r>
            <a:r>
              <a:rPr kumimoji="0" lang="en-US" sz="2400" b="0" i="0" u="none" strike="noStrike" kern="1200" cap="none" spc="0" normalizeH="0" noProof="0" dirty="0" smtClean="0">
                <a:ln>
                  <a:noFill/>
                </a:ln>
                <a:solidFill>
                  <a:schemeClr val="tx1"/>
                </a:solidFill>
                <a:effectLst/>
                <a:uLnTx/>
                <a:uFillTx/>
                <a:latin typeface="+mn-lt"/>
                <a:ea typeface="+mn-ea"/>
                <a:cs typeface="+mn-cs"/>
                <a:sym typeface="Symbol"/>
              </a:rPr>
              <a:t> this field in great deal.</a:t>
            </a:r>
          </a:p>
          <a:p>
            <a:pPr marL="342900" marR="0" lvl="0" indent="-342900" algn="l" defTabSz="914400" rtl="0" eaLnBrk="1" fontAlgn="auto" latinLnBrk="0" hangingPunct="1">
              <a:lnSpc>
                <a:spcPct val="100000"/>
              </a:lnSpc>
              <a:spcBef>
                <a:spcPts val="0"/>
              </a:spcBef>
              <a:spcAft>
                <a:spcPts val="1200"/>
              </a:spcAft>
              <a:buClrTx/>
              <a:buSzTx/>
              <a:buFont typeface="Arial" pitchFamily="34" charset="0"/>
              <a:buChar char="•"/>
              <a:tabLst/>
              <a:defRPr/>
            </a:pPr>
            <a:r>
              <a:rPr lang="en-US" sz="2400" baseline="0" dirty="0" smtClean="0">
                <a:sym typeface="Symbol"/>
              </a:rPr>
              <a:t>Please be patient with us.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sym typeface="Symbo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additive="base">
                                        <p:cTn id="4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additive="base">
                                        <p:cTn id="4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 calcmode="lin" valueType="num">
                                      <p:cBhvr additive="base">
                                        <p:cTn id="5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22960"/>
          </a:xfrm>
        </p:spPr>
        <p:txBody>
          <a:bodyPr>
            <a:normAutofit/>
          </a:bodyPr>
          <a:lstStyle/>
          <a:p>
            <a:r>
              <a:rPr lang="en-US" sz="4000" b="1" dirty="0" smtClean="0">
                <a:effectLst>
                  <a:outerShdw blurRad="38100" dist="38100" dir="2700000" algn="tl">
                    <a:srgbClr val="000000">
                      <a:alpha val="43137"/>
                    </a:srgbClr>
                  </a:outerShdw>
                </a:effectLst>
              </a:rPr>
              <a:t>Analysis for 2009 (E05-115) Data</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875211"/>
            <a:ext cx="8294914" cy="5617029"/>
          </a:xfrm>
        </p:spPr>
        <p:txBody>
          <a:bodyPr>
            <a:normAutofit/>
          </a:bodyPr>
          <a:lstStyle/>
          <a:p>
            <a:r>
              <a:rPr lang="en-US" sz="2400" dirty="0" smtClean="0"/>
              <a:t>HKS Tracking Code</a:t>
            </a:r>
          </a:p>
          <a:p>
            <a:pPr lvl="1"/>
            <a:r>
              <a:rPr lang="en-US" sz="1800" dirty="0" smtClean="0"/>
              <a:t>We finally be able to run with very high luminosity but it also gave us trouble in tracking by high multiplicity plane (DC or other detectors)</a:t>
            </a:r>
          </a:p>
          <a:p>
            <a:pPr lvl="1"/>
            <a:r>
              <a:rPr lang="en-US" sz="1800" dirty="0" smtClean="0"/>
              <a:t>Our 2005 tracking code converted from the Hall C SOS/HMS code gives large error in tracking due to many “Averaging Approaches” in handling multiple hits in terms of timings, locations, and so on…</a:t>
            </a:r>
          </a:p>
          <a:p>
            <a:r>
              <a:rPr lang="en-US" sz="2400" dirty="0" smtClean="0"/>
              <a:t>Approach I:  Modification of the existing code</a:t>
            </a:r>
          </a:p>
          <a:p>
            <a:pPr lvl="1"/>
            <a:r>
              <a:rPr lang="en-US" sz="1800" dirty="0" smtClean="0"/>
              <a:t>It takes Ms Chunhua Chen (Hampton) almost 6 months effort</a:t>
            </a:r>
          </a:p>
          <a:p>
            <a:pPr lvl="1"/>
            <a:r>
              <a:rPr lang="en-US" sz="1800" dirty="0" smtClean="0"/>
              <a:t>It is now approved work well up to certain limit, i.e. analysis can be done for data from sieve slit run and targets of CH</a:t>
            </a:r>
            <a:r>
              <a:rPr lang="en-US" sz="1800" baseline="-25000" dirty="0" smtClean="0"/>
              <a:t>2</a:t>
            </a:r>
            <a:r>
              <a:rPr lang="en-US" sz="1800" dirty="0" smtClean="0"/>
              <a:t>, </a:t>
            </a:r>
            <a:r>
              <a:rPr lang="en-US" sz="1800" baseline="30000" dirty="0" smtClean="0"/>
              <a:t>7</a:t>
            </a:r>
            <a:r>
              <a:rPr lang="en-US" sz="1800" dirty="0" smtClean="0"/>
              <a:t>Li, </a:t>
            </a:r>
            <a:r>
              <a:rPr lang="en-US" sz="1800" baseline="30000" dirty="0" smtClean="0"/>
              <a:t>9</a:t>
            </a:r>
            <a:r>
              <a:rPr lang="en-US" sz="1800" dirty="0" smtClean="0"/>
              <a:t>Be, </a:t>
            </a:r>
            <a:r>
              <a:rPr lang="en-US" sz="1800" baseline="30000" dirty="0" smtClean="0"/>
              <a:t>10</a:t>
            </a:r>
            <a:r>
              <a:rPr lang="en-US" sz="1800" dirty="0" smtClean="0"/>
              <a:t>B, and </a:t>
            </a:r>
            <a:r>
              <a:rPr lang="en-US" sz="1800" baseline="30000" dirty="0" smtClean="0"/>
              <a:t>12</a:t>
            </a:r>
            <a:r>
              <a:rPr lang="en-US" sz="1800" dirty="0" smtClean="0"/>
              <a:t>C.  </a:t>
            </a:r>
          </a:p>
          <a:p>
            <a:pPr lvl="1"/>
            <a:r>
              <a:rPr lang="en-US" sz="1800" dirty="0" smtClean="0"/>
              <a:t>It still has problem with data from H</a:t>
            </a:r>
            <a:r>
              <a:rPr lang="en-US" sz="1800" baseline="-25000" dirty="0" smtClean="0"/>
              <a:t>2</a:t>
            </a:r>
            <a:r>
              <a:rPr lang="en-US" sz="1800" dirty="0" smtClean="0"/>
              <a:t>O and </a:t>
            </a:r>
            <a:r>
              <a:rPr lang="en-US" sz="1800" baseline="30000" dirty="0" smtClean="0"/>
              <a:t>52</a:t>
            </a:r>
            <a:r>
              <a:rPr lang="en-US" sz="1800" dirty="0" smtClean="0"/>
              <a:t>Cr targets</a:t>
            </a:r>
          </a:p>
          <a:p>
            <a:r>
              <a:rPr lang="en-US" sz="2400" dirty="0" smtClean="0"/>
              <a:t>Approach II:  New code with more pre-PID</a:t>
            </a:r>
          </a:p>
          <a:p>
            <a:pPr lvl="1"/>
            <a:r>
              <a:rPr lang="en-US" sz="1800" dirty="0" smtClean="0"/>
              <a:t>Gogami from Tohoku group is working on it but not yet having progress report.  Next collaboration meeting will be in mid-February, 2011</a:t>
            </a:r>
          </a:p>
          <a:p>
            <a:r>
              <a:rPr lang="en-US" sz="2400" dirty="0" smtClean="0"/>
              <a:t>Additional KID Improvement (Efficiency and loss reduction)</a:t>
            </a:r>
          </a:p>
          <a:p>
            <a:pPr lvl="1"/>
            <a:r>
              <a:rPr lang="en-US" sz="2000" dirty="0" smtClean="0"/>
              <a:t>A few students are doing on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791"/>
            <a:ext cx="8229600" cy="5107576"/>
          </a:xfrm>
        </p:spPr>
        <p:txBody>
          <a:bodyPr>
            <a:normAutofit lnSpcReduction="10000"/>
          </a:bodyPr>
          <a:lstStyle/>
          <a:p>
            <a:pPr>
              <a:spcBef>
                <a:spcPts val="0"/>
              </a:spcBef>
              <a:spcAft>
                <a:spcPts val="1200"/>
              </a:spcAft>
            </a:pPr>
            <a:r>
              <a:rPr lang="en-US" sz="2400" dirty="0" smtClean="0"/>
              <a:t>Strong asymmetry was found in the </a:t>
            </a:r>
            <a:r>
              <a:rPr lang="en-US" sz="2400" dirty="0" err="1" smtClean="0"/>
              <a:t>quadrupole</a:t>
            </a:r>
            <a:r>
              <a:rPr lang="en-US" sz="2400" dirty="0" smtClean="0"/>
              <a:t> field from Q1 and Q2 for both HKS and HES</a:t>
            </a:r>
          </a:p>
          <a:p>
            <a:pPr>
              <a:spcBef>
                <a:spcPts val="0"/>
              </a:spcBef>
              <a:spcAft>
                <a:spcPts val="1200"/>
              </a:spcAft>
            </a:pPr>
            <a:r>
              <a:rPr lang="en-US" sz="2400" dirty="0" smtClean="0"/>
              <a:t> It causes severe distortion of the kinematics space. If this asymmetry is not properly described in the optics which we use to reconstruct the kinematics parameters: </a:t>
            </a:r>
            <a:r>
              <a:rPr lang="en-US" sz="2400" i="1" dirty="0" smtClean="0"/>
              <a:t>p, </a:t>
            </a:r>
            <a:r>
              <a:rPr lang="en-US" sz="2400" i="1" dirty="0" smtClean="0">
                <a:sym typeface="Symbol"/>
              </a:rPr>
              <a:t>, </a:t>
            </a:r>
            <a:r>
              <a:rPr lang="en-US" sz="2400" dirty="0" smtClean="0">
                <a:sym typeface="Symbol"/>
              </a:rPr>
              <a:t>and</a:t>
            </a:r>
            <a:r>
              <a:rPr lang="en-US" sz="2400" i="1" dirty="0" smtClean="0">
                <a:sym typeface="Symbol"/>
              </a:rPr>
              <a:t> .</a:t>
            </a:r>
            <a:endParaRPr lang="en-US" sz="2400" i="1" dirty="0" smtClean="0"/>
          </a:p>
          <a:p>
            <a:pPr>
              <a:spcBef>
                <a:spcPts val="0"/>
              </a:spcBef>
              <a:spcAft>
                <a:spcPts val="1200"/>
              </a:spcAft>
            </a:pPr>
            <a:r>
              <a:rPr lang="en-US" sz="2400" dirty="0" smtClean="0"/>
              <a:t>Our calibration method developed in analyzing our 2005 (E01-011) data cannot achieve uniformed quality in the entire kinematics space if the initial assumed optics is far to reality, i.e. mathematical error in fitting with large number of degrees of freedom.</a:t>
            </a:r>
          </a:p>
          <a:p>
            <a:pPr>
              <a:spcBef>
                <a:spcPts val="0"/>
              </a:spcBef>
              <a:spcAft>
                <a:spcPts val="1200"/>
              </a:spcAft>
            </a:pPr>
            <a:r>
              <a:rPr lang="en-US" sz="2400" dirty="0" smtClean="0"/>
              <a:t>Finding the correct near “real” forward optics is a MUST.  It was achieved by Ms Chunhua Chen in the 2</a:t>
            </a:r>
            <a:r>
              <a:rPr lang="en-US" sz="2400" baseline="30000" dirty="0" smtClean="0"/>
              <a:t>nd</a:t>
            </a:r>
            <a:r>
              <a:rPr lang="en-US" sz="2400" dirty="0" smtClean="0"/>
              <a:t> half of 2010. </a:t>
            </a:r>
          </a:p>
          <a:p>
            <a:pPr>
              <a:spcBef>
                <a:spcPts val="0"/>
              </a:spcBef>
            </a:pPr>
            <a:r>
              <a:rPr lang="en-US" sz="2400" dirty="0" smtClean="0"/>
              <a:t>Such asymmetry was then also found in 2005 HKS system</a:t>
            </a:r>
            <a:endParaRPr lang="en-US" sz="2400" dirty="0"/>
          </a:p>
        </p:txBody>
      </p:sp>
      <p:sp>
        <p:nvSpPr>
          <p:cNvPr id="4" name="Title 1"/>
          <p:cNvSpPr>
            <a:spLocks noGrp="1"/>
          </p:cNvSpPr>
          <p:nvPr>
            <p:ph type="title"/>
          </p:nvPr>
        </p:nvSpPr>
        <p:spPr>
          <a:xfrm>
            <a:off x="0" y="1"/>
            <a:ext cx="9144000" cy="1175656"/>
          </a:xfrm>
        </p:spPr>
        <p:txBody>
          <a:bodyPr>
            <a:normAutofit fontScale="90000"/>
          </a:bodyPr>
          <a:lstStyle/>
          <a:p>
            <a:r>
              <a:rPr lang="en-US" sz="4000" b="1" dirty="0" smtClean="0">
                <a:effectLst>
                  <a:outerShdw blurRad="38100" dist="38100" dir="2700000" algn="tl">
                    <a:srgbClr val="000000">
                      <a:alpha val="43137"/>
                    </a:srgbClr>
                  </a:outerShdw>
                </a:effectLst>
              </a:rPr>
              <a:t>New Finding from 2009 (E05-115) Data Analysis </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426782" y="762000"/>
            <a:ext cx="8258431" cy="5902325"/>
            <a:chOff x="426782" y="762000"/>
            <a:chExt cx="8258431" cy="5902325"/>
          </a:xfrm>
        </p:grpSpPr>
        <p:pic>
          <p:nvPicPr>
            <p:cNvPr id="4" name="Picture 9" descr="HES"/>
            <p:cNvPicPr>
              <a:picLocks noChangeAspect="1" noChangeArrowheads="1"/>
            </p:cNvPicPr>
            <p:nvPr/>
          </p:nvPicPr>
          <p:blipFill>
            <a:blip r:embed="rId2" cstate="print"/>
            <a:srcRect/>
            <a:stretch>
              <a:fillRect/>
            </a:stretch>
          </p:blipFill>
          <p:spPr bwMode="auto">
            <a:xfrm>
              <a:off x="426782" y="762000"/>
              <a:ext cx="8258431" cy="5902325"/>
            </a:xfrm>
            <a:prstGeom prst="rect">
              <a:avLst/>
            </a:prstGeom>
            <a:noFill/>
          </p:spPr>
        </p:pic>
        <p:sp>
          <p:nvSpPr>
            <p:cNvPr id="5" name="Text Box 10"/>
            <p:cNvSpPr txBox="1">
              <a:spLocks noChangeArrowheads="1"/>
            </p:cNvSpPr>
            <p:nvPr/>
          </p:nvSpPr>
          <p:spPr bwMode="auto">
            <a:xfrm>
              <a:off x="6096000" y="1143000"/>
              <a:ext cx="1108075" cy="701675"/>
            </a:xfrm>
            <a:prstGeom prst="rect">
              <a:avLst/>
            </a:prstGeom>
            <a:noFill/>
            <a:ln w="9525">
              <a:noFill/>
              <a:miter lim="800000"/>
              <a:headEnd/>
              <a:tailEnd/>
            </a:ln>
            <a:effectLst/>
          </p:spPr>
          <p:txBody>
            <a:bodyPr wrap="none">
              <a:spAutoFit/>
            </a:bodyPr>
            <a:lstStyle/>
            <a:p>
              <a:r>
                <a:rPr lang="en-US" altLang="ja-JP" sz="4000" dirty="0">
                  <a:solidFill>
                    <a:srgbClr val="FF33CC"/>
                  </a:solidFill>
                </a:rPr>
                <a:t>HKS</a:t>
              </a:r>
            </a:p>
          </p:txBody>
        </p:sp>
        <p:sp>
          <p:nvSpPr>
            <p:cNvPr id="6" name="Text Box 11"/>
            <p:cNvSpPr txBox="1">
              <a:spLocks noChangeArrowheads="1"/>
            </p:cNvSpPr>
            <p:nvPr/>
          </p:nvSpPr>
          <p:spPr bwMode="auto">
            <a:xfrm>
              <a:off x="1905000" y="1600200"/>
              <a:ext cx="1095375" cy="701675"/>
            </a:xfrm>
            <a:prstGeom prst="rect">
              <a:avLst/>
            </a:prstGeom>
            <a:noFill/>
            <a:ln w="9525">
              <a:noFill/>
              <a:miter lim="800000"/>
              <a:headEnd/>
              <a:tailEnd/>
            </a:ln>
            <a:effectLst/>
          </p:spPr>
          <p:txBody>
            <a:bodyPr wrap="none">
              <a:spAutoFit/>
            </a:bodyPr>
            <a:lstStyle/>
            <a:p>
              <a:r>
                <a:rPr lang="en-US" altLang="ja-JP" sz="4000" dirty="0">
                  <a:solidFill>
                    <a:srgbClr val="FF3300"/>
                  </a:solidFill>
                </a:rPr>
                <a:t>HES</a:t>
              </a:r>
            </a:p>
          </p:txBody>
        </p:sp>
        <p:sp>
          <p:nvSpPr>
            <p:cNvPr id="7" name="Text Box 12"/>
            <p:cNvSpPr txBox="1">
              <a:spLocks noChangeArrowheads="1"/>
            </p:cNvSpPr>
            <p:nvPr/>
          </p:nvSpPr>
          <p:spPr bwMode="auto">
            <a:xfrm>
              <a:off x="4953000" y="5410200"/>
              <a:ext cx="1946275" cy="641350"/>
            </a:xfrm>
            <a:prstGeom prst="rect">
              <a:avLst/>
            </a:prstGeom>
            <a:noFill/>
            <a:ln w="9525">
              <a:noFill/>
              <a:miter lim="800000"/>
              <a:headEnd/>
              <a:tailEnd/>
            </a:ln>
            <a:effectLst/>
          </p:spPr>
          <p:txBody>
            <a:bodyPr wrap="none">
              <a:spAutoFit/>
            </a:bodyPr>
            <a:lstStyle/>
            <a:p>
              <a:r>
                <a:rPr lang="en-US" altLang="ja-JP" sz="3600" dirty="0">
                  <a:solidFill>
                    <a:srgbClr val="FF3300"/>
                  </a:solidFill>
                </a:rPr>
                <a:t>New SPL</a:t>
              </a:r>
            </a:p>
          </p:txBody>
        </p:sp>
        <p:sp>
          <p:nvSpPr>
            <p:cNvPr id="8" name="Text Box 12"/>
            <p:cNvSpPr txBox="1">
              <a:spLocks noChangeArrowheads="1"/>
            </p:cNvSpPr>
            <p:nvPr/>
          </p:nvSpPr>
          <p:spPr bwMode="auto">
            <a:xfrm>
              <a:off x="4876800" y="4800600"/>
              <a:ext cx="546945" cy="461665"/>
            </a:xfrm>
            <a:prstGeom prst="rect">
              <a:avLst/>
            </a:prstGeom>
            <a:noFill/>
            <a:ln w="9525">
              <a:noFill/>
              <a:miter lim="800000"/>
              <a:headEnd/>
              <a:tailEnd/>
            </a:ln>
            <a:effectLst/>
          </p:spPr>
          <p:txBody>
            <a:bodyPr wrap="none">
              <a:spAutoFit/>
            </a:bodyPr>
            <a:lstStyle/>
            <a:p>
              <a:r>
                <a:rPr lang="en-US" altLang="ja-JP" sz="2400" dirty="0" smtClean="0">
                  <a:solidFill>
                    <a:srgbClr val="FF33CC"/>
                  </a:solidFill>
                </a:rPr>
                <a:t>Q1</a:t>
              </a:r>
              <a:endParaRPr lang="en-US" altLang="ja-JP" sz="2400" dirty="0">
                <a:solidFill>
                  <a:srgbClr val="FF33CC"/>
                </a:solidFill>
              </a:endParaRPr>
            </a:p>
          </p:txBody>
        </p:sp>
        <p:sp>
          <p:nvSpPr>
            <p:cNvPr id="9" name="Text Box 12"/>
            <p:cNvSpPr txBox="1">
              <a:spLocks noChangeArrowheads="1"/>
            </p:cNvSpPr>
            <p:nvPr/>
          </p:nvSpPr>
          <p:spPr bwMode="auto">
            <a:xfrm>
              <a:off x="5334000" y="4343400"/>
              <a:ext cx="546945" cy="461665"/>
            </a:xfrm>
            <a:prstGeom prst="rect">
              <a:avLst/>
            </a:prstGeom>
            <a:noFill/>
            <a:ln w="9525">
              <a:noFill/>
              <a:miter lim="800000"/>
              <a:headEnd/>
              <a:tailEnd/>
            </a:ln>
            <a:effectLst/>
          </p:spPr>
          <p:txBody>
            <a:bodyPr wrap="none">
              <a:spAutoFit/>
            </a:bodyPr>
            <a:lstStyle/>
            <a:p>
              <a:r>
                <a:rPr lang="en-US" altLang="ja-JP" sz="2400" dirty="0" smtClean="0">
                  <a:solidFill>
                    <a:srgbClr val="FF33CC"/>
                  </a:solidFill>
                </a:rPr>
                <a:t>Q2</a:t>
              </a:r>
              <a:endParaRPr lang="en-US" altLang="ja-JP" sz="2400" dirty="0">
                <a:solidFill>
                  <a:srgbClr val="FF33CC"/>
                </a:solidFill>
              </a:endParaRPr>
            </a:p>
          </p:txBody>
        </p:sp>
        <p:sp>
          <p:nvSpPr>
            <p:cNvPr id="10" name="Text Box 12"/>
            <p:cNvSpPr txBox="1">
              <a:spLocks noChangeArrowheads="1"/>
            </p:cNvSpPr>
            <p:nvPr/>
          </p:nvSpPr>
          <p:spPr bwMode="auto">
            <a:xfrm>
              <a:off x="2743200" y="4648200"/>
              <a:ext cx="546945" cy="461665"/>
            </a:xfrm>
            <a:prstGeom prst="rect">
              <a:avLst/>
            </a:prstGeom>
            <a:solidFill>
              <a:schemeClr val="bg1"/>
            </a:solidFill>
            <a:ln w="9525">
              <a:noFill/>
              <a:miter lim="800000"/>
              <a:headEnd/>
              <a:tailEnd/>
            </a:ln>
            <a:effectLst/>
          </p:spPr>
          <p:txBody>
            <a:bodyPr wrap="none">
              <a:spAutoFit/>
            </a:bodyPr>
            <a:lstStyle/>
            <a:p>
              <a:r>
                <a:rPr lang="en-US" altLang="ja-JP" sz="2400" dirty="0" smtClean="0">
                  <a:solidFill>
                    <a:srgbClr val="D65C18"/>
                  </a:solidFill>
                </a:rPr>
                <a:t>Q1</a:t>
              </a:r>
              <a:endParaRPr lang="en-US" altLang="ja-JP" sz="2400" dirty="0">
                <a:solidFill>
                  <a:srgbClr val="D65C18"/>
                </a:solidFill>
              </a:endParaRPr>
            </a:p>
          </p:txBody>
        </p:sp>
        <p:sp>
          <p:nvSpPr>
            <p:cNvPr id="11" name="Text Box 12"/>
            <p:cNvSpPr txBox="1">
              <a:spLocks noChangeArrowheads="1"/>
            </p:cNvSpPr>
            <p:nvPr/>
          </p:nvSpPr>
          <p:spPr bwMode="auto">
            <a:xfrm>
              <a:off x="2514600" y="4267200"/>
              <a:ext cx="546945" cy="461665"/>
            </a:xfrm>
            <a:prstGeom prst="rect">
              <a:avLst/>
            </a:prstGeom>
            <a:solidFill>
              <a:schemeClr val="bg1"/>
            </a:solidFill>
            <a:ln w="9525">
              <a:noFill/>
              <a:miter lim="800000"/>
              <a:headEnd/>
              <a:tailEnd/>
            </a:ln>
            <a:effectLst/>
          </p:spPr>
          <p:txBody>
            <a:bodyPr wrap="none">
              <a:spAutoFit/>
            </a:bodyPr>
            <a:lstStyle/>
            <a:p>
              <a:r>
                <a:rPr lang="en-US" altLang="ja-JP" sz="2400" dirty="0" smtClean="0">
                  <a:solidFill>
                    <a:srgbClr val="D65C18"/>
                  </a:solidFill>
                </a:rPr>
                <a:t>Q2</a:t>
              </a:r>
              <a:endParaRPr lang="en-US" altLang="ja-JP" sz="2400" dirty="0">
                <a:solidFill>
                  <a:srgbClr val="D65C18"/>
                </a:solidFill>
              </a:endParaRPr>
            </a:p>
          </p:txBody>
        </p:sp>
        <p:sp>
          <p:nvSpPr>
            <p:cNvPr id="12" name="Rectangle 11"/>
            <p:cNvSpPr/>
            <p:nvPr/>
          </p:nvSpPr>
          <p:spPr>
            <a:xfrm>
              <a:off x="3124200" y="1219200"/>
              <a:ext cx="838200" cy="1371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29000" y="2590800"/>
              <a:ext cx="5334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843042">
              <a:off x="3178268" y="2496951"/>
              <a:ext cx="5334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16200000" flipV="1">
              <a:off x="2516778" y="2185851"/>
              <a:ext cx="1787434" cy="3940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3285309" y="2018212"/>
              <a:ext cx="1685109"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618411" y="4663439"/>
            <a:ext cx="1084218" cy="58782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0" y="0"/>
            <a:ext cx="9144000" cy="744583"/>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mj-lt"/>
                <a:ea typeface="+mj-ea"/>
                <a:cs typeface="+mj-cs"/>
              </a:rPr>
              <a:t>HKS-HES Layout and Source of Asymmetric Field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2149"/>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Effect of Asymmetric Field – X’ Dependence</a:t>
            </a:r>
            <a:r>
              <a:rPr lang="en-US" sz="3200" b="1" dirty="0" smtClean="0">
                <a:solidFill>
                  <a:srgbClr val="0000CC"/>
                </a:solidFill>
                <a:effectLst>
                  <a:outerShdw blurRad="38100" dist="38100" dir="2700000" algn="tl">
                    <a:srgbClr val="000000">
                      <a:alpha val="43137"/>
                    </a:srgbClr>
                  </a:outerShdw>
                </a:effectLst>
              </a:rPr>
              <a:t/>
            </a:r>
            <a:br>
              <a:rPr lang="en-US" sz="3200" b="1" dirty="0" smtClean="0">
                <a:solidFill>
                  <a:srgbClr val="0000CC"/>
                </a:solidFill>
                <a:effectLst>
                  <a:outerShdw blurRad="38100" dist="38100" dir="2700000" algn="tl">
                    <a:srgbClr val="000000">
                      <a:alpha val="43137"/>
                    </a:srgbClr>
                  </a:outerShdw>
                </a:effectLst>
              </a:rPr>
            </a:br>
            <a:r>
              <a:rPr lang="en-US" sz="2700" b="1" dirty="0" smtClean="0">
                <a:solidFill>
                  <a:srgbClr val="C00000"/>
                </a:solidFill>
                <a:effectLst>
                  <a:outerShdw blurRad="38100" dist="38100" dir="2700000" algn="tl">
                    <a:srgbClr val="000000">
                      <a:alpha val="43137"/>
                    </a:srgbClr>
                  </a:outerShdw>
                </a:effectLst>
              </a:rPr>
              <a:t>Focal Plane Y </a:t>
            </a:r>
            <a:r>
              <a:rPr lang="en-US" sz="2700" b="1" dirty="0" err="1" smtClean="0">
                <a:solidFill>
                  <a:srgbClr val="C00000"/>
                </a:solidFill>
                <a:effectLst>
                  <a:outerShdw blurRad="38100" dist="38100" dir="2700000" algn="tl">
                    <a:srgbClr val="000000">
                      <a:alpha val="43137"/>
                    </a:srgbClr>
                  </a:outerShdw>
                </a:effectLst>
              </a:rPr>
              <a:t>vs</a:t>
            </a:r>
            <a:r>
              <a:rPr lang="en-US" sz="2700" b="1" dirty="0" smtClean="0">
                <a:solidFill>
                  <a:srgbClr val="C00000"/>
                </a:solidFill>
                <a:effectLst>
                  <a:outerShdw blurRad="38100" dist="38100" dir="2700000" algn="tl">
                    <a:srgbClr val="000000">
                      <a:alpha val="43137"/>
                    </a:srgbClr>
                  </a:outerShdw>
                </a:effectLst>
              </a:rPr>
              <a:t> X Patterns from Different Column of S.S. Holes</a:t>
            </a:r>
            <a:endParaRPr lang="en-US" sz="2700" b="1" dirty="0">
              <a:solidFill>
                <a:srgbClr val="C00000"/>
              </a:solidFill>
              <a:effectLst>
                <a:outerShdw blurRad="38100" dist="38100" dir="2700000" algn="tl">
                  <a:srgbClr val="000000">
                    <a:alpha val="43137"/>
                  </a:srgbClr>
                </a:outerShdw>
              </a:effectLst>
            </a:endParaRPr>
          </a:p>
        </p:txBody>
      </p:sp>
      <p:pic>
        <p:nvPicPr>
          <p:cNvPr id="4" name="Picture 3" descr="hks_ss_startpoint_yx.png"/>
          <p:cNvPicPr>
            <a:picLocks noChangeAspect="1"/>
          </p:cNvPicPr>
          <p:nvPr/>
        </p:nvPicPr>
        <p:blipFill>
          <a:blip r:embed="rId2" cstate="print"/>
          <a:stretch>
            <a:fillRect/>
          </a:stretch>
        </p:blipFill>
        <p:spPr>
          <a:xfrm flipH="1" flipV="1">
            <a:off x="0" y="836022"/>
            <a:ext cx="9144000" cy="5393560"/>
          </a:xfrm>
          <a:prstGeom prst="rect">
            <a:avLst/>
          </a:prstGeom>
        </p:spPr>
      </p:pic>
      <p:sp>
        <p:nvSpPr>
          <p:cNvPr id="5" name="TextBox 4"/>
          <p:cNvSpPr txBox="1"/>
          <p:nvPr/>
        </p:nvSpPr>
        <p:spPr>
          <a:xfrm>
            <a:off x="1058091" y="6211669"/>
            <a:ext cx="7380514" cy="646331"/>
          </a:xfrm>
          <a:prstGeom prst="rect">
            <a:avLst/>
          </a:prstGeom>
          <a:noFill/>
        </p:spPr>
        <p:txBody>
          <a:bodyPr wrap="square" rtlCol="0">
            <a:spAutoFit/>
          </a:bodyPr>
          <a:lstStyle/>
          <a:p>
            <a:r>
              <a:rPr lang="en-US" b="1" dirty="0" smtClean="0">
                <a:solidFill>
                  <a:srgbClr val="0000CC"/>
                </a:solidFill>
              </a:rPr>
              <a:t>Blue:   	   Simulated </a:t>
            </a:r>
            <a:r>
              <a:rPr lang="en-US" b="1" dirty="0" err="1" smtClean="0">
                <a:solidFill>
                  <a:srgbClr val="0000CC"/>
                </a:solidFill>
              </a:rPr>
              <a:t>s.s</a:t>
            </a:r>
            <a:r>
              <a:rPr lang="en-US" b="1" dirty="0" smtClean="0">
                <a:solidFill>
                  <a:srgbClr val="0000CC"/>
                </a:solidFill>
              </a:rPr>
              <a:t>. events with originally designed symmetric optics</a:t>
            </a:r>
          </a:p>
          <a:p>
            <a:r>
              <a:rPr lang="en-US" b="1" dirty="0" smtClean="0">
                <a:solidFill>
                  <a:srgbClr val="CC00CC"/>
                </a:solidFill>
              </a:rPr>
              <a:t>Magenta:   Real </a:t>
            </a:r>
            <a:r>
              <a:rPr lang="en-US" b="1" dirty="0" err="1" smtClean="0">
                <a:solidFill>
                  <a:srgbClr val="CC00CC"/>
                </a:solidFill>
              </a:rPr>
              <a:t>s.s</a:t>
            </a:r>
            <a:r>
              <a:rPr lang="en-US" b="1" dirty="0" smtClean="0">
                <a:solidFill>
                  <a:srgbClr val="CC00CC"/>
                </a:solidFill>
              </a:rPr>
              <a:t>. events taken in 2009 experiment</a:t>
            </a:r>
            <a:r>
              <a:rPr lang="en-US" b="1" dirty="0" smtClean="0">
                <a:solidFill>
                  <a:srgbClr val="0000CC"/>
                </a:solidFill>
              </a:rPr>
              <a:t> </a:t>
            </a:r>
            <a:endParaRPr lang="en-US" b="1" dirty="0">
              <a:solidFill>
                <a:srgbClr val="0000CC"/>
              </a:solidFill>
            </a:endParaRPr>
          </a:p>
        </p:txBody>
      </p:sp>
      <p:sp>
        <p:nvSpPr>
          <p:cNvPr id="6" name="TextBox 5"/>
          <p:cNvSpPr txBox="1"/>
          <p:nvPr/>
        </p:nvSpPr>
        <p:spPr>
          <a:xfrm>
            <a:off x="404948" y="1031967"/>
            <a:ext cx="979715" cy="369332"/>
          </a:xfrm>
          <a:prstGeom prst="rect">
            <a:avLst/>
          </a:prstGeom>
          <a:noFill/>
        </p:spPr>
        <p:txBody>
          <a:bodyPr wrap="square" rtlCol="0">
            <a:spAutoFit/>
          </a:bodyPr>
          <a:lstStyle/>
          <a:p>
            <a:r>
              <a:rPr lang="en-US" b="1" dirty="0" smtClean="0"/>
              <a:t>Far Left</a:t>
            </a:r>
            <a:endParaRPr lang="en-US" b="1" dirty="0"/>
          </a:p>
        </p:txBody>
      </p:sp>
      <p:sp>
        <p:nvSpPr>
          <p:cNvPr id="7" name="TextBox 6"/>
          <p:cNvSpPr txBox="1"/>
          <p:nvPr/>
        </p:nvSpPr>
        <p:spPr>
          <a:xfrm>
            <a:off x="7733211" y="5625739"/>
            <a:ext cx="1084217" cy="369332"/>
          </a:xfrm>
          <a:prstGeom prst="rect">
            <a:avLst/>
          </a:prstGeom>
          <a:noFill/>
        </p:spPr>
        <p:txBody>
          <a:bodyPr wrap="square" rtlCol="0">
            <a:spAutoFit/>
          </a:bodyPr>
          <a:lstStyle/>
          <a:p>
            <a:r>
              <a:rPr lang="en-US" b="1" dirty="0" smtClean="0"/>
              <a:t>Far Right</a:t>
            </a:r>
            <a:endParaRPr lang="en-US" b="1" dirty="0"/>
          </a:p>
        </p:txBody>
      </p:sp>
      <p:sp>
        <p:nvSpPr>
          <p:cNvPr id="8" name="TextBox 7"/>
          <p:cNvSpPr txBox="1"/>
          <p:nvPr/>
        </p:nvSpPr>
        <p:spPr>
          <a:xfrm>
            <a:off x="0" y="2481943"/>
            <a:ext cx="9144000" cy="1569660"/>
          </a:xfrm>
          <a:prstGeom prst="rect">
            <a:avLst/>
          </a:prstGeom>
          <a:solidFill>
            <a:schemeClr val="bg1"/>
          </a:solidFill>
        </p:spPr>
        <p:txBody>
          <a:bodyPr wrap="square" rtlCol="0">
            <a:spAutoFit/>
          </a:bodyPr>
          <a:lstStyle/>
          <a:p>
            <a:pPr algn="ctr"/>
            <a:r>
              <a:rPr lang="en-US" sz="3200" b="1" dirty="0" smtClean="0"/>
              <a:t>The same dependence or the effect to the correctness in the optics description appears in all correlations between focal plane x, x’, y, 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862149"/>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Effect of Asymmetric Field – X’ Dependence</a:t>
            </a:r>
            <a:r>
              <a:rPr lang="en-US" sz="3200" b="1" dirty="0" smtClean="0">
                <a:solidFill>
                  <a:srgbClr val="0000CC"/>
                </a:solidFill>
                <a:effectLst>
                  <a:outerShdw blurRad="38100" dist="38100" dir="2700000" algn="tl">
                    <a:srgbClr val="000000">
                      <a:alpha val="43137"/>
                    </a:srgbClr>
                  </a:outerShdw>
                </a:effectLst>
              </a:rPr>
              <a:t/>
            </a:r>
            <a:br>
              <a:rPr lang="en-US" sz="3200" b="1" dirty="0" smtClean="0">
                <a:solidFill>
                  <a:srgbClr val="0000CC"/>
                </a:solidFill>
                <a:effectLst>
                  <a:outerShdw blurRad="38100" dist="38100" dir="2700000" algn="tl">
                    <a:srgbClr val="000000">
                      <a:alpha val="43137"/>
                    </a:srgbClr>
                  </a:outerShdw>
                </a:effectLst>
              </a:rPr>
            </a:br>
            <a:r>
              <a:rPr lang="en-US" sz="2700" b="1" dirty="0" smtClean="0">
                <a:solidFill>
                  <a:srgbClr val="C00000"/>
                </a:solidFill>
                <a:effectLst>
                  <a:outerShdw blurRad="38100" dist="38100" dir="2700000" algn="tl">
                    <a:srgbClr val="000000">
                      <a:alpha val="43137"/>
                    </a:srgbClr>
                  </a:outerShdw>
                </a:effectLst>
              </a:rPr>
              <a:t>Reconstruction to the S.S. Plane</a:t>
            </a:r>
            <a:endParaRPr lang="en-US" sz="2700" b="1" dirty="0">
              <a:solidFill>
                <a:srgbClr val="C00000"/>
              </a:solidFill>
              <a:effectLst>
                <a:outerShdw blurRad="38100" dist="38100" dir="2700000" algn="tl">
                  <a:srgbClr val="000000">
                    <a:alpha val="43137"/>
                  </a:srgbClr>
                </a:outerShdw>
              </a:effectLst>
            </a:endParaRPr>
          </a:p>
        </p:txBody>
      </p:sp>
      <p:pic>
        <p:nvPicPr>
          <p:cNvPr id="5" name="Picture 4" descr="ss_fp2t_t2s_ori.png"/>
          <p:cNvPicPr>
            <a:picLocks noChangeAspect="1"/>
          </p:cNvPicPr>
          <p:nvPr/>
        </p:nvPicPr>
        <p:blipFill>
          <a:blip r:embed="rId2" cstate="print"/>
          <a:stretch>
            <a:fillRect/>
          </a:stretch>
        </p:blipFill>
        <p:spPr>
          <a:xfrm flipH="1" flipV="1">
            <a:off x="1036399" y="822960"/>
            <a:ext cx="7071202" cy="6035039"/>
          </a:xfrm>
          <a:prstGeom prst="rect">
            <a:avLst/>
          </a:prstGeom>
        </p:spPr>
      </p:pic>
      <p:sp>
        <p:nvSpPr>
          <p:cNvPr id="6" name="TextBox 5"/>
          <p:cNvSpPr txBox="1"/>
          <p:nvPr/>
        </p:nvSpPr>
        <p:spPr>
          <a:xfrm>
            <a:off x="295835" y="914400"/>
            <a:ext cx="3415553" cy="830997"/>
          </a:xfrm>
          <a:prstGeom prst="rect">
            <a:avLst/>
          </a:prstGeom>
          <a:solidFill>
            <a:schemeClr val="bg1"/>
          </a:solidFill>
          <a:ln>
            <a:solidFill>
              <a:schemeClr val="tx1"/>
            </a:solidFill>
          </a:ln>
        </p:spPr>
        <p:txBody>
          <a:bodyPr wrap="square" rtlCol="0">
            <a:spAutoFit/>
          </a:bodyPr>
          <a:lstStyle/>
          <a:p>
            <a:pPr algn="ctr"/>
            <a:r>
              <a:rPr lang="en-US" sz="2400" dirty="0" smtClean="0"/>
              <a:t>11 columns of holes</a:t>
            </a:r>
          </a:p>
          <a:p>
            <a:pPr algn="ctr"/>
            <a:r>
              <a:rPr lang="en-US" sz="2400" dirty="0" smtClean="0"/>
              <a:t>Only 10 bands appeared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862149"/>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Effect of Introduction of Asymmetric Field in Optics</a:t>
            </a:r>
            <a:r>
              <a:rPr lang="en-US" sz="3200" b="1" dirty="0" smtClean="0">
                <a:solidFill>
                  <a:srgbClr val="0000CC"/>
                </a:solidFill>
                <a:effectLst>
                  <a:outerShdw blurRad="38100" dist="38100" dir="2700000" algn="tl">
                    <a:srgbClr val="000000">
                      <a:alpha val="43137"/>
                    </a:srgbClr>
                  </a:outerShdw>
                </a:effectLst>
              </a:rPr>
              <a:t/>
            </a:r>
            <a:br>
              <a:rPr lang="en-US" sz="3200" b="1" dirty="0" smtClean="0">
                <a:solidFill>
                  <a:srgbClr val="0000CC"/>
                </a:solidFill>
                <a:effectLst>
                  <a:outerShdw blurRad="38100" dist="38100" dir="2700000" algn="tl">
                    <a:srgbClr val="000000">
                      <a:alpha val="43137"/>
                    </a:srgbClr>
                  </a:outerShdw>
                </a:effectLst>
              </a:rPr>
            </a:br>
            <a:r>
              <a:rPr lang="en-US" sz="2700" b="1" dirty="0" smtClean="0">
                <a:solidFill>
                  <a:srgbClr val="C00000"/>
                </a:solidFill>
                <a:effectLst>
                  <a:outerShdw blurRad="38100" dist="38100" dir="2700000" algn="tl">
                    <a:srgbClr val="000000">
                      <a:alpha val="43137"/>
                    </a:srgbClr>
                  </a:outerShdw>
                </a:effectLst>
              </a:rPr>
              <a:t>Focal Plane Y </a:t>
            </a:r>
            <a:r>
              <a:rPr lang="en-US" sz="2700" b="1" dirty="0" err="1" smtClean="0">
                <a:solidFill>
                  <a:srgbClr val="C00000"/>
                </a:solidFill>
                <a:effectLst>
                  <a:outerShdw blurRad="38100" dist="38100" dir="2700000" algn="tl">
                    <a:srgbClr val="000000">
                      <a:alpha val="43137"/>
                    </a:srgbClr>
                  </a:outerShdw>
                </a:effectLst>
              </a:rPr>
              <a:t>vs</a:t>
            </a:r>
            <a:r>
              <a:rPr lang="en-US" sz="2700" b="1" dirty="0" smtClean="0">
                <a:solidFill>
                  <a:srgbClr val="C00000"/>
                </a:solidFill>
                <a:effectLst>
                  <a:outerShdw blurRad="38100" dist="38100" dir="2700000" algn="tl">
                    <a:srgbClr val="000000">
                      <a:alpha val="43137"/>
                    </a:srgbClr>
                  </a:outerShdw>
                </a:effectLst>
              </a:rPr>
              <a:t> X Patterns from Different Column of S.S. Holes</a:t>
            </a:r>
            <a:endParaRPr lang="en-US" sz="2700" b="1" dirty="0">
              <a:solidFill>
                <a:srgbClr val="C00000"/>
              </a:solidFill>
              <a:effectLst>
                <a:outerShdw blurRad="38100" dist="38100" dir="2700000" algn="tl">
                  <a:srgbClr val="000000">
                    <a:alpha val="43137"/>
                  </a:srgbClr>
                </a:outerShdw>
              </a:effectLst>
            </a:endParaRPr>
          </a:p>
        </p:txBody>
      </p:sp>
      <p:pic>
        <p:nvPicPr>
          <p:cNvPr id="5" name="Picture 4" descr="hks_ss_tuningstatus_yx.png"/>
          <p:cNvPicPr>
            <a:picLocks noChangeAspect="1"/>
          </p:cNvPicPr>
          <p:nvPr/>
        </p:nvPicPr>
        <p:blipFill>
          <a:blip r:embed="rId3" cstate="print"/>
          <a:stretch>
            <a:fillRect/>
          </a:stretch>
        </p:blipFill>
        <p:spPr>
          <a:xfrm flipH="1" flipV="1">
            <a:off x="-4" y="901336"/>
            <a:ext cx="8974183" cy="5133704"/>
          </a:xfrm>
          <a:prstGeom prst="rect">
            <a:avLst/>
          </a:prstGeom>
        </p:spPr>
      </p:pic>
      <p:sp>
        <p:nvSpPr>
          <p:cNvPr id="6" name="TextBox 5"/>
          <p:cNvSpPr txBox="1"/>
          <p:nvPr/>
        </p:nvSpPr>
        <p:spPr>
          <a:xfrm>
            <a:off x="940525" y="6211669"/>
            <a:ext cx="7380514" cy="646331"/>
          </a:xfrm>
          <a:prstGeom prst="rect">
            <a:avLst/>
          </a:prstGeom>
          <a:noFill/>
        </p:spPr>
        <p:txBody>
          <a:bodyPr wrap="square" rtlCol="0">
            <a:spAutoFit/>
          </a:bodyPr>
          <a:lstStyle/>
          <a:p>
            <a:r>
              <a:rPr lang="en-US" b="1" dirty="0" smtClean="0">
                <a:solidFill>
                  <a:srgbClr val="0000CC"/>
                </a:solidFill>
              </a:rPr>
              <a:t>Blue:   	   Simulated </a:t>
            </a:r>
            <a:r>
              <a:rPr lang="en-US" b="1" dirty="0" err="1" smtClean="0">
                <a:solidFill>
                  <a:srgbClr val="0000CC"/>
                </a:solidFill>
              </a:rPr>
              <a:t>s.s</a:t>
            </a:r>
            <a:r>
              <a:rPr lang="en-US" b="1" dirty="0" smtClean="0">
                <a:solidFill>
                  <a:srgbClr val="0000CC"/>
                </a:solidFill>
              </a:rPr>
              <a:t>. events with originally designed symmetric optics</a:t>
            </a:r>
          </a:p>
          <a:p>
            <a:r>
              <a:rPr lang="en-US" b="1" dirty="0" smtClean="0">
                <a:solidFill>
                  <a:srgbClr val="CC00CC"/>
                </a:solidFill>
              </a:rPr>
              <a:t>Magenta:   Real </a:t>
            </a:r>
            <a:r>
              <a:rPr lang="en-US" b="1" dirty="0" err="1" smtClean="0">
                <a:solidFill>
                  <a:srgbClr val="CC00CC"/>
                </a:solidFill>
              </a:rPr>
              <a:t>s.s</a:t>
            </a:r>
            <a:r>
              <a:rPr lang="en-US" b="1" dirty="0" smtClean="0">
                <a:solidFill>
                  <a:srgbClr val="CC00CC"/>
                </a:solidFill>
              </a:rPr>
              <a:t>. events taken in 2009 experiment</a:t>
            </a:r>
            <a:r>
              <a:rPr lang="en-US" b="1" dirty="0" smtClean="0">
                <a:solidFill>
                  <a:srgbClr val="0000CC"/>
                </a:solidFill>
              </a:rPr>
              <a:t> </a:t>
            </a:r>
            <a:endParaRPr lang="en-US" b="1" dirty="0">
              <a:solidFill>
                <a:srgbClr val="0000CC"/>
              </a:solidFill>
            </a:endParaRPr>
          </a:p>
        </p:txBody>
      </p:sp>
      <p:sp>
        <p:nvSpPr>
          <p:cNvPr id="8" name="TextBox 7"/>
          <p:cNvSpPr txBox="1"/>
          <p:nvPr/>
        </p:nvSpPr>
        <p:spPr>
          <a:xfrm>
            <a:off x="0" y="2481943"/>
            <a:ext cx="9144000" cy="1077218"/>
          </a:xfrm>
          <a:prstGeom prst="rect">
            <a:avLst/>
          </a:prstGeom>
          <a:solidFill>
            <a:schemeClr val="bg1"/>
          </a:solidFill>
        </p:spPr>
        <p:txBody>
          <a:bodyPr wrap="square" rtlCol="0">
            <a:spAutoFit/>
          </a:bodyPr>
          <a:lstStyle/>
          <a:p>
            <a:pPr algn="ctr"/>
            <a:r>
              <a:rPr lang="en-US" sz="3200" b="1" dirty="0" smtClean="0"/>
              <a:t>The same quality of agreement appears in all correlations between focal plane x, x’, y, 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ks_ss_startpoint_yx.png"/>
          <p:cNvPicPr>
            <a:picLocks noChangeAspect="1"/>
          </p:cNvPicPr>
          <p:nvPr/>
        </p:nvPicPr>
        <p:blipFill>
          <a:blip r:embed="rId2" cstate="print"/>
          <a:stretch>
            <a:fillRect/>
          </a:stretch>
        </p:blipFill>
        <p:spPr>
          <a:xfrm flipH="1" flipV="1">
            <a:off x="0" y="1084217"/>
            <a:ext cx="4454434" cy="5289056"/>
          </a:xfrm>
          <a:prstGeom prst="rect">
            <a:avLst/>
          </a:prstGeom>
        </p:spPr>
      </p:pic>
      <p:pic>
        <p:nvPicPr>
          <p:cNvPr id="5" name="Picture 4" descr="hks_ss_tuningstatus_yx.png"/>
          <p:cNvPicPr>
            <a:picLocks noChangeAspect="1"/>
          </p:cNvPicPr>
          <p:nvPr/>
        </p:nvPicPr>
        <p:blipFill>
          <a:blip r:embed="rId3" cstate="print"/>
          <a:stretch>
            <a:fillRect/>
          </a:stretch>
        </p:blipFill>
        <p:spPr>
          <a:xfrm flipH="1" flipV="1">
            <a:off x="4558936" y="1071153"/>
            <a:ext cx="4585063" cy="5290457"/>
          </a:xfrm>
          <a:prstGeom prst="rect">
            <a:avLst/>
          </a:prstGeom>
        </p:spPr>
      </p:pic>
      <p:sp>
        <p:nvSpPr>
          <p:cNvPr id="6" name="TextBox 5"/>
          <p:cNvSpPr txBox="1"/>
          <p:nvPr/>
        </p:nvSpPr>
        <p:spPr>
          <a:xfrm>
            <a:off x="1084216" y="6273225"/>
            <a:ext cx="7014755" cy="584775"/>
          </a:xfrm>
          <a:prstGeom prst="rect">
            <a:avLst/>
          </a:prstGeom>
          <a:noFill/>
        </p:spPr>
        <p:txBody>
          <a:bodyPr wrap="square" rtlCol="0">
            <a:spAutoFit/>
          </a:bodyPr>
          <a:lstStyle/>
          <a:p>
            <a:r>
              <a:rPr lang="en-US" sz="1600" b="1" dirty="0" smtClean="0">
                <a:solidFill>
                  <a:srgbClr val="0000CC"/>
                </a:solidFill>
              </a:rPr>
              <a:t>Blue:   	   Simulated </a:t>
            </a:r>
            <a:r>
              <a:rPr lang="en-US" sz="1600" b="1" dirty="0" err="1" smtClean="0">
                <a:solidFill>
                  <a:srgbClr val="0000CC"/>
                </a:solidFill>
              </a:rPr>
              <a:t>s.s</a:t>
            </a:r>
            <a:r>
              <a:rPr lang="en-US" sz="1600" b="1" dirty="0" smtClean="0">
                <a:solidFill>
                  <a:srgbClr val="0000CC"/>
                </a:solidFill>
              </a:rPr>
              <a:t>. events with originally designed symmetric optics</a:t>
            </a:r>
          </a:p>
          <a:p>
            <a:r>
              <a:rPr lang="en-US" sz="1600" b="1" dirty="0" smtClean="0">
                <a:solidFill>
                  <a:srgbClr val="CC00CC"/>
                </a:solidFill>
              </a:rPr>
              <a:t>Magenta:    Real </a:t>
            </a:r>
            <a:r>
              <a:rPr lang="en-US" sz="1600" b="1" dirty="0" err="1" smtClean="0">
                <a:solidFill>
                  <a:srgbClr val="CC00CC"/>
                </a:solidFill>
              </a:rPr>
              <a:t>s.s</a:t>
            </a:r>
            <a:r>
              <a:rPr lang="en-US" sz="1600" b="1" dirty="0" smtClean="0">
                <a:solidFill>
                  <a:srgbClr val="CC00CC"/>
                </a:solidFill>
              </a:rPr>
              <a:t>. events taken in 2009 experiment</a:t>
            </a:r>
            <a:r>
              <a:rPr lang="en-US" sz="1600" b="1" dirty="0" smtClean="0">
                <a:solidFill>
                  <a:srgbClr val="0000CC"/>
                </a:solidFill>
              </a:rPr>
              <a:t> </a:t>
            </a:r>
            <a:endParaRPr lang="en-US" sz="1600" b="1" dirty="0">
              <a:solidFill>
                <a:srgbClr val="0000CC"/>
              </a:solidFill>
            </a:endParaRPr>
          </a:p>
        </p:txBody>
      </p:sp>
      <p:cxnSp>
        <p:nvCxnSpPr>
          <p:cNvPr id="8" name="Straight Connector 7"/>
          <p:cNvCxnSpPr/>
          <p:nvPr/>
        </p:nvCxnSpPr>
        <p:spPr>
          <a:xfrm rot="5400000">
            <a:off x="1835332" y="3494314"/>
            <a:ext cx="53688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0080" y="718457"/>
            <a:ext cx="3265714" cy="584775"/>
          </a:xfrm>
          <a:prstGeom prst="rect">
            <a:avLst/>
          </a:prstGeom>
          <a:noFill/>
        </p:spPr>
        <p:txBody>
          <a:bodyPr wrap="square" rtlCol="0">
            <a:spAutoFit/>
          </a:bodyPr>
          <a:lstStyle/>
          <a:p>
            <a:pPr algn="ctr"/>
            <a:r>
              <a:rPr lang="en-US" sz="3200" b="1" dirty="0" smtClean="0"/>
              <a:t>Before</a:t>
            </a:r>
            <a:endParaRPr lang="en-US" sz="3200" b="1" dirty="0"/>
          </a:p>
        </p:txBody>
      </p:sp>
      <p:sp>
        <p:nvSpPr>
          <p:cNvPr id="10" name="TextBox 9"/>
          <p:cNvSpPr txBox="1"/>
          <p:nvPr/>
        </p:nvSpPr>
        <p:spPr>
          <a:xfrm>
            <a:off x="5194663" y="727165"/>
            <a:ext cx="3265714" cy="584775"/>
          </a:xfrm>
          <a:prstGeom prst="rect">
            <a:avLst/>
          </a:prstGeom>
          <a:noFill/>
        </p:spPr>
        <p:txBody>
          <a:bodyPr wrap="square" rtlCol="0">
            <a:spAutoFit/>
          </a:bodyPr>
          <a:lstStyle/>
          <a:p>
            <a:pPr algn="ctr"/>
            <a:r>
              <a:rPr lang="en-US" sz="3200" b="1" dirty="0" smtClean="0"/>
              <a:t>After</a:t>
            </a:r>
            <a:endParaRPr lang="en-US" sz="3200" b="1" dirty="0"/>
          </a:p>
        </p:txBody>
      </p:sp>
      <p:sp>
        <p:nvSpPr>
          <p:cNvPr id="11" name="Title 1"/>
          <p:cNvSpPr>
            <a:spLocks noGrp="1"/>
          </p:cNvSpPr>
          <p:nvPr>
            <p:ph type="title"/>
          </p:nvPr>
        </p:nvSpPr>
        <p:spPr>
          <a:xfrm>
            <a:off x="0" y="1"/>
            <a:ext cx="9144000" cy="718456"/>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Comparison of Optics: Originally thought and Now</a:t>
            </a:r>
            <a:endParaRPr lang="en-US" sz="27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hks_ss_startpoint_xpx.png"/>
          <p:cNvPicPr>
            <a:picLocks noChangeAspect="1"/>
          </p:cNvPicPr>
          <p:nvPr/>
        </p:nvPicPr>
        <p:blipFill>
          <a:blip r:embed="rId2" cstate="print"/>
          <a:stretch>
            <a:fillRect/>
          </a:stretch>
        </p:blipFill>
        <p:spPr>
          <a:xfrm>
            <a:off x="1" y="770710"/>
            <a:ext cx="4689566" cy="5630090"/>
          </a:xfrm>
          <a:prstGeom prst="rect">
            <a:avLst/>
          </a:prstGeom>
        </p:spPr>
      </p:pic>
      <p:pic>
        <p:nvPicPr>
          <p:cNvPr id="12" name="Picture 11" descr="hks_ss_tuningstatus_xpx.png"/>
          <p:cNvPicPr>
            <a:picLocks noChangeAspect="1"/>
          </p:cNvPicPr>
          <p:nvPr/>
        </p:nvPicPr>
        <p:blipFill>
          <a:blip r:embed="rId3" cstate="print"/>
          <a:stretch>
            <a:fillRect/>
          </a:stretch>
        </p:blipFill>
        <p:spPr>
          <a:xfrm>
            <a:off x="4493623" y="757102"/>
            <a:ext cx="4650377" cy="5643698"/>
          </a:xfrm>
          <a:prstGeom prst="rect">
            <a:avLst/>
          </a:prstGeom>
        </p:spPr>
      </p:pic>
      <p:sp>
        <p:nvSpPr>
          <p:cNvPr id="6" name="TextBox 5"/>
          <p:cNvSpPr txBox="1"/>
          <p:nvPr/>
        </p:nvSpPr>
        <p:spPr>
          <a:xfrm>
            <a:off x="1162594" y="6273225"/>
            <a:ext cx="6818812" cy="584775"/>
          </a:xfrm>
          <a:prstGeom prst="rect">
            <a:avLst/>
          </a:prstGeom>
          <a:noFill/>
        </p:spPr>
        <p:txBody>
          <a:bodyPr wrap="square" rtlCol="0">
            <a:spAutoFit/>
          </a:bodyPr>
          <a:lstStyle/>
          <a:p>
            <a:r>
              <a:rPr lang="en-US" sz="1600" b="1" dirty="0" smtClean="0">
                <a:solidFill>
                  <a:srgbClr val="FF33CC"/>
                </a:solidFill>
              </a:rPr>
              <a:t>Magenta:    Simulated </a:t>
            </a:r>
            <a:r>
              <a:rPr lang="en-US" sz="1600" b="1" dirty="0" err="1" smtClean="0">
                <a:solidFill>
                  <a:srgbClr val="FF33CC"/>
                </a:solidFill>
              </a:rPr>
              <a:t>s.s</a:t>
            </a:r>
            <a:r>
              <a:rPr lang="en-US" sz="1600" b="1" dirty="0" smtClean="0">
                <a:solidFill>
                  <a:srgbClr val="FF33CC"/>
                </a:solidFill>
              </a:rPr>
              <a:t>. events with originally designed symmetric optics</a:t>
            </a:r>
          </a:p>
          <a:p>
            <a:r>
              <a:rPr lang="en-US" sz="1600" b="1" dirty="0" smtClean="0">
                <a:solidFill>
                  <a:srgbClr val="0000CC"/>
                </a:solidFill>
              </a:rPr>
              <a:t>Blue:	</a:t>
            </a:r>
            <a:r>
              <a:rPr lang="en-US" sz="1600" b="1" dirty="0" smtClean="0">
                <a:solidFill>
                  <a:srgbClr val="CC00CC"/>
                </a:solidFill>
              </a:rPr>
              <a:t>   </a:t>
            </a:r>
            <a:r>
              <a:rPr lang="en-US" sz="1600" b="1" dirty="0" smtClean="0">
                <a:solidFill>
                  <a:srgbClr val="0000CC"/>
                </a:solidFill>
              </a:rPr>
              <a:t>Real </a:t>
            </a:r>
            <a:r>
              <a:rPr lang="en-US" sz="1600" b="1" dirty="0" err="1" smtClean="0">
                <a:solidFill>
                  <a:srgbClr val="0000CC"/>
                </a:solidFill>
              </a:rPr>
              <a:t>s.s</a:t>
            </a:r>
            <a:r>
              <a:rPr lang="en-US" sz="1600" b="1" dirty="0" smtClean="0">
                <a:solidFill>
                  <a:srgbClr val="0000CC"/>
                </a:solidFill>
              </a:rPr>
              <a:t>. events taken in 2009 experiment </a:t>
            </a:r>
            <a:endParaRPr lang="en-US" sz="1600" b="1" dirty="0">
              <a:solidFill>
                <a:srgbClr val="0000CC"/>
              </a:solidFill>
            </a:endParaRPr>
          </a:p>
        </p:txBody>
      </p:sp>
      <p:cxnSp>
        <p:nvCxnSpPr>
          <p:cNvPr id="7" name="Straight Connector 6"/>
          <p:cNvCxnSpPr/>
          <p:nvPr/>
        </p:nvCxnSpPr>
        <p:spPr>
          <a:xfrm rot="5400000">
            <a:off x="1835332" y="3494314"/>
            <a:ext cx="53688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40080" y="718457"/>
            <a:ext cx="3265714" cy="584775"/>
          </a:xfrm>
          <a:prstGeom prst="rect">
            <a:avLst/>
          </a:prstGeom>
          <a:noFill/>
        </p:spPr>
        <p:txBody>
          <a:bodyPr wrap="square" rtlCol="0">
            <a:spAutoFit/>
          </a:bodyPr>
          <a:lstStyle/>
          <a:p>
            <a:pPr algn="ctr"/>
            <a:r>
              <a:rPr lang="en-US" sz="3200" b="1" dirty="0" smtClean="0"/>
              <a:t>Before</a:t>
            </a:r>
            <a:endParaRPr lang="en-US" sz="3200" b="1" dirty="0"/>
          </a:p>
        </p:txBody>
      </p:sp>
      <p:sp>
        <p:nvSpPr>
          <p:cNvPr id="9" name="TextBox 8"/>
          <p:cNvSpPr txBox="1"/>
          <p:nvPr/>
        </p:nvSpPr>
        <p:spPr>
          <a:xfrm>
            <a:off x="5194663" y="727165"/>
            <a:ext cx="3265714" cy="584775"/>
          </a:xfrm>
          <a:prstGeom prst="rect">
            <a:avLst/>
          </a:prstGeom>
          <a:noFill/>
        </p:spPr>
        <p:txBody>
          <a:bodyPr wrap="square" rtlCol="0">
            <a:spAutoFit/>
          </a:bodyPr>
          <a:lstStyle/>
          <a:p>
            <a:pPr algn="ctr"/>
            <a:r>
              <a:rPr lang="en-US" sz="3200" b="1" dirty="0" smtClean="0"/>
              <a:t>After</a:t>
            </a:r>
            <a:endParaRPr lang="en-US" sz="3200" b="1" dirty="0"/>
          </a:p>
        </p:txBody>
      </p:sp>
      <p:sp>
        <p:nvSpPr>
          <p:cNvPr id="10" name="Title 1"/>
          <p:cNvSpPr>
            <a:spLocks noGrp="1"/>
          </p:cNvSpPr>
          <p:nvPr>
            <p:ph type="title"/>
          </p:nvPr>
        </p:nvSpPr>
        <p:spPr>
          <a:xfrm>
            <a:off x="0" y="1"/>
            <a:ext cx="9144000" cy="718456"/>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rPr>
              <a:t>Comparison of Optics: Originally thought and Now</a:t>
            </a:r>
            <a:endParaRPr lang="en-US" sz="27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1041</Words>
  <Application>Microsoft Office PowerPoint</Application>
  <PresentationFormat>On-screen Show (4:3)</PresentationFormat>
  <Paragraphs>97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HKS Analysis Status Report  Liguang Tang (Hampton/JLAB)  Hall C User Meeting, Jan. 15, 2011</vt:lpstr>
      <vt:lpstr>Analysis for 2009 (E05-115) Data</vt:lpstr>
      <vt:lpstr>New Finding from 2009 (E05-115) Data Analysis </vt:lpstr>
      <vt:lpstr>Slide 4</vt:lpstr>
      <vt:lpstr>Effect of Asymmetric Field – X’ Dependence Focal Plane Y vs X Patterns from Different Column of S.S. Holes</vt:lpstr>
      <vt:lpstr>Effect of Asymmetric Field – X’ Dependence Reconstruction to the S.S. Plane</vt:lpstr>
      <vt:lpstr>Effect of Introduction of Asymmetric Field in Optics Focal Plane Y vs X Patterns from Different Column of S.S. Holes</vt:lpstr>
      <vt:lpstr>Comparison of Optics: Originally thought and Now</vt:lpstr>
      <vt:lpstr>Comparison of Optics: Originally thought and Now</vt:lpstr>
      <vt:lpstr>Comparison of Optics: Originally thought and Now</vt:lpstr>
      <vt:lpstr>Same Comparison of Optics for HES</vt:lpstr>
      <vt:lpstr>Comparison of Optics: Originally thought and Now</vt:lpstr>
      <vt:lpstr>Analysis Plan for 2009 Data</vt:lpstr>
      <vt:lpstr>Analysis Plan for 2005 Data</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tangl</dc:creator>
  <cp:lastModifiedBy>tangl</cp:lastModifiedBy>
  <cp:revision>11</cp:revision>
  <dcterms:created xsi:type="dcterms:W3CDTF">2011-01-04T20:05:50Z</dcterms:created>
  <dcterms:modified xsi:type="dcterms:W3CDTF">2011-01-06T16:27:53Z</dcterms:modified>
</cp:coreProperties>
</file>