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351" r:id="rId2"/>
    <p:sldId id="338" r:id="rId3"/>
    <p:sldId id="353" r:id="rId4"/>
    <p:sldId id="345" r:id="rId5"/>
    <p:sldId id="347" r:id="rId6"/>
    <p:sldId id="352" r:id="rId7"/>
    <p:sldId id="35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333399"/>
    <a:srgbClr val="32946A"/>
    <a:srgbClr val="0000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85" autoAdjust="0"/>
  </p:normalViewPr>
  <p:slideViewPr>
    <p:cSldViewPr>
      <p:cViewPr varScale="1">
        <p:scale>
          <a:sx n="67" d="100"/>
          <a:sy n="67" d="100"/>
        </p:scale>
        <p:origin x="-5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3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1DB0E1-CC56-4B89-A400-DC1D6472BD9B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1EC5D-6090-4243-8E53-E5C8AFA0A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91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-598488" y="0"/>
            <a:ext cx="4795838" cy="35972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1EC5D-6090-4243-8E53-E5C8AFA0A55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4962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-598488" y="0"/>
            <a:ext cx="4794251" cy="3597275"/>
          </a:xfrm>
        </p:spPr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85838" y="312578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3079" name="Picture 7" descr="title header_Blue_646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7" descr="doe_black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4963" y="6456363"/>
            <a:ext cx="9604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8" descr="title footer_Blue_646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794500"/>
            <a:ext cx="9144000" cy="6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47871D-ADFB-4FD8-AAF2-5E5A422C89EB}" type="datetime1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116010-36F3-4481-B23E-13AA641A3620}" type="datetime1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>
                <a:solidFill>
                  <a:schemeClr val="bg2">
                    <a:lumMod val="10000"/>
                  </a:schemeClr>
                </a:solidFill>
              </a:defRPr>
            </a:lvl1pPr>
            <a:lvl2pPr>
              <a:defRPr sz="2000">
                <a:solidFill>
                  <a:schemeClr val="bg2">
                    <a:lumMod val="10000"/>
                  </a:schemeClr>
                </a:solidFill>
              </a:defRPr>
            </a:lvl2pPr>
            <a:lvl3pPr>
              <a:defRPr sz="1800">
                <a:solidFill>
                  <a:schemeClr val="bg2">
                    <a:lumMod val="10000"/>
                  </a:schemeClr>
                </a:solidFill>
              </a:defRPr>
            </a:lvl3pPr>
            <a:lvl4pPr>
              <a:defRPr sz="1600">
                <a:solidFill>
                  <a:schemeClr val="bg2">
                    <a:lumMod val="10000"/>
                  </a:schemeClr>
                </a:solidFill>
              </a:defRPr>
            </a:lvl4pPr>
            <a:lvl5pPr>
              <a:defRPr sz="1400">
                <a:solidFill>
                  <a:schemeClr val="bg2">
                    <a:lumMod val="1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262F91-8FBA-4C1D-95F2-B067F5265C9B}" type="datetime1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3000" b="1" cap="none" baseline="0"/>
            </a:lvl1pPr>
          </a:lstStyle>
          <a:p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BF8EE2-B728-48C7-9CB2-BC6525C66E62}" type="datetime1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 u="none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EAAB5B-6993-4CA9-B6C8-D45FDF81B976}" type="datetime1">
              <a:rPr lang="en-US" smtClean="0"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410F63-F53A-4B2B-8647-7608823410B9}" type="datetime1">
              <a:rPr lang="en-US" smtClean="0"/>
              <a:t>1/13/2015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2BBB22-1A00-4495-985A-6541F2FD1147}" type="datetime1">
              <a:rPr lang="en-US" smtClean="0"/>
              <a:t>1/13/2015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E7F590-54AB-46AA-9273-224C5C768336}" type="datetime1">
              <a:rPr lang="en-US" smtClean="0"/>
              <a:t>1/13/2015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479550"/>
          </a:xfrm>
        </p:spPr>
        <p:txBody>
          <a:bodyPr anchor="t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52601"/>
            <a:ext cx="3008313" cy="441960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28068B-7296-4430-B623-14A25A76BF0C}" type="datetime1">
              <a:rPr lang="en-US" smtClean="0"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55F37C-99DC-416D-BBDD-0446E79ADAEC}" type="datetime1">
              <a:rPr lang="en-US" smtClean="0"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5" descr="slide footer_blue_646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324600"/>
            <a:ext cx="91440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6572250"/>
            <a:ext cx="13716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DAAB2215-C3B2-42AA-8E66-1F3DBC7BA801}" type="datetime1">
              <a:rPr lang="en-US" smtClean="0"/>
              <a:t>1/13/2015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7225" y="6307138"/>
            <a:ext cx="59420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489700"/>
            <a:ext cx="3841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31" name="Picture 7" descr="slide header_646.jp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Char char="•"/>
        <a:defRPr sz="1800" i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Char char="–"/>
        <a:defRPr sz="1600" i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jlab.org/cugwiki/index.php/JSA_Travel_Fund_for_Extra_Child_Care_(ExCARE)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228600"/>
            <a:ext cx="8229600" cy="838200"/>
          </a:xfrm>
        </p:spPr>
        <p:txBody>
          <a:bodyPr lIns="90000" tIns="46800" rIns="90000" bIns="46800"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Users </a:t>
            </a:r>
            <a:r>
              <a:rPr lang="en-US" dirty="0">
                <a:solidFill>
                  <a:schemeClr val="tx1">
                    <a:lumMod val="90000"/>
                    <a:lumOff val="10000"/>
                  </a:schemeClr>
                </a:solidFill>
              </a:rPr>
              <a:t>Group Board of </a:t>
            </a:r>
            <a:r>
              <a:rPr lang="en-US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Directors</a:t>
            </a:r>
            <a:endParaRPr lang="en-US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914400" y="4191000"/>
            <a:ext cx="41910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u="sng" dirty="0" smtClean="0">
                <a:solidFill>
                  <a:srgbClr val="C00000"/>
                </a:solidFill>
              </a:rPr>
              <a:t>May 2014 Election:</a:t>
            </a:r>
            <a:endParaRPr lang="en-US" sz="1600" b="1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07425" y="6489700"/>
            <a:ext cx="384175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53" t="35886" r="9751" b="8735"/>
          <a:stretch/>
        </p:blipFill>
        <p:spPr>
          <a:xfrm>
            <a:off x="76200" y="654025"/>
            <a:ext cx="8974828" cy="3460775"/>
          </a:xfrm>
          <a:prstGeom prst="rect">
            <a:avLst/>
          </a:prstGeom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219200" y="4526340"/>
            <a:ext cx="5715000" cy="175432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2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dirty="0" smtClean="0">
                <a:solidFill>
                  <a:srgbClr val="C00000"/>
                </a:solidFill>
              </a:rPr>
              <a:t>Vice-chair</a:t>
            </a:r>
          </a:p>
          <a:p>
            <a:pPr eaLnBrk="1" hangingPunct="1"/>
            <a:r>
              <a:rPr lang="en-US" sz="1800" b="1" dirty="0">
                <a:solidFill>
                  <a:srgbClr val="C00000"/>
                </a:solidFill>
              </a:rPr>
              <a:t> </a:t>
            </a:r>
            <a:r>
              <a:rPr lang="en-US" sz="1800" b="1" dirty="0" smtClean="0">
                <a:solidFill>
                  <a:srgbClr val="C00000"/>
                </a:solidFill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</a:rPr>
              <a:t>Haiyan Gao</a:t>
            </a:r>
          </a:p>
          <a:p>
            <a:pPr eaLnBrk="1" hangingPunct="1"/>
            <a:r>
              <a:rPr lang="en-US" sz="1800" b="1" dirty="0" smtClean="0">
                <a:solidFill>
                  <a:srgbClr val="C00000"/>
                </a:solidFill>
              </a:rPr>
              <a:t>At-large members</a:t>
            </a:r>
          </a:p>
          <a:p>
            <a:pPr eaLnBrk="1" hangingPunct="1"/>
            <a:r>
              <a:rPr lang="en-US" sz="1800" b="1" dirty="0">
                <a:solidFill>
                  <a:srgbClr val="C00000"/>
                </a:solidFill>
              </a:rPr>
              <a:t> </a:t>
            </a:r>
            <a:r>
              <a:rPr lang="en-US" sz="1800" b="1" dirty="0" smtClean="0">
                <a:solidFill>
                  <a:srgbClr val="C00000"/>
                </a:solidFill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</a:rPr>
              <a:t>Elton Smith,</a:t>
            </a:r>
          </a:p>
          <a:p>
            <a:pPr eaLnBrk="1" hangingPunct="1"/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</a:rPr>
              <a:t>  Silvia </a:t>
            </a:r>
            <a:r>
              <a:rPr lang="en-US" sz="1800" b="1" dirty="0" err="1" smtClean="0">
                <a:solidFill>
                  <a:schemeClr val="tx1"/>
                </a:solidFill>
              </a:rPr>
              <a:t>Niccolai</a:t>
            </a:r>
            <a:r>
              <a:rPr lang="en-US" sz="1800" b="1" dirty="0" smtClean="0">
                <a:solidFill>
                  <a:schemeClr val="tx1"/>
                </a:solidFill>
              </a:rPr>
              <a:t>,</a:t>
            </a:r>
          </a:p>
          <a:p>
            <a:pPr eaLnBrk="1" hangingPunct="1"/>
            <a:r>
              <a:rPr lang="en-US" sz="1800" b="1" dirty="0" smtClean="0">
                <a:solidFill>
                  <a:schemeClr val="tx1"/>
                </a:solidFill>
              </a:rPr>
              <a:t>   Garth Huber</a:t>
            </a:r>
          </a:p>
          <a:p>
            <a:pPr eaLnBrk="1" hangingPunct="1"/>
            <a:r>
              <a:rPr lang="en-US" sz="1800" b="1" dirty="0" smtClean="0">
                <a:solidFill>
                  <a:srgbClr val="C00000"/>
                </a:solidFill>
              </a:rPr>
              <a:t>Postdoc Rep.</a:t>
            </a:r>
          </a:p>
          <a:p>
            <a:pPr eaLnBrk="1" hangingPunct="1"/>
            <a:r>
              <a:rPr lang="en-US" sz="1800" b="1" dirty="0">
                <a:solidFill>
                  <a:srgbClr val="C00000"/>
                </a:solidFill>
              </a:rPr>
              <a:t> </a:t>
            </a:r>
            <a:r>
              <a:rPr lang="en-US" sz="1800" b="1" dirty="0" smtClean="0">
                <a:solidFill>
                  <a:srgbClr val="C00000"/>
                </a:solidFill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</a:rPr>
              <a:t>Elena Long</a:t>
            </a:r>
          </a:p>
          <a:p>
            <a:pPr eaLnBrk="1" hangingPunct="1"/>
            <a:r>
              <a:rPr lang="en-US" sz="1800" b="1" dirty="0" smtClean="0">
                <a:solidFill>
                  <a:srgbClr val="C00000"/>
                </a:solidFill>
              </a:rPr>
              <a:t>Grad Student Rep.</a:t>
            </a:r>
          </a:p>
          <a:p>
            <a:pPr eaLnBrk="1" hangingPunct="1"/>
            <a:r>
              <a:rPr lang="en-US" sz="1800" b="1" dirty="0">
                <a:solidFill>
                  <a:srgbClr val="C00000"/>
                </a:solidFill>
              </a:rPr>
              <a:t> </a:t>
            </a:r>
            <a:r>
              <a:rPr lang="en-US" sz="1800" b="1" dirty="0" smtClean="0">
                <a:solidFill>
                  <a:srgbClr val="C00000"/>
                </a:solidFill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</a:rPr>
              <a:t>Melissa Cummings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4258814" y="5867400"/>
            <a:ext cx="3970786" cy="5334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rgbClr val="00009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rgbClr val="333399"/>
                </a:solidFill>
                <a:latin typeface="Calibri" pitchFamily="34" charset="0"/>
              </a:rPr>
              <a:t>https://wiki.jlab.org/cugwiki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333399"/>
              </a:solidFill>
              <a:effectLst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50902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457200" y="381000"/>
            <a:ext cx="800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rebuchet MS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rebuchet MS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rebuchet MS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kern="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UGBoD Activities </a:t>
            </a:r>
            <a:r>
              <a:rPr lang="en-US" sz="2000" kern="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(</a:t>
            </a:r>
            <a:r>
              <a:rPr lang="en-US" sz="2000" kern="0" dirty="0" smtClean="0">
                <a:solidFill>
                  <a:srgbClr val="008000"/>
                </a:solidFill>
              </a:rPr>
              <a:t>most supported by </a:t>
            </a:r>
            <a:r>
              <a:rPr lang="en-US" sz="2000" u="sng" kern="0" dirty="0" smtClean="0">
                <a:solidFill>
                  <a:srgbClr val="008000"/>
                </a:solidFill>
              </a:rPr>
              <a:t>JSA Initiative Fund</a:t>
            </a:r>
            <a:r>
              <a:rPr lang="en-US" sz="2000" kern="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)</a:t>
            </a:r>
            <a:endParaRPr lang="en-US" kern="0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5" name="Subtitle 3"/>
          <p:cNvSpPr txBox="1">
            <a:spLocks/>
          </p:cNvSpPr>
          <p:nvPr/>
        </p:nvSpPr>
        <p:spPr bwMode="auto">
          <a:xfrm>
            <a:off x="381000" y="990600"/>
            <a:ext cx="8305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Wingdings" pitchFamily="2" charset="2"/>
              <a:buChar char="§"/>
              <a:defRPr sz="2000" b="1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Char char="–"/>
              <a:defRPr sz="2000">
                <a:solidFill>
                  <a:schemeClr val="bg2">
                    <a:lumMod val="10000"/>
                  </a:schemeClr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Char char="•"/>
              <a:defRPr sz="1800" i="1">
                <a:solidFill>
                  <a:schemeClr val="bg2">
                    <a:lumMod val="10000"/>
                  </a:schemeClr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Char char="–"/>
              <a:defRPr sz="1600" i="1">
                <a:solidFill>
                  <a:schemeClr val="bg2">
                    <a:lumMod val="10000"/>
                  </a:schemeClr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400">
                <a:solidFill>
                  <a:schemeClr val="bg2">
                    <a:lumMod val="10000"/>
                  </a:schemeClr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292100" indent="-292100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Font typeface="Arial" charset="0"/>
              <a:buChar char="•"/>
              <a:tabLst>
                <a:tab pos="292100" algn="l"/>
              </a:tabLst>
              <a:defRPr/>
            </a:pPr>
            <a:r>
              <a:rPr lang="en-US" sz="1800" kern="0" dirty="0" smtClean="0">
                <a:solidFill>
                  <a:srgbClr val="000090"/>
                </a:solidFill>
                <a:latin typeface="Calibri" panose="020F0502020204030204" pitchFamily="34" charset="0"/>
              </a:rPr>
              <a:t>Selected the winner of the </a:t>
            </a:r>
            <a:r>
              <a:rPr lang="en-US" sz="1800" kern="0" dirty="0" smtClean="0">
                <a:solidFill>
                  <a:srgbClr val="FF00FF"/>
                </a:solidFill>
                <a:latin typeface="Calibri" panose="020F0502020204030204" pitchFamily="34" charset="0"/>
              </a:rPr>
              <a:t>postdoc prizes </a:t>
            </a:r>
            <a:r>
              <a:rPr lang="en-US" sz="1800" kern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[2014: Zhihong Ye]</a:t>
            </a:r>
          </a:p>
          <a:p>
            <a:pPr marL="292100" indent="-292100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Font typeface="Arial" charset="0"/>
              <a:buChar char="•"/>
              <a:tabLst>
                <a:tab pos="292100" algn="l"/>
              </a:tabLst>
              <a:defRPr/>
            </a:pPr>
            <a:r>
              <a:rPr lang="en-US" sz="1800" kern="0" dirty="0" smtClean="0">
                <a:solidFill>
                  <a:srgbClr val="000090"/>
                </a:solidFill>
                <a:latin typeface="Calibri" panose="020F0502020204030204" pitchFamily="34" charset="0"/>
              </a:rPr>
              <a:t>Evaluated submissions for the </a:t>
            </a:r>
            <a:r>
              <a:rPr lang="en-US" sz="1800" kern="0" dirty="0" smtClean="0">
                <a:solidFill>
                  <a:srgbClr val="FF00FF"/>
                </a:solidFill>
                <a:latin typeface="Calibri" panose="020F0502020204030204" pitchFamily="34" charset="0"/>
              </a:rPr>
              <a:t>thesis prizes </a:t>
            </a:r>
            <a:r>
              <a:rPr lang="en-US" sz="1800" kern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[2014: </a:t>
            </a:r>
            <a:r>
              <a:rPr lang="en-US" sz="1800" dirty="0" err="1" smtClean="0">
                <a:solidFill>
                  <a:schemeClr val="tx1"/>
                </a:solidFill>
              </a:rPr>
              <a:t>Rakitha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Beminiwattha</a:t>
            </a:r>
            <a:r>
              <a:rPr lang="en-US" sz="1800" dirty="0">
                <a:solidFill>
                  <a:schemeClr val="tx1"/>
                </a:solidFill>
              </a:rPr>
              <a:t>]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</a:p>
          <a:p>
            <a:pPr marL="292100" indent="-292100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Font typeface="Arial" charset="0"/>
              <a:buChar char="•"/>
              <a:tabLst>
                <a:tab pos="292100" algn="l"/>
              </a:tabLst>
              <a:defRPr/>
            </a:pPr>
            <a:r>
              <a:rPr lang="en-US" sz="1800" kern="0" dirty="0" smtClean="0">
                <a:solidFill>
                  <a:srgbClr val="000090"/>
                </a:solidFill>
                <a:latin typeface="Calibri" panose="020F0502020204030204" pitchFamily="34" charset="0"/>
              </a:rPr>
              <a:t>Satellite meeting at the </a:t>
            </a:r>
            <a:r>
              <a:rPr lang="en-US" sz="1800" kern="0" dirty="0" smtClean="0">
                <a:solidFill>
                  <a:srgbClr val="C00000"/>
                </a:solidFill>
                <a:latin typeface="Calibri" panose="020F0502020204030204" pitchFamily="34" charset="0"/>
              </a:rPr>
              <a:t>APS April Meetings</a:t>
            </a:r>
            <a:endParaRPr lang="en-US" sz="1800" kern="0" dirty="0" smtClean="0">
              <a:solidFill>
                <a:srgbClr val="000090"/>
              </a:solidFill>
              <a:latin typeface="Calibri" panose="020F0502020204030204" pitchFamily="34" charset="0"/>
            </a:endParaRPr>
          </a:p>
          <a:p>
            <a:pPr marL="292100" indent="-292100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Font typeface="Arial" charset="0"/>
              <a:buChar char="•"/>
              <a:tabLst>
                <a:tab pos="292100" algn="l"/>
              </a:tabLst>
              <a:defRPr/>
            </a:pPr>
            <a:r>
              <a:rPr lang="en-US" sz="1800" kern="0" dirty="0" smtClean="0">
                <a:solidFill>
                  <a:srgbClr val="000090"/>
                </a:solidFill>
                <a:latin typeface="Calibri" panose="020F0502020204030204" pitchFamily="34" charset="0"/>
              </a:rPr>
              <a:t>Nuclear Physics Day visit to DC (</a:t>
            </a:r>
            <a:r>
              <a:rPr lang="en-US" sz="1800" kern="0" dirty="0" smtClean="0">
                <a:solidFill>
                  <a:srgbClr val="008000"/>
                </a:solidFill>
                <a:latin typeface="Calibri" panose="020F0502020204030204" pitchFamily="34" charset="0"/>
              </a:rPr>
              <a:t>April</a:t>
            </a:r>
            <a:r>
              <a:rPr lang="en-US" sz="1800" kern="0" dirty="0" smtClean="0">
                <a:solidFill>
                  <a:srgbClr val="000090"/>
                </a:solidFill>
                <a:latin typeface="Calibri" panose="020F0502020204030204" pitchFamily="34" charset="0"/>
              </a:rPr>
              <a:t>), NUFO Capitol </a:t>
            </a:r>
            <a:r>
              <a:rPr lang="en-US" sz="1800" kern="0" dirty="0" smtClean="0">
                <a:solidFill>
                  <a:srgbClr val="333399"/>
                </a:solidFill>
                <a:latin typeface="Calibri" panose="020F0502020204030204" pitchFamily="34" charset="0"/>
              </a:rPr>
              <a:t>Hill S</a:t>
            </a:r>
            <a:r>
              <a:rPr lang="en-US" sz="1800" kern="0" dirty="0" smtClean="0">
                <a:solidFill>
                  <a:srgbClr val="000090"/>
                </a:solidFill>
                <a:latin typeface="Calibri" panose="020F0502020204030204" pitchFamily="34" charset="0"/>
              </a:rPr>
              <a:t>cience exhibition (</a:t>
            </a:r>
            <a:r>
              <a:rPr lang="en-US" sz="1800" kern="0" dirty="0" smtClean="0">
                <a:solidFill>
                  <a:srgbClr val="008000"/>
                </a:solidFill>
                <a:latin typeface="Calibri" panose="020F0502020204030204" pitchFamily="34" charset="0"/>
              </a:rPr>
              <a:t>June</a:t>
            </a:r>
            <a:r>
              <a:rPr lang="en-US" sz="1800" kern="0" dirty="0" smtClean="0">
                <a:solidFill>
                  <a:srgbClr val="333399"/>
                </a:solidFill>
                <a:latin typeface="Calibri" panose="020F0502020204030204" pitchFamily="34" charset="0"/>
              </a:rPr>
              <a:t>)</a:t>
            </a:r>
          </a:p>
          <a:p>
            <a:pPr marL="292100" indent="-292100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Font typeface="Arial" charset="0"/>
              <a:buChar char="•"/>
              <a:tabLst>
                <a:tab pos="292100" algn="l"/>
              </a:tabLst>
              <a:defRPr/>
            </a:pPr>
            <a:r>
              <a:rPr lang="en-US" sz="1800" kern="0" dirty="0" smtClean="0">
                <a:solidFill>
                  <a:srgbClr val="000090"/>
                </a:solidFill>
                <a:latin typeface="Calibri" panose="020F0502020204030204" pitchFamily="34" charset="0"/>
              </a:rPr>
              <a:t>Identify/recommend candidates for DNP Executive Committee (</a:t>
            </a:r>
            <a:r>
              <a:rPr lang="en-US" sz="1800" kern="0" dirty="0" smtClean="0">
                <a:solidFill>
                  <a:srgbClr val="008000"/>
                </a:solidFill>
                <a:latin typeface="Calibri" panose="020F0502020204030204" pitchFamily="34" charset="0"/>
              </a:rPr>
              <a:t>May</a:t>
            </a:r>
            <a:r>
              <a:rPr lang="en-US" sz="1800" kern="0" dirty="0" smtClean="0">
                <a:solidFill>
                  <a:srgbClr val="000090"/>
                </a:solidFill>
                <a:latin typeface="Calibri" panose="020F0502020204030204" pitchFamily="34" charset="0"/>
              </a:rPr>
              <a:t>) </a:t>
            </a:r>
            <a:endParaRPr lang="en-US" sz="1800" kern="0" dirty="0">
              <a:solidFill>
                <a:srgbClr val="000090"/>
              </a:solidFill>
              <a:latin typeface="Calibri" panose="020F0502020204030204" pitchFamily="34" charset="0"/>
            </a:endParaRPr>
          </a:p>
          <a:p>
            <a:pPr marL="292100" indent="-292100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Font typeface="Arial" charset="0"/>
              <a:buChar char="•"/>
              <a:tabLst>
                <a:tab pos="292100" algn="l"/>
              </a:tabLst>
              <a:defRPr/>
            </a:pPr>
            <a:r>
              <a:rPr lang="en-US" sz="1800" kern="0" dirty="0" smtClean="0">
                <a:solidFill>
                  <a:srgbClr val="C00000"/>
                </a:solidFill>
                <a:latin typeface="Calibri" panose="020F0502020204030204" pitchFamily="34" charset="0"/>
              </a:rPr>
              <a:t>Annual</a:t>
            </a:r>
            <a:r>
              <a:rPr lang="en-US" sz="1800" kern="0" dirty="0" smtClean="0">
                <a:solidFill>
                  <a:srgbClr val="000090"/>
                </a:solidFill>
                <a:latin typeface="Calibri" panose="020F0502020204030204" pitchFamily="34" charset="0"/>
              </a:rPr>
              <a:t> </a:t>
            </a:r>
            <a:r>
              <a:rPr lang="en-US" sz="1800" kern="0" dirty="0" smtClean="0">
                <a:solidFill>
                  <a:srgbClr val="C00000"/>
                </a:solidFill>
                <a:latin typeface="Calibri" panose="020F0502020204030204" pitchFamily="34" charset="0"/>
              </a:rPr>
              <a:t>Users Meeting </a:t>
            </a:r>
          </a:p>
          <a:p>
            <a:pPr marL="692150" lvl="1" indent="-292100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Font typeface="Arial" charset="0"/>
              <a:buChar char="•"/>
              <a:tabLst>
                <a:tab pos="292100" algn="l"/>
              </a:tabLst>
              <a:defRPr/>
            </a:pPr>
            <a:r>
              <a:rPr lang="en-US" sz="1800" b="1" kern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Selected and award </a:t>
            </a:r>
            <a:r>
              <a:rPr lang="en-US" sz="1800" b="1" kern="0" dirty="0" smtClean="0">
                <a:solidFill>
                  <a:srgbClr val="FF00FF"/>
                </a:solidFill>
                <a:latin typeface="Calibri" panose="020F0502020204030204" pitchFamily="34" charset="0"/>
              </a:rPr>
              <a:t>Poster Prize </a:t>
            </a:r>
            <a:r>
              <a:rPr lang="en-US" sz="1800" b="1" kern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winners, host student lunch</a:t>
            </a:r>
          </a:p>
          <a:p>
            <a:pPr marL="292100" indent="-292100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Font typeface="Arial" charset="0"/>
              <a:buChar char="•"/>
              <a:tabLst>
                <a:tab pos="292100" algn="l"/>
              </a:tabLst>
              <a:defRPr/>
            </a:pPr>
            <a:r>
              <a:rPr lang="en-US" sz="1800" kern="0" dirty="0" smtClean="0">
                <a:solidFill>
                  <a:srgbClr val="000090"/>
                </a:solidFill>
                <a:latin typeface="Calibri" panose="020F0502020204030204" pitchFamily="34" charset="0"/>
              </a:rPr>
              <a:t>Provide review of Initiative Fund proposals; submit/manage 5 IF proposals</a:t>
            </a:r>
          </a:p>
          <a:p>
            <a:pPr marL="292100" indent="-292100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Font typeface="Arial" charset="0"/>
              <a:buChar char="•"/>
              <a:tabLst>
                <a:tab pos="292100" algn="l"/>
              </a:tabLst>
              <a:defRPr/>
            </a:pPr>
            <a:r>
              <a:rPr lang="en-US" sz="1800" kern="0" dirty="0" smtClean="0">
                <a:solidFill>
                  <a:srgbClr val="000090"/>
                </a:solidFill>
                <a:latin typeface="Calibri" panose="020F0502020204030204" pitchFamily="34" charset="0"/>
              </a:rPr>
              <a:t>Satellite meetings at the </a:t>
            </a:r>
            <a:r>
              <a:rPr lang="en-US" sz="1800" kern="0" dirty="0" smtClean="0">
                <a:solidFill>
                  <a:srgbClr val="C00000"/>
                </a:solidFill>
                <a:latin typeface="Calibri" panose="020F0502020204030204" pitchFamily="34" charset="0"/>
              </a:rPr>
              <a:t>DNP Fall Meeting</a:t>
            </a:r>
          </a:p>
          <a:p>
            <a:pPr marL="292100" indent="-292100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Font typeface="Arial" charset="0"/>
              <a:buChar char="•"/>
              <a:tabLst>
                <a:tab pos="292100" algn="l"/>
              </a:tabLst>
              <a:defRPr/>
            </a:pPr>
            <a:endParaRPr lang="en-US" sz="1800" kern="0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None/>
              <a:defRPr/>
            </a:pPr>
            <a:endParaRPr lang="en-US" sz="1800" kern="0" dirty="0" smtClean="0">
              <a:solidFill>
                <a:srgbClr val="00009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58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Changes to Users Group Bylaws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Broadened non-discrimination statement</a:t>
            </a:r>
            <a:r>
              <a:rPr lang="en-US" dirty="0" smtClean="0"/>
              <a:t>, e.g. to include sexual orientation and gender identity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Changed chair line from 2 to 4 person cycle</a:t>
            </a:r>
          </a:p>
          <a:p>
            <a:pPr lvl="1"/>
            <a:r>
              <a:rPr lang="en-US" dirty="0" smtClean="0"/>
              <a:t>2 person line (4 year cycle: vice, chair, chair, past) becomes                    4 person line (vice, chair elect, chair, past)</a:t>
            </a:r>
          </a:p>
          <a:p>
            <a:pPr lvl="1"/>
            <a:r>
              <a:rPr lang="en-US" dirty="0" smtClean="0"/>
              <a:t>4 chair-line members requires one fewer at-large (net increase of 1)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>
                <a:solidFill>
                  <a:schemeClr val="tx1"/>
                </a:solidFill>
              </a:rPr>
              <a:t>Both changes approved in online vote following Users Group Meeting</a:t>
            </a:r>
          </a:p>
          <a:p>
            <a:pPr lvl="1"/>
            <a:r>
              <a:rPr lang="en-US" dirty="0" smtClean="0">
                <a:solidFill>
                  <a:srgbClr val="333399"/>
                </a:solidFill>
                <a:ea typeface="DejaVu Sans" charset="0"/>
                <a:cs typeface="DejaVu Sans" charset="0"/>
                <a:sym typeface="Wingdings" panose="05000000000000000000" pitchFamily="2" charset="2"/>
              </a:rPr>
              <a:t>Will implement by electing </a:t>
            </a:r>
            <a:r>
              <a:rPr lang="en-US" dirty="0">
                <a:solidFill>
                  <a:srgbClr val="333399"/>
                </a:solidFill>
                <a:ea typeface="DejaVu Sans" charset="0"/>
                <a:cs typeface="DejaVu Sans" charset="0"/>
                <a:sym typeface="Wingdings" panose="05000000000000000000" pitchFamily="2" charset="2"/>
              </a:rPr>
              <a:t>one chair line position each </a:t>
            </a:r>
            <a:r>
              <a:rPr lang="en-US" dirty="0" smtClean="0">
                <a:solidFill>
                  <a:srgbClr val="333399"/>
                </a:solidFill>
                <a:ea typeface="DejaVu Sans" charset="0"/>
                <a:cs typeface="DejaVu Sans" charset="0"/>
                <a:sym typeface="Wingdings" panose="05000000000000000000" pitchFamily="2" charset="2"/>
              </a:rPr>
              <a:t>year</a:t>
            </a:r>
            <a:endParaRPr lang="en-US" dirty="0">
              <a:solidFill>
                <a:srgbClr val="333399"/>
              </a:solidFill>
              <a:ea typeface="DejaVu Sans" charset="0"/>
              <a:cs typeface="DejaVu Sans" charset="0"/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olidFill>
                  <a:srgbClr val="333399"/>
                </a:solidFill>
              </a:rPr>
              <a:t>Future chairs will </a:t>
            </a:r>
            <a:r>
              <a:rPr lang="en-US" dirty="0" smtClean="0">
                <a:solidFill>
                  <a:srgbClr val="333399"/>
                </a:solidFill>
              </a:rPr>
              <a:t>serve on only a single PAC</a:t>
            </a:r>
          </a:p>
          <a:p>
            <a:pPr lvl="1"/>
            <a:r>
              <a:rPr lang="en-US" dirty="0" smtClean="0">
                <a:solidFill>
                  <a:srgbClr val="333399"/>
                </a:solidFill>
              </a:rPr>
              <a:t>Board and management will discuss whether single-year terms is OK or if another option is better (chair as a non-voting member, board-selected user representative, etc…)</a:t>
            </a:r>
          </a:p>
        </p:txBody>
      </p:sp>
    </p:spTree>
    <p:extLst>
      <p:ext uri="{BB962C8B-B14F-4D97-AF65-F5344CB8AC3E}">
        <p14:creationId xmlns:p14="http://schemas.microsoft.com/office/powerpoint/2010/main" val="177105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803770" y="304801"/>
            <a:ext cx="7358961" cy="609600"/>
          </a:xfrm>
          <a:ln/>
        </p:spPr>
        <p:txBody>
          <a:bodyPr/>
          <a:lstStyle/>
          <a:p>
            <a:pPr>
              <a:tabLst>
                <a:tab pos="0" algn="l"/>
                <a:tab pos="643006" algn="l"/>
                <a:tab pos="1286012" algn="l"/>
                <a:tab pos="1929018" algn="l"/>
                <a:tab pos="2572024" algn="l"/>
                <a:tab pos="3215030" algn="l"/>
                <a:tab pos="3858036" algn="l"/>
                <a:tab pos="4501043" algn="l"/>
                <a:tab pos="5144049" algn="l"/>
                <a:tab pos="5787055" algn="l"/>
                <a:tab pos="6430061" algn="l"/>
                <a:tab pos="7073067" algn="l"/>
                <a:tab pos="7126651" algn="l"/>
              </a:tabLst>
            </a:pPr>
            <a:r>
              <a:rPr lang="en-US" altLang="en-US" sz="2800" dirty="0"/>
              <a:t>Nuclear Physics </a:t>
            </a:r>
            <a:r>
              <a:rPr lang="en-US" altLang="en-US" sz="2800" dirty="0" smtClean="0"/>
              <a:t>Day - visit </a:t>
            </a:r>
            <a:r>
              <a:rPr lang="en-US" altLang="en-US" sz="2800" dirty="0"/>
              <a:t>to Capitol </a:t>
            </a:r>
            <a:r>
              <a:rPr lang="en-US" altLang="en-US" sz="2800" dirty="0" smtClean="0"/>
              <a:t>Hill</a:t>
            </a:r>
            <a:endParaRPr lang="en-US" altLang="en-US" sz="2800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533400" y="5029200"/>
            <a:ext cx="8458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</a:tabLst>
              <a:defRPr sz="1200">
                <a:solidFill>
                  <a:srgbClr val="000000"/>
                </a:solidFill>
                <a:latin typeface="Gill Sans" charset="0"/>
                <a:cs typeface="Arial Unicode M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</a:tabLst>
              <a:defRPr sz="1200">
                <a:solidFill>
                  <a:srgbClr val="000000"/>
                </a:solidFill>
                <a:latin typeface="Gill Sans" charset="0"/>
                <a:cs typeface="Arial Unicode M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</a:tabLst>
              <a:defRPr sz="1200">
                <a:solidFill>
                  <a:srgbClr val="000000"/>
                </a:solidFill>
                <a:latin typeface="Gill Sans" charset="0"/>
                <a:cs typeface="Arial Unicode M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</a:tabLst>
              <a:defRPr sz="1200">
                <a:solidFill>
                  <a:srgbClr val="000000"/>
                </a:solidFill>
                <a:latin typeface="Gill Sans" charset="0"/>
                <a:cs typeface="Arial Unicode M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</a:tabLst>
              <a:defRPr sz="1200">
                <a:solidFill>
                  <a:srgbClr val="000000"/>
                </a:solidFill>
                <a:latin typeface="Gill Sans" charset="0"/>
                <a:cs typeface="Arial Unicode M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</a:tabLst>
              <a:defRPr sz="1200">
                <a:solidFill>
                  <a:srgbClr val="000000"/>
                </a:solidFill>
                <a:latin typeface="Gill Sans" charset="0"/>
                <a:cs typeface="Arial Unicode M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</a:tabLst>
              <a:defRPr sz="1200">
                <a:solidFill>
                  <a:srgbClr val="000000"/>
                </a:solidFill>
                <a:latin typeface="Gill Sans" charset="0"/>
                <a:cs typeface="Arial Unicode M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</a:tabLst>
              <a:defRPr sz="1200">
                <a:solidFill>
                  <a:srgbClr val="000000"/>
                </a:solidFill>
                <a:latin typeface="Gill Sans" charset="0"/>
                <a:cs typeface="Arial Unicode M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</a:tabLst>
              <a:defRPr sz="1200">
                <a:solidFill>
                  <a:srgbClr val="000000"/>
                </a:solidFill>
                <a:latin typeface="Gill Sans" charset="0"/>
                <a:cs typeface="Arial Unicode MS" charset="0"/>
              </a:defRPr>
            </a:lvl9pPr>
          </a:lstStyle>
          <a:p>
            <a:pPr algn="ctr"/>
            <a:r>
              <a:rPr lang="en-US" sz="2000" dirty="0" smtClean="0">
                <a:latin typeface="+mn-lt"/>
              </a:rPr>
              <a:t>Last item on </a:t>
            </a:r>
            <a:r>
              <a:rPr lang="en-US" sz="2000" dirty="0" err="1" smtClean="0">
                <a:latin typeface="+mn-lt"/>
              </a:rPr>
              <a:t>CUGwiki</a:t>
            </a:r>
            <a:r>
              <a:rPr lang="en-US" sz="2000" dirty="0" smtClean="0">
                <a:latin typeface="+mn-lt"/>
              </a:rPr>
              <a:t> page: info on NP day on the hill, including handouts, comments, etc… from last year’s visit.</a:t>
            </a:r>
          </a:p>
          <a:p>
            <a:pPr algn="ctr"/>
            <a:endParaRPr lang="en-US" sz="2000" dirty="0" smtClean="0">
              <a:latin typeface="+mn-lt"/>
            </a:endParaRPr>
          </a:p>
          <a:p>
            <a:pPr algn="ctr"/>
            <a:r>
              <a:rPr lang="en-US" sz="2000" dirty="0" smtClean="0">
                <a:latin typeface="+mn-lt"/>
              </a:rPr>
              <a:t>https</a:t>
            </a:r>
            <a:r>
              <a:rPr lang="en-US" sz="2000" dirty="0">
                <a:latin typeface="+mn-lt"/>
              </a:rPr>
              <a:t>://wiki.jlab.org/cugwiki/index.php/Nuclear_Physics_Day_on_the_Hill</a:t>
            </a:r>
            <a:endParaRPr lang="en-US" altLang="en-US" sz="2000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3505200"/>
            <a:ext cx="4876800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New Initiative Fund Program: travel support available in 2015 (PI: Dipangkar Dutta)</a:t>
            </a:r>
            <a:endParaRPr lang="en-US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914400"/>
            <a:ext cx="77724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Tx/>
              <a:buFontTx/>
              <a:buNone/>
            </a:pPr>
            <a:r>
              <a:rPr lang="en-US" altLang="en-US" sz="2000" dirty="0"/>
              <a:t>Started 2 years ago; now an annual event (Late April/Early May)</a:t>
            </a:r>
          </a:p>
          <a:p>
            <a:pPr algn="ctr">
              <a:buClrTx/>
              <a:buFontTx/>
              <a:buNone/>
            </a:pPr>
            <a:endParaRPr lang="en-US" altLang="en-US" sz="1600" dirty="0"/>
          </a:p>
          <a:p>
            <a:pPr algn="ctr">
              <a:buClrTx/>
              <a:buFontTx/>
              <a:buNone/>
            </a:pPr>
            <a:r>
              <a:rPr lang="en-US" altLang="en-US" sz="2000" dirty="0"/>
              <a:t>Organized by FRIB (MSU), RHIC (BSA), JLab (JSA)</a:t>
            </a:r>
          </a:p>
          <a:p>
            <a:pPr algn="ctr">
              <a:buClrTx/>
              <a:buFontTx/>
              <a:buNone/>
            </a:pPr>
            <a:r>
              <a:rPr lang="en-US" altLang="en-US" sz="2000" dirty="0"/>
              <a:t>and our respective users groups</a:t>
            </a:r>
          </a:p>
          <a:p>
            <a:pPr algn="ctr">
              <a:buClrTx/>
              <a:buFontTx/>
              <a:buNone/>
            </a:pPr>
            <a:r>
              <a:rPr lang="en-US" altLang="en-US" sz="2000" b="1" dirty="0"/>
              <a:t>2013 - 7 JLab participants, </a:t>
            </a:r>
          </a:p>
          <a:p>
            <a:pPr algn="ctr">
              <a:buClrTx/>
              <a:buFontTx/>
              <a:buNone/>
            </a:pPr>
            <a:r>
              <a:rPr lang="en-US" altLang="en-US" sz="2000" b="1" dirty="0"/>
              <a:t> 2014 - 14 JLab participants </a:t>
            </a:r>
          </a:p>
          <a:p>
            <a:pPr algn="ctr">
              <a:buClrTx/>
              <a:buFontTx/>
              <a:buNone/>
            </a:pPr>
            <a:endParaRPr lang="en-US" altLang="en-US" sz="2000" b="1" dirty="0"/>
          </a:p>
          <a:p>
            <a:pPr algn="ctr">
              <a:buClrTx/>
              <a:buFontTx/>
              <a:buNone/>
            </a:pPr>
            <a:r>
              <a:rPr lang="en-US" altLang="en-US" sz="2000" dirty="0"/>
              <a:t>Would like </a:t>
            </a:r>
            <a:r>
              <a:rPr lang="en-US" altLang="en-US" sz="2000" dirty="0" smtClean="0"/>
              <a:t>to further </a:t>
            </a:r>
            <a:r>
              <a:rPr lang="en-US" altLang="en-US" sz="2000" dirty="0"/>
              <a:t>increase JLab user participation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842774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610600" cy="5181600"/>
          </a:xfrm>
        </p:spPr>
        <p:txBody>
          <a:bodyPr/>
          <a:lstStyle/>
          <a:p>
            <a:pPr marL="57150" indent="0">
              <a:lnSpc>
                <a:spcPct val="98000"/>
              </a:lnSpc>
              <a:spcBef>
                <a:spcPts val="475"/>
              </a:spcBef>
              <a:buClr>
                <a:srgbClr val="FF0000"/>
              </a:buClr>
              <a:buSzPct val="85000"/>
              <a:buNone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US" dirty="0" smtClean="0">
                <a:solidFill>
                  <a:schemeClr val="tx1"/>
                </a:solidFill>
                <a:ea typeface="DejaVu Sans" charset="0"/>
                <a:cs typeface="DejaVu Sans" charset="0"/>
              </a:rPr>
              <a:t>Many long-term, well known programs:</a:t>
            </a:r>
          </a:p>
          <a:p>
            <a:pPr marL="57150" indent="0">
              <a:lnSpc>
                <a:spcPct val="98000"/>
              </a:lnSpc>
              <a:spcBef>
                <a:spcPts val="475"/>
              </a:spcBef>
              <a:buClr>
                <a:srgbClr val="FF0000"/>
              </a:buClr>
              <a:buSzPct val="85000"/>
              <a:buNone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US" sz="1800" b="0" dirty="0" smtClean="0">
                <a:solidFill>
                  <a:schemeClr val="tx1"/>
                </a:solidFill>
                <a:ea typeface="DejaVu Sans" charset="0"/>
                <a:cs typeface="DejaVu Sans" charset="0"/>
              </a:rPr>
              <a:t>Graduate Student Fellowships, Junior Scientist Travel Support, Sabbatical Leave Support, Promising Young Scientist Program, meeting support, awards/prizes, etc…...</a:t>
            </a:r>
          </a:p>
          <a:p>
            <a:pPr marL="57150" indent="0">
              <a:lnSpc>
                <a:spcPct val="98000"/>
              </a:lnSpc>
              <a:spcBef>
                <a:spcPts val="475"/>
              </a:spcBef>
              <a:buClr>
                <a:srgbClr val="FF0000"/>
              </a:buClr>
              <a:buSzPct val="85000"/>
              <a:buNone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endParaRPr lang="en-US" sz="1800" b="0" dirty="0" smtClean="0">
              <a:solidFill>
                <a:schemeClr val="tx1"/>
              </a:solidFill>
              <a:ea typeface="DejaVu Sans" charset="0"/>
              <a:cs typeface="DejaVu Sans" charset="0"/>
            </a:endParaRPr>
          </a:p>
          <a:p>
            <a:pPr marL="57150" indent="0">
              <a:lnSpc>
                <a:spcPct val="98000"/>
              </a:lnSpc>
              <a:spcBef>
                <a:spcPts val="475"/>
              </a:spcBef>
              <a:buClr>
                <a:srgbClr val="FF0000"/>
              </a:buClr>
              <a:buSzPct val="85000"/>
              <a:buNone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US" dirty="0" smtClean="0">
                <a:solidFill>
                  <a:schemeClr val="tx1"/>
                </a:solidFill>
                <a:ea typeface="DejaVu Sans" charset="0"/>
                <a:cs typeface="DejaVu Sans" charset="0"/>
              </a:rPr>
              <a:t>Some new programs over last couple years:</a:t>
            </a:r>
            <a:endParaRPr lang="en-US" sz="1800" b="0" i="1" dirty="0" smtClean="0">
              <a:solidFill>
                <a:srgbClr val="C00000"/>
              </a:solidFill>
              <a:ea typeface="DejaVu Sans" charset="0"/>
              <a:cs typeface="DejaVu Sans" charset="0"/>
            </a:endParaRPr>
          </a:p>
          <a:p>
            <a:pPr marL="400050">
              <a:lnSpc>
                <a:spcPct val="98000"/>
              </a:lnSpc>
              <a:spcBef>
                <a:spcPts val="475"/>
              </a:spcBef>
              <a:buClr>
                <a:srgbClr val="FF0000"/>
              </a:buClr>
              <a:buSzPct val="85000"/>
              <a:buFont typeface="Wingdings" panose="05000000000000000000" pitchFamily="2" charset="2"/>
              <a:buChar char="v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US" sz="1800" b="0" i="1" dirty="0" smtClean="0">
                <a:solidFill>
                  <a:srgbClr val="C00000"/>
                </a:solidFill>
                <a:ea typeface="DejaVu Sans" charset="0"/>
                <a:cs typeface="DejaVu Sans" charset="0"/>
              </a:rPr>
              <a:t>Travel Fund for Extra Child Care [</a:t>
            </a:r>
            <a:r>
              <a:rPr lang="en-US" sz="1800" b="0" i="1" dirty="0" err="1" smtClean="0">
                <a:solidFill>
                  <a:srgbClr val="C00000"/>
                </a:solidFill>
                <a:ea typeface="DejaVu Sans" charset="0"/>
                <a:cs typeface="DejaVu Sans" charset="0"/>
              </a:rPr>
              <a:t>ExCARE</a:t>
            </a:r>
            <a:r>
              <a:rPr lang="en-US" sz="1800" b="0" i="1" dirty="0" smtClean="0">
                <a:solidFill>
                  <a:srgbClr val="C00000"/>
                </a:solidFill>
                <a:ea typeface="DejaVu Sans" charset="0"/>
                <a:cs typeface="DejaVu Sans" charset="0"/>
              </a:rPr>
              <a:t>]: </a:t>
            </a:r>
            <a:r>
              <a:rPr lang="en-US" sz="1800" b="0" dirty="0" smtClean="0">
                <a:solidFill>
                  <a:schemeClr val="tx1"/>
                </a:solidFill>
                <a:ea typeface="DejaVu Sans" charset="0"/>
                <a:cs typeface="DejaVu Sans" charset="0"/>
              </a:rPr>
              <a:t>Support for child-care costs for travel associated with JLab program  [</a:t>
            </a:r>
            <a:r>
              <a:rPr lang="en-US" sz="1600" b="0" dirty="0" err="1" smtClean="0">
                <a:solidFill>
                  <a:schemeClr val="tx1"/>
                </a:solidFill>
                <a:ea typeface="DejaVu Sans" charset="0"/>
                <a:cs typeface="DejaVu Sans" charset="0"/>
              </a:rPr>
              <a:t>P.Solvignon</a:t>
            </a:r>
            <a:r>
              <a:rPr lang="en-US" sz="1600" b="0" dirty="0" smtClean="0">
                <a:solidFill>
                  <a:schemeClr val="tx1"/>
                </a:solidFill>
                <a:ea typeface="DejaVu Sans" charset="0"/>
                <a:cs typeface="DejaVu Sans" charset="0"/>
              </a:rPr>
              <a:t>(chair), </a:t>
            </a:r>
            <a:r>
              <a:rPr lang="en-US" sz="1600" b="0" dirty="0" err="1" smtClean="0">
                <a:solidFill>
                  <a:schemeClr val="tx1"/>
                </a:solidFill>
                <a:ea typeface="DejaVu Sans" charset="0"/>
                <a:cs typeface="DejaVu Sans" charset="0"/>
              </a:rPr>
              <a:t>J.Arrington</a:t>
            </a:r>
            <a:r>
              <a:rPr lang="en-US" sz="1600" b="0" dirty="0" smtClean="0">
                <a:solidFill>
                  <a:schemeClr val="tx1"/>
                </a:solidFill>
                <a:ea typeface="DejaVu Sans" charset="0"/>
                <a:cs typeface="DejaVu Sans" charset="0"/>
              </a:rPr>
              <a:t>, </a:t>
            </a:r>
            <a:r>
              <a:rPr lang="en-US" sz="1600" b="0" dirty="0" err="1" smtClean="0">
                <a:solidFill>
                  <a:schemeClr val="tx1"/>
                </a:solidFill>
                <a:ea typeface="DejaVu Sans" charset="0"/>
                <a:cs typeface="DejaVu Sans" charset="0"/>
              </a:rPr>
              <a:t>L.Elouadrhiri</a:t>
            </a:r>
            <a:r>
              <a:rPr lang="en-US" sz="1600" b="0" dirty="0" smtClean="0">
                <a:solidFill>
                  <a:schemeClr val="tx1"/>
                </a:solidFill>
                <a:ea typeface="DejaVu Sans" charset="0"/>
                <a:cs typeface="DejaVu Sans" charset="0"/>
              </a:rPr>
              <a:t>, </a:t>
            </a:r>
            <a:r>
              <a:rPr lang="en-US" sz="1600" b="0" dirty="0" err="1" smtClean="0">
                <a:solidFill>
                  <a:schemeClr val="tx1"/>
                </a:solidFill>
                <a:ea typeface="DejaVu Sans" charset="0"/>
                <a:cs typeface="DejaVu Sans" charset="0"/>
              </a:rPr>
              <a:t>X.Zheng</a:t>
            </a:r>
            <a:r>
              <a:rPr lang="en-US" sz="1800" b="0" dirty="0" smtClean="0">
                <a:solidFill>
                  <a:schemeClr val="tx1"/>
                </a:solidFill>
                <a:ea typeface="DejaVu Sans" charset="0"/>
                <a:cs typeface="DejaVu Sans" charset="0"/>
              </a:rPr>
              <a:t>] </a:t>
            </a:r>
            <a:r>
              <a:rPr lang="en-US" sz="1600" dirty="0" smtClean="0">
                <a:hlinkClick r:id="rId3"/>
              </a:rPr>
              <a:t>https</a:t>
            </a:r>
            <a:r>
              <a:rPr lang="en-US" sz="1600" dirty="0">
                <a:hlinkClick r:id="rId3"/>
              </a:rPr>
              <a:t>://wiki.jlab.org/cugwiki/index.php/JSA_Travel_Fund_for_Extra_Child_Care_(ExCARE)</a:t>
            </a:r>
            <a:r>
              <a:rPr lang="en-US" sz="1600" dirty="0"/>
              <a:t> </a:t>
            </a:r>
            <a:endParaRPr lang="en-US" sz="1600" dirty="0" smtClean="0"/>
          </a:p>
          <a:p>
            <a:pPr marL="400050">
              <a:lnSpc>
                <a:spcPct val="98000"/>
              </a:lnSpc>
              <a:spcBef>
                <a:spcPts val="475"/>
              </a:spcBef>
              <a:buClr>
                <a:srgbClr val="FF0000"/>
              </a:buClr>
              <a:buSzPct val="85000"/>
              <a:buFont typeface="Wingdings" panose="05000000000000000000" pitchFamily="2" charset="2"/>
              <a:buChar char="v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endParaRPr lang="en-US" sz="1600" b="0" dirty="0">
              <a:solidFill>
                <a:schemeClr val="tx1"/>
              </a:solidFill>
              <a:ea typeface="DejaVu Sans" charset="0"/>
              <a:cs typeface="DejaVu Sans" charset="0"/>
            </a:endParaRPr>
          </a:p>
          <a:p>
            <a:pPr marL="400050">
              <a:lnSpc>
                <a:spcPct val="98000"/>
              </a:lnSpc>
              <a:spcBef>
                <a:spcPts val="475"/>
              </a:spcBef>
              <a:buClr>
                <a:srgbClr val="FF0000"/>
              </a:buClr>
              <a:buSzPct val="85000"/>
              <a:buFont typeface="Wingdings" panose="05000000000000000000" pitchFamily="2" charset="2"/>
              <a:buChar char="v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US" sz="1800" b="0" i="1" dirty="0" smtClean="0">
                <a:solidFill>
                  <a:srgbClr val="C00000"/>
                </a:solidFill>
                <a:ea typeface="DejaVu Sans" charset="0"/>
                <a:cs typeface="DejaVu Sans" charset="0"/>
              </a:rPr>
              <a:t>Nuclear Physics Day/Congressional Visits travel support:  </a:t>
            </a:r>
            <a:r>
              <a:rPr lang="en-US" sz="1600" b="0" dirty="0" smtClean="0">
                <a:solidFill>
                  <a:schemeClr val="tx1"/>
                </a:solidFill>
                <a:ea typeface="DejaVu Sans" charset="0"/>
                <a:cs typeface="DejaVu Sans" charset="0"/>
              </a:rPr>
              <a:t>[</a:t>
            </a:r>
            <a:r>
              <a:rPr lang="en-US" sz="1600" b="0" dirty="0" err="1" smtClean="0">
                <a:solidFill>
                  <a:schemeClr val="tx1"/>
                </a:solidFill>
                <a:ea typeface="DejaVu Sans" charset="0"/>
                <a:cs typeface="DejaVu Sans" charset="0"/>
              </a:rPr>
              <a:t>D.Dutta</a:t>
            </a:r>
            <a:r>
              <a:rPr lang="en-US" sz="1600" b="0" dirty="0" smtClean="0">
                <a:solidFill>
                  <a:schemeClr val="tx1"/>
                </a:solidFill>
                <a:ea typeface="DejaVu Sans" charset="0"/>
                <a:cs typeface="DejaVu Sans" charset="0"/>
              </a:rPr>
              <a:t>, </a:t>
            </a:r>
            <a:r>
              <a:rPr lang="en-US" sz="1600" b="0" dirty="0" err="1" smtClean="0">
                <a:solidFill>
                  <a:schemeClr val="tx1"/>
                </a:solidFill>
                <a:ea typeface="DejaVu Sans" charset="0"/>
                <a:cs typeface="DejaVu Sans" charset="0"/>
              </a:rPr>
              <a:t>G.Gilfoyle</a:t>
            </a:r>
            <a:r>
              <a:rPr lang="en-US" sz="1600" b="0" dirty="0" smtClean="0">
                <a:solidFill>
                  <a:schemeClr val="tx1"/>
                </a:solidFill>
                <a:ea typeface="DejaVu Sans" charset="0"/>
                <a:cs typeface="DejaVu Sans" charset="0"/>
              </a:rPr>
              <a:t>]</a:t>
            </a:r>
          </a:p>
          <a:p>
            <a:pPr marL="400050">
              <a:lnSpc>
                <a:spcPct val="98000"/>
              </a:lnSpc>
              <a:spcBef>
                <a:spcPts val="475"/>
              </a:spcBef>
              <a:buClr>
                <a:srgbClr val="FF0000"/>
              </a:buClr>
              <a:buSzPct val="85000"/>
              <a:buFont typeface="Wingdings" panose="05000000000000000000" pitchFamily="2" charset="2"/>
              <a:buChar char="v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endParaRPr lang="en-US" sz="1600" b="0" dirty="0" smtClean="0">
              <a:solidFill>
                <a:schemeClr val="tx1"/>
              </a:solidFill>
              <a:ea typeface="DejaVu Sans" charset="0"/>
              <a:cs typeface="DejaVu Sans" charset="0"/>
            </a:endParaRPr>
          </a:p>
          <a:p>
            <a:pPr marL="400050">
              <a:lnSpc>
                <a:spcPct val="98000"/>
              </a:lnSpc>
              <a:spcBef>
                <a:spcPts val="475"/>
              </a:spcBef>
              <a:buClr>
                <a:srgbClr val="FF0000"/>
              </a:buClr>
              <a:buSzPct val="85000"/>
              <a:buFont typeface="Wingdings" panose="05000000000000000000" pitchFamily="2" charset="2"/>
              <a:buChar char="v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US" sz="1800" b="0" i="1" dirty="0" smtClean="0">
                <a:solidFill>
                  <a:srgbClr val="C00000"/>
                </a:solidFill>
                <a:ea typeface="DejaVu Sans" charset="0"/>
                <a:cs typeface="DejaVu Sans" charset="0"/>
              </a:rPr>
              <a:t>JLab Science Colloquium Series: </a:t>
            </a:r>
            <a:r>
              <a:rPr lang="en-US" sz="1800" b="0" dirty="0" smtClean="0">
                <a:solidFill>
                  <a:schemeClr val="tx1"/>
                </a:solidFill>
                <a:ea typeface="DejaVu Sans" charset="0"/>
                <a:cs typeface="DejaVu Sans" charset="0"/>
              </a:rPr>
              <a:t>Support JLab-themed colloquia for institutions which don’t have funding for a full colloquium series [</a:t>
            </a:r>
            <a:r>
              <a:rPr lang="en-US" sz="1600" b="0" dirty="0" smtClean="0">
                <a:solidFill>
                  <a:schemeClr val="tx1"/>
                </a:solidFill>
                <a:ea typeface="DejaVu Sans" charset="0"/>
                <a:cs typeface="DejaVu Sans" charset="0"/>
              </a:rPr>
              <a:t>M. </a:t>
            </a:r>
            <a:r>
              <a:rPr lang="en-US" sz="1600" b="0" dirty="0" err="1" smtClean="0">
                <a:solidFill>
                  <a:schemeClr val="tx1"/>
                </a:solidFill>
                <a:ea typeface="DejaVu Sans" charset="0"/>
                <a:cs typeface="DejaVu Sans" charset="0"/>
              </a:rPr>
              <a:t>Mestayer</a:t>
            </a:r>
            <a:r>
              <a:rPr lang="en-US" sz="1800" b="0" dirty="0" smtClean="0">
                <a:solidFill>
                  <a:schemeClr val="tx1"/>
                </a:solidFill>
                <a:ea typeface="DejaVu Sans" charset="0"/>
                <a:cs typeface="DejaVu Sans" charset="0"/>
              </a:rPr>
              <a:t>]</a:t>
            </a:r>
          </a:p>
          <a:p>
            <a:pPr marL="400050">
              <a:lnSpc>
                <a:spcPct val="98000"/>
              </a:lnSpc>
              <a:spcBef>
                <a:spcPts val="475"/>
              </a:spcBef>
              <a:buClr>
                <a:srgbClr val="FF0000"/>
              </a:buClr>
              <a:buSzPct val="85000"/>
              <a:buFont typeface="Wingdings" panose="05000000000000000000" pitchFamily="2" charset="2"/>
              <a:buChar char="v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endParaRPr lang="en-US" sz="1800" b="0" dirty="0">
              <a:solidFill>
                <a:schemeClr val="tx1"/>
              </a:solidFill>
              <a:ea typeface="DejaVu Sans" charset="0"/>
              <a:cs typeface="DejaVu Sans" charset="0"/>
            </a:endParaRPr>
          </a:p>
          <a:p>
            <a:pPr marL="400050">
              <a:lnSpc>
                <a:spcPct val="98000"/>
              </a:lnSpc>
              <a:spcBef>
                <a:spcPts val="475"/>
              </a:spcBef>
              <a:buClr>
                <a:srgbClr val="FF0000"/>
              </a:buClr>
              <a:buSzPct val="85000"/>
              <a:buFont typeface="Wingdings" panose="05000000000000000000" pitchFamily="2" charset="2"/>
              <a:buChar char="v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US" sz="1800" b="0" dirty="0" smtClean="0">
                <a:solidFill>
                  <a:srgbClr val="C00000"/>
                </a:solidFill>
                <a:ea typeface="DejaVu Sans" charset="0"/>
                <a:cs typeface="DejaVu Sans" charset="0"/>
              </a:rPr>
              <a:t>Thesis and Postdoc Prizes</a:t>
            </a:r>
            <a:r>
              <a:rPr lang="en-US" sz="1800" b="0" dirty="0" smtClean="0">
                <a:solidFill>
                  <a:schemeClr val="tx1"/>
                </a:solidFill>
                <a:ea typeface="DejaVu Sans" charset="0"/>
                <a:cs typeface="DejaVu Sans" charset="0"/>
              </a:rPr>
              <a:t>: deadlines in early 2015 (Jan/Feb)</a:t>
            </a:r>
          </a:p>
          <a:p>
            <a:pPr marL="400050">
              <a:lnSpc>
                <a:spcPct val="98000"/>
              </a:lnSpc>
              <a:spcBef>
                <a:spcPts val="475"/>
              </a:spcBef>
              <a:buClr>
                <a:srgbClr val="FF0000"/>
              </a:buClr>
              <a:buSzPct val="85000"/>
              <a:buFont typeface="Wingdings" panose="05000000000000000000" pitchFamily="2" charset="2"/>
              <a:buChar char="v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endParaRPr lang="en-US" sz="1800" b="0" dirty="0">
              <a:solidFill>
                <a:schemeClr val="tx1"/>
              </a:solidFill>
              <a:ea typeface="DejaVu Sans" charset="0"/>
              <a:cs typeface="DejaVu Sans" charset="0"/>
            </a:endParaRPr>
          </a:p>
          <a:p>
            <a:pPr marL="57150" indent="0">
              <a:lnSpc>
                <a:spcPct val="98000"/>
              </a:lnSpc>
              <a:spcBef>
                <a:spcPts val="475"/>
              </a:spcBef>
              <a:buClr>
                <a:srgbClr val="FF0000"/>
              </a:buClr>
              <a:buSzPct val="85000"/>
              <a:buNone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US" dirty="0" smtClean="0"/>
              <a:t>Full list for 2015</a:t>
            </a:r>
            <a:r>
              <a:rPr lang="en-US" b="0" dirty="0" smtClean="0"/>
              <a:t>:  </a:t>
            </a:r>
            <a:r>
              <a:rPr lang="en-US" b="0" u="sng" dirty="0" smtClean="0"/>
              <a:t>www.jsallc.org/news/JSAIF20141028.pdf</a:t>
            </a:r>
            <a:endParaRPr lang="en-US" b="0" u="sng" dirty="0" smtClean="0">
              <a:solidFill>
                <a:schemeClr val="tx1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533400" y="304800"/>
            <a:ext cx="7788275" cy="475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02000"/>
              </a:lnSpc>
              <a:buFont typeface="Verdana" charset="0"/>
              <a:defRPr/>
            </a:pPr>
            <a:r>
              <a:rPr lang="en-US" sz="2600" b="1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cs typeface="+mj-cs"/>
              </a:rPr>
              <a:t>Some recent Initiative Fund proposals</a:t>
            </a:r>
            <a:endParaRPr lang="en-US" sz="2600" b="1" dirty="0">
              <a:solidFill>
                <a:schemeClr val="tx1">
                  <a:lumMod val="90000"/>
                  <a:lumOff val="10000"/>
                </a:schemeClr>
              </a:solidFill>
              <a:latin typeface="+mj-lt"/>
              <a:cs typeface="+mj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08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257800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dirty="0" smtClean="0"/>
              <a:t>Director’s Safety Council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Ed Brash is user representative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Council strongly focused on safety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Reports significant ‘data analysis’ behind changes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Moving towards more openness to help understand changes</a:t>
            </a:r>
          </a:p>
          <a:p>
            <a:pPr lvl="2">
              <a:spcBef>
                <a:spcPts val="600"/>
              </a:spcBef>
            </a:pPr>
            <a:endParaRPr lang="en-US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en-US" dirty="0"/>
              <a:t>New “JLab Alumni Group”: networking, mentoring, </a:t>
            </a:r>
            <a:r>
              <a:rPr lang="en-US" dirty="0" err="1"/>
              <a:t>facebook</a:t>
            </a:r>
            <a:r>
              <a:rPr lang="en-US" dirty="0"/>
              <a:t>/</a:t>
            </a:r>
            <a:r>
              <a:rPr lang="en-US" dirty="0" err="1"/>
              <a:t>linkedin</a:t>
            </a:r>
            <a:r>
              <a:rPr lang="en-US" dirty="0"/>
              <a:t> </a:t>
            </a:r>
            <a:r>
              <a:rPr lang="en-US" dirty="0" smtClean="0"/>
              <a:t>groups</a:t>
            </a:r>
          </a:p>
          <a:p>
            <a:pPr lvl="1" indent="-342900">
              <a:spcBef>
                <a:spcPts val="600"/>
              </a:spcBef>
            </a:pPr>
            <a:r>
              <a:rPr lang="en-US" b="0" dirty="0" smtClean="0"/>
              <a:t>Please </a:t>
            </a:r>
            <a:r>
              <a:rPr lang="en-US" b="0" dirty="0"/>
              <a:t>send contact information for former students, postdoc that you think would be interested [</a:t>
            </a:r>
            <a:r>
              <a:rPr lang="en-US" b="0" dirty="0">
                <a:solidFill>
                  <a:srgbClr val="0070C0"/>
                </a:solidFill>
              </a:rPr>
              <a:t>johna@anl.gov</a:t>
            </a:r>
            <a:r>
              <a:rPr lang="en-US" b="0" dirty="0"/>
              <a:t> or </a:t>
            </a:r>
            <a:r>
              <a:rPr lang="en-US" b="0" dirty="0">
                <a:solidFill>
                  <a:srgbClr val="0070C0"/>
                </a:solidFill>
              </a:rPr>
              <a:t>ellie@jlab.org</a:t>
            </a:r>
            <a:r>
              <a:rPr lang="en-US" b="0" dirty="0"/>
              <a:t>]</a:t>
            </a:r>
            <a:endParaRPr lang="en-US" b="0" dirty="0">
              <a:solidFill>
                <a:schemeClr val="tx1"/>
              </a:solidFill>
              <a:ea typeface="DejaVu Sans" charset="0"/>
              <a:cs typeface="DejaVu Sans" charset="0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dirty="0"/>
          </a:p>
          <a:p>
            <a:pPr marL="0" indent="0">
              <a:spcBef>
                <a:spcPts val="600"/>
              </a:spcBef>
              <a:buNone/>
            </a:pPr>
            <a:r>
              <a:rPr lang="en-US" dirty="0" smtClean="0"/>
              <a:t>Keeping an eye on experiment, user space, etc… issues as running begins</a:t>
            </a:r>
          </a:p>
          <a:p>
            <a:pPr lvl="1" indent="-342900">
              <a:spcBef>
                <a:spcPts val="600"/>
              </a:spcBef>
            </a:pPr>
            <a:r>
              <a:rPr lang="en-US" dirty="0" smtClean="0"/>
              <a:t>Send comments, questions, feedback to any of the UGBOD members</a:t>
            </a:r>
          </a:p>
          <a:p>
            <a:pPr lvl="1" indent="-342900">
              <a:spcBef>
                <a:spcPts val="600"/>
              </a:spcBef>
            </a:pPr>
            <a:r>
              <a:rPr lang="en-US" dirty="0" smtClean="0"/>
              <a:t>Next UGBOD meeting: Jan 13, 2015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33400" y="304800"/>
            <a:ext cx="7788275" cy="475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02000"/>
              </a:lnSpc>
              <a:buFont typeface="Verdana" charset="0"/>
              <a:defRPr/>
            </a:pPr>
            <a:r>
              <a:rPr lang="en-US" sz="2600" b="1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cs typeface="+mj-cs"/>
              </a:rPr>
              <a:t>Other updates</a:t>
            </a:r>
            <a:endParaRPr lang="en-US" sz="2600" b="1" dirty="0">
              <a:solidFill>
                <a:schemeClr val="tx1">
                  <a:lumMod val="90000"/>
                  <a:lumOff val="10000"/>
                </a:schemeClr>
              </a:solidFill>
              <a:latin typeface="+mj-lt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4618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Couple points from Tuesday’s UGBOD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525963"/>
          </a:xfrm>
        </p:spPr>
        <p:txBody>
          <a:bodyPr/>
          <a:lstStyle/>
          <a:p>
            <a:r>
              <a:rPr lang="en-US" dirty="0" smtClean="0"/>
              <a:t>Updates on budget/projected runtime for FY15, FY16, out years</a:t>
            </a:r>
          </a:p>
          <a:p>
            <a:endParaRPr lang="en-US" dirty="0"/>
          </a:p>
          <a:p>
            <a:r>
              <a:rPr lang="en-US" dirty="0"/>
              <a:t>C</a:t>
            </a:r>
            <a:r>
              <a:rPr lang="en-US" dirty="0" smtClean="0"/>
              <a:t>ounting house renovations (2</a:t>
            </a:r>
            <a:r>
              <a:rPr lang="en-US" baseline="30000" dirty="0" smtClean="0"/>
              <a:t>nd</a:t>
            </a:r>
            <a:r>
              <a:rPr lang="en-US" dirty="0" smtClean="0"/>
              <a:t> floor):</a:t>
            </a:r>
          </a:p>
          <a:p>
            <a:pPr lvl="1"/>
            <a:r>
              <a:rPr lang="en-US" dirty="0" smtClean="0"/>
              <a:t>Largest possible conference table (4 smaller tables)</a:t>
            </a:r>
          </a:p>
          <a:p>
            <a:pPr lvl="1"/>
            <a:r>
              <a:rPr lang="en-US" dirty="0" smtClean="0"/>
              <a:t>Requesting permanent videoconference setup for </a:t>
            </a:r>
            <a:r>
              <a:rPr lang="en-US" dirty="0" err="1" smtClean="0"/>
              <a:t>bluejeans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NP day on the hill: march 23</a:t>
            </a:r>
            <a:r>
              <a:rPr lang="en-US" baseline="30000" dirty="0" smtClean="0"/>
              <a:t>rd</a:t>
            </a:r>
            <a:r>
              <a:rPr lang="en-US" dirty="0" smtClean="0"/>
              <a:t> [95% CL]</a:t>
            </a:r>
          </a:p>
          <a:p>
            <a:pPr lvl="1"/>
            <a:r>
              <a:rPr lang="en-US" smtClean="0"/>
              <a:t>Details and materials from 2014 </a:t>
            </a:r>
            <a:r>
              <a:rPr lang="en-US" dirty="0" smtClean="0"/>
              <a:t>on https://wiki.jlab.org/cugwiki</a:t>
            </a:r>
          </a:p>
          <a:p>
            <a:endParaRPr lang="en-US" dirty="0"/>
          </a:p>
          <a:p>
            <a:r>
              <a:rPr lang="en-US" dirty="0"/>
              <a:t>d</a:t>
            </a:r>
            <a:r>
              <a:rPr lang="en-US" dirty="0" smtClean="0"/>
              <a:t>ata.jlab.org: scientific computing </a:t>
            </a:r>
            <a:r>
              <a:rPr lang="en-US" dirty="0" err="1" smtClean="0"/>
              <a:t>howto</a:t>
            </a:r>
            <a:r>
              <a:rPr lang="en-US" dirty="0" smtClean="0"/>
              <a:t>; </a:t>
            </a:r>
            <a:r>
              <a:rPr lang="en-US" dirty="0" err="1" smtClean="0"/>
              <a:t>scicompbriefs</a:t>
            </a:r>
            <a:r>
              <a:rPr lang="en-US" dirty="0" smtClean="0"/>
              <a:t> mailing list</a:t>
            </a:r>
          </a:p>
          <a:p>
            <a:endParaRPr lang="en-US" dirty="0"/>
          </a:p>
          <a:p>
            <a:r>
              <a:rPr lang="en-US" dirty="0" smtClean="0"/>
              <a:t>UGBOD Chair as PAC member?</a:t>
            </a:r>
          </a:p>
          <a:p>
            <a:endParaRPr lang="en-US" dirty="0" smtClean="0"/>
          </a:p>
          <a:p>
            <a:r>
              <a:rPr lang="en-US" dirty="0" smtClean="0"/>
              <a:t>Input on speakers for Users Group Meeting (June 1-3) – esp. keynote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450027"/>
      </p:ext>
    </p:extLst>
  </p:cSld>
  <p:clrMapOvr>
    <a:masterClrMapping/>
  </p:clrMapOvr>
</p:sld>
</file>

<file path=ppt/theme/theme1.xml><?xml version="1.0" encoding="utf-8"?>
<a:theme xmlns:a="http://schemas.openxmlformats.org/drawingml/2006/main" name="Blue design">
  <a:themeElements>
    <a:clrScheme name="ANL with black">
      <a:dk1>
        <a:srgbClr val="151515"/>
      </a:dk1>
      <a:lt1>
        <a:srgbClr val="FFFFFF"/>
      </a:lt1>
      <a:dk2>
        <a:srgbClr val="1F497D"/>
      </a:dk2>
      <a:lt2>
        <a:srgbClr val="D2D2D2"/>
      </a:lt2>
      <a:accent1>
        <a:srgbClr val="5C0426"/>
      </a:accent1>
      <a:accent2>
        <a:srgbClr val="9D7D9E"/>
      </a:accent2>
      <a:accent3>
        <a:srgbClr val="FFFFFF"/>
      </a:accent3>
      <a:accent4>
        <a:srgbClr val="525252"/>
      </a:accent4>
      <a:accent5>
        <a:srgbClr val="B5AAAC"/>
      </a:accent5>
      <a:accent6>
        <a:srgbClr val="8E718F"/>
      </a:accent6>
      <a:hlink>
        <a:srgbClr val="253D51"/>
      </a:hlink>
      <a:folHlink>
        <a:srgbClr val="0D204A"/>
      </a:folHlink>
    </a:clrScheme>
    <a:fontScheme name="Blue design">
      <a:majorFont>
        <a:latin typeface="Trebuchet MS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Blue design 1">
        <a:dk1>
          <a:srgbClr val="616161"/>
        </a:dk1>
        <a:lt1>
          <a:srgbClr val="FFFFFF"/>
        </a:lt1>
        <a:dk2>
          <a:srgbClr val="1F497D"/>
        </a:dk2>
        <a:lt2>
          <a:srgbClr val="D2D2D2"/>
        </a:lt2>
        <a:accent1>
          <a:srgbClr val="5C0426"/>
        </a:accent1>
        <a:accent2>
          <a:srgbClr val="9D7D9E"/>
        </a:accent2>
        <a:accent3>
          <a:srgbClr val="FFFFFF"/>
        </a:accent3>
        <a:accent4>
          <a:srgbClr val="525252"/>
        </a:accent4>
        <a:accent5>
          <a:srgbClr val="B5AAAC"/>
        </a:accent5>
        <a:accent6>
          <a:srgbClr val="8E718F"/>
        </a:accent6>
        <a:hlink>
          <a:srgbClr val="253D51"/>
        </a:hlink>
        <a:folHlink>
          <a:srgbClr val="0D204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38587</TotalTime>
  <Words>648</Words>
  <Application>Microsoft Office PowerPoint</Application>
  <PresentationFormat>On-screen Show (4:3)</PresentationFormat>
  <Paragraphs>94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Blue design</vt:lpstr>
      <vt:lpstr>Users Group Board of Directors</vt:lpstr>
      <vt:lpstr>PowerPoint Presentation</vt:lpstr>
      <vt:lpstr>Changes to Users Group Bylaws</vt:lpstr>
      <vt:lpstr>Nuclear Physics Day - visit to Capitol Hill</vt:lpstr>
      <vt:lpstr>PowerPoint Presentation</vt:lpstr>
      <vt:lpstr>PowerPoint Presentation</vt:lpstr>
      <vt:lpstr>Couple points from Tuesday’s UGBOD meeting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Arrington, John R.</dc:creator>
  <cp:lastModifiedBy>Arrington, John R.</cp:lastModifiedBy>
  <cp:revision>166</cp:revision>
  <dcterms:created xsi:type="dcterms:W3CDTF">2006-08-16T00:00:00Z</dcterms:created>
  <dcterms:modified xsi:type="dcterms:W3CDTF">2015-01-15T01:02:33Z</dcterms:modified>
</cp:coreProperties>
</file>