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81" r:id="rId8"/>
    <p:sldId id="280" r:id="rId9"/>
    <p:sldId id="284" r:id="rId10"/>
    <p:sldId id="261" r:id="rId11"/>
    <p:sldId id="279" r:id="rId12"/>
    <p:sldId id="262" r:id="rId13"/>
    <p:sldId id="269" r:id="rId14"/>
    <p:sldId id="272" r:id="rId15"/>
    <p:sldId id="273" r:id="rId16"/>
    <p:sldId id="275" r:id="rId17"/>
    <p:sldId id="286" r:id="rId18"/>
    <p:sldId id="267" r:id="rId19"/>
    <p:sldId id="268" r:id="rId20"/>
    <p:sldId id="271" r:id="rId21"/>
    <p:sldId id="263" r:id="rId22"/>
    <p:sldId id="274" r:id="rId23"/>
    <p:sldId id="276" r:id="rId24"/>
    <p:sldId id="285" r:id="rId25"/>
    <p:sldId id="265" r:id="rId26"/>
    <p:sldId id="277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3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1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1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9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4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1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88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70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AA05-7876-4F09-9459-9A23F5BCB885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72ED4-F387-4BCE-825D-4A5DC2C5F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5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SHMS Progress</a:t>
            </a:r>
            <a:br>
              <a:rPr lang="en-US" dirty="0" smtClean="0"/>
            </a:br>
            <a:r>
              <a:rPr lang="en-US" dirty="0" smtClean="0"/>
              <a:t>Jan 15,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Paul </a:t>
            </a:r>
            <a:r>
              <a:rPr lang="en-US" dirty="0" err="1" smtClean="0"/>
              <a:t>Brindza</a:t>
            </a:r>
            <a:endParaRPr lang="en-US" dirty="0" smtClean="0"/>
          </a:p>
          <a:p>
            <a:r>
              <a:rPr lang="en-US" dirty="0" smtClean="0"/>
              <a:t>Steve Lassiter, Eric Sun, Mike Fowler, Paulo Medeiros, Dan Young,</a:t>
            </a:r>
          </a:p>
          <a:p>
            <a:r>
              <a:rPr lang="en-US" dirty="0" smtClean="0"/>
              <a:t>Bert Metzger, Gary </a:t>
            </a:r>
            <a:r>
              <a:rPr lang="en-US" dirty="0" err="1" smtClean="0"/>
              <a:t>Vettalana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346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76" y="914400"/>
            <a:ext cx="6554419" cy="491581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5" name="TextBox 4"/>
          <p:cNvSpPr txBox="1"/>
          <p:nvPr/>
        </p:nvSpPr>
        <p:spPr>
          <a:xfrm>
            <a:off x="6019800" y="16764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HB near complete @ MSU</a:t>
            </a:r>
          </a:p>
          <a:p>
            <a:pPr algn="ctr"/>
            <a:r>
              <a:rPr lang="en-US" dirty="0" smtClean="0"/>
              <a:t>On Jan 5, 2015</a:t>
            </a:r>
          </a:p>
          <a:p>
            <a:pPr algn="ctr"/>
            <a:r>
              <a:rPr lang="en-US" dirty="0" smtClean="0"/>
              <a:t>Ship date March 15,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557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 close up of SC bus connections</a:t>
            </a:r>
            <a:br>
              <a:rPr lang="en-US" dirty="0" smtClean="0"/>
            </a:br>
            <a:r>
              <a:rPr lang="en-US" sz="2200" dirty="0" smtClean="0"/>
              <a:t>Jan 5, 2015</a:t>
            </a:r>
            <a:endParaRPr lang="en-US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29175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Dipole Coils complete @ </a:t>
            </a:r>
            <a:r>
              <a:rPr lang="en-US" dirty="0" err="1" smtClean="0"/>
              <a:t>SigmaPhi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Jan 15, 2015</a:t>
            </a:r>
            <a:endParaRPr lang="en-US" sz="2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9130"/>
            <a:ext cx="4038600" cy="302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7" y="1600200"/>
            <a:ext cx="339378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210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Status at </a:t>
            </a:r>
            <a:r>
              <a:rPr lang="en-US" dirty="0" err="1" smtClean="0"/>
              <a:t>SigmaPhi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Dipole coils wound and Vacuum impregnated</a:t>
            </a:r>
          </a:p>
          <a:p>
            <a:r>
              <a:rPr lang="en-US" dirty="0" smtClean="0"/>
              <a:t>Dipole coil A layer splices complete</a:t>
            </a:r>
          </a:p>
          <a:p>
            <a:r>
              <a:rPr lang="en-US" dirty="0" smtClean="0"/>
              <a:t>Dipole coil assembly underway</a:t>
            </a:r>
          </a:p>
          <a:p>
            <a:r>
              <a:rPr lang="en-US" dirty="0" smtClean="0"/>
              <a:t>Collars and collaring fixtures on order for Feb delivery</a:t>
            </a:r>
          </a:p>
          <a:p>
            <a:r>
              <a:rPr lang="en-US" dirty="0" smtClean="0"/>
              <a:t>Dipole cryostat in Fab at SDMS, Lyon France</a:t>
            </a:r>
          </a:p>
          <a:p>
            <a:pPr lvl="1"/>
            <a:r>
              <a:rPr lang="en-US" dirty="0" smtClean="0"/>
              <a:t>He vessel March 2015</a:t>
            </a:r>
          </a:p>
          <a:p>
            <a:pPr lvl="1"/>
            <a:r>
              <a:rPr lang="en-US" dirty="0" smtClean="0"/>
              <a:t>Vacuum vessel &amp; shield April 2015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6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SHMS Dipole Cryostat</a:t>
            </a:r>
            <a:br>
              <a:rPr lang="en-US" dirty="0" smtClean="0"/>
            </a:br>
            <a:r>
              <a:rPr lang="en-US" dirty="0" smtClean="0"/>
              <a:t> Helium Vessel @ SDMS </a:t>
            </a:r>
            <a:r>
              <a:rPr lang="en-US" sz="2200" dirty="0" smtClean="0"/>
              <a:t>Jan 12, 2105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brindza\AppData\Local\Temp\WP_20150108_0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1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8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4831" y="228600"/>
            <a:ext cx="7886700" cy="4918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Dipole and Quad Cold Mass assembly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4800" y="900578"/>
            <a:ext cx="4193382" cy="823912"/>
          </a:xfrm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Dipole assembled</a:t>
            </a:r>
          </a:p>
          <a:p>
            <a:pPr algn="ctr"/>
            <a:r>
              <a:rPr lang="en-US" sz="2000" dirty="0" smtClean="0"/>
              <a:t>Dipole is wrapped in this fixture.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9149" y="1057285"/>
            <a:ext cx="3887391" cy="50447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Dipole in the VPI Mold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1752599"/>
            <a:ext cx="4191000" cy="429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47754"/>
            <a:ext cx="4830818" cy="4248246"/>
          </a:xfrm>
        </p:spPr>
      </p:pic>
    </p:spTree>
    <p:extLst>
      <p:ext uri="{BB962C8B-B14F-4D97-AF65-F5344CB8AC3E}">
        <p14:creationId xmlns:p14="http://schemas.microsoft.com/office/powerpoint/2010/main" val="9520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Preparation for SHMS Dipole Collaring</a:t>
            </a:r>
            <a:br>
              <a:rPr lang="en-US" dirty="0" smtClean="0"/>
            </a:br>
            <a:r>
              <a:rPr lang="en-US" sz="2200" dirty="0" smtClean="0"/>
              <a:t>Jan 12, 2015</a:t>
            </a:r>
            <a:endParaRPr lang="en-US" sz="2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2761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Dipole Coil Assembly</a:t>
            </a:r>
            <a:br>
              <a:rPr lang="en-US" dirty="0" smtClean="0"/>
            </a:br>
            <a:r>
              <a:rPr lang="en-US" sz="2200" dirty="0" smtClean="0"/>
              <a:t>Jan 14, 2014</a:t>
            </a:r>
            <a:endParaRPr lang="en-US" sz="2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Coil B preparing Leads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4862"/>
            <a:ext cx="4040188" cy="30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Coil A with assembly Jig</a:t>
            </a:r>
            <a:endParaRPr lang="en-US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934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9448800" cy="6858000"/>
            <a:chOff x="0" y="0"/>
            <a:chExt cx="94488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05000" y="5105400"/>
              <a:ext cx="182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Q2 Coil A or D being prepared for molding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1295400" y="5105400"/>
              <a:ext cx="609600" cy="45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124200" y="914400"/>
              <a:ext cx="1828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Q2 Coil B ready for rotation and removal from mandrel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3581400" y="2114729"/>
              <a:ext cx="228600" cy="78087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943600" y="762000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Q2 Coil A or D idle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553200" y="1124128"/>
              <a:ext cx="152400" cy="17714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620000" y="2967335"/>
              <a:ext cx="182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Mandrel being readied for Q3 winding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705600" y="3276601"/>
              <a:ext cx="914400" cy="15239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151290" y="4724400"/>
              <a:ext cx="182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Conductor spools being readied for Q3 winding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943600" y="5117206"/>
              <a:ext cx="453980" cy="21679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200400" y="4572000"/>
              <a:ext cx="914400" cy="381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14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 2/3 status at </a:t>
            </a:r>
            <a:r>
              <a:rPr lang="en-US" dirty="0" err="1" smtClean="0"/>
              <a:t>SigmaPhi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Quad 2 coils wound- complete Nov 2014</a:t>
            </a:r>
          </a:p>
          <a:p>
            <a:r>
              <a:rPr lang="en-US" dirty="0" smtClean="0"/>
              <a:t>Quad 2 coils B &amp; C Vacuum Impregnated Dec 2014</a:t>
            </a:r>
          </a:p>
          <a:p>
            <a:r>
              <a:rPr lang="en-US" dirty="0" smtClean="0"/>
              <a:t>Quad 2 coils A&amp; D Vacuum Impregnation </a:t>
            </a:r>
            <a:r>
              <a:rPr lang="en-US" dirty="0"/>
              <a:t>J</a:t>
            </a:r>
            <a:r>
              <a:rPr lang="en-US" dirty="0" smtClean="0"/>
              <a:t>an 2015</a:t>
            </a:r>
          </a:p>
          <a:p>
            <a:r>
              <a:rPr lang="en-US" dirty="0" smtClean="0"/>
              <a:t>Quad 3 winding start Jan 13 2015</a:t>
            </a:r>
          </a:p>
          <a:p>
            <a:r>
              <a:rPr lang="en-US" dirty="0" smtClean="0"/>
              <a:t>Quad 2/3 cryostats in Fab at SDMS</a:t>
            </a:r>
          </a:p>
          <a:p>
            <a:r>
              <a:rPr lang="en-US" dirty="0" smtClean="0"/>
              <a:t>Quad 2/3 assembly tooling same as dipole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0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SHMS Overview</a:t>
            </a:r>
          </a:p>
          <a:p>
            <a:r>
              <a:rPr lang="en-US" dirty="0" smtClean="0"/>
              <a:t>SHMS Q1</a:t>
            </a:r>
          </a:p>
          <a:p>
            <a:r>
              <a:rPr lang="en-US" dirty="0" smtClean="0"/>
              <a:t>SHMS HB</a:t>
            </a:r>
          </a:p>
          <a:p>
            <a:r>
              <a:rPr lang="en-US" dirty="0" smtClean="0"/>
              <a:t>SHMS Dipole</a:t>
            </a:r>
          </a:p>
          <a:p>
            <a:r>
              <a:rPr lang="en-US" dirty="0" smtClean="0"/>
              <a:t>SHMS Q2Q3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82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rindza\AppData\Local\Temp\IMG_0007 resize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76300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38400" y="381000"/>
            <a:ext cx="4257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Quad 2 Winding </a:t>
            </a:r>
            <a:r>
              <a:rPr lang="en-US" sz="2000" dirty="0" smtClean="0"/>
              <a:t>Nov 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5693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Quad 2 Coils Vacuum Impregnated</a:t>
            </a:r>
            <a:br>
              <a:rPr lang="en-US" dirty="0" smtClean="0"/>
            </a:br>
            <a:r>
              <a:rPr lang="en-US" sz="2200" dirty="0" smtClean="0"/>
              <a:t>Jan 9, 2015</a:t>
            </a:r>
            <a:endParaRPr lang="en-US" sz="2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Quad 2 Coil C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1" y="2635524"/>
            <a:ext cx="4039985" cy="3029989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Quad 2 Coil B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472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Q3 wind start and clean up of Q2 coils</a:t>
            </a:r>
            <a:br>
              <a:rPr lang="en-US" dirty="0" smtClean="0"/>
            </a:br>
            <a:r>
              <a:rPr lang="en-US" sz="2200" dirty="0" smtClean="0"/>
              <a:t>Jan 14, 2015</a:t>
            </a:r>
            <a:endParaRPr lang="en-US" sz="2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5" y="1600200"/>
            <a:ext cx="33953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979"/>
            <a:ext cx="4038600" cy="30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585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Quad 3 coil Winding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b="1" dirty="0" smtClean="0"/>
              <a:t>Jan 14, 2015</a:t>
            </a:r>
            <a:endParaRPr lang="en-US" sz="22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Progress on Quad 3 Coil F Layer 1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636097"/>
            <a:ext cx="4040188" cy="30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Start of Quad 3 Coil E</a:t>
            </a:r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633618"/>
            <a:ext cx="4041775" cy="30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783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Quad 3 Winding</a:t>
            </a:r>
            <a:br>
              <a:rPr lang="en-US" sz="3600" dirty="0" smtClean="0"/>
            </a:br>
            <a:r>
              <a:rPr lang="en-US" dirty="0" smtClean="0"/>
              <a:t> </a:t>
            </a:r>
            <a:r>
              <a:rPr lang="en-US" sz="2000" dirty="0" smtClean="0"/>
              <a:t>Jan 15, 2015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Quad 3 Coil F complete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Quad 3 Coil E last turn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963"/>
            <a:ext cx="4040188" cy="302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719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SHMS Infrastructure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AC power complete</a:t>
            </a:r>
          </a:p>
          <a:p>
            <a:r>
              <a:rPr lang="en-US" dirty="0" smtClean="0"/>
              <a:t>LCW complete</a:t>
            </a:r>
          </a:p>
          <a:p>
            <a:r>
              <a:rPr lang="en-US" dirty="0" smtClean="0"/>
              <a:t>SHMS </a:t>
            </a:r>
            <a:r>
              <a:rPr lang="en-US" dirty="0" err="1" smtClean="0"/>
              <a:t>Cryo</a:t>
            </a:r>
            <a:r>
              <a:rPr lang="en-US" dirty="0" smtClean="0"/>
              <a:t> system- complete &amp; tested</a:t>
            </a:r>
          </a:p>
          <a:p>
            <a:r>
              <a:rPr lang="en-US" dirty="0" smtClean="0"/>
              <a:t>DC power supplies – installed &amp; tested</a:t>
            </a:r>
          </a:p>
          <a:p>
            <a:r>
              <a:rPr lang="en-US" dirty="0" smtClean="0"/>
              <a:t>Controls &amp; Instrumentation – complete &amp; tested</a:t>
            </a:r>
          </a:p>
          <a:p>
            <a:r>
              <a:rPr lang="en-US" dirty="0" smtClean="0"/>
              <a:t>I&amp;C cabling installed &amp; tested</a:t>
            </a:r>
          </a:p>
          <a:p>
            <a:r>
              <a:rPr lang="en-US" dirty="0" smtClean="0"/>
              <a:t>DC bus installed</a:t>
            </a:r>
          </a:p>
          <a:p>
            <a:r>
              <a:rPr lang="en-US" dirty="0" smtClean="0"/>
              <a:t>Yoke steel installed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1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48274"/>
          </a:xfrm>
        </p:spPr>
        <p:txBody>
          <a:bodyPr/>
          <a:lstStyle/>
          <a:p>
            <a:r>
              <a:rPr lang="en-US" dirty="0" smtClean="0"/>
              <a:t>SHMS Magnet Test Schedule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437083"/>
              </p:ext>
            </p:extLst>
          </p:nvPr>
        </p:nvGraphicFramePr>
        <p:xfrm>
          <a:off x="457200" y="1290638"/>
          <a:ext cx="82296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SHMS Magnet Test and Commissioning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Quadrupoles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Dipole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 Div. Safety Review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Prior to arrival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Prior to Arrival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Arrival 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Cryostat &amp; Yoke assembly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Dipole Only Assembly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weeks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Cryogenic 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week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Electrical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Cool to 80 Kelvin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weeks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weeks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Cool</a:t>
                      </a:r>
                      <a:r>
                        <a:rPr lang="en-US" baseline="0" dirty="0" smtClean="0"/>
                        <a:t> to 4 Kelvin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 weeks ( 2 days)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 weeks ( 2 days)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Low Power 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Power 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weeks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weeks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Acceptance Tests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week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11.4 weeks( ~ 3 months)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19.4 weeks( ~ 5 months)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533400"/>
            <a:ext cx="9144000" cy="948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</a:t>
            </a:r>
            <a:r>
              <a:rPr lang="en-US" dirty="0" smtClean="0"/>
              <a:t>rrival to Acceptance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SHMS/Hall C is ready for first magnet</a:t>
            </a:r>
            <a:endParaRPr lang="en-US" dirty="0" smtClean="0"/>
          </a:p>
          <a:p>
            <a:r>
              <a:rPr lang="en-US" dirty="0" smtClean="0"/>
              <a:t>SHMS Q1 in Hall C Wed Jan 14, 2015!!! Yeah!!</a:t>
            </a:r>
          </a:p>
          <a:p>
            <a:r>
              <a:rPr lang="en-US" dirty="0" smtClean="0"/>
              <a:t>SHMS HB due at JLAB March 2015</a:t>
            </a:r>
          </a:p>
          <a:p>
            <a:r>
              <a:rPr lang="en-US" dirty="0" smtClean="0"/>
              <a:t>SHMS Magnets </a:t>
            </a:r>
            <a:r>
              <a:rPr lang="en-US" dirty="0"/>
              <a:t>@</a:t>
            </a:r>
            <a:r>
              <a:rPr lang="en-US" dirty="0" smtClean="0"/>
              <a:t>Sigma Phi excellent progress</a:t>
            </a:r>
          </a:p>
          <a:p>
            <a:pPr lvl="1"/>
            <a:r>
              <a:rPr lang="en-US" dirty="0" smtClean="0"/>
              <a:t>SHMS Dipole delivery est.- 10/12/15</a:t>
            </a:r>
          </a:p>
          <a:p>
            <a:pPr lvl="1"/>
            <a:r>
              <a:rPr lang="en-US" dirty="0" smtClean="0"/>
              <a:t>SHMS Quad 2 delivery est.- 11/2/15</a:t>
            </a:r>
          </a:p>
          <a:p>
            <a:pPr lvl="1"/>
            <a:r>
              <a:rPr lang="en-US" dirty="0" smtClean="0"/>
              <a:t>SHMS Q3 delivery est.-12/30/15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9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PhyCoord\cameras\hallccam4\201501\hallccam4-20150112-09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457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C SHMS Jan 14,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40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hyCoord\cameras\hallccam3\201501\hallccam3-20150112-09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457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C SHMS Jan 14,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1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2475"/>
            <a:ext cx="4375404" cy="583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352941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Departed SMI Dec 12, 2014</a:t>
            </a:r>
          </a:p>
          <a:p>
            <a:r>
              <a:rPr lang="en-US" dirty="0"/>
              <a:t>I</a:t>
            </a:r>
            <a:r>
              <a:rPr lang="en-US" dirty="0" smtClean="0"/>
              <a:t>n Norfolk Friday Jan 2, 2015</a:t>
            </a:r>
          </a:p>
          <a:p>
            <a:r>
              <a:rPr lang="en-US" dirty="0"/>
              <a:t>A</a:t>
            </a:r>
            <a:r>
              <a:rPr lang="en-US" dirty="0" smtClean="0"/>
              <a:t>t JLAB Tuesday Jan 13, 2015</a:t>
            </a:r>
          </a:p>
          <a:p>
            <a:r>
              <a:rPr lang="en-US" dirty="0" smtClean="0"/>
              <a:t>In Hall C Wed. Jan 14 , 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8382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 at SMI in the shipping Frame Dec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54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rindza\AppData\Local\Temp\SDC144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81000"/>
            <a:ext cx="3200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Q1 checking thru JLAB security @ 7 PM Jan 13,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6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le://///jlabwbs/wbs/6/mjf/hall_c/lassiter/SHMS/Q1/Arrival-JLAB/SDC145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636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33400"/>
            <a:ext cx="1981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Into the Pit</a:t>
            </a:r>
          </a:p>
          <a:p>
            <a:pPr algn="ctr"/>
            <a:r>
              <a:rPr lang="en-US" dirty="0" smtClean="0"/>
              <a:t>Wed Jan 15,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ile://///jlabwbs/wbs/6/mjf/hall_c/lassiter/SHMS/Q1/Arrival-JLAB/SDC14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654505" cy="57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304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 in Hall C with SMI Techs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39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:\PhyCoord\cameras\hallccam4\201501\hallccam4-20150114-14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381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 in Hall C Wednesday January 14,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2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4428</TotalTime>
  <Words>596</Words>
  <Application>Microsoft Office PowerPoint</Application>
  <PresentationFormat>On-screen Show (4:3)</PresentationFormat>
  <Paragraphs>124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SHMS Progress Jan 15,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HB close up of SC bus connections Jan 5, 2015</vt:lpstr>
      <vt:lpstr>Dipole Coils complete @ SigmaPhi Jan 15, 2015</vt:lpstr>
      <vt:lpstr>Dipole Status at SigmaPhi</vt:lpstr>
      <vt:lpstr>SHMS Dipole Cryostat  Helium Vessel @ SDMS Jan 12, 2105</vt:lpstr>
      <vt:lpstr>Dipole and Quad Cold Mass assembly</vt:lpstr>
      <vt:lpstr>Preparation for SHMS Dipole Collaring Jan 12, 2015</vt:lpstr>
      <vt:lpstr>Dipole Coil Assembly Jan 14, 2014</vt:lpstr>
      <vt:lpstr>PowerPoint Presentation</vt:lpstr>
      <vt:lpstr>Quad 2/3 status at SigmaPhi</vt:lpstr>
      <vt:lpstr>PowerPoint Presentation</vt:lpstr>
      <vt:lpstr>Quad 2 Coils Vacuum Impregnated Jan 9, 2015</vt:lpstr>
      <vt:lpstr>Q3 wind start and clean up of Q2 coils Jan 14, 2015</vt:lpstr>
      <vt:lpstr>Quad 3 coil Winding Jan 14, 2015</vt:lpstr>
      <vt:lpstr>Quad 3 Winding  Jan 15, 2015</vt:lpstr>
      <vt:lpstr>SHMS Infrastructure</vt:lpstr>
      <vt:lpstr>SHMS Magnet Test Schedule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SHMS Progress</dc:title>
  <dc:creator>Paul Brindza</dc:creator>
  <cp:lastModifiedBy>Paul Brindza</cp:lastModifiedBy>
  <cp:revision>23</cp:revision>
  <dcterms:created xsi:type="dcterms:W3CDTF">2015-01-12T14:07:51Z</dcterms:created>
  <dcterms:modified xsi:type="dcterms:W3CDTF">2015-01-15T15:56:49Z</dcterms:modified>
</cp:coreProperties>
</file>