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76" r:id="rId2"/>
    <p:sldMasterId id="2147483678" r:id="rId3"/>
    <p:sldMasterId id="2147483679" r:id="rId4"/>
    <p:sldMasterId id="2147483681" r:id="rId5"/>
    <p:sldMasterId id="2147483684" r:id="rId6"/>
    <p:sldMasterId id="2147483697" r:id="rId7"/>
    <p:sldMasterId id="2147483767" r:id="rId8"/>
  </p:sldMasterIdLst>
  <p:notesMasterIdLst>
    <p:notesMasterId r:id="rId56"/>
  </p:notesMasterIdLst>
  <p:handoutMasterIdLst>
    <p:handoutMasterId r:id="rId57"/>
  </p:handoutMasterIdLst>
  <p:sldIdLst>
    <p:sldId id="457" r:id="rId9"/>
    <p:sldId id="518" r:id="rId10"/>
    <p:sldId id="521" r:id="rId11"/>
    <p:sldId id="458" r:id="rId12"/>
    <p:sldId id="460" r:id="rId13"/>
    <p:sldId id="463" r:id="rId14"/>
    <p:sldId id="462" r:id="rId15"/>
    <p:sldId id="511" r:id="rId16"/>
    <p:sldId id="494" r:id="rId17"/>
    <p:sldId id="459" r:id="rId18"/>
    <p:sldId id="464" r:id="rId19"/>
    <p:sldId id="520" r:id="rId20"/>
    <p:sldId id="515" r:id="rId21"/>
    <p:sldId id="514" r:id="rId22"/>
    <p:sldId id="519" r:id="rId23"/>
    <p:sldId id="468" r:id="rId24"/>
    <p:sldId id="508" r:id="rId25"/>
    <p:sldId id="470" r:id="rId26"/>
    <p:sldId id="469" r:id="rId27"/>
    <p:sldId id="474" r:id="rId28"/>
    <p:sldId id="505" r:id="rId29"/>
    <p:sldId id="461" r:id="rId30"/>
    <p:sldId id="522" r:id="rId31"/>
    <p:sldId id="523" r:id="rId32"/>
    <p:sldId id="524" r:id="rId33"/>
    <p:sldId id="526" r:id="rId34"/>
    <p:sldId id="527" r:id="rId35"/>
    <p:sldId id="532" r:id="rId36"/>
    <p:sldId id="528" r:id="rId37"/>
    <p:sldId id="530" r:id="rId38"/>
    <p:sldId id="531" r:id="rId39"/>
    <p:sldId id="509" r:id="rId40"/>
    <p:sldId id="516" r:id="rId41"/>
    <p:sldId id="513" r:id="rId42"/>
    <p:sldId id="481" r:id="rId43"/>
    <p:sldId id="482" r:id="rId44"/>
    <p:sldId id="476" r:id="rId45"/>
    <p:sldId id="512" r:id="rId46"/>
    <p:sldId id="517" r:id="rId47"/>
    <p:sldId id="495" r:id="rId48"/>
    <p:sldId id="510" r:id="rId49"/>
    <p:sldId id="503" r:id="rId50"/>
    <p:sldId id="501" r:id="rId51"/>
    <p:sldId id="484" r:id="rId52"/>
    <p:sldId id="485" r:id="rId53"/>
    <p:sldId id="486" r:id="rId54"/>
    <p:sldId id="467" r:id="rId55"/>
  </p:sldIdLst>
  <p:sldSz cx="9144000" cy="6858000" type="letter"/>
  <p:notesSz cx="7023100" cy="93091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3200" b="1" kern="1200">
        <a:solidFill>
          <a:schemeClr val="tx1"/>
        </a:solidFill>
        <a:latin typeface="Times New Roman" pitchFamily="18" charset="0"/>
        <a:ea typeface="+mn-ea"/>
        <a:cs typeface="+mn-cs"/>
      </a:defRPr>
    </a:lvl1pPr>
    <a:lvl2pPr marL="457200" algn="l" rtl="0" fontAlgn="base">
      <a:spcBef>
        <a:spcPct val="0"/>
      </a:spcBef>
      <a:spcAft>
        <a:spcPct val="0"/>
      </a:spcAft>
      <a:defRPr sz="3200" b="1" kern="1200">
        <a:solidFill>
          <a:schemeClr val="tx1"/>
        </a:solidFill>
        <a:latin typeface="Times New Roman" pitchFamily="18" charset="0"/>
        <a:ea typeface="+mn-ea"/>
        <a:cs typeface="+mn-cs"/>
      </a:defRPr>
    </a:lvl2pPr>
    <a:lvl3pPr marL="914400" algn="l" rtl="0" fontAlgn="base">
      <a:spcBef>
        <a:spcPct val="0"/>
      </a:spcBef>
      <a:spcAft>
        <a:spcPct val="0"/>
      </a:spcAft>
      <a:defRPr sz="3200" b="1" kern="1200">
        <a:solidFill>
          <a:schemeClr val="tx1"/>
        </a:solidFill>
        <a:latin typeface="Times New Roman" pitchFamily="18" charset="0"/>
        <a:ea typeface="+mn-ea"/>
        <a:cs typeface="+mn-cs"/>
      </a:defRPr>
    </a:lvl3pPr>
    <a:lvl4pPr marL="1371600" algn="l" rtl="0" fontAlgn="base">
      <a:spcBef>
        <a:spcPct val="0"/>
      </a:spcBef>
      <a:spcAft>
        <a:spcPct val="0"/>
      </a:spcAft>
      <a:defRPr sz="3200" b="1" kern="1200">
        <a:solidFill>
          <a:schemeClr val="tx1"/>
        </a:solidFill>
        <a:latin typeface="Times New Roman" pitchFamily="18" charset="0"/>
        <a:ea typeface="+mn-ea"/>
        <a:cs typeface="+mn-cs"/>
      </a:defRPr>
    </a:lvl4pPr>
    <a:lvl5pPr marL="1828800" algn="l" rtl="0" fontAlgn="base">
      <a:spcBef>
        <a:spcPct val="0"/>
      </a:spcBef>
      <a:spcAft>
        <a:spcPct val="0"/>
      </a:spcAft>
      <a:defRPr sz="3200" b="1" kern="1200">
        <a:solidFill>
          <a:schemeClr val="tx1"/>
        </a:solidFill>
        <a:latin typeface="Times New Roman" pitchFamily="18" charset="0"/>
        <a:ea typeface="+mn-ea"/>
        <a:cs typeface="+mn-cs"/>
      </a:defRPr>
    </a:lvl5pPr>
    <a:lvl6pPr marL="2286000" algn="l" defTabSz="914400" rtl="0" eaLnBrk="1" latinLnBrk="0" hangingPunct="1">
      <a:defRPr sz="3200" b="1" kern="1200">
        <a:solidFill>
          <a:schemeClr val="tx1"/>
        </a:solidFill>
        <a:latin typeface="Times New Roman" pitchFamily="18" charset="0"/>
        <a:ea typeface="+mn-ea"/>
        <a:cs typeface="+mn-cs"/>
      </a:defRPr>
    </a:lvl6pPr>
    <a:lvl7pPr marL="2743200" algn="l" defTabSz="914400" rtl="0" eaLnBrk="1" latinLnBrk="0" hangingPunct="1">
      <a:defRPr sz="3200" b="1" kern="1200">
        <a:solidFill>
          <a:schemeClr val="tx1"/>
        </a:solidFill>
        <a:latin typeface="Times New Roman" pitchFamily="18" charset="0"/>
        <a:ea typeface="+mn-ea"/>
        <a:cs typeface="+mn-cs"/>
      </a:defRPr>
    </a:lvl7pPr>
    <a:lvl8pPr marL="3200400" algn="l" defTabSz="914400" rtl="0" eaLnBrk="1" latinLnBrk="0" hangingPunct="1">
      <a:defRPr sz="3200" b="1" kern="1200">
        <a:solidFill>
          <a:schemeClr val="tx1"/>
        </a:solidFill>
        <a:latin typeface="Times New Roman" pitchFamily="18" charset="0"/>
        <a:ea typeface="+mn-ea"/>
        <a:cs typeface="+mn-cs"/>
      </a:defRPr>
    </a:lvl8pPr>
    <a:lvl9pPr marL="3657600" algn="l" defTabSz="914400" rtl="0" eaLnBrk="1" latinLnBrk="0" hangingPunct="1">
      <a:defRPr sz="32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8000"/>
    <a:srgbClr val="632B8D"/>
    <a:srgbClr val="009900"/>
    <a:srgbClr val="FF9900"/>
    <a:srgbClr val="CC0099"/>
    <a:srgbClr val="CCFFFF"/>
    <a:srgbClr val="CCFFCC"/>
    <a:srgbClr val="FFFFCC"/>
    <a:srgbClr val="D7E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89" autoAdjust="0"/>
    <p:restoredTop sz="94602" autoAdjust="0"/>
  </p:normalViewPr>
  <p:slideViewPr>
    <p:cSldViewPr snapToGrid="0">
      <p:cViewPr varScale="1">
        <p:scale>
          <a:sx n="122" d="100"/>
          <a:sy n="122" d="100"/>
        </p:scale>
        <p:origin x="-1230" y="-126"/>
      </p:cViewPr>
      <p:guideLst>
        <p:guide orient="horz" pos="2168"/>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6" d="100"/>
          <a:sy n="96" d="100"/>
        </p:scale>
        <p:origin x="-3558"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564108" y="8921618"/>
            <a:ext cx="414524" cy="276320"/>
          </a:xfrm>
          <a:prstGeom prst="rect">
            <a:avLst/>
          </a:prstGeom>
          <a:noFill/>
          <a:ln w="12699">
            <a:noFill/>
            <a:miter lim="800000"/>
            <a:headEnd/>
            <a:tailEnd/>
          </a:ln>
          <a:effectLst/>
        </p:spPr>
        <p:txBody>
          <a:bodyPr wrap="none" lIns="124545" tIns="60636" rIns="124545" bIns="60636" anchor="ctr">
            <a:spAutoFit/>
          </a:bodyPr>
          <a:lstStyle/>
          <a:p>
            <a:pPr algn="r" defTabSz="1255501" eaLnBrk="0" hangingPunct="0">
              <a:defRPr/>
            </a:pPr>
            <a:fld id="{1137F51F-F805-4552-9379-2A1410847AB7}" type="slidenum">
              <a:rPr lang="en-US" altLang="en-US" sz="1000" b="0">
                <a:latin typeface="Arial" charset="0"/>
              </a:rPr>
              <a:pPr algn="r" defTabSz="1255501" eaLnBrk="0" hangingPunct="0">
                <a:defRPr/>
              </a:pPr>
              <a:t>‹#›</a:t>
            </a:fld>
            <a:endParaRPr lang="en-US" altLang="en-US" sz="1000" b="0" dirty="0">
              <a:latin typeface="Arial" charset="0"/>
            </a:endParaRPr>
          </a:p>
        </p:txBody>
      </p:sp>
    </p:spTree>
    <p:extLst>
      <p:ext uri="{BB962C8B-B14F-4D97-AF65-F5344CB8AC3E}">
        <p14:creationId xmlns:p14="http://schemas.microsoft.com/office/powerpoint/2010/main" val="132946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8638" y="4421108"/>
            <a:ext cx="5145826" cy="4187666"/>
          </a:xfrm>
          <a:prstGeom prst="rect">
            <a:avLst/>
          </a:prstGeom>
          <a:noFill/>
          <a:ln w="12699">
            <a:noFill/>
            <a:miter lim="800000"/>
            <a:headEnd/>
            <a:tailEnd/>
          </a:ln>
          <a:effectLst/>
        </p:spPr>
        <p:txBody>
          <a:bodyPr vert="horz" wrap="square" lIns="124545" tIns="60636" rIns="124545" bIns="60636" numCol="1" anchor="t" anchorCtr="0" compatLnSpc="1">
            <a:prstTxWarp prst="textNoShape">
              <a:avLst/>
            </a:prstTxWarp>
          </a:bodyPr>
          <a:lstStyle/>
          <a:p>
            <a:pPr lvl="0"/>
            <a:r>
              <a:rPr lang="en-US" altLang="en-US" noProof="0" smtClean="0"/>
              <a:t>Click to edit Master notes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09571" name="Rectangle 3"/>
          <p:cNvSpPr>
            <a:spLocks noGrp="1" noRot="1" noChangeAspect="1" noChangeArrowheads="1" noTextEdit="1"/>
          </p:cNvSpPr>
          <p:nvPr>
            <p:ph type="sldImg" idx="2"/>
          </p:nvPr>
        </p:nvSpPr>
        <p:spPr bwMode="auto">
          <a:xfrm>
            <a:off x="1195388" y="704850"/>
            <a:ext cx="4637087" cy="3479800"/>
          </a:xfrm>
          <a:prstGeom prst="rect">
            <a:avLst/>
          </a:prstGeom>
          <a:noFill/>
          <a:ln w="12699">
            <a:solidFill>
              <a:schemeClr val="tx1"/>
            </a:solidFill>
            <a:miter lim="800000"/>
            <a:headEnd/>
            <a:tailEnd/>
          </a:ln>
        </p:spPr>
      </p:sp>
      <p:sp>
        <p:nvSpPr>
          <p:cNvPr id="2052" name="Rectangle 4"/>
          <p:cNvSpPr>
            <a:spLocks noChangeArrowheads="1"/>
          </p:cNvSpPr>
          <p:nvPr/>
        </p:nvSpPr>
        <p:spPr bwMode="auto">
          <a:xfrm>
            <a:off x="6396041" y="8841296"/>
            <a:ext cx="582590" cy="451257"/>
          </a:xfrm>
          <a:prstGeom prst="rect">
            <a:avLst/>
          </a:prstGeom>
          <a:noFill/>
          <a:ln w="12699">
            <a:noFill/>
            <a:miter lim="800000"/>
            <a:headEnd/>
            <a:tailEnd/>
          </a:ln>
          <a:effectLst/>
        </p:spPr>
        <p:txBody>
          <a:bodyPr wrap="none" lIns="124545" tIns="60636" rIns="124545" bIns="60636" anchor="ctr">
            <a:spAutoFit/>
          </a:bodyPr>
          <a:lstStyle/>
          <a:p>
            <a:pPr algn="r" defTabSz="1255501" eaLnBrk="0" hangingPunct="0">
              <a:defRPr/>
            </a:pPr>
            <a:fld id="{E79C1E31-A4D3-484E-B708-E32C7F156659}" type="slidenum">
              <a:rPr lang="en-US" altLang="en-US" sz="2100" b="0">
                <a:latin typeface="Arial" charset="0"/>
              </a:rPr>
              <a:pPr algn="r" defTabSz="1255501" eaLnBrk="0" hangingPunct="0">
                <a:defRPr/>
              </a:pPr>
              <a:t>‹#›</a:t>
            </a:fld>
            <a:endParaRPr lang="en-US" altLang="en-US" sz="2100" b="0" dirty="0">
              <a:latin typeface="Arial" charset="0"/>
            </a:endParaRPr>
          </a:p>
        </p:txBody>
      </p:sp>
    </p:spTree>
    <p:extLst>
      <p:ext uri="{BB962C8B-B14F-4D97-AF65-F5344CB8AC3E}">
        <p14:creationId xmlns:p14="http://schemas.microsoft.com/office/powerpoint/2010/main" val="1369566894"/>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w="9525"/>
        </p:spPr>
        <p:txBody>
          <a:bodyPr/>
          <a:lstStyle/>
          <a:p>
            <a:endParaRPr lang="en-US" dirty="0" smtClean="0"/>
          </a:p>
        </p:txBody>
      </p:sp>
      <p:sp>
        <p:nvSpPr>
          <p:cNvPr id="31747" name="Slide Number Placeholder 3"/>
          <p:cNvSpPr>
            <a:spLocks noGrp="1"/>
          </p:cNvSpPr>
          <p:nvPr>
            <p:ph type="sldNum" sz="quarter" idx="4294967295"/>
          </p:nvPr>
        </p:nvSpPr>
        <p:spPr bwMode="auto">
          <a:xfrm>
            <a:off x="3978275" y="8842375"/>
            <a:ext cx="3043238" cy="465138"/>
          </a:xfrm>
          <a:prstGeom prst="rect">
            <a:avLst/>
          </a:prstGeom>
          <a:noFill/>
          <a:ln>
            <a:miter lim="800000"/>
            <a:headEnd/>
            <a:tailEnd/>
          </a:ln>
        </p:spPr>
        <p:txBody>
          <a:bodyPr lIns="88241" tIns="44121" rIns="88241" bIns="44121"/>
          <a:lstStyle/>
          <a:p>
            <a:pPr algn="ctr" eaLnBrk="0" hangingPunct="0"/>
            <a:fld id="{8C032776-C8F6-4C88-BA46-D0A4004C5927}" type="slidenum">
              <a:rPr lang="en-US"/>
              <a:pPr algn="ctr" eaLnBrk="0" hangingPunct="0"/>
              <a:t>13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w="9525"/>
        </p:spPr>
        <p:txBody>
          <a:bodyPr/>
          <a:lstStyle/>
          <a:p>
            <a:endParaRPr lang="en-US" dirty="0" smtClean="0"/>
          </a:p>
        </p:txBody>
      </p:sp>
      <p:sp>
        <p:nvSpPr>
          <p:cNvPr id="31747" name="Slide Number Placeholder 3"/>
          <p:cNvSpPr>
            <a:spLocks noGrp="1"/>
          </p:cNvSpPr>
          <p:nvPr>
            <p:ph type="sldNum" sz="quarter" idx="4294967295"/>
          </p:nvPr>
        </p:nvSpPr>
        <p:spPr bwMode="auto">
          <a:xfrm>
            <a:off x="3978275" y="8842375"/>
            <a:ext cx="3043238" cy="465138"/>
          </a:xfrm>
          <a:prstGeom prst="rect">
            <a:avLst/>
          </a:prstGeom>
          <a:noFill/>
          <a:ln>
            <a:miter lim="800000"/>
            <a:headEnd/>
            <a:tailEnd/>
          </a:ln>
        </p:spPr>
        <p:txBody>
          <a:bodyPr lIns="88241" tIns="44121" rIns="88241" bIns="44121"/>
          <a:lstStyle/>
          <a:p>
            <a:pPr algn="ctr" eaLnBrk="0" hangingPunct="0"/>
            <a:fld id="{8C032776-C8F6-4C88-BA46-D0A4004C5927}" type="slidenum">
              <a:rPr lang="en-US"/>
              <a:pPr algn="ctr" eaLnBrk="0" hangingPunct="0"/>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8131" y="8842030"/>
            <a:ext cx="3043343" cy="465455"/>
          </a:xfrm>
          <a:prstGeom prst="rect">
            <a:avLst/>
          </a:prstGeom>
        </p:spPr>
        <p:txBody>
          <a:bodyPr lIns="88276" tIns="44138" rIns="88276" bIns="44138"/>
          <a:lstStyle/>
          <a:p>
            <a:fld id="{8A3D89D4-37A4-4CCE-A8B6-618CA75B19B0}" type="slidenum">
              <a:rPr lang="en-US" smtClean="0"/>
              <a:pPr/>
              <a:t>17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pPr lvl="0"/>
            <a:endParaRPr lang="en-US"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946400" y="6572250"/>
            <a:ext cx="782638" cy="276225"/>
          </a:xfrm>
          <a:prstGeom prst="rect">
            <a:avLst/>
          </a:prstGeom>
          <a:noFill/>
          <a:ln w="9525">
            <a:noFill/>
            <a:miter lim="800000"/>
            <a:headEnd/>
            <a:tailEnd/>
          </a:ln>
          <a:effectLst/>
        </p:spPr>
        <p:txBody>
          <a:bodyPr wrap="none">
            <a:spAutoFit/>
          </a:bodyPr>
          <a:lstStyle/>
          <a:p>
            <a:pPr algn="ctr" eaLnBrk="0" hangingPunct="0">
              <a:defRPr/>
            </a:pPr>
            <a:r>
              <a:rPr lang="en-US" altLang="en-US" sz="1200" dirty="0">
                <a:solidFill>
                  <a:schemeClr val="tx2"/>
                </a:solidFill>
                <a:latin typeface="Arial" charset="0"/>
              </a:rPr>
              <a:t>Page </a:t>
            </a:r>
            <a:fld id="{0E5792E2-69AA-4EAE-BE18-4172DAFD983A}" type="slidenum">
              <a:rPr lang="en-US" altLang="en-US" sz="1200">
                <a:solidFill>
                  <a:schemeClr val="tx2"/>
                </a:solidFill>
                <a:latin typeface="Arial" charset="0"/>
              </a:rPr>
              <a:pPr algn="ctr" eaLnBrk="0" hangingPunct="0">
                <a:defRPr/>
              </a:pPr>
              <a:t>‹#›</a:t>
            </a:fld>
            <a:endParaRPr lang="en-US" sz="1200" dirty="0">
              <a:solidFill>
                <a:schemeClr val="tx2"/>
              </a:solidFill>
              <a:latin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a:defRPr/>
            </a:pPr>
            <a:fld id="{83806A8E-8C04-4857-ABCC-A154842B7EF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a:solidFill>
                  <a:srgbClr val="008000"/>
                </a:solidFill>
              </a:defRPr>
            </a:lvl3pPr>
            <a:lvl4pPr>
              <a:defRPr>
                <a:solidFill>
                  <a:srgbClr val="7030A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a:defRPr/>
            </a:pPr>
            <a:fld id="{69271A1D-5E99-424F-A846-877A5DD5EC8C}"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a:defRPr/>
            </a:pPr>
            <a:fld id="{7D1D67C3-6B80-4225-823D-A1385EEA40C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ctr" eaLnBrk="0" hangingPunct="0">
              <a:defRPr b="1"/>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vl1pPr>
          </a:lstStyle>
          <a:p>
            <a:pPr>
              <a:defRPr/>
            </a:pPr>
            <a:fld id="{24CE4A7E-C086-41A2-B2DE-C3F9FD50456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lgn="ctr" eaLnBrk="0" hangingPunct="0">
              <a:defRPr b="1"/>
            </a:lvl1pPr>
          </a:lstStyle>
          <a:p>
            <a:pPr>
              <a:defRPr/>
            </a:pPr>
            <a:endParaRPr lang="en-US"/>
          </a:p>
        </p:txBody>
      </p:sp>
      <p:sp>
        <p:nvSpPr>
          <p:cNvPr id="8" name="Footer Placeholder 7"/>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vl1pPr>
          </a:lstStyle>
          <a:p>
            <a:pPr>
              <a:defRPr/>
            </a:pPr>
            <a:fld id="{D1E3AD42-3DAF-4CF2-9F77-1FADBD1F39CA}"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lgn="ctr" eaLnBrk="0" hangingPunct="0">
              <a:defRPr b="1"/>
            </a:lvl1pPr>
          </a:lstStyle>
          <a:p>
            <a:pPr>
              <a:defRPr/>
            </a:pPr>
            <a:endParaRPr lang="en-US"/>
          </a:p>
        </p:txBody>
      </p:sp>
      <p:sp>
        <p:nvSpPr>
          <p:cNvPr id="4" name="Footer Placeholder 3"/>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vl1pPr>
          </a:lstStyle>
          <a:p>
            <a:pPr>
              <a:defRPr/>
            </a:pPr>
            <a:fld id="{248F83D8-C2D7-452A-B7DA-9C67B71C37D3}"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0" hangingPunct="0">
              <a:defRPr b="1"/>
            </a:lvl1pPr>
          </a:lstStyle>
          <a:p>
            <a:pPr>
              <a:defRPr/>
            </a:pPr>
            <a:endParaRPr lang="en-US"/>
          </a:p>
        </p:txBody>
      </p:sp>
      <p:sp>
        <p:nvSpPr>
          <p:cNvPr id="3" name="Footer Placeholder 2"/>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vl1pPr>
          </a:lstStyle>
          <a:p>
            <a:pPr>
              <a:defRPr/>
            </a:pPr>
            <a:fld id="{92EE87B9-01D1-4FB8-8A57-73923B7436F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eaLnBrk="0" hangingPunct="0">
              <a:defRPr b="1"/>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vl1pPr>
          </a:lstStyle>
          <a:p>
            <a:pPr>
              <a:defRPr/>
            </a:pPr>
            <a:fld id="{B06D3ADD-1479-49EB-B749-3656A3D0E0AA}"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lgn="ctr" eaLnBrk="0" hangingPunct="0">
              <a:defRPr b="1"/>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vl1pPr>
          </a:lstStyle>
          <a:p>
            <a:pPr>
              <a:defRPr/>
            </a:pPr>
            <a:fld id="{6FDBF951-3900-4CA7-9775-9253AC2DAC7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a:defRPr/>
            </a:pPr>
            <a:fld id="{D85722D9-6713-4939-95E1-49F20933139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eaLnBrk="0" hangingPunct="0">
              <a:defRPr b="1"/>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a:defRPr/>
            </a:pPr>
            <a:fld id="{FFBA644F-5518-4FFE-ACD7-9FA54C728F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theme" Target="../theme/theme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theme" Target="../theme/theme4.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theme" Target="../theme/theme5.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6.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8.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792582" name="Line 6"/>
          <p:cNvSpPr>
            <a:spLocks noChangeShapeType="1"/>
          </p:cNvSpPr>
          <p:nvPr userDrawn="1"/>
        </p:nvSpPr>
        <p:spPr bwMode="auto">
          <a:xfrm>
            <a:off x="0" y="6500813"/>
            <a:ext cx="9140825" cy="0"/>
          </a:xfrm>
          <a:prstGeom prst="line">
            <a:avLst/>
          </a:prstGeom>
          <a:noFill/>
          <a:ln w="92075">
            <a:solidFill>
              <a:srgbClr val="00279F"/>
            </a:solidFill>
            <a:round/>
            <a:headEnd/>
            <a:tailEnd/>
          </a:ln>
          <a:effectLst/>
        </p:spPr>
        <p:txBody>
          <a:bodyPr wrap="none" anchor="ctr"/>
          <a:lstStyle/>
          <a:p>
            <a:pPr algn="ctr" eaLnBrk="0" hangingPunct="0">
              <a:defRPr/>
            </a:pPr>
            <a:endParaRPr lang="en-US" dirty="0"/>
          </a:p>
        </p:txBody>
      </p:sp>
      <p:sp>
        <p:nvSpPr>
          <p:cNvPr id="792584" name="Rectangle 8"/>
          <p:cNvSpPr>
            <a:spLocks noChangeArrowheads="1"/>
          </p:cNvSpPr>
          <p:nvPr userDrawn="1"/>
        </p:nvSpPr>
        <p:spPr bwMode="auto">
          <a:xfrm>
            <a:off x="3162300" y="6426200"/>
            <a:ext cx="3478213" cy="147638"/>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200" dirty="0">
                <a:solidFill>
                  <a:srgbClr val="339966"/>
                </a:solidFill>
                <a:latin typeface="Arial" pitchFamily="34" charset="0"/>
                <a:cs typeface="Arial" pitchFamily="34" charset="0"/>
              </a:rPr>
              <a:t> Thomas Jefferson National Accelerator Facility</a:t>
            </a:r>
          </a:p>
        </p:txBody>
      </p:sp>
      <p:pic>
        <p:nvPicPr>
          <p:cNvPr id="3079" name="Picture 9"/>
          <p:cNvPicPr>
            <a:picLocks noChangeAspect="1" noChangeArrowheads="1"/>
          </p:cNvPicPr>
          <p:nvPr userDrawn="1"/>
        </p:nvPicPr>
        <p:blipFill>
          <a:blip r:embed="rId18" cstate="print"/>
          <a:srcRect/>
          <a:stretch>
            <a:fillRect/>
          </a:stretch>
        </p:blipFill>
        <p:spPr bwMode="auto">
          <a:xfrm>
            <a:off x="7339013" y="6249988"/>
            <a:ext cx="1612900" cy="536575"/>
          </a:xfrm>
          <a:prstGeom prst="rect">
            <a:avLst/>
          </a:prstGeom>
          <a:noFill/>
          <a:ln w="9525">
            <a:noFill/>
            <a:miter lim="800000"/>
            <a:headEnd/>
            <a:tailEnd/>
          </a:ln>
        </p:spPr>
      </p:pic>
      <p:pic>
        <p:nvPicPr>
          <p:cNvPr id="3081" name="Picture 12" descr="NP-logo-Nl copy"/>
          <p:cNvPicPr>
            <a:picLocks noChangeAspect="1" noChangeArrowheads="1"/>
          </p:cNvPicPr>
          <p:nvPr userDrawn="1"/>
        </p:nvPicPr>
        <p:blipFill>
          <a:blip r:embed="rId19" cstate="print"/>
          <a:srcRect/>
          <a:stretch>
            <a:fillRect/>
          </a:stretch>
        </p:blipFill>
        <p:spPr bwMode="auto">
          <a:xfrm>
            <a:off x="228600" y="6172200"/>
            <a:ext cx="1219200" cy="636588"/>
          </a:xfrm>
          <a:prstGeom prst="rect">
            <a:avLst/>
          </a:prstGeom>
          <a:noFill/>
          <a:ln w="9525">
            <a:noFill/>
            <a:miter lim="800000"/>
            <a:headEnd/>
            <a:tailEnd/>
          </a:ln>
        </p:spPr>
      </p:pic>
      <p:pic>
        <p:nvPicPr>
          <p:cNvPr id="3082" name="Picture 13"/>
          <p:cNvPicPr>
            <a:picLocks noChangeAspect="1" noChangeArrowheads="1"/>
          </p:cNvPicPr>
          <p:nvPr userDrawn="1"/>
        </p:nvPicPr>
        <p:blipFill>
          <a:blip r:embed="rId20" cstate="print"/>
          <a:srcRect/>
          <a:stretch>
            <a:fillRect/>
          </a:stretch>
        </p:blipFill>
        <p:spPr bwMode="auto">
          <a:xfrm>
            <a:off x="1614488" y="6205538"/>
            <a:ext cx="976312" cy="652462"/>
          </a:xfrm>
          <a:prstGeom prst="rect">
            <a:avLst/>
          </a:prstGeom>
          <a:noFill/>
          <a:ln w="9525">
            <a:noFill/>
            <a:miter lim="800000"/>
            <a:headEnd/>
            <a:tailEnd/>
          </a:ln>
        </p:spPr>
      </p:pic>
      <p:sp>
        <p:nvSpPr>
          <p:cNvPr id="13" name="Rectangle 10"/>
          <p:cNvSpPr>
            <a:spLocks noChangeArrowheads="1"/>
          </p:cNvSpPr>
          <p:nvPr userDrawn="1"/>
        </p:nvSpPr>
        <p:spPr bwMode="auto">
          <a:xfrm>
            <a:off x="2544760" y="6572250"/>
            <a:ext cx="681597" cy="246221"/>
          </a:xfrm>
          <a:prstGeom prst="rect">
            <a:avLst/>
          </a:prstGeom>
          <a:noFill/>
          <a:ln w="9525">
            <a:noFill/>
            <a:miter lim="800000"/>
            <a:headEnd/>
            <a:tailEnd/>
          </a:ln>
          <a:effectLst/>
        </p:spPr>
        <p:txBody>
          <a:bodyPr wrap="none">
            <a:spAutoFit/>
          </a:bodyPr>
          <a:lstStyle/>
          <a:p>
            <a:pPr algn="ctr" eaLnBrk="0" hangingPunct="0">
              <a:defRPr/>
            </a:pPr>
            <a:r>
              <a:rPr lang="en-US" altLang="en-US" sz="1000" dirty="0">
                <a:solidFill>
                  <a:schemeClr val="tx2"/>
                </a:solidFill>
                <a:latin typeface="+mn-lt"/>
              </a:rPr>
              <a:t>Page </a:t>
            </a:r>
            <a:fld id="{983D5F7C-045C-4AB9-A599-F0C7B394096A}" type="slidenum">
              <a:rPr lang="en-US" altLang="en-US" sz="1000">
                <a:solidFill>
                  <a:schemeClr val="tx2"/>
                </a:solidFill>
                <a:latin typeface="+mn-lt"/>
              </a:rPr>
              <a:pPr algn="ctr" eaLnBrk="0" hangingPunct="0">
                <a:defRPr/>
              </a:pPr>
              <a:t>‹#›</a:t>
            </a:fld>
            <a:endParaRPr lang="en-US" sz="1000" dirty="0">
              <a:solidFill>
                <a:schemeClr val="tx2"/>
              </a:solidFill>
              <a:latin typeface="+mn-lt"/>
            </a:endParaRPr>
          </a:p>
        </p:txBody>
      </p:sp>
    </p:spTree>
  </p:cSld>
  <p:clrMap bg1="lt1" tx1="dk1" bg2="lt2" tx2="dk2" accent1="accent1" accent2="accent2" accent3="accent3" accent4="accent4" accent5="accent5" accent6="accent6" hlink="hlink" folHlink="folHlink"/>
  <p:sldLayoutIdLst>
    <p:sldLayoutId id="2147484717" r:id="rId1"/>
    <p:sldLayoutId id="214748477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28" r:id="rId13"/>
    <p:sldLayoutId id="2147484729" r:id="rId14"/>
    <p:sldLayoutId id="2147484778" r:id="rId15"/>
    <p:sldLayoutId id="2147484779" r:id="rId16"/>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8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rgbClr val="002060"/>
          </a:solidFill>
          <a:latin typeface="+mn-lt"/>
        </a:defRPr>
      </a:lvl2pPr>
      <a:lvl3pPr marL="919163" indent="-228600" algn="l" rtl="0" eaLnBrk="0" fontAlgn="base" hangingPunct="0">
        <a:spcBef>
          <a:spcPct val="20000"/>
        </a:spcBef>
        <a:spcAft>
          <a:spcPct val="0"/>
        </a:spcAft>
        <a:buChar char="•"/>
        <a:defRPr sz="2000" b="1">
          <a:solidFill>
            <a:srgbClr val="008000"/>
          </a:solidFill>
          <a:latin typeface="+mn-lt"/>
        </a:defRPr>
      </a:lvl3pPr>
      <a:lvl4pPr marL="1262063" indent="-228600" algn="l" rtl="0" eaLnBrk="0" fontAlgn="base" hangingPunct="0">
        <a:spcBef>
          <a:spcPct val="20000"/>
        </a:spcBef>
        <a:spcAft>
          <a:spcPct val="0"/>
        </a:spcAft>
        <a:buChar char="–"/>
        <a:defRPr sz="2000" b="1">
          <a:solidFill>
            <a:srgbClr val="632B8D"/>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defRPr>
            </a:lvl1pPr>
          </a:lstStyle>
          <a:p>
            <a:pPr>
              <a:defRPr/>
            </a:pPr>
            <a:endParaRPr lang="en-US" dirty="0"/>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defRPr>
            </a:lvl1pPr>
          </a:lstStyle>
          <a:p>
            <a:pPr>
              <a:defRPr/>
            </a:pPr>
            <a:endParaRPr lang="en-US" dirty="0"/>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D19AB280-1730-409F-9316-148ABD58DC28}" type="slidenum">
              <a:rPr lang="en-US"/>
              <a:pPr>
                <a:defRPr/>
              </a:pPr>
              <a:t>‹#›</a:t>
            </a:fld>
            <a:endParaRPr lang="en-US" dirty="0"/>
          </a:p>
        </p:txBody>
      </p:sp>
      <p:sp>
        <p:nvSpPr>
          <p:cNvPr id="2" name="Rectangle 7"/>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 name="Rectangle 8"/>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imes New Roman" pitchFamily="18" charset="0"/>
        </a:defRPr>
      </a:lvl2pPr>
      <a:lvl3pPr algn="ctr" rtl="0" eaLnBrk="0" fontAlgn="base" hangingPunct="0">
        <a:spcBef>
          <a:spcPct val="0"/>
        </a:spcBef>
        <a:spcAft>
          <a:spcPct val="0"/>
        </a:spcAft>
        <a:defRPr sz="4000">
          <a:solidFill>
            <a:schemeClr val="bg1"/>
          </a:solidFill>
          <a:latin typeface="Times New Roman" pitchFamily="18" charset="0"/>
        </a:defRPr>
      </a:lvl3pPr>
      <a:lvl4pPr algn="ctr" rtl="0" eaLnBrk="0" fontAlgn="base" hangingPunct="0">
        <a:spcBef>
          <a:spcPct val="0"/>
        </a:spcBef>
        <a:spcAft>
          <a:spcPct val="0"/>
        </a:spcAft>
        <a:defRPr sz="4000">
          <a:solidFill>
            <a:schemeClr val="bg1"/>
          </a:solidFill>
          <a:latin typeface="Times New Roman" pitchFamily="18" charset="0"/>
        </a:defRPr>
      </a:lvl4pPr>
      <a:lvl5pPr algn="ctr" rtl="0" eaLnBrk="0" fontAlgn="base" hangingPunct="0">
        <a:spcBef>
          <a:spcPct val="0"/>
        </a:spcBef>
        <a:spcAft>
          <a:spcPct val="0"/>
        </a:spcAft>
        <a:defRPr sz="4000">
          <a:solidFill>
            <a:schemeClr val="bg1"/>
          </a:solidFill>
          <a:latin typeface="Times New Roman" pitchFamily="18" charset="0"/>
        </a:defRPr>
      </a:lvl5pPr>
      <a:lvl6pPr marL="457200" algn="ctr" rtl="0" fontAlgn="base">
        <a:spcBef>
          <a:spcPct val="0"/>
        </a:spcBef>
        <a:spcAft>
          <a:spcPct val="0"/>
        </a:spcAft>
        <a:defRPr sz="4000">
          <a:solidFill>
            <a:schemeClr val="bg1"/>
          </a:solidFill>
          <a:latin typeface="Times New Roman" pitchFamily="18" charset="0"/>
        </a:defRPr>
      </a:lvl6pPr>
      <a:lvl7pPr marL="914400" algn="ctr" rtl="0" fontAlgn="base">
        <a:spcBef>
          <a:spcPct val="0"/>
        </a:spcBef>
        <a:spcAft>
          <a:spcPct val="0"/>
        </a:spcAft>
        <a:defRPr sz="4000">
          <a:solidFill>
            <a:schemeClr val="bg1"/>
          </a:solidFill>
          <a:latin typeface="Times New Roman" pitchFamily="18" charset="0"/>
        </a:defRPr>
      </a:lvl7pPr>
      <a:lvl8pPr marL="1371600" algn="ctr" rtl="0" fontAlgn="base">
        <a:spcBef>
          <a:spcPct val="0"/>
        </a:spcBef>
        <a:spcAft>
          <a:spcPct val="0"/>
        </a:spcAft>
        <a:defRPr sz="4000">
          <a:solidFill>
            <a:schemeClr val="bg1"/>
          </a:solidFill>
          <a:latin typeface="Times New Roman" pitchFamily="18" charset="0"/>
        </a:defRPr>
      </a:lvl8pPr>
      <a:lvl9pPr marL="1828800" algn="ctr"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81604"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281605" name="Line 5"/>
          <p:cNvSpPr>
            <a:spLocks noChangeShapeType="1"/>
          </p:cNvSpPr>
          <p:nvPr userDrawn="1"/>
        </p:nvSpPr>
        <p:spPr bwMode="auto">
          <a:xfrm>
            <a:off x="0" y="6500813"/>
            <a:ext cx="9140825" cy="0"/>
          </a:xfrm>
          <a:prstGeom prst="line">
            <a:avLst/>
          </a:prstGeom>
          <a:noFill/>
          <a:ln w="92075">
            <a:solidFill>
              <a:srgbClr val="00279F"/>
            </a:solidFill>
            <a:round/>
            <a:headEnd/>
            <a:tailEnd/>
          </a:ln>
          <a:effectLst/>
        </p:spPr>
        <p:txBody>
          <a:bodyPr wrap="none" anchor="ctr"/>
          <a:lstStyle/>
          <a:p>
            <a:pPr algn="ctr" eaLnBrk="0" hangingPunct="0">
              <a:defRPr/>
            </a:pPr>
            <a:endParaRPr lang="en-US" dirty="0"/>
          </a:p>
        </p:txBody>
      </p:sp>
      <p:sp>
        <p:nvSpPr>
          <p:cNvPr id="281606" name="Rectangle 6"/>
          <p:cNvSpPr>
            <a:spLocks noChangeArrowheads="1"/>
          </p:cNvSpPr>
          <p:nvPr userDrawn="1"/>
        </p:nvSpPr>
        <p:spPr bwMode="auto">
          <a:xfrm>
            <a:off x="2965450" y="6399213"/>
            <a:ext cx="3922713" cy="169862"/>
          </a:xfrm>
          <a:prstGeom prst="rect">
            <a:avLst/>
          </a:prstGeom>
          <a:solidFill>
            <a:schemeClr val="bg1"/>
          </a:solidFill>
          <a:ln w="9525">
            <a:noFill/>
            <a:miter lim="800000"/>
            <a:headEnd/>
            <a:tailEnd/>
          </a:ln>
        </p:spPr>
        <p:txBody>
          <a:bodyPr lIns="0" tIns="0" rIns="0" bIns="0">
            <a:spAutoFit/>
          </a:bodyPr>
          <a:lstStyle/>
          <a:p>
            <a:pPr algn="ctr" eaLnBrk="0" hangingPunct="0">
              <a:lnSpc>
                <a:spcPct val="80000"/>
              </a:lnSpc>
              <a:defRPr/>
            </a:pPr>
            <a:r>
              <a:rPr lang="en-US" sz="1400" dirty="0">
                <a:solidFill>
                  <a:srgbClr val="339966"/>
                </a:solidFill>
                <a:latin typeface="Century Schoolbook" pitchFamily="18" charset="0"/>
              </a:rPr>
              <a:t> </a:t>
            </a:r>
            <a:r>
              <a:rPr lang="en-US" sz="1200" dirty="0">
                <a:solidFill>
                  <a:srgbClr val="339966"/>
                </a:solidFill>
                <a:latin typeface="Century Schoolbook" pitchFamily="18" charset="0"/>
              </a:rPr>
              <a:t>Thomas Jefferson National Accelerator Facility</a:t>
            </a:r>
          </a:p>
        </p:txBody>
      </p:sp>
      <p:pic>
        <p:nvPicPr>
          <p:cNvPr id="5127" name="Picture 7"/>
          <p:cNvPicPr>
            <a:picLocks noChangeAspect="1" noChangeArrowheads="1"/>
          </p:cNvPicPr>
          <p:nvPr userDrawn="1"/>
        </p:nvPicPr>
        <p:blipFill>
          <a:blip r:embed="rId2" cstate="print"/>
          <a:srcRect/>
          <a:stretch>
            <a:fillRect/>
          </a:stretch>
        </p:blipFill>
        <p:spPr bwMode="auto">
          <a:xfrm>
            <a:off x="7339013" y="6249988"/>
            <a:ext cx="1612900" cy="536575"/>
          </a:xfrm>
          <a:prstGeom prst="rect">
            <a:avLst/>
          </a:prstGeom>
          <a:noFill/>
          <a:ln w="9525">
            <a:noFill/>
            <a:miter lim="800000"/>
            <a:headEnd/>
            <a:tailEnd/>
          </a:ln>
        </p:spPr>
      </p:pic>
      <p:sp>
        <p:nvSpPr>
          <p:cNvPr id="281608" name="Rectangle 8"/>
          <p:cNvSpPr>
            <a:spLocks noChangeArrowheads="1"/>
          </p:cNvSpPr>
          <p:nvPr userDrawn="1"/>
        </p:nvSpPr>
        <p:spPr bwMode="auto">
          <a:xfrm>
            <a:off x="6783388" y="6411913"/>
            <a:ext cx="428625" cy="168275"/>
          </a:xfrm>
          <a:prstGeom prst="rect">
            <a:avLst/>
          </a:prstGeom>
          <a:noFill/>
          <a:ln w="9525">
            <a:noFill/>
            <a:miter lim="800000"/>
            <a:headEnd/>
            <a:tailEnd/>
          </a:ln>
          <a:effectLst/>
        </p:spPr>
        <p:txBody>
          <a:bodyPr wrap="none">
            <a:spAutoFit/>
          </a:bodyPr>
          <a:lstStyle/>
          <a:p>
            <a:pPr algn="ctr" eaLnBrk="0" hangingPunct="0">
              <a:defRPr/>
            </a:pPr>
            <a:r>
              <a:rPr lang="en-US" altLang="en-US" sz="500" dirty="0">
                <a:solidFill>
                  <a:schemeClr val="bg1"/>
                </a:solidFill>
                <a:latin typeface="Arial" charset="0"/>
              </a:rPr>
              <a:t>Page </a:t>
            </a:r>
            <a:fld id="{625648E6-75A2-4084-9BDA-CAE54449ED1E}" type="slidenum">
              <a:rPr lang="en-US" altLang="en-US" sz="500">
                <a:solidFill>
                  <a:schemeClr val="bg1"/>
                </a:solidFill>
                <a:latin typeface="Arial" charset="0"/>
              </a:rPr>
              <a:pPr algn="ctr" eaLnBrk="0" hangingPunct="0">
                <a:defRPr/>
              </a:pPr>
              <a:t>‹#›</a:t>
            </a:fld>
            <a:endParaRPr lang="en-US" sz="500" dirty="0">
              <a:solidFill>
                <a:schemeClr val="bg1"/>
              </a:solidFill>
              <a:latin typeface="Arial" charset="0"/>
            </a:endParaRPr>
          </a:p>
        </p:txBody>
      </p:sp>
      <p:pic>
        <p:nvPicPr>
          <p:cNvPr id="5129" name="Picture 10" descr="NP-logo-Nl copy"/>
          <p:cNvPicPr>
            <a:picLocks noChangeAspect="1" noChangeArrowheads="1"/>
          </p:cNvPicPr>
          <p:nvPr userDrawn="1"/>
        </p:nvPicPr>
        <p:blipFill>
          <a:blip r:embed="rId3" cstate="print"/>
          <a:srcRect/>
          <a:stretch>
            <a:fillRect/>
          </a:stretch>
        </p:blipFill>
        <p:spPr bwMode="auto">
          <a:xfrm>
            <a:off x="228600" y="6172200"/>
            <a:ext cx="1219200" cy="636588"/>
          </a:xfrm>
          <a:prstGeom prst="rect">
            <a:avLst/>
          </a:prstGeom>
          <a:noFill/>
          <a:ln w="9525">
            <a:noFill/>
            <a:miter lim="800000"/>
            <a:headEnd/>
            <a:tailEnd/>
          </a:ln>
        </p:spPr>
      </p:pic>
      <p:pic>
        <p:nvPicPr>
          <p:cNvPr id="5130" name="Picture 11"/>
          <p:cNvPicPr>
            <a:picLocks noChangeAspect="1" noChangeArrowheads="1"/>
          </p:cNvPicPr>
          <p:nvPr userDrawn="1"/>
        </p:nvPicPr>
        <p:blipFill>
          <a:blip r:embed="rId4" cstate="print"/>
          <a:srcRect/>
          <a:stretch>
            <a:fillRect/>
          </a:stretch>
        </p:blipFill>
        <p:spPr bwMode="auto">
          <a:xfrm>
            <a:off x="1614488" y="6205538"/>
            <a:ext cx="976312" cy="652462"/>
          </a:xfrm>
          <a:prstGeom prst="rect">
            <a:avLst/>
          </a:prstGeom>
          <a:noFill/>
          <a:ln w="9525">
            <a:noFill/>
            <a:miter lim="800000"/>
            <a:headEnd/>
            <a:tailEnd/>
          </a:ln>
        </p:spPr>
      </p:pic>
      <p:sp>
        <p:nvSpPr>
          <p:cNvPr id="13" name="Rectangle 11"/>
          <p:cNvSpPr>
            <a:spLocks noChangeArrowheads="1"/>
          </p:cNvSpPr>
          <p:nvPr userDrawn="1"/>
        </p:nvSpPr>
        <p:spPr bwMode="auto">
          <a:xfrm>
            <a:off x="5199063" y="6618288"/>
            <a:ext cx="2154237" cy="123111"/>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000" dirty="0" smtClean="0">
                <a:latin typeface="Century Schoolbook" pitchFamily="18" charset="0"/>
              </a:rPr>
              <a:t>cretaryVisit </a:t>
            </a:r>
            <a:r>
              <a:rPr lang="en-US" sz="1000" dirty="0">
                <a:latin typeface="Century Schoolbook" pitchFamily="18" charset="0"/>
              </a:rPr>
              <a:t>Dec14,2009</a:t>
            </a:r>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0" y="0"/>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228600" y="838200"/>
            <a:ext cx="86868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792582" name="Line 6"/>
          <p:cNvSpPr>
            <a:spLocks noChangeShapeType="1"/>
          </p:cNvSpPr>
          <p:nvPr/>
        </p:nvSpPr>
        <p:spPr bwMode="auto">
          <a:xfrm>
            <a:off x="0"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dirty="0"/>
          </a:p>
        </p:txBody>
      </p:sp>
      <p:sp>
        <p:nvSpPr>
          <p:cNvPr id="792584" name="Rectangle 8"/>
          <p:cNvSpPr>
            <a:spLocks noChangeArrowheads="1"/>
          </p:cNvSpPr>
          <p:nvPr/>
        </p:nvSpPr>
        <p:spPr bwMode="auto">
          <a:xfrm>
            <a:off x="2667000" y="6400800"/>
            <a:ext cx="4038600" cy="173038"/>
          </a:xfrm>
          <a:prstGeom prst="rect">
            <a:avLst/>
          </a:prstGeom>
          <a:solidFill>
            <a:schemeClr val="bg1"/>
          </a:solidFill>
          <a:ln w="9525">
            <a:noFill/>
            <a:miter lim="800000"/>
            <a:headEnd/>
            <a:tailEnd/>
          </a:ln>
        </p:spPr>
        <p:txBody>
          <a:bodyPr lIns="0" tIns="0" rIns="0" bIns="0">
            <a:spAutoFit/>
          </a:bodyPr>
          <a:lstStyle/>
          <a:p>
            <a:pPr algn="ctr" eaLnBrk="0" hangingPunct="0">
              <a:lnSpc>
                <a:spcPct val="80000"/>
              </a:lnSpc>
              <a:defRPr/>
            </a:pPr>
            <a:r>
              <a:rPr lang="en-US" sz="1400" dirty="0">
                <a:solidFill>
                  <a:srgbClr val="339966"/>
                </a:solidFill>
                <a:latin typeface="Arial" charset="0"/>
              </a:rPr>
              <a:t>   </a:t>
            </a:r>
            <a:r>
              <a:rPr lang="en-US" sz="1200" dirty="0">
                <a:solidFill>
                  <a:srgbClr val="339966"/>
                </a:solidFill>
                <a:latin typeface="Arial" charset="0"/>
              </a:rPr>
              <a:t>Thomas Jefferson National Accelerator Facility</a:t>
            </a:r>
          </a:p>
        </p:txBody>
      </p:sp>
      <p:pic>
        <p:nvPicPr>
          <p:cNvPr id="6151" name="Picture 9"/>
          <p:cNvPicPr>
            <a:picLocks noChangeAspect="1" noChangeArrowheads="1"/>
          </p:cNvPicPr>
          <p:nvPr/>
        </p:nvPicPr>
        <p:blipFill>
          <a:blip r:embed="rId2" cstate="print"/>
          <a:srcRect/>
          <a:stretch>
            <a:fillRect/>
          </a:stretch>
        </p:blipFill>
        <p:spPr bwMode="auto">
          <a:xfrm>
            <a:off x="7339013" y="6249988"/>
            <a:ext cx="1612900" cy="536575"/>
          </a:xfrm>
          <a:prstGeom prst="rect">
            <a:avLst/>
          </a:prstGeom>
          <a:noFill/>
          <a:ln w="9525">
            <a:noFill/>
            <a:miter lim="800000"/>
            <a:headEnd/>
            <a:tailEnd/>
          </a:ln>
        </p:spPr>
      </p:pic>
      <p:sp>
        <p:nvSpPr>
          <p:cNvPr id="792586" name="Rectangle 10"/>
          <p:cNvSpPr>
            <a:spLocks noChangeArrowheads="1"/>
          </p:cNvSpPr>
          <p:nvPr/>
        </p:nvSpPr>
        <p:spPr bwMode="auto">
          <a:xfrm>
            <a:off x="6799263" y="6415088"/>
            <a:ext cx="400050" cy="123825"/>
          </a:xfrm>
          <a:prstGeom prst="rect">
            <a:avLst/>
          </a:prstGeom>
          <a:noFill/>
          <a:ln w="9525">
            <a:noFill/>
            <a:miter lim="800000"/>
            <a:headEnd/>
            <a:tailEnd/>
          </a:ln>
          <a:effectLst/>
        </p:spPr>
        <p:txBody>
          <a:bodyPr wrap="none" lIns="0" tIns="0" rIns="0" bIns="0">
            <a:spAutoFit/>
          </a:bodyPr>
          <a:lstStyle/>
          <a:p>
            <a:pPr algn="ctr" eaLnBrk="0" hangingPunct="0">
              <a:defRPr/>
            </a:pPr>
            <a:r>
              <a:rPr lang="en-US" altLang="en-US" sz="800" dirty="0">
                <a:solidFill>
                  <a:schemeClr val="bg1"/>
                </a:solidFill>
                <a:latin typeface="Arial" charset="0"/>
              </a:rPr>
              <a:t>Page </a:t>
            </a:r>
            <a:fld id="{EAD17211-2279-48CE-B310-820E505882F5}" type="slidenum">
              <a:rPr lang="en-US" altLang="en-US" sz="800">
                <a:solidFill>
                  <a:schemeClr val="bg1"/>
                </a:solidFill>
                <a:latin typeface="Arial" charset="0"/>
              </a:rPr>
              <a:pPr algn="ctr" eaLnBrk="0" hangingPunct="0">
                <a:defRPr/>
              </a:pPr>
              <a:t>‹#›</a:t>
            </a:fld>
            <a:endParaRPr lang="en-US" sz="800" dirty="0">
              <a:solidFill>
                <a:schemeClr val="bg1"/>
              </a:solidFill>
              <a:latin typeface="Arial" charset="0"/>
            </a:endParaRPr>
          </a:p>
        </p:txBody>
      </p:sp>
      <p:sp>
        <p:nvSpPr>
          <p:cNvPr id="792587" name="Rectangle 11"/>
          <p:cNvSpPr>
            <a:spLocks noChangeArrowheads="1"/>
          </p:cNvSpPr>
          <p:nvPr/>
        </p:nvSpPr>
        <p:spPr bwMode="auto">
          <a:xfrm>
            <a:off x="5064125" y="6616700"/>
            <a:ext cx="2209800" cy="147638"/>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200" dirty="0">
                <a:latin typeface="Arial" charset="0"/>
              </a:rPr>
              <a:t>IPR09 Sep 22-24, 2009</a:t>
            </a:r>
          </a:p>
        </p:txBody>
      </p:sp>
      <p:pic>
        <p:nvPicPr>
          <p:cNvPr id="6154" name="Picture 12" descr="NP-logo-Nl copy"/>
          <p:cNvPicPr>
            <a:picLocks noChangeAspect="1" noChangeArrowheads="1"/>
          </p:cNvPicPr>
          <p:nvPr/>
        </p:nvPicPr>
        <p:blipFill>
          <a:blip r:embed="rId3" cstate="print"/>
          <a:srcRect/>
          <a:stretch>
            <a:fillRect/>
          </a:stretch>
        </p:blipFill>
        <p:spPr bwMode="auto">
          <a:xfrm>
            <a:off x="152400" y="6175375"/>
            <a:ext cx="1295400" cy="676275"/>
          </a:xfrm>
          <a:prstGeom prst="rect">
            <a:avLst/>
          </a:prstGeom>
          <a:noFill/>
          <a:ln w="9525">
            <a:noFill/>
            <a:miter lim="800000"/>
            <a:headEnd/>
            <a:tailEnd/>
          </a:ln>
        </p:spPr>
      </p:pic>
      <p:pic>
        <p:nvPicPr>
          <p:cNvPr id="6155" name="Picture 13"/>
          <p:cNvPicPr>
            <a:picLocks noChangeAspect="1" noChangeArrowheads="1"/>
          </p:cNvPicPr>
          <p:nvPr/>
        </p:nvPicPr>
        <p:blipFill>
          <a:blip r:embed="rId4" cstate="print"/>
          <a:srcRect/>
          <a:stretch>
            <a:fillRect/>
          </a:stretch>
        </p:blipFill>
        <p:spPr bwMode="auto">
          <a:xfrm>
            <a:off x="1600200" y="6246813"/>
            <a:ext cx="914400" cy="6111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ransition/>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457200" indent="-233363" algn="l" rtl="0" eaLnBrk="0" fontAlgn="base" hangingPunct="0">
        <a:spcBef>
          <a:spcPct val="20000"/>
        </a:spcBef>
        <a:spcAft>
          <a:spcPct val="0"/>
        </a:spcAft>
        <a:buFont typeface="Arial" pitchFamily="34" charset="0"/>
        <a:buChar char="•"/>
        <a:defRPr sz="2400" b="1">
          <a:solidFill>
            <a:srgbClr val="333399"/>
          </a:solidFill>
          <a:latin typeface="+mn-lt"/>
        </a:defRPr>
      </a:lvl2pPr>
      <a:lvl3pPr marL="800100" indent="-228600" algn="l" rtl="0" eaLnBrk="0" fontAlgn="base" hangingPunct="0">
        <a:spcBef>
          <a:spcPct val="20000"/>
        </a:spcBef>
        <a:spcAft>
          <a:spcPct val="0"/>
        </a:spcAft>
        <a:buFont typeface="Arial" pitchFamily="34" charset="0"/>
        <a:buChar char="–"/>
        <a:defRPr sz="2000" b="1">
          <a:solidFill>
            <a:srgbClr val="008000"/>
          </a:solidFill>
          <a:latin typeface="+mn-lt"/>
        </a:defRPr>
      </a:lvl3pPr>
      <a:lvl4pPr marL="1143000" indent="-228600" algn="l" rtl="0" eaLnBrk="0" fontAlgn="base" hangingPunct="0">
        <a:spcBef>
          <a:spcPct val="20000"/>
        </a:spcBef>
        <a:spcAft>
          <a:spcPct val="0"/>
        </a:spcAft>
        <a:buFont typeface="Arial" pitchFamily="34" charset="0"/>
        <a:buChar char="•"/>
        <a:defRPr sz="2000" b="1">
          <a:solidFill>
            <a:srgbClr val="CC0000"/>
          </a:solidFill>
          <a:latin typeface="+mn-lt"/>
        </a:defRPr>
      </a:lvl4pPr>
      <a:lvl5pPr marL="1487488" indent="-228600" algn="l" rtl="0" eaLnBrk="0" fontAlgn="base" hangingPunct="0">
        <a:spcBef>
          <a:spcPct val="20000"/>
        </a:spcBef>
        <a:spcAft>
          <a:spcPct val="0"/>
        </a:spcAft>
        <a:buFont typeface="Arial" pitchFamily="34" charset="0"/>
        <a:buChar char="–"/>
        <a:defRPr sz="2000" b="1">
          <a:solidFill>
            <a:schemeClr val="hlink"/>
          </a:solidFill>
          <a:latin typeface="+mn-lt"/>
        </a:defRPr>
      </a:lvl5pPr>
      <a:lvl6pPr marL="1944688" indent="-228600" algn="l" rtl="0" fontAlgn="base">
        <a:spcBef>
          <a:spcPct val="20000"/>
        </a:spcBef>
        <a:spcAft>
          <a:spcPct val="0"/>
        </a:spcAft>
        <a:buFont typeface="Arial" charset="0"/>
        <a:buChar char="–"/>
        <a:defRPr sz="2000" b="1">
          <a:solidFill>
            <a:schemeClr val="hlink"/>
          </a:solidFill>
          <a:latin typeface="+mn-lt"/>
        </a:defRPr>
      </a:lvl6pPr>
      <a:lvl7pPr marL="2401888" indent="-228600" algn="l" rtl="0" fontAlgn="base">
        <a:spcBef>
          <a:spcPct val="20000"/>
        </a:spcBef>
        <a:spcAft>
          <a:spcPct val="0"/>
        </a:spcAft>
        <a:buFont typeface="Arial" charset="0"/>
        <a:buChar char="–"/>
        <a:defRPr sz="2000" b="1">
          <a:solidFill>
            <a:schemeClr val="hlink"/>
          </a:solidFill>
          <a:latin typeface="+mn-lt"/>
        </a:defRPr>
      </a:lvl7pPr>
      <a:lvl8pPr marL="2859088" indent="-228600" algn="l" rtl="0" fontAlgn="base">
        <a:spcBef>
          <a:spcPct val="20000"/>
        </a:spcBef>
        <a:spcAft>
          <a:spcPct val="0"/>
        </a:spcAft>
        <a:buFont typeface="Arial" charset="0"/>
        <a:buChar char="–"/>
        <a:defRPr sz="2000" b="1">
          <a:solidFill>
            <a:schemeClr val="hlink"/>
          </a:solidFill>
          <a:latin typeface="+mn-lt"/>
        </a:defRPr>
      </a:lvl8pPr>
      <a:lvl9pPr marL="3316288" indent="-228600" algn="l" rtl="0" fontAlgn="base">
        <a:spcBef>
          <a:spcPct val="20000"/>
        </a:spcBef>
        <a:spcAft>
          <a:spcPct val="0"/>
        </a:spcAft>
        <a:buFont typeface="Arial" charset="0"/>
        <a:buChar char="–"/>
        <a:defRPr sz="20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0"/>
            <a:ext cx="91440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228600" y="838200"/>
            <a:ext cx="86868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792580" name="Line 4"/>
          <p:cNvSpPr>
            <a:spLocks noChangeShapeType="1"/>
          </p:cNvSpPr>
          <p:nvPr/>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2" name="Line 6"/>
          <p:cNvSpPr>
            <a:spLocks noChangeShapeType="1"/>
          </p:cNvSpPr>
          <p:nvPr/>
        </p:nvSpPr>
        <p:spPr bwMode="auto">
          <a:xfrm>
            <a:off x="0"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4" name="Rectangle 8"/>
          <p:cNvSpPr>
            <a:spLocks noChangeArrowheads="1"/>
          </p:cNvSpPr>
          <p:nvPr/>
        </p:nvSpPr>
        <p:spPr bwMode="auto">
          <a:xfrm>
            <a:off x="2667000" y="6400800"/>
            <a:ext cx="4038600" cy="173038"/>
          </a:xfrm>
          <a:prstGeom prst="rect">
            <a:avLst/>
          </a:prstGeom>
          <a:solidFill>
            <a:schemeClr val="bg1"/>
          </a:solidFill>
          <a:ln w="9525">
            <a:noFill/>
            <a:miter lim="800000"/>
            <a:headEnd/>
            <a:tailEnd/>
          </a:ln>
        </p:spPr>
        <p:txBody>
          <a:bodyPr lIns="0" tIns="0" rIns="0" bIns="0">
            <a:spAutoFit/>
          </a:bodyPr>
          <a:lstStyle/>
          <a:p>
            <a:pPr algn="ctr" eaLnBrk="0" hangingPunct="0">
              <a:lnSpc>
                <a:spcPct val="80000"/>
              </a:lnSpc>
              <a:defRPr/>
            </a:pPr>
            <a:r>
              <a:rPr lang="en-US" sz="1400" dirty="0">
                <a:solidFill>
                  <a:srgbClr val="339966"/>
                </a:solidFill>
                <a:latin typeface="Arial" charset="0"/>
              </a:rPr>
              <a:t>   </a:t>
            </a:r>
            <a:r>
              <a:rPr lang="en-US" sz="1200" dirty="0">
                <a:solidFill>
                  <a:srgbClr val="339966"/>
                </a:solidFill>
                <a:latin typeface="Arial" charset="0"/>
              </a:rPr>
              <a:t>Thomas Jefferson National Accelerator Facility</a:t>
            </a:r>
          </a:p>
        </p:txBody>
      </p:sp>
      <p:pic>
        <p:nvPicPr>
          <p:cNvPr id="7175" name="Picture 9"/>
          <p:cNvPicPr>
            <a:picLocks noChangeAspect="1" noChangeArrowheads="1"/>
          </p:cNvPicPr>
          <p:nvPr/>
        </p:nvPicPr>
        <p:blipFill>
          <a:blip r:embed="rId2" cstate="print"/>
          <a:srcRect/>
          <a:stretch>
            <a:fillRect/>
          </a:stretch>
        </p:blipFill>
        <p:spPr bwMode="auto">
          <a:xfrm>
            <a:off x="7339013" y="6249988"/>
            <a:ext cx="1612900" cy="536575"/>
          </a:xfrm>
          <a:prstGeom prst="rect">
            <a:avLst/>
          </a:prstGeom>
          <a:noFill/>
          <a:ln w="9525">
            <a:noFill/>
            <a:miter lim="800000"/>
            <a:headEnd/>
            <a:tailEnd/>
          </a:ln>
        </p:spPr>
      </p:pic>
      <p:sp>
        <p:nvSpPr>
          <p:cNvPr id="792586" name="Rectangle 10"/>
          <p:cNvSpPr>
            <a:spLocks noChangeArrowheads="1"/>
          </p:cNvSpPr>
          <p:nvPr/>
        </p:nvSpPr>
        <p:spPr bwMode="auto">
          <a:xfrm>
            <a:off x="6799263" y="6415088"/>
            <a:ext cx="400050" cy="123825"/>
          </a:xfrm>
          <a:prstGeom prst="rect">
            <a:avLst/>
          </a:prstGeom>
          <a:noFill/>
          <a:ln w="9525">
            <a:noFill/>
            <a:miter lim="800000"/>
            <a:headEnd/>
            <a:tailEnd/>
          </a:ln>
          <a:effectLst/>
        </p:spPr>
        <p:txBody>
          <a:bodyPr wrap="none" lIns="0" tIns="0" rIns="0" bIns="0">
            <a:spAutoFit/>
          </a:bodyPr>
          <a:lstStyle/>
          <a:p>
            <a:pPr algn="ctr" eaLnBrk="0" hangingPunct="0">
              <a:defRPr/>
            </a:pPr>
            <a:r>
              <a:rPr lang="en-US" altLang="en-US" sz="800" dirty="0">
                <a:solidFill>
                  <a:srgbClr val="FFFFFF"/>
                </a:solidFill>
                <a:latin typeface="Arial" charset="0"/>
              </a:rPr>
              <a:t>Page </a:t>
            </a:r>
            <a:fld id="{982DAD4D-F60D-4E4D-BE4D-85CEE671DFC4}" type="slidenum">
              <a:rPr lang="en-US" altLang="en-US" sz="800">
                <a:solidFill>
                  <a:srgbClr val="FFFFFF"/>
                </a:solidFill>
                <a:latin typeface="Arial" charset="0"/>
              </a:rPr>
              <a:pPr algn="ctr" eaLnBrk="0" hangingPunct="0">
                <a:defRPr/>
              </a:pPr>
              <a:t>‹#›</a:t>
            </a:fld>
            <a:endParaRPr lang="en-US" sz="800" dirty="0">
              <a:solidFill>
                <a:srgbClr val="FFFFFF"/>
              </a:solidFill>
              <a:latin typeface="Arial" charset="0"/>
            </a:endParaRPr>
          </a:p>
        </p:txBody>
      </p:sp>
      <p:pic>
        <p:nvPicPr>
          <p:cNvPr id="7177" name="Picture 12" descr="NP-logo-Nl copy"/>
          <p:cNvPicPr>
            <a:picLocks noChangeAspect="1" noChangeArrowheads="1"/>
          </p:cNvPicPr>
          <p:nvPr/>
        </p:nvPicPr>
        <p:blipFill>
          <a:blip r:embed="rId3" cstate="print"/>
          <a:srcRect/>
          <a:stretch>
            <a:fillRect/>
          </a:stretch>
        </p:blipFill>
        <p:spPr bwMode="auto">
          <a:xfrm>
            <a:off x="152400" y="6175375"/>
            <a:ext cx="1295400" cy="676275"/>
          </a:xfrm>
          <a:prstGeom prst="rect">
            <a:avLst/>
          </a:prstGeom>
          <a:noFill/>
          <a:ln w="9525">
            <a:noFill/>
            <a:miter lim="800000"/>
            <a:headEnd/>
            <a:tailEnd/>
          </a:ln>
        </p:spPr>
      </p:pic>
      <p:pic>
        <p:nvPicPr>
          <p:cNvPr id="7178" name="Picture 13"/>
          <p:cNvPicPr>
            <a:picLocks noChangeAspect="1" noChangeArrowheads="1"/>
          </p:cNvPicPr>
          <p:nvPr/>
        </p:nvPicPr>
        <p:blipFill>
          <a:blip r:embed="rId4" cstate="print"/>
          <a:srcRect/>
          <a:stretch>
            <a:fillRect/>
          </a:stretch>
        </p:blipFill>
        <p:spPr bwMode="auto">
          <a:xfrm>
            <a:off x="1600200" y="6246813"/>
            <a:ext cx="914400" cy="611187"/>
          </a:xfrm>
          <a:prstGeom prst="rect">
            <a:avLst/>
          </a:prstGeom>
          <a:noFill/>
          <a:ln w="9525">
            <a:noFill/>
            <a:miter lim="800000"/>
            <a:headEnd/>
            <a:tailEnd/>
          </a:ln>
        </p:spPr>
      </p:pic>
      <p:sp>
        <p:nvSpPr>
          <p:cNvPr id="12" name="Rectangle 11"/>
          <p:cNvSpPr>
            <a:spLocks noChangeArrowheads="1"/>
          </p:cNvSpPr>
          <p:nvPr userDrawn="1"/>
        </p:nvSpPr>
        <p:spPr bwMode="auto">
          <a:xfrm>
            <a:off x="5138738" y="6597650"/>
            <a:ext cx="2209800" cy="147638"/>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200" dirty="0">
                <a:latin typeface="Arial" charset="0"/>
              </a:rPr>
              <a:t>IPR09 Sep 22-24, 2009</a:t>
            </a:r>
          </a:p>
        </p:txBody>
      </p:sp>
    </p:spTree>
  </p:cSld>
  <p:clrMap bg1="lt1" tx1="dk1" bg2="lt2" tx2="dk2" accent1="accent1" accent2="accent2" accent3="accent3" accent4="accent4" accent5="accent5" accent6="accent6" hlink="hlink" folHlink="folHlink"/>
  <p:transition/>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342900" indent="-342900" algn="l" rtl="0" eaLnBrk="0" fontAlgn="base" hangingPunct="0">
        <a:spcBef>
          <a:spcPct val="20000"/>
        </a:spcBef>
        <a:spcAft>
          <a:spcPct val="0"/>
        </a:spcAft>
        <a:defRPr sz="2400" b="1">
          <a:solidFill>
            <a:schemeClr val="tx1"/>
          </a:solidFill>
          <a:latin typeface="+mn-lt"/>
          <a:ea typeface="+mn-ea"/>
          <a:cs typeface="+mn-cs"/>
        </a:defRPr>
      </a:lvl1pPr>
      <a:lvl2pPr marL="457200" indent="-233363" algn="l" rtl="0" eaLnBrk="0" fontAlgn="base" hangingPunct="0">
        <a:spcBef>
          <a:spcPct val="20000"/>
        </a:spcBef>
        <a:spcAft>
          <a:spcPct val="0"/>
        </a:spcAft>
        <a:buFont typeface="Arial" pitchFamily="34" charset="0"/>
        <a:buChar char="•"/>
        <a:defRPr sz="2400" b="1">
          <a:solidFill>
            <a:srgbClr val="333399"/>
          </a:solidFill>
          <a:latin typeface="+mn-lt"/>
        </a:defRPr>
      </a:lvl2pPr>
      <a:lvl3pPr marL="800100" indent="-228600" algn="l" rtl="0" eaLnBrk="0" fontAlgn="base" hangingPunct="0">
        <a:spcBef>
          <a:spcPct val="20000"/>
        </a:spcBef>
        <a:spcAft>
          <a:spcPct val="0"/>
        </a:spcAft>
        <a:buFont typeface="Arial" pitchFamily="34" charset="0"/>
        <a:buChar char="–"/>
        <a:defRPr sz="2000" b="1">
          <a:solidFill>
            <a:srgbClr val="008000"/>
          </a:solidFill>
          <a:latin typeface="+mn-lt"/>
        </a:defRPr>
      </a:lvl3pPr>
      <a:lvl4pPr marL="1143000" indent="-228600" algn="l" rtl="0" eaLnBrk="0" fontAlgn="base" hangingPunct="0">
        <a:spcBef>
          <a:spcPct val="20000"/>
        </a:spcBef>
        <a:spcAft>
          <a:spcPct val="0"/>
        </a:spcAft>
        <a:buFont typeface="Arial" pitchFamily="34" charset="0"/>
        <a:buChar char="•"/>
        <a:defRPr sz="2000" b="1">
          <a:solidFill>
            <a:srgbClr val="CC0000"/>
          </a:solidFill>
          <a:latin typeface="+mn-lt"/>
        </a:defRPr>
      </a:lvl4pPr>
      <a:lvl5pPr marL="1487488" indent="-228600" algn="l" rtl="0" eaLnBrk="0" fontAlgn="base" hangingPunct="0">
        <a:spcBef>
          <a:spcPct val="20000"/>
        </a:spcBef>
        <a:spcAft>
          <a:spcPct val="0"/>
        </a:spcAft>
        <a:buFont typeface="Arial" pitchFamily="34" charset="0"/>
        <a:buChar char="–"/>
        <a:defRPr sz="2000" b="1">
          <a:solidFill>
            <a:schemeClr val="hlink"/>
          </a:solidFill>
          <a:latin typeface="+mn-lt"/>
        </a:defRPr>
      </a:lvl5pPr>
      <a:lvl6pPr marL="1944688" indent="-228600" algn="l" rtl="0" fontAlgn="base">
        <a:spcBef>
          <a:spcPct val="20000"/>
        </a:spcBef>
        <a:spcAft>
          <a:spcPct val="0"/>
        </a:spcAft>
        <a:buFont typeface="Arial" charset="0"/>
        <a:buChar char="–"/>
        <a:defRPr sz="2000" b="1">
          <a:solidFill>
            <a:schemeClr val="hlink"/>
          </a:solidFill>
          <a:latin typeface="+mn-lt"/>
        </a:defRPr>
      </a:lvl6pPr>
      <a:lvl7pPr marL="2401888" indent="-228600" algn="l" rtl="0" fontAlgn="base">
        <a:spcBef>
          <a:spcPct val="20000"/>
        </a:spcBef>
        <a:spcAft>
          <a:spcPct val="0"/>
        </a:spcAft>
        <a:buFont typeface="Arial" charset="0"/>
        <a:buChar char="–"/>
        <a:defRPr sz="2000" b="1">
          <a:solidFill>
            <a:schemeClr val="hlink"/>
          </a:solidFill>
          <a:latin typeface="+mn-lt"/>
        </a:defRPr>
      </a:lvl7pPr>
      <a:lvl8pPr marL="2859088" indent="-228600" algn="l" rtl="0" fontAlgn="base">
        <a:spcBef>
          <a:spcPct val="20000"/>
        </a:spcBef>
        <a:spcAft>
          <a:spcPct val="0"/>
        </a:spcAft>
        <a:buFont typeface="Arial" charset="0"/>
        <a:buChar char="–"/>
        <a:defRPr sz="2000" b="1">
          <a:solidFill>
            <a:schemeClr val="hlink"/>
          </a:solidFill>
          <a:latin typeface="+mn-lt"/>
        </a:defRPr>
      </a:lvl8pPr>
      <a:lvl9pPr marL="3316288" indent="-228600" algn="l" rtl="0" fontAlgn="base">
        <a:spcBef>
          <a:spcPct val="20000"/>
        </a:spcBef>
        <a:spcAft>
          <a:spcPct val="0"/>
        </a:spcAft>
        <a:buFont typeface="Arial" charset="0"/>
        <a:buChar char="–"/>
        <a:defRPr sz="20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2" name="Line 6"/>
          <p:cNvSpPr>
            <a:spLocks noChangeShapeType="1"/>
          </p:cNvSpPr>
          <p:nvPr userDrawn="1"/>
        </p:nvSpPr>
        <p:spPr bwMode="auto">
          <a:xfrm>
            <a:off x="0"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dirty="0">
              <a:solidFill>
                <a:srgbClr val="000000"/>
              </a:solidFill>
            </a:endParaRPr>
          </a:p>
        </p:txBody>
      </p:sp>
      <p:sp>
        <p:nvSpPr>
          <p:cNvPr id="792584" name="Rectangle 8"/>
          <p:cNvSpPr>
            <a:spLocks noChangeArrowheads="1"/>
          </p:cNvSpPr>
          <p:nvPr userDrawn="1"/>
        </p:nvSpPr>
        <p:spPr bwMode="auto">
          <a:xfrm>
            <a:off x="2667000" y="6400800"/>
            <a:ext cx="4038600" cy="169863"/>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400" dirty="0">
                <a:solidFill>
                  <a:srgbClr val="339966"/>
                </a:solidFill>
                <a:latin typeface="Century Schoolbook" pitchFamily="18" charset="0"/>
              </a:rPr>
              <a:t>   </a:t>
            </a:r>
            <a:r>
              <a:rPr lang="en-US" sz="1200" dirty="0">
                <a:solidFill>
                  <a:srgbClr val="339966"/>
                </a:solidFill>
                <a:latin typeface="Century Schoolbook" pitchFamily="18" charset="0"/>
              </a:rPr>
              <a:t>Thomas Jefferson National Accelerator Facility</a:t>
            </a:r>
          </a:p>
        </p:txBody>
      </p:sp>
      <p:pic>
        <p:nvPicPr>
          <p:cNvPr id="8199" name="Picture 9"/>
          <p:cNvPicPr>
            <a:picLocks noChangeAspect="1" noChangeArrowheads="1"/>
          </p:cNvPicPr>
          <p:nvPr userDrawn="1"/>
        </p:nvPicPr>
        <p:blipFill>
          <a:blip r:embed="rId14" cstate="print"/>
          <a:srcRect/>
          <a:stretch>
            <a:fillRect/>
          </a:stretch>
        </p:blipFill>
        <p:spPr bwMode="auto">
          <a:xfrm>
            <a:off x="7339013" y="6249988"/>
            <a:ext cx="1612900" cy="536575"/>
          </a:xfrm>
          <a:prstGeom prst="rect">
            <a:avLst/>
          </a:prstGeom>
          <a:noFill/>
          <a:ln w="9525">
            <a:noFill/>
            <a:miter lim="800000"/>
            <a:headEnd/>
            <a:tailEnd/>
          </a:ln>
        </p:spPr>
      </p:pic>
      <p:pic>
        <p:nvPicPr>
          <p:cNvPr id="8200" name="Picture 12" descr="NP-logo-Nl copy"/>
          <p:cNvPicPr>
            <a:picLocks noChangeAspect="1" noChangeArrowheads="1"/>
          </p:cNvPicPr>
          <p:nvPr userDrawn="1"/>
        </p:nvPicPr>
        <p:blipFill>
          <a:blip r:embed="rId15" cstate="print"/>
          <a:srcRect/>
          <a:stretch>
            <a:fillRect/>
          </a:stretch>
        </p:blipFill>
        <p:spPr bwMode="auto">
          <a:xfrm>
            <a:off x="152400" y="6175375"/>
            <a:ext cx="1295400" cy="676275"/>
          </a:xfrm>
          <a:prstGeom prst="rect">
            <a:avLst/>
          </a:prstGeom>
          <a:noFill/>
          <a:ln w="9525">
            <a:noFill/>
            <a:miter lim="800000"/>
            <a:headEnd/>
            <a:tailEnd/>
          </a:ln>
        </p:spPr>
      </p:pic>
      <p:pic>
        <p:nvPicPr>
          <p:cNvPr id="8201" name="Picture 13"/>
          <p:cNvPicPr>
            <a:picLocks noChangeAspect="1" noChangeArrowheads="1"/>
          </p:cNvPicPr>
          <p:nvPr userDrawn="1"/>
        </p:nvPicPr>
        <p:blipFill>
          <a:blip r:embed="rId16" cstate="print"/>
          <a:srcRect/>
          <a:stretch>
            <a:fillRect/>
          </a:stretch>
        </p:blipFill>
        <p:spPr bwMode="auto">
          <a:xfrm>
            <a:off x="1600200" y="6246813"/>
            <a:ext cx="914400" cy="611187"/>
          </a:xfrm>
          <a:prstGeom prst="rect">
            <a:avLst/>
          </a:prstGeom>
          <a:noFill/>
          <a:ln w="9525">
            <a:noFill/>
            <a:miter lim="800000"/>
            <a:headEnd/>
            <a:tailEnd/>
          </a:ln>
        </p:spPr>
      </p:pic>
      <p:sp>
        <p:nvSpPr>
          <p:cNvPr id="11" name="Rectangle 11"/>
          <p:cNvSpPr>
            <a:spLocks noChangeArrowheads="1"/>
          </p:cNvSpPr>
          <p:nvPr userDrawn="1"/>
        </p:nvSpPr>
        <p:spPr bwMode="auto">
          <a:xfrm>
            <a:off x="6119813" y="6672263"/>
            <a:ext cx="1406525" cy="123825"/>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000" dirty="0">
                <a:latin typeface="Century Schoolbook" pitchFamily="18" charset="0"/>
              </a:rPr>
              <a:t>IPR Apr 27-28, 2010</a:t>
            </a:r>
          </a:p>
        </p:txBody>
      </p:sp>
    </p:spTree>
  </p:cSld>
  <p:clrMap bg1="lt1" tx1="dk1" bg2="lt2" tx2="dk2" accent1="accent1" accent2="accent2" accent3="accent3" accent4="accent4" accent5="accent5" accent6="accent6" hlink="hlink" folHlink="folHlink"/>
  <p:sldLayoutIdLst>
    <p:sldLayoutId id="2147484732" r:id="rId1"/>
    <p:sldLayoutId id="2147484765"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5000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a:defRPr/>
            </a:pPr>
            <a:endParaRPr lang="en-US" dirty="0"/>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US" dirty="0"/>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54F05D58-A6E7-451D-868A-BEEF5C5FD42E}" type="slidenum">
              <a:rPr lang="en-US"/>
              <a:pPr>
                <a:defRPr/>
              </a:pPr>
              <a:t>‹#›</a:t>
            </a:fld>
            <a:endParaRPr lang="en-US" dirty="0"/>
          </a:p>
        </p:txBody>
      </p:sp>
      <p:sp>
        <p:nvSpPr>
          <p:cNvPr id="9221" name="Rectangle 7"/>
          <p:cNvSpPr>
            <a:spLocks noGrp="1" noChangeArrowheads="1"/>
          </p:cNvSpPr>
          <p:nvPr>
            <p:ph type="title"/>
          </p:nvPr>
        </p:nvSpPr>
        <p:spPr bwMode="auto">
          <a:xfrm>
            <a:off x="457200" y="274638"/>
            <a:ext cx="82296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2" name="Rectangle 8"/>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Times New Roman" pitchFamily="18" charset="0"/>
        </a:defRPr>
      </a:lvl2pPr>
      <a:lvl3pPr algn="ctr" rtl="0" eaLnBrk="0" fontAlgn="base" hangingPunct="0">
        <a:spcBef>
          <a:spcPct val="0"/>
        </a:spcBef>
        <a:spcAft>
          <a:spcPct val="0"/>
        </a:spcAft>
        <a:defRPr sz="4000">
          <a:solidFill>
            <a:schemeClr val="bg1"/>
          </a:solidFill>
          <a:latin typeface="Times New Roman" pitchFamily="18" charset="0"/>
        </a:defRPr>
      </a:lvl3pPr>
      <a:lvl4pPr algn="ctr" rtl="0" eaLnBrk="0" fontAlgn="base" hangingPunct="0">
        <a:spcBef>
          <a:spcPct val="0"/>
        </a:spcBef>
        <a:spcAft>
          <a:spcPct val="0"/>
        </a:spcAft>
        <a:defRPr sz="4000">
          <a:solidFill>
            <a:schemeClr val="bg1"/>
          </a:solidFill>
          <a:latin typeface="Times New Roman" pitchFamily="18" charset="0"/>
        </a:defRPr>
      </a:lvl4pPr>
      <a:lvl5pPr algn="ctr" rtl="0" eaLnBrk="0" fontAlgn="base" hangingPunct="0">
        <a:spcBef>
          <a:spcPct val="0"/>
        </a:spcBef>
        <a:spcAft>
          <a:spcPct val="0"/>
        </a:spcAft>
        <a:defRPr sz="4000">
          <a:solidFill>
            <a:schemeClr val="bg1"/>
          </a:solidFill>
          <a:latin typeface="Times New Roman" pitchFamily="18" charset="0"/>
        </a:defRPr>
      </a:lvl5pPr>
      <a:lvl6pPr marL="457200" algn="ctr" rtl="0" fontAlgn="base">
        <a:spcBef>
          <a:spcPct val="0"/>
        </a:spcBef>
        <a:spcAft>
          <a:spcPct val="0"/>
        </a:spcAft>
        <a:defRPr sz="4000">
          <a:solidFill>
            <a:schemeClr val="bg1"/>
          </a:solidFill>
          <a:latin typeface="Times New Roman" pitchFamily="18" charset="0"/>
        </a:defRPr>
      </a:lvl6pPr>
      <a:lvl7pPr marL="914400" algn="ctr" rtl="0" fontAlgn="base">
        <a:spcBef>
          <a:spcPct val="0"/>
        </a:spcBef>
        <a:spcAft>
          <a:spcPct val="0"/>
        </a:spcAft>
        <a:defRPr sz="4000">
          <a:solidFill>
            <a:schemeClr val="bg1"/>
          </a:solidFill>
          <a:latin typeface="Times New Roman" pitchFamily="18" charset="0"/>
        </a:defRPr>
      </a:lvl7pPr>
      <a:lvl8pPr marL="1371600" algn="ctr" rtl="0" fontAlgn="base">
        <a:spcBef>
          <a:spcPct val="0"/>
        </a:spcBef>
        <a:spcAft>
          <a:spcPct val="0"/>
        </a:spcAft>
        <a:defRPr sz="4000">
          <a:solidFill>
            <a:schemeClr val="bg1"/>
          </a:solidFill>
          <a:latin typeface="Times New Roman" pitchFamily="18" charset="0"/>
        </a:defRPr>
      </a:lvl8pPr>
      <a:lvl9pPr marL="1828800" algn="ctr" rtl="0" fontAlgn="base">
        <a:spcBef>
          <a:spcPct val="0"/>
        </a:spcBef>
        <a:spcAft>
          <a:spcPct val="0"/>
        </a:spcAft>
        <a:defRPr sz="40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dirty="0"/>
          </a:p>
        </p:txBody>
      </p:sp>
      <p:sp>
        <p:nvSpPr>
          <p:cNvPr id="792582" name="Line 6"/>
          <p:cNvSpPr>
            <a:spLocks noChangeShapeType="1"/>
          </p:cNvSpPr>
          <p:nvPr userDrawn="1"/>
        </p:nvSpPr>
        <p:spPr bwMode="auto">
          <a:xfrm>
            <a:off x="0" y="6500813"/>
            <a:ext cx="9140825" cy="0"/>
          </a:xfrm>
          <a:prstGeom prst="line">
            <a:avLst/>
          </a:prstGeom>
          <a:noFill/>
          <a:ln w="92075">
            <a:solidFill>
              <a:srgbClr val="00279F"/>
            </a:solidFill>
            <a:round/>
            <a:headEnd/>
            <a:tailEnd/>
          </a:ln>
          <a:effectLst/>
        </p:spPr>
        <p:txBody>
          <a:bodyPr wrap="none" anchor="ctr"/>
          <a:lstStyle/>
          <a:p>
            <a:pPr algn="ctr" eaLnBrk="0" hangingPunct="0">
              <a:defRPr/>
            </a:pPr>
            <a:endParaRPr lang="en-US" dirty="0"/>
          </a:p>
        </p:txBody>
      </p:sp>
      <p:sp>
        <p:nvSpPr>
          <p:cNvPr id="792584" name="Rectangle 8"/>
          <p:cNvSpPr>
            <a:spLocks noChangeArrowheads="1"/>
          </p:cNvSpPr>
          <p:nvPr userDrawn="1"/>
        </p:nvSpPr>
        <p:spPr bwMode="auto">
          <a:xfrm>
            <a:off x="2838450" y="6383338"/>
            <a:ext cx="3871913" cy="169862"/>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400" dirty="0">
                <a:solidFill>
                  <a:srgbClr val="339966"/>
                </a:solidFill>
                <a:latin typeface="Century Schoolbook" pitchFamily="18" charset="0"/>
              </a:rPr>
              <a:t> </a:t>
            </a:r>
            <a:r>
              <a:rPr lang="en-US" sz="1200" dirty="0">
                <a:solidFill>
                  <a:srgbClr val="339966"/>
                </a:solidFill>
                <a:latin typeface="Century Schoolbook" pitchFamily="18" charset="0"/>
              </a:rPr>
              <a:t>Thomas Jefferson National Accelerator Facility</a:t>
            </a:r>
          </a:p>
        </p:txBody>
      </p:sp>
      <p:pic>
        <p:nvPicPr>
          <p:cNvPr id="13319" name="Picture 9"/>
          <p:cNvPicPr>
            <a:picLocks noChangeAspect="1" noChangeArrowheads="1"/>
          </p:cNvPicPr>
          <p:nvPr userDrawn="1"/>
        </p:nvPicPr>
        <p:blipFill>
          <a:blip r:embed="rId13" cstate="print"/>
          <a:srcRect/>
          <a:stretch>
            <a:fillRect/>
          </a:stretch>
        </p:blipFill>
        <p:spPr bwMode="auto">
          <a:xfrm>
            <a:off x="7339013" y="6249988"/>
            <a:ext cx="1612900" cy="536575"/>
          </a:xfrm>
          <a:prstGeom prst="rect">
            <a:avLst/>
          </a:prstGeom>
          <a:noFill/>
          <a:ln w="9525">
            <a:noFill/>
            <a:miter lim="800000"/>
            <a:headEnd/>
            <a:tailEnd/>
          </a:ln>
        </p:spPr>
      </p:pic>
      <p:sp>
        <p:nvSpPr>
          <p:cNvPr id="792586" name="Rectangle 10"/>
          <p:cNvSpPr>
            <a:spLocks noChangeArrowheads="1"/>
          </p:cNvSpPr>
          <p:nvPr userDrawn="1"/>
        </p:nvSpPr>
        <p:spPr bwMode="auto">
          <a:xfrm>
            <a:off x="6705600" y="6397625"/>
            <a:ext cx="584200" cy="215900"/>
          </a:xfrm>
          <a:prstGeom prst="rect">
            <a:avLst/>
          </a:prstGeom>
          <a:noFill/>
          <a:ln w="9525">
            <a:noFill/>
            <a:miter lim="800000"/>
            <a:headEnd/>
            <a:tailEnd/>
          </a:ln>
          <a:effectLst/>
        </p:spPr>
        <p:txBody>
          <a:bodyPr wrap="none">
            <a:spAutoFit/>
          </a:bodyPr>
          <a:lstStyle/>
          <a:p>
            <a:pPr algn="ctr" eaLnBrk="0" hangingPunct="0">
              <a:defRPr/>
            </a:pPr>
            <a:r>
              <a:rPr lang="en-US" altLang="en-US" sz="800" dirty="0">
                <a:solidFill>
                  <a:schemeClr val="bg1"/>
                </a:solidFill>
                <a:latin typeface="Arial" charset="0"/>
              </a:rPr>
              <a:t>Page </a:t>
            </a:r>
            <a:fld id="{77DAB92E-050B-4567-949F-946D8722A3BA}" type="slidenum">
              <a:rPr lang="en-US" altLang="en-US" sz="800">
                <a:solidFill>
                  <a:schemeClr val="bg1"/>
                </a:solidFill>
                <a:latin typeface="Arial" charset="0"/>
              </a:rPr>
              <a:pPr algn="ctr" eaLnBrk="0" hangingPunct="0">
                <a:defRPr/>
              </a:pPr>
              <a:t>‹#›</a:t>
            </a:fld>
            <a:endParaRPr lang="en-US" sz="800" dirty="0">
              <a:solidFill>
                <a:schemeClr val="bg1"/>
              </a:solidFill>
              <a:latin typeface="Arial" charset="0"/>
            </a:endParaRPr>
          </a:p>
        </p:txBody>
      </p:sp>
      <p:sp>
        <p:nvSpPr>
          <p:cNvPr id="792587" name="Rectangle 11"/>
          <p:cNvSpPr>
            <a:spLocks noChangeArrowheads="1"/>
          </p:cNvSpPr>
          <p:nvPr userDrawn="1"/>
        </p:nvSpPr>
        <p:spPr bwMode="auto">
          <a:xfrm>
            <a:off x="5430838" y="6672263"/>
            <a:ext cx="2154237" cy="123825"/>
          </a:xfrm>
          <a:prstGeom prst="rect">
            <a:avLst/>
          </a:prstGeom>
          <a:solidFill>
            <a:schemeClr val="bg1"/>
          </a:solidFill>
          <a:ln w="9525">
            <a:noFill/>
            <a:miter lim="800000"/>
            <a:headEnd/>
            <a:tailEnd/>
          </a:ln>
        </p:spPr>
        <p:txBody>
          <a:bodyPr lIns="0" tIns="0" rIns="0" bIns="0">
            <a:spAutoFit/>
          </a:bodyPr>
          <a:lstStyle/>
          <a:p>
            <a:pPr eaLnBrk="0" hangingPunct="0">
              <a:lnSpc>
                <a:spcPct val="80000"/>
              </a:lnSpc>
              <a:defRPr/>
            </a:pPr>
            <a:r>
              <a:rPr lang="en-US" sz="1000" dirty="0">
                <a:latin typeface="Century Schoolbook" pitchFamily="18" charset="0"/>
              </a:rPr>
              <a:t>APS Meeting  02-16-10</a:t>
            </a:r>
          </a:p>
        </p:txBody>
      </p:sp>
      <p:pic>
        <p:nvPicPr>
          <p:cNvPr id="13322" name="Picture 12" descr="NP-logo-Nl copy"/>
          <p:cNvPicPr>
            <a:picLocks noChangeAspect="1" noChangeArrowheads="1"/>
          </p:cNvPicPr>
          <p:nvPr userDrawn="1"/>
        </p:nvPicPr>
        <p:blipFill>
          <a:blip r:embed="rId14" cstate="print"/>
          <a:srcRect/>
          <a:stretch>
            <a:fillRect/>
          </a:stretch>
        </p:blipFill>
        <p:spPr bwMode="auto">
          <a:xfrm>
            <a:off x="228600" y="6172200"/>
            <a:ext cx="1219200" cy="636588"/>
          </a:xfrm>
          <a:prstGeom prst="rect">
            <a:avLst/>
          </a:prstGeom>
          <a:noFill/>
          <a:ln w="9525">
            <a:noFill/>
            <a:miter lim="800000"/>
            <a:headEnd/>
            <a:tailEnd/>
          </a:ln>
        </p:spPr>
      </p:pic>
      <p:pic>
        <p:nvPicPr>
          <p:cNvPr id="13323" name="Picture 13"/>
          <p:cNvPicPr>
            <a:picLocks noChangeAspect="1" noChangeArrowheads="1"/>
          </p:cNvPicPr>
          <p:nvPr userDrawn="1"/>
        </p:nvPicPr>
        <p:blipFill>
          <a:blip r:embed="rId15" cstate="print"/>
          <a:srcRect/>
          <a:stretch>
            <a:fillRect/>
          </a:stretch>
        </p:blipFill>
        <p:spPr bwMode="auto">
          <a:xfrm>
            <a:off x="1614488" y="6205538"/>
            <a:ext cx="976312" cy="6524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pitchFamily="34" charset="0"/>
        </a:defRPr>
      </a:lvl2pPr>
      <a:lvl3pPr algn="ctr" rtl="0" eaLnBrk="0" fontAlgn="base" hangingPunct="0">
        <a:spcBef>
          <a:spcPct val="0"/>
        </a:spcBef>
        <a:spcAft>
          <a:spcPct val="0"/>
        </a:spcAft>
        <a:defRPr sz="3200" b="1">
          <a:solidFill>
            <a:srgbClr val="333399"/>
          </a:solidFill>
          <a:latin typeface="Arial" pitchFamily="34" charset="0"/>
        </a:defRPr>
      </a:lvl3pPr>
      <a:lvl4pPr algn="ctr" rtl="0" eaLnBrk="0" fontAlgn="base" hangingPunct="0">
        <a:spcBef>
          <a:spcPct val="0"/>
        </a:spcBef>
        <a:spcAft>
          <a:spcPct val="0"/>
        </a:spcAft>
        <a:defRPr sz="3200" b="1">
          <a:solidFill>
            <a:srgbClr val="333399"/>
          </a:solidFill>
          <a:latin typeface="Arial" pitchFamily="34" charset="0"/>
        </a:defRPr>
      </a:lvl4pPr>
      <a:lvl5pPr algn="ctr" rtl="0" eaLnBrk="0" fontAlgn="base" hangingPunct="0">
        <a:spcBef>
          <a:spcPct val="0"/>
        </a:spcBef>
        <a:spcAft>
          <a:spcPct val="0"/>
        </a:spcAft>
        <a:defRPr sz="3200" b="1">
          <a:solidFill>
            <a:srgbClr val="333399"/>
          </a:solidFill>
          <a:latin typeface="Arial" pitchFamily="34" charset="0"/>
        </a:defRPr>
      </a:lvl5pPr>
      <a:lvl6pPr marL="457200" algn="ctr" rtl="0" fontAlgn="base">
        <a:spcBef>
          <a:spcPct val="0"/>
        </a:spcBef>
        <a:spcAft>
          <a:spcPct val="0"/>
        </a:spcAft>
        <a:defRPr sz="3200" b="1">
          <a:solidFill>
            <a:srgbClr val="333399"/>
          </a:solidFill>
          <a:latin typeface="Arial" pitchFamily="34" charset="0"/>
        </a:defRPr>
      </a:lvl6pPr>
      <a:lvl7pPr marL="914400" algn="ctr" rtl="0" fontAlgn="base">
        <a:spcBef>
          <a:spcPct val="0"/>
        </a:spcBef>
        <a:spcAft>
          <a:spcPct val="0"/>
        </a:spcAft>
        <a:defRPr sz="3200" b="1">
          <a:solidFill>
            <a:srgbClr val="333399"/>
          </a:solidFill>
          <a:latin typeface="Arial" pitchFamily="34" charset="0"/>
        </a:defRPr>
      </a:lvl7pPr>
      <a:lvl8pPr marL="1371600" algn="ctr" rtl="0" fontAlgn="base">
        <a:spcBef>
          <a:spcPct val="0"/>
        </a:spcBef>
        <a:spcAft>
          <a:spcPct val="0"/>
        </a:spcAft>
        <a:defRPr sz="3200" b="1">
          <a:solidFill>
            <a:srgbClr val="333399"/>
          </a:solidFill>
          <a:latin typeface="Arial" pitchFamily="34" charset="0"/>
        </a:defRPr>
      </a:lvl8pPr>
      <a:lvl9pPr marL="1828800" algn="ctr" rtl="0" fontAlgn="base">
        <a:spcBef>
          <a:spcPct val="0"/>
        </a:spcBef>
        <a:spcAft>
          <a:spcPct val="0"/>
        </a:spcAft>
        <a:defRPr sz="3200" b="1">
          <a:solidFill>
            <a:srgbClr val="333399"/>
          </a:solidFill>
          <a:latin typeface="Arial" pitchFamily="34"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6.xml"/><Relationship Id="rId1" Type="http://schemas.openxmlformats.org/officeDocument/2006/relationships/vmlDrawing" Target="../drawings/vmlDrawing2.v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hyperlink" Target="https://coda.jlab.org/wiki/index.php/JLab_Module_Manuals"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image" Target="../media/image9.png"/><Relationship Id="rId7" Type="http://schemas.openxmlformats.org/officeDocument/2006/relationships/oleObject" Target="../embeddings/oleObject11.bin"/><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image" Target="../media/image53.emf"/><Relationship Id="rId5" Type="http://schemas.openxmlformats.org/officeDocument/2006/relationships/package" Target="../embeddings/Microsoft_Excel_Worksheet1.xlsx"/><Relationship Id="rId4" Type="http://schemas.openxmlformats.org/officeDocument/2006/relationships/oleObject" Target="../embeddings/oleObject10.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wmf"/><Relationship Id="rId3" Type="http://schemas.openxmlformats.org/officeDocument/2006/relationships/image" Target="../media/image7.png"/><Relationship Id="rId7" Type="http://schemas.openxmlformats.org/officeDocument/2006/relationships/oleObject" Target="../embeddings/oleObject3.bin"/><Relationship Id="rId12" Type="http://schemas.openxmlformats.org/officeDocument/2006/relationships/oleObject" Target="../embeddings/oleObject8.bin"/><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image" Target="../media/image6.png"/><Relationship Id="rId10"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idx="4294967295"/>
          </p:nvPr>
        </p:nvSpPr>
        <p:spPr>
          <a:xfrm>
            <a:off x="0" y="1060450"/>
            <a:ext cx="9144000" cy="2165350"/>
          </a:xfrm>
        </p:spPr>
        <p:txBody>
          <a:bodyPr/>
          <a:lstStyle/>
          <a:p>
            <a:pPr eaLnBrk="1" hangingPunct="1">
              <a:spcBef>
                <a:spcPts val="2400"/>
              </a:spcBef>
              <a:spcAft>
                <a:spcPts val="1800"/>
              </a:spcAft>
            </a:pPr>
            <a:r>
              <a:rPr lang="en-US" sz="3600" i="1" dirty="0" smtClean="0">
                <a:cs typeface="Times New Roman" pitchFamily="18" charset="0"/>
              </a:rPr>
              <a:t>Fast Electronics Group Activities</a:t>
            </a:r>
            <a:endParaRPr lang="en-US" sz="3600" dirty="0" smtClean="0"/>
          </a:p>
        </p:txBody>
      </p:sp>
      <p:sp>
        <p:nvSpPr>
          <p:cNvPr id="53251" name="Rectangle 3"/>
          <p:cNvSpPr>
            <a:spLocks noGrp="1" noChangeArrowheads="1"/>
          </p:cNvSpPr>
          <p:nvPr>
            <p:ph type="subTitle" idx="1"/>
          </p:nvPr>
        </p:nvSpPr>
        <p:spPr>
          <a:xfrm>
            <a:off x="1371600" y="3271900"/>
            <a:ext cx="6400800" cy="776288"/>
          </a:xfrm>
        </p:spPr>
        <p:txBody>
          <a:bodyPr/>
          <a:lstStyle/>
          <a:p>
            <a:pPr eaLnBrk="1" hangingPunct="1">
              <a:lnSpc>
                <a:spcPct val="90000"/>
              </a:lnSpc>
            </a:pPr>
            <a:endParaRPr lang="en-US" sz="3000" dirty="0" smtClean="0">
              <a:solidFill>
                <a:srgbClr val="CC0099"/>
              </a:solidFill>
              <a:cs typeface="Times New Roman" pitchFamily="18" charset="0"/>
            </a:endParaRPr>
          </a:p>
          <a:p>
            <a:pPr eaLnBrk="1" hangingPunct="1">
              <a:lnSpc>
                <a:spcPct val="90000"/>
              </a:lnSpc>
            </a:pPr>
            <a:r>
              <a:rPr lang="en-US" sz="3000" dirty="0" smtClean="0">
                <a:solidFill>
                  <a:srgbClr val="CC0099"/>
                </a:solidFill>
                <a:cs typeface="Times New Roman" pitchFamily="18" charset="0"/>
              </a:rPr>
              <a:t>R. Chris Cuevas</a:t>
            </a:r>
          </a:p>
          <a:p>
            <a:pPr eaLnBrk="1" hangingPunct="1">
              <a:lnSpc>
                <a:spcPct val="90000"/>
              </a:lnSpc>
            </a:pPr>
            <a:r>
              <a:rPr lang="en-US" sz="3000" dirty="0" smtClean="0">
                <a:solidFill>
                  <a:srgbClr val="CC0099"/>
                </a:solidFill>
                <a:cs typeface="Times New Roman" pitchFamily="18" charset="0"/>
              </a:rPr>
              <a:t>Group Leader – </a:t>
            </a:r>
            <a:r>
              <a:rPr lang="en-US" sz="3000" i="1" dirty="0" smtClean="0">
                <a:solidFill>
                  <a:srgbClr val="CC0099"/>
                </a:solidFill>
                <a:cs typeface="Times New Roman" pitchFamily="18" charset="0"/>
              </a:rPr>
              <a:t>Fast</a:t>
            </a:r>
            <a:r>
              <a:rPr lang="en-US" sz="3000" dirty="0" smtClean="0">
                <a:solidFill>
                  <a:srgbClr val="CC0099"/>
                </a:solidFill>
                <a:cs typeface="Times New Roman" pitchFamily="18" charset="0"/>
              </a:rPr>
              <a:t> Electronics</a:t>
            </a:r>
          </a:p>
        </p:txBody>
      </p:sp>
      <p:sp>
        <p:nvSpPr>
          <p:cNvPr id="53252" name="TextBox 3"/>
          <p:cNvSpPr txBox="1">
            <a:spLocks noChangeArrowheads="1"/>
          </p:cNvSpPr>
          <p:nvPr/>
        </p:nvSpPr>
        <p:spPr bwMode="auto">
          <a:xfrm>
            <a:off x="5458621" y="5195888"/>
            <a:ext cx="3167855" cy="738664"/>
          </a:xfrm>
          <a:prstGeom prst="rect">
            <a:avLst/>
          </a:prstGeom>
          <a:noFill/>
          <a:ln w="9525">
            <a:noFill/>
            <a:miter lim="800000"/>
            <a:headEnd/>
            <a:tailEnd/>
          </a:ln>
        </p:spPr>
        <p:txBody>
          <a:bodyPr wrap="none">
            <a:spAutoFit/>
          </a:bodyPr>
          <a:lstStyle/>
          <a:p>
            <a:pPr algn="r" eaLnBrk="0" hangingPunct="0"/>
            <a:r>
              <a:rPr lang="en-US" sz="1400" dirty="0" smtClean="0">
                <a:latin typeface="Arial" pitchFamily="34" charset="0"/>
              </a:rPr>
              <a:t>Hall C Users/Collaboration Meeting</a:t>
            </a:r>
          </a:p>
          <a:p>
            <a:pPr algn="r" eaLnBrk="0" hangingPunct="0"/>
            <a:r>
              <a:rPr lang="en-US" sz="1400" dirty="0" smtClean="0">
                <a:latin typeface="Arial" pitchFamily="34" charset="0"/>
              </a:rPr>
              <a:t>Jefferson </a:t>
            </a:r>
            <a:r>
              <a:rPr lang="en-US" sz="1400" dirty="0">
                <a:latin typeface="Arial" pitchFamily="34" charset="0"/>
              </a:rPr>
              <a:t>Lab</a:t>
            </a:r>
          </a:p>
          <a:p>
            <a:pPr algn="r" eaLnBrk="0" hangingPunct="0"/>
            <a:r>
              <a:rPr lang="en-US" sz="1400" dirty="0" smtClean="0">
                <a:latin typeface="Arial" pitchFamily="34" charset="0"/>
              </a:rPr>
              <a:t>15-January-2015</a:t>
            </a:r>
            <a:endParaRPr lang="en-US" sz="1400" dirty="0">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29"/>
          <p:cNvSpPr txBox="1">
            <a:spLocks noChangeArrowheads="1"/>
          </p:cNvSpPr>
          <p:nvPr/>
        </p:nvSpPr>
        <p:spPr bwMode="auto">
          <a:xfrm>
            <a:off x="1144588" y="0"/>
            <a:ext cx="6858000" cy="646113"/>
          </a:xfrm>
          <a:prstGeom prst="rect">
            <a:avLst/>
          </a:prstGeom>
          <a:noFill/>
          <a:ln w="9525">
            <a:noFill/>
            <a:miter lim="800000"/>
            <a:headEnd/>
            <a:tailEnd/>
          </a:ln>
        </p:spPr>
        <p:txBody>
          <a:bodyPr>
            <a:spAutoFit/>
          </a:bodyPr>
          <a:lstStyle/>
          <a:p>
            <a:pPr algn="ctr" eaLnBrk="0" hangingPunct="0"/>
            <a:r>
              <a:rPr lang="en-US" sz="3600" dirty="0" smtClean="0">
                <a:latin typeface="Calibri" pitchFamily="34" charset="0"/>
              </a:rPr>
              <a:t>Trigger </a:t>
            </a:r>
            <a:r>
              <a:rPr lang="en-US" sz="3600" dirty="0">
                <a:latin typeface="Calibri" pitchFamily="34" charset="0"/>
              </a:rPr>
              <a:t>Design Requirements</a:t>
            </a:r>
          </a:p>
        </p:txBody>
      </p:sp>
      <p:sp>
        <p:nvSpPr>
          <p:cNvPr id="19458" name="Rectangle 3"/>
          <p:cNvSpPr txBox="1">
            <a:spLocks noChangeArrowheads="1"/>
          </p:cNvSpPr>
          <p:nvPr/>
        </p:nvSpPr>
        <p:spPr bwMode="auto">
          <a:xfrm>
            <a:off x="352425" y="741363"/>
            <a:ext cx="8382000" cy="5297487"/>
          </a:xfrm>
          <a:prstGeom prst="rect">
            <a:avLst/>
          </a:prstGeom>
          <a:noFill/>
          <a:ln w="9525">
            <a:noFill/>
            <a:miter lim="800000"/>
            <a:headEnd/>
            <a:tailEnd/>
          </a:ln>
        </p:spPr>
        <p:txBody>
          <a:bodyPr/>
          <a:lstStyle/>
          <a:p>
            <a:pPr marL="342900" indent="-342900" eaLnBrk="0" hangingPunct="0">
              <a:lnSpc>
                <a:spcPct val="90000"/>
              </a:lnSpc>
              <a:spcBef>
                <a:spcPct val="20000"/>
              </a:spcBef>
              <a:buFontTx/>
              <a:buChar char="•"/>
            </a:pPr>
            <a:r>
              <a:rPr lang="en-US" sz="1800" dirty="0">
                <a:latin typeface="Arial" charset="0"/>
                <a:cs typeface="Arial" charset="0"/>
              </a:rPr>
              <a:t>200kHz average (Hall D) Level 1 Trigger Rate, Pipelined with up to 8µs front end digitizer </a:t>
            </a:r>
            <a:r>
              <a:rPr lang="en-US" sz="1800" dirty="0" smtClean="0">
                <a:latin typeface="Arial" charset="0"/>
                <a:cs typeface="Arial" charset="0"/>
              </a:rPr>
              <a:t>memory</a:t>
            </a:r>
          </a:p>
          <a:p>
            <a:pPr marL="1257300" lvl="2" indent="-342900" eaLnBrk="0" hangingPunct="0">
              <a:lnSpc>
                <a:spcPct val="90000"/>
              </a:lnSpc>
              <a:spcBef>
                <a:spcPct val="20000"/>
              </a:spcBef>
              <a:buFont typeface="Wingdings" pitchFamily="2" charset="2"/>
              <a:buChar char="§"/>
            </a:pPr>
            <a:r>
              <a:rPr lang="en-US" sz="1400" dirty="0" smtClean="0">
                <a:latin typeface="Arial" charset="0"/>
                <a:cs typeface="Arial" charset="0"/>
              </a:rPr>
              <a:t>High Luminosity -&gt; </a:t>
            </a:r>
            <a:r>
              <a:rPr lang="en-US" sz="1600" dirty="0" smtClean="0"/>
              <a:t>10</a:t>
            </a:r>
            <a:r>
              <a:rPr lang="en-US" sz="1600" baseline="30000" dirty="0" smtClean="0"/>
              <a:t>8</a:t>
            </a:r>
            <a:r>
              <a:rPr lang="el-GR" sz="1600" dirty="0" smtClean="0"/>
              <a:t>γ</a:t>
            </a:r>
            <a:r>
              <a:rPr lang="en-US" sz="1600" dirty="0" smtClean="0"/>
              <a:t>/s creates high average trigger rate</a:t>
            </a:r>
            <a:endParaRPr lang="en-US" sz="1600" dirty="0">
              <a:latin typeface="Arial" charset="0"/>
              <a:cs typeface="Arial" charset="0"/>
            </a:endParaRPr>
          </a:p>
          <a:p>
            <a:pPr marL="1257300" lvl="2" indent="-342900">
              <a:lnSpc>
                <a:spcPct val="90000"/>
              </a:lnSpc>
              <a:spcBef>
                <a:spcPct val="20000"/>
              </a:spcBef>
              <a:buFont typeface="Wingdings" pitchFamily="2" charset="2"/>
              <a:buChar char="§"/>
            </a:pPr>
            <a:r>
              <a:rPr lang="en-US" sz="1400" dirty="0" smtClean="0">
                <a:latin typeface="Arial" charset="0"/>
              </a:rPr>
              <a:t>Initial commissioning at low beam current (~200nA).   Luminosity - </a:t>
            </a:r>
            <a:r>
              <a:rPr lang="en-US" sz="1600" dirty="0" smtClean="0"/>
              <a:t>10</a:t>
            </a:r>
            <a:r>
              <a:rPr lang="en-US" sz="1600" baseline="40000" dirty="0" smtClean="0"/>
              <a:t>7</a:t>
            </a:r>
            <a:r>
              <a:rPr lang="el-GR" sz="1600" dirty="0" smtClean="0"/>
              <a:t>γ</a:t>
            </a:r>
            <a:r>
              <a:rPr lang="en-US" sz="1600" dirty="0" smtClean="0"/>
              <a:t>/s</a:t>
            </a:r>
          </a:p>
          <a:p>
            <a:pPr marL="1257300" lvl="2" indent="-342900">
              <a:lnSpc>
                <a:spcPct val="90000"/>
              </a:lnSpc>
              <a:spcBef>
                <a:spcPct val="20000"/>
              </a:spcBef>
              <a:buFont typeface="Wingdings" pitchFamily="2" charset="2"/>
              <a:buChar char="§"/>
            </a:pPr>
            <a:endParaRPr lang="en-US" sz="800" dirty="0">
              <a:latin typeface="Arial" charset="0"/>
            </a:endParaRPr>
          </a:p>
          <a:p>
            <a:pPr marL="342900" indent="-342900" eaLnBrk="0" hangingPunct="0">
              <a:lnSpc>
                <a:spcPct val="90000"/>
              </a:lnSpc>
              <a:spcBef>
                <a:spcPct val="20000"/>
              </a:spcBef>
              <a:buFontTx/>
              <a:buChar char="•"/>
            </a:pPr>
            <a:r>
              <a:rPr lang="en-US" sz="1800" dirty="0">
                <a:latin typeface="Arial" charset="0"/>
              </a:rPr>
              <a:t>L1 trigger supports pipelined subsystem hit patterns and energy summing with low threshold </a:t>
            </a:r>
            <a:r>
              <a:rPr lang="en-US" sz="1800" dirty="0" smtClean="0">
                <a:latin typeface="Arial" charset="0"/>
              </a:rPr>
              <a:t>suppression</a:t>
            </a:r>
          </a:p>
          <a:p>
            <a:pPr marL="342900" indent="-342900" eaLnBrk="0" hangingPunct="0">
              <a:lnSpc>
                <a:spcPct val="90000"/>
              </a:lnSpc>
              <a:spcBef>
                <a:spcPct val="20000"/>
              </a:spcBef>
              <a:buFontTx/>
              <a:buChar char="•"/>
            </a:pPr>
            <a:endParaRPr lang="en-US" sz="1000" dirty="0">
              <a:latin typeface="Arial" charset="0"/>
            </a:endParaRPr>
          </a:p>
          <a:p>
            <a:pPr marL="342900" indent="-342900">
              <a:lnSpc>
                <a:spcPct val="90000"/>
              </a:lnSpc>
              <a:spcBef>
                <a:spcPct val="20000"/>
              </a:spcBef>
              <a:buFontTx/>
              <a:buChar char="•"/>
            </a:pPr>
            <a:r>
              <a:rPr lang="en-US" sz="1800" dirty="0">
                <a:latin typeface="Arial" charset="0"/>
              </a:rPr>
              <a:t>Scalable  trigger distribution scheme (Up to 128 crates)</a:t>
            </a:r>
          </a:p>
          <a:p>
            <a:pPr marL="800100" lvl="1" indent="-342900" eaLnBrk="0" hangingPunct="0">
              <a:lnSpc>
                <a:spcPct val="90000"/>
              </a:lnSpc>
              <a:spcBef>
                <a:spcPct val="20000"/>
              </a:spcBef>
              <a:buFont typeface="Wingdings" pitchFamily="2" charset="2"/>
              <a:buChar char="§"/>
            </a:pPr>
            <a:r>
              <a:rPr lang="en-US" sz="1800" dirty="0">
                <a:latin typeface="Arial" charset="0"/>
              </a:rPr>
              <a:t>Hall D: 25 L1 Trigger crates, 52 total readout crates</a:t>
            </a:r>
          </a:p>
          <a:p>
            <a:pPr marL="800100" lvl="1" indent="-342900" eaLnBrk="0" hangingPunct="0">
              <a:lnSpc>
                <a:spcPct val="90000"/>
              </a:lnSpc>
              <a:spcBef>
                <a:spcPct val="20000"/>
              </a:spcBef>
              <a:buFont typeface="Wingdings" pitchFamily="2" charset="2"/>
              <a:buChar char="§"/>
            </a:pPr>
            <a:r>
              <a:rPr lang="en-US" sz="1800" dirty="0">
                <a:latin typeface="Arial" charset="0"/>
              </a:rPr>
              <a:t>Hall B: 38 L1 Trigger crates, 56 total readout </a:t>
            </a:r>
            <a:r>
              <a:rPr lang="en-US" sz="1800" dirty="0" smtClean="0">
                <a:latin typeface="Arial" charset="0"/>
              </a:rPr>
              <a:t>crates</a:t>
            </a:r>
          </a:p>
          <a:p>
            <a:pPr marL="800100" lvl="1" indent="-342900" eaLnBrk="0" hangingPunct="0">
              <a:lnSpc>
                <a:spcPct val="90000"/>
              </a:lnSpc>
              <a:spcBef>
                <a:spcPct val="20000"/>
              </a:spcBef>
              <a:buFont typeface="Wingdings" pitchFamily="2" charset="2"/>
              <a:buChar char="§"/>
            </a:pPr>
            <a:r>
              <a:rPr lang="en-US" sz="1800" dirty="0" smtClean="0">
                <a:latin typeface="Arial" charset="0"/>
              </a:rPr>
              <a:t>Hall A &amp; C will have &lt; 2 L1 Trigger crates</a:t>
            </a:r>
            <a:endParaRPr lang="en-US" sz="1800" dirty="0">
              <a:latin typeface="Arial" charset="0"/>
            </a:endParaRPr>
          </a:p>
          <a:p>
            <a:pPr marL="342900" indent="-342900">
              <a:lnSpc>
                <a:spcPct val="90000"/>
              </a:lnSpc>
              <a:spcBef>
                <a:spcPct val="20000"/>
              </a:spcBef>
              <a:buFontTx/>
              <a:buChar char="•"/>
            </a:pPr>
            <a:r>
              <a:rPr lang="en-US" sz="1800" dirty="0">
                <a:latin typeface="Arial" charset="0"/>
              </a:rPr>
              <a:t>Low cost front-end &amp; trigger electronics solution</a:t>
            </a:r>
          </a:p>
          <a:p>
            <a:pPr marL="342900" indent="-342900">
              <a:lnSpc>
                <a:spcPct val="90000"/>
              </a:lnSpc>
              <a:spcBef>
                <a:spcPct val="20000"/>
              </a:spcBef>
              <a:buFontTx/>
              <a:buChar char="•"/>
            </a:pPr>
            <a:r>
              <a:rPr lang="en-US" sz="1800" dirty="0">
                <a:latin typeface="Arial" charset="0"/>
              </a:rPr>
              <a:t>Strong FIRMWARE Features – </a:t>
            </a:r>
          </a:p>
          <a:p>
            <a:pPr marL="800100" lvl="1" indent="-342900" eaLnBrk="0" hangingPunct="0">
              <a:lnSpc>
                <a:spcPct val="90000"/>
              </a:lnSpc>
              <a:spcBef>
                <a:spcPct val="20000"/>
              </a:spcBef>
              <a:buFontTx/>
              <a:buChar char="-"/>
            </a:pPr>
            <a:r>
              <a:rPr lang="en-US" sz="1800" dirty="0">
                <a:latin typeface="Arial" charset="0"/>
              </a:rPr>
              <a:t>Hall B will use different programmable features than Hall D</a:t>
            </a:r>
          </a:p>
          <a:p>
            <a:pPr marL="800100" lvl="1" indent="-342900" eaLnBrk="0" hangingPunct="0">
              <a:lnSpc>
                <a:spcPct val="90000"/>
              </a:lnSpc>
              <a:spcBef>
                <a:spcPct val="20000"/>
              </a:spcBef>
              <a:buFontTx/>
              <a:buChar char="-"/>
            </a:pPr>
            <a:r>
              <a:rPr lang="en-US" sz="1800" dirty="0" smtClean="0">
                <a:solidFill>
                  <a:srgbClr val="FF0000"/>
                </a:solidFill>
                <a:latin typeface="Arial" charset="0"/>
              </a:rPr>
              <a:t>Strong Partnership </a:t>
            </a:r>
            <a:r>
              <a:rPr lang="en-US" sz="1800" dirty="0">
                <a:solidFill>
                  <a:srgbClr val="FF0000"/>
                </a:solidFill>
                <a:latin typeface="Arial" charset="0"/>
              </a:rPr>
              <a:t>between Detector Groups and Firmware experts</a:t>
            </a:r>
          </a:p>
          <a:p>
            <a:pPr marL="800100" lvl="1" indent="-342900" eaLnBrk="0" hangingPunct="0">
              <a:lnSpc>
                <a:spcPct val="90000"/>
              </a:lnSpc>
              <a:spcBef>
                <a:spcPct val="20000"/>
              </a:spcBef>
              <a:buFontTx/>
              <a:buChar char="-"/>
            </a:pPr>
            <a:r>
              <a:rPr lang="en-US" sz="1800" dirty="0">
                <a:solidFill>
                  <a:srgbClr val="FF0000"/>
                </a:solidFill>
                <a:latin typeface="Arial" charset="0"/>
              </a:rPr>
              <a:t>Firmware “QA” control In Electronics/DAQ groups</a:t>
            </a:r>
            <a:endParaRPr lang="en-US" sz="1800" dirty="0">
              <a:latin typeface="Arial" charset="0"/>
            </a:endParaRPr>
          </a:p>
          <a:p>
            <a:pPr marL="800100" lvl="1" indent="-342900" eaLnBrk="0" hangingPunct="0">
              <a:lnSpc>
                <a:spcPct val="90000"/>
              </a:lnSpc>
              <a:spcBef>
                <a:spcPct val="20000"/>
              </a:spcBef>
              <a:buFont typeface="Wingdings" pitchFamily="2" charset="2"/>
              <a:buChar char="§"/>
            </a:pPr>
            <a:r>
              <a:rPr lang="en-US" sz="1800" dirty="0">
                <a:latin typeface="Arial" charset="0"/>
              </a:rPr>
              <a:t>Firmware can be remotely loaded to </a:t>
            </a:r>
            <a:r>
              <a:rPr lang="en-US" sz="1800" dirty="0" smtClean="0">
                <a:latin typeface="Arial" charset="0"/>
              </a:rPr>
              <a:t>FPGAs </a:t>
            </a:r>
            <a:r>
              <a:rPr lang="en-US" sz="1800" dirty="0">
                <a:latin typeface="Arial" charset="0"/>
              </a:rPr>
              <a:t>from </a:t>
            </a:r>
            <a:r>
              <a:rPr lang="en-US" sz="1800" dirty="0" smtClean="0">
                <a:latin typeface="Arial" charset="0"/>
              </a:rPr>
              <a:t>VME</a:t>
            </a:r>
          </a:p>
          <a:p>
            <a:pPr marL="800100" lvl="1" indent="-342900" eaLnBrk="0" hangingPunct="0">
              <a:lnSpc>
                <a:spcPct val="90000"/>
              </a:lnSpc>
              <a:spcBef>
                <a:spcPct val="20000"/>
              </a:spcBef>
              <a:buFont typeface="Wingdings" pitchFamily="2" charset="2"/>
              <a:buChar char="§"/>
            </a:pPr>
            <a:endParaRPr lang="en-US" sz="1050" dirty="0">
              <a:latin typeface="Arial" charset="0"/>
            </a:endParaRPr>
          </a:p>
          <a:p>
            <a:pPr marL="342900" indent="-342900" eaLnBrk="0" hangingPunct="0">
              <a:lnSpc>
                <a:spcPct val="90000"/>
              </a:lnSpc>
              <a:spcBef>
                <a:spcPct val="20000"/>
              </a:spcBef>
              <a:buFont typeface="Arial" charset="0"/>
              <a:buChar char="•"/>
            </a:pPr>
            <a:r>
              <a:rPr lang="en-US" sz="1800" u="sng" dirty="0">
                <a:latin typeface="Arial" charset="0"/>
              </a:rPr>
              <a:t>ALL</a:t>
            </a:r>
            <a:r>
              <a:rPr lang="en-US" sz="1800" dirty="0">
                <a:latin typeface="Arial" charset="0"/>
              </a:rPr>
              <a:t> Halls will benefit from new hardware design solutions</a:t>
            </a:r>
          </a:p>
          <a:p>
            <a:pPr marL="342900" indent="-342900" eaLnBrk="0" hangingPunct="0">
              <a:lnSpc>
                <a:spcPct val="90000"/>
              </a:lnSpc>
              <a:spcBef>
                <a:spcPct val="20000"/>
              </a:spcBef>
              <a:buFontTx/>
              <a:buChar char="•"/>
            </a:pPr>
            <a:endParaRPr lang="en-US" sz="1800" dirty="0">
              <a:latin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Text Box 3"/>
          <p:cNvSpPr txBox="1">
            <a:spLocks noChangeArrowheads="1"/>
          </p:cNvSpPr>
          <p:nvPr/>
        </p:nvSpPr>
        <p:spPr bwMode="auto">
          <a:xfrm>
            <a:off x="2584450" y="5281613"/>
            <a:ext cx="3978275" cy="706437"/>
          </a:xfrm>
          <a:prstGeom prst="rect">
            <a:avLst/>
          </a:prstGeom>
          <a:solidFill>
            <a:schemeClr val="bg1"/>
          </a:solidFill>
          <a:ln w="12700">
            <a:solidFill>
              <a:schemeClr val="accent2"/>
            </a:solidFill>
            <a:miter lim="800000"/>
            <a:headEnd/>
            <a:tailEnd/>
          </a:ln>
          <a:effectLst/>
        </p:spPr>
        <p:txBody>
          <a:bodyPr>
            <a:spAutoFit/>
          </a:bodyPr>
          <a:lstStyle/>
          <a:p>
            <a:pPr algn="ctr" eaLnBrk="0" hangingPunct="0">
              <a:defRPr/>
            </a:pPr>
            <a:r>
              <a:rPr lang="en-US" sz="2000" i="1" dirty="0">
                <a:latin typeface="+mn-lt"/>
              </a:rPr>
              <a:t>Block </a:t>
            </a:r>
            <a:r>
              <a:rPr lang="en-US" sz="2000" i="1" dirty="0" smtClean="0">
                <a:latin typeface="+mn-lt"/>
              </a:rPr>
              <a:t>Diagram Example:  </a:t>
            </a:r>
            <a:endParaRPr lang="en-US" sz="2000" i="1" dirty="0">
              <a:latin typeface="+mn-lt"/>
            </a:endParaRPr>
          </a:p>
          <a:p>
            <a:pPr algn="ctr" eaLnBrk="0" hangingPunct="0">
              <a:defRPr/>
            </a:pPr>
            <a:r>
              <a:rPr lang="en-US" sz="2000" i="1" dirty="0">
                <a:latin typeface="+mn-lt"/>
              </a:rPr>
              <a:t>Hall </a:t>
            </a:r>
            <a:r>
              <a:rPr lang="en-US" sz="2000" i="1" dirty="0" smtClean="0">
                <a:latin typeface="+mn-lt"/>
              </a:rPr>
              <a:t>D </a:t>
            </a:r>
            <a:r>
              <a:rPr lang="en-US" sz="2000" i="1" dirty="0">
                <a:latin typeface="+mn-lt"/>
              </a:rPr>
              <a:t>Level 1 Trigger</a:t>
            </a:r>
            <a:endParaRPr lang="en-US" sz="2000" dirty="0">
              <a:latin typeface="+mn-lt"/>
            </a:endParaRPr>
          </a:p>
        </p:txBody>
      </p:sp>
      <p:sp>
        <p:nvSpPr>
          <p:cNvPr id="25602" name="AutoShape 28"/>
          <p:cNvSpPr>
            <a:spLocks noChangeAspect="1" noChangeArrowheads="1"/>
          </p:cNvSpPr>
          <p:nvPr/>
        </p:nvSpPr>
        <p:spPr bwMode="auto">
          <a:xfrm>
            <a:off x="731838" y="1201738"/>
            <a:ext cx="7499350" cy="4605337"/>
          </a:xfrm>
          <a:prstGeom prst="rect">
            <a:avLst/>
          </a:prstGeom>
          <a:noFill/>
          <a:ln w="9525">
            <a:noFill/>
            <a:miter lim="800000"/>
            <a:headEnd/>
            <a:tailEnd/>
          </a:ln>
        </p:spPr>
        <p:txBody>
          <a:bodyPr/>
          <a:lstStyle/>
          <a:p>
            <a:pPr algn="ctr" eaLnBrk="0" hangingPunct="0"/>
            <a:endParaRPr lang="en-US" dirty="0"/>
          </a:p>
        </p:txBody>
      </p:sp>
      <p:sp>
        <p:nvSpPr>
          <p:cNvPr id="219183" name="Text Box 47"/>
          <p:cNvSpPr txBox="1">
            <a:spLocks noChangeArrowheads="1"/>
          </p:cNvSpPr>
          <p:nvPr/>
        </p:nvSpPr>
        <p:spPr bwMode="auto">
          <a:xfrm>
            <a:off x="3024442" y="1130300"/>
            <a:ext cx="1054328" cy="553998"/>
          </a:xfrm>
          <a:prstGeom prst="rect">
            <a:avLst/>
          </a:prstGeom>
          <a:noFill/>
          <a:ln w="9525">
            <a:solidFill>
              <a:srgbClr val="000000"/>
            </a:solidFill>
            <a:miter lim="800000"/>
            <a:headEnd/>
            <a:tailEnd/>
          </a:ln>
        </p:spPr>
        <p:txBody>
          <a:bodyPr wrap="none" lIns="0" tIns="0" rIns="0" bIns="0" anchorCtr="1">
            <a:spAutoFit/>
          </a:bodyPr>
          <a:lstStyle/>
          <a:p>
            <a:pPr algn="ctr" eaLnBrk="0" hangingPunct="0">
              <a:defRPr/>
            </a:pPr>
            <a:r>
              <a:rPr lang="en-US" sz="1200" dirty="0" smtClean="0">
                <a:latin typeface="+mj-lt"/>
              </a:rPr>
              <a:t>Hodoscope</a:t>
            </a:r>
          </a:p>
          <a:p>
            <a:pPr algn="ctr" eaLnBrk="0" hangingPunct="0">
              <a:defRPr/>
            </a:pPr>
            <a:r>
              <a:rPr lang="en-US" sz="1200" dirty="0" smtClean="0">
                <a:latin typeface="+mj-lt"/>
              </a:rPr>
              <a:t>Microscope</a:t>
            </a:r>
          </a:p>
          <a:p>
            <a:pPr algn="ctr" eaLnBrk="0" hangingPunct="0">
              <a:defRPr/>
            </a:pPr>
            <a:r>
              <a:rPr lang="en-US" sz="1200" dirty="0" smtClean="0">
                <a:latin typeface="+mj-lt"/>
              </a:rPr>
              <a:t>‘Track Counts’</a:t>
            </a:r>
            <a:endParaRPr lang="en-US" sz="1200" dirty="0">
              <a:latin typeface="+mj-lt"/>
            </a:endParaRPr>
          </a:p>
        </p:txBody>
      </p:sp>
      <p:sp>
        <p:nvSpPr>
          <p:cNvPr id="219189" name="Text Box 53"/>
          <p:cNvSpPr txBox="1">
            <a:spLocks noChangeArrowheads="1"/>
          </p:cNvSpPr>
          <p:nvPr/>
        </p:nvSpPr>
        <p:spPr bwMode="auto">
          <a:xfrm>
            <a:off x="5008563" y="1266825"/>
            <a:ext cx="985837" cy="522288"/>
          </a:xfrm>
          <a:prstGeom prst="rect">
            <a:avLst/>
          </a:prstGeom>
          <a:solidFill>
            <a:srgbClr val="00CCFF">
              <a:alpha val="14999"/>
            </a:srgbClr>
          </a:solidFill>
          <a:ln w="9525">
            <a:solidFill>
              <a:srgbClr val="000000"/>
            </a:solidFill>
            <a:miter lim="800000"/>
            <a:headEnd/>
            <a:tailEnd/>
          </a:ln>
        </p:spPr>
        <p:txBody>
          <a:bodyPr lIns="0" tIns="0" rIns="0" bIns="0" anchorCtr="1">
            <a:spAutoFit/>
          </a:bodyPr>
          <a:lstStyle/>
          <a:p>
            <a:pPr algn="ctr" eaLnBrk="0" hangingPunct="0">
              <a:defRPr/>
            </a:pPr>
            <a:r>
              <a:rPr lang="en-US" sz="2000" dirty="0">
                <a:latin typeface="+mj-lt"/>
              </a:rPr>
              <a:t>SSP</a:t>
            </a:r>
          </a:p>
          <a:p>
            <a:pPr algn="ctr" eaLnBrk="0" hangingPunct="0">
              <a:defRPr/>
            </a:pPr>
            <a:r>
              <a:rPr lang="en-US" sz="1400" dirty="0" smtClean="0">
                <a:latin typeface="+mj-lt"/>
              </a:rPr>
              <a:t>(2 </a:t>
            </a:r>
            <a:r>
              <a:rPr lang="en-US" sz="1400" dirty="0">
                <a:latin typeface="+mj-lt"/>
              </a:rPr>
              <a:t>Crates)</a:t>
            </a:r>
          </a:p>
        </p:txBody>
      </p:sp>
      <p:sp>
        <p:nvSpPr>
          <p:cNvPr id="219191" name="Text Box 55"/>
          <p:cNvSpPr txBox="1">
            <a:spLocks noChangeArrowheads="1"/>
          </p:cNvSpPr>
          <p:nvPr/>
        </p:nvSpPr>
        <p:spPr bwMode="auto">
          <a:xfrm>
            <a:off x="1244600" y="868363"/>
            <a:ext cx="474663" cy="211137"/>
          </a:xfrm>
          <a:prstGeom prst="rect">
            <a:avLst/>
          </a:prstGeom>
          <a:noFill/>
          <a:ln w="9525">
            <a:noFill/>
            <a:miter lim="800000"/>
            <a:headEnd/>
            <a:tailEnd/>
          </a:ln>
        </p:spPr>
        <p:txBody>
          <a:bodyPr wrap="none" lIns="57607" tIns="28804" rIns="57607" bIns="28804">
            <a:spAutoFit/>
          </a:bodyPr>
          <a:lstStyle/>
          <a:p>
            <a:pPr algn="ctr" eaLnBrk="0" hangingPunct="0">
              <a:defRPr/>
            </a:pPr>
            <a:r>
              <a:rPr lang="en-US" sz="1000" dirty="0">
                <a:solidFill>
                  <a:srgbClr val="000000"/>
                </a:solidFill>
                <a:latin typeface="+mj-lt"/>
              </a:rPr>
              <a:t>FADC</a:t>
            </a:r>
            <a:endParaRPr lang="en-US" sz="1000" dirty="0">
              <a:latin typeface="+mj-lt"/>
            </a:endParaRPr>
          </a:p>
        </p:txBody>
      </p:sp>
      <p:sp>
        <p:nvSpPr>
          <p:cNvPr id="219194" name="Text Box 58"/>
          <p:cNvSpPr txBox="1">
            <a:spLocks noChangeArrowheads="1"/>
          </p:cNvSpPr>
          <p:nvPr/>
        </p:nvSpPr>
        <p:spPr bwMode="auto">
          <a:xfrm>
            <a:off x="1235075" y="2949575"/>
            <a:ext cx="474663" cy="212725"/>
          </a:xfrm>
          <a:prstGeom prst="rect">
            <a:avLst/>
          </a:prstGeom>
          <a:noFill/>
          <a:ln w="9525">
            <a:noFill/>
            <a:miter lim="800000"/>
            <a:headEnd/>
            <a:tailEnd/>
          </a:ln>
        </p:spPr>
        <p:txBody>
          <a:bodyPr wrap="none" lIns="57607" tIns="28804" rIns="57607" bIns="28804">
            <a:spAutoFit/>
          </a:bodyPr>
          <a:lstStyle/>
          <a:p>
            <a:pPr algn="ctr" eaLnBrk="0" hangingPunct="0">
              <a:defRPr/>
            </a:pPr>
            <a:r>
              <a:rPr lang="en-US" sz="1000" dirty="0">
                <a:solidFill>
                  <a:srgbClr val="000000"/>
                </a:solidFill>
                <a:latin typeface="+mn-lt"/>
              </a:rPr>
              <a:t>FADC</a:t>
            </a:r>
            <a:endParaRPr lang="en-US" sz="1000" dirty="0">
              <a:latin typeface="+mn-lt"/>
            </a:endParaRPr>
          </a:p>
        </p:txBody>
      </p:sp>
      <p:sp>
        <p:nvSpPr>
          <p:cNvPr id="219195" name="Text Box 59"/>
          <p:cNvSpPr txBox="1">
            <a:spLocks noChangeArrowheads="1"/>
          </p:cNvSpPr>
          <p:nvPr/>
        </p:nvSpPr>
        <p:spPr bwMode="auto">
          <a:xfrm>
            <a:off x="1244600" y="3949700"/>
            <a:ext cx="474663" cy="211138"/>
          </a:xfrm>
          <a:prstGeom prst="rect">
            <a:avLst/>
          </a:prstGeom>
          <a:noFill/>
          <a:ln w="9525">
            <a:noFill/>
            <a:miter lim="800000"/>
            <a:headEnd/>
            <a:tailEnd/>
          </a:ln>
        </p:spPr>
        <p:txBody>
          <a:bodyPr wrap="none" lIns="57607" tIns="28804" rIns="57607" bIns="28804">
            <a:spAutoFit/>
          </a:bodyPr>
          <a:lstStyle/>
          <a:p>
            <a:pPr algn="ctr" eaLnBrk="0" hangingPunct="0">
              <a:defRPr/>
            </a:pPr>
            <a:r>
              <a:rPr lang="en-US" sz="1000" dirty="0">
                <a:solidFill>
                  <a:srgbClr val="000000"/>
                </a:solidFill>
                <a:latin typeface="+mn-lt"/>
              </a:rPr>
              <a:t>FADC</a:t>
            </a:r>
            <a:endParaRPr lang="en-US" sz="1000" dirty="0">
              <a:latin typeface="+mn-lt"/>
            </a:endParaRPr>
          </a:p>
        </p:txBody>
      </p:sp>
      <p:sp>
        <p:nvSpPr>
          <p:cNvPr id="219198" name="Text Box 62"/>
          <p:cNvSpPr txBox="1">
            <a:spLocks noChangeArrowheads="1"/>
          </p:cNvSpPr>
          <p:nvPr/>
        </p:nvSpPr>
        <p:spPr bwMode="auto">
          <a:xfrm>
            <a:off x="1773238" y="4214813"/>
            <a:ext cx="446087" cy="212725"/>
          </a:xfrm>
          <a:prstGeom prst="rect">
            <a:avLst/>
          </a:prstGeom>
          <a:noFill/>
          <a:ln w="9525">
            <a:noFill/>
            <a:miter lim="800000"/>
            <a:headEnd/>
            <a:tailEnd/>
          </a:ln>
        </p:spPr>
        <p:txBody>
          <a:bodyPr wrap="none" lIns="57607" tIns="28804" rIns="57607" bIns="28804">
            <a:spAutoFit/>
          </a:bodyPr>
          <a:lstStyle/>
          <a:p>
            <a:pPr algn="ctr" eaLnBrk="0" hangingPunct="0">
              <a:defRPr/>
            </a:pPr>
            <a:r>
              <a:rPr lang="en-US" sz="700" i="1" dirty="0">
                <a:solidFill>
                  <a:srgbClr val="000000"/>
                </a:solidFill>
                <a:latin typeface="+mn-lt"/>
              </a:rPr>
              <a:t>-</a:t>
            </a:r>
            <a:r>
              <a:rPr lang="en-US" sz="1000" i="1" dirty="0">
                <a:solidFill>
                  <a:srgbClr val="000000"/>
                </a:solidFill>
                <a:latin typeface="+mn-lt"/>
              </a:rPr>
              <a:t>VXS-</a:t>
            </a:r>
            <a:endParaRPr lang="en-US" sz="1000" dirty="0">
              <a:latin typeface="+mn-lt"/>
            </a:endParaRPr>
          </a:p>
        </p:txBody>
      </p:sp>
      <p:sp>
        <p:nvSpPr>
          <p:cNvPr id="219199" name="Text Box 63"/>
          <p:cNvSpPr txBox="1">
            <a:spLocks noChangeArrowheads="1"/>
          </p:cNvSpPr>
          <p:nvPr/>
        </p:nvSpPr>
        <p:spPr bwMode="auto">
          <a:xfrm>
            <a:off x="1782763" y="3300413"/>
            <a:ext cx="458787" cy="212725"/>
          </a:xfrm>
          <a:prstGeom prst="rect">
            <a:avLst/>
          </a:prstGeom>
          <a:noFill/>
          <a:ln w="9525">
            <a:noFill/>
            <a:miter lim="800000"/>
            <a:headEnd/>
            <a:tailEnd/>
          </a:ln>
        </p:spPr>
        <p:txBody>
          <a:bodyPr wrap="none" lIns="57607" tIns="28804" rIns="57607" bIns="28804">
            <a:spAutoFit/>
          </a:bodyPr>
          <a:lstStyle/>
          <a:p>
            <a:pPr algn="ctr" eaLnBrk="0" hangingPunct="0">
              <a:defRPr/>
            </a:pPr>
            <a:r>
              <a:rPr lang="en-US" sz="1000" i="1" dirty="0">
                <a:solidFill>
                  <a:srgbClr val="000000"/>
                </a:solidFill>
                <a:latin typeface="Times" pitchFamily="18" charset="0"/>
              </a:rPr>
              <a:t>-</a:t>
            </a:r>
            <a:r>
              <a:rPr lang="en-US" sz="1000" i="1" dirty="0">
                <a:solidFill>
                  <a:srgbClr val="000000"/>
                </a:solidFill>
                <a:latin typeface="+mn-lt"/>
              </a:rPr>
              <a:t>VXS</a:t>
            </a:r>
            <a:r>
              <a:rPr lang="en-US" sz="1000" i="1" dirty="0">
                <a:solidFill>
                  <a:srgbClr val="000000"/>
                </a:solidFill>
                <a:latin typeface="Times" pitchFamily="18" charset="0"/>
              </a:rPr>
              <a:t>-</a:t>
            </a:r>
            <a:endParaRPr lang="en-US" sz="1000" dirty="0"/>
          </a:p>
        </p:txBody>
      </p:sp>
      <p:sp>
        <p:nvSpPr>
          <p:cNvPr id="219202" name="Text Box 66"/>
          <p:cNvSpPr txBox="1">
            <a:spLocks noChangeArrowheads="1"/>
          </p:cNvSpPr>
          <p:nvPr/>
        </p:nvSpPr>
        <p:spPr bwMode="auto">
          <a:xfrm>
            <a:off x="1792288" y="1284288"/>
            <a:ext cx="446087" cy="211137"/>
          </a:xfrm>
          <a:prstGeom prst="rect">
            <a:avLst/>
          </a:prstGeom>
          <a:noFill/>
          <a:ln w="9525">
            <a:noFill/>
            <a:miter lim="800000"/>
            <a:headEnd/>
            <a:tailEnd/>
          </a:ln>
        </p:spPr>
        <p:txBody>
          <a:bodyPr wrap="none" lIns="57607" tIns="28804" rIns="57607" bIns="28804">
            <a:spAutoFit/>
          </a:bodyPr>
          <a:lstStyle/>
          <a:p>
            <a:pPr algn="ctr" eaLnBrk="0" hangingPunct="0">
              <a:defRPr/>
            </a:pPr>
            <a:r>
              <a:rPr lang="en-US" sz="700" i="1" dirty="0">
                <a:solidFill>
                  <a:srgbClr val="000000"/>
                </a:solidFill>
                <a:latin typeface="Times" pitchFamily="18" charset="0"/>
              </a:rPr>
              <a:t>-</a:t>
            </a:r>
            <a:r>
              <a:rPr lang="en-US" sz="1000" i="1" dirty="0">
                <a:solidFill>
                  <a:srgbClr val="000000"/>
                </a:solidFill>
                <a:latin typeface="+mj-lt"/>
              </a:rPr>
              <a:t>VXS-</a:t>
            </a:r>
            <a:endParaRPr lang="en-US" sz="1000" dirty="0">
              <a:latin typeface="+mj-lt"/>
            </a:endParaRPr>
          </a:p>
        </p:txBody>
      </p:sp>
      <p:sp>
        <p:nvSpPr>
          <p:cNvPr id="25611" name="Line 67"/>
          <p:cNvSpPr>
            <a:spLocks noChangeShapeType="1"/>
          </p:cNvSpPr>
          <p:nvPr/>
        </p:nvSpPr>
        <p:spPr bwMode="auto">
          <a:xfrm flipV="1">
            <a:off x="4103077" y="1514474"/>
            <a:ext cx="926123" cy="9525"/>
          </a:xfrm>
          <a:prstGeom prst="line">
            <a:avLst/>
          </a:prstGeom>
          <a:noFill/>
          <a:ln w="38100">
            <a:solidFill>
              <a:srgbClr val="FFC000"/>
            </a:solidFill>
            <a:round/>
            <a:headEnd/>
            <a:tailEnd type="triangle" w="med" len="med"/>
          </a:ln>
        </p:spPr>
        <p:txBody>
          <a:bodyPr/>
          <a:lstStyle/>
          <a:p>
            <a:endParaRPr lang="en-US" dirty="0"/>
          </a:p>
        </p:txBody>
      </p:sp>
      <p:sp>
        <p:nvSpPr>
          <p:cNvPr id="25612" name="Line 68"/>
          <p:cNvSpPr>
            <a:spLocks noChangeShapeType="1"/>
          </p:cNvSpPr>
          <p:nvPr/>
        </p:nvSpPr>
        <p:spPr bwMode="auto">
          <a:xfrm flipH="1">
            <a:off x="4269277" y="1449754"/>
            <a:ext cx="131762" cy="131763"/>
          </a:xfrm>
          <a:prstGeom prst="line">
            <a:avLst/>
          </a:prstGeom>
          <a:noFill/>
          <a:ln w="9525">
            <a:solidFill>
              <a:srgbClr val="000000"/>
            </a:solidFill>
            <a:round/>
            <a:headEnd/>
            <a:tailEnd/>
          </a:ln>
        </p:spPr>
        <p:txBody>
          <a:bodyPr/>
          <a:lstStyle/>
          <a:p>
            <a:endParaRPr lang="en-US" dirty="0"/>
          </a:p>
        </p:txBody>
      </p:sp>
      <p:sp>
        <p:nvSpPr>
          <p:cNvPr id="219208" name="Text Box 72"/>
          <p:cNvSpPr txBox="1">
            <a:spLocks noChangeArrowheads="1"/>
          </p:cNvSpPr>
          <p:nvPr/>
        </p:nvSpPr>
        <p:spPr bwMode="auto">
          <a:xfrm>
            <a:off x="4221652" y="1284044"/>
            <a:ext cx="681037" cy="153987"/>
          </a:xfrm>
          <a:prstGeom prst="rect">
            <a:avLst/>
          </a:prstGeom>
          <a:noFill/>
          <a:ln w="9525">
            <a:noFill/>
            <a:miter lim="800000"/>
            <a:headEnd/>
            <a:tailEnd/>
          </a:ln>
        </p:spPr>
        <p:txBody>
          <a:bodyPr wrap="none" lIns="0" tIns="0" rIns="0" bIns="0">
            <a:spAutoFit/>
          </a:bodyPr>
          <a:lstStyle/>
          <a:p>
            <a:pPr algn="ctr" eaLnBrk="0" hangingPunct="0">
              <a:defRPr/>
            </a:pPr>
            <a:r>
              <a:rPr lang="en-US" sz="1000" i="1" dirty="0">
                <a:solidFill>
                  <a:srgbClr val="000000"/>
                </a:solidFill>
                <a:latin typeface="Times" pitchFamily="18" charset="0"/>
              </a:rPr>
              <a:t>-</a:t>
            </a:r>
            <a:r>
              <a:rPr lang="en-US" sz="1000" i="1" dirty="0">
                <a:solidFill>
                  <a:srgbClr val="000000"/>
                </a:solidFill>
                <a:latin typeface="+mj-lt"/>
              </a:rPr>
              <a:t>Fiber links</a:t>
            </a:r>
            <a:endParaRPr lang="en-US" sz="1000" dirty="0">
              <a:latin typeface="+mj-lt"/>
            </a:endParaRPr>
          </a:p>
        </p:txBody>
      </p:sp>
      <p:sp>
        <p:nvSpPr>
          <p:cNvPr id="25614" name="Line 77"/>
          <p:cNvSpPr>
            <a:spLocks noChangeShapeType="1"/>
          </p:cNvSpPr>
          <p:nvPr/>
        </p:nvSpPr>
        <p:spPr bwMode="auto">
          <a:xfrm>
            <a:off x="4678363" y="3898900"/>
            <a:ext cx="0" cy="0"/>
          </a:xfrm>
          <a:prstGeom prst="line">
            <a:avLst/>
          </a:prstGeom>
          <a:noFill/>
          <a:ln w="9525">
            <a:solidFill>
              <a:srgbClr val="000000"/>
            </a:solidFill>
            <a:round/>
            <a:headEnd/>
            <a:tailEnd type="triangle" w="med" len="med"/>
          </a:ln>
        </p:spPr>
        <p:txBody>
          <a:bodyPr/>
          <a:lstStyle/>
          <a:p>
            <a:endParaRPr lang="en-US" dirty="0"/>
          </a:p>
        </p:txBody>
      </p:sp>
      <p:sp>
        <p:nvSpPr>
          <p:cNvPr id="25615" name="Line 79"/>
          <p:cNvSpPr>
            <a:spLocks noChangeShapeType="1"/>
          </p:cNvSpPr>
          <p:nvPr/>
        </p:nvSpPr>
        <p:spPr bwMode="auto">
          <a:xfrm>
            <a:off x="4021138" y="5411788"/>
            <a:ext cx="0" cy="0"/>
          </a:xfrm>
          <a:prstGeom prst="line">
            <a:avLst/>
          </a:prstGeom>
          <a:noFill/>
          <a:ln w="9525">
            <a:solidFill>
              <a:srgbClr val="000000"/>
            </a:solidFill>
            <a:round/>
            <a:headEnd/>
            <a:tailEnd/>
          </a:ln>
        </p:spPr>
        <p:txBody>
          <a:bodyPr/>
          <a:lstStyle/>
          <a:p>
            <a:endParaRPr lang="en-US" dirty="0"/>
          </a:p>
        </p:txBody>
      </p:sp>
      <p:sp>
        <p:nvSpPr>
          <p:cNvPr id="219228" name="Text Box 92"/>
          <p:cNvSpPr txBox="1">
            <a:spLocks noChangeArrowheads="1"/>
          </p:cNvSpPr>
          <p:nvPr/>
        </p:nvSpPr>
        <p:spPr bwMode="auto">
          <a:xfrm>
            <a:off x="6323013" y="1266825"/>
            <a:ext cx="671512" cy="3597601"/>
          </a:xfrm>
          <a:prstGeom prst="rect">
            <a:avLst/>
          </a:prstGeom>
          <a:solidFill>
            <a:srgbClr val="0000FF">
              <a:alpha val="14999"/>
            </a:srgbClr>
          </a:solidFill>
          <a:ln w="9525">
            <a:noFill/>
            <a:miter lim="800000"/>
            <a:headEnd/>
            <a:tailEnd/>
          </a:ln>
        </p:spPr>
        <p:txBody>
          <a:bodyPr lIns="57607" tIns="28804" rIns="57607" bIns="28804">
            <a:spAutoFit/>
          </a:bodyPr>
          <a:lstStyle/>
          <a:p>
            <a:pPr algn="ctr" eaLnBrk="0" hangingPunct="0">
              <a:defRPr/>
            </a:pPr>
            <a:r>
              <a:rPr lang="en-US" sz="1400" dirty="0">
                <a:solidFill>
                  <a:srgbClr val="000000"/>
                </a:solidFill>
                <a:latin typeface="+mj-lt"/>
              </a:rPr>
              <a:t>GTP</a:t>
            </a:r>
          </a:p>
          <a:p>
            <a:pPr algn="ctr" eaLnBrk="0" hangingPunct="0">
              <a:defRPr/>
            </a:pPr>
            <a:endParaRPr lang="en-US" sz="900" dirty="0">
              <a:solidFill>
                <a:srgbClr val="000000"/>
              </a:solidFill>
              <a:latin typeface="+mj-lt"/>
            </a:endParaRPr>
          </a:p>
          <a:p>
            <a:pPr algn="ctr" eaLnBrk="0" hangingPunct="0">
              <a:defRPr/>
            </a:pPr>
            <a:r>
              <a:rPr lang="en-US" sz="900" dirty="0">
                <a:solidFill>
                  <a:srgbClr val="000000"/>
                </a:solidFill>
                <a:latin typeface="+mj-lt"/>
              </a:rPr>
              <a:t>Select </a:t>
            </a:r>
            <a:endParaRPr lang="en-US" sz="900" dirty="0" smtClean="0">
              <a:solidFill>
                <a:srgbClr val="000000"/>
              </a:solidFill>
              <a:latin typeface="+mj-lt"/>
            </a:endParaRPr>
          </a:p>
          <a:p>
            <a:pPr algn="ctr" eaLnBrk="0" hangingPunct="0">
              <a:defRPr/>
            </a:pPr>
            <a:r>
              <a:rPr lang="en-US" sz="900" dirty="0" smtClean="0">
                <a:solidFill>
                  <a:srgbClr val="000000"/>
                </a:solidFill>
                <a:latin typeface="+mj-lt"/>
              </a:rPr>
              <a:t>Trigger </a:t>
            </a:r>
            <a:r>
              <a:rPr lang="en-US" sz="900" dirty="0">
                <a:solidFill>
                  <a:srgbClr val="000000"/>
                </a:solidFill>
                <a:latin typeface="+mj-lt"/>
              </a:rPr>
              <a:t>Equations</a:t>
            </a:r>
          </a:p>
          <a:p>
            <a:pPr algn="ctr" eaLnBrk="0" hangingPunct="0">
              <a:defRPr/>
            </a:pPr>
            <a:endParaRPr lang="en-US" sz="900" dirty="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r>
              <a:rPr lang="en-US" sz="900" dirty="0" smtClean="0">
                <a:solidFill>
                  <a:srgbClr val="000000"/>
                </a:solidFill>
                <a:latin typeface="+mj-lt"/>
              </a:rPr>
              <a:t>ST</a:t>
            </a: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r>
              <a:rPr lang="en-US" sz="900" dirty="0" smtClean="0">
                <a:solidFill>
                  <a:srgbClr val="000000"/>
                </a:solidFill>
                <a:latin typeface="+mj-lt"/>
              </a:rPr>
              <a:t>BCAL Energy</a:t>
            </a:r>
            <a:endParaRPr lang="en-US" sz="900" dirty="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endParaRPr lang="en-US" sz="900" dirty="0" smtClean="0">
              <a:solidFill>
                <a:srgbClr val="000000"/>
              </a:solidFill>
              <a:latin typeface="+mj-lt"/>
            </a:endParaRPr>
          </a:p>
          <a:p>
            <a:pPr algn="ctr" eaLnBrk="0" hangingPunct="0">
              <a:defRPr/>
            </a:pPr>
            <a:r>
              <a:rPr lang="en-US" sz="900" dirty="0" smtClean="0">
                <a:solidFill>
                  <a:srgbClr val="000000"/>
                </a:solidFill>
                <a:latin typeface="+mj-lt"/>
              </a:rPr>
              <a:t>TOF Hits</a:t>
            </a:r>
          </a:p>
          <a:p>
            <a:pPr algn="ctr" eaLnBrk="0" hangingPunct="0">
              <a:defRPr/>
            </a:pPr>
            <a:endParaRPr lang="en-US" sz="900" dirty="0" smtClean="0">
              <a:solidFill>
                <a:srgbClr val="000000"/>
              </a:solidFill>
              <a:latin typeface="+mj-lt"/>
            </a:endParaRPr>
          </a:p>
          <a:p>
            <a:pPr algn="ctr" eaLnBrk="0" hangingPunct="0">
              <a:defRPr/>
            </a:pPr>
            <a:r>
              <a:rPr lang="en-US" sz="900" dirty="0" smtClean="0">
                <a:solidFill>
                  <a:srgbClr val="000000"/>
                </a:solidFill>
                <a:latin typeface="+mj-lt"/>
              </a:rPr>
              <a:t>FCAL</a:t>
            </a:r>
          </a:p>
          <a:p>
            <a:pPr algn="ctr" eaLnBrk="0" hangingPunct="0">
              <a:defRPr/>
            </a:pPr>
            <a:r>
              <a:rPr lang="en-US" sz="900" dirty="0" smtClean="0">
                <a:solidFill>
                  <a:srgbClr val="000000"/>
                </a:solidFill>
                <a:latin typeface="+mj-lt"/>
              </a:rPr>
              <a:t>Energy</a:t>
            </a:r>
            <a:endParaRPr lang="en-US" dirty="0"/>
          </a:p>
        </p:txBody>
      </p:sp>
      <p:sp>
        <p:nvSpPr>
          <p:cNvPr id="219229" name="Text Box 93"/>
          <p:cNvSpPr txBox="1">
            <a:spLocks noChangeArrowheads="1"/>
          </p:cNvSpPr>
          <p:nvPr/>
        </p:nvSpPr>
        <p:spPr bwMode="auto">
          <a:xfrm>
            <a:off x="7446963" y="1276350"/>
            <a:ext cx="1125537" cy="3508375"/>
          </a:xfrm>
          <a:prstGeom prst="rect">
            <a:avLst/>
          </a:prstGeom>
          <a:solidFill>
            <a:srgbClr val="008080">
              <a:alpha val="14999"/>
            </a:srgbClr>
          </a:solidFill>
          <a:ln w="9525">
            <a:noFill/>
            <a:miter lim="800000"/>
            <a:headEnd/>
            <a:tailEnd/>
          </a:ln>
        </p:spPr>
        <p:txBody>
          <a:bodyPr lIns="57607" tIns="28804" rIns="57607" bIns="28804">
            <a:spAutoFit/>
          </a:bodyPr>
          <a:lstStyle/>
          <a:p>
            <a:pPr algn="ctr" eaLnBrk="0" hangingPunct="0">
              <a:defRPr/>
            </a:pPr>
            <a:r>
              <a:rPr lang="en-US" sz="1200" dirty="0">
                <a:solidFill>
                  <a:srgbClr val="000000"/>
                </a:solidFill>
                <a:latin typeface="+mj-lt"/>
              </a:rPr>
              <a:t>TRIGGER</a:t>
            </a:r>
          </a:p>
          <a:p>
            <a:pPr algn="ctr" eaLnBrk="0" hangingPunct="0">
              <a:defRPr/>
            </a:pPr>
            <a:r>
              <a:rPr lang="en-US" sz="1200" dirty="0">
                <a:solidFill>
                  <a:srgbClr val="000000"/>
                </a:solidFill>
                <a:latin typeface="+mj-lt"/>
              </a:rPr>
              <a:t>SUPERVISOR</a:t>
            </a:r>
          </a:p>
          <a:p>
            <a:pPr algn="ctr" eaLnBrk="0" hangingPunct="0">
              <a:defRPr/>
            </a:pPr>
            <a:r>
              <a:rPr lang="en-US" sz="1200" dirty="0">
                <a:solidFill>
                  <a:srgbClr val="000000"/>
                </a:solidFill>
                <a:latin typeface="+mj-lt"/>
              </a:rPr>
              <a:t>(Distribution)</a:t>
            </a:r>
          </a:p>
          <a:p>
            <a:pPr algn="ctr" eaLnBrk="0" hangingPunct="0">
              <a:defRPr/>
            </a:pPr>
            <a:endParaRPr lang="en-US" sz="900" dirty="0">
              <a:solidFill>
                <a:srgbClr val="000000"/>
              </a:solidFill>
              <a:latin typeface="+mj-lt"/>
            </a:endParaRPr>
          </a:p>
          <a:p>
            <a:pPr algn="ctr" eaLnBrk="0" hangingPunct="0">
              <a:defRPr/>
            </a:pPr>
            <a:endParaRPr lang="en-US" sz="900" dirty="0">
              <a:solidFill>
                <a:srgbClr val="000000"/>
              </a:solidFill>
              <a:latin typeface="+mj-lt"/>
            </a:endParaRPr>
          </a:p>
          <a:p>
            <a:pPr algn="ctr" eaLnBrk="0" hangingPunct="0">
              <a:defRPr/>
            </a:pPr>
            <a:endParaRPr lang="en-US" sz="900" dirty="0">
              <a:solidFill>
                <a:srgbClr val="000000"/>
              </a:solidFill>
              <a:latin typeface="+mj-lt"/>
            </a:endParaRPr>
          </a:p>
          <a:p>
            <a:pPr algn="ctr" eaLnBrk="0" hangingPunct="0">
              <a:defRPr/>
            </a:pPr>
            <a:endParaRPr lang="en-US" sz="900" dirty="0">
              <a:solidFill>
                <a:srgbClr val="000000"/>
              </a:solidFill>
              <a:latin typeface="+mj-lt"/>
            </a:endParaRPr>
          </a:p>
          <a:p>
            <a:pPr algn="ctr" eaLnBrk="0" hangingPunct="0">
              <a:defRPr/>
            </a:pPr>
            <a:endParaRPr lang="en-US" sz="900" dirty="0">
              <a:solidFill>
                <a:srgbClr val="000000"/>
              </a:solidFill>
              <a:latin typeface="+mj-lt"/>
            </a:endParaRPr>
          </a:p>
          <a:p>
            <a:pPr algn="ctr" eaLnBrk="0" hangingPunct="0">
              <a:defRPr/>
            </a:pPr>
            <a:r>
              <a:rPr lang="en-US" sz="900" dirty="0">
                <a:solidFill>
                  <a:srgbClr val="000000"/>
                </a:solidFill>
                <a:latin typeface="+mj-lt"/>
              </a:rPr>
              <a:t>-----------------</a:t>
            </a:r>
          </a:p>
          <a:p>
            <a:pPr algn="ctr" eaLnBrk="0" hangingPunct="0">
              <a:defRPr/>
            </a:pPr>
            <a:r>
              <a:rPr lang="en-US" sz="1200" dirty="0">
                <a:solidFill>
                  <a:srgbClr val="000000"/>
                </a:solidFill>
                <a:latin typeface="+mj-lt"/>
              </a:rPr>
              <a:t>CLOCK</a:t>
            </a:r>
          </a:p>
          <a:p>
            <a:pPr algn="ctr" eaLnBrk="0" hangingPunct="0">
              <a:defRPr/>
            </a:pPr>
            <a:r>
              <a:rPr lang="en-US" sz="1200" dirty="0">
                <a:solidFill>
                  <a:srgbClr val="000000"/>
                </a:solidFill>
                <a:latin typeface="+mj-lt"/>
              </a:rPr>
              <a:t>TRIGGER</a:t>
            </a:r>
          </a:p>
          <a:p>
            <a:pPr algn="ctr" eaLnBrk="0" hangingPunct="0">
              <a:defRPr/>
            </a:pPr>
            <a:r>
              <a:rPr lang="en-US" sz="1200" dirty="0">
                <a:solidFill>
                  <a:srgbClr val="000000"/>
                </a:solidFill>
                <a:latin typeface="+mj-lt"/>
              </a:rPr>
              <a:t>SYNC</a:t>
            </a:r>
          </a:p>
          <a:p>
            <a:pPr algn="ctr" eaLnBrk="0" hangingPunct="0">
              <a:defRPr/>
            </a:pPr>
            <a:r>
              <a:rPr lang="en-US" sz="1200" dirty="0">
                <a:solidFill>
                  <a:srgbClr val="000000"/>
                </a:solidFill>
                <a:latin typeface="+mj-lt"/>
              </a:rPr>
              <a:t>________</a:t>
            </a:r>
          </a:p>
          <a:p>
            <a:pPr algn="ctr" eaLnBrk="0" hangingPunct="0">
              <a:defRPr/>
            </a:pPr>
            <a:endParaRPr lang="en-US" sz="900" dirty="0">
              <a:solidFill>
                <a:srgbClr val="000000"/>
              </a:solidFill>
              <a:latin typeface="+mj-lt"/>
            </a:endParaRPr>
          </a:p>
          <a:p>
            <a:pPr algn="ctr" eaLnBrk="0" hangingPunct="0">
              <a:defRPr/>
            </a:pPr>
            <a:r>
              <a:rPr lang="en-US" sz="1200" dirty="0">
                <a:solidFill>
                  <a:srgbClr val="000000"/>
                </a:solidFill>
                <a:latin typeface="+mj-lt"/>
              </a:rPr>
              <a:t>ReadOut</a:t>
            </a:r>
          </a:p>
          <a:p>
            <a:pPr algn="ctr" eaLnBrk="0" hangingPunct="0">
              <a:defRPr/>
            </a:pPr>
            <a:r>
              <a:rPr lang="en-US" sz="1200" dirty="0">
                <a:solidFill>
                  <a:srgbClr val="000000"/>
                </a:solidFill>
                <a:latin typeface="+mj-lt"/>
              </a:rPr>
              <a:t>Crate</a:t>
            </a:r>
          </a:p>
          <a:p>
            <a:pPr algn="ctr" eaLnBrk="0" hangingPunct="0">
              <a:defRPr/>
            </a:pPr>
            <a:r>
              <a:rPr lang="en-US" sz="1200" dirty="0">
                <a:solidFill>
                  <a:srgbClr val="000000"/>
                </a:solidFill>
                <a:latin typeface="+mj-lt"/>
              </a:rPr>
              <a:t>(ROC) </a:t>
            </a:r>
          </a:p>
          <a:p>
            <a:pPr algn="ctr" eaLnBrk="0" hangingPunct="0">
              <a:defRPr/>
            </a:pPr>
            <a:r>
              <a:rPr lang="en-US" sz="1200" dirty="0">
                <a:solidFill>
                  <a:srgbClr val="000000"/>
                </a:solidFill>
                <a:latin typeface="+mj-lt"/>
              </a:rPr>
              <a:t>CONTROL</a:t>
            </a:r>
          </a:p>
          <a:p>
            <a:pPr algn="ctr" eaLnBrk="0" hangingPunct="0">
              <a:defRPr/>
            </a:pPr>
            <a:endParaRPr lang="en-US" dirty="0"/>
          </a:p>
        </p:txBody>
      </p:sp>
      <p:sp>
        <p:nvSpPr>
          <p:cNvPr id="25618" name="Line 95"/>
          <p:cNvSpPr>
            <a:spLocks noChangeShapeType="1"/>
          </p:cNvSpPr>
          <p:nvPr/>
        </p:nvSpPr>
        <p:spPr bwMode="auto">
          <a:xfrm>
            <a:off x="5994400" y="1530350"/>
            <a:ext cx="328613" cy="0"/>
          </a:xfrm>
          <a:prstGeom prst="line">
            <a:avLst/>
          </a:prstGeom>
          <a:noFill/>
          <a:ln w="25400">
            <a:solidFill>
              <a:srgbClr val="000000"/>
            </a:solidFill>
            <a:round/>
            <a:headEnd/>
            <a:tailEnd type="triangle" w="med" len="med"/>
          </a:ln>
        </p:spPr>
        <p:txBody>
          <a:bodyPr/>
          <a:lstStyle/>
          <a:p>
            <a:endParaRPr lang="en-US" dirty="0"/>
          </a:p>
        </p:txBody>
      </p:sp>
      <p:sp>
        <p:nvSpPr>
          <p:cNvPr id="25619" name="Line 97"/>
          <p:cNvSpPr>
            <a:spLocks noChangeShapeType="1"/>
          </p:cNvSpPr>
          <p:nvPr/>
        </p:nvSpPr>
        <p:spPr bwMode="auto">
          <a:xfrm>
            <a:off x="5994400" y="3506788"/>
            <a:ext cx="328613" cy="0"/>
          </a:xfrm>
          <a:prstGeom prst="line">
            <a:avLst/>
          </a:prstGeom>
          <a:noFill/>
          <a:ln w="25400">
            <a:solidFill>
              <a:srgbClr val="000000"/>
            </a:solidFill>
            <a:round/>
            <a:headEnd/>
            <a:tailEnd type="triangle" w="med" len="med"/>
          </a:ln>
        </p:spPr>
        <p:txBody>
          <a:bodyPr/>
          <a:lstStyle/>
          <a:p>
            <a:endParaRPr lang="en-US" dirty="0"/>
          </a:p>
        </p:txBody>
      </p:sp>
      <p:sp>
        <p:nvSpPr>
          <p:cNvPr id="219236" name="Text Box 100"/>
          <p:cNvSpPr txBox="1">
            <a:spLocks noChangeArrowheads="1"/>
          </p:cNvSpPr>
          <p:nvPr/>
        </p:nvSpPr>
        <p:spPr bwMode="auto">
          <a:xfrm>
            <a:off x="7740650" y="723900"/>
            <a:ext cx="1398588" cy="519113"/>
          </a:xfrm>
          <a:prstGeom prst="rect">
            <a:avLst/>
          </a:prstGeom>
          <a:noFill/>
          <a:ln w="9525">
            <a:noFill/>
            <a:miter lim="800000"/>
            <a:headEnd/>
            <a:tailEnd/>
          </a:ln>
        </p:spPr>
        <p:txBody>
          <a:bodyPr wrap="none" lIns="57607" tIns="28804" rIns="57607" bIns="28804">
            <a:spAutoFit/>
          </a:bodyPr>
          <a:lstStyle/>
          <a:p>
            <a:pPr algn="ctr" eaLnBrk="0" hangingPunct="0">
              <a:defRPr/>
            </a:pPr>
            <a:r>
              <a:rPr lang="en-US" sz="1000" dirty="0">
                <a:solidFill>
                  <a:srgbClr val="000000"/>
                </a:solidFill>
                <a:latin typeface="+mj-lt"/>
              </a:rPr>
              <a:t>Signal distribution to</a:t>
            </a:r>
          </a:p>
          <a:p>
            <a:pPr algn="ctr" eaLnBrk="0" hangingPunct="0">
              <a:defRPr/>
            </a:pPr>
            <a:r>
              <a:rPr lang="en-US" sz="1000" dirty="0">
                <a:solidFill>
                  <a:srgbClr val="000000"/>
                </a:solidFill>
                <a:latin typeface="+mj-lt"/>
              </a:rPr>
              <a:t>Front End Crates</a:t>
            </a:r>
          </a:p>
          <a:p>
            <a:pPr algn="ctr" eaLnBrk="0" hangingPunct="0">
              <a:defRPr/>
            </a:pPr>
            <a:r>
              <a:rPr lang="en-US" sz="1000" dirty="0">
                <a:solidFill>
                  <a:srgbClr val="000000"/>
                </a:solidFill>
                <a:latin typeface="+mj-lt"/>
              </a:rPr>
              <a:t>(Fiber Links)</a:t>
            </a:r>
            <a:endParaRPr lang="en-US" dirty="0">
              <a:latin typeface="+mj-lt"/>
            </a:endParaRPr>
          </a:p>
        </p:txBody>
      </p:sp>
      <p:sp>
        <p:nvSpPr>
          <p:cNvPr id="25621" name="Line 101"/>
          <p:cNvSpPr>
            <a:spLocks noChangeShapeType="1"/>
          </p:cNvSpPr>
          <p:nvPr/>
        </p:nvSpPr>
        <p:spPr bwMode="auto">
          <a:xfrm>
            <a:off x="0" y="1924050"/>
            <a:ext cx="6257925" cy="9525"/>
          </a:xfrm>
          <a:prstGeom prst="line">
            <a:avLst/>
          </a:prstGeom>
          <a:noFill/>
          <a:ln w="15875">
            <a:solidFill>
              <a:srgbClr val="000000"/>
            </a:solidFill>
            <a:prstDash val="dash"/>
            <a:round/>
            <a:headEnd/>
            <a:tailEnd/>
          </a:ln>
        </p:spPr>
        <p:txBody>
          <a:bodyPr/>
          <a:lstStyle/>
          <a:p>
            <a:endParaRPr lang="en-US" dirty="0"/>
          </a:p>
        </p:txBody>
      </p:sp>
      <p:sp>
        <p:nvSpPr>
          <p:cNvPr id="219242" name="Text Box 106"/>
          <p:cNvSpPr txBox="1">
            <a:spLocks noChangeArrowheads="1"/>
          </p:cNvSpPr>
          <p:nvPr/>
        </p:nvSpPr>
        <p:spPr bwMode="auto">
          <a:xfrm>
            <a:off x="1065213" y="76200"/>
            <a:ext cx="592137" cy="246063"/>
          </a:xfrm>
          <a:prstGeom prst="rect">
            <a:avLst/>
          </a:prstGeom>
          <a:noFill/>
          <a:ln w="12700">
            <a:solidFill>
              <a:schemeClr val="tx1"/>
            </a:solidFill>
            <a:miter lim="800000"/>
            <a:headEnd/>
            <a:tailEnd/>
          </a:ln>
          <a:effectLst/>
        </p:spPr>
        <p:txBody>
          <a:bodyPr wrap="none" lIns="0" tIns="0" rIns="0" bIns="0">
            <a:spAutoFit/>
          </a:bodyPr>
          <a:lstStyle/>
          <a:p>
            <a:pPr algn="ctr" eaLnBrk="0" hangingPunct="0">
              <a:defRPr/>
            </a:pPr>
            <a:r>
              <a:rPr lang="en-US" sz="1600" dirty="0">
                <a:latin typeface="+mj-lt"/>
              </a:rPr>
              <a:t>Board</a:t>
            </a:r>
            <a:endParaRPr lang="en-US" dirty="0">
              <a:latin typeface="+mj-lt"/>
            </a:endParaRPr>
          </a:p>
        </p:txBody>
      </p:sp>
      <p:sp>
        <p:nvSpPr>
          <p:cNvPr id="219243" name="Text Box 107"/>
          <p:cNvSpPr txBox="1">
            <a:spLocks noChangeArrowheads="1"/>
          </p:cNvSpPr>
          <p:nvPr/>
        </p:nvSpPr>
        <p:spPr bwMode="auto">
          <a:xfrm>
            <a:off x="4083050" y="14288"/>
            <a:ext cx="2825750" cy="369887"/>
          </a:xfrm>
          <a:prstGeom prst="rect">
            <a:avLst/>
          </a:prstGeom>
          <a:noFill/>
          <a:ln w="12700">
            <a:solidFill>
              <a:schemeClr val="tx1"/>
            </a:solidFill>
            <a:miter lim="800000"/>
            <a:headEnd/>
            <a:tailEnd/>
          </a:ln>
          <a:effectLst/>
        </p:spPr>
        <p:txBody>
          <a:bodyPr wrap="none">
            <a:spAutoFit/>
          </a:bodyPr>
          <a:lstStyle/>
          <a:p>
            <a:pPr algn="ctr" eaLnBrk="0" hangingPunct="0">
              <a:defRPr/>
            </a:pPr>
            <a:r>
              <a:rPr lang="en-US" sz="1800" dirty="0">
                <a:latin typeface="+mj-lt"/>
              </a:rPr>
              <a:t>Sub-System Processing</a:t>
            </a:r>
          </a:p>
        </p:txBody>
      </p:sp>
      <p:sp>
        <p:nvSpPr>
          <p:cNvPr id="219245" name="Text Box 109"/>
          <p:cNvSpPr txBox="1">
            <a:spLocks noChangeArrowheads="1"/>
          </p:cNvSpPr>
          <p:nvPr/>
        </p:nvSpPr>
        <p:spPr bwMode="auto">
          <a:xfrm>
            <a:off x="7127875" y="14288"/>
            <a:ext cx="903288" cy="369887"/>
          </a:xfrm>
          <a:prstGeom prst="rect">
            <a:avLst/>
          </a:prstGeom>
          <a:noFill/>
          <a:ln w="12700">
            <a:solidFill>
              <a:schemeClr val="tx1"/>
            </a:solidFill>
            <a:miter lim="800000"/>
            <a:headEnd/>
            <a:tailEnd/>
          </a:ln>
          <a:effectLst/>
        </p:spPr>
        <p:txBody>
          <a:bodyPr wrap="none">
            <a:spAutoFit/>
          </a:bodyPr>
          <a:lstStyle/>
          <a:p>
            <a:pPr algn="ctr" eaLnBrk="0" hangingPunct="0">
              <a:defRPr/>
            </a:pPr>
            <a:r>
              <a:rPr lang="en-US" sz="1800" dirty="0">
                <a:latin typeface="+mj-lt"/>
              </a:rPr>
              <a:t>Global</a:t>
            </a:r>
          </a:p>
        </p:txBody>
      </p:sp>
      <p:sp>
        <p:nvSpPr>
          <p:cNvPr id="25625" name="Line 119"/>
          <p:cNvSpPr>
            <a:spLocks noChangeShapeType="1"/>
          </p:cNvSpPr>
          <p:nvPr/>
        </p:nvSpPr>
        <p:spPr bwMode="auto">
          <a:xfrm flipH="1">
            <a:off x="5659438" y="923925"/>
            <a:ext cx="2066925" cy="0"/>
          </a:xfrm>
          <a:prstGeom prst="line">
            <a:avLst/>
          </a:prstGeom>
          <a:noFill/>
          <a:ln w="50800">
            <a:solidFill>
              <a:srgbClr val="FFC000"/>
            </a:solidFill>
            <a:round/>
            <a:headEnd/>
            <a:tailEnd type="triangle" w="med" len="med"/>
          </a:ln>
        </p:spPr>
        <p:txBody>
          <a:bodyPr wrap="none" anchor="ctr"/>
          <a:lstStyle/>
          <a:p>
            <a:endParaRPr lang="en-US" dirty="0"/>
          </a:p>
        </p:txBody>
      </p:sp>
      <p:pic>
        <p:nvPicPr>
          <p:cNvPr id="25626" name="Picture 5" descr="C:\Jlab\HallD\Status\Collaboration_May09\Images\ctp_proto.PNG"/>
          <p:cNvPicPr>
            <a:picLocks noChangeAspect="1" noChangeArrowheads="1"/>
          </p:cNvPicPr>
          <p:nvPr/>
        </p:nvPicPr>
        <p:blipFill>
          <a:blip r:embed="rId3" cstate="print"/>
          <a:srcRect/>
          <a:stretch>
            <a:fillRect/>
          </a:stretch>
        </p:blipFill>
        <p:spPr bwMode="auto">
          <a:xfrm>
            <a:off x="2247900" y="1038225"/>
            <a:ext cx="631825" cy="800100"/>
          </a:xfrm>
          <a:prstGeom prst="rect">
            <a:avLst/>
          </a:prstGeom>
          <a:noFill/>
          <a:ln w="9525">
            <a:noFill/>
            <a:miter lim="800000"/>
            <a:headEnd/>
            <a:tailEnd/>
          </a:ln>
        </p:spPr>
      </p:pic>
      <p:pic>
        <p:nvPicPr>
          <p:cNvPr id="25627" name="Picture 5" descr="C:\Jlab\HallD\Status\Collaboration_May09\Images\ctp_proto.PNG"/>
          <p:cNvPicPr>
            <a:picLocks noChangeAspect="1" noChangeArrowheads="1"/>
          </p:cNvPicPr>
          <p:nvPr/>
        </p:nvPicPr>
        <p:blipFill>
          <a:blip r:embed="rId4" cstate="print"/>
          <a:srcRect/>
          <a:stretch>
            <a:fillRect/>
          </a:stretch>
        </p:blipFill>
        <p:spPr bwMode="auto">
          <a:xfrm>
            <a:off x="2257425" y="3114675"/>
            <a:ext cx="631825" cy="762000"/>
          </a:xfrm>
          <a:prstGeom prst="rect">
            <a:avLst/>
          </a:prstGeom>
          <a:noFill/>
          <a:ln w="9525">
            <a:noFill/>
            <a:miter lim="800000"/>
            <a:headEnd/>
            <a:tailEnd/>
          </a:ln>
        </p:spPr>
      </p:pic>
      <p:pic>
        <p:nvPicPr>
          <p:cNvPr id="25628" name="Picture 5" descr="C:\Jlab\HallD\Status\Collaboration_May09\Images\ctp_proto.PNG"/>
          <p:cNvPicPr>
            <a:picLocks noChangeAspect="1" noChangeArrowheads="1"/>
          </p:cNvPicPr>
          <p:nvPr/>
        </p:nvPicPr>
        <p:blipFill>
          <a:blip r:embed="rId4" cstate="print"/>
          <a:srcRect/>
          <a:stretch>
            <a:fillRect/>
          </a:stretch>
        </p:blipFill>
        <p:spPr bwMode="auto">
          <a:xfrm>
            <a:off x="2238375" y="4105275"/>
            <a:ext cx="631825" cy="762000"/>
          </a:xfrm>
          <a:prstGeom prst="rect">
            <a:avLst/>
          </a:prstGeom>
          <a:noFill/>
          <a:ln w="9525">
            <a:noFill/>
            <a:miter lim="800000"/>
            <a:headEnd/>
            <a:tailEnd/>
          </a:ln>
        </p:spPr>
      </p:pic>
      <p:cxnSp>
        <p:nvCxnSpPr>
          <p:cNvPr id="25629" name="Straight Arrow Connector 86"/>
          <p:cNvCxnSpPr>
            <a:cxnSpLocks noChangeShapeType="1"/>
            <a:stCxn id="86" idx="3"/>
          </p:cNvCxnSpPr>
          <p:nvPr/>
        </p:nvCxnSpPr>
        <p:spPr bwMode="auto">
          <a:xfrm>
            <a:off x="2774950" y="200025"/>
            <a:ext cx="1217613" cy="7938"/>
          </a:xfrm>
          <a:prstGeom prst="straightConnector1">
            <a:avLst/>
          </a:prstGeom>
          <a:noFill/>
          <a:ln w="22225" algn="ctr">
            <a:solidFill>
              <a:schemeClr val="tx1"/>
            </a:solidFill>
            <a:round/>
            <a:headEnd/>
            <a:tailEnd type="triangle" w="med" len="med"/>
          </a:ln>
        </p:spPr>
      </p:cxnSp>
      <p:sp>
        <p:nvSpPr>
          <p:cNvPr id="25630" name="Oval 88"/>
          <p:cNvSpPr>
            <a:spLocks noChangeArrowheads="1"/>
          </p:cNvSpPr>
          <p:nvPr/>
        </p:nvSpPr>
        <p:spPr bwMode="auto">
          <a:xfrm>
            <a:off x="1638300" y="2238375"/>
            <a:ext cx="257175" cy="219075"/>
          </a:xfrm>
          <a:prstGeom prst="ellipse">
            <a:avLst/>
          </a:prstGeom>
          <a:noFill/>
          <a:ln w="9525" algn="ctr">
            <a:noFill/>
            <a:round/>
            <a:headEnd/>
            <a:tailEnd/>
          </a:ln>
        </p:spPr>
        <p:txBody>
          <a:bodyPr/>
          <a:lstStyle/>
          <a:p>
            <a:pPr algn="ctr" eaLnBrk="0" hangingPunct="0"/>
            <a:endParaRPr lang="en-US" dirty="0"/>
          </a:p>
        </p:txBody>
      </p:sp>
      <p:sp>
        <p:nvSpPr>
          <p:cNvPr id="25631" name="Oval 91"/>
          <p:cNvSpPr>
            <a:spLocks noChangeArrowheads="1"/>
          </p:cNvSpPr>
          <p:nvPr/>
        </p:nvSpPr>
        <p:spPr bwMode="auto">
          <a:xfrm flipH="1">
            <a:off x="2000250" y="2190750"/>
            <a:ext cx="114300" cy="142875"/>
          </a:xfrm>
          <a:prstGeom prst="ellipse">
            <a:avLst/>
          </a:prstGeom>
          <a:solidFill>
            <a:schemeClr val="tx1"/>
          </a:solidFill>
          <a:ln w="9525" algn="ctr">
            <a:noFill/>
            <a:round/>
            <a:headEnd/>
            <a:tailEnd/>
          </a:ln>
        </p:spPr>
        <p:txBody>
          <a:bodyPr/>
          <a:lstStyle/>
          <a:p>
            <a:pPr algn="ctr" eaLnBrk="0" hangingPunct="0"/>
            <a:endParaRPr lang="en-US" dirty="0"/>
          </a:p>
        </p:txBody>
      </p:sp>
      <p:sp>
        <p:nvSpPr>
          <p:cNvPr id="25632" name="Oval 92"/>
          <p:cNvSpPr>
            <a:spLocks noChangeArrowheads="1"/>
          </p:cNvSpPr>
          <p:nvPr/>
        </p:nvSpPr>
        <p:spPr bwMode="auto">
          <a:xfrm flipH="1">
            <a:off x="2000250" y="2628900"/>
            <a:ext cx="114300" cy="142875"/>
          </a:xfrm>
          <a:prstGeom prst="ellipse">
            <a:avLst/>
          </a:prstGeom>
          <a:solidFill>
            <a:schemeClr val="tx1"/>
          </a:solidFill>
          <a:ln w="9525" algn="ctr">
            <a:noFill/>
            <a:round/>
            <a:headEnd/>
            <a:tailEnd/>
          </a:ln>
        </p:spPr>
        <p:txBody>
          <a:bodyPr/>
          <a:lstStyle/>
          <a:p>
            <a:pPr algn="ctr" eaLnBrk="0" hangingPunct="0"/>
            <a:endParaRPr lang="en-US" dirty="0"/>
          </a:p>
        </p:txBody>
      </p:sp>
      <p:sp>
        <p:nvSpPr>
          <p:cNvPr id="25633" name="Line 101"/>
          <p:cNvSpPr>
            <a:spLocks noChangeShapeType="1"/>
          </p:cNvSpPr>
          <p:nvPr/>
        </p:nvSpPr>
        <p:spPr bwMode="auto">
          <a:xfrm>
            <a:off x="0" y="2971800"/>
            <a:ext cx="6305550" cy="9525"/>
          </a:xfrm>
          <a:prstGeom prst="line">
            <a:avLst/>
          </a:prstGeom>
          <a:noFill/>
          <a:ln w="15875">
            <a:solidFill>
              <a:srgbClr val="000000"/>
            </a:solidFill>
            <a:prstDash val="dash"/>
            <a:round/>
            <a:headEnd/>
            <a:tailEnd/>
          </a:ln>
        </p:spPr>
        <p:txBody>
          <a:bodyPr/>
          <a:lstStyle/>
          <a:p>
            <a:endParaRPr lang="en-US" dirty="0"/>
          </a:p>
        </p:txBody>
      </p:sp>
      <p:cxnSp>
        <p:nvCxnSpPr>
          <p:cNvPr id="25634" name="Straight Arrow Connector 104"/>
          <p:cNvCxnSpPr>
            <a:cxnSpLocks noChangeShapeType="1"/>
          </p:cNvCxnSpPr>
          <p:nvPr/>
        </p:nvCxnSpPr>
        <p:spPr bwMode="auto">
          <a:xfrm rot="16200000" flipV="1">
            <a:off x="3265488" y="-1401762"/>
            <a:ext cx="592137" cy="4402137"/>
          </a:xfrm>
          <a:prstGeom prst="straightConnector1">
            <a:avLst/>
          </a:prstGeom>
          <a:noFill/>
          <a:ln w="9525" algn="ctr">
            <a:noFill/>
            <a:round/>
            <a:headEnd/>
            <a:tailEnd type="arrow" w="med" len="med"/>
          </a:ln>
        </p:spPr>
      </p:cxnSp>
      <p:sp>
        <p:nvSpPr>
          <p:cNvPr id="111" name="Text Box 109"/>
          <p:cNvSpPr txBox="1">
            <a:spLocks noChangeArrowheads="1"/>
          </p:cNvSpPr>
          <p:nvPr/>
        </p:nvSpPr>
        <p:spPr bwMode="auto">
          <a:xfrm>
            <a:off x="67569" y="881063"/>
            <a:ext cx="852285" cy="338554"/>
          </a:xfrm>
          <a:prstGeom prst="rect">
            <a:avLst/>
          </a:prstGeom>
          <a:noFill/>
          <a:ln w="12700">
            <a:solidFill>
              <a:schemeClr val="tx1"/>
            </a:solidFill>
            <a:miter lim="800000"/>
            <a:headEnd/>
            <a:tailEnd/>
          </a:ln>
          <a:effectLst/>
        </p:spPr>
        <p:txBody>
          <a:bodyPr wrap="none">
            <a:spAutoFit/>
          </a:bodyPr>
          <a:lstStyle/>
          <a:p>
            <a:pPr algn="ctr" eaLnBrk="0" hangingPunct="0">
              <a:defRPr/>
            </a:pPr>
            <a:r>
              <a:rPr lang="en-US" sz="1600" dirty="0" smtClean="0">
                <a:latin typeface="+mj-lt"/>
              </a:rPr>
              <a:t>Tagger</a:t>
            </a:r>
            <a:endParaRPr lang="en-US" dirty="0">
              <a:latin typeface="+mj-lt"/>
            </a:endParaRPr>
          </a:p>
        </p:txBody>
      </p:sp>
      <p:sp>
        <p:nvSpPr>
          <p:cNvPr id="112" name="Text Box 109"/>
          <p:cNvSpPr txBox="1">
            <a:spLocks noChangeArrowheads="1"/>
          </p:cNvSpPr>
          <p:nvPr/>
        </p:nvSpPr>
        <p:spPr bwMode="auto">
          <a:xfrm>
            <a:off x="126379" y="3005138"/>
            <a:ext cx="752129" cy="338554"/>
          </a:xfrm>
          <a:prstGeom prst="rect">
            <a:avLst/>
          </a:prstGeom>
          <a:noFill/>
          <a:ln w="12700">
            <a:solidFill>
              <a:schemeClr val="tx1"/>
            </a:solidFill>
            <a:miter lim="800000"/>
            <a:headEnd/>
            <a:tailEnd/>
          </a:ln>
          <a:effectLst/>
        </p:spPr>
        <p:txBody>
          <a:bodyPr wrap="none">
            <a:spAutoFit/>
          </a:bodyPr>
          <a:lstStyle/>
          <a:p>
            <a:pPr algn="ctr" eaLnBrk="0" hangingPunct="0">
              <a:defRPr/>
            </a:pPr>
            <a:r>
              <a:rPr lang="en-US" sz="1600" dirty="0" smtClean="0">
                <a:latin typeface="+mj-lt"/>
              </a:rPr>
              <a:t>BCAL</a:t>
            </a:r>
            <a:endParaRPr lang="en-US" dirty="0">
              <a:latin typeface="+mj-lt"/>
            </a:endParaRPr>
          </a:p>
        </p:txBody>
      </p:sp>
      <p:sp>
        <p:nvSpPr>
          <p:cNvPr id="113" name="Text Box 109"/>
          <p:cNvSpPr txBox="1">
            <a:spLocks noChangeArrowheads="1"/>
          </p:cNvSpPr>
          <p:nvPr/>
        </p:nvSpPr>
        <p:spPr bwMode="auto">
          <a:xfrm>
            <a:off x="0" y="2214563"/>
            <a:ext cx="1495922" cy="338554"/>
          </a:xfrm>
          <a:prstGeom prst="rect">
            <a:avLst/>
          </a:prstGeom>
          <a:noFill/>
          <a:ln w="12700">
            <a:solidFill>
              <a:schemeClr val="tx1"/>
            </a:solidFill>
            <a:miter lim="800000"/>
            <a:headEnd/>
            <a:tailEnd/>
          </a:ln>
          <a:effectLst/>
        </p:spPr>
        <p:txBody>
          <a:bodyPr wrap="none">
            <a:spAutoFit/>
          </a:bodyPr>
          <a:lstStyle/>
          <a:p>
            <a:pPr algn="ctr" eaLnBrk="0" hangingPunct="0">
              <a:defRPr/>
            </a:pPr>
            <a:r>
              <a:rPr lang="en-US" sz="1600" dirty="0" smtClean="0">
                <a:latin typeface="+mj-lt"/>
              </a:rPr>
              <a:t>Start Counter</a:t>
            </a:r>
            <a:endParaRPr lang="en-US" dirty="0">
              <a:latin typeface="+mj-lt"/>
            </a:endParaRPr>
          </a:p>
        </p:txBody>
      </p:sp>
      <p:sp>
        <p:nvSpPr>
          <p:cNvPr id="114" name="Text Box 47"/>
          <p:cNvSpPr txBox="1">
            <a:spLocks noChangeArrowheads="1"/>
          </p:cNvSpPr>
          <p:nvPr/>
        </p:nvSpPr>
        <p:spPr bwMode="auto">
          <a:xfrm>
            <a:off x="3086609" y="3373804"/>
            <a:ext cx="808362" cy="184666"/>
          </a:xfrm>
          <a:prstGeom prst="rect">
            <a:avLst/>
          </a:prstGeom>
          <a:noFill/>
          <a:ln w="9525">
            <a:solidFill>
              <a:srgbClr val="000000"/>
            </a:solidFill>
            <a:miter lim="800000"/>
            <a:headEnd/>
            <a:tailEnd/>
          </a:ln>
        </p:spPr>
        <p:txBody>
          <a:bodyPr wrap="none" lIns="0" tIns="0" rIns="0" bIns="0" anchorCtr="1">
            <a:spAutoFit/>
          </a:bodyPr>
          <a:lstStyle/>
          <a:p>
            <a:pPr algn="ctr" eaLnBrk="0" hangingPunct="0">
              <a:defRPr/>
            </a:pPr>
            <a:r>
              <a:rPr lang="en-US" sz="1200" dirty="0" smtClean="0">
                <a:solidFill>
                  <a:srgbClr val="000000"/>
                </a:solidFill>
                <a:latin typeface="+mn-lt"/>
              </a:rPr>
              <a:t>BCAL SUM</a:t>
            </a:r>
            <a:endParaRPr lang="en-US" dirty="0">
              <a:latin typeface="+mn-lt"/>
            </a:endParaRPr>
          </a:p>
        </p:txBody>
      </p:sp>
      <p:sp>
        <p:nvSpPr>
          <p:cNvPr id="115" name="Text Box 53"/>
          <p:cNvSpPr txBox="1">
            <a:spLocks noChangeArrowheads="1"/>
          </p:cNvSpPr>
          <p:nvPr/>
        </p:nvSpPr>
        <p:spPr bwMode="auto">
          <a:xfrm>
            <a:off x="5018088" y="3228975"/>
            <a:ext cx="985837" cy="523220"/>
          </a:xfrm>
          <a:prstGeom prst="rect">
            <a:avLst/>
          </a:prstGeom>
          <a:solidFill>
            <a:srgbClr val="00CCFF">
              <a:alpha val="14999"/>
            </a:srgbClr>
          </a:solidFill>
          <a:ln w="9525">
            <a:solidFill>
              <a:srgbClr val="000000"/>
            </a:solidFill>
            <a:miter lim="800000"/>
            <a:headEnd/>
            <a:tailEnd/>
          </a:ln>
        </p:spPr>
        <p:txBody>
          <a:bodyPr lIns="0" tIns="0" rIns="0" bIns="0" anchorCtr="1">
            <a:spAutoFit/>
          </a:bodyPr>
          <a:lstStyle/>
          <a:p>
            <a:pPr algn="ctr" eaLnBrk="0" hangingPunct="0">
              <a:defRPr/>
            </a:pPr>
            <a:r>
              <a:rPr lang="en-US" sz="2000" dirty="0">
                <a:latin typeface="+mj-lt"/>
              </a:rPr>
              <a:t>SSP</a:t>
            </a:r>
          </a:p>
          <a:p>
            <a:pPr algn="ctr" eaLnBrk="0" hangingPunct="0">
              <a:defRPr/>
            </a:pPr>
            <a:r>
              <a:rPr lang="en-US" sz="1400" dirty="0" smtClean="0">
                <a:latin typeface="+mj-lt"/>
              </a:rPr>
              <a:t>(12 </a:t>
            </a:r>
            <a:r>
              <a:rPr lang="en-US" sz="1400" dirty="0">
                <a:latin typeface="+mj-lt"/>
              </a:rPr>
              <a:t>Crates)</a:t>
            </a:r>
          </a:p>
        </p:txBody>
      </p:sp>
      <p:sp>
        <p:nvSpPr>
          <p:cNvPr id="25640" name="Line 67"/>
          <p:cNvSpPr>
            <a:spLocks noChangeShapeType="1"/>
          </p:cNvSpPr>
          <p:nvPr/>
        </p:nvSpPr>
        <p:spPr bwMode="auto">
          <a:xfrm flipV="1">
            <a:off x="3906838" y="3467100"/>
            <a:ext cx="1131887" cy="30163"/>
          </a:xfrm>
          <a:prstGeom prst="line">
            <a:avLst/>
          </a:prstGeom>
          <a:noFill/>
          <a:ln w="38100">
            <a:solidFill>
              <a:srgbClr val="FFC000"/>
            </a:solidFill>
            <a:round/>
            <a:headEnd/>
            <a:tailEnd type="triangle" w="med" len="med"/>
          </a:ln>
        </p:spPr>
        <p:txBody>
          <a:bodyPr/>
          <a:lstStyle/>
          <a:p>
            <a:endParaRPr lang="en-US" dirty="0"/>
          </a:p>
        </p:txBody>
      </p:sp>
      <p:sp>
        <p:nvSpPr>
          <p:cNvPr id="25641" name="Line 68"/>
          <p:cNvSpPr>
            <a:spLocks noChangeShapeType="1"/>
          </p:cNvSpPr>
          <p:nvPr/>
        </p:nvSpPr>
        <p:spPr bwMode="auto">
          <a:xfrm flipH="1">
            <a:off x="4106863" y="3435350"/>
            <a:ext cx="131762" cy="131763"/>
          </a:xfrm>
          <a:prstGeom prst="line">
            <a:avLst/>
          </a:prstGeom>
          <a:noFill/>
          <a:ln w="9525">
            <a:solidFill>
              <a:srgbClr val="000000"/>
            </a:solidFill>
            <a:round/>
            <a:headEnd/>
            <a:tailEnd/>
          </a:ln>
        </p:spPr>
        <p:txBody>
          <a:bodyPr/>
          <a:lstStyle/>
          <a:p>
            <a:endParaRPr lang="en-US" dirty="0"/>
          </a:p>
        </p:txBody>
      </p:sp>
      <p:sp>
        <p:nvSpPr>
          <p:cNvPr id="118" name="Text Box 72"/>
          <p:cNvSpPr txBox="1">
            <a:spLocks noChangeArrowheads="1"/>
          </p:cNvSpPr>
          <p:nvPr/>
        </p:nvSpPr>
        <p:spPr bwMode="auto">
          <a:xfrm>
            <a:off x="4059238" y="3230563"/>
            <a:ext cx="681037" cy="153987"/>
          </a:xfrm>
          <a:prstGeom prst="rect">
            <a:avLst/>
          </a:prstGeom>
          <a:noFill/>
          <a:ln w="9525">
            <a:noFill/>
            <a:miter lim="800000"/>
            <a:headEnd/>
            <a:tailEnd/>
          </a:ln>
        </p:spPr>
        <p:txBody>
          <a:bodyPr wrap="none" lIns="0" tIns="0" rIns="0" bIns="0">
            <a:spAutoFit/>
          </a:bodyPr>
          <a:lstStyle/>
          <a:p>
            <a:pPr algn="ctr" eaLnBrk="0" hangingPunct="0">
              <a:defRPr/>
            </a:pPr>
            <a:r>
              <a:rPr lang="en-US" sz="1000" i="1" dirty="0">
                <a:solidFill>
                  <a:srgbClr val="000000"/>
                </a:solidFill>
                <a:latin typeface="+mj-lt"/>
              </a:rPr>
              <a:t>-Fiber links</a:t>
            </a:r>
            <a:endParaRPr lang="en-US" sz="1000" dirty="0">
              <a:latin typeface="+mj-lt"/>
            </a:endParaRPr>
          </a:p>
        </p:txBody>
      </p:sp>
      <p:sp>
        <p:nvSpPr>
          <p:cNvPr id="119" name="Text Box 66"/>
          <p:cNvSpPr txBox="1">
            <a:spLocks noChangeArrowheads="1"/>
          </p:cNvSpPr>
          <p:nvPr/>
        </p:nvSpPr>
        <p:spPr bwMode="auto">
          <a:xfrm>
            <a:off x="5945188" y="1190625"/>
            <a:ext cx="446087" cy="212725"/>
          </a:xfrm>
          <a:prstGeom prst="rect">
            <a:avLst/>
          </a:prstGeom>
          <a:noFill/>
          <a:ln w="9525">
            <a:noFill/>
            <a:miter lim="800000"/>
            <a:headEnd/>
            <a:tailEnd/>
          </a:ln>
        </p:spPr>
        <p:txBody>
          <a:bodyPr wrap="none" lIns="57607" tIns="28804" rIns="57607" bIns="28804">
            <a:spAutoFit/>
          </a:bodyPr>
          <a:lstStyle/>
          <a:p>
            <a:pPr algn="ctr" eaLnBrk="0" hangingPunct="0">
              <a:defRPr/>
            </a:pPr>
            <a:r>
              <a:rPr lang="en-US" sz="700" i="1" dirty="0">
                <a:solidFill>
                  <a:srgbClr val="000000"/>
                </a:solidFill>
                <a:latin typeface="Times" pitchFamily="18" charset="0"/>
              </a:rPr>
              <a:t>-</a:t>
            </a:r>
            <a:r>
              <a:rPr lang="en-US" sz="1000" i="1" dirty="0">
                <a:solidFill>
                  <a:srgbClr val="000000"/>
                </a:solidFill>
                <a:latin typeface="+mj-lt"/>
              </a:rPr>
              <a:t>VXS-</a:t>
            </a:r>
            <a:endParaRPr lang="en-US" sz="1000" dirty="0">
              <a:latin typeface="+mj-lt"/>
            </a:endParaRPr>
          </a:p>
        </p:txBody>
      </p:sp>
      <p:sp>
        <p:nvSpPr>
          <p:cNvPr id="25644" name="Line 68"/>
          <p:cNvSpPr>
            <a:spLocks noChangeShapeType="1"/>
          </p:cNvSpPr>
          <p:nvPr/>
        </p:nvSpPr>
        <p:spPr bwMode="auto">
          <a:xfrm flipH="1">
            <a:off x="6069013" y="1371600"/>
            <a:ext cx="112712" cy="309563"/>
          </a:xfrm>
          <a:prstGeom prst="line">
            <a:avLst/>
          </a:prstGeom>
          <a:noFill/>
          <a:ln w="9525">
            <a:solidFill>
              <a:srgbClr val="000000"/>
            </a:solidFill>
            <a:round/>
            <a:headEnd/>
            <a:tailEnd/>
          </a:ln>
        </p:spPr>
        <p:txBody>
          <a:bodyPr/>
          <a:lstStyle/>
          <a:p>
            <a:endParaRPr lang="en-US" dirty="0"/>
          </a:p>
        </p:txBody>
      </p:sp>
      <p:sp>
        <p:nvSpPr>
          <p:cNvPr id="121" name="Text Box 66"/>
          <p:cNvSpPr txBox="1">
            <a:spLocks noChangeArrowheads="1"/>
          </p:cNvSpPr>
          <p:nvPr/>
        </p:nvSpPr>
        <p:spPr bwMode="auto">
          <a:xfrm>
            <a:off x="5915025" y="3094038"/>
            <a:ext cx="446088" cy="211137"/>
          </a:xfrm>
          <a:prstGeom prst="rect">
            <a:avLst/>
          </a:prstGeom>
          <a:noFill/>
          <a:ln w="9525">
            <a:noFill/>
            <a:miter lim="800000"/>
            <a:headEnd/>
            <a:tailEnd/>
          </a:ln>
        </p:spPr>
        <p:txBody>
          <a:bodyPr wrap="none" lIns="57607" tIns="28804" rIns="57607" bIns="28804">
            <a:spAutoFit/>
          </a:bodyPr>
          <a:lstStyle/>
          <a:p>
            <a:pPr algn="ctr" eaLnBrk="0" hangingPunct="0">
              <a:defRPr/>
            </a:pPr>
            <a:r>
              <a:rPr lang="en-US" sz="700" i="1" dirty="0">
                <a:solidFill>
                  <a:srgbClr val="000000"/>
                </a:solidFill>
                <a:latin typeface="+mj-lt"/>
              </a:rPr>
              <a:t>-</a:t>
            </a:r>
            <a:r>
              <a:rPr lang="en-US" sz="1000" i="1" dirty="0">
                <a:solidFill>
                  <a:srgbClr val="000000"/>
                </a:solidFill>
                <a:latin typeface="+mj-lt"/>
              </a:rPr>
              <a:t>VXS-</a:t>
            </a:r>
            <a:endParaRPr lang="en-US" sz="1000" dirty="0">
              <a:latin typeface="+mj-lt"/>
            </a:endParaRPr>
          </a:p>
        </p:txBody>
      </p:sp>
      <p:sp>
        <p:nvSpPr>
          <p:cNvPr id="25646" name="Line 68"/>
          <p:cNvSpPr>
            <a:spLocks noChangeShapeType="1"/>
          </p:cNvSpPr>
          <p:nvPr/>
        </p:nvSpPr>
        <p:spPr bwMode="auto">
          <a:xfrm flipH="1">
            <a:off x="6030913" y="3352800"/>
            <a:ext cx="112712" cy="309563"/>
          </a:xfrm>
          <a:prstGeom prst="line">
            <a:avLst/>
          </a:prstGeom>
          <a:noFill/>
          <a:ln w="9525">
            <a:solidFill>
              <a:srgbClr val="000000"/>
            </a:solidFill>
            <a:round/>
            <a:headEnd/>
            <a:tailEnd/>
          </a:ln>
        </p:spPr>
        <p:txBody>
          <a:bodyPr/>
          <a:lstStyle/>
          <a:p>
            <a:endParaRPr lang="en-US" dirty="0"/>
          </a:p>
        </p:txBody>
      </p:sp>
      <p:sp>
        <p:nvSpPr>
          <p:cNvPr id="25647" name="Line 101"/>
          <p:cNvSpPr>
            <a:spLocks noChangeShapeType="1"/>
          </p:cNvSpPr>
          <p:nvPr/>
        </p:nvSpPr>
        <p:spPr bwMode="auto">
          <a:xfrm>
            <a:off x="0" y="3943350"/>
            <a:ext cx="6305550" cy="9525"/>
          </a:xfrm>
          <a:prstGeom prst="line">
            <a:avLst/>
          </a:prstGeom>
          <a:noFill/>
          <a:ln w="15875">
            <a:solidFill>
              <a:srgbClr val="000000"/>
            </a:solidFill>
            <a:prstDash val="dash"/>
            <a:round/>
            <a:headEnd/>
            <a:tailEnd/>
          </a:ln>
        </p:spPr>
        <p:txBody>
          <a:bodyPr/>
          <a:lstStyle/>
          <a:p>
            <a:endParaRPr lang="en-US" dirty="0"/>
          </a:p>
        </p:txBody>
      </p:sp>
      <p:sp>
        <p:nvSpPr>
          <p:cNvPr id="25648" name="Right Arrow 136"/>
          <p:cNvSpPr>
            <a:spLocks noChangeArrowheads="1"/>
          </p:cNvSpPr>
          <p:nvPr/>
        </p:nvSpPr>
        <p:spPr bwMode="auto">
          <a:xfrm>
            <a:off x="2876550" y="1352550"/>
            <a:ext cx="180975" cy="180975"/>
          </a:xfrm>
          <a:prstGeom prst="rightArrow">
            <a:avLst>
              <a:gd name="adj1" fmla="val 50000"/>
              <a:gd name="adj2" fmla="val 50000"/>
            </a:avLst>
          </a:prstGeom>
          <a:solidFill>
            <a:schemeClr val="tx1"/>
          </a:solidFill>
          <a:ln w="9525" algn="ctr">
            <a:solidFill>
              <a:srgbClr val="000000"/>
            </a:solidFill>
            <a:round/>
            <a:headEnd/>
            <a:tailEnd/>
          </a:ln>
        </p:spPr>
        <p:txBody>
          <a:bodyPr/>
          <a:lstStyle/>
          <a:p>
            <a:pPr algn="ctr" eaLnBrk="0" hangingPunct="0"/>
            <a:endParaRPr lang="en-US" dirty="0"/>
          </a:p>
        </p:txBody>
      </p:sp>
      <p:sp>
        <p:nvSpPr>
          <p:cNvPr id="25649" name="Right Arrow 137"/>
          <p:cNvSpPr>
            <a:spLocks noChangeArrowheads="1"/>
          </p:cNvSpPr>
          <p:nvPr/>
        </p:nvSpPr>
        <p:spPr bwMode="auto">
          <a:xfrm>
            <a:off x="2895600" y="3371850"/>
            <a:ext cx="180975" cy="180975"/>
          </a:xfrm>
          <a:prstGeom prst="rightArrow">
            <a:avLst>
              <a:gd name="adj1" fmla="val 50000"/>
              <a:gd name="adj2" fmla="val 50000"/>
            </a:avLst>
          </a:prstGeom>
          <a:solidFill>
            <a:schemeClr val="tx1"/>
          </a:solidFill>
          <a:ln w="9525" algn="ctr">
            <a:solidFill>
              <a:srgbClr val="000000"/>
            </a:solidFill>
            <a:round/>
            <a:headEnd/>
            <a:tailEnd/>
          </a:ln>
        </p:spPr>
        <p:txBody>
          <a:bodyPr/>
          <a:lstStyle/>
          <a:p>
            <a:pPr algn="ctr" eaLnBrk="0" hangingPunct="0"/>
            <a:endParaRPr lang="en-US" dirty="0"/>
          </a:p>
        </p:txBody>
      </p:sp>
      <p:sp>
        <p:nvSpPr>
          <p:cNvPr id="25650" name="Right Arrow 138"/>
          <p:cNvSpPr>
            <a:spLocks noChangeArrowheads="1"/>
          </p:cNvSpPr>
          <p:nvPr/>
        </p:nvSpPr>
        <p:spPr bwMode="auto">
          <a:xfrm>
            <a:off x="2886075" y="4362450"/>
            <a:ext cx="180975" cy="180975"/>
          </a:xfrm>
          <a:prstGeom prst="rightArrow">
            <a:avLst>
              <a:gd name="adj1" fmla="val 50000"/>
              <a:gd name="adj2" fmla="val 50000"/>
            </a:avLst>
          </a:prstGeom>
          <a:solidFill>
            <a:schemeClr val="tx1"/>
          </a:solidFill>
          <a:ln w="9525" algn="ctr">
            <a:solidFill>
              <a:srgbClr val="000000"/>
            </a:solidFill>
            <a:round/>
            <a:headEnd/>
            <a:tailEnd/>
          </a:ln>
        </p:spPr>
        <p:txBody>
          <a:bodyPr/>
          <a:lstStyle/>
          <a:p>
            <a:pPr algn="ctr" eaLnBrk="0" hangingPunct="0"/>
            <a:endParaRPr lang="en-US" dirty="0"/>
          </a:p>
        </p:txBody>
      </p:sp>
      <p:sp>
        <p:nvSpPr>
          <p:cNvPr id="140" name="Text Box 47"/>
          <p:cNvSpPr txBox="1">
            <a:spLocks noChangeArrowheads="1"/>
          </p:cNvSpPr>
          <p:nvPr/>
        </p:nvSpPr>
        <p:spPr bwMode="auto">
          <a:xfrm>
            <a:off x="3167161" y="4263048"/>
            <a:ext cx="792332" cy="369332"/>
          </a:xfrm>
          <a:prstGeom prst="rect">
            <a:avLst/>
          </a:prstGeom>
          <a:noFill/>
          <a:ln w="9525">
            <a:solidFill>
              <a:srgbClr val="000000"/>
            </a:solidFill>
            <a:miter lim="800000"/>
            <a:headEnd/>
            <a:tailEnd/>
          </a:ln>
        </p:spPr>
        <p:txBody>
          <a:bodyPr wrap="none" lIns="0" tIns="0" rIns="0" bIns="0" anchorCtr="1">
            <a:spAutoFit/>
          </a:bodyPr>
          <a:lstStyle/>
          <a:p>
            <a:pPr algn="ctr" eaLnBrk="0" hangingPunct="0">
              <a:defRPr/>
            </a:pPr>
            <a:r>
              <a:rPr lang="en-US" sz="1200" dirty="0" smtClean="0">
                <a:solidFill>
                  <a:srgbClr val="000000"/>
                </a:solidFill>
                <a:latin typeface="+mn-lt"/>
              </a:rPr>
              <a:t>TOF Hits</a:t>
            </a:r>
          </a:p>
          <a:p>
            <a:pPr algn="ctr" eaLnBrk="0" hangingPunct="0">
              <a:defRPr/>
            </a:pPr>
            <a:r>
              <a:rPr lang="en-US" sz="1200" dirty="0" smtClean="0">
                <a:solidFill>
                  <a:srgbClr val="000000"/>
                </a:solidFill>
                <a:latin typeface="+mn-lt"/>
              </a:rPr>
              <a:t>FCAL SUM</a:t>
            </a:r>
            <a:endParaRPr lang="en-US" dirty="0">
              <a:latin typeface="+mn-lt"/>
            </a:endParaRPr>
          </a:p>
        </p:txBody>
      </p:sp>
      <p:sp>
        <p:nvSpPr>
          <p:cNvPr id="141" name="Text Box 109"/>
          <p:cNvSpPr txBox="1">
            <a:spLocks noChangeArrowheads="1"/>
          </p:cNvSpPr>
          <p:nvPr/>
        </p:nvSpPr>
        <p:spPr bwMode="auto">
          <a:xfrm>
            <a:off x="259044" y="4248150"/>
            <a:ext cx="729687" cy="584775"/>
          </a:xfrm>
          <a:prstGeom prst="rect">
            <a:avLst/>
          </a:prstGeom>
          <a:noFill/>
          <a:ln w="12700">
            <a:solidFill>
              <a:schemeClr val="tx1"/>
            </a:solidFill>
            <a:miter lim="800000"/>
            <a:headEnd/>
            <a:tailEnd/>
          </a:ln>
          <a:effectLst/>
        </p:spPr>
        <p:txBody>
          <a:bodyPr wrap="none">
            <a:spAutoFit/>
          </a:bodyPr>
          <a:lstStyle/>
          <a:p>
            <a:pPr algn="ctr" eaLnBrk="0" hangingPunct="0">
              <a:defRPr/>
            </a:pPr>
            <a:r>
              <a:rPr lang="en-US" sz="1600" dirty="0" smtClean="0">
                <a:latin typeface="+mj-lt"/>
              </a:rPr>
              <a:t>TOF</a:t>
            </a:r>
            <a:endParaRPr lang="en-US" sz="1600" dirty="0">
              <a:latin typeface="+mj-lt"/>
            </a:endParaRPr>
          </a:p>
          <a:p>
            <a:pPr algn="ctr" eaLnBrk="0" hangingPunct="0">
              <a:defRPr/>
            </a:pPr>
            <a:r>
              <a:rPr lang="en-US" sz="1600" dirty="0" smtClean="0">
                <a:latin typeface="+mj-lt"/>
              </a:rPr>
              <a:t>FCAL</a:t>
            </a:r>
            <a:endParaRPr lang="en-US" dirty="0">
              <a:latin typeface="+mj-lt"/>
            </a:endParaRPr>
          </a:p>
        </p:txBody>
      </p:sp>
      <p:sp>
        <p:nvSpPr>
          <p:cNvPr id="25653" name="Right Arrow 141"/>
          <p:cNvSpPr>
            <a:spLocks noChangeArrowheads="1"/>
          </p:cNvSpPr>
          <p:nvPr/>
        </p:nvSpPr>
        <p:spPr bwMode="auto">
          <a:xfrm>
            <a:off x="7010400" y="2152650"/>
            <a:ext cx="400050" cy="381000"/>
          </a:xfrm>
          <a:prstGeom prst="rightArrow">
            <a:avLst>
              <a:gd name="adj1" fmla="val 50000"/>
              <a:gd name="adj2" fmla="val 50001"/>
            </a:avLst>
          </a:prstGeom>
          <a:solidFill>
            <a:schemeClr val="tx1"/>
          </a:solidFill>
          <a:ln w="9525" algn="ctr">
            <a:solidFill>
              <a:srgbClr val="000000"/>
            </a:solidFill>
            <a:round/>
            <a:headEnd/>
            <a:tailEnd/>
          </a:ln>
        </p:spPr>
        <p:txBody>
          <a:bodyPr/>
          <a:lstStyle/>
          <a:p>
            <a:pPr algn="ctr" eaLnBrk="0" hangingPunct="0"/>
            <a:endParaRPr lang="en-US" dirty="0"/>
          </a:p>
        </p:txBody>
      </p:sp>
      <p:sp>
        <p:nvSpPr>
          <p:cNvPr id="147" name="Text Box 53"/>
          <p:cNvSpPr txBox="1">
            <a:spLocks noChangeArrowheads="1"/>
          </p:cNvSpPr>
          <p:nvPr/>
        </p:nvSpPr>
        <p:spPr bwMode="auto">
          <a:xfrm>
            <a:off x="5027613" y="4181475"/>
            <a:ext cx="985837" cy="738664"/>
          </a:xfrm>
          <a:prstGeom prst="rect">
            <a:avLst/>
          </a:prstGeom>
          <a:solidFill>
            <a:srgbClr val="00CCFF">
              <a:alpha val="14999"/>
            </a:srgbClr>
          </a:solidFill>
          <a:ln w="9525">
            <a:solidFill>
              <a:srgbClr val="000000"/>
            </a:solidFill>
            <a:miter lim="800000"/>
            <a:headEnd/>
            <a:tailEnd/>
          </a:ln>
        </p:spPr>
        <p:txBody>
          <a:bodyPr lIns="0" tIns="0" rIns="0" bIns="0" anchorCtr="1">
            <a:spAutoFit/>
          </a:bodyPr>
          <a:lstStyle/>
          <a:p>
            <a:pPr algn="ctr" eaLnBrk="0" hangingPunct="0">
              <a:defRPr/>
            </a:pPr>
            <a:r>
              <a:rPr lang="en-US" sz="2000" dirty="0">
                <a:latin typeface="+mn-lt"/>
              </a:rPr>
              <a:t>SSP</a:t>
            </a:r>
          </a:p>
          <a:p>
            <a:pPr algn="ctr" eaLnBrk="0" hangingPunct="0">
              <a:defRPr/>
            </a:pPr>
            <a:r>
              <a:rPr lang="en-US" sz="1400" dirty="0" smtClean="0">
                <a:latin typeface="+mn-lt"/>
              </a:rPr>
              <a:t>(1 TOF)</a:t>
            </a:r>
          </a:p>
          <a:p>
            <a:pPr algn="ctr" eaLnBrk="0" hangingPunct="0">
              <a:defRPr/>
            </a:pPr>
            <a:r>
              <a:rPr lang="en-US" sz="1400" dirty="0" smtClean="0">
                <a:latin typeface="+mn-lt"/>
              </a:rPr>
              <a:t>(12  FCAL)</a:t>
            </a:r>
            <a:endParaRPr lang="en-US" sz="1400" dirty="0">
              <a:latin typeface="+mn-lt"/>
            </a:endParaRPr>
          </a:p>
        </p:txBody>
      </p:sp>
      <p:sp>
        <p:nvSpPr>
          <p:cNvPr id="25655" name="Line 95"/>
          <p:cNvSpPr>
            <a:spLocks noChangeShapeType="1"/>
          </p:cNvSpPr>
          <p:nvPr/>
        </p:nvSpPr>
        <p:spPr bwMode="auto">
          <a:xfrm>
            <a:off x="6013450" y="4445000"/>
            <a:ext cx="328613" cy="0"/>
          </a:xfrm>
          <a:prstGeom prst="line">
            <a:avLst/>
          </a:prstGeom>
          <a:noFill/>
          <a:ln w="25400">
            <a:solidFill>
              <a:srgbClr val="000000"/>
            </a:solidFill>
            <a:round/>
            <a:headEnd/>
            <a:tailEnd type="triangle" w="med" len="med"/>
          </a:ln>
        </p:spPr>
        <p:txBody>
          <a:bodyPr/>
          <a:lstStyle/>
          <a:p>
            <a:endParaRPr lang="en-US" dirty="0"/>
          </a:p>
        </p:txBody>
      </p:sp>
      <p:sp>
        <p:nvSpPr>
          <p:cNvPr id="149" name="Text Box 66"/>
          <p:cNvSpPr txBox="1">
            <a:spLocks noChangeArrowheads="1"/>
          </p:cNvSpPr>
          <p:nvPr/>
        </p:nvSpPr>
        <p:spPr bwMode="auto">
          <a:xfrm>
            <a:off x="5964238" y="4027488"/>
            <a:ext cx="446087" cy="211137"/>
          </a:xfrm>
          <a:prstGeom prst="rect">
            <a:avLst/>
          </a:prstGeom>
          <a:noFill/>
          <a:ln w="9525">
            <a:noFill/>
            <a:miter lim="800000"/>
            <a:headEnd/>
            <a:tailEnd/>
          </a:ln>
        </p:spPr>
        <p:txBody>
          <a:bodyPr wrap="none" lIns="57607" tIns="28804" rIns="57607" bIns="28804">
            <a:spAutoFit/>
          </a:bodyPr>
          <a:lstStyle/>
          <a:p>
            <a:pPr algn="ctr" eaLnBrk="0" hangingPunct="0">
              <a:defRPr/>
            </a:pPr>
            <a:r>
              <a:rPr lang="en-US" sz="700" i="1" dirty="0">
                <a:solidFill>
                  <a:srgbClr val="000000"/>
                </a:solidFill>
                <a:latin typeface="Times" pitchFamily="18" charset="0"/>
              </a:rPr>
              <a:t>-</a:t>
            </a:r>
            <a:r>
              <a:rPr lang="en-US" sz="1000" i="1" dirty="0">
                <a:solidFill>
                  <a:srgbClr val="000000"/>
                </a:solidFill>
                <a:latin typeface="+mn-lt"/>
              </a:rPr>
              <a:t>VXS-</a:t>
            </a:r>
            <a:endParaRPr lang="en-US" sz="1000" dirty="0">
              <a:latin typeface="+mn-lt"/>
            </a:endParaRPr>
          </a:p>
        </p:txBody>
      </p:sp>
      <p:sp>
        <p:nvSpPr>
          <p:cNvPr id="25657" name="Line 68"/>
          <p:cNvSpPr>
            <a:spLocks noChangeShapeType="1"/>
          </p:cNvSpPr>
          <p:nvPr/>
        </p:nvSpPr>
        <p:spPr bwMode="auto">
          <a:xfrm flipH="1">
            <a:off x="6088063" y="4286250"/>
            <a:ext cx="112712" cy="309563"/>
          </a:xfrm>
          <a:prstGeom prst="line">
            <a:avLst/>
          </a:prstGeom>
          <a:noFill/>
          <a:ln w="9525">
            <a:solidFill>
              <a:srgbClr val="000000"/>
            </a:solidFill>
            <a:round/>
            <a:headEnd/>
            <a:tailEnd/>
          </a:ln>
        </p:spPr>
        <p:txBody>
          <a:bodyPr/>
          <a:lstStyle/>
          <a:p>
            <a:endParaRPr lang="en-US" dirty="0"/>
          </a:p>
        </p:txBody>
      </p:sp>
      <p:sp>
        <p:nvSpPr>
          <p:cNvPr id="25658" name="Line 67"/>
          <p:cNvSpPr>
            <a:spLocks noChangeShapeType="1"/>
          </p:cNvSpPr>
          <p:nvPr/>
        </p:nvSpPr>
        <p:spPr bwMode="auto">
          <a:xfrm flipV="1">
            <a:off x="4009292" y="4468812"/>
            <a:ext cx="1031021" cy="9402"/>
          </a:xfrm>
          <a:prstGeom prst="line">
            <a:avLst/>
          </a:prstGeom>
          <a:noFill/>
          <a:ln w="38100">
            <a:solidFill>
              <a:srgbClr val="FFC000"/>
            </a:solidFill>
            <a:round/>
            <a:headEnd/>
            <a:tailEnd type="triangle" w="med" len="med"/>
          </a:ln>
        </p:spPr>
        <p:txBody>
          <a:bodyPr/>
          <a:lstStyle/>
          <a:p>
            <a:endParaRPr lang="en-US" dirty="0"/>
          </a:p>
        </p:txBody>
      </p:sp>
      <p:sp>
        <p:nvSpPr>
          <p:cNvPr id="25659" name="Line 68"/>
          <p:cNvSpPr>
            <a:spLocks noChangeShapeType="1"/>
          </p:cNvSpPr>
          <p:nvPr/>
        </p:nvSpPr>
        <p:spPr bwMode="auto">
          <a:xfrm flipH="1">
            <a:off x="4078288" y="4416425"/>
            <a:ext cx="131762" cy="131763"/>
          </a:xfrm>
          <a:prstGeom prst="line">
            <a:avLst/>
          </a:prstGeom>
          <a:noFill/>
          <a:ln w="9525">
            <a:solidFill>
              <a:srgbClr val="000000"/>
            </a:solidFill>
            <a:round/>
            <a:headEnd/>
            <a:tailEnd/>
          </a:ln>
        </p:spPr>
        <p:txBody>
          <a:bodyPr/>
          <a:lstStyle/>
          <a:p>
            <a:endParaRPr lang="en-US" dirty="0"/>
          </a:p>
        </p:txBody>
      </p:sp>
      <p:sp>
        <p:nvSpPr>
          <p:cNvPr id="153" name="Text Box 72"/>
          <p:cNvSpPr txBox="1">
            <a:spLocks noChangeArrowheads="1"/>
          </p:cNvSpPr>
          <p:nvPr/>
        </p:nvSpPr>
        <p:spPr bwMode="auto">
          <a:xfrm>
            <a:off x="4105275" y="4149725"/>
            <a:ext cx="622300" cy="306388"/>
          </a:xfrm>
          <a:prstGeom prst="rect">
            <a:avLst/>
          </a:prstGeom>
          <a:noFill/>
          <a:ln w="9525">
            <a:noFill/>
            <a:miter lim="800000"/>
            <a:headEnd/>
            <a:tailEnd/>
          </a:ln>
        </p:spPr>
        <p:txBody>
          <a:bodyPr lIns="0" tIns="0" rIns="0" bIns="0">
            <a:spAutoFit/>
          </a:bodyPr>
          <a:lstStyle/>
          <a:p>
            <a:pPr algn="ctr" eaLnBrk="0" hangingPunct="0">
              <a:defRPr/>
            </a:pPr>
            <a:r>
              <a:rPr lang="en-US" sz="1000" i="1" dirty="0">
                <a:solidFill>
                  <a:srgbClr val="000000"/>
                </a:solidFill>
                <a:latin typeface="+mn-lt"/>
              </a:rPr>
              <a:t>-Fiber links</a:t>
            </a:r>
            <a:endParaRPr lang="en-US" sz="1000" dirty="0">
              <a:latin typeface="+mn-lt"/>
            </a:endParaRPr>
          </a:p>
        </p:txBody>
      </p:sp>
      <p:sp>
        <p:nvSpPr>
          <p:cNvPr id="25661" name="Line 101"/>
          <p:cNvSpPr>
            <a:spLocks noChangeShapeType="1"/>
          </p:cNvSpPr>
          <p:nvPr/>
        </p:nvSpPr>
        <p:spPr bwMode="auto">
          <a:xfrm>
            <a:off x="0" y="4933950"/>
            <a:ext cx="6381750" cy="28575"/>
          </a:xfrm>
          <a:prstGeom prst="line">
            <a:avLst/>
          </a:prstGeom>
          <a:noFill/>
          <a:ln w="15875">
            <a:solidFill>
              <a:srgbClr val="000000"/>
            </a:solidFill>
            <a:prstDash val="dash"/>
            <a:round/>
            <a:headEnd/>
            <a:tailEnd/>
          </a:ln>
        </p:spPr>
        <p:txBody>
          <a:bodyPr/>
          <a:lstStyle/>
          <a:p>
            <a:endParaRPr lang="en-US" dirty="0"/>
          </a:p>
        </p:txBody>
      </p:sp>
      <p:cxnSp>
        <p:nvCxnSpPr>
          <p:cNvPr id="25662" name="Straight Connector 172"/>
          <p:cNvCxnSpPr>
            <a:cxnSpLocks noChangeShapeType="1"/>
            <a:endCxn id="25625" idx="0"/>
          </p:cNvCxnSpPr>
          <p:nvPr/>
        </p:nvCxnSpPr>
        <p:spPr bwMode="auto">
          <a:xfrm rot="5400000" flipH="1" flipV="1">
            <a:off x="7535863" y="1104900"/>
            <a:ext cx="371475" cy="9525"/>
          </a:xfrm>
          <a:prstGeom prst="line">
            <a:avLst/>
          </a:prstGeom>
          <a:noFill/>
          <a:ln w="50800" algn="ctr">
            <a:solidFill>
              <a:srgbClr val="FFC000"/>
            </a:solidFill>
            <a:round/>
            <a:headEnd type="triangle" w="med" len="med"/>
            <a:tailEnd/>
          </a:ln>
        </p:spPr>
      </p:cxnSp>
      <p:sp>
        <p:nvSpPr>
          <p:cNvPr id="86" name="Text Box 106"/>
          <p:cNvSpPr txBox="1">
            <a:spLocks noChangeArrowheads="1"/>
          </p:cNvSpPr>
          <p:nvPr/>
        </p:nvSpPr>
        <p:spPr bwMode="auto">
          <a:xfrm>
            <a:off x="2251075" y="76200"/>
            <a:ext cx="523875" cy="246063"/>
          </a:xfrm>
          <a:prstGeom prst="rect">
            <a:avLst/>
          </a:prstGeom>
          <a:noFill/>
          <a:ln w="12700">
            <a:solidFill>
              <a:schemeClr val="tx1"/>
            </a:solidFill>
            <a:miter lim="800000"/>
            <a:headEnd/>
            <a:tailEnd/>
          </a:ln>
          <a:effectLst/>
        </p:spPr>
        <p:txBody>
          <a:bodyPr wrap="none" lIns="0" tIns="0" rIns="0" bIns="0">
            <a:spAutoFit/>
          </a:bodyPr>
          <a:lstStyle/>
          <a:p>
            <a:pPr algn="ctr" eaLnBrk="0" hangingPunct="0">
              <a:defRPr/>
            </a:pPr>
            <a:r>
              <a:rPr lang="en-US" sz="1600" dirty="0">
                <a:latin typeface="+mj-lt"/>
              </a:rPr>
              <a:t>Crate</a:t>
            </a:r>
            <a:endParaRPr lang="en-US" dirty="0">
              <a:latin typeface="+mj-lt"/>
            </a:endParaRPr>
          </a:p>
        </p:txBody>
      </p:sp>
      <p:cxnSp>
        <p:nvCxnSpPr>
          <p:cNvPr id="25664" name="Straight Arrow Connector 96"/>
          <p:cNvCxnSpPr>
            <a:cxnSpLocks noChangeShapeType="1"/>
          </p:cNvCxnSpPr>
          <p:nvPr/>
        </p:nvCxnSpPr>
        <p:spPr bwMode="auto">
          <a:xfrm>
            <a:off x="1709738" y="219075"/>
            <a:ext cx="500062" cy="0"/>
          </a:xfrm>
          <a:prstGeom prst="straightConnector1">
            <a:avLst/>
          </a:prstGeom>
          <a:noFill/>
          <a:ln w="22225" algn="ctr">
            <a:solidFill>
              <a:schemeClr val="tx1"/>
            </a:solidFill>
            <a:round/>
            <a:headEnd/>
            <a:tailEnd type="triangle" w="med" len="med"/>
          </a:ln>
        </p:spPr>
      </p:cxnSp>
      <p:cxnSp>
        <p:nvCxnSpPr>
          <p:cNvPr id="25665" name="Straight Arrow Connector 100"/>
          <p:cNvCxnSpPr>
            <a:cxnSpLocks noChangeShapeType="1"/>
            <a:stCxn id="219243" idx="3"/>
            <a:endCxn id="219245" idx="1"/>
          </p:cNvCxnSpPr>
          <p:nvPr/>
        </p:nvCxnSpPr>
        <p:spPr bwMode="auto">
          <a:xfrm>
            <a:off x="6908800" y="200025"/>
            <a:ext cx="219075" cy="1588"/>
          </a:xfrm>
          <a:prstGeom prst="straightConnector1">
            <a:avLst/>
          </a:prstGeom>
          <a:noFill/>
          <a:ln w="22225" algn="ctr">
            <a:solidFill>
              <a:schemeClr val="tx1"/>
            </a:solidFill>
            <a:round/>
            <a:headEnd/>
            <a:tailEnd type="triangle" w="med" len="med"/>
          </a:ln>
        </p:spPr>
      </p:cxnSp>
      <p:pic>
        <p:nvPicPr>
          <p:cNvPr id="25666" name="Picture 82" descr="P1240002.JPG"/>
          <p:cNvPicPr>
            <a:picLocks noChangeAspect="1"/>
          </p:cNvPicPr>
          <p:nvPr/>
        </p:nvPicPr>
        <p:blipFill>
          <a:blip r:embed="rId5" cstate="print"/>
          <a:srcRect/>
          <a:stretch>
            <a:fillRect/>
          </a:stretch>
        </p:blipFill>
        <p:spPr bwMode="auto">
          <a:xfrm>
            <a:off x="1119188" y="1027113"/>
            <a:ext cx="654050" cy="871537"/>
          </a:xfrm>
          <a:prstGeom prst="rect">
            <a:avLst/>
          </a:prstGeom>
          <a:noFill/>
          <a:ln w="9525">
            <a:noFill/>
            <a:miter lim="800000"/>
            <a:headEnd/>
            <a:tailEnd/>
          </a:ln>
        </p:spPr>
      </p:pic>
      <p:pic>
        <p:nvPicPr>
          <p:cNvPr id="25667" name="Picture 83" descr="P1240002.JPG"/>
          <p:cNvPicPr>
            <a:picLocks noChangeAspect="1"/>
          </p:cNvPicPr>
          <p:nvPr/>
        </p:nvPicPr>
        <p:blipFill>
          <a:blip r:embed="rId6" cstate="print"/>
          <a:srcRect/>
          <a:stretch>
            <a:fillRect/>
          </a:stretch>
        </p:blipFill>
        <p:spPr bwMode="auto">
          <a:xfrm>
            <a:off x="1143000" y="3124200"/>
            <a:ext cx="603250" cy="804863"/>
          </a:xfrm>
          <a:prstGeom prst="rect">
            <a:avLst/>
          </a:prstGeom>
          <a:noFill/>
          <a:ln w="9525">
            <a:noFill/>
            <a:miter lim="800000"/>
            <a:headEnd/>
            <a:tailEnd/>
          </a:ln>
        </p:spPr>
      </p:pic>
      <p:pic>
        <p:nvPicPr>
          <p:cNvPr id="25668" name="Picture 84" descr="P1240002.JPG"/>
          <p:cNvPicPr>
            <a:picLocks noChangeAspect="1"/>
          </p:cNvPicPr>
          <p:nvPr/>
        </p:nvPicPr>
        <p:blipFill>
          <a:blip r:embed="rId7" cstate="print"/>
          <a:srcRect/>
          <a:stretch>
            <a:fillRect/>
          </a:stretch>
        </p:blipFill>
        <p:spPr bwMode="auto">
          <a:xfrm>
            <a:off x="1181100" y="4133850"/>
            <a:ext cx="611188" cy="812800"/>
          </a:xfrm>
          <a:prstGeom prst="rect">
            <a:avLst/>
          </a:prstGeom>
          <a:noFill/>
          <a:ln w="9525">
            <a:noFill/>
            <a:miter lim="800000"/>
            <a:headEnd/>
            <a:tailEnd/>
          </a:ln>
        </p:spPr>
      </p:pic>
      <p:sp>
        <p:nvSpPr>
          <p:cNvPr id="25669" name="Oval 69"/>
          <p:cNvSpPr>
            <a:spLocks noChangeArrowheads="1"/>
          </p:cNvSpPr>
          <p:nvPr/>
        </p:nvSpPr>
        <p:spPr bwMode="auto">
          <a:xfrm>
            <a:off x="4468324" y="1539631"/>
            <a:ext cx="203200" cy="85725"/>
          </a:xfrm>
          <a:prstGeom prst="ellipse">
            <a:avLst/>
          </a:prstGeom>
          <a:noFill/>
          <a:ln w="25400" algn="ctr">
            <a:solidFill>
              <a:srgbClr val="FFC000"/>
            </a:solidFill>
            <a:round/>
            <a:headEnd/>
            <a:tailEnd/>
          </a:ln>
        </p:spPr>
        <p:txBody>
          <a:bodyPr/>
          <a:lstStyle/>
          <a:p>
            <a:pPr algn="ctr" eaLnBrk="0" hangingPunct="0"/>
            <a:endParaRPr lang="en-US" dirty="0"/>
          </a:p>
        </p:txBody>
      </p:sp>
      <p:sp>
        <p:nvSpPr>
          <p:cNvPr id="25670" name="Oval 70"/>
          <p:cNvSpPr>
            <a:spLocks noChangeArrowheads="1"/>
          </p:cNvSpPr>
          <p:nvPr/>
        </p:nvSpPr>
        <p:spPr bwMode="auto">
          <a:xfrm>
            <a:off x="4267200" y="3505200"/>
            <a:ext cx="203200" cy="85725"/>
          </a:xfrm>
          <a:prstGeom prst="ellipse">
            <a:avLst/>
          </a:prstGeom>
          <a:noFill/>
          <a:ln w="25400" algn="ctr">
            <a:solidFill>
              <a:srgbClr val="FFC000"/>
            </a:solidFill>
            <a:round/>
            <a:headEnd/>
            <a:tailEnd/>
          </a:ln>
        </p:spPr>
        <p:txBody>
          <a:bodyPr/>
          <a:lstStyle/>
          <a:p>
            <a:pPr algn="ctr" eaLnBrk="0" hangingPunct="0"/>
            <a:endParaRPr lang="en-US" dirty="0"/>
          </a:p>
        </p:txBody>
      </p:sp>
      <p:sp>
        <p:nvSpPr>
          <p:cNvPr id="25671" name="Oval 71"/>
          <p:cNvSpPr>
            <a:spLocks noChangeArrowheads="1"/>
          </p:cNvSpPr>
          <p:nvPr/>
        </p:nvSpPr>
        <p:spPr bwMode="auto">
          <a:xfrm>
            <a:off x="4370388" y="4478338"/>
            <a:ext cx="203200" cy="85725"/>
          </a:xfrm>
          <a:prstGeom prst="ellipse">
            <a:avLst/>
          </a:prstGeom>
          <a:noFill/>
          <a:ln w="25400" algn="ctr">
            <a:solidFill>
              <a:srgbClr val="FFC000"/>
            </a:solidFill>
            <a:round/>
            <a:headEnd/>
            <a:tailEnd/>
          </a:ln>
        </p:spPr>
        <p:txBody>
          <a:bodyPr/>
          <a:lstStyle/>
          <a:p>
            <a:pPr algn="ctr" eaLnBrk="0" hangingPunct="0"/>
            <a:endParaRPr lang="en-US" dirty="0"/>
          </a:p>
        </p:txBody>
      </p:sp>
      <p:sp>
        <p:nvSpPr>
          <p:cNvPr id="25672" name="Oval 72"/>
          <p:cNvSpPr>
            <a:spLocks noChangeArrowheads="1"/>
          </p:cNvSpPr>
          <p:nvPr/>
        </p:nvSpPr>
        <p:spPr bwMode="auto">
          <a:xfrm>
            <a:off x="6494463" y="933450"/>
            <a:ext cx="368300" cy="184150"/>
          </a:xfrm>
          <a:prstGeom prst="ellipse">
            <a:avLst/>
          </a:prstGeom>
          <a:noFill/>
          <a:ln w="25400" algn="ctr">
            <a:solidFill>
              <a:srgbClr val="FFC000"/>
            </a:solidFill>
            <a:round/>
            <a:headEnd/>
            <a:tailEnd/>
          </a:ln>
        </p:spPr>
        <p:txBody>
          <a:bodyPr/>
          <a:lstStyle/>
          <a:p>
            <a:pPr algn="ctr" eaLnBrk="0" hangingPunct="0"/>
            <a:endParaRPr lang="en-US" dirty="0"/>
          </a:p>
        </p:txBody>
      </p:sp>
      <p:sp>
        <p:nvSpPr>
          <p:cNvPr id="74" name="Text Box 106"/>
          <p:cNvSpPr txBox="1">
            <a:spLocks noChangeArrowheads="1"/>
          </p:cNvSpPr>
          <p:nvPr/>
        </p:nvSpPr>
        <p:spPr bwMode="auto">
          <a:xfrm>
            <a:off x="168742" y="5096438"/>
            <a:ext cx="1695917" cy="1231106"/>
          </a:xfrm>
          <a:prstGeom prst="rect">
            <a:avLst/>
          </a:prstGeom>
          <a:noFill/>
          <a:ln w="12700">
            <a:noFill/>
            <a:miter lim="800000"/>
            <a:headEnd/>
            <a:tailEnd/>
          </a:ln>
          <a:effectLst/>
        </p:spPr>
        <p:txBody>
          <a:bodyPr wrap="square" lIns="0" tIns="0" rIns="0" bIns="0">
            <a:spAutoFit/>
          </a:bodyPr>
          <a:lstStyle/>
          <a:p>
            <a:pPr algn="ctr" eaLnBrk="0" hangingPunct="0">
              <a:defRPr/>
            </a:pPr>
            <a:r>
              <a:rPr lang="en-US" sz="1600" i="1" dirty="0" smtClean="0">
                <a:latin typeface="+mj-lt"/>
              </a:rPr>
              <a:t>Drift Chamber</a:t>
            </a:r>
          </a:p>
          <a:p>
            <a:pPr algn="ctr" eaLnBrk="0" hangingPunct="0">
              <a:defRPr/>
            </a:pPr>
            <a:r>
              <a:rPr lang="en-US" sz="1600" i="1" dirty="0" smtClean="0">
                <a:latin typeface="+mj-lt"/>
              </a:rPr>
              <a:t>Boards/Crates not shown</a:t>
            </a:r>
          </a:p>
          <a:p>
            <a:pPr algn="ctr" eaLnBrk="0" hangingPunct="0">
              <a:defRPr/>
            </a:pPr>
            <a:endParaRPr lang="en-US" dirty="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Catalog</a:t>
            </a:r>
            <a:endParaRPr lang="en-US" dirty="0"/>
          </a:p>
        </p:txBody>
      </p:sp>
      <p:sp>
        <p:nvSpPr>
          <p:cNvPr id="3" name="Content Placeholder 2"/>
          <p:cNvSpPr>
            <a:spLocks noGrp="1"/>
          </p:cNvSpPr>
          <p:nvPr>
            <p:ph idx="1"/>
          </p:nvPr>
        </p:nvSpPr>
        <p:spPr/>
        <p:txBody>
          <a:bodyPr/>
          <a:lstStyle/>
          <a:p>
            <a:r>
              <a:rPr lang="en-US" dirty="0" smtClean="0"/>
              <a:t>The following slides show each of the new 12GeV ‘pipeline’ DAq and Trigger boards including a brief specification listing.</a:t>
            </a:r>
          </a:p>
          <a:p>
            <a:endParaRPr lang="en-US" dirty="0" smtClean="0"/>
          </a:p>
          <a:p>
            <a:r>
              <a:rPr lang="en-US" dirty="0" smtClean="0"/>
              <a:t>Most of the boards have been designed on  VXS format. </a:t>
            </a:r>
          </a:p>
          <a:p>
            <a:endParaRPr lang="en-US" dirty="0"/>
          </a:p>
          <a:p>
            <a:r>
              <a:rPr lang="en-US" dirty="0" smtClean="0"/>
              <a:t>New Front-End DAq Electronics have adopted a much smaller custom FPGA board format.  Will use the Sub-System Processor for readout and control.</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3292" y="777521"/>
            <a:ext cx="8057661" cy="5373452"/>
          </a:xfrm>
          <a:prstGeom prst="rect">
            <a:avLst/>
          </a:prstGeom>
          <a:noFill/>
          <a:ln w="9525">
            <a:noFill/>
            <a:miter lim="800000"/>
            <a:headEnd/>
            <a:tailEnd/>
          </a:ln>
        </p:spPr>
      </p:pic>
      <p:sp>
        <p:nvSpPr>
          <p:cNvPr id="30723" name="TextBox 29"/>
          <p:cNvSpPr txBox="1">
            <a:spLocks noChangeArrowheads="1"/>
          </p:cNvSpPr>
          <p:nvPr/>
        </p:nvSpPr>
        <p:spPr bwMode="auto">
          <a:xfrm>
            <a:off x="1714500" y="0"/>
            <a:ext cx="5715000" cy="646113"/>
          </a:xfrm>
          <a:prstGeom prst="rect">
            <a:avLst/>
          </a:prstGeom>
          <a:solidFill>
            <a:schemeClr val="bg1"/>
          </a:solidFill>
          <a:ln w="9525">
            <a:noFill/>
            <a:miter lim="800000"/>
            <a:headEnd/>
            <a:tailEnd/>
          </a:ln>
        </p:spPr>
        <p:txBody>
          <a:bodyPr>
            <a:spAutoFit/>
          </a:bodyPr>
          <a:lstStyle/>
          <a:p>
            <a:pPr algn="ctr" eaLnBrk="0" hangingPunct="0"/>
            <a:r>
              <a:rPr lang="en-US" sz="3600" dirty="0">
                <a:latin typeface="Calibri" pitchFamily="34" charset="0"/>
              </a:rPr>
              <a:t>Flash ADC 250MHz</a:t>
            </a:r>
          </a:p>
        </p:txBody>
      </p:sp>
      <p:sp>
        <p:nvSpPr>
          <p:cNvPr id="30724" name="TextBox 4"/>
          <p:cNvSpPr txBox="1">
            <a:spLocks noChangeArrowheads="1"/>
          </p:cNvSpPr>
          <p:nvPr/>
        </p:nvSpPr>
        <p:spPr bwMode="auto">
          <a:xfrm>
            <a:off x="8204876" y="152400"/>
            <a:ext cx="976549" cy="369332"/>
          </a:xfrm>
          <a:prstGeom prst="rect">
            <a:avLst/>
          </a:prstGeom>
          <a:noFill/>
          <a:ln w="9525">
            <a:noFill/>
            <a:miter lim="800000"/>
            <a:headEnd/>
            <a:tailEnd/>
          </a:ln>
        </p:spPr>
        <p:txBody>
          <a:bodyPr wrap="none">
            <a:spAutoFit/>
          </a:bodyPr>
          <a:lstStyle/>
          <a:p>
            <a:pPr marL="228600" indent="-228600" algn="ctr" eaLnBrk="0" hangingPunct="0"/>
            <a:r>
              <a:rPr lang="en-US" sz="900" dirty="0"/>
              <a:t>Fast Electronics</a:t>
            </a:r>
          </a:p>
          <a:p>
            <a:pPr marL="228600" indent="-228600" algn="ctr" eaLnBrk="0" hangingPunct="0"/>
            <a:r>
              <a:rPr lang="en-US" sz="900" dirty="0"/>
              <a:t>DAQ  </a:t>
            </a:r>
            <a:r>
              <a:rPr lang="en-US" sz="900" dirty="0" smtClean="0"/>
              <a:t>Groups</a:t>
            </a:r>
            <a:endParaRPr lang="en-US" sz="900" dirty="0"/>
          </a:p>
        </p:txBody>
      </p:sp>
    </p:spTree>
    <p:extLst>
      <p:ext uri="{BB962C8B-B14F-4D97-AF65-F5344CB8AC3E}">
        <p14:creationId xmlns:p14="http://schemas.microsoft.com/office/powerpoint/2010/main" val="2235726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9"/>
          <p:cNvSpPr txBox="1">
            <a:spLocks noChangeArrowheads="1"/>
          </p:cNvSpPr>
          <p:nvPr/>
        </p:nvSpPr>
        <p:spPr bwMode="auto">
          <a:xfrm>
            <a:off x="914400" y="1"/>
            <a:ext cx="7162800" cy="646331"/>
          </a:xfrm>
          <a:prstGeom prst="rect">
            <a:avLst/>
          </a:prstGeom>
          <a:noFill/>
          <a:ln w="9525">
            <a:noFill/>
            <a:miter lim="800000"/>
            <a:headEnd/>
            <a:tailEnd/>
          </a:ln>
        </p:spPr>
        <p:txBody>
          <a:bodyPr>
            <a:spAutoFit/>
          </a:bodyPr>
          <a:lstStyle/>
          <a:p>
            <a:pPr algn="ctr" eaLnBrk="0" hangingPunct="0"/>
            <a:r>
              <a:rPr lang="en-US" sz="3600" b="1" dirty="0" smtClean="0">
                <a:latin typeface="Calibri" pitchFamily="34" charset="0"/>
              </a:rPr>
              <a:t>12GeV Pipeline Electronics   </a:t>
            </a:r>
            <a:endParaRPr lang="en-US" sz="3600" b="1" dirty="0">
              <a:latin typeface="Calibri" pitchFamily="34" charset="0"/>
            </a:endParaRPr>
          </a:p>
        </p:txBody>
      </p:sp>
      <p:pic>
        <p:nvPicPr>
          <p:cNvPr id="7" name="Picture 6" descr="TI_BoardPhoto.jpg"/>
          <p:cNvPicPr>
            <a:picLocks noChangeAspect="1"/>
          </p:cNvPicPr>
          <p:nvPr/>
        </p:nvPicPr>
        <p:blipFill>
          <a:blip r:embed="rId2" cstate="print"/>
          <a:stretch>
            <a:fillRect/>
          </a:stretch>
        </p:blipFill>
        <p:spPr>
          <a:xfrm rot="5400000">
            <a:off x="1682693" y="3553171"/>
            <a:ext cx="2073853" cy="1479870"/>
          </a:xfrm>
          <a:prstGeom prst="rect">
            <a:avLst/>
          </a:prstGeom>
        </p:spPr>
      </p:pic>
      <p:pic>
        <p:nvPicPr>
          <p:cNvPr id="21" name="Picture 20" descr="TI_BoardPhoto.jpg"/>
          <p:cNvPicPr>
            <a:picLocks noChangeAspect="1"/>
          </p:cNvPicPr>
          <p:nvPr/>
        </p:nvPicPr>
        <p:blipFill>
          <a:blip r:embed="rId3" cstate="print"/>
          <a:stretch>
            <a:fillRect/>
          </a:stretch>
        </p:blipFill>
        <p:spPr>
          <a:xfrm rot="5400000">
            <a:off x="5313374" y="4013913"/>
            <a:ext cx="2073611" cy="1497783"/>
          </a:xfrm>
          <a:prstGeom prst="rect">
            <a:avLst/>
          </a:prstGeom>
        </p:spPr>
      </p:pic>
      <p:pic>
        <p:nvPicPr>
          <p:cNvPr id="22" name="Picture 21" descr="SD_Rev02.JPG"/>
          <p:cNvPicPr>
            <a:picLocks noChangeAspect="1"/>
          </p:cNvPicPr>
          <p:nvPr/>
        </p:nvPicPr>
        <p:blipFill>
          <a:blip r:embed="rId4" cstate="print"/>
          <a:srcRect l="6579" t="10345" r="10526" b="3448"/>
          <a:stretch>
            <a:fillRect/>
          </a:stretch>
        </p:blipFill>
        <p:spPr>
          <a:xfrm rot="5400000">
            <a:off x="-33221" y="3598482"/>
            <a:ext cx="2131460" cy="1446855"/>
          </a:xfrm>
          <a:prstGeom prst="rect">
            <a:avLst/>
          </a:prstGeom>
        </p:spPr>
      </p:pic>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1707023" y="1294243"/>
            <a:ext cx="2140406" cy="1364656"/>
          </a:xfrm>
          <a:prstGeom prst="rect">
            <a:avLst/>
          </a:prstGeom>
          <a:noFill/>
          <a:ln w="9525">
            <a:noFill/>
            <a:miter lim="800000"/>
            <a:headEnd/>
            <a:tailEnd/>
          </a:ln>
        </p:spPr>
      </p:pic>
      <p:pic>
        <p:nvPicPr>
          <p:cNvPr id="26" name="Picture 25" descr="TS_V4.JPG"/>
          <p:cNvPicPr>
            <a:picLocks noChangeAspect="1"/>
          </p:cNvPicPr>
          <p:nvPr/>
        </p:nvPicPr>
        <p:blipFill>
          <a:blip r:embed="rId6" cstate="print"/>
          <a:stretch>
            <a:fillRect/>
          </a:stretch>
        </p:blipFill>
        <p:spPr>
          <a:xfrm rot="5400000">
            <a:off x="7106942" y="4033057"/>
            <a:ext cx="2131461" cy="1499417"/>
          </a:xfrm>
          <a:prstGeom prst="rect">
            <a:avLst/>
          </a:prstGeom>
        </p:spPr>
      </p:pic>
      <p:pic>
        <p:nvPicPr>
          <p:cNvPr id="13" name="Picture 12" descr="P1240002.JPG"/>
          <p:cNvPicPr>
            <a:picLocks noChangeAspect="1"/>
          </p:cNvPicPr>
          <p:nvPr/>
        </p:nvPicPr>
        <p:blipFill>
          <a:blip r:embed="rId7" cstate="print"/>
          <a:srcRect l="3637" t="4473" r="1805"/>
          <a:stretch>
            <a:fillRect/>
          </a:stretch>
        </p:blipFill>
        <p:spPr>
          <a:xfrm rot="5400000">
            <a:off x="-36461" y="1239835"/>
            <a:ext cx="2131461" cy="1440376"/>
          </a:xfrm>
          <a:prstGeom prst="rect">
            <a:avLst/>
          </a:prstGeom>
        </p:spPr>
      </p:pic>
      <p:sp>
        <p:nvSpPr>
          <p:cNvPr id="14" name="Rectangle 13"/>
          <p:cNvSpPr/>
          <p:nvPr/>
        </p:nvSpPr>
        <p:spPr bwMode="auto">
          <a:xfrm>
            <a:off x="76200" y="762000"/>
            <a:ext cx="3429000" cy="470117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15" name="Rectangle 5"/>
          <p:cNvSpPr>
            <a:spLocks noChangeArrowheads="1"/>
          </p:cNvSpPr>
          <p:nvPr/>
        </p:nvSpPr>
        <p:spPr bwMode="auto">
          <a:xfrm>
            <a:off x="2558810" y="5406113"/>
            <a:ext cx="2423677" cy="1015663"/>
          </a:xfrm>
          <a:prstGeom prst="rect">
            <a:avLst/>
          </a:prstGeom>
          <a:noFill/>
          <a:ln w="9525">
            <a:noFill/>
            <a:miter lim="800000"/>
            <a:headEnd/>
            <a:tailEnd/>
          </a:ln>
          <a:effectLst/>
        </p:spPr>
        <p:txBody>
          <a:bodyPr wrap="none">
            <a:spAutoFit/>
          </a:bodyPr>
          <a:lstStyle/>
          <a:p>
            <a:r>
              <a:rPr lang="en-US" sz="1200" b="1" u="sng" dirty="0" smtClean="0"/>
              <a:t>Front End Crate</a:t>
            </a:r>
          </a:p>
          <a:p>
            <a:pPr>
              <a:buFont typeface="Arial" pitchFamily="34" charset="0"/>
              <a:buChar char="•"/>
            </a:pPr>
            <a:r>
              <a:rPr lang="en-US" sz="1200" b="1" dirty="0" smtClean="0"/>
              <a:t> FADC250, (FADC125), (F1TDC)</a:t>
            </a:r>
          </a:p>
          <a:p>
            <a:pPr>
              <a:buFont typeface="Arial" pitchFamily="34" charset="0"/>
              <a:buChar char="•"/>
            </a:pPr>
            <a:r>
              <a:rPr lang="en-US" sz="1200" b="1" dirty="0" smtClean="0"/>
              <a:t> Crate Trigger Processor</a:t>
            </a:r>
          </a:p>
          <a:p>
            <a:pPr>
              <a:buFont typeface="Arial" pitchFamily="34" charset="0"/>
              <a:buChar char="•"/>
            </a:pPr>
            <a:r>
              <a:rPr lang="en-US" sz="1200" b="1" dirty="0" smtClean="0"/>
              <a:t> Signal Distribution</a:t>
            </a:r>
          </a:p>
          <a:p>
            <a:pPr>
              <a:buFont typeface="Arial" pitchFamily="34" charset="0"/>
              <a:buChar char="•"/>
            </a:pPr>
            <a:r>
              <a:rPr lang="en-US" sz="1200" b="1" dirty="0" smtClean="0"/>
              <a:t> Trigger Interface</a:t>
            </a:r>
            <a:endParaRPr lang="en-US" sz="1200" b="1" dirty="0"/>
          </a:p>
        </p:txBody>
      </p:sp>
      <p:sp>
        <p:nvSpPr>
          <p:cNvPr id="17" name="Rectangle 5"/>
          <p:cNvSpPr>
            <a:spLocks noChangeArrowheads="1"/>
          </p:cNvSpPr>
          <p:nvPr/>
        </p:nvSpPr>
        <p:spPr bwMode="auto">
          <a:xfrm>
            <a:off x="5724140" y="5848494"/>
            <a:ext cx="2422458" cy="646331"/>
          </a:xfrm>
          <a:prstGeom prst="rect">
            <a:avLst/>
          </a:prstGeom>
          <a:noFill/>
          <a:ln w="9525">
            <a:noFill/>
            <a:miter lim="800000"/>
            <a:headEnd/>
            <a:tailEnd/>
          </a:ln>
          <a:effectLst/>
        </p:spPr>
        <p:txBody>
          <a:bodyPr wrap="none">
            <a:spAutoFit/>
          </a:bodyPr>
          <a:lstStyle/>
          <a:p>
            <a:r>
              <a:rPr lang="en-US" sz="1200" b="1" u="sng" dirty="0" smtClean="0"/>
              <a:t>Trigger Control/Synchronization</a:t>
            </a:r>
          </a:p>
          <a:p>
            <a:pPr>
              <a:buFont typeface="Arial" pitchFamily="34" charset="0"/>
              <a:buChar char="•"/>
            </a:pPr>
            <a:r>
              <a:rPr lang="en-US" sz="1200" b="1" dirty="0" smtClean="0"/>
              <a:t> Trigger Supervisor</a:t>
            </a:r>
          </a:p>
          <a:p>
            <a:pPr>
              <a:buFont typeface="Arial" pitchFamily="34" charset="0"/>
              <a:buChar char="•"/>
            </a:pPr>
            <a:r>
              <a:rPr lang="en-US" sz="1200" b="1" dirty="0" smtClean="0"/>
              <a:t> Trigger Distribution</a:t>
            </a:r>
            <a:endParaRPr lang="en-US" sz="1200" b="1" dirty="0"/>
          </a:p>
        </p:txBody>
      </p:sp>
      <p:sp>
        <p:nvSpPr>
          <p:cNvPr id="19" name="Rectangle 18"/>
          <p:cNvSpPr/>
          <p:nvPr/>
        </p:nvSpPr>
        <p:spPr bwMode="auto">
          <a:xfrm>
            <a:off x="5253318" y="761999"/>
            <a:ext cx="3736655" cy="2321359"/>
          </a:xfrm>
          <a:prstGeom prst="rect">
            <a:avLst/>
          </a:prstGeom>
          <a:noFill/>
          <a:ln w="22225" cap="flat" cmpd="sng" algn="ctr">
            <a:solidFill>
              <a:schemeClr val="tx1"/>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20" name="Rectangle 19"/>
          <p:cNvSpPr/>
          <p:nvPr/>
        </p:nvSpPr>
        <p:spPr bwMode="auto">
          <a:xfrm>
            <a:off x="5383644" y="3650463"/>
            <a:ext cx="3629241" cy="2189066"/>
          </a:xfrm>
          <a:prstGeom prst="rect">
            <a:avLst/>
          </a:prstGeom>
          <a:noFill/>
          <a:ln w="22225" cap="flat" cmpd="sng" algn="ctr">
            <a:solidFill>
              <a:schemeClr val="tx1"/>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27" name="Rectangle 26"/>
          <p:cNvSpPr/>
          <p:nvPr/>
        </p:nvSpPr>
        <p:spPr>
          <a:xfrm>
            <a:off x="654724" y="1024895"/>
            <a:ext cx="691284" cy="184666"/>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smtClean="0">
                <a:ln w="11430"/>
                <a:solidFill>
                  <a:srgbClr val="FF0000"/>
                </a:solidFill>
                <a:effectLst>
                  <a:outerShdw blurRad="50800" dist="39000" dir="5460000" algn="tl">
                    <a:srgbClr val="000000">
                      <a:alpha val="38000"/>
                    </a:srgbClr>
                  </a:outerShdw>
                </a:effectLst>
              </a:rPr>
              <a:t>FADC250</a:t>
            </a:r>
            <a:endParaRPr lang="en-US" sz="1200" b="1" cap="none" spc="0" dirty="0">
              <a:ln w="11430"/>
              <a:solidFill>
                <a:srgbClr val="FF0000"/>
              </a:solidFill>
              <a:effectLst>
                <a:outerShdw blurRad="50800" dist="39000" dir="5460000" algn="tl">
                  <a:srgbClr val="000000">
                    <a:alpha val="38000"/>
                  </a:srgbClr>
                </a:outerShdw>
              </a:effectLst>
            </a:endParaRPr>
          </a:p>
        </p:txBody>
      </p:sp>
      <p:sp>
        <p:nvSpPr>
          <p:cNvPr id="28" name="Rectangle 27"/>
          <p:cNvSpPr/>
          <p:nvPr/>
        </p:nvSpPr>
        <p:spPr>
          <a:xfrm>
            <a:off x="2113492" y="1024895"/>
            <a:ext cx="308456" cy="184666"/>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smtClean="0">
                <a:ln w="11430"/>
                <a:solidFill>
                  <a:srgbClr val="FF0000"/>
                </a:solidFill>
                <a:effectLst>
                  <a:outerShdw blurRad="50800" dist="39000" dir="5460000" algn="tl">
                    <a:srgbClr val="000000">
                      <a:alpha val="38000"/>
                    </a:srgbClr>
                  </a:outerShdw>
                </a:effectLst>
              </a:rPr>
              <a:t>CTP</a:t>
            </a:r>
            <a:endParaRPr lang="en-US" sz="1200" b="1" cap="none" spc="0" dirty="0">
              <a:ln w="11430"/>
              <a:solidFill>
                <a:srgbClr val="FF0000"/>
              </a:solidFill>
              <a:effectLst>
                <a:outerShdw blurRad="50800" dist="39000" dir="5460000" algn="tl">
                  <a:srgbClr val="000000">
                    <a:alpha val="38000"/>
                  </a:srgbClr>
                </a:outerShdw>
              </a:effectLst>
            </a:endParaRPr>
          </a:p>
        </p:txBody>
      </p:sp>
      <p:sp>
        <p:nvSpPr>
          <p:cNvPr id="30" name="Rectangle 29"/>
          <p:cNvSpPr/>
          <p:nvPr/>
        </p:nvSpPr>
        <p:spPr>
          <a:xfrm>
            <a:off x="712331" y="3244334"/>
            <a:ext cx="271270" cy="215444"/>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smtClean="0">
                <a:ln w="11430"/>
                <a:solidFill>
                  <a:srgbClr val="FF0000"/>
                </a:solidFill>
                <a:effectLst>
                  <a:outerShdw blurRad="50800" dist="39000" dir="5460000" algn="tl">
                    <a:srgbClr val="000000">
                      <a:alpha val="38000"/>
                    </a:srgbClr>
                  </a:outerShdw>
                </a:effectLst>
              </a:rPr>
              <a:t>SD</a:t>
            </a:r>
            <a:endParaRPr lang="en-US" sz="1400" b="1" cap="none" spc="0" dirty="0">
              <a:ln w="11430"/>
              <a:solidFill>
                <a:srgbClr val="FF0000"/>
              </a:solidFill>
              <a:effectLst>
                <a:outerShdw blurRad="50800" dist="39000" dir="5460000" algn="tl">
                  <a:srgbClr val="000000">
                    <a:alpha val="38000"/>
                  </a:srgbClr>
                </a:outerShdw>
              </a:effectLst>
            </a:endParaRPr>
          </a:p>
        </p:txBody>
      </p:sp>
      <p:sp>
        <p:nvSpPr>
          <p:cNvPr id="31" name="Rectangle 30"/>
          <p:cNvSpPr/>
          <p:nvPr/>
        </p:nvSpPr>
        <p:spPr>
          <a:xfrm>
            <a:off x="2267720" y="3244334"/>
            <a:ext cx="291691" cy="215444"/>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smtClean="0">
                <a:ln w="11430"/>
                <a:solidFill>
                  <a:srgbClr val="FF0000"/>
                </a:solidFill>
                <a:effectLst>
                  <a:outerShdw blurRad="50800" dist="39000" dir="5460000" algn="tl">
                    <a:srgbClr val="000000">
                      <a:alpha val="38000"/>
                    </a:srgbClr>
                  </a:outerShdw>
                </a:effectLst>
              </a:rPr>
              <a:t>TI</a:t>
            </a:r>
            <a:endParaRPr lang="en-US" sz="1400" b="1" cap="none" spc="0" dirty="0">
              <a:ln w="11430"/>
              <a:solidFill>
                <a:srgbClr val="FF0000"/>
              </a:solidFill>
              <a:effectLst>
                <a:outerShdw blurRad="50800" dist="39000" dir="5460000" algn="tl">
                  <a:srgbClr val="000000">
                    <a:alpha val="38000"/>
                  </a:srgbClr>
                </a:outerShdw>
              </a:effectLst>
            </a:endParaRPr>
          </a:p>
        </p:txBody>
      </p:sp>
      <p:sp>
        <p:nvSpPr>
          <p:cNvPr id="32" name="Rectangle 31"/>
          <p:cNvSpPr/>
          <p:nvPr/>
        </p:nvSpPr>
        <p:spPr>
          <a:xfrm>
            <a:off x="6069782" y="840229"/>
            <a:ext cx="312112" cy="492443"/>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solidFill>
                  <a:srgbClr val="FF0000"/>
                </a:solidFill>
                <a:effectLst>
                  <a:outerShdw blurRad="50800" dist="39000" dir="5460000" algn="tl">
                    <a:srgbClr val="000000">
                      <a:alpha val="38000"/>
                    </a:srgbClr>
                  </a:outerShdw>
                </a:effectLst>
              </a:rPr>
              <a:t>P</a:t>
            </a:r>
            <a:endParaRPr lang="en-US" b="1" cap="none" spc="0" dirty="0">
              <a:ln w="11430"/>
              <a:solidFill>
                <a:srgbClr val="FF0000"/>
              </a:solidFill>
              <a:effectLst>
                <a:outerShdw blurRad="50800" dist="39000" dir="5460000" algn="tl">
                  <a:srgbClr val="000000">
                    <a:alpha val="38000"/>
                  </a:srgbClr>
                </a:outerShdw>
              </a:effectLst>
            </a:endParaRPr>
          </a:p>
        </p:txBody>
      </p:sp>
      <p:sp>
        <p:nvSpPr>
          <p:cNvPr id="34" name="Rectangle 33"/>
          <p:cNvSpPr/>
          <p:nvPr/>
        </p:nvSpPr>
        <p:spPr>
          <a:xfrm>
            <a:off x="7740385" y="3874467"/>
            <a:ext cx="237740" cy="184666"/>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smtClean="0">
                <a:ln w="11430"/>
                <a:solidFill>
                  <a:srgbClr val="FF0000"/>
                </a:solidFill>
                <a:effectLst>
                  <a:outerShdw blurRad="50800" dist="39000" dir="5460000" algn="tl">
                    <a:srgbClr val="000000">
                      <a:alpha val="38000"/>
                    </a:srgbClr>
                  </a:outerShdw>
                </a:effectLst>
              </a:rPr>
              <a:t>TS</a:t>
            </a:r>
            <a:endParaRPr lang="en-US" sz="1200" b="1" cap="none" spc="0" dirty="0">
              <a:ln w="11430"/>
              <a:solidFill>
                <a:srgbClr val="FF0000"/>
              </a:solidFill>
              <a:effectLst>
                <a:outerShdw blurRad="50800" dist="39000" dir="5460000" algn="tl">
                  <a:srgbClr val="000000">
                    <a:alpha val="38000"/>
                  </a:srgbClr>
                </a:outerShdw>
              </a:effectLst>
            </a:endParaRPr>
          </a:p>
        </p:txBody>
      </p:sp>
      <p:sp>
        <p:nvSpPr>
          <p:cNvPr id="35" name="Rectangle 34"/>
          <p:cNvSpPr/>
          <p:nvPr/>
        </p:nvSpPr>
        <p:spPr>
          <a:xfrm>
            <a:off x="5839354" y="3732424"/>
            <a:ext cx="230428" cy="184666"/>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smtClean="0">
                <a:ln w="11430"/>
                <a:solidFill>
                  <a:srgbClr val="FF0000"/>
                </a:solidFill>
                <a:effectLst>
                  <a:outerShdw blurRad="50800" dist="39000" dir="5460000" algn="tl">
                    <a:srgbClr val="000000">
                      <a:alpha val="38000"/>
                    </a:srgbClr>
                  </a:outerShdw>
                </a:effectLst>
              </a:rPr>
              <a:t>TD</a:t>
            </a:r>
            <a:endParaRPr lang="en-US" sz="1200" b="1" cap="none" spc="0" dirty="0">
              <a:ln w="11430"/>
              <a:solidFill>
                <a:srgbClr val="FF0000"/>
              </a:solidFill>
              <a:effectLst>
                <a:outerShdw blurRad="50800" dist="39000" dir="5460000" algn="tl">
                  <a:srgbClr val="000000">
                    <a:alpha val="38000"/>
                  </a:srgbClr>
                </a:outerShdw>
              </a:effectLst>
            </a:endParaRPr>
          </a:p>
        </p:txBody>
      </p:sp>
      <p:cxnSp>
        <p:nvCxnSpPr>
          <p:cNvPr id="39" name="Straight Arrow Connector 38"/>
          <p:cNvCxnSpPr>
            <a:endCxn id="19" idx="1"/>
          </p:cNvCxnSpPr>
          <p:nvPr/>
        </p:nvCxnSpPr>
        <p:spPr bwMode="auto">
          <a:xfrm flipV="1">
            <a:off x="3805342" y="1922679"/>
            <a:ext cx="1447976" cy="8544"/>
          </a:xfrm>
          <a:prstGeom prst="straightConnector1">
            <a:avLst/>
          </a:prstGeom>
          <a:solidFill>
            <a:schemeClr val="accent1"/>
          </a:solidFill>
          <a:ln w="38100" cap="flat" cmpd="sng" algn="ctr">
            <a:solidFill>
              <a:srgbClr val="FFC000"/>
            </a:solidFill>
            <a:prstDash val="solid"/>
            <a:round/>
            <a:headEnd type="oval" w="lg" len="sm"/>
            <a:tailEnd type="stealth" w="lg" len="lg"/>
          </a:ln>
          <a:effectLst/>
        </p:spPr>
      </p:cxnSp>
      <p:sp>
        <p:nvSpPr>
          <p:cNvPr id="40" name="Donut 39"/>
          <p:cNvSpPr/>
          <p:nvPr/>
        </p:nvSpPr>
        <p:spPr bwMode="auto">
          <a:xfrm>
            <a:off x="4168751" y="1931218"/>
            <a:ext cx="403249" cy="230428"/>
          </a:xfrm>
          <a:prstGeom prst="donut">
            <a:avLst/>
          </a:prstGeom>
          <a:solidFill>
            <a:srgbClr val="FFC000"/>
          </a:solidFill>
          <a:ln w="31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FFC000"/>
              </a:solidFill>
              <a:effectLst/>
              <a:latin typeface="Times" pitchFamily="18" charset="0"/>
            </a:endParaRPr>
          </a:p>
        </p:txBody>
      </p:sp>
      <p:sp>
        <p:nvSpPr>
          <p:cNvPr id="41" name="TextBox 40"/>
          <p:cNvSpPr txBox="1"/>
          <p:nvPr/>
        </p:nvSpPr>
        <p:spPr>
          <a:xfrm>
            <a:off x="3898211" y="1373842"/>
            <a:ext cx="1350754" cy="461665"/>
          </a:xfrm>
          <a:prstGeom prst="rect">
            <a:avLst/>
          </a:prstGeom>
          <a:noFill/>
        </p:spPr>
        <p:txBody>
          <a:bodyPr wrap="none" rtlCol="0">
            <a:spAutoFit/>
          </a:bodyPr>
          <a:lstStyle/>
          <a:p>
            <a:r>
              <a:rPr lang="en-US" sz="1200" dirty="0" smtClean="0"/>
              <a:t>L1 Trigger ‘Data’</a:t>
            </a:r>
          </a:p>
          <a:p>
            <a:r>
              <a:rPr lang="en-US" sz="1200" dirty="0" smtClean="0"/>
              <a:t>MTP Ribbon Fiber</a:t>
            </a:r>
            <a:endParaRPr lang="en-US" sz="1200" dirty="0"/>
          </a:p>
        </p:txBody>
      </p:sp>
      <p:cxnSp>
        <p:nvCxnSpPr>
          <p:cNvPr id="43" name="Straight Arrow Connector 42"/>
          <p:cNvCxnSpPr>
            <a:stCxn id="38" idx="1"/>
          </p:cNvCxnSpPr>
          <p:nvPr/>
        </p:nvCxnSpPr>
        <p:spPr bwMode="auto">
          <a:xfrm rot="10800000">
            <a:off x="3842368" y="4619700"/>
            <a:ext cx="1590244" cy="153540"/>
          </a:xfrm>
          <a:prstGeom prst="straightConnector1">
            <a:avLst/>
          </a:prstGeom>
          <a:solidFill>
            <a:schemeClr val="accent1"/>
          </a:solidFill>
          <a:ln w="38100" cap="flat" cmpd="sng" algn="ctr">
            <a:solidFill>
              <a:srgbClr val="FFC000"/>
            </a:solidFill>
            <a:prstDash val="solid"/>
            <a:round/>
            <a:headEnd type="stealth" w="lg" len="lg"/>
            <a:tailEnd type="stealth" w="lg" len="lg"/>
          </a:ln>
          <a:effectLst/>
        </p:spPr>
      </p:cxnSp>
      <p:sp>
        <p:nvSpPr>
          <p:cNvPr id="44" name="Donut 43"/>
          <p:cNvSpPr/>
          <p:nvPr/>
        </p:nvSpPr>
        <p:spPr bwMode="auto">
          <a:xfrm>
            <a:off x="4226358" y="4638747"/>
            <a:ext cx="403249" cy="230428"/>
          </a:xfrm>
          <a:prstGeom prst="donut">
            <a:avLst/>
          </a:prstGeom>
          <a:solidFill>
            <a:srgbClr val="FFC000"/>
          </a:solidFill>
          <a:ln w="31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FFC000"/>
              </a:solidFill>
              <a:effectLst/>
              <a:latin typeface="Times" pitchFamily="18" charset="0"/>
            </a:endParaRPr>
          </a:p>
        </p:txBody>
      </p:sp>
      <p:sp>
        <p:nvSpPr>
          <p:cNvPr id="45" name="TextBox 44"/>
          <p:cNvSpPr txBox="1"/>
          <p:nvPr/>
        </p:nvSpPr>
        <p:spPr>
          <a:xfrm>
            <a:off x="3684217" y="3889856"/>
            <a:ext cx="1602746" cy="646331"/>
          </a:xfrm>
          <a:prstGeom prst="rect">
            <a:avLst/>
          </a:prstGeom>
          <a:noFill/>
        </p:spPr>
        <p:txBody>
          <a:bodyPr wrap="none" rtlCol="0">
            <a:spAutoFit/>
          </a:bodyPr>
          <a:lstStyle/>
          <a:p>
            <a:r>
              <a:rPr lang="en-US" sz="1200" dirty="0" smtClean="0"/>
              <a:t>Trigger ‘Link” Control</a:t>
            </a:r>
          </a:p>
          <a:p>
            <a:r>
              <a:rPr lang="en-US" sz="1200" dirty="0" smtClean="0"/>
              <a:t>Clock, Sync</a:t>
            </a:r>
          </a:p>
          <a:p>
            <a:r>
              <a:rPr lang="en-US" sz="1200" dirty="0" smtClean="0"/>
              <a:t>MTP Ribbon Fiber</a:t>
            </a:r>
            <a:endParaRPr lang="en-US" sz="1200" dirty="0"/>
          </a:p>
        </p:txBody>
      </p:sp>
      <p:sp>
        <p:nvSpPr>
          <p:cNvPr id="36" name="Rounded Rectangle 35"/>
          <p:cNvSpPr/>
          <p:nvPr/>
        </p:nvSpPr>
        <p:spPr bwMode="auto">
          <a:xfrm>
            <a:off x="136261" y="779078"/>
            <a:ext cx="1785817" cy="2246673"/>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37" name="Rounded Rectangle 36"/>
          <p:cNvSpPr/>
          <p:nvPr/>
        </p:nvSpPr>
        <p:spPr bwMode="auto">
          <a:xfrm>
            <a:off x="136261" y="3140965"/>
            <a:ext cx="1785817" cy="2246673"/>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38" name="Rounded Rectangle 37"/>
          <p:cNvSpPr/>
          <p:nvPr/>
        </p:nvSpPr>
        <p:spPr bwMode="auto">
          <a:xfrm>
            <a:off x="5432612" y="3659428"/>
            <a:ext cx="1750961" cy="2227623"/>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42" name="Rounded Rectangle 41"/>
          <p:cNvSpPr/>
          <p:nvPr/>
        </p:nvSpPr>
        <p:spPr bwMode="auto">
          <a:xfrm>
            <a:off x="1922078" y="3140965"/>
            <a:ext cx="1785817" cy="2246673"/>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46" name="Rounded Rectangle 45"/>
          <p:cNvSpPr/>
          <p:nvPr/>
        </p:nvSpPr>
        <p:spPr bwMode="auto">
          <a:xfrm>
            <a:off x="1979685" y="836685"/>
            <a:ext cx="1785817" cy="2246673"/>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pic>
        <p:nvPicPr>
          <p:cNvPr id="48" name="Picture 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5400000">
            <a:off x="5175362" y="1064519"/>
            <a:ext cx="2209088" cy="177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ounded Rectangle 46"/>
          <p:cNvSpPr/>
          <p:nvPr/>
        </p:nvSpPr>
        <p:spPr bwMode="auto">
          <a:xfrm>
            <a:off x="5365398" y="788355"/>
            <a:ext cx="1881380" cy="2249872"/>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16" name="Rectangle 5"/>
          <p:cNvSpPr>
            <a:spLocks noChangeArrowheads="1"/>
          </p:cNvSpPr>
          <p:nvPr/>
        </p:nvSpPr>
        <p:spPr bwMode="auto">
          <a:xfrm>
            <a:off x="5829300" y="2857500"/>
            <a:ext cx="1929887" cy="830997"/>
          </a:xfrm>
          <a:prstGeom prst="rect">
            <a:avLst/>
          </a:prstGeom>
          <a:noFill/>
          <a:ln w="9525">
            <a:noFill/>
            <a:miter lim="800000"/>
            <a:headEnd/>
            <a:tailEnd/>
          </a:ln>
          <a:effectLst/>
        </p:spPr>
        <p:txBody>
          <a:bodyPr wrap="none">
            <a:spAutoFit/>
          </a:bodyPr>
          <a:lstStyle/>
          <a:p>
            <a:endParaRPr lang="en-US" sz="1200" b="1" u="sng" dirty="0" smtClean="0"/>
          </a:p>
          <a:p>
            <a:r>
              <a:rPr lang="en-US" sz="1200" b="1" u="sng" dirty="0" smtClean="0"/>
              <a:t>Global Trigger Crate</a:t>
            </a:r>
          </a:p>
          <a:p>
            <a:pPr>
              <a:buFont typeface="Arial" pitchFamily="34" charset="0"/>
              <a:buChar char="•"/>
            </a:pPr>
            <a:r>
              <a:rPr lang="en-US" sz="1200" b="1" dirty="0" smtClean="0"/>
              <a:t> Sub-System Processor</a:t>
            </a:r>
          </a:p>
          <a:p>
            <a:pPr>
              <a:buFont typeface="Arial" pitchFamily="34" charset="0"/>
              <a:buChar char="•"/>
            </a:pPr>
            <a:r>
              <a:rPr lang="en-US" sz="1200" b="1" dirty="0" smtClean="0"/>
              <a:t> Global Trigger Processor</a:t>
            </a:r>
            <a:endParaRPr lang="en-US" sz="1200" b="1" dirty="0"/>
          </a:p>
        </p:txBody>
      </p:sp>
      <p:sp>
        <p:nvSpPr>
          <p:cNvPr id="52" name="Rounded Rectangle 51"/>
          <p:cNvSpPr/>
          <p:nvPr/>
        </p:nvSpPr>
        <p:spPr bwMode="auto">
          <a:xfrm>
            <a:off x="7366747" y="809065"/>
            <a:ext cx="1574583" cy="2246673"/>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53" name="Rounded Rectangle 52"/>
          <p:cNvSpPr/>
          <p:nvPr/>
        </p:nvSpPr>
        <p:spPr bwMode="auto">
          <a:xfrm>
            <a:off x="7243482" y="3668392"/>
            <a:ext cx="1691688" cy="2187695"/>
          </a:xfrm>
          <a:prstGeom prst="roundRect">
            <a:avLst/>
          </a:prstGeom>
          <a:noFill/>
          <a:ln w="76200" cap="flat" cmpd="sng" algn="ctr">
            <a:solidFill>
              <a:srgbClr val="00B050"/>
            </a:solidFill>
            <a:prstDash val="solid"/>
            <a:round/>
            <a:headEnd type="none" w="med" len="med"/>
            <a:tailEnd type="none" w="med" len="med"/>
          </a:ln>
          <a:effectLst>
            <a:innerShdw blurRad="63500" dist="50800" dir="18900000">
              <a:prstClr val="black">
                <a:alpha val="50000"/>
              </a:prstClr>
            </a:inn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49" name="Rectangle 48"/>
          <p:cNvSpPr/>
          <p:nvPr/>
        </p:nvSpPr>
        <p:spPr>
          <a:xfrm>
            <a:off x="5915554" y="883899"/>
            <a:ext cx="308456" cy="215444"/>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smtClean="0">
                <a:ln w="11430"/>
                <a:solidFill>
                  <a:srgbClr val="FF0000"/>
                </a:solidFill>
                <a:effectLst>
                  <a:outerShdw blurRad="50800" dist="39000" dir="5460000" algn="tl">
                    <a:srgbClr val="000000">
                      <a:alpha val="38000"/>
                    </a:srgbClr>
                  </a:outerShdw>
                </a:effectLst>
              </a:rPr>
              <a:t>SSP</a:t>
            </a:r>
            <a:endParaRPr lang="en-US" sz="1400" b="1" cap="none" spc="0" dirty="0">
              <a:ln w="11430"/>
              <a:solidFill>
                <a:srgbClr val="FF0000"/>
              </a:solidFill>
              <a:effectLst>
                <a:outerShdw blurRad="50800" dist="39000" dir="5460000" algn="tl">
                  <a:srgbClr val="000000">
                    <a:alpha val="38000"/>
                  </a:srgbClr>
                </a:outerShdw>
              </a:effectLst>
            </a:endParaRPr>
          </a:p>
        </p:txBody>
      </p:sp>
      <p:pic>
        <p:nvPicPr>
          <p:cNvPr id="50"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47" t="2702" r="16726" b="6503"/>
          <a:stretch/>
        </p:blipFill>
        <p:spPr bwMode="auto">
          <a:xfrm>
            <a:off x="7427258" y="914400"/>
            <a:ext cx="1447800" cy="2133600"/>
          </a:xfrm>
          <a:prstGeom prst="rect">
            <a:avLst/>
          </a:prstGeom>
          <a:noFill/>
        </p:spPr>
      </p:pic>
      <p:sp>
        <p:nvSpPr>
          <p:cNvPr id="33" name="Rectangle 32"/>
          <p:cNvSpPr/>
          <p:nvPr/>
        </p:nvSpPr>
        <p:spPr>
          <a:xfrm>
            <a:off x="7740385" y="994117"/>
            <a:ext cx="390140" cy="184666"/>
          </a:xfrm>
          <a:prstGeom prst="rect">
            <a:avLst/>
          </a:prstGeom>
          <a:solidFill>
            <a:schemeClr val="bg1"/>
          </a:solidFill>
        </p:spPr>
        <p:txBody>
          <a:bodyPr wrap="square" lIns="0" tIns="0" rIns="0" bIns="0" anchor="ctr" anchorCtr="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200" b="1" cap="none" spc="0" dirty="0" smtClean="0">
                <a:ln w="11430"/>
                <a:solidFill>
                  <a:srgbClr val="FF0000"/>
                </a:solidFill>
                <a:effectLst>
                  <a:outerShdw blurRad="50800" dist="39000" dir="5460000" algn="tl">
                    <a:srgbClr val="000000">
                      <a:alpha val="38000"/>
                    </a:srgbClr>
                  </a:outerShdw>
                </a:effectLst>
              </a:rPr>
              <a:t>GTP</a:t>
            </a:r>
            <a:endParaRPr lang="en-US" sz="1200" b="1" cap="none" spc="0"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ductionBoards_Electronics_001.jpg"/>
          <p:cNvPicPr>
            <a:picLocks noChangeAspect="1"/>
          </p:cNvPicPr>
          <p:nvPr/>
        </p:nvPicPr>
        <p:blipFill>
          <a:blip r:embed="rId2" cstate="print"/>
          <a:stretch>
            <a:fillRect/>
          </a:stretch>
        </p:blipFill>
        <p:spPr>
          <a:xfrm>
            <a:off x="389382" y="733806"/>
            <a:ext cx="8365236" cy="5390388"/>
          </a:xfrm>
          <a:prstGeom prst="rect">
            <a:avLst/>
          </a:prstGeom>
        </p:spPr>
      </p:pic>
      <p:sp>
        <p:nvSpPr>
          <p:cNvPr id="5" name="TextBox 29"/>
          <p:cNvSpPr txBox="1">
            <a:spLocks noChangeArrowheads="1"/>
          </p:cNvSpPr>
          <p:nvPr/>
        </p:nvSpPr>
        <p:spPr bwMode="auto">
          <a:xfrm>
            <a:off x="1144588" y="0"/>
            <a:ext cx="6986400" cy="646331"/>
          </a:xfrm>
          <a:prstGeom prst="rect">
            <a:avLst/>
          </a:prstGeom>
          <a:noFill/>
          <a:ln w="9525">
            <a:noFill/>
            <a:miter lim="800000"/>
            <a:headEnd/>
            <a:tailEnd/>
          </a:ln>
        </p:spPr>
        <p:txBody>
          <a:bodyPr wrap="square">
            <a:spAutoFit/>
          </a:bodyPr>
          <a:lstStyle/>
          <a:p>
            <a:pPr algn="ctr" eaLnBrk="0" hangingPunct="0"/>
            <a:r>
              <a:rPr lang="en-US" sz="3600" dirty="0" smtClean="0">
                <a:latin typeface="Calibri" pitchFamily="34" charset="0"/>
              </a:rPr>
              <a:t>12GeV Production Board Quantities</a:t>
            </a:r>
            <a:endParaRPr lang="en-US" sz="3600" dirty="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2" descr="P1240002.JPG"/>
          <p:cNvPicPr>
            <a:picLocks noChangeAspect="1"/>
          </p:cNvPicPr>
          <p:nvPr/>
        </p:nvPicPr>
        <p:blipFill>
          <a:blip r:embed="rId3" cstate="print"/>
          <a:srcRect/>
          <a:stretch>
            <a:fillRect/>
          </a:stretch>
        </p:blipFill>
        <p:spPr bwMode="auto">
          <a:xfrm>
            <a:off x="0" y="838200"/>
            <a:ext cx="4000500" cy="5334000"/>
          </a:xfrm>
          <a:prstGeom prst="rect">
            <a:avLst/>
          </a:prstGeom>
          <a:noFill/>
          <a:ln w="9525">
            <a:noFill/>
            <a:miter lim="800000"/>
            <a:headEnd/>
            <a:tailEnd/>
          </a:ln>
        </p:spPr>
      </p:pic>
      <p:sp>
        <p:nvSpPr>
          <p:cNvPr id="30722" name="Rectangle 23"/>
          <p:cNvSpPr>
            <a:spLocks noChangeArrowheads="1"/>
          </p:cNvSpPr>
          <p:nvPr/>
        </p:nvSpPr>
        <p:spPr bwMode="auto">
          <a:xfrm>
            <a:off x="4067175" y="1108075"/>
            <a:ext cx="4572000" cy="4893647"/>
          </a:xfrm>
          <a:prstGeom prst="rect">
            <a:avLst/>
          </a:prstGeom>
          <a:noFill/>
          <a:ln w="9525">
            <a:noFill/>
            <a:miter lim="800000"/>
            <a:headEnd/>
            <a:tailEnd/>
          </a:ln>
        </p:spPr>
        <p:txBody>
          <a:bodyPr>
            <a:spAutoFit/>
          </a:bodyPr>
          <a:lstStyle/>
          <a:p>
            <a:pPr eaLnBrk="0" hangingPunct="0">
              <a:buFont typeface="Wingdings" pitchFamily="2" charset="2"/>
              <a:buChar char="§"/>
            </a:pPr>
            <a:r>
              <a:rPr lang="en-US" sz="1600" dirty="0"/>
              <a:t>  16 Channel, 12-bit</a:t>
            </a:r>
          </a:p>
          <a:p>
            <a:pPr lvl="1" eaLnBrk="0" hangingPunct="0">
              <a:buFont typeface="Wingdings" pitchFamily="2" charset="2"/>
              <a:buChar char="§"/>
            </a:pPr>
            <a:r>
              <a:rPr lang="en-US" sz="1600" dirty="0"/>
              <a:t>  4ns continuous sampling </a:t>
            </a:r>
          </a:p>
          <a:p>
            <a:pPr lvl="1" eaLnBrk="0" hangingPunct="0">
              <a:buFont typeface="Wingdings" pitchFamily="2" charset="2"/>
              <a:buChar char="§"/>
            </a:pPr>
            <a:r>
              <a:rPr lang="en-US" sz="1600" dirty="0"/>
              <a:t> Input Ranges: 0.5V, 1.0V, 2.0V</a:t>
            </a:r>
          </a:p>
          <a:p>
            <a:pPr lvl="1" eaLnBrk="0" hangingPunct="0"/>
            <a:r>
              <a:rPr lang="en-US" sz="1600" dirty="0"/>
              <a:t>   (user selectable via jumpers)</a:t>
            </a:r>
          </a:p>
          <a:p>
            <a:pPr lvl="1" eaLnBrk="0" hangingPunct="0">
              <a:buFont typeface="Wingdings" pitchFamily="2" charset="2"/>
              <a:buChar char="§"/>
            </a:pPr>
            <a:r>
              <a:rPr lang="en-US" sz="1600" dirty="0"/>
              <a:t> Bipolar input, Full Offset Adj.</a:t>
            </a:r>
          </a:p>
          <a:p>
            <a:pPr lvl="1" eaLnBrk="0" hangingPunct="0">
              <a:buFont typeface="Wingdings" pitchFamily="2" charset="2"/>
              <a:buChar char="§"/>
            </a:pPr>
            <a:r>
              <a:rPr lang="en-US" sz="1600" dirty="0"/>
              <a:t> Intrinsic resolution – </a:t>
            </a:r>
            <a:r>
              <a:rPr lang="el-GR" sz="1600" dirty="0"/>
              <a:t>σ</a:t>
            </a:r>
            <a:r>
              <a:rPr lang="en-US" sz="1600" dirty="0"/>
              <a:t> = 1.15 LSB.</a:t>
            </a:r>
          </a:p>
          <a:p>
            <a:pPr lvl="1" eaLnBrk="0" hangingPunct="0">
              <a:buFont typeface="Wingdings" pitchFamily="2" charset="2"/>
              <a:buChar char="§"/>
            </a:pPr>
            <a:r>
              <a:rPr lang="en-US" sz="1600" dirty="0"/>
              <a:t> 2eSST VME64x readout </a:t>
            </a:r>
          </a:p>
          <a:p>
            <a:pPr lvl="1" eaLnBrk="0" hangingPunct="0">
              <a:buFont typeface="Wingdings" pitchFamily="2" charset="2"/>
              <a:buChar char="§"/>
            </a:pPr>
            <a:r>
              <a:rPr lang="en-US" sz="1600" dirty="0"/>
              <a:t>  Several modes for readout data format</a:t>
            </a:r>
          </a:p>
          <a:p>
            <a:pPr lvl="2" eaLnBrk="0" hangingPunct="0">
              <a:buFont typeface="Wingdings" pitchFamily="2" charset="2"/>
              <a:buChar char="§"/>
            </a:pPr>
            <a:r>
              <a:rPr lang="en-US" sz="1600" dirty="0"/>
              <a:t> </a:t>
            </a:r>
            <a:r>
              <a:rPr lang="en-US" sz="1400" dirty="0"/>
              <a:t>Raw data</a:t>
            </a:r>
          </a:p>
          <a:p>
            <a:pPr lvl="2" eaLnBrk="0" hangingPunct="0">
              <a:buFont typeface="Wingdings" pitchFamily="2" charset="2"/>
              <a:buChar char="§"/>
            </a:pPr>
            <a:r>
              <a:rPr lang="en-US" sz="1400" dirty="0"/>
              <a:t> Pulse sum mode (Charge)</a:t>
            </a:r>
          </a:p>
          <a:p>
            <a:pPr lvl="2" eaLnBrk="0" hangingPunct="0">
              <a:buFont typeface="Wingdings" pitchFamily="2" charset="2"/>
              <a:buChar char="§"/>
            </a:pPr>
            <a:r>
              <a:rPr lang="en-US" sz="1400" dirty="0"/>
              <a:t> TDC algorithm for timing on LE</a:t>
            </a:r>
          </a:p>
          <a:p>
            <a:pPr lvl="1" eaLnBrk="0" hangingPunct="0">
              <a:buFont typeface="Wingdings" pitchFamily="2" charset="2"/>
              <a:buChar char="§"/>
            </a:pPr>
            <a:r>
              <a:rPr lang="en-US" sz="1600" dirty="0"/>
              <a:t> Multi-Gigabit serial data transport of trigger information through VXS </a:t>
            </a:r>
            <a:r>
              <a:rPr lang="en-US" sz="1600" dirty="0" smtClean="0"/>
              <a:t>fabric</a:t>
            </a:r>
          </a:p>
          <a:p>
            <a:pPr lvl="1" eaLnBrk="0" hangingPunct="0">
              <a:buFont typeface="Wingdings" pitchFamily="2" charset="2"/>
              <a:buChar char="§"/>
            </a:pPr>
            <a:r>
              <a:rPr lang="en-US" sz="1600" dirty="0" smtClean="0"/>
              <a:t>  Xilinx Virtex V technology</a:t>
            </a:r>
            <a:endParaRPr lang="en-US" sz="1600" dirty="0"/>
          </a:p>
          <a:p>
            <a:pPr lvl="1" eaLnBrk="0" hangingPunct="0">
              <a:buFont typeface="Wingdings" pitchFamily="2" charset="2"/>
              <a:buChar char="§"/>
            </a:pPr>
            <a:r>
              <a:rPr lang="en-US" sz="1600" dirty="0"/>
              <a:t> On board trigger features</a:t>
            </a:r>
          </a:p>
          <a:p>
            <a:pPr lvl="2" eaLnBrk="0" hangingPunct="0">
              <a:buFont typeface="Wingdings" pitchFamily="2" charset="2"/>
              <a:buChar char="§"/>
            </a:pPr>
            <a:r>
              <a:rPr lang="en-US" sz="1600" dirty="0"/>
              <a:t> </a:t>
            </a:r>
            <a:r>
              <a:rPr lang="en-US" sz="1600" dirty="0" smtClean="0"/>
              <a:t> </a:t>
            </a:r>
            <a:r>
              <a:rPr lang="en-US" sz="1400" dirty="0" smtClean="0"/>
              <a:t>Channel </a:t>
            </a:r>
            <a:r>
              <a:rPr lang="en-US" sz="1400" dirty="0"/>
              <a:t>summing</a:t>
            </a:r>
          </a:p>
          <a:p>
            <a:pPr lvl="2" eaLnBrk="0" hangingPunct="0">
              <a:buFont typeface="Wingdings" pitchFamily="2" charset="2"/>
              <a:buChar char="§"/>
            </a:pPr>
            <a:r>
              <a:rPr lang="en-US" sz="1400" dirty="0"/>
              <a:t> </a:t>
            </a:r>
            <a:r>
              <a:rPr lang="en-US" sz="1400" dirty="0" smtClean="0"/>
              <a:t> Channel coincidence </a:t>
            </a:r>
          </a:p>
          <a:p>
            <a:pPr lvl="2" eaLnBrk="0" hangingPunct="0">
              <a:buFont typeface="Wingdings" pitchFamily="2" charset="2"/>
              <a:buChar char="§"/>
            </a:pPr>
            <a:r>
              <a:rPr lang="en-US" sz="1400" dirty="0" smtClean="0"/>
              <a:t>  Hit counters (Scalers)</a:t>
            </a:r>
            <a:endParaRPr lang="en-US" sz="1400" dirty="0"/>
          </a:p>
          <a:p>
            <a:pPr lvl="1" eaLnBrk="0" hangingPunct="0">
              <a:buFont typeface="Wingdings" pitchFamily="2" charset="2"/>
              <a:buChar char="§"/>
            </a:pPr>
            <a:r>
              <a:rPr lang="en-US" sz="1600" dirty="0"/>
              <a:t> </a:t>
            </a:r>
            <a:r>
              <a:rPr lang="en-US" sz="1600" dirty="0" smtClean="0"/>
              <a:t>In use by ALL Hall groups</a:t>
            </a:r>
          </a:p>
          <a:p>
            <a:pPr lvl="1" eaLnBrk="0" hangingPunct="0">
              <a:buFont typeface="Wingdings" pitchFamily="2" charset="2"/>
              <a:buChar char="§"/>
            </a:pPr>
            <a:r>
              <a:rPr lang="en-US" sz="1600" dirty="0"/>
              <a:t> </a:t>
            </a:r>
            <a:r>
              <a:rPr lang="en-US" sz="1600" dirty="0" smtClean="0"/>
              <a:t>802 boards on site</a:t>
            </a:r>
            <a:endParaRPr lang="en-US" sz="1400" dirty="0"/>
          </a:p>
        </p:txBody>
      </p:sp>
      <p:sp>
        <p:nvSpPr>
          <p:cNvPr id="30723" name="TextBox 29"/>
          <p:cNvSpPr txBox="1">
            <a:spLocks noChangeArrowheads="1"/>
          </p:cNvSpPr>
          <p:nvPr/>
        </p:nvSpPr>
        <p:spPr bwMode="auto">
          <a:xfrm>
            <a:off x="1714500" y="0"/>
            <a:ext cx="5715000" cy="646113"/>
          </a:xfrm>
          <a:prstGeom prst="rect">
            <a:avLst/>
          </a:prstGeom>
          <a:solidFill>
            <a:schemeClr val="bg1"/>
          </a:solidFill>
          <a:ln w="9525">
            <a:noFill/>
            <a:miter lim="800000"/>
            <a:headEnd/>
            <a:tailEnd/>
          </a:ln>
        </p:spPr>
        <p:txBody>
          <a:bodyPr>
            <a:spAutoFit/>
          </a:bodyPr>
          <a:lstStyle/>
          <a:p>
            <a:pPr algn="ctr" eaLnBrk="0" hangingPunct="0"/>
            <a:r>
              <a:rPr lang="en-US" sz="3600" dirty="0">
                <a:latin typeface="Calibri" pitchFamily="34" charset="0"/>
              </a:rPr>
              <a:t>Flash ADC 250MHz</a:t>
            </a:r>
          </a:p>
        </p:txBody>
      </p:sp>
      <p:sp>
        <p:nvSpPr>
          <p:cNvPr id="30724" name="TextBox 4"/>
          <p:cNvSpPr txBox="1">
            <a:spLocks noChangeArrowheads="1"/>
          </p:cNvSpPr>
          <p:nvPr/>
        </p:nvSpPr>
        <p:spPr bwMode="auto">
          <a:xfrm>
            <a:off x="8208963" y="152400"/>
            <a:ext cx="968375" cy="501650"/>
          </a:xfrm>
          <a:prstGeom prst="rect">
            <a:avLst/>
          </a:prstGeom>
          <a:noFill/>
          <a:ln w="9525">
            <a:noFill/>
            <a:miter lim="800000"/>
            <a:headEnd/>
            <a:tailEnd/>
          </a:ln>
        </p:spPr>
        <p:txBody>
          <a:bodyPr wrap="none">
            <a:spAutoFit/>
          </a:bodyPr>
          <a:lstStyle/>
          <a:p>
            <a:pPr marL="228600" indent="-228600" algn="ctr" eaLnBrk="0" hangingPunct="0"/>
            <a:r>
              <a:rPr lang="en-US" sz="900" dirty="0"/>
              <a:t>Fast Electronics</a:t>
            </a:r>
          </a:p>
          <a:p>
            <a:pPr marL="228600" indent="-228600" algn="ctr" eaLnBrk="0" hangingPunct="0"/>
            <a:r>
              <a:rPr lang="en-US" sz="900" dirty="0"/>
              <a:t>DAQ  Groups</a:t>
            </a:r>
          </a:p>
          <a:p>
            <a:pPr marL="228600" indent="-228600" algn="ctr" eaLnBrk="0" hangingPunct="0"/>
            <a:r>
              <a:rPr lang="en-US" sz="900" dirty="0"/>
              <a:t>23-Sept-2011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29"/>
          <p:cNvSpPr txBox="1">
            <a:spLocks noChangeArrowheads="1"/>
          </p:cNvSpPr>
          <p:nvPr/>
        </p:nvSpPr>
        <p:spPr bwMode="auto">
          <a:xfrm>
            <a:off x="1752600" y="0"/>
            <a:ext cx="5715000" cy="646113"/>
          </a:xfrm>
          <a:prstGeom prst="rect">
            <a:avLst/>
          </a:prstGeom>
          <a:noFill/>
          <a:ln w="9525">
            <a:noFill/>
            <a:miter lim="800000"/>
            <a:headEnd/>
            <a:tailEnd/>
          </a:ln>
        </p:spPr>
        <p:txBody>
          <a:bodyPr>
            <a:spAutoFit/>
          </a:bodyPr>
          <a:lstStyle/>
          <a:p>
            <a:pPr algn="ctr" eaLnBrk="0" hangingPunct="0"/>
            <a:r>
              <a:rPr lang="en-US" sz="3600" b="1" dirty="0">
                <a:latin typeface="Calibri" pitchFamily="34" charset="0"/>
              </a:rPr>
              <a:t>Crate Trigger Processor </a:t>
            </a:r>
          </a:p>
        </p:txBody>
      </p:sp>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132608" y="1783628"/>
            <a:ext cx="4694583" cy="2862983"/>
          </a:xfrm>
          <a:prstGeom prst="rect">
            <a:avLst/>
          </a:prstGeom>
          <a:noFill/>
          <a:ln w="9525">
            <a:noFill/>
            <a:miter lim="800000"/>
            <a:headEnd/>
            <a:tailEnd/>
          </a:ln>
        </p:spPr>
      </p:pic>
      <p:cxnSp>
        <p:nvCxnSpPr>
          <p:cNvPr id="93" name="Straight Arrow Connector 92"/>
          <p:cNvCxnSpPr/>
          <p:nvPr/>
        </p:nvCxnSpPr>
        <p:spPr>
          <a:xfrm flipH="1" flipV="1">
            <a:off x="3535075" y="3116575"/>
            <a:ext cx="518462" cy="98544"/>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3339" name="TextBox 8"/>
          <p:cNvSpPr txBox="1">
            <a:spLocks noChangeArrowheads="1"/>
          </p:cNvSpPr>
          <p:nvPr/>
        </p:nvSpPr>
        <p:spPr bwMode="auto">
          <a:xfrm>
            <a:off x="3654402" y="3215119"/>
            <a:ext cx="1560416" cy="861774"/>
          </a:xfrm>
          <a:prstGeom prst="rect">
            <a:avLst/>
          </a:prstGeom>
          <a:noFill/>
          <a:ln w="9525">
            <a:noFill/>
            <a:miter lim="800000"/>
            <a:headEnd/>
            <a:tailEnd/>
          </a:ln>
        </p:spPr>
        <p:txBody>
          <a:bodyPr wrap="square">
            <a:spAutoFit/>
          </a:bodyPr>
          <a:lstStyle/>
          <a:p>
            <a:pPr eaLnBrk="0" hangingPunct="0"/>
            <a:r>
              <a:rPr lang="en-US" sz="1200" b="1" dirty="0" smtClean="0">
                <a:latin typeface="Arial" pitchFamily="34" charset="0"/>
                <a:cs typeface="Arial" pitchFamily="34" charset="0"/>
              </a:rPr>
              <a:t>VXS Connectors</a:t>
            </a:r>
          </a:p>
          <a:p>
            <a:pPr eaLnBrk="0" hangingPunct="0"/>
            <a:r>
              <a:rPr lang="en-US" sz="1200" b="1" dirty="0" smtClean="0">
                <a:latin typeface="Arial" pitchFamily="34" charset="0"/>
                <a:cs typeface="Arial" pitchFamily="34" charset="0"/>
              </a:rPr>
              <a:t>Collect serial data from 16 FADC-250</a:t>
            </a:r>
          </a:p>
          <a:p>
            <a:pPr eaLnBrk="0" hangingPunct="0"/>
            <a:r>
              <a:rPr lang="en-US" sz="1400" b="1" i="1" u="sng" dirty="0" smtClean="0">
                <a:latin typeface="Arial" pitchFamily="34" charset="0"/>
                <a:cs typeface="Arial" pitchFamily="34" charset="0"/>
              </a:rPr>
              <a:t>(64Gbps</a:t>
            </a:r>
            <a:r>
              <a:rPr lang="en-US" sz="1200" b="1" dirty="0" smtClean="0">
                <a:latin typeface="Arial" pitchFamily="34" charset="0"/>
                <a:cs typeface="Arial" pitchFamily="34" charset="0"/>
              </a:rPr>
              <a:t>)</a:t>
            </a:r>
            <a:endParaRPr lang="en-US" sz="1200" b="1" dirty="0">
              <a:latin typeface="Arial" pitchFamily="34" charset="0"/>
              <a:cs typeface="Arial" pitchFamily="34" charset="0"/>
            </a:endParaRPr>
          </a:p>
        </p:txBody>
      </p:sp>
      <p:sp>
        <p:nvSpPr>
          <p:cNvPr id="14" name="TextBox 13"/>
          <p:cNvSpPr txBox="1"/>
          <p:nvPr/>
        </p:nvSpPr>
        <p:spPr>
          <a:xfrm>
            <a:off x="8093841" y="0"/>
            <a:ext cx="1050159" cy="523220"/>
          </a:xfrm>
          <a:prstGeom prst="rect">
            <a:avLst/>
          </a:prstGeom>
          <a:noFill/>
        </p:spPr>
        <p:txBody>
          <a:bodyPr wrap="none" rtlCol="0">
            <a:spAutoFit/>
          </a:bodyPr>
          <a:lstStyle/>
          <a:p>
            <a:r>
              <a:rPr lang="en-US" sz="1400" b="1" dirty="0" smtClean="0"/>
              <a:t>Hai Dong</a:t>
            </a:r>
          </a:p>
          <a:p>
            <a:r>
              <a:rPr lang="en-US" sz="1400" b="1" dirty="0" smtClean="0"/>
              <a:t>Jeff Wilson</a:t>
            </a:r>
            <a:endParaRPr lang="en-US" sz="1400" b="1" dirty="0"/>
          </a:p>
        </p:txBody>
      </p:sp>
      <p:sp>
        <p:nvSpPr>
          <p:cNvPr id="15" name="TextBox 8"/>
          <p:cNvSpPr txBox="1">
            <a:spLocks noChangeArrowheads="1"/>
          </p:cNvSpPr>
          <p:nvPr/>
        </p:nvSpPr>
        <p:spPr bwMode="auto">
          <a:xfrm>
            <a:off x="942759" y="5601529"/>
            <a:ext cx="2476183" cy="369332"/>
          </a:xfrm>
          <a:prstGeom prst="rect">
            <a:avLst/>
          </a:prstGeom>
          <a:noFill/>
          <a:ln w="9525">
            <a:noFill/>
            <a:miter lim="800000"/>
            <a:headEnd/>
            <a:tailEnd/>
          </a:ln>
        </p:spPr>
        <p:txBody>
          <a:bodyPr wrap="square">
            <a:spAutoFit/>
          </a:bodyPr>
          <a:lstStyle/>
          <a:p>
            <a:pPr algn="ctr" eaLnBrk="0" hangingPunct="0"/>
            <a:r>
              <a:rPr lang="en-US" sz="1800" b="1" dirty="0" smtClean="0"/>
              <a:t>2013 Production CTP</a:t>
            </a:r>
            <a:endParaRPr lang="en-US" sz="1800" b="1" dirty="0"/>
          </a:p>
        </p:txBody>
      </p:sp>
      <p:sp>
        <p:nvSpPr>
          <p:cNvPr id="12" name="TextBox 8"/>
          <p:cNvSpPr txBox="1">
            <a:spLocks noChangeArrowheads="1"/>
          </p:cNvSpPr>
          <p:nvPr/>
        </p:nvSpPr>
        <p:spPr bwMode="auto">
          <a:xfrm>
            <a:off x="127299" y="2046432"/>
            <a:ext cx="1066800" cy="461665"/>
          </a:xfrm>
          <a:prstGeom prst="rect">
            <a:avLst/>
          </a:prstGeom>
          <a:solidFill>
            <a:schemeClr val="accent5"/>
          </a:solidFill>
          <a:ln w="9525">
            <a:noFill/>
            <a:miter lim="800000"/>
            <a:headEnd/>
            <a:tailEnd/>
          </a:ln>
        </p:spPr>
        <p:txBody>
          <a:bodyPr wrap="square">
            <a:spAutoFit/>
          </a:bodyPr>
          <a:lstStyle/>
          <a:p>
            <a:pPr eaLnBrk="0" hangingPunct="0"/>
            <a:r>
              <a:rPr lang="en-US" sz="1200" b="1" dirty="0" smtClean="0">
                <a:latin typeface="Arial" pitchFamily="34" charset="0"/>
                <a:cs typeface="Arial" pitchFamily="34" charset="0"/>
              </a:rPr>
              <a:t>New Front Panel I/O</a:t>
            </a:r>
            <a:endParaRPr lang="en-US" sz="1200" b="1" dirty="0">
              <a:latin typeface="Arial" pitchFamily="34" charset="0"/>
              <a:cs typeface="Arial" pitchFamily="34" charset="0"/>
            </a:endParaRPr>
          </a:p>
        </p:txBody>
      </p:sp>
      <p:cxnSp>
        <p:nvCxnSpPr>
          <p:cNvPr id="18" name="Straight Arrow Connector 17"/>
          <p:cNvCxnSpPr/>
          <p:nvPr/>
        </p:nvCxnSpPr>
        <p:spPr bwMode="auto">
          <a:xfrm>
            <a:off x="1194099" y="2272002"/>
            <a:ext cx="228600" cy="6246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21" name="TextBox 20"/>
          <p:cNvSpPr txBox="1"/>
          <p:nvPr/>
        </p:nvSpPr>
        <p:spPr>
          <a:xfrm>
            <a:off x="4000500" y="670391"/>
            <a:ext cx="5143500" cy="5438412"/>
          </a:xfrm>
          <a:prstGeom prst="rect">
            <a:avLst/>
          </a:prstGeom>
          <a:noFill/>
        </p:spPr>
        <p:txBody>
          <a:bodyPr wrap="square" rtlCol="0">
            <a:spAutoFit/>
          </a:bodyPr>
          <a:lstStyle/>
          <a:p>
            <a:pPr marL="342900" indent="-342900">
              <a:lnSpc>
                <a:spcPct val="90000"/>
              </a:lnSpc>
              <a:spcBef>
                <a:spcPct val="20000"/>
              </a:spcBef>
              <a:buFontTx/>
              <a:buChar char="•"/>
            </a:pPr>
            <a:r>
              <a:rPr lang="en-US" sz="1800" b="1" u="sng" dirty="0" smtClean="0">
                <a:latin typeface="Arial" charset="0"/>
                <a:cs typeface="Arial" charset="0"/>
              </a:rPr>
              <a:t>C</a:t>
            </a:r>
            <a:r>
              <a:rPr lang="en-US" sz="1800" dirty="0" smtClean="0">
                <a:latin typeface="Arial" charset="0"/>
                <a:cs typeface="Arial" charset="0"/>
              </a:rPr>
              <a:t>rate </a:t>
            </a:r>
            <a:r>
              <a:rPr lang="en-US" sz="1800" b="1" u="sng" dirty="0" smtClean="0">
                <a:latin typeface="Arial" charset="0"/>
                <a:cs typeface="Arial" charset="0"/>
              </a:rPr>
              <a:t>T</a:t>
            </a:r>
            <a:r>
              <a:rPr lang="en-US" sz="1800" dirty="0" smtClean="0">
                <a:latin typeface="Arial" charset="0"/>
                <a:cs typeface="Arial" charset="0"/>
              </a:rPr>
              <a:t>rigger </a:t>
            </a:r>
            <a:r>
              <a:rPr lang="en-US" sz="1800" b="1" u="sng" dirty="0" smtClean="0">
                <a:latin typeface="Arial" charset="0"/>
                <a:cs typeface="Arial" charset="0"/>
              </a:rPr>
              <a:t>P</a:t>
            </a:r>
            <a:r>
              <a:rPr lang="en-US" sz="1800" dirty="0" smtClean="0">
                <a:latin typeface="Arial" charset="0"/>
                <a:cs typeface="Arial" charset="0"/>
              </a:rPr>
              <a:t>rocessor ( </a:t>
            </a:r>
            <a:r>
              <a:rPr lang="en-US" sz="1800" b="1" dirty="0" smtClean="0">
                <a:latin typeface="Arial" charset="0"/>
                <a:cs typeface="Arial" charset="0"/>
              </a:rPr>
              <a:t>CTP</a:t>
            </a:r>
            <a:r>
              <a:rPr lang="en-US" sz="1800" dirty="0" smtClean="0">
                <a:latin typeface="Arial" charset="0"/>
                <a:cs typeface="Arial" charset="0"/>
              </a:rPr>
              <a:t> )   </a:t>
            </a:r>
          </a:p>
          <a:p>
            <a:pPr marL="800100" lvl="1" indent="-342900">
              <a:lnSpc>
                <a:spcPct val="90000"/>
              </a:lnSpc>
              <a:spcBef>
                <a:spcPct val="20000"/>
              </a:spcBef>
              <a:buClr>
                <a:srgbClr val="00B050"/>
              </a:buClr>
              <a:buFont typeface="Wingdings" pitchFamily="2" charset="2"/>
              <a:buChar char="ü"/>
            </a:pPr>
            <a:r>
              <a:rPr lang="en-US" sz="1800" dirty="0" smtClean="0">
                <a:latin typeface="Arial" charset="0"/>
                <a:cs typeface="Arial" charset="0"/>
              </a:rPr>
              <a:t>Hall D production quantities (32) installed on schedule.</a:t>
            </a:r>
          </a:p>
          <a:p>
            <a:pPr marL="800100" lvl="1" indent="-342900">
              <a:lnSpc>
                <a:spcPct val="90000"/>
              </a:lnSpc>
              <a:spcBef>
                <a:spcPct val="20000"/>
              </a:spcBef>
              <a:buClr>
                <a:srgbClr val="00B050"/>
              </a:buClr>
              <a:buFont typeface="Wingdings" pitchFamily="2" charset="2"/>
              <a:buChar char="ü"/>
            </a:pPr>
            <a:r>
              <a:rPr lang="en-US" sz="1800" dirty="0" smtClean="0">
                <a:latin typeface="Arial" charset="0"/>
                <a:cs typeface="Arial" charset="0"/>
              </a:rPr>
              <a:t>A few assembly issues with spares and boards for Halls A &amp; C, and progress is slow.</a:t>
            </a:r>
          </a:p>
          <a:p>
            <a:pPr marL="1714500" lvl="3" indent="-342900">
              <a:lnSpc>
                <a:spcPct val="90000"/>
              </a:lnSpc>
              <a:spcBef>
                <a:spcPct val="20000"/>
              </a:spcBef>
              <a:buFontTx/>
              <a:buChar char="-"/>
            </a:pPr>
            <a:r>
              <a:rPr lang="en-US" sz="1800" dirty="0" smtClean="0">
                <a:latin typeface="Arial" charset="0"/>
                <a:cs typeface="Arial" charset="0"/>
              </a:rPr>
              <a:t>Virtex V FPGA parts will support 5 Gbps transfer speed with FADC250 and provide additional FPGA resources for future L1 algorithms</a:t>
            </a:r>
          </a:p>
          <a:p>
            <a:pPr marL="1714500" lvl="3" indent="-342900">
              <a:lnSpc>
                <a:spcPct val="90000"/>
              </a:lnSpc>
              <a:spcBef>
                <a:spcPct val="20000"/>
              </a:spcBef>
              <a:buFontTx/>
              <a:buChar char="-"/>
            </a:pPr>
            <a:endParaRPr lang="en-US" sz="1800" dirty="0" smtClean="0">
              <a:latin typeface="Arial" charset="0"/>
              <a:cs typeface="Arial" charset="0"/>
            </a:endParaRPr>
          </a:p>
          <a:p>
            <a:pPr marL="800100" lvl="1" indent="-342900">
              <a:spcBef>
                <a:spcPct val="20000"/>
              </a:spcBef>
              <a:buFont typeface="Wingdings" pitchFamily="2" charset="2"/>
              <a:buChar char="ü"/>
            </a:pPr>
            <a:r>
              <a:rPr lang="en-US" sz="1800" dirty="0" smtClean="0">
                <a:solidFill>
                  <a:srgbClr val="00B050"/>
                </a:solidFill>
                <a:latin typeface="Arial" charset="0"/>
                <a:cs typeface="Arial" charset="0"/>
              </a:rPr>
              <a:t>Successful commissioning in Hall D</a:t>
            </a:r>
          </a:p>
          <a:p>
            <a:pPr marL="1257300" lvl="2" indent="-342900">
              <a:spcBef>
                <a:spcPct val="20000"/>
              </a:spcBef>
              <a:buFont typeface="Wingdings" pitchFamily="2" charset="2"/>
              <a:buChar char="ü"/>
            </a:pPr>
            <a:r>
              <a:rPr lang="en-US" sz="1800" dirty="0" smtClean="0">
                <a:solidFill>
                  <a:srgbClr val="00B050"/>
                </a:solidFill>
                <a:latin typeface="Arial" charset="0"/>
                <a:cs typeface="Arial" charset="0"/>
              </a:rPr>
              <a:t>Energy Summing</a:t>
            </a:r>
          </a:p>
          <a:p>
            <a:pPr marL="1257300" lvl="2" indent="-342900">
              <a:spcBef>
                <a:spcPct val="20000"/>
              </a:spcBef>
              <a:buFont typeface="Wingdings" pitchFamily="2" charset="2"/>
              <a:buChar char="ü"/>
            </a:pPr>
            <a:r>
              <a:rPr lang="en-US" sz="1800" dirty="0" smtClean="0">
                <a:solidFill>
                  <a:srgbClr val="00B050"/>
                </a:solidFill>
                <a:latin typeface="Arial" charset="0"/>
                <a:cs typeface="Arial" charset="0"/>
              </a:rPr>
              <a:t>Hit based trigger  </a:t>
            </a:r>
          </a:p>
          <a:p>
            <a:pPr marL="800100" lvl="1" indent="-342900">
              <a:spcBef>
                <a:spcPct val="20000"/>
              </a:spcBef>
              <a:buFont typeface="Wingdings" pitchFamily="2" charset="2"/>
              <a:buChar char="ü"/>
            </a:pPr>
            <a:r>
              <a:rPr lang="en-US" sz="1800" dirty="0" smtClean="0">
                <a:solidFill>
                  <a:srgbClr val="00B050"/>
                </a:solidFill>
                <a:latin typeface="Arial" charset="0"/>
                <a:cs typeface="Arial" charset="0"/>
              </a:rPr>
              <a:t>Planning  for an upgrade for Hall B CTP boards.  Will use single Virtex 7 part.</a:t>
            </a:r>
            <a:endParaRPr lang="en-US" dirty="0"/>
          </a:p>
        </p:txBody>
      </p:sp>
      <p:cxnSp>
        <p:nvCxnSpPr>
          <p:cNvPr id="22" name="Straight Arrow Connector 21"/>
          <p:cNvCxnSpPr/>
          <p:nvPr/>
        </p:nvCxnSpPr>
        <p:spPr bwMode="auto">
          <a:xfrm>
            <a:off x="1117899" y="3313786"/>
            <a:ext cx="228600" cy="62465"/>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3336" name="TextBox 8"/>
          <p:cNvSpPr txBox="1">
            <a:spLocks noChangeArrowheads="1"/>
          </p:cNvSpPr>
          <p:nvPr/>
        </p:nvSpPr>
        <p:spPr bwMode="auto">
          <a:xfrm>
            <a:off x="30658" y="3035161"/>
            <a:ext cx="1143000" cy="1015663"/>
          </a:xfrm>
          <a:prstGeom prst="rect">
            <a:avLst/>
          </a:prstGeom>
          <a:solidFill>
            <a:schemeClr val="accent5"/>
          </a:solidFill>
          <a:ln w="9525">
            <a:noFill/>
            <a:miter lim="800000"/>
            <a:headEnd/>
            <a:tailEnd/>
          </a:ln>
        </p:spPr>
        <p:txBody>
          <a:bodyPr>
            <a:spAutoFit/>
          </a:bodyPr>
          <a:lstStyle/>
          <a:p>
            <a:pPr eaLnBrk="0" hangingPunct="0"/>
            <a:r>
              <a:rPr lang="en-US" sz="1200" b="1" dirty="0" smtClean="0">
                <a:latin typeface="Arial" pitchFamily="34" charset="0"/>
                <a:cs typeface="Arial" pitchFamily="34" charset="0"/>
              </a:rPr>
              <a:t>MTP Parallel Optics</a:t>
            </a:r>
          </a:p>
          <a:p>
            <a:pPr eaLnBrk="0" hangingPunct="0"/>
            <a:endParaRPr lang="en-US" sz="1200" b="1" dirty="0" smtClean="0">
              <a:latin typeface="Arial" pitchFamily="34" charset="0"/>
              <a:cs typeface="Arial" pitchFamily="34" charset="0"/>
            </a:endParaRPr>
          </a:p>
          <a:p>
            <a:pPr eaLnBrk="0" hangingPunct="0"/>
            <a:r>
              <a:rPr lang="en-US" sz="1200" b="1" dirty="0" smtClean="0">
                <a:latin typeface="Arial" pitchFamily="34" charset="0"/>
                <a:cs typeface="Arial" pitchFamily="34" charset="0"/>
              </a:rPr>
              <a:t>8 Gbps to SSP</a:t>
            </a:r>
            <a:endParaRPr lang="en-US" sz="12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I_BoardPhoto.jpg"/>
          <p:cNvPicPr>
            <a:picLocks noChangeAspect="1"/>
          </p:cNvPicPr>
          <p:nvPr/>
        </p:nvPicPr>
        <p:blipFill>
          <a:blip r:embed="rId2" cstate="print"/>
          <a:stretch>
            <a:fillRect/>
          </a:stretch>
        </p:blipFill>
        <p:spPr>
          <a:xfrm rot="5400000">
            <a:off x="707001" y="1628909"/>
            <a:ext cx="5472572" cy="3952875"/>
          </a:xfrm>
          <a:prstGeom prst="rect">
            <a:avLst/>
          </a:prstGeom>
        </p:spPr>
      </p:pic>
      <p:sp>
        <p:nvSpPr>
          <p:cNvPr id="33793" name="TextBox 29"/>
          <p:cNvSpPr txBox="1">
            <a:spLocks noChangeArrowheads="1"/>
          </p:cNvSpPr>
          <p:nvPr/>
        </p:nvSpPr>
        <p:spPr bwMode="auto">
          <a:xfrm>
            <a:off x="914400" y="0"/>
            <a:ext cx="7162800" cy="646113"/>
          </a:xfrm>
          <a:prstGeom prst="rect">
            <a:avLst/>
          </a:prstGeom>
          <a:noFill/>
          <a:ln w="9525">
            <a:noFill/>
            <a:miter lim="800000"/>
            <a:headEnd/>
            <a:tailEnd/>
          </a:ln>
        </p:spPr>
        <p:txBody>
          <a:bodyPr>
            <a:spAutoFit/>
          </a:bodyPr>
          <a:lstStyle/>
          <a:p>
            <a:pPr algn="ctr" eaLnBrk="0" hangingPunct="0"/>
            <a:r>
              <a:rPr lang="en-US" sz="3600" dirty="0">
                <a:latin typeface="Calibri" pitchFamily="34" charset="0"/>
              </a:rPr>
              <a:t>Trigger Hardware Status </a:t>
            </a:r>
            <a:r>
              <a:rPr lang="en-US" sz="3600" dirty="0" smtClean="0">
                <a:latin typeface="Calibri" pitchFamily="34" charset="0"/>
              </a:rPr>
              <a:t>– TD/TI </a:t>
            </a:r>
            <a:endParaRPr lang="en-US" sz="3600" dirty="0">
              <a:latin typeface="Calibri" pitchFamily="34" charset="0"/>
            </a:endParaRPr>
          </a:p>
        </p:txBody>
      </p:sp>
      <p:sp>
        <p:nvSpPr>
          <p:cNvPr id="33795" name="TextBox 7"/>
          <p:cNvSpPr txBox="1">
            <a:spLocks noChangeArrowheads="1"/>
          </p:cNvSpPr>
          <p:nvPr/>
        </p:nvSpPr>
        <p:spPr bwMode="auto">
          <a:xfrm>
            <a:off x="5410200" y="838200"/>
            <a:ext cx="3733800" cy="4629150"/>
          </a:xfrm>
          <a:prstGeom prst="rect">
            <a:avLst/>
          </a:prstGeom>
          <a:noFill/>
          <a:ln w="9525">
            <a:noFill/>
            <a:miter lim="800000"/>
            <a:headEnd/>
            <a:tailEnd/>
          </a:ln>
        </p:spPr>
        <p:txBody>
          <a:bodyPr>
            <a:spAutoFit/>
          </a:bodyPr>
          <a:lstStyle/>
          <a:p>
            <a:pPr marL="800100" lvl="1" indent="-342900" eaLnBrk="0" hangingPunct="0">
              <a:lnSpc>
                <a:spcPct val="90000"/>
              </a:lnSpc>
              <a:spcBef>
                <a:spcPct val="20000"/>
              </a:spcBef>
              <a:buFont typeface="Wingdings" pitchFamily="2" charset="2"/>
              <a:buChar char="§"/>
            </a:pPr>
            <a:r>
              <a:rPr lang="en-US" sz="1800" dirty="0">
                <a:latin typeface="Arial" charset="0"/>
                <a:cs typeface="Arial" charset="0"/>
              </a:rPr>
              <a:t>Distributes from Trigger Supervisor crate to front end crates (TI)</a:t>
            </a:r>
          </a:p>
          <a:p>
            <a:pPr marL="800100" lvl="1" indent="-342900" eaLnBrk="0" hangingPunct="0">
              <a:lnSpc>
                <a:spcPct val="90000"/>
              </a:lnSpc>
              <a:spcBef>
                <a:spcPct val="20000"/>
              </a:spcBef>
              <a:buFont typeface="Wingdings" pitchFamily="2" charset="2"/>
              <a:buChar char="§"/>
            </a:pPr>
            <a:endParaRPr lang="en-US" sz="900" dirty="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a:latin typeface="Arial" charset="0"/>
                <a:cs typeface="Arial" charset="0"/>
              </a:rPr>
              <a:t>Distributes precision clock, triggers, and sync to crate TI modules</a:t>
            </a:r>
          </a:p>
          <a:p>
            <a:pPr marL="800100" lvl="1" indent="-342900" eaLnBrk="0" hangingPunct="0">
              <a:lnSpc>
                <a:spcPct val="90000"/>
              </a:lnSpc>
              <a:spcBef>
                <a:spcPct val="20000"/>
              </a:spcBef>
              <a:buFont typeface="Wingdings" pitchFamily="2" charset="2"/>
              <a:buChar char="§"/>
            </a:pPr>
            <a:endParaRPr lang="en-US" sz="800" dirty="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a:latin typeface="Arial" charset="0"/>
                <a:cs typeface="Arial" charset="0"/>
              </a:rPr>
              <a:t>Board design supports both TI and TD functions, plus can supervise up to eight front end crates.</a:t>
            </a:r>
          </a:p>
          <a:p>
            <a:pPr marL="800100" lvl="1" indent="-342900" eaLnBrk="0" hangingPunct="0">
              <a:lnSpc>
                <a:spcPct val="90000"/>
              </a:lnSpc>
              <a:spcBef>
                <a:spcPct val="20000"/>
              </a:spcBef>
              <a:buFont typeface="Wingdings" pitchFamily="2" charset="2"/>
              <a:buChar char="§"/>
            </a:pPr>
            <a:endParaRPr lang="en-US" sz="800" dirty="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a:latin typeface="Arial" charset="0"/>
                <a:cs typeface="Arial" charset="0"/>
              </a:rPr>
              <a:t>Manages crate triggers and ReadOut Controller events</a:t>
            </a:r>
          </a:p>
          <a:p>
            <a:pPr eaLnBrk="0" hangingPunct="0"/>
            <a:endParaRPr lang="en-US" dirty="0"/>
          </a:p>
        </p:txBody>
      </p:sp>
      <p:sp>
        <p:nvSpPr>
          <p:cNvPr id="33796" name="TextBox 8"/>
          <p:cNvSpPr txBox="1">
            <a:spLocks noChangeArrowheads="1"/>
          </p:cNvSpPr>
          <p:nvPr/>
        </p:nvSpPr>
        <p:spPr bwMode="auto">
          <a:xfrm>
            <a:off x="5638800" y="5715000"/>
            <a:ext cx="1784350" cy="584200"/>
          </a:xfrm>
          <a:prstGeom prst="rect">
            <a:avLst/>
          </a:prstGeom>
          <a:noFill/>
          <a:ln w="9525">
            <a:solidFill>
              <a:schemeClr val="tx1"/>
            </a:solidFill>
            <a:miter lim="800000"/>
            <a:headEnd/>
            <a:tailEnd/>
          </a:ln>
        </p:spPr>
        <p:txBody>
          <a:bodyPr wrap="none">
            <a:spAutoFit/>
          </a:bodyPr>
          <a:lstStyle/>
          <a:p>
            <a:pPr algn="ctr" eaLnBrk="0" hangingPunct="0"/>
            <a:r>
              <a:rPr lang="en-US" sz="1600" dirty="0">
                <a:latin typeface="Arial" charset="0"/>
                <a:cs typeface="Arial" charset="0"/>
              </a:rPr>
              <a:t>Trigger Interface</a:t>
            </a:r>
          </a:p>
          <a:p>
            <a:pPr algn="ctr" eaLnBrk="0" hangingPunct="0"/>
            <a:r>
              <a:rPr lang="en-US" sz="1600" dirty="0">
                <a:latin typeface="Arial" charset="0"/>
                <a:cs typeface="Arial" charset="0"/>
              </a:rPr>
              <a:t>“Payload Port 18”</a:t>
            </a:r>
          </a:p>
        </p:txBody>
      </p:sp>
      <p:sp>
        <p:nvSpPr>
          <p:cNvPr id="10" name="Rectangle 9"/>
          <p:cNvSpPr/>
          <p:nvPr/>
        </p:nvSpPr>
        <p:spPr>
          <a:xfrm>
            <a:off x="2438400" y="609600"/>
            <a:ext cx="914400" cy="76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200" dirty="0">
                <a:solidFill>
                  <a:schemeClr val="tx1"/>
                </a:solidFill>
              </a:rPr>
              <a:t>‘</a:t>
            </a:r>
            <a:r>
              <a:rPr lang="en-US" sz="1100" dirty="0">
                <a:solidFill>
                  <a:schemeClr val="tx1"/>
                </a:solidFill>
              </a:rPr>
              <a:t>Legacy’</a:t>
            </a:r>
          </a:p>
          <a:p>
            <a:pPr algn="ctr" eaLnBrk="0" fontAlgn="auto" hangingPunct="0">
              <a:spcBef>
                <a:spcPts val="0"/>
              </a:spcBef>
              <a:spcAft>
                <a:spcPts val="0"/>
              </a:spcAft>
              <a:defRPr/>
            </a:pPr>
            <a:r>
              <a:rPr lang="en-US" sz="1100" dirty="0">
                <a:solidFill>
                  <a:schemeClr val="tx1"/>
                </a:solidFill>
              </a:rPr>
              <a:t>Trigger</a:t>
            </a:r>
          </a:p>
          <a:p>
            <a:pPr algn="ctr" eaLnBrk="0" fontAlgn="auto" hangingPunct="0">
              <a:spcBef>
                <a:spcPts val="0"/>
              </a:spcBef>
              <a:spcAft>
                <a:spcPts val="0"/>
              </a:spcAft>
              <a:defRPr/>
            </a:pPr>
            <a:r>
              <a:rPr lang="en-US" sz="1100" dirty="0">
                <a:solidFill>
                  <a:schemeClr val="tx1"/>
                </a:solidFill>
              </a:rPr>
              <a:t>Supervisor</a:t>
            </a:r>
          </a:p>
          <a:p>
            <a:pPr algn="ctr" eaLnBrk="0" fontAlgn="auto" hangingPunct="0">
              <a:spcBef>
                <a:spcPts val="0"/>
              </a:spcBef>
              <a:spcAft>
                <a:spcPts val="0"/>
              </a:spcAft>
              <a:defRPr/>
            </a:pPr>
            <a:r>
              <a:rPr lang="en-US" sz="1100" dirty="0">
                <a:solidFill>
                  <a:schemeClr val="tx1"/>
                </a:solidFill>
              </a:rPr>
              <a:t>Interface</a:t>
            </a:r>
          </a:p>
        </p:txBody>
      </p:sp>
      <p:cxnSp>
        <p:nvCxnSpPr>
          <p:cNvPr id="11" name="Straight Arrow Connector 10"/>
          <p:cNvCxnSpPr>
            <a:stCxn id="10" idx="2"/>
          </p:cNvCxnSpPr>
          <p:nvPr/>
        </p:nvCxnSpPr>
        <p:spPr>
          <a:xfrm>
            <a:off x="2895600" y="1371600"/>
            <a:ext cx="0" cy="304800"/>
          </a:xfrm>
          <a:prstGeom prst="straightConnector1">
            <a:avLst/>
          </a:prstGeom>
          <a:ln w="15875">
            <a:solidFill>
              <a:srgbClr val="FFC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200" y="5257800"/>
            <a:ext cx="1143000" cy="76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200" dirty="0">
                <a:solidFill>
                  <a:schemeClr val="tx1"/>
                </a:solidFill>
              </a:rPr>
              <a:t>External I/O</a:t>
            </a:r>
          </a:p>
          <a:p>
            <a:pPr algn="ctr" eaLnBrk="0" fontAlgn="auto" hangingPunct="0">
              <a:spcBef>
                <a:spcPts val="0"/>
              </a:spcBef>
              <a:spcAft>
                <a:spcPts val="0"/>
              </a:spcAft>
              <a:defRPr/>
            </a:pPr>
            <a:r>
              <a:rPr lang="en-US" sz="1200" dirty="0">
                <a:solidFill>
                  <a:schemeClr val="tx1"/>
                </a:solidFill>
              </a:rPr>
              <a:t>(trg, clk…)</a:t>
            </a:r>
          </a:p>
        </p:txBody>
      </p:sp>
      <p:cxnSp>
        <p:nvCxnSpPr>
          <p:cNvPr id="14" name="Straight Arrow Connector 13"/>
          <p:cNvCxnSpPr>
            <a:stCxn id="13" idx="3"/>
          </p:cNvCxnSpPr>
          <p:nvPr/>
        </p:nvCxnSpPr>
        <p:spPr>
          <a:xfrm>
            <a:off x="1219200" y="5638800"/>
            <a:ext cx="304800" cy="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00400" y="3162300"/>
            <a:ext cx="1371600" cy="5334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200" dirty="0">
                <a:solidFill>
                  <a:schemeClr val="tx1"/>
                </a:solidFill>
              </a:rPr>
              <a:t>Xilinx </a:t>
            </a:r>
          </a:p>
          <a:p>
            <a:pPr algn="ctr" eaLnBrk="0" fontAlgn="auto" hangingPunct="0">
              <a:spcBef>
                <a:spcPts val="0"/>
              </a:spcBef>
              <a:spcAft>
                <a:spcPts val="0"/>
              </a:spcAft>
              <a:defRPr/>
            </a:pPr>
            <a:r>
              <a:rPr lang="en-US" sz="1200" dirty="0">
                <a:solidFill>
                  <a:schemeClr val="tx1"/>
                </a:solidFill>
              </a:rPr>
              <a:t>VirtexV</a:t>
            </a:r>
          </a:p>
          <a:p>
            <a:pPr algn="ctr" eaLnBrk="0" fontAlgn="auto" hangingPunct="0">
              <a:spcBef>
                <a:spcPts val="0"/>
              </a:spcBef>
              <a:spcAft>
                <a:spcPts val="0"/>
              </a:spcAft>
              <a:defRPr/>
            </a:pPr>
            <a:r>
              <a:rPr lang="en-US" sz="1200" dirty="0">
                <a:solidFill>
                  <a:schemeClr val="tx1"/>
                </a:solidFill>
              </a:rPr>
              <a:t>LX30T-FG665</a:t>
            </a:r>
          </a:p>
        </p:txBody>
      </p:sp>
      <p:cxnSp>
        <p:nvCxnSpPr>
          <p:cNvPr id="17" name="Straight Arrow Connector 16"/>
          <p:cNvCxnSpPr>
            <a:stCxn id="16" idx="0"/>
          </p:cNvCxnSpPr>
          <p:nvPr/>
        </p:nvCxnSpPr>
        <p:spPr>
          <a:xfrm flipH="1" flipV="1">
            <a:off x="3581400" y="2971800"/>
            <a:ext cx="304800" cy="190500"/>
          </a:xfrm>
          <a:prstGeom prst="straightConnector1">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3803" name="TextBox 4"/>
          <p:cNvSpPr txBox="1">
            <a:spLocks noChangeArrowheads="1"/>
          </p:cNvSpPr>
          <p:nvPr/>
        </p:nvSpPr>
        <p:spPr bwMode="auto">
          <a:xfrm>
            <a:off x="0" y="2819400"/>
            <a:ext cx="1371600" cy="738188"/>
          </a:xfrm>
          <a:prstGeom prst="rect">
            <a:avLst/>
          </a:prstGeom>
          <a:solidFill>
            <a:schemeClr val="accent1"/>
          </a:solidFill>
          <a:ln w="9525">
            <a:solidFill>
              <a:schemeClr val="tx1"/>
            </a:solidFill>
            <a:miter lim="800000"/>
            <a:headEnd/>
            <a:tailEnd/>
          </a:ln>
        </p:spPr>
        <p:txBody>
          <a:bodyPr lIns="0" tIns="0" rIns="0" bIns="0" anchorCtr="1">
            <a:spAutoFit/>
          </a:bodyPr>
          <a:lstStyle/>
          <a:p>
            <a:pPr algn="ctr" eaLnBrk="0" hangingPunct="0"/>
            <a:r>
              <a:rPr lang="en-US" sz="1200" dirty="0">
                <a:latin typeface="Calibri" pitchFamily="34" charset="0"/>
              </a:rPr>
              <a:t>TD Mode </a:t>
            </a:r>
          </a:p>
          <a:p>
            <a:pPr algn="ctr" eaLnBrk="0" hangingPunct="0"/>
            <a:r>
              <a:rPr lang="en-US" sz="1200" dirty="0">
                <a:latin typeface="Calibri" pitchFamily="34" charset="0"/>
              </a:rPr>
              <a:t>Eight (8) </a:t>
            </a:r>
          </a:p>
          <a:p>
            <a:pPr algn="ctr" eaLnBrk="0" hangingPunct="0"/>
            <a:r>
              <a:rPr lang="en-US" sz="1200" dirty="0">
                <a:latin typeface="Calibri" pitchFamily="34" charset="0"/>
              </a:rPr>
              <a:t>Optical Transceiver</a:t>
            </a:r>
          </a:p>
          <a:p>
            <a:pPr algn="ctr" eaLnBrk="0" hangingPunct="0"/>
            <a:r>
              <a:rPr lang="en-US" sz="1200" dirty="0">
                <a:latin typeface="Calibri" pitchFamily="34" charset="0"/>
              </a:rPr>
              <a:t>HFBR-7924</a:t>
            </a:r>
          </a:p>
        </p:txBody>
      </p:sp>
      <p:sp>
        <p:nvSpPr>
          <p:cNvPr id="33804" name="TextBox 28"/>
          <p:cNvSpPr txBox="1">
            <a:spLocks noChangeArrowheads="1"/>
          </p:cNvSpPr>
          <p:nvPr/>
        </p:nvSpPr>
        <p:spPr bwMode="auto">
          <a:xfrm>
            <a:off x="8197850" y="152400"/>
            <a:ext cx="819150" cy="501650"/>
          </a:xfrm>
          <a:prstGeom prst="rect">
            <a:avLst/>
          </a:prstGeom>
          <a:noFill/>
          <a:ln w="9525">
            <a:noFill/>
            <a:miter lim="800000"/>
            <a:headEnd/>
            <a:tailEnd/>
          </a:ln>
        </p:spPr>
        <p:txBody>
          <a:bodyPr wrap="none">
            <a:spAutoFit/>
          </a:bodyPr>
          <a:lstStyle/>
          <a:p>
            <a:pPr marL="228600" indent="-228600" algn="ctr" eaLnBrk="0" hangingPunct="0"/>
            <a:r>
              <a:rPr lang="en-US" sz="900" dirty="0"/>
              <a:t>W. Gu</a:t>
            </a:r>
          </a:p>
          <a:p>
            <a:pPr marL="228600" indent="-228600" algn="ctr" eaLnBrk="0" hangingPunct="0"/>
            <a:r>
              <a:rPr lang="en-US" sz="900" dirty="0"/>
              <a:t>DAQ Group</a:t>
            </a:r>
          </a:p>
          <a:p>
            <a:pPr marL="228600" indent="-228600" algn="ctr" eaLnBrk="0" hangingPunct="0"/>
            <a:r>
              <a:rPr lang="en-US" sz="900" dirty="0"/>
              <a:t>23-Sept-2011</a:t>
            </a:r>
          </a:p>
        </p:txBody>
      </p:sp>
      <p:sp>
        <p:nvSpPr>
          <p:cNvPr id="30" name="Rectangle 29"/>
          <p:cNvSpPr/>
          <p:nvPr/>
        </p:nvSpPr>
        <p:spPr>
          <a:xfrm>
            <a:off x="5907088" y="4986338"/>
            <a:ext cx="1524000" cy="55403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b" anchorCtr="1">
            <a:spAutoFit/>
          </a:bodyPr>
          <a:lstStyle/>
          <a:p>
            <a:pPr algn="ctr" eaLnBrk="0" fontAlgn="auto" hangingPunct="0">
              <a:spcBef>
                <a:spcPts val="0"/>
              </a:spcBef>
              <a:spcAft>
                <a:spcPts val="0"/>
              </a:spcAft>
              <a:defRPr/>
            </a:pPr>
            <a:r>
              <a:rPr lang="en-US" sz="1200" dirty="0">
                <a:solidFill>
                  <a:schemeClr val="tx1"/>
                </a:solidFill>
              </a:rPr>
              <a:t>VXS P0</a:t>
            </a:r>
          </a:p>
          <a:p>
            <a:pPr algn="ctr" eaLnBrk="0" fontAlgn="auto" hangingPunct="0">
              <a:spcBef>
                <a:spcPts val="0"/>
              </a:spcBef>
              <a:spcAft>
                <a:spcPts val="0"/>
              </a:spcAft>
              <a:defRPr/>
            </a:pPr>
            <a:r>
              <a:rPr lang="en-US" sz="1200" dirty="0">
                <a:solidFill>
                  <a:schemeClr val="tx1"/>
                </a:solidFill>
              </a:rPr>
              <a:t>TD mode: from SD</a:t>
            </a:r>
          </a:p>
          <a:p>
            <a:pPr algn="ctr" eaLnBrk="0" fontAlgn="auto" hangingPunct="0">
              <a:spcBef>
                <a:spcPts val="0"/>
              </a:spcBef>
              <a:spcAft>
                <a:spcPts val="0"/>
              </a:spcAft>
              <a:defRPr/>
            </a:pPr>
            <a:r>
              <a:rPr lang="en-US" sz="1200" dirty="0">
                <a:solidFill>
                  <a:schemeClr val="tx1"/>
                </a:solidFill>
              </a:rPr>
              <a:t>TI/TS mode: to SD</a:t>
            </a:r>
          </a:p>
        </p:txBody>
      </p:sp>
      <p:cxnSp>
        <p:nvCxnSpPr>
          <p:cNvPr id="31" name="Straight Arrow Connector 30"/>
          <p:cNvCxnSpPr>
            <a:stCxn id="30" idx="1"/>
          </p:cNvCxnSpPr>
          <p:nvPr/>
        </p:nvCxnSpPr>
        <p:spPr>
          <a:xfrm rot="10800000">
            <a:off x="5365750" y="3816350"/>
            <a:ext cx="541338" cy="1446213"/>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3807" name="Left Brace 17"/>
          <p:cNvSpPr>
            <a:spLocks/>
          </p:cNvSpPr>
          <p:nvPr/>
        </p:nvSpPr>
        <p:spPr bwMode="auto">
          <a:xfrm>
            <a:off x="1143000" y="1371600"/>
            <a:ext cx="304800" cy="3505200"/>
          </a:xfrm>
          <a:prstGeom prst="leftBrace">
            <a:avLst>
              <a:gd name="adj1" fmla="val 8359"/>
              <a:gd name="adj2" fmla="val 50000"/>
            </a:avLst>
          </a:prstGeom>
          <a:solidFill>
            <a:schemeClr val="accent1"/>
          </a:solidFill>
          <a:ln w="9525" algn="ctr">
            <a:solidFill>
              <a:schemeClr val="tx1"/>
            </a:solidFill>
            <a:round/>
            <a:headEnd/>
            <a:tailEnd/>
          </a:ln>
        </p:spPr>
        <p:txBody>
          <a:bodyPr/>
          <a:lstStyle/>
          <a:p>
            <a:pPr eaLnBrk="0" hangingPunct="0"/>
            <a:endParaRPr lang="en-US" sz="1000" b="0" dirty="0">
              <a:latin typeface="Time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S_V4.JPG"/>
          <p:cNvPicPr>
            <a:picLocks noChangeAspect="1"/>
          </p:cNvPicPr>
          <p:nvPr/>
        </p:nvPicPr>
        <p:blipFill>
          <a:blip r:embed="rId2" cstate="print"/>
          <a:stretch>
            <a:fillRect/>
          </a:stretch>
        </p:blipFill>
        <p:spPr>
          <a:xfrm rot="5400000">
            <a:off x="646150" y="1578146"/>
            <a:ext cx="5288253" cy="3720123"/>
          </a:xfrm>
          <a:prstGeom prst="rect">
            <a:avLst/>
          </a:prstGeom>
        </p:spPr>
      </p:pic>
      <p:sp>
        <p:nvSpPr>
          <p:cNvPr id="32769" name="TextBox 29"/>
          <p:cNvSpPr txBox="1">
            <a:spLocks noChangeArrowheads="1"/>
          </p:cNvSpPr>
          <p:nvPr/>
        </p:nvSpPr>
        <p:spPr bwMode="auto">
          <a:xfrm>
            <a:off x="914400" y="0"/>
            <a:ext cx="7162800" cy="646113"/>
          </a:xfrm>
          <a:prstGeom prst="rect">
            <a:avLst/>
          </a:prstGeom>
          <a:noFill/>
          <a:ln w="9525">
            <a:noFill/>
            <a:miter lim="800000"/>
            <a:headEnd/>
            <a:tailEnd/>
          </a:ln>
        </p:spPr>
        <p:txBody>
          <a:bodyPr>
            <a:spAutoFit/>
          </a:bodyPr>
          <a:lstStyle/>
          <a:p>
            <a:pPr algn="ctr" eaLnBrk="0" hangingPunct="0"/>
            <a:r>
              <a:rPr lang="en-US" sz="3600" dirty="0">
                <a:latin typeface="Calibri" pitchFamily="34" charset="0"/>
              </a:rPr>
              <a:t>Trigger Hardware Status - </a:t>
            </a:r>
            <a:r>
              <a:rPr lang="en-US" sz="3600" dirty="0" smtClean="0">
                <a:latin typeface="Calibri" pitchFamily="34" charset="0"/>
              </a:rPr>
              <a:t>TS </a:t>
            </a:r>
            <a:endParaRPr lang="en-US" sz="3600" dirty="0">
              <a:latin typeface="Calibri" pitchFamily="34" charset="0"/>
            </a:endParaRPr>
          </a:p>
        </p:txBody>
      </p:sp>
      <p:sp>
        <p:nvSpPr>
          <p:cNvPr id="32771" name="TextBox 7"/>
          <p:cNvSpPr txBox="1">
            <a:spLocks noChangeArrowheads="1"/>
          </p:cNvSpPr>
          <p:nvPr/>
        </p:nvSpPr>
        <p:spPr bwMode="auto">
          <a:xfrm>
            <a:off x="5114925" y="866775"/>
            <a:ext cx="3733800" cy="4775153"/>
          </a:xfrm>
          <a:prstGeom prst="rect">
            <a:avLst/>
          </a:prstGeom>
          <a:noFill/>
          <a:ln w="9525">
            <a:noFill/>
            <a:miter lim="800000"/>
            <a:headEnd/>
            <a:tailEnd/>
          </a:ln>
        </p:spPr>
        <p:txBody>
          <a:bodyPr lIns="0" rIns="0">
            <a:spAutoFit/>
          </a:bodyPr>
          <a:lstStyle/>
          <a:p>
            <a:pPr marL="800100" lvl="1" indent="-342900" eaLnBrk="0" hangingPunct="0">
              <a:lnSpc>
                <a:spcPct val="90000"/>
              </a:lnSpc>
              <a:spcBef>
                <a:spcPct val="20000"/>
              </a:spcBef>
              <a:buFont typeface="Wingdings" pitchFamily="2" charset="2"/>
              <a:buChar char="§"/>
            </a:pPr>
            <a:r>
              <a:rPr lang="en-US" sz="1800" dirty="0" smtClean="0">
                <a:latin typeface="Arial" charset="0"/>
                <a:cs typeface="Arial" charset="0"/>
              </a:rPr>
              <a:t>Receives 32 trigger ‘Bits’ from GTP on P2 via RTM</a:t>
            </a:r>
            <a:endParaRPr lang="en-US" sz="1800" dirty="0">
              <a:latin typeface="Arial" charset="0"/>
              <a:cs typeface="Arial" charset="0"/>
            </a:endParaRPr>
          </a:p>
          <a:p>
            <a:pPr marL="800100" lvl="1" indent="-342900" eaLnBrk="0" hangingPunct="0">
              <a:lnSpc>
                <a:spcPct val="90000"/>
              </a:lnSpc>
              <a:spcBef>
                <a:spcPct val="20000"/>
              </a:spcBef>
              <a:buFont typeface="Wingdings" pitchFamily="2" charset="2"/>
              <a:buChar char="§"/>
            </a:pPr>
            <a:endParaRPr lang="en-US" sz="900" dirty="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smtClean="0">
                <a:latin typeface="Arial" charset="0"/>
                <a:cs typeface="Arial" charset="0"/>
              </a:rPr>
              <a:t>Global precision clock source connected to SD </a:t>
            </a:r>
            <a:r>
              <a:rPr lang="en-US" sz="1800" dirty="0">
                <a:latin typeface="Arial" charset="0"/>
                <a:cs typeface="Arial" charset="0"/>
              </a:rPr>
              <a:t>on VXS backplane</a:t>
            </a:r>
          </a:p>
          <a:p>
            <a:pPr marL="800100" lvl="1" indent="-342900" eaLnBrk="0" hangingPunct="0">
              <a:lnSpc>
                <a:spcPct val="90000"/>
              </a:lnSpc>
              <a:spcBef>
                <a:spcPct val="20000"/>
              </a:spcBef>
              <a:buFont typeface="Wingdings" pitchFamily="2" charset="2"/>
              <a:buChar char="§"/>
            </a:pPr>
            <a:endParaRPr lang="en-US" sz="800" dirty="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smtClean="0">
                <a:latin typeface="Arial" charset="0"/>
                <a:cs typeface="Arial" charset="0"/>
              </a:rPr>
              <a:t>Synchronization and Trigger Word distributed to crate Trigger Interface boards via parallel fiber.</a:t>
            </a:r>
            <a:endParaRPr lang="en-US" sz="1800" dirty="0">
              <a:latin typeface="Arial" charset="0"/>
              <a:cs typeface="Arial" charset="0"/>
            </a:endParaRPr>
          </a:p>
          <a:p>
            <a:pPr marL="800100" lvl="1" indent="-342900" eaLnBrk="0" hangingPunct="0">
              <a:lnSpc>
                <a:spcPct val="90000"/>
              </a:lnSpc>
              <a:spcBef>
                <a:spcPct val="20000"/>
              </a:spcBef>
              <a:buFont typeface="Wingdings" pitchFamily="2" charset="2"/>
              <a:buChar char="§"/>
            </a:pPr>
            <a:endParaRPr lang="en-US" sz="800" dirty="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a:latin typeface="Arial" charset="0"/>
                <a:cs typeface="Arial" charset="0"/>
              </a:rPr>
              <a:t>Manages </a:t>
            </a:r>
            <a:r>
              <a:rPr lang="en-US" sz="1800" dirty="0" smtClean="0">
                <a:latin typeface="Arial" charset="0"/>
                <a:cs typeface="Arial" charset="0"/>
              </a:rPr>
              <a:t>global crate </a:t>
            </a:r>
            <a:r>
              <a:rPr lang="en-US" sz="1800" dirty="0">
                <a:latin typeface="Arial" charset="0"/>
                <a:cs typeface="Arial" charset="0"/>
              </a:rPr>
              <a:t>triggers and ReadOut Controller </a:t>
            </a:r>
            <a:r>
              <a:rPr lang="en-US" sz="1800" dirty="0" smtClean="0">
                <a:latin typeface="Arial" charset="0"/>
                <a:cs typeface="Arial" charset="0"/>
              </a:rPr>
              <a:t>events</a:t>
            </a:r>
          </a:p>
          <a:p>
            <a:pPr marL="800100" lvl="1" indent="-342900" eaLnBrk="0" hangingPunct="0">
              <a:lnSpc>
                <a:spcPct val="90000"/>
              </a:lnSpc>
              <a:spcBef>
                <a:spcPct val="20000"/>
              </a:spcBef>
              <a:buFont typeface="Wingdings" pitchFamily="2" charset="2"/>
              <a:buChar char="§"/>
            </a:pPr>
            <a:endParaRPr lang="en-US" sz="1800" dirty="0" smtClean="0">
              <a:latin typeface="Arial" charset="0"/>
              <a:cs typeface="Arial" charset="0"/>
            </a:endParaRPr>
          </a:p>
          <a:p>
            <a:pPr marL="800100" lvl="1" indent="-342900" eaLnBrk="0" hangingPunct="0">
              <a:lnSpc>
                <a:spcPct val="90000"/>
              </a:lnSpc>
              <a:spcBef>
                <a:spcPct val="20000"/>
              </a:spcBef>
              <a:buFont typeface="Wingdings" pitchFamily="2" charset="2"/>
              <a:buChar char="§"/>
            </a:pPr>
            <a:r>
              <a:rPr lang="en-US" sz="1800" dirty="0" smtClean="0">
                <a:latin typeface="Arial" charset="0"/>
                <a:cs typeface="Arial" charset="0"/>
              </a:rPr>
              <a:t>VXS “Payload’ module</a:t>
            </a:r>
            <a:endParaRPr lang="en-US" sz="1800" dirty="0">
              <a:latin typeface="Arial" charset="0"/>
              <a:cs typeface="Arial" charset="0"/>
            </a:endParaRPr>
          </a:p>
          <a:p>
            <a:pPr eaLnBrk="0" hangingPunct="0"/>
            <a:endParaRPr lang="en-US" dirty="0"/>
          </a:p>
        </p:txBody>
      </p:sp>
      <p:sp>
        <p:nvSpPr>
          <p:cNvPr id="13" name="Rectangle 12"/>
          <p:cNvSpPr/>
          <p:nvPr/>
        </p:nvSpPr>
        <p:spPr>
          <a:xfrm>
            <a:off x="224692" y="4562230"/>
            <a:ext cx="1143000" cy="76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400" dirty="0">
                <a:solidFill>
                  <a:schemeClr val="tx1"/>
                </a:solidFill>
              </a:rPr>
              <a:t>External I/O</a:t>
            </a:r>
          </a:p>
          <a:p>
            <a:pPr algn="ctr" eaLnBrk="0" fontAlgn="auto" hangingPunct="0">
              <a:spcBef>
                <a:spcPts val="0"/>
              </a:spcBef>
              <a:spcAft>
                <a:spcPts val="0"/>
              </a:spcAft>
              <a:defRPr/>
            </a:pPr>
            <a:r>
              <a:rPr lang="en-US" sz="1400" dirty="0">
                <a:solidFill>
                  <a:schemeClr val="tx1"/>
                </a:solidFill>
              </a:rPr>
              <a:t>(trg, clk…)</a:t>
            </a:r>
          </a:p>
        </p:txBody>
      </p:sp>
      <p:cxnSp>
        <p:nvCxnSpPr>
          <p:cNvPr id="14" name="Straight Arrow Connector 13"/>
          <p:cNvCxnSpPr>
            <a:stCxn id="13" idx="3"/>
          </p:cNvCxnSpPr>
          <p:nvPr/>
        </p:nvCxnSpPr>
        <p:spPr>
          <a:xfrm>
            <a:off x="1367692" y="4943230"/>
            <a:ext cx="304800" cy="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811585" y="2139705"/>
            <a:ext cx="1371600" cy="533400"/>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200" dirty="0">
                <a:solidFill>
                  <a:schemeClr val="tx1"/>
                </a:solidFill>
              </a:rPr>
              <a:t>Xilinx </a:t>
            </a:r>
          </a:p>
          <a:p>
            <a:pPr algn="ctr" eaLnBrk="0" fontAlgn="auto" hangingPunct="0">
              <a:spcBef>
                <a:spcPts val="0"/>
              </a:spcBef>
              <a:spcAft>
                <a:spcPts val="0"/>
              </a:spcAft>
              <a:defRPr/>
            </a:pPr>
            <a:r>
              <a:rPr lang="en-US" sz="1200" dirty="0">
                <a:solidFill>
                  <a:schemeClr val="tx1"/>
                </a:solidFill>
              </a:rPr>
              <a:t>VirtexV</a:t>
            </a:r>
          </a:p>
          <a:p>
            <a:pPr algn="ctr" eaLnBrk="0" fontAlgn="auto" hangingPunct="0">
              <a:spcBef>
                <a:spcPts val="0"/>
              </a:spcBef>
              <a:spcAft>
                <a:spcPts val="0"/>
              </a:spcAft>
              <a:defRPr/>
            </a:pPr>
            <a:r>
              <a:rPr lang="en-US" sz="1200" dirty="0">
                <a:solidFill>
                  <a:schemeClr val="tx1"/>
                </a:solidFill>
              </a:rPr>
              <a:t>LX30T-FG665</a:t>
            </a:r>
          </a:p>
        </p:txBody>
      </p:sp>
      <p:cxnSp>
        <p:nvCxnSpPr>
          <p:cNvPr id="17" name="Straight Arrow Connector 16"/>
          <p:cNvCxnSpPr>
            <a:stCxn id="16" idx="2"/>
          </p:cNvCxnSpPr>
          <p:nvPr/>
        </p:nvCxnSpPr>
        <p:spPr>
          <a:xfrm flipH="1">
            <a:off x="3362325" y="2673105"/>
            <a:ext cx="135060" cy="536820"/>
          </a:xfrm>
          <a:prstGeom prst="straightConnector1">
            <a:avLst/>
          </a:prstGeom>
          <a:ln w="15875">
            <a:solidFill>
              <a:srgbClr val="FFC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2781" name="TextBox 28"/>
          <p:cNvSpPr txBox="1">
            <a:spLocks noChangeArrowheads="1"/>
          </p:cNvSpPr>
          <p:nvPr/>
        </p:nvSpPr>
        <p:spPr bwMode="auto">
          <a:xfrm>
            <a:off x="8208918" y="152400"/>
            <a:ext cx="797013" cy="369332"/>
          </a:xfrm>
          <a:prstGeom prst="rect">
            <a:avLst/>
          </a:prstGeom>
          <a:noFill/>
          <a:ln w="9525">
            <a:noFill/>
            <a:miter lim="800000"/>
            <a:headEnd/>
            <a:tailEnd/>
          </a:ln>
        </p:spPr>
        <p:txBody>
          <a:bodyPr wrap="none">
            <a:spAutoFit/>
          </a:bodyPr>
          <a:lstStyle/>
          <a:p>
            <a:pPr marL="228600" indent="-228600" algn="ctr" eaLnBrk="0" hangingPunct="0"/>
            <a:r>
              <a:rPr lang="en-US" sz="900" dirty="0"/>
              <a:t>W. Gu</a:t>
            </a:r>
          </a:p>
          <a:p>
            <a:pPr marL="228600" indent="-228600" algn="ctr" eaLnBrk="0" hangingPunct="0"/>
            <a:r>
              <a:rPr lang="en-US" sz="900" dirty="0"/>
              <a:t>DAQ </a:t>
            </a:r>
            <a:r>
              <a:rPr lang="en-US" sz="900" dirty="0" smtClean="0"/>
              <a:t>Group</a:t>
            </a:r>
            <a:endParaRPr lang="en-US" sz="900" dirty="0"/>
          </a:p>
        </p:txBody>
      </p:sp>
      <p:sp>
        <p:nvSpPr>
          <p:cNvPr id="30" name="Rectangle 29"/>
          <p:cNvSpPr/>
          <p:nvPr/>
        </p:nvSpPr>
        <p:spPr>
          <a:xfrm>
            <a:off x="3552092" y="4054231"/>
            <a:ext cx="1293446" cy="83038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200" dirty="0">
                <a:solidFill>
                  <a:schemeClr val="tx1"/>
                </a:solidFill>
              </a:rPr>
              <a:t>VXS P0</a:t>
            </a:r>
          </a:p>
          <a:p>
            <a:pPr algn="ctr" eaLnBrk="0" fontAlgn="auto" hangingPunct="0">
              <a:spcBef>
                <a:spcPts val="0"/>
              </a:spcBef>
              <a:spcAft>
                <a:spcPts val="0"/>
              </a:spcAft>
              <a:defRPr/>
            </a:pPr>
            <a:r>
              <a:rPr lang="en-US" sz="1200" dirty="0" smtClean="0">
                <a:solidFill>
                  <a:schemeClr val="tx1"/>
                </a:solidFill>
              </a:rPr>
              <a:t>Global Clock</a:t>
            </a:r>
          </a:p>
          <a:p>
            <a:pPr algn="ctr" eaLnBrk="0" fontAlgn="auto" hangingPunct="0">
              <a:spcBef>
                <a:spcPts val="0"/>
              </a:spcBef>
              <a:spcAft>
                <a:spcPts val="0"/>
              </a:spcAft>
              <a:defRPr/>
            </a:pPr>
            <a:r>
              <a:rPr lang="en-US" sz="1200" dirty="0" smtClean="0">
                <a:solidFill>
                  <a:schemeClr val="tx1"/>
                </a:solidFill>
              </a:rPr>
              <a:t>SYNC</a:t>
            </a:r>
          </a:p>
          <a:p>
            <a:pPr algn="ctr" eaLnBrk="0" fontAlgn="auto" hangingPunct="0">
              <a:spcBef>
                <a:spcPts val="0"/>
              </a:spcBef>
              <a:spcAft>
                <a:spcPts val="0"/>
              </a:spcAft>
              <a:defRPr/>
            </a:pPr>
            <a:r>
              <a:rPr lang="en-US" sz="1200" dirty="0" smtClean="0">
                <a:solidFill>
                  <a:schemeClr val="tx1"/>
                </a:solidFill>
              </a:rPr>
              <a:t>Trig1, Trig2</a:t>
            </a:r>
            <a:endParaRPr lang="en-US" sz="1200" dirty="0">
              <a:solidFill>
                <a:schemeClr val="tx1"/>
              </a:solidFill>
            </a:endParaRPr>
          </a:p>
        </p:txBody>
      </p:sp>
      <p:cxnSp>
        <p:nvCxnSpPr>
          <p:cNvPr id="31" name="Straight Arrow Connector 30"/>
          <p:cNvCxnSpPr>
            <a:stCxn id="30" idx="0"/>
          </p:cNvCxnSpPr>
          <p:nvPr/>
        </p:nvCxnSpPr>
        <p:spPr>
          <a:xfrm flipV="1">
            <a:off x="4198815" y="3444631"/>
            <a:ext cx="648677" cy="60960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58017" y="3276355"/>
            <a:ext cx="1143000" cy="762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1400" dirty="0" smtClean="0">
                <a:solidFill>
                  <a:schemeClr val="tx1"/>
                </a:solidFill>
              </a:rPr>
              <a:t>Optional QSFP Fiber</a:t>
            </a:r>
            <a:endParaRPr lang="en-US" sz="1400" dirty="0">
              <a:solidFill>
                <a:schemeClr val="tx1"/>
              </a:solidFill>
            </a:endParaRPr>
          </a:p>
        </p:txBody>
      </p:sp>
      <p:cxnSp>
        <p:nvCxnSpPr>
          <p:cNvPr id="25" name="Straight Arrow Connector 24"/>
          <p:cNvCxnSpPr>
            <a:stCxn id="24" idx="3"/>
          </p:cNvCxnSpPr>
          <p:nvPr/>
        </p:nvCxnSpPr>
        <p:spPr>
          <a:xfrm>
            <a:off x="1301017" y="3657355"/>
            <a:ext cx="327758" cy="11454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smtClean="0"/>
              <a:t>Group Members</a:t>
            </a:r>
          </a:p>
        </p:txBody>
      </p:sp>
      <p:sp>
        <p:nvSpPr>
          <p:cNvPr id="18434" name="Rectangle 3"/>
          <p:cNvSpPr>
            <a:spLocks noGrp="1" noChangeArrowheads="1"/>
          </p:cNvSpPr>
          <p:nvPr>
            <p:ph type="body" idx="1"/>
          </p:nvPr>
        </p:nvSpPr>
        <p:spPr>
          <a:xfrm>
            <a:off x="430213" y="809625"/>
            <a:ext cx="8229600" cy="2902683"/>
          </a:xfrm>
        </p:spPr>
        <p:txBody>
          <a:bodyPr/>
          <a:lstStyle/>
          <a:p>
            <a:pPr marL="862013" lvl="1" indent="-514350" eaLnBrk="1" hangingPunct="1">
              <a:spcBef>
                <a:spcPct val="0"/>
              </a:spcBef>
              <a:spcAft>
                <a:spcPts val="600"/>
              </a:spcAft>
              <a:buFontTx/>
              <a:buChar char="-"/>
            </a:pPr>
            <a:r>
              <a:rPr lang="en-US" sz="1400" dirty="0" smtClean="0"/>
              <a:t>Group members:</a:t>
            </a:r>
          </a:p>
          <a:p>
            <a:pPr marL="1204913" lvl="2" indent="-514350" eaLnBrk="1" hangingPunct="1">
              <a:spcBef>
                <a:spcPct val="0"/>
              </a:spcBef>
              <a:spcAft>
                <a:spcPts val="600"/>
              </a:spcAft>
              <a:buFontTx/>
              <a:buChar char="-"/>
            </a:pPr>
            <a:r>
              <a:rPr lang="en-US" sz="1000" dirty="0" smtClean="0"/>
              <a:t>* Chris Cuevas – Group Leader</a:t>
            </a:r>
          </a:p>
          <a:p>
            <a:pPr marL="1204913" lvl="2" indent="-514350" eaLnBrk="1" hangingPunct="1">
              <a:spcBef>
                <a:spcPct val="0"/>
              </a:spcBef>
              <a:spcAft>
                <a:spcPts val="600"/>
              </a:spcAft>
              <a:buFontTx/>
              <a:buChar char="-"/>
            </a:pPr>
            <a:r>
              <a:rPr lang="en-US" sz="1000" dirty="0" smtClean="0"/>
              <a:t>* Fernando Barbosa – Sr. Engineer/Hall D Chief Electrical Engineer</a:t>
            </a:r>
          </a:p>
          <a:p>
            <a:pPr marL="1547813" lvl="3" indent="-514350" eaLnBrk="1" hangingPunct="1">
              <a:spcBef>
                <a:spcPct val="0"/>
              </a:spcBef>
              <a:spcAft>
                <a:spcPts val="600"/>
              </a:spcAft>
              <a:buFontTx/>
              <a:buChar char="-"/>
            </a:pPr>
            <a:r>
              <a:rPr lang="en-US" sz="1000" dirty="0" smtClean="0"/>
              <a:t>Cody Dickover  – Staff Engineer</a:t>
            </a:r>
          </a:p>
          <a:p>
            <a:pPr marL="1547813" lvl="3" indent="-514350" eaLnBrk="1" hangingPunct="1">
              <a:spcBef>
                <a:spcPct val="0"/>
              </a:spcBef>
              <a:spcAft>
                <a:spcPts val="600"/>
              </a:spcAft>
              <a:buFontTx/>
              <a:buChar char="-"/>
            </a:pPr>
            <a:r>
              <a:rPr lang="en-US" sz="1000" dirty="0" smtClean="0"/>
              <a:t>Chris Stanislav – Electronics Technician</a:t>
            </a:r>
          </a:p>
          <a:p>
            <a:pPr marL="1547813" lvl="3" indent="-514350" eaLnBrk="1" hangingPunct="1">
              <a:spcBef>
                <a:spcPct val="0"/>
              </a:spcBef>
              <a:spcAft>
                <a:spcPts val="600"/>
              </a:spcAft>
              <a:buFontTx/>
              <a:buChar char="-"/>
            </a:pPr>
            <a:r>
              <a:rPr lang="en-US" sz="1000" dirty="0" smtClean="0"/>
              <a:t>Nicholas Sandoval – Electronics Technician</a:t>
            </a:r>
          </a:p>
          <a:p>
            <a:pPr marL="1204913" lvl="2" indent="-514350" eaLnBrk="1" hangingPunct="1">
              <a:spcBef>
                <a:spcPct val="0"/>
              </a:spcBef>
              <a:spcAft>
                <a:spcPts val="600"/>
              </a:spcAft>
              <a:buFontTx/>
              <a:buChar char="-"/>
            </a:pPr>
            <a:r>
              <a:rPr lang="en-US" sz="1000" dirty="0" smtClean="0"/>
              <a:t>* Hai Dong – Staff Engineer</a:t>
            </a:r>
          </a:p>
          <a:p>
            <a:pPr marL="1204913" lvl="2" indent="-514350" eaLnBrk="1" hangingPunct="1">
              <a:spcBef>
                <a:spcPct val="0"/>
              </a:spcBef>
              <a:spcAft>
                <a:spcPts val="600"/>
              </a:spcAft>
              <a:buFontTx/>
              <a:buChar char="-"/>
            </a:pPr>
            <a:r>
              <a:rPr lang="en-US" sz="1000" dirty="0" smtClean="0"/>
              <a:t>* Benjamin Raydo – Staff Engineer</a:t>
            </a:r>
          </a:p>
          <a:p>
            <a:pPr marL="1204913" lvl="2" indent="-514350" eaLnBrk="1" hangingPunct="1">
              <a:spcBef>
                <a:spcPct val="0"/>
              </a:spcBef>
              <a:spcAft>
                <a:spcPts val="600"/>
              </a:spcAft>
              <a:buFontTx/>
              <a:buChar char="-"/>
            </a:pPr>
            <a:r>
              <a:rPr lang="en-US" sz="1000" dirty="0" smtClean="0"/>
              <a:t>* Jeff Wilson – Designer/Associate Coordinator</a:t>
            </a:r>
          </a:p>
          <a:p>
            <a:pPr marL="1204913" lvl="2" indent="-514350" eaLnBrk="1" hangingPunct="1">
              <a:spcBef>
                <a:spcPct val="0"/>
              </a:spcBef>
              <a:spcAft>
                <a:spcPts val="600"/>
              </a:spcAft>
              <a:buFontTx/>
              <a:buChar char="-"/>
            </a:pPr>
            <a:r>
              <a:rPr lang="en-US" sz="1000" dirty="0" smtClean="0"/>
              <a:t>Mark Taylor – Designer/Associate Coordinator</a:t>
            </a:r>
          </a:p>
          <a:p>
            <a:pPr marL="1204913" lvl="2" indent="-514350" eaLnBrk="1" hangingPunct="1">
              <a:spcBef>
                <a:spcPct val="0"/>
              </a:spcBef>
              <a:spcAft>
                <a:spcPts val="600"/>
              </a:spcAft>
              <a:buFontTx/>
              <a:buChar char="-"/>
            </a:pPr>
            <a:r>
              <a:rPr lang="en-US" sz="1000" dirty="0" smtClean="0"/>
              <a:t>William Gunning- Sr. Electronics Technician</a:t>
            </a:r>
          </a:p>
          <a:p>
            <a:pPr marL="1204913" lvl="2" indent="-514350" eaLnBrk="1" hangingPunct="1">
              <a:spcBef>
                <a:spcPct val="0"/>
              </a:spcBef>
              <a:spcAft>
                <a:spcPts val="600"/>
              </a:spcAft>
              <a:buFontTx/>
              <a:buChar char="-"/>
            </a:pPr>
            <a:r>
              <a:rPr lang="en-US" sz="1000" dirty="0" smtClean="0"/>
              <a:t>Armen Stepanyan – Electronics Technician</a:t>
            </a:r>
          </a:p>
          <a:p>
            <a:pPr marL="1204913" lvl="2" indent="-514350" eaLnBrk="1" hangingPunct="1">
              <a:spcBef>
                <a:spcPct val="0"/>
              </a:spcBef>
              <a:spcAft>
                <a:spcPts val="600"/>
              </a:spcAft>
              <a:buFontTx/>
              <a:buChar char="-"/>
            </a:pPr>
            <a:endParaRPr lang="en-US" sz="1000" dirty="0" smtClean="0"/>
          </a:p>
          <a:p>
            <a:pPr marL="347663" lvl="1" indent="0" eaLnBrk="1" hangingPunct="1">
              <a:spcBef>
                <a:spcPct val="0"/>
              </a:spcBef>
              <a:spcAft>
                <a:spcPts val="600"/>
              </a:spcAft>
              <a:buNone/>
            </a:pPr>
            <a:r>
              <a:rPr lang="en-US" sz="1400" dirty="0"/>
              <a:t>	</a:t>
            </a:r>
            <a:endParaRPr lang="en-US" sz="14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151" y="3811442"/>
            <a:ext cx="4683643" cy="2300189"/>
          </a:xfrm>
          <a:prstGeom prst="rect">
            <a:avLst/>
          </a:prstGeom>
        </p:spPr>
      </p:pic>
      <p:sp>
        <p:nvSpPr>
          <p:cNvPr id="4" name="TextBox 3"/>
          <p:cNvSpPr txBox="1"/>
          <p:nvPr/>
        </p:nvSpPr>
        <p:spPr>
          <a:xfrm>
            <a:off x="5994400" y="5853723"/>
            <a:ext cx="2714205" cy="392415"/>
          </a:xfrm>
          <a:prstGeom prst="rect">
            <a:avLst/>
          </a:prstGeom>
          <a:noFill/>
        </p:spPr>
        <p:txBody>
          <a:bodyPr wrap="none" rtlCol="0">
            <a:spAutoFit/>
          </a:bodyPr>
          <a:lstStyle/>
          <a:p>
            <a:r>
              <a:rPr lang="en-US" sz="1050" dirty="0" smtClean="0">
                <a:solidFill>
                  <a:srgbClr val="00B050"/>
                </a:solidFill>
              </a:rPr>
              <a:t>*</a:t>
            </a:r>
            <a:r>
              <a:rPr lang="en-US" sz="1050" dirty="0" smtClean="0"/>
              <a:t> Shown in photo</a:t>
            </a:r>
          </a:p>
          <a:p>
            <a:r>
              <a:rPr lang="en-US" sz="900" dirty="0" smtClean="0"/>
              <a:t>Ed Jastrzembski shown but he is in the DAQ group</a:t>
            </a:r>
          </a:p>
        </p:txBody>
      </p:sp>
    </p:spTree>
    <p:extLst>
      <p:ext uri="{BB962C8B-B14F-4D97-AF65-F5344CB8AC3E}">
        <p14:creationId xmlns:p14="http://schemas.microsoft.com/office/powerpoint/2010/main" val="19359077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normAutofit fontScale="90000"/>
          </a:bodyPr>
          <a:lstStyle/>
          <a:p>
            <a:pPr eaLnBrk="1" hangingPunct="1">
              <a:defRPr/>
            </a:pPr>
            <a:r>
              <a:rPr lang="en-US" sz="2400" dirty="0" smtClean="0"/>
              <a:t>G</a:t>
            </a:r>
            <a:r>
              <a:rPr lang="en-US" sz="2400" b="0" dirty="0" smtClean="0"/>
              <a:t>LOBAL</a:t>
            </a:r>
            <a:r>
              <a:rPr lang="en-US" sz="2400" dirty="0" smtClean="0"/>
              <a:t> T</a:t>
            </a:r>
            <a:r>
              <a:rPr lang="en-US" sz="2400" b="0" dirty="0" smtClean="0"/>
              <a:t>RIGGER</a:t>
            </a:r>
            <a:r>
              <a:rPr lang="en-US" sz="2400" dirty="0" smtClean="0"/>
              <a:t> P</a:t>
            </a:r>
            <a:r>
              <a:rPr lang="en-US" sz="2400" b="0" dirty="0" smtClean="0"/>
              <a:t>ROCESSOR</a:t>
            </a:r>
            <a:r>
              <a:rPr lang="en-US" sz="2400" dirty="0" smtClean="0"/>
              <a:t> </a:t>
            </a:r>
            <a:br>
              <a:rPr lang="en-US" sz="2400" dirty="0" smtClean="0"/>
            </a:br>
            <a:endParaRPr lang="en-US" sz="2400" b="0" dirty="0"/>
          </a:p>
        </p:txBody>
      </p:sp>
      <p:pic>
        <p:nvPicPr>
          <p:cNvPr id="38914" name="Picture 3" descr="C:\Users\skaneta\Pictures\GTP\IMAG0109.jpg"/>
          <p:cNvPicPr>
            <a:picLocks noChangeAspect="1" noChangeArrowheads="1"/>
          </p:cNvPicPr>
          <p:nvPr/>
        </p:nvPicPr>
        <p:blipFill>
          <a:blip r:embed="rId2" cstate="print"/>
          <a:srcRect/>
          <a:stretch>
            <a:fillRect/>
          </a:stretch>
        </p:blipFill>
        <p:spPr bwMode="auto">
          <a:xfrm>
            <a:off x="560388" y="769938"/>
            <a:ext cx="8026400" cy="5343525"/>
          </a:xfrm>
          <a:prstGeom prst="rect">
            <a:avLst/>
          </a:prstGeom>
          <a:noFill/>
          <a:ln w="9525">
            <a:noFill/>
            <a:miter lim="800000"/>
            <a:headEnd/>
            <a:tailEnd/>
          </a:ln>
        </p:spPr>
      </p:pic>
      <p:sp>
        <p:nvSpPr>
          <p:cNvPr id="38915" name="TextBox 3"/>
          <p:cNvSpPr txBox="1">
            <a:spLocks noChangeArrowheads="1"/>
          </p:cNvSpPr>
          <p:nvPr/>
        </p:nvSpPr>
        <p:spPr bwMode="auto">
          <a:xfrm>
            <a:off x="1344613" y="5105400"/>
            <a:ext cx="1023937" cy="584200"/>
          </a:xfrm>
          <a:prstGeom prst="rect">
            <a:avLst/>
          </a:prstGeom>
          <a:noFill/>
          <a:ln w="9525">
            <a:noFill/>
            <a:miter lim="800000"/>
            <a:headEnd/>
            <a:tailEnd/>
          </a:ln>
        </p:spPr>
        <p:txBody>
          <a:bodyPr wrap="none">
            <a:spAutoFit/>
          </a:bodyPr>
          <a:lstStyle/>
          <a:p>
            <a:pPr algn="ctr" eaLnBrk="0" hangingPunct="0"/>
            <a:r>
              <a:rPr lang="en-US" sz="1600" dirty="0">
                <a:solidFill>
                  <a:schemeClr val="bg1"/>
                </a:solidFill>
              </a:rPr>
              <a:t>4 Channel</a:t>
            </a:r>
          </a:p>
          <a:p>
            <a:pPr algn="ctr" eaLnBrk="0" hangingPunct="0"/>
            <a:r>
              <a:rPr lang="en-US" sz="1600" dirty="0">
                <a:solidFill>
                  <a:schemeClr val="bg1"/>
                </a:solidFill>
              </a:rPr>
              <a:t>Fiber</a:t>
            </a:r>
          </a:p>
        </p:txBody>
      </p:sp>
      <p:sp>
        <p:nvSpPr>
          <p:cNvPr id="38916" name="TextBox 4"/>
          <p:cNvSpPr txBox="1">
            <a:spLocks noChangeArrowheads="1"/>
          </p:cNvSpPr>
          <p:nvPr/>
        </p:nvSpPr>
        <p:spPr bwMode="auto">
          <a:xfrm>
            <a:off x="2498725" y="5105400"/>
            <a:ext cx="881063" cy="830263"/>
          </a:xfrm>
          <a:prstGeom prst="rect">
            <a:avLst/>
          </a:prstGeom>
          <a:noFill/>
          <a:ln w="9525">
            <a:noFill/>
            <a:miter lim="800000"/>
            <a:headEnd/>
            <a:tailEnd/>
          </a:ln>
        </p:spPr>
        <p:txBody>
          <a:bodyPr wrap="none">
            <a:spAutoFit/>
          </a:bodyPr>
          <a:lstStyle/>
          <a:p>
            <a:pPr algn="ctr" eaLnBrk="0" hangingPunct="0"/>
            <a:r>
              <a:rPr lang="en-US" sz="1600" dirty="0">
                <a:solidFill>
                  <a:schemeClr val="bg1"/>
                </a:solidFill>
              </a:rPr>
              <a:t>RJ45</a:t>
            </a:r>
          </a:p>
          <a:p>
            <a:pPr algn="ctr" eaLnBrk="0" hangingPunct="0"/>
            <a:r>
              <a:rPr lang="en-US" sz="1600" dirty="0">
                <a:solidFill>
                  <a:schemeClr val="bg1"/>
                </a:solidFill>
              </a:rPr>
              <a:t>Ethernet</a:t>
            </a:r>
          </a:p>
          <a:p>
            <a:pPr algn="ctr" eaLnBrk="0" hangingPunct="0"/>
            <a:r>
              <a:rPr lang="en-US" sz="1600" dirty="0">
                <a:solidFill>
                  <a:schemeClr val="bg1"/>
                </a:solidFill>
              </a:rPr>
              <a:t>Jack</a:t>
            </a:r>
          </a:p>
        </p:txBody>
      </p:sp>
      <p:sp>
        <p:nvSpPr>
          <p:cNvPr id="38917" name="TextBox 6"/>
          <p:cNvSpPr txBox="1">
            <a:spLocks noChangeArrowheads="1"/>
          </p:cNvSpPr>
          <p:nvPr/>
        </p:nvSpPr>
        <p:spPr bwMode="auto">
          <a:xfrm>
            <a:off x="5462588" y="5181600"/>
            <a:ext cx="1995487" cy="830263"/>
          </a:xfrm>
          <a:prstGeom prst="rect">
            <a:avLst/>
          </a:prstGeom>
          <a:noFill/>
          <a:ln w="9525">
            <a:noFill/>
            <a:miter lim="800000"/>
            <a:headEnd/>
            <a:tailEnd/>
          </a:ln>
        </p:spPr>
        <p:txBody>
          <a:bodyPr wrap="none">
            <a:spAutoFit/>
          </a:bodyPr>
          <a:lstStyle/>
          <a:p>
            <a:pPr algn="ctr" eaLnBrk="0" hangingPunct="0"/>
            <a:r>
              <a:rPr lang="en-US" sz="1600" dirty="0">
                <a:solidFill>
                  <a:schemeClr val="bg1"/>
                </a:solidFill>
              </a:rPr>
              <a:t>4x 8-Channel</a:t>
            </a:r>
          </a:p>
          <a:p>
            <a:pPr algn="ctr" eaLnBrk="0" hangingPunct="0"/>
            <a:r>
              <a:rPr lang="en-US" sz="1600" dirty="0">
                <a:solidFill>
                  <a:schemeClr val="bg1"/>
                </a:solidFill>
              </a:rPr>
              <a:t>LVPECL</a:t>
            </a:r>
          </a:p>
          <a:p>
            <a:pPr algn="ctr" eaLnBrk="0" hangingPunct="0"/>
            <a:r>
              <a:rPr lang="en-US" sz="1600" dirty="0">
                <a:solidFill>
                  <a:schemeClr val="bg1"/>
                </a:solidFill>
              </a:rPr>
              <a:t>Trigger Outputs to TS</a:t>
            </a:r>
          </a:p>
        </p:txBody>
      </p:sp>
      <p:sp>
        <p:nvSpPr>
          <p:cNvPr id="38918" name="TextBox 7"/>
          <p:cNvSpPr txBox="1">
            <a:spLocks noChangeArrowheads="1"/>
          </p:cNvSpPr>
          <p:nvPr/>
        </p:nvSpPr>
        <p:spPr bwMode="auto">
          <a:xfrm>
            <a:off x="3544888" y="5105400"/>
            <a:ext cx="1416050" cy="581025"/>
          </a:xfrm>
          <a:prstGeom prst="rect">
            <a:avLst/>
          </a:prstGeom>
          <a:noFill/>
          <a:ln w="9525">
            <a:noFill/>
            <a:miter lim="800000"/>
            <a:headEnd/>
            <a:tailEnd/>
          </a:ln>
        </p:spPr>
        <p:txBody>
          <a:bodyPr wrap="none">
            <a:spAutoFit/>
          </a:bodyPr>
          <a:lstStyle/>
          <a:p>
            <a:pPr algn="ctr" eaLnBrk="0" hangingPunct="0"/>
            <a:r>
              <a:rPr lang="en-US" sz="1600" dirty="0">
                <a:solidFill>
                  <a:schemeClr val="bg1"/>
                </a:solidFill>
              </a:rPr>
              <a:t>Altera FPGA</a:t>
            </a:r>
          </a:p>
          <a:p>
            <a:pPr algn="ctr" eaLnBrk="0" hangingPunct="0"/>
            <a:r>
              <a:rPr lang="en-US" sz="1600" dirty="0">
                <a:solidFill>
                  <a:schemeClr val="bg1"/>
                </a:solidFill>
              </a:rPr>
              <a:t>Stratix IV GX</a:t>
            </a:r>
          </a:p>
        </p:txBody>
      </p:sp>
      <p:cxnSp>
        <p:nvCxnSpPr>
          <p:cNvPr id="10" name="Straight Arrow Connector 9"/>
          <p:cNvCxnSpPr/>
          <p:nvPr/>
        </p:nvCxnSpPr>
        <p:spPr>
          <a:xfrm flipV="1">
            <a:off x="4267200" y="2819400"/>
            <a:ext cx="0" cy="2362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5257800" y="4876800"/>
            <a:ext cx="99060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248400" y="4876800"/>
            <a:ext cx="53340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6096001" y="5029200"/>
            <a:ext cx="304800" cy="317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5715000" y="4876800"/>
            <a:ext cx="533400" cy="3048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1752600" y="4800600"/>
            <a:ext cx="5334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2743201" y="4953000"/>
            <a:ext cx="457200" cy="317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926" name="TextBox 16"/>
          <p:cNvSpPr txBox="1">
            <a:spLocks noChangeArrowheads="1"/>
          </p:cNvSpPr>
          <p:nvPr/>
        </p:nvSpPr>
        <p:spPr bwMode="auto">
          <a:xfrm>
            <a:off x="655638" y="2209800"/>
            <a:ext cx="1477962" cy="584200"/>
          </a:xfrm>
          <a:prstGeom prst="rect">
            <a:avLst/>
          </a:prstGeom>
          <a:noFill/>
          <a:ln w="9525">
            <a:noFill/>
            <a:miter lim="800000"/>
            <a:headEnd/>
            <a:tailEnd/>
          </a:ln>
        </p:spPr>
        <p:txBody>
          <a:bodyPr wrap="none">
            <a:spAutoFit/>
          </a:bodyPr>
          <a:lstStyle/>
          <a:p>
            <a:pPr algn="ctr" eaLnBrk="0" hangingPunct="0"/>
            <a:r>
              <a:rPr lang="en-US" sz="1600" dirty="0">
                <a:solidFill>
                  <a:schemeClr val="bg1"/>
                </a:solidFill>
              </a:rPr>
              <a:t>DDR2 Memory</a:t>
            </a:r>
          </a:p>
          <a:p>
            <a:pPr algn="ctr" eaLnBrk="0" hangingPunct="0"/>
            <a:r>
              <a:rPr lang="en-US" sz="1600" dirty="0">
                <a:solidFill>
                  <a:schemeClr val="bg1"/>
                </a:solidFill>
              </a:rPr>
              <a:t>256 MB</a:t>
            </a:r>
          </a:p>
        </p:txBody>
      </p:sp>
      <p:cxnSp>
        <p:nvCxnSpPr>
          <p:cNvPr id="19" name="Straight Arrow Connector 18"/>
          <p:cNvCxnSpPr/>
          <p:nvPr/>
        </p:nvCxnSpPr>
        <p:spPr>
          <a:xfrm>
            <a:off x="1676400" y="2819400"/>
            <a:ext cx="2133600" cy="914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928" name="TextBox 21"/>
          <p:cNvSpPr txBox="1">
            <a:spLocks noChangeArrowheads="1"/>
          </p:cNvSpPr>
          <p:nvPr/>
        </p:nvSpPr>
        <p:spPr bwMode="auto">
          <a:xfrm>
            <a:off x="3352800" y="914400"/>
            <a:ext cx="1976438" cy="584200"/>
          </a:xfrm>
          <a:prstGeom prst="rect">
            <a:avLst/>
          </a:prstGeom>
          <a:noFill/>
          <a:ln w="9525">
            <a:noFill/>
            <a:miter lim="800000"/>
            <a:headEnd/>
            <a:tailEnd/>
          </a:ln>
        </p:spPr>
        <p:txBody>
          <a:bodyPr wrap="none">
            <a:spAutoFit/>
          </a:bodyPr>
          <a:lstStyle/>
          <a:p>
            <a:pPr algn="ctr" eaLnBrk="0" hangingPunct="0"/>
            <a:r>
              <a:rPr lang="en-US" sz="1600" dirty="0">
                <a:solidFill>
                  <a:schemeClr val="bg1"/>
                </a:solidFill>
              </a:rPr>
              <a:t>Gigabit  Links to SSP</a:t>
            </a:r>
          </a:p>
          <a:p>
            <a:pPr algn="ctr" eaLnBrk="0" hangingPunct="0"/>
            <a:r>
              <a:rPr lang="en-US" sz="1600" dirty="0">
                <a:solidFill>
                  <a:schemeClr val="bg1"/>
                </a:solidFill>
              </a:rPr>
              <a:t>VXS “Switch” card</a:t>
            </a:r>
          </a:p>
        </p:txBody>
      </p:sp>
      <p:sp>
        <p:nvSpPr>
          <p:cNvPr id="38929" name="TextBox 17"/>
          <p:cNvSpPr txBox="1">
            <a:spLocks noChangeArrowheads="1"/>
          </p:cNvSpPr>
          <p:nvPr/>
        </p:nvSpPr>
        <p:spPr bwMode="auto">
          <a:xfrm>
            <a:off x="8008938" y="228600"/>
            <a:ext cx="665567" cy="646331"/>
          </a:xfrm>
          <a:prstGeom prst="rect">
            <a:avLst/>
          </a:prstGeom>
          <a:noFill/>
          <a:ln w="9525">
            <a:noFill/>
            <a:miter lim="800000"/>
            <a:headEnd/>
            <a:tailEnd/>
          </a:ln>
        </p:spPr>
        <p:txBody>
          <a:bodyPr wrap="none">
            <a:spAutoFit/>
          </a:bodyPr>
          <a:lstStyle/>
          <a:p>
            <a:pPr algn="ctr" eaLnBrk="0" hangingPunct="0"/>
            <a:r>
              <a:rPr lang="en-US" sz="900" dirty="0"/>
              <a:t>S. </a:t>
            </a:r>
            <a:r>
              <a:rPr lang="en-US" sz="900" dirty="0" smtClean="0"/>
              <a:t>Kaneta</a:t>
            </a:r>
          </a:p>
          <a:p>
            <a:pPr algn="ctr" eaLnBrk="0" hangingPunct="0"/>
            <a:r>
              <a:rPr lang="en-US" sz="900" dirty="0" smtClean="0"/>
              <a:t>B. Raydo</a:t>
            </a:r>
            <a:endParaRPr lang="en-US" sz="900" dirty="0"/>
          </a:p>
          <a:p>
            <a:pPr algn="ctr" eaLnBrk="0" hangingPunct="0"/>
            <a:endParaRPr lang="en-US" sz="900" dirty="0"/>
          </a:p>
          <a:p>
            <a:pPr algn="ctr" eaLnBrk="0" hangingPunct="0"/>
            <a:endParaRPr lang="en-US" sz="9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3892624" y="1413158"/>
            <a:ext cx="5447708" cy="408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00366" y="2910537"/>
            <a:ext cx="2419494" cy="246221"/>
          </a:xfrm>
          <a:prstGeom prst="rect">
            <a:avLst/>
          </a:prstGeom>
          <a:noFill/>
        </p:spPr>
        <p:txBody>
          <a:bodyPr wrap="square" lIns="0" tIns="0" rIns="0" bIns="0" rtlCol="0">
            <a:spAutoFit/>
          </a:bodyPr>
          <a:lstStyle/>
          <a:p>
            <a:pPr algn="ctr"/>
            <a:r>
              <a:rPr lang="en-US" sz="1600" b="1" dirty="0" smtClean="0">
                <a:solidFill>
                  <a:schemeClr val="bg1"/>
                </a:solidFill>
              </a:rPr>
              <a:t>SSP Prototype – May 2010</a:t>
            </a:r>
            <a:endParaRPr lang="en-US" sz="1600" b="1" dirty="0">
              <a:solidFill>
                <a:schemeClr val="bg1"/>
              </a:solidFill>
            </a:endParaRPr>
          </a:p>
        </p:txBody>
      </p:sp>
      <p:sp>
        <p:nvSpPr>
          <p:cNvPr id="9" name="TextBox 8"/>
          <p:cNvSpPr txBox="1"/>
          <p:nvPr/>
        </p:nvSpPr>
        <p:spPr>
          <a:xfrm>
            <a:off x="164592" y="771754"/>
            <a:ext cx="4250035" cy="4278094"/>
          </a:xfrm>
          <a:prstGeom prst="rect">
            <a:avLst/>
          </a:prstGeom>
          <a:noFill/>
        </p:spPr>
        <p:txBody>
          <a:bodyPr wrap="square" rtlCol="0">
            <a:spAutoFit/>
          </a:bodyPr>
          <a:lstStyle/>
          <a:p>
            <a:r>
              <a:rPr lang="en-US" sz="1600" b="1" dirty="0" smtClean="0"/>
              <a:t>Production Status:</a:t>
            </a:r>
          </a:p>
          <a:p>
            <a:r>
              <a:rPr lang="en-US" sz="1600" dirty="0" smtClean="0">
                <a:sym typeface="Wingdings" pitchFamily="2" charset="2"/>
              </a:rPr>
              <a:t> Commissioned in Hall D global crate</a:t>
            </a:r>
            <a:endParaRPr lang="en-US" sz="1600" b="1" dirty="0" smtClean="0"/>
          </a:p>
          <a:p>
            <a:pPr marL="342900" indent="-342900"/>
            <a:r>
              <a:rPr lang="en-US" sz="1600" dirty="0" smtClean="0">
                <a:sym typeface="Wingdings" pitchFamily="2" charset="2"/>
              </a:rPr>
              <a:t> Single FPGA Virtex 5 TX150T</a:t>
            </a:r>
          </a:p>
          <a:p>
            <a:pPr marL="342900" indent="-342900">
              <a:buFont typeface="Wingdings" pitchFamily="2" charset="2"/>
              <a:buChar char="à"/>
            </a:pPr>
            <a:r>
              <a:rPr lang="en-US" sz="1600" dirty="0" smtClean="0">
                <a:sym typeface="Wingdings" pitchFamily="2" charset="2"/>
              </a:rPr>
              <a:t>New Fiber Transceivers </a:t>
            </a:r>
          </a:p>
          <a:p>
            <a:pPr marL="800100" lvl="1" indent="-342900"/>
            <a:r>
              <a:rPr lang="en-US" sz="1600" dirty="0" smtClean="0">
                <a:sym typeface="Wingdings" pitchFamily="2" charset="2"/>
              </a:rPr>
              <a:t>-- Support 10Gb/s (4 ‘Lanes’)</a:t>
            </a:r>
          </a:p>
          <a:p>
            <a:pPr marL="800100" lvl="1" indent="-342900"/>
            <a:r>
              <a:rPr lang="en-US" sz="1600" dirty="0" smtClean="0">
                <a:sym typeface="Wingdings" pitchFamily="2" charset="2"/>
              </a:rPr>
              <a:t>-- QSFP format</a:t>
            </a:r>
          </a:p>
          <a:p>
            <a:pPr marL="342900" indent="-342900">
              <a:buFont typeface="Wingdings"/>
              <a:buChar char="à"/>
            </a:pPr>
            <a:r>
              <a:rPr lang="en-US" sz="1600" dirty="0" smtClean="0">
                <a:sym typeface="Wingdings" pitchFamily="2" charset="2"/>
              </a:rPr>
              <a:t>8 optical links to 8 front end crates</a:t>
            </a:r>
          </a:p>
          <a:p>
            <a:pPr lvl="1"/>
            <a:r>
              <a:rPr lang="en-US" sz="1600" dirty="0" smtClean="0">
                <a:sym typeface="Wingdings" pitchFamily="2" charset="2"/>
              </a:rPr>
              <a:t>--  Aggregate link rate from CTP is </a:t>
            </a:r>
          </a:p>
          <a:p>
            <a:pPr lvl="1"/>
            <a:r>
              <a:rPr lang="en-US" sz="1600" dirty="0" smtClean="0">
                <a:sym typeface="Wingdings" pitchFamily="2" charset="2"/>
              </a:rPr>
              <a:t>4 x 2.5Gbps (10Gbps)</a:t>
            </a:r>
            <a:r>
              <a:rPr lang="en-US" sz="1600" dirty="0">
                <a:sym typeface="Wingdings" pitchFamily="2" charset="2"/>
              </a:rPr>
              <a:t>	</a:t>
            </a:r>
            <a:r>
              <a:rPr lang="en-US" sz="1600" dirty="0" smtClean="0">
                <a:sym typeface="Wingdings" pitchFamily="2" charset="2"/>
              </a:rPr>
              <a:t> </a:t>
            </a:r>
          </a:p>
          <a:p>
            <a:pPr marL="800100" lvl="1" indent="-342900"/>
            <a:r>
              <a:rPr lang="en-US" sz="1600" dirty="0" smtClean="0">
                <a:sym typeface="Wingdings" pitchFamily="2" charset="2"/>
              </a:rPr>
              <a:t>--  Each optical link can be used as four independent Tx/Rx 5Gbps link</a:t>
            </a:r>
          </a:p>
          <a:p>
            <a:pPr marL="800100" lvl="1" indent="-342900"/>
            <a:r>
              <a:rPr lang="en-US" sz="1600" dirty="0" smtClean="0">
                <a:sym typeface="Wingdings" pitchFamily="2" charset="2"/>
              </a:rPr>
              <a:t>--  Up to 32 fiber optic connections</a:t>
            </a:r>
          </a:p>
          <a:p>
            <a:pPr marL="800100" lvl="1" indent="-342900"/>
            <a:r>
              <a:rPr lang="en-US" sz="1600" dirty="0" smtClean="0">
                <a:sym typeface="Wingdings" pitchFamily="2" charset="2"/>
              </a:rPr>
              <a:t>--  Will use this method to readout RICH and MicroMegas detectors in Hall B</a:t>
            </a:r>
          </a:p>
          <a:p>
            <a:pPr marL="342900" indent="-342900"/>
            <a:r>
              <a:rPr lang="en-US" sz="1600" dirty="0" smtClean="0">
                <a:sym typeface="Wingdings" pitchFamily="2" charset="2"/>
              </a:rPr>
              <a:t>  Extremely versatile with ample logic space to manage multiple trigger streams from front end crates or custom trigger boards.</a:t>
            </a:r>
          </a:p>
        </p:txBody>
      </p:sp>
      <p:sp>
        <p:nvSpPr>
          <p:cNvPr id="7" name="TextBox 6"/>
          <p:cNvSpPr txBox="1"/>
          <p:nvPr/>
        </p:nvSpPr>
        <p:spPr>
          <a:xfrm>
            <a:off x="5463685" y="5651762"/>
            <a:ext cx="2361887" cy="492443"/>
          </a:xfrm>
          <a:prstGeom prst="rect">
            <a:avLst/>
          </a:prstGeom>
          <a:noFill/>
        </p:spPr>
        <p:txBody>
          <a:bodyPr wrap="square" lIns="0" tIns="0" rIns="0" bIns="0" rtlCol="0">
            <a:spAutoFit/>
          </a:bodyPr>
          <a:lstStyle/>
          <a:p>
            <a:pPr algn="ctr"/>
            <a:r>
              <a:rPr lang="en-US" sz="1600" b="1" dirty="0" smtClean="0"/>
              <a:t>ALL Production SSP Delivered and tested</a:t>
            </a:r>
          </a:p>
        </p:txBody>
      </p:sp>
      <p:sp>
        <p:nvSpPr>
          <p:cNvPr id="13" name="TextBox 29"/>
          <p:cNvSpPr txBox="1">
            <a:spLocks noChangeArrowheads="1"/>
          </p:cNvSpPr>
          <p:nvPr/>
        </p:nvSpPr>
        <p:spPr bwMode="auto">
          <a:xfrm>
            <a:off x="914400" y="1"/>
            <a:ext cx="7162800" cy="646331"/>
          </a:xfrm>
          <a:prstGeom prst="rect">
            <a:avLst/>
          </a:prstGeom>
          <a:noFill/>
          <a:ln w="9525">
            <a:noFill/>
            <a:miter lim="800000"/>
            <a:headEnd/>
            <a:tailEnd/>
          </a:ln>
        </p:spPr>
        <p:txBody>
          <a:bodyPr>
            <a:spAutoFit/>
          </a:bodyPr>
          <a:lstStyle/>
          <a:p>
            <a:pPr algn="ctr" eaLnBrk="0" hangingPunct="0"/>
            <a:r>
              <a:rPr lang="en-US" sz="3600" b="1" dirty="0" smtClean="0">
                <a:latin typeface="Calibri" pitchFamily="34" charset="0"/>
              </a:rPr>
              <a:t>Sub-System Processor </a:t>
            </a:r>
            <a:endParaRPr lang="en-US" sz="3600" b="1" dirty="0">
              <a:latin typeface="Calibri" pitchFamily="34" charset="0"/>
            </a:endParaRPr>
          </a:p>
        </p:txBody>
      </p:sp>
      <p:sp>
        <p:nvSpPr>
          <p:cNvPr id="14" name="TextBox 13"/>
          <p:cNvSpPr txBox="1"/>
          <p:nvPr/>
        </p:nvSpPr>
        <p:spPr>
          <a:xfrm>
            <a:off x="8061716" y="375829"/>
            <a:ext cx="1027845" cy="307777"/>
          </a:xfrm>
          <a:prstGeom prst="rect">
            <a:avLst/>
          </a:prstGeom>
          <a:noFill/>
        </p:spPr>
        <p:txBody>
          <a:bodyPr wrap="none" rtlCol="0">
            <a:spAutoFit/>
          </a:bodyPr>
          <a:lstStyle/>
          <a:p>
            <a:r>
              <a:rPr lang="en-US" sz="1400" b="1" dirty="0" smtClean="0"/>
              <a:t>Ben Raydo</a:t>
            </a:r>
            <a:endParaRPr lang="en-US" sz="1400" b="1" dirty="0"/>
          </a:p>
        </p:txBody>
      </p:sp>
    </p:spTree>
    <p:extLst>
      <p:ext uri="{BB962C8B-B14F-4D97-AF65-F5344CB8AC3E}">
        <p14:creationId xmlns:p14="http://schemas.microsoft.com/office/powerpoint/2010/main" val="2310223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p:cNvSpPr txBox="1">
            <a:spLocks noChangeArrowheads="1"/>
          </p:cNvSpPr>
          <p:nvPr/>
        </p:nvSpPr>
        <p:spPr bwMode="auto">
          <a:xfrm>
            <a:off x="4597400" y="157163"/>
            <a:ext cx="4346575" cy="369887"/>
          </a:xfrm>
          <a:prstGeom prst="rect">
            <a:avLst/>
          </a:prstGeom>
          <a:solidFill>
            <a:schemeClr val="bg1"/>
          </a:solidFill>
          <a:ln w="9525">
            <a:noFill/>
            <a:miter lim="800000"/>
            <a:headEnd/>
            <a:tailEnd/>
          </a:ln>
        </p:spPr>
        <p:txBody>
          <a:bodyPr lIns="0" tIns="0" rIns="0" bIns="0" anchor="b">
            <a:spAutoFit/>
          </a:bodyPr>
          <a:lstStyle/>
          <a:p>
            <a:pPr algn="ctr" eaLnBrk="0" hangingPunct="0"/>
            <a:r>
              <a:rPr lang="en-US" sz="2400" dirty="0" smtClean="0">
                <a:latin typeface="Arial" charset="0"/>
              </a:rPr>
              <a:t>Trigger System Diagram  </a:t>
            </a:r>
            <a:r>
              <a:rPr lang="en-US" sz="2400" u="sng" dirty="0" smtClean="0">
                <a:latin typeface="Arial" charset="0"/>
              </a:rPr>
              <a:t> </a:t>
            </a:r>
            <a:endParaRPr lang="en-US" sz="2400" u="sng" dirty="0">
              <a:latin typeface="Arial" charset="0"/>
            </a:endParaRPr>
          </a:p>
        </p:txBody>
      </p:sp>
      <p:sp>
        <p:nvSpPr>
          <p:cNvPr id="21506" name="Isosceles Triangle 6"/>
          <p:cNvSpPr>
            <a:spLocks noChangeArrowheads="1"/>
          </p:cNvSpPr>
          <p:nvPr/>
        </p:nvSpPr>
        <p:spPr bwMode="auto">
          <a:xfrm>
            <a:off x="4573588" y="719138"/>
            <a:ext cx="4383087" cy="5438775"/>
          </a:xfrm>
          <a:prstGeom prst="triangle">
            <a:avLst>
              <a:gd name="adj" fmla="val 50000"/>
            </a:avLst>
          </a:prstGeom>
          <a:noFill/>
          <a:ln w="25400" algn="ctr">
            <a:solidFill>
              <a:schemeClr val="accent2"/>
            </a:solidFill>
            <a:round/>
            <a:headEnd/>
            <a:tailEnd/>
          </a:ln>
        </p:spPr>
        <p:txBody>
          <a:bodyPr/>
          <a:lstStyle/>
          <a:p>
            <a:pPr algn="ctr" eaLnBrk="0" hangingPunct="0"/>
            <a:endParaRPr lang="en-US" dirty="0"/>
          </a:p>
        </p:txBody>
      </p:sp>
      <p:sp>
        <p:nvSpPr>
          <p:cNvPr id="21507" name="TextBox 7"/>
          <p:cNvSpPr txBox="1">
            <a:spLocks noChangeArrowheads="1"/>
          </p:cNvSpPr>
          <p:nvPr/>
        </p:nvSpPr>
        <p:spPr bwMode="auto">
          <a:xfrm>
            <a:off x="5346700" y="5048250"/>
            <a:ext cx="2732088" cy="369888"/>
          </a:xfrm>
          <a:prstGeom prst="rect">
            <a:avLst/>
          </a:prstGeom>
          <a:noFill/>
          <a:ln w="9525">
            <a:noFill/>
            <a:miter lim="800000"/>
            <a:headEnd/>
            <a:tailEnd/>
          </a:ln>
        </p:spPr>
        <p:txBody>
          <a:bodyPr wrap="none">
            <a:spAutoFit/>
          </a:bodyPr>
          <a:lstStyle/>
          <a:p>
            <a:pPr algn="ctr" eaLnBrk="0" hangingPunct="0"/>
            <a:r>
              <a:rPr lang="en-US" sz="1800" u="sng" dirty="0"/>
              <a:t>C</a:t>
            </a:r>
            <a:r>
              <a:rPr lang="en-US" sz="1800" dirty="0"/>
              <a:t>rate </a:t>
            </a:r>
            <a:r>
              <a:rPr lang="en-US" sz="1800" u="sng" dirty="0"/>
              <a:t>T</a:t>
            </a:r>
            <a:r>
              <a:rPr lang="en-US" sz="1800" dirty="0"/>
              <a:t>rigger </a:t>
            </a:r>
            <a:r>
              <a:rPr lang="en-US" sz="1800" u="sng" dirty="0"/>
              <a:t>P</a:t>
            </a:r>
            <a:r>
              <a:rPr lang="en-US" sz="1800" dirty="0"/>
              <a:t>rocessing</a:t>
            </a:r>
          </a:p>
        </p:txBody>
      </p:sp>
      <p:sp>
        <p:nvSpPr>
          <p:cNvPr id="21508" name="TextBox 8"/>
          <p:cNvSpPr txBox="1">
            <a:spLocks noChangeArrowheads="1"/>
          </p:cNvSpPr>
          <p:nvPr/>
        </p:nvSpPr>
        <p:spPr bwMode="auto">
          <a:xfrm>
            <a:off x="5657850" y="5413375"/>
            <a:ext cx="2171700" cy="369888"/>
          </a:xfrm>
          <a:prstGeom prst="rect">
            <a:avLst/>
          </a:prstGeom>
          <a:noFill/>
          <a:ln w="9525">
            <a:noFill/>
            <a:miter lim="800000"/>
            <a:headEnd/>
            <a:tailEnd/>
          </a:ln>
        </p:spPr>
        <p:txBody>
          <a:bodyPr wrap="none">
            <a:spAutoFit/>
          </a:bodyPr>
          <a:lstStyle/>
          <a:p>
            <a:pPr algn="ctr" eaLnBrk="0" hangingPunct="0"/>
            <a:r>
              <a:rPr lang="en-US" sz="1800" dirty="0"/>
              <a:t>Flash ADC Modules</a:t>
            </a:r>
          </a:p>
        </p:txBody>
      </p:sp>
      <p:sp>
        <p:nvSpPr>
          <p:cNvPr id="21509" name="TextBox 9"/>
          <p:cNvSpPr txBox="1">
            <a:spLocks noChangeArrowheads="1"/>
          </p:cNvSpPr>
          <p:nvPr/>
        </p:nvSpPr>
        <p:spPr bwMode="auto">
          <a:xfrm>
            <a:off x="5853113" y="5834063"/>
            <a:ext cx="1790700" cy="369887"/>
          </a:xfrm>
          <a:prstGeom prst="rect">
            <a:avLst/>
          </a:prstGeom>
          <a:noFill/>
          <a:ln w="9525">
            <a:noFill/>
            <a:miter lim="800000"/>
            <a:headEnd/>
            <a:tailEnd/>
          </a:ln>
        </p:spPr>
        <p:txBody>
          <a:bodyPr wrap="none">
            <a:spAutoFit/>
          </a:bodyPr>
          <a:lstStyle/>
          <a:p>
            <a:pPr algn="ctr" eaLnBrk="0" hangingPunct="0"/>
            <a:r>
              <a:rPr lang="en-US" sz="1800" dirty="0"/>
              <a:t>Detector Signals</a:t>
            </a:r>
          </a:p>
        </p:txBody>
      </p:sp>
      <p:sp>
        <p:nvSpPr>
          <p:cNvPr id="21510" name="TextBox 10"/>
          <p:cNvSpPr txBox="1">
            <a:spLocks noChangeArrowheads="1"/>
          </p:cNvSpPr>
          <p:nvPr/>
        </p:nvSpPr>
        <p:spPr bwMode="auto">
          <a:xfrm>
            <a:off x="5527675" y="3986213"/>
            <a:ext cx="2455863" cy="646112"/>
          </a:xfrm>
          <a:prstGeom prst="rect">
            <a:avLst/>
          </a:prstGeom>
          <a:noFill/>
          <a:ln w="9525">
            <a:noFill/>
            <a:miter lim="800000"/>
            <a:headEnd/>
            <a:tailEnd/>
          </a:ln>
        </p:spPr>
        <p:txBody>
          <a:bodyPr wrap="none">
            <a:spAutoFit/>
          </a:bodyPr>
          <a:lstStyle/>
          <a:p>
            <a:pPr algn="ctr" eaLnBrk="0" hangingPunct="0"/>
            <a:r>
              <a:rPr lang="en-US" sz="1800" u="sng" dirty="0"/>
              <a:t>S</a:t>
            </a:r>
            <a:r>
              <a:rPr lang="en-US" sz="1800" dirty="0"/>
              <a:t>ub-</a:t>
            </a:r>
            <a:r>
              <a:rPr lang="en-US" sz="1800" u="sng" dirty="0"/>
              <a:t>S</a:t>
            </a:r>
            <a:r>
              <a:rPr lang="en-US" sz="1800" dirty="0"/>
              <a:t>ystem </a:t>
            </a:r>
            <a:r>
              <a:rPr lang="en-US" sz="1800" u="sng" dirty="0"/>
              <a:t>P</a:t>
            </a:r>
            <a:r>
              <a:rPr lang="en-US" sz="1800" dirty="0"/>
              <a:t>rocessing</a:t>
            </a:r>
            <a:br>
              <a:rPr lang="en-US" sz="1800" dirty="0"/>
            </a:br>
            <a:r>
              <a:rPr lang="en-US" sz="1800" dirty="0"/>
              <a:t>(Multi-Crate)</a:t>
            </a:r>
          </a:p>
        </p:txBody>
      </p:sp>
      <p:sp>
        <p:nvSpPr>
          <p:cNvPr id="21511" name="TextBox 11"/>
          <p:cNvSpPr txBox="1">
            <a:spLocks noChangeArrowheads="1"/>
          </p:cNvSpPr>
          <p:nvPr/>
        </p:nvSpPr>
        <p:spPr bwMode="auto">
          <a:xfrm>
            <a:off x="5826125" y="3441700"/>
            <a:ext cx="1816100" cy="646113"/>
          </a:xfrm>
          <a:prstGeom prst="rect">
            <a:avLst/>
          </a:prstGeom>
          <a:noFill/>
          <a:ln w="9525">
            <a:noFill/>
            <a:miter lim="800000"/>
            <a:headEnd/>
            <a:tailEnd/>
          </a:ln>
        </p:spPr>
        <p:txBody>
          <a:bodyPr>
            <a:spAutoFit/>
          </a:bodyPr>
          <a:lstStyle/>
          <a:p>
            <a:pPr algn="ctr" eaLnBrk="0" hangingPunct="0"/>
            <a:r>
              <a:rPr lang="en-US" sz="1800" u="sng" dirty="0"/>
              <a:t>G</a:t>
            </a:r>
            <a:r>
              <a:rPr lang="en-US" sz="1800" dirty="0"/>
              <a:t>lobal </a:t>
            </a:r>
            <a:r>
              <a:rPr lang="en-US" sz="1800" u="sng" dirty="0"/>
              <a:t>T</a:t>
            </a:r>
            <a:r>
              <a:rPr lang="en-US" sz="1800" dirty="0"/>
              <a:t>rigger </a:t>
            </a:r>
            <a:r>
              <a:rPr lang="en-US" sz="1800" u="sng" dirty="0"/>
              <a:t>P</a:t>
            </a:r>
            <a:r>
              <a:rPr lang="en-US" sz="1800" dirty="0"/>
              <a:t>rocessing</a:t>
            </a:r>
          </a:p>
        </p:txBody>
      </p:sp>
      <p:sp>
        <p:nvSpPr>
          <p:cNvPr id="21512" name="TextBox 13"/>
          <p:cNvSpPr txBox="1">
            <a:spLocks noChangeArrowheads="1"/>
          </p:cNvSpPr>
          <p:nvPr/>
        </p:nvSpPr>
        <p:spPr bwMode="auto">
          <a:xfrm>
            <a:off x="5940425" y="2024063"/>
            <a:ext cx="1589088" cy="923925"/>
          </a:xfrm>
          <a:prstGeom prst="rect">
            <a:avLst/>
          </a:prstGeom>
          <a:noFill/>
          <a:ln w="9525">
            <a:noFill/>
            <a:miter lim="800000"/>
            <a:headEnd/>
            <a:tailEnd/>
          </a:ln>
        </p:spPr>
        <p:txBody>
          <a:bodyPr>
            <a:spAutoFit/>
          </a:bodyPr>
          <a:lstStyle/>
          <a:p>
            <a:pPr algn="ctr" eaLnBrk="0" hangingPunct="0"/>
            <a:r>
              <a:rPr lang="en-US" sz="1800" dirty="0"/>
              <a:t>Trigger</a:t>
            </a:r>
          </a:p>
          <a:p>
            <a:pPr algn="ctr" eaLnBrk="0" hangingPunct="0"/>
            <a:r>
              <a:rPr lang="en-US" sz="1800" dirty="0"/>
              <a:t>Supervisor</a:t>
            </a:r>
          </a:p>
          <a:p>
            <a:pPr algn="ctr" eaLnBrk="0" hangingPunct="0"/>
            <a:r>
              <a:rPr lang="en-US" sz="1800" dirty="0"/>
              <a:t>(Distribution)</a:t>
            </a:r>
          </a:p>
        </p:txBody>
      </p:sp>
      <p:cxnSp>
        <p:nvCxnSpPr>
          <p:cNvPr id="21513" name="Straight Connector 15"/>
          <p:cNvCxnSpPr>
            <a:cxnSpLocks noChangeShapeType="1"/>
          </p:cNvCxnSpPr>
          <p:nvPr/>
        </p:nvCxnSpPr>
        <p:spPr bwMode="auto">
          <a:xfrm>
            <a:off x="4716463" y="5830888"/>
            <a:ext cx="4083050" cy="17462"/>
          </a:xfrm>
          <a:prstGeom prst="line">
            <a:avLst/>
          </a:prstGeom>
          <a:noFill/>
          <a:ln w="25400" algn="ctr">
            <a:solidFill>
              <a:schemeClr val="tx1"/>
            </a:solidFill>
            <a:prstDash val="dash"/>
            <a:round/>
            <a:headEnd/>
            <a:tailEnd/>
          </a:ln>
        </p:spPr>
      </p:cxnSp>
      <p:cxnSp>
        <p:nvCxnSpPr>
          <p:cNvPr id="21514" name="Straight Connector 17"/>
          <p:cNvCxnSpPr>
            <a:cxnSpLocks noChangeShapeType="1"/>
          </p:cNvCxnSpPr>
          <p:nvPr/>
        </p:nvCxnSpPr>
        <p:spPr bwMode="auto">
          <a:xfrm>
            <a:off x="5051425" y="4879975"/>
            <a:ext cx="3405188" cy="9525"/>
          </a:xfrm>
          <a:prstGeom prst="line">
            <a:avLst/>
          </a:prstGeom>
          <a:noFill/>
          <a:ln w="25400" algn="ctr">
            <a:solidFill>
              <a:schemeClr val="tx1"/>
            </a:solidFill>
            <a:prstDash val="dash"/>
            <a:round/>
            <a:headEnd/>
            <a:tailEnd/>
          </a:ln>
        </p:spPr>
      </p:cxnSp>
      <p:cxnSp>
        <p:nvCxnSpPr>
          <p:cNvPr id="21515" name="Straight Connector 18"/>
          <p:cNvCxnSpPr>
            <a:cxnSpLocks noChangeShapeType="1"/>
          </p:cNvCxnSpPr>
          <p:nvPr/>
        </p:nvCxnSpPr>
        <p:spPr bwMode="auto">
          <a:xfrm>
            <a:off x="5740400" y="3241675"/>
            <a:ext cx="2027238" cy="17463"/>
          </a:xfrm>
          <a:prstGeom prst="line">
            <a:avLst/>
          </a:prstGeom>
          <a:noFill/>
          <a:ln w="25400" algn="ctr">
            <a:solidFill>
              <a:schemeClr val="tx1"/>
            </a:solidFill>
            <a:prstDash val="dash"/>
            <a:round/>
            <a:headEnd/>
            <a:tailEnd/>
          </a:ln>
        </p:spPr>
      </p:cxnSp>
      <p:sp>
        <p:nvSpPr>
          <p:cNvPr id="21516" name="TextBox 14"/>
          <p:cNvSpPr txBox="1">
            <a:spLocks noChangeArrowheads="1"/>
          </p:cNvSpPr>
          <p:nvPr/>
        </p:nvSpPr>
        <p:spPr bwMode="auto">
          <a:xfrm>
            <a:off x="7600950" y="793750"/>
            <a:ext cx="1365250" cy="1822450"/>
          </a:xfrm>
          <a:prstGeom prst="rect">
            <a:avLst/>
          </a:prstGeom>
          <a:noFill/>
          <a:ln w="28575">
            <a:solidFill>
              <a:srgbClr val="3366FF"/>
            </a:solidFill>
            <a:miter lim="800000"/>
            <a:headEnd/>
            <a:tailEnd/>
          </a:ln>
        </p:spPr>
        <p:txBody>
          <a:bodyPr wrap="none">
            <a:spAutoFit/>
          </a:bodyPr>
          <a:lstStyle/>
          <a:p>
            <a:pPr algn="ctr" eaLnBrk="0" hangingPunct="0"/>
            <a:r>
              <a:rPr lang="en-US" sz="1400" dirty="0">
                <a:solidFill>
                  <a:srgbClr val="0000FF"/>
                </a:solidFill>
              </a:rPr>
              <a:t>TS -&gt; TD -&gt; TI</a:t>
            </a:r>
          </a:p>
          <a:p>
            <a:pPr algn="ctr" eaLnBrk="0" hangingPunct="0"/>
            <a:r>
              <a:rPr lang="en-US" sz="1400" dirty="0">
                <a:solidFill>
                  <a:srgbClr val="0000FF"/>
                </a:solidFill>
              </a:rPr>
              <a:t>Link</a:t>
            </a:r>
          </a:p>
          <a:p>
            <a:pPr algn="ctr" eaLnBrk="0" hangingPunct="0"/>
            <a:r>
              <a:rPr lang="en-US" sz="1400" dirty="0">
                <a:solidFill>
                  <a:srgbClr val="0000FF"/>
                </a:solidFill>
              </a:rPr>
              <a:t>1.25Gb/s</a:t>
            </a:r>
          </a:p>
          <a:p>
            <a:pPr algn="ctr" eaLnBrk="0" hangingPunct="0"/>
            <a:r>
              <a:rPr lang="en-US" sz="1400" dirty="0">
                <a:solidFill>
                  <a:srgbClr val="0000FF"/>
                </a:solidFill>
              </a:rPr>
              <a:t>Bi-Directional</a:t>
            </a:r>
          </a:p>
          <a:p>
            <a:pPr algn="ctr" eaLnBrk="0" hangingPunct="0"/>
            <a:endParaRPr lang="en-US" sz="1400" dirty="0">
              <a:solidFill>
                <a:srgbClr val="0000FF"/>
              </a:solidFill>
            </a:endParaRPr>
          </a:p>
          <a:p>
            <a:pPr algn="ctr" eaLnBrk="0" hangingPunct="0"/>
            <a:r>
              <a:rPr lang="en-US" sz="1400" dirty="0">
                <a:solidFill>
                  <a:srgbClr val="0000FF"/>
                </a:solidFill>
              </a:rPr>
              <a:t>BUSY</a:t>
            </a:r>
          </a:p>
          <a:p>
            <a:pPr algn="ctr" eaLnBrk="0" hangingPunct="0"/>
            <a:r>
              <a:rPr lang="en-US" sz="1400" dirty="0">
                <a:solidFill>
                  <a:srgbClr val="0000FF"/>
                </a:solidFill>
              </a:rPr>
              <a:t>Trigger Sync</a:t>
            </a:r>
          </a:p>
          <a:p>
            <a:pPr algn="ctr" eaLnBrk="0" hangingPunct="0"/>
            <a:r>
              <a:rPr lang="en-US" sz="1400" dirty="0">
                <a:solidFill>
                  <a:srgbClr val="0000FF"/>
                </a:solidFill>
              </a:rPr>
              <a:t>Trig_Comnd</a:t>
            </a:r>
          </a:p>
        </p:txBody>
      </p:sp>
      <p:pic>
        <p:nvPicPr>
          <p:cNvPr id="21517" name="Picture 15" descr="Slide1"/>
          <p:cNvPicPr>
            <a:picLocks noChangeAspect="1" noChangeArrowheads="1"/>
          </p:cNvPicPr>
          <p:nvPr/>
        </p:nvPicPr>
        <p:blipFill>
          <a:blip r:embed="rId2" cstate="print"/>
          <a:srcRect/>
          <a:stretch>
            <a:fillRect/>
          </a:stretch>
        </p:blipFill>
        <p:spPr bwMode="auto">
          <a:xfrm>
            <a:off x="0" y="0"/>
            <a:ext cx="4551363" cy="6065838"/>
          </a:xfrm>
          <a:prstGeom prst="rect">
            <a:avLst/>
          </a:prstGeom>
          <a:noFill/>
          <a:ln w="9525">
            <a:noFill/>
            <a:miter lim="800000"/>
            <a:headEnd/>
            <a:tailEnd/>
          </a:ln>
        </p:spPr>
      </p:pic>
      <p:sp>
        <p:nvSpPr>
          <p:cNvPr id="21518" name="TextBox 14"/>
          <p:cNvSpPr txBox="1">
            <a:spLocks noChangeArrowheads="1"/>
          </p:cNvSpPr>
          <p:nvPr/>
        </p:nvSpPr>
        <p:spPr bwMode="auto">
          <a:xfrm>
            <a:off x="4491038" y="933450"/>
            <a:ext cx="1552575" cy="1304925"/>
          </a:xfrm>
          <a:prstGeom prst="rect">
            <a:avLst/>
          </a:prstGeom>
          <a:noFill/>
          <a:ln w="28575">
            <a:solidFill>
              <a:srgbClr val="FF6600"/>
            </a:solidFill>
            <a:miter lim="800000"/>
            <a:headEnd/>
            <a:tailEnd/>
          </a:ln>
        </p:spPr>
        <p:txBody>
          <a:bodyPr wrap="none" lIns="0" tIns="0" rIns="0" bIns="0">
            <a:spAutoFit/>
          </a:bodyPr>
          <a:lstStyle/>
          <a:p>
            <a:pPr algn="ctr" eaLnBrk="0" hangingPunct="0"/>
            <a:r>
              <a:rPr lang="en-US" sz="1400" dirty="0">
                <a:solidFill>
                  <a:srgbClr val="0000FF"/>
                </a:solidFill>
              </a:rPr>
              <a:t>CTP -&gt; SSP -&gt; GTP</a:t>
            </a:r>
          </a:p>
          <a:p>
            <a:pPr algn="ctr" eaLnBrk="0" hangingPunct="0"/>
            <a:r>
              <a:rPr lang="en-US" sz="1400" dirty="0">
                <a:solidFill>
                  <a:srgbClr val="0000FF"/>
                </a:solidFill>
              </a:rPr>
              <a:t>L1 Trig_Data</a:t>
            </a:r>
          </a:p>
          <a:p>
            <a:pPr algn="ctr" eaLnBrk="0" hangingPunct="0"/>
            <a:r>
              <a:rPr lang="en-US" sz="1400" dirty="0">
                <a:solidFill>
                  <a:srgbClr val="0000FF"/>
                </a:solidFill>
              </a:rPr>
              <a:t>Uni_Directional</a:t>
            </a:r>
          </a:p>
          <a:p>
            <a:pPr algn="ctr" eaLnBrk="0" hangingPunct="0"/>
            <a:endParaRPr lang="en-US" sz="1400" dirty="0">
              <a:solidFill>
                <a:srgbClr val="0000FF"/>
              </a:solidFill>
            </a:endParaRPr>
          </a:p>
          <a:p>
            <a:pPr algn="ctr" eaLnBrk="0" hangingPunct="0"/>
            <a:r>
              <a:rPr lang="en-US" sz="1400" dirty="0">
                <a:solidFill>
                  <a:srgbClr val="0000FF"/>
                </a:solidFill>
              </a:rPr>
              <a:t>Energy Sums</a:t>
            </a:r>
          </a:p>
          <a:p>
            <a:pPr algn="ctr" eaLnBrk="0" hangingPunct="0"/>
            <a:endParaRPr lang="en-US" sz="1400" dirty="0">
              <a:solidFill>
                <a:srgbClr val="0000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 Applications &amp; New Designs</a:t>
            </a:r>
            <a:endParaRPr lang="en-US" dirty="0"/>
          </a:p>
        </p:txBody>
      </p:sp>
      <p:sp>
        <p:nvSpPr>
          <p:cNvPr id="3" name="Content Placeholder 2"/>
          <p:cNvSpPr>
            <a:spLocks noGrp="1"/>
          </p:cNvSpPr>
          <p:nvPr>
            <p:ph idx="1"/>
          </p:nvPr>
        </p:nvSpPr>
        <p:spPr/>
        <p:txBody>
          <a:bodyPr/>
          <a:lstStyle/>
          <a:p>
            <a:r>
              <a:rPr lang="en-US" sz="2000" dirty="0" smtClean="0"/>
              <a:t>Hall A -  VETROC (</a:t>
            </a:r>
            <a:r>
              <a:rPr lang="en-US" sz="2000" u="sng" dirty="0" smtClean="0"/>
              <a:t>V</a:t>
            </a:r>
            <a:r>
              <a:rPr lang="en-US" sz="2000" dirty="0" smtClean="0"/>
              <a:t>XS </a:t>
            </a:r>
            <a:r>
              <a:rPr lang="en-US" sz="2000" u="sng" dirty="0" smtClean="0"/>
              <a:t>E</a:t>
            </a:r>
            <a:r>
              <a:rPr lang="en-US" sz="2000" dirty="0" smtClean="0"/>
              <a:t>lectron </a:t>
            </a:r>
            <a:r>
              <a:rPr lang="en-US" sz="2000" u="sng" dirty="0" smtClean="0"/>
              <a:t>T</a:t>
            </a:r>
            <a:r>
              <a:rPr lang="en-US" sz="2000" dirty="0" smtClean="0"/>
              <a:t>rigger </a:t>
            </a:r>
            <a:r>
              <a:rPr lang="en-US" sz="2000" u="sng" dirty="0" smtClean="0"/>
              <a:t>R</a:t>
            </a:r>
            <a:r>
              <a:rPr lang="en-US" sz="2000" dirty="0" smtClean="0"/>
              <a:t>ead</a:t>
            </a:r>
            <a:r>
              <a:rPr lang="en-US" sz="2000" u="sng" dirty="0" smtClean="0"/>
              <a:t>O</a:t>
            </a:r>
            <a:r>
              <a:rPr lang="en-US" sz="2000" dirty="0" smtClean="0"/>
              <a:t>ut </a:t>
            </a:r>
            <a:r>
              <a:rPr lang="en-US" sz="2000" u="sng" dirty="0" smtClean="0"/>
              <a:t>C</a:t>
            </a:r>
            <a:r>
              <a:rPr lang="en-US" sz="2000" dirty="0" smtClean="0"/>
              <a:t>ard</a:t>
            </a:r>
          </a:p>
          <a:p>
            <a:pPr lvl="1"/>
            <a:r>
              <a:rPr lang="en-US" sz="1600" dirty="0" smtClean="0"/>
              <a:t>This board is a high density VXS single width module that allows digital signals to be captured and inserted into the Trigger Data path</a:t>
            </a:r>
          </a:p>
          <a:p>
            <a:pPr lvl="1"/>
            <a:r>
              <a:rPr lang="en-US" sz="1600" dirty="0" smtClean="0"/>
              <a:t>Mezzanine cards are compatible with the CAEN 1495 boards</a:t>
            </a:r>
          </a:p>
          <a:p>
            <a:pPr lvl="1"/>
            <a:r>
              <a:rPr lang="en-US" sz="1600" dirty="0" smtClean="0"/>
              <a:t>TDC function for up to 144 channels with ~10ps resolution</a:t>
            </a:r>
          </a:p>
          <a:p>
            <a:r>
              <a:rPr lang="en-US" sz="2000" dirty="0"/>
              <a:t>Hall </a:t>
            </a:r>
            <a:r>
              <a:rPr lang="en-US" sz="2000" dirty="0" smtClean="0"/>
              <a:t>B </a:t>
            </a:r>
            <a:r>
              <a:rPr lang="en-US" sz="2000" dirty="0"/>
              <a:t>-  </a:t>
            </a:r>
            <a:r>
              <a:rPr lang="en-US" sz="2000" dirty="0" smtClean="0"/>
              <a:t>DCRB (</a:t>
            </a:r>
            <a:r>
              <a:rPr lang="en-US" sz="2000" u="sng" dirty="0" smtClean="0"/>
              <a:t>D</a:t>
            </a:r>
            <a:r>
              <a:rPr lang="en-US" sz="2000" dirty="0" smtClean="0"/>
              <a:t>rift </a:t>
            </a:r>
            <a:r>
              <a:rPr lang="en-US" sz="2000" u="sng" dirty="0" smtClean="0"/>
              <a:t>C</a:t>
            </a:r>
            <a:r>
              <a:rPr lang="en-US" sz="2000" dirty="0" smtClean="0"/>
              <a:t>hamber </a:t>
            </a:r>
            <a:r>
              <a:rPr lang="en-US" sz="2000" u="sng" dirty="0" smtClean="0"/>
              <a:t>R</a:t>
            </a:r>
            <a:r>
              <a:rPr lang="en-US" sz="2000" dirty="0" smtClean="0"/>
              <a:t>eadout </a:t>
            </a:r>
            <a:r>
              <a:rPr lang="en-US" sz="2000" u="sng" dirty="0" smtClean="0"/>
              <a:t>B</a:t>
            </a:r>
            <a:r>
              <a:rPr lang="en-US" sz="2000" dirty="0" smtClean="0"/>
              <a:t>oard)</a:t>
            </a:r>
            <a:endParaRPr lang="en-US" sz="2000" dirty="0"/>
          </a:p>
          <a:p>
            <a:pPr lvl="1"/>
            <a:r>
              <a:rPr lang="en-US" sz="1600" dirty="0"/>
              <a:t>This board is a </a:t>
            </a:r>
            <a:r>
              <a:rPr lang="en-US" sz="1600" dirty="0" smtClean="0"/>
              <a:t>very high </a:t>
            </a:r>
            <a:r>
              <a:rPr lang="en-US" sz="1600" dirty="0"/>
              <a:t>density VXS single width module that </a:t>
            </a:r>
            <a:r>
              <a:rPr lang="en-US" sz="1600" dirty="0" smtClean="0"/>
              <a:t>receives differential analog signals from the CLAS12 Drift Chamber preamplifiers.  The 96 channels are discriminated, and a TDC function allows for excellent 1ns resolution.  </a:t>
            </a:r>
          </a:p>
          <a:p>
            <a:pPr lvl="1"/>
            <a:r>
              <a:rPr lang="en-US" sz="1600" dirty="0" smtClean="0"/>
              <a:t>Future tracking trigger algorithms are planned and will be used in conjunction with the suite of other 12GeV trigger boards for CLAS12.</a:t>
            </a:r>
            <a:endParaRPr lang="en-US" sz="1600" dirty="0"/>
          </a:p>
          <a:p>
            <a:pPr lvl="1"/>
            <a:r>
              <a:rPr lang="en-US" sz="1600" dirty="0" smtClean="0"/>
              <a:t>280 boards are in production</a:t>
            </a:r>
            <a:endParaRPr lang="en-US" dirty="0"/>
          </a:p>
          <a:p>
            <a:r>
              <a:rPr lang="en-US" sz="2000" dirty="0" smtClean="0"/>
              <a:t>New FPGA Front-End DAq Electronics </a:t>
            </a:r>
          </a:p>
          <a:p>
            <a:pPr lvl="1"/>
            <a:r>
              <a:rPr lang="en-US" sz="1600" dirty="0" smtClean="0"/>
              <a:t>We have created a small custom FPGA board format that presently interfaces with high density ASICs.  The Sub-System Processor will be used to control and readout these boards.</a:t>
            </a:r>
            <a:endParaRPr lang="en-US" dirty="0"/>
          </a:p>
        </p:txBody>
      </p:sp>
    </p:spTree>
    <p:extLst>
      <p:ext uri="{BB962C8B-B14F-4D97-AF65-F5344CB8AC3E}">
        <p14:creationId xmlns:p14="http://schemas.microsoft.com/office/powerpoint/2010/main" val="33966074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VETROC</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742" y="787654"/>
            <a:ext cx="6679692" cy="5308092"/>
          </a:xfrm>
          <a:prstGeom prst="rect">
            <a:avLst/>
          </a:prstGeom>
        </p:spPr>
      </p:pic>
      <p:sp>
        <p:nvSpPr>
          <p:cNvPr id="7" name="TextBox 6"/>
          <p:cNvSpPr txBox="1"/>
          <p:nvPr/>
        </p:nvSpPr>
        <p:spPr>
          <a:xfrm>
            <a:off x="8061716" y="274229"/>
            <a:ext cx="859531" cy="415498"/>
          </a:xfrm>
          <a:prstGeom prst="rect">
            <a:avLst/>
          </a:prstGeom>
          <a:noFill/>
        </p:spPr>
        <p:txBody>
          <a:bodyPr wrap="none" rtlCol="0">
            <a:spAutoFit/>
          </a:bodyPr>
          <a:lstStyle/>
          <a:p>
            <a:r>
              <a:rPr lang="en-US" sz="1050" b="1" dirty="0" smtClean="0"/>
              <a:t>William Gu</a:t>
            </a:r>
          </a:p>
          <a:p>
            <a:r>
              <a:rPr lang="en-US" sz="1050" dirty="0" smtClean="0"/>
              <a:t>Ben </a:t>
            </a:r>
            <a:r>
              <a:rPr lang="en-US" sz="1050" b="1" dirty="0" smtClean="0"/>
              <a:t>Raydo</a:t>
            </a:r>
            <a:endParaRPr lang="en-US" sz="1050" b="1" dirty="0"/>
          </a:p>
        </p:txBody>
      </p:sp>
    </p:spTree>
    <p:extLst>
      <p:ext uri="{BB962C8B-B14F-4D97-AF65-F5344CB8AC3E}">
        <p14:creationId xmlns:p14="http://schemas.microsoft.com/office/powerpoint/2010/main" val="876859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VETROC</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7654"/>
            <a:ext cx="6668596" cy="5308092"/>
          </a:xfrm>
          <a:prstGeom prst="rect">
            <a:avLst/>
          </a:prstGeom>
        </p:spPr>
      </p:pic>
      <p:sp>
        <p:nvSpPr>
          <p:cNvPr id="7" name="TextBox 6"/>
          <p:cNvSpPr txBox="1"/>
          <p:nvPr/>
        </p:nvSpPr>
        <p:spPr>
          <a:xfrm>
            <a:off x="8061716" y="274229"/>
            <a:ext cx="859531" cy="415498"/>
          </a:xfrm>
          <a:prstGeom prst="rect">
            <a:avLst/>
          </a:prstGeom>
          <a:noFill/>
        </p:spPr>
        <p:txBody>
          <a:bodyPr wrap="none" rtlCol="0">
            <a:spAutoFit/>
          </a:bodyPr>
          <a:lstStyle/>
          <a:p>
            <a:r>
              <a:rPr lang="en-US" sz="1050" b="1" dirty="0" smtClean="0"/>
              <a:t>William Gu</a:t>
            </a:r>
          </a:p>
          <a:p>
            <a:r>
              <a:rPr lang="en-US" sz="1050" dirty="0" smtClean="0"/>
              <a:t>Ben </a:t>
            </a:r>
            <a:r>
              <a:rPr lang="en-US" sz="1050" b="1" dirty="0" smtClean="0"/>
              <a:t>Raydo</a:t>
            </a:r>
            <a:endParaRPr lang="en-US" sz="1050" b="1" dirty="0"/>
          </a:p>
        </p:txBody>
      </p:sp>
      <p:sp>
        <p:nvSpPr>
          <p:cNvPr id="5" name="TextBox 4"/>
          <p:cNvSpPr txBox="1"/>
          <p:nvPr/>
        </p:nvSpPr>
        <p:spPr>
          <a:xfrm>
            <a:off x="6518501" y="787654"/>
            <a:ext cx="2625500" cy="2185214"/>
          </a:xfrm>
          <a:prstGeom prst="rect">
            <a:avLst/>
          </a:prstGeom>
          <a:noFill/>
        </p:spPr>
        <p:txBody>
          <a:bodyPr wrap="square" rtlCol="0">
            <a:spAutoFit/>
          </a:bodyPr>
          <a:lstStyle/>
          <a:p>
            <a:pPr marL="342900" indent="-342900"/>
            <a:r>
              <a:rPr lang="en-US" sz="1200" dirty="0">
                <a:sym typeface="Wingdings" pitchFamily="2" charset="2"/>
              </a:rPr>
              <a:t>-</a:t>
            </a:r>
            <a:r>
              <a:rPr lang="en-US" sz="1200" dirty="0" smtClean="0">
                <a:sym typeface="Wingdings" pitchFamily="2" charset="2"/>
              </a:rPr>
              <a:t>  Very high channel count</a:t>
            </a:r>
          </a:p>
          <a:p>
            <a:pPr marL="171450" indent="-171450">
              <a:buFontTx/>
              <a:buChar char="-"/>
            </a:pPr>
            <a:r>
              <a:rPr lang="en-US" sz="1200" dirty="0" smtClean="0">
                <a:sym typeface="Wingdings" pitchFamily="2" charset="2"/>
              </a:rPr>
              <a:t>I/O can be configured as all input or combination.</a:t>
            </a:r>
          </a:p>
          <a:p>
            <a:pPr marL="171450" indent="-171450">
              <a:buFontTx/>
              <a:buChar char="-"/>
            </a:pPr>
            <a:r>
              <a:rPr lang="en-US" sz="1200" dirty="0" smtClean="0">
                <a:sym typeface="Wingdings" pitchFamily="2" charset="2"/>
              </a:rPr>
              <a:t>P2 option allows for 80 additional I/O</a:t>
            </a:r>
          </a:p>
          <a:p>
            <a:pPr marL="171450" indent="-171450">
              <a:buFontTx/>
              <a:buChar char="-"/>
            </a:pPr>
            <a:r>
              <a:rPr lang="en-US" sz="1200" dirty="0" smtClean="0">
                <a:sym typeface="Wingdings" pitchFamily="2" charset="2"/>
              </a:rPr>
              <a:t>VXS interface allows for custom digital ‘Hit’ Data to be used in the Level 1 Trigger decision.</a:t>
            </a:r>
          </a:p>
          <a:p>
            <a:pPr marL="171450" indent="-171450">
              <a:buFontTx/>
              <a:buChar char="-"/>
            </a:pPr>
            <a:endParaRPr lang="en-US" sz="1200" dirty="0" smtClean="0">
              <a:sym typeface="Wingdings" pitchFamily="2" charset="2"/>
            </a:endParaRPr>
          </a:p>
          <a:p>
            <a:pPr marL="171450" indent="-171450">
              <a:buFontTx/>
              <a:buChar char="-"/>
            </a:pPr>
            <a:endParaRPr lang="en-US" sz="1200" dirty="0" smtClean="0">
              <a:sym typeface="Wingdings" pitchFamily="2" charset="2"/>
            </a:endParaRPr>
          </a:p>
          <a:p>
            <a:pPr marL="342900" indent="-342900">
              <a:buFontTx/>
              <a:buChar char="-"/>
            </a:pPr>
            <a:endParaRPr lang="en-US" sz="1600" dirty="0" smtClean="0">
              <a:sym typeface="Wingdings" pitchFamily="2" charset="2"/>
            </a:endParaRPr>
          </a:p>
        </p:txBody>
      </p:sp>
    </p:spTree>
    <p:extLst>
      <p:ext uri="{BB962C8B-B14F-4D97-AF65-F5344CB8AC3E}">
        <p14:creationId xmlns:p14="http://schemas.microsoft.com/office/powerpoint/2010/main" val="244032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5" name="Object 1"/>
          <p:cNvGraphicFramePr>
            <a:graphicFrameLocks noChangeAspect="1"/>
          </p:cNvGraphicFramePr>
          <p:nvPr>
            <p:extLst>
              <p:ext uri="{D42A27DB-BD31-4B8C-83A1-F6EECF244321}">
                <p14:modId xmlns:p14="http://schemas.microsoft.com/office/powerpoint/2010/main" val="2813455914"/>
              </p:ext>
            </p:extLst>
          </p:nvPr>
        </p:nvGraphicFramePr>
        <p:xfrm>
          <a:off x="82274" y="685692"/>
          <a:ext cx="4903444" cy="4451449"/>
        </p:xfrm>
        <a:graphic>
          <a:graphicData uri="http://schemas.openxmlformats.org/presentationml/2006/ole">
            <mc:AlternateContent xmlns:mc="http://schemas.openxmlformats.org/markup-compatibility/2006">
              <mc:Choice xmlns:v="urn:schemas-microsoft-com:vml" Requires="v">
                <p:oleObj spid="_x0000_s6158" name="Visio" r:id="rId3" imgW="4332992" imgH="3679566" progId="Visio.Drawing.11">
                  <p:embed/>
                </p:oleObj>
              </mc:Choice>
              <mc:Fallback>
                <p:oleObj name="Visio" r:id="rId3" imgW="4332992" imgH="3679566"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4" y="685692"/>
                        <a:ext cx="4903444" cy="4451449"/>
                      </a:xfrm>
                      <a:prstGeom prst="rect">
                        <a:avLst/>
                      </a:prstGeom>
                      <a:noFill/>
                      <a:extLst/>
                    </p:spPr>
                  </p:pic>
                </p:oleObj>
              </mc:Fallback>
            </mc:AlternateContent>
          </a:graphicData>
        </a:graphic>
      </p:graphicFrame>
      <p:sp>
        <p:nvSpPr>
          <p:cNvPr id="4" name="TextBox 3"/>
          <p:cNvSpPr txBox="1"/>
          <p:nvPr/>
        </p:nvSpPr>
        <p:spPr>
          <a:xfrm>
            <a:off x="4855308" y="1371600"/>
            <a:ext cx="1828800" cy="461665"/>
          </a:xfrm>
          <a:prstGeom prst="rect">
            <a:avLst/>
          </a:prstGeom>
          <a:noFill/>
        </p:spPr>
        <p:txBody>
          <a:bodyPr wrap="square" rtlCol="0">
            <a:spAutoFit/>
          </a:bodyPr>
          <a:lstStyle/>
          <a:p>
            <a:r>
              <a:rPr lang="en-US" sz="1200" b="1" dirty="0" smtClean="0"/>
              <a:t>7 DCRB Units</a:t>
            </a:r>
          </a:p>
          <a:p>
            <a:r>
              <a:rPr lang="en-US" sz="1200" b="1" dirty="0" smtClean="0"/>
              <a:t>1 Complete Superlayer</a:t>
            </a:r>
          </a:p>
        </p:txBody>
      </p:sp>
      <p:sp>
        <p:nvSpPr>
          <p:cNvPr id="5" name="TextBox 4"/>
          <p:cNvSpPr txBox="1"/>
          <p:nvPr/>
        </p:nvSpPr>
        <p:spPr>
          <a:xfrm>
            <a:off x="4855308" y="2594708"/>
            <a:ext cx="1828800" cy="461665"/>
          </a:xfrm>
          <a:prstGeom prst="rect">
            <a:avLst/>
          </a:prstGeom>
          <a:noFill/>
        </p:spPr>
        <p:txBody>
          <a:bodyPr wrap="square" rtlCol="0">
            <a:spAutoFit/>
          </a:bodyPr>
          <a:lstStyle/>
          <a:p>
            <a:r>
              <a:rPr lang="en-US" sz="1200" b="1" dirty="0" smtClean="0"/>
              <a:t>7 DCRB Units</a:t>
            </a:r>
          </a:p>
          <a:p>
            <a:r>
              <a:rPr lang="en-US" sz="1200" b="1" dirty="0" smtClean="0"/>
              <a:t>1 Complete Superlayer</a:t>
            </a:r>
          </a:p>
        </p:txBody>
      </p:sp>
      <p:sp>
        <p:nvSpPr>
          <p:cNvPr id="8" name="Title 3"/>
          <p:cNvSpPr txBox="1">
            <a:spLocks/>
          </p:cNvSpPr>
          <p:nvPr/>
        </p:nvSpPr>
        <p:spPr>
          <a:xfrm>
            <a:off x="457200" y="76200"/>
            <a:ext cx="8229600" cy="487362"/>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Drift Chamber Readout</a:t>
            </a:r>
            <a:r>
              <a:rPr kumimoji="0" lang="en-US" sz="4000" b="1" i="0" u="none" strike="noStrike" kern="1200" cap="none" spc="0" normalizeH="0" noProof="0" dirty="0" smtClean="0">
                <a:ln>
                  <a:noFill/>
                </a:ln>
                <a:solidFill>
                  <a:schemeClr val="tx1"/>
                </a:solidFill>
                <a:effectLst/>
                <a:uLnTx/>
                <a:uFillTx/>
                <a:latin typeface="+mj-lt"/>
                <a:ea typeface="+mj-ea"/>
                <a:cs typeface="+mj-cs"/>
              </a:rPr>
              <a:t> </a:t>
            </a:r>
            <a:r>
              <a:rPr lang="en-US" sz="4000" b="1" dirty="0" smtClean="0">
                <a:latin typeface="+mj-lt"/>
                <a:ea typeface="+mj-ea"/>
                <a:cs typeface="+mj-cs"/>
              </a:rPr>
              <a:t>Board </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Right Brace 8"/>
          <p:cNvSpPr/>
          <p:nvPr/>
        </p:nvSpPr>
        <p:spPr>
          <a:xfrm>
            <a:off x="6379308" y="1371600"/>
            <a:ext cx="304800"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6684108" y="1870501"/>
            <a:ext cx="1377608" cy="830997"/>
          </a:xfrm>
          <a:prstGeom prst="rect">
            <a:avLst/>
          </a:prstGeom>
          <a:noFill/>
        </p:spPr>
        <p:txBody>
          <a:bodyPr wrap="square" rtlCol="0">
            <a:spAutoFit/>
          </a:bodyPr>
          <a:lstStyle/>
          <a:p>
            <a:r>
              <a:rPr lang="en-US" sz="1200" b="1" dirty="0" smtClean="0"/>
              <a:t>From CLAS12 Wire Chamber </a:t>
            </a:r>
          </a:p>
          <a:p>
            <a:r>
              <a:rPr lang="en-US" sz="1200" b="1" dirty="0" smtClean="0"/>
              <a:t>1 full Region</a:t>
            </a:r>
          </a:p>
          <a:p>
            <a:r>
              <a:rPr lang="en-US" sz="1200" dirty="0" smtClean="0"/>
              <a:t>1,344 anode wires</a:t>
            </a:r>
            <a:endParaRPr lang="en-US" sz="1200" b="1" dirty="0" smtClean="0"/>
          </a:p>
        </p:txBody>
      </p:sp>
      <p:sp>
        <p:nvSpPr>
          <p:cNvPr id="11" name="TextBox 10"/>
          <p:cNvSpPr txBox="1"/>
          <p:nvPr/>
        </p:nvSpPr>
        <p:spPr>
          <a:xfrm>
            <a:off x="4170716" y="3567480"/>
            <a:ext cx="4814258" cy="2308324"/>
          </a:xfrm>
          <a:prstGeom prst="rect">
            <a:avLst/>
          </a:prstGeom>
          <a:noFill/>
        </p:spPr>
        <p:txBody>
          <a:bodyPr wrap="square" rtlCol="0">
            <a:spAutoFit/>
          </a:bodyPr>
          <a:lstStyle/>
          <a:p>
            <a:pPr marL="342900" indent="-342900">
              <a:buFontTx/>
              <a:buChar char="-"/>
            </a:pPr>
            <a:r>
              <a:rPr lang="en-US" sz="1600" dirty="0" smtClean="0"/>
              <a:t>1 Crate contains a full region (2 superlayers) for 1 sector</a:t>
            </a:r>
          </a:p>
          <a:p>
            <a:pPr marL="342900" indent="-342900">
              <a:buFontTx/>
              <a:buChar char="-"/>
            </a:pPr>
            <a:endParaRPr lang="en-US" sz="1600" dirty="0" smtClean="0"/>
          </a:p>
          <a:p>
            <a:pPr marL="342900" indent="-342900">
              <a:buFontTx/>
              <a:buChar char="-"/>
            </a:pPr>
            <a:r>
              <a:rPr lang="en-US" sz="1600" dirty="0" smtClean="0"/>
              <a:t>Crate Trigger Processor (CTP) can see data from a complete region of 1 sector</a:t>
            </a:r>
          </a:p>
          <a:p>
            <a:pPr marL="342900" indent="-342900">
              <a:buFontTx/>
              <a:buChar char="-"/>
            </a:pPr>
            <a:endParaRPr lang="en-US" sz="1600" dirty="0" smtClean="0"/>
          </a:p>
          <a:p>
            <a:pPr marL="342900" indent="-342900">
              <a:buFontTx/>
              <a:buChar char="-"/>
            </a:pPr>
            <a:r>
              <a:rPr lang="en-US" sz="1600" dirty="0" smtClean="0"/>
              <a:t>Sub System Processor (SSP, not shown) receives data from 3 CTP units from 1 sector: so the SSP sees data from a complete sector</a:t>
            </a:r>
          </a:p>
        </p:txBody>
      </p:sp>
      <p:sp>
        <p:nvSpPr>
          <p:cNvPr id="12" name="TextBox 11"/>
          <p:cNvSpPr txBox="1"/>
          <p:nvPr/>
        </p:nvSpPr>
        <p:spPr>
          <a:xfrm>
            <a:off x="8061716" y="274229"/>
            <a:ext cx="817853" cy="253916"/>
          </a:xfrm>
          <a:prstGeom prst="rect">
            <a:avLst/>
          </a:prstGeom>
          <a:noFill/>
        </p:spPr>
        <p:txBody>
          <a:bodyPr wrap="none" rtlCol="0">
            <a:spAutoFit/>
          </a:bodyPr>
          <a:lstStyle/>
          <a:p>
            <a:r>
              <a:rPr lang="en-US" sz="1050" dirty="0" smtClean="0"/>
              <a:t>Ben </a:t>
            </a:r>
            <a:r>
              <a:rPr lang="en-US" sz="1050" b="1" dirty="0" smtClean="0"/>
              <a:t>Raydo</a:t>
            </a:r>
            <a:endParaRPr lang="en-US" sz="105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8" name="Title 3"/>
          <p:cNvSpPr txBox="1">
            <a:spLocks/>
          </p:cNvSpPr>
          <p:nvPr/>
        </p:nvSpPr>
        <p:spPr>
          <a:xfrm>
            <a:off x="457200" y="76200"/>
            <a:ext cx="8229600" cy="487362"/>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DCR</a:t>
            </a:r>
            <a:r>
              <a:rPr lang="en-US" sz="4000" b="1" dirty="0" smtClean="0">
                <a:latin typeface="+mj-lt"/>
                <a:ea typeface="+mj-ea"/>
                <a:cs typeface="+mj-cs"/>
              </a:rPr>
              <a:t>B </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158522"/>
          </a:xfrm>
          <a:prstGeom prst="rect">
            <a:avLst/>
          </a:prstGeom>
        </p:spPr>
      </p:pic>
      <p:sp>
        <p:nvSpPr>
          <p:cNvPr id="3" name="TextBox 2"/>
          <p:cNvSpPr txBox="1"/>
          <p:nvPr/>
        </p:nvSpPr>
        <p:spPr>
          <a:xfrm>
            <a:off x="6424246" y="2508738"/>
            <a:ext cx="2563522" cy="584775"/>
          </a:xfrm>
          <a:prstGeom prst="rect">
            <a:avLst/>
          </a:prstGeom>
          <a:noFill/>
        </p:spPr>
        <p:txBody>
          <a:bodyPr wrap="none" rtlCol="0">
            <a:spAutoFit/>
          </a:bodyPr>
          <a:lstStyle/>
          <a:p>
            <a:r>
              <a:rPr lang="en-US" sz="1600" dirty="0" smtClean="0"/>
              <a:t>Production version will</a:t>
            </a:r>
          </a:p>
          <a:p>
            <a:r>
              <a:rPr lang="en-US" sz="1600" dirty="0" smtClean="0"/>
              <a:t>be 6U x 160mm board size</a:t>
            </a:r>
            <a:endParaRPr lang="en-US" sz="1600" dirty="0"/>
          </a:p>
        </p:txBody>
      </p:sp>
      <p:sp>
        <p:nvSpPr>
          <p:cNvPr id="4" name="Rectangle 3"/>
          <p:cNvSpPr/>
          <p:nvPr/>
        </p:nvSpPr>
        <p:spPr bwMode="auto">
          <a:xfrm>
            <a:off x="8807938" y="5916246"/>
            <a:ext cx="336062" cy="2422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7792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8" name="Title 3"/>
          <p:cNvSpPr txBox="1">
            <a:spLocks/>
          </p:cNvSpPr>
          <p:nvPr/>
        </p:nvSpPr>
        <p:spPr>
          <a:xfrm>
            <a:off x="457200" y="76200"/>
            <a:ext cx="8229600" cy="487362"/>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mj-lt"/>
                <a:ea typeface="+mj-ea"/>
                <a:cs typeface="+mj-cs"/>
              </a:rPr>
              <a:t>DCR</a:t>
            </a:r>
            <a:r>
              <a:rPr lang="en-US" sz="4000" b="1" dirty="0" smtClean="0">
                <a:latin typeface="+mj-lt"/>
                <a:ea typeface="+mj-ea"/>
                <a:cs typeface="+mj-cs"/>
              </a:rPr>
              <a:t>B </a:t>
            </a:r>
            <a:endParaRPr kumimoji="0" lang="en-US" sz="4000" b="1"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4" y="76199"/>
            <a:ext cx="9152834" cy="6823594"/>
          </a:xfrm>
          <a:prstGeom prst="rect">
            <a:avLst/>
          </a:prstGeom>
        </p:spPr>
      </p:pic>
      <p:sp>
        <p:nvSpPr>
          <p:cNvPr id="4" name="Rectangle 3"/>
          <p:cNvSpPr/>
          <p:nvPr/>
        </p:nvSpPr>
        <p:spPr bwMode="auto">
          <a:xfrm>
            <a:off x="8807938" y="5916246"/>
            <a:ext cx="336062" cy="24227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94328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9"/>
          <p:cNvSpPr txBox="1">
            <a:spLocks noChangeArrowheads="1"/>
          </p:cNvSpPr>
          <p:nvPr/>
        </p:nvSpPr>
        <p:spPr bwMode="auto">
          <a:xfrm>
            <a:off x="990600" y="-5601"/>
            <a:ext cx="7162800" cy="584775"/>
          </a:xfrm>
          <a:prstGeom prst="rect">
            <a:avLst/>
          </a:prstGeom>
          <a:noFill/>
          <a:ln w="9525">
            <a:noFill/>
            <a:miter lim="800000"/>
            <a:headEnd/>
            <a:tailEnd/>
          </a:ln>
        </p:spPr>
        <p:txBody>
          <a:bodyPr>
            <a:spAutoFit/>
          </a:bodyPr>
          <a:lstStyle/>
          <a:p>
            <a:pPr algn="ctr" eaLnBrk="0" hangingPunct="0"/>
            <a:r>
              <a:rPr lang="en-US" sz="3200" b="1" dirty="0" smtClean="0">
                <a:latin typeface="Calibri" pitchFamily="34" charset="0"/>
              </a:rPr>
              <a:t>FPGA Readout Board </a:t>
            </a:r>
            <a:endParaRPr lang="en-US" sz="3200" b="1" dirty="0">
              <a:latin typeface="Calibri"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4699"/>
            <a:ext cx="9144000" cy="5635426"/>
          </a:xfrm>
          <a:prstGeom prst="rect">
            <a:avLst/>
          </a:prstGeom>
        </p:spPr>
      </p:pic>
      <p:sp>
        <p:nvSpPr>
          <p:cNvPr id="3" name="TextBox 2"/>
          <p:cNvSpPr txBox="1"/>
          <p:nvPr/>
        </p:nvSpPr>
        <p:spPr>
          <a:xfrm>
            <a:off x="1219200" y="3834853"/>
            <a:ext cx="1780103" cy="830997"/>
          </a:xfrm>
          <a:prstGeom prst="rect">
            <a:avLst/>
          </a:prstGeom>
          <a:noFill/>
        </p:spPr>
        <p:txBody>
          <a:bodyPr wrap="none" rtlCol="0">
            <a:spAutoFit/>
          </a:bodyPr>
          <a:lstStyle/>
          <a:p>
            <a:r>
              <a:rPr lang="en-US" sz="1200" b="1" dirty="0" smtClean="0"/>
              <a:t>ALL I/O is HSTL</a:t>
            </a:r>
          </a:p>
          <a:p>
            <a:r>
              <a:rPr lang="en-US" sz="1200" b="1" dirty="0" smtClean="0"/>
              <a:t>Allowing for +1.8V</a:t>
            </a:r>
          </a:p>
          <a:p>
            <a:r>
              <a:rPr lang="en-US" sz="1200" b="1" dirty="0" smtClean="0"/>
              <a:t>Power only for I/O</a:t>
            </a:r>
          </a:p>
          <a:p>
            <a:r>
              <a:rPr lang="en-US" sz="1200" b="1" dirty="0" smtClean="0"/>
              <a:t>Banks.  Saves regulator</a:t>
            </a:r>
            <a:r>
              <a:rPr lang="en-US" sz="1200" dirty="0" smtClean="0"/>
              <a:t>!</a:t>
            </a:r>
            <a:endParaRPr lang="en-US" sz="1200" dirty="0"/>
          </a:p>
        </p:txBody>
      </p:sp>
      <p:sp>
        <p:nvSpPr>
          <p:cNvPr id="5" name="TextBox 4"/>
          <p:cNvSpPr txBox="1"/>
          <p:nvPr/>
        </p:nvSpPr>
        <p:spPr>
          <a:xfrm>
            <a:off x="6899953" y="1982912"/>
            <a:ext cx="2044149" cy="830997"/>
          </a:xfrm>
          <a:prstGeom prst="rect">
            <a:avLst/>
          </a:prstGeom>
          <a:noFill/>
        </p:spPr>
        <p:txBody>
          <a:bodyPr wrap="none" rtlCol="0">
            <a:spAutoFit/>
          </a:bodyPr>
          <a:lstStyle/>
          <a:p>
            <a:r>
              <a:rPr lang="en-US" sz="1600" dirty="0" smtClean="0"/>
              <a:t>Up to three </a:t>
            </a:r>
          </a:p>
          <a:p>
            <a:r>
              <a:rPr lang="en-US" sz="1600" dirty="0" smtClean="0"/>
              <a:t>MAROC3 ASIC</a:t>
            </a:r>
          </a:p>
          <a:p>
            <a:r>
              <a:rPr lang="en-US" sz="1600" dirty="0" smtClean="0"/>
              <a:t>64 channel (maPMT)</a:t>
            </a:r>
            <a:endParaRPr lang="en-US" sz="1600" dirty="0"/>
          </a:p>
        </p:txBody>
      </p:sp>
      <p:sp>
        <p:nvSpPr>
          <p:cNvPr id="8" name="TextBox 7"/>
          <p:cNvSpPr txBox="1"/>
          <p:nvPr/>
        </p:nvSpPr>
        <p:spPr>
          <a:xfrm>
            <a:off x="8374237" y="2093"/>
            <a:ext cx="769763" cy="577081"/>
          </a:xfrm>
          <a:prstGeom prst="rect">
            <a:avLst/>
          </a:prstGeom>
          <a:noFill/>
        </p:spPr>
        <p:txBody>
          <a:bodyPr wrap="none" rtlCol="0">
            <a:spAutoFit/>
          </a:bodyPr>
          <a:lstStyle/>
          <a:p>
            <a:r>
              <a:rPr lang="en-US" sz="1050" dirty="0" smtClean="0"/>
              <a:t>B. </a:t>
            </a:r>
            <a:r>
              <a:rPr lang="en-US" sz="1050" b="1" dirty="0" smtClean="0"/>
              <a:t>Raydo</a:t>
            </a:r>
          </a:p>
          <a:p>
            <a:r>
              <a:rPr lang="en-US" sz="1050" dirty="0" smtClean="0"/>
              <a:t>J. Wilson</a:t>
            </a:r>
          </a:p>
          <a:p>
            <a:r>
              <a:rPr lang="en-US" sz="1050" b="1" dirty="0" smtClean="0"/>
              <a:t>C. Cuevas</a:t>
            </a:r>
            <a:endParaRPr lang="en-US" sz="1050" b="1" dirty="0"/>
          </a:p>
        </p:txBody>
      </p:sp>
    </p:spTree>
    <p:extLst>
      <p:ext uri="{BB962C8B-B14F-4D97-AF65-F5344CB8AC3E}">
        <p14:creationId xmlns:p14="http://schemas.microsoft.com/office/powerpoint/2010/main" val="3809761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smtClean="0"/>
              <a:t>Services and Support Group </a:t>
            </a:r>
          </a:p>
        </p:txBody>
      </p:sp>
      <p:sp>
        <p:nvSpPr>
          <p:cNvPr id="2" name="TextBox 1"/>
          <p:cNvSpPr txBox="1"/>
          <p:nvPr/>
        </p:nvSpPr>
        <p:spPr>
          <a:xfrm>
            <a:off x="928506" y="3016738"/>
            <a:ext cx="4830746" cy="3046988"/>
          </a:xfrm>
          <a:prstGeom prst="rect">
            <a:avLst/>
          </a:prstGeom>
          <a:noFill/>
        </p:spPr>
        <p:txBody>
          <a:bodyPr wrap="none" rtlCol="0">
            <a:spAutoFit/>
          </a:bodyPr>
          <a:lstStyle/>
          <a:p>
            <a:r>
              <a:rPr lang="en-US" sz="1600" dirty="0" smtClean="0"/>
              <a:t>Services and support: (Include but not limited to)</a:t>
            </a:r>
          </a:p>
          <a:p>
            <a:pPr marL="171450" indent="-171450">
              <a:buFontTx/>
              <a:buChar char="-"/>
            </a:pPr>
            <a:r>
              <a:rPr lang="en-US" sz="1600" dirty="0" smtClean="0"/>
              <a:t>AC power design</a:t>
            </a:r>
          </a:p>
          <a:p>
            <a:pPr marL="171450" indent="-171450">
              <a:buFontTx/>
              <a:buChar char="-"/>
            </a:pPr>
            <a:r>
              <a:rPr lang="en-US" sz="1600" dirty="0" smtClean="0"/>
              <a:t>Circuit analysis/simulation</a:t>
            </a:r>
          </a:p>
          <a:p>
            <a:pPr marL="171450" indent="-171450">
              <a:buFontTx/>
              <a:buChar char="-"/>
            </a:pPr>
            <a:r>
              <a:rPr lang="en-US" sz="1600" dirty="0" smtClean="0"/>
              <a:t>Fabrication and assembly</a:t>
            </a:r>
          </a:p>
          <a:p>
            <a:pPr marL="171450" indent="-171450">
              <a:buFontTx/>
              <a:buChar char="-"/>
            </a:pPr>
            <a:r>
              <a:rPr lang="en-US" sz="1600" dirty="0" smtClean="0"/>
              <a:t>Installation expertise</a:t>
            </a:r>
          </a:p>
          <a:p>
            <a:pPr marL="171450" indent="-171450">
              <a:buFontTx/>
              <a:buChar char="-"/>
            </a:pPr>
            <a:r>
              <a:rPr lang="en-US" sz="1600" dirty="0" smtClean="0"/>
              <a:t>Circuit repair/test/calibration</a:t>
            </a:r>
          </a:p>
          <a:p>
            <a:pPr marL="171450" indent="-171450">
              <a:buFontTx/>
              <a:buChar char="-"/>
            </a:pPr>
            <a:r>
              <a:rPr lang="en-US" sz="1600" dirty="0" smtClean="0"/>
              <a:t>LabView test routines</a:t>
            </a:r>
          </a:p>
          <a:p>
            <a:pPr marL="171450" indent="-171450">
              <a:buFontTx/>
              <a:buChar char="-"/>
            </a:pPr>
            <a:r>
              <a:rPr lang="en-US" sz="1600" dirty="0" smtClean="0"/>
              <a:t>EECAD documentation </a:t>
            </a:r>
          </a:p>
          <a:p>
            <a:pPr marL="171450" indent="-171450">
              <a:buFontTx/>
              <a:buChar char="-"/>
            </a:pPr>
            <a:r>
              <a:rPr lang="en-US" sz="1600" dirty="0" smtClean="0"/>
              <a:t>Firmware development/simulation</a:t>
            </a:r>
          </a:p>
          <a:p>
            <a:pPr marL="171450" indent="-171450">
              <a:buFontTx/>
              <a:buChar char="-"/>
            </a:pPr>
            <a:r>
              <a:rPr lang="en-US" sz="1600" dirty="0" smtClean="0"/>
              <a:t>Fiber optic design/installation</a:t>
            </a:r>
          </a:p>
          <a:p>
            <a:pPr marL="171450" indent="-171450">
              <a:buFontTx/>
              <a:buChar char="-"/>
            </a:pPr>
            <a:r>
              <a:rPr lang="en-US" sz="1600" dirty="0" smtClean="0"/>
              <a:t>VME/VXS/NIM experts</a:t>
            </a:r>
          </a:p>
          <a:p>
            <a:pPr marL="171450" indent="-171450">
              <a:buFontTx/>
              <a:buChar char="-"/>
            </a:pPr>
            <a:r>
              <a:rPr lang="en-US" sz="1600" dirty="0" smtClean="0"/>
              <a:t>FastBus (sigh) and anybody remember  CAMAC?</a:t>
            </a:r>
            <a:endParaRPr lang="en-US" sz="1600" dirty="0"/>
          </a:p>
        </p:txBody>
      </p:sp>
      <p:sp>
        <p:nvSpPr>
          <p:cNvPr id="5" name="Rectangle 4"/>
          <p:cNvSpPr/>
          <p:nvPr/>
        </p:nvSpPr>
        <p:spPr>
          <a:xfrm>
            <a:off x="410308" y="748701"/>
            <a:ext cx="7491046" cy="2108269"/>
          </a:xfrm>
          <a:prstGeom prst="rect">
            <a:avLst/>
          </a:prstGeom>
        </p:spPr>
        <p:txBody>
          <a:bodyPr wrap="square">
            <a:spAutoFit/>
          </a:bodyPr>
          <a:lstStyle/>
          <a:p>
            <a:pPr marL="514350" indent="-514350">
              <a:spcAft>
                <a:spcPts val="600"/>
              </a:spcAft>
              <a:buFontTx/>
              <a:buChar char="-"/>
            </a:pPr>
            <a:r>
              <a:rPr lang="en-US" sz="1800" dirty="0"/>
              <a:t>Significant design expertise and experience with high speed analog and digital circuitry for Nuclear Physics detectors, including custom firmware design for readout and triggering applications.</a:t>
            </a:r>
          </a:p>
          <a:p>
            <a:pPr marL="514350" indent="-514350">
              <a:spcAft>
                <a:spcPts val="600"/>
              </a:spcAft>
              <a:buFontTx/>
              <a:buChar char="-"/>
            </a:pPr>
            <a:r>
              <a:rPr lang="en-US" sz="1800" dirty="0"/>
              <a:t>We work closely with the DAq group to provide new hardware and firmware designs as required for the detector systems in each experimental hall. CODA libraries and software support are provided for new readout electronics</a:t>
            </a:r>
            <a:r>
              <a:rPr lang="en-US" sz="1400" dirty="0"/>
              <a:t>.</a:t>
            </a:r>
          </a:p>
        </p:txBody>
      </p:sp>
    </p:spTree>
    <p:extLst>
      <p:ext uri="{BB962C8B-B14F-4D97-AF65-F5344CB8AC3E}">
        <p14:creationId xmlns:p14="http://schemas.microsoft.com/office/powerpoint/2010/main" val="39291941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9"/>
          <p:cNvSpPr txBox="1">
            <a:spLocks noChangeArrowheads="1"/>
          </p:cNvSpPr>
          <p:nvPr/>
        </p:nvSpPr>
        <p:spPr bwMode="auto">
          <a:xfrm>
            <a:off x="990600" y="-5601"/>
            <a:ext cx="7162800" cy="584775"/>
          </a:xfrm>
          <a:prstGeom prst="rect">
            <a:avLst/>
          </a:prstGeom>
          <a:noFill/>
          <a:ln w="9525">
            <a:noFill/>
            <a:miter lim="800000"/>
            <a:headEnd/>
            <a:tailEnd/>
          </a:ln>
        </p:spPr>
        <p:txBody>
          <a:bodyPr>
            <a:spAutoFit/>
          </a:bodyPr>
          <a:lstStyle/>
          <a:p>
            <a:pPr algn="ctr" eaLnBrk="0" hangingPunct="0"/>
            <a:r>
              <a:rPr lang="en-US" sz="3200" b="1" dirty="0" smtClean="0">
                <a:latin typeface="Calibri" pitchFamily="34" charset="0"/>
              </a:rPr>
              <a:t>FPGA Readout Board </a:t>
            </a:r>
            <a:endParaRPr lang="en-US" sz="3200" b="1" dirty="0">
              <a:latin typeface="Calibri" pitchFamily="34" charset="0"/>
            </a:endParaRPr>
          </a:p>
        </p:txBody>
      </p:sp>
      <p:sp>
        <p:nvSpPr>
          <p:cNvPr id="5" name="TextBox 4"/>
          <p:cNvSpPr txBox="1"/>
          <p:nvPr/>
        </p:nvSpPr>
        <p:spPr>
          <a:xfrm>
            <a:off x="6735566" y="801384"/>
            <a:ext cx="2354619" cy="2554545"/>
          </a:xfrm>
          <a:prstGeom prst="rect">
            <a:avLst/>
          </a:prstGeom>
          <a:noFill/>
        </p:spPr>
        <p:txBody>
          <a:bodyPr wrap="none" rtlCol="0">
            <a:spAutoFit/>
          </a:bodyPr>
          <a:lstStyle/>
          <a:p>
            <a:r>
              <a:rPr lang="en-US" sz="1600" dirty="0" smtClean="0"/>
              <a:t>FPGA Readout Board </a:t>
            </a:r>
          </a:p>
          <a:p>
            <a:r>
              <a:rPr lang="en-US" sz="1600" dirty="0" smtClean="0"/>
              <a:t>Use for 128 channels</a:t>
            </a:r>
          </a:p>
          <a:p>
            <a:r>
              <a:rPr lang="en-US" sz="1600" dirty="0" smtClean="0"/>
              <a:t>(Two 64 pixel maPMT)</a:t>
            </a:r>
          </a:p>
          <a:p>
            <a:endParaRPr lang="en-US" sz="1600" dirty="0"/>
          </a:p>
          <a:p>
            <a:pPr algn="ctr"/>
            <a:r>
              <a:rPr lang="en-US" sz="1600" dirty="0" smtClean="0"/>
              <a:t>Or </a:t>
            </a:r>
          </a:p>
          <a:p>
            <a:endParaRPr lang="en-US" sz="1600" dirty="0" smtClean="0"/>
          </a:p>
          <a:p>
            <a:r>
              <a:rPr lang="en-US" sz="1600" dirty="0" smtClean="0"/>
              <a:t>Use for 192 channels</a:t>
            </a:r>
          </a:p>
          <a:p>
            <a:r>
              <a:rPr lang="en-US" sz="1600" dirty="0" smtClean="0"/>
              <a:t>(Three 64 pixel maPMT)</a:t>
            </a:r>
          </a:p>
          <a:p>
            <a:endParaRPr lang="en-US" sz="1600" dirty="0"/>
          </a:p>
          <a:p>
            <a:r>
              <a:rPr lang="en-US" sz="1600" dirty="0" smtClean="0"/>
              <a:t>Fiber optic interface</a:t>
            </a:r>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8096"/>
            <a:ext cx="6669257" cy="28459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9144000" cy="2864224"/>
          </a:xfrm>
          <a:prstGeom prst="rect">
            <a:avLst/>
          </a:prstGeom>
        </p:spPr>
      </p:pic>
    </p:spTree>
    <p:extLst>
      <p:ext uri="{BB962C8B-B14F-4D97-AF65-F5344CB8AC3E}">
        <p14:creationId xmlns:p14="http://schemas.microsoft.com/office/powerpoint/2010/main" val="16680872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9"/>
          <p:cNvSpPr txBox="1">
            <a:spLocks noChangeArrowheads="1"/>
          </p:cNvSpPr>
          <p:nvPr/>
        </p:nvSpPr>
        <p:spPr bwMode="auto">
          <a:xfrm>
            <a:off x="990600" y="-5601"/>
            <a:ext cx="7162800" cy="584775"/>
          </a:xfrm>
          <a:prstGeom prst="rect">
            <a:avLst/>
          </a:prstGeom>
          <a:noFill/>
          <a:ln w="9525">
            <a:noFill/>
            <a:miter lim="800000"/>
            <a:headEnd/>
            <a:tailEnd/>
          </a:ln>
        </p:spPr>
        <p:txBody>
          <a:bodyPr>
            <a:spAutoFit/>
          </a:bodyPr>
          <a:lstStyle/>
          <a:p>
            <a:pPr algn="ctr" eaLnBrk="0" hangingPunct="0"/>
            <a:r>
              <a:rPr lang="en-US" sz="3200" b="1" dirty="0" smtClean="0">
                <a:latin typeface="Calibri" pitchFamily="34" charset="0"/>
              </a:rPr>
              <a:t>FPGA Readout Board </a:t>
            </a:r>
            <a:endParaRPr lang="en-US" sz="3200" b="1" dirty="0">
              <a:latin typeface="Calibri"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054" y="724067"/>
            <a:ext cx="7763068" cy="5316304"/>
          </a:xfrm>
          <a:prstGeom prst="rect">
            <a:avLst/>
          </a:prstGeom>
        </p:spPr>
      </p:pic>
    </p:spTree>
    <p:extLst>
      <p:ext uri="{BB962C8B-B14F-4D97-AF65-F5344CB8AC3E}">
        <p14:creationId xmlns:p14="http://schemas.microsoft.com/office/powerpoint/2010/main" val="2899754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139" y="92531"/>
            <a:ext cx="5510151" cy="639763"/>
          </a:xfrm>
        </p:spPr>
        <p:txBody>
          <a:bodyPr/>
          <a:lstStyle/>
          <a:p>
            <a:pPr algn="r"/>
            <a:r>
              <a:rPr lang="en-US" sz="2800" dirty="0" smtClean="0"/>
              <a:t>HPS ECAL </a:t>
            </a:r>
            <a:r>
              <a:rPr lang="en-US" sz="2800" dirty="0"/>
              <a:t>Trigger </a:t>
            </a:r>
            <a:r>
              <a:rPr lang="en-US" sz="2800" dirty="0" smtClean="0"/>
              <a:t>Example</a:t>
            </a:r>
            <a:endParaRPr lang="en-US" sz="2800" dirty="0"/>
          </a:p>
        </p:txBody>
      </p:sp>
      <p:sp>
        <p:nvSpPr>
          <p:cNvPr id="7" name="Content Placeholder 2"/>
          <p:cNvSpPr>
            <a:spLocks noGrp="1"/>
          </p:cNvSpPr>
          <p:nvPr>
            <p:ph idx="1"/>
          </p:nvPr>
        </p:nvSpPr>
        <p:spPr>
          <a:xfrm>
            <a:off x="448163" y="2174631"/>
            <a:ext cx="8229600" cy="4191000"/>
          </a:xfrm>
        </p:spPr>
        <p:txBody>
          <a:bodyPr>
            <a:normAutofit fontScale="85000" lnSpcReduction="20000"/>
          </a:bodyPr>
          <a:lstStyle/>
          <a:p>
            <a:pPr marL="0" indent="0">
              <a:buNone/>
            </a:pPr>
            <a:r>
              <a:rPr lang="en-US" sz="2400" b="1" dirty="0" smtClean="0">
                <a:latin typeface="Calibri" pitchFamily="34" charset="0"/>
                <a:cs typeface="Calibri" pitchFamily="34" charset="0"/>
              </a:rPr>
              <a:t>FADC (Flash Analog-to-Digital Converter)</a:t>
            </a:r>
          </a:p>
          <a:p>
            <a:pPr lvl="1"/>
            <a:r>
              <a:rPr lang="en-US" sz="2000" dirty="0" smtClean="0">
                <a:latin typeface="Calibri" pitchFamily="34" charset="0"/>
                <a:cs typeface="Calibri" pitchFamily="34" charset="0"/>
              </a:rPr>
              <a:t>250Msps, 12bit pulse digitizer for: Readout &amp; Trigger (energy, timing)</a:t>
            </a:r>
          </a:p>
          <a:p>
            <a:pPr lvl="1"/>
            <a:r>
              <a:rPr lang="en-US" sz="2000" dirty="0" smtClean="0">
                <a:latin typeface="Calibri" pitchFamily="34" charset="0"/>
                <a:cs typeface="Calibri" pitchFamily="34" charset="0"/>
              </a:rPr>
              <a:t>Sends pulse energy &amp; times to CTP for trigger processing</a:t>
            </a:r>
          </a:p>
          <a:p>
            <a:pPr marL="0" indent="0">
              <a:buNone/>
            </a:pPr>
            <a:endParaRPr lang="en-US" sz="2400" b="1" dirty="0" smtClean="0">
              <a:latin typeface="Calibri" pitchFamily="34" charset="0"/>
              <a:cs typeface="Calibri" pitchFamily="34" charset="0"/>
            </a:endParaRPr>
          </a:p>
          <a:p>
            <a:pPr marL="0" indent="0">
              <a:buNone/>
            </a:pPr>
            <a:r>
              <a:rPr lang="en-US" sz="2400" b="1" dirty="0" smtClean="0">
                <a:latin typeface="Calibri" pitchFamily="34" charset="0"/>
                <a:cs typeface="Calibri" pitchFamily="34" charset="0"/>
              </a:rPr>
              <a:t>CTP (Crate Trigger Processor)</a:t>
            </a:r>
          </a:p>
          <a:p>
            <a:pPr lvl="1"/>
            <a:r>
              <a:rPr lang="en-US" sz="2000" dirty="0" smtClean="0">
                <a:latin typeface="Calibri" pitchFamily="34" charset="0"/>
                <a:cs typeface="Calibri" pitchFamily="34" charset="0"/>
              </a:rPr>
              <a:t>Collects pulse data from all FADC channels in crate</a:t>
            </a:r>
          </a:p>
          <a:p>
            <a:pPr lvl="1"/>
            <a:r>
              <a:rPr lang="en-US" sz="2000" dirty="0" smtClean="0">
                <a:latin typeface="Calibri" pitchFamily="34" charset="0"/>
                <a:cs typeface="Calibri" pitchFamily="34" charset="0"/>
              </a:rPr>
              <a:t>Searches for clusters on half (top or bottom) of the ECAL</a:t>
            </a:r>
          </a:p>
          <a:p>
            <a:pPr lvl="1"/>
            <a:r>
              <a:rPr lang="en-US" sz="2000" dirty="0" smtClean="0">
                <a:latin typeface="Calibri" pitchFamily="34" charset="0"/>
                <a:cs typeface="Calibri" pitchFamily="34" charset="0"/>
              </a:rPr>
              <a:t>Sends cluster energy, time, position to SSP for trigger processing</a:t>
            </a:r>
          </a:p>
          <a:p>
            <a:pPr marL="0" indent="0">
              <a:buNone/>
            </a:pPr>
            <a:endParaRPr lang="en-US" sz="2400" b="1" dirty="0" smtClean="0">
              <a:latin typeface="Calibri" pitchFamily="34" charset="0"/>
              <a:cs typeface="Calibri" pitchFamily="34" charset="0"/>
            </a:endParaRPr>
          </a:p>
          <a:p>
            <a:pPr marL="0" indent="0">
              <a:buNone/>
            </a:pPr>
            <a:r>
              <a:rPr lang="en-US" sz="2400" b="1" dirty="0" smtClean="0">
                <a:latin typeface="Calibri" pitchFamily="34" charset="0"/>
                <a:cs typeface="Calibri" pitchFamily="34" charset="0"/>
              </a:rPr>
              <a:t>SSP (Sub-System Processor)</a:t>
            </a:r>
          </a:p>
          <a:p>
            <a:pPr lvl="1"/>
            <a:r>
              <a:rPr lang="en-US" sz="2000" dirty="0" smtClean="0">
                <a:latin typeface="Calibri" pitchFamily="34" charset="0"/>
                <a:cs typeface="Calibri" pitchFamily="34" charset="0"/>
              </a:rPr>
              <a:t>Collects cluster data from top &amp; bottom halves of ECAL from CTP</a:t>
            </a:r>
          </a:p>
          <a:p>
            <a:pPr lvl="1"/>
            <a:r>
              <a:rPr lang="en-US" sz="2000" dirty="0" smtClean="0">
                <a:latin typeface="Calibri" pitchFamily="34" charset="0"/>
                <a:cs typeface="Calibri" pitchFamily="34" charset="0"/>
              </a:rPr>
              <a:t>Performs cuts on individual clusters: energy</a:t>
            </a:r>
          </a:p>
          <a:p>
            <a:pPr lvl="1"/>
            <a:r>
              <a:rPr lang="en-US" sz="2000" dirty="0" smtClean="0">
                <a:latin typeface="Calibri" pitchFamily="34" charset="0"/>
                <a:cs typeface="Calibri" pitchFamily="34" charset="0"/>
              </a:rPr>
              <a:t>Performs cuts on paired clusters: energy sum/difference, coplanar, distance energy</a:t>
            </a:r>
          </a:p>
          <a:p>
            <a:pPr lvl="1"/>
            <a:r>
              <a:rPr lang="en-US" sz="2000" dirty="0" smtClean="0">
                <a:latin typeface="Calibri" pitchFamily="34" charset="0"/>
                <a:cs typeface="Calibri" pitchFamily="34" charset="0"/>
              </a:rPr>
              <a:t>Delivers Yes/No trigger signal(s) to TS (Trigger Supervisor) for readout</a:t>
            </a:r>
            <a:endParaRPr lang="en-US" sz="2000" dirty="0">
              <a:latin typeface="Calibri" pitchFamily="34" charset="0"/>
              <a:cs typeface="Calibri" pitchFamily="34" charset="0"/>
            </a:endParaRPr>
          </a:p>
          <a:p>
            <a:pPr marL="0" indent="0">
              <a:buNone/>
            </a:pPr>
            <a:endParaRPr lang="en-US" sz="24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63" y="803031"/>
            <a:ext cx="838835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8360368" y="152400"/>
            <a:ext cx="665567" cy="369332"/>
          </a:xfrm>
          <a:prstGeom prst="rect">
            <a:avLst/>
          </a:prstGeom>
          <a:noFill/>
          <a:ln w="9525">
            <a:noFill/>
            <a:miter lim="800000"/>
            <a:headEnd/>
            <a:tailEnd/>
          </a:ln>
        </p:spPr>
        <p:txBody>
          <a:bodyPr wrap="none">
            <a:spAutoFit/>
          </a:bodyPr>
          <a:lstStyle/>
          <a:p>
            <a:pPr marL="228600" indent="-228600" algn="ctr" eaLnBrk="0" hangingPunct="0"/>
            <a:r>
              <a:rPr lang="en-US" sz="900" dirty="0" smtClean="0"/>
              <a:t>B. Raydo</a:t>
            </a:r>
            <a:endParaRPr lang="en-US" sz="900" dirty="0"/>
          </a:p>
          <a:p>
            <a:pPr marL="228600" indent="-228600" algn="ctr" eaLnBrk="0" hangingPunct="0"/>
            <a:r>
              <a:rPr lang="en-US" sz="900" dirty="0" smtClean="0"/>
              <a:t>S. Kaneta</a:t>
            </a:r>
            <a:endParaRPr lang="en-US" sz="900" dirty="0"/>
          </a:p>
        </p:txBody>
      </p:sp>
      <p:pic>
        <p:nvPicPr>
          <p:cNvPr id="6" name="Picture 5" descr="HPSguy.jpg"/>
          <p:cNvPicPr>
            <a:picLocks noChangeAspect="1"/>
          </p:cNvPicPr>
          <p:nvPr/>
        </p:nvPicPr>
        <p:blipFill>
          <a:blip r:embed="rId3" cstate="print"/>
          <a:stretch>
            <a:fillRect/>
          </a:stretch>
        </p:blipFill>
        <p:spPr>
          <a:xfrm>
            <a:off x="0" y="152400"/>
            <a:ext cx="3151573" cy="520026"/>
          </a:xfrm>
          <a:prstGeom prst="rect">
            <a:avLst/>
          </a:prstGeom>
        </p:spPr>
      </p:pic>
    </p:spTree>
    <p:extLst>
      <p:ext uri="{BB962C8B-B14F-4D97-AF65-F5344CB8AC3E}">
        <p14:creationId xmlns:p14="http://schemas.microsoft.com/office/powerpoint/2010/main" val="17817304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Pipeline DAQ/Trigger for NPS </a:t>
            </a:r>
            <a:br>
              <a:rPr lang="en-US" sz="2400" dirty="0" smtClean="0"/>
            </a:br>
            <a:r>
              <a:rPr lang="en-US" sz="2400" dirty="0" smtClean="0"/>
              <a:t>(Low Q</a:t>
            </a:r>
            <a:r>
              <a:rPr lang="en-US" sz="2400" baseline="46000" dirty="0" smtClean="0"/>
              <a:t>2</a:t>
            </a:r>
            <a:r>
              <a:rPr lang="en-US" sz="2400" dirty="0" smtClean="0"/>
              <a:t> )</a:t>
            </a:r>
            <a:endParaRPr lang="en-US" sz="2400" baseline="46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81" y="2127863"/>
            <a:ext cx="2736782" cy="2215899"/>
          </a:xfrm>
          <a:prstGeom prst="rect">
            <a:avLst/>
          </a:prstGeom>
        </p:spPr>
      </p:pic>
      <p:sp>
        <p:nvSpPr>
          <p:cNvPr id="7" name="TextBox 6"/>
          <p:cNvSpPr txBox="1"/>
          <p:nvPr/>
        </p:nvSpPr>
        <p:spPr>
          <a:xfrm>
            <a:off x="504522" y="1497163"/>
            <a:ext cx="2155911" cy="646331"/>
          </a:xfrm>
          <a:prstGeom prst="rect">
            <a:avLst/>
          </a:prstGeom>
          <a:noFill/>
        </p:spPr>
        <p:txBody>
          <a:bodyPr wrap="none" rtlCol="0">
            <a:spAutoFit/>
          </a:bodyPr>
          <a:lstStyle/>
          <a:p>
            <a:r>
              <a:rPr lang="en-US" sz="1200" dirty="0" smtClean="0"/>
              <a:t>31 x 36  2D Array</a:t>
            </a:r>
          </a:p>
          <a:p>
            <a:r>
              <a:rPr lang="en-US" sz="1200" dirty="0" smtClean="0"/>
              <a:t>1116 - PMT Channels (R4125)</a:t>
            </a:r>
          </a:p>
          <a:p>
            <a:r>
              <a:rPr lang="en-US" sz="1200" dirty="0" smtClean="0"/>
              <a:t>Coaxial output to FADC250</a:t>
            </a:r>
            <a:endParaRPr lang="en-US" sz="120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662" y="871170"/>
            <a:ext cx="1058983" cy="8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662" y="1841299"/>
            <a:ext cx="1058983" cy="8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662" y="4751685"/>
            <a:ext cx="1058983" cy="8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662" y="2811428"/>
            <a:ext cx="1058983" cy="8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662" y="3781557"/>
            <a:ext cx="1058983" cy="8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eft Brace 7"/>
          <p:cNvSpPr/>
          <p:nvPr/>
        </p:nvSpPr>
        <p:spPr bwMode="auto">
          <a:xfrm>
            <a:off x="2908818" y="910736"/>
            <a:ext cx="363722" cy="4650154"/>
          </a:xfrm>
          <a:prstGeom prst="leftBrace">
            <a:avLst/>
          </a:prstGeom>
          <a:noFill/>
          <a:ln w="25400" cap="flat" cmpd="sng" algn="ctr">
            <a:solidFill>
              <a:srgbClr val="33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18" name="TextBox 17"/>
          <p:cNvSpPr txBox="1"/>
          <p:nvPr/>
        </p:nvSpPr>
        <p:spPr>
          <a:xfrm>
            <a:off x="5291015" y="910736"/>
            <a:ext cx="3157416" cy="4708981"/>
          </a:xfrm>
          <a:prstGeom prst="rect">
            <a:avLst/>
          </a:prstGeom>
          <a:noFill/>
        </p:spPr>
        <p:txBody>
          <a:bodyPr wrap="square" rtlCol="0">
            <a:spAutoFit/>
          </a:bodyPr>
          <a:lstStyle/>
          <a:p>
            <a:pPr marL="171450" indent="-171450">
              <a:buFont typeface="Courier New" panose="02070309020205020404" pitchFamily="49" charset="0"/>
              <a:buChar char="o"/>
            </a:pPr>
            <a:r>
              <a:rPr lang="en-US" sz="1200" dirty="0" smtClean="0"/>
              <a:t>256 channels/crate</a:t>
            </a:r>
          </a:p>
          <a:p>
            <a:pPr marL="171450" indent="-171450">
              <a:buFont typeface="Courier New" panose="02070309020205020404" pitchFamily="49" charset="0"/>
              <a:buChar char="o"/>
            </a:pPr>
            <a:r>
              <a:rPr lang="en-US" sz="1200" dirty="0" smtClean="0"/>
              <a:t>5 VXS crates needed</a:t>
            </a:r>
          </a:p>
          <a:p>
            <a:pPr marL="171450" indent="-171450">
              <a:buFont typeface="Courier New" panose="02070309020205020404" pitchFamily="49" charset="0"/>
              <a:buChar char="o"/>
            </a:pPr>
            <a:r>
              <a:rPr lang="en-US" sz="1200" dirty="0" smtClean="0"/>
              <a:t>Need Crate Trigger Processors </a:t>
            </a:r>
          </a:p>
          <a:p>
            <a:pPr marL="171450" indent="-171450">
              <a:buFont typeface="Courier New" panose="02070309020205020404" pitchFamily="49" charset="0"/>
              <a:buChar char="o"/>
            </a:pPr>
            <a:r>
              <a:rPr lang="en-US" sz="1200" dirty="0" smtClean="0"/>
              <a:t>One VXS crate would need a SubSystem Processor</a:t>
            </a:r>
          </a:p>
          <a:p>
            <a:pPr marL="171450" indent="-171450">
              <a:buFont typeface="Courier New" panose="02070309020205020404" pitchFamily="49" charset="0"/>
              <a:buChar char="o"/>
            </a:pPr>
            <a:endParaRPr lang="en-US" sz="1200" dirty="0"/>
          </a:p>
          <a:p>
            <a:pPr marL="171450" indent="-171450">
              <a:buFont typeface="Courier New" panose="02070309020205020404" pitchFamily="49" charset="0"/>
              <a:buChar char="o"/>
            </a:pPr>
            <a:r>
              <a:rPr lang="en-US" sz="1200" dirty="0" smtClean="0"/>
              <a:t>SSP will need to combine clusters across  256 channel boundaries for final trigger</a:t>
            </a:r>
          </a:p>
          <a:p>
            <a:pPr marL="171450" indent="-171450">
              <a:buFont typeface="Courier New" panose="02070309020205020404" pitchFamily="49" charset="0"/>
              <a:buChar char="o"/>
            </a:pPr>
            <a:r>
              <a:rPr lang="en-US" sz="1400" b="0" dirty="0" smtClean="0"/>
              <a:t>Experiment trigger would be generated</a:t>
            </a:r>
          </a:p>
          <a:p>
            <a:r>
              <a:rPr lang="en-US" sz="1400" b="0" dirty="0" smtClean="0"/>
              <a:t>from the SSP and distributed to the other detector DAQ crates.</a:t>
            </a:r>
          </a:p>
          <a:p>
            <a:endParaRPr lang="en-US" sz="1400" b="0" dirty="0"/>
          </a:p>
          <a:p>
            <a:pPr marL="171450" indent="-171450">
              <a:buFont typeface="Wingdings" panose="05000000000000000000" pitchFamily="2" charset="2"/>
              <a:buChar char="§"/>
            </a:pPr>
            <a:r>
              <a:rPr lang="en-US" sz="1400" b="0" dirty="0" smtClean="0"/>
              <a:t>Many details not shown but this type of Cluster finding trigger will require significant hardware cost commitment.</a:t>
            </a:r>
          </a:p>
          <a:p>
            <a:pPr marL="171450" indent="-171450">
              <a:buFont typeface="Wingdings" panose="05000000000000000000" pitchFamily="2" charset="2"/>
              <a:buChar char="§"/>
            </a:pPr>
            <a:r>
              <a:rPr lang="en-US" sz="1400" b="0" dirty="0" smtClean="0"/>
              <a:t>Good news is that a good deal of firmware effort has been completed for the HPS cluster functions, so in principle these firmware features can be reused for NPS.</a:t>
            </a:r>
          </a:p>
          <a:p>
            <a:endParaRPr lang="en-US" sz="1200" b="0" dirty="0" smtClean="0"/>
          </a:p>
          <a:p>
            <a:endParaRPr lang="en-US" sz="1200" b="0" dirty="0"/>
          </a:p>
          <a:p>
            <a:r>
              <a:rPr lang="en-US" sz="1200" b="0" dirty="0" smtClean="0"/>
              <a:t>   </a:t>
            </a:r>
          </a:p>
        </p:txBody>
      </p:sp>
      <p:sp>
        <p:nvSpPr>
          <p:cNvPr id="20" name="TextBox 19"/>
          <p:cNvSpPr txBox="1"/>
          <p:nvPr/>
        </p:nvSpPr>
        <p:spPr>
          <a:xfrm>
            <a:off x="4281488" y="4887529"/>
            <a:ext cx="166687" cy="577081"/>
          </a:xfrm>
          <a:prstGeom prst="rect">
            <a:avLst/>
          </a:prstGeom>
          <a:solidFill>
            <a:schemeClr val="accent1"/>
          </a:solidFill>
        </p:spPr>
        <p:txBody>
          <a:bodyPr wrap="square" rtlCol="0" anchor="t" anchorCtr="1">
            <a:spAutoFit/>
          </a:bodyPr>
          <a:lstStyle/>
          <a:p>
            <a:r>
              <a:rPr lang="en-US" sz="1050" dirty="0" smtClean="0"/>
              <a:t>S</a:t>
            </a:r>
          </a:p>
          <a:p>
            <a:r>
              <a:rPr lang="en-US" sz="1050" dirty="0" smtClean="0"/>
              <a:t>S</a:t>
            </a:r>
          </a:p>
          <a:p>
            <a:r>
              <a:rPr lang="en-US" sz="1050" dirty="0"/>
              <a:t>P</a:t>
            </a:r>
          </a:p>
        </p:txBody>
      </p:sp>
      <p:sp>
        <p:nvSpPr>
          <p:cNvPr id="21" name="Freeform 20"/>
          <p:cNvSpPr/>
          <p:nvPr/>
        </p:nvSpPr>
        <p:spPr bwMode="auto">
          <a:xfrm>
            <a:off x="3104699" y="1300163"/>
            <a:ext cx="1205364" cy="3689877"/>
          </a:xfrm>
          <a:custGeom>
            <a:avLst/>
            <a:gdLst>
              <a:gd name="connsiteX0" fmla="*/ 914851 w 1205364"/>
              <a:gd name="connsiteY0" fmla="*/ 0 h 3689877"/>
              <a:gd name="connsiteX1" fmla="*/ 52839 w 1205364"/>
              <a:gd name="connsiteY1" fmla="*/ 1343025 h 3689877"/>
              <a:gd name="connsiteX2" fmla="*/ 214764 w 1205364"/>
              <a:gd name="connsiteY2" fmla="*/ 3414712 h 3689877"/>
              <a:gd name="connsiteX3" fmla="*/ 1205364 w 1205364"/>
              <a:gd name="connsiteY3" fmla="*/ 3667125 h 3689877"/>
              <a:gd name="connsiteX4" fmla="*/ 1205364 w 1205364"/>
              <a:gd name="connsiteY4" fmla="*/ 3667125 h 3689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364" h="3689877">
                <a:moveTo>
                  <a:pt x="914851" y="0"/>
                </a:moveTo>
                <a:cubicBezTo>
                  <a:pt x="542185" y="386953"/>
                  <a:pt x="169520" y="773906"/>
                  <a:pt x="52839" y="1343025"/>
                </a:cubicBezTo>
                <a:cubicBezTo>
                  <a:pt x="-63842" y="1912144"/>
                  <a:pt x="22677" y="3027362"/>
                  <a:pt x="214764" y="3414712"/>
                </a:cubicBezTo>
                <a:cubicBezTo>
                  <a:pt x="406851" y="3802062"/>
                  <a:pt x="1205364" y="3667125"/>
                  <a:pt x="1205364" y="3667125"/>
                </a:cubicBezTo>
                <a:lnTo>
                  <a:pt x="1205364" y="3667125"/>
                </a:ln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22" name="Arc 21"/>
          <p:cNvSpPr/>
          <p:nvPr/>
        </p:nvSpPr>
        <p:spPr bwMode="auto">
          <a:xfrm>
            <a:off x="3272540" y="1371600"/>
            <a:ext cx="742613" cy="242888"/>
          </a:xfrm>
          <a:prstGeom prst="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23" name="Freeform 22"/>
          <p:cNvSpPr/>
          <p:nvPr/>
        </p:nvSpPr>
        <p:spPr bwMode="auto">
          <a:xfrm>
            <a:off x="3186112" y="1370886"/>
            <a:ext cx="1138237" cy="3678840"/>
          </a:xfrm>
          <a:custGeom>
            <a:avLst/>
            <a:gdLst>
              <a:gd name="connsiteX0" fmla="*/ 925156 w 1234718"/>
              <a:gd name="connsiteY0" fmla="*/ 19764 h 3678840"/>
              <a:gd name="connsiteX1" fmla="*/ 115531 w 1234718"/>
              <a:gd name="connsiteY1" fmla="*/ 505539 h 3678840"/>
              <a:gd name="connsiteX2" fmla="*/ 125056 w 1234718"/>
              <a:gd name="connsiteY2" fmla="*/ 3401139 h 3678840"/>
              <a:gd name="connsiteX3" fmla="*/ 1234718 w 1234718"/>
              <a:gd name="connsiteY3" fmla="*/ 3563064 h 3678840"/>
              <a:gd name="connsiteX4" fmla="*/ 1234718 w 1234718"/>
              <a:gd name="connsiteY4" fmla="*/ 3563064 h 367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18" h="3678840">
                <a:moveTo>
                  <a:pt x="925156" y="19764"/>
                </a:moveTo>
                <a:cubicBezTo>
                  <a:pt x="587018" y="-19130"/>
                  <a:pt x="248881" y="-58023"/>
                  <a:pt x="115531" y="505539"/>
                </a:cubicBezTo>
                <a:cubicBezTo>
                  <a:pt x="-17819" y="1069101"/>
                  <a:pt x="-61475" y="2891552"/>
                  <a:pt x="125056" y="3401139"/>
                </a:cubicBezTo>
                <a:cubicBezTo>
                  <a:pt x="311587" y="3910726"/>
                  <a:pt x="1234718" y="3563064"/>
                  <a:pt x="1234718" y="3563064"/>
                </a:cubicBezTo>
                <a:lnTo>
                  <a:pt x="1234718" y="3563064"/>
                </a:lnTo>
              </a:path>
            </a:pathLst>
          </a:custGeom>
          <a:noFill/>
          <a:ln w="3175" cap="flat" cmpd="sng" algn="ctr">
            <a:solidFill>
              <a:srgbClr val="FFC000"/>
            </a:solidFill>
            <a:prstDash val="solid"/>
            <a:round/>
            <a:headEnd type="oval" w="sm" len="sm"/>
            <a:tailEnd type="stealth"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25" name="Freeform 24"/>
          <p:cNvSpPr/>
          <p:nvPr/>
        </p:nvSpPr>
        <p:spPr bwMode="auto">
          <a:xfrm>
            <a:off x="3169442" y="2265684"/>
            <a:ext cx="1138237" cy="2838962"/>
          </a:xfrm>
          <a:custGeom>
            <a:avLst/>
            <a:gdLst>
              <a:gd name="connsiteX0" fmla="*/ 925156 w 1234718"/>
              <a:gd name="connsiteY0" fmla="*/ 19764 h 3678840"/>
              <a:gd name="connsiteX1" fmla="*/ 115531 w 1234718"/>
              <a:gd name="connsiteY1" fmla="*/ 505539 h 3678840"/>
              <a:gd name="connsiteX2" fmla="*/ 125056 w 1234718"/>
              <a:gd name="connsiteY2" fmla="*/ 3401139 h 3678840"/>
              <a:gd name="connsiteX3" fmla="*/ 1234718 w 1234718"/>
              <a:gd name="connsiteY3" fmla="*/ 3563064 h 3678840"/>
              <a:gd name="connsiteX4" fmla="*/ 1234718 w 1234718"/>
              <a:gd name="connsiteY4" fmla="*/ 3563064 h 367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18" h="3678840">
                <a:moveTo>
                  <a:pt x="925156" y="19764"/>
                </a:moveTo>
                <a:cubicBezTo>
                  <a:pt x="587018" y="-19130"/>
                  <a:pt x="248881" y="-58023"/>
                  <a:pt x="115531" y="505539"/>
                </a:cubicBezTo>
                <a:cubicBezTo>
                  <a:pt x="-17819" y="1069101"/>
                  <a:pt x="-61475" y="2891552"/>
                  <a:pt x="125056" y="3401139"/>
                </a:cubicBezTo>
                <a:cubicBezTo>
                  <a:pt x="311587" y="3910726"/>
                  <a:pt x="1234718" y="3563064"/>
                  <a:pt x="1234718" y="3563064"/>
                </a:cubicBezTo>
                <a:lnTo>
                  <a:pt x="1234718" y="3563064"/>
                </a:lnTo>
              </a:path>
            </a:pathLst>
          </a:custGeom>
          <a:noFill/>
          <a:ln w="3175" cap="flat" cmpd="sng" algn="ctr">
            <a:solidFill>
              <a:srgbClr val="FFC000"/>
            </a:solidFill>
            <a:prstDash val="solid"/>
            <a:round/>
            <a:headEnd type="oval" w="sm" len="sm"/>
            <a:tailEnd type="stealth"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27" name="Freeform 26"/>
          <p:cNvSpPr/>
          <p:nvPr/>
        </p:nvSpPr>
        <p:spPr bwMode="auto">
          <a:xfrm>
            <a:off x="3169442" y="3210306"/>
            <a:ext cx="1138237" cy="1965763"/>
          </a:xfrm>
          <a:custGeom>
            <a:avLst/>
            <a:gdLst>
              <a:gd name="connsiteX0" fmla="*/ 925156 w 1234718"/>
              <a:gd name="connsiteY0" fmla="*/ 19764 h 3678840"/>
              <a:gd name="connsiteX1" fmla="*/ 115531 w 1234718"/>
              <a:gd name="connsiteY1" fmla="*/ 505539 h 3678840"/>
              <a:gd name="connsiteX2" fmla="*/ 125056 w 1234718"/>
              <a:gd name="connsiteY2" fmla="*/ 3401139 h 3678840"/>
              <a:gd name="connsiteX3" fmla="*/ 1234718 w 1234718"/>
              <a:gd name="connsiteY3" fmla="*/ 3563064 h 3678840"/>
              <a:gd name="connsiteX4" fmla="*/ 1234718 w 1234718"/>
              <a:gd name="connsiteY4" fmla="*/ 3563064 h 367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18" h="3678840">
                <a:moveTo>
                  <a:pt x="925156" y="19764"/>
                </a:moveTo>
                <a:cubicBezTo>
                  <a:pt x="587018" y="-19130"/>
                  <a:pt x="248881" y="-58023"/>
                  <a:pt x="115531" y="505539"/>
                </a:cubicBezTo>
                <a:cubicBezTo>
                  <a:pt x="-17819" y="1069101"/>
                  <a:pt x="-61475" y="2891552"/>
                  <a:pt x="125056" y="3401139"/>
                </a:cubicBezTo>
                <a:cubicBezTo>
                  <a:pt x="311587" y="3910726"/>
                  <a:pt x="1234718" y="3563064"/>
                  <a:pt x="1234718" y="3563064"/>
                </a:cubicBezTo>
                <a:lnTo>
                  <a:pt x="1234718" y="3563064"/>
                </a:lnTo>
              </a:path>
            </a:pathLst>
          </a:custGeom>
          <a:noFill/>
          <a:ln w="3175" cap="flat" cmpd="sng" algn="ctr">
            <a:solidFill>
              <a:srgbClr val="FFC000"/>
            </a:solidFill>
            <a:prstDash val="solid"/>
            <a:round/>
            <a:headEnd type="oval" w="sm" len="sm"/>
            <a:tailEnd type="stealth"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28" name="Freeform 27"/>
          <p:cNvSpPr/>
          <p:nvPr/>
        </p:nvSpPr>
        <p:spPr bwMode="auto">
          <a:xfrm>
            <a:off x="3169441" y="4174670"/>
            <a:ext cx="1138237" cy="1049793"/>
          </a:xfrm>
          <a:custGeom>
            <a:avLst/>
            <a:gdLst>
              <a:gd name="connsiteX0" fmla="*/ 925156 w 1234718"/>
              <a:gd name="connsiteY0" fmla="*/ 19764 h 3678840"/>
              <a:gd name="connsiteX1" fmla="*/ 115531 w 1234718"/>
              <a:gd name="connsiteY1" fmla="*/ 505539 h 3678840"/>
              <a:gd name="connsiteX2" fmla="*/ 125056 w 1234718"/>
              <a:gd name="connsiteY2" fmla="*/ 3401139 h 3678840"/>
              <a:gd name="connsiteX3" fmla="*/ 1234718 w 1234718"/>
              <a:gd name="connsiteY3" fmla="*/ 3563064 h 3678840"/>
              <a:gd name="connsiteX4" fmla="*/ 1234718 w 1234718"/>
              <a:gd name="connsiteY4" fmla="*/ 3563064 h 367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718" h="3678840">
                <a:moveTo>
                  <a:pt x="925156" y="19764"/>
                </a:moveTo>
                <a:cubicBezTo>
                  <a:pt x="587018" y="-19130"/>
                  <a:pt x="248881" y="-58023"/>
                  <a:pt x="115531" y="505539"/>
                </a:cubicBezTo>
                <a:cubicBezTo>
                  <a:pt x="-17819" y="1069101"/>
                  <a:pt x="-61475" y="2891552"/>
                  <a:pt x="125056" y="3401139"/>
                </a:cubicBezTo>
                <a:cubicBezTo>
                  <a:pt x="311587" y="3910726"/>
                  <a:pt x="1234718" y="3563064"/>
                  <a:pt x="1234718" y="3563064"/>
                </a:cubicBezTo>
                <a:lnTo>
                  <a:pt x="1234718" y="3563064"/>
                </a:lnTo>
              </a:path>
            </a:pathLst>
          </a:custGeom>
          <a:noFill/>
          <a:ln w="3175" cap="flat" cmpd="sng" algn="ctr">
            <a:solidFill>
              <a:srgbClr val="FFC000"/>
            </a:solidFill>
            <a:prstDash val="solid"/>
            <a:round/>
            <a:headEnd type="oval" w="sm" len="sm"/>
            <a:tailEnd type="stealth"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cxnSp>
        <p:nvCxnSpPr>
          <p:cNvPr id="29" name="Straight Arrow Connector 28"/>
          <p:cNvCxnSpPr/>
          <p:nvPr/>
        </p:nvCxnSpPr>
        <p:spPr bwMode="auto">
          <a:xfrm flipV="1">
            <a:off x="4015153" y="5257800"/>
            <a:ext cx="328247" cy="28575"/>
          </a:xfrm>
          <a:prstGeom prst="straightConnector1">
            <a:avLst/>
          </a:prstGeom>
          <a:noFill/>
          <a:ln w="9525" cap="flat" cmpd="sng" algn="ctr">
            <a:solidFill>
              <a:srgbClr val="FFC000"/>
            </a:solidFill>
            <a:prstDash val="solid"/>
            <a:round/>
            <a:headEnd type="oval" w="sm" len="sm"/>
            <a:tailEnd type="stealth" w="sm" len="sm"/>
          </a:ln>
          <a:effectLst/>
        </p:spPr>
      </p:cxnSp>
      <p:cxnSp>
        <p:nvCxnSpPr>
          <p:cNvPr id="3072" name="Straight Arrow Connector 3071"/>
          <p:cNvCxnSpPr/>
          <p:nvPr/>
        </p:nvCxnSpPr>
        <p:spPr bwMode="auto">
          <a:xfrm>
            <a:off x="4364831" y="5412223"/>
            <a:ext cx="821532" cy="188232"/>
          </a:xfrm>
          <a:prstGeom prst="straightConnector1">
            <a:avLst/>
          </a:prstGeom>
          <a:noFill/>
          <a:ln w="19050" cap="flat" cmpd="sng" algn="ctr">
            <a:solidFill>
              <a:schemeClr val="tx1"/>
            </a:solidFill>
            <a:prstDash val="solid"/>
            <a:round/>
            <a:headEnd type="oval" w="sm" len="med"/>
            <a:tailEnd type="triangle" w="sm" len="med"/>
          </a:ln>
          <a:effectLst/>
        </p:spPr>
      </p:cxnSp>
      <p:sp>
        <p:nvSpPr>
          <p:cNvPr id="3075" name="TextBox 3074"/>
          <p:cNvSpPr txBox="1"/>
          <p:nvPr/>
        </p:nvSpPr>
        <p:spPr>
          <a:xfrm>
            <a:off x="4914900" y="5560890"/>
            <a:ext cx="2904257" cy="461665"/>
          </a:xfrm>
          <a:prstGeom prst="rect">
            <a:avLst/>
          </a:prstGeom>
          <a:noFill/>
        </p:spPr>
        <p:txBody>
          <a:bodyPr wrap="none" rtlCol="0">
            <a:spAutoFit/>
          </a:bodyPr>
          <a:lstStyle/>
          <a:p>
            <a:r>
              <a:rPr lang="en-US" sz="1200" dirty="0" smtClean="0"/>
              <a:t>Trigger from Calorimeter</a:t>
            </a:r>
          </a:p>
          <a:p>
            <a:r>
              <a:rPr lang="en-US" sz="1200" dirty="0" smtClean="0"/>
              <a:t>Distributed to other Detector DAQ crates</a:t>
            </a:r>
            <a:endParaRPr lang="en-US" sz="1200" dirty="0"/>
          </a:p>
        </p:txBody>
      </p:sp>
    </p:spTree>
    <p:extLst>
      <p:ext uri="{BB962C8B-B14F-4D97-AF65-F5344CB8AC3E}">
        <p14:creationId xmlns:p14="http://schemas.microsoft.com/office/powerpoint/2010/main" val="42576459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79" y="64325"/>
            <a:ext cx="9334004" cy="762000"/>
          </a:xfrm>
        </p:spPr>
        <p:txBody>
          <a:bodyPr/>
          <a:lstStyle/>
          <a:p>
            <a:r>
              <a:rPr lang="en-US" dirty="0" smtClean="0"/>
              <a:t>H/W Histograms</a:t>
            </a:r>
            <a:endParaRPr lang="en-US" dirty="0"/>
          </a:p>
        </p:txBody>
      </p:sp>
      <p:sp>
        <p:nvSpPr>
          <p:cNvPr id="22" name="Content Placeholder 2"/>
          <p:cNvSpPr txBox="1">
            <a:spLocks/>
          </p:cNvSpPr>
          <p:nvPr/>
        </p:nvSpPr>
        <p:spPr>
          <a:xfrm>
            <a:off x="157039" y="914400"/>
            <a:ext cx="88392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latin typeface="Calibri" pitchFamily="34" charset="0"/>
                <a:cs typeface="Calibri" pitchFamily="34" charset="0"/>
              </a:rPr>
              <a:t>FADC</a:t>
            </a:r>
          </a:p>
          <a:p>
            <a:pPr lvl="1">
              <a:buFont typeface="+mj-lt"/>
              <a:buAutoNum type="arabicPeriod"/>
            </a:pPr>
            <a:r>
              <a:rPr lang="en-US" sz="1400" dirty="0" smtClean="0">
                <a:latin typeface="Calibri" pitchFamily="34" charset="0"/>
                <a:cs typeface="Calibri" pitchFamily="34" charset="0"/>
              </a:rPr>
              <a:t>Scalers per channel (readout threshold based)</a:t>
            </a:r>
          </a:p>
          <a:p>
            <a:pPr marL="0" indent="0">
              <a:buFont typeface="Arial" pitchFamily="34" charset="0"/>
              <a:buNone/>
            </a:pPr>
            <a:r>
              <a:rPr lang="en-US" sz="1800" b="1" dirty="0" smtClean="0">
                <a:latin typeface="Calibri" pitchFamily="34" charset="0"/>
                <a:cs typeface="Calibri" pitchFamily="34" charset="0"/>
              </a:rPr>
              <a:t>CTP (or FADC)</a:t>
            </a:r>
          </a:p>
          <a:p>
            <a:pPr marL="914400" lvl="1" indent="-457200">
              <a:buFont typeface="+mj-lt"/>
              <a:buAutoNum type="arabicPeriod"/>
            </a:pPr>
            <a:r>
              <a:rPr lang="en-US" sz="1400" dirty="0" smtClean="0">
                <a:latin typeface="Calibri" pitchFamily="34" charset="0"/>
                <a:cs typeface="Calibri" pitchFamily="34" charset="0"/>
              </a:rPr>
              <a:t>Individual ADC channel pulse energy histograms</a:t>
            </a:r>
          </a:p>
          <a:p>
            <a:pPr marL="57150" indent="0">
              <a:buNone/>
            </a:pPr>
            <a:r>
              <a:rPr lang="en-US" sz="1800" b="1" dirty="0" smtClean="0">
                <a:latin typeface="Calibri" pitchFamily="34" charset="0"/>
                <a:cs typeface="Calibri" pitchFamily="34" charset="0"/>
              </a:rPr>
              <a:t>SSP</a:t>
            </a:r>
          </a:p>
          <a:p>
            <a:pPr marL="914400" lvl="1" indent="-457200">
              <a:buAutoNum type="arabicPeriod"/>
            </a:pPr>
            <a:r>
              <a:rPr lang="en-US" sz="1400" dirty="0" smtClean="0">
                <a:latin typeface="Calibri" pitchFamily="34" charset="0"/>
                <a:cs typeface="Calibri" pitchFamily="34" charset="0"/>
              </a:rPr>
              <a:t>Cluster Hits (Position)</a:t>
            </a:r>
          </a:p>
          <a:p>
            <a:pPr marL="914400" lvl="1" indent="-457200">
              <a:buAutoNum type="arabicPeriod"/>
            </a:pPr>
            <a:r>
              <a:rPr lang="en-US" sz="1400" dirty="0" smtClean="0">
                <a:latin typeface="Calibri" pitchFamily="34" charset="0"/>
                <a:cs typeface="Calibri" pitchFamily="34" charset="0"/>
              </a:rPr>
              <a:t>Cluster Hits (Position+Energy) - Depending on resources in SSP</a:t>
            </a:r>
          </a:p>
          <a:p>
            <a:pPr marL="914400" lvl="1" indent="-457200">
              <a:buAutoNum type="arabicPeriod"/>
            </a:pPr>
            <a:r>
              <a:rPr lang="en-US" sz="1400" dirty="0" smtClean="0">
                <a:latin typeface="Calibri" pitchFamily="34" charset="0"/>
                <a:cs typeface="Calibri" pitchFamily="34" charset="0"/>
              </a:rPr>
              <a:t>Trigger cut accept/reject:</a:t>
            </a:r>
          </a:p>
          <a:p>
            <a:pPr marL="0" indent="0">
              <a:buFont typeface="Arial" pitchFamily="34" charset="0"/>
              <a:buNone/>
            </a:pPr>
            <a:endParaRPr lang="en-US" sz="1800" dirty="0" smtClean="0"/>
          </a:p>
          <a:p>
            <a:pPr marL="0" indent="0">
              <a:buFont typeface="Arial" pitchFamily="34" charset="0"/>
              <a:buNone/>
            </a:pPr>
            <a:endParaRPr lang="en-US" sz="1800" dirty="0"/>
          </a:p>
        </p:txBody>
      </p:sp>
      <p:pic>
        <p:nvPicPr>
          <p:cNvPr id="24" name="Picture 23"/>
          <p:cNvPicPr>
            <a:picLocks noChangeAspect="1" noChangeArrowheads="1"/>
          </p:cNvPicPr>
          <p:nvPr/>
        </p:nvPicPr>
        <p:blipFill rotWithShape="1">
          <a:blip r:embed="rId2" cstate="print"/>
          <a:srcRect t="8563"/>
          <a:stretch/>
        </p:blipFill>
        <p:spPr bwMode="auto">
          <a:xfrm>
            <a:off x="5334000" y="3352800"/>
            <a:ext cx="2362200" cy="1741976"/>
          </a:xfrm>
          <a:prstGeom prst="rect">
            <a:avLst/>
          </a:prstGeom>
          <a:noFill/>
          <a:ln w="9525">
            <a:noFill/>
            <a:miter lim="800000"/>
            <a:headEnd/>
            <a:tailEnd/>
          </a:ln>
        </p:spPr>
      </p:pic>
      <p:pic>
        <p:nvPicPr>
          <p:cNvPr id="25" name="Picture 2"/>
          <p:cNvPicPr>
            <a:picLocks noChangeAspect="1" noChangeArrowheads="1"/>
          </p:cNvPicPr>
          <p:nvPr/>
        </p:nvPicPr>
        <p:blipFill rotWithShape="1">
          <a:blip r:embed="rId3" cstate="print"/>
          <a:srcRect t="5981"/>
          <a:stretch/>
        </p:blipFill>
        <p:spPr bwMode="auto">
          <a:xfrm>
            <a:off x="386964" y="3352800"/>
            <a:ext cx="2280036" cy="1710192"/>
          </a:xfrm>
          <a:prstGeom prst="rect">
            <a:avLst/>
          </a:prstGeom>
          <a:noFill/>
          <a:ln w="9525">
            <a:noFill/>
            <a:miter lim="800000"/>
            <a:headEnd/>
            <a:tailEnd/>
          </a:ln>
        </p:spPr>
      </p:pic>
      <p:pic>
        <p:nvPicPr>
          <p:cNvPr id="26" name="Picture 3"/>
          <p:cNvPicPr>
            <a:picLocks noChangeAspect="1" noChangeArrowheads="1"/>
          </p:cNvPicPr>
          <p:nvPr/>
        </p:nvPicPr>
        <p:blipFill rotWithShape="1">
          <a:blip r:embed="rId4" cstate="print"/>
          <a:srcRect t="5918"/>
          <a:stretch/>
        </p:blipFill>
        <p:spPr bwMode="auto">
          <a:xfrm>
            <a:off x="2971800" y="3352800"/>
            <a:ext cx="2057400" cy="1697769"/>
          </a:xfrm>
          <a:prstGeom prst="rect">
            <a:avLst/>
          </a:prstGeom>
          <a:noFill/>
          <a:ln w="9525">
            <a:noFill/>
            <a:miter lim="800000"/>
            <a:headEnd/>
            <a:tailEnd/>
          </a:ln>
        </p:spPr>
      </p:pic>
      <p:pic>
        <p:nvPicPr>
          <p:cNvPr id="28" name="Picture 4"/>
          <p:cNvPicPr>
            <a:picLocks noChangeAspect="1" noChangeArrowheads="1"/>
          </p:cNvPicPr>
          <p:nvPr/>
        </p:nvPicPr>
        <p:blipFill rotWithShape="1">
          <a:blip r:embed="rId5" cstate="print"/>
          <a:srcRect t="17166"/>
          <a:stretch/>
        </p:blipFill>
        <p:spPr bwMode="auto">
          <a:xfrm>
            <a:off x="304800" y="5105400"/>
            <a:ext cx="8458200" cy="1483743"/>
          </a:xfrm>
          <a:prstGeom prst="rect">
            <a:avLst/>
          </a:prstGeom>
          <a:noFill/>
          <a:ln w="9525">
            <a:noFill/>
            <a:miter lim="800000"/>
            <a:headEnd/>
            <a:tailEnd/>
          </a:ln>
        </p:spPr>
      </p:pic>
      <p:sp>
        <p:nvSpPr>
          <p:cNvPr id="8" name="TextBox 7"/>
          <p:cNvSpPr txBox="1">
            <a:spLocks noChangeArrowheads="1"/>
          </p:cNvSpPr>
          <p:nvPr/>
        </p:nvSpPr>
        <p:spPr bwMode="auto">
          <a:xfrm>
            <a:off x="8373192" y="152400"/>
            <a:ext cx="639919" cy="230832"/>
          </a:xfrm>
          <a:prstGeom prst="rect">
            <a:avLst/>
          </a:prstGeom>
          <a:noFill/>
          <a:ln w="9525">
            <a:noFill/>
            <a:miter lim="800000"/>
            <a:headEnd/>
            <a:tailEnd/>
          </a:ln>
        </p:spPr>
        <p:txBody>
          <a:bodyPr wrap="none">
            <a:spAutoFit/>
          </a:bodyPr>
          <a:lstStyle/>
          <a:p>
            <a:pPr marL="228600" indent="-228600" algn="ctr" eaLnBrk="0" hangingPunct="0"/>
            <a:r>
              <a:rPr lang="en-US" sz="900" dirty="0" smtClean="0"/>
              <a:t>B. Raydo</a:t>
            </a:r>
            <a:endParaRPr lang="en-US" sz="900" dirty="0"/>
          </a:p>
        </p:txBody>
      </p:sp>
    </p:spTree>
    <p:extLst>
      <p:ext uri="{BB962C8B-B14F-4D97-AF65-F5344CB8AC3E}">
        <p14:creationId xmlns:p14="http://schemas.microsoft.com/office/powerpoint/2010/main" val="3464558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3"/>
          <p:cNvSpPr txBox="1">
            <a:spLocks noChangeArrowheads="1"/>
          </p:cNvSpPr>
          <p:nvPr/>
        </p:nvSpPr>
        <p:spPr bwMode="auto">
          <a:xfrm>
            <a:off x="1143000" y="228600"/>
            <a:ext cx="6781800" cy="523875"/>
          </a:xfrm>
          <a:prstGeom prst="rect">
            <a:avLst/>
          </a:prstGeom>
          <a:noFill/>
          <a:ln w="9525">
            <a:noFill/>
            <a:miter lim="800000"/>
            <a:headEnd/>
            <a:tailEnd/>
          </a:ln>
        </p:spPr>
        <p:txBody>
          <a:bodyPr>
            <a:spAutoFit/>
          </a:bodyPr>
          <a:lstStyle/>
          <a:p>
            <a:pPr algn="ctr" eaLnBrk="0" hangingPunct="0"/>
            <a:r>
              <a:rPr lang="en-US" sz="2800" dirty="0">
                <a:latin typeface="Calibri" pitchFamily="34" charset="0"/>
              </a:rPr>
              <a:t>Summary</a:t>
            </a:r>
            <a:endParaRPr lang="en-US" sz="1400" dirty="0">
              <a:latin typeface="Calibri" pitchFamily="34" charset="0"/>
            </a:endParaRPr>
          </a:p>
        </p:txBody>
      </p:sp>
      <p:sp>
        <p:nvSpPr>
          <p:cNvPr id="46082" name="TextBox 3"/>
          <p:cNvSpPr txBox="1">
            <a:spLocks noChangeArrowheads="1"/>
          </p:cNvSpPr>
          <p:nvPr/>
        </p:nvSpPr>
        <p:spPr bwMode="auto">
          <a:xfrm>
            <a:off x="228600" y="768106"/>
            <a:ext cx="8588375" cy="5970865"/>
          </a:xfrm>
          <a:prstGeom prst="rect">
            <a:avLst/>
          </a:prstGeom>
          <a:noFill/>
          <a:ln w="9525">
            <a:noFill/>
            <a:miter lim="800000"/>
            <a:headEnd/>
            <a:tailEnd/>
          </a:ln>
        </p:spPr>
        <p:txBody>
          <a:bodyPr>
            <a:spAutoFit/>
          </a:bodyPr>
          <a:lstStyle/>
          <a:p>
            <a:pPr eaLnBrk="0" hangingPunct="0">
              <a:spcAft>
                <a:spcPts val="600"/>
              </a:spcAft>
              <a:buFont typeface="Wingdings" pitchFamily="2" charset="2"/>
              <a:buChar char="Ø"/>
            </a:pPr>
            <a:r>
              <a:rPr lang="en-US" sz="1800" dirty="0">
                <a:latin typeface="Arial" charset="0"/>
                <a:cs typeface="Arial" charset="0"/>
              </a:rPr>
              <a:t>  </a:t>
            </a:r>
            <a:r>
              <a:rPr lang="en-US" sz="1800" dirty="0" smtClean="0">
                <a:latin typeface="Arial" charset="0"/>
                <a:cs typeface="Arial" charset="0"/>
              </a:rPr>
              <a:t>Successful 12GeV implementation so far!</a:t>
            </a:r>
          </a:p>
          <a:p>
            <a:pPr lvl="1" eaLnBrk="0" hangingPunct="0">
              <a:spcAft>
                <a:spcPts val="600"/>
              </a:spcAft>
              <a:buFont typeface="Wingdings" pitchFamily="2" charset="2"/>
              <a:buChar char="Ø"/>
            </a:pPr>
            <a:r>
              <a:rPr lang="en-US" sz="1800" dirty="0">
                <a:latin typeface="Arial" charset="0"/>
                <a:cs typeface="Arial" charset="0"/>
              </a:rPr>
              <a:t> </a:t>
            </a:r>
            <a:r>
              <a:rPr lang="en-US" sz="1800" dirty="0" smtClean="0">
                <a:latin typeface="Arial" charset="0"/>
                <a:cs typeface="Arial" charset="0"/>
              </a:rPr>
              <a:t> Performance testing activities on track to verify system design goals</a:t>
            </a:r>
          </a:p>
          <a:p>
            <a:pPr eaLnBrk="0" hangingPunct="0">
              <a:spcAft>
                <a:spcPts val="600"/>
              </a:spcAft>
              <a:buFont typeface="Wingdings" pitchFamily="2" charset="2"/>
              <a:buChar char="Ø"/>
            </a:pPr>
            <a:r>
              <a:rPr lang="en-US" sz="1800" dirty="0">
                <a:latin typeface="Arial" charset="0"/>
                <a:cs typeface="Arial" charset="0"/>
              </a:rPr>
              <a:t> </a:t>
            </a:r>
            <a:r>
              <a:rPr lang="en-US" sz="1800" dirty="0" smtClean="0">
                <a:latin typeface="Arial" charset="0"/>
                <a:cs typeface="Arial" charset="0"/>
              </a:rPr>
              <a:t> Many other board designs have been omitted for this presentation.</a:t>
            </a:r>
          </a:p>
          <a:p>
            <a:pPr lvl="1" eaLnBrk="0" hangingPunct="0">
              <a:spcAft>
                <a:spcPts val="600"/>
              </a:spcAft>
              <a:buFont typeface="Wingdings" pitchFamily="2" charset="2"/>
              <a:buChar char="Ø"/>
            </a:pPr>
            <a:r>
              <a:rPr lang="en-US" sz="1800" dirty="0">
                <a:latin typeface="Arial" charset="0"/>
                <a:cs typeface="Arial" charset="0"/>
              </a:rPr>
              <a:t> </a:t>
            </a:r>
            <a:r>
              <a:rPr lang="en-US" sz="1800" dirty="0" smtClean="0">
                <a:latin typeface="Arial" charset="0"/>
                <a:cs typeface="Arial" charset="0"/>
              </a:rPr>
              <a:t> Significant design work for detector ‘on-board’ electronics.</a:t>
            </a:r>
          </a:p>
          <a:p>
            <a:pPr lvl="2" eaLnBrk="0" hangingPunct="0">
              <a:spcAft>
                <a:spcPts val="600"/>
              </a:spcAft>
            </a:pPr>
            <a:r>
              <a:rPr lang="en-US" sz="1400" dirty="0" smtClean="0">
                <a:latin typeface="Arial" charset="0"/>
                <a:cs typeface="Arial" charset="0"/>
              </a:rPr>
              <a:t>--  Custom Preamplifiers, SiPM bias/amplifiers,,,</a:t>
            </a:r>
          </a:p>
          <a:p>
            <a:pPr lvl="2" eaLnBrk="0" hangingPunct="0">
              <a:spcAft>
                <a:spcPts val="600"/>
              </a:spcAft>
            </a:pPr>
            <a:r>
              <a:rPr lang="en-US" sz="1400" dirty="0" smtClean="0">
                <a:latin typeface="Arial" charset="0"/>
                <a:cs typeface="Arial" charset="0"/>
              </a:rPr>
              <a:t>--  Fan-out, Level Translators, Control Chassis,,, the list is large</a:t>
            </a:r>
            <a:endParaRPr lang="en-US" sz="1400" dirty="0">
              <a:latin typeface="Arial" charset="0"/>
              <a:cs typeface="Arial" charset="0"/>
            </a:endParaRPr>
          </a:p>
          <a:p>
            <a:pPr eaLnBrk="0" hangingPunct="0">
              <a:buFont typeface="Wingdings" pitchFamily="2" charset="2"/>
              <a:buChar char="Ø"/>
            </a:pPr>
            <a:r>
              <a:rPr lang="en-US" sz="1800" dirty="0">
                <a:latin typeface="Arial" charset="0"/>
                <a:cs typeface="Arial" charset="0"/>
              </a:rPr>
              <a:t>  </a:t>
            </a:r>
            <a:r>
              <a:rPr lang="en-US" sz="1800" dirty="0" smtClean="0">
                <a:latin typeface="Arial" charset="0"/>
                <a:cs typeface="Arial" charset="0"/>
              </a:rPr>
              <a:t>Please follow the link below for the latest manuals and CODA drivers</a:t>
            </a:r>
          </a:p>
          <a:p>
            <a:pPr eaLnBrk="0" hangingPunct="0"/>
            <a:r>
              <a:rPr lang="en-US" sz="1800" dirty="0">
                <a:latin typeface="Arial" charset="0"/>
                <a:cs typeface="Arial" charset="0"/>
                <a:hlinkClick r:id="rId2"/>
              </a:rPr>
              <a:t>https://</a:t>
            </a:r>
            <a:r>
              <a:rPr lang="en-US" sz="1800" dirty="0" smtClean="0">
                <a:latin typeface="Arial" charset="0"/>
                <a:cs typeface="Arial" charset="0"/>
                <a:hlinkClick r:id="rId2"/>
              </a:rPr>
              <a:t>coda.jlab.org/wiki/index.php/JLab_Module_Manuals</a:t>
            </a:r>
            <a:endParaRPr lang="en-US" sz="1800" dirty="0" smtClean="0">
              <a:latin typeface="Arial" charset="0"/>
              <a:cs typeface="Arial" charset="0"/>
            </a:endParaRPr>
          </a:p>
          <a:p>
            <a:pPr eaLnBrk="0" hangingPunct="0"/>
            <a:endParaRPr lang="en-US" sz="1800" dirty="0">
              <a:latin typeface="Arial" charset="0"/>
              <a:cs typeface="Arial" charset="0"/>
            </a:endParaRPr>
          </a:p>
          <a:p>
            <a:pPr eaLnBrk="0" hangingPunct="0">
              <a:buFont typeface="Wingdings" pitchFamily="2" charset="2"/>
              <a:buChar char="Ø"/>
            </a:pPr>
            <a:r>
              <a:rPr lang="en-US" sz="1800" dirty="0" smtClean="0">
                <a:latin typeface="Arial" charset="0"/>
                <a:cs typeface="Arial" charset="0"/>
              </a:rPr>
              <a:t> Please plan ahead for new ADC and/or Trigger algorithm requests.  Significant development including software drivers need to be considered before implementation on an experiment.</a:t>
            </a:r>
          </a:p>
          <a:p>
            <a:pPr eaLnBrk="0" hangingPunct="0">
              <a:buFont typeface="Wingdings" pitchFamily="2" charset="2"/>
              <a:buChar char="Ø"/>
            </a:pPr>
            <a:endParaRPr lang="en-US" sz="1800" u="sng" dirty="0">
              <a:latin typeface="Arial" charset="0"/>
              <a:cs typeface="Arial" charset="0"/>
            </a:endParaRPr>
          </a:p>
          <a:p>
            <a:pPr eaLnBrk="0" hangingPunct="0">
              <a:buFont typeface="Wingdings" pitchFamily="2" charset="2"/>
              <a:buChar char="Ø"/>
            </a:pPr>
            <a:r>
              <a:rPr lang="en-US" sz="1800" dirty="0" smtClean="0">
                <a:latin typeface="Arial" charset="0"/>
                <a:cs typeface="Arial" charset="0"/>
              </a:rPr>
              <a:t> Stop by EEL-109 anytime with repair questions, cable fabrication requests, or custom electronics chassis requests.  We can assist with EECAD documentation, and panel fabrication for custom instruments.</a:t>
            </a:r>
          </a:p>
          <a:p>
            <a:pPr eaLnBrk="0" hangingPunct="0">
              <a:buFont typeface="Wingdings" pitchFamily="2" charset="2"/>
              <a:buChar char="Ø"/>
            </a:pPr>
            <a:endParaRPr lang="en-US" sz="1800" dirty="0">
              <a:solidFill>
                <a:srgbClr val="FF0000"/>
              </a:solidFill>
              <a:latin typeface="Arial" charset="0"/>
              <a:cs typeface="Arial" charset="0"/>
            </a:endParaRPr>
          </a:p>
          <a:p>
            <a:pPr eaLnBrk="0" hangingPunct="0">
              <a:buFont typeface="Wingdings" pitchFamily="2" charset="2"/>
              <a:buChar char="Ø"/>
            </a:pPr>
            <a:r>
              <a:rPr lang="en-US" sz="1800" dirty="0" smtClean="0">
                <a:solidFill>
                  <a:srgbClr val="FF0000"/>
                </a:solidFill>
                <a:latin typeface="Arial" charset="0"/>
                <a:cs typeface="Arial" charset="0"/>
              </a:rPr>
              <a:t> Questions?</a:t>
            </a:r>
            <a:endParaRPr lang="en-US" sz="1800" dirty="0">
              <a:solidFill>
                <a:srgbClr val="FF0000"/>
              </a:solidFill>
              <a:latin typeface="Arial" charset="0"/>
              <a:cs typeface="Arial" charset="0"/>
            </a:endParaRPr>
          </a:p>
          <a:p>
            <a:pPr eaLnBrk="0" hangingPunct="0">
              <a:buFont typeface="Arial" charset="0"/>
              <a:buChar char="•"/>
            </a:pPr>
            <a:endParaRPr lang="en-US" sz="1800" dirty="0">
              <a:latin typeface="Arial" charset="0"/>
              <a:cs typeface="Arial" charset="0"/>
            </a:endParaRPr>
          </a:p>
          <a:p>
            <a:pPr eaLnBrk="0" hangingPunct="0"/>
            <a:r>
              <a:rPr lang="en-US" sz="1800" dirty="0">
                <a:latin typeface="Arial" charset="0"/>
                <a:cs typeface="Arial" charset="0"/>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0"/>
            <a:ext cx="8229600" cy="844550"/>
          </a:xfrm>
        </p:spPr>
        <p:txBody>
          <a:bodyPr/>
          <a:lstStyle/>
          <a:p>
            <a:pPr eaLnBrk="1" hangingPunct="1"/>
            <a:r>
              <a:rPr lang="en-US" dirty="0" smtClean="0"/>
              <a:t>Backup slides</a:t>
            </a:r>
          </a:p>
        </p:txBody>
      </p:sp>
      <p:pic>
        <p:nvPicPr>
          <p:cNvPr id="47106" name="Picture 2" descr="jitter_eye_sm.gif"/>
          <p:cNvPicPr>
            <a:picLocks noChangeAspect="1"/>
          </p:cNvPicPr>
          <p:nvPr/>
        </p:nvPicPr>
        <p:blipFill>
          <a:blip r:embed="rId2" cstate="print"/>
          <a:srcRect/>
          <a:stretch>
            <a:fillRect/>
          </a:stretch>
        </p:blipFill>
        <p:spPr bwMode="auto">
          <a:xfrm>
            <a:off x="777875" y="3441700"/>
            <a:ext cx="3308350" cy="2446338"/>
          </a:xfrm>
          <a:prstGeom prst="rect">
            <a:avLst/>
          </a:prstGeom>
          <a:noFill/>
          <a:ln w="9525">
            <a:noFill/>
            <a:miter lim="800000"/>
            <a:headEnd/>
            <a:tailEnd/>
          </a:ln>
        </p:spPr>
      </p:pic>
      <p:pic>
        <p:nvPicPr>
          <p:cNvPr id="47107" name="Picture 3" descr="tekdsa.jpg"/>
          <p:cNvPicPr>
            <a:picLocks noChangeAspect="1"/>
          </p:cNvPicPr>
          <p:nvPr/>
        </p:nvPicPr>
        <p:blipFill>
          <a:blip r:embed="rId3" cstate="print"/>
          <a:srcRect/>
          <a:stretch>
            <a:fillRect/>
          </a:stretch>
        </p:blipFill>
        <p:spPr bwMode="auto">
          <a:xfrm>
            <a:off x="6286500" y="842963"/>
            <a:ext cx="2857500"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Box 29"/>
          <p:cNvSpPr txBox="1">
            <a:spLocks noChangeArrowheads="1"/>
          </p:cNvSpPr>
          <p:nvPr/>
        </p:nvSpPr>
        <p:spPr bwMode="auto">
          <a:xfrm>
            <a:off x="1295400" y="152400"/>
            <a:ext cx="6553200" cy="523220"/>
          </a:xfrm>
          <a:prstGeom prst="rect">
            <a:avLst/>
          </a:prstGeom>
          <a:noFill/>
          <a:ln w="9525">
            <a:noFill/>
            <a:miter lim="800000"/>
            <a:headEnd/>
            <a:tailEnd/>
          </a:ln>
        </p:spPr>
        <p:txBody>
          <a:bodyPr>
            <a:spAutoFit/>
          </a:bodyPr>
          <a:lstStyle/>
          <a:p>
            <a:pPr algn="ctr" eaLnBrk="0" hangingPunct="0"/>
            <a:r>
              <a:rPr lang="en-US" sz="2800" dirty="0" smtClean="0">
                <a:latin typeface="Calibri" pitchFamily="34" charset="0"/>
              </a:rPr>
              <a:t>DAq Trigger &amp; Readout Performance</a:t>
            </a:r>
            <a:endParaRPr lang="en-US" sz="2800" dirty="0">
              <a:latin typeface="Calibri" pitchFamily="34" charset="0"/>
            </a:endParaRPr>
          </a:p>
        </p:txBody>
      </p:sp>
      <p:pic>
        <p:nvPicPr>
          <p:cNvPr id="40962" name="Picture 6" descr="twocrate_datarate.png"/>
          <p:cNvPicPr>
            <a:picLocks noChangeAspect="1"/>
          </p:cNvPicPr>
          <p:nvPr/>
        </p:nvPicPr>
        <p:blipFill>
          <a:blip r:embed="rId2" cstate="print"/>
          <a:srcRect/>
          <a:stretch>
            <a:fillRect/>
          </a:stretch>
        </p:blipFill>
        <p:spPr bwMode="auto">
          <a:xfrm>
            <a:off x="4087813" y="846138"/>
            <a:ext cx="5056187" cy="3429000"/>
          </a:xfrm>
          <a:prstGeom prst="rect">
            <a:avLst/>
          </a:prstGeom>
          <a:noFill/>
          <a:ln w="9525">
            <a:noFill/>
            <a:miter lim="800000"/>
            <a:headEnd/>
            <a:tailEnd/>
          </a:ln>
        </p:spPr>
      </p:pic>
      <p:sp>
        <p:nvSpPr>
          <p:cNvPr id="40963" name="TextBox 29"/>
          <p:cNvSpPr txBox="1">
            <a:spLocks noChangeArrowheads="1"/>
          </p:cNvSpPr>
          <p:nvPr/>
        </p:nvSpPr>
        <p:spPr bwMode="auto">
          <a:xfrm>
            <a:off x="5014913" y="4292600"/>
            <a:ext cx="3479800" cy="430213"/>
          </a:xfrm>
          <a:prstGeom prst="rect">
            <a:avLst/>
          </a:prstGeom>
          <a:noFill/>
          <a:ln w="9525">
            <a:noFill/>
            <a:miter lim="800000"/>
            <a:headEnd/>
            <a:tailEnd/>
          </a:ln>
        </p:spPr>
        <p:txBody>
          <a:bodyPr lIns="0" tIns="0" rIns="0" bIns="0">
            <a:spAutoFit/>
          </a:bodyPr>
          <a:lstStyle/>
          <a:p>
            <a:pPr algn="ctr" eaLnBrk="0" hangingPunct="0"/>
            <a:r>
              <a:rPr lang="en-US" sz="2800" dirty="0">
                <a:latin typeface="Calibri" pitchFamily="34" charset="0"/>
              </a:rPr>
              <a:t>200KHz Trigger Rate!</a:t>
            </a:r>
          </a:p>
        </p:txBody>
      </p:sp>
      <p:sp>
        <p:nvSpPr>
          <p:cNvPr id="40964" name="TextBox 5"/>
          <p:cNvSpPr txBox="1">
            <a:spLocks noChangeArrowheads="1"/>
          </p:cNvSpPr>
          <p:nvPr/>
        </p:nvSpPr>
        <p:spPr bwMode="auto">
          <a:xfrm>
            <a:off x="0" y="890588"/>
            <a:ext cx="4033155" cy="3600986"/>
          </a:xfrm>
          <a:prstGeom prst="rect">
            <a:avLst/>
          </a:prstGeom>
          <a:noFill/>
          <a:ln w="9525">
            <a:noFill/>
            <a:miter lim="800000"/>
            <a:headEnd/>
            <a:tailEnd/>
          </a:ln>
        </p:spPr>
        <p:txBody>
          <a:bodyPr wrap="none">
            <a:spAutoFit/>
          </a:bodyPr>
          <a:lstStyle/>
          <a:p>
            <a:pPr eaLnBrk="0" hangingPunct="0"/>
            <a:endParaRPr lang="en-US" sz="1800" dirty="0" smtClean="0"/>
          </a:p>
          <a:p>
            <a:pPr eaLnBrk="0" hangingPunct="0">
              <a:buFont typeface="Arial" charset="0"/>
              <a:buChar char="•"/>
            </a:pPr>
            <a:r>
              <a:rPr lang="en-US" sz="1800" dirty="0" smtClean="0"/>
              <a:t>  System </a:t>
            </a:r>
            <a:r>
              <a:rPr lang="en-US" sz="1800" dirty="0"/>
              <a:t>testing includes:</a:t>
            </a:r>
          </a:p>
          <a:p>
            <a:pPr lvl="1" eaLnBrk="0" hangingPunct="0">
              <a:buFont typeface="Arial" charset="0"/>
              <a:buChar char="•"/>
            </a:pPr>
            <a:r>
              <a:rPr lang="en-US" sz="1800" dirty="0"/>
              <a:t> Gigabit serial data alignment</a:t>
            </a:r>
          </a:p>
          <a:p>
            <a:pPr lvl="2" eaLnBrk="0" hangingPunct="0">
              <a:buFont typeface="Wingdings" pitchFamily="2" charset="2"/>
              <a:buChar char="ü"/>
            </a:pPr>
            <a:r>
              <a:rPr lang="en-US" sz="1200" dirty="0"/>
              <a:t> </a:t>
            </a:r>
            <a:r>
              <a:rPr lang="en-US" sz="1400" dirty="0">
                <a:solidFill>
                  <a:srgbClr val="00B050"/>
                </a:solidFill>
              </a:rPr>
              <a:t>4Gb/s from each slot</a:t>
            </a:r>
          </a:p>
          <a:p>
            <a:pPr lvl="2" eaLnBrk="0" hangingPunct="0">
              <a:buFont typeface="Wingdings" pitchFamily="2" charset="2"/>
              <a:buChar char="ü"/>
            </a:pPr>
            <a:r>
              <a:rPr lang="en-US" sz="1400" dirty="0">
                <a:solidFill>
                  <a:srgbClr val="00B050"/>
                </a:solidFill>
              </a:rPr>
              <a:t> 64Gb/s to switch slot</a:t>
            </a:r>
          </a:p>
          <a:p>
            <a:pPr lvl="2" eaLnBrk="0" hangingPunct="0">
              <a:buFont typeface="Wingdings" pitchFamily="2" charset="2"/>
              <a:buChar char="ü"/>
            </a:pPr>
            <a:r>
              <a:rPr lang="en-US" sz="1400" dirty="0">
                <a:solidFill>
                  <a:srgbClr val="00B050"/>
                </a:solidFill>
              </a:rPr>
              <a:t> Crate sum to Global crate @8Gb/s</a:t>
            </a:r>
          </a:p>
          <a:p>
            <a:pPr lvl="1" eaLnBrk="0" hangingPunct="0">
              <a:buFont typeface="Arial" charset="0"/>
              <a:buChar char="•"/>
            </a:pPr>
            <a:r>
              <a:rPr lang="en-US" sz="1800" dirty="0"/>
              <a:t> Low jitter clock, synchronization</a:t>
            </a:r>
          </a:p>
          <a:p>
            <a:pPr lvl="2" eaLnBrk="0" hangingPunct="0">
              <a:buFont typeface="Wingdings" pitchFamily="2" charset="2"/>
              <a:buChar char="ü"/>
            </a:pPr>
            <a:r>
              <a:rPr lang="en-US" sz="1400" dirty="0">
                <a:solidFill>
                  <a:srgbClr val="00B050"/>
                </a:solidFill>
              </a:rPr>
              <a:t> ~1.5ps clock jitter at crate level</a:t>
            </a:r>
          </a:p>
          <a:p>
            <a:pPr lvl="2" eaLnBrk="0" hangingPunct="0">
              <a:buFont typeface="Wingdings" pitchFamily="2" charset="2"/>
              <a:buChar char="ü"/>
            </a:pPr>
            <a:r>
              <a:rPr lang="en-US" sz="1400" dirty="0">
                <a:solidFill>
                  <a:srgbClr val="00B050"/>
                </a:solidFill>
              </a:rPr>
              <a:t> 4ns Synchronization </a:t>
            </a:r>
          </a:p>
          <a:p>
            <a:pPr lvl="1" eaLnBrk="0" hangingPunct="0">
              <a:buFont typeface="Arial" charset="0"/>
              <a:buChar char="•"/>
            </a:pPr>
            <a:r>
              <a:rPr lang="en-US" sz="1800" dirty="0"/>
              <a:t> Trigger rate testing</a:t>
            </a:r>
          </a:p>
          <a:p>
            <a:pPr lvl="1" eaLnBrk="0" hangingPunct="0">
              <a:buFont typeface="Arial" charset="0"/>
              <a:buChar char="•"/>
            </a:pPr>
            <a:r>
              <a:rPr lang="en-US" sz="1800" dirty="0"/>
              <a:t> Readout Data rate testing</a:t>
            </a:r>
          </a:p>
          <a:p>
            <a:pPr lvl="1" eaLnBrk="0" hangingPunct="0">
              <a:buFont typeface="Arial" charset="0"/>
              <a:buChar char="•"/>
            </a:pPr>
            <a:r>
              <a:rPr lang="en-US" sz="1800" dirty="0" smtClean="0"/>
              <a:t>Overall </a:t>
            </a:r>
            <a:r>
              <a:rPr lang="en-US" sz="1800" dirty="0"/>
              <a:t>Trigger Signal Latency</a:t>
            </a:r>
          </a:p>
          <a:p>
            <a:pPr lvl="2" eaLnBrk="0" hangingPunct="0">
              <a:buFont typeface="Wingdings" pitchFamily="2" charset="2"/>
              <a:buChar char="ü"/>
            </a:pPr>
            <a:r>
              <a:rPr lang="en-US" sz="1200" dirty="0"/>
              <a:t> </a:t>
            </a:r>
            <a:r>
              <a:rPr lang="en-US" sz="1200" dirty="0">
                <a:solidFill>
                  <a:srgbClr val="00B050"/>
                </a:solidFill>
              </a:rPr>
              <a:t>~</a:t>
            </a:r>
            <a:r>
              <a:rPr lang="en-US" sz="1400" dirty="0">
                <a:solidFill>
                  <a:srgbClr val="00B050"/>
                </a:solidFill>
              </a:rPr>
              <a:t>2.3us (Without GTP and TS)</a:t>
            </a:r>
          </a:p>
          <a:p>
            <a:pPr eaLnBrk="0" hangingPunct="0"/>
            <a:endParaRPr lang="en-US" sz="1800" dirty="0"/>
          </a:p>
        </p:txBody>
      </p:sp>
      <p:sp>
        <p:nvSpPr>
          <p:cNvPr id="40967" name="Text Box 11"/>
          <p:cNvSpPr txBox="1">
            <a:spLocks noChangeArrowheads="1"/>
          </p:cNvSpPr>
          <p:nvPr/>
        </p:nvSpPr>
        <p:spPr bwMode="auto">
          <a:xfrm>
            <a:off x="4581525" y="4935538"/>
            <a:ext cx="4133850" cy="641350"/>
          </a:xfrm>
          <a:prstGeom prst="rect">
            <a:avLst/>
          </a:prstGeom>
          <a:noFill/>
          <a:ln w="9525">
            <a:noFill/>
            <a:miter lim="800000"/>
            <a:headEnd/>
            <a:tailEnd/>
          </a:ln>
        </p:spPr>
        <p:txBody>
          <a:bodyPr wrap="none">
            <a:spAutoFit/>
          </a:bodyPr>
          <a:lstStyle/>
          <a:p>
            <a:r>
              <a:rPr lang="en-US" sz="1800" dirty="0"/>
              <a:t>Readout Controller Capable of 110MB/s</a:t>
            </a:r>
          </a:p>
          <a:p>
            <a:r>
              <a:rPr lang="en-US" sz="1800" dirty="0"/>
              <a:t>- Testing shows we are well within limits</a:t>
            </a:r>
          </a:p>
        </p:txBody>
      </p:sp>
      <p:sp>
        <p:nvSpPr>
          <p:cNvPr id="2" name="TextBox 1"/>
          <p:cNvSpPr txBox="1"/>
          <p:nvPr/>
        </p:nvSpPr>
        <p:spPr>
          <a:xfrm>
            <a:off x="6648450" y="734647"/>
            <a:ext cx="2558714" cy="600164"/>
          </a:xfrm>
          <a:prstGeom prst="rect">
            <a:avLst/>
          </a:prstGeom>
          <a:noFill/>
        </p:spPr>
        <p:txBody>
          <a:bodyPr wrap="none" rtlCol="0">
            <a:spAutoFit/>
          </a:bodyPr>
          <a:lstStyle/>
          <a:p>
            <a:r>
              <a:rPr lang="en-US" sz="1100" dirty="0" smtClean="0"/>
              <a:t>Two Crate test</a:t>
            </a:r>
          </a:p>
          <a:p>
            <a:r>
              <a:rPr lang="en-US" sz="1100" dirty="0" smtClean="0"/>
              <a:t>36 of 288 channels have signals (12.5%)</a:t>
            </a:r>
          </a:p>
          <a:p>
            <a:endParaRPr lang="en-US" sz="11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FADC </a:t>
            </a:r>
            <a:r>
              <a:rPr lang="en-US" dirty="0"/>
              <a:t>Charge </a:t>
            </a:r>
            <a:r>
              <a:rPr lang="en-US" dirty="0" smtClean="0"/>
              <a:t>Resolution</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r>
              <a:rPr lang="en-US" sz="2400" dirty="0" smtClean="0">
                <a:latin typeface="Calibri" pitchFamily="34" charset="0"/>
                <a:cs typeface="Calibri" pitchFamily="34" charset="0"/>
              </a:rPr>
              <a:t>FADC is: 12bit 250Msps, 50</a:t>
            </a:r>
            <a:r>
              <a:rPr lang="el-GR" sz="2400" dirty="0" smtClean="0">
                <a:latin typeface="Calibri" pitchFamily="34" charset="0"/>
                <a:cs typeface="Calibri" pitchFamily="34" charset="0"/>
              </a:rPr>
              <a:t>Ω</a:t>
            </a:r>
            <a:r>
              <a:rPr lang="en-US" sz="2400" dirty="0" smtClean="0">
                <a:latin typeface="Calibri" pitchFamily="34" charset="0"/>
                <a:cs typeface="Calibri" pitchFamily="34" charset="0"/>
              </a:rPr>
              <a:t> Termination</a:t>
            </a:r>
          </a:p>
          <a:p>
            <a:r>
              <a:rPr lang="en-US" sz="2400" dirty="0" smtClean="0">
                <a:latin typeface="Calibri" pitchFamily="34" charset="0"/>
                <a:cs typeface="Calibri" pitchFamily="34" charset="0"/>
              </a:rPr>
              <a:t>Front-end input range: -0.5V, -1V, -2V</a:t>
            </a:r>
          </a:p>
          <a:p>
            <a:r>
              <a:rPr lang="en-US" sz="2400" dirty="0" smtClean="0">
                <a:latin typeface="Calibri" pitchFamily="34" charset="0"/>
                <a:cs typeface="Calibri" pitchFamily="34" charset="0"/>
              </a:rPr>
              <a:t>Set input range above maximum pulse height to ensure no signal clipping (-1V used in HPS test run)</a:t>
            </a:r>
          </a:p>
          <a:p>
            <a:pPr marL="0" indent="0">
              <a:buNone/>
            </a:pPr>
            <a:endParaRPr lang="en-US" sz="2400" dirty="0" smtClean="0">
              <a:latin typeface="Calibri" pitchFamily="34" charset="0"/>
              <a:cs typeface="Calibri" pitchFamily="34" charset="0"/>
            </a:endParaRPr>
          </a:p>
          <a:p>
            <a:pPr marL="0" indent="0">
              <a:buNone/>
            </a:pPr>
            <a:r>
              <a:rPr lang="en-US" sz="2400" dirty="0" smtClean="0">
                <a:latin typeface="Calibri" pitchFamily="34" charset="0"/>
                <a:cs typeface="Calibri" pitchFamily="34" charset="0"/>
              </a:rPr>
              <a:t>Charge resolution is:</a:t>
            </a:r>
          </a:p>
          <a:p>
            <a:pPr marL="0" indent="0">
              <a:buNone/>
            </a:pPr>
            <a:endParaRPr lang="en-US" sz="2400" dirty="0" smtClean="0">
              <a:latin typeface="Calibri" pitchFamily="34" charset="0"/>
              <a:cs typeface="Calibri"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08962697"/>
              </p:ext>
            </p:extLst>
          </p:nvPr>
        </p:nvGraphicFramePr>
        <p:xfrm>
          <a:off x="1524000" y="4038600"/>
          <a:ext cx="6096000" cy="1483360"/>
        </p:xfrm>
        <a:graphic>
          <a:graphicData uri="http://schemas.openxmlformats.org/drawingml/2006/table">
            <a:tbl>
              <a:tblPr firstRow="1" bandRow="1">
                <a:tableStyleId>{073A0DAA-6AF3-43AB-8588-CEC1D06C72B9}</a:tableStyleId>
              </a:tblPr>
              <a:tblGrid>
                <a:gridCol w="1447800"/>
                <a:gridCol w="4648200"/>
              </a:tblGrid>
              <a:tr h="370840">
                <a:tc>
                  <a:txBody>
                    <a:bodyPr/>
                    <a:lstStyle/>
                    <a:p>
                      <a:r>
                        <a:rPr lang="en-US" dirty="0" smtClean="0">
                          <a:latin typeface="Calibri" pitchFamily="34" charset="0"/>
                          <a:cs typeface="Calibri" pitchFamily="34" charset="0"/>
                        </a:rPr>
                        <a:t>Input Range</a:t>
                      </a:r>
                      <a:endParaRPr lang="en-US" dirty="0">
                        <a:latin typeface="Calibri" pitchFamily="34" charset="0"/>
                        <a:cs typeface="Calibri" pitchFamily="34" charset="0"/>
                      </a:endParaRPr>
                    </a:p>
                  </a:txBody>
                  <a:tcPr/>
                </a:tc>
                <a:tc>
                  <a:txBody>
                    <a:bodyPr/>
                    <a:lstStyle/>
                    <a:p>
                      <a:r>
                        <a:rPr lang="en-US" dirty="0" smtClean="0">
                          <a:latin typeface="Calibri" pitchFamily="34" charset="0"/>
                          <a:cs typeface="Calibri" pitchFamily="34" charset="0"/>
                        </a:rPr>
                        <a:t>Nominal Charge Resolution</a:t>
                      </a:r>
                      <a:endParaRPr lang="en-US" dirty="0">
                        <a:latin typeface="Calibri" pitchFamily="34" charset="0"/>
                        <a:cs typeface="Calibri" pitchFamily="34" charset="0"/>
                      </a:endParaRPr>
                    </a:p>
                  </a:txBody>
                  <a:tcPr/>
                </a:tc>
              </a:tr>
              <a:tr h="370840">
                <a:tc>
                  <a:txBody>
                    <a:bodyPr/>
                    <a:lstStyle/>
                    <a:p>
                      <a:r>
                        <a:rPr lang="en-US" dirty="0" smtClean="0">
                          <a:latin typeface="Calibri" pitchFamily="34" charset="0"/>
                          <a:cs typeface="Calibri" pitchFamily="34" charset="0"/>
                        </a:rPr>
                        <a:t>-0.5V</a:t>
                      </a:r>
                      <a:endParaRPr lang="en-US" dirty="0">
                        <a:latin typeface="Calibri" pitchFamily="34" charset="0"/>
                        <a:cs typeface="Calibri" pitchFamily="34" charset="0"/>
                      </a:endParaRPr>
                    </a:p>
                  </a:txBody>
                  <a:tcPr/>
                </a:tc>
                <a:tc>
                  <a:txBody>
                    <a:bodyPr/>
                    <a:lstStyle/>
                    <a:p>
                      <a:r>
                        <a:rPr lang="en-US" dirty="0" smtClean="0">
                          <a:latin typeface="Calibri" pitchFamily="34" charset="0"/>
                          <a:cs typeface="Calibri" pitchFamily="34" charset="0"/>
                        </a:rPr>
                        <a:t>9.76fC per ADC count</a:t>
                      </a:r>
                      <a:endParaRPr lang="en-US" dirty="0">
                        <a:latin typeface="Calibri" pitchFamily="34" charset="0"/>
                        <a:cs typeface="Calibri" pitchFamily="34" charset="0"/>
                      </a:endParaRPr>
                    </a:p>
                  </a:txBody>
                  <a:tcPr/>
                </a:tc>
              </a:tr>
              <a:tr h="370840">
                <a:tc>
                  <a:txBody>
                    <a:bodyPr/>
                    <a:lstStyle/>
                    <a:p>
                      <a:r>
                        <a:rPr lang="en-US" dirty="0" smtClean="0">
                          <a:latin typeface="Calibri" pitchFamily="34" charset="0"/>
                          <a:cs typeface="Calibri" pitchFamily="34" charset="0"/>
                        </a:rPr>
                        <a:t>-1V</a:t>
                      </a:r>
                      <a:endParaRPr lang="en-US"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cs typeface="Calibri" pitchFamily="34" charset="0"/>
                        </a:rPr>
                        <a:t>19.53fC per ADC count</a:t>
                      </a:r>
                    </a:p>
                  </a:txBody>
                  <a:tcPr/>
                </a:tc>
              </a:tr>
              <a:tr h="370840">
                <a:tc>
                  <a:txBody>
                    <a:bodyPr/>
                    <a:lstStyle/>
                    <a:p>
                      <a:r>
                        <a:rPr lang="en-US" dirty="0" smtClean="0">
                          <a:latin typeface="Calibri" pitchFamily="34" charset="0"/>
                          <a:cs typeface="Calibri" pitchFamily="34" charset="0"/>
                        </a:rPr>
                        <a:t>-2V</a:t>
                      </a:r>
                      <a:endParaRPr lang="en-US"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pitchFamily="34" charset="0"/>
                          <a:cs typeface="Calibri" pitchFamily="34" charset="0"/>
                        </a:rPr>
                        <a:t>39.06fC per ADC count</a:t>
                      </a:r>
                    </a:p>
                  </a:txBody>
                  <a:tcPr/>
                </a:tc>
              </a:tr>
            </a:tbl>
          </a:graphicData>
        </a:graphic>
      </p:graphicFrame>
      <p:sp>
        <p:nvSpPr>
          <p:cNvPr id="5" name="TextBox 4"/>
          <p:cNvSpPr txBox="1">
            <a:spLocks noChangeArrowheads="1"/>
          </p:cNvSpPr>
          <p:nvPr/>
        </p:nvSpPr>
        <p:spPr bwMode="auto">
          <a:xfrm>
            <a:off x="8373192" y="152400"/>
            <a:ext cx="639919" cy="230832"/>
          </a:xfrm>
          <a:prstGeom prst="rect">
            <a:avLst/>
          </a:prstGeom>
          <a:noFill/>
          <a:ln w="9525">
            <a:noFill/>
            <a:miter lim="800000"/>
            <a:headEnd/>
            <a:tailEnd/>
          </a:ln>
        </p:spPr>
        <p:txBody>
          <a:bodyPr wrap="none">
            <a:spAutoFit/>
          </a:bodyPr>
          <a:lstStyle/>
          <a:p>
            <a:pPr marL="228600" indent="-228600" algn="ctr" eaLnBrk="0" hangingPunct="0"/>
            <a:r>
              <a:rPr lang="en-US" sz="900" dirty="0" smtClean="0"/>
              <a:t>B. Raydo</a:t>
            </a:r>
            <a:endParaRPr lang="en-US" sz="900" dirty="0"/>
          </a:p>
        </p:txBody>
      </p:sp>
      <p:sp>
        <p:nvSpPr>
          <p:cNvPr id="6" name="TextBox 5"/>
          <p:cNvSpPr txBox="1"/>
          <p:nvPr/>
        </p:nvSpPr>
        <p:spPr>
          <a:xfrm>
            <a:off x="5673970" y="2969847"/>
            <a:ext cx="3414204" cy="830997"/>
          </a:xfrm>
          <a:prstGeom prst="rect">
            <a:avLst/>
          </a:prstGeom>
          <a:noFill/>
        </p:spPr>
        <p:txBody>
          <a:bodyPr wrap="none" rtlCol="0">
            <a:spAutoFit/>
          </a:bodyPr>
          <a:lstStyle/>
          <a:p>
            <a:r>
              <a:rPr lang="en-US" sz="1600" dirty="0" smtClean="0">
                <a:solidFill>
                  <a:srgbClr val="FF0000"/>
                </a:solidFill>
              </a:rPr>
              <a:t>Noted that R4125 PMT with ‘Active’</a:t>
            </a:r>
          </a:p>
          <a:p>
            <a:r>
              <a:rPr lang="en-US" sz="1600" dirty="0" smtClean="0">
                <a:solidFill>
                  <a:srgbClr val="FF0000"/>
                </a:solidFill>
              </a:rPr>
              <a:t>Base has -4V (-80ma/50 Ohm) MAX</a:t>
            </a:r>
          </a:p>
          <a:p>
            <a:r>
              <a:rPr lang="en-US" sz="1600" dirty="0" smtClean="0">
                <a:solidFill>
                  <a:srgbClr val="FF0000"/>
                </a:solidFill>
              </a:rPr>
              <a:t>Need to verify signal range for NPS</a:t>
            </a:r>
          </a:p>
        </p:txBody>
      </p:sp>
    </p:spTree>
    <p:extLst>
      <p:ext uri="{BB962C8B-B14F-4D97-AF65-F5344CB8AC3E}">
        <p14:creationId xmlns:p14="http://schemas.microsoft.com/office/powerpoint/2010/main" val="3427668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514600" y="1878568"/>
            <a:ext cx="1524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eaLnBrk="0" hangingPunct="0">
              <a:defRPr/>
            </a:pPr>
            <a:r>
              <a:rPr lang="en-US" sz="1200" b="1" dirty="0" smtClean="0">
                <a:solidFill>
                  <a:schemeClr val="tx1"/>
                </a:solidFill>
              </a:rPr>
              <a:t>Xilinx FPGA  Channel Sum</a:t>
            </a:r>
            <a:endParaRPr lang="en-US" sz="1200" b="1" dirty="0">
              <a:solidFill>
                <a:schemeClr val="tx1"/>
              </a:solidFill>
            </a:endParaRPr>
          </a:p>
          <a:p>
            <a:pPr algn="ctr" eaLnBrk="0" hangingPunct="0">
              <a:defRPr/>
            </a:pPr>
            <a:r>
              <a:rPr lang="en-US" sz="1200" b="1" dirty="0" smtClean="0">
                <a:solidFill>
                  <a:schemeClr val="tx1"/>
                </a:solidFill>
              </a:rPr>
              <a:t>Processing</a:t>
            </a:r>
            <a:endParaRPr lang="en-US" sz="1200" b="1" dirty="0">
              <a:solidFill>
                <a:schemeClr val="tx1"/>
              </a:solidFill>
            </a:endParaRPr>
          </a:p>
        </p:txBody>
      </p:sp>
      <p:cxnSp>
        <p:nvCxnSpPr>
          <p:cNvPr id="66" name="Straight Arrow Connector 65"/>
          <p:cNvCxnSpPr/>
          <p:nvPr/>
        </p:nvCxnSpPr>
        <p:spPr>
          <a:xfrm>
            <a:off x="7162800" y="2133600"/>
            <a:ext cx="53340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29" name="TextBox 66"/>
          <p:cNvSpPr txBox="1">
            <a:spLocks noChangeArrowheads="1"/>
          </p:cNvSpPr>
          <p:nvPr/>
        </p:nvSpPr>
        <p:spPr bwMode="auto">
          <a:xfrm>
            <a:off x="7391400" y="1676400"/>
            <a:ext cx="1752600" cy="984885"/>
          </a:xfrm>
          <a:prstGeom prst="rect">
            <a:avLst/>
          </a:prstGeom>
          <a:noFill/>
          <a:ln w="9525">
            <a:noFill/>
            <a:miter lim="800000"/>
            <a:headEnd/>
            <a:tailEnd/>
          </a:ln>
        </p:spPr>
        <p:txBody>
          <a:bodyPr wrap="square" lIns="0" tIns="0" rIns="0" bIns="0">
            <a:spAutoFit/>
          </a:bodyPr>
          <a:lstStyle/>
          <a:p>
            <a:pPr algn="ctr" eaLnBrk="0" hangingPunct="0"/>
            <a:r>
              <a:rPr lang="en-US" sz="1600" b="1" dirty="0"/>
              <a:t>To </a:t>
            </a:r>
            <a:r>
              <a:rPr lang="en-US" sz="1600" b="1" u="sng" dirty="0" smtClean="0"/>
              <a:t>C</a:t>
            </a:r>
            <a:r>
              <a:rPr lang="en-US" sz="1600" b="1" dirty="0" smtClean="0"/>
              <a:t>rate</a:t>
            </a:r>
          </a:p>
          <a:p>
            <a:pPr algn="ctr" eaLnBrk="0" hangingPunct="0"/>
            <a:r>
              <a:rPr lang="en-US" sz="1600" b="1" u="sng" dirty="0" smtClean="0"/>
              <a:t>T</a:t>
            </a:r>
            <a:r>
              <a:rPr lang="en-US" sz="1600" b="1" dirty="0" smtClean="0"/>
              <a:t>rigger</a:t>
            </a:r>
          </a:p>
          <a:p>
            <a:pPr algn="ctr" eaLnBrk="0" hangingPunct="0"/>
            <a:r>
              <a:rPr lang="en-US" sz="1600" b="1" u="sng" dirty="0" smtClean="0"/>
              <a:t>P</a:t>
            </a:r>
            <a:r>
              <a:rPr lang="en-US" sz="1600" b="1" dirty="0" smtClean="0"/>
              <a:t>rocessor</a:t>
            </a:r>
          </a:p>
          <a:p>
            <a:pPr algn="ctr" eaLnBrk="0" hangingPunct="0"/>
            <a:r>
              <a:rPr lang="en-US" sz="1600" b="1" dirty="0" smtClean="0"/>
              <a:t>(VXS Switch Card)</a:t>
            </a:r>
            <a:endParaRPr lang="en-US" sz="1600" b="1" dirty="0"/>
          </a:p>
        </p:txBody>
      </p:sp>
      <p:sp>
        <p:nvSpPr>
          <p:cNvPr id="21536" name="TextBox 19"/>
          <p:cNvSpPr txBox="1">
            <a:spLocks noChangeArrowheads="1"/>
          </p:cNvSpPr>
          <p:nvPr/>
        </p:nvSpPr>
        <p:spPr bwMode="auto">
          <a:xfrm>
            <a:off x="76200" y="2057400"/>
            <a:ext cx="1066800" cy="184666"/>
          </a:xfrm>
          <a:prstGeom prst="rect">
            <a:avLst/>
          </a:prstGeom>
          <a:noFill/>
          <a:ln w="9525">
            <a:noFill/>
            <a:miter lim="800000"/>
            <a:headEnd/>
            <a:tailEnd/>
          </a:ln>
        </p:spPr>
        <p:txBody>
          <a:bodyPr lIns="0" tIns="0" rIns="0" bIns="0">
            <a:spAutoFit/>
          </a:bodyPr>
          <a:lstStyle/>
          <a:p>
            <a:pPr algn="ctr" eaLnBrk="0" hangingPunct="0"/>
            <a:r>
              <a:rPr lang="en-US" sz="1200" b="1" dirty="0" smtClean="0"/>
              <a:t>APD Signals</a:t>
            </a:r>
            <a:endParaRPr lang="en-US" sz="1200" b="1" dirty="0"/>
          </a:p>
        </p:txBody>
      </p:sp>
      <p:sp>
        <p:nvSpPr>
          <p:cNvPr id="21538" name="Title 1"/>
          <p:cNvSpPr>
            <a:spLocks noGrp="1"/>
          </p:cNvSpPr>
          <p:nvPr>
            <p:ph type="title"/>
          </p:nvPr>
        </p:nvSpPr>
        <p:spPr>
          <a:xfrm>
            <a:off x="381000" y="152400"/>
            <a:ext cx="8362950" cy="381000"/>
          </a:xfrm>
        </p:spPr>
        <p:txBody>
          <a:bodyPr/>
          <a:lstStyle/>
          <a:p>
            <a:r>
              <a:rPr lang="en-US" sz="1800" dirty="0" smtClean="0"/>
              <a:t>HPS Firmware Upgrade Notes</a:t>
            </a:r>
            <a:br>
              <a:rPr lang="en-US" sz="1800" dirty="0" smtClean="0"/>
            </a:br>
            <a:r>
              <a:rPr lang="en-US" sz="1800" dirty="0" smtClean="0"/>
              <a:t>New FADC250 Firmware and New CTP Design</a:t>
            </a:r>
            <a:endParaRPr lang="en-US" sz="1800" dirty="0" smtClean="0">
              <a:solidFill>
                <a:srgbClr val="FF0000"/>
              </a:solidFill>
            </a:endParaRPr>
          </a:p>
        </p:txBody>
      </p:sp>
      <p:grpSp>
        <p:nvGrpSpPr>
          <p:cNvPr id="2" name="Group 74"/>
          <p:cNvGrpSpPr/>
          <p:nvPr/>
        </p:nvGrpSpPr>
        <p:grpSpPr>
          <a:xfrm>
            <a:off x="139700" y="784225"/>
            <a:ext cx="1516261" cy="1044575"/>
            <a:chOff x="139700" y="784225"/>
            <a:chExt cx="1516261" cy="1044575"/>
          </a:xfrm>
        </p:grpSpPr>
        <p:pic>
          <p:nvPicPr>
            <p:cNvPr id="21505" name="Picture 2"/>
            <p:cNvPicPr>
              <a:picLocks noChangeAspect="1" noChangeArrowheads="1"/>
            </p:cNvPicPr>
            <p:nvPr/>
          </p:nvPicPr>
          <p:blipFill>
            <a:blip r:embed="rId3" cstate="print"/>
            <a:srcRect/>
            <a:stretch>
              <a:fillRect/>
            </a:stretch>
          </p:blipFill>
          <p:spPr bwMode="auto">
            <a:xfrm>
              <a:off x="774125" y="784225"/>
              <a:ext cx="200565" cy="274888"/>
            </a:xfrm>
            <a:prstGeom prst="rect">
              <a:avLst/>
            </a:prstGeom>
            <a:noFill/>
            <a:ln w="9525">
              <a:noFill/>
              <a:miter lim="800000"/>
              <a:headEnd/>
              <a:tailEnd/>
            </a:ln>
          </p:spPr>
        </p:pic>
        <p:sp>
          <p:nvSpPr>
            <p:cNvPr id="40" name="Pentagon 39"/>
            <p:cNvSpPr/>
            <p:nvPr/>
          </p:nvSpPr>
          <p:spPr>
            <a:xfrm flipH="1">
              <a:off x="646683" y="1299182"/>
              <a:ext cx="367702" cy="234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sz="1400" b="1" dirty="0">
                <a:solidFill>
                  <a:schemeClr val="tx1"/>
                </a:solidFill>
              </a:endParaRPr>
            </a:p>
          </p:txBody>
        </p:sp>
        <p:cxnSp>
          <p:nvCxnSpPr>
            <p:cNvPr id="63" name="Straight Arrow Connector 62"/>
            <p:cNvCxnSpPr>
              <a:stCxn id="40" idx="1"/>
            </p:cNvCxnSpPr>
            <p:nvPr/>
          </p:nvCxnSpPr>
          <p:spPr>
            <a:xfrm>
              <a:off x="1014385" y="1416468"/>
              <a:ext cx="357215" cy="17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535" name="Freeform 32"/>
            <p:cNvSpPr>
              <a:spLocks noChangeArrowheads="1"/>
            </p:cNvSpPr>
            <p:nvPr/>
          </p:nvSpPr>
          <p:spPr bwMode="auto">
            <a:xfrm>
              <a:off x="139700" y="1456785"/>
              <a:ext cx="460324" cy="372015"/>
            </a:xfrm>
            <a:custGeom>
              <a:avLst/>
              <a:gdLst>
                <a:gd name="T0" fmla="*/ 0 w 1192378"/>
                <a:gd name="T1" fmla="*/ 0 h 285240"/>
                <a:gd name="T2" fmla="*/ 115800 w 1192378"/>
                <a:gd name="T3" fmla="*/ 595190 h 285240"/>
                <a:gd name="T4" fmla="*/ 273532 w 1192378"/>
                <a:gd name="T5" fmla="*/ 296886 h 285240"/>
                <a:gd name="T6" fmla="*/ 496537 w 1192378"/>
                <a:gd name="T7" fmla="*/ 73704 h 285240"/>
                <a:gd name="T8" fmla="*/ 1048628 w 1192378"/>
                <a:gd name="T9" fmla="*/ 16533 h 285240"/>
                <a:gd name="T10" fmla="*/ 1048628 w 1192378"/>
                <a:gd name="T11" fmla="*/ 16533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eaLnBrk="0" hangingPunct="0"/>
              <a:endParaRPr lang="en-US" dirty="0"/>
            </a:p>
          </p:txBody>
        </p:sp>
        <p:cxnSp>
          <p:nvCxnSpPr>
            <p:cNvPr id="44" name="Straight Arrow Connector 43"/>
            <p:cNvCxnSpPr/>
            <p:nvPr/>
          </p:nvCxnSpPr>
          <p:spPr>
            <a:xfrm>
              <a:off x="358588" y="1416424"/>
              <a:ext cx="288792" cy="371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a:endCxn id="40" idx="0"/>
            </p:cNvCxnSpPr>
            <p:nvPr/>
          </p:nvCxnSpPr>
          <p:spPr>
            <a:xfrm rot="16200000" flipH="1">
              <a:off x="740867" y="1164945"/>
              <a:ext cx="268474"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a:off x="1143000" y="1287531"/>
              <a:ext cx="512961" cy="492443"/>
            </a:xfrm>
            <a:prstGeom prst="rect">
              <a:avLst/>
            </a:prstGeom>
            <a:noFill/>
            <a:ln>
              <a:noFill/>
            </a:ln>
          </p:spPr>
          <p:txBody>
            <a:bodyPr wrap="none" lIns="0" tIns="0" rIns="0" bIns="0" rtlCol="0">
              <a:spAutoFit/>
            </a:bodyPr>
            <a:lstStyle/>
            <a:p>
              <a:r>
                <a:rPr lang="en-US" sz="1200" dirty="0" smtClean="0"/>
                <a:t>12</a:t>
              </a:r>
              <a:r>
                <a:rPr lang="en-US" dirty="0" smtClean="0"/>
                <a:t> </a:t>
              </a:r>
              <a:r>
                <a:rPr lang="en-US" sz="1200" dirty="0" smtClean="0"/>
                <a:t>Bits</a:t>
              </a:r>
              <a:endParaRPr lang="en-US" sz="1200" dirty="0"/>
            </a:p>
          </p:txBody>
        </p:sp>
      </p:grpSp>
      <p:grpSp>
        <p:nvGrpSpPr>
          <p:cNvPr id="3" name="Group 76"/>
          <p:cNvGrpSpPr/>
          <p:nvPr/>
        </p:nvGrpSpPr>
        <p:grpSpPr>
          <a:xfrm>
            <a:off x="205353" y="2667000"/>
            <a:ext cx="1516261" cy="1044575"/>
            <a:chOff x="139700" y="784225"/>
            <a:chExt cx="1516261" cy="1044575"/>
          </a:xfrm>
        </p:grpSpPr>
        <p:pic>
          <p:nvPicPr>
            <p:cNvPr id="78" name="Picture 2"/>
            <p:cNvPicPr>
              <a:picLocks noChangeAspect="1" noChangeArrowheads="1"/>
            </p:cNvPicPr>
            <p:nvPr/>
          </p:nvPicPr>
          <p:blipFill>
            <a:blip r:embed="rId3" cstate="print"/>
            <a:srcRect/>
            <a:stretch>
              <a:fillRect/>
            </a:stretch>
          </p:blipFill>
          <p:spPr bwMode="auto">
            <a:xfrm>
              <a:off x="774125" y="784225"/>
              <a:ext cx="200565" cy="274888"/>
            </a:xfrm>
            <a:prstGeom prst="rect">
              <a:avLst/>
            </a:prstGeom>
            <a:noFill/>
            <a:ln w="9525">
              <a:noFill/>
              <a:miter lim="800000"/>
              <a:headEnd/>
              <a:tailEnd/>
            </a:ln>
          </p:spPr>
        </p:pic>
        <p:sp>
          <p:nvSpPr>
            <p:cNvPr id="79" name="Pentagon 78"/>
            <p:cNvSpPr/>
            <p:nvPr/>
          </p:nvSpPr>
          <p:spPr>
            <a:xfrm flipH="1">
              <a:off x="646683" y="1299182"/>
              <a:ext cx="367702" cy="234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sz="1400" b="1" dirty="0">
                <a:solidFill>
                  <a:schemeClr val="tx1"/>
                </a:solidFill>
              </a:endParaRPr>
            </a:p>
          </p:txBody>
        </p:sp>
        <p:cxnSp>
          <p:nvCxnSpPr>
            <p:cNvPr id="80" name="Straight Arrow Connector 79"/>
            <p:cNvCxnSpPr>
              <a:stCxn id="79" idx="1"/>
            </p:cNvCxnSpPr>
            <p:nvPr/>
          </p:nvCxnSpPr>
          <p:spPr>
            <a:xfrm>
              <a:off x="1014385" y="1416468"/>
              <a:ext cx="357215" cy="17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1" name="Freeform 32"/>
            <p:cNvSpPr>
              <a:spLocks noChangeArrowheads="1"/>
            </p:cNvSpPr>
            <p:nvPr/>
          </p:nvSpPr>
          <p:spPr bwMode="auto">
            <a:xfrm>
              <a:off x="139700" y="1456785"/>
              <a:ext cx="460324" cy="372015"/>
            </a:xfrm>
            <a:custGeom>
              <a:avLst/>
              <a:gdLst>
                <a:gd name="T0" fmla="*/ 0 w 1192378"/>
                <a:gd name="T1" fmla="*/ 0 h 285240"/>
                <a:gd name="T2" fmla="*/ 115800 w 1192378"/>
                <a:gd name="T3" fmla="*/ 595190 h 285240"/>
                <a:gd name="T4" fmla="*/ 273532 w 1192378"/>
                <a:gd name="T5" fmla="*/ 296886 h 285240"/>
                <a:gd name="T6" fmla="*/ 496537 w 1192378"/>
                <a:gd name="T7" fmla="*/ 73704 h 285240"/>
                <a:gd name="T8" fmla="*/ 1048628 w 1192378"/>
                <a:gd name="T9" fmla="*/ 16533 h 285240"/>
                <a:gd name="T10" fmla="*/ 1048628 w 1192378"/>
                <a:gd name="T11" fmla="*/ 16533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eaLnBrk="0" hangingPunct="0"/>
              <a:endParaRPr lang="en-US" dirty="0"/>
            </a:p>
          </p:txBody>
        </p:sp>
        <p:cxnSp>
          <p:nvCxnSpPr>
            <p:cNvPr id="83" name="Straight Arrow Connector 82"/>
            <p:cNvCxnSpPr/>
            <p:nvPr/>
          </p:nvCxnSpPr>
          <p:spPr>
            <a:xfrm>
              <a:off x="358588" y="1416424"/>
              <a:ext cx="288792" cy="371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84" name="Straight Arrow Connector 83"/>
            <p:cNvCxnSpPr>
              <a:endCxn id="79" idx="0"/>
            </p:cNvCxnSpPr>
            <p:nvPr/>
          </p:nvCxnSpPr>
          <p:spPr>
            <a:xfrm rot="16200000" flipH="1">
              <a:off x="740867" y="1164945"/>
              <a:ext cx="268474"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1143000" y="1219200"/>
              <a:ext cx="512961" cy="492443"/>
            </a:xfrm>
            <a:prstGeom prst="rect">
              <a:avLst/>
            </a:prstGeom>
            <a:noFill/>
            <a:ln>
              <a:noFill/>
            </a:ln>
          </p:spPr>
          <p:txBody>
            <a:bodyPr wrap="none" lIns="0" tIns="0" rIns="0" bIns="0" rtlCol="0">
              <a:spAutoFit/>
            </a:bodyPr>
            <a:lstStyle/>
            <a:p>
              <a:r>
                <a:rPr lang="en-US" sz="1200" dirty="0" smtClean="0"/>
                <a:t>12</a:t>
              </a:r>
              <a:r>
                <a:rPr lang="en-US" dirty="0" smtClean="0"/>
                <a:t> </a:t>
              </a:r>
              <a:r>
                <a:rPr lang="en-US" sz="1200" dirty="0" smtClean="0"/>
                <a:t>Bits</a:t>
              </a:r>
              <a:endParaRPr lang="en-US" sz="1200" dirty="0"/>
            </a:p>
          </p:txBody>
        </p:sp>
      </p:grpSp>
      <p:sp>
        <p:nvSpPr>
          <p:cNvPr id="86" name="Oval 85"/>
          <p:cNvSpPr/>
          <p:nvPr/>
        </p:nvSpPr>
        <p:spPr bwMode="auto">
          <a:xfrm>
            <a:off x="838200" y="19050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87" name="Oval 86"/>
          <p:cNvSpPr/>
          <p:nvPr/>
        </p:nvSpPr>
        <p:spPr bwMode="auto">
          <a:xfrm flipV="1">
            <a:off x="838200" y="23622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88" name="TextBox 87"/>
          <p:cNvSpPr txBox="1"/>
          <p:nvPr/>
        </p:nvSpPr>
        <p:spPr>
          <a:xfrm>
            <a:off x="152400" y="1219200"/>
            <a:ext cx="328616" cy="169277"/>
          </a:xfrm>
          <a:prstGeom prst="rect">
            <a:avLst/>
          </a:prstGeom>
          <a:noFill/>
          <a:ln>
            <a:noFill/>
          </a:ln>
        </p:spPr>
        <p:txBody>
          <a:bodyPr wrap="none" lIns="0" tIns="0" rIns="0" bIns="0" rtlCol="0">
            <a:spAutoFit/>
          </a:bodyPr>
          <a:lstStyle/>
          <a:p>
            <a:r>
              <a:rPr lang="en-US" sz="1100" dirty="0" smtClean="0"/>
              <a:t>CH-1</a:t>
            </a:r>
            <a:endParaRPr lang="en-US" sz="1100" dirty="0"/>
          </a:p>
        </p:txBody>
      </p:sp>
      <p:sp>
        <p:nvSpPr>
          <p:cNvPr id="89" name="TextBox 88"/>
          <p:cNvSpPr txBox="1"/>
          <p:nvPr/>
        </p:nvSpPr>
        <p:spPr>
          <a:xfrm>
            <a:off x="152400" y="3124200"/>
            <a:ext cx="436017" cy="184666"/>
          </a:xfrm>
          <a:prstGeom prst="rect">
            <a:avLst/>
          </a:prstGeom>
          <a:noFill/>
          <a:ln>
            <a:noFill/>
          </a:ln>
        </p:spPr>
        <p:txBody>
          <a:bodyPr wrap="none" lIns="0" tIns="0" rIns="0" bIns="0" rtlCol="0">
            <a:spAutoFit/>
          </a:bodyPr>
          <a:lstStyle/>
          <a:p>
            <a:r>
              <a:rPr lang="en-US" sz="1200" dirty="0" smtClean="0"/>
              <a:t>CH-16</a:t>
            </a:r>
            <a:endParaRPr lang="en-US" sz="1200" dirty="0"/>
          </a:p>
        </p:txBody>
      </p:sp>
      <p:cxnSp>
        <p:nvCxnSpPr>
          <p:cNvPr id="91" name="Straight Connector 90"/>
          <p:cNvCxnSpPr/>
          <p:nvPr/>
        </p:nvCxnSpPr>
        <p:spPr bwMode="auto">
          <a:xfrm>
            <a:off x="1134914" y="1439163"/>
            <a:ext cx="116346" cy="9459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rot="5400000" flipH="1" flipV="1">
            <a:off x="1213904" y="3281896"/>
            <a:ext cx="74712" cy="641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Elbow Connector 96"/>
          <p:cNvCxnSpPr/>
          <p:nvPr/>
        </p:nvCxnSpPr>
        <p:spPr bwMode="auto">
          <a:xfrm>
            <a:off x="1363851" y="1424552"/>
            <a:ext cx="1162373" cy="737462"/>
          </a:xfrm>
          <a:prstGeom prst="bentConnector3">
            <a:avLst>
              <a:gd name="adj1" fmla="val 50000"/>
            </a:avLst>
          </a:prstGeom>
          <a:solidFill>
            <a:schemeClr val="accent1"/>
          </a:solidFill>
          <a:ln w="15875" cap="flat" cmpd="sng" algn="ctr">
            <a:solidFill>
              <a:schemeClr val="tx1"/>
            </a:solidFill>
            <a:prstDash val="solid"/>
            <a:round/>
            <a:headEnd type="none" w="med" len="med"/>
            <a:tailEnd type="arrow" w="med" len="med"/>
          </a:ln>
          <a:effectLst/>
        </p:spPr>
      </p:cxnSp>
      <p:cxnSp>
        <p:nvCxnSpPr>
          <p:cNvPr id="100" name="Elbow Connector 99"/>
          <p:cNvCxnSpPr/>
          <p:nvPr/>
        </p:nvCxnSpPr>
        <p:spPr bwMode="auto">
          <a:xfrm flipV="1">
            <a:off x="1445846" y="2438400"/>
            <a:ext cx="1072629" cy="867508"/>
          </a:xfrm>
          <a:prstGeom prst="bentConnector3">
            <a:avLst>
              <a:gd name="adj1" fmla="val 50000"/>
            </a:avLst>
          </a:prstGeom>
          <a:solidFill>
            <a:schemeClr val="accent1"/>
          </a:solidFill>
          <a:ln w="15875" cap="flat" cmpd="sng" algn="ctr">
            <a:solidFill>
              <a:schemeClr val="tx1"/>
            </a:solidFill>
            <a:prstDash val="solid"/>
            <a:round/>
            <a:headEnd type="none" w="med" len="med"/>
            <a:tailEnd type="arrow"/>
          </a:ln>
          <a:effectLst/>
        </p:spPr>
      </p:cxnSp>
      <p:sp>
        <p:nvSpPr>
          <p:cNvPr id="109" name="TextBox 108"/>
          <p:cNvSpPr txBox="1"/>
          <p:nvPr/>
        </p:nvSpPr>
        <p:spPr>
          <a:xfrm>
            <a:off x="4572000" y="1219200"/>
            <a:ext cx="2681555" cy="2462213"/>
          </a:xfrm>
          <a:prstGeom prst="rect">
            <a:avLst/>
          </a:prstGeom>
          <a:noFill/>
          <a:ln>
            <a:solidFill>
              <a:schemeClr val="tx1"/>
            </a:solidFill>
          </a:ln>
        </p:spPr>
        <p:txBody>
          <a:bodyPr wrap="square" rtlCol="0">
            <a:spAutoFit/>
          </a:bodyPr>
          <a:lstStyle/>
          <a:p>
            <a:r>
              <a:rPr lang="en-US" sz="1400" dirty="0" smtClean="0">
                <a:latin typeface="Arial" pitchFamily="34" charset="0"/>
                <a:cs typeface="Arial" pitchFamily="34" charset="0"/>
              </a:rPr>
              <a:t>VXS Gigabit serial fabric</a:t>
            </a:r>
          </a:p>
          <a:p>
            <a:r>
              <a:rPr lang="en-US" sz="1400" dirty="0" smtClean="0">
                <a:latin typeface="Arial" pitchFamily="34" charset="0"/>
                <a:cs typeface="Arial" pitchFamily="34" charset="0"/>
              </a:rPr>
              <a:t>Transfer rate of </a:t>
            </a:r>
            <a:r>
              <a:rPr lang="en-US" sz="1400" b="1" i="1" dirty="0" smtClean="0">
                <a:latin typeface="Arial" pitchFamily="34" charset="0"/>
                <a:cs typeface="Arial" pitchFamily="34" charset="0"/>
              </a:rPr>
              <a:t>8Gb/s*</a:t>
            </a:r>
            <a:r>
              <a:rPr lang="en-US" sz="1400" dirty="0" smtClean="0">
                <a:latin typeface="Arial" pitchFamily="34" charset="0"/>
                <a:cs typeface="Arial" pitchFamily="34" charset="0"/>
              </a:rPr>
              <a:t> per board</a:t>
            </a:r>
          </a:p>
          <a:p>
            <a:endParaRPr lang="en-US" sz="1400" dirty="0" smtClean="0">
              <a:latin typeface="Arial" pitchFamily="34" charset="0"/>
              <a:cs typeface="Arial" pitchFamily="34" charset="0"/>
            </a:endParaRPr>
          </a:p>
          <a:p>
            <a:r>
              <a:rPr lang="en-US" sz="1400" b="1" dirty="0" smtClean="0">
                <a:latin typeface="Arial" pitchFamily="34" charset="0"/>
                <a:cs typeface="Arial" pitchFamily="34" charset="0"/>
              </a:rPr>
              <a:t>*</a:t>
            </a:r>
            <a:r>
              <a:rPr lang="en-US" sz="1400" dirty="0" smtClean="0">
                <a:latin typeface="Arial" pitchFamily="34" charset="0"/>
                <a:cs typeface="Arial" pitchFamily="34" charset="0"/>
              </a:rPr>
              <a:t>(2 full duplex lanes @5Gb/s</a:t>
            </a:r>
          </a:p>
          <a:p>
            <a:r>
              <a:rPr lang="en-US" sz="1400" dirty="0" smtClean="0">
                <a:latin typeface="Arial" pitchFamily="34" charset="0"/>
                <a:cs typeface="Arial" pitchFamily="34" charset="0"/>
              </a:rPr>
              <a:t>   =10Gb/s * 8/10b encoding)</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Use 32ns ‘frame’ to Transfer 16-bytes </a:t>
            </a:r>
          </a:p>
          <a:p>
            <a:r>
              <a:rPr lang="en-US" sz="1400" dirty="0" smtClean="0">
                <a:latin typeface="Arial" pitchFamily="34" charset="0"/>
                <a:cs typeface="Arial" pitchFamily="34" charset="0"/>
              </a:rPr>
              <a:t>Each channel is 16 bit word:</a:t>
            </a:r>
          </a:p>
          <a:p>
            <a:r>
              <a:rPr lang="en-US" sz="1400" b="1" dirty="0" smtClean="0">
                <a:latin typeface="Arial" pitchFamily="34" charset="0"/>
                <a:cs typeface="Arial" pitchFamily="34" charset="0"/>
              </a:rPr>
              <a:t>13 bit Sum </a:t>
            </a:r>
            <a:r>
              <a:rPr lang="en-US" sz="1400" dirty="0" smtClean="0">
                <a:latin typeface="Arial" pitchFamily="34" charset="0"/>
                <a:cs typeface="Arial" pitchFamily="34" charset="0"/>
              </a:rPr>
              <a:t>+ 3 bits for timing</a:t>
            </a:r>
            <a:endParaRPr lang="en-US" sz="1400" dirty="0">
              <a:latin typeface="Arial" pitchFamily="34" charset="0"/>
              <a:cs typeface="Arial" pitchFamily="34" charset="0"/>
            </a:endParaRPr>
          </a:p>
        </p:txBody>
      </p:sp>
      <p:cxnSp>
        <p:nvCxnSpPr>
          <p:cNvPr id="126" name="Straight Arrow Connector 125"/>
          <p:cNvCxnSpPr/>
          <p:nvPr/>
        </p:nvCxnSpPr>
        <p:spPr bwMode="auto">
          <a:xfrm flipV="1">
            <a:off x="4038600" y="21336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27" name="Straight Arrow Connector 126"/>
          <p:cNvCxnSpPr/>
          <p:nvPr/>
        </p:nvCxnSpPr>
        <p:spPr bwMode="auto">
          <a:xfrm flipV="1">
            <a:off x="4038600" y="24384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28" name="Straight Arrow Connector 127"/>
          <p:cNvCxnSpPr/>
          <p:nvPr/>
        </p:nvCxnSpPr>
        <p:spPr bwMode="auto">
          <a:xfrm rot="10800000">
            <a:off x="4038600" y="19812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31" name="Straight Arrow Connector 130"/>
          <p:cNvCxnSpPr/>
          <p:nvPr/>
        </p:nvCxnSpPr>
        <p:spPr bwMode="auto">
          <a:xfrm rot="10800000">
            <a:off x="4038600" y="22860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sp>
        <p:nvSpPr>
          <p:cNvPr id="70" name="TextBox 69"/>
          <p:cNvSpPr txBox="1"/>
          <p:nvPr/>
        </p:nvSpPr>
        <p:spPr>
          <a:xfrm>
            <a:off x="76198" y="4057973"/>
            <a:ext cx="1774525" cy="553998"/>
          </a:xfrm>
          <a:prstGeom prst="rect">
            <a:avLst/>
          </a:prstGeom>
          <a:noFill/>
          <a:ln>
            <a:noFill/>
          </a:ln>
        </p:spPr>
        <p:txBody>
          <a:bodyPr wrap="none" lIns="0" tIns="0" rIns="0" bIns="0" rtlCol="0">
            <a:spAutoFit/>
          </a:bodyPr>
          <a:lstStyle/>
          <a:p>
            <a:pPr algn="ctr"/>
            <a:r>
              <a:rPr lang="en-US" sz="1200" dirty="0" smtClean="0">
                <a:latin typeface="Arial" pitchFamily="34" charset="0"/>
                <a:cs typeface="Arial" pitchFamily="34" charset="0"/>
              </a:rPr>
              <a:t>3 bit clock encoding</a:t>
            </a:r>
          </a:p>
          <a:p>
            <a:pPr algn="ctr"/>
            <a:r>
              <a:rPr lang="en-US" sz="1200" dirty="0" smtClean="0">
                <a:latin typeface="Arial" pitchFamily="34" charset="0"/>
                <a:cs typeface="Arial" pitchFamily="34" charset="0"/>
              </a:rPr>
              <a:t>Allows 4</a:t>
            </a:r>
            <a:r>
              <a:rPr lang="en-US" sz="1200" b="1" dirty="0" smtClean="0">
                <a:latin typeface="Arial" pitchFamily="34" charset="0"/>
                <a:cs typeface="Arial" pitchFamily="34" charset="0"/>
              </a:rPr>
              <a:t>ns</a:t>
            </a:r>
            <a:r>
              <a:rPr lang="en-US" sz="1200" dirty="0" smtClean="0">
                <a:latin typeface="Arial" pitchFamily="34" charset="0"/>
                <a:cs typeface="Arial" pitchFamily="34" charset="0"/>
              </a:rPr>
              <a:t> clock recovery</a:t>
            </a:r>
          </a:p>
          <a:p>
            <a:pPr algn="ctr"/>
            <a:r>
              <a:rPr lang="en-US" sz="1200" dirty="0" smtClean="0">
                <a:latin typeface="Arial" pitchFamily="34" charset="0"/>
                <a:cs typeface="Arial" pitchFamily="34" charset="0"/>
              </a:rPr>
              <a:t>in 32ns ‘frame’</a:t>
            </a:r>
            <a:endParaRPr lang="en-US" sz="1200" dirty="0">
              <a:latin typeface="Arial" pitchFamily="34" charset="0"/>
              <a:cs typeface="Arial" pitchFamily="34" charset="0"/>
            </a:endParaRPr>
          </a:p>
        </p:txBody>
      </p:sp>
      <p:sp>
        <p:nvSpPr>
          <p:cNvPr id="82" name="TextBox 81"/>
          <p:cNvSpPr txBox="1"/>
          <p:nvPr/>
        </p:nvSpPr>
        <p:spPr>
          <a:xfrm>
            <a:off x="1283320" y="4936065"/>
            <a:ext cx="2579331" cy="984885"/>
          </a:xfrm>
          <a:prstGeom prst="rect">
            <a:avLst/>
          </a:prstGeom>
          <a:noFill/>
          <a:ln>
            <a:noFill/>
          </a:ln>
        </p:spPr>
        <p:txBody>
          <a:bodyPr wrap="square" lIns="0" tIns="0" rIns="0" bIns="0" rtlCol="0">
            <a:spAutoFit/>
          </a:bodyPr>
          <a:lstStyle/>
          <a:p>
            <a:pPr algn="ctr"/>
            <a:r>
              <a:rPr lang="en-US" sz="1600" dirty="0" smtClean="0">
                <a:latin typeface="Arial" pitchFamily="34" charset="0"/>
                <a:cs typeface="Arial" pitchFamily="34" charset="0"/>
              </a:rPr>
              <a:t>32 Bytes in 32ns </a:t>
            </a:r>
          </a:p>
          <a:p>
            <a:pPr algn="ctr"/>
            <a:r>
              <a:rPr lang="en-US" sz="1600" dirty="0" smtClean="0">
                <a:latin typeface="Arial" pitchFamily="34" charset="0"/>
                <a:cs typeface="Arial" pitchFamily="34" charset="0"/>
              </a:rPr>
              <a:t>Will require that the FADC250  transfer bandwidth doubles to </a:t>
            </a:r>
            <a:r>
              <a:rPr lang="en-US" sz="1600" b="1" dirty="0" smtClean="0">
                <a:latin typeface="Arial" pitchFamily="34" charset="0"/>
                <a:cs typeface="Arial" pitchFamily="34" charset="0"/>
              </a:rPr>
              <a:t>8</a:t>
            </a:r>
            <a:r>
              <a:rPr lang="en-US" sz="1600" b="1" i="1" dirty="0" smtClean="0">
                <a:latin typeface="Arial" pitchFamily="34" charset="0"/>
                <a:cs typeface="Arial" pitchFamily="34" charset="0"/>
              </a:rPr>
              <a:t>Gb/s</a:t>
            </a:r>
            <a:endParaRPr lang="en-US" sz="1600" dirty="0">
              <a:latin typeface="Arial" pitchFamily="34" charset="0"/>
              <a:cs typeface="Arial" pitchFamily="34" charset="0"/>
            </a:endParaRPr>
          </a:p>
        </p:txBody>
      </p:sp>
      <p:grpSp>
        <p:nvGrpSpPr>
          <p:cNvPr id="4" name="Group 116"/>
          <p:cNvGrpSpPr/>
          <p:nvPr/>
        </p:nvGrpSpPr>
        <p:grpSpPr>
          <a:xfrm>
            <a:off x="2666998" y="3870400"/>
            <a:ext cx="1905002" cy="966807"/>
            <a:chOff x="5334000" y="3657600"/>
            <a:chExt cx="1867392" cy="685800"/>
          </a:xfrm>
        </p:grpSpPr>
        <p:sp>
          <p:nvSpPr>
            <p:cNvPr id="60" name="TextBox 59"/>
            <p:cNvSpPr txBox="1"/>
            <p:nvPr/>
          </p:nvSpPr>
          <p:spPr>
            <a:xfrm>
              <a:off x="6019800" y="3657600"/>
              <a:ext cx="351984" cy="130992"/>
            </a:xfrm>
            <a:prstGeom prst="rect">
              <a:avLst/>
            </a:prstGeom>
            <a:noFill/>
            <a:ln>
              <a:noFill/>
            </a:ln>
          </p:spPr>
          <p:txBody>
            <a:bodyPr wrap="none" lIns="0" tIns="0" rIns="0" bIns="0" rtlCol="0">
              <a:spAutoFit/>
            </a:bodyPr>
            <a:lstStyle/>
            <a:p>
              <a:r>
                <a:rPr lang="en-US" sz="1200" dirty="0" smtClean="0"/>
                <a:t>CH-1</a:t>
              </a:r>
              <a:endParaRPr lang="en-US" sz="1200" dirty="0"/>
            </a:p>
          </p:txBody>
        </p:sp>
        <p:sp>
          <p:nvSpPr>
            <p:cNvPr id="61" name="Oval 60"/>
            <p:cNvSpPr/>
            <p:nvPr/>
          </p:nvSpPr>
          <p:spPr bwMode="auto">
            <a:xfrm flipV="1">
              <a:off x="5334000" y="38862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62" name="Oval 61"/>
            <p:cNvSpPr/>
            <p:nvPr/>
          </p:nvSpPr>
          <p:spPr bwMode="auto">
            <a:xfrm flipV="1">
              <a:off x="5334000" y="40386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69" name="TextBox 68"/>
            <p:cNvSpPr txBox="1"/>
            <p:nvPr/>
          </p:nvSpPr>
          <p:spPr>
            <a:xfrm>
              <a:off x="6019800" y="4191000"/>
              <a:ext cx="391268" cy="120076"/>
            </a:xfrm>
            <a:prstGeom prst="rect">
              <a:avLst/>
            </a:prstGeom>
            <a:noFill/>
            <a:ln>
              <a:noFill/>
            </a:ln>
          </p:spPr>
          <p:txBody>
            <a:bodyPr wrap="none" lIns="0" tIns="0" rIns="0" bIns="0" rtlCol="0">
              <a:spAutoFit/>
            </a:bodyPr>
            <a:lstStyle/>
            <a:p>
              <a:r>
                <a:rPr lang="en-US" sz="1100" dirty="0" smtClean="0"/>
                <a:t>CH-16</a:t>
              </a:r>
              <a:endParaRPr lang="en-US" sz="1100" dirty="0"/>
            </a:p>
          </p:txBody>
        </p:sp>
        <p:sp>
          <p:nvSpPr>
            <p:cNvPr id="71" name="Right Brace 70"/>
            <p:cNvSpPr/>
            <p:nvPr/>
          </p:nvSpPr>
          <p:spPr bwMode="auto">
            <a:xfrm>
              <a:off x="6400800" y="3657600"/>
              <a:ext cx="381000" cy="685800"/>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73" name="TextBox 72"/>
            <p:cNvSpPr txBox="1"/>
            <p:nvPr/>
          </p:nvSpPr>
          <p:spPr>
            <a:xfrm>
              <a:off x="6816671" y="3906864"/>
              <a:ext cx="384721" cy="215444"/>
            </a:xfrm>
            <a:prstGeom prst="rect">
              <a:avLst/>
            </a:prstGeom>
            <a:noFill/>
            <a:ln>
              <a:noFill/>
            </a:ln>
          </p:spPr>
          <p:txBody>
            <a:bodyPr wrap="none" lIns="0" tIns="0" rIns="0" bIns="0" rtlCol="0">
              <a:spAutoFit/>
            </a:bodyPr>
            <a:lstStyle/>
            <a:p>
              <a:r>
                <a:rPr lang="en-US" sz="1400" dirty="0" smtClean="0"/>
                <a:t>32 ns</a:t>
              </a:r>
              <a:endParaRPr lang="en-US" sz="1400" dirty="0"/>
            </a:p>
          </p:txBody>
        </p:sp>
      </p:grpSp>
      <p:cxnSp>
        <p:nvCxnSpPr>
          <p:cNvPr id="120" name="Straight Connector 119"/>
          <p:cNvCxnSpPr>
            <a:stCxn id="70" idx="3"/>
          </p:cNvCxnSpPr>
          <p:nvPr/>
        </p:nvCxnSpPr>
        <p:spPr bwMode="auto">
          <a:xfrm>
            <a:off x="1850723" y="4334972"/>
            <a:ext cx="435275" cy="27801"/>
          </a:xfrm>
          <a:prstGeom prst="line">
            <a:avLst/>
          </a:prstGeom>
          <a:solidFill>
            <a:schemeClr val="accent1"/>
          </a:solidFill>
          <a:ln w="9525" cap="flat" cmpd="sng" algn="ctr">
            <a:solidFill>
              <a:schemeClr val="tx1"/>
            </a:solidFill>
            <a:prstDash val="solid"/>
            <a:round/>
            <a:headEnd type="none" w="med" len="med"/>
            <a:tailEnd type="none" w="med" len="med"/>
          </a:ln>
          <a:effectLst/>
        </p:spPr>
      </p:cxnSp>
      <p:graphicFrame>
        <p:nvGraphicFramePr>
          <p:cNvPr id="1027" name="Object 3"/>
          <p:cNvGraphicFramePr>
            <a:graphicFrameLocks noChangeAspect="1"/>
          </p:cNvGraphicFramePr>
          <p:nvPr/>
        </p:nvGraphicFramePr>
        <p:xfrm>
          <a:off x="1901123" y="4648200"/>
          <a:ext cx="1447800" cy="200025"/>
        </p:xfrm>
        <a:graphic>
          <a:graphicData uri="http://schemas.openxmlformats.org/presentationml/2006/ole">
            <mc:AlternateContent xmlns:mc="http://schemas.openxmlformats.org/markup-compatibility/2006">
              <mc:Choice xmlns:v="urn:schemas-microsoft-com:vml" Requires="v">
                <p:oleObj spid="_x0000_s4178" name="Worksheet" r:id="rId5" imgW="1447913" imgH="200070" progId="Excel.Sheet.12">
                  <p:embed/>
                </p:oleObj>
              </mc:Choice>
              <mc:Fallback>
                <p:oleObj name="Worksheet" r:id="rId5" imgW="1447913" imgH="200070" progId="Excel.Sheet.12">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123" y="4648200"/>
                        <a:ext cx="14478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904998" y="3865536"/>
          <a:ext cx="1447800" cy="200025"/>
        </p:xfrm>
        <a:graphic>
          <a:graphicData uri="http://schemas.openxmlformats.org/presentationml/2006/ole">
            <mc:AlternateContent xmlns:mc="http://schemas.openxmlformats.org/markup-compatibility/2006">
              <mc:Choice xmlns:v="urn:schemas-microsoft-com:vml" Requires="v">
                <p:oleObj spid="_x0000_s4179" name="Worksheet" r:id="rId8" imgW="1447913" imgH="200070" progId="Excel.Sheet.12">
                  <p:embed/>
                </p:oleObj>
              </mc:Choice>
              <mc:Fallback>
                <p:oleObj name="Worksheet" r:id="rId8" imgW="1447913" imgH="200070" progId="Excel.Sheet.12">
                  <p:embed/>
                  <p:pic>
                    <p:nvPicPr>
                      <p:cNvPr id="0"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998" y="3865536"/>
                        <a:ext cx="14478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 name="TextBox 50"/>
          <p:cNvSpPr txBox="1"/>
          <p:nvPr/>
        </p:nvSpPr>
        <p:spPr>
          <a:xfrm>
            <a:off x="4953000" y="3886200"/>
            <a:ext cx="4036170" cy="2031325"/>
          </a:xfrm>
          <a:prstGeom prst="rect">
            <a:avLst/>
          </a:prstGeom>
          <a:noFill/>
          <a:ln w="19050">
            <a:solidFill>
              <a:srgbClr val="0070C0"/>
            </a:solidFill>
          </a:ln>
        </p:spPr>
        <p:txBody>
          <a:bodyPr wrap="none" rtlCol="0">
            <a:spAutoFit/>
          </a:bodyPr>
          <a:lstStyle/>
          <a:p>
            <a:pPr>
              <a:buFont typeface="Wingdings" pitchFamily="2" charset="2"/>
              <a:buChar char="§"/>
            </a:pPr>
            <a:r>
              <a:rPr lang="en-US" sz="1400" dirty="0" smtClean="0"/>
              <a:t> Existing CTP used close to 70% of FPGA resources</a:t>
            </a:r>
          </a:p>
          <a:p>
            <a:r>
              <a:rPr lang="en-US" sz="1400" dirty="0" smtClean="0"/>
              <a:t>For HPS Test Run Trigger Application</a:t>
            </a:r>
          </a:p>
          <a:p>
            <a:pPr>
              <a:buFont typeface="Wingdings" pitchFamily="2" charset="2"/>
              <a:buChar char="§"/>
            </a:pPr>
            <a:r>
              <a:rPr lang="en-US" sz="1400" dirty="0" smtClean="0"/>
              <a:t> CLAS12 will use CTP for three plane calorimeters</a:t>
            </a:r>
          </a:p>
          <a:p>
            <a:r>
              <a:rPr lang="en-US" sz="1400" dirty="0" smtClean="0"/>
              <a:t>  - PCAL, ECAL</a:t>
            </a:r>
          </a:p>
          <a:p>
            <a:r>
              <a:rPr lang="en-US" sz="1400" dirty="0" smtClean="0"/>
              <a:t>  - Possibility for more complex trigger algorithms</a:t>
            </a:r>
          </a:p>
          <a:p>
            <a:pPr>
              <a:buFont typeface="Wingdings" pitchFamily="2" charset="2"/>
              <a:buChar char="§"/>
            </a:pPr>
            <a:r>
              <a:rPr lang="en-US" sz="1400" dirty="0" smtClean="0"/>
              <a:t> Proposal for CLAS12 wire chambers to use CTP</a:t>
            </a:r>
          </a:p>
          <a:p>
            <a:pPr>
              <a:buFont typeface="Wingdings" pitchFamily="2" charset="2"/>
              <a:buChar char="§"/>
            </a:pPr>
            <a:r>
              <a:rPr lang="en-US" sz="1400" dirty="0" smtClean="0"/>
              <a:t> </a:t>
            </a:r>
            <a:r>
              <a:rPr lang="en-US" sz="1400" dirty="0" smtClean="0">
                <a:solidFill>
                  <a:srgbClr val="00B050"/>
                </a:solidFill>
              </a:rPr>
              <a:t>Output Fiber Transceiver will be upgraded</a:t>
            </a:r>
          </a:p>
          <a:p>
            <a:pPr>
              <a:buFont typeface="Wingdings" pitchFamily="2" charset="2"/>
              <a:buChar char="§"/>
            </a:pPr>
            <a:r>
              <a:rPr lang="en-US" sz="1400" dirty="0" smtClean="0"/>
              <a:t> </a:t>
            </a:r>
            <a:r>
              <a:rPr lang="en-US" sz="1400" dirty="0" smtClean="0">
                <a:solidFill>
                  <a:srgbClr val="00B050"/>
                </a:solidFill>
              </a:rPr>
              <a:t>Requirements document complete</a:t>
            </a:r>
          </a:p>
          <a:p>
            <a:pPr>
              <a:buFont typeface="Wingdings" pitchFamily="2" charset="2"/>
              <a:buChar char="§"/>
            </a:pPr>
            <a:r>
              <a:rPr lang="en-US" sz="1400" dirty="0" smtClean="0"/>
              <a:t> </a:t>
            </a:r>
            <a:r>
              <a:rPr lang="en-US" sz="1400" dirty="0" smtClean="0">
                <a:solidFill>
                  <a:srgbClr val="00B050"/>
                </a:solidFill>
              </a:rPr>
              <a:t>New hardware design </a:t>
            </a:r>
            <a:endParaRPr lang="en-US" sz="1400" dirty="0">
              <a:solidFill>
                <a:srgbClr val="00B050"/>
              </a:solidFill>
            </a:endParaRPr>
          </a:p>
        </p:txBody>
      </p:sp>
      <p:sp>
        <p:nvSpPr>
          <p:cNvPr id="50" name="Rectangle 49"/>
          <p:cNvSpPr/>
          <p:nvPr/>
        </p:nvSpPr>
        <p:spPr bwMode="auto">
          <a:xfrm>
            <a:off x="0" y="3733800"/>
            <a:ext cx="4724400" cy="2514600"/>
          </a:xfrm>
          <a:prstGeom prst="rect">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tabLst>
                <a:tab pos="7834313" algn="l"/>
              </a:tabLst>
            </a:pPr>
            <a:r>
              <a:rPr lang="en-US" dirty="0" smtClean="0"/>
              <a:t>OUTLINE</a:t>
            </a:r>
          </a:p>
        </p:txBody>
      </p:sp>
      <p:sp>
        <p:nvSpPr>
          <p:cNvPr id="18434" name="Rectangle 3"/>
          <p:cNvSpPr>
            <a:spLocks noGrp="1" noChangeArrowheads="1"/>
          </p:cNvSpPr>
          <p:nvPr>
            <p:ph type="body" idx="1"/>
          </p:nvPr>
        </p:nvSpPr>
        <p:spPr>
          <a:xfrm>
            <a:off x="458788" y="763587"/>
            <a:ext cx="8229600" cy="5356225"/>
          </a:xfrm>
        </p:spPr>
        <p:txBody>
          <a:bodyPr/>
          <a:lstStyle/>
          <a:p>
            <a:pPr marL="514350" indent="-514350" eaLnBrk="1" hangingPunct="1">
              <a:spcBef>
                <a:spcPct val="0"/>
              </a:spcBef>
              <a:spcAft>
                <a:spcPts val="600"/>
              </a:spcAft>
            </a:pPr>
            <a:r>
              <a:rPr lang="en-US" sz="2000" dirty="0" smtClean="0"/>
              <a:t>Brief Overview   </a:t>
            </a:r>
          </a:p>
          <a:p>
            <a:pPr marL="862013" lvl="1" indent="-514350" eaLnBrk="1" hangingPunct="1">
              <a:spcBef>
                <a:spcPct val="0"/>
              </a:spcBef>
              <a:spcAft>
                <a:spcPts val="600"/>
              </a:spcAft>
              <a:buFontTx/>
              <a:buChar char="-"/>
            </a:pPr>
            <a:r>
              <a:rPr lang="en-US" sz="1400" dirty="0" smtClean="0"/>
              <a:t>Pipeline DAQ – 12GeV era is here!</a:t>
            </a:r>
          </a:p>
          <a:p>
            <a:pPr marL="862013" lvl="1" indent="-514350" eaLnBrk="1" hangingPunct="1">
              <a:spcBef>
                <a:spcPct val="0"/>
              </a:spcBef>
              <a:spcAft>
                <a:spcPts val="600"/>
              </a:spcAft>
              <a:buFontTx/>
              <a:buChar char="-"/>
            </a:pPr>
            <a:r>
              <a:rPr lang="en-US" sz="1400" dirty="0"/>
              <a:t>Quick Hardware Acronym Definitions</a:t>
            </a:r>
          </a:p>
          <a:p>
            <a:pPr marL="862013" lvl="1" indent="-514350" eaLnBrk="1" hangingPunct="1">
              <a:spcBef>
                <a:spcPct val="0"/>
              </a:spcBef>
              <a:spcAft>
                <a:spcPts val="600"/>
              </a:spcAft>
              <a:buFontTx/>
              <a:buChar char="-"/>
            </a:pPr>
            <a:r>
              <a:rPr lang="en-US" sz="1400" dirty="0" smtClean="0"/>
              <a:t>The Trigger information path</a:t>
            </a:r>
          </a:p>
          <a:p>
            <a:pPr lvl="3" eaLnBrk="1" hangingPunct="1">
              <a:spcBef>
                <a:spcPct val="0"/>
              </a:spcBef>
              <a:spcAft>
                <a:spcPts val="600"/>
              </a:spcAft>
              <a:buFont typeface="Arial" panose="020B0604020202020204" pitchFamily="34" charset="0"/>
              <a:buChar char="•"/>
            </a:pPr>
            <a:r>
              <a:rPr lang="en-US" sz="1400" dirty="0" smtClean="0">
                <a:solidFill>
                  <a:schemeClr val="tx1"/>
                </a:solidFill>
              </a:rPr>
              <a:t>Use extension of VME with high speed Gigabit Serial (VXS or VITA-41)</a:t>
            </a:r>
          </a:p>
          <a:p>
            <a:pPr lvl="3" eaLnBrk="1" hangingPunct="1">
              <a:spcBef>
                <a:spcPct val="0"/>
              </a:spcBef>
              <a:spcAft>
                <a:spcPts val="600"/>
              </a:spcAft>
              <a:buFont typeface="Arial" panose="020B0604020202020204" pitchFamily="34" charset="0"/>
              <a:buChar char="•"/>
            </a:pPr>
            <a:r>
              <a:rPr lang="en-US" sz="1400" dirty="0" smtClean="0">
                <a:solidFill>
                  <a:schemeClr val="tx1"/>
                </a:solidFill>
              </a:rPr>
              <a:t>Extensive use of multi-lane fiber optic transceivers and cable for Trigger system</a:t>
            </a:r>
          </a:p>
          <a:p>
            <a:pPr marL="862013" lvl="1" indent="-514350" eaLnBrk="1" hangingPunct="1">
              <a:spcBef>
                <a:spcPct val="0"/>
              </a:spcBef>
              <a:spcAft>
                <a:spcPts val="600"/>
              </a:spcAft>
              <a:buFontTx/>
              <a:buChar char="-"/>
            </a:pPr>
            <a:r>
              <a:rPr lang="en-US" sz="1400" dirty="0" smtClean="0"/>
              <a:t>Trigger System Hardware, Methods and Examples</a:t>
            </a:r>
          </a:p>
          <a:p>
            <a:pPr marL="514350" indent="-514350" eaLnBrk="1" hangingPunct="1">
              <a:spcBef>
                <a:spcPct val="0"/>
              </a:spcBef>
              <a:spcAft>
                <a:spcPts val="600"/>
              </a:spcAft>
            </a:pPr>
            <a:r>
              <a:rPr lang="en-US" sz="2000" dirty="0" smtClean="0"/>
              <a:t>Hardware Status</a:t>
            </a:r>
          </a:p>
          <a:p>
            <a:pPr marL="862013" lvl="1" indent="-514350" eaLnBrk="1" hangingPunct="1">
              <a:spcBef>
                <a:spcPct val="0"/>
              </a:spcBef>
              <a:spcAft>
                <a:spcPts val="600"/>
              </a:spcAft>
              <a:buFontTx/>
              <a:buChar char="-"/>
            </a:pPr>
            <a:r>
              <a:rPr lang="en-US" sz="1400" dirty="0" smtClean="0"/>
              <a:t>Instrument ‘Catalog’ </a:t>
            </a:r>
            <a:r>
              <a:rPr lang="en-US" sz="1400" dirty="0" smtClean="0">
                <a:sym typeface="Wingdings" panose="05000000000000000000" pitchFamily="2" charset="2"/>
              </a:rPr>
              <a:t></a:t>
            </a:r>
            <a:r>
              <a:rPr lang="en-US" sz="1400" dirty="0" smtClean="0"/>
              <a:t>Production Boards</a:t>
            </a:r>
          </a:p>
          <a:p>
            <a:pPr marL="1204913" lvl="2" indent="-514350" eaLnBrk="1" hangingPunct="1">
              <a:spcBef>
                <a:spcPct val="0"/>
              </a:spcBef>
              <a:spcAft>
                <a:spcPts val="600"/>
              </a:spcAft>
              <a:buFontTx/>
              <a:buChar char="-"/>
            </a:pPr>
            <a:r>
              <a:rPr lang="en-US" sz="1000" dirty="0" smtClean="0"/>
              <a:t>Hall D fully instrumented with new readout electronics</a:t>
            </a:r>
          </a:p>
          <a:p>
            <a:pPr marL="1204913" lvl="2" indent="-514350" eaLnBrk="1" hangingPunct="1">
              <a:spcBef>
                <a:spcPct val="0"/>
              </a:spcBef>
              <a:spcAft>
                <a:spcPts val="600"/>
              </a:spcAft>
              <a:buFontTx/>
              <a:buChar char="-"/>
            </a:pPr>
            <a:r>
              <a:rPr lang="en-US" sz="1000" dirty="0" smtClean="0"/>
              <a:t>Hall B custom electronics</a:t>
            </a:r>
          </a:p>
          <a:p>
            <a:pPr marL="1547813" lvl="3" indent="-514350" eaLnBrk="1" hangingPunct="1">
              <a:spcBef>
                <a:spcPct val="0"/>
              </a:spcBef>
              <a:spcAft>
                <a:spcPts val="600"/>
              </a:spcAft>
              <a:buFontTx/>
              <a:buChar char="-"/>
            </a:pPr>
            <a:r>
              <a:rPr lang="en-US" sz="1000" u="sng" dirty="0" smtClean="0"/>
              <a:t>D</a:t>
            </a:r>
            <a:r>
              <a:rPr lang="en-US" sz="1000" dirty="0" smtClean="0"/>
              <a:t>rift </a:t>
            </a:r>
            <a:r>
              <a:rPr lang="en-US" sz="1000" u="sng" dirty="0" smtClean="0"/>
              <a:t>C</a:t>
            </a:r>
            <a:r>
              <a:rPr lang="en-US" sz="1000" dirty="0" smtClean="0"/>
              <a:t>hamber </a:t>
            </a:r>
            <a:r>
              <a:rPr lang="en-US" sz="1000" u="sng" dirty="0" smtClean="0"/>
              <a:t>R</a:t>
            </a:r>
            <a:r>
              <a:rPr lang="en-US" sz="1000" dirty="0" smtClean="0"/>
              <a:t>eadout </a:t>
            </a:r>
            <a:r>
              <a:rPr lang="en-US" sz="1000" u="sng" dirty="0" smtClean="0"/>
              <a:t>B</a:t>
            </a:r>
            <a:r>
              <a:rPr lang="en-US" sz="1000" dirty="0" smtClean="0"/>
              <a:t>oard (DCRB)</a:t>
            </a:r>
          </a:p>
          <a:p>
            <a:pPr marL="1204913" lvl="2" indent="-514350" eaLnBrk="1" hangingPunct="1">
              <a:spcBef>
                <a:spcPct val="0"/>
              </a:spcBef>
              <a:spcAft>
                <a:spcPts val="600"/>
              </a:spcAft>
              <a:buFontTx/>
              <a:buChar char="-"/>
            </a:pPr>
            <a:r>
              <a:rPr lang="en-US" sz="1000" dirty="0" smtClean="0"/>
              <a:t>Hall A custom electronics</a:t>
            </a:r>
          </a:p>
          <a:p>
            <a:pPr marL="1547813" lvl="3" indent="-514350" eaLnBrk="1" hangingPunct="1">
              <a:spcBef>
                <a:spcPct val="0"/>
              </a:spcBef>
              <a:spcAft>
                <a:spcPts val="600"/>
              </a:spcAft>
              <a:buFontTx/>
              <a:buChar char="-"/>
            </a:pPr>
            <a:r>
              <a:rPr lang="en-US" sz="1000" dirty="0" smtClean="0"/>
              <a:t>VETROC – VXS Electron Trigger &amp; ReadOut control board</a:t>
            </a:r>
          </a:p>
          <a:p>
            <a:pPr marL="862013" lvl="1" indent="-514350" eaLnBrk="1" hangingPunct="1">
              <a:spcBef>
                <a:spcPct val="0"/>
              </a:spcBef>
              <a:spcAft>
                <a:spcPts val="600"/>
              </a:spcAft>
              <a:buFontTx/>
              <a:buChar char="-"/>
            </a:pPr>
            <a:r>
              <a:rPr lang="en-US" sz="1400" dirty="0" smtClean="0"/>
              <a:t>New Applications</a:t>
            </a:r>
          </a:p>
          <a:p>
            <a:pPr marL="1204913" lvl="2" indent="-514350" eaLnBrk="1" hangingPunct="1">
              <a:spcBef>
                <a:spcPct val="0"/>
              </a:spcBef>
              <a:spcAft>
                <a:spcPts val="600"/>
              </a:spcAft>
              <a:buFontTx/>
              <a:buChar char="-"/>
            </a:pPr>
            <a:r>
              <a:rPr lang="en-US" sz="1200" dirty="0" smtClean="0"/>
              <a:t>New DAQ hardware successfully used for Heavy Photon Search beam test </a:t>
            </a:r>
            <a:r>
              <a:rPr lang="en-US" sz="1200" dirty="0" smtClean="0">
                <a:sym typeface="Wingdings" pitchFamily="2" charset="2"/>
              </a:rPr>
              <a:t> December 2014</a:t>
            </a:r>
          </a:p>
          <a:p>
            <a:pPr marL="1204913" lvl="2" indent="-514350" eaLnBrk="1" hangingPunct="1">
              <a:spcBef>
                <a:spcPct val="0"/>
              </a:spcBef>
              <a:spcAft>
                <a:spcPts val="600"/>
              </a:spcAft>
              <a:buFontTx/>
              <a:buChar char="-"/>
            </a:pPr>
            <a:r>
              <a:rPr lang="en-US" sz="1200" dirty="0" smtClean="0"/>
              <a:t>Pipeline DAQ/Trigger for NPS at high e</a:t>
            </a:r>
            <a:r>
              <a:rPr lang="en-US" sz="1200" baseline="30000" dirty="0" smtClean="0"/>
              <a:t>- </a:t>
            </a:r>
            <a:r>
              <a:rPr lang="en-US" sz="1200" dirty="0" smtClean="0"/>
              <a:t> (Cluster finding)</a:t>
            </a:r>
          </a:p>
          <a:p>
            <a:pPr marL="1204913" lvl="2" indent="-514350" eaLnBrk="1" hangingPunct="1">
              <a:spcBef>
                <a:spcPct val="0"/>
              </a:spcBef>
              <a:spcAft>
                <a:spcPts val="600"/>
              </a:spcAft>
              <a:buFontTx/>
              <a:buChar char="-"/>
            </a:pPr>
            <a:r>
              <a:rPr lang="en-US" sz="1200" dirty="0" smtClean="0"/>
              <a:t>FPGA Readout Board -  Will use for Hall B RICH detector and new applications</a:t>
            </a:r>
            <a:endParaRPr lang="en-US" sz="2800" dirty="0" smtClean="0"/>
          </a:p>
          <a:p>
            <a:pPr marL="862013" lvl="1" indent="-514350" eaLnBrk="1" hangingPunct="1">
              <a:spcBef>
                <a:spcPct val="0"/>
              </a:spcBef>
              <a:spcAft>
                <a:spcPts val="600"/>
              </a:spcAft>
              <a:buFontTx/>
              <a:buChar char="-"/>
            </a:pPr>
            <a:r>
              <a:rPr lang="en-US" sz="2800" dirty="0" smtClean="0"/>
              <a:t>Summary</a:t>
            </a:r>
            <a:endParaRPr lang="en-US" sz="3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514600" y="1878568"/>
            <a:ext cx="1524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eaLnBrk="0" hangingPunct="0">
              <a:defRPr/>
            </a:pPr>
            <a:r>
              <a:rPr lang="en-US" sz="1200" b="1" dirty="0" smtClean="0">
                <a:solidFill>
                  <a:schemeClr val="tx1"/>
                </a:solidFill>
              </a:rPr>
              <a:t>Xilinx FPGA  Channel Sum</a:t>
            </a:r>
            <a:endParaRPr lang="en-US" sz="1200" b="1" dirty="0">
              <a:solidFill>
                <a:schemeClr val="tx1"/>
              </a:solidFill>
            </a:endParaRPr>
          </a:p>
          <a:p>
            <a:pPr algn="ctr" eaLnBrk="0" hangingPunct="0">
              <a:defRPr/>
            </a:pPr>
            <a:r>
              <a:rPr lang="en-US" sz="1200" b="1" dirty="0" smtClean="0">
                <a:solidFill>
                  <a:schemeClr val="tx1"/>
                </a:solidFill>
              </a:rPr>
              <a:t>Processing</a:t>
            </a:r>
            <a:endParaRPr lang="en-US" sz="1200" b="1" dirty="0">
              <a:solidFill>
                <a:schemeClr val="tx1"/>
              </a:solidFill>
            </a:endParaRPr>
          </a:p>
        </p:txBody>
      </p:sp>
      <p:cxnSp>
        <p:nvCxnSpPr>
          <p:cNvPr id="66" name="Straight Arrow Connector 65"/>
          <p:cNvCxnSpPr/>
          <p:nvPr/>
        </p:nvCxnSpPr>
        <p:spPr>
          <a:xfrm>
            <a:off x="7162800" y="2133600"/>
            <a:ext cx="53340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29" name="TextBox 66"/>
          <p:cNvSpPr txBox="1">
            <a:spLocks noChangeArrowheads="1"/>
          </p:cNvSpPr>
          <p:nvPr/>
        </p:nvSpPr>
        <p:spPr bwMode="auto">
          <a:xfrm>
            <a:off x="7391400" y="1676400"/>
            <a:ext cx="1752600" cy="984885"/>
          </a:xfrm>
          <a:prstGeom prst="rect">
            <a:avLst/>
          </a:prstGeom>
          <a:noFill/>
          <a:ln w="9525">
            <a:noFill/>
            <a:miter lim="800000"/>
            <a:headEnd/>
            <a:tailEnd/>
          </a:ln>
        </p:spPr>
        <p:txBody>
          <a:bodyPr wrap="square" lIns="0" tIns="0" rIns="0" bIns="0">
            <a:spAutoFit/>
          </a:bodyPr>
          <a:lstStyle/>
          <a:p>
            <a:pPr algn="ctr" eaLnBrk="0" hangingPunct="0"/>
            <a:r>
              <a:rPr lang="en-US" sz="1600" b="1" dirty="0"/>
              <a:t>To </a:t>
            </a:r>
            <a:r>
              <a:rPr lang="en-US" sz="1600" b="1" dirty="0" smtClean="0"/>
              <a:t>Crate</a:t>
            </a:r>
          </a:p>
          <a:p>
            <a:pPr algn="ctr" eaLnBrk="0" hangingPunct="0"/>
            <a:r>
              <a:rPr lang="en-US" sz="1600" b="1" dirty="0" smtClean="0"/>
              <a:t>Trigger</a:t>
            </a:r>
          </a:p>
          <a:p>
            <a:pPr algn="ctr" eaLnBrk="0" hangingPunct="0"/>
            <a:r>
              <a:rPr lang="en-US" sz="1600" b="1" dirty="0" smtClean="0"/>
              <a:t>Processor</a:t>
            </a:r>
          </a:p>
          <a:p>
            <a:pPr algn="ctr" eaLnBrk="0" hangingPunct="0"/>
            <a:r>
              <a:rPr lang="en-US" sz="1600" b="1" dirty="0" smtClean="0"/>
              <a:t>(VXS Switch Card)</a:t>
            </a:r>
            <a:endParaRPr lang="en-US" sz="1600" b="1" dirty="0"/>
          </a:p>
        </p:txBody>
      </p:sp>
      <p:sp>
        <p:nvSpPr>
          <p:cNvPr id="21538" name="Title 1"/>
          <p:cNvSpPr>
            <a:spLocks noGrp="1"/>
          </p:cNvSpPr>
          <p:nvPr>
            <p:ph type="title"/>
          </p:nvPr>
        </p:nvSpPr>
        <p:spPr>
          <a:xfrm>
            <a:off x="438150" y="76200"/>
            <a:ext cx="8362950" cy="762000"/>
          </a:xfrm>
        </p:spPr>
        <p:txBody>
          <a:bodyPr/>
          <a:lstStyle/>
          <a:p>
            <a:r>
              <a:rPr lang="en-US" sz="1800" dirty="0" smtClean="0"/>
              <a:t>Trigger Data Encoding Format </a:t>
            </a:r>
            <a:br>
              <a:rPr lang="en-US" sz="1800" dirty="0" smtClean="0"/>
            </a:br>
            <a:r>
              <a:rPr lang="en-US" sz="1800" dirty="0" smtClean="0"/>
              <a:t>HPS Test Run – May 2012</a:t>
            </a:r>
            <a:br>
              <a:rPr lang="en-US" sz="1800" dirty="0" smtClean="0"/>
            </a:br>
            <a:endParaRPr lang="en-US" sz="1800" dirty="0" smtClean="0">
              <a:solidFill>
                <a:srgbClr val="FF0000"/>
              </a:solidFill>
            </a:endParaRPr>
          </a:p>
        </p:txBody>
      </p:sp>
      <p:grpSp>
        <p:nvGrpSpPr>
          <p:cNvPr id="2" name="Group 74"/>
          <p:cNvGrpSpPr/>
          <p:nvPr/>
        </p:nvGrpSpPr>
        <p:grpSpPr>
          <a:xfrm>
            <a:off x="139700" y="784225"/>
            <a:ext cx="1537566" cy="1044575"/>
            <a:chOff x="139700" y="784225"/>
            <a:chExt cx="1537566" cy="1044575"/>
          </a:xfrm>
        </p:grpSpPr>
        <p:pic>
          <p:nvPicPr>
            <p:cNvPr id="21505" name="Picture 2"/>
            <p:cNvPicPr>
              <a:picLocks noChangeAspect="1" noChangeArrowheads="1"/>
            </p:cNvPicPr>
            <p:nvPr/>
          </p:nvPicPr>
          <p:blipFill>
            <a:blip r:embed="rId2" cstate="print"/>
            <a:srcRect/>
            <a:stretch>
              <a:fillRect/>
            </a:stretch>
          </p:blipFill>
          <p:spPr bwMode="auto">
            <a:xfrm>
              <a:off x="774125" y="784225"/>
              <a:ext cx="200565" cy="274888"/>
            </a:xfrm>
            <a:prstGeom prst="rect">
              <a:avLst/>
            </a:prstGeom>
            <a:noFill/>
            <a:ln w="9525">
              <a:noFill/>
              <a:miter lim="800000"/>
              <a:headEnd/>
              <a:tailEnd/>
            </a:ln>
          </p:spPr>
        </p:pic>
        <p:sp>
          <p:nvSpPr>
            <p:cNvPr id="40" name="Pentagon 39"/>
            <p:cNvSpPr/>
            <p:nvPr/>
          </p:nvSpPr>
          <p:spPr>
            <a:xfrm flipH="1">
              <a:off x="646683" y="1299182"/>
              <a:ext cx="367702" cy="234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sz="1400" b="1" dirty="0">
                <a:solidFill>
                  <a:schemeClr val="tx1"/>
                </a:solidFill>
              </a:endParaRPr>
            </a:p>
          </p:txBody>
        </p:sp>
        <p:cxnSp>
          <p:nvCxnSpPr>
            <p:cNvPr id="63" name="Straight Arrow Connector 62"/>
            <p:cNvCxnSpPr>
              <a:stCxn id="40" idx="1"/>
            </p:cNvCxnSpPr>
            <p:nvPr/>
          </p:nvCxnSpPr>
          <p:spPr>
            <a:xfrm>
              <a:off x="1014385" y="1416468"/>
              <a:ext cx="357215" cy="17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535" name="Freeform 32"/>
            <p:cNvSpPr>
              <a:spLocks noChangeArrowheads="1"/>
            </p:cNvSpPr>
            <p:nvPr/>
          </p:nvSpPr>
          <p:spPr bwMode="auto">
            <a:xfrm>
              <a:off x="139700" y="1456785"/>
              <a:ext cx="460324" cy="372015"/>
            </a:xfrm>
            <a:custGeom>
              <a:avLst/>
              <a:gdLst>
                <a:gd name="T0" fmla="*/ 0 w 1192378"/>
                <a:gd name="T1" fmla="*/ 0 h 285240"/>
                <a:gd name="T2" fmla="*/ 115800 w 1192378"/>
                <a:gd name="T3" fmla="*/ 595190 h 285240"/>
                <a:gd name="T4" fmla="*/ 273532 w 1192378"/>
                <a:gd name="T5" fmla="*/ 296886 h 285240"/>
                <a:gd name="T6" fmla="*/ 496537 w 1192378"/>
                <a:gd name="T7" fmla="*/ 73704 h 285240"/>
                <a:gd name="T8" fmla="*/ 1048628 w 1192378"/>
                <a:gd name="T9" fmla="*/ 16533 h 285240"/>
                <a:gd name="T10" fmla="*/ 1048628 w 1192378"/>
                <a:gd name="T11" fmla="*/ 16533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eaLnBrk="0" hangingPunct="0"/>
              <a:endParaRPr lang="en-US" dirty="0"/>
            </a:p>
          </p:txBody>
        </p:sp>
        <p:cxnSp>
          <p:nvCxnSpPr>
            <p:cNvPr id="44" name="Straight Arrow Connector 43"/>
            <p:cNvCxnSpPr/>
            <p:nvPr/>
          </p:nvCxnSpPr>
          <p:spPr>
            <a:xfrm>
              <a:off x="358588" y="1416424"/>
              <a:ext cx="288792" cy="371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a:endCxn id="40" idx="0"/>
            </p:cNvCxnSpPr>
            <p:nvPr/>
          </p:nvCxnSpPr>
          <p:spPr>
            <a:xfrm rot="16200000" flipH="1">
              <a:off x="740867" y="1164945"/>
              <a:ext cx="268474"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a:off x="1095375" y="857250"/>
              <a:ext cx="581891" cy="492443"/>
            </a:xfrm>
            <a:prstGeom prst="rect">
              <a:avLst/>
            </a:prstGeom>
            <a:noFill/>
            <a:ln>
              <a:noFill/>
            </a:ln>
          </p:spPr>
          <p:txBody>
            <a:bodyPr wrap="none" lIns="0" tIns="0" rIns="0" bIns="0" rtlCol="0">
              <a:spAutoFit/>
            </a:bodyPr>
            <a:lstStyle/>
            <a:p>
              <a:r>
                <a:rPr lang="en-US" sz="1400" dirty="0" smtClean="0"/>
                <a:t>12</a:t>
              </a:r>
              <a:r>
                <a:rPr lang="en-US" dirty="0" smtClean="0"/>
                <a:t> </a:t>
              </a:r>
              <a:r>
                <a:rPr lang="en-US" sz="1400" dirty="0" smtClean="0"/>
                <a:t>Bits</a:t>
              </a:r>
              <a:endParaRPr lang="en-US" sz="1400" dirty="0"/>
            </a:p>
          </p:txBody>
        </p:sp>
      </p:grpSp>
      <p:grpSp>
        <p:nvGrpSpPr>
          <p:cNvPr id="3" name="Group 76"/>
          <p:cNvGrpSpPr/>
          <p:nvPr/>
        </p:nvGrpSpPr>
        <p:grpSpPr>
          <a:xfrm>
            <a:off x="205353" y="2667000"/>
            <a:ext cx="1585191" cy="1044575"/>
            <a:chOff x="139700" y="784225"/>
            <a:chExt cx="1585191" cy="1044575"/>
          </a:xfrm>
        </p:grpSpPr>
        <p:pic>
          <p:nvPicPr>
            <p:cNvPr id="78" name="Picture 2"/>
            <p:cNvPicPr>
              <a:picLocks noChangeAspect="1" noChangeArrowheads="1"/>
            </p:cNvPicPr>
            <p:nvPr/>
          </p:nvPicPr>
          <p:blipFill>
            <a:blip r:embed="rId2" cstate="print"/>
            <a:srcRect/>
            <a:stretch>
              <a:fillRect/>
            </a:stretch>
          </p:blipFill>
          <p:spPr bwMode="auto">
            <a:xfrm>
              <a:off x="774125" y="784225"/>
              <a:ext cx="200565" cy="274888"/>
            </a:xfrm>
            <a:prstGeom prst="rect">
              <a:avLst/>
            </a:prstGeom>
            <a:noFill/>
            <a:ln w="9525">
              <a:noFill/>
              <a:miter lim="800000"/>
              <a:headEnd/>
              <a:tailEnd/>
            </a:ln>
          </p:spPr>
        </p:pic>
        <p:sp>
          <p:nvSpPr>
            <p:cNvPr id="79" name="Pentagon 78"/>
            <p:cNvSpPr/>
            <p:nvPr/>
          </p:nvSpPr>
          <p:spPr>
            <a:xfrm flipH="1">
              <a:off x="646683" y="1299182"/>
              <a:ext cx="367702" cy="234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sz="1400" b="1" dirty="0">
                <a:solidFill>
                  <a:schemeClr val="tx1"/>
                </a:solidFill>
              </a:endParaRPr>
            </a:p>
          </p:txBody>
        </p:sp>
        <p:cxnSp>
          <p:nvCxnSpPr>
            <p:cNvPr id="80" name="Straight Arrow Connector 79"/>
            <p:cNvCxnSpPr>
              <a:stCxn id="79" idx="1"/>
            </p:cNvCxnSpPr>
            <p:nvPr/>
          </p:nvCxnSpPr>
          <p:spPr>
            <a:xfrm>
              <a:off x="1014385" y="1416468"/>
              <a:ext cx="357215" cy="17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1" name="Freeform 32"/>
            <p:cNvSpPr>
              <a:spLocks noChangeArrowheads="1"/>
            </p:cNvSpPr>
            <p:nvPr/>
          </p:nvSpPr>
          <p:spPr bwMode="auto">
            <a:xfrm>
              <a:off x="139700" y="1456785"/>
              <a:ext cx="460324" cy="372015"/>
            </a:xfrm>
            <a:custGeom>
              <a:avLst/>
              <a:gdLst>
                <a:gd name="T0" fmla="*/ 0 w 1192378"/>
                <a:gd name="T1" fmla="*/ 0 h 285240"/>
                <a:gd name="T2" fmla="*/ 115800 w 1192378"/>
                <a:gd name="T3" fmla="*/ 595190 h 285240"/>
                <a:gd name="T4" fmla="*/ 273532 w 1192378"/>
                <a:gd name="T5" fmla="*/ 296886 h 285240"/>
                <a:gd name="T6" fmla="*/ 496537 w 1192378"/>
                <a:gd name="T7" fmla="*/ 73704 h 285240"/>
                <a:gd name="T8" fmla="*/ 1048628 w 1192378"/>
                <a:gd name="T9" fmla="*/ 16533 h 285240"/>
                <a:gd name="T10" fmla="*/ 1048628 w 1192378"/>
                <a:gd name="T11" fmla="*/ 16533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eaLnBrk="0" hangingPunct="0"/>
              <a:endParaRPr lang="en-US" dirty="0"/>
            </a:p>
          </p:txBody>
        </p:sp>
        <p:cxnSp>
          <p:nvCxnSpPr>
            <p:cNvPr id="83" name="Straight Arrow Connector 82"/>
            <p:cNvCxnSpPr/>
            <p:nvPr/>
          </p:nvCxnSpPr>
          <p:spPr>
            <a:xfrm>
              <a:off x="358588" y="1416424"/>
              <a:ext cx="288792" cy="371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84" name="Straight Arrow Connector 83"/>
            <p:cNvCxnSpPr>
              <a:endCxn id="79" idx="0"/>
            </p:cNvCxnSpPr>
            <p:nvPr/>
          </p:nvCxnSpPr>
          <p:spPr>
            <a:xfrm rot="16200000" flipH="1">
              <a:off x="740867" y="1164945"/>
              <a:ext cx="268474"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1143000" y="876300"/>
              <a:ext cx="581891" cy="492443"/>
            </a:xfrm>
            <a:prstGeom prst="rect">
              <a:avLst/>
            </a:prstGeom>
            <a:noFill/>
            <a:ln>
              <a:noFill/>
            </a:ln>
          </p:spPr>
          <p:txBody>
            <a:bodyPr wrap="none" lIns="0" tIns="0" rIns="0" bIns="0" rtlCol="0">
              <a:spAutoFit/>
            </a:bodyPr>
            <a:lstStyle/>
            <a:p>
              <a:r>
                <a:rPr lang="en-US" sz="1400" dirty="0" smtClean="0"/>
                <a:t>12</a:t>
              </a:r>
              <a:r>
                <a:rPr lang="en-US" dirty="0" smtClean="0"/>
                <a:t> </a:t>
              </a:r>
              <a:r>
                <a:rPr lang="en-US" sz="1400" dirty="0" smtClean="0"/>
                <a:t>Bits</a:t>
              </a:r>
              <a:endParaRPr lang="en-US" sz="1400" dirty="0"/>
            </a:p>
          </p:txBody>
        </p:sp>
      </p:grpSp>
      <p:sp>
        <p:nvSpPr>
          <p:cNvPr id="86" name="Oval 85"/>
          <p:cNvSpPr/>
          <p:nvPr/>
        </p:nvSpPr>
        <p:spPr bwMode="auto">
          <a:xfrm>
            <a:off x="838200" y="19050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87" name="Oval 86"/>
          <p:cNvSpPr/>
          <p:nvPr/>
        </p:nvSpPr>
        <p:spPr bwMode="auto">
          <a:xfrm flipV="1">
            <a:off x="838200" y="23622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88" name="TextBox 87"/>
          <p:cNvSpPr txBox="1"/>
          <p:nvPr/>
        </p:nvSpPr>
        <p:spPr>
          <a:xfrm>
            <a:off x="152400" y="1152525"/>
            <a:ext cx="479298" cy="246221"/>
          </a:xfrm>
          <a:prstGeom prst="rect">
            <a:avLst/>
          </a:prstGeom>
          <a:noFill/>
          <a:ln>
            <a:noFill/>
          </a:ln>
        </p:spPr>
        <p:txBody>
          <a:bodyPr wrap="none" lIns="0" tIns="0" rIns="0" bIns="0" rtlCol="0">
            <a:spAutoFit/>
          </a:bodyPr>
          <a:lstStyle/>
          <a:p>
            <a:r>
              <a:rPr lang="en-US" sz="1600" dirty="0" smtClean="0"/>
              <a:t>CH-1</a:t>
            </a:r>
            <a:endParaRPr lang="en-US" sz="1600" dirty="0"/>
          </a:p>
        </p:txBody>
      </p:sp>
      <p:sp>
        <p:nvSpPr>
          <p:cNvPr id="89" name="TextBox 88"/>
          <p:cNvSpPr txBox="1"/>
          <p:nvPr/>
        </p:nvSpPr>
        <p:spPr>
          <a:xfrm>
            <a:off x="161925" y="3000375"/>
            <a:ext cx="581891" cy="246221"/>
          </a:xfrm>
          <a:prstGeom prst="rect">
            <a:avLst/>
          </a:prstGeom>
          <a:noFill/>
          <a:ln>
            <a:noFill/>
          </a:ln>
        </p:spPr>
        <p:txBody>
          <a:bodyPr wrap="none" lIns="0" tIns="0" rIns="0" bIns="0" rtlCol="0">
            <a:spAutoFit/>
          </a:bodyPr>
          <a:lstStyle/>
          <a:p>
            <a:r>
              <a:rPr lang="en-US" sz="1600" dirty="0" smtClean="0"/>
              <a:t>CH-16</a:t>
            </a:r>
            <a:endParaRPr lang="en-US" sz="1600" dirty="0"/>
          </a:p>
        </p:txBody>
      </p:sp>
      <p:cxnSp>
        <p:nvCxnSpPr>
          <p:cNvPr id="91" name="Straight Connector 90"/>
          <p:cNvCxnSpPr/>
          <p:nvPr/>
        </p:nvCxnSpPr>
        <p:spPr bwMode="auto">
          <a:xfrm>
            <a:off x="1266825" y="1304925"/>
            <a:ext cx="290946" cy="2638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flipH="1" flipV="1">
            <a:off x="1466850" y="3238500"/>
            <a:ext cx="85725" cy="15091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7" name="Elbow Connector 96"/>
          <p:cNvCxnSpPr/>
          <p:nvPr/>
        </p:nvCxnSpPr>
        <p:spPr bwMode="auto">
          <a:xfrm>
            <a:off x="1363851" y="1424552"/>
            <a:ext cx="1162373" cy="737462"/>
          </a:xfrm>
          <a:prstGeom prst="bentConnector3">
            <a:avLst>
              <a:gd name="adj1" fmla="val 50000"/>
            </a:avLst>
          </a:prstGeom>
          <a:solidFill>
            <a:schemeClr val="accent1"/>
          </a:solidFill>
          <a:ln w="15875" cap="flat" cmpd="sng" algn="ctr">
            <a:solidFill>
              <a:schemeClr val="tx1"/>
            </a:solidFill>
            <a:prstDash val="solid"/>
            <a:round/>
            <a:headEnd type="none" w="med" len="med"/>
            <a:tailEnd type="arrow" w="med" len="med"/>
          </a:ln>
          <a:effectLst/>
        </p:spPr>
      </p:cxnSp>
      <p:cxnSp>
        <p:nvCxnSpPr>
          <p:cNvPr id="100" name="Elbow Connector 99"/>
          <p:cNvCxnSpPr/>
          <p:nvPr/>
        </p:nvCxnSpPr>
        <p:spPr bwMode="auto">
          <a:xfrm flipV="1">
            <a:off x="1468464" y="2535264"/>
            <a:ext cx="1070675" cy="773624"/>
          </a:xfrm>
          <a:prstGeom prst="bentConnector3">
            <a:avLst>
              <a:gd name="adj1" fmla="val 50000"/>
            </a:avLst>
          </a:prstGeom>
          <a:solidFill>
            <a:schemeClr val="accent1"/>
          </a:solidFill>
          <a:ln w="15875" cap="flat" cmpd="sng" algn="ctr">
            <a:solidFill>
              <a:schemeClr val="tx1"/>
            </a:solidFill>
            <a:prstDash val="solid"/>
            <a:round/>
            <a:headEnd type="none" w="med" len="med"/>
            <a:tailEnd type="arrow"/>
          </a:ln>
          <a:effectLst/>
        </p:spPr>
      </p:cxnSp>
      <p:sp>
        <p:nvSpPr>
          <p:cNvPr id="109" name="TextBox 108"/>
          <p:cNvSpPr txBox="1"/>
          <p:nvPr/>
        </p:nvSpPr>
        <p:spPr>
          <a:xfrm>
            <a:off x="4572000" y="1219200"/>
            <a:ext cx="2590799" cy="2266950"/>
          </a:xfrm>
          <a:prstGeom prst="rect">
            <a:avLst/>
          </a:prstGeom>
          <a:noFill/>
          <a:ln>
            <a:solidFill>
              <a:srgbClr val="FF0000"/>
            </a:solidFill>
          </a:ln>
        </p:spPr>
        <p:txBody>
          <a:bodyPr wrap="square" rtlCol="0">
            <a:spAutoFit/>
          </a:bodyPr>
          <a:lstStyle/>
          <a:p>
            <a:r>
              <a:rPr lang="en-US" sz="1400" dirty="0" smtClean="0">
                <a:latin typeface="Arial" pitchFamily="34" charset="0"/>
                <a:cs typeface="Arial" pitchFamily="34" charset="0"/>
              </a:rPr>
              <a:t>VXS Gigabit serial fabric</a:t>
            </a:r>
          </a:p>
          <a:p>
            <a:r>
              <a:rPr lang="en-US" sz="1400" dirty="0" smtClean="0">
                <a:latin typeface="Arial" pitchFamily="34" charset="0"/>
                <a:cs typeface="Arial" pitchFamily="34" charset="0"/>
              </a:rPr>
              <a:t>Transfer rate of </a:t>
            </a:r>
            <a:r>
              <a:rPr lang="en-US" sz="1400" b="1" i="1" dirty="0" smtClean="0">
                <a:latin typeface="Arial" pitchFamily="34" charset="0"/>
                <a:cs typeface="Arial" pitchFamily="34" charset="0"/>
              </a:rPr>
              <a:t>4Gb/s</a:t>
            </a:r>
            <a:r>
              <a:rPr lang="en-US" sz="1400" dirty="0" smtClean="0">
                <a:latin typeface="Arial" pitchFamily="34" charset="0"/>
                <a:cs typeface="Arial" pitchFamily="34" charset="0"/>
              </a:rPr>
              <a:t> per board</a:t>
            </a:r>
          </a:p>
          <a:p>
            <a:r>
              <a:rPr lang="en-US" sz="1400" dirty="0" smtClean="0">
                <a:latin typeface="Arial" pitchFamily="34" charset="0"/>
                <a:cs typeface="Arial" pitchFamily="34" charset="0"/>
              </a:rPr>
              <a:t>(2 full duplex lanes @2.5Gb/s)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Use 32ns ‘frame’ to Transfer 16-bytes </a:t>
            </a:r>
          </a:p>
          <a:p>
            <a:r>
              <a:rPr lang="en-US" sz="1400" dirty="0" smtClean="0">
                <a:latin typeface="Arial" pitchFamily="34" charset="0"/>
                <a:cs typeface="Arial" pitchFamily="34" charset="0"/>
              </a:rPr>
              <a:t>Each channel is 1 byte:</a:t>
            </a:r>
          </a:p>
          <a:p>
            <a:r>
              <a:rPr lang="en-US" sz="1400" dirty="0" smtClean="0">
                <a:latin typeface="Arial" pitchFamily="34" charset="0"/>
                <a:cs typeface="Arial" pitchFamily="34" charset="0"/>
              </a:rPr>
              <a:t>5 bit Sum + 3 bits for timing</a:t>
            </a:r>
            <a:endParaRPr lang="en-US" sz="1400" dirty="0">
              <a:latin typeface="Arial" pitchFamily="34" charset="0"/>
              <a:cs typeface="Arial" pitchFamily="34" charset="0"/>
            </a:endParaRPr>
          </a:p>
        </p:txBody>
      </p:sp>
      <p:cxnSp>
        <p:nvCxnSpPr>
          <p:cNvPr id="126" name="Straight Arrow Connector 125"/>
          <p:cNvCxnSpPr/>
          <p:nvPr/>
        </p:nvCxnSpPr>
        <p:spPr bwMode="auto">
          <a:xfrm flipV="1">
            <a:off x="4038600" y="22098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27" name="Straight Arrow Connector 126"/>
          <p:cNvCxnSpPr/>
          <p:nvPr/>
        </p:nvCxnSpPr>
        <p:spPr bwMode="auto">
          <a:xfrm flipV="1">
            <a:off x="4038600" y="24384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28" name="Straight Arrow Connector 127"/>
          <p:cNvCxnSpPr/>
          <p:nvPr/>
        </p:nvCxnSpPr>
        <p:spPr bwMode="auto">
          <a:xfrm rot="10800000">
            <a:off x="4038600" y="21336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31" name="Straight Arrow Connector 130"/>
          <p:cNvCxnSpPr/>
          <p:nvPr/>
        </p:nvCxnSpPr>
        <p:spPr bwMode="auto">
          <a:xfrm rot="10800000">
            <a:off x="4038600" y="25146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sp>
        <p:nvSpPr>
          <p:cNvPr id="70" name="TextBox 69"/>
          <p:cNvSpPr txBox="1"/>
          <p:nvPr/>
        </p:nvSpPr>
        <p:spPr>
          <a:xfrm>
            <a:off x="171357" y="3952875"/>
            <a:ext cx="2071081" cy="646331"/>
          </a:xfrm>
          <a:prstGeom prst="rect">
            <a:avLst/>
          </a:prstGeom>
          <a:noFill/>
          <a:ln>
            <a:noFill/>
          </a:ln>
        </p:spPr>
        <p:txBody>
          <a:bodyPr wrap="none" lIns="0" tIns="0" rIns="0" bIns="0" rtlCol="0">
            <a:spAutoFit/>
          </a:bodyPr>
          <a:lstStyle/>
          <a:p>
            <a:pPr algn="ctr"/>
            <a:r>
              <a:rPr lang="en-US" sz="1400" dirty="0" smtClean="0">
                <a:latin typeface="Arial" pitchFamily="34" charset="0"/>
                <a:cs typeface="Arial" pitchFamily="34" charset="0"/>
              </a:rPr>
              <a:t>3 bit clock encoding</a:t>
            </a:r>
          </a:p>
          <a:p>
            <a:pPr algn="ctr"/>
            <a:r>
              <a:rPr lang="en-US" sz="1400" dirty="0" smtClean="0">
                <a:latin typeface="Arial" pitchFamily="34" charset="0"/>
                <a:cs typeface="Arial" pitchFamily="34" charset="0"/>
              </a:rPr>
              <a:t>Allows 4</a:t>
            </a:r>
            <a:r>
              <a:rPr lang="en-US" sz="1400" b="1" dirty="0" smtClean="0">
                <a:latin typeface="Arial" pitchFamily="34" charset="0"/>
                <a:cs typeface="Arial" pitchFamily="34" charset="0"/>
              </a:rPr>
              <a:t>ns</a:t>
            </a:r>
            <a:r>
              <a:rPr lang="en-US" sz="1400" dirty="0" smtClean="0">
                <a:latin typeface="Arial" pitchFamily="34" charset="0"/>
                <a:cs typeface="Arial" pitchFamily="34" charset="0"/>
              </a:rPr>
              <a:t> clock recovery</a:t>
            </a:r>
          </a:p>
          <a:p>
            <a:pPr algn="ctr"/>
            <a:r>
              <a:rPr lang="en-US" sz="1400" dirty="0" smtClean="0">
                <a:latin typeface="Arial" pitchFamily="34" charset="0"/>
                <a:cs typeface="Arial" pitchFamily="34" charset="0"/>
              </a:rPr>
              <a:t>in 32ns ‘frame’</a:t>
            </a:r>
            <a:endParaRPr lang="en-US" sz="1400" dirty="0">
              <a:latin typeface="Arial" pitchFamily="34" charset="0"/>
              <a:cs typeface="Arial" pitchFamily="34" charset="0"/>
            </a:endParaRPr>
          </a:p>
        </p:txBody>
      </p:sp>
      <p:sp>
        <p:nvSpPr>
          <p:cNvPr id="82" name="TextBox 81"/>
          <p:cNvSpPr txBox="1"/>
          <p:nvPr/>
        </p:nvSpPr>
        <p:spPr>
          <a:xfrm>
            <a:off x="5562600" y="3810000"/>
            <a:ext cx="1524000" cy="861774"/>
          </a:xfrm>
          <a:prstGeom prst="rect">
            <a:avLst/>
          </a:prstGeom>
          <a:noFill/>
          <a:ln>
            <a:noFill/>
          </a:ln>
        </p:spPr>
        <p:txBody>
          <a:bodyPr wrap="square" lIns="0" tIns="0" rIns="0" bIns="0" rtlCol="0">
            <a:spAutoFit/>
          </a:bodyPr>
          <a:lstStyle/>
          <a:p>
            <a:pPr algn="ctr"/>
            <a:r>
              <a:rPr lang="en-US" sz="1400" dirty="0" smtClean="0">
                <a:latin typeface="Arial" pitchFamily="34" charset="0"/>
                <a:cs typeface="Arial" pitchFamily="34" charset="0"/>
              </a:rPr>
              <a:t>16 Bytes in 32ns </a:t>
            </a:r>
          </a:p>
          <a:p>
            <a:pPr algn="ctr"/>
            <a:r>
              <a:rPr lang="en-US" sz="1400" dirty="0" smtClean="0">
                <a:latin typeface="Arial" pitchFamily="34" charset="0"/>
                <a:cs typeface="Arial" pitchFamily="34" charset="0"/>
              </a:rPr>
              <a:t>Meets the </a:t>
            </a:r>
            <a:r>
              <a:rPr lang="en-US" sz="1400" b="1" i="1" dirty="0" smtClean="0">
                <a:latin typeface="Arial" pitchFamily="34" charset="0"/>
                <a:cs typeface="Arial" pitchFamily="34" charset="0"/>
              </a:rPr>
              <a:t>4Gb/s</a:t>
            </a:r>
            <a:r>
              <a:rPr lang="en-US" sz="1400" dirty="0" smtClean="0">
                <a:latin typeface="Arial" pitchFamily="34" charset="0"/>
                <a:cs typeface="Arial" pitchFamily="34" charset="0"/>
              </a:rPr>
              <a:t> transfer bandwidth</a:t>
            </a:r>
          </a:p>
          <a:p>
            <a:pPr algn="ctr"/>
            <a:r>
              <a:rPr lang="en-US" sz="1400" dirty="0" smtClean="0">
                <a:latin typeface="Arial" pitchFamily="34" charset="0"/>
                <a:cs typeface="Arial" pitchFamily="34" charset="0"/>
              </a:rPr>
              <a:t>Per board</a:t>
            </a:r>
            <a:endParaRPr lang="en-US" sz="1400" dirty="0">
              <a:latin typeface="Arial" pitchFamily="34" charset="0"/>
              <a:cs typeface="Arial" pitchFamily="34" charset="0"/>
            </a:endParaRPr>
          </a:p>
        </p:txBody>
      </p:sp>
      <p:grpSp>
        <p:nvGrpSpPr>
          <p:cNvPr id="4" name="Group 116"/>
          <p:cNvGrpSpPr/>
          <p:nvPr/>
        </p:nvGrpSpPr>
        <p:grpSpPr>
          <a:xfrm>
            <a:off x="3124200" y="3390901"/>
            <a:ext cx="1905002" cy="1385907"/>
            <a:chOff x="5334000" y="3360314"/>
            <a:chExt cx="1867392" cy="983086"/>
          </a:xfrm>
        </p:grpSpPr>
        <p:sp>
          <p:nvSpPr>
            <p:cNvPr id="60" name="TextBox 59"/>
            <p:cNvSpPr txBox="1"/>
            <p:nvPr/>
          </p:nvSpPr>
          <p:spPr>
            <a:xfrm>
              <a:off x="5660793" y="3360314"/>
              <a:ext cx="469835" cy="174656"/>
            </a:xfrm>
            <a:prstGeom prst="rect">
              <a:avLst/>
            </a:prstGeom>
            <a:noFill/>
            <a:ln>
              <a:noFill/>
            </a:ln>
          </p:spPr>
          <p:txBody>
            <a:bodyPr wrap="none" lIns="0" tIns="0" rIns="0" bIns="0" rtlCol="0">
              <a:spAutoFit/>
            </a:bodyPr>
            <a:lstStyle/>
            <a:p>
              <a:r>
                <a:rPr lang="en-US" sz="1600" dirty="0" smtClean="0"/>
                <a:t>CH-1</a:t>
              </a:r>
              <a:endParaRPr lang="en-US" sz="1600" dirty="0"/>
            </a:p>
          </p:txBody>
        </p:sp>
        <p:sp>
          <p:nvSpPr>
            <p:cNvPr id="61" name="Oval 60"/>
            <p:cNvSpPr/>
            <p:nvPr/>
          </p:nvSpPr>
          <p:spPr bwMode="auto">
            <a:xfrm flipV="1">
              <a:off x="5334000" y="38862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62" name="Oval 61"/>
            <p:cNvSpPr/>
            <p:nvPr/>
          </p:nvSpPr>
          <p:spPr bwMode="auto">
            <a:xfrm flipV="1">
              <a:off x="5334000" y="40386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69" name="TextBox 68"/>
            <p:cNvSpPr txBox="1"/>
            <p:nvPr/>
          </p:nvSpPr>
          <p:spPr>
            <a:xfrm>
              <a:off x="5632782" y="4103531"/>
              <a:ext cx="570403" cy="174656"/>
            </a:xfrm>
            <a:prstGeom prst="rect">
              <a:avLst/>
            </a:prstGeom>
            <a:noFill/>
            <a:ln>
              <a:noFill/>
            </a:ln>
          </p:spPr>
          <p:txBody>
            <a:bodyPr wrap="none" lIns="0" tIns="0" rIns="0" bIns="0" rtlCol="0">
              <a:spAutoFit/>
            </a:bodyPr>
            <a:lstStyle/>
            <a:p>
              <a:r>
                <a:rPr lang="en-US" sz="1600" dirty="0" smtClean="0"/>
                <a:t>CH-16</a:t>
              </a:r>
              <a:endParaRPr lang="en-US" sz="1600" dirty="0"/>
            </a:p>
          </p:txBody>
        </p:sp>
        <p:sp>
          <p:nvSpPr>
            <p:cNvPr id="71" name="Right Brace 70"/>
            <p:cNvSpPr/>
            <p:nvPr/>
          </p:nvSpPr>
          <p:spPr bwMode="auto">
            <a:xfrm>
              <a:off x="6400800" y="3657600"/>
              <a:ext cx="381000" cy="685800"/>
            </a:xfrm>
            <a:prstGeom prst="rightBrac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73" name="TextBox 72"/>
            <p:cNvSpPr txBox="1"/>
            <p:nvPr/>
          </p:nvSpPr>
          <p:spPr>
            <a:xfrm>
              <a:off x="6816671" y="3906864"/>
              <a:ext cx="384721" cy="215444"/>
            </a:xfrm>
            <a:prstGeom prst="rect">
              <a:avLst/>
            </a:prstGeom>
            <a:noFill/>
            <a:ln>
              <a:noFill/>
            </a:ln>
          </p:spPr>
          <p:txBody>
            <a:bodyPr wrap="none" lIns="0" tIns="0" rIns="0" bIns="0" rtlCol="0">
              <a:spAutoFit/>
            </a:bodyPr>
            <a:lstStyle/>
            <a:p>
              <a:r>
                <a:rPr lang="en-US" sz="1400" dirty="0" smtClean="0"/>
                <a:t>32 ns</a:t>
              </a:r>
              <a:endParaRPr lang="en-US" sz="1400" dirty="0"/>
            </a:p>
          </p:txBody>
        </p:sp>
      </p:grpSp>
      <p:graphicFrame>
        <p:nvGraphicFramePr>
          <p:cNvPr id="49" name="Table 48"/>
          <p:cNvGraphicFramePr>
            <a:graphicFrameLocks noGrp="1"/>
          </p:cNvGraphicFramePr>
          <p:nvPr/>
        </p:nvGraphicFramePr>
        <p:xfrm>
          <a:off x="2305049" y="3657600"/>
          <a:ext cx="1762125" cy="388620"/>
        </p:xfrm>
        <a:graphic>
          <a:graphicData uri="http://schemas.openxmlformats.org/drawingml/2006/table">
            <a:tbl>
              <a:tblPr/>
              <a:tblGrid>
                <a:gridCol w="314885"/>
                <a:gridCol w="347786"/>
                <a:gridCol w="347786"/>
                <a:gridCol w="751668"/>
              </a:tblGrid>
              <a:tr h="388620">
                <a:tc>
                  <a:txBody>
                    <a:bodyPr/>
                    <a:lstStyle/>
                    <a:p>
                      <a:pPr algn="ctr" fontAlgn="b"/>
                      <a:r>
                        <a:rPr lang="en-US" sz="1400" b="0" i="0" u="none" strike="noStrike" dirty="0">
                          <a:solidFill>
                            <a:srgbClr val="000000"/>
                          </a:solidFill>
                          <a:latin typeface="Calibri"/>
                        </a:rPr>
                        <a:t>CE2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CE1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CE0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 Bit Sum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2" name="TextBox 19"/>
          <p:cNvSpPr txBox="1">
            <a:spLocks noChangeArrowheads="1"/>
          </p:cNvSpPr>
          <p:nvPr/>
        </p:nvSpPr>
        <p:spPr bwMode="auto">
          <a:xfrm>
            <a:off x="0" y="2019300"/>
            <a:ext cx="1066800" cy="369332"/>
          </a:xfrm>
          <a:prstGeom prst="rect">
            <a:avLst/>
          </a:prstGeom>
          <a:noFill/>
          <a:ln w="9525">
            <a:noFill/>
            <a:miter lim="800000"/>
            <a:headEnd/>
            <a:tailEnd/>
          </a:ln>
        </p:spPr>
        <p:txBody>
          <a:bodyPr lIns="0" tIns="0" rIns="0" bIns="0">
            <a:spAutoFit/>
          </a:bodyPr>
          <a:lstStyle/>
          <a:p>
            <a:pPr algn="ctr" eaLnBrk="0" hangingPunct="0"/>
            <a:r>
              <a:rPr lang="en-US" sz="1200" b="1" dirty="0" smtClean="0"/>
              <a:t>Calorimeter</a:t>
            </a:r>
          </a:p>
          <a:p>
            <a:pPr algn="ctr" eaLnBrk="0" hangingPunct="0"/>
            <a:r>
              <a:rPr lang="en-US" sz="1200" dirty="0" smtClean="0"/>
              <a:t>Detector Inputs</a:t>
            </a:r>
            <a:endParaRPr lang="en-US" sz="1200" b="1" dirty="0"/>
          </a:p>
        </p:txBody>
      </p:sp>
      <p:graphicFrame>
        <p:nvGraphicFramePr>
          <p:cNvPr id="54" name="Table 53"/>
          <p:cNvGraphicFramePr>
            <a:graphicFrameLocks noGrp="1"/>
          </p:cNvGraphicFramePr>
          <p:nvPr/>
        </p:nvGraphicFramePr>
        <p:xfrm>
          <a:off x="2333624" y="4686300"/>
          <a:ext cx="1762125" cy="388620"/>
        </p:xfrm>
        <a:graphic>
          <a:graphicData uri="http://schemas.openxmlformats.org/drawingml/2006/table">
            <a:tbl>
              <a:tblPr/>
              <a:tblGrid>
                <a:gridCol w="314885"/>
                <a:gridCol w="347786"/>
                <a:gridCol w="347786"/>
                <a:gridCol w="751668"/>
              </a:tblGrid>
              <a:tr h="388620">
                <a:tc>
                  <a:txBody>
                    <a:bodyPr/>
                    <a:lstStyle/>
                    <a:p>
                      <a:pPr algn="ctr" fontAlgn="b"/>
                      <a:r>
                        <a:rPr lang="en-US" sz="1400" b="0" i="0" u="none" strike="noStrike" dirty="0">
                          <a:solidFill>
                            <a:srgbClr val="000000"/>
                          </a:solidFill>
                          <a:latin typeface="Calibri"/>
                        </a:rPr>
                        <a:t>CE2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CE1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CE0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 Bit Sum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Finding - CTP </a:t>
            </a:r>
            <a:r>
              <a:rPr lang="en-US" dirty="0"/>
              <a:t>Data Path</a:t>
            </a:r>
          </a:p>
        </p:txBody>
      </p:sp>
      <p:grpSp>
        <p:nvGrpSpPr>
          <p:cNvPr id="3" name="Group 2"/>
          <p:cNvGrpSpPr>
            <a:grpSpLocks noChangeAspect="1"/>
          </p:cNvGrpSpPr>
          <p:nvPr/>
        </p:nvGrpSpPr>
        <p:grpSpPr>
          <a:xfrm>
            <a:off x="1246909" y="838200"/>
            <a:ext cx="6373091" cy="1524000"/>
            <a:chOff x="381000" y="2743200"/>
            <a:chExt cx="3505200" cy="838200"/>
          </a:xfrm>
        </p:grpSpPr>
        <p:cxnSp>
          <p:nvCxnSpPr>
            <p:cNvPr id="4" name="Straight Connector 3"/>
            <p:cNvCxnSpPr/>
            <p:nvPr/>
          </p:nvCxnSpPr>
          <p:spPr>
            <a:xfrm>
              <a:off x="381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81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57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3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9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2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38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14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0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43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19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95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371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478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240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002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764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526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8288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050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81200" y="27432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57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09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286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362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438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514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90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67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819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95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971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048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124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200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276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352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429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505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814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6576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7338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8100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886200" y="27432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57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3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09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85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62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38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14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990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66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143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219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295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371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4478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5240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6002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6764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7526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288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9050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981200" y="3276600"/>
              <a:ext cx="0" cy="3048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57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133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209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286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362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438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514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590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667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743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19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5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71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048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124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200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276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352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429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505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5814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6576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37338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8100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886200" y="3200400"/>
              <a:ext cx="0" cy="38100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81000" y="35814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81000" y="27432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81000" y="3124200"/>
              <a:ext cx="9906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81000" y="3200400"/>
              <a:ext cx="9906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057400" y="3124200"/>
              <a:ext cx="18288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57400" y="3200400"/>
              <a:ext cx="18288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81000" y="35052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81000" y="34290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381000" y="33528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81000" y="32766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81000" y="30480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81000" y="29718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81000" y="28956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81000" y="2819400"/>
              <a:ext cx="3505200" cy="0"/>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grpSp>
      <p:sp>
        <p:nvSpPr>
          <p:cNvPr id="112" name="Rectangle 111"/>
          <p:cNvSpPr>
            <a:spLocks noChangeAspect="1"/>
          </p:cNvSpPr>
          <p:nvPr/>
        </p:nvSpPr>
        <p:spPr>
          <a:xfrm>
            <a:off x="4843732" y="1661173"/>
            <a:ext cx="415636" cy="4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3" name="Straight Connector 112"/>
          <p:cNvCxnSpPr/>
          <p:nvPr/>
        </p:nvCxnSpPr>
        <p:spPr>
          <a:xfrm flipH="1" flipV="1">
            <a:off x="5259368" y="2057400"/>
            <a:ext cx="549934" cy="662534"/>
          </a:xfrm>
          <a:prstGeom prst="line">
            <a:avLst/>
          </a:prstGeom>
          <a:ln w="1905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14" name="TextBox 113"/>
          <p:cNvSpPr txBox="1">
            <a:spLocks noChangeAspect="1"/>
          </p:cNvSpPr>
          <p:nvPr/>
        </p:nvSpPr>
        <p:spPr>
          <a:xfrm>
            <a:off x="-12006" y="5300785"/>
            <a:ext cx="8613830" cy="646331"/>
          </a:xfrm>
          <a:prstGeom prst="rect">
            <a:avLst/>
          </a:prstGeom>
          <a:noFill/>
        </p:spPr>
        <p:txBody>
          <a:bodyPr wrap="square" rtlCol="0">
            <a:spAutoFit/>
          </a:bodyPr>
          <a:lstStyle/>
          <a:p>
            <a:r>
              <a:rPr lang="en-US" sz="1200" b="1" dirty="0" smtClean="0">
                <a:latin typeface="Calibri" pitchFamily="34" charset="0"/>
                <a:cs typeface="Calibri" pitchFamily="34" charset="0"/>
              </a:rPr>
              <a:t>Notes:</a:t>
            </a:r>
          </a:p>
          <a:p>
            <a:pPr marL="228600" indent="-228600">
              <a:buAutoNum type="arabicParenR"/>
            </a:pPr>
            <a:r>
              <a:rPr lang="en-US" sz="1200" b="1" dirty="0" smtClean="0">
                <a:latin typeface="Calibri" pitchFamily="34" charset="0"/>
                <a:cs typeface="Calibri" pitchFamily="34" charset="0"/>
              </a:rPr>
              <a:t>Reported cluster information has 4ns timing resolution based on when cluster condition is satisfied</a:t>
            </a:r>
          </a:p>
          <a:p>
            <a:pPr marL="228600" indent="-228600">
              <a:buAutoNum type="arabicParenR"/>
            </a:pPr>
            <a:r>
              <a:rPr lang="en-US" sz="1200" b="1" dirty="0" smtClean="0">
                <a:latin typeface="Calibri" pitchFamily="34" charset="0"/>
                <a:cs typeface="Calibri" pitchFamily="34" charset="0"/>
              </a:rPr>
              <a:t>Reported cluster position is not centroid – it is within +/-1 crystal index of centroid</a:t>
            </a:r>
          </a:p>
        </p:txBody>
      </p:sp>
      <p:sp>
        <p:nvSpPr>
          <p:cNvPr id="115" name="Content Placeholder 2"/>
          <p:cNvSpPr txBox="1">
            <a:spLocks/>
          </p:cNvSpPr>
          <p:nvPr/>
        </p:nvSpPr>
        <p:spPr>
          <a:xfrm>
            <a:off x="152401" y="2286000"/>
            <a:ext cx="8839200" cy="2925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b="1" dirty="0" smtClean="0">
                <a:latin typeface="Calibri" pitchFamily="34" charset="0"/>
                <a:cs typeface="Calibri" pitchFamily="34" charset="0"/>
              </a:rPr>
              <a:t>CTP Algorithm:</a:t>
            </a:r>
          </a:p>
          <a:p>
            <a:pPr marL="514350" indent="-457200">
              <a:buFont typeface="+mj-lt"/>
              <a:buAutoNum type="arabicPeriod"/>
            </a:pPr>
            <a:r>
              <a:rPr lang="en-US" sz="2400" dirty="0" smtClean="0">
                <a:latin typeface="Calibri" pitchFamily="34" charset="0"/>
                <a:cs typeface="Calibri" pitchFamily="34" charset="0"/>
              </a:rPr>
              <a:t>Add energy from hits together for every 3x3 square of channels in ECAL</a:t>
            </a:r>
          </a:p>
          <a:p>
            <a:pPr marL="514350" indent="-457200">
              <a:buFont typeface="+mj-lt"/>
              <a:buAutoNum type="arabicPeriod"/>
            </a:pPr>
            <a:r>
              <a:rPr lang="en-US" sz="2400" dirty="0" smtClean="0">
                <a:latin typeface="Calibri" pitchFamily="34" charset="0"/>
                <a:cs typeface="Calibri" pitchFamily="34" charset="0"/>
              </a:rPr>
              <a:t>Hits are added together if they occur (leading edge) within a programmable number of clock cycles (4ns ticks)</a:t>
            </a:r>
          </a:p>
          <a:p>
            <a:pPr marL="514350" indent="-457200">
              <a:buFont typeface="+mj-lt"/>
              <a:buAutoNum type="arabicPeriod"/>
            </a:pPr>
            <a:r>
              <a:rPr lang="en-US" sz="2400" dirty="0" smtClean="0">
                <a:latin typeface="Calibri" pitchFamily="34" charset="0"/>
                <a:cs typeface="Calibri" pitchFamily="34" charset="0"/>
              </a:rPr>
              <a:t>If 3x3 energy sum &gt;= cluster energy threshold, report cluster to SSP (time, energy, position and 3x3 hit pattern )</a:t>
            </a:r>
          </a:p>
          <a:p>
            <a:pPr marL="0" indent="0">
              <a:buFont typeface="Arial" pitchFamily="34" charset="0"/>
              <a:buNone/>
            </a:pPr>
            <a:endParaRPr lang="en-US" sz="2400" dirty="0" smtClean="0"/>
          </a:p>
          <a:p>
            <a:pPr marL="0" indent="0">
              <a:buFont typeface="Arial" pitchFamily="34" charset="0"/>
              <a:buNone/>
            </a:pPr>
            <a:endParaRPr lang="en-US" sz="2400" dirty="0"/>
          </a:p>
        </p:txBody>
      </p:sp>
      <p:sp>
        <p:nvSpPr>
          <p:cNvPr id="119" name="TextBox 118"/>
          <p:cNvSpPr txBox="1">
            <a:spLocks noChangeArrowheads="1"/>
          </p:cNvSpPr>
          <p:nvPr/>
        </p:nvSpPr>
        <p:spPr bwMode="auto">
          <a:xfrm>
            <a:off x="8360368" y="152400"/>
            <a:ext cx="665567" cy="369332"/>
          </a:xfrm>
          <a:prstGeom prst="rect">
            <a:avLst/>
          </a:prstGeom>
          <a:noFill/>
          <a:ln w="9525">
            <a:noFill/>
            <a:miter lim="800000"/>
            <a:headEnd/>
            <a:tailEnd/>
          </a:ln>
        </p:spPr>
        <p:txBody>
          <a:bodyPr wrap="none">
            <a:spAutoFit/>
          </a:bodyPr>
          <a:lstStyle/>
          <a:p>
            <a:pPr marL="228600" indent="-228600" algn="ctr" eaLnBrk="0" hangingPunct="0"/>
            <a:r>
              <a:rPr lang="en-US" sz="900" dirty="0" smtClean="0"/>
              <a:t>B. Raydo</a:t>
            </a:r>
            <a:endParaRPr lang="en-US" sz="900" dirty="0"/>
          </a:p>
          <a:p>
            <a:pPr marL="228600" indent="-228600" algn="ctr" eaLnBrk="0" hangingPunct="0"/>
            <a:r>
              <a:rPr lang="en-US" sz="900" dirty="0" smtClean="0"/>
              <a:t>S. Kaneta</a:t>
            </a:r>
            <a:endParaRPr lang="en-US" sz="900" dirty="0"/>
          </a:p>
        </p:txBody>
      </p:sp>
    </p:spTree>
    <p:extLst>
      <p:ext uri="{BB962C8B-B14F-4D97-AF65-F5344CB8AC3E}">
        <p14:creationId xmlns:p14="http://schemas.microsoft.com/office/powerpoint/2010/main" val="34276683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2794575"/>
            <a:ext cx="838200" cy="3048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lIns="45720" rIns="45720" rtlCol="0" anchor="ctr"/>
          <a:lstStyle/>
          <a:p>
            <a:pPr algn="ctr"/>
            <a:r>
              <a:rPr lang="en-US" sz="1600" dirty="0" smtClean="0"/>
              <a:t>Splitter</a:t>
            </a:r>
            <a:endParaRPr lang="en-US" sz="1600" dirty="0"/>
          </a:p>
        </p:txBody>
      </p:sp>
      <p:cxnSp>
        <p:nvCxnSpPr>
          <p:cNvPr id="5" name="Straight Arrow Connector 4"/>
          <p:cNvCxnSpPr>
            <a:endCxn id="4" idx="1"/>
          </p:cNvCxnSpPr>
          <p:nvPr/>
        </p:nvCxnSpPr>
        <p:spPr>
          <a:xfrm>
            <a:off x="1295400" y="2946975"/>
            <a:ext cx="762000" cy="158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a:stCxn id="4" idx="3"/>
            <a:endCxn id="9" idx="1"/>
          </p:cNvCxnSpPr>
          <p:nvPr/>
        </p:nvCxnSpPr>
        <p:spPr>
          <a:xfrm>
            <a:off x="2895600" y="2946975"/>
            <a:ext cx="1066800" cy="1524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a:stCxn id="12" idx="4"/>
          </p:cNvCxnSpPr>
          <p:nvPr/>
        </p:nvCxnSpPr>
        <p:spPr>
          <a:xfrm rot="16200000" flipH="1">
            <a:off x="3695700" y="2527875"/>
            <a:ext cx="1588" cy="5334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3962400" y="2565975"/>
            <a:ext cx="1371600" cy="3048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QDC</a:t>
            </a:r>
            <a:endParaRPr lang="en-US" sz="1600" dirty="0"/>
          </a:p>
        </p:txBody>
      </p:sp>
      <p:sp>
        <p:nvSpPr>
          <p:cNvPr id="9" name="Rectangle 8"/>
          <p:cNvSpPr/>
          <p:nvPr/>
        </p:nvSpPr>
        <p:spPr>
          <a:xfrm>
            <a:off x="3962400" y="2946975"/>
            <a:ext cx="1371600" cy="3048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lIns="45720" rIns="45720" rtlCol="0" anchor="ctr"/>
          <a:lstStyle/>
          <a:p>
            <a:pPr algn="ctr"/>
            <a:r>
              <a:rPr lang="en-US" sz="1400" dirty="0" smtClean="0"/>
              <a:t>Discriminator</a:t>
            </a:r>
            <a:endParaRPr lang="en-US" sz="1400" dirty="0"/>
          </a:p>
        </p:txBody>
      </p:sp>
      <p:sp>
        <p:nvSpPr>
          <p:cNvPr id="10" name="Oval 9"/>
          <p:cNvSpPr/>
          <p:nvPr/>
        </p:nvSpPr>
        <p:spPr>
          <a:xfrm>
            <a:off x="3124200" y="2489775"/>
            <a:ext cx="304800"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Oval 10"/>
          <p:cNvSpPr/>
          <p:nvPr/>
        </p:nvSpPr>
        <p:spPr>
          <a:xfrm>
            <a:off x="3200400" y="2489775"/>
            <a:ext cx="304800"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Oval 11"/>
          <p:cNvSpPr/>
          <p:nvPr/>
        </p:nvSpPr>
        <p:spPr>
          <a:xfrm>
            <a:off x="3276600" y="2489775"/>
            <a:ext cx="304800" cy="3048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3" name="Straight Connector 12"/>
          <p:cNvCxnSpPr>
            <a:stCxn id="4" idx="3"/>
            <a:endCxn id="10" idx="4"/>
          </p:cNvCxnSpPr>
          <p:nvPr/>
        </p:nvCxnSpPr>
        <p:spPr>
          <a:xfrm flipV="1">
            <a:off x="2895600" y="2794575"/>
            <a:ext cx="3810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95600" y="2184975"/>
            <a:ext cx="1143000" cy="338554"/>
          </a:xfrm>
          <a:prstGeom prst="rect">
            <a:avLst/>
          </a:prstGeom>
          <a:noFill/>
        </p:spPr>
        <p:txBody>
          <a:bodyPr wrap="square" rtlCol="0">
            <a:spAutoFit/>
          </a:bodyPr>
          <a:lstStyle/>
          <a:p>
            <a:r>
              <a:rPr lang="en-US" sz="1600" dirty="0" smtClean="0"/>
              <a:t>Delay line</a:t>
            </a:r>
            <a:endParaRPr lang="en-US" sz="1600" dirty="0"/>
          </a:p>
        </p:txBody>
      </p:sp>
      <p:sp>
        <p:nvSpPr>
          <p:cNvPr id="15" name="Rectangle 14"/>
          <p:cNvSpPr/>
          <p:nvPr/>
        </p:nvSpPr>
        <p:spPr>
          <a:xfrm>
            <a:off x="5715000" y="2946975"/>
            <a:ext cx="1371600" cy="30480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TDC</a:t>
            </a:r>
            <a:endParaRPr lang="en-US" sz="1600" dirty="0"/>
          </a:p>
        </p:txBody>
      </p:sp>
      <p:cxnSp>
        <p:nvCxnSpPr>
          <p:cNvPr id="16" name="Straight Arrow Connector 15"/>
          <p:cNvCxnSpPr>
            <a:endCxn id="15" idx="1"/>
          </p:cNvCxnSpPr>
          <p:nvPr/>
        </p:nvCxnSpPr>
        <p:spPr>
          <a:xfrm>
            <a:off x="5334000" y="3099375"/>
            <a:ext cx="381000" cy="158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9" idx="3"/>
          </p:cNvCxnSpPr>
          <p:nvPr/>
        </p:nvCxnSpPr>
        <p:spPr>
          <a:xfrm flipV="1">
            <a:off x="5334000" y="2718375"/>
            <a:ext cx="381000" cy="3810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562600" y="2413575"/>
            <a:ext cx="1447800" cy="523220"/>
          </a:xfrm>
          <a:prstGeom prst="rect">
            <a:avLst/>
          </a:prstGeom>
          <a:noFill/>
        </p:spPr>
        <p:txBody>
          <a:bodyPr wrap="square" rtlCol="0">
            <a:spAutoFit/>
          </a:bodyPr>
          <a:lstStyle/>
          <a:p>
            <a:pPr algn="ctr"/>
            <a:r>
              <a:rPr lang="en-US" sz="1400" b="1" dirty="0" smtClean="0"/>
              <a:t>to primitive</a:t>
            </a:r>
          </a:p>
          <a:p>
            <a:pPr algn="ctr"/>
            <a:r>
              <a:rPr lang="en-US" sz="1400" b="1" dirty="0" smtClean="0"/>
              <a:t>trigger logic</a:t>
            </a:r>
            <a:endParaRPr lang="en-US" sz="1400" b="1" dirty="0"/>
          </a:p>
        </p:txBody>
      </p:sp>
      <p:sp>
        <p:nvSpPr>
          <p:cNvPr id="19" name="TextBox 18"/>
          <p:cNvSpPr txBox="1"/>
          <p:nvPr/>
        </p:nvSpPr>
        <p:spPr>
          <a:xfrm>
            <a:off x="914400" y="2479595"/>
            <a:ext cx="1066800" cy="461665"/>
          </a:xfrm>
          <a:prstGeom prst="rect">
            <a:avLst/>
          </a:prstGeom>
          <a:noFill/>
        </p:spPr>
        <p:txBody>
          <a:bodyPr wrap="square" rtlCol="0">
            <a:spAutoFit/>
          </a:bodyPr>
          <a:lstStyle/>
          <a:p>
            <a:pPr algn="ctr"/>
            <a:r>
              <a:rPr lang="en-US" sz="1200" b="1" dirty="0" smtClean="0"/>
              <a:t>detector</a:t>
            </a:r>
          </a:p>
          <a:p>
            <a:pPr algn="ctr"/>
            <a:r>
              <a:rPr lang="en-US" sz="1200" b="1" dirty="0" smtClean="0"/>
              <a:t>signal</a:t>
            </a:r>
            <a:endParaRPr lang="en-US" sz="1200" b="1" dirty="0"/>
          </a:p>
        </p:txBody>
      </p:sp>
      <p:sp>
        <p:nvSpPr>
          <p:cNvPr id="20" name="TextBox 19"/>
          <p:cNvSpPr txBox="1"/>
          <p:nvPr/>
        </p:nvSpPr>
        <p:spPr>
          <a:xfrm>
            <a:off x="533400" y="1371600"/>
            <a:ext cx="2095500" cy="923330"/>
          </a:xfrm>
          <a:prstGeom prst="rect">
            <a:avLst/>
          </a:prstGeom>
          <a:noFill/>
        </p:spPr>
        <p:txBody>
          <a:bodyPr wrap="square" rtlCol="0">
            <a:spAutoFit/>
          </a:bodyPr>
          <a:lstStyle/>
          <a:p>
            <a:r>
              <a:rPr lang="en-US" sz="1800" b="1" dirty="0" smtClean="0"/>
              <a:t>6GeV Era DAQ/Trigger</a:t>
            </a:r>
          </a:p>
          <a:p>
            <a:r>
              <a:rPr lang="en-US" sz="1800" b="1" dirty="0" smtClean="0"/>
              <a:t>Systems:</a:t>
            </a:r>
            <a:endParaRPr lang="en-US" sz="1800" b="1" dirty="0"/>
          </a:p>
        </p:txBody>
      </p:sp>
      <p:cxnSp>
        <p:nvCxnSpPr>
          <p:cNvPr id="22" name="Straight Connector 21"/>
          <p:cNvCxnSpPr/>
          <p:nvPr/>
        </p:nvCxnSpPr>
        <p:spPr>
          <a:xfrm rot="10800000" flipV="1">
            <a:off x="3352800" y="1973249"/>
            <a:ext cx="533400" cy="321681"/>
          </a:xfrm>
          <a:prstGeom prst="line">
            <a:avLst/>
          </a:prstGeom>
          <a:ln>
            <a:tailEnd type="arrow"/>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2553494" y="1168687"/>
            <a:ext cx="2819400" cy="584775"/>
          </a:xfrm>
          <a:prstGeom prst="rect">
            <a:avLst/>
          </a:prstGeom>
          <a:noFill/>
        </p:spPr>
        <p:txBody>
          <a:bodyPr wrap="square" rtlCol="0">
            <a:spAutoFit/>
          </a:bodyPr>
          <a:lstStyle/>
          <a:p>
            <a:pPr algn="ctr"/>
            <a:r>
              <a:rPr lang="en-US" sz="1600" dirty="0" smtClean="0"/>
              <a:t>Expensive, bulky delay cable</a:t>
            </a:r>
          </a:p>
          <a:p>
            <a:pPr algn="ctr"/>
            <a:r>
              <a:rPr lang="en-US" sz="1600" dirty="0" smtClean="0"/>
              <a:t>dispersive &amp; attenuates</a:t>
            </a:r>
            <a:endParaRPr lang="en-US" sz="1600" dirty="0"/>
          </a:p>
        </p:txBody>
      </p:sp>
      <p:sp>
        <p:nvSpPr>
          <p:cNvPr id="24" name="Right Brace 23"/>
          <p:cNvSpPr/>
          <p:nvPr/>
        </p:nvSpPr>
        <p:spPr>
          <a:xfrm rot="5400000">
            <a:off x="4419600" y="813375"/>
            <a:ext cx="304800" cy="5181600"/>
          </a:xfrm>
          <a:prstGeom prst="rightBrace">
            <a:avLst/>
          </a:prstGeom>
          <a:ln>
            <a:solidFill>
              <a:srgbClr val="00B0F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25" name="TextBox 24"/>
          <p:cNvSpPr txBox="1"/>
          <p:nvPr/>
        </p:nvSpPr>
        <p:spPr>
          <a:xfrm>
            <a:off x="5486400" y="3505200"/>
            <a:ext cx="2133600" cy="584775"/>
          </a:xfrm>
          <a:prstGeom prst="rect">
            <a:avLst/>
          </a:prstGeom>
          <a:noFill/>
        </p:spPr>
        <p:txBody>
          <a:bodyPr wrap="square" rtlCol="0">
            <a:spAutoFit/>
          </a:bodyPr>
          <a:lstStyle/>
          <a:p>
            <a:pPr algn="ctr"/>
            <a:r>
              <a:rPr lang="en-US" sz="1600" dirty="0" smtClean="0"/>
              <a:t>multiple modules for</a:t>
            </a:r>
          </a:p>
          <a:p>
            <a:pPr algn="ctr"/>
            <a:r>
              <a:rPr lang="en-US" sz="1600" dirty="0" smtClean="0"/>
              <a:t>time &amp; energy</a:t>
            </a:r>
            <a:endParaRPr lang="en-US" sz="1600" dirty="0"/>
          </a:p>
        </p:txBody>
      </p:sp>
      <p:cxnSp>
        <p:nvCxnSpPr>
          <p:cNvPr id="26" name="Straight Connector 25"/>
          <p:cNvCxnSpPr>
            <a:stCxn id="25" idx="1"/>
            <a:endCxn id="24" idx="1"/>
          </p:cNvCxnSpPr>
          <p:nvPr/>
        </p:nvCxnSpPr>
        <p:spPr>
          <a:xfrm rot="10800000">
            <a:off x="4572000" y="3556576"/>
            <a:ext cx="914400" cy="241013"/>
          </a:xfrm>
          <a:prstGeom prst="line">
            <a:avLst/>
          </a:prstGeom>
          <a:ln w="15875">
            <a:solidFill>
              <a:srgbClr val="00B0F0"/>
            </a:solidFill>
            <a:tailEnd type="arrow"/>
          </a:ln>
        </p:spPr>
        <p:style>
          <a:lnRef idx="1">
            <a:schemeClr val="accent2"/>
          </a:lnRef>
          <a:fillRef idx="0">
            <a:schemeClr val="accent2"/>
          </a:fillRef>
          <a:effectRef idx="0">
            <a:schemeClr val="accent2"/>
          </a:effectRef>
          <a:fontRef idx="minor">
            <a:schemeClr val="tx1"/>
          </a:fontRef>
        </p:style>
      </p:cxnSp>
      <p:sp>
        <p:nvSpPr>
          <p:cNvPr id="27" name="TextBox 26"/>
          <p:cNvSpPr txBox="1"/>
          <p:nvPr/>
        </p:nvSpPr>
        <p:spPr>
          <a:xfrm>
            <a:off x="5943600" y="1430178"/>
            <a:ext cx="2819400" cy="830997"/>
          </a:xfrm>
          <a:prstGeom prst="rect">
            <a:avLst/>
          </a:prstGeom>
          <a:noFill/>
        </p:spPr>
        <p:txBody>
          <a:bodyPr wrap="square" rtlCol="0">
            <a:spAutoFit/>
          </a:bodyPr>
          <a:lstStyle/>
          <a:p>
            <a:pPr algn="ctr"/>
            <a:r>
              <a:rPr lang="en-US" sz="1600" dirty="0" smtClean="0"/>
              <a:t>Non-pipelined electronics guarantee dead-time</a:t>
            </a:r>
          </a:p>
          <a:p>
            <a:pPr algn="ctr"/>
            <a:r>
              <a:rPr lang="en-US" sz="1600" dirty="0" smtClean="0"/>
              <a:t>(conversion time)</a:t>
            </a:r>
            <a:endParaRPr lang="en-US" sz="1600" dirty="0"/>
          </a:p>
        </p:txBody>
      </p:sp>
      <p:cxnSp>
        <p:nvCxnSpPr>
          <p:cNvPr id="28" name="Straight Connector 27"/>
          <p:cNvCxnSpPr/>
          <p:nvPr/>
        </p:nvCxnSpPr>
        <p:spPr>
          <a:xfrm rot="10800000" flipV="1">
            <a:off x="5410200" y="1956375"/>
            <a:ext cx="1143000" cy="609600"/>
          </a:xfrm>
          <a:prstGeom prst="line">
            <a:avLst/>
          </a:prstGeom>
          <a:ln>
            <a:tailEnd type="arrow"/>
          </a:ln>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rot="10800000">
            <a:off x="6781800" y="2642175"/>
            <a:ext cx="609600" cy="1588"/>
          </a:xfrm>
          <a:prstGeom prst="line">
            <a:avLst/>
          </a:prstGeom>
          <a:ln>
            <a:tailEnd type="arrow"/>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a:off x="2400300" y="3467100"/>
            <a:ext cx="1562100" cy="646331"/>
          </a:xfrm>
          <a:prstGeom prst="rect">
            <a:avLst/>
          </a:prstGeom>
          <a:noFill/>
          <a:ln w="19050">
            <a:solidFill>
              <a:schemeClr val="dk1"/>
            </a:solidFill>
          </a:ln>
        </p:spPr>
        <p:txBody>
          <a:bodyPr wrap="square" rtlCol="0">
            <a:spAutoFit/>
          </a:bodyPr>
          <a:lstStyle/>
          <a:p>
            <a:pPr algn="ctr"/>
            <a:r>
              <a:rPr lang="en-US" sz="1200" dirty="0" smtClean="0"/>
              <a:t>CLAS TOF has &gt;150,000ft delay line!</a:t>
            </a:r>
            <a:endParaRPr lang="en-US" sz="1200" dirty="0"/>
          </a:p>
        </p:txBody>
      </p:sp>
      <p:cxnSp>
        <p:nvCxnSpPr>
          <p:cNvPr id="32" name="Straight Arrow Connector 31"/>
          <p:cNvCxnSpPr/>
          <p:nvPr/>
        </p:nvCxnSpPr>
        <p:spPr>
          <a:xfrm rot="5400000" flipH="1" flipV="1">
            <a:off x="2895600" y="3048000"/>
            <a:ext cx="609601" cy="2286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a:endCxn id="8" idx="0"/>
          </p:cNvCxnSpPr>
          <p:nvPr/>
        </p:nvCxnSpPr>
        <p:spPr>
          <a:xfrm rot="10800000" flipV="1">
            <a:off x="4648200" y="2261175"/>
            <a:ext cx="381000" cy="3048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4953000" y="2032575"/>
            <a:ext cx="685800" cy="307777"/>
          </a:xfrm>
          <a:prstGeom prst="rect">
            <a:avLst/>
          </a:prstGeom>
          <a:noFill/>
        </p:spPr>
        <p:txBody>
          <a:bodyPr wrap="square" rtlCol="0">
            <a:spAutoFit/>
          </a:bodyPr>
          <a:lstStyle/>
          <a:p>
            <a:pPr algn="ctr"/>
            <a:r>
              <a:rPr lang="en-US" sz="1400" b="1" dirty="0" smtClean="0"/>
              <a:t>Gate</a:t>
            </a:r>
            <a:endParaRPr lang="en-US" sz="1400" b="1" dirty="0"/>
          </a:p>
        </p:txBody>
      </p:sp>
      <p:sp>
        <p:nvSpPr>
          <p:cNvPr id="35" name="Arc 34"/>
          <p:cNvSpPr/>
          <p:nvPr/>
        </p:nvSpPr>
        <p:spPr>
          <a:xfrm rot="18993176">
            <a:off x="5357611" y="1946252"/>
            <a:ext cx="734301" cy="804457"/>
          </a:xfrm>
          <a:prstGeom prst="arc">
            <a:avLst>
              <a:gd name="adj1" fmla="val 16256631"/>
              <a:gd name="adj2" fmla="val 3979607"/>
            </a:avLst>
          </a:prstGeom>
          <a:ln w="19050">
            <a:solidFill>
              <a:schemeClr val="tx1"/>
            </a:solidFill>
            <a:prstDash val="sysDot"/>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0" name="Straight Connector 39"/>
          <p:cNvCxnSpPr/>
          <p:nvPr/>
        </p:nvCxnSpPr>
        <p:spPr bwMode="auto">
          <a:xfrm>
            <a:off x="342900" y="990600"/>
            <a:ext cx="8801100" cy="0"/>
          </a:xfrm>
          <a:prstGeom prst="line">
            <a:avLst/>
          </a:prstGeom>
          <a:noFill/>
          <a:ln w="25400" cap="flat" cmpd="sng" algn="ctr">
            <a:solidFill>
              <a:schemeClr val="tx1"/>
            </a:solidFill>
            <a:prstDash val="lgDash"/>
            <a:round/>
            <a:headEnd type="none" w="med" len="med"/>
            <a:tailEnd type="none" w="med" len="med"/>
          </a:ln>
          <a:effectLst/>
        </p:spPr>
      </p:cxnSp>
      <p:sp>
        <p:nvSpPr>
          <p:cNvPr id="37" name="TextBox 36"/>
          <p:cNvSpPr txBox="1"/>
          <p:nvPr/>
        </p:nvSpPr>
        <p:spPr>
          <a:xfrm>
            <a:off x="1905000" y="304800"/>
            <a:ext cx="5896166" cy="400110"/>
          </a:xfrm>
          <a:prstGeom prst="rect">
            <a:avLst/>
          </a:prstGeom>
          <a:noFill/>
        </p:spPr>
        <p:txBody>
          <a:bodyPr wrap="none" rtlCol="0">
            <a:spAutoFit/>
          </a:bodyPr>
          <a:lstStyle/>
          <a:p>
            <a:r>
              <a:rPr lang="en-US" sz="2000" dirty="0" smtClean="0"/>
              <a:t>The “Classical” method to capture detector signals</a:t>
            </a:r>
            <a:endParaRPr lang="en-US" sz="2000" dirty="0"/>
          </a:p>
        </p:txBody>
      </p:sp>
      <p:sp>
        <p:nvSpPr>
          <p:cNvPr id="38" name="TextBox 37"/>
          <p:cNvSpPr txBox="1"/>
          <p:nvPr/>
        </p:nvSpPr>
        <p:spPr>
          <a:xfrm>
            <a:off x="2759075" y="4416712"/>
            <a:ext cx="3629025" cy="1077218"/>
          </a:xfrm>
          <a:prstGeom prst="rect">
            <a:avLst/>
          </a:prstGeom>
          <a:noFill/>
        </p:spPr>
        <p:txBody>
          <a:bodyPr wrap="square" rtlCol="0">
            <a:spAutoFit/>
          </a:bodyPr>
          <a:lstStyle/>
          <a:p>
            <a:r>
              <a:rPr lang="en-US" sz="1600" dirty="0" smtClean="0"/>
              <a:t>“Classic” DAQ Electronic examples:</a:t>
            </a:r>
          </a:p>
          <a:p>
            <a:r>
              <a:rPr lang="en-US" sz="1600" dirty="0" smtClean="0"/>
              <a:t>FastBus 1881 QDC</a:t>
            </a:r>
          </a:p>
          <a:p>
            <a:r>
              <a:rPr lang="en-US" sz="1600" dirty="0" smtClean="0"/>
              <a:t>FastBus 1887 TDC</a:t>
            </a:r>
          </a:p>
          <a:p>
            <a:r>
              <a:rPr lang="en-US" sz="1600" dirty="0" smtClean="0"/>
              <a:t>Many NIM modules for Trigger Logic</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7" grpId="0"/>
      <p:bldP spid="31" grpId="0" animBg="1"/>
      <p:bldP spid="31" grpId="1" animBg="1"/>
      <p:bldP spid="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533400" y="3865563"/>
            <a:ext cx="6229350" cy="2306637"/>
          </a:xfrm>
          <a:prstGeom prst="rect">
            <a:avLst/>
          </a:prstGeom>
          <a:noFill/>
          <a:ln w="9525">
            <a:noFill/>
            <a:miter lim="800000"/>
            <a:headEnd/>
            <a:tailEnd/>
          </a:ln>
        </p:spPr>
      </p:pic>
      <p:sp>
        <p:nvSpPr>
          <p:cNvPr id="33794" name="TextBox 29"/>
          <p:cNvSpPr txBox="1">
            <a:spLocks noChangeArrowheads="1"/>
          </p:cNvSpPr>
          <p:nvPr/>
        </p:nvSpPr>
        <p:spPr bwMode="auto">
          <a:xfrm>
            <a:off x="1714500" y="0"/>
            <a:ext cx="5867400" cy="646112"/>
          </a:xfrm>
          <a:prstGeom prst="rect">
            <a:avLst/>
          </a:prstGeom>
          <a:noFill/>
          <a:ln w="9525">
            <a:noFill/>
            <a:miter lim="800000"/>
            <a:headEnd/>
            <a:tailEnd/>
          </a:ln>
        </p:spPr>
        <p:txBody>
          <a:bodyPr>
            <a:spAutoFit/>
          </a:bodyPr>
          <a:lstStyle/>
          <a:p>
            <a:pPr eaLnBrk="0" hangingPunct="0"/>
            <a:r>
              <a:rPr lang="en-US" sz="3600" b="1" dirty="0" smtClean="0">
                <a:latin typeface="Calibri" pitchFamily="34" charset="0"/>
              </a:rPr>
              <a:t>GlueX </a:t>
            </a:r>
            <a:r>
              <a:rPr lang="en-US" sz="3600" b="1" dirty="0">
                <a:latin typeface="Calibri" pitchFamily="34" charset="0"/>
              </a:rPr>
              <a:t>Example L1 Trigger</a:t>
            </a:r>
          </a:p>
        </p:txBody>
      </p:sp>
      <p:sp>
        <p:nvSpPr>
          <p:cNvPr id="33795" name="TextBox 8"/>
          <p:cNvSpPr txBox="1">
            <a:spLocks noChangeArrowheads="1"/>
          </p:cNvSpPr>
          <p:nvPr/>
        </p:nvSpPr>
        <p:spPr bwMode="auto">
          <a:xfrm>
            <a:off x="133350" y="752475"/>
            <a:ext cx="4267200" cy="646113"/>
          </a:xfrm>
          <a:prstGeom prst="rect">
            <a:avLst/>
          </a:prstGeom>
          <a:noFill/>
          <a:ln w="9525">
            <a:noFill/>
            <a:miter lim="800000"/>
            <a:headEnd/>
            <a:tailEnd/>
          </a:ln>
        </p:spPr>
        <p:txBody>
          <a:bodyPr>
            <a:spAutoFit/>
          </a:bodyPr>
          <a:lstStyle/>
          <a:p>
            <a:pPr eaLnBrk="0" hangingPunct="0"/>
            <a:r>
              <a:rPr lang="en-US" sz="1800" b="1" dirty="0"/>
              <a:t>BCAL &amp; FCAL &lt;30MeV Channel Suppression (done at FADC250):</a:t>
            </a:r>
          </a:p>
        </p:txBody>
      </p:sp>
      <p:sp>
        <p:nvSpPr>
          <p:cNvPr id="33796" name="TextBox 9"/>
          <p:cNvSpPr txBox="1">
            <a:spLocks noChangeArrowheads="1"/>
          </p:cNvSpPr>
          <p:nvPr/>
        </p:nvSpPr>
        <p:spPr bwMode="auto">
          <a:xfrm>
            <a:off x="742950" y="1409700"/>
            <a:ext cx="2133600" cy="338138"/>
          </a:xfrm>
          <a:prstGeom prst="rect">
            <a:avLst/>
          </a:prstGeom>
          <a:noFill/>
          <a:ln w="9525">
            <a:noFill/>
            <a:miter lim="800000"/>
            <a:headEnd/>
            <a:tailEnd/>
          </a:ln>
        </p:spPr>
        <p:txBody>
          <a:bodyPr>
            <a:spAutoFit/>
          </a:bodyPr>
          <a:lstStyle/>
          <a:p>
            <a:pPr eaLnBrk="0" hangingPunct="0"/>
            <a:r>
              <a:rPr lang="en-US" sz="1600" dirty="0"/>
              <a:t>FADC Channel Input:</a:t>
            </a:r>
          </a:p>
        </p:txBody>
      </p:sp>
      <p:sp>
        <p:nvSpPr>
          <p:cNvPr id="33797" name="TextBox 10"/>
          <p:cNvSpPr txBox="1">
            <a:spLocks noChangeArrowheads="1"/>
          </p:cNvSpPr>
          <p:nvPr/>
        </p:nvSpPr>
        <p:spPr bwMode="auto">
          <a:xfrm>
            <a:off x="666750" y="2171700"/>
            <a:ext cx="2514600" cy="338138"/>
          </a:xfrm>
          <a:prstGeom prst="rect">
            <a:avLst/>
          </a:prstGeom>
          <a:noFill/>
          <a:ln w="9525">
            <a:noFill/>
            <a:miter lim="800000"/>
            <a:headEnd/>
            <a:tailEnd/>
          </a:ln>
        </p:spPr>
        <p:txBody>
          <a:bodyPr>
            <a:spAutoFit/>
          </a:bodyPr>
          <a:lstStyle/>
          <a:p>
            <a:pPr eaLnBrk="0" hangingPunct="0"/>
            <a:r>
              <a:rPr lang="en-US" sz="1600" dirty="0"/>
              <a:t>FADC L1 Sum Output: </a:t>
            </a:r>
          </a:p>
        </p:txBody>
      </p:sp>
      <p:pic>
        <p:nvPicPr>
          <p:cNvPr id="33798" name="Picture 3"/>
          <p:cNvPicPr>
            <a:picLocks noChangeAspect="1" noChangeArrowheads="1"/>
          </p:cNvPicPr>
          <p:nvPr/>
        </p:nvPicPr>
        <p:blipFill>
          <a:blip r:embed="rId3" cstate="print"/>
          <a:srcRect/>
          <a:stretch>
            <a:fillRect/>
          </a:stretch>
        </p:blipFill>
        <p:spPr bwMode="auto">
          <a:xfrm>
            <a:off x="2800350" y="1428750"/>
            <a:ext cx="2828925" cy="1476375"/>
          </a:xfrm>
          <a:prstGeom prst="rect">
            <a:avLst/>
          </a:prstGeom>
          <a:noFill/>
          <a:ln w="9525">
            <a:noFill/>
            <a:miter lim="800000"/>
            <a:headEnd/>
            <a:tailEnd/>
          </a:ln>
        </p:spPr>
      </p:pic>
      <p:cxnSp>
        <p:nvCxnSpPr>
          <p:cNvPr id="14" name="Straight Arrow Connector 13"/>
          <p:cNvCxnSpPr>
            <a:stCxn id="33800" idx="1"/>
          </p:cNvCxnSpPr>
          <p:nvPr/>
        </p:nvCxnSpPr>
        <p:spPr>
          <a:xfrm rot="10800000" flipV="1">
            <a:off x="3867150" y="1090613"/>
            <a:ext cx="76200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3800" name="TextBox 14"/>
          <p:cNvSpPr txBox="1">
            <a:spLocks noChangeArrowheads="1"/>
          </p:cNvSpPr>
          <p:nvPr/>
        </p:nvSpPr>
        <p:spPr bwMode="auto">
          <a:xfrm>
            <a:off x="4629150" y="828675"/>
            <a:ext cx="1828800" cy="523875"/>
          </a:xfrm>
          <a:prstGeom prst="rect">
            <a:avLst/>
          </a:prstGeom>
          <a:noFill/>
          <a:ln w="9525">
            <a:noFill/>
            <a:miter lim="800000"/>
            <a:headEnd/>
            <a:tailEnd/>
          </a:ln>
        </p:spPr>
        <p:txBody>
          <a:bodyPr>
            <a:spAutoFit/>
          </a:bodyPr>
          <a:lstStyle/>
          <a:p>
            <a:pPr eaLnBrk="0" hangingPunct="0"/>
            <a:r>
              <a:rPr lang="en-US" sz="1400" b="1" dirty="0"/>
              <a:t>&lt;30MeV – Rejected by FADC250</a:t>
            </a:r>
          </a:p>
        </p:txBody>
      </p:sp>
      <p:cxnSp>
        <p:nvCxnSpPr>
          <p:cNvPr id="16" name="Straight Arrow Connector 15"/>
          <p:cNvCxnSpPr/>
          <p:nvPr/>
        </p:nvCxnSpPr>
        <p:spPr>
          <a:xfrm rot="10800000">
            <a:off x="4705350" y="1733550"/>
            <a:ext cx="990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3802" name="TextBox 17"/>
          <p:cNvSpPr txBox="1">
            <a:spLocks noChangeArrowheads="1"/>
          </p:cNvSpPr>
          <p:nvPr/>
        </p:nvSpPr>
        <p:spPr bwMode="auto">
          <a:xfrm>
            <a:off x="5772150" y="1428750"/>
            <a:ext cx="1905000" cy="522288"/>
          </a:xfrm>
          <a:prstGeom prst="rect">
            <a:avLst/>
          </a:prstGeom>
          <a:noFill/>
          <a:ln w="9525">
            <a:noFill/>
            <a:miter lim="800000"/>
            <a:headEnd/>
            <a:tailEnd/>
          </a:ln>
        </p:spPr>
        <p:txBody>
          <a:bodyPr>
            <a:spAutoFit/>
          </a:bodyPr>
          <a:lstStyle/>
          <a:p>
            <a:pPr eaLnBrk="0" hangingPunct="0"/>
            <a:r>
              <a:rPr lang="en-US" sz="1400" b="1" dirty="0"/>
              <a:t>&gt;30MeV – Accepted by FADC250</a:t>
            </a:r>
          </a:p>
        </p:txBody>
      </p:sp>
      <p:sp>
        <p:nvSpPr>
          <p:cNvPr id="20" name="TextBox 19"/>
          <p:cNvSpPr txBox="1">
            <a:spLocks noChangeArrowheads="1"/>
          </p:cNvSpPr>
          <p:nvPr/>
        </p:nvSpPr>
        <p:spPr bwMode="auto">
          <a:xfrm>
            <a:off x="133350" y="2581275"/>
            <a:ext cx="4648200" cy="369888"/>
          </a:xfrm>
          <a:prstGeom prst="rect">
            <a:avLst/>
          </a:prstGeom>
          <a:noFill/>
          <a:ln w="9525">
            <a:noFill/>
            <a:miter lim="800000"/>
            <a:headEnd/>
            <a:tailEnd/>
          </a:ln>
        </p:spPr>
        <p:txBody>
          <a:bodyPr>
            <a:spAutoFit/>
          </a:bodyPr>
          <a:lstStyle/>
          <a:p>
            <a:pPr eaLnBrk="0" hangingPunct="0"/>
            <a:r>
              <a:rPr lang="en-US" sz="1800" b="1" dirty="0"/>
              <a:t>GTP Trigger Equation:</a:t>
            </a:r>
          </a:p>
        </p:txBody>
      </p:sp>
      <p:sp>
        <p:nvSpPr>
          <p:cNvPr id="3380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dirty="0"/>
          </a:p>
        </p:txBody>
      </p:sp>
      <p:pic>
        <p:nvPicPr>
          <p:cNvPr id="92166" name="Picture 6"/>
          <p:cNvPicPr>
            <a:picLocks noChangeAspect="1" noChangeArrowheads="1"/>
          </p:cNvPicPr>
          <p:nvPr/>
        </p:nvPicPr>
        <p:blipFill>
          <a:blip r:embed="rId4" cstate="print"/>
          <a:srcRect/>
          <a:stretch>
            <a:fillRect/>
          </a:stretch>
        </p:blipFill>
        <p:spPr bwMode="auto">
          <a:xfrm>
            <a:off x="1123950" y="2900363"/>
            <a:ext cx="6248400" cy="738187"/>
          </a:xfrm>
          <a:prstGeom prst="rect">
            <a:avLst/>
          </a:prstGeom>
          <a:noFill/>
          <a:ln w="9525">
            <a:noFill/>
            <a:miter lim="800000"/>
            <a:headEnd/>
            <a:tailEnd/>
          </a:ln>
        </p:spPr>
      </p:pic>
      <p:sp>
        <p:nvSpPr>
          <p:cNvPr id="24" name="TextBox 23"/>
          <p:cNvSpPr txBox="1">
            <a:spLocks noChangeArrowheads="1"/>
          </p:cNvSpPr>
          <p:nvPr/>
        </p:nvSpPr>
        <p:spPr bwMode="auto">
          <a:xfrm>
            <a:off x="133350" y="3616325"/>
            <a:ext cx="4648200" cy="369888"/>
          </a:xfrm>
          <a:prstGeom prst="rect">
            <a:avLst/>
          </a:prstGeom>
          <a:noFill/>
          <a:ln w="9525">
            <a:noFill/>
            <a:miter lim="800000"/>
            <a:headEnd/>
            <a:tailEnd/>
          </a:ln>
        </p:spPr>
        <p:txBody>
          <a:bodyPr>
            <a:spAutoFit/>
          </a:bodyPr>
          <a:lstStyle/>
          <a:p>
            <a:pPr eaLnBrk="0" hangingPunct="0"/>
            <a:r>
              <a:rPr lang="en-US" sz="1800" b="1" dirty="0"/>
              <a:t>Resulting L1 Acceptance Spectrum:</a:t>
            </a:r>
          </a:p>
        </p:txBody>
      </p:sp>
      <p:sp>
        <p:nvSpPr>
          <p:cNvPr id="30" name="TextBox 29"/>
          <p:cNvSpPr txBox="1">
            <a:spLocks noChangeArrowheads="1"/>
          </p:cNvSpPr>
          <p:nvPr/>
        </p:nvSpPr>
        <p:spPr bwMode="auto">
          <a:xfrm>
            <a:off x="2286000" y="5753100"/>
            <a:ext cx="3048000" cy="584200"/>
          </a:xfrm>
          <a:prstGeom prst="rect">
            <a:avLst/>
          </a:prstGeom>
          <a:noFill/>
          <a:ln w="9525">
            <a:noFill/>
            <a:miter lim="800000"/>
            <a:headEnd/>
            <a:tailEnd/>
          </a:ln>
        </p:spPr>
        <p:txBody>
          <a:bodyPr>
            <a:spAutoFit/>
          </a:bodyPr>
          <a:lstStyle/>
          <a:p>
            <a:pPr algn="ctr" eaLnBrk="0" hangingPunct="0"/>
            <a:r>
              <a:rPr lang="en-US" sz="1600" b="1" dirty="0"/>
              <a:t>In Signal Region:</a:t>
            </a:r>
          </a:p>
          <a:p>
            <a:pPr algn="ctr" eaLnBrk="0" hangingPunct="0"/>
            <a:r>
              <a:rPr lang="en-US" sz="1600" b="1" dirty="0"/>
              <a:t> L1 Trigger Efficiency &gt; 92%</a:t>
            </a:r>
          </a:p>
        </p:txBody>
      </p:sp>
      <p:sp>
        <p:nvSpPr>
          <p:cNvPr id="19" name="Rectangle 18"/>
          <p:cNvSpPr/>
          <p:nvPr/>
        </p:nvSpPr>
        <p:spPr>
          <a:xfrm>
            <a:off x="6096000" y="2396520"/>
            <a:ext cx="2219325" cy="738664"/>
          </a:xfrm>
          <a:prstGeom prst="rect">
            <a:avLst/>
          </a:prstGeom>
        </p:spPr>
        <p:txBody>
          <a:bodyPr wrap="square">
            <a:spAutoFit/>
          </a:bodyPr>
          <a:lstStyle/>
          <a:p>
            <a:r>
              <a:rPr lang="en-US" sz="1400" dirty="0" smtClean="0"/>
              <a:t>At Luminosity of 10</a:t>
            </a:r>
            <a:r>
              <a:rPr lang="en-US" sz="1400" baseline="30000" dirty="0" smtClean="0"/>
              <a:t>8</a:t>
            </a:r>
            <a:r>
              <a:rPr lang="el-GR" sz="1400" dirty="0" smtClean="0"/>
              <a:t>γ</a:t>
            </a:r>
            <a:r>
              <a:rPr lang="en-US" sz="1400" dirty="0" smtClean="0"/>
              <a:t>/s use the following Trigger equation</a:t>
            </a:r>
          </a:p>
        </p:txBody>
      </p:sp>
      <p:cxnSp>
        <p:nvCxnSpPr>
          <p:cNvPr id="22" name="Straight Arrow Connector 21"/>
          <p:cNvCxnSpPr>
            <a:stCxn id="19" idx="1"/>
          </p:cNvCxnSpPr>
          <p:nvPr/>
        </p:nvCxnSpPr>
        <p:spPr bwMode="auto">
          <a:xfrm flipH="1">
            <a:off x="5848350" y="2765852"/>
            <a:ext cx="247650" cy="396448"/>
          </a:xfrm>
          <a:prstGeom prst="straightConnector1">
            <a:avLst/>
          </a:prstGeom>
          <a:noFill/>
          <a:ln w="15875" cap="flat" cmpd="sng" algn="ctr">
            <a:solidFill>
              <a:schemeClr val="tx1"/>
            </a:solidFill>
            <a:prstDash val="solid"/>
            <a:round/>
            <a:headEnd type="none" w="med" len="med"/>
            <a:tailEnd type="arrow"/>
          </a:ln>
          <a:effectLst/>
        </p:spPr>
      </p:cxnSp>
      <p:sp>
        <p:nvSpPr>
          <p:cNvPr id="23" name="Rectangle 22"/>
          <p:cNvSpPr/>
          <p:nvPr/>
        </p:nvSpPr>
        <p:spPr>
          <a:xfrm>
            <a:off x="6924675" y="4987320"/>
            <a:ext cx="2219325" cy="1169551"/>
          </a:xfrm>
          <a:prstGeom prst="rect">
            <a:avLst/>
          </a:prstGeom>
        </p:spPr>
        <p:txBody>
          <a:bodyPr wrap="square">
            <a:spAutoFit/>
          </a:bodyPr>
          <a:lstStyle/>
          <a:p>
            <a:r>
              <a:rPr lang="en-US" sz="1400" dirty="0" smtClean="0"/>
              <a:t>At Luminosity of 10</a:t>
            </a:r>
            <a:r>
              <a:rPr lang="en-US" sz="1600" baseline="40000" dirty="0" smtClean="0"/>
              <a:t>7</a:t>
            </a:r>
            <a:r>
              <a:rPr lang="el-GR" sz="1400" dirty="0" smtClean="0"/>
              <a:t>γ</a:t>
            </a:r>
            <a:r>
              <a:rPr lang="en-US" sz="1400" dirty="0" smtClean="0"/>
              <a:t>/s Tagger hit counts </a:t>
            </a:r>
          </a:p>
          <a:p>
            <a:r>
              <a:rPr lang="en-US" sz="1400" dirty="0" smtClean="0"/>
              <a:t>&amp; Start Counter will be used:  L1 Rate ~10KHz</a:t>
            </a:r>
          </a:p>
          <a:p>
            <a:endParaRPr lang="en-US" sz="14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298450" y="76200"/>
            <a:ext cx="8451850" cy="762000"/>
          </a:xfrm>
        </p:spPr>
        <p:txBody>
          <a:bodyPr/>
          <a:lstStyle/>
          <a:p>
            <a:pPr eaLnBrk="1" hangingPunct="1"/>
            <a:r>
              <a:rPr lang="en-US" dirty="0" smtClean="0"/>
              <a:t>3.4 FADC Sampling – Charge Accuracy</a:t>
            </a:r>
          </a:p>
        </p:txBody>
      </p:sp>
      <p:pic>
        <p:nvPicPr>
          <p:cNvPr id="49154" name="Picture 2"/>
          <p:cNvPicPr>
            <a:picLocks noChangeAspect="1" noChangeArrowheads="1"/>
          </p:cNvPicPr>
          <p:nvPr/>
        </p:nvPicPr>
        <p:blipFill>
          <a:blip r:embed="rId2" cstate="print"/>
          <a:srcRect/>
          <a:stretch>
            <a:fillRect/>
          </a:stretch>
        </p:blipFill>
        <p:spPr bwMode="auto">
          <a:xfrm>
            <a:off x="4178300" y="1239838"/>
            <a:ext cx="4797425" cy="4537075"/>
          </a:xfrm>
          <a:prstGeom prst="rect">
            <a:avLst/>
          </a:prstGeom>
          <a:noFill/>
          <a:ln w="9525">
            <a:noFill/>
            <a:miter lim="800000"/>
            <a:headEnd/>
            <a:tailEnd/>
          </a:ln>
        </p:spPr>
      </p:pic>
      <p:sp>
        <p:nvSpPr>
          <p:cNvPr id="49155" name="Oval 4"/>
          <p:cNvSpPr>
            <a:spLocks noChangeArrowheads="1"/>
          </p:cNvSpPr>
          <p:nvPr/>
        </p:nvSpPr>
        <p:spPr bwMode="auto">
          <a:xfrm>
            <a:off x="5572125" y="4062413"/>
            <a:ext cx="169863" cy="158750"/>
          </a:xfrm>
          <a:prstGeom prst="ellipse">
            <a:avLst/>
          </a:prstGeom>
          <a:solidFill>
            <a:srgbClr val="FF0000"/>
          </a:solidFill>
          <a:ln w="9525" algn="ctr">
            <a:noFill/>
            <a:round/>
            <a:headEnd/>
            <a:tailEnd/>
          </a:ln>
        </p:spPr>
        <p:txBody>
          <a:bodyPr/>
          <a:lstStyle/>
          <a:p>
            <a:pPr algn="ctr" eaLnBrk="0" hangingPunct="0"/>
            <a:endParaRPr lang="en-US" dirty="0"/>
          </a:p>
        </p:txBody>
      </p:sp>
      <p:cxnSp>
        <p:nvCxnSpPr>
          <p:cNvPr id="49156" name="Straight Arrow Connector 6"/>
          <p:cNvCxnSpPr>
            <a:cxnSpLocks noChangeShapeType="1"/>
            <a:stCxn id="49157" idx="0"/>
            <a:endCxn id="49155" idx="3"/>
          </p:cNvCxnSpPr>
          <p:nvPr/>
        </p:nvCxnSpPr>
        <p:spPr bwMode="auto">
          <a:xfrm rot="5400000" flipH="1" flipV="1">
            <a:off x="4271963" y="4194175"/>
            <a:ext cx="1320800" cy="1327150"/>
          </a:xfrm>
          <a:prstGeom prst="straightConnector1">
            <a:avLst/>
          </a:prstGeom>
          <a:noFill/>
          <a:ln w="9525" algn="ctr">
            <a:solidFill>
              <a:schemeClr val="tx1"/>
            </a:solidFill>
            <a:round/>
            <a:headEnd/>
            <a:tailEnd type="arrow" w="med" len="med"/>
          </a:ln>
        </p:spPr>
      </p:cxnSp>
      <p:sp>
        <p:nvSpPr>
          <p:cNvPr id="49157" name="TextBox 8"/>
          <p:cNvSpPr txBox="1">
            <a:spLocks noChangeArrowheads="1"/>
          </p:cNvSpPr>
          <p:nvPr/>
        </p:nvSpPr>
        <p:spPr bwMode="auto">
          <a:xfrm>
            <a:off x="3508375" y="5518150"/>
            <a:ext cx="1520825" cy="307975"/>
          </a:xfrm>
          <a:prstGeom prst="rect">
            <a:avLst/>
          </a:prstGeom>
          <a:noFill/>
          <a:ln w="9525">
            <a:noFill/>
            <a:miter lim="800000"/>
            <a:headEnd/>
            <a:tailEnd/>
          </a:ln>
        </p:spPr>
        <p:txBody>
          <a:bodyPr>
            <a:spAutoFit/>
          </a:bodyPr>
          <a:lstStyle/>
          <a:p>
            <a:pPr algn="ctr" eaLnBrk="0" hangingPunct="0"/>
            <a:r>
              <a:rPr lang="en-US" sz="1400" dirty="0"/>
              <a:t>250MHz @ 12bit</a:t>
            </a:r>
          </a:p>
        </p:txBody>
      </p:sp>
      <p:sp>
        <p:nvSpPr>
          <p:cNvPr id="49158" name="TextBox 9"/>
          <p:cNvSpPr txBox="1">
            <a:spLocks noChangeArrowheads="1"/>
          </p:cNvSpPr>
          <p:nvPr/>
        </p:nvSpPr>
        <p:spPr bwMode="auto">
          <a:xfrm>
            <a:off x="149225" y="1517650"/>
            <a:ext cx="3965575" cy="3140075"/>
          </a:xfrm>
          <a:prstGeom prst="rect">
            <a:avLst/>
          </a:prstGeom>
          <a:noFill/>
          <a:ln w="9525">
            <a:noFill/>
            <a:miter lim="800000"/>
            <a:headEnd/>
            <a:tailEnd/>
          </a:ln>
        </p:spPr>
        <p:txBody>
          <a:bodyPr>
            <a:spAutoFit/>
          </a:bodyPr>
          <a:lstStyle/>
          <a:p>
            <a:pPr algn="ctr" eaLnBrk="0" hangingPunct="0"/>
            <a:r>
              <a:rPr lang="en-US" sz="1800" dirty="0"/>
              <a:t>Hall D FCAL PMT: FEU 84-3</a:t>
            </a:r>
          </a:p>
          <a:p>
            <a:pPr algn="ctr" eaLnBrk="0" hangingPunct="0"/>
            <a:endParaRPr lang="en-US" sz="1800" dirty="0"/>
          </a:p>
          <a:p>
            <a:pPr algn="ctr" eaLnBrk="0" hangingPunct="0">
              <a:buFontTx/>
              <a:buChar char="-"/>
            </a:pPr>
            <a:r>
              <a:rPr lang="en-US" sz="1800" dirty="0"/>
              <a:t>10,000 Random height pulses 10-90% full scale of ADC range simulated</a:t>
            </a:r>
          </a:p>
          <a:p>
            <a:pPr algn="ctr" eaLnBrk="0" hangingPunct="0">
              <a:buFontTx/>
              <a:buChar char="-"/>
            </a:pPr>
            <a:endParaRPr lang="en-US" sz="1800" dirty="0"/>
          </a:p>
          <a:p>
            <a:pPr algn="ctr" eaLnBrk="0" hangingPunct="0">
              <a:buFontTx/>
              <a:buChar char="-"/>
            </a:pPr>
            <a:r>
              <a:rPr lang="en-US" sz="1800" dirty="0"/>
              <a:t> Sampling frequency makes little difference beyond 250MHz at 12bit, providing ~0.1% charge resolution</a:t>
            </a:r>
          </a:p>
          <a:p>
            <a:pPr algn="ctr" eaLnBrk="0" hangingPunct="0">
              <a:buFontTx/>
              <a:buChar char="-"/>
            </a:pPr>
            <a:endParaRPr lang="en-US" sz="1800" dirty="0"/>
          </a:p>
          <a:p>
            <a:pPr algn="ctr" eaLnBrk="0" hangingPunct="0">
              <a:buFontTx/>
              <a:buChar char="-"/>
            </a:pPr>
            <a:r>
              <a:rPr lang="en-US" sz="1800" dirty="0"/>
              <a:t> PMT pulse shape dominates sample frequency and bit depth of ADC</a:t>
            </a:r>
          </a:p>
        </p:txBody>
      </p:sp>
      <p:sp>
        <p:nvSpPr>
          <p:cNvPr id="49159" name="TextBox 10"/>
          <p:cNvSpPr txBox="1">
            <a:spLocks noChangeArrowheads="1"/>
          </p:cNvSpPr>
          <p:nvPr/>
        </p:nvSpPr>
        <p:spPr bwMode="auto">
          <a:xfrm>
            <a:off x="7091363" y="6018213"/>
            <a:ext cx="2052637" cy="276225"/>
          </a:xfrm>
          <a:prstGeom prst="rect">
            <a:avLst/>
          </a:prstGeom>
          <a:noFill/>
          <a:ln w="9525">
            <a:noFill/>
            <a:miter lim="800000"/>
            <a:headEnd/>
            <a:tailEnd/>
          </a:ln>
        </p:spPr>
        <p:txBody>
          <a:bodyPr>
            <a:spAutoFit/>
          </a:bodyPr>
          <a:lstStyle/>
          <a:p>
            <a:pPr algn="ctr" eaLnBrk="0" hangingPunct="0"/>
            <a:r>
              <a:rPr lang="en-US" sz="1200" dirty="0"/>
              <a:t>From: </a:t>
            </a:r>
            <a:fld id="{6AF184EA-CF8E-4B13-BEAC-5809C0E7E591}" type="slidenum">
              <a:rPr lang="en-US" sz="1200"/>
              <a:pPr algn="ctr" eaLnBrk="0" hangingPunct="0"/>
              <a:t>44</a:t>
            </a:fld>
            <a:r>
              <a:rPr lang="en-US" sz="1200" dirty="0"/>
              <a:t> Doc# 425-v1</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4"/>
          <p:cNvSpPr>
            <a:spLocks noGrp="1"/>
          </p:cNvSpPr>
          <p:nvPr>
            <p:ph type="title"/>
          </p:nvPr>
        </p:nvSpPr>
        <p:spPr>
          <a:xfrm>
            <a:off x="457200" y="152400"/>
            <a:ext cx="8229600" cy="1143000"/>
          </a:xfrm>
        </p:spPr>
        <p:txBody>
          <a:bodyPr/>
          <a:lstStyle/>
          <a:p>
            <a:pPr eaLnBrk="1" hangingPunct="1"/>
            <a:r>
              <a:rPr lang="en-US" dirty="0" smtClean="0"/>
              <a:t>Synchronized Multi-Crate Readout</a:t>
            </a:r>
            <a:br>
              <a:rPr lang="en-US" dirty="0" smtClean="0"/>
            </a:br>
            <a:endParaRPr lang="en-US" dirty="0" smtClean="0"/>
          </a:p>
        </p:txBody>
      </p:sp>
      <p:sp>
        <p:nvSpPr>
          <p:cNvPr id="50178" name="TextBox 33"/>
          <p:cNvSpPr txBox="1">
            <a:spLocks noChangeArrowheads="1"/>
          </p:cNvSpPr>
          <p:nvPr/>
        </p:nvSpPr>
        <p:spPr bwMode="auto">
          <a:xfrm>
            <a:off x="381000" y="914400"/>
            <a:ext cx="8534400" cy="1803400"/>
          </a:xfrm>
          <a:prstGeom prst="rect">
            <a:avLst/>
          </a:prstGeom>
          <a:noFill/>
          <a:ln w="9525">
            <a:noFill/>
            <a:miter lim="800000"/>
            <a:headEnd/>
            <a:tailEnd/>
          </a:ln>
        </p:spPr>
        <p:txBody>
          <a:bodyPr>
            <a:spAutoFit/>
          </a:bodyPr>
          <a:lstStyle/>
          <a:p>
            <a:pPr eaLnBrk="0" hangingPunct="0">
              <a:buFont typeface="Arial" charset="0"/>
              <a:buChar char="•"/>
            </a:pPr>
            <a:r>
              <a:rPr lang="en-US" sz="1600" dirty="0">
                <a:latin typeface="Arial" charset="0"/>
                <a:cs typeface="Arial" charset="0"/>
              </a:rPr>
              <a:t> CTP #2 is also acting as an SSP (by summing the local crate + CTP#1 sum over fiber</a:t>
            </a:r>
          </a:p>
          <a:p>
            <a:pPr eaLnBrk="0" hangingPunct="0">
              <a:buFont typeface="Arial" charset="0"/>
              <a:buChar char="•"/>
            </a:pPr>
            <a:endParaRPr lang="en-US" sz="1600" dirty="0">
              <a:latin typeface="Arial" charset="0"/>
              <a:cs typeface="Arial" charset="0"/>
            </a:endParaRPr>
          </a:p>
          <a:p>
            <a:pPr eaLnBrk="0" hangingPunct="0">
              <a:buFont typeface="Arial" charset="0"/>
              <a:buChar char="•"/>
            </a:pPr>
            <a:r>
              <a:rPr lang="en-US" sz="1600" dirty="0">
                <a:latin typeface="Arial" charset="0"/>
                <a:cs typeface="Arial" charset="0"/>
              </a:rPr>
              <a:t> A programmable threshold is set in CTP, which creates a trigger when the global sum (6 FADC boards =&gt; 96 channels) is over threshold.</a:t>
            </a:r>
          </a:p>
          <a:p>
            <a:pPr eaLnBrk="0" hangingPunct="0">
              <a:buFont typeface="Arial" charset="0"/>
              <a:buChar char="•"/>
            </a:pPr>
            <a:endParaRPr lang="en-US" sz="1600" dirty="0">
              <a:latin typeface="Arial" charset="0"/>
              <a:cs typeface="Arial" charset="0"/>
            </a:endParaRPr>
          </a:p>
          <a:p>
            <a:pPr eaLnBrk="0" hangingPunct="0">
              <a:buFont typeface="Arial" charset="0"/>
              <a:buChar char="•"/>
            </a:pPr>
            <a:r>
              <a:rPr lang="en-US" sz="1600" dirty="0">
                <a:latin typeface="Arial" charset="0"/>
                <a:cs typeface="Arial" charset="0"/>
              </a:rPr>
              <a:t> Example test with a burst of 3 pulses into 16 channels across 2 crates/6 FADC modules</a:t>
            </a:r>
          </a:p>
        </p:txBody>
      </p:sp>
      <p:pic>
        <p:nvPicPr>
          <p:cNvPr id="50179" name="Picture 2" descr="C:\Documents and Settings\braydo.JLAB\Desktop\TestStandPosterImages\final\global_sum2.PNG"/>
          <p:cNvPicPr>
            <a:picLocks noChangeAspect="1" noChangeArrowheads="1"/>
          </p:cNvPicPr>
          <p:nvPr/>
        </p:nvPicPr>
        <p:blipFill>
          <a:blip r:embed="rId2" cstate="print"/>
          <a:srcRect/>
          <a:stretch>
            <a:fillRect/>
          </a:stretch>
        </p:blipFill>
        <p:spPr bwMode="auto">
          <a:xfrm>
            <a:off x="152400" y="3276600"/>
            <a:ext cx="4367213" cy="3019425"/>
          </a:xfrm>
          <a:prstGeom prst="rect">
            <a:avLst/>
          </a:prstGeom>
          <a:noFill/>
          <a:ln w="9525">
            <a:noFill/>
            <a:miter lim="800000"/>
            <a:headEnd/>
            <a:tailEnd/>
          </a:ln>
        </p:spPr>
      </p:pic>
      <p:sp>
        <p:nvSpPr>
          <p:cNvPr id="50180" name="TextBox 34"/>
          <p:cNvSpPr txBox="1">
            <a:spLocks noChangeArrowheads="1"/>
          </p:cNvSpPr>
          <p:nvPr/>
        </p:nvSpPr>
        <p:spPr bwMode="auto">
          <a:xfrm>
            <a:off x="304800" y="2667000"/>
            <a:ext cx="3962400" cy="523875"/>
          </a:xfrm>
          <a:prstGeom prst="rect">
            <a:avLst/>
          </a:prstGeom>
          <a:noFill/>
          <a:ln w="9525">
            <a:noFill/>
            <a:miter lim="800000"/>
            <a:headEnd/>
            <a:tailEnd/>
          </a:ln>
        </p:spPr>
        <p:txBody>
          <a:bodyPr>
            <a:spAutoFit/>
          </a:bodyPr>
          <a:lstStyle/>
          <a:p>
            <a:pPr algn="ctr" eaLnBrk="0" hangingPunct="0"/>
            <a:r>
              <a:rPr lang="en-US" sz="1400" dirty="0"/>
              <a:t>A 2</a:t>
            </a:r>
            <a:r>
              <a:rPr lang="el-GR" sz="1400"/>
              <a:t>μ</a:t>
            </a:r>
            <a:r>
              <a:rPr lang="en-US" sz="1400" dirty="0"/>
              <a:t>s global sum window is recorded around the trigger to see how the trigger was formed:</a:t>
            </a:r>
          </a:p>
        </p:txBody>
      </p:sp>
      <p:sp>
        <p:nvSpPr>
          <p:cNvPr id="50181" name="TextBox 35"/>
          <p:cNvSpPr txBox="1">
            <a:spLocks noChangeArrowheads="1"/>
          </p:cNvSpPr>
          <p:nvPr/>
        </p:nvSpPr>
        <p:spPr bwMode="auto">
          <a:xfrm>
            <a:off x="4876800" y="2743200"/>
            <a:ext cx="3962400" cy="307975"/>
          </a:xfrm>
          <a:prstGeom prst="rect">
            <a:avLst/>
          </a:prstGeom>
          <a:noFill/>
          <a:ln w="9525">
            <a:noFill/>
            <a:miter lim="800000"/>
            <a:headEnd/>
            <a:tailEnd/>
          </a:ln>
        </p:spPr>
        <p:txBody>
          <a:bodyPr>
            <a:spAutoFit/>
          </a:bodyPr>
          <a:lstStyle/>
          <a:p>
            <a:pPr algn="ctr" eaLnBrk="0" hangingPunct="0"/>
            <a:r>
              <a:rPr lang="en-US" sz="1400" dirty="0"/>
              <a:t>Example Raw Event Data for 1 FADC Channel:</a:t>
            </a:r>
          </a:p>
        </p:txBody>
      </p:sp>
      <p:pic>
        <p:nvPicPr>
          <p:cNvPr id="50182" name="Picture 6" descr="C:\Documents and Settings\braydo.JLAB\Desktop\TestStandPosterImages\final\evt1.PNG"/>
          <p:cNvPicPr>
            <a:picLocks noChangeAspect="1" noChangeArrowheads="1"/>
          </p:cNvPicPr>
          <p:nvPr/>
        </p:nvPicPr>
        <p:blipFill>
          <a:blip r:embed="rId3" cstate="print"/>
          <a:srcRect/>
          <a:stretch>
            <a:fillRect/>
          </a:stretch>
        </p:blipFill>
        <p:spPr bwMode="auto">
          <a:xfrm>
            <a:off x="4724400" y="3200400"/>
            <a:ext cx="1776413" cy="1447800"/>
          </a:xfrm>
          <a:prstGeom prst="rect">
            <a:avLst/>
          </a:prstGeom>
          <a:noFill/>
          <a:ln w="9525">
            <a:noFill/>
            <a:miter lim="800000"/>
            <a:headEnd/>
            <a:tailEnd/>
          </a:ln>
        </p:spPr>
      </p:pic>
      <p:pic>
        <p:nvPicPr>
          <p:cNvPr id="50183" name="Picture 7" descr="C:\Documents and Settings\braydo.JLAB\Desktop\TestStandPosterImages\final\evt2.PNG"/>
          <p:cNvPicPr>
            <a:picLocks noChangeAspect="1" noChangeArrowheads="1"/>
          </p:cNvPicPr>
          <p:nvPr/>
        </p:nvPicPr>
        <p:blipFill>
          <a:blip r:embed="rId4" cstate="print"/>
          <a:srcRect/>
          <a:stretch>
            <a:fillRect/>
          </a:stretch>
        </p:blipFill>
        <p:spPr bwMode="auto">
          <a:xfrm>
            <a:off x="6705600" y="3200400"/>
            <a:ext cx="1752600" cy="1430338"/>
          </a:xfrm>
          <a:prstGeom prst="rect">
            <a:avLst/>
          </a:prstGeom>
          <a:noFill/>
          <a:ln w="9525">
            <a:noFill/>
            <a:miter lim="800000"/>
            <a:headEnd/>
            <a:tailEnd/>
          </a:ln>
        </p:spPr>
      </p:pic>
      <p:pic>
        <p:nvPicPr>
          <p:cNvPr id="50184" name="Picture 8" descr="C:\Documents and Settings\braydo.JLAB\Desktop\TestStandPosterImages\final\evt3.PNG"/>
          <p:cNvPicPr>
            <a:picLocks noChangeAspect="1" noChangeArrowheads="1"/>
          </p:cNvPicPr>
          <p:nvPr/>
        </p:nvPicPr>
        <p:blipFill>
          <a:blip r:embed="rId5" cstate="print"/>
          <a:srcRect/>
          <a:stretch>
            <a:fillRect/>
          </a:stretch>
        </p:blipFill>
        <p:spPr bwMode="auto">
          <a:xfrm>
            <a:off x="5791200" y="4876800"/>
            <a:ext cx="1768475" cy="1447800"/>
          </a:xfrm>
          <a:prstGeom prst="rect">
            <a:avLst/>
          </a:prstGeom>
          <a:noFill/>
          <a:ln w="9525">
            <a:noFill/>
            <a:miter lim="800000"/>
            <a:headEnd/>
            <a:tailEnd/>
          </a:ln>
        </p:spPr>
      </p:pic>
      <p:cxnSp>
        <p:nvCxnSpPr>
          <p:cNvPr id="45" name="Straight Arrow Connector 44"/>
          <p:cNvCxnSpPr/>
          <p:nvPr/>
        </p:nvCxnSpPr>
        <p:spPr>
          <a:xfrm flipV="1">
            <a:off x="1828800" y="4267200"/>
            <a:ext cx="3276600" cy="838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057400" y="4267200"/>
            <a:ext cx="5029200" cy="838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209800" y="5181600"/>
            <a:ext cx="38862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188" name="TextBox 12"/>
          <p:cNvSpPr txBox="1">
            <a:spLocks noChangeArrowheads="1"/>
          </p:cNvSpPr>
          <p:nvPr/>
        </p:nvSpPr>
        <p:spPr bwMode="auto">
          <a:xfrm>
            <a:off x="7289800" y="6172200"/>
            <a:ext cx="1787525" cy="579438"/>
          </a:xfrm>
          <a:prstGeom prst="rect">
            <a:avLst/>
          </a:prstGeom>
          <a:noFill/>
          <a:ln w="9525">
            <a:noFill/>
            <a:miter lim="800000"/>
            <a:headEnd/>
            <a:tailEnd/>
          </a:ln>
        </p:spPr>
        <p:txBody>
          <a:bodyPr wrap="none">
            <a:spAutoFit/>
          </a:bodyPr>
          <a:lstStyle/>
          <a:p>
            <a:pPr algn="ctr" eaLnBrk="0" hangingPunct="0"/>
            <a:r>
              <a:rPr lang="en-US" dirty="0"/>
              <a:t>B. Raydo</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298450" y="76200"/>
            <a:ext cx="8451850" cy="762000"/>
          </a:xfrm>
        </p:spPr>
        <p:txBody>
          <a:bodyPr/>
          <a:lstStyle/>
          <a:p>
            <a:pPr eaLnBrk="1" hangingPunct="1"/>
            <a:r>
              <a:rPr lang="en-US" dirty="0" smtClean="0"/>
              <a:t>FADC Sampling – Timing Accuracy</a:t>
            </a:r>
          </a:p>
        </p:txBody>
      </p:sp>
      <p:pic>
        <p:nvPicPr>
          <p:cNvPr id="51202" name="Picture 1"/>
          <p:cNvPicPr>
            <a:picLocks noChangeAspect="1" noChangeArrowheads="1"/>
          </p:cNvPicPr>
          <p:nvPr/>
        </p:nvPicPr>
        <p:blipFill>
          <a:blip r:embed="rId2" cstate="print"/>
          <a:srcRect/>
          <a:stretch>
            <a:fillRect/>
          </a:stretch>
        </p:blipFill>
        <p:spPr bwMode="auto">
          <a:xfrm>
            <a:off x="2232024" y="3000376"/>
            <a:ext cx="5457825" cy="2732087"/>
          </a:xfrm>
          <a:prstGeom prst="rect">
            <a:avLst/>
          </a:prstGeom>
          <a:noFill/>
          <a:ln w="9525">
            <a:noFill/>
            <a:miter lim="800000"/>
            <a:headEnd/>
            <a:tailEnd/>
          </a:ln>
        </p:spPr>
      </p:pic>
      <p:sp>
        <p:nvSpPr>
          <p:cNvPr id="51203" name="TextBox 5"/>
          <p:cNvSpPr txBox="1">
            <a:spLocks noChangeArrowheads="1"/>
          </p:cNvSpPr>
          <p:nvPr/>
        </p:nvSpPr>
        <p:spPr bwMode="auto">
          <a:xfrm>
            <a:off x="7091363" y="6018213"/>
            <a:ext cx="2052637" cy="274637"/>
          </a:xfrm>
          <a:prstGeom prst="rect">
            <a:avLst/>
          </a:prstGeom>
          <a:noFill/>
          <a:ln w="9525">
            <a:noFill/>
            <a:miter lim="800000"/>
            <a:headEnd/>
            <a:tailEnd/>
          </a:ln>
        </p:spPr>
        <p:txBody>
          <a:bodyPr>
            <a:spAutoFit/>
          </a:bodyPr>
          <a:lstStyle/>
          <a:p>
            <a:pPr algn="ctr" eaLnBrk="0" hangingPunct="0"/>
            <a:r>
              <a:rPr lang="en-US" sz="1200" dirty="0"/>
              <a:t>From: GlueX Doc# 1258-v1</a:t>
            </a:r>
          </a:p>
        </p:txBody>
      </p:sp>
      <p:sp>
        <p:nvSpPr>
          <p:cNvPr id="51204" name="TextBox 6"/>
          <p:cNvSpPr txBox="1">
            <a:spLocks noChangeArrowheads="1"/>
          </p:cNvSpPr>
          <p:nvPr/>
        </p:nvSpPr>
        <p:spPr bwMode="auto">
          <a:xfrm>
            <a:off x="681037" y="625475"/>
            <a:ext cx="7920037" cy="2470150"/>
          </a:xfrm>
          <a:prstGeom prst="rect">
            <a:avLst/>
          </a:prstGeom>
          <a:noFill/>
          <a:ln w="9525">
            <a:noFill/>
            <a:miter lim="800000"/>
            <a:headEnd/>
            <a:tailEnd/>
          </a:ln>
        </p:spPr>
        <p:txBody>
          <a:bodyPr>
            <a:spAutoFit/>
          </a:bodyPr>
          <a:lstStyle/>
          <a:p>
            <a:pPr eaLnBrk="0" hangingPunct="0"/>
            <a:r>
              <a:rPr lang="en-US" sz="2000" dirty="0"/>
              <a:t>Hall D FCAL PMT: FEU 84-3</a:t>
            </a:r>
          </a:p>
          <a:p>
            <a:pPr eaLnBrk="0" hangingPunct="0">
              <a:buFontTx/>
              <a:buChar char="-"/>
            </a:pPr>
            <a:r>
              <a:rPr lang="en-US" sz="2000" dirty="0"/>
              <a:t>Timing algorithm developed &amp; tested by Indiana University for the Hall D forward calorimeter.</a:t>
            </a:r>
          </a:p>
          <a:p>
            <a:pPr eaLnBrk="0" hangingPunct="0">
              <a:buFontTx/>
              <a:buChar char="-"/>
            </a:pPr>
            <a:r>
              <a:rPr lang="en-US" sz="2000" dirty="0"/>
              <a:t> Implemented on the JLab FADC250 hardware achieving &lt;300ps timing resolution on 50% pulse crossing time with varied signal heights.</a:t>
            </a:r>
            <a:endParaRPr lang="en-US" sz="1800" dirty="0"/>
          </a:p>
          <a:p>
            <a:pPr eaLnBrk="0" hangingPunct="0"/>
            <a:r>
              <a:rPr lang="en-US" sz="1800" dirty="0"/>
              <a:t>- Resolution allow reliable information to link calorimeter with tagged electron bunch.</a:t>
            </a:r>
          </a:p>
        </p:txBody>
      </p:sp>
      <p:sp>
        <p:nvSpPr>
          <p:cNvPr id="51205" name="Rectangle 5"/>
          <p:cNvSpPr>
            <a:spLocks noChangeArrowheads="1"/>
          </p:cNvSpPr>
          <p:nvPr/>
        </p:nvSpPr>
        <p:spPr bwMode="auto">
          <a:xfrm>
            <a:off x="495300" y="5645151"/>
            <a:ext cx="7715250" cy="646112"/>
          </a:xfrm>
          <a:prstGeom prst="rect">
            <a:avLst/>
          </a:prstGeom>
          <a:noFill/>
          <a:ln w="9525">
            <a:noFill/>
            <a:miter lim="800000"/>
            <a:headEnd/>
            <a:tailEnd/>
          </a:ln>
        </p:spPr>
        <p:txBody>
          <a:bodyPr>
            <a:spAutoFit/>
          </a:bodyPr>
          <a:lstStyle/>
          <a:p>
            <a:pPr eaLnBrk="0" hangingPunct="0"/>
            <a:r>
              <a:rPr lang="en-US" sz="1800" dirty="0"/>
              <a:t>Typical timing resolution achieved ~1/10 the sample rate. The PMT shape will drive the ADC sample rate &amp; depth requirements.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sz="2000" dirty="0" smtClean="0"/>
              <a:t>POP4 Avago Transceivers and MTP parallel fiber cable</a:t>
            </a:r>
          </a:p>
        </p:txBody>
      </p:sp>
      <p:pic>
        <p:nvPicPr>
          <p:cNvPr id="29698" name="Picture 4" descr="TrunkMTP_Page_1"/>
          <p:cNvPicPr>
            <a:picLocks noChangeAspect="1" noChangeArrowheads="1"/>
          </p:cNvPicPr>
          <p:nvPr/>
        </p:nvPicPr>
        <p:blipFill>
          <a:blip r:embed="rId2" cstate="print"/>
          <a:srcRect/>
          <a:stretch>
            <a:fillRect/>
          </a:stretch>
        </p:blipFill>
        <p:spPr bwMode="auto">
          <a:xfrm>
            <a:off x="0" y="785813"/>
            <a:ext cx="2736850" cy="2065337"/>
          </a:xfrm>
          <a:prstGeom prst="rect">
            <a:avLst/>
          </a:prstGeom>
          <a:noFill/>
          <a:ln w="9525">
            <a:noFill/>
            <a:miter lim="800000"/>
            <a:headEnd/>
            <a:tailEnd/>
          </a:ln>
        </p:spPr>
      </p:pic>
      <p:pic>
        <p:nvPicPr>
          <p:cNvPr id="29699" name="Picture 5" descr="TrunkMTP_Page_2"/>
          <p:cNvPicPr>
            <a:picLocks noChangeAspect="1" noChangeArrowheads="1"/>
          </p:cNvPicPr>
          <p:nvPr/>
        </p:nvPicPr>
        <p:blipFill>
          <a:blip r:embed="rId3" cstate="print"/>
          <a:srcRect/>
          <a:stretch>
            <a:fillRect/>
          </a:stretch>
        </p:blipFill>
        <p:spPr bwMode="auto">
          <a:xfrm>
            <a:off x="0" y="4048125"/>
            <a:ext cx="2681288" cy="2052638"/>
          </a:xfrm>
          <a:prstGeom prst="rect">
            <a:avLst/>
          </a:prstGeom>
          <a:noFill/>
          <a:ln w="9525">
            <a:noFill/>
            <a:miter lim="800000"/>
            <a:headEnd/>
            <a:tailEnd/>
          </a:ln>
        </p:spPr>
      </p:pic>
      <p:sp>
        <p:nvSpPr>
          <p:cNvPr id="29700" name="Text Box 5"/>
          <p:cNvSpPr txBox="1">
            <a:spLocks noChangeArrowheads="1"/>
          </p:cNvSpPr>
          <p:nvPr/>
        </p:nvSpPr>
        <p:spPr bwMode="auto">
          <a:xfrm>
            <a:off x="3076575" y="842963"/>
            <a:ext cx="5616575" cy="5222875"/>
          </a:xfrm>
          <a:prstGeom prst="rect">
            <a:avLst/>
          </a:prstGeom>
          <a:noFill/>
          <a:ln w="9525">
            <a:noFill/>
            <a:miter lim="800000"/>
            <a:headEnd/>
            <a:tailEnd/>
          </a:ln>
        </p:spPr>
        <p:txBody>
          <a:bodyPr wrap="none">
            <a:spAutoFit/>
          </a:bodyPr>
          <a:lstStyle/>
          <a:p>
            <a:pPr>
              <a:buFontTx/>
              <a:buChar char="-"/>
            </a:pPr>
            <a:r>
              <a:rPr lang="en-US" sz="2000" dirty="0"/>
              <a:t>Fiber optic cable has been tested at 150m length</a:t>
            </a:r>
          </a:p>
          <a:p>
            <a:pPr lvl="1">
              <a:buFontTx/>
              <a:buChar char="-"/>
            </a:pPr>
            <a:r>
              <a:rPr lang="en-US" sz="1600" dirty="0"/>
              <a:t>Longest optic link is from Hall D to Hall D Tagger </a:t>
            </a:r>
          </a:p>
          <a:p>
            <a:pPr lvl="1"/>
            <a:r>
              <a:rPr lang="en-US" sz="1600" dirty="0"/>
              <a:t>Is ~100m</a:t>
            </a:r>
          </a:p>
          <a:p>
            <a:pPr>
              <a:buFontTx/>
              <a:buChar char="-"/>
            </a:pPr>
            <a:endParaRPr lang="en-US" sz="1600" dirty="0"/>
          </a:p>
          <a:p>
            <a:pPr>
              <a:buFontTx/>
              <a:buChar char="-"/>
            </a:pPr>
            <a:r>
              <a:rPr lang="en-US" sz="2000" dirty="0"/>
              <a:t>Trunk lines will have 12 parallel ribbon fibers</a:t>
            </a:r>
          </a:p>
          <a:p>
            <a:pPr lvl="1">
              <a:buFontTx/>
              <a:buChar char="-"/>
            </a:pPr>
            <a:r>
              <a:rPr lang="en-US" sz="1600" dirty="0"/>
              <a:t>144 total fibers</a:t>
            </a:r>
          </a:p>
          <a:p>
            <a:pPr lvl="1">
              <a:buFontTx/>
              <a:buChar char="-"/>
            </a:pPr>
            <a:r>
              <a:rPr lang="en-US" sz="1600" dirty="0"/>
              <a:t>Multi-mode 50/125um</a:t>
            </a:r>
          </a:p>
          <a:p>
            <a:pPr lvl="1">
              <a:buFontTx/>
              <a:buChar char="-"/>
            </a:pPr>
            <a:r>
              <a:rPr lang="en-US" sz="1600" dirty="0"/>
              <a:t>MTP connectors to transceivers and patch panels</a:t>
            </a:r>
          </a:p>
          <a:p>
            <a:endParaRPr lang="en-US" sz="2000" dirty="0"/>
          </a:p>
          <a:p>
            <a:r>
              <a:rPr lang="en-US" sz="2000" dirty="0"/>
              <a:t>Specifications:</a:t>
            </a:r>
          </a:p>
          <a:p>
            <a:r>
              <a:rPr lang="en-US" sz="1600" dirty="0"/>
              <a:t>Min insertion loss &lt;0.60db</a:t>
            </a:r>
          </a:p>
          <a:p>
            <a:r>
              <a:rPr lang="en-US" sz="1600" dirty="0"/>
              <a:t>Wavelength 850nm (Avago POP4 Transceiver 3.125Gb/s)</a:t>
            </a:r>
          </a:p>
          <a:p>
            <a:r>
              <a:rPr lang="en-US" sz="1600" dirty="0"/>
              <a:t>Attenuation (db/km)  - 3.5/1.5</a:t>
            </a:r>
          </a:p>
          <a:p>
            <a:r>
              <a:rPr lang="en-US" sz="1600" dirty="0"/>
              <a:t>Temperature range: -40C- 80C</a:t>
            </a:r>
          </a:p>
          <a:p>
            <a:r>
              <a:rPr lang="en-US" sz="1600" dirty="0"/>
              <a:t>Low Smoke Zero Halogen jacket – Non-Plenum tray approved</a:t>
            </a:r>
          </a:p>
          <a:p>
            <a:endParaRPr lang="en-US" sz="1600" dirty="0"/>
          </a:p>
          <a:p>
            <a:r>
              <a:rPr lang="en-US" sz="1600" dirty="0"/>
              <a:t>Specifications include installation and testing requirements</a:t>
            </a:r>
          </a:p>
          <a:p>
            <a:r>
              <a:rPr lang="en-US" sz="1600" dirty="0"/>
              <a:t>Each Hall will require different quantities and specific lengths</a:t>
            </a:r>
          </a:p>
          <a:p>
            <a:r>
              <a:rPr lang="en-US" sz="1600" dirty="0"/>
              <a:t>Patch panel hardware has been specified and tested</a:t>
            </a:r>
          </a:p>
          <a:p>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smtClean="0"/>
              <a:t>Acronym Definitions</a:t>
            </a:r>
          </a:p>
        </p:txBody>
      </p:sp>
      <p:sp>
        <p:nvSpPr>
          <p:cNvPr id="20482" name="Rectangle 3"/>
          <p:cNvSpPr>
            <a:spLocks noGrp="1" noChangeArrowheads="1"/>
          </p:cNvSpPr>
          <p:nvPr>
            <p:ph type="body" idx="1"/>
          </p:nvPr>
        </p:nvSpPr>
        <p:spPr/>
        <p:txBody>
          <a:bodyPr/>
          <a:lstStyle/>
          <a:p>
            <a:r>
              <a:rPr lang="en-US" sz="2400" dirty="0" smtClean="0"/>
              <a:t>VXS =&gt; VME with Serial Extensions (VITA 41.0)</a:t>
            </a:r>
          </a:p>
          <a:p>
            <a:r>
              <a:rPr lang="en-US" sz="2400" dirty="0" smtClean="0"/>
              <a:t>VITA =&gt; VME International Trade Association</a:t>
            </a:r>
          </a:p>
          <a:p>
            <a:pPr>
              <a:buFontTx/>
              <a:buNone/>
            </a:pPr>
            <a:endParaRPr lang="en-US" dirty="0" smtClean="0"/>
          </a:p>
          <a:p>
            <a:r>
              <a:rPr lang="en-US" sz="2000" dirty="0" smtClean="0"/>
              <a:t>FADC250 =&gt; Flash Analog to Digital Converter 250MHz</a:t>
            </a:r>
          </a:p>
          <a:p>
            <a:r>
              <a:rPr lang="en-US" sz="2000" dirty="0" smtClean="0"/>
              <a:t>CTP =&gt; Crate Trigger Processor</a:t>
            </a:r>
          </a:p>
          <a:p>
            <a:r>
              <a:rPr lang="en-US" sz="2000" dirty="0" smtClean="0"/>
              <a:t>TI =&gt;  Trigger Interface</a:t>
            </a:r>
          </a:p>
          <a:p>
            <a:r>
              <a:rPr lang="en-US" sz="2000" dirty="0" smtClean="0"/>
              <a:t>SD=&gt; Signal Distribution</a:t>
            </a:r>
          </a:p>
          <a:p>
            <a:endParaRPr lang="en-US" sz="900" dirty="0" smtClean="0"/>
          </a:p>
          <a:p>
            <a:r>
              <a:rPr lang="en-US" sz="2000" dirty="0" smtClean="0"/>
              <a:t>SSP=&gt; Sub_System Processor</a:t>
            </a:r>
          </a:p>
          <a:p>
            <a:r>
              <a:rPr lang="en-US" sz="2000" dirty="0" smtClean="0"/>
              <a:t>GTP=&gt; Global Trigger Processor</a:t>
            </a:r>
          </a:p>
          <a:p>
            <a:r>
              <a:rPr lang="en-US" sz="2000" dirty="0" smtClean="0"/>
              <a:t>TS=&gt;  Trigger Supervisor</a:t>
            </a:r>
          </a:p>
          <a:p>
            <a:r>
              <a:rPr lang="en-US" sz="2000" dirty="0" smtClean="0"/>
              <a:t>TD=&gt;  Trigger Distribution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4" descr="ov_backplane"/>
          <p:cNvPicPr>
            <a:picLocks noChangeAspect="1" noChangeArrowheads="1"/>
          </p:cNvPicPr>
          <p:nvPr/>
        </p:nvPicPr>
        <p:blipFill>
          <a:blip r:embed="rId3" cstate="print"/>
          <a:srcRect/>
          <a:stretch>
            <a:fillRect/>
          </a:stretch>
        </p:blipFill>
        <p:spPr bwMode="auto">
          <a:xfrm>
            <a:off x="4419600" y="1295400"/>
            <a:ext cx="3429000" cy="2928938"/>
          </a:xfrm>
          <a:prstGeom prst="rect">
            <a:avLst/>
          </a:prstGeom>
          <a:noFill/>
          <a:ln w="9525">
            <a:noFill/>
            <a:miter lim="800000"/>
            <a:headEnd/>
            <a:tailEnd/>
          </a:ln>
        </p:spPr>
      </p:pic>
      <p:graphicFrame>
        <p:nvGraphicFramePr>
          <p:cNvPr id="1026" name="Object 0"/>
          <p:cNvGraphicFramePr>
            <a:graphicFrameLocks noChangeAspect="1"/>
          </p:cNvGraphicFramePr>
          <p:nvPr/>
        </p:nvGraphicFramePr>
        <p:xfrm>
          <a:off x="457200" y="1143000"/>
          <a:ext cx="998538" cy="2211388"/>
        </p:xfrm>
        <a:graphic>
          <a:graphicData uri="http://schemas.openxmlformats.org/presentationml/2006/ole">
            <mc:AlternateContent xmlns:mc="http://schemas.openxmlformats.org/markup-compatibility/2006">
              <mc:Choice xmlns:v="urn:schemas-microsoft-com:vml" Requires="v">
                <p:oleObj spid="_x0000_s1610" name="Photo Editor Photo" r:id="rId4" imgW="3191320" imgH="7066667" progId="">
                  <p:embed/>
                </p:oleObj>
              </mc:Choice>
              <mc:Fallback>
                <p:oleObj name="Photo Editor Photo" r:id="rId4" imgW="3191320" imgH="7066667" progId="">
                  <p:embed/>
                  <p:pic>
                    <p:nvPicPr>
                      <p:cNvPr id="0" name="Picture 4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1430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5" name="Text Box 6"/>
          <p:cNvSpPr txBox="1">
            <a:spLocks noChangeArrowheads="1"/>
          </p:cNvSpPr>
          <p:nvPr/>
        </p:nvSpPr>
        <p:spPr bwMode="auto">
          <a:xfrm>
            <a:off x="6477000" y="990600"/>
            <a:ext cx="1951038" cy="396875"/>
          </a:xfrm>
          <a:prstGeom prst="rect">
            <a:avLst/>
          </a:prstGeom>
          <a:noFill/>
          <a:ln w="9525">
            <a:noFill/>
            <a:miter lim="800000"/>
            <a:headEnd/>
            <a:tailEnd/>
          </a:ln>
        </p:spPr>
        <p:txBody>
          <a:bodyPr wrap="none">
            <a:spAutoFit/>
          </a:bodyPr>
          <a:lstStyle/>
          <a:p>
            <a:pPr algn="ctr" eaLnBrk="0" hangingPunct="0"/>
            <a:r>
              <a:rPr lang="en-US" sz="2000" dirty="0">
                <a:latin typeface="Arial" charset="0"/>
              </a:rPr>
              <a:t>VXS Backplane</a:t>
            </a:r>
          </a:p>
        </p:txBody>
      </p:sp>
      <p:sp>
        <p:nvSpPr>
          <p:cNvPr id="1036" name="Line 7"/>
          <p:cNvSpPr>
            <a:spLocks noChangeShapeType="1"/>
          </p:cNvSpPr>
          <p:nvPr/>
        </p:nvSpPr>
        <p:spPr bwMode="auto">
          <a:xfrm flipH="1">
            <a:off x="6324600" y="1447800"/>
            <a:ext cx="609600" cy="228600"/>
          </a:xfrm>
          <a:prstGeom prst="line">
            <a:avLst/>
          </a:prstGeom>
          <a:noFill/>
          <a:ln w="9525">
            <a:solidFill>
              <a:schemeClr val="tx1"/>
            </a:solidFill>
            <a:round/>
            <a:headEnd/>
            <a:tailEnd type="triangle" w="med" len="med"/>
          </a:ln>
        </p:spPr>
        <p:txBody>
          <a:bodyPr/>
          <a:lstStyle/>
          <a:p>
            <a:endParaRPr lang="en-US" dirty="0"/>
          </a:p>
        </p:txBody>
      </p:sp>
      <p:sp>
        <p:nvSpPr>
          <p:cNvPr id="1037" name="Text Box 8"/>
          <p:cNvSpPr txBox="1">
            <a:spLocks noChangeArrowheads="1"/>
          </p:cNvSpPr>
          <p:nvPr/>
        </p:nvSpPr>
        <p:spPr bwMode="auto">
          <a:xfrm>
            <a:off x="7261225" y="4141788"/>
            <a:ext cx="1882775" cy="738187"/>
          </a:xfrm>
          <a:prstGeom prst="rect">
            <a:avLst/>
          </a:prstGeom>
          <a:noFill/>
          <a:ln w="9525">
            <a:noFill/>
            <a:miter lim="800000"/>
            <a:headEnd/>
            <a:tailEnd/>
          </a:ln>
        </p:spPr>
        <p:txBody>
          <a:bodyPr>
            <a:spAutoFit/>
          </a:bodyPr>
          <a:lstStyle/>
          <a:p>
            <a:pPr algn="ctr" eaLnBrk="0" hangingPunct="0"/>
            <a:r>
              <a:rPr lang="en-US" sz="1400" dirty="0">
                <a:latin typeface="Arial" charset="0"/>
              </a:rPr>
              <a:t>VXS “Switch” Card</a:t>
            </a:r>
          </a:p>
          <a:p>
            <a:pPr algn="ctr" eaLnBrk="0" hangingPunct="0"/>
            <a:r>
              <a:rPr lang="en-US" sz="1400" dirty="0">
                <a:latin typeface="Arial" charset="0"/>
              </a:rPr>
              <a:t>Crate Trigger Processor</a:t>
            </a:r>
            <a:endParaRPr lang="en-US" sz="2000" dirty="0">
              <a:latin typeface="Arial" charset="0"/>
            </a:endParaRPr>
          </a:p>
        </p:txBody>
      </p:sp>
      <p:sp>
        <p:nvSpPr>
          <p:cNvPr id="1038" name="Text Box 9"/>
          <p:cNvSpPr txBox="1">
            <a:spLocks noChangeArrowheads="1"/>
          </p:cNvSpPr>
          <p:nvPr/>
        </p:nvSpPr>
        <p:spPr bwMode="auto">
          <a:xfrm>
            <a:off x="531813" y="457200"/>
            <a:ext cx="2133600" cy="701675"/>
          </a:xfrm>
          <a:prstGeom prst="rect">
            <a:avLst/>
          </a:prstGeom>
          <a:solidFill>
            <a:srgbClr val="FFFFFF"/>
          </a:solidFill>
          <a:ln w="9525">
            <a:noFill/>
            <a:miter lim="800000"/>
            <a:headEnd/>
            <a:tailEnd/>
          </a:ln>
        </p:spPr>
        <p:txBody>
          <a:bodyPr wrap="none">
            <a:spAutoFit/>
          </a:bodyPr>
          <a:lstStyle/>
          <a:p>
            <a:pPr algn="ctr" eaLnBrk="0" hangingPunct="0"/>
            <a:r>
              <a:rPr lang="en-US" sz="2000" dirty="0">
                <a:latin typeface="Arial" charset="0"/>
              </a:rPr>
              <a:t>VXS “Payloads”</a:t>
            </a:r>
          </a:p>
          <a:p>
            <a:pPr algn="ctr" eaLnBrk="0" hangingPunct="0"/>
            <a:r>
              <a:rPr lang="en-US" sz="2000" dirty="0">
                <a:latin typeface="Arial" charset="0"/>
              </a:rPr>
              <a:t>(JLAB FADC )</a:t>
            </a:r>
          </a:p>
        </p:txBody>
      </p:sp>
      <p:graphicFrame>
        <p:nvGraphicFramePr>
          <p:cNvPr id="1027" name="Object 1"/>
          <p:cNvGraphicFramePr>
            <a:graphicFrameLocks noChangeAspect="1"/>
          </p:cNvGraphicFramePr>
          <p:nvPr/>
        </p:nvGraphicFramePr>
        <p:xfrm>
          <a:off x="2514600" y="1143000"/>
          <a:ext cx="998538" cy="2211388"/>
        </p:xfrm>
        <a:graphic>
          <a:graphicData uri="http://schemas.openxmlformats.org/presentationml/2006/ole">
            <mc:AlternateContent xmlns:mc="http://schemas.openxmlformats.org/markup-compatibility/2006">
              <mc:Choice xmlns:v="urn:schemas-microsoft-com:vml" Requires="v">
                <p:oleObj spid="_x0000_s1611" name="Photo Editor Photo" r:id="rId6" imgW="3191320" imgH="7066667" progId="">
                  <p:embed/>
                </p:oleObj>
              </mc:Choice>
              <mc:Fallback>
                <p:oleObj name="Photo Editor Photo" r:id="rId6" imgW="3191320" imgH="7066667" progId="">
                  <p:embed/>
                  <p:pic>
                    <p:nvPicPr>
                      <p:cNvPr id="0" name="Picture 4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1430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2"/>
          <p:cNvGraphicFramePr>
            <a:graphicFrameLocks noChangeAspect="1"/>
          </p:cNvGraphicFramePr>
          <p:nvPr/>
        </p:nvGraphicFramePr>
        <p:xfrm>
          <a:off x="1524000" y="1143000"/>
          <a:ext cx="998538" cy="2211388"/>
        </p:xfrm>
        <a:graphic>
          <a:graphicData uri="http://schemas.openxmlformats.org/presentationml/2006/ole">
            <mc:AlternateContent xmlns:mc="http://schemas.openxmlformats.org/markup-compatibility/2006">
              <mc:Choice xmlns:v="urn:schemas-microsoft-com:vml" Requires="v">
                <p:oleObj spid="_x0000_s1612" name="Photo Editor Photo" r:id="rId7" imgW="3191320" imgH="7066667" progId="">
                  <p:embed/>
                </p:oleObj>
              </mc:Choice>
              <mc:Fallback>
                <p:oleObj name="Photo Editor Photo" r:id="rId7" imgW="3191320" imgH="7066667" progId="">
                  <p:embed/>
                  <p:pic>
                    <p:nvPicPr>
                      <p:cNvPr id="0" name="Picture 4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1430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3"/>
          <p:cNvGraphicFramePr>
            <a:graphicFrameLocks noChangeAspect="1"/>
          </p:cNvGraphicFramePr>
          <p:nvPr/>
        </p:nvGraphicFramePr>
        <p:xfrm>
          <a:off x="457200" y="3962400"/>
          <a:ext cx="998538" cy="2211388"/>
        </p:xfrm>
        <a:graphic>
          <a:graphicData uri="http://schemas.openxmlformats.org/presentationml/2006/ole">
            <mc:AlternateContent xmlns:mc="http://schemas.openxmlformats.org/markup-compatibility/2006">
              <mc:Choice xmlns:v="urn:schemas-microsoft-com:vml" Requires="v">
                <p:oleObj spid="_x0000_s1613" name="Photo Editor Photo" r:id="rId8" imgW="3191320" imgH="7066667" progId="">
                  <p:embed/>
                </p:oleObj>
              </mc:Choice>
              <mc:Fallback>
                <p:oleObj name="Photo Editor Photo" r:id="rId8" imgW="3191320" imgH="7066667" progId="">
                  <p:embed/>
                  <p:pic>
                    <p:nvPicPr>
                      <p:cNvPr id="0" name="Picture 4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624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4"/>
          <p:cNvGraphicFramePr>
            <a:graphicFrameLocks noChangeAspect="1"/>
          </p:cNvGraphicFramePr>
          <p:nvPr/>
        </p:nvGraphicFramePr>
        <p:xfrm>
          <a:off x="2362200" y="3886200"/>
          <a:ext cx="998538" cy="2211388"/>
        </p:xfrm>
        <a:graphic>
          <a:graphicData uri="http://schemas.openxmlformats.org/presentationml/2006/ole">
            <mc:AlternateContent xmlns:mc="http://schemas.openxmlformats.org/markup-compatibility/2006">
              <mc:Choice xmlns:v="urn:schemas-microsoft-com:vml" Requires="v">
                <p:oleObj spid="_x0000_s1614" name="Photo Editor Photo" r:id="rId9" imgW="3191320" imgH="7066667" progId="">
                  <p:embed/>
                </p:oleObj>
              </mc:Choice>
              <mc:Fallback>
                <p:oleObj name="Photo Editor Photo" r:id="rId9" imgW="3191320" imgH="7066667" progId="">
                  <p:embed/>
                  <p:pic>
                    <p:nvPicPr>
                      <p:cNvPr id="0" name="Picture 4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38862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5"/>
          <p:cNvGraphicFramePr>
            <a:graphicFrameLocks noChangeAspect="1"/>
          </p:cNvGraphicFramePr>
          <p:nvPr/>
        </p:nvGraphicFramePr>
        <p:xfrm>
          <a:off x="1447800" y="3886200"/>
          <a:ext cx="998538" cy="2211388"/>
        </p:xfrm>
        <a:graphic>
          <a:graphicData uri="http://schemas.openxmlformats.org/presentationml/2006/ole">
            <mc:AlternateContent xmlns:mc="http://schemas.openxmlformats.org/markup-compatibility/2006">
              <mc:Choice xmlns:v="urn:schemas-microsoft-com:vml" Requires="v">
                <p:oleObj spid="_x0000_s1615" name="Photo Editor Photo" r:id="rId10" imgW="3191320" imgH="7066667" progId="">
                  <p:embed/>
                </p:oleObj>
              </mc:Choice>
              <mc:Fallback>
                <p:oleObj name="Photo Editor Photo" r:id="rId10" imgW="3191320" imgH="7066667" progId="">
                  <p:embed/>
                  <p:pic>
                    <p:nvPicPr>
                      <p:cNvPr id="0" name="Picture 4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8862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6"/>
          <p:cNvGraphicFramePr>
            <a:graphicFrameLocks noChangeAspect="1"/>
          </p:cNvGraphicFramePr>
          <p:nvPr/>
        </p:nvGraphicFramePr>
        <p:xfrm>
          <a:off x="3352800" y="3810000"/>
          <a:ext cx="998538" cy="2211388"/>
        </p:xfrm>
        <a:graphic>
          <a:graphicData uri="http://schemas.openxmlformats.org/presentationml/2006/ole">
            <mc:AlternateContent xmlns:mc="http://schemas.openxmlformats.org/markup-compatibility/2006">
              <mc:Choice xmlns:v="urn:schemas-microsoft-com:vml" Requires="v">
                <p:oleObj spid="_x0000_s1616" name="Photo Editor Photo" r:id="rId11" imgW="3191320" imgH="7066667" progId="">
                  <p:embed/>
                </p:oleObj>
              </mc:Choice>
              <mc:Fallback>
                <p:oleObj name="Photo Editor Photo" r:id="rId11" imgW="3191320" imgH="7066667" progId="">
                  <p:embed/>
                  <p:pic>
                    <p:nvPicPr>
                      <p:cNvPr id="0" name="Picture 4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100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3" name="Object 7"/>
          <p:cNvGraphicFramePr>
            <a:graphicFrameLocks noChangeAspect="1"/>
          </p:cNvGraphicFramePr>
          <p:nvPr/>
        </p:nvGraphicFramePr>
        <p:xfrm>
          <a:off x="3505200" y="1219200"/>
          <a:ext cx="998538" cy="2211388"/>
        </p:xfrm>
        <a:graphic>
          <a:graphicData uri="http://schemas.openxmlformats.org/presentationml/2006/ole">
            <mc:AlternateContent xmlns:mc="http://schemas.openxmlformats.org/markup-compatibility/2006">
              <mc:Choice xmlns:v="urn:schemas-microsoft-com:vml" Requires="v">
                <p:oleObj spid="_x0000_s1617" name="Photo Editor Photo" r:id="rId12" imgW="3191320" imgH="7066667" progId="">
                  <p:embed/>
                </p:oleObj>
              </mc:Choice>
              <mc:Fallback>
                <p:oleObj name="Photo Editor Photo" r:id="rId12" imgW="3191320" imgH="7066667" progId="">
                  <p:embed/>
                  <p:pic>
                    <p:nvPicPr>
                      <p:cNvPr id="0" name="Picture 4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219200"/>
                        <a:ext cx="998538" cy="221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9" name="Picture 17"/>
          <p:cNvPicPr>
            <a:picLocks noChangeAspect="1" noChangeArrowheads="1"/>
          </p:cNvPicPr>
          <p:nvPr/>
        </p:nvPicPr>
        <p:blipFill>
          <a:blip r:embed="rId13" cstate="print"/>
          <a:srcRect/>
          <a:stretch>
            <a:fillRect/>
          </a:stretch>
        </p:blipFill>
        <p:spPr bwMode="auto">
          <a:xfrm>
            <a:off x="6096000" y="3886200"/>
            <a:ext cx="1138238" cy="2430463"/>
          </a:xfrm>
          <a:prstGeom prst="rect">
            <a:avLst/>
          </a:prstGeom>
          <a:noFill/>
          <a:ln w="9525">
            <a:noFill/>
            <a:miter lim="800000"/>
            <a:headEnd/>
            <a:tailEnd/>
          </a:ln>
        </p:spPr>
      </p:pic>
      <p:sp>
        <p:nvSpPr>
          <p:cNvPr id="1040" name="Line 18"/>
          <p:cNvSpPr>
            <a:spLocks noChangeShapeType="1"/>
          </p:cNvSpPr>
          <p:nvPr/>
        </p:nvSpPr>
        <p:spPr bwMode="auto">
          <a:xfrm flipH="1">
            <a:off x="6934200" y="4419600"/>
            <a:ext cx="457200" cy="304800"/>
          </a:xfrm>
          <a:prstGeom prst="line">
            <a:avLst/>
          </a:prstGeom>
          <a:noFill/>
          <a:ln w="9525">
            <a:solidFill>
              <a:schemeClr val="tx1"/>
            </a:solidFill>
            <a:round/>
            <a:headEnd/>
            <a:tailEnd type="triangle" w="med" len="med"/>
          </a:ln>
        </p:spPr>
        <p:txBody>
          <a:bodyPr/>
          <a:lstStyle/>
          <a:p>
            <a:endParaRPr lang="en-US" dirty="0"/>
          </a:p>
        </p:txBody>
      </p:sp>
      <p:sp>
        <p:nvSpPr>
          <p:cNvPr id="1041" name="Text Box 19"/>
          <p:cNvSpPr txBox="1">
            <a:spLocks noChangeArrowheads="1"/>
          </p:cNvSpPr>
          <p:nvPr/>
        </p:nvSpPr>
        <p:spPr bwMode="auto">
          <a:xfrm>
            <a:off x="7604125" y="2220913"/>
            <a:ext cx="766763" cy="304800"/>
          </a:xfrm>
          <a:prstGeom prst="rect">
            <a:avLst/>
          </a:prstGeom>
          <a:noFill/>
          <a:ln w="9525">
            <a:noFill/>
            <a:miter lim="800000"/>
            <a:headEnd/>
            <a:tailEnd/>
          </a:ln>
        </p:spPr>
        <p:txBody>
          <a:bodyPr wrap="none">
            <a:spAutoFit/>
          </a:bodyPr>
          <a:lstStyle/>
          <a:p>
            <a:pPr algn="ctr" eaLnBrk="0" hangingPunct="0"/>
            <a:r>
              <a:rPr lang="en-US" sz="1400" dirty="0">
                <a:latin typeface="Arial" charset="0"/>
              </a:rPr>
              <a:t>VME64</a:t>
            </a:r>
          </a:p>
        </p:txBody>
      </p:sp>
      <p:sp>
        <p:nvSpPr>
          <p:cNvPr id="1042" name="Text Box 20"/>
          <p:cNvSpPr txBox="1">
            <a:spLocks noChangeArrowheads="1"/>
          </p:cNvSpPr>
          <p:nvPr/>
        </p:nvSpPr>
        <p:spPr bwMode="auto">
          <a:xfrm>
            <a:off x="7604125" y="2830513"/>
            <a:ext cx="1111250" cy="517525"/>
          </a:xfrm>
          <a:prstGeom prst="rect">
            <a:avLst/>
          </a:prstGeom>
          <a:noFill/>
          <a:ln w="9525">
            <a:noFill/>
            <a:miter lim="800000"/>
            <a:headEnd/>
            <a:tailEnd/>
          </a:ln>
        </p:spPr>
        <p:txBody>
          <a:bodyPr wrap="none">
            <a:spAutoFit/>
          </a:bodyPr>
          <a:lstStyle/>
          <a:p>
            <a:pPr algn="ctr" eaLnBrk="0" hangingPunct="0"/>
            <a:r>
              <a:rPr lang="en-US" sz="1400" dirty="0">
                <a:latin typeface="Arial" charset="0"/>
              </a:rPr>
              <a:t>High Speed</a:t>
            </a:r>
          </a:p>
          <a:p>
            <a:pPr algn="ctr" eaLnBrk="0" hangingPunct="0"/>
            <a:r>
              <a:rPr lang="en-US" sz="1400" dirty="0">
                <a:latin typeface="Arial" charset="0"/>
              </a:rPr>
              <a:t>Serial</a:t>
            </a:r>
          </a:p>
        </p:txBody>
      </p:sp>
      <p:sp>
        <p:nvSpPr>
          <p:cNvPr id="1043" name="Text Box 21"/>
          <p:cNvSpPr txBox="1">
            <a:spLocks noChangeArrowheads="1"/>
          </p:cNvSpPr>
          <p:nvPr/>
        </p:nvSpPr>
        <p:spPr bwMode="auto">
          <a:xfrm>
            <a:off x="7696200" y="3505200"/>
            <a:ext cx="582613" cy="212725"/>
          </a:xfrm>
          <a:prstGeom prst="rect">
            <a:avLst/>
          </a:prstGeom>
          <a:noFill/>
          <a:ln w="9525">
            <a:noFill/>
            <a:miter lim="800000"/>
            <a:headEnd/>
            <a:tailEnd/>
          </a:ln>
        </p:spPr>
        <p:txBody>
          <a:bodyPr wrap="none" lIns="0" tIns="0" rIns="0" bIns="0">
            <a:spAutoFit/>
          </a:bodyPr>
          <a:lstStyle/>
          <a:p>
            <a:pPr algn="ctr" eaLnBrk="0" hangingPunct="0"/>
            <a:r>
              <a:rPr lang="en-US" sz="1400" dirty="0">
                <a:latin typeface="Arial" charset="0"/>
              </a:rPr>
              <a:t>VME64</a:t>
            </a:r>
          </a:p>
        </p:txBody>
      </p:sp>
      <p:sp>
        <p:nvSpPr>
          <p:cNvPr id="1044" name="Text Box 22"/>
          <p:cNvSpPr txBox="1">
            <a:spLocks noChangeArrowheads="1"/>
          </p:cNvSpPr>
          <p:nvPr/>
        </p:nvSpPr>
        <p:spPr bwMode="auto">
          <a:xfrm>
            <a:off x="685800" y="47244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45" name="Text Box 23"/>
          <p:cNvSpPr txBox="1">
            <a:spLocks noChangeArrowheads="1"/>
          </p:cNvSpPr>
          <p:nvPr/>
        </p:nvSpPr>
        <p:spPr bwMode="auto">
          <a:xfrm>
            <a:off x="3733800" y="20574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46" name="Text Box 24"/>
          <p:cNvSpPr txBox="1">
            <a:spLocks noChangeArrowheads="1"/>
          </p:cNvSpPr>
          <p:nvPr/>
        </p:nvSpPr>
        <p:spPr bwMode="auto">
          <a:xfrm>
            <a:off x="2743200" y="19812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47" name="Text Box 25"/>
          <p:cNvSpPr txBox="1">
            <a:spLocks noChangeArrowheads="1"/>
          </p:cNvSpPr>
          <p:nvPr/>
        </p:nvSpPr>
        <p:spPr bwMode="auto">
          <a:xfrm>
            <a:off x="1752600" y="19812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48" name="Text Box 26"/>
          <p:cNvSpPr txBox="1">
            <a:spLocks noChangeArrowheads="1"/>
          </p:cNvSpPr>
          <p:nvPr/>
        </p:nvSpPr>
        <p:spPr bwMode="auto">
          <a:xfrm>
            <a:off x="685800" y="19812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49" name="Text Box 27"/>
          <p:cNvSpPr txBox="1">
            <a:spLocks noChangeArrowheads="1"/>
          </p:cNvSpPr>
          <p:nvPr/>
        </p:nvSpPr>
        <p:spPr bwMode="auto">
          <a:xfrm>
            <a:off x="1676400" y="48006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50" name="Text Box 28"/>
          <p:cNvSpPr txBox="1">
            <a:spLocks noChangeArrowheads="1"/>
          </p:cNvSpPr>
          <p:nvPr/>
        </p:nvSpPr>
        <p:spPr bwMode="auto">
          <a:xfrm>
            <a:off x="2590800" y="47244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sp>
        <p:nvSpPr>
          <p:cNvPr id="1051" name="Text Box 29"/>
          <p:cNvSpPr txBox="1">
            <a:spLocks noChangeArrowheads="1"/>
          </p:cNvSpPr>
          <p:nvPr/>
        </p:nvSpPr>
        <p:spPr bwMode="auto">
          <a:xfrm>
            <a:off x="3581400" y="4724400"/>
            <a:ext cx="614363" cy="274638"/>
          </a:xfrm>
          <a:prstGeom prst="rect">
            <a:avLst/>
          </a:prstGeom>
          <a:noFill/>
          <a:ln w="9525">
            <a:noFill/>
            <a:miter lim="800000"/>
            <a:headEnd/>
            <a:tailEnd/>
          </a:ln>
        </p:spPr>
        <p:txBody>
          <a:bodyPr wrap="none">
            <a:spAutoFit/>
          </a:bodyPr>
          <a:lstStyle/>
          <a:p>
            <a:pPr algn="ctr" eaLnBrk="0" hangingPunct="0"/>
            <a:r>
              <a:rPr lang="en-US" sz="1200" dirty="0">
                <a:latin typeface="Arial" charset="0"/>
              </a:rPr>
              <a:t>16 CH</a:t>
            </a:r>
            <a:endParaRPr lang="en-US" sz="1400" dirty="0">
              <a:latin typeface="Arial" charset="0"/>
            </a:endParaRPr>
          </a:p>
        </p:txBody>
      </p:sp>
      <p:grpSp>
        <p:nvGrpSpPr>
          <p:cNvPr id="2" name="Group 30"/>
          <p:cNvGrpSpPr>
            <a:grpSpLocks/>
          </p:cNvGrpSpPr>
          <p:nvPr/>
        </p:nvGrpSpPr>
        <p:grpSpPr bwMode="auto">
          <a:xfrm>
            <a:off x="304800" y="1600200"/>
            <a:ext cx="304800" cy="1219200"/>
            <a:chOff x="192" y="1008"/>
            <a:chExt cx="192" cy="768"/>
          </a:xfrm>
        </p:grpSpPr>
        <p:sp>
          <p:nvSpPr>
            <p:cNvPr id="1065" name="Line 31"/>
            <p:cNvSpPr>
              <a:spLocks noChangeShapeType="1"/>
            </p:cNvSpPr>
            <p:nvPr/>
          </p:nvSpPr>
          <p:spPr bwMode="auto">
            <a:xfrm>
              <a:off x="192" y="1008"/>
              <a:ext cx="192" cy="0"/>
            </a:xfrm>
            <a:prstGeom prst="line">
              <a:avLst/>
            </a:prstGeom>
            <a:noFill/>
            <a:ln w="9525">
              <a:solidFill>
                <a:schemeClr val="tx1"/>
              </a:solidFill>
              <a:round/>
              <a:headEnd/>
              <a:tailEnd type="triangle" w="med" len="med"/>
            </a:ln>
          </p:spPr>
          <p:txBody>
            <a:bodyPr wrap="none" anchor="ctr"/>
            <a:lstStyle/>
            <a:p>
              <a:endParaRPr lang="en-US" dirty="0"/>
            </a:p>
          </p:txBody>
        </p:sp>
        <p:sp>
          <p:nvSpPr>
            <p:cNvPr id="1066" name="Line 32"/>
            <p:cNvSpPr>
              <a:spLocks noChangeShapeType="1"/>
            </p:cNvSpPr>
            <p:nvPr/>
          </p:nvSpPr>
          <p:spPr bwMode="auto">
            <a:xfrm>
              <a:off x="192" y="1776"/>
              <a:ext cx="192" cy="0"/>
            </a:xfrm>
            <a:prstGeom prst="line">
              <a:avLst/>
            </a:prstGeom>
            <a:noFill/>
            <a:ln w="9525">
              <a:solidFill>
                <a:schemeClr val="tx1"/>
              </a:solidFill>
              <a:round/>
              <a:headEnd/>
              <a:tailEnd type="triangle" w="med" len="med"/>
            </a:ln>
          </p:spPr>
          <p:txBody>
            <a:bodyPr wrap="none" anchor="ctr"/>
            <a:lstStyle/>
            <a:p>
              <a:endParaRPr lang="en-US" dirty="0"/>
            </a:p>
          </p:txBody>
        </p:sp>
      </p:grpSp>
      <p:grpSp>
        <p:nvGrpSpPr>
          <p:cNvPr id="3" name="Group 33"/>
          <p:cNvGrpSpPr>
            <a:grpSpLocks/>
          </p:cNvGrpSpPr>
          <p:nvPr/>
        </p:nvGrpSpPr>
        <p:grpSpPr bwMode="auto">
          <a:xfrm>
            <a:off x="304800" y="4343400"/>
            <a:ext cx="304800" cy="1219200"/>
            <a:chOff x="192" y="1008"/>
            <a:chExt cx="192" cy="768"/>
          </a:xfrm>
        </p:grpSpPr>
        <p:sp>
          <p:nvSpPr>
            <p:cNvPr id="1063" name="Line 34"/>
            <p:cNvSpPr>
              <a:spLocks noChangeShapeType="1"/>
            </p:cNvSpPr>
            <p:nvPr/>
          </p:nvSpPr>
          <p:spPr bwMode="auto">
            <a:xfrm>
              <a:off x="192" y="1008"/>
              <a:ext cx="192" cy="0"/>
            </a:xfrm>
            <a:prstGeom prst="line">
              <a:avLst/>
            </a:prstGeom>
            <a:noFill/>
            <a:ln w="9525">
              <a:solidFill>
                <a:schemeClr val="tx1"/>
              </a:solidFill>
              <a:round/>
              <a:headEnd/>
              <a:tailEnd type="triangle" w="med" len="med"/>
            </a:ln>
          </p:spPr>
          <p:txBody>
            <a:bodyPr wrap="none" anchor="ctr"/>
            <a:lstStyle/>
            <a:p>
              <a:endParaRPr lang="en-US" dirty="0"/>
            </a:p>
          </p:txBody>
        </p:sp>
        <p:sp>
          <p:nvSpPr>
            <p:cNvPr id="1064" name="Line 35"/>
            <p:cNvSpPr>
              <a:spLocks noChangeShapeType="1"/>
            </p:cNvSpPr>
            <p:nvPr/>
          </p:nvSpPr>
          <p:spPr bwMode="auto">
            <a:xfrm>
              <a:off x="192" y="1776"/>
              <a:ext cx="192" cy="0"/>
            </a:xfrm>
            <a:prstGeom prst="line">
              <a:avLst/>
            </a:prstGeom>
            <a:noFill/>
            <a:ln w="9525">
              <a:solidFill>
                <a:schemeClr val="tx1"/>
              </a:solidFill>
              <a:round/>
              <a:headEnd/>
              <a:tailEnd type="triangle" w="med" len="med"/>
            </a:ln>
          </p:spPr>
          <p:txBody>
            <a:bodyPr wrap="none" anchor="ctr"/>
            <a:lstStyle/>
            <a:p>
              <a:endParaRPr lang="en-US" dirty="0"/>
            </a:p>
          </p:txBody>
        </p:sp>
      </p:grpSp>
      <p:sp>
        <p:nvSpPr>
          <p:cNvPr id="1054" name="Text Box 36"/>
          <p:cNvSpPr txBox="1">
            <a:spLocks noChangeArrowheads="1"/>
          </p:cNvSpPr>
          <p:nvPr/>
        </p:nvSpPr>
        <p:spPr bwMode="auto">
          <a:xfrm>
            <a:off x="152400" y="3429000"/>
            <a:ext cx="2047875" cy="396875"/>
          </a:xfrm>
          <a:prstGeom prst="rect">
            <a:avLst/>
          </a:prstGeom>
          <a:noFill/>
          <a:ln w="9525">
            <a:noFill/>
            <a:miter lim="800000"/>
            <a:headEnd/>
            <a:tailEnd/>
          </a:ln>
        </p:spPr>
        <p:txBody>
          <a:bodyPr wrap="none">
            <a:spAutoFit/>
          </a:bodyPr>
          <a:lstStyle/>
          <a:p>
            <a:pPr algn="ctr" eaLnBrk="0" hangingPunct="0"/>
            <a:r>
              <a:rPr lang="en-US" sz="2000" dirty="0">
                <a:latin typeface="Arial" charset="0"/>
              </a:rPr>
              <a:t>Detector Signals</a:t>
            </a:r>
          </a:p>
        </p:txBody>
      </p:sp>
      <p:sp>
        <p:nvSpPr>
          <p:cNvPr id="1055" name="Line 37"/>
          <p:cNvSpPr>
            <a:spLocks noChangeShapeType="1"/>
          </p:cNvSpPr>
          <p:nvPr/>
        </p:nvSpPr>
        <p:spPr bwMode="auto">
          <a:xfrm flipV="1">
            <a:off x="228600" y="2971800"/>
            <a:ext cx="76200" cy="533400"/>
          </a:xfrm>
          <a:prstGeom prst="line">
            <a:avLst/>
          </a:prstGeom>
          <a:noFill/>
          <a:ln w="9525">
            <a:solidFill>
              <a:schemeClr val="tx1"/>
            </a:solidFill>
            <a:round/>
            <a:headEnd/>
            <a:tailEnd type="triangle" w="med" len="med"/>
          </a:ln>
        </p:spPr>
        <p:txBody>
          <a:bodyPr wrap="none" anchor="ctr"/>
          <a:lstStyle/>
          <a:p>
            <a:endParaRPr lang="en-US" dirty="0"/>
          </a:p>
        </p:txBody>
      </p:sp>
      <p:sp>
        <p:nvSpPr>
          <p:cNvPr id="1056" name="Line 38"/>
          <p:cNvSpPr>
            <a:spLocks noChangeShapeType="1"/>
          </p:cNvSpPr>
          <p:nvPr/>
        </p:nvSpPr>
        <p:spPr bwMode="auto">
          <a:xfrm>
            <a:off x="228600" y="3733800"/>
            <a:ext cx="76200" cy="533400"/>
          </a:xfrm>
          <a:prstGeom prst="line">
            <a:avLst/>
          </a:prstGeom>
          <a:noFill/>
          <a:ln w="9525">
            <a:solidFill>
              <a:schemeClr val="tx1"/>
            </a:solidFill>
            <a:round/>
            <a:headEnd/>
            <a:tailEnd type="triangle" w="med" len="med"/>
          </a:ln>
        </p:spPr>
        <p:txBody>
          <a:bodyPr wrap="none" anchor="ctr"/>
          <a:lstStyle/>
          <a:p>
            <a:endParaRPr lang="en-US" dirty="0"/>
          </a:p>
        </p:txBody>
      </p:sp>
      <p:sp>
        <p:nvSpPr>
          <p:cNvPr id="1057" name="Text Box 39"/>
          <p:cNvSpPr txBox="1">
            <a:spLocks noChangeArrowheads="1"/>
          </p:cNvSpPr>
          <p:nvPr/>
        </p:nvSpPr>
        <p:spPr bwMode="auto">
          <a:xfrm>
            <a:off x="7162800" y="5603875"/>
            <a:ext cx="1281113" cy="523875"/>
          </a:xfrm>
          <a:prstGeom prst="rect">
            <a:avLst/>
          </a:prstGeom>
          <a:noFill/>
          <a:ln w="9525">
            <a:noFill/>
            <a:miter lim="800000"/>
            <a:headEnd/>
            <a:tailEnd/>
          </a:ln>
        </p:spPr>
        <p:txBody>
          <a:bodyPr wrap="none">
            <a:spAutoFit/>
          </a:bodyPr>
          <a:lstStyle/>
          <a:p>
            <a:pPr eaLnBrk="0" hangingPunct="0"/>
            <a:r>
              <a:rPr lang="en-US" sz="1400" dirty="0">
                <a:latin typeface="Arial" charset="0"/>
              </a:rPr>
              <a:t>Energy Sum </a:t>
            </a:r>
          </a:p>
          <a:p>
            <a:pPr eaLnBrk="0" hangingPunct="0"/>
            <a:r>
              <a:rPr lang="en-US" sz="1400" dirty="0">
                <a:latin typeface="Arial" charset="0"/>
              </a:rPr>
              <a:t>to Trigger</a:t>
            </a:r>
            <a:endParaRPr lang="en-US" sz="2000" dirty="0">
              <a:latin typeface="Arial" charset="0"/>
            </a:endParaRPr>
          </a:p>
        </p:txBody>
      </p:sp>
      <p:sp>
        <p:nvSpPr>
          <p:cNvPr id="1058" name="Line 40"/>
          <p:cNvSpPr>
            <a:spLocks noChangeShapeType="1"/>
          </p:cNvSpPr>
          <p:nvPr/>
        </p:nvSpPr>
        <p:spPr bwMode="auto">
          <a:xfrm>
            <a:off x="7086600" y="5410200"/>
            <a:ext cx="1143000" cy="0"/>
          </a:xfrm>
          <a:prstGeom prst="line">
            <a:avLst/>
          </a:prstGeom>
          <a:noFill/>
          <a:ln w="28575">
            <a:solidFill>
              <a:srgbClr val="FFC000"/>
            </a:solidFill>
            <a:round/>
            <a:headEnd/>
            <a:tailEnd type="triangle" w="med" len="med"/>
          </a:ln>
        </p:spPr>
        <p:txBody>
          <a:bodyPr wrap="none" anchor="ctr"/>
          <a:lstStyle/>
          <a:p>
            <a:endParaRPr lang="en-US" dirty="0"/>
          </a:p>
        </p:txBody>
      </p:sp>
      <p:sp>
        <p:nvSpPr>
          <p:cNvPr id="1059" name="Text Box 3"/>
          <p:cNvSpPr txBox="1">
            <a:spLocks noChangeArrowheads="1"/>
          </p:cNvSpPr>
          <p:nvPr/>
        </p:nvSpPr>
        <p:spPr bwMode="auto">
          <a:xfrm>
            <a:off x="2667000" y="147638"/>
            <a:ext cx="4346575" cy="369887"/>
          </a:xfrm>
          <a:prstGeom prst="rect">
            <a:avLst/>
          </a:prstGeom>
          <a:solidFill>
            <a:schemeClr val="bg1"/>
          </a:solidFill>
          <a:ln w="9525">
            <a:noFill/>
            <a:miter lim="800000"/>
            <a:headEnd/>
            <a:tailEnd/>
          </a:ln>
        </p:spPr>
        <p:txBody>
          <a:bodyPr lIns="0" tIns="0" rIns="0" bIns="0" anchor="b">
            <a:spAutoFit/>
          </a:bodyPr>
          <a:lstStyle/>
          <a:p>
            <a:pPr algn="ctr" eaLnBrk="0" hangingPunct="0"/>
            <a:r>
              <a:rPr lang="en-US" sz="2400" dirty="0">
                <a:latin typeface="Arial" charset="0"/>
              </a:rPr>
              <a:t>Quick VITA 41 *VXS Review</a:t>
            </a:r>
            <a:r>
              <a:rPr lang="en-US" sz="2400" u="sng" dirty="0">
                <a:latin typeface="Arial" charset="0"/>
              </a:rPr>
              <a:t> </a:t>
            </a:r>
          </a:p>
        </p:txBody>
      </p:sp>
      <p:sp>
        <p:nvSpPr>
          <p:cNvPr id="1060" name="Oval 39"/>
          <p:cNvSpPr>
            <a:spLocks noChangeArrowheads="1"/>
          </p:cNvSpPr>
          <p:nvPr/>
        </p:nvSpPr>
        <p:spPr bwMode="auto">
          <a:xfrm>
            <a:off x="7456488" y="5427663"/>
            <a:ext cx="315912" cy="174625"/>
          </a:xfrm>
          <a:prstGeom prst="ellipse">
            <a:avLst/>
          </a:prstGeom>
          <a:noFill/>
          <a:ln w="25400" algn="ctr">
            <a:solidFill>
              <a:srgbClr val="FFC000"/>
            </a:solidFill>
            <a:round/>
            <a:headEnd/>
            <a:tailEnd/>
          </a:ln>
        </p:spPr>
        <p:txBody>
          <a:bodyPr/>
          <a:lstStyle/>
          <a:p>
            <a:pPr algn="ctr" eaLnBrk="0" hangingPunct="0"/>
            <a:endParaRPr lang="en-US" dirty="0"/>
          </a:p>
        </p:txBody>
      </p:sp>
      <p:sp>
        <p:nvSpPr>
          <p:cNvPr id="1061" name="Text Box 21"/>
          <p:cNvSpPr txBox="1">
            <a:spLocks noChangeArrowheads="1"/>
          </p:cNvSpPr>
          <p:nvPr/>
        </p:nvSpPr>
        <p:spPr bwMode="auto">
          <a:xfrm>
            <a:off x="8297863" y="5186363"/>
            <a:ext cx="496887" cy="431800"/>
          </a:xfrm>
          <a:prstGeom prst="rect">
            <a:avLst/>
          </a:prstGeom>
          <a:noFill/>
          <a:ln w="9525">
            <a:noFill/>
            <a:miter lim="800000"/>
            <a:headEnd/>
            <a:tailEnd/>
          </a:ln>
        </p:spPr>
        <p:txBody>
          <a:bodyPr wrap="none" lIns="0" tIns="0" rIns="0" bIns="0">
            <a:spAutoFit/>
          </a:bodyPr>
          <a:lstStyle/>
          <a:p>
            <a:pPr algn="ctr" eaLnBrk="0" hangingPunct="0"/>
            <a:r>
              <a:rPr lang="en-US" sz="1400" dirty="0">
                <a:latin typeface="Arial" charset="0"/>
              </a:rPr>
              <a:t>8Gb/s</a:t>
            </a:r>
          </a:p>
          <a:p>
            <a:pPr algn="ctr" eaLnBrk="0" hangingPunct="0"/>
            <a:r>
              <a:rPr lang="en-US" sz="1400" dirty="0">
                <a:latin typeface="Arial" charset="0"/>
              </a:rPr>
              <a:t>Fiber</a:t>
            </a:r>
          </a:p>
        </p:txBody>
      </p:sp>
      <p:sp>
        <p:nvSpPr>
          <p:cNvPr id="1062" name="Text Box 3"/>
          <p:cNvSpPr txBox="1">
            <a:spLocks noChangeArrowheads="1"/>
          </p:cNvSpPr>
          <p:nvPr/>
        </p:nvSpPr>
        <p:spPr bwMode="auto">
          <a:xfrm>
            <a:off x="3248025" y="733425"/>
            <a:ext cx="2900363" cy="246063"/>
          </a:xfrm>
          <a:prstGeom prst="rect">
            <a:avLst/>
          </a:prstGeom>
          <a:solidFill>
            <a:schemeClr val="bg1"/>
          </a:solidFill>
          <a:ln w="9525">
            <a:noFill/>
            <a:miter lim="800000"/>
            <a:headEnd/>
            <a:tailEnd/>
          </a:ln>
        </p:spPr>
        <p:txBody>
          <a:bodyPr wrap="none" lIns="0" tIns="0" rIns="0" bIns="0" anchor="b">
            <a:spAutoFit/>
          </a:bodyPr>
          <a:lstStyle/>
          <a:p>
            <a:pPr algn="ctr" eaLnBrk="0" hangingPunct="0"/>
            <a:r>
              <a:rPr lang="en-US" sz="1600" dirty="0">
                <a:latin typeface="Arial" charset="0"/>
              </a:rPr>
              <a:t>(*VME with Serial Extensions)</a:t>
            </a:r>
            <a:endParaRPr lang="en-US" sz="1600" u="sng" dirty="0">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cstate="print"/>
          <a:srcRect/>
          <a:stretch>
            <a:fillRect/>
          </a:stretch>
        </p:blipFill>
        <p:spPr bwMode="auto">
          <a:xfrm>
            <a:off x="1560513" y="1976438"/>
            <a:ext cx="457200" cy="476250"/>
          </a:xfrm>
          <a:prstGeom prst="rect">
            <a:avLst/>
          </a:prstGeom>
          <a:noFill/>
          <a:ln w="9525">
            <a:noFill/>
            <a:miter lim="800000"/>
            <a:headEnd/>
            <a:tailEnd/>
          </a:ln>
        </p:spPr>
      </p:pic>
      <p:pic>
        <p:nvPicPr>
          <p:cNvPr id="22530" name="Picture 2"/>
          <p:cNvPicPr>
            <a:picLocks noChangeAspect="1" noChangeArrowheads="1"/>
          </p:cNvPicPr>
          <p:nvPr/>
        </p:nvPicPr>
        <p:blipFill>
          <a:blip r:embed="rId3" cstate="print"/>
          <a:srcRect/>
          <a:stretch>
            <a:fillRect/>
          </a:stretch>
        </p:blipFill>
        <p:spPr bwMode="auto">
          <a:xfrm>
            <a:off x="2060575" y="3089275"/>
            <a:ext cx="1295400" cy="695325"/>
          </a:xfrm>
          <a:prstGeom prst="rect">
            <a:avLst/>
          </a:prstGeom>
          <a:noFill/>
          <a:ln w="9525">
            <a:noFill/>
            <a:miter lim="800000"/>
            <a:headEnd/>
            <a:tailEnd/>
          </a:ln>
        </p:spPr>
      </p:pic>
      <p:pic>
        <p:nvPicPr>
          <p:cNvPr id="91138" name="Picture 2"/>
          <p:cNvPicPr>
            <a:picLocks noChangeAspect="1" noChangeArrowheads="1"/>
          </p:cNvPicPr>
          <p:nvPr/>
        </p:nvPicPr>
        <p:blipFill>
          <a:blip r:embed="rId4" cstate="print"/>
          <a:srcRect/>
          <a:stretch>
            <a:fillRect/>
          </a:stretch>
        </p:blipFill>
        <p:spPr bwMode="auto">
          <a:xfrm>
            <a:off x="3298825" y="2674938"/>
            <a:ext cx="3733800" cy="987425"/>
          </a:xfrm>
          <a:prstGeom prst="rect">
            <a:avLst/>
          </a:prstGeom>
          <a:noFill/>
          <a:ln w="9525">
            <a:solidFill>
              <a:schemeClr val="dk1">
                <a:shade val="95000"/>
                <a:satMod val="105000"/>
              </a:schemeClr>
            </a:solidFill>
            <a:miter lim="800000"/>
            <a:headEnd/>
            <a:tailEnd/>
          </a:ln>
        </p:spPr>
      </p:pic>
      <p:sp>
        <p:nvSpPr>
          <p:cNvPr id="7" name="Right Brace 6"/>
          <p:cNvSpPr/>
          <p:nvPr/>
        </p:nvSpPr>
        <p:spPr>
          <a:xfrm rot="16200000">
            <a:off x="4251325" y="1951038"/>
            <a:ext cx="304800" cy="990600"/>
          </a:xfrm>
          <a:prstGeom prst="rightBrace">
            <a:avLst/>
          </a:prstGeom>
          <a:ln w="15875"/>
        </p:spPr>
        <p:style>
          <a:lnRef idx="1">
            <a:schemeClr val="dk1"/>
          </a:lnRef>
          <a:fillRef idx="0">
            <a:schemeClr val="dk1"/>
          </a:fillRef>
          <a:effectRef idx="0">
            <a:schemeClr val="dk1"/>
          </a:effectRef>
          <a:fontRef idx="minor">
            <a:schemeClr val="tx1"/>
          </a:fontRef>
        </p:style>
        <p:txBody>
          <a:bodyPr anchor="ctr"/>
          <a:lstStyle/>
          <a:p>
            <a:pPr algn="ctr" eaLnBrk="0" hangingPunct="0">
              <a:defRPr/>
            </a:pPr>
            <a:endParaRPr lang="en-US" dirty="0"/>
          </a:p>
        </p:txBody>
      </p:sp>
      <p:sp>
        <p:nvSpPr>
          <p:cNvPr id="8" name="Right Brace 7"/>
          <p:cNvSpPr/>
          <p:nvPr/>
        </p:nvSpPr>
        <p:spPr>
          <a:xfrm rot="16200000">
            <a:off x="5584825" y="1989138"/>
            <a:ext cx="304800" cy="914400"/>
          </a:xfrm>
          <a:prstGeom prst="rightBrace">
            <a:avLst/>
          </a:prstGeom>
          <a:ln w="15875"/>
        </p:spPr>
        <p:style>
          <a:lnRef idx="1">
            <a:schemeClr val="dk1"/>
          </a:lnRef>
          <a:fillRef idx="0">
            <a:schemeClr val="dk1"/>
          </a:fillRef>
          <a:effectRef idx="0">
            <a:schemeClr val="dk1"/>
          </a:effectRef>
          <a:fontRef idx="minor">
            <a:schemeClr val="tx1"/>
          </a:fontRef>
        </p:style>
        <p:txBody>
          <a:bodyPr anchor="ctr"/>
          <a:lstStyle/>
          <a:p>
            <a:pPr algn="ctr" eaLnBrk="0" hangingPunct="0">
              <a:defRPr/>
            </a:pPr>
            <a:endParaRPr lang="en-US" dirty="0"/>
          </a:p>
        </p:txBody>
      </p:sp>
      <p:cxnSp>
        <p:nvCxnSpPr>
          <p:cNvPr id="11" name="Straight Arrow Connector 10"/>
          <p:cNvCxnSpPr/>
          <p:nvPr/>
        </p:nvCxnSpPr>
        <p:spPr>
          <a:xfrm rot="5400000" flipH="1" flipV="1">
            <a:off x="4812507" y="3855244"/>
            <a:ext cx="38100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1"/>
          </p:cNvCxnSpPr>
          <p:nvPr/>
        </p:nvCxnSpPr>
        <p:spPr>
          <a:xfrm rot="5400000" flipH="1" flipV="1">
            <a:off x="6060281" y="1969294"/>
            <a:ext cx="1588" cy="6477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95788" y="2065338"/>
            <a:ext cx="1982787"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flipH="1" flipV="1">
            <a:off x="6176169" y="3855244"/>
            <a:ext cx="3810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389688" y="1912938"/>
            <a:ext cx="1524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400" dirty="0">
                <a:solidFill>
                  <a:schemeClr val="tx1"/>
                </a:solidFill>
              </a:rPr>
              <a:t>Energy &amp; Time Algorithms</a:t>
            </a:r>
          </a:p>
        </p:txBody>
      </p:sp>
      <p:cxnSp>
        <p:nvCxnSpPr>
          <p:cNvPr id="21" name="Straight Arrow Connector 20"/>
          <p:cNvCxnSpPr/>
          <p:nvPr/>
        </p:nvCxnSpPr>
        <p:spPr>
          <a:xfrm>
            <a:off x="7913688" y="2176463"/>
            <a:ext cx="609600" cy="158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4288631" y="2180432"/>
            <a:ext cx="230187" cy="0"/>
          </a:xfrm>
          <a:prstGeom prst="line">
            <a:avLst/>
          </a:prstGeom>
          <a:ln w="19050"/>
        </p:spPr>
        <p:style>
          <a:lnRef idx="1">
            <a:schemeClr val="dk1"/>
          </a:lnRef>
          <a:fillRef idx="0">
            <a:schemeClr val="dk1"/>
          </a:fillRef>
          <a:effectRef idx="0">
            <a:schemeClr val="dk1"/>
          </a:effectRef>
          <a:fontRef idx="minor">
            <a:schemeClr val="tx1"/>
          </a:fontRef>
        </p:style>
      </p:cxnSp>
      <p:sp>
        <p:nvSpPr>
          <p:cNvPr id="22541" name="TextBox 34"/>
          <p:cNvSpPr txBox="1">
            <a:spLocks noChangeArrowheads="1"/>
          </p:cNvSpPr>
          <p:nvPr/>
        </p:nvSpPr>
        <p:spPr bwMode="auto">
          <a:xfrm>
            <a:off x="3527425" y="2141538"/>
            <a:ext cx="838200" cy="276225"/>
          </a:xfrm>
          <a:prstGeom prst="rect">
            <a:avLst/>
          </a:prstGeom>
          <a:noFill/>
          <a:ln w="9525">
            <a:noFill/>
            <a:miter lim="800000"/>
            <a:headEnd/>
            <a:tailEnd/>
          </a:ln>
        </p:spPr>
        <p:txBody>
          <a:bodyPr>
            <a:spAutoFit/>
          </a:bodyPr>
          <a:lstStyle/>
          <a:p>
            <a:pPr algn="ctr" eaLnBrk="0" hangingPunct="0"/>
            <a:r>
              <a:rPr lang="en-US" sz="1200" dirty="0"/>
              <a:t>Event #1</a:t>
            </a:r>
          </a:p>
        </p:txBody>
      </p:sp>
      <p:sp>
        <p:nvSpPr>
          <p:cNvPr id="22542" name="TextBox 35"/>
          <p:cNvSpPr txBox="1">
            <a:spLocks noChangeArrowheads="1"/>
          </p:cNvSpPr>
          <p:nvPr/>
        </p:nvSpPr>
        <p:spPr bwMode="auto">
          <a:xfrm>
            <a:off x="5040313" y="2135188"/>
            <a:ext cx="838200" cy="276225"/>
          </a:xfrm>
          <a:prstGeom prst="rect">
            <a:avLst/>
          </a:prstGeom>
          <a:noFill/>
          <a:ln w="9525">
            <a:noFill/>
            <a:miter lim="800000"/>
            <a:headEnd/>
            <a:tailEnd/>
          </a:ln>
        </p:spPr>
        <p:txBody>
          <a:bodyPr>
            <a:spAutoFit/>
          </a:bodyPr>
          <a:lstStyle/>
          <a:p>
            <a:pPr algn="ctr" eaLnBrk="0" hangingPunct="0"/>
            <a:r>
              <a:rPr lang="en-US" sz="1200" dirty="0"/>
              <a:t>Event #2</a:t>
            </a:r>
          </a:p>
        </p:txBody>
      </p:sp>
      <p:sp>
        <p:nvSpPr>
          <p:cNvPr id="22543" name="TextBox 38"/>
          <p:cNvSpPr txBox="1">
            <a:spLocks noChangeArrowheads="1"/>
          </p:cNvSpPr>
          <p:nvPr/>
        </p:nvSpPr>
        <p:spPr bwMode="auto">
          <a:xfrm>
            <a:off x="8016875" y="2209800"/>
            <a:ext cx="1023938" cy="830997"/>
          </a:xfrm>
          <a:prstGeom prst="rect">
            <a:avLst/>
          </a:prstGeom>
          <a:noFill/>
          <a:ln w="9525">
            <a:noFill/>
            <a:miter lim="800000"/>
            <a:headEnd/>
            <a:tailEnd/>
          </a:ln>
        </p:spPr>
        <p:txBody>
          <a:bodyPr>
            <a:spAutoFit/>
          </a:bodyPr>
          <a:lstStyle/>
          <a:p>
            <a:pPr algn="ctr" eaLnBrk="0" hangingPunct="0"/>
            <a:r>
              <a:rPr lang="en-US" sz="1600" dirty="0" smtClean="0"/>
              <a:t>VME</a:t>
            </a:r>
          </a:p>
          <a:p>
            <a:pPr algn="ctr" eaLnBrk="0" hangingPunct="0"/>
            <a:r>
              <a:rPr lang="en-US" sz="1600" dirty="0" smtClean="0"/>
              <a:t>2eSST</a:t>
            </a:r>
            <a:endParaRPr lang="en-US" sz="1600" dirty="0"/>
          </a:p>
          <a:p>
            <a:pPr algn="ctr" eaLnBrk="0" hangingPunct="0"/>
            <a:r>
              <a:rPr lang="en-US" sz="1600" dirty="0"/>
              <a:t>Readout</a:t>
            </a:r>
          </a:p>
        </p:txBody>
      </p:sp>
      <p:sp>
        <p:nvSpPr>
          <p:cNvPr id="40" name="Pentagon 39"/>
          <p:cNvSpPr/>
          <p:nvPr/>
        </p:nvSpPr>
        <p:spPr>
          <a:xfrm flipH="1">
            <a:off x="1270000" y="2868613"/>
            <a:ext cx="838200" cy="406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400" dirty="0">
                <a:solidFill>
                  <a:schemeClr val="tx1"/>
                </a:solidFill>
              </a:rPr>
              <a:t>FADC</a:t>
            </a:r>
          </a:p>
          <a:p>
            <a:pPr algn="ctr" eaLnBrk="0" hangingPunct="0">
              <a:defRPr/>
            </a:pPr>
            <a:r>
              <a:rPr lang="en-US" sz="1400" dirty="0">
                <a:solidFill>
                  <a:schemeClr val="tx1"/>
                </a:solidFill>
              </a:rPr>
              <a:t>12-bit</a:t>
            </a:r>
          </a:p>
        </p:txBody>
      </p:sp>
      <p:sp>
        <p:nvSpPr>
          <p:cNvPr id="22545" name="TextBox 56"/>
          <p:cNvSpPr txBox="1">
            <a:spLocks noChangeArrowheads="1"/>
          </p:cNvSpPr>
          <p:nvPr/>
        </p:nvSpPr>
        <p:spPr bwMode="auto">
          <a:xfrm>
            <a:off x="5067300" y="3778250"/>
            <a:ext cx="990600" cy="276225"/>
          </a:xfrm>
          <a:prstGeom prst="rect">
            <a:avLst/>
          </a:prstGeom>
          <a:noFill/>
          <a:ln w="9525">
            <a:noFill/>
            <a:miter lim="800000"/>
            <a:headEnd/>
            <a:tailEnd/>
          </a:ln>
        </p:spPr>
        <p:txBody>
          <a:bodyPr>
            <a:spAutoFit/>
          </a:bodyPr>
          <a:lstStyle/>
          <a:p>
            <a:pPr algn="ctr" eaLnBrk="0" hangingPunct="0"/>
            <a:r>
              <a:rPr lang="en-US" sz="1200" dirty="0"/>
              <a:t>Trigger #1</a:t>
            </a:r>
          </a:p>
        </p:txBody>
      </p:sp>
      <p:sp>
        <p:nvSpPr>
          <p:cNvPr id="22546" name="TextBox 57"/>
          <p:cNvSpPr txBox="1">
            <a:spLocks noChangeArrowheads="1"/>
          </p:cNvSpPr>
          <p:nvPr/>
        </p:nvSpPr>
        <p:spPr bwMode="auto">
          <a:xfrm>
            <a:off x="6438900" y="3770313"/>
            <a:ext cx="990600" cy="276225"/>
          </a:xfrm>
          <a:prstGeom prst="rect">
            <a:avLst/>
          </a:prstGeom>
          <a:noFill/>
          <a:ln w="9525">
            <a:noFill/>
            <a:miter lim="800000"/>
            <a:headEnd/>
            <a:tailEnd/>
          </a:ln>
        </p:spPr>
        <p:txBody>
          <a:bodyPr>
            <a:spAutoFit/>
          </a:bodyPr>
          <a:lstStyle/>
          <a:p>
            <a:pPr algn="ctr" eaLnBrk="0" hangingPunct="0"/>
            <a:r>
              <a:rPr lang="en-US" sz="1200" dirty="0"/>
              <a:t>Trigger #2</a:t>
            </a:r>
          </a:p>
        </p:txBody>
      </p:sp>
      <p:sp>
        <p:nvSpPr>
          <p:cNvPr id="22547" name="TextBox 58"/>
          <p:cNvSpPr txBox="1">
            <a:spLocks noChangeArrowheads="1"/>
          </p:cNvSpPr>
          <p:nvPr/>
        </p:nvSpPr>
        <p:spPr bwMode="auto">
          <a:xfrm>
            <a:off x="5040313" y="3211513"/>
            <a:ext cx="1371600" cy="460375"/>
          </a:xfrm>
          <a:prstGeom prst="rect">
            <a:avLst/>
          </a:prstGeom>
          <a:noFill/>
          <a:ln w="9525">
            <a:noFill/>
            <a:miter lim="800000"/>
            <a:headEnd/>
            <a:tailEnd/>
          </a:ln>
        </p:spPr>
        <p:txBody>
          <a:bodyPr>
            <a:spAutoFit/>
          </a:bodyPr>
          <a:lstStyle/>
          <a:p>
            <a:pPr algn="ctr" eaLnBrk="0" hangingPunct="0"/>
            <a:r>
              <a:rPr lang="en-US" sz="1200" dirty="0"/>
              <a:t>ADC Sample Pipeline</a:t>
            </a:r>
          </a:p>
        </p:txBody>
      </p:sp>
      <p:cxnSp>
        <p:nvCxnSpPr>
          <p:cNvPr id="61" name="Straight Connector 60"/>
          <p:cNvCxnSpPr/>
          <p:nvPr/>
        </p:nvCxnSpPr>
        <p:spPr>
          <a:xfrm rot="5400000">
            <a:off x="5977732" y="3304381"/>
            <a:ext cx="762000" cy="1587"/>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4628357" y="3229769"/>
            <a:ext cx="762000" cy="1587"/>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0" idx="1"/>
          </p:cNvCxnSpPr>
          <p:nvPr/>
        </p:nvCxnSpPr>
        <p:spPr>
          <a:xfrm>
            <a:off x="2108200" y="3071813"/>
            <a:ext cx="1133475" cy="317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65" name="Rectangle 64"/>
          <p:cNvSpPr/>
          <p:nvPr/>
        </p:nvSpPr>
        <p:spPr>
          <a:xfrm>
            <a:off x="6389688" y="1227138"/>
            <a:ext cx="1524000" cy="533400"/>
          </a:xfrm>
          <a:prstGeom prst="rect">
            <a:avLst/>
          </a:prstGeom>
          <a:ln w="508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400" dirty="0">
                <a:solidFill>
                  <a:schemeClr val="tx1"/>
                </a:solidFill>
              </a:rPr>
              <a:t>Trigger Pulse</a:t>
            </a:r>
          </a:p>
          <a:p>
            <a:pPr algn="ctr" eaLnBrk="0" hangingPunct="0">
              <a:defRPr/>
            </a:pPr>
            <a:r>
              <a:rPr lang="en-US" sz="1400" dirty="0">
                <a:solidFill>
                  <a:schemeClr val="tx1"/>
                </a:solidFill>
              </a:rPr>
              <a:t>Pre-Processing</a:t>
            </a:r>
          </a:p>
        </p:txBody>
      </p:sp>
      <p:cxnSp>
        <p:nvCxnSpPr>
          <p:cNvPr id="66" name="Straight Arrow Connector 65"/>
          <p:cNvCxnSpPr/>
          <p:nvPr/>
        </p:nvCxnSpPr>
        <p:spPr>
          <a:xfrm>
            <a:off x="7913688" y="1490663"/>
            <a:ext cx="609600" cy="1587"/>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2553" name="TextBox 66"/>
          <p:cNvSpPr txBox="1">
            <a:spLocks noChangeArrowheads="1"/>
          </p:cNvSpPr>
          <p:nvPr/>
        </p:nvSpPr>
        <p:spPr bwMode="auto">
          <a:xfrm>
            <a:off x="8335963" y="730250"/>
            <a:ext cx="688975" cy="1107996"/>
          </a:xfrm>
          <a:prstGeom prst="rect">
            <a:avLst/>
          </a:prstGeom>
          <a:noFill/>
          <a:ln w="9525">
            <a:noFill/>
            <a:miter lim="800000"/>
            <a:headEnd/>
            <a:tailEnd/>
          </a:ln>
        </p:spPr>
        <p:txBody>
          <a:bodyPr lIns="0" tIns="0" rIns="0" bIns="0">
            <a:spAutoFit/>
          </a:bodyPr>
          <a:lstStyle/>
          <a:p>
            <a:pPr algn="ctr" eaLnBrk="0" hangingPunct="0"/>
            <a:r>
              <a:rPr lang="en-US" sz="1200" dirty="0"/>
              <a:t>Gigabit</a:t>
            </a:r>
          </a:p>
          <a:p>
            <a:pPr algn="ctr" eaLnBrk="0" hangingPunct="0"/>
            <a:r>
              <a:rPr lang="en-US" sz="1200" dirty="0"/>
              <a:t>Serial</a:t>
            </a:r>
          </a:p>
          <a:p>
            <a:pPr algn="ctr" eaLnBrk="0" hangingPunct="0"/>
            <a:r>
              <a:rPr lang="en-US" sz="1200" dirty="0"/>
              <a:t>Trigger</a:t>
            </a:r>
          </a:p>
          <a:p>
            <a:pPr algn="ctr" eaLnBrk="0" hangingPunct="0"/>
            <a:r>
              <a:rPr lang="en-US" sz="1200" dirty="0" smtClean="0"/>
              <a:t>Data</a:t>
            </a:r>
          </a:p>
          <a:p>
            <a:pPr algn="ctr" eaLnBrk="0" hangingPunct="0"/>
            <a:endParaRPr lang="en-US" sz="1200" dirty="0"/>
          </a:p>
          <a:p>
            <a:pPr algn="ctr" eaLnBrk="0" hangingPunct="0"/>
            <a:r>
              <a:rPr lang="en-US" sz="1200" dirty="0" smtClean="0"/>
              <a:t>VXS</a:t>
            </a:r>
            <a:endParaRPr lang="en-US" sz="1200" dirty="0"/>
          </a:p>
        </p:txBody>
      </p:sp>
      <p:cxnSp>
        <p:nvCxnSpPr>
          <p:cNvPr id="68" name="Straight Arrow Connector 67"/>
          <p:cNvCxnSpPr/>
          <p:nvPr/>
        </p:nvCxnSpPr>
        <p:spPr>
          <a:xfrm flipV="1">
            <a:off x="2901950" y="1497013"/>
            <a:ext cx="3473450" cy="1587"/>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rot="5400000">
            <a:off x="2102644" y="2288381"/>
            <a:ext cx="1600200" cy="1588"/>
          </a:xfrm>
          <a:prstGeom prst="line">
            <a:avLst/>
          </a:prstGeom>
          <a:ln w="19050"/>
        </p:spPr>
        <p:style>
          <a:lnRef idx="1">
            <a:schemeClr val="dk1"/>
          </a:lnRef>
          <a:fillRef idx="0">
            <a:schemeClr val="dk1"/>
          </a:fillRef>
          <a:effectRef idx="0">
            <a:schemeClr val="dk1"/>
          </a:effectRef>
          <a:fontRef idx="minor">
            <a:schemeClr val="tx1"/>
          </a:fontRef>
        </p:style>
      </p:cxnSp>
      <p:cxnSp>
        <p:nvCxnSpPr>
          <p:cNvPr id="76" name="Straight Arrow Connector 75"/>
          <p:cNvCxnSpPr/>
          <p:nvPr/>
        </p:nvCxnSpPr>
        <p:spPr>
          <a:xfrm flipV="1">
            <a:off x="5432425" y="4040188"/>
            <a:ext cx="2570163" cy="6350"/>
          </a:xfrm>
          <a:prstGeom prst="straightConnector1">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557" name="TextBox 76"/>
          <p:cNvSpPr txBox="1">
            <a:spLocks noChangeArrowheads="1"/>
          </p:cNvSpPr>
          <p:nvPr/>
        </p:nvSpPr>
        <p:spPr bwMode="auto">
          <a:xfrm>
            <a:off x="8129588" y="3113088"/>
            <a:ext cx="1014412" cy="862012"/>
          </a:xfrm>
          <a:prstGeom prst="rect">
            <a:avLst/>
          </a:prstGeom>
          <a:noFill/>
          <a:ln w="9525">
            <a:noFill/>
            <a:miter lim="800000"/>
            <a:headEnd/>
            <a:tailEnd/>
          </a:ln>
        </p:spPr>
        <p:txBody>
          <a:bodyPr lIns="0" tIns="0" rIns="0" bIns="0">
            <a:spAutoFit/>
          </a:bodyPr>
          <a:lstStyle/>
          <a:p>
            <a:pPr algn="ctr" eaLnBrk="0" hangingPunct="0"/>
            <a:r>
              <a:rPr lang="en-US" sz="1400" dirty="0"/>
              <a:t>Physics</a:t>
            </a:r>
          </a:p>
          <a:p>
            <a:pPr algn="ctr" eaLnBrk="0" hangingPunct="0"/>
            <a:r>
              <a:rPr lang="en-US" sz="1400" dirty="0"/>
              <a:t>‘Event’</a:t>
            </a:r>
          </a:p>
          <a:p>
            <a:pPr algn="ctr" eaLnBrk="0" hangingPunct="0"/>
            <a:r>
              <a:rPr lang="en-US" sz="1400" dirty="0"/>
              <a:t>Trigger Input</a:t>
            </a:r>
          </a:p>
        </p:txBody>
      </p:sp>
      <p:cxnSp>
        <p:nvCxnSpPr>
          <p:cNvPr id="82" name="Straight Connector 81"/>
          <p:cNvCxnSpPr/>
          <p:nvPr/>
        </p:nvCxnSpPr>
        <p:spPr>
          <a:xfrm flipV="1">
            <a:off x="4987925" y="4048125"/>
            <a:ext cx="520700" cy="1588"/>
          </a:xfrm>
          <a:prstGeom prst="line">
            <a:avLst/>
          </a:prstGeom>
          <a:ln w="158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559" name="Freeform 32"/>
          <p:cNvSpPr>
            <a:spLocks noChangeArrowheads="1"/>
          </p:cNvSpPr>
          <p:nvPr/>
        </p:nvSpPr>
        <p:spPr bwMode="auto">
          <a:xfrm>
            <a:off x="114300" y="3141663"/>
            <a:ext cx="1049338" cy="644525"/>
          </a:xfrm>
          <a:custGeom>
            <a:avLst/>
            <a:gdLst>
              <a:gd name="T0" fmla="*/ 0 w 1192378"/>
              <a:gd name="T1" fmla="*/ 0 h 285240"/>
              <a:gd name="T2" fmla="*/ 47338 w 1192378"/>
              <a:gd name="T3" fmla="*/ 179002925 h 285240"/>
              <a:gd name="T4" fmla="*/ 111820 w 1192378"/>
              <a:gd name="T5" fmla="*/ 89288158 h 285240"/>
              <a:gd name="T6" fmla="*/ 202984 w 1192378"/>
              <a:gd name="T7" fmla="*/ 22166471 h 285240"/>
              <a:gd name="T8" fmla="*/ 428678 w 1192378"/>
              <a:gd name="T9" fmla="*/ 4972342 h 285240"/>
              <a:gd name="T10" fmla="*/ 428678 w 1192378"/>
              <a:gd name="T11" fmla="*/ 4972342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algn="ctr" eaLnBrk="0" hangingPunct="0"/>
            <a:endParaRPr lang="en-US" dirty="0"/>
          </a:p>
        </p:txBody>
      </p:sp>
      <p:sp>
        <p:nvSpPr>
          <p:cNvPr id="22560" name="TextBox 19"/>
          <p:cNvSpPr txBox="1">
            <a:spLocks noChangeArrowheads="1"/>
          </p:cNvSpPr>
          <p:nvPr/>
        </p:nvSpPr>
        <p:spPr bwMode="auto">
          <a:xfrm>
            <a:off x="-174625" y="2705100"/>
            <a:ext cx="1066800" cy="460375"/>
          </a:xfrm>
          <a:prstGeom prst="rect">
            <a:avLst/>
          </a:prstGeom>
          <a:noFill/>
          <a:ln w="9525">
            <a:noFill/>
            <a:miter lim="800000"/>
            <a:headEnd/>
            <a:tailEnd/>
          </a:ln>
        </p:spPr>
        <p:txBody>
          <a:bodyPr>
            <a:spAutoFit/>
          </a:bodyPr>
          <a:lstStyle/>
          <a:p>
            <a:pPr algn="ctr" eaLnBrk="0" hangingPunct="0"/>
            <a:r>
              <a:rPr lang="en-US" sz="1200" dirty="0"/>
              <a:t>detector</a:t>
            </a:r>
          </a:p>
          <a:p>
            <a:pPr algn="ctr" eaLnBrk="0" hangingPunct="0"/>
            <a:r>
              <a:rPr lang="en-US" sz="1200" dirty="0"/>
              <a:t>signal</a:t>
            </a:r>
          </a:p>
        </p:txBody>
      </p:sp>
      <p:cxnSp>
        <p:nvCxnSpPr>
          <p:cNvPr id="44" name="Straight Arrow Connector 43"/>
          <p:cNvCxnSpPr/>
          <p:nvPr/>
        </p:nvCxnSpPr>
        <p:spPr>
          <a:xfrm>
            <a:off x="968375" y="3076575"/>
            <a:ext cx="303213" cy="158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22562" name="Title 1"/>
          <p:cNvSpPr>
            <a:spLocks noGrp="1"/>
          </p:cNvSpPr>
          <p:nvPr>
            <p:ph type="title"/>
          </p:nvPr>
        </p:nvSpPr>
        <p:spPr>
          <a:xfrm>
            <a:off x="438150" y="76200"/>
            <a:ext cx="8362950" cy="762000"/>
          </a:xfrm>
        </p:spPr>
        <p:txBody>
          <a:bodyPr/>
          <a:lstStyle/>
          <a:p>
            <a:pPr eaLnBrk="1" hangingPunct="1"/>
            <a:r>
              <a:rPr lang="en-US" dirty="0" smtClean="0"/>
              <a:t>Pipeline Method of Signal Capture</a:t>
            </a:r>
          </a:p>
        </p:txBody>
      </p:sp>
      <p:sp>
        <p:nvSpPr>
          <p:cNvPr id="48" name="Rectangle 47"/>
          <p:cNvSpPr/>
          <p:nvPr/>
        </p:nvSpPr>
        <p:spPr bwMode="auto">
          <a:xfrm>
            <a:off x="1262063" y="1133475"/>
            <a:ext cx="6699250" cy="3055938"/>
          </a:xfrm>
          <a:prstGeom prst="rect">
            <a:avLst/>
          </a:prstGeom>
          <a:noFill/>
          <a:ln w="19050" cap="flat" cmpd="sng" algn="ctr">
            <a:solidFill>
              <a:schemeClr val="bg1">
                <a:lumMod val="65000"/>
              </a:schemeClr>
            </a:solidFill>
            <a:prstDash val="solid"/>
            <a:round/>
            <a:headEnd type="none" w="med" len="med"/>
            <a:tailEnd type="none" w="med" len="med"/>
          </a:ln>
          <a:effectLst/>
        </p:spPr>
        <p:txBody>
          <a:bodyPr/>
          <a:lstStyle/>
          <a:p>
            <a:pPr algn="ctr" eaLnBrk="0" hangingPunct="0">
              <a:defRPr/>
            </a:pPr>
            <a:endParaRPr lang="en-US" dirty="0"/>
          </a:p>
        </p:txBody>
      </p:sp>
      <p:sp>
        <p:nvSpPr>
          <p:cNvPr id="22564" name="TextBox 49"/>
          <p:cNvSpPr txBox="1">
            <a:spLocks noChangeArrowheads="1"/>
          </p:cNvSpPr>
          <p:nvPr/>
        </p:nvSpPr>
        <p:spPr bwMode="auto">
          <a:xfrm>
            <a:off x="0" y="4194175"/>
            <a:ext cx="8961437" cy="1892826"/>
          </a:xfrm>
          <a:prstGeom prst="rect">
            <a:avLst/>
          </a:prstGeom>
          <a:noFill/>
          <a:ln w="9525">
            <a:noFill/>
            <a:miter lim="800000"/>
            <a:headEnd/>
            <a:tailEnd/>
          </a:ln>
        </p:spPr>
        <p:txBody>
          <a:bodyPr wrap="square">
            <a:spAutoFit/>
          </a:bodyPr>
          <a:lstStyle/>
          <a:p>
            <a:pPr eaLnBrk="0" hangingPunct="0">
              <a:lnSpc>
                <a:spcPct val="150000"/>
              </a:lnSpc>
              <a:buFont typeface="Arial" charset="0"/>
              <a:buChar char="•"/>
            </a:pPr>
            <a:r>
              <a:rPr lang="en-US" sz="1800" dirty="0"/>
              <a:t> </a:t>
            </a:r>
            <a:r>
              <a:rPr lang="en-US" sz="1800" dirty="0" smtClean="0"/>
              <a:t>  250MHz </a:t>
            </a:r>
            <a:r>
              <a:rPr lang="en-US" sz="1800" dirty="0"/>
              <a:t>Flash ADC stores digitized signal in 8</a:t>
            </a:r>
            <a:r>
              <a:rPr lang="el-GR" sz="1800" dirty="0"/>
              <a:t>μ</a:t>
            </a:r>
            <a:r>
              <a:rPr lang="en-US" sz="1800" dirty="0"/>
              <a:t>s circular </a:t>
            </a:r>
            <a:r>
              <a:rPr lang="en-US" sz="1800" dirty="0" smtClean="0"/>
              <a:t>memory   </a:t>
            </a:r>
            <a:endParaRPr lang="en-US" sz="1800" dirty="0"/>
          </a:p>
          <a:p>
            <a:pPr eaLnBrk="0" hangingPunct="0">
              <a:lnSpc>
                <a:spcPct val="150000"/>
              </a:lnSpc>
              <a:buFont typeface="Arial" pitchFamily="34" charset="0"/>
              <a:buChar char="•"/>
            </a:pPr>
            <a:r>
              <a:rPr lang="en-US" sz="1800" dirty="0"/>
              <a:t> </a:t>
            </a:r>
            <a:r>
              <a:rPr lang="en-US" sz="1800" dirty="0" smtClean="0"/>
              <a:t>  “</a:t>
            </a:r>
            <a:r>
              <a:rPr lang="en-US" sz="1800" dirty="0"/>
              <a:t>Event” </a:t>
            </a:r>
            <a:r>
              <a:rPr lang="en-US" sz="1800" dirty="0" smtClean="0"/>
              <a:t>trigger extracts </a:t>
            </a:r>
            <a:r>
              <a:rPr lang="en-US" sz="1800" dirty="0"/>
              <a:t>a window of the </a:t>
            </a:r>
            <a:r>
              <a:rPr lang="en-US" sz="1800" dirty="0" smtClean="0"/>
              <a:t>ADC data </a:t>
            </a:r>
            <a:r>
              <a:rPr lang="en-US" sz="1800" dirty="0"/>
              <a:t>for </a:t>
            </a:r>
            <a:r>
              <a:rPr lang="en-US" sz="1800" u="sng" dirty="0"/>
              <a:t>pulse </a:t>
            </a:r>
            <a:r>
              <a:rPr lang="en-US" sz="1800" u="sng" dirty="0" smtClean="0"/>
              <a:t>sum</a:t>
            </a:r>
            <a:r>
              <a:rPr lang="en-US" sz="1800" dirty="0" smtClean="0"/>
              <a:t> </a:t>
            </a:r>
            <a:r>
              <a:rPr lang="en-US" sz="1800" dirty="0"/>
              <a:t>and </a:t>
            </a:r>
            <a:r>
              <a:rPr lang="en-US" sz="1800" u="sng" dirty="0" smtClean="0"/>
              <a:t>time algorithms</a:t>
            </a:r>
            <a:endParaRPr lang="en-US" sz="1800" u="sng" dirty="0"/>
          </a:p>
          <a:p>
            <a:pPr eaLnBrk="0" hangingPunct="0">
              <a:lnSpc>
                <a:spcPct val="150000"/>
              </a:lnSpc>
              <a:buFont typeface="Arial" charset="0"/>
              <a:buChar char="•"/>
            </a:pPr>
            <a:r>
              <a:rPr lang="en-US" sz="1800" dirty="0"/>
              <a:t> </a:t>
            </a:r>
            <a:r>
              <a:rPr lang="en-US" sz="1800" dirty="0" smtClean="0"/>
              <a:t>  Trigger data </a:t>
            </a:r>
            <a:r>
              <a:rPr lang="en-US" sz="1800" dirty="0"/>
              <a:t>contains detailed information useful for cluster finding, energy sum, etc.</a:t>
            </a:r>
          </a:p>
          <a:p>
            <a:pPr eaLnBrk="0" hangingPunct="0">
              <a:buFont typeface="Arial" charset="0"/>
              <a:buChar char="•"/>
            </a:pPr>
            <a:r>
              <a:rPr lang="en-US" sz="1800" dirty="0"/>
              <a:t> </a:t>
            </a:r>
            <a:r>
              <a:rPr lang="en-US" sz="1800" dirty="0" smtClean="0"/>
              <a:t>  Firmware </a:t>
            </a:r>
            <a:r>
              <a:rPr lang="en-US" sz="1800" dirty="0"/>
              <a:t>algorithms provide a huge data reduction by reporting only time &amp; energy</a:t>
            </a:r>
          </a:p>
          <a:p>
            <a:pPr eaLnBrk="0" hangingPunct="0"/>
            <a:r>
              <a:rPr lang="en-US" sz="1800" dirty="0" smtClean="0"/>
              <a:t>values </a:t>
            </a:r>
            <a:r>
              <a:rPr lang="en-US" sz="1800" dirty="0"/>
              <a:t>for readout instead of raw samples</a:t>
            </a:r>
          </a:p>
        </p:txBody>
      </p:sp>
      <p:cxnSp>
        <p:nvCxnSpPr>
          <p:cNvPr id="57" name="Straight Arrow Connector 56"/>
          <p:cNvCxnSpPr>
            <a:endCxn id="40" idx="0"/>
          </p:cNvCxnSpPr>
          <p:nvPr/>
        </p:nvCxnSpPr>
        <p:spPr>
          <a:xfrm rot="16200000" flipH="1">
            <a:off x="1558131" y="2636044"/>
            <a:ext cx="465138"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22566" name="TextBox 56"/>
          <p:cNvSpPr txBox="1">
            <a:spLocks noChangeArrowheads="1"/>
          </p:cNvSpPr>
          <p:nvPr/>
        </p:nvSpPr>
        <p:spPr bwMode="auto">
          <a:xfrm>
            <a:off x="1382713" y="1682750"/>
            <a:ext cx="862012" cy="338138"/>
          </a:xfrm>
          <a:prstGeom prst="rect">
            <a:avLst/>
          </a:prstGeom>
          <a:noFill/>
          <a:ln w="9525">
            <a:noFill/>
            <a:miter lim="800000"/>
            <a:headEnd/>
            <a:tailEnd/>
          </a:ln>
        </p:spPr>
        <p:txBody>
          <a:bodyPr>
            <a:spAutoFit/>
          </a:bodyPr>
          <a:lstStyle/>
          <a:p>
            <a:pPr algn="ctr" eaLnBrk="0" hangingPunct="0"/>
            <a:r>
              <a:rPr lang="en-US" sz="800" dirty="0"/>
              <a:t>250MHz</a:t>
            </a:r>
          </a:p>
          <a:p>
            <a:pPr algn="ctr" eaLnBrk="0" hangingPunct="0"/>
            <a:r>
              <a:rPr lang="en-US" sz="800" dirty="0"/>
              <a:t>Sample Clock</a:t>
            </a:r>
          </a:p>
        </p:txBody>
      </p:sp>
      <p:sp>
        <p:nvSpPr>
          <p:cNvPr id="22567" name="TextBox 34"/>
          <p:cNvSpPr txBox="1">
            <a:spLocks noChangeArrowheads="1"/>
          </p:cNvSpPr>
          <p:nvPr/>
        </p:nvSpPr>
        <p:spPr bwMode="auto">
          <a:xfrm>
            <a:off x="3868738" y="1614488"/>
            <a:ext cx="1403350" cy="277812"/>
          </a:xfrm>
          <a:prstGeom prst="rect">
            <a:avLst/>
          </a:prstGeom>
          <a:noFill/>
          <a:ln w="9525">
            <a:noFill/>
            <a:miter lim="800000"/>
            <a:headEnd/>
            <a:tailEnd/>
          </a:ln>
        </p:spPr>
        <p:txBody>
          <a:bodyPr>
            <a:spAutoFit/>
          </a:bodyPr>
          <a:lstStyle/>
          <a:p>
            <a:pPr algn="ctr" eaLnBrk="0" hangingPunct="0"/>
            <a:r>
              <a:rPr lang="en-US" sz="1200" dirty="0"/>
              <a:t>Capture Window</a:t>
            </a:r>
          </a:p>
        </p:txBody>
      </p:sp>
      <p:cxnSp>
        <p:nvCxnSpPr>
          <p:cNvPr id="22568" name="Straight Connector 72"/>
          <p:cNvCxnSpPr>
            <a:cxnSpLocks noChangeShapeType="1"/>
            <a:stCxn id="22567" idx="2"/>
          </p:cNvCxnSpPr>
          <p:nvPr/>
        </p:nvCxnSpPr>
        <p:spPr bwMode="auto">
          <a:xfrm rot="5400000">
            <a:off x="4309269" y="2139156"/>
            <a:ext cx="508000" cy="14288"/>
          </a:xfrm>
          <a:prstGeom prst="line">
            <a:avLst/>
          </a:prstGeom>
          <a:noFill/>
          <a:ln w="9525" algn="ctr">
            <a:solidFill>
              <a:schemeClr val="tx1"/>
            </a:solidFill>
            <a:round/>
            <a:headEnd/>
            <a:tailEnd/>
          </a:ln>
        </p:spPr>
      </p:cxnSp>
      <p:cxnSp>
        <p:nvCxnSpPr>
          <p:cNvPr id="22569" name="Straight Connector 77"/>
          <p:cNvCxnSpPr>
            <a:cxnSpLocks noChangeShapeType="1"/>
            <a:stCxn id="22567" idx="2"/>
          </p:cNvCxnSpPr>
          <p:nvPr/>
        </p:nvCxnSpPr>
        <p:spPr bwMode="auto">
          <a:xfrm rot="16200000" flipH="1">
            <a:off x="4597401" y="1865312"/>
            <a:ext cx="622300" cy="676275"/>
          </a:xfrm>
          <a:prstGeom prst="line">
            <a:avLst/>
          </a:prstGeom>
          <a:noFill/>
          <a:ln w="9525" algn="ctr">
            <a:solidFill>
              <a:schemeClr val="tx1"/>
            </a:solidFill>
            <a:round/>
            <a:headEnd/>
            <a:tailEnd/>
          </a:ln>
        </p:spPr>
      </p:cxnSp>
      <p:cxnSp>
        <p:nvCxnSpPr>
          <p:cNvPr id="43" name="Straight Arrow Connector 42"/>
          <p:cNvCxnSpPr/>
          <p:nvPr/>
        </p:nvCxnSpPr>
        <p:spPr>
          <a:xfrm flipH="1" flipV="1">
            <a:off x="7964488" y="4032251"/>
            <a:ext cx="493712" cy="634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FADC </a:t>
            </a:r>
            <a:r>
              <a:rPr lang="en-US" sz="3200" dirty="0"/>
              <a:t>Data Paths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21" y="754551"/>
            <a:ext cx="8578734" cy="537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8373192" y="152400"/>
            <a:ext cx="639919" cy="230832"/>
          </a:xfrm>
          <a:prstGeom prst="rect">
            <a:avLst/>
          </a:prstGeom>
          <a:noFill/>
          <a:ln w="9525">
            <a:noFill/>
            <a:miter lim="800000"/>
            <a:headEnd/>
            <a:tailEnd/>
          </a:ln>
        </p:spPr>
        <p:txBody>
          <a:bodyPr wrap="none">
            <a:spAutoFit/>
          </a:bodyPr>
          <a:lstStyle/>
          <a:p>
            <a:pPr marL="228600" indent="-228600" algn="ctr" eaLnBrk="0" hangingPunct="0"/>
            <a:r>
              <a:rPr lang="en-US" sz="900" dirty="0" smtClean="0"/>
              <a:t>B. Raydo</a:t>
            </a:r>
            <a:endParaRPr lang="en-US" sz="900" dirty="0"/>
          </a:p>
        </p:txBody>
      </p:sp>
      <p:sp>
        <p:nvSpPr>
          <p:cNvPr id="3" name="Rectangle 2"/>
          <p:cNvSpPr/>
          <p:nvPr/>
        </p:nvSpPr>
        <p:spPr bwMode="auto">
          <a:xfrm>
            <a:off x="8612554" y="4806462"/>
            <a:ext cx="250401" cy="203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
        <p:nvSpPr>
          <p:cNvPr id="4" name="Rectangle 3"/>
          <p:cNvSpPr/>
          <p:nvPr/>
        </p:nvSpPr>
        <p:spPr bwMode="auto">
          <a:xfrm>
            <a:off x="8612554" y="4439138"/>
            <a:ext cx="250401" cy="281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27668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514600" y="1924734"/>
            <a:ext cx="15240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eaLnBrk="0" hangingPunct="0">
              <a:defRPr/>
            </a:pPr>
            <a:r>
              <a:rPr lang="en-US" sz="1200" b="1" dirty="0" smtClean="0">
                <a:solidFill>
                  <a:schemeClr val="tx1"/>
                </a:solidFill>
              </a:rPr>
              <a:t>Xilinx FPGA Trigger Function</a:t>
            </a:r>
            <a:endParaRPr lang="en-US" sz="1200" b="1" dirty="0">
              <a:solidFill>
                <a:schemeClr val="tx1"/>
              </a:solidFill>
            </a:endParaRPr>
          </a:p>
          <a:p>
            <a:pPr algn="ctr" eaLnBrk="0" hangingPunct="0">
              <a:defRPr/>
            </a:pPr>
            <a:r>
              <a:rPr lang="en-US" sz="1200" b="1" dirty="0">
                <a:solidFill>
                  <a:schemeClr val="tx1"/>
                </a:solidFill>
              </a:rPr>
              <a:t>Pre-Processing</a:t>
            </a:r>
          </a:p>
        </p:txBody>
      </p:sp>
      <p:cxnSp>
        <p:nvCxnSpPr>
          <p:cNvPr id="66" name="Straight Arrow Connector 65"/>
          <p:cNvCxnSpPr/>
          <p:nvPr/>
        </p:nvCxnSpPr>
        <p:spPr>
          <a:xfrm>
            <a:off x="7391400" y="2743200"/>
            <a:ext cx="60960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29" name="TextBox 66"/>
          <p:cNvSpPr txBox="1">
            <a:spLocks noChangeArrowheads="1"/>
          </p:cNvSpPr>
          <p:nvPr/>
        </p:nvSpPr>
        <p:spPr bwMode="auto">
          <a:xfrm>
            <a:off x="7391400" y="1676400"/>
            <a:ext cx="1752600" cy="984885"/>
          </a:xfrm>
          <a:prstGeom prst="rect">
            <a:avLst/>
          </a:prstGeom>
          <a:noFill/>
          <a:ln w="9525">
            <a:noFill/>
            <a:miter lim="800000"/>
            <a:headEnd/>
            <a:tailEnd/>
          </a:ln>
        </p:spPr>
        <p:txBody>
          <a:bodyPr wrap="square" lIns="0" tIns="0" rIns="0" bIns="0">
            <a:spAutoFit/>
          </a:bodyPr>
          <a:lstStyle/>
          <a:p>
            <a:pPr algn="ctr" eaLnBrk="0" hangingPunct="0"/>
            <a:r>
              <a:rPr lang="en-US" sz="1600" b="1" dirty="0"/>
              <a:t>To </a:t>
            </a:r>
            <a:r>
              <a:rPr lang="en-US" sz="1600" b="1" dirty="0" smtClean="0"/>
              <a:t>Crate</a:t>
            </a:r>
          </a:p>
          <a:p>
            <a:pPr algn="ctr" eaLnBrk="0" hangingPunct="0"/>
            <a:r>
              <a:rPr lang="en-US" sz="1600" b="1" dirty="0" smtClean="0"/>
              <a:t>Trigger</a:t>
            </a:r>
          </a:p>
          <a:p>
            <a:pPr algn="ctr" eaLnBrk="0" hangingPunct="0"/>
            <a:r>
              <a:rPr lang="en-US" sz="1600" b="1" dirty="0" smtClean="0"/>
              <a:t>Processor</a:t>
            </a:r>
          </a:p>
          <a:p>
            <a:pPr algn="ctr" eaLnBrk="0" hangingPunct="0"/>
            <a:r>
              <a:rPr lang="en-US" sz="1600" b="1" dirty="0" smtClean="0"/>
              <a:t>(VXS Switch Card)</a:t>
            </a:r>
            <a:endParaRPr lang="en-US" sz="1600" b="1" dirty="0"/>
          </a:p>
        </p:txBody>
      </p:sp>
      <p:sp>
        <p:nvSpPr>
          <p:cNvPr id="21536" name="TextBox 19"/>
          <p:cNvSpPr txBox="1">
            <a:spLocks noChangeArrowheads="1"/>
          </p:cNvSpPr>
          <p:nvPr/>
        </p:nvSpPr>
        <p:spPr bwMode="auto">
          <a:xfrm>
            <a:off x="0" y="1990725"/>
            <a:ext cx="1066800" cy="369332"/>
          </a:xfrm>
          <a:prstGeom prst="rect">
            <a:avLst/>
          </a:prstGeom>
          <a:noFill/>
          <a:ln w="9525">
            <a:noFill/>
            <a:miter lim="800000"/>
            <a:headEnd/>
            <a:tailEnd/>
          </a:ln>
        </p:spPr>
        <p:txBody>
          <a:bodyPr lIns="0" tIns="0" rIns="0" bIns="0">
            <a:spAutoFit/>
          </a:bodyPr>
          <a:lstStyle/>
          <a:p>
            <a:pPr algn="ctr" eaLnBrk="0" hangingPunct="0"/>
            <a:r>
              <a:rPr lang="en-US" sz="1200" b="1" dirty="0" smtClean="0"/>
              <a:t>BCAL </a:t>
            </a:r>
          </a:p>
          <a:p>
            <a:pPr algn="ctr" eaLnBrk="0" hangingPunct="0"/>
            <a:r>
              <a:rPr lang="en-US" sz="1200" dirty="0" smtClean="0"/>
              <a:t>Detector Inputs</a:t>
            </a:r>
            <a:endParaRPr lang="en-US" sz="1200" b="1" dirty="0"/>
          </a:p>
        </p:txBody>
      </p:sp>
      <p:sp>
        <p:nvSpPr>
          <p:cNvPr id="21538" name="Title 1"/>
          <p:cNvSpPr>
            <a:spLocks noGrp="1"/>
          </p:cNvSpPr>
          <p:nvPr>
            <p:ph type="title"/>
          </p:nvPr>
        </p:nvSpPr>
        <p:spPr>
          <a:xfrm>
            <a:off x="323850" y="0"/>
            <a:ext cx="8362950" cy="762000"/>
          </a:xfrm>
        </p:spPr>
        <p:txBody>
          <a:bodyPr/>
          <a:lstStyle/>
          <a:p>
            <a:r>
              <a:rPr lang="en-US" sz="1800" dirty="0" smtClean="0"/>
              <a:t>Present Flash ADC Implementation</a:t>
            </a:r>
            <a:br>
              <a:rPr lang="en-US" sz="1800" dirty="0" smtClean="0"/>
            </a:br>
            <a:r>
              <a:rPr lang="en-US" sz="1800" dirty="0" smtClean="0"/>
              <a:t>Energy Sum Trigger (Present implementation for Hall D)  </a:t>
            </a:r>
          </a:p>
        </p:txBody>
      </p:sp>
      <p:grpSp>
        <p:nvGrpSpPr>
          <p:cNvPr id="2" name="Group 74"/>
          <p:cNvGrpSpPr/>
          <p:nvPr/>
        </p:nvGrpSpPr>
        <p:grpSpPr>
          <a:xfrm>
            <a:off x="139700" y="784225"/>
            <a:ext cx="1473818" cy="1044575"/>
            <a:chOff x="139700" y="784225"/>
            <a:chExt cx="1473818" cy="1044575"/>
          </a:xfrm>
        </p:grpSpPr>
        <p:pic>
          <p:nvPicPr>
            <p:cNvPr id="21505" name="Picture 2"/>
            <p:cNvPicPr>
              <a:picLocks noChangeAspect="1" noChangeArrowheads="1"/>
            </p:cNvPicPr>
            <p:nvPr/>
          </p:nvPicPr>
          <p:blipFill>
            <a:blip r:embed="rId2" cstate="print"/>
            <a:srcRect/>
            <a:stretch>
              <a:fillRect/>
            </a:stretch>
          </p:blipFill>
          <p:spPr bwMode="auto">
            <a:xfrm>
              <a:off x="774125" y="784225"/>
              <a:ext cx="200565" cy="274888"/>
            </a:xfrm>
            <a:prstGeom prst="rect">
              <a:avLst/>
            </a:prstGeom>
            <a:noFill/>
            <a:ln w="9525">
              <a:noFill/>
              <a:miter lim="800000"/>
              <a:headEnd/>
              <a:tailEnd/>
            </a:ln>
          </p:spPr>
        </p:pic>
        <p:sp>
          <p:nvSpPr>
            <p:cNvPr id="40" name="Pentagon 39"/>
            <p:cNvSpPr/>
            <p:nvPr/>
          </p:nvSpPr>
          <p:spPr>
            <a:xfrm flipH="1">
              <a:off x="646683" y="1299182"/>
              <a:ext cx="367702" cy="234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sz="1400" b="1" dirty="0">
                <a:solidFill>
                  <a:schemeClr val="tx1"/>
                </a:solidFill>
              </a:endParaRPr>
            </a:p>
          </p:txBody>
        </p:sp>
        <p:cxnSp>
          <p:nvCxnSpPr>
            <p:cNvPr id="63" name="Straight Arrow Connector 62"/>
            <p:cNvCxnSpPr>
              <a:stCxn id="40" idx="1"/>
            </p:cNvCxnSpPr>
            <p:nvPr/>
          </p:nvCxnSpPr>
          <p:spPr>
            <a:xfrm>
              <a:off x="1014385" y="1416468"/>
              <a:ext cx="357215" cy="17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535" name="Freeform 32"/>
            <p:cNvSpPr>
              <a:spLocks noChangeArrowheads="1"/>
            </p:cNvSpPr>
            <p:nvPr/>
          </p:nvSpPr>
          <p:spPr bwMode="auto">
            <a:xfrm>
              <a:off x="139700" y="1456785"/>
              <a:ext cx="460324" cy="372015"/>
            </a:xfrm>
            <a:custGeom>
              <a:avLst/>
              <a:gdLst>
                <a:gd name="T0" fmla="*/ 0 w 1192378"/>
                <a:gd name="T1" fmla="*/ 0 h 285240"/>
                <a:gd name="T2" fmla="*/ 115800 w 1192378"/>
                <a:gd name="T3" fmla="*/ 595190 h 285240"/>
                <a:gd name="T4" fmla="*/ 273532 w 1192378"/>
                <a:gd name="T5" fmla="*/ 296886 h 285240"/>
                <a:gd name="T6" fmla="*/ 496537 w 1192378"/>
                <a:gd name="T7" fmla="*/ 73704 h 285240"/>
                <a:gd name="T8" fmla="*/ 1048628 w 1192378"/>
                <a:gd name="T9" fmla="*/ 16533 h 285240"/>
                <a:gd name="T10" fmla="*/ 1048628 w 1192378"/>
                <a:gd name="T11" fmla="*/ 16533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eaLnBrk="0" hangingPunct="0"/>
              <a:endParaRPr lang="en-US" dirty="0"/>
            </a:p>
          </p:txBody>
        </p:sp>
        <p:cxnSp>
          <p:nvCxnSpPr>
            <p:cNvPr id="44" name="Straight Arrow Connector 43"/>
            <p:cNvCxnSpPr/>
            <p:nvPr/>
          </p:nvCxnSpPr>
          <p:spPr>
            <a:xfrm>
              <a:off x="358588" y="1416424"/>
              <a:ext cx="288792" cy="371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a:endCxn id="40" idx="0"/>
            </p:cNvCxnSpPr>
            <p:nvPr/>
          </p:nvCxnSpPr>
          <p:spPr>
            <a:xfrm rot="16200000" flipH="1">
              <a:off x="740867" y="1164945"/>
              <a:ext cx="268474"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a:off x="1057275" y="828675"/>
              <a:ext cx="556243" cy="492443"/>
            </a:xfrm>
            <a:prstGeom prst="rect">
              <a:avLst/>
            </a:prstGeom>
            <a:noFill/>
            <a:ln>
              <a:noFill/>
            </a:ln>
          </p:spPr>
          <p:txBody>
            <a:bodyPr wrap="none" lIns="0" tIns="0" rIns="0" bIns="0" rtlCol="0">
              <a:spAutoFit/>
            </a:bodyPr>
            <a:lstStyle/>
            <a:p>
              <a:r>
                <a:rPr lang="en-US" sz="1200" dirty="0" smtClean="0"/>
                <a:t>12</a:t>
              </a:r>
              <a:r>
                <a:rPr lang="en-US" dirty="0" smtClean="0"/>
                <a:t> </a:t>
              </a:r>
              <a:r>
                <a:rPr lang="en-US" sz="1400" dirty="0" smtClean="0"/>
                <a:t>Bits</a:t>
              </a:r>
              <a:endParaRPr lang="en-US" sz="1400" dirty="0"/>
            </a:p>
          </p:txBody>
        </p:sp>
      </p:grpSp>
      <p:grpSp>
        <p:nvGrpSpPr>
          <p:cNvPr id="3" name="Group 76"/>
          <p:cNvGrpSpPr/>
          <p:nvPr/>
        </p:nvGrpSpPr>
        <p:grpSpPr>
          <a:xfrm>
            <a:off x="205353" y="2667000"/>
            <a:ext cx="1575666" cy="1044575"/>
            <a:chOff x="139700" y="784225"/>
            <a:chExt cx="1575666" cy="1044575"/>
          </a:xfrm>
        </p:grpSpPr>
        <p:pic>
          <p:nvPicPr>
            <p:cNvPr id="78" name="Picture 2"/>
            <p:cNvPicPr>
              <a:picLocks noChangeAspect="1" noChangeArrowheads="1"/>
            </p:cNvPicPr>
            <p:nvPr/>
          </p:nvPicPr>
          <p:blipFill>
            <a:blip r:embed="rId2" cstate="print"/>
            <a:srcRect/>
            <a:stretch>
              <a:fillRect/>
            </a:stretch>
          </p:blipFill>
          <p:spPr bwMode="auto">
            <a:xfrm>
              <a:off x="774125" y="784225"/>
              <a:ext cx="200565" cy="274888"/>
            </a:xfrm>
            <a:prstGeom prst="rect">
              <a:avLst/>
            </a:prstGeom>
            <a:noFill/>
            <a:ln w="9525">
              <a:noFill/>
              <a:miter lim="800000"/>
              <a:headEnd/>
              <a:tailEnd/>
            </a:ln>
          </p:spPr>
        </p:pic>
        <p:sp>
          <p:nvSpPr>
            <p:cNvPr id="79" name="Pentagon 78"/>
            <p:cNvSpPr/>
            <p:nvPr/>
          </p:nvSpPr>
          <p:spPr>
            <a:xfrm flipH="1">
              <a:off x="646683" y="1299182"/>
              <a:ext cx="367702" cy="23457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endParaRPr lang="en-US" sz="1400" b="1" dirty="0">
                <a:solidFill>
                  <a:schemeClr val="tx1"/>
                </a:solidFill>
              </a:endParaRPr>
            </a:p>
          </p:txBody>
        </p:sp>
        <p:cxnSp>
          <p:nvCxnSpPr>
            <p:cNvPr id="80" name="Straight Arrow Connector 79"/>
            <p:cNvCxnSpPr>
              <a:stCxn id="79" idx="1"/>
            </p:cNvCxnSpPr>
            <p:nvPr/>
          </p:nvCxnSpPr>
          <p:spPr>
            <a:xfrm>
              <a:off x="1014385" y="1416468"/>
              <a:ext cx="357215" cy="17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81" name="Freeform 32"/>
            <p:cNvSpPr>
              <a:spLocks noChangeArrowheads="1"/>
            </p:cNvSpPr>
            <p:nvPr/>
          </p:nvSpPr>
          <p:spPr bwMode="auto">
            <a:xfrm>
              <a:off x="139700" y="1456785"/>
              <a:ext cx="460324" cy="372015"/>
            </a:xfrm>
            <a:custGeom>
              <a:avLst/>
              <a:gdLst>
                <a:gd name="T0" fmla="*/ 0 w 1192378"/>
                <a:gd name="T1" fmla="*/ 0 h 285240"/>
                <a:gd name="T2" fmla="*/ 115800 w 1192378"/>
                <a:gd name="T3" fmla="*/ 595190 h 285240"/>
                <a:gd name="T4" fmla="*/ 273532 w 1192378"/>
                <a:gd name="T5" fmla="*/ 296886 h 285240"/>
                <a:gd name="T6" fmla="*/ 496537 w 1192378"/>
                <a:gd name="T7" fmla="*/ 73704 h 285240"/>
                <a:gd name="T8" fmla="*/ 1048628 w 1192378"/>
                <a:gd name="T9" fmla="*/ 16533 h 285240"/>
                <a:gd name="T10" fmla="*/ 1048628 w 1192378"/>
                <a:gd name="T11" fmla="*/ 16533 h 285240"/>
                <a:gd name="T12" fmla="*/ 0 60000 65536"/>
                <a:gd name="T13" fmla="*/ 0 60000 65536"/>
                <a:gd name="T14" fmla="*/ 0 60000 65536"/>
                <a:gd name="T15" fmla="*/ 0 60000 65536"/>
                <a:gd name="T16" fmla="*/ 0 60000 65536"/>
                <a:gd name="T17" fmla="*/ 0 60000 65536"/>
                <a:gd name="T18" fmla="*/ 0 w 1192378"/>
                <a:gd name="T19" fmla="*/ 0 h 285240"/>
                <a:gd name="T20" fmla="*/ 1192378 w 1192378"/>
                <a:gd name="T21" fmla="*/ 285240 h 285240"/>
              </a:gdLst>
              <a:ahLst/>
              <a:cxnLst>
                <a:cxn ang="T12">
                  <a:pos x="T0" y="T1"/>
                </a:cxn>
                <a:cxn ang="T13">
                  <a:pos x="T2" y="T3"/>
                </a:cxn>
                <a:cxn ang="T14">
                  <a:pos x="T4" y="T5"/>
                </a:cxn>
                <a:cxn ang="T15">
                  <a:pos x="T6" y="T7"/>
                </a:cxn>
                <a:cxn ang="T16">
                  <a:pos x="T8" y="T9"/>
                </a:cxn>
                <a:cxn ang="T17">
                  <a:pos x="T10" y="T11"/>
                </a:cxn>
              </a:cxnLst>
              <a:rect l="T18" t="T19" r="T20" b="T21"/>
              <a:pathLst>
                <a:path w="1192378" h="285240">
                  <a:moveTo>
                    <a:pt x="0" y="0"/>
                  </a:moveTo>
                  <a:cubicBezTo>
                    <a:pt x="23774" y="128016"/>
                    <a:pt x="79836" y="241454"/>
                    <a:pt x="131674" y="263347"/>
                  </a:cubicBezTo>
                  <a:cubicBezTo>
                    <a:pt x="183512" y="285240"/>
                    <a:pt x="238874" y="169816"/>
                    <a:pt x="311029" y="131360"/>
                  </a:cubicBezTo>
                  <a:cubicBezTo>
                    <a:pt x="383184" y="92904"/>
                    <a:pt x="417713" y="53285"/>
                    <a:pt x="564604" y="32611"/>
                  </a:cubicBezTo>
                  <a:cubicBezTo>
                    <a:pt x="711495" y="11937"/>
                    <a:pt x="1087749" y="11531"/>
                    <a:pt x="1192378" y="7315"/>
                  </a:cubicBezTo>
                </a:path>
              </a:pathLst>
            </a:custGeom>
            <a:noFill/>
            <a:ln w="12700" algn="ctr">
              <a:solidFill>
                <a:schemeClr val="tx1"/>
              </a:solidFill>
              <a:round/>
              <a:headEnd/>
              <a:tailEnd/>
            </a:ln>
          </p:spPr>
          <p:txBody>
            <a:bodyPr/>
            <a:lstStyle/>
            <a:p>
              <a:pPr eaLnBrk="0" hangingPunct="0"/>
              <a:endParaRPr lang="en-US" dirty="0"/>
            </a:p>
          </p:txBody>
        </p:sp>
        <p:cxnSp>
          <p:nvCxnSpPr>
            <p:cNvPr id="83" name="Straight Arrow Connector 82"/>
            <p:cNvCxnSpPr/>
            <p:nvPr/>
          </p:nvCxnSpPr>
          <p:spPr>
            <a:xfrm>
              <a:off x="358588" y="1416424"/>
              <a:ext cx="288792" cy="371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84" name="Straight Arrow Connector 83"/>
            <p:cNvCxnSpPr>
              <a:endCxn id="79" idx="0"/>
            </p:cNvCxnSpPr>
            <p:nvPr/>
          </p:nvCxnSpPr>
          <p:spPr>
            <a:xfrm rot="16200000" flipH="1">
              <a:off x="740867" y="1164945"/>
              <a:ext cx="268474"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1133475" y="847725"/>
              <a:ext cx="581891" cy="492443"/>
            </a:xfrm>
            <a:prstGeom prst="rect">
              <a:avLst/>
            </a:prstGeom>
            <a:noFill/>
            <a:ln>
              <a:noFill/>
            </a:ln>
          </p:spPr>
          <p:txBody>
            <a:bodyPr wrap="none" lIns="0" tIns="0" rIns="0" bIns="0" rtlCol="0">
              <a:spAutoFit/>
            </a:bodyPr>
            <a:lstStyle/>
            <a:p>
              <a:r>
                <a:rPr lang="en-US" sz="1400" dirty="0" smtClean="0"/>
                <a:t>12</a:t>
              </a:r>
              <a:r>
                <a:rPr lang="en-US" dirty="0" smtClean="0"/>
                <a:t> </a:t>
              </a:r>
              <a:r>
                <a:rPr lang="en-US" sz="1400" dirty="0" smtClean="0"/>
                <a:t>Bits</a:t>
              </a:r>
              <a:endParaRPr lang="en-US" sz="1400" dirty="0"/>
            </a:p>
          </p:txBody>
        </p:sp>
      </p:grpSp>
      <p:sp>
        <p:nvSpPr>
          <p:cNvPr id="86" name="Oval 85"/>
          <p:cNvSpPr/>
          <p:nvPr/>
        </p:nvSpPr>
        <p:spPr bwMode="auto">
          <a:xfrm>
            <a:off x="838200" y="19050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87" name="Oval 86"/>
          <p:cNvSpPr/>
          <p:nvPr/>
        </p:nvSpPr>
        <p:spPr bwMode="auto">
          <a:xfrm flipV="1">
            <a:off x="838200" y="2362200"/>
            <a:ext cx="76200" cy="76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88" name="TextBox 87"/>
          <p:cNvSpPr txBox="1"/>
          <p:nvPr/>
        </p:nvSpPr>
        <p:spPr>
          <a:xfrm>
            <a:off x="152400" y="1171575"/>
            <a:ext cx="418384" cy="215444"/>
          </a:xfrm>
          <a:prstGeom prst="rect">
            <a:avLst/>
          </a:prstGeom>
          <a:noFill/>
          <a:ln>
            <a:noFill/>
          </a:ln>
        </p:spPr>
        <p:txBody>
          <a:bodyPr wrap="none" lIns="0" tIns="0" rIns="0" bIns="0" rtlCol="0">
            <a:spAutoFit/>
          </a:bodyPr>
          <a:lstStyle/>
          <a:p>
            <a:r>
              <a:rPr lang="en-US" sz="1400" dirty="0" smtClean="0"/>
              <a:t>CH-1</a:t>
            </a:r>
            <a:endParaRPr lang="en-US" sz="1400" dirty="0"/>
          </a:p>
        </p:txBody>
      </p:sp>
      <p:sp>
        <p:nvSpPr>
          <p:cNvPr id="89" name="TextBox 88"/>
          <p:cNvSpPr txBox="1"/>
          <p:nvPr/>
        </p:nvSpPr>
        <p:spPr>
          <a:xfrm>
            <a:off x="152400" y="3067050"/>
            <a:ext cx="436017" cy="184666"/>
          </a:xfrm>
          <a:prstGeom prst="rect">
            <a:avLst/>
          </a:prstGeom>
          <a:noFill/>
          <a:ln>
            <a:noFill/>
          </a:ln>
        </p:spPr>
        <p:txBody>
          <a:bodyPr wrap="none" lIns="0" tIns="0" rIns="0" bIns="0" rtlCol="0">
            <a:spAutoFit/>
          </a:bodyPr>
          <a:lstStyle/>
          <a:p>
            <a:r>
              <a:rPr lang="en-US" sz="1200" dirty="0" smtClean="0"/>
              <a:t>CH-16</a:t>
            </a:r>
            <a:endParaRPr lang="en-US" sz="1200" dirty="0"/>
          </a:p>
        </p:txBody>
      </p:sp>
      <p:cxnSp>
        <p:nvCxnSpPr>
          <p:cNvPr id="91" name="Straight Connector 90"/>
          <p:cNvCxnSpPr/>
          <p:nvPr/>
        </p:nvCxnSpPr>
        <p:spPr bwMode="auto">
          <a:xfrm>
            <a:off x="1314450" y="1304925"/>
            <a:ext cx="278122" cy="26384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flipV="1">
            <a:off x="1219200" y="3209925"/>
            <a:ext cx="114300" cy="14138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 name="Group 94"/>
          <p:cNvGrpSpPr/>
          <p:nvPr/>
        </p:nvGrpSpPr>
        <p:grpSpPr>
          <a:xfrm>
            <a:off x="1905000" y="2057400"/>
            <a:ext cx="304800" cy="381000"/>
            <a:chOff x="2209800" y="1828800"/>
            <a:chExt cx="304800" cy="381000"/>
          </a:xfrm>
        </p:grpSpPr>
        <p:sp>
          <p:nvSpPr>
            <p:cNvPr id="93" name="Oval 92"/>
            <p:cNvSpPr/>
            <p:nvPr/>
          </p:nvSpPr>
          <p:spPr bwMode="auto">
            <a:xfrm>
              <a:off x="2209800" y="1828800"/>
              <a:ext cx="304800" cy="3810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94" name="TextBox 93"/>
            <p:cNvSpPr txBox="1"/>
            <p:nvPr/>
          </p:nvSpPr>
          <p:spPr>
            <a:xfrm>
              <a:off x="2221424" y="1871420"/>
              <a:ext cx="285656" cy="307777"/>
            </a:xfrm>
            <a:prstGeom prst="rect">
              <a:avLst/>
            </a:prstGeom>
            <a:noFill/>
          </p:spPr>
          <p:txBody>
            <a:bodyPr wrap="none" rtlCol="0">
              <a:spAutoFit/>
            </a:bodyPr>
            <a:lstStyle/>
            <a:p>
              <a:r>
                <a:rPr lang="en-US" sz="1400" b="1" dirty="0" smtClean="0"/>
                <a:t>+</a:t>
              </a:r>
              <a:endParaRPr lang="en-US" sz="1400" b="1" dirty="0"/>
            </a:p>
          </p:txBody>
        </p:sp>
      </p:grpSp>
      <p:cxnSp>
        <p:nvCxnSpPr>
          <p:cNvPr id="97" name="Elbow Connector 96"/>
          <p:cNvCxnSpPr/>
          <p:nvPr/>
        </p:nvCxnSpPr>
        <p:spPr bwMode="auto">
          <a:xfrm>
            <a:off x="1363851" y="1424552"/>
            <a:ext cx="695601" cy="675468"/>
          </a:xfrm>
          <a:prstGeom prst="bentConnector2">
            <a:avLst/>
          </a:prstGeom>
          <a:solidFill>
            <a:schemeClr val="accent1"/>
          </a:solidFill>
          <a:ln w="9525" cap="flat" cmpd="sng" algn="ctr">
            <a:solidFill>
              <a:schemeClr val="tx1"/>
            </a:solidFill>
            <a:prstDash val="solid"/>
            <a:round/>
            <a:headEnd type="none" w="med" len="med"/>
            <a:tailEnd type="arrow" w="med" len="med"/>
          </a:ln>
          <a:effectLst/>
        </p:spPr>
      </p:cxnSp>
      <p:cxnSp>
        <p:nvCxnSpPr>
          <p:cNvPr id="100" name="Elbow Connector 99"/>
          <p:cNvCxnSpPr>
            <a:endCxn id="93" idx="4"/>
          </p:cNvCxnSpPr>
          <p:nvPr/>
        </p:nvCxnSpPr>
        <p:spPr bwMode="auto">
          <a:xfrm rot="5400000" flipH="1" flipV="1">
            <a:off x="1333500" y="2552700"/>
            <a:ext cx="838200" cy="609600"/>
          </a:xfrm>
          <a:prstGeom prst="bentConnector3">
            <a:avLst>
              <a:gd name="adj1" fmla="val -3621"/>
            </a:avLst>
          </a:prstGeom>
          <a:solidFill>
            <a:schemeClr val="accent1"/>
          </a:solidFill>
          <a:ln w="9525" cap="flat" cmpd="sng" algn="ctr">
            <a:solidFill>
              <a:schemeClr val="tx1"/>
            </a:solidFill>
            <a:prstDash val="solid"/>
            <a:round/>
            <a:headEnd type="none" w="med" len="med"/>
            <a:tailEnd type="arrow"/>
          </a:ln>
          <a:effectLst/>
        </p:spPr>
      </p:cxnSp>
      <p:cxnSp>
        <p:nvCxnSpPr>
          <p:cNvPr id="108" name="Straight Arrow Connector 107"/>
          <p:cNvCxnSpPr>
            <a:stCxn id="94" idx="3"/>
            <a:endCxn id="65" idx="1"/>
          </p:cNvCxnSpPr>
          <p:nvPr/>
        </p:nvCxnSpPr>
        <p:spPr bwMode="auto">
          <a:xfrm flipV="1">
            <a:off x="2202280" y="2247900"/>
            <a:ext cx="312320" cy="600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9" name="TextBox 108"/>
          <p:cNvSpPr txBox="1"/>
          <p:nvPr/>
        </p:nvSpPr>
        <p:spPr>
          <a:xfrm>
            <a:off x="4572000" y="1219200"/>
            <a:ext cx="2819399" cy="2339102"/>
          </a:xfrm>
          <a:prstGeom prst="rect">
            <a:avLst/>
          </a:prstGeom>
          <a:noFill/>
          <a:ln>
            <a:solidFill>
              <a:srgbClr val="FF0000"/>
            </a:solidFill>
          </a:ln>
        </p:spPr>
        <p:txBody>
          <a:bodyPr wrap="square" rtlCol="0">
            <a:spAutoFit/>
          </a:bodyPr>
          <a:lstStyle/>
          <a:p>
            <a:r>
              <a:rPr lang="en-US" sz="1800" b="1" dirty="0" smtClean="0">
                <a:latin typeface="Arial" pitchFamily="34" charset="0"/>
                <a:cs typeface="Arial" pitchFamily="34" charset="0"/>
              </a:rPr>
              <a:t>VXS Gigabit serial  Transfer rate of 4Gb/s* per board</a:t>
            </a:r>
          </a:p>
          <a:p>
            <a:r>
              <a:rPr lang="en-US" sz="1200" b="1" dirty="0" smtClean="0">
                <a:latin typeface="Arial" pitchFamily="34" charset="0"/>
                <a:cs typeface="Arial" pitchFamily="34" charset="0"/>
              </a:rPr>
              <a:t>*(2 full duplex lanes @2.5Gb/s * 8/10b)</a:t>
            </a:r>
          </a:p>
          <a:p>
            <a:endParaRPr lang="en-US" sz="1800" b="1" dirty="0" smtClean="0">
              <a:latin typeface="Arial" pitchFamily="34" charset="0"/>
              <a:cs typeface="Arial" pitchFamily="34" charset="0"/>
            </a:endParaRPr>
          </a:p>
          <a:p>
            <a:r>
              <a:rPr lang="en-US" sz="1800" b="1" dirty="0" smtClean="0">
                <a:solidFill>
                  <a:srgbClr val="FF0000"/>
                </a:solidFill>
                <a:latin typeface="Arial" pitchFamily="34" charset="0"/>
                <a:cs typeface="Arial" pitchFamily="34" charset="0"/>
              </a:rPr>
              <a:t>Transfer 16-bit Energy Sum every 4ns</a:t>
            </a:r>
          </a:p>
          <a:p>
            <a:endParaRPr lang="en-US" sz="1400" dirty="0">
              <a:latin typeface="Arial" pitchFamily="34" charset="0"/>
              <a:cs typeface="Arial" pitchFamily="34" charset="0"/>
            </a:endParaRPr>
          </a:p>
        </p:txBody>
      </p:sp>
      <p:sp>
        <p:nvSpPr>
          <p:cNvPr id="110" name="TextBox 109"/>
          <p:cNvSpPr txBox="1"/>
          <p:nvPr/>
        </p:nvSpPr>
        <p:spPr>
          <a:xfrm>
            <a:off x="2093203" y="925577"/>
            <a:ext cx="2194512" cy="646331"/>
          </a:xfrm>
          <a:prstGeom prst="rect">
            <a:avLst/>
          </a:prstGeom>
          <a:noFill/>
          <a:ln>
            <a:noFill/>
          </a:ln>
        </p:spPr>
        <p:txBody>
          <a:bodyPr wrap="none" lIns="0" tIns="0" rIns="0" bIns="0" rtlCol="0">
            <a:spAutoFit/>
          </a:bodyPr>
          <a:lstStyle/>
          <a:p>
            <a:r>
              <a:rPr lang="en-US" sz="1400" dirty="0" smtClean="0"/>
              <a:t>Energy Sum (BCAL, FCAL)</a:t>
            </a:r>
          </a:p>
          <a:p>
            <a:r>
              <a:rPr lang="en-US" sz="1400" dirty="0" smtClean="0"/>
              <a:t>16 Channels/board</a:t>
            </a:r>
          </a:p>
          <a:p>
            <a:r>
              <a:rPr lang="en-US" sz="1400" dirty="0" smtClean="0"/>
              <a:t>256 Channels/crate</a:t>
            </a:r>
            <a:endParaRPr lang="en-US" sz="1400" dirty="0"/>
          </a:p>
        </p:txBody>
      </p:sp>
      <p:cxnSp>
        <p:nvCxnSpPr>
          <p:cNvPr id="126" name="Straight Arrow Connector 125"/>
          <p:cNvCxnSpPr/>
          <p:nvPr/>
        </p:nvCxnSpPr>
        <p:spPr bwMode="auto">
          <a:xfrm flipV="1">
            <a:off x="4038600" y="22098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27" name="Straight Arrow Connector 126"/>
          <p:cNvCxnSpPr/>
          <p:nvPr/>
        </p:nvCxnSpPr>
        <p:spPr bwMode="auto">
          <a:xfrm flipV="1">
            <a:off x="4038600" y="24384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28" name="Straight Arrow Connector 127"/>
          <p:cNvCxnSpPr/>
          <p:nvPr/>
        </p:nvCxnSpPr>
        <p:spPr bwMode="auto">
          <a:xfrm rot="10800000">
            <a:off x="4038600" y="21336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cxnSp>
        <p:nvCxnSpPr>
          <p:cNvPr id="131" name="Straight Arrow Connector 130"/>
          <p:cNvCxnSpPr/>
          <p:nvPr/>
        </p:nvCxnSpPr>
        <p:spPr bwMode="auto">
          <a:xfrm rot="10800000">
            <a:off x="4038600" y="2514600"/>
            <a:ext cx="533400" cy="646"/>
          </a:xfrm>
          <a:prstGeom prst="straightConnector1">
            <a:avLst/>
          </a:prstGeom>
          <a:solidFill>
            <a:schemeClr val="accent1"/>
          </a:solidFill>
          <a:ln w="19050" cap="flat" cmpd="dbl" algn="ctr">
            <a:solidFill>
              <a:schemeClr val="tx1"/>
            </a:solidFill>
            <a:prstDash val="dashDot"/>
            <a:round/>
            <a:headEnd type="none" w="med" len="med"/>
            <a:tailEnd type="stealth"/>
          </a:ln>
          <a:effectLst/>
        </p:spPr>
      </p:cxnSp>
      <p:grpSp>
        <p:nvGrpSpPr>
          <p:cNvPr id="5" name="Group 52"/>
          <p:cNvGrpSpPr/>
          <p:nvPr/>
        </p:nvGrpSpPr>
        <p:grpSpPr>
          <a:xfrm>
            <a:off x="1066800" y="3590927"/>
            <a:ext cx="6781800" cy="2457450"/>
            <a:chOff x="1066800" y="3886200"/>
            <a:chExt cx="6781800" cy="2514600"/>
          </a:xfrm>
        </p:grpSpPr>
        <p:sp>
          <p:nvSpPr>
            <p:cNvPr id="54" name="Rectangle 53"/>
            <p:cNvSpPr/>
            <p:nvPr/>
          </p:nvSpPr>
          <p:spPr bwMode="auto">
            <a:xfrm>
              <a:off x="1676400" y="5257800"/>
              <a:ext cx="3429000" cy="914400"/>
            </a:xfrm>
            <a:prstGeom prst="rect">
              <a:avLst/>
            </a:prstGeom>
            <a:solidFill>
              <a:schemeClr val="accent1"/>
            </a:solidFill>
            <a:ln w="9525" cap="flat" cmpd="sng" algn="ctr">
              <a:solidFill>
                <a:schemeClr val="tx1"/>
              </a:solidFill>
              <a:prstDash val="solid"/>
              <a:round/>
              <a:headEnd type="none" w="med" len="med"/>
              <a:tailEnd type="none" w="med" len="med"/>
            </a:ln>
            <a:effectLst>
              <a:innerShdw blurRad="63500" dist="50800" dir="13500000">
                <a:prstClr val="black">
                  <a:alpha val="17000"/>
                </a:prstClr>
              </a:innerShdw>
            </a:effectLst>
            <a:scene3d>
              <a:camera prst="isometricLeftDown">
                <a:rot lat="6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55" name="Rectangle 54"/>
            <p:cNvSpPr/>
            <p:nvPr/>
          </p:nvSpPr>
          <p:spPr bwMode="auto">
            <a:xfrm>
              <a:off x="1600200" y="5486400"/>
              <a:ext cx="3429000" cy="914400"/>
            </a:xfrm>
            <a:prstGeom prst="rect">
              <a:avLst/>
            </a:prstGeom>
            <a:solidFill>
              <a:schemeClr val="accent1"/>
            </a:solidFill>
            <a:ln w="9525" cap="flat" cmpd="sng" algn="ctr">
              <a:solidFill>
                <a:schemeClr val="tx1"/>
              </a:solidFill>
              <a:prstDash val="solid"/>
              <a:round/>
              <a:headEnd type="none" w="med" len="med"/>
              <a:tailEnd type="none" w="med" len="med"/>
            </a:ln>
            <a:effectLst>
              <a:innerShdw blurRad="63500" dist="50800" dir="13500000">
                <a:prstClr val="black">
                  <a:alpha val="17000"/>
                </a:prstClr>
              </a:innerShdw>
            </a:effectLst>
            <a:scene3d>
              <a:camera prst="isometricLeftDown">
                <a:rot lat="6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Times" pitchFamily="18" charset="0"/>
              </a:endParaRPr>
            </a:p>
          </p:txBody>
        </p:sp>
        <p:sp>
          <p:nvSpPr>
            <p:cNvPr id="58" name="Rectangle 57"/>
            <p:cNvSpPr/>
            <p:nvPr/>
          </p:nvSpPr>
          <p:spPr>
            <a:xfrm>
              <a:off x="3276600" y="5638800"/>
              <a:ext cx="1524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1400" b="1" dirty="0">
                  <a:solidFill>
                    <a:schemeClr val="tx1"/>
                  </a:solidFill>
                </a:rPr>
                <a:t>Energy &amp; Time Algorithms</a:t>
              </a:r>
            </a:p>
          </p:txBody>
        </p:sp>
        <p:cxnSp>
          <p:nvCxnSpPr>
            <p:cNvPr id="59" name="Straight Arrow Connector 58"/>
            <p:cNvCxnSpPr/>
            <p:nvPr/>
          </p:nvCxnSpPr>
          <p:spPr>
            <a:xfrm>
              <a:off x="4800600" y="5943600"/>
              <a:ext cx="609600" cy="15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38"/>
            <p:cNvSpPr txBox="1">
              <a:spLocks noChangeArrowheads="1"/>
            </p:cNvSpPr>
            <p:nvPr/>
          </p:nvSpPr>
          <p:spPr bwMode="auto">
            <a:xfrm>
              <a:off x="5410199" y="5638799"/>
              <a:ext cx="1666875" cy="598374"/>
            </a:xfrm>
            <a:prstGeom prst="rect">
              <a:avLst/>
            </a:prstGeom>
            <a:noFill/>
            <a:ln w="9525">
              <a:noFill/>
              <a:miter lim="800000"/>
              <a:headEnd/>
              <a:tailEnd/>
            </a:ln>
          </p:spPr>
          <p:txBody>
            <a:bodyPr wrap="square">
              <a:spAutoFit/>
            </a:bodyPr>
            <a:lstStyle/>
            <a:p>
              <a:pPr eaLnBrk="0" hangingPunct="0"/>
              <a:r>
                <a:rPr lang="en-US" sz="1600" b="1" dirty="0" smtClean="0"/>
                <a:t>VME64x</a:t>
              </a:r>
            </a:p>
            <a:p>
              <a:pPr eaLnBrk="0" hangingPunct="0"/>
              <a:r>
                <a:rPr lang="en-US" sz="1600" b="1" dirty="0" smtClean="0"/>
                <a:t>2eSST Readout</a:t>
              </a:r>
              <a:endParaRPr lang="en-US" sz="1600" b="1" dirty="0"/>
            </a:p>
          </p:txBody>
        </p:sp>
        <p:sp>
          <p:nvSpPr>
            <p:cNvPr id="61" name="TextBox 58"/>
            <p:cNvSpPr txBox="1">
              <a:spLocks noChangeArrowheads="1"/>
            </p:cNvSpPr>
            <p:nvPr/>
          </p:nvSpPr>
          <p:spPr bwMode="auto">
            <a:xfrm>
              <a:off x="1752600" y="5715000"/>
              <a:ext cx="1371600" cy="461962"/>
            </a:xfrm>
            <a:prstGeom prst="rect">
              <a:avLst/>
            </a:prstGeom>
            <a:noFill/>
            <a:ln w="9525">
              <a:solidFill>
                <a:schemeClr val="dk1">
                  <a:shade val="95000"/>
                  <a:satMod val="105000"/>
                </a:schemeClr>
              </a:solidFill>
              <a:miter lim="800000"/>
              <a:headEnd/>
              <a:tailEnd/>
            </a:ln>
          </p:spPr>
          <p:txBody>
            <a:bodyPr>
              <a:spAutoFit/>
            </a:bodyPr>
            <a:lstStyle/>
            <a:p>
              <a:pPr algn="ctr" eaLnBrk="0" hangingPunct="0"/>
              <a:r>
                <a:rPr lang="en-US" sz="1200" b="1" dirty="0" smtClean="0"/>
                <a:t>8</a:t>
              </a:r>
              <a:r>
                <a:rPr lang="el-GR" sz="1200" b="1" dirty="0" smtClean="0"/>
                <a:t>μ</a:t>
              </a:r>
              <a:r>
                <a:rPr lang="en-US" sz="1200" b="1" dirty="0"/>
                <a:t>s ADC Sample Pipeline</a:t>
              </a:r>
            </a:p>
          </p:txBody>
        </p:sp>
        <p:sp>
          <p:nvSpPr>
            <p:cNvPr id="62" name="TextBox 76"/>
            <p:cNvSpPr txBox="1">
              <a:spLocks noChangeArrowheads="1"/>
            </p:cNvSpPr>
            <p:nvPr/>
          </p:nvSpPr>
          <p:spPr bwMode="auto">
            <a:xfrm>
              <a:off x="5867400" y="4724400"/>
              <a:ext cx="1981200" cy="409415"/>
            </a:xfrm>
            <a:prstGeom prst="rect">
              <a:avLst/>
            </a:prstGeom>
            <a:noFill/>
            <a:ln w="9525">
              <a:solidFill>
                <a:schemeClr val="tx1"/>
              </a:solidFill>
              <a:miter lim="800000"/>
              <a:headEnd/>
              <a:tailEnd/>
            </a:ln>
          </p:spPr>
          <p:txBody>
            <a:bodyPr wrap="square" lIns="91440" tIns="0" rIns="91440" bIns="0">
              <a:spAutoFit/>
            </a:bodyPr>
            <a:lstStyle/>
            <a:p>
              <a:pPr algn="ctr" eaLnBrk="0" hangingPunct="0"/>
              <a:r>
                <a:rPr lang="en-US" sz="1400" b="1" dirty="0" smtClean="0"/>
                <a:t>Global Trigger</a:t>
              </a:r>
            </a:p>
            <a:p>
              <a:pPr algn="ctr" eaLnBrk="0" hangingPunct="0"/>
              <a:r>
                <a:rPr lang="en-US" sz="1200" dirty="0" smtClean="0"/>
                <a:t>Round Trip Latency &lt;3us</a:t>
              </a:r>
              <a:endParaRPr lang="en-US" sz="1200" dirty="0"/>
            </a:p>
          </p:txBody>
        </p:sp>
        <p:cxnSp>
          <p:nvCxnSpPr>
            <p:cNvPr id="64" name="Elbow Connector 55"/>
            <p:cNvCxnSpPr>
              <a:endCxn id="61" idx="1"/>
            </p:cNvCxnSpPr>
            <p:nvPr/>
          </p:nvCxnSpPr>
          <p:spPr bwMode="auto">
            <a:xfrm rot="16200000" flipH="1">
              <a:off x="1103711" y="5297091"/>
              <a:ext cx="916781" cy="380998"/>
            </a:xfrm>
            <a:prstGeom prst="bentConnector2">
              <a:avLst/>
            </a:prstGeom>
            <a:solidFill>
              <a:schemeClr val="accent1"/>
            </a:solidFill>
            <a:ln w="19050" cap="flat" cmpd="sng" algn="ctr">
              <a:solidFill>
                <a:schemeClr val="tx1"/>
              </a:solidFill>
              <a:prstDash val="solid"/>
              <a:round/>
              <a:headEnd type="none" w="med" len="med"/>
              <a:tailEnd type="triangle"/>
            </a:ln>
            <a:effectLst/>
          </p:spPr>
        </p:cxnSp>
        <p:cxnSp>
          <p:nvCxnSpPr>
            <p:cNvPr id="67" name="Straight Connector 66"/>
            <p:cNvCxnSpPr/>
            <p:nvPr/>
          </p:nvCxnSpPr>
          <p:spPr bwMode="auto">
            <a:xfrm rot="5400000">
              <a:off x="1181100" y="4838700"/>
              <a:ext cx="381000" cy="0"/>
            </a:xfrm>
            <a:prstGeom prst="line">
              <a:avLst/>
            </a:prstGeom>
            <a:solidFill>
              <a:schemeClr val="accent1"/>
            </a:solidFill>
            <a:ln w="12700" cap="flat" cmpd="sng" algn="ctr">
              <a:solidFill>
                <a:schemeClr val="tx1"/>
              </a:solidFill>
              <a:prstDash val="solid"/>
              <a:round/>
              <a:headEnd type="none" w="med" len="med"/>
              <a:tailEnd type="triangle" w="med" len="med"/>
            </a:ln>
            <a:effectLst/>
          </p:spPr>
        </p:cxnSp>
        <p:cxnSp>
          <p:nvCxnSpPr>
            <p:cNvPr id="68" name="Straight Connector 67"/>
            <p:cNvCxnSpPr/>
            <p:nvPr/>
          </p:nvCxnSpPr>
          <p:spPr bwMode="auto">
            <a:xfrm rot="5400000">
              <a:off x="1257300" y="4610100"/>
              <a:ext cx="1143000" cy="0"/>
            </a:xfrm>
            <a:prstGeom prst="line">
              <a:avLst/>
            </a:prstGeom>
            <a:solidFill>
              <a:schemeClr val="accent1"/>
            </a:solidFill>
            <a:ln w="19050" cap="flat" cmpd="sng" algn="ctr">
              <a:solidFill>
                <a:schemeClr val="tx1"/>
              </a:solidFill>
              <a:prstDash val="solid"/>
              <a:round/>
              <a:headEnd type="none" w="med" len="med"/>
              <a:tailEnd type="triangle" w="med" len="med"/>
            </a:ln>
            <a:effectLst/>
          </p:spPr>
        </p:cxnSp>
        <p:cxnSp>
          <p:nvCxnSpPr>
            <p:cNvPr id="69" name="Straight Arrow Connector 68"/>
            <p:cNvCxnSpPr>
              <a:stCxn id="61" idx="3"/>
            </p:cNvCxnSpPr>
            <p:nvPr/>
          </p:nvCxnSpPr>
          <p:spPr bwMode="auto">
            <a:xfrm flipV="1">
              <a:off x="3124200" y="5943600"/>
              <a:ext cx="138193" cy="238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0" name="Straight Arrow Connector 69"/>
            <p:cNvCxnSpPr/>
            <p:nvPr/>
          </p:nvCxnSpPr>
          <p:spPr bwMode="auto">
            <a:xfrm rot="5400000">
              <a:off x="2058194" y="5561806"/>
              <a:ext cx="3048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71" name="TextBox 70"/>
            <p:cNvSpPr txBox="1"/>
            <p:nvPr/>
          </p:nvSpPr>
          <p:spPr>
            <a:xfrm>
              <a:off x="1066800" y="4495800"/>
              <a:ext cx="418384" cy="215444"/>
            </a:xfrm>
            <a:prstGeom prst="rect">
              <a:avLst/>
            </a:prstGeom>
            <a:noFill/>
            <a:ln>
              <a:noFill/>
            </a:ln>
          </p:spPr>
          <p:txBody>
            <a:bodyPr wrap="none" lIns="0" tIns="0" rIns="0" bIns="0" rtlCol="0">
              <a:spAutoFit/>
            </a:bodyPr>
            <a:lstStyle/>
            <a:p>
              <a:r>
                <a:rPr lang="en-US" sz="1400" dirty="0" smtClean="0"/>
                <a:t>CH-1</a:t>
              </a:r>
              <a:endParaRPr lang="en-US" sz="1400" dirty="0"/>
            </a:p>
          </p:txBody>
        </p:sp>
        <p:sp>
          <p:nvSpPr>
            <p:cNvPr id="73" name="TextBox 72"/>
            <p:cNvSpPr txBox="1"/>
            <p:nvPr/>
          </p:nvSpPr>
          <p:spPr>
            <a:xfrm>
              <a:off x="1447800" y="3886200"/>
              <a:ext cx="508152" cy="215444"/>
            </a:xfrm>
            <a:prstGeom prst="rect">
              <a:avLst/>
            </a:prstGeom>
            <a:noFill/>
            <a:ln>
              <a:noFill/>
            </a:ln>
          </p:spPr>
          <p:txBody>
            <a:bodyPr wrap="none" lIns="0" tIns="0" rIns="0" bIns="0" rtlCol="0">
              <a:spAutoFit/>
            </a:bodyPr>
            <a:lstStyle/>
            <a:p>
              <a:r>
                <a:rPr lang="en-US" sz="1400" dirty="0" smtClean="0"/>
                <a:t>CH-16</a:t>
              </a:r>
              <a:endParaRPr lang="en-US" sz="1400" dirty="0"/>
            </a:p>
          </p:txBody>
        </p:sp>
        <p:cxnSp>
          <p:nvCxnSpPr>
            <p:cNvPr id="74" name="Straight Connector 73"/>
            <p:cNvCxnSpPr>
              <a:stCxn id="62" idx="1"/>
            </p:cNvCxnSpPr>
            <p:nvPr/>
          </p:nvCxnSpPr>
          <p:spPr bwMode="auto">
            <a:xfrm flipH="1">
              <a:off x="2209800" y="4929107"/>
              <a:ext cx="3657600" cy="23896"/>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1981200" y="5181600"/>
              <a:ext cx="4572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2" name="Straight Arrow Connector 81"/>
            <p:cNvCxnSpPr/>
            <p:nvPr/>
          </p:nvCxnSpPr>
          <p:spPr bwMode="auto">
            <a:xfrm rot="5400000">
              <a:off x="2628900" y="5143500"/>
              <a:ext cx="3810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werpoint Template Lehman Review June 07">
  <a:themeElements>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Lehman Review June 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Lehman Review June 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Lehman Review June 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Lehman Review June 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Lehman Review June 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Lehman Review June 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Lehman Review June 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Lehman Review June 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Lehman Review June 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Lehman Review June 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Lehman Review June 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Lehman Review June 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Powerpoint Template Lehman Review June 07">
  <a:themeElements>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 Template Lehman Review June 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owerpoint Template Lehman Review June 0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 Lehman Review June 07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 Lehman Review June 07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 Lehman Review June 07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 Lehman Review June 07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 Lehman Review June 07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 Lehman Review June 07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 Lehman Review June 07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 Lehman Review June 07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 Lehman Review June 07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 Lehman Review June 07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 Lehman Review June 07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CC0066"/>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14558</TotalTime>
  <Pages>1</Pages>
  <Words>3627</Words>
  <Application>Microsoft Office PowerPoint</Application>
  <PresentationFormat>Letter Paper (8.5x11 in)</PresentationFormat>
  <Paragraphs>788</Paragraphs>
  <Slides>47</Slides>
  <Notes>6</Notes>
  <HiddenSlides>0</HiddenSlides>
  <MMClips>0</MMClips>
  <ScaleCrop>false</ScaleCrop>
  <HeadingPairs>
    <vt:vector size="6" baseType="variant">
      <vt:variant>
        <vt:lpstr>Theme</vt:lpstr>
      </vt:variant>
      <vt:variant>
        <vt:i4>8</vt:i4>
      </vt:variant>
      <vt:variant>
        <vt:lpstr>Embedded OLE Servers</vt:lpstr>
      </vt:variant>
      <vt:variant>
        <vt:i4>3</vt:i4>
      </vt:variant>
      <vt:variant>
        <vt:lpstr>Slide Titles</vt:lpstr>
      </vt:variant>
      <vt:variant>
        <vt:i4>47</vt:i4>
      </vt:variant>
    </vt:vector>
  </HeadingPairs>
  <TitlesOfParts>
    <vt:vector size="58" baseType="lpstr">
      <vt:lpstr>Custom Design</vt:lpstr>
      <vt:lpstr>7_Custom Design</vt:lpstr>
      <vt:lpstr>4_Custom Design</vt:lpstr>
      <vt:lpstr>Powerpoint Template Lehman Review June 07</vt:lpstr>
      <vt:lpstr>1_Powerpoint Template Lehman Review June 07</vt:lpstr>
      <vt:lpstr>1_Custom Design</vt:lpstr>
      <vt:lpstr>2_Custom Design</vt:lpstr>
      <vt:lpstr>3_Custom Design</vt:lpstr>
      <vt:lpstr>Photo Editor Photo</vt:lpstr>
      <vt:lpstr>Visio</vt:lpstr>
      <vt:lpstr>Worksheet</vt:lpstr>
      <vt:lpstr>Fast Electronics Group Activities</vt:lpstr>
      <vt:lpstr>Group Members</vt:lpstr>
      <vt:lpstr>Services and Support Group </vt:lpstr>
      <vt:lpstr>OUTLINE</vt:lpstr>
      <vt:lpstr>Acronym Definitions</vt:lpstr>
      <vt:lpstr>PowerPoint Presentation</vt:lpstr>
      <vt:lpstr>Pipeline Method of Signal Capture</vt:lpstr>
      <vt:lpstr>FADC Data Paths </vt:lpstr>
      <vt:lpstr>Present Flash ADC Implementation Energy Sum Trigger (Present implementation for Hall D)  </vt:lpstr>
      <vt:lpstr>PowerPoint Presentation</vt:lpstr>
      <vt:lpstr>PowerPoint Presentation</vt:lpstr>
      <vt:lpstr>Instrument Catalog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TRIGGER PROCESSOR  </vt:lpstr>
      <vt:lpstr>PowerPoint Presentation</vt:lpstr>
      <vt:lpstr>PowerPoint Presentation</vt:lpstr>
      <vt:lpstr>Custom Applications &amp; New Designs</vt:lpstr>
      <vt:lpstr>VETROC</vt:lpstr>
      <vt:lpstr>VETROC</vt:lpstr>
      <vt:lpstr>PowerPoint Presentation</vt:lpstr>
      <vt:lpstr>PowerPoint Presentation</vt:lpstr>
      <vt:lpstr>PowerPoint Presentation</vt:lpstr>
      <vt:lpstr>PowerPoint Presentation</vt:lpstr>
      <vt:lpstr>PowerPoint Presentation</vt:lpstr>
      <vt:lpstr>PowerPoint Presentation</vt:lpstr>
      <vt:lpstr>HPS ECAL Trigger Example</vt:lpstr>
      <vt:lpstr>Pipeline DAQ/Trigger for NPS  (Low Q2 )</vt:lpstr>
      <vt:lpstr>H/W Histograms</vt:lpstr>
      <vt:lpstr>PowerPoint Presentation</vt:lpstr>
      <vt:lpstr>Backup slides</vt:lpstr>
      <vt:lpstr>PowerPoint Presentation</vt:lpstr>
      <vt:lpstr>FADC Charge Resolution</vt:lpstr>
      <vt:lpstr>HPS Firmware Upgrade Notes New FADC250 Firmware and New CTP Design</vt:lpstr>
      <vt:lpstr>Trigger Data Encoding Format  HPS Test Run – May 2012 </vt:lpstr>
      <vt:lpstr>Cluster Finding - CTP Data Path</vt:lpstr>
      <vt:lpstr>PowerPoint Presentation</vt:lpstr>
      <vt:lpstr>PowerPoint Presentation</vt:lpstr>
      <vt:lpstr>3.4 FADC Sampling – Charge Accuracy</vt:lpstr>
      <vt:lpstr>Synchronized Multi-Crate Readout </vt:lpstr>
      <vt:lpstr>FADC Sampling – Timing Accuracy</vt:lpstr>
      <vt:lpstr>POP4 Avago Transceivers and MTP parallel fiber cable</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Presentation Name Here]</dc:title>
  <dc:subject>BESAC</dc:subject>
  <dc:creator>Julie J. Oyer</dc:creator>
  <cp:keywords>Presentation Generic</cp:keywords>
  <cp:lastModifiedBy>cuevas</cp:lastModifiedBy>
  <cp:revision>1092</cp:revision>
  <cp:lastPrinted>2015-01-14T15:00:28Z</cp:lastPrinted>
  <dcterms:created xsi:type="dcterms:W3CDTF">2005-02-01T21:25:50Z</dcterms:created>
  <dcterms:modified xsi:type="dcterms:W3CDTF">2015-01-14T22:09:09Z</dcterms:modified>
</cp:coreProperties>
</file>