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D902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46" autoAdjust="0"/>
    <p:restoredTop sz="94626" autoAdjust="0"/>
  </p:normalViewPr>
  <p:slideViewPr>
    <p:cSldViewPr snapToGrid="0" snapToObjects="1">
      <p:cViewPr varScale="1">
        <p:scale>
          <a:sx n="124" d="100"/>
          <a:sy n="124" d="100"/>
        </p:scale>
        <p:origin x="-7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8925A-C6F1-B14D-931F-F1181CD2D412}" type="datetimeFigureOut">
              <a:rPr lang="en-US" smtClean="0"/>
              <a:t>1/13/15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61A20-343A-8947-AA00-4B47B406EC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61A20-343A-8947-AA00-4B47B406EC3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920-A19C-AC4E-8060-2EAF1408CD3E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E837-0AB9-4D46-9E9F-50081821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920-A19C-AC4E-8060-2EAF1408CD3E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E837-0AB9-4D46-9E9F-50081821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920-A19C-AC4E-8060-2EAF1408CD3E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E837-0AB9-4D46-9E9F-50081821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920-A19C-AC4E-8060-2EAF1408CD3E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E837-0AB9-4D46-9E9F-50081821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920-A19C-AC4E-8060-2EAF1408CD3E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E837-0AB9-4D46-9E9F-50081821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920-A19C-AC4E-8060-2EAF1408CD3E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E837-0AB9-4D46-9E9F-50081821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920-A19C-AC4E-8060-2EAF1408CD3E}" type="datetimeFigureOut">
              <a:rPr lang="en-US" smtClean="0"/>
              <a:t>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E837-0AB9-4D46-9E9F-50081821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920-A19C-AC4E-8060-2EAF1408CD3E}" type="datetimeFigureOut">
              <a:rPr lang="en-US" smtClean="0"/>
              <a:t>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E837-0AB9-4D46-9E9F-50081821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920-A19C-AC4E-8060-2EAF1408CD3E}" type="datetimeFigureOut">
              <a:rPr lang="en-US" smtClean="0"/>
              <a:t>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E837-0AB9-4D46-9E9F-50081821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920-A19C-AC4E-8060-2EAF1408CD3E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E837-0AB9-4D46-9E9F-50081821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920-A19C-AC4E-8060-2EAF1408CD3E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E837-0AB9-4D46-9E9F-50081821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31920-A19C-AC4E-8060-2EAF1408CD3E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0E837-0AB9-4D46-9E9F-5008182136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SHMS Detector Commissioning and Installation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Howard Fenker</a:t>
            </a:r>
          </a:p>
          <a:p>
            <a:r>
              <a:rPr lang="en-US" sz="2400" dirty="0" smtClean="0"/>
              <a:t>Hall-C Users Meeting -- 15-Jan-2015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Detectors for SHMS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Noble-Gas Cerenkov </a:t>
            </a:r>
          </a:p>
          <a:p>
            <a:pPr lvl="1"/>
            <a:r>
              <a:rPr lang="en-US" dirty="0" smtClean="0"/>
              <a:t>Mount Optics in Box at </a:t>
            </a:r>
            <a:r>
              <a:rPr lang="en-US" dirty="0" err="1" smtClean="0"/>
              <a:t>Jlab</a:t>
            </a:r>
            <a:r>
              <a:rPr lang="en-US" dirty="0" smtClean="0"/>
              <a:t> ESB during </a:t>
            </a:r>
            <a:r>
              <a:rPr lang="en-US" dirty="0" err="1" smtClean="0"/>
              <a:t>UVa</a:t>
            </a:r>
            <a:r>
              <a:rPr lang="en-US" dirty="0" smtClean="0"/>
              <a:t> Spring Break.</a:t>
            </a:r>
          </a:p>
          <a:p>
            <a:pPr lvl="1"/>
            <a:r>
              <a:rPr lang="en-US" dirty="0" smtClean="0"/>
              <a:t>Mirrors are at CERN being aluminized</a:t>
            </a:r>
          </a:p>
          <a:p>
            <a:r>
              <a:rPr lang="en-US" dirty="0" smtClean="0"/>
              <a:t>Drift Chambers</a:t>
            </a:r>
          </a:p>
          <a:p>
            <a:pPr lvl="1"/>
            <a:r>
              <a:rPr lang="en-US" dirty="0" smtClean="0"/>
              <a:t>Tested.  See talk later today.</a:t>
            </a:r>
          </a:p>
          <a:p>
            <a:pPr lvl="1"/>
            <a:r>
              <a:rPr lang="en-US" dirty="0" smtClean="0"/>
              <a:t>Move to JLab ESB in Feb. for Electronics &amp; </a:t>
            </a:r>
            <a:r>
              <a:rPr lang="en-US" dirty="0" err="1" smtClean="0"/>
              <a:t>Cosmics</a:t>
            </a:r>
            <a:endParaRPr lang="en-US" dirty="0" smtClean="0"/>
          </a:p>
          <a:p>
            <a:r>
              <a:rPr lang="en-US" dirty="0" smtClean="0"/>
              <a:t>Hodoscopes</a:t>
            </a:r>
          </a:p>
          <a:p>
            <a:pPr lvl="1"/>
            <a:r>
              <a:rPr lang="en-US" dirty="0" smtClean="0"/>
              <a:t>At NCA&amp;T and JMU and JLab. Frames at W&amp;M</a:t>
            </a:r>
          </a:p>
          <a:p>
            <a:pPr lvl="1"/>
            <a:r>
              <a:rPr lang="en-US" dirty="0" smtClean="0"/>
              <a:t>All cosmic tested and Ready to install.</a:t>
            </a:r>
          </a:p>
          <a:p>
            <a:r>
              <a:rPr lang="en-US" dirty="0" smtClean="0"/>
              <a:t>Heavy-Gas Cerenkov</a:t>
            </a:r>
          </a:p>
          <a:p>
            <a:pPr lvl="1"/>
            <a:r>
              <a:rPr lang="en-US" dirty="0" smtClean="0"/>
              <a:t>At JLab ESB. Tested. Ready to install.</a:t>
            </a:r>
          </a:p>
          <a:p>
            <a:r>
              <a:rPr lang="en-US" dirty="0" smtClean="0"/>
              <a:t>Aerogel Cerenkov</a:t>
            </a:r>
          </a:p>
          <a:p>
            <a:pPr lvl="1"/>
            <a:r>
              <a:rPr lang="en-US" dirty="0" smtClean="0"/>
              <a:t>See talks later today</a:t>
            </a:r>
          </a:p>
          <a:p>
            <a:r>
              <a:rPr lang="en-US" dirty="0" smtClean="0"/>
              <a:t>Pre-shower and Shower Counters</a:t>
            </a:r>
          </a:p>
          <a:p>
            <a:pPr lvl="1"/>
            <a:r>
              <a:rPr lang="en-US" b="1" dirty="0" smtClean="0"/>
              <a:t>Installed </a:t>
            </a:r>
            <a:r>
              <a:rPr lang="en-US" dirty="0" smtClean="0"/>
              <a:t>and Tested!  </a:t>
            </a:r>
          </a:p>
          <a:p>
            <a:pPr lvl="1"/>
            <a:r>
              <a:rPr lang="en-US" dirty="0" smtClean="0"/>
              <a:t>See talk later today.</a:t>
            </a:r>
          </a:p>
          <a:p>
            <a:r>
              <a:rPr lang="en-US" dirty="0" smtClean="0"/>
              <a:t>Active-Sieve GEM</a:t>
            </a:r>
          </a:p>
          <a:p>
            <a:pPr lvl="1"/>
            <a:r>
              <a:rPr lang="en-US" dirty="0" smtClean="0"/>
              <a:t>Tested. Mounting hardware ready. Installation in Summer 2016.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High Voltage</a:t>
            </a:r>
          </a:p>
          <a:p>
            <a:r>
              <a:rPr lang="en-US" dirty="0" smtClean="0"/>
              <a:t>Signal Cables</a:t>
            </a:r>
          </a:p>
          <a:p>
            <a:r>
              <a:rPr lang="en-US" dirty="0" smtClean="0"/>
              <a:t>DAQ</a:t>
            </a:r>
          </a:p>
          <a:p>
            <a:r>
              <a:rPr lang="en-US" dirty="0" smtClean="0"/>
              <a:t>Gas</a:t>
            </a:r>
          </a:p>
          <a:p>
            <a:r>
              <a:rPr lang="en-US" dirty="0" smtClean="0"/>
              <a:t>Computing</a:t>
            </a:r>
          </a:p>
          <a:p>
            <a:r>
              <a:rPr lang="en-US" dirty="0" smtClean="0"/>
              <a:t>Sieves &amp; </a:t>
            </a:r>
            <a:r>
              <a:rPr lang="en-US" baseline="0" dirty="0" smtClean="0"/>
              <a:t> Collimators</a:t>
            </a:r>
          </a:p>
          <a:p>
            <a:r>
              <a:rPr lang="en-US" dirty="0" smtClean="0"/>
              <a:t>Beamline</a:t>
            </a:r>
          </a:p>
          <a:p>
            <a:r>
              <a:rPr lang="en-US" baseline="0" dirty="0" smtClean="0"/>
              <a:t>Vacuum System</a:t>
            </a:r>
          </a:p>
          <a:p>
            <a:r>
              <a:rPr lang="en-US" dirty="0" smtClean="0"/>
              <a:t>Scattering Chamber</a:t>
            </a:r>
            <a:endParaRPr lang="en-US" baseline="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10" y="865908"/>
            <a:ext cx="9144000" cy="57102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45"/>
            <a:ext cx="8229600" cy="854364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SHMS Schedule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07183" y="1905217"/>
            <a:ext cx="2198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DRAFT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NOT OFFICIAL 12GEV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3295130" y="3806894"/>
            <a:ext cx="1351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</a:rPr>
              <a:t>DATELINE 1/12/15</a:t>
            </a:r>
            <a:endParaRPr lang="en-US" sz="1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Installation Planning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199" y="1600200"/>
          <a:ext cx="7825885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472"/>
                <a:gridCol w="1207882"/>
                <a:gridCol w="1565177"/>
                <a:gridCol w="1565177"/>
                <a:gridCol w="15651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BENCH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CONNECT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Preshower</a:t>
                      </a: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 2015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S2X &amp; Q2Y</a:t>
                      </a: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Spring &amp;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Summer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2015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Aerogel </a:t>
                      </a:r>
                      <a:r>
                        <a:rPr lang="en-US" sz="1800" dirty="0" err="1" smtClean="0">
                          <a:latin typeface="LucidaGrande"/>
                        </a:rPr>
                        <a:t>Č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Heavy</a:t>
                      </a:r>
                      <a:r>
                        <a:rPr lang="en-US" baseline="0" dirty="0" smtClean="0"/>
                        <a:t> Gas </a:t>
                      </a:r>
                      <a:r>
                        <a:rPr lang="en-US" sz="1800" dirty="0" err="1" smtClean="0">
                          <a:latin typeface="LucidaGrande"/>
                        </a:rPr>
                        <a:t>Č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S1X &amp; S1Y</a:t>
                      </a: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(Wait for Dipole Installation and Final Assembly – Tests Finish by 9-May-2016)</a:t>
                      </a: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Drift Chambers</a:t>
                      </a: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Summer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2015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Noble Gas </a:t>
                      </a:r>
                      <a:r>
                        <a:rPr lang="en-US" sz="1800" dirty="0" err="1" smtClean="0">
                          <a:latin typeface="LucidaGrande"/>
                        </a:rPr>
                        <a:t>Č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June 2016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June</a:t>
                      </a:r>
                      <a:r>
                        <a:rPr lang="en-US" baseline="0" dirty="0" smtClean="0"/>
                        <a:t> 2016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Commissioning-With-Beam</a:t>
            </a:r>
            <a:br>
              <a:rPr lang="en-US" dirty="0" smtClean="0"/>
            </a:br>
            <a:r>
              <a:rPr lang="en-US" dirty="0" smtClean="0"/>
              <a:t> Week’s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sz="3200" dirty="0" smtClean="0"/>
              <a:t>CONCEPTUAL PLAN ONLY– </a:t>
            </a:r>
          </a:p>
          <a:p>
            <a:pPr lvl="1"/>
            <a:endParaRPr lang="en-US" sz="3200" dirty="0" smtClean="0"/>
          </a:p>
          <a:p>
            <a:r>
              <a:rPr lang="en-US" dirty="0" smtClean="0"/>
              <a:t>Establish beam into the Hall</a:t>
            </a:r>
          </a:p>
          <a:p>
            <a:r>
              <a:rPr lang="en-US" dirty="0" smtClean="0"/>
              <a:t>Set Magnets to Nominal Currents / Fields</a:t>
            </a:r>
          </a:p>
          <a:p>
            <a:r>
              <a:rPr lang="en-US" dirty="0" smtClean="0"/>
              <a:t>Rough timing of hodoscopes, etc.</a:t>
            </a:r>
          </a:p>
          <a:p>
            <a:r>
              <a:rPr lang="en-US" dirty="0" smtClean="0"/>
              <a:t>Establish basic coincidence trigger</a:t>
            </a:r>
          </a:p>
          <a:p>
            <a:r>
              <a:rPr lang="en-US" dirty="0" smtClean="0"/>
              <a:t>Reconstruct low-resolution tracks in Drift Ch.</a:t>
            </a:r>
          </a:p>
          <a:p>
            <a:r>
              <a:rPr lang="en-US" dirty="0" smtClean="0"/>
              <a:t>Obtain calibration data for PID systems</a:t>
            </a:r>
          </a:p>
          <a:p>
            <a:r>
              <a:rPr lang="en-US" dirty="0" smtClean="0"/>
              <a:t>Observe low-res. elastic peak</a:t>
            </a:r>
          </a:p>
          <a:p>
            <a:r>
              <a:rPr lang="en-US" dirty="0" smtClean="0"/>
              <a:t>Exercise DAQ rate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Commissioning-Week</a:t>
            </a:r>
            <a:r>
              <a:rPr lang="en-US" baseline="0" dirty="0" smtClean="0"/>
              <a:t> Shifts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5938838" algn="l"/>
              </a:tabLst>
            </a:pPr>
            <a:r>
              <a:rPr lang="en-US" dirty="0" smtClean="0"/>
              <a:t>~August 2016 … One week … 21 Shifts</a:t>
            </a:r>
          </a:p>
          <a:p>
            <a:pPr>
              <a:tabLst>
                <a:tab pos="5938838" algn="l"/>
              </a:tabLst>
            </a:pPr>
            <a:r>
              <a:rPr lang="en-US" dirty="0" smtClean="0"/>
              <a:t>Will Need a Plan</a:t>
            </a:r>
          </a:p>
          <a:p>
            <a:pPr>
              <a:tabLst>
                <a:tab pos="5938838" algn="l"/>
              </a:tabLst>
            </a:pPr>
            <a:r>
              <a:rPr lang="en-US" dirty="0" smtClean="0"/>
              <a:t>Will Need a Run Coordinator</a:t>
            </a:r>
          </a:p>
          <a:p>
            <a:pPr>
              <a:tabLst>
                <a:tab pos="5938838" algn="l"/>
              </a:tabLst>
            </a:pPr>
            <a:r>
              <a:rPr lang="en-US" dirty="0" smtClean="0"/>
              <a:t>Need Staff: Hardware AND Software Experts</a:t>
            </a:r>
          </a:p>
          <a:p>
            <a:pPr lvl="1">
              <a:tabLst>
                <a:tab pos="5938838" algn="l"/>
              </a:tabLst>
            </a:pPr>
            <a:r>
              <a:rPr lang="en-US" dirty="0" smtClean="0"/>
              <a:t>JLab Staff (</a:t>
            </a:r>
            <a:r>
              <a:rPr lang="en-US" dirty="0" smtClean="0"/>
              <a:t>Techs, Engineers, </a:t>
            </a:r>
            <a:r>
              <a:rPr lang="en-US" dirty="0" smtClean="0"/>
              <a:t>Scientists)</a:t>
            </a:r>
          </a:p>
          <a:p>
            <a:pPr lvl="1">
              <a:tabLst>
                <a:tab pos="5938838" algn="l"/>
              </a:tabLst>
            </a:pPr>
            <a:r>
              <a:rPr lang="en-US" dirty="0" smtClean="0"/>
              <a:t>Users</a:t>
            </a:r>
            <a:endParaRPr lang="en-US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1980"/>
            <a:ext cx="8229600" cy="1577201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End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120001"/>
            <a:ext cx="8229600" cy="1483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…but the Beginning is in sight!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2968</TotalTime>
  <Words>357</Words>
  <Application>Microsoft Macintosh PowerPoint</Application>
  <PresentationFormat>On-screen Show (4:3)</PresentationFormat>
  <Paragraphs>94</Paragraphs>
  <Slides>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SHMS Detector Commissioning and Installation</vt:lpstr>
      <vt:lpstr>Status of Detectors for SHMS</vt:lpstr>
      <vt:lpstr>System Status</vt:lpstr>
      <vt:lpstr>SHMS Schedule</vt:lpstr>
      <vt:lpstr>Detector Installation Planning</vt:lpstr>
      <vt:lpstr>Commissioning-With-Beam  Week’s Activities</vt:lpstr>
      <vt:lpstr>Commissioning-Week Shifts</vt:lpstr>
      <vt:lpstr>The End </vt:lpstr>
      <vt:lpstr>Slide 9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SHMS Detector Commissioning and Installation</dc:title>
  <dc:creator>Howard Fenker</dc:creator>
  <cp:lastModifiedBy>Howard Fenker</cp:lastModifiedBy>
  <cp:revision>6</cp:revision>
  <dcterms:created xsi:type="dcterms:W3CDTF">2015-01-12T18:34:53Z</dcterms:created>
  <dcterms:modified xsi:type="dcterms:W3CDTF">2015-01-14T20:02:56Z</dcterms:modified>
</cp:coreProperties>
</file>