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7" r:id="rId2"/>
    <p:sldId id="329" r:id="rId3"/>
    <p:sldId id="299" r:id="rId4"/>
    <p:sldId id="320" r:id="rId5"/>
    <p:sldId id="321" r:id="rId6"/>
    <p:sldId id="302" r:id="rId7"/>
    <p:sldId id="339" r:id="rId8"/>
    <p:sldId id="319" r:id="rId9"/>
    <p:sldId id="311" r:id="rId10"/>
    <p:sldId id="317" r:id="rId11"/>
    <p:sldId id="316" r:id="rId12"/>
    <p:sldId id="331" r:id="rId13"/>
    <p:sldId id="332" r:id="rId14"/>
    <p:sldId id="335" r:id="rId15"/>
    <p:sldId id="293" r:id="rId16"/>
    <p:sldId id="294" r:id="rId17"/>
    <p:sldId id="337" r:id="rId18"/>
    <p:sldId id="296" r:id="rId19"/>
    <p:sldId id="297" r:id="rId20"/>
    <p:sldId id="307" r:id="rId21"/>
    <p:sldId id="305" r:id="rId22"/>
    <p:sldId id="309" r:id="rId23"/>
    <p:sldId id="300" r:id="rId24"/>
    <p:sldId id="310" r:id="rId25"/>
    <p:sldId id="313" r:id="rId26"/>
    <p:sldId id="265" r:id="rId27"/>
    <p:sldId id="327" r:id="rId28"/>
    <p:sldId id="266" r:id="rId29"/>
    <p:sldId id="333" r:id="rId30"/>
    <p:sldId id="324" r:id="rId31"/>
    <p:sldId id="276" r:id="rId32"/>
    <p:sldId id="330" r:id="rId33"/>
  </p:sldIdLst>
  <p:sldSz cx="9144000" cy="6858000" type="screen4x3"/>
  <p:notesSz cx="6946900" cy="9220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0399"/>
    <a:srgbClr val="053DBB"/>
    <a:srgbClr val="008000"/>
    <a:srgbClr val="2704BC"/>
    <a:srgbClr val="00A249"/>
    <a:srgbClr val="CC6600"/>
    <a:srgbClr val="FF3399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Objects="1" showGuides="1">
      <p:cViewPr varScale="1">
        <p:scale>
          <a:sx n="82" d="100"/>
          <a:sy n="82" d="100"/>
        </p:scale>
        <p:origin x="-76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9900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5413" y="0"/>
            <a:ext cx="3009900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6F4936-BFD8-4270-A11B-06341A361271}" type="datetimeFigureOut">
              <a:rPr lang="en-US" smtClean="0"/>
              <a:t>1/15/2015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92150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325" y="4379913"/>
            <a:ext cx="5556250" cy="41481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8238"/>
            <a:ext cx="3009900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5413" y="8758238"/>
            <a:ext cx="3009900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2E789D-C629-4519-8870-FE4C2D694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907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Laser spot was 1 mm diam., active</a:t>
            </a:r>
            <a:r>
              <a:rPr lang="en-US" baseline="0" dirty="0" smtClean="0"/>
              <a:t> area ~ 5 mm diameter.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E789D-C629-4519-8870-FE4C2D69469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161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B840B-A846-4277-B7CA-96145D05CBFA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Only using lh2 statistics</a:t>
            </a:r>
          </a:p>
          <a:p>
            <a:r>
              <a:rPr lang="en-US" dirty="0" smtClean="0"/>
              <a:t>Black line – day 27 cut-off</a:t>
            </a:r>
          </a:p>
          <a:p>
            <a:r>
              <a:rPr lang="en-US" dirty="0" smtClean="0"/>
              <a:t>Note: our 2.1% goal isn’t 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BFDE7B-CE16-414C-8AB0-B49DED019FAD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8882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SEE = switched electrode electronics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E789D-C629-4519-8870-FE4C2D69469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454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1F076-FBAB-463F-8267-4D4CCF2F07AF}" type="datetime1">
              <a:rPr lang="en-US" smtClean="0"/>
              <a:t>1/15/2015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5B13C-F912-49BA-BC66-F01AB54B8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551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50540-6492-46E4-A2E5-51D100643ED7}" type="datetimeFigureOut">
              <a:rPr lang="en-US" smtClean="0"/>
              <a:t>1/15/2015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5B13C-F912-49BA-BC66-F01AB54B8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332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50540-6492-46E4-A2E5-51D100643ED7}" type="datetimeFigureOut">
              <a:rPr lang="en-US" smtClean="0"/>
              <a:t>1/15/2015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5B13C-F912-49BA-BC66-F01AB54B8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488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>
            <a:lvl1pPr>
              <a:defRPr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200399"/>
                </a:solidFill>
                <a:latin typeface="Comic Sans MS" panose="030F0702030302020204" pitchFamily="66" charset="0"/>
              </a:defRPr>
            </a:lvl1pPr>
            <a:lvl2pPr>
              <a:defRPr sz="2800">
                <a:solidFill>
                  <a:srgbClr val="FF0000"/>
                </a:solidFill>
                <a:latin typeface="Comic Sans MS" panose="030F0702030302020204" pitchFamily="66" charset="0"/>
              </a:defRPr>
            </a:lvl2pPr>
            <a:lvl3pPr>
              <a:defRPr sz="2400">
                <a:solidFill>
                  <a:srgbClr val="008000"/>
                </a:solidFill>
                <a:latin typeface="Comic Sans MS" panose="030F0702030302020204" pitchFamily="66" charset="0"/>
              </a:defRPr>
            </a:lvl3pPr>
            <a:lvl4pPr>
              <a:defRPr sz="2000">
                <a:solidFill>
                  <a:srgbClr val="7030A0"/>
                </a:solidFill>
                <a:latin typeface="Comic Sans MS" panose="030F0702030302020204" pitchFamily="66" charset="0"/>
              </a:defRPr>
            </a:lvl4pPr>
            <a:lvl5pPr>
              <a:defRPr sz="18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7961C71-9706-4736-BBAE-C802AC9853EC}" type="datetime1">
              <a:rPr lang="en-US" smtClean="0"/>
              <a:t>1/15/2015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Greg Smith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5B13C-F912-49BA-BC66-F01AB54B80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370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11/22/2014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5B13C-F912-49BA-BC66-F01AB54B8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693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>
            <a:lvl1pPr>
              <a:defRPr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4F82F6C-BB98-4959-BB5F-46FA3CF6ED04}" type="datetime1">
              <a:rPr lang="en-US" smtClean="0"/>
              <a:t>1/15/2015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Greg Smith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5B13C-F912-49BA-BC66-F01AB54B8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170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E426D89-7645-42FF-AC42-8BFFBB3046B7}" type="datetime1">
              <a:rPr lang="en-US" smtClean="0"/>
              <a:t>1/15/2015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Greg Smith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5B13C-F912-49BA-BC66-F01AB54B8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220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5828F-88E8-4353-BCB1-B7088FC2B93A}" type="datetime1">
              <a:rPr lang="en-US" smtClean="0"/>
              <a:t>1/15/2015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G. Smith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5B13C-F912-49BA-BC66-F01AB54B8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243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6F87A-A6D0-4CEE-B7CC-4F5B89890489}" type="datetime1">
              <a:rPr lang="en-US" smtClean="0"/>
              <a:t>1/15/2015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G. Smith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085A6-B909-44FC-83B1-601AA9E8AF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72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50540-6492-46E4-A2E5-51D100643ED7}" type="datetimeFigureOut">
              <a:rPr lang="en-US" smtClean="0"/>
              <a:t>1/15/2015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5B13C-F912-49BA-BC66-F01AB54B8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47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50540-6492-46E4-A2E5-51D100643ED7}" type="datetimeFigureOut">
              <a:rPr lang="en-US" smtClean="0"/>
              <a:t>1/15/2015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5B13C-F912-49BA-BC66-F01AB54B8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900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9628" y="664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A924F8-9038-4376-A7F8-011E3EE753B5}" type="datetime1">
              <a:rPr lang="en-US" smtClean="0"/>
              <a:t>1/15/2015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Greg Smith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B5B13C-F912-49BA-BC66-F01AB54B8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590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1" u="sng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lang="en-US" sz="3200" kern="1200" dirty="0" smtClean="0">
          <a:solidFill>
            <a:srgbClr val="200399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lang="en-US" sz="3200" kern="1200" dirty="0" smtClean="0">
          <a:solidFill>
            <a:srgbClr val="FF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lang="en-US" sz="3200" kern="1200" dirty="0" smtClean="0">
          <a:solidFill>
            <a:srgbClr val="008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lang="en-US" sz="3200" kern="1200" dirty="0" smtClean="0">
          <a:solidFill>
            <a:srgbClr val="7030A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lang="en-US" sz="3200" kern="1200" dirty="0">
          <a:solidFill>
            <a:srgbClr val="20039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5" Type="http://schemas.microsoft.com/office/2007/relationships/hdphoto" Target="../media/hdphoto5.wdp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9.jpe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pn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5" Type="http://schemas.microsoft.com/office/2007/relationships/hdphoto" Target="../media/hdphoto9.wdp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misportal.jlab.org/ul/publications/downloadFile.cfm?pub_id=13340" TargetMode="External"/><Relationship Id="rId2" Type="http://schemas.openxmlformats.org/officeDocument/2006/relationships/hyperlink" Target="http://arxiv.org/abs/1409.7100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microsoft.com/office/2007/relationships/hdphoto" Target="../media/hdphoto11.wdp"/><Relationship Id="rId4" Type="http://schemas.openxmlformats.org/officeDocument/2006/relationships/image" Target="../media/image60.jpeg"/><Relationship Id="rId9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NULL"/><Relationship Id="rId7" Type="http://schemas.openxmlformats.org/officeDocument/2006/relationships/image" Target="../media/image7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gif"/><Relationship Id="rId4" Type="http://schemas.openxmlformats.org/officeDocument/2006/relationships/image" Target="../media/image9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microsoft.com/office/2007/relationships/hdphoto" Target="../media/hdphoto1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61" y="2264613"/>
            <a:ext cx="6156627" cy="423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>
          <a:xfrm>
            <a:off x="4465" y="8930"/>
            <a:ext cx="9135070" cy="1011348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 err="1" smtClean="0"/>
              <a:t>Qweak</a:t>
            </a:r>
            <a:r>
              <a:rPr lang="en-US" sz="3600" dirty="0" smtClean="0"/>
              <a:t> Instrumentation</a:t>
            </a:r>
            <a:endParaRPr lang="en-US" sz="3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61" y="969636"/>
            <a:ext cx="3200476" cy="1144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24260" y="6356350"/>
            <a:ext cx="2133600" cy="365125"/>
          </a:xfrm>
        </p:spPr>
        <p:txBody>
          <a:bodyPr/>
          <a:lstStyle/>
          <a:p>
            <a:r>
              <a:rPr lang="en-US" dirty="0" smtClean="0"/>
              <a:t>1/16/2015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Greg Smith</a:t>
            </a:r>
            <a:endParaRPr lang="en-US" dirty="0"/>
          </a:p>
        </p:txBody>
      </p:sp>
      <p:sp>
        <p:nvSpPr>
          <p:cNvPr id="3078" name="Rectangle 4"/>
          <p:cNvSpPr>
            <a:spLocks/>
          </p:cNvSpPr>
          <p:nvPr/>
        </p:nvSpPr>
        <p:spPr bwMode="auto">
          <a:xfrm>
            <a:off x="5157905" y="987875"/>
            <a:ext cx="3654565" cy="1107996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omic Sans MS" pitchFamily="66" charset="0"/>
                <a:ea typeface="Gill Sans" charset="0"/>
                <a:cs typeface="Gill Sans" charset="0"/>
              </a:rPr>
              <a:t>Greg Smith 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Comic Sans MS" pitchFamily="66" charset="0"/>
                <a:ea typeface="Gill Sans" charset="0"/>
                <a:cs typeface="Gill Sans" charset="0"/>
              </a:rPr>
              <a:t>  (for </a:t>
            </a:r>
            <a:r>
              <a:rPr lang="en-US" dirty="0">
                <a:solidFill>
                  <a:schemeClr val="tx1"/>
                </a:solidFill>
                <a:latin typeface="Comic Sans MS" pitchFamily="66" charset="0"/>
                <a:ea typeface="Gill Sans" charset="0"/>
                <a:cs typeface="Gill Sans" charset="0"/>
              </a:rPr>
              <a:t>the Qweak </a:t>
            </a:r>
            <a:r>
              <a:rPr lang="en-US" dirty="0" smtClean="0">
                <a:solidFill>
                  <a:schemeClr val="tx1"/>
                </a:solidFill>
                <a:latin typeface="Comic Sans MS" pitchFamily="66" charset="0"/>
                <a:ea typeface="Gill Sans" charset="0"/>
                <a:cs typeface="Gill Sans" charset="0"/>
              </a:rPr>
              <a:t>Collaboration)   </a:t>
            </a:r>
          </a:p>
          <a:p>
            <a:pPr algn="ctr"/>
            <a:r>
              <a:rPr lang="en-US" dirty="0" smtClean="0">
                <a:latin typeface="Comic Sans MS" pitchFamily="66" charset="0"/>
                <a:ea typeface="Gill Sans" charset="0"/>
                <a:cs typeface="Gill Sans" charset="0"/>
              </a:rPr>
              <a:t>Hall C Users Meeting</a:t>
            </a:r>
          </a:p>
          <a:p>
            <a:pPr algn="ctr"/>
            <a:r>
              <a:rPr lang="en-US" dirty="0" smtClean="0">
                <a:latin typeface="Comic Sans MS" pitchFamily="66" charset="0"/>
                <a:ea typeface="Gill Sans" charset="0"/>
                <a:cs typeface="Gill Sans" charset="0"/>
              </a:rPr>
              <a:t>January 16, 2015</a:t>
            </a:r>
            <a:endParaRPr lang="en-US" dirty="0">
              <a:latin typeface="Comic Sans MS" pitchFamily="66" charset="0"/>
              <a:ea typeface="Gill Sans" charset="0"/>
              <a:cs typeface="Gill Sans" charset="0"/>
            </a:endParaRPr>
          </a:p>
        </p:txBody>
      </p:sp>
      <p:pic>
        <p:nvPicPr>
          <p:cNvPr id="11" name="Picture 10" descr="Qweak logo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457" y="2891330"/>
            <a:ext cx="1753723" cy="638856"/>
          </a:xfrm>
          <a:prstGeom prst="rect">
            <a:avLst/>
          </a:prstGeom>
        </p:spPr>
      </p:pic>
      <p:pic>
        <p:nvPicPr>
          <p:cNvPr id="12" name="Picture 11" descr="HallC logo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382" y="4081885"/>
            <a:ext cx="1469084" cy="813121"/>
          </a:xfrm>
          <a:prstGeom prst="rect">
            <a:avLst/>
          </a:prstGeom>
        </p:spPr>
      </p:pic>
      <p:pic>
        <p:nvPicPr>
          <p:cNvPr id="13" name="Picture 12" descr="JLab logo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600" y="5541275"/>
            <a:ext cx="1998347" cy="58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62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628" y="66408"/>
            <a:ext cx="8229600" cy="866267"/>
          </a:xfrm>
        </p:spPr>
        <p:txBody>
          <a:bodyPr/>
          <a:lstStyle/>
          <a:p>
            <a:r>
              <a:rPr lang="en-US" dirty="0" smtClean="0"/>
              <a:t>Compton Electron Detector</a:t>
            </a:r>
            <a:endParaRPr lang="en-US" dirty="0"/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-6029" y="3699802"/>
            <a:ext cx="4712452" cy="2763193"/>
            <a:chOff x="0" y="96719"/>
            <a:chExt cx="4962525" cy="2909826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0" y="96719"/>
              <a:ext cx="4962525" cy="264099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3573470" y="1124700"/>
              <a:ext cx="1113745" cy="646331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Compton edge</a:t>
              </a:r>
              <a:endParaRPr lang="en-US" dirty="0"/>
            </a:p>
          </p:txBody>
        </p:sp>
        <p:cxnSp>
          <p:nvCxnSpPr>
            <p:cNvPr id="5" name="Straight Arrow Connector 4"/>
            <p:cNvCxnSpPr>
              <a:stCxn id="3" idx="2"/>
            </p:cNvCxnSpPr>
            <p:nvPr/>
          </p:nvCxnSpPr>
          <p:spPr>
            <a:xfrm>
              <a:off x="4130343" y="1771031"/>
              <a:ext cx="67208" cy="27538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462665" y="2637213"/>
              <a:ext cx="3264425" cy="36933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Strip 1 closest (7 mm) to beam</a:t>
              </a:r>
              <a:endParaRPr lang="en-US" dirty="0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 flipV="1">
              <a:off x="654690" y="2161635"/>
              <a:ext cx="192025" cy="47557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4680710" y="3736240"/>
            <a:ext cx="4488356" cy="2765724"/>
            <a:chOff x="4130342" y="3478369"/>
            <a:chExt cx="5038725" cy="3104861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130342" y="4120290"/>
              <a:ext cx="5038725" cy="24629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5043046" y="3478369"/>
              <a:ext cx="3332134" cy="725585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Missing strips (2, 6, &amp; 20) have negligible impact on fit</a:t>
              </a:r>
              <a:endParaRPr lang="en-US" dirty="0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30" y="989520"/>
            <a:ext cx="7220140" cy="267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49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475" y="-27450"/>
            <a:ext cx="8525909" cy="72800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Compton Systematic Uncertainties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9475" y="622550"/>
            <a:ext cx="5057775" cy="5072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4687215" y="5115935"/>
            <a:ext cx="1036935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839365" y="4939709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0.3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687215" y="5368971"/>
            <a:ext cx="1036935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839365" y="5192745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0.56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687215" y="4855350"/>
            <a:ext cx="1036935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839365" y="4679124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0.3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Right Brace 12"/>
          <p:cNvSpPr/>
          <p:nvPr/>
        </p:nvSpPr>
        <p:spPr>
          <a:xfrm>
            <a:off x="6338630" y="4700800"/>
            <a:ext cx="422455" cy="914400"/>
          </a:xfrm>
          <a:prstGeom prst="rightBrac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876300" y="4847100"/>
            <a:ext cx="1071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Final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5839365" y="5211407"/>
            <a:ext cx="593432" cy="369332"/>
          </a:xfrm>
          <a:prstGeom prst="ellipse">
            <a:avLst/>
          </a:prstGeom>
          <a:noFill/>
          <a:ln>
            <a:solidFill>
              <a:srgbClr val="200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081418" y="817460"/>
            <a:ext cx="2208288" cy="92333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Note: Statistical uncertainties ~ 1%/hour @ 180 </a:t>
            </a:r>
            <a:r>
              <a:rPr lang="el-GR" dirty="0" smtClean="0"/>
              <a:t>μ</a:t>
            </a:r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23525" y="5810110"/>
            <a:ext cx="6797685" cy="92333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Note: DAQ errors could be made smaller still in a new implementation.</a:t>
            </a:r>
          </a:p>
          <a:p>
            <a:r>
              <a:rPr lang="en-US" dirty="0" smtClean="0"/>
              <a:t>Note: No guarantee this can be reproduced in Hall A (different </a:t>
            </a:r>
            <a:r>
              <a:rPr lang="en-US" dirty="0"/>
              <a:t>kinematics, </a:t>
            </a:r>
            <a:r>
              <a:rPr lang="en-US" dirty="0" smtClean="0"/>
              <a:t>detector, </a:t>
            </a:r>
            <a:r>
              <a:rPr lang="en-US" dirty="0" err="1" smtClean="0"/>
              <a:t>bkgs</a:t>
            </a:r>
            <a:r>
              <a:rPr lang="en-US" dirty="0" smtClean="0"/>
              <a:t>…) </a:t>
            </a:r>
            <a:endParaRPr lang="en-US" dirty="0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942" y="1740790"/>
            <a:ext cx="3481038" cy="1007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7410" name="Picture 2" descr="http://qweak.jlab.org/PICS/29.04.2010/P100088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237" y="2740417"/>
            <a:ext cx="2490447" cy="186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2494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  <p:bldP spid="13" grpId="0" animBg="1"/>
      <p:bldP spid="14" grpId="0"/>
      <p:bldP spid="15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smithg\Dropbox\PostQW\elsarticle\QweakNIM\Paulo\ScreenShot0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220" y="1195588"/>
            <a:ext cx="7000670" cy="430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1014" y="10955"/>
            <a:ext cx="5992986" cy="547534"/>
          </a:xfrm>
        </p:spPr>
        <p:txBody>
          <a:bodyPr>
            <a:noAutofit/>
          </a:bodyPr>
          <a:lstStyle/>
          <a:p>
            <a:r>
              <a:rPr lang="en-US" sz="3200" dirty="0" smtClean="0"/>
              <a:t>Neutral line-of-sight Collimation 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311" y="613942"/>
            <a:ext cx="7473696" cy="5925312"/>
          </a:xfrm>
          <a:prstGeom prst="rect">
            <a:avLst/>
          </a:prstGeom>
        </p:spPr>
      </p:pic>
      <p:pic>
        <p:nvPicPr>
          <p:cNvPr id="18437" name="Picture 5" descr="C:\Users\smithg\Dropbox\PostQW\elsarticle\QweakNIM\Paulo\ScreenShot0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004" y="1969610"/>
            <a:ext cx="2442077" cy="185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67073" y="1431940"/>
            <a:ext cx="1167992" cy="11905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23380" y="2413193"/>
            <a:ext cx="1810140" cy="1007706"/>
          </a:xfrm>
          <a:prstGeom prst="rect">
            <a:avLst/>
          </a:prstGeom>
        </p:spPr>
      </p:pic>
      <p:pic>
        <p:nvPicPr>
          <p:cNvPr id="18435" name="Picture 3" descr="C:\Users\smithg\Dropbox\PostQW\elsarticle\QweakNIM\Paulo\ScreenShot05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0" y="-27450"/>
            <a:ext cx="3308263" cy="203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51" y="1239915"/>
            <a:ext cx="2503548" cy="1805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464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311" y="613942"/>
            <a:ext cx="7473696" cy="59253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628" y="66408"/>
            <a:ext cx="8229600" cy="48221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Beam Collimator</a:t>
            </a:r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130" y="1312549"/>
            <a:ext cx="3729452" cy="169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C:\Documents and Settings\smithg.JLAB\My Documents\qw\Installation\5_20_2010\DSC0053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28357" y="5280907"/>
            <a:ext cx="2265895" cy="943192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39142" y="314070"/>
            <a:ext cx="2162441" cy="192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4436" y="2358248"/>
            <a:ext cx="226536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Target SC</a:t>
            </a:r>
          </a:p>
          <a:p>
            <a:r>
              <a:rPr lang="en-US" dirty="0" smtClean="0"/>
              <a:t>     16” GV</a:t>
            </a:r>
          </a:p>
          <a:p>
            <a:r>
              <a:rPr lang="en-US" dirty="0" smtClean="0"/>
              <a:t>SC Window</a:t>
            </a:r>
          </a:p>
          <a:p>
            <a:r>
              <a:rPr lang="en-US" dirty="0" smtClean="0"/>
              <a:t>Beam Collimator</a:t>
            </a:r>
          </a:p>
          <a:p>
            <a:r>
              <a:rPr lang="en-US" dirty="0" smtClean="0"/>
              <a:t>  (inside 1</a:t>
            </a:r>
            <a:r>
              <a:rPr lang="en-US" baseline="30000" dirty="0" smtClean="0"/>
              <a:t>st</a:t>
            </a:r>
            <a:r>
              <a:rPr lang="en-US" dirty="0" smtClean="0"/>
              <a:t> collimator)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24260" y="1585560"/>
            <a:ext cx="180330" cy="7726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1055008" y="1431942"/>
            <a:ext cx="137352" cy="134417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1192360" y="1662370"/>
            <a:ext cx="460860" cy="134971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1653220" y="1431940"/>
            <a:ext cx="268835" cy="184344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193830" y="3505810"/>
            <a:ext cx="410760" cy="199706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1356392" y="3835576"/>
            <a:ext cx="796093" cy="182091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626916" y="1293038"/>
            <a:ext cx="3600666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Water cooled W-Cu beam collimator</a:t>
            </a:r>
            <a:endParaRPr lang="en-US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37895" y="1885993"/>
            <a:ext cx="2066457" cy="2234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7128858" y="1355130"/>
            <a:ext cx="1746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 </a:t>
            </a:r>
            <a:r>
              <a:rPr lang="en-US" dirty="0" smtClean="0"/>
              <a:t>Collimator</a:t>
            </a:r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7976860" y="1662370"/>
            <a:ext cx="282020" cy="111374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806840" y="2675350"/>
            <a:ext cx="179247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14.9 mm </a:t>
            </a:r>
            <a:r>
              <a:rPr lang="el-GR" sz="1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φ</a:t>
            </a:r>
            <a:endParaRPr lang="en-US" sz="14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sz="1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47 cm ds of </a:t>
            </a:r>
            <a:r>
              <a:rPr lang="en-US" sz="14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tgt</a:t>
            </a:r>
            <a:endParaRPr lang="en-US" sz="14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sz="1400" dirty="0">
                <a:solidFill>
                  <a:srgbClr val="FF0000"/>
                </a:solidFill>
                <a:latin typeface="Comic Sans MS" panose="030F0702030302020204" pitchFamily="66" charset="0"/>
              </a:rPr>
              <a:t>1.6 kW beam </a:t>
            </a:r>
            <a:r>
              <a:rPr lang="en-US" sz="1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power</a:t>
            </a:r>
            <a:endParaRPr lang="en-US" sz="1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7409" name="Straight Arrow Connector 17408"/>
          <p:cNvCxnSpPr>
            <a:stCxn id="31" idx="0"/>
          </p:cNvCxnSpPr>
          <p:nvPr/>
        </p:nvCxnSpPr>
        <p:spPr>
          <a:xfrm flipV="1">
            <a:off x="2703079" y="2442150"/>
            <a:ext cx="8110" cy="233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2" name="Oval 17411"/>
          <p:cNvSpPr/>
          <p:nvPr/>
        </p:nvSpPr>
        <p:spPr>
          <a:xfrm>
            <a:off x="1998865" y="5579680"/>
            <a:ext cx="384050" cy="3072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97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628" y="66408"/>
            <a:ext cx="8229600" cy="48221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Beam Collimator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392" y="613942"/>
            <a:ext cx="7473696" cy="5925312"/>
          </a:xfrm>
          <a:prstGeom prst="rect">
            <a:avLst/>
          </a:prstGeom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130" y="1312549"/>
            <a:ext cx="3729452" cy="169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C:\Documents and Settings\smithg.JLAB\My Documents\qw\Installation\5_20_2010\DSC0053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28357" y="5280907"/>
            <a:ext cx="2265895" cy="943192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39142" y="314070"/>
            <a:ext cx="2162441" cy="192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4436" y="2358248"/>
            <a:ext cx="226536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Target SC</a:t>
            </a:r>
          </a:p>
          <a:p>
            <a:r>
              <a:rPr lang="en-US" dirty="0" smtClean="0"/>
              <a:t>     16” GV</a:t>
            </a:r>
          </a:p>
          <a:p>
            <a:r>
              <a:rPr lang="en-US" dirty="0" smtClean="0"/>
              <a:t>SC Window</a:t>
            </a:r>
          </a:p>
          <a:p>
            <a:r>
              <a:rPr lang="en-US" dirty="0" smtClean="0"/>
              <a:t>Beam Collimator</a:t>
            </a:r>
          </a:p>
          <a:p>
            <a:r>
              <a:rPr lang="en-US" dirty="0" smtClean="0"/>
              <a:t>  (inside 1</a:t>
            </a:r>
            <a:r>
              <a:rPr lang="en-US" baseline="30000" dirty="0" smtClean="0"/>
              <a:t>st</a:t>
            </a:r>
            <a:r>
              <a:rPr lang="en-US" dirty="0" smtClean="0"/>
              <a:t> collimator)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24260" y="1585560"/>
            <a:ext cx="180330" cy="7726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1055008" y="1431942"/>
            <a:ext cx="137352" cy="134417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1192360" y="1662370"/>
            <a:ext cx="460860" cy="134971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1653220" y="1431940"/>
            <a:ext cx="268835" cy="184344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193830" y="3505810"/>
            <a:ext cx="410760" cy="199706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1356392" y="3835576"/>
            <a:ext cx="796093" cy="182091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626916" y="1293038"/>
            <a:ext cx="3600666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Water cooled W-Cu beam collimator</a:t>
            </a:r>
            <a:endParaRPr lang="en-US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37895" y="1885993"/>
            <a:ext cx="2066457" cy="2234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7128858" y="1355130"/>
            <a:ext cx="1746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 </a:t>
            </a:r>
            <a:r>
              <a:rPr lang="en-US" dirty="0" smtClean="0"/>
              <a:t>Collimator</a:t>
            </a:r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7976860" y="1662370"/>
            <a:ext cx="282020" cy="111374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806840" y="2675350"/>
            <a:ext cx="179247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14.9 mm </a:t>
            </a:r>
            <a:r>
              <a:rPr lang="el-GR" sz="1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φ</a:t>
            </a:r>
            <a:endParaRPr lang="en-US" sz="14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sz="1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47 cm ds of </a:t>
            </a:r>
            <a:r>
              <a:rPr lang="en-US" sz="14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tgt</a:t>
            </a:r>
            <a:endParaRPr lang="en-US" sz="14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sz="1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1.6 kW beam power</a:t>
            </a:r>
            <a:endParaRPr lang="en-US" sz="1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7409" name="Straight Arrow Connector 17408"/>
          <p:cNvCxnSpPr>
            <a:stCxn id="31" idx="0"/>
          </p:cNvCxnSpPr>
          <p:nvPr/>
        </p:nvCxnSpPr>
        <p:spPr>
          <a:xfrm flipV="1">
            <a:off x="2703079" y="2442150"/>
            <a:ext cx="8110" cy="233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2" name="Oval 17411"/>
          <p:cNvSpPr/>
          <p:nvPr/>
        </p:nvSpPr>
        <p:spPr>
          <a:xfrm>
            <a:off x="1998865" y="5579680"/>
            <a:ext cx="384050" cy="3072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43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628" y="0"/>
            <a:ext cx="8229600" cy="614493"/>
          </a:xfrm>
        </p:spPr>
        <p:txBody>
          <a:bodyPr>
            <a:noAutofit/>
          </a:bodyPr>
          <a:lstStyle/>
          <a:p>
            <a:r>
              <a:rPr lang="en-US" sz="2800" dirty="0" smtClean="0"/>
              <a:t>Maximum angle accepted by triple collimator system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810" y="614493"/>
            <a:ext cx="7473696" cy="592531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26355" y="1815990"/>
            <a:ext cx="1344175" cy="998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684275" y="2966920"/>
            <a:ext cx="1344175" cy="998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 descr="C:\Documents and Settings\smithg.JLAB\My Documents\qw\Installation\P10008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1080"/>
            <a:ext cx="2357519" cy="2832414"/>
          </a:xfrm>
          <a:prstGeom prst="rect">
            <a:avLst/>
          </a:prstGeom>
          <a:noFill/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693095" y="1700775"/>
            <a:ext cx="1805035" cy="172822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1595612" y="1815990"/>
            <a:ext cx="902518" cy="161301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2046871" y="1892800"/>
            <a:ext cx="451259" cy="1536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23380" y="2413193"/>
            <a:ext cx="1810140" cy="100770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382915" y="1655612"/>
            <a:ext cx="1997060" cy="11589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12468">
            <a:off x="2812233" y="1474037"/>
            <a:ext cx="2294003" cy="1574938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H="1" flipV="1">
            <a:off x="2882180" y="2413193"/>
            <a:ext cx="2" cy="101580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2882180" y="2387287"/>
            <a:ext cx="249633" cy="104171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2882181" y="2413193"/>
            <a:ext cx="422454" cy="101580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3688685" y="2413193"/>
            <a:ext cx="115215" cy="74697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5" t="79937" r="72028" b="8373"/>
          <a:stretch/>
        </p:blipFill>
        <p:spPr>
          <a:xfrm>
            <a:off x="2971899" y="5350331"/>
            <a:ext cx="473563" cy="69265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7452375" y="1393535"/>
            <a:ext cx="1403911" cy="1036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75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628" y="66408"/>
            <a:ext cx="8229600" cy="63583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hot spot, shielded by lintels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311" y="614493"/>
            <a:ext cx="7473696" cy="59253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84275" y="2046420"/>
            <a:ext cx="1997060" cy="1919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880710" y="2276849"/>
            <a:ext cx="1344175" cy="499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5685" y="2421294"/>
            <a:ext cx="1810140" cy="1007706"/>
          </a:xfrm>
          <a:prstGeom prst="rect">
            <a:avLst/>
          </a:prstGeom>
        </p:spPr>
      </p:pic>
      <p:pic>
        <p:nvPicPr>
          <p:cNvPr id="19458" name="Picture 2" descr="C:\Users\smithg\Dropbox\PostQW\elsarticle\QweakNIM\Paulo\ScreenShot0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65064">
            <a:off x="437704" y="1117748"/>
            <a:ext cx="3429560" cy="235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1768435" y="2526481"/>
            <a:ext cx="1766630" cy="78730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1883650" y="2161635"/>
            <a:ext cx="1651415" cy="115215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1883650" y="1931205"/>
            <a:ext cx="1651415" cy="138258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5" t="79937" r="72028" b="8373"/>
          <a:stretch/>
        </p:blipFill>
        <p:spPr>
          <a:xfrm>
            <a:off x="2971899" y="5350331"/>
            <a:ext cx="473563" cy="69265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765495" y="1777585"/>
            <a:ext cx="1613010" cy="1036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392" y="615640"/>
            <a:ext cx="7473696" cy="592531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837895" y="2084825"/>
            <a:ext cx="1881845" cy="1803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820204" y="1917691"/>
            <a:ext cx="1997060" cy="320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346196" y="702245"/>
            <a:ext cx="877220" cy="768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5685" y="2421294"/>
            <a:ext cx="1810140" cy="1007706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158351" y="-6882"/>
            <a:ext cx="6892468" cy="6358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u="sng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hot spot, shielded by lintels</a:t>
            </a:r>
            <a:endParaRPr 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253" y="625435"/>
            <a:ext cx="2521943" cy="2521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05" y="613937"/>
            <a:ext cx="2699848" cy="2699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3266230" y="2078068"/>
            <a:ext cx="553974" cy="115890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8615" y="3544215"/>
            <a:ext cx="2071021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collimator</a:t>
            </a:r>
          </a:p>
          <a:p>
            <a:pPr algn="ctr"/>
            <a:r>
              <a:rPr lang="en-US" dirty="0" smtClean="0"/>
              <a:t>Inner edge </a:t>
            </a:r>
          </a:p>
          <a:p>
            <a:pPr algn="ctr"/>
            <a:r>
              <a:rPr lang="en-US" dirty="0" smtClean="0"/>
              <a:t>hot spot</a:t>
            </a:r>
          </a:p>
          <a:p>
            <a:pPr algn="ctr"/>
            <a:r>
              <a:rPr lang="en-US" dirty="0" smtClean="0"/>
              <a:t>(looking upstream)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868767" y="1777585"/>
            <a:ext cx="605562" cy="174764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3820204" y="2084826"/>
            <a:ext cx="1135846" cy="115214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5" t="79937" r="72028" b="8373"/>
          <a:stretch/>
        </p:blipFill>
        <p:spPr>
          <a:xfrm>
            <a:off x="2971899" y="5350331"/>
            <a:ext cx="473563" cy="69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4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311" y="616104"/>
            <a:ext cx="7473696" cy="5925312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29628" y="66408"/>
            <a:ext cx="8229600" cy="63583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hot spot, shielded by </a:t>
            </a:r>
            <a:r>
              <a:rPr lang="en-US" dirty="0" err="1" smtClean="0"/>
              <a:t>beamline</a:t>
            </a:r>
            <a:r>
              <a:rPr lang="en-US" dirty="0" smtClean="0"/>
              <a:t> </a:t>
            </a:r>
            <a:r>
              <a:rPr lang="en-US" dirty="0" err="1" smtClean="0"/>
              <a:t>Pb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837895" y="2084825"/>
            <a:ext cx="1881845" cy="3315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53220" y="1625045"/>
            <a:ext cx="4032525" cy="1112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5685" y="2421294"/>
            <a:ext cx="1810140" cy="1007706"/>
          </a:xfrm>
          <a:prstGeom prst="rect">
            <a:avLst/>
          </a:prstGeom>
        </p:spPr>
      </p:pic>
      <p:pic>
        <p:nvPicPr>
          <p:cNvPr id="21506" name="Picture 2" descr="http://qweak.jlab.org/PICS/24.06.2010/P100099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855865"/>
            <a:ext cx="2434235" cy="245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923525" y="2276850"/>
            <a:ext cx="2073870" cy="3226020"/>
          </a:xfrm>
          <a:prstGeom prst="straightConnector1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256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928" y="616104"/>
            <a:ext cx="7473696" cy="592531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397666" y="1973679"/>
            <a:ext cx="1881845" cy="1036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379975" y="-119582"/>
            <a:ext cx="1997060" cy="184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32235" y="66408"/>
            <a:ext cx="8794745" cy="635837"/>
          </a:xfrm>
        </p:spPr>
        <p:txBody>
          <a:bodyPr>
            <a:noAutofit/>
          </a:bodyPr>
          <a:lstStyle/>
          <a:p>
            <a:r>
              <a:rPr lang="en-US" sz="3600" dirty="0" smtClean="0"/>
              <a:t>4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hot spot, shielded by hi density concrete</a:t>
            </a:r>
            <a:endParaRPr lang="en-US" sz="3600" dirty="0"/>
          </a:p>
        </p:txBody>
      </p:sp>
      <p:sp>
        <p:nvSpPr>
          <p:cNvPr id="7" name="Rectangle 6"/>
          <p:cNvSpPr/>
          <p:nvPr/>
        </p:nvSpPr>
        <p:spPr>
          <a:xfrm>
            <a:off x="3496660" y="1777585"/>
            <a:ext cx="1881845" cy="1036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4" descr="C:\Users\smithg\Dropbox\PostQW\elsarticle\QweakNIM\Paulo\ScreenShot05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8620" y="663841"/>
            <a:ext cx="3277241" cy="291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flipH="1">
            <a:off x="2459726" y="1124700"/>
            <a:ext cx="1344174" cy="46086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55245" y="2344484"/>
            <a:ext cx="1810140" cy="100770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828564" y="3275381"/>
            <a:ext cx="739026" cy="614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6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Qweak</a:t>
            </a:r>
            <a:r>
              <a:rPr lang="en-US" dirty="0" smtClean="0"/>
              <a:t> Instrumentation Paper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7077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Just accepted in NIM A</a:t>
            </a:r>
          </a:p>
          <a:p>
            <a:r>
              <a:rPr lang="en-US" dirty="0" err="1" smtClean="0"/>
              <a:t>arXiv</a:t>
            </a:r>
            <a:r>
              <a:rPr lang="en-US" dirty="0"/>
              <a:t> </a:t>
            </a:r>
            <a:r>
              <a:rPr lang="en-US" dirty="0" smtClean="0"/>
              <a:t>server:</a:t>
            </a:r>
          </a:p>
          <a:p>
            <a:pPr lvl="1"/>
            <a:r>
              <a:rPr lang="en-US" dirty="0" smtClean="0">
                <a:hlinkClick r:id="rId2"/>
              </a:rPr>
              <a:t>http://arxiv.org/abs/1409.7100</a:t>
            </a:r>
            <a:endParaRPr lang="en-US" dirty="0" smtClean="0"/>
          </a:p>
          <a:p>
            <a:r>
              <a:rPr lang="en-US" dirty="0" err="1" smtClean="0"/>
              <a:t>Jlab</a:t>
            </a:r>
            <a:r>
              <a:rPr lang="en-US" dirty="0"/>
              <a:t> </a:t>
            </a:r>
            <a:r>
              <a:rPr lang="en-US" dirty="0" smtClean="0"/>
              <a:t>pubs JLAB-PHY-14-1959:</a:t>
            </a:r>
          </a:p>
          <a:p>
            <a:pPr lvl="1"/>
            <a:r>
              <a:rPr lang="en-US" dirty="0" smtClean="0">
                <a:hlinkClick r:id="rId3"/>
              </a:rPr>
              <a:t>https://misportal.jlab.org/ul/publications/downloadFile.cfm?pub_id=13340</a:t>
            </a:r>
            <a:endParaRPr lang="en-US" dirty="0" smtClean="0"/>
          </a:p>
          <a:p>
            <a:r>
              <a:rPr lang="en-US" dirty="0" smtClean="0"/>
              <a:t>Other instrumentation papers planned:</a:t>
            </a:r>
          </a:p>
          <a:p>
            <a:pPr lvl="1"/>
            <a:r>
              <a:rPr lang="en-US" dirty="0" smtClean="0"/>
              <a:t>LH</a:t>
            </a:r>
            <a:r>
              <a:rPr lang="en-US" baseline="-25000" dirty="0" smtClean="0"/>
              <a:t>2</a:t>
            </a:r>
            <a:r>
              <a:rPr lang="en-US" dirty="0" smtClean="0"/>
              <a:t> target</a:t>
            </a:r>
          </a:p>
          <a:p>
            <a:pPr lvl="1"/>
            <a:r>
              <a:rPr lang="en-US" dirty="0" smtClean="0"/>
              <a:t>Main quartz detectors</a:t>
            </a:r>
          </a:p>
          <a:p>
            <a:pPr lvl="1"/>
            <a:r>
              <a:rPr lang="en-US" dirty="0" smtClean="0"/>
              <a:t>Compton </a:t>
            </a:r>
            <a:r>
              <a:rPr lang="en-US" dirty="0" err="1" smtClean="0"/>
              <a:t>polarimeter</a:t>
            </a: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33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100">
                <a:solidFill>
                  <a:srgbClr val="00008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522368" indent="-200911" eaLnBrk="0" hangingPunct="0">
              <a:defRPr sz="2100">
                <a:solidFill>
                  <a:srgbClr val="00008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803643" indent="-160729" eaLnBrk="0" hangingPunct="0">
              <a:defRPr sz="2100">
                <a:solidFill>
                  <a:srgbClr val="00008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125101" indent="-160729" eaLnBrk="0" hangingPunct="0">
              <a:defRPr sz="2100">
                <a:solidFill>
                  <a:srgbClr val="00008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1446558" indent="-160729" eaLnBrk="0" hangingPunct="0">
              <a:defRPr sz="2100">
                <a:solidFill>
                  <a:srgbClr val="00008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1768015" indent="-160729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8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089473" indent="-160729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8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2410930" indent="-160729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8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2732387" indent="-160729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8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71CF9537-CD6D-48E0-A959-A3E9AD5100A7}" type="slidenum">
              <a:rPr lang="en-US" sz="1700">
                <a:solidFill>
                  <a:srgbClr val="FFFFFF"/>
                </a:solidFill>
                <a:ea typeface="Gill Sans" charset="0"/>
                <a:cs typeface="Gill Sans" charset="0"/>
              </a:rPr>
              <a:pPr eaLnBrk="1" hangingPunct="1"/>
              <a:t>20</a:t>
            </a:fld>
            <a:endParaRPr lang="en-US" sz="1700">
              <a:solidFill>
                <a:srgbClr val="FFFFFF"/>
              </a:solidFill>
              <a:ea typeface="Gill Sans" charset="0"/>
              <a:cs typeface="Gill Sans" charset="0"/>
            </a:endParaRPr>
          </a:p>
        </p:txBody>
      </p:sp>
      <p:sp>
        <p:nvSpPr>
          <p:cNvPr id="14339" name="Rectangle 1"/>
          <p:cNvSpPr>
            <a:spLocks noGrp="1" noChangeArrowheads="1"/>
          </p:cNvSpPr>
          <p:nvPr>
            <p:ph type="title"/>
          </p:nvPr>
        </p:nvSpPr>
        <p:spPr>
          <a:xfrm>
            <a:off x="2341122" y="0"/>
            <a:ext cx="4651456" cy="96012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5400" dirty="0" smtClean="0"/>
              <a:t>Target Design</a:t>
            </a:r>
          </a:p>
        </p:txBody>
      </p:sp>
      <p:pic>
        <p:nvPicPr>
          <p:cNvPr id="14340" name="Picture 2"/>
          <p:cNvPicPr>
            <a:picLocks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1069" y="1950731"/>
            <a:ext cx="4088681" cy="3348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Rectangle 4"/>
          <p:cNvSpPr>
            <a:spLocks/>
          </p:cNvSpPr>
          <p:nvPr/>
        </p:nvSpPr>
        <p:spPr bwMode="auto">
          <a:xfrm>
            <a:off x="3831986" y="960120"/>
            <a:ext cx="2941875" cy="1440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000" dirty="0">
                <a:solidFill>
                  <a:srgbClr val="0606BA"/>
                </a:solidFill>
                <a:latin typeface="Comic Sans MS" pitchFamily="66" charset="0"/>
                <a:ea typeface="Gill Sans" charset="0"/>
                <a:cs typeface="Gill Sans" charset="0"/>
              </a:rPr>
              <a:t>World’s highest power </a:t>
            </a:r>
            <a:r>
              <a:rPr lang="en-US" sz="2000" i="1" u="sng" dirty="0" smtClean="0">
                <a:solidFill>
                  <a:srgbClr val="0606BA"/>
                </a:solidFill>
                <a:latin typeface="Comic Sans MS" pitchFamily="66" charset="0"/>
                <a:ea typeface="Gill Sans" charset="0"/>
                <a:cs typeface="Gill Sans" charset="0"/>
              </a:rPr>
              <a:t>and lowest noise</a:t>
            </a:r>
            <a:r>
              <a:rPr lang="en-US" sz="2000" dirty="0" smtClean="0">
                <a:solidFill>
                  <a:srgbClr val="0606BA"/>
                </a:solidFill>
                <a:latin typeface="Comic Sans MS" pitchFamily="66" charset="0"/>
                <a:ea typeface="Gill Sans" charset="0"/>
                <a:cs typeface="Gill Sans" charset="0"/>
              </a:rPr>
              <a:t> cryogenic </a:t>
            </a:r>
            <a:r>
              <a:rPr lang="en-US" sz="2000" dirty="0">
                <a:solidFill>
                  <a:srgbClr val="0606BA"/>
                </a:solidFill>
                <a:latin typeface="Comic Sans MS" pitchFamily="66" charset="0"/>
                <a:ea typeface="Gill Sans" charset="0"/>
                <a:cs typeface="Gill Sans" charset="0"/>
              </a:rPr>
              <a:t>target </a:t>
            </a:r>
            <a:r>
              <a:rPr lang="en-US" sz="2000" dirty="0" smtClean="0">
                <a:solidFill>
                  <a:srgbClr val="0606BA"/>
                </a:solidFill>
                <a:latin typeface="Comic Sans MS" pitchFamily="66" charset="0"/>
                <a:ea typeface="Gill Sans" charset="0"/>
                <a:cs typeface="Gill Sans" charset="0"/>
              </a:rPr>
              <a:t>~3 kW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314" y="138544"/>
            <a:ext cx="2396836" cy="639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28738" y="2683225"/>
            <a:ext cx="1816523" cy="646331"/>
          </a:xfrm>
          <a:prstGeom prst="rect">
            <a:avLst/>
          </a:prstGeom>
          <a:solidFill>
            <a:srgbClr val="FFFF00"/>
          </a:solidFill>
          <a:ln>
            <a:solidFill>
              <a:srgbClr val="0606BA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Centrifugal pump</a:t>
            </a:r>
          </a:p>
          <a:p>
            <a:pPr algn="ctr"/>
            <a:r>
              <a:rPr lang="en-US" dirty="0" smtClean="0"/>
              <a:t>(17 l/s, 7.6 </a:t>
            </a:r>
            <a:r>
              <a:rPr lang="en-US" dirty="0" err="1" smtClean="0"/>
              <a:t>kPa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4" name="Straight Arrow Connector 3"/>
          <p:cNvCxnSpPr>
            <a:stCxn id="2" idx="3"/>
          </p:cNvCxnSpPr>
          <p:nvPr/>
        </p:nvCxnSpPr>
        <p:spPr>
          <a:xfrm flipV="1">
            <a:off x="6545261" y="2400300"/>
            <a:ext cx="894635" cy="60609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728737" y="3481956"/>
            <a:ext cx="1355051" cy="369332"/>
          </a:xfrm>
          <a:prstGeom prst="rect">
            <a:avLst/>
          </a:prstGeom>
          <a:solidFill>
            <a:srgbClr val="FFFF00"/>
          </a:solidFill>
          <a:ln>
            <a:solidFill>
              <a:srgbClr val="0606BA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3 kW Heater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28736" y="4003688"/>
            <a:ext cx="2104230" cy="646331"/>
          </a:xfrm>
          <a:prstGeom prst="rect">
            <a:avLst/>
          </a:prstGeom>
          <a:solidFill>
            <a:srgbClr val="FFFF00"/>
          </a:solidFill>
          <a:ln>
            <a:solidFill>
              <a:srgbClr val="0606BA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3 kW HX utilizing</a:t>
            </a:r>
          </a:p>
          <a:p>
            <a:r>
              <a:rPr lang="en-US" dirty="0"/>
              <a:t>4K &amp; 14K He coolant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27872" y="4777356"/>
            <a:ext cx="2057745" cy="646331"/>
          </a:xfrm>
          <a:prstGeom prst="rect">
            <a:avLst/>
          </a:prstGeom>
          <a:solidFill>
            <a:srgbClr val="FFFF00"/>
          </a:solidFill>
          <a:ln>
            <a:solidFill>
              <a:srgbClr val="0606BA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35 cm cell (beam interaction volume)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728738" y="5608629"/>
            <a:ext cx="1060290" cy="369332"/>
          </a:xfrm>
          <a:prstGeom prst="rect">
            <a:avLst/>
          </a:prstGeom>
          <a:solidFill>
            <a:srgbClr val="FFFF00"/>
          </a:solidFill>
          <a:ln>
            <a:solidFill>
              <a:srgbClr val="0606BA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Solid </a:t>
            </a:r>
            <a:r>
              <a:rPr lang="en-US" dirty="0" err="1" smtClean="0"/>
              <a:t>Tgts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5789028" y="5798098"/>
            <a:ext cx="2142704" cy="38449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773861" y="5080402"/>
            <a:ext cx="747033" cy="21896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6832966" y="4337019"/>
            <a:ext cx="1375857" cy="4628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6083787" y="3666623"/>
            <a:ext cx="1584709" cy="33706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6/3/2013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88188" y="6356350"/>
            <a:ext cx="2895600" cy="365125"/>
          </a:xfrm>
        </p:spPr>
        <p:txBody>
          <a:bodyPr/>
          <a:lstStyle/>
          <a:p>
            <a:r>
              <a:rPr lang="en-US" smtClean="0"/>
              <a:t>Greg Smith</a:t>
            </a:r>
            <a:endParaRPr lang="en-US" dirty="0"/>
          </a:p>
        </p:txBody>
      </p:sp>
      <p:pic>
        <p:nvPicPr>
          <p:cNvPr id="14343" name="Picture 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6" y="4572926"/>
            <a:ext cx="3532061" cy="2649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6" name="Rectangle 8"/>
          <p:cNvSpPr>
            <a:spLocks/>
          </p:cNvSpPr>
          <p:nvPr/>
        </p:nvSpPr>
        <p:spPr bwMode="auto">
          <a:xfrm>
            <a:off x="2382915" y="5266354"/>
            <a:ext cx="756881" cy="52322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1700" dirty="0" smtClean="0">
                <a:ea typeface="Gill Sans" charset="0"/>
                <a:cs typeface="Gill Sans" charset="0"/>
              </a:rPr>
              <a:t> Fluid </a:t>
            </a:r>
          </a:p>
          <a:p>
            <a:pPr algn="ctr"/>
            <a:r>
              <a:rPr lang="en-US" sz="1700" dirty="0" smtClean="0">
                <a:ea typeface="Gill Sans" charset="0"/>
                <a:cs typeface="Gill Sans" charset="0"/>
              </a:rPr>
              <a:t>velocity</a:t>
            </a:r>
            <a:endParaRPr lang="en-US" sz="1700" dirty="0">
              <a:ea typeface="Gill Sans" charset="0"/>
              <a:cs typeface="Gill Sans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174196" y="4618120"/>
            <a:ext cx="0" cy="181968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892200" y="6437808"/>
            <a:ext cx="545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beam</a:t>
            </a:r>
            <a:endParaRPr lang="en-US" sz="1200" b="1" dirty="0">
              <a:solidFill>
                <a:srgbClr val="FF0000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8100671" y="5628294"/>
            <a:ext cx="561552" cy="18946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8502730" y="5807930"/>
            <a:ext cx="545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beam</a:t>
            </a:r>
            <a:endParaRPr lang="en-US" sz="1200" b="1" dirty="0">
              <a:solidFill>
                <a:srgbClr val="FF0000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2885706" y="5527964"/>
            <a:ext cx="474526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2753958" y="5189883"/>
            <a:ext cx="369012" cy="23380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2753958" y="5576087"/>
            <a:ext cx="369012" cy="24167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1310094" y="5496017"/>
            <a:ext cx="474526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22777" y="4311316"/>
            <a:ext cx="4924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(m/s)</a:t>
            </a:r>
            <a:endParaRPr lang="en-US" sz="1050" dirty="0"/>
          </a:p>
        </p:txBody>
      </p:sp>
      <p:pic>
        <p:nvPicPr>
          <p:cNvPr id="31" name="Picture 4" descr="target-bunker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3" y="3160165"/>
            <a:ext cx="3483292" cy="3711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782067" y="2261079"/>
            <a:ext cx="5464624" cy="3784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7" name="Rectangle 9"/>
          <p:cNvSpPr>
            <a:spLocks/>
          </p:cNvSpPr>
          <p:nvPr/>
        </p:nvSpPr>
        <p:spPr bwMode="auto">
          <a:xfrm>
            <a:off x="339753" y="107428"/>
            <a:ext cx="1940682" cy="1938992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r>
              <a:rPr lang="en-US" dirty="0" smtClean="0">
                <a:ea typeface="Gill Sans" charset="0"/>
                <a:cs typeface="Gill Sans" charset="0"/>
              </a:rPr>
              <a:t> </a:t>
            </a:r>
            <a:r>
              <a:rPr lang="en-US" dirty="0" err="1" smtClean="0">
                <a:ea typeface="Gill Sans" charset="0"/>
                <a:cs typeface="Gill Sans" charset="0"/>
              </a:rPr>
              <a:t>I</a:t>
            </a:r>
            <a:r>
              <a:rPr lang="en-US" baseline="-25000" dirty="0" err="1" smtClean="0">
                <a:ea typeface="Gill Sans" charset="0"/>
                <a:cs typeface="Gill Sans" charset="0"/>
              </a:rPr>
              <a:t>Beam</a:t>
            </a:r>
            <a:r>
              <a:rPr lang="en-US" dirty="0" smtClean="0">
                <a:ea typeface="Gill Sans" charset="0"/>
                <a:cs typeface="Gill Sans" charset="0"/>
              </a:rPr>
              <a:t> = </a:t>
            </a:r>
            <a:r>
              <a:rPr lang="en-US" dirty="0">
                <a:ea typeface="Gill Sans" charset="0"/>
                <a:cs typeface="Gill Sans" charset="0"/>
              </a:rPr>
              <a:t>180 </a:t>
            </a:r>
            <a:r>
              <a:rPr lang="en-US" dirty="0" err="1" smtClean="0">
                <a:ea typeface="Gill Sans" charset="0"/>
                <a:cs typeface="Gill Sans" charset="0"/>
              </a:rPr>
              <a:t>uA</a:t>
            </a:r>
            <a:endParaRPr lang="en-US" dirty="0" smtClean="0">
              <a:ea typeface="Gill Sans" charset="0"/>
              <a:cs typeface="Gill Sans" charset="0"/>
            </a:endParaRPr>
          </a:p>
          <a:p>
            <a:r>
              <a:rPr lang="en-US" dirty="0">
                <a:ea typeface="Gill Sans" charset="0"/>
                <a:cs typeface="Gill Sans" charset="0"/>
              </a:rPr>
              <a:t> </a:t>
            </a:r>
            <a:r>
              <a:rPr lang="en-US" dirty="0" smtClean="0">
                <a:ea typeface="Gill Sans" charset="0"/>
                <a:cs typeface="Gill Sans" charset="0"/>
              </a:rPr>
              <a:t>L </a:t>
            </a:r>
            <a:r>
              <a:rPr lang="en-US" dirty="0">
                <a:ea typeface="Gill Sans" charset="0"/>
                <a:cs typeface="Gill Sans" charset="0"/>
              </a:rPr>
              <a:t>= 35 </a:t>
            </a:r>
            <a:r>
              <a:rPr lang="en-US" dirty="0" smtClean="0">
                <a:ea typeface="Gill Sans" charset="0"/>
                <a:cs typeface="Gill Sans" charset="0"/>
              </a:rPr>
              <a:t>cm (4% X</a:t>
            </a:r>
            <a:r>
              <a:rPr lang="en-US" baseline="-25000" dirty="0" smtClean="0">
                <a:ea typeface="Gill Sans" charset="0"/>
                <a:cs typeface="Gill Sans" charset="0"/>
              </a:rPr>
              <a:t>0</a:t>
            </a:r>
            <a:r>
              <a:rPr lang="en-US" dirty="0" smtClean="0">
                <a:ea typeface="Gill Sans" charset="0"/>
                <a:cs typeface="Gill Sans" charset="0"/>
              </a:rPr>
              <a:t>)</a:t>
            </a:r>
            <a:endParaRPr lang="en-US" dirty="0">
              <a:ea typeface="Gill Sans" charset="0"/>
              <a:cs typeface="Gill Sans" charset="0"/>
            </a:endParaRPr>
          </a:p>
          <a:p>
            <a:r>
              <a:rPr lang="en-US" dirty="0" smtClean="0">
                <a:ea typeface="Gill Sans" charset="0"/>
                <a:cs typeface="Gill Sans" charset="0"/>
              </a:rPr>
              <a:t> </a:t>
            </a:r>
            <a:r>
              <a:rPr lang="en-US" dirty="0" err="1" smtClean="0">
                <a:ea typeface="Gill Sans" charset="0"/>
                <a:cs typeface="Gill Sans" charset="0"/>
              </a:rPr>
              <a:t>P</a:t>
            </a:r>
            <a:r>
              <a:rPr lang="en-US" baseline="-25000" dirty="0" err="1" smtClean="0">
                <a:ea typeface="Gill Sans" charset="0"/>
                <a:cs typeface="Gill Sans" charset="0"/>
              </a:rPr>
              <a:t>beam</a:t>
            </a:r>
            <a:r>
              <a:rPr lang="en-US" dirty="0" smtClean="0">
                <a:ea typeface="Gill Sans" charset="0"/>
                <a:cs typeface="Gill Sans" charset="0"/>
              </a:rPr>
              <a:t> = 2.2 kW</a:t>
            </a:r>
            <a:endParaRPr lang="en-US" baseline="-25000" dirty="0" smtClean="0">
              <a:ea typeface="Gill Sans" charset="0"/>
              <a:cs typeface="Gill Sans" charset="0"/>
            </a:endParaRPr>
          </a:p>
          <a:p>
            <a:r>
              <a:rPr lang="en-US" dirty="0" smtClean="0">
                <a:ea typeface="Gill Sans" charset="0"/>
                <a:cs typeface="Gill Sans" charset="0"/>
              </a:rPr>
              <a:t> </a:t>
            </a:r>
            <a:r>
              <a:rPr lang="en-US" dirty="0" err="1" smtClean="0">
                <a:ea typeface="Gill Sans" charset="0"/>
                <a:cs typeface="Gill Sans" charset="0"/>
              </a:rPr>
              <a:t>A</a:t>
            </a:r>
            <a:r>
              <a:rPr lang="en-US" baseline="-25000" dirty="0" err="1" smtClean="0">
                <a:ea typeface="Gill Sans" charset="0"/>
                <a:cs typeface="Gill Sans" charset="0"/>
              </a:rPr>
              <a:t>spot</a:t>
            </a:r>
            <a:r>
              <a:rPr lang="en-US" dirty="0" smtClean="0">
                <a:ea typeface="Gill Sans" charset="0"/>
                <a:cs typeface="Gill Sans" charset="0"/>
              </a:rPr>
              <a:t> = 4x4 mm</a:t>
            </a:r>
            <a:r>
              <a:rPr lang="en-US" baseline="30000" dirty="0" smtClean="0">
                <a:ea typeface="Gill Sans" charset="0"/>
                <a:cs typeface="Gill Sans" charset="0"/>
              </a:rPr>
              <a:t>2</a:t>
            </a:r>
            <a:r>
              <a:rPr lang="en-US" dirty="0" smtClean="0">
                <a:ea typeface="Gill Sans" charset="0"/>
                <a:cs typeface="Gill Sans" charset="0"/>
              </a:rPr>
              <a:t> </a:t>
            </a:r>
          </a:p>
          <a:p>
            <a:r>
              <a:rPr lang="en-US" dirty="0" smtClean="0">
                <a:ea typeface="Gill Sans" charset="0"/>
                <a:cs typeface="Gill Sans" charset="0"/>
              </a:rPr>
              <a:t> V = 57 liters</a:t>
            </a:r>
          </a:p>
          <a:p>
            <a:r>
              <a:rPr lang="en-US" dirty="0" smtClean="0">
                <a:ea typeface="Gill Sans" charset="0"/>
                <a:cs typeface="Gill Sans" charset="0"/>
              </a:rPr>
              <a:t> T = 20.00 K</a:t>
            </a:r>
          </a:p>
          <a:p>
            <a:r>
              <a:rPr lang="en-US" dirty="0" smtClean="0">
                <a:ea typeface="Gill Sans" charset="0"/>
                <a:cs typeface="Gill Sans" charset="0"/>
              </a:rPr>
              <a:t> P ~ 220 </a:t>
            </a:r>
            <a:r>
              <a:rPr lang="en-US" dirty="0" err="1" smtClean="0">
                <a:ea typeface="Gill Sans" charset="0"/>
                <a:cs typeface="Gill Sans" charset="0"/>
              </a:rPr>
              <a:t>kPa</a:t>
            </a:r>
            <a:endParaRPr lang="en-US" dirty="0">
              <a:ea typeface="Gill Sans" charset="0"/>
              <a:cs typeface="Gill Sans" charset="0"/>
            </a:endParaRPr>
          </a:p>
        </p:txBody>
      </p:sp>
      <p:cxnSp>
        <p:nvCxnSpPr>
          <p:cNvPr id="36" name="Straight Arrow Connector 35"/>
          <p:cNvCxnSpPr>
            <a:stCxn id="2" idx="1"/>
          </p:cNvCxnSpPr>
          <p:nvPr/>
        </p:nvCxnSpPr>
        <p:spPr>
          <a:xfrm flipH="1" flipV="1">
            <a:off x="3611875" y="2276850"/>
            <a:ext cx="1116863" cy="72954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6" idx="1"/>
          </p:cNvCxnSpPr>
          <p:nvPr/>
        </p:nvCxnSpPr>
        <p:spPr>
          <a:xfrm flipH="1">
            <a:off x="3360232" y="3666622"/>
            <a:ext cx="1368505" cy="98339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17" idx="1"/>
          </p:cNvCxnSpPr>
          <p:nvPr/>
        </p:nvCxnSpPr>
        <p:spPr>
          <a:xfrm flipH="1" flipV="1">
            <a:off x="1870229" y="3835155"/>
            <a:ext cx="2858507" cy="49169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18" idx="1"/>
          </p:cNvCxnSpPr>
          <p:nvPr/>
        </p:nvCxnSpPr>
        <p:spPr>
          <a:xfrm flipH="1">
            <a:off x="2885706" y="5100522"/>
            <a:ext cx="1842166" cy="88982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195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smithg\My Documents\Arwen\qw\Target\Cell\CELL_23APR09B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7697755" cy="6858000"/>
          </a:xfrm>
          <a:prstGeom prst="rect">
            <a:avLst/>
          </a:prstGeom>
          <a:noFill/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315" name="Picture 3" descr="C:\Documents and Settings\smithg\My Documents\Arwen\qw\Target\Cell\CELL_23APR09A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7723392" cy="685800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566170" y="0"/>
            <a:ext cx="2577830" cy="1143000"/>
          </a:xfrm>
        </p:spPr>
        <p:txBody>
          <a:bodyPr/>
          <a:lstStyle/>
          <a:p>
            <a:r>
              <a:rPr lang="en-US" dirty="0" smtClean="0"/>
              <a:t>Cell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rot="5400000">
            <a:off x="5885234" y="2752928"/>
            <a:ext cx="1332690" cy="379379"/>
          </a:xfrm>
          <a:prstGeom prst="straightConnector1">
            <a:avLst/>
          </a:prstGeom>
          <a:ln w="57150">
            <a:solidFill>
              <a:srgbClr val="0202B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082281" y="1605064"/>
            <a:ext cx="22367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007B9"/>
                </a:solidFill>
              </a:rPr>
              <a:t>LH2 Transverse Flow: </a:t>
            </a:r>
          </a:p>
          <a:p>
            <a:pPr algn="ctr"/>
            <a:r>
              <a:rPr lang="en-US" b="1" dirty="0" smtClean="0">
                <a:solidFill>
                  <a:srgbClr val="2007B9"/>
                </a:solidFill>
              </a:rPr>
              <a:t>1.1 kg/s</a:t>
            </a:r>
          </a:p>
          <a:p>
            <a:pPr algn="ctr"/>
            <a:r>
              <a:rPr lang="en-US" b="1" dirty="0" smtClean="0">
                <a:solidFill>
                  <a:srgbClr val="2007B9"/>
                </a:solidFill>
              </a:rPr>
              <a:t>15 L/s</a:t>
            </a:r>
          </a:p>
          <a:p>
            <a:pPr algn="ctr"/>
            <a:r>
              <a:rPr lang="en-US" b="1" dirty="0" smtClean="0">
                <a:solidFill>
                  <a:srgbClr val="2007B9"/>
                </a:solidFill>
              </a:rPr>
              <a:t>3-7 m/s </a:t>
            </a:r>
            <a:endParaRPr lang="en-US" b="1" dirty="0">
              <a:solidFill>
                <a:srgbClr val="2007B9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rot="10800000">
            <a:off x="2509736" y="2928026"/>
            <a:ext cx="1614794" cy="953310"/>
          </a:xfrm>
          <a:prstGeom prst="straightConnector1">
            <a:avLst/>
          </a:prstGeom>
          <a:ln w="57150">
            <a:solidFill>
              <a:srgbClr val="0202B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>
            <a:off x="2655651" y="2665380"/>
            <a:ext cx="1712068" cy="301559"/>
          </a:xfrm>
          <a:prstGeom prst="straightConnector1">
            <a:avLst/>
          </a:prstGeom>
          <a:ln w="57150">
            <a:solidFill>
              <a:srgbClr val="0202B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5400000" flipH="1" flipV="1">
            <a:off x="466928" y="1011678"/>
            <a:ext cx="924127" cy="68093"/>
          </a:xfrm>
          <a:prstGeom prst="straightConnector1">
            <a:avLst/>
          </a:prstGeom>
          <a:ln w="57150">
            <a:solidFill>
              <a:srgbClr val="0202B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16200000" flipV="1">
            <a:off x="4542819" y="2363822"/>
            <a:ext cx="1118682" cy="729573"/>
          </a:xfrm>
          <a:prstGeom prst="straightConnector1">
            <a:avLst/>
          </a:prstGeom>
          <a:ln w="57150">
            <a:solidFill>
              <a:srgbClr val="0202B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10800000" flipV="1">
            <a:off x="4182894" y="4286654"/>
            <a:ext cx="1300266" cy="353439"/>
          </a:xfrm>
          <a:prstGeom prst="straightConnector1">
            <a:avLst/>
          </a:prstGeom>
          <a:ln w="57150">
            <a:solidFill>
              <a:srgbClr val="0202B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10800000">
            <a:off x="4951380" y="3784061"/>
            <a:ext cx="554477" cy="136187"/>
          </a:xfrm>
          <a:prstGeom prst="straightConnector1">
            <a:avLst/>
          </a:prstGeom>
          <a:ln w="57150">
            <a:solidFill>
              <a:srgbClr val="0202B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10800000" flipV="1">
            <a:off x="4280170" y="3891063"/>
            <a:ext cx="466928" cy="87549"/>
          </a:xfrm>
          <a:prstGeom prst="straightConnector1">
            <a:avLst/>
          </a:prstGeom>
          <a:ln w="57150">
            <a:solidFill>
              <a:srgbClr val="0202B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16200000" flipV="1">
            <a:off x="4542009" y="3107178"/>
            <a:ext cx="351814" cy="291829"/>
          </a:xfrm>
          <a:prstGeom prst="straightConnector1">
            <a:avLst/>
          </a:prstGeom>
          <a:ln w="57150">
            <a:solidFill>
              <a:srgbClr val="0202B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rot="16200000" flipV="1">
            <a:off x="2067128" y="3497094"/>
            <a:ext cx="1274323" cy="622570"/>
          </a:xfrm>
          <a:prstGeom prst="straightConnector1">
            <a:avLst/>
          </a:prstGeom>
          <a:ln w="57150">
            <a:solidFill>
              <a:srgbClr val="0202B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10800000" flipV="1">
            <a:off x="3476018" y="1964987"/>
            <a:ext cx="940342" cy="314528"/>
          </a:xfrm>
          <a:prstGeom prst="straightConnector1">
            <a:avLst/>
          </a:prstGeom>
          <a:ln w="57150">
            <a:solidFill>
              <a:srgbClr val="0202B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rot="10800000">
            <a:off x="1436452" y="2428674"/>
            <a:ext cx="554477" cy="136187"/>
          </a:xfrm>
          <a:prstGeom prst="straightConnector1">
            <a:avLst/>
          </a:prstGeom>
          <a:ln w="57150">
            <a:solidFill>
              <a:srgbClr val="0202B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rot="5400000">
            <a:off x="1257178" y="1544392"/>
            <a:ext cx="5345594" cy="307394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1494805" y="5745789"/>
            <a:ext cx="1819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Electron Beam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180 </a:t>
            </a:r>
            <a:r>
              <a:rPr lang="el-GR" b="1" dirty="0" smtClean="0">
                <a:solidFill>
                  <a:srgbClr val="FF0000"/>
                </a:solidFill>
              </a:rPr>
              <a:t>μ</a:t>
            </a:r>
            <a:r>
              <a:rPr lang="en-US" b="1" dirty="0" smtClean="0">
                <a:solidFill>
                  <a:srgbClr val="FF0000"/>
                </a:solidFill>
              </a:rPr>
              <a:t>A, 4x4 mm</a:t>
            </a:r>
            <a:r>
              <a:rPr lang="en-US" b="1" baseline="30000" dirty="0" smtClean="0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374361" y="5042010"/>
            <a:ext cx="465261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LH2 length: </a:t>
            </a:r>
            <a:r>
              <a:rPr lang="en-US" dirty="0" smtClean="0"/>
              <a:t>35 </a:t>
            </a:r>
            <a:r>
              <a:rPr lang="en-US" dirty="0" smtClean="0"/>
              <a:t>cm </a:t>
            </a:r>
          </a:p>
          <a:p>
            <a:pPr algn="ctr"/>
            <a:r>
              <a:rPr lang="en-US" dirty="0" smtClean="0"/>
              <a:t>Al entrance window ~0.1 mm thick, 22.2 mm </a:t>
            </a:r>
            <a:r>
              <a:rPr lang="el-GR" dirty="0" smtClean="0"/>
              <a:t>Φ</a:t>
            </a:r>
            <a:endParaRPr lang="en-US" dirty="0" smtClean="0"/>
          </a:p>
          <a:p>
            <a:pPr algn="ctr"/>
            <a:r>
              <a:rPr lang="en-US" dirty="0" smtClean="0"/>
              <a:t>Al exit window ~0.125 mm thick over 15 mm </a:t>
            </a:r>
            <a:r>
              <a:rPr lang="el-GR" dirty="0" smtClean="0"/>
              <a:t>Φ</a:t>
            </a:r>
            <a:r>
              <a:rPr lang="en-US" dirty="0" smtClean="0"/>
              <a:t>,</a:t>
            </a:r>
          </a:p>
          <a:p>
            <a:pPr algn="ctr"/>
            <a:r>
              <a:rPr lang="en-US" dirty="0" smtClean="0"/>
              <a:t>          0.635 mm thick over 173.5 mm </a:t>
            </a:r>
          </a:p>
          <a:p>
            <a:pPr algn="ctr"/>
            <a:r>
              <a:rPr lang="en-US" dirty="0" smtClean="0"/>
              <a:t>Scattered electron acceptance ±13.9°</a:t>
            </a:r>
            <a:endParaRPr lang="en-US" dirty="0"/>
          </a:p>
        </p:txBody>
      </p:sp>
      <p:cxnSp>
        <p:nvCxnSpPr>
          <p:cNvPr id="61" name="Straight Arrow Connector 60"/>
          <p:cNvCxnSpPr/>
          <p:nvPr/>
        </p:nvCxnSpPr>
        <p:spPr>
          <a:xfrm rot="5400000">
            <a:off x="2265905" y="1924259"/>
            <a:ext cx="2351314" cy="2260881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rot="5400000">
            <a:off x="2692959" y="3094893"/>
            <a:ext cx="3104941" cy="793819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 rot="1855003">
            <a:off x="2455144" y="4284220"/>
            <a:ext cx="4844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13.9°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 rot="572592">
            <a:off x="3250638" y="4557198"/>
            <a:ext cx="4844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13.9°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8733" y="126170"/>
            <a:ext cx="4512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Designed using Computational Fluid Dynamics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16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4" grpId="0"/>
      <p:bldP spid="68" grpId="0"/>
      <p:bldP spid="6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25" y="465903"/>
            <a:ext cx="3977723" cy="26785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15" y="-304800"/>
            <a:ext cx="898677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Centering on extended </a:t>
            </a:r>
            <a:r>
              <a:rPr lang="en-US" dirty="0" err="1" smtClean="0"/>
              <a:t>tgt</a:t>
            </a:r>
            <a:r>
              <a:rPr lang="en-US" dirty="0" smtClean="0"/>
              <a:t> </a:t>
            </a:r>
            <a:r>
              <a:rPr lang="en-US" dirty="0" smtClean="0"/>
              <a:t>worked well</a:t>
            </a:r>
            <a:endParaRPr lang="en-US" dirty="0"/>
          </a:p>
        </p:txBody>
      </p:sp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074" y="1074034"/>
            <a:ext cx="4340352" cy="2577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424" y="3669220"/>
            <a:ext cx="5370576" cy="3188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39" y="3141712"/>
            <a:ext cx="2688115" cy="371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548497" y="2560945"/>
            <a:ext cx="35591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LH2 Exit window with thin central nipple (125 </a:t>
            </a:r>
            <a:r>
              <a:rPr lang="el-GR" sz="2400" dirty="0" smtClean="0"/>
              <a:t>μ</a:t>
            </a:r>
            <a:r>
              <a:rPr lang="en-US" sz="2400" dirty="0" smtClean="0"/>
              <a:t>m)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347452" y="3951460"/>
            <a:ext cx="4608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Aluminum background targets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>
            <a:stCxn id="10" idx="2"/>
          </p:cNvCxnSpPr>
          <p:nvPr/>
        </p:nvCxnSpPr>
        <p:spPr bwMode="auto">
          <a:xfrm rot="5400000">
            <a:off x="5613872" y="3872294"/>
            <a:ext cx="497078" cy="157874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>
            <a:stCxn id="10" idx="2"/>
          </p:cNvCxnSpPr>
          <p:nvPr/>
        </p:nvCxnSpPr>
        <p:spPr bwMode="auto">
          <a:xfrm rot="5400000">
            <a:off x="6403012" y="4573752"/>
            <a:ext cx="409396" cy="88143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>
            <a:stCxn id="10" idx="2"/>
          </p:cNvCxnSpPr>
          <p:nvPr/>
        </p:nvCxnSpPr>
        <p:spPr bwMode="auto">
          <a:xfrm rot="16200000" flipH="1">
            <a:off x="6897790" y="4167116"/>
            <a:ext cx="710020" cy="1202038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>
            <a:stCxn id="9" idx="0"/>
          </p:cNvCxnSpPr>
          <p:nvPr/>
        </p:nvCxnSpPr>
        <p:spPr bwMode="auto">
          <a:xfrm flipV="1">
            <a:off x="6328089" y="2244125"/>
            <a:ext cx="138059" cy="31682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Oval 14"/>
          <p:cNvSpPr/>
          <p:nvPr/>
        </p:nvSpPr>
        <p:spPr bwMode="auto">
          <a:xfrm>
            <a:off x="429658" y="5034708"/>
            <a:ext cx="2302525" cy="44067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834887" y="2560947"/>
            <a:ext cx="707476" cy="1845803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flipH="1">
            <a:off x="1751682" y="2560945"/>
            <a:ext cx="1448718" cy="1878853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 flipV="1">
            <a:off x="1452546" y="1292506"/>
            <a:ext cx="1043373" cy="9936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1647039" y="1498828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 mm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34" name="Straight Arrow Connector 33"/>
          <p:cNvCxnSpPr>
            <a:stCxn id="15" idx="6"/>
          </p:cNvCxnSpPr>
          <p:nvPr/>
        </p:nvCxnSpPr>
        <p:spPr bwMode="auto">
          <a:xfrm flipV="1">
            <a:off x="2732183" y="5056742"/>
            <a:ext cx="1244906" cy="198303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7" name="TextBox 36"/>
          <p:cNvSpPr txBox="1"/>
          <p:nvPr/>
        </p:nvSpPr>
        <p:spPr>
          <a:xfrm>
            <a:off x="4065223" y="760164"/>
            <a:ext cx="5078777" cy="923330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Dynamic 2 axis motion system (</a:t>
            </a:r>
            <a:r>
              <a:rPr lang="en-US" dirty="0" err="1" smtClean="0"/>
              <a:t>x,y</a:t>
            </a:r>
            <a:r>
              <a:rPr lang="en-US" dirty="0" smtClean="0"/>
              <a:t>).</a:t>
            </a:r>
          </a:p>
          <a:p>
            <a:pPr algn="ctr"/>
            <a:r>
              <a:rPr lang="en-US" dirty="0" smtClean="0"/>
              <a:t>Manual cell adjustment mechanism (pre-</a:t>
            </a:r>
            <a:r>
              <a:rPr lang="en-US" dirty="0" err="1" smtClean="0"/>
              <a:t>cooldown</a:t>
            </a:r>
            <a:r>
              <a:rPr lang="en-US" dirty="0" smtClean="0"/>
              <a:t>) </a:t>
            </a:r>
            <a:r>
              <a:rPr lang="en-US" dirty="0" smtClean="0"/>
              <a:t>allowed </a:t>
            </a:r>
            <a:r>
              <a:rPr lang="en-US" dirty="0" smtClean="0"/>
              <a:t>adjustment of z, roll, pitch &amp; yaw.</a:t>
            </a:r>
            <a:endParaRPr lang="en-US" dirty="0"/>
          </a:p>
        </p:txBody>
      </p:sp>
      <p:cxnSp>
        <p:nvCxnSpPr>
          <p:cNvPr id="38" name="Straight Arrow Connector 37"/>
          <p:cNvCxnSpPr/>
          <p:nvPr/>
        </p:nvCxnSpPr>
        <p:spPr bwMode="auto">
          <a:xfrm>
            <a:off x="4417764" y="5519451"/>
            <a:ext cx="738130" cy="44067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/>
          </a:ln>
          <a:effectLst/>
        </p:spPr>
      </p:cxnSp>
      <p:sp>
        <p:nvSpPr>
          <p:cNvPr id="39" name="TextBox 38"/>
          <p:cNvSpPr txBox="1"/>
          <p:nvPr/>
        </p:nvSpPr>
        <p:spPr>
          <a:xfrm rot="212317">
            <a:off x="4360843" y="5550653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15 mm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>
            <a:off x="834887" y="2560945"/>
            <a:ext cx="707476" cy="1482535"/>
          </a:xfrm>
          <a:prstGeom prst="straightConnector1">
            <a:avLst/>
          </a:prstGeom>
          <a:noFill/>
          <a:ln w="38100" cap="flat" cmpd="sng" algn="ctr">
            <a:solidFill>
              <a:srgbClr val="053DBB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 flipH="1">
            <a:off x="1694763" y="2560945"/>
            <a:ext cx="1505638" cy="1482535"/>
          </a:xfrm>
          <a:prstGeom prst="straightConnector1">
            <a:avLst/>
          </a:prstGeom>
          <a:noFill/>
          <a:ln w="38100" cap="flat" cmpd="sng" algn="ctr">
            <a:solidFill>
              <a:srgbClr val="053DBB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21937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100">
                <a:solidFill>
                  <a:srgbClr val="00008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522368" indent="-200911" eaLnBrk="0" hangingPunct="0">
              <a:defRPr sz="2100">
                <a:solidFill>
                  <a:srgbClr val="00008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803643" indent="-160729" eaLnBrk="0" hangingPunct="0">
              <a:defRPr sz="2100">
                <a:solidFill>
                  <a:srgbClr val="00008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125101" indent="-160729" eaLnBrk="0" hangingPunct="0">
              <a:defRPr sz="2100">
                <a:solidFill>
                  <a:srgbClr val="00008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1446558" indent="-160729" eaLnBrk="0" hangingPunct="0">
              <a:defRPr sz="2100">
                <a:solidFill>
                  <a:srgbClr val="00008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1768015" indent="-160729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8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089473" indent="-160729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8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2410930" indent="-160729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8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2732387" indent="-160729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8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39CDC96F-8EBF-4040-9F71-8DA927A8C865}" type="slidenum">
              <a:rPr lang="en-US" sz="1700">
                <a:solidFill>
                  <a:srgbClr val="FFFFFF"/>
                </a:solidFill>
                <a:ea typeface="Gill Sans" charset="0"/>
                <a:cs typeface="Gill Sans" charset="0"/>
              </a:rPr>
              <a:pPr eaLnBrk="1" hangingPunct="1"/>
              <a:t>23</a:t>
            </a:fld>
            <a:endParaRPr lang="en-US" sz="1700">
              <a:solidFill>
                <a:srgbClr val="FFFFFF"/>
              </a:solidFill>
              <a:ea typeface="Gill Sans" charset="0"/>
              <a:cs typeface="Gill Sans" charset="0"/>
            </a:endParaRPr>
          </a:p>
        </p:txBody>
      </p:sp>
      <p:sp>
        <p:nvSpPr>
          <p:cNvPr id="15363" name="Rectangle 1"/>
          <p:cNvSpPr>
            <a:spLocks noGrp="1" noChangeArrowheads="1"/>
          </p:cNvSpPr>
          <p:nvPr>
            <p:ph type="title"/>
          </p:nvPr>
        </p:nvSpPr>
        <p:spPr>
          <a:xfrm>
            <a:off x="168548" y="13398"/>
            <a:ext cx="3811781" cy="912154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 smtClean="0"/>
              <a:t>Target Performance</a:t>
            </a:r>
          </a:p>
        </p:txBody>
      </p:sp>
      <p:sp>
        <p:nvSpPr>
          <p:cNvPr id="6" name="Rectangle 5"/>
          <p:cNvSpPr/>
          <p:nvPr/>
        </p:nvSpPr>
        <p:spPr>
          <a:xfrm rot="720000">
            <a:off x="3245280" y="3447108"/>
            <a:ext cx="134085" cy="1890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 rot="720000">
            <a:off x="7019288" y="3447109"/>
            <a:ext cx="134085" cy="1890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6/3/2013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Greg Smith</a:t>
            </a:r>
            <a:endParaRPr lang="en-US" dirty="0"/>
          </a:p>
        </p:txBody>
      </p:sp>
      <p:pic>
        <p:nvPicPr>
          <p:cNvPr id="30" name="Content Placeholder 10" descr="subcool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186" y="1968969"/>
            <a:ext cx="5011834" cy="4810014"/>
          </a:xfrm>
        </p:spPr>
      </p:pic>
      <p:sp>
        <p:nvSpPr>
          <p:cNvPr id="31" name="TextBox 30"/>
          <p:cNvSpPr txBox="1"/>
          <p:nvPr/>
        </p:nvSpPr>
        <p:spPr>
          <a:xfrm>
            <a:off x="7706865" y="2194582"/>
            <a:ext cx="1292171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180 </a:t>
            </a:r>
            <a:r>
              <a:rPr lang="el-GR" dirty="0" smtClean="0"/>
              <a:t>μ</a:t>
            </a:r>
            <a:r>
              <a:rPr lang="en-US" dirty="0" smtClean="0"/>
              <a:t>A</a:t>
            </a:r>
          </a:p>
          <a:p>
            <a:pPr algn="ctr"/>
            <a:r>
              <a:rPr lang="en-US" dirty="0" smtClean="0"/>
              <a:t>4 x 4 mm</a:t>
            </a:r>
            <a:r>
              <a:rPr lang="en-US" baseline="30000" dirty="0" smtClean="0"/>
              <a:t>2</a:t>
            </a:r>
            <a:r>
              <a:rPr lang="en-US" dirty="0"/>
              <a:t> </a:t>
            </a:r>
            <a:endParaRPr lang="en-US" dirty="0" smtClean="0"/>
          </a:p>
          <a:p>
            <a:pPr algn="ctr"/>
            <a:r>
              <a:rPr lang="en-US" dirty="0" err="1" smtClean="0"/>
              <a:t>T</a:t>
            </a:r>
            <a:r>
              <a:rPr lang="en-US" baseline="-25000" dirty="0" err="1" smtClean="0"/>
              <a:t>boil</a:t>
            </a:r>
            <a:r>
              <a:rPr lang="en-US" dirty="0" smtClean="0"/>
              <a:t>=23.2 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35873" y="1286876"/>
                <a:ext cx="3479222" cy="7186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sz="200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𝑞𝑟𝑡</m:t>
                          </m:r>
                        </m:sub>
                      </m:sSub>
                      <m:r>
                        <a:rPr lang="en-US" sz="200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200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smtClean="0">
                                          <a:latin typeface="Cambria Math"/>
                                          <a:ea typeface="Cambria Math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/>
                                        </a:rPr>
                                        <m:t>𝑓𝑖𝑥𝑒𝑑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/>
                                          <a:ea typeface="Cambria Math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/>
                                        </a:rPr>
                                        <m:t>𝑡𝑔𝑡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873" y="1286876"/>
                <a:ext cx="3479222" cy="71865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347450" y="1962097"/>
            <a:ext cx="33044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606BA"/>
                </a:solidFill>
                <a:latin typeface="Comic Sans MS" panose="030F0702030302020204" pitchFamily="66" charset="0"/>
              </a:rPr>
              <a:t>Where </a:t>
            </a:r>
            <a:r>
              <a:rPr lang="el-GR" sz="2000" dirty="0" smtClean="0">
                <a:solidFill>
                  <a:srgbClr val="0606BA"/>
                </a:solidFill>
                <a:latin typeface="Comic Sans MS" panose="030F0702030302020204" pitchFamily="66" charset="0"/>
              </a:rPr>
              <a:t>Δ</a:t>
            </a:r>
            <a:r>
              <a:rPr lang="en-US" sz="2000" dirty="0" err="1" smtClean="0">
                <a:solidFill>
                  <a:srgbClr val="0606BA"/>
                </a:solidFill>
                <a:latin typeface="Comic Sans MS" panose="030F0702030302020204" pitchFamily="66" charset="0"/>
              </a:rPr>
              <a:t>A</a:t>
            </a:r>
            <a:r>
              <a:rPr lang="en-US" sz="2000" baseline="-25000" dirty="0" err="1" smtClean="0">
                <a:solidFill>
                  <a:srgbClr val="0606BA"/>
                </a:solidFill>
                <a:latin typeface="Comic Sans MS" panose="030F0702030302020204" pitchFamily="66" charset="0"/>
              </a:rPr>
              <a:t>qrt</a:t>
            </a:r>
            <a:r>
              <a:rPr lang="en-US" sz="2000" dirty="0" smtClean="0">
                <a:solidFill>
                  <a:srgbClr val="0606BA"/>
                </a:solidFill>
                <a:latin typeface="Comic Sans MS" panose="030F0702030302020204" pitchFamily="66" charset="0"/>
              </a:rPr>
              <a:t> </a:t>
            </a:r>
            <a:r>
              <a:rPr lang="en-US" dirty="0" smtClean="0">
                <a:solidFill>
                  <a:srgbClr val="0606BA"/>
                </a:solidFill>
                <a:latin typeface="Comic Sans MS" panose="030F0702030302020204" pitchFamily="66" charset="0"/>
              </a:rPr>
              <a:t>is </a:t>
            </a:r>
            <a:r>
              <a:rPr lang="en-US" dirty="0" err="1" smtClean="0">
                <a:solidFill>
                  <a:srgbClr val="0606BA"/>
                </a:solidFill>
                <a:latin typeface="Comic Sans MS" panose="030F0702030302020204" pitchFamily="66" charset="0"/>
              </a:rPr>
              <a:t>msrd</a:t>
            </a:r>
            <a:r>
              <a:rPr lang="en-US" dirty="0" smtClean="0">
                <a:solidFill>
                  <a:srgbClr val="0606BA"/>
                </a:solidFill>
                <a:latin typeface="Comic Sans MS" panose="030F0702030302020204" pitchFamily="66" charset="0"/>
              </a:rPr>
              <a:t> main detector asymmetry width</a:t>
            </a:r>
          </a:p>
          <a:p>
            <a:pPr algn="ctr"/>
            <a:r>
              <a:rPr lang="en-US" dirty="0" smtClean="0">
                <a:solidFill>
                  <a:srgbClr val="0606BA"/>
                </a:solidFill>
                <a:latin typeface="Comic Sans MS" panose="030F0702030302020204" pitchFamily="66" charset="0"/>
              </a:rPr>
              <a:t>(over each </a:t>
            </a:r>
            <a:r>
              <a:rPr lang="en-US" dirty="0" err="1" smtClean="0">
                <a:solidFill>
                  <a:srgbClr val="0606BA"/>
                </a:solidFill>
                <a:latin typeface="Comic Sans MS" panose="030F0702030302020204" pitchFamily="66" charset="0"/>
              </a:rPr>
              <a:t>helicity</a:t>
            </a:r>
            <a:r>
              <a:rPr lang="en-US" dirty="0" smtClean="0">
                <a:solidFill>
                  <a:srgbClr val="0606BA"/>
                </a:solidFill>
                <a:latin typeface="Comic Sans MS" panose="030F0702030302020204" pitchFamily="66" charset="0"/>
              </a:rPr>
              <a:t> quartet)</a:t>
            </a:r>
            <a:endParaRPr lang="en-US" dirty="0">
              <a:solidFill>
                <a:srgbClr val="0606BA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20744" y="4315014"/>
            <a:ext cx="149596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sz="2400" dirty="0" smtClean="0">
                <a:latin typeface="Arial"/>
                <a:cs typeface="Arial"/>
              </a:rPr>
              <a:t>σ</a:t>
            </a:r>
            <a:r>
              <a:rPr lang="en-US" sz="2400" baseline="-25000" dirty="0" err="1" smtClean="0">
                <a:latin typeface="Arial"/>
                <a:cs typeface="Arial"/>
              </a:rPr>
              <a:t>tgt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>(ppm)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4336804" y="2111490"/>
            <a:ext cx="1479527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sz="2000" dirty="0" smtClean="0">
                <a:latin typeface="Arial"/>
                <a:cs typeface="Arial"/>
              </a:rPr>
              <a:t>Δ</a:t>
            </a:r>
            <a:r>
              <a:rPr lang="en-US" sz="2000" dirty="0" err="1" smtClean="0">
                <a:latin typeface="Arial"/>
                <a:cs typeface="Arial"/>
              </a:rPr>
              <a:t>A</a:t>
            </a:r>
            <a:r>
              <a:rPr lang="en-US" sz="2000" baseline="-25000" dirty="0" err="1" smtClean="0">
                <a:latin typeface="Arial"/>
                <a:cs typeface="Arial"/>
              </a:rPr>
              <a:t>qrt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(ppm)</a:t>
            </a:r>
            <a:endParaRPr lang="en-US" sz="1600" dirty="0"/>
          </a:p>
        </p:txBody>
      </p:sp>
      <p:sp>
        <p:nvSpPr>
          <p:cNvPr id="17" name="Rectangle 16"/>
          <p:cNvSpPr/>
          <p:nvPr/>
        </p:nvSpPr>
        <p:spPr>
          <a:xfrm>
            <a:off x="6400800" y="6644539"/>
            <a:ext cx="1161826" cy="202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690459" y="6524421"/>
            <a:ext cx="2427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Target Pump Speed (Hz)</a:t>
            </a:r>
            <a:endParaRPr lang="en-US" dirty="0"/>
          </a:p>
        </p:txBody>
      </p:sp>
      <p:cxnSp>
        <p:nvCxnSpPr>
          <p:cNvPr id="41" name="Straight Arrow Connector 40"/>
          <p:cNvCxnSpPr/>
          <p:nvPr/>
        </p:nvCxnSpPr>
        <p:spPr>
          <a:xfrm flipH="1">
            <a:off x="8466272" y="4735158"/>
            <a:ext cx="404664" cy="0"/>
          </a:xfrm>
          <a:prstGeom prst="straightConnector1">
            <a:avLst/>
          </a:prstGeom>
          <a:ln w="28575">
            <a:solidFill>
              <a:srgbClr val="0606B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022760" y="3268166"/>
            <a:ext cx="5004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A249"/>
                </a:solidFill>
              </a:rPr>
              <a:t>22 K</a:t>
            </a:r>
            <a:endParaRPr lang="en-US" sz="1400" dirty="0">
              <a:solidFill>
                <a:srgbClr val="00A249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490887" y="3313619"/>
            <a:ext cx="5004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21 K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404732" y="3279856"/>
            <a:ext cx="5004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606BA"/>
                </a:solidFill>
              </a:rPr>
              <a:t>20 K</a:t>
            </a:r>
            <a:endParaRPr lang="en-US" sz="1400" dirty="0">
              <a:solidFill>
                <a:srgbClr val="0606BA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157728" y="3740033"/>
            <a:ext cx="5004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7030A0"/>
                </a:solidFill>
              </a:rPr>
              <a:t>19 K</a:t>
            </a:r>
            <a:endParaRPr lang="en-US" sz="1400" dirty="0">
              <a:solidFill>
                <a:srgbClr val="7030A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5437" y="2916204"/>
            <a:ext cx="3790812" cy="3886433"/>
            <a:chOff x="76202" y="838200"/>
            <a:chExt cx="4237985" cy="5111272"/>
          </a:xfrm>
        </p:grpSpPr>
        <p:pic>
          <p:nvPicPr>
            <p:cNvPr id="32" name="Picture 31" descr="11805_1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838200"/>
              <a:ext cx="3856987" cy="2395827"/>
            </a:xfrm>
            <a:prstGeom prst="rect">
              <a:avLst/>
            </a:prstGeom>
          </p:spPr>
        </p:pic>
        <p:pic>
          <p:nvPicPr>
            <p:cNvPr id="33" name="Picture 32" descr="11822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3375950"/>
              <a:ext cx="3646374" cy="2310748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1730471" y="3065539"/>
              <a:ext cx="1371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Time (sec)</a:t>
              </a:r>
              <a:endParaRPr lang="en-US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837821" y="5580140"/>
              <a:ext cx="1371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Time (sec)</a:t>
              </a:r>
              <a:endParaRPr lang="en-US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096647" y="2533689"/>
              <a:ext cx="2895600" cy="445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Pump speed = 28.5 Hz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109805" y="5081527"/>
              <a:ext cx="2286000" cy="445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Pump speed = 12 Hz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 rot="16200000">
              <a:off x="-1127429" y="3185356"/>
              <a:ext cx="27765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Main Detector Yield (V/</a:t>
              </a:r>
              <a:r>
                <a:rPr lang="el-GR" b="1" dirty="0" smtClean="0">
                  <a:latin typeface="Calibri"/>
                </a:rPr>
                <a:t>μ</a:t>
              </a:r>
              <a:r>
                <a:rPr lang="en-US" b="1" dirty="0" smtClean="0">
                  <a:latin typeface="Calibri"/>
                </a:rPr>
                <a:t>A)</a:t>
              </a:r>
              <a:endParaRPr lang="en-US" b="1" dirty="0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2948296" y="4227697"/>
            <a:ext cx="609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(20 K)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805853" y="6164985"/>
            <a:ext cx="609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(20 K)</a:t>
            </a:r>
            <a:endParaRPr lang="en-US" sz="1400" dirty="0">
              <a:solidFill>
                <a:srgbClr val="FF00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976465" y="96822"/>
            <a:ext cx="5033961" cy="1988058"/>
            <a:chOff x="3976465" y="96822"/>
            <a:chExt cx="5033961" cy="19880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365" name="Rectangle 3"/>
                <p:cNvSpPr>
                  <a:spLocks/>
                </p:cNvSpPr>
                <p:nvPr/>
              </p:nvSpPr>
              <p:spPr bwMode="auto">
                <a:xfrm>
                  <a:off x="3976465" y="96822"/>
                  <a:ext cx="5033961" cy="1988058"/>
                </a:xfrm>
                <a:prstGeom prst="rect">
                  <a:avLst/>
                </a:prstGeom>
                <a:solidFill>
                  <a:srgbClr val="FFFF00"/>
                </a:solidFill>
                <a:ln w="28575">
                  <a:solidFill>
                    <a:schemeClr val="tx1"/>
                  </a:solidFill>
                </a:ln>
              </p:spPr>
              <p:txBody>
                <a:bodyPr lIns="0" tIns="0" rIns="0" bIns="0" anchor="ctr"/>
                <a:lstStyle/>
                <a:p>
                  <a:pPr algn="ctr"/>
                  <a:r>
                    <a:rPr lang="en-US" dirty="0" smtClean="0">
                      <a:solidFill>
                        <a:schemeClr val="tx1"/>
                      </a:solidFill>
                      <a:ea typeface="Gill Sans" charset="0"/>
                      <a:cs typeface="Gill Sans" charset="0"/>
                    </a:rPr>
                    <a:t> </a:t>
                  </a:r>
                  <a:r>
                    <a:rPr lang="en-US" sz="2000" u="sng" dirty="0" smtClean="0">
                      <a:solidFill>
                        <a:schemeClr val="tx1"/>
                      </a:solidFill>
                      <a:ea typeface="Gill Sans" charset="0"/>
                      <a:cs typeface="Gill Sans" charset="0"/>
                    </a:rPr>
                    <a:t>Measured</a:t>
                  </a:r>
                  <a:r>
                    <a:rPr lang="en-US" sz="2000" dirty="0" smtClean="0">
                      <a:solidFill>
                        <a:schemeClr val="tx1"/>
                      </a:solidFill>
                      <a:ea typeface="Gill Sans" charset="0"/>
                      <a:cs typeface="Gill Sans" charset="0"/>
                    </a:rPr>
                    <a:t> </a:t>
                  </a:r>
                  <a:r>
                    <a:rPr lang="en-US" sz="2000" dirty="0" err="1" smtClean="0">
                      <a:solidFill>
                        <a:schemeClr val="tx1"/>
                      </a:solidFill>
                      <a:ea typeface="Gill Sans" charset="0"/>
                      <a:cs typeface="Gill Sans" charset="0"/>
                    </a:rPr>
                    <a:t>helicity</a:t>
                  </a:r>
                  <a:r>
                    <a:rPr lang="en-US" sz="2000" dirty="0" smtClean="0">
                      <a:solidFill>
                        <a:schemeClr val="tx1"/>
                      </a:solidFill>
                      <a:ea typeface="Gill Sans" charset="0"/>
                      <a:cs typeface="Gill Sans" charset="0"/>
                    </a:rPr>
                    <a:t> correlated target noise:</a:t>
                  </a:r>
                  <a:endParaRPr lang="en-US" sz="2000" dirty="0">
                    <a:solidFill>
                      <a:schemeClr val="tx1"/>
                    </a:solidFill>
                    <a:ea typeface="Gill Sans" charset="0"/>
                    <a:cs typeface="Gill Sans" charset="0"/>
                  </a:endParaRPr>
                </a:p>
                <a:p>
                  <a:pPr algn="ctr"/>
                  <a:endParaRPr lang="en-US" dirty="0">
                    <a:solidFill>
                      <a:schemeClr val="tx1"/>
                    </a:solidFill>
                    <a:ea typeface="Gill Sans" charset="0"/>
                    <a:cs typeface="Gill Sans" charset="0"/>
                  </a:endParaRPr>
                </a:p>
                <a:p>
                  <a:pPr algn="ctr"/>
                  <a:r>
                    <a:rPr lang="en-US" dirty="0" smtClean="0">
                      <a:solidFill>
                        <a:schemeClr val="tx1"/>
                      </a:solidFill>
                      <a:ea typeface="Gill Sans" charset="0"/>
                      <a:cs typeface="Gill Sans" charset="0"/>
                    </a:rPr>
                    <a:t> At </a:t>
                  </a:r>
                  <a:r>
                    <a:rPr lang="en-US" b="1" dirty="0" smtClean="0">
                      <a:solidFill>
                        <a:srgbClr val="FF0000"/>
                      </a:solidFill>
                      <a:ea typeface="Gill Sans" charset="0"/>
                      <a:cs typeface="Gill Sans" charset="0"/>
                    </a:rPr>
                    <a:t>960 Hz reversal </a:t>
                  </a:r>
                  <a:r>
                    <a:rPr lang="en-US" b="1" dirty="0">
                      <a:solidFill>
                        <a:srgbClr val="FF0000"/>
                      </a:solidFill>
                      <a:ea typeface="Gill Sans" charset="0"/>
                      <a:cs typeface="Gill Sans" charset="0"/>
                    </a:rPr>
                    <a:t>rate</a:t>
                  </a:r>
                  <a:r>
                    <a:rPr lang="en-US" dirty="0">
                      <a:solidFill>
                        <a:schemeClr val="tx1"/>
                      </a:solidFill>
                      <a:ea typeface="Gill Sans" charset="0"/>
                      <a:cs typeface="Gill Sans" charset="0"/>
                    </a:rPr>
                    <a:t>, the target noise </a:t>
                  </a:r>
                  <a:r>
                    <a:rPr lang="en-US" dirty="0" smtClean="0">
                      <a:solidFill>
                        <a:schemeClr val="tx1"/>
                      </a:solidFill>
                      <a:ea typeface="Gill Sans" charset="0"/>
                      <a:cs typeface="Gill Sans" charset="0"/>
                    </a:rPr>
                    <a:t> </a:t>
                  </a:r>
                  <a:r>
                    <a:rPr lang="en-US" dirty="0" smtClean="0">
                      <a:ea typeface="Gill Sans" charset="0"/>
                      <a:cs typeface="Gill Sans" charset="0"/>
                    </a:rPr>
                    <a:t>(</a:t>
                  </a:r>
                  <a:r>
                    <a:rPr lang="en-US" b="1" dirty="0" smtClean="0">
                      <a:solidFill>
                        <a:srgbClr val="FF0000"/>
                      </a:solidFill>
                      <a:ea typeface="Gill Sans" charset="0"/>
                      <a:cs typeface="Gill Sans" charset="0"/>
                    </a:rPr>
                    <a:t>~50 </a:t>
                  </a:r>
                  <a:r>
                    <a:rPr lang="en-US" b="1" dirty="0">
                      <a:solidFill>
                        <a:srgbClr val="FF0000"/>
                      </a:solidFill>
                      <a:ea typeface="Gill Sans" charset="0"/>
                      <a:cs typeface="Gill Sans" charset="0"/>
                    </a:rPr>
                    <a:t>ppm</a:t>
                  </a:r>
                  <a:r>
                    <a:rPr lang="en-US" dirty="0" smtClean="0">
                      <a:solidFill>
                        <a:schemeClr val="tx1"/>
                      </a:solidFill>
                      <a:ea typeface="Gill Sans" charset="0"/>
                      <a:cs typeface="Gill Sans" charset="0"/>
                    </a:rPr>
                    <a:t>)     is small </a:t>
                  </a:r>
                  <a:r>
                    <a:rPr lang="en-US" dirty="0">
                      <a:solidFill>
                        <a:schemeClr val="tx1"/>
                      </a:solidFill>
                      <a:ea typeface="Gill Sans" charset="0"/>
                      <a:cs typeface="Gill Sans" charset="0"/>
                    </a:rPr>
                    <a:t>compared to our </a:t>
                  </a:r>
                  <a:r>
                    <a:rPr lang="en-US" dirty="0" smtClean="0">
                      <a:solidFill>
                        <a:schemeClr val="tx1"/>
                      </a:solidFill>
                      <a:ea typeface="Gill Sans" charset="0"/>
                      <a:cs typeface="Gill Sans" charset="0"/>
                    </a:rPr>
                    <a:t>measured </a:t>
                  </a:r>
                  <a:r>
                    <a:rPr lang="en-US" dirty="0" err="1" smtClean="0">
                      <a:solidFill>
                        <a:schemeClr val="tx1"/>
                      </a:solidFill>
                      <a:ea typeface="Gill Sans" charset="0"/>
                      <a:cs typeface="Gill Sans" charset="0"/>
                    </a:rPr>
                    <a:t>helicity</a:t>
                  </a:r>
                  <a:r>
                    <a:rPr lang="en-US" dirty="0" smtClean="0">
                      <a:solidFill>
                        <a:schemeClr val="tx1"/>
                      </a:solidFill>
                      <a:ea typeface="Gill Sans" charset="0"/>
                      <a:cs typeface="Gill Sans" charset="0"/>
                    </a:rPr>
                    <a:t>  </a:t>
                  </a:r>
                </a:p>
                <a:p>
                  <a:pPr algn="ctr"/>
                  <a:r>
                    <a:rPr lang="en-US" dirty="0" smtClean="0">
                      <a:solidFill>
                        <a:schemeClr val="tx1"/>
                      </a:solidFill>
                      <a:ea typeface="Gill Sans" charset="0"/>
                      <a:cs typeface="Gill Sans" charset="0"/>
                    </a:rPr>
                    <a:t>quartet (           ) asymmetry width </a:t>
                  </a:r>
                  <a14:m>
                    <m:oMath xmlns:m="http://schemas.openxmlformats.org/officeDocument/2006/math">
                      <m:r>
                        <a:rPr lang="en-US" i="1">
                          <a:latin typeface="Cambria Math"/>
                          <a:ea typeface="Cambria Math"/>
                        </a:rPr>
                        <m:t>∆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  <a:ea typeface="Cambria Math"/>
                        </a:rPr>
                        <m:t>A</m:t>
                      </m:r>
                    </m:oMath>
                  </a14:m>
                  <a:r>
                    <a:rPr lang="en-US" baseline="-25000" dirty="0" smtClean="0">
                      <a:solidFill>
                        <a:schemeClr val="tx1"/>
                      </a:solidFill>
                      <a:ea typeface="Gill Sans" charset="0"/>
                      <a:cs typeface="Gill Sans" charset="0"/>
                    </a:rPr>
                    <a:t>qrt</a:t>
                  </a:r>
                  <a:r>
                    <a:rPr lang="en-US" dirty="0" smtClean="0">
                      <a:solidFill>
                        <a:schemeClr val="tx1"/>
                      </a:solidFill>
                      <a:ea typeface="Gill Sans" charset="0"/>
                      <a:cs typeface="Gill Sans" charset="0"/>
                    </a:rPr>
                    <a:t> (~230 ppm). </a:t>
                  </a:r>
                </a:p>
                <a:p>
                  <a:pPr algn="ctr"/>
                  <a:r>
                    <a:rPr lang="en-US" dirty="0" smtClean="0">
                      <a:ea typeface="Gill Sans" charset="0"/>
                      <a:cs typeface="Gill Sans" charset="0"/>
                    </a:rPr>
                    <a:t>(statistical power ~ </a:t>
                  </a:r>
                  <a14:m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/>
                                  <a:ea typeface="Cambria Math"/>
                                </a:rPr>
                                <m:t>A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/>
                                  <a:ea typeface="Cambria Math"/>
                                </a:rPr>
                                <m:t>qrt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 smtClean="0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/>
                                    </a:rPr>
                                    <m:t>N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/>
                                    </a:rPr>
                                    <m:t>qrts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</m:oMath>
                  </a14:m>
                  <a:r>
                    <a:rPr lang="en-US" dirty="0" smtClean="0">
                      <a:solidFill>
                        <a:schemeClr val="tx1"/>
                      </a:solidFill>
                      <a:ea typeface="Gill Sans" charset="0"/>
                      <a:cs typeface="Gill Sans" charset="0"/>
                    </a:rPr>
                    <a:t> ).</a:t>
                  </a:r>
                  <a:endParaRPr lang="en-US" dirty="0">
                    <a:solidFill>
                      <a:schemeClr val="tx1"/>
                    </a:solidFill>
                    <a:ea typeface="Gill Sans" charset="0"/>
                    <a:cs typeface="Gill Sans" charset="0"/>
                  </a:endParaRPr>
                </a:p>
              </p:txBody>
            </p:sp>
          </mc:Choice>
          <mc:Fallback xmlns="">
            <p:sp>
              <p:nvSpPr>
                <p:cNvPr id="15365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976465" y="96822"/>
                  <a:ext cx="5033961" cy="1988058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l="-722" r="-5535" b="-25982"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8" name="Group 7"/>
            <p:cNvGrpSpPr/>
            <p:nvPr/>
          </p:nvGrpSpPr>
          <p:grpSpPr>
            <a:xfrm>
              <a:off x="4780596" y="1298368"/>
              <a:ext cx="749454" cy="442783"/>
              <a:chOff x="4544503" y="209550"/>
              <a:chExt cx="749454" cy="442783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4544503" y="209550"/>
                <a:ext cx="3113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606BA"/>
                    </a:solidFill>
                    <a:ea typeface="Gill Sans" charset="0"/>
                    <a:cs typeface="Gill Sans" charset="0"/>
                  </a:rPr>
                  <a:t>±</a:t>
                </a:r>
                <a:endParaRPr lang="en-US" dirty="0">
                  <a:solidFill>
                    <a:srgbClr val="0606BA"/>
                  </a:solidFill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 rot="10800000">
                <a:off x="4687785" y="283001"/>
                <a:ext cx="3113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ea typeface="Gill Sans" charset="0"/>
                    <a:cs typeface="Gill Sans" charset="0"/>
                  </a:rPr>
                  <a:t>±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 rot="10800000">
                <a:off x="4840185" y="283001"/>
                <a:ext cx="3113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ea typeface="Gill Sans" charset="0"/>
                    <a:cs typeface="Gill Sans" charset="0"/>
                  </a:rPr>
                  <a:t>±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4982653" y="209550"/>
                <a:ext cx="3113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606BA"/>
                    </a:solidFill>
                    <a:ea typeface="Gill Sans" charset="0"/>
                    <a:cs typeface="Gill Sans" charset="0"/>
                  </a:rPr>
                  <a:t>±</a:t>
                </a:r>
                <a:endParaRPr lang="en-US" dirty="0">
                  <a:solidFill>
                    <a:srgbClr val="0606BA"/>
                  </a:solidFill>
                </a:endParaRPr>
              </a:p>
            </p:txBody>
          </p:sp>
        </p:grpSp>
        <p:sp>
          <p:nvSpPr>
            <p:cNvPr id="5" name="Oval 4"/>
            <p:cNvSpPr/>
            <p:nvPr/>
          </p:nvSpPr>
          <p:spPr>
            <a:xfrm>
              <a:off x="7877797" y="702528"/>
              <a:ext cx="1121240" cy="44604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84" y="1176348"/>
            <a:ext cx="3481387" cy="7191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904" y="76726"/>
            <a:ext cx="5383213" cy="254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9"/>
          <p:cNvSpPr/>
          <p:nvPr/>
        </p:nvSpPr>
        <p:spPr>
          <a:xfrm>
            <a:off x="8182070" y="6058164"/>
            <a:ext cx="341148" cy="1536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415315" y="1741151"/>
            <a:ext cx="1079871" cy="257386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6571580" y="4811043"/>
            <a:ext cx="5004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A249"/>
                </a:solidFill>
              </a:rPr>
              <a:t>22 K</a:t>
            </a:r>
            <a:endParaRPr lang="en-US" sz="1400" dirty="0">
              <a:solidFill>
                <a:srgbClr val="00A249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071122" y="5195630"/>
            <a:ext cx="5004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21 K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607742" y="5463928"/>
            <a:ext cx="5004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606BA"/>
                </a:solidFill>
              </a:rPr>
              <a:t>20 K</a:t>
            </a:r>
            <a:endParaRPr lang="en-US" sz="1400" dirty="0">
              <a:solidFill>
                <a:srgbClr val="0606BA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310128" y="5847978"/>
            <a:ext cx="5004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7030A0"/>
                </a:solidFill>
              </a:rPr>
              <a:t>19 K</a:t>
            </a:r>
            <a:endParaRPr lang="en-US" sz="1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21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Nov. 19, 2008</a:t>
            </a:r>
            <a:endParaRPr lang="en-CA" alt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altLang="en-US"/>
              <a:t>JLab 6 GeV Science </a:t>
            </a:r>
            <a:r>
              <a:rPr lang="en-US" altLang="en-US"/>
              <a:t>Seminar</a:t>
            </a:r>
            <a:endParaRPr lang="en-CA" alt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 altLang="en-US"/>
              <a:t>S. Page, U. M</a:t>
            </a:r>
            <a:r>
              <a:rPr lang="en-US" altLang="en-US"/>
              <a:t>anitoba</a:t>
            </a:r>
            <a:r>
              <a:rPr lang="en-CA" altLang="en-US"/>
              <a:t>         </a:t>
            </a:r>
            <a:fld id="{E261C5B6-686A-4B9B-8F95-CF8998CB7ED5}" type="slidenum">
              <a:rPr lang="en-CA" altLang="en-US"/>
              <a:pPr/>
              <a:t>24</a:t>
            </a:fld>
            <a:r>
              <a:rPr lang="en-CA" altLang="en-US"/>
              <a:t> </a:t>
            </a:r>
          </a:p>
        </p:txBody>
      </p:sp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87345" y="0"/>
            <a:ext cx="3532862" cy="982181"/>
          </a:xfrm>
        </p:spPr>
        <p:txBody>
          <a:bodyPr/>
          <a:lstStyle/>
          <a:p>
            <a:r>
              <a:rPr lang="en-CA" altLang="en-US" dirty="0"/>
              <a:t>QTOR Magnet</a:t>
            </a:r>
          </a:p>
        </p:txBody>
      </p:sp>
      <p:pic>
        <p:nvPicPr>
          <p:cNvPr id="74756" name="Picture 1033" descr="qtor_table_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69" y="2667000"/>
            <a:ext cx="5985089" cy="3988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7" name="Text Box 5"/>
          <p:cNvSpPr txBox="1">
            <a:spLocks noChangeArrowheads="1"/>
          </p:cNvSpPr>
          <p:nvPr/>
        </p:nvSpPr>
        <p:spPr bwMode="auto">
          <a:xfrm>
            <a:off x="350609" y="940534"/>
            <a:ext cx="4861469" cy="163121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CA" altLang="en-US" sz="2000" dirty="0"/>
              <a:t> Manitoba / TRIUMF / MIT-Bates / </a:t>
            </a:r>
            <a:r>
              <a:rPr lang="en-CA" altLang="en-US" sz="2000" dirty="0" err="1"/>
              <a:t>JLab</a:t>
            </a:r>
            <a:r>
              <a:rPr lang="en-CA" altLang="en-US" sz="2000" dirty="0"/>
              <a:t> </a:t>
            </a:r>
          </a:p>
          <a:p>
            <a:pPr>
              <a:buFontTx/>
              <a:buChar char="•"/>
            </a:pPr>
            <a:r>
              <a:rPr lang="en-CA" altLang="en-US" sz="2000" dirty="0"/>
              <a:t> </a:t>
            </a:r>
            <a:r>
              <a:rPr lang="en-CA" altLang="en-US" sz="2000" dirty="0" smtClean="0"/>
              <a:t>Open geometry resistive </a:t>
            </a:r>
            <a:r>
              <a:rPr lang="en-CA" altLang="en-US" sz="2000" dirty="0"/>
              <a:t>toroid, for maximum </a:t>
            </a:r>
            <a:r>
              <a:rPr lang="en-CA" altLang="en-US" sz="2000" dirty="0" smtClean="0"/>
              <a:t>solid </a:t>
            </a:r>
            <a:r>
              <a:rPr lang="en-CA" altLang="en-US" sz="2000" dirty="0"/>
              <a:t>angle </a:t>
            </a:r>
            <a:r>
              <a:rPr lang="en-CA" altLang="en-US" sz="2000" dirty="0" smtClean="0"/>
              <a:t>acceptance</a:t>
            </a:r>
          </a:p>
          <a:p>
            <a:pPr>
              <a:buFontTx/>
              <a:buChar char="•"/>
            </a:pPr>
            <a:r>
              <a:rPr lang="en-CA" altLang="en-US" sz="2000" dirty="0"/>
              <a:t> </a:t>
            </a:r>
            <a:r>
              <a:rPr lang="en-CA" altLang="en-US" sz="2000" dirty="0" smtClean="0"/>
              <a:t>Eight water cooled, </a:t>
            </a:r>
            <a:r>
              <a:rPr lang="en-CA" altLang="en-US" sz="2000" dirty="0" err="1" smtClean="0"/>
              <a:t>dble</a:t>
            </a:r>
            <a:r>
              <a:rPr lang="en-CA" altLang="en-US" sz="2000" dirty="0" smtClean="0"/>
              <a:t> pancake coils</a:t>
            </a:r>
          </a:p>
          <a:p>
            <a:pPr>
              <a:buFontTx/>
              <a:buChar char="•"/>
            </a:pPr>
            <a:r>
              <a:rPr lang="en-CA" altLang="en-US" sz="2000" dirty="0" smtClean="0"/>
              <a:t>Separates elastics from </a:t>
            </a:r>
            <a:r>
              <a:rPr lang="en-CA" altLang="en-US" sz="2000" dirty="0" err="1" smtClean="0"/>
              <a:t>inelastics</a:t>
            </a:r>
            <a:r>
              <a:rPr lang="en-CA" altLang="en-US" sz="2000" dirty="0" smtClean="0"/>
              <a:t> at focus</a:t>
            </a:r>
            <a:endParaRPr lang="en-CA" alt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3967828" y="6164818"/>
            <a:ext cx="1967526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3-axis Mapper</a:t>
            </a:r>
            <a:endParaRPr lang="en-US" sz="2400" dirty="0"/>
          </a:p>
        </p:txBody>
      </p:sp>
      <p:cxnSp>
        <p:nvCxnSpPr>
          <p:cNvPr id="9" name="Straight Arrow Connector 8"/>
          <p:cNvCxnSpPr>
            <a:stCxn id="8" idx="0"/>
          </p:cNvCxnSpPr>
          <p:nvPr/>
        </p:nvCxnSpPr>
        <p:spPr bwMode="auto">
          <a:xfrm flipH="1" flipV="1">
            <a:off x="4800601" y="5090160"/>
            <a:ext cx="150990" cy="1074658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2" name="Picture 6" descr="C:\Documents and Settings\smithg.JLAB\My Documents\qw\QTOR\P100069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89" y="2369696"/>
            <a:ext cx="2601531" cy="1951148"/>
          </a:xfrm>
          <a:prstGeom prst="rect">
            <a:avLst/>
          </a:prstGeom>
          <a:noFill/>
        </p:spPr>
      </p:pic>
      <p:pic>
        <p:nvPicPr>
          <p:cNvPr id="22529" name="Picture 1" descr="C:\Users\smithg\Documents\qw\QTOR\P_08-Finished_coil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613" y="0"/>
            <a:ext cx="3514622" cy="234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993916" y="2152774"/>
            <a:ext cx="1668662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sz="2000" dirty="0"/>
              <a:t>Power Supply:</a:t>
            </a:r>
          </a:p>
          <a:p>
            <a:r>
              <a:rPr lang="en-US" sz="2000" dirty="0"/>
              <a:t>150 V, 9100 A</a:t>
            </a:r>
            <a:endParaRPr lang="en-US" sz="2000" dirty="0"/>
          </a:p>
        </p:txBody>
      </p:sp>
      <p:pic>
        <p:nvPicPr>
          <p:cNvPr id="22530" name="Picture 2" descr="C:\Users\smithg\Documents\qw\QTOR\P1010392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622" y="4351324"/>
            <a:ext cx="3299974" cy="247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907947" y="0"/>
            <a:ext cx="2268891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sz="2000" dirty="0" smtClean="0"/>
              <a:t>Double pancake coil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1485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628" y="10955"/>
            <a:ext cx="8229600" cy="904672"/>
          </a:xfrm>
        </p:spPr>
        <p:txBody>
          <a:bodyPr/>
          <a:lstStyle/>
          <a:p>
            <a:r>
              <a:rPr lang="en-US" dirty="0" smtClean="0"/>
              <a:t>Spectrometer Performance</a:t>
            </a:r>
            <a:endParaRPr lang="en-US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8520" y="1981358"/>
            <a:ext cx="3555380" cy="25860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5425" y="1009485"/>
            <a:ext cx="4032525" cy="830997"/>
          </a:xfrm>
          <a:prstGeom prst="rect">
            <a:avLst/>
          </a:prstGeom>
          <a:solidFill>
            <a:srgbClr val="FFC000"/>
          </a:solidFill>
          <a:ln>
            <a:solidFill>
              <a:srgbClr val="200399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latin typeface="Comic Sans MS" panose="030F0702030302020204" pitchFamily="66" charset="0"/>
              </a:defRPr>
            </a:lvl1pPr>
          </a:lstStyle>
          <a:p>
            <a:r>
              <a:rPr lang="en-US" sz="1600" dirty="0"/>
              <a:t>Radial field distribution at magnet center along </a:t>
            </a:r>
            <a:r>
              <a:rPr lang="en-US" sz="1600" dirty="0" err="1"/>
              <a:t>beamline</a:t>
            </a:r>
            <a:r>
              <a:rPr lang="en-US" sz="1600" dirty="0"/>
              <a:t>, and 1/2-way between 2 coils azimuthally.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012499" y="3119181"/>
            <a:ext cx="5133975" cy="3429000"/>
            <a:chOff x="4111140" y="0"/>
            <a:chExt cx="5133975" cy="3429000"/>
          </a:xfrm>
        </p:grpSpPr>
        <p:pic>
          <p:nvPicPr>
            <p:cNvPr id="10242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111140" y="0"/>
              <a:ext cx="5133975" cy="3429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4859497" y="258888"/>
              <a:ext cx="3962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600" dirty="0" smtClean="0"/>
                <a:t>θ</a:t>
              </a:r>
              <a:r>
                <a:rPr lang="en-US" sz="1600" dirty="0" smtClean="0"/>
                <a:t>=</a:t>
              </a:r>
              <a:endParaRPr lang="en-US" sz="160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361539" y="2226047"/>
              <a:ext cx="6094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spec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7" name="Straight Arrow Connector 6"/>
            <p:cNvCxnSpPr>
              <a:stCxn id="5" idx="3"/>
            </p:cNvCxnSpPr>
            <p:nvPr/>
          </p:nvCxnSpPr>
          <p:spPr>
            <a:xfrm flipV="1">
              <a:off x="6971001" y="2008015"/>
              <a:ext cx="212539" cy="40269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4574996" y="929187"/>
            <a:ext cx="4416575" cy="1600438"/>
          </a:xfrm>
          <a:prstGeom prst="rect">
            <a:avLst/>
          </a:prstGeom>
          <a:solidFill>
            <a:srgbClr val="FFC000"/>
          </a:solidFill>
          <a:ln>
            <a:solidFill>
              <a:srgbClr val="200399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omic Sans MS" panose="030F0702030302020204" pitchFamily="66" charset="0"/>
              </a:rPr>
              <a:t>∫</a:t>
            </a:r>
            <a:r>
              <a:rPr lang="en-US" sz="1600" dirty="0" err="1" smtClean="0">
                <a:latin typeface="Comic Sans MS" panose="030F0702030302020204" pitchFamily="66" charset="0"/>
              </a:rPr>
              <a:t>Bdl</a:t>
            </a:r>
            <a:r>
              <a:rPr lang="en-US" sz="1600" dirty="0" smtClean="0">
                <a:latin typeface="Comic Sans MS" panose="030F0702030302020204" pitchFamily="66" charset="0"/>
              </a:rPr>
              <a:t> is calculated based on the actual coil positions determined from zero-crossing field mapping </a:t>
            </a:r>
            <a:r>
              <a:rPr lang="en-US" sz="1600" dirty="0" err="1" smtClean="0">
                <a:latin typeface="Comic Sans MS" panose="030F0702030302020204" pitchFamily="66" charset="0"/>
              </a:rPr>
              <a:t>msrmnts</a:t>
            </a:r>
            <a:r>
              <a:rPr lang="en-US" sz="1600" dirty="0" smtClean="0">
                <a:latin typeface="Comic Sans MS" panose="030F0702030302020204" pitchFamily="66" charset="0"/>
              </a:rPr>
              <a:t>.</a:t>
            </a:r>
          </a:p>
          <a:p>
            <a:endParaRPr lang="en-US" sz="700" dirty="0" smtClean="0">
              <a:latin typeface="Comic Sans MS" panose="030F0702030302020204" pitchFamily="66" charset="0"/>
            </a:endParaRPr>
          </a:p>
          <a:p>
            <a:r>
              <a:rPr lang="en-US" sz="2000" dirty="0" smtClean="0">
                <a:latin typeface="Comic Sans MS" panose="030F0702030302020204" pitchFamily="66" charset="0"/>
              </a:rPr>
              <a:t>&lt;</a:t>
            </a:r>
            <a:r>
              <a:rPr lang="en-US" sz="1600" dirty="0" smtClean="0">
                <a:latin typeface="Comic Sans MS" panose="030F0702030302020204" pitchFamily="66" charset="0"/>
              </a:rPr>
              <a:t>∫</a:t>
            </a:r>
            <a:r>
              <a:rPr lang="en-US" sz="1600" dirty="0" err="1" smtClean="0">
                <a:latin typeface="Comic Sans MS" panose="030F0702030302020204" pitchFamily="66" charset="0"/>
              </a:rPr>
              <a:t>Bdl</a:t>
            </a:r>
            <a:r>
              <a:rPr lang="en-US" sz="2000" dirty="0" smtClean="0">
                <a:latin typeface="Comic Sans MS" panose="030F0702030302020204" pitchFamily="66" charset="0"/>
              </a:rPr>
              <a:t>&gt;</a:t>
            </a:r>
            <a:r>
              <a:rPr lang="en-US" sz="1600" dirty="0" smtClean="0">
                <a:latin typeface="Comic Sans MS" panose="030F0702030302020204" pitchFamily="66" charset="0"/>
              </a:rPr>
              <a:t> is the 8-octant average.</a:t>
            </a:r>
          </a:p>
          <a:p>
            <a:endParaRPr lang="en-US" sz="700" dirty="0" smtClean="0">
              <a:latin typeface="Comic Sans MS" panose="030F0702030302020204" pitchFamily="66" charset="0"/>
            </a:endParaRPr>
          </a:p>
          <a:p>
            <a:r>
              <a:rPr lang="el-GR" sz="1600" dirty="0" smtClean="0">
                <a:latin typeface="Comic Sans MS" panose="030F0702030302020204" pitchFamily="66" charset="0"/>
              </a:rPr>
              <a:t>θ</a:t>
            </a:r>
            <a:r>
              <a:rPr lang="en-US" sz="1600" dirty="0" smtClean="0">
                <a:latin typeface="Comic Sans MS" panose="030F0702030302020204" pitchFamily="66" charset="0"/>
              </a:rPr>
              <a:t> is the polar angle, </a:t>
            </a:r>
            <a:r>
              <a:rPr lang="el-GR" sz="1600" dirty="0" smtClean="0">
                <a:latin typeface="Comic Sans MS" panose="030F0702030302020204" pitchFamily="66" charset="0"/>
              </a:rPr>
              <a:t>φ</a:t>
            </a:r>
            <a:r>
              <a:rPr lang="en-US" sz="1600" dirty="0" smtClean="0">
                <a:latin typeface="Comic Sans MS" panose="030F0702030302020204" pitchFamily="66" charset="0"/>
              </a:rPr>
              <a:t> </a:t>
            </a:r>
            <a:r>
              <a:rPr lang="en-US" sz="1600" dirty="0" smtClean="0">
                <a:latin typeface="Comic Sans MS" panose="030F0702030302020204" pitchFamily="66" charset="0"/>
              </a:rPr>
              <a:t>the azimuthal angle.</a:t>
            </a:r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12479" y="2276850"/>
            <a:ext cx="978153" cy="5847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B</a:t>
            </a:r>
            <a:r>
              <a:rPr lang="el-GR" sz="3200" baseline="-25000" dirty="0" smtClean="0">
                <a:solidFill>
                  <a:srgbClr val="FF0000"/>
                </a:solidFill>
              </a:rPr>
              <a:t>φ</a:t>
            </a:r>
            <a:r>
              <a:rPr lang="en-US" sz="3200" dirty="0" smtClean="0">
                <a:solidFill>
                  <a:srgbClr val="FF0000"/>
                </a:solidFill>
              </a:rPr>
              <a:t>(r)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20482" name="Picture 2" descr="http://qweak.jlab.org/PICS/24.02.2010/P10008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67" y="4504340"/>
            <a:ext cx="3125413" cy="234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00339" y="6178849"/>
            <a:ext cx="1492203" cy="369332"/>
          </a:xfrm>
          <a:prstGeom prst="rect">
            <a:avLst/>
          </a:prstGeom>
          <a:solidFill>
            <a:srgbClr val="FFC000"/>
          </a:solidFill>
          <a:ln>
            <a:solidFill>
              <a:srgbClr val="200399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3 axis mapper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6" idx="1"/>
          </p:cNvCxnSpPr>
          <p:nvPr/>
        </p:nvCxnSpPr>
        <p:spPr>
          <a:xfrm flipH="1" flipV="1">
            <a:off x="1307575" y="5676371"/>
            <a:ext cx="1392764" cy="68714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960675" y="2905060"/>
            <a:ext cx="35609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Octant to octant field uniformity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0249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70" y="42562"/>
            <a:ext cx="4174083" cy="3309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100">
                <a:solidFill>
                  <a:srgbClr val="00008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522368" indent="-200911" eaLnBrk="0" hangingPunct="0">
              <a:defRPr sz="2100">
                <a:solidFill>
                  <a:srgbClr val="00008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803643" indent="-160729" eaLnBrk="0" hangingPunct="0">
              <a:defRPr sz="2100">
                <a:solidFill>
                  <a:srgbClr val="00008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125101" indent="-160729" eaLnBrk="0" hangingPunct="0">
              <a:defRPr sz="2100">
                <a:solidFill>
                  <a:srgbClr val="00008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1446558" indent="-160729" eaLnBrk="0" hangingPunct="0">
              <a:defRPr sz="2100">
                <a:solidFill>
                  <a:srgbClr val="00008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1768015" indent="-160729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8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089473" indent="-160729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8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2410930" indent="-160729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8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2732387" indent="-160729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8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8C41CA07-01EC-4A10-90FA-B01392FA9271}" type="slidenum">
              <a:rPr lang="en-US" sz="1700">
                <a:solidFill>
                  <a:srgbClr val="FFFFFF"/>
                </a:solidFill>
                <a:ea typeface="Gill Sans" charset="0"/>
                <a:cs typeface="Gill Sans" charset="0"/>
              </a:rPr>
              <a:pPr eaLnBrk="1" hangingPunct="1"/>
              <a:t>26</a:t>
            </a:fld>
            <a:endParaRPr lang="en-US" sz="1700">
              <a:solidFill>
                <a:srgbClr val="FFFFFF"/>
              </a:solidFill>
              <a:ea typeface="Gill Sans" charset="0"/>
              <a:cs typeface="Gill Sans" charset="0"/>
            </a:endParaRPr>
          </a:p>
        </p:txBody>
      </p:sp>
      <p:sp>
        <p:nvSpPr>
          <p:cNvPr id="16387" name="Rectangle 1"/>
          <p:cNvSpPr>
            <a:spLocks noGrp="1" noChangeArrowheads="1"/>
          </p:cNvSpPr>
          <p:nvPr>
            <p:ph type="title"/>
          </p:nvPr>
        </p:nvSpPr>
        <p:spPr>
          <a:xfrm>
            <a:off x="2899063" y="13398"/>
            <a:ext cx="6026529" cy="7035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Quartz Cerenkov Detectors</a:t>
            </a:r>
          </a:p>
        </p:txBody>
      </p:sp>
      <p:sp>
        <p:nvSpPr>
          <p:cNvPr id="16389" name="Rectangle 3"/>
          <p:cNvSpPr>
            <a:spLocks/>
          </p:cNvSpPr>
          <p:nvPr/>
        </p:nvSpPr>
        <p:spPr bwMode="auto">
          <a:xfrm>
            <a:off x="-30970" y="3180767"/>
            <a:ext cx="5241727" cy="6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ea typeface="Gill Sans" charset="0"/>
                <a:cs typeface="Gill Sans" charset="0"/>
              </a:rPr>
              <a:t>Yield 100 </a:t>
            </a:r>
            <a:r>
              <a:rPr lang="en-US" sz="1600" dirty="0" err="1">
                <a:solidFill>
                  <a:schemeClr val="tx1"/>
                </a:solidFill>
                <a:ea typeface="Gill Sans" charset="0"/>
                <a:cs typeface="Gill Sans" charset="0"/>
              </a:rPr>
              <a:t>pe’s</a:t>
            </a:r>
            <a:r>
              <a:rPr lang="en-US" sz="1600" dirty="0">
                <a:solidFill>
                  <a:schemeClr val="tx1"/>
                </a:solidFill>
                <a:ea typeface="Gill Sans" charset="0"/>
                <a:cs typeface="Gill Sans" charset="0"/>
              </a:rPr>
              <a:t>/track with 2cm </a:t>
            </a:r>
            <a:r>
              <a:rPr lang="en-US" sz="1600" dirty="0" err="1">
                <a:solidFill>
                  <a:schemeClr val="tx1"/>
                </a:solidFill>
                <a:ea typeface="Gill Sans" charset="0"/>
                <a:cs typeface="Gill Sans" charset="0"/>
              </a:rPr>
              <a:t>Pb</a:t>
            </a:r>
            <a:r>
              <a:rPr lang="en-US" sz="1600" dirty="0">
                <a:solidFill>
                  <a:schemeClr val="tx1"/>
                </a:solidFill>
                <a:ea typeface="Gill Sans" charset="0"/>
                <a:cs typeface="Gill Sans" charset="0"/>
              </a:rPr>
              <a:t> pre-radiators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ea typeface="Gill Sans" charset="0"/>
                <a:cs typeface="Gill Sans" charset="0"/>
              </a:rPr>
              <a:t>Resolution limited by shower fluctuations.</a:t>
            </a:r>
          </a:p>
        </p:txBody>
      </p:sp>
      <p:pic>
        <p:nvPicPr>
          <p:cNvPr id="1639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" y="3849954"/>
            <a:ext cx="4010728" cy="3008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532064" y="2914209"/>
            <a:ext cx="2243166" cy="33855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lvl="1">
              <a:buNone/>
            </a:pPr>
            <a:r>
              <a:rPr lang="en-US" sz="1600" b="1" dirty="0" smtClean="0">
                <a:solidFill>
                  <a:srgbClr val="7A30A0"/>
                </a:solidFill>
              </a:rPr>
              <a:t>Simulation of MD face:</a:t>
            </a:r>
            <a:endParaRPr lang="en-US" sz="1600" b="1" dirty="0">
              <a:solidFill>
                <a:srgbClr val="7A30A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711538" y="4551812"/>
            <a:ext cx="1905000" cy="33855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lvl="1" algn="ctr"/>
            <a:r>
              <a:rPr lang="en-US" sz="1600" b="1" dirty="0">
                <a:solidFill>
                  <a:srgbClr val="7A30A0"/>
                </a:solidFill>
              </a:rPr>
              <a:t>Measured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747576" y="4033141"/>
            <a:ext cx="18170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None/>
            </a:pPr>
            <a:r>
              <a:rPr lang="en-US" sz="1400" dirty="0" smtClean="0"/>
              <a:t>Azimuthal direction</a:t>
            </a:r>
            <a:endParaRPr lang="en-US" sz="1400" dirty="0"/>
          </a:p>
        </p:txBody>
      </p:sp>
      <p:sp>
        <p:nvSpPr>
          <p:cNvPr id="16393" name="Rectangle 7"/>
          <p:cNvSpPr>
            <a:spLocks/>
          </p:cNvSpPr>
          <p:nvPr/>
        </p:nvSpPr>
        <p:spPr bwMode="auto">
          <a:xfrm>
            <a:off x="3765495" y="817460"/>
            <a:ext cx="5262006" cy="848916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Gill Sans" charset="0"/>
                <a:cs typeface="Gill Sans" charset="0"/>
              </a:rPr>
              <a:t>Azimuthal symmetry maximizes rate and decreases sensitivity to HC beam motion, transverse asymmetry.</a:t>
            </a:r>
          </a:p>
        </p:txBody>
      </p:sp>
      <p:sp>
        <p:nvSpPr>
          <p:cNvPr id="16391" name="Rectangle 5"/>
          <p:cNvSpPr>
            <a:spLocks/>
          </p:cNvSpPr>
          <p:nvPr/>
        </p:nvSpPr>
        <p:spPr bwMode="auto">
          <a:xfrm>
            <a:off x="3704095" y="1729628"/>
            <a:ext cx="5393767" cy="994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dirty="0" smtClean="0">
                <a:solidFill>
                  <a:schemeClr val="tx1"/>
                </a:solidFill>
                <a:ea typeface="Gill Sans" charset="0"/>
                <a:cs typeface="Gill Sans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ea typeface="Gill Sans" charset="0"/>
                <a:cs typeface="Gill Sans" charset="0"/>
              </a:rPr>
              <a:t>Spectrosil</a:t>
            </a:r>
            <a:r>
              <a:rPr lang="en-US" dirty="0" smtClean="0">
                <a:solidFill>
                  <a:schemeClr val="tx1"/>
                </a:solidFill>
                <a:ea typeface="Gill Sans" charset="0"/>
                <a:cs typeface="Gill Sans" charset="0"/>
              </a:rPr>
              <a:t> </a:t>
            </a:r>
            <a:r>
              <a:rPr lang="en-US" dirty="0">
                <a:solidFill>
                  <a:schemeClr val="tx1"/>
                </a:solidFill>
                <a:ea typeface="Gill Sans" charset="0"/>
                <a:cs typeface="Gill Sans" charset="0"/>
              </a:rPr>
              <a:t>2000: </a:t>
            </a:r>
            <a:r>
              <a:rPr lang="en-US" dirty="0" smtClean="0">
                <a:ea typeface="Gill Sans" charset="0"/>
                <a:cs typeface="Gill Sans" charset="0"/>
              </a:rPr>
              <a:t>Eight bars, each 2 m long, 1.25 cm thick</a:t>
            </a:r>
            <a:endParaRPr lang="en-US" dirty="0" smtClean="0">
              <a:solidFill>
                <a:schemeClr val="tx1"/>
              </a:solidFill>
              <a:ea typeface="Gill Sans" charset="0"/>
              <a:cs typeface="Gill Sans" charset="0"/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ea typeface="Gill Sans" charset="0"/>
                <a:cs typeface="Gill Sans" charset="0"/>
              </a:rPr>
              <a:t>Rad-hard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>
                <a:ea typeface="Gill Sans" charset="0"/>
                <a:cs typeface="Gill Sans" charset="0"/>
              </a:rPr>
              <a:t>N</a:t>
            </a:r>
            <a:r>
              <a:rPr lang="en-US" dirty="0" smtClean="0">
                <a:solidFill>
                  <a:schemeClr val="tx1"/>
                </a:solidFill>
                <a:ea typeface="Gill Sans" charset="0"/>
                <a:cs typeface="Gill Sans" charset="0"/>
              </a:rPr>
              <a:t>on-scintillating</a:t>
            </a:r>
            <a:r>
              <a:rPr lang="en-US" dirty="0">
                <a:solidFill>
                  <a:schemeClr val="tx1"/>
                </a:solidFill>
                <a:ea typeface="Gill Sans" charset="0"/>
                <a:cs typeface="Gill Sans" charset="0"/>
              </a:rPr>
              <a:t>, </a:t>
            </a:r>
            <a:r>
              <a:rPr lang="en-US" dirty="0" smtClean="0">
                <a:solidFill>
                  <a:schemeClr val="tx1"/>
                </a:solidFill>
                <a:ea typeface="Gill Sans" charset="0"/>
                <a:cs typeface="Gill Sans" charset="0"/>
              </a:rPr>
              <a:t>low-luminescence</a:t>
            </a:r>
            <a:endParaRPr lang="en-US" dirty="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953" y="117470"/>
            <a:ext cx="1059873" cy="584775"/>
          </a:xfrm>
          <a:prstGeom prst="rect">
            <a:avLst/>
          </a:prstGeom>
          <a:solidFill>
            <a:schemeClr val="bg1"/>
          </a:solidFill>
          <a:ln w="19050">
            <a:solidFill>
              <a:srgbClr val="00A24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Quartz </a:t>
            </a:r>
          </a:p>
          <a:p>
            <a:pPr algn="ctr"/>
            <a:r>
              <a:rPr lang="en-US" sz="1600" b="1" dirty="0" smtClean="0"/>
              <a:t>Bars</a:t>
            </a:r>
            <a:endParaRPr lang="en-US" sz="1600" b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1/16/2015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Greg Smith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757101" y="5557141"/>
            <a:ext cx="18170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None/>
            </a:pPr>
            <a:r>
              <a:rPr lang="en-US" sz="1400" dirty="0" smtClean="0"/>
              <a:t>Azimuthal direction</a:t>
            </a:r>
            <a:endParaRPr lang="en-US" sz="1400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79240" y="2699305"/>
            <a:ext cx="3998193" cy="4072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32064" y="3904578"/>
            <a:ext cx="2463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Charge-normalized Yield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92985" y="4726070"/>
            <a:ext cx="2658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Quartet Asymmetry width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</a:rPr>
              <a:t>f</a:t>
            </a:r>
            <a:r>
              <a:rPr lang="en-US" sz="1400" dirty="0" smtClean="0">
                <a:solidFill>
                  <a:srgbClr val="FF0000"/>
                </a:solidFill>
              </a:rPr>
              <a:t>(</a:t>
            </a:r>
            <a:r>
              <a:rPr lang="en-US" sz="1400" dirty="0" err="1" smtClean="0">
                <a:solidFill>
                  <a:srgbClr val="FF0000"/>
                </a:solidFill>
              </a:rPr>
              <a:t>tgt</a:t>
            </a:r>
            <a:r>
              <a:rPr lang="en-US" sz="1400" dirty="0" smtClean="0">
                <a:solidFill>
                  <a:srgbClr val="FF0000"/>
                </a:solidFill>
              </a:rPr>
              <a:t>, BCMs, HCBA, stats, det. </a:t>
            </a:r>
            <a:r>
              <a:rPr lang="en-US" sz="1400" dirty="0">
                <a:solidFill>
                  <a:srgbClr val="FF0000"/>
                </a:solidFill>
              </a:rPr>
              <a:t>r</a:t>
            </a:r>
            <a:r>
              <a:rPr lang="en-US" sz="1400" dirty="0" smtClean="0">
                <a:solidFill>
                  <a:srgbClr val="FF0000"/>
                </a:solidFill>
              </a:rPr>
              <a:t>es.)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15440" y="2776115"/>
            <a:ext cx="22022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Results over entire </a:t>
            </a:r>
            <a:r>
              <a:rPr lang="en-US" sz="1600" dirty="0" err="1" smtClean="0">
                <a:solidFill>
                  <a:srgbClr val="FF0000"/>
                </a:solidFill>
              </a:rPr>
              <a:t>expt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62311" y="6032376"/>
            <a:ext cx="15676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Scaled by </a:t>
            </a:r>
            <a:r>
              <a:rPr lang="en-US" sz="1200" dirty="0" err="1" smtClean="0"/>
              <a:t>sqrt</a:t>
            </a:r>
            <a:r>
              <a:rPr lang="en-US" sz="1200" dirty="0" smtClean="0"/>
              <a:t>(I</a:t>
            </a:r>
            <a:r>
              <a:rPr lang="en-US" sz="1200" baseline="-25000" dirty="0" smtClean="0"/>
              <a:t>B</a:t>
            </a:r>
            <a:r>
              <a:rPr lang="en-US" sz="1200" dirty="0" smtClean="0"/>
              <a:t>/180)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8528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11141" y="4465934"/>
            <a:ext cx="5020316" cy="2345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Quartz Detector Results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24813" y="1797747"/>
            <a:ext cx="4503000" cy="2469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0" y="1636186"/>
            <a:ext cx="4624813" cy="3322460"/>
            <a:chOff x="0" y="1988385"/>
            <a:chExt cx="4624813" cy="3322460"/>
          </a:xfrm>
        </p:grpSpPr>
        <p:pic>
          <p:nvPicPr>
            <p:cNvPr id="11267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0" y="1988385"/>
              <a:ext cx="4624813" cy="3322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2920585" y="2659636"/>
              <a:ext cx="11210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measured</a:t>
              </a:r>
              <a:endParaRPr lang="en-US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920585" y="3043686"/>
              <a:ext cx="9516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GEANT4</a:t>
              </a:r>
              <a:endParaRPr lang="en-US" dirty="0"/>
            </a:p>
          </p:txBody>
        </p:sp>
        <p:cxnSp>
          <p:nvCxnSpPr>
            <p:cNvPr id="6" name="Straight Arrow Connector 5"/>
            <p:cNvCxnSpPr>
              <a:stCxn id="3" idx="1"/>
            </p:cNvCxnSpPr>
            <p:nvPr/>
          </p:nvCxnSpPr>
          <p:spPr>
            <a:xfrm flipH="1">
              <a:off x="1960461" y="2844302"/>
              <a:ext cx="960124" cy="50662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H="1">
              <a:off x="2312406" y="3228352"/>
              <a:ext cx="608179" cy="18466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251494" y="1124700"/>
            <a:ext cx="43780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Main quartz detector pulse height spectrum.</a:t>
            </a:r>
          </a:p>
          <a:p>
            <a:pPr algn="ctr"/>
            <a:r>
              <a:rPr lang="en-US" dirty="0" smtClean="0"/>
              <a:t>50 </a:t>
            </a:r>
            <a:r>
              <a:rPr lang="en-US" dirty="0" err="1" smtClean="0"/>
              <a:t>pA</a:t>
            </a:r>
            <a:r>
              <a:rPr lang="en-US" dirty="0" smtClean="0"/>
              <a:t>, LH2, sum from both ends.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91459" y="1966977"/>
            <a:ext cx="9653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200399"/>
                </a:solidFill>
              </a:rPr>
              <a:t>Raw Yield</a:t>
            </a:r>
          </a:p>
          <a:p>
            <a:pPr algn="ctr"/>
            <a:r>
              <a:rPr lang="el-GR" sz="1400" dirty="0" smtClean="0">
                <a:solidFill>
                  <a:srgbClr val="200399"/>
                </a:solidFill>
                <a:latin typeface="Times New Roman"/>
                <a:cs typeface="Times New Roman"/>
              </a:rPr>
              <a:t>σ</a:t>
            </a:r>
            <a:r>
              <a:rPr lang="en-US" sz="1400" dirty="0" smtClean="0">
                <a:solidFill>
                  <a:srgbClr val="200399"/>
                </a:solidFill>
                <a:latin typeface="Times New Roman"/>
                <a:cs typeface="Times New Roman"/>
              </a:rPr>
              <a:t> = 50 mV</a:t>
            </a:r>
            <a:endParaRPr lang="en-US" sz="1400" dirty="0">
              <a:solidFill>
                <a:srgbClr val="200399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17967" y="1867462"/>
            <a:ext cx="14169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70C0"/>
                </a:solidFill>
              </a:rPr>
              <a:t>Charge-normalized Yield</a:t>
            </a:r>
          </a:p>
          <a:p>
            <a:pPr algn="ctr"/>
            <a:r>
              <a:rPr lang="el-GR" sz="1400" dirty="0" smtClean="0">
                <a:solidFill>
                  <a:srgbClr val="0070C0"/>
                </a:solidFill>
                <a:latin typeface="Times New Roman"/>
                <a:cs typeface="Times New Roman"/>
              </a:rPr>
              <a:t>σ</a:t>
            </a:r>
            <a:r>
              <a:rPr lang="en-US" sz="1400" dirty="0" smtClean="0">
                <a:solidFill>
                  <a:srgbClr val="0070C0"/>
                </a:solidFill>
                <a:latin typeface="Times New Roman"/>
                <a:cs typeface="Times New Roman"/>
              </a:rPr>
              <a:t> = 13 mV</a:t>
            </a:r>
            <a:endParaRPr lang="en-US" sz="1400" dirty="0">
              <a:solidFill>
                <a:srgbClr val="0070C0"/>
              </a:solidFill>
            </a:endParaRPr>
          </a:p>
        </p:txBody>
      </p:sp>
      <p:cxnSp>
        <p:nvCxnSpPr>
          <p:cNvPr id="14" name="Straight Arrow Connector 13"/>
          <p:cNvCxnSpPr>
            <a:stCxn id="11" idx="2"/>
          </p:cNvCxnSpPr>
          <p:nvPr/>
        </p:nvCxnSpPr>
        <p:spPr>
          <a:xfrm>
            <a:off x="5874123" y="2490197"/>
            <a:ext cx="426102" cy="209108"/>
          </a:xfrm>
          <a:prstGeom prst="straightConnector1">
            <a:avLst/>
          </a:prstGeom>
          <a:ln w="28575">
            <a:solidFill>
              <a:srgbClr val="200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5" idx="2"/>
          </p:cNvCxnSpPr>
          <p:nvPr/>
        </p:nvCxnSpPr>
        <p:spPr>
          <a:xfrm flipH="1">
            <a:off x="7106730" y="2606126"/>
            <a:ext cx="1019731" cy="438824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105604" y="2825538"/>
            <a:ext cx="10641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n>
                  <a:solidFill>
                    <a:srgbClr val="FF0000"/>
                  </a:solidFill>
                </a:ln>
                <a:solidFill>
                  <a:srgbClr val="200399"/>
                </a:solidFill>
              </a:rPr>
              <a:t>Shot</a:t>
            </a:r>
          </a:p>
          <a:p>
            <a:pPr algn="ctr"/>
            <a:r>
              <a:rPr lang="en-US" sz="1400" dirty="0" smtClean="0">
                <a:ln>
                  <a:solidFill>
                    <a:srgbClr val="FF0000"/>
                  </a:solidFill>
                </a:ln>
                <a:solidFill>
                  <a:srgbClr val="200399"/>
                </a:solidFill>
              </a:rPr>
              <a:t>(stat. noise)</a:t>
            </a:r>
            <a:endParaRPr lang="en-US" sz="1400" dirty="0">
              <a:ln>
                <a:solidFill>
                  <a:srgbClr val="FF0000"/>
                </a:solidFill>
              </a:ln>
              <a:solidFill>
                <a:srgbClr val="200399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5954580" y="3044950"/>
            <a:ext cx="921733" cy="49926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186480" y="1239915"/>
            <a:ext cx="3418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~6 min. main quartz detector yield</a:t>
            </a:r>
          </a:p>
          <a:p>
            <a:pPr algn="ctr"/>
            <a:r>
              <a:rPr lang="en-US" dirty="0" smtClean="0"/>
              <a:t>(mean subtracted)</a:t>
            </a:r>
            <a:endParaRPr lang="en-US" dirty="0"/>
          </a:p>
        </p:txBody>
      </p:sp>
      <p:pic>
        <p:nvPicPr>
          <p:cNvPr id="19458" name="Picture 2" descr="http://qweak.jlab.org/PICS/29.04.2010/P100088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6178" y="4958646"/>
            <a:ext cx="3070863" cy="191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86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398"/>
            <a:ext cx="8229600" cy="836346"/>
          </a:xfrm>
        </p:spPr>
        <p:txBody>
          <a:bodyPr/>
          <a:lstStyle/>
          <a:p>
            <a:pPr eaLnBrk="1" hangingPunct="1"/>
            <a:r>
              <a:rPr lang="en-US" dirty="0" smtClean="0"/>
              <a:t>Determining the Kinematics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1/16/2015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Greg Smith</a:t>
            </a:r>
            <a:endParaRPr lang="en-US" dirty="0"/>
          </a:p>
        </p:txBody>
      </p:sp>
      <p:sp>
        <p:nvSpPr>
          <p:cNvPr id="2560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100">
                <a:solidFill>
                  <a:srgbClr val="00008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522368" indent="-200911" eaLnBrk="0" hangingPunct="0">
              <a:defRPr sz="2100">
                <a:solidFill>
                  <a:srgbClr val="00008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803643" indent="-160729" eaLnBrk="0" hangingPunct="0">
              <a:defRPr sz="2100">
                <a:solidFill>
                  <a:srgbClr val="00008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125101" indent="-160729" eaLnBrk="0" hangingPunct="0">
              <a:defRPr sz="2100">
                <a:solidFill>
                  <a:srgbClr val="00008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1446558" indent="-160729" eaLnBrk="0" hangingPunct="0">
              <a:defRPr sz="2100">
                <a:solidFill>
                  <a:srgbClr val="00008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1768015" indent="-160729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8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089473" indent="-160729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8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2410930" indent="-160729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8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2732387" indent="-160729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8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040223C7-A696-468D-A8C6-D17434C7C0FB}" type="slidenum">
              <a:rPr lang="en-US" sz="1700">
                <a:solidFill>
                  <a:srgbClr val="FFFFFF"/>
                </a:solidFill>
                <a:ea typeface="Gill Sans" charset="0"/>
                <a:cs typeface="Gill Sans" charset="0"/>
              </a:rPr>
              <a:pPr eaLnBrk="1" hangingPunct="1"/>
              <a:t>28</a:t>
            </a:fld>
            <a:endParaRPr lang="en-US" sz="1700">
              <a:solidFill>
                <a:srgbClr val="FFFFFF"/>
              </a:solidFill>
              <a:ea typeface="Gill Sans" charset="0"/>
              <a:cs typeface="Gill Sans" charset="0"/>
            </a:endParaRPr>
          </a:p>
        </p:txBody>
      </p:sp>
      <p:pic>
        <p:nvPicPr>
          <p:cNvPr id="25603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1" y="1665387"/>
            <a:ext cx="5942439" cy="2540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Rectangle 3"/>
          <p:cNvSpPr>
            <a:spLocks/>
          </p:cNvSpPr>
          <p:nvPr/>
        </p:nvSpPr>
        <p:spPr bwMode="auto">
          <a:xfrm>
            <a:off x="445333" y="950705"/>
            <a:ext cx="3868049" cy="696516"/>
          </a:xfrm>
          <a:prstGeom prst="rect">
            <a:avLst/>
          </a:prstGeom>
          <a:solidFill>
            <a:srgbClr val="FFFF00">
              <a:alpha val="79999"/>
            </a:srgbClr>
          </a:solidFill>
          <a:ln w="38100">
            <a:solidFill>
              <a:schemeClr val="tx1"/>
            </a:solidFill>
          </a:ln>
          <a:extLst/>
        </p:spPr>
        <p:txBody>
          <a:bodyPr lIns="0" tIns="0" rIns="0" bIns="0" anchor="ctr"/>
          <a:lstStyle/>
          <a:p>
            <a:pPr algn="l"/>
            <a:r>
              <a:rPr lang="en-US" dirty="0" smtClean="0">
                <a:solidFill>
                  <a:schemeClr val="tx1"/>
                </a:solidFill>
                <a:ea typeface="Gill Sans" charset="0"/>
                <a:cs typeface="Gill Sans" charset="0"/>
              </a:rPr>
              <a:t> Required </a:t>
            </a:r>
            <a:r>
              <a:rPr lang="en-US" dirty="0">
                <a:solidFill>
                  <a:schemeClr val="tx1"/>
                </a:solidFill>
                <a:ea typeface="Gill Sans" charset="0"/>
                <a:cs typeface="Gill Sans" charset="0"/>
              </a:rPr>
              <a:t>uncertainty on Q</a:t>
            </a:r>
            <a:r>
              <a:rPr lang="en-US" baseline="32000" dirty="0">
                <a:solidFill>
                  <a:schemeClr val="tx1"/>
                </a:solidFill>
                <a:ea typeface="Gill Sans" charset="0"/>
                <a:cs typeface="Gill Sans" charset="0"/>
              </a:rPr>
              <a:t>2</a:t>
            </a:r>
            <a:r>
              <a:rPr lang="en-US" dirty="0">
                <a:solidFill>
                  <a:schemeClr val="tx1"/>
                </a:solidFill>
                <a:ea typeface="Gill Sans" charset="0"/>
                <a:cs typeface="Gill Sans" charset="0"/>
              </a:rPr>
              <a:t> is 0.5</a:t>
            </a:r>
            <a:r>
              <a:rPr lang="en-US" dirty="0" smtClean="0">
                <a:solidFill>
                  <a:schemeClr val="tx1"/>
                </a:solidFill>
                <a:ea typeface="Gill Sans" charset="0"/>
                <a:cs typeface="Gill Sans" charset="0"/>
              </a:rPr>
              <a:t>% </a:t>
            </a:r>
            <a:endParaRPr lang="en-US" dirty="0">
              <a:solidFill>
                <a:schemeClr val="tx1"/>
              </a:solidFill>
              <a:ea typeface="Gill Sans" charset="0"/>
              <a:cs typeface="Gill Sans" charset="0"/>
            </a:endParaRPr>
          </a:p>
          <a:p>
            <a:pPr algn="l"/>
            <a:r>
              <a:rPr lang="en-US" dirty="0" smtClean="0">
                <a:solidFill>
                  <a:schemeClr val="tx1"/>
                </a:solidFill>
                <a:ea typeface="Gill Sans" charset="0"/>
                <a:cs typeface="Gill Sans" charset="0"/>
              </a:rPr>
              <a:t> Combination </a:t>
            </a:r>
            <a:r>
              <a:rPr lang="en-US" dirty="0">
                <a:solidFill>
                  <a:schemeClr val="tx1"/>
                </a:solidFill>
                <a:ea typeface="Gill Sans" charset="0"/>
                <a:cs typeface="Gill Sans" charset="0"/>
              </a:rPr>
              <a:t>of tracking and simulation</a:t>
            </a:r>
          </a:p>
        </p:txBody>
      </p:sp>
      <p:pic>
        <p:nvPicPr>
          <p:cNvPr id="2560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167" y="849744"/>
            <a:ext cx="4198069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281" y="1497678"/>
            <a:ext cx="2172929" cy="2897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5684832" y="764019"/>
            <a:ext cx="457929" cy="4492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11018" y="4303514"/>
            <a:ext cx="5254764" cy="2109161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r>
              <a:rPr lang="en-US" sz="2400" dirty="0" smtClean="0">
                <a:solidFill>
                  <a:srgbClr val="0606BA"/>
                </a:solidFill>
                <a:latin typeface="Comic Sans MS" pitchFamily="66" charset="0"/>
              </a:rPr>
              <a:t>HDCs      before magnet to </a:t>
            </a:r>
            <a:r>
              <a:rPr lang="en-US" sz="2400" dirty="0" err="1" smtClean="0">
                <a:solidFill>
                  <a:srgbClr val="0606BA"/>
                </a:solidFill>
                <a:latin typeface="Comic Sans MS" pitchFamily="66" charset="0"/>
              </a:rPr>
              <a:t>msr</a:t>
            </a:r>
            <a:r>
              <a:rPr lang="en-US" sz="2400" dirty="0" smtClean="0">
                <a:solidFill>
                  <a:srgbClr val="0606BA"/>
                </a:solidFill>
                <a:latin typeface="Comic Sans MS" pitchFamily="66" charset="0"/>
              </a:rPr>
              <a:t> </a:t>
            </a:r>
            <a:r>
              <a:rPr lang="el-GR" sz="2400" dirty="0" smtClean="0">
                <a:latin typeface="Comic Sans MS" pitchFamily="66" charset="0"/>
                <a:cs typeface="Arial"/>
              </a:rPr>
              <a:t>θ</a:t>
            </a:r>
            <a:endParaRPr lang="en-US" sz="2400" dirty="0" smtClean="0">
              <a:latin typeface="Comic Sans MS" pitchFamily="66" charset="0"/>
              <a:cs typeface="Arial"/>
            </a:endParaRPr>
          </a:p>
          <a:p>
            <a:pPr lvl="1"/>
            <a:r>
              <a:rPr lang="en-US" sz="2000" dirty="0" smtClean="0">
                <a:solidFill>
                  <a:srgbClr val="0606BA"/>
                </a:solidFill>
                <a:latin typeface="Comic Sans MS" pitchFamily="66" charset="0"/>
                <a:cs typeface="Arial"/>
              </a:rPr>
              <a:t>Q</a:t>
            </a:r>
            <a:r>
              <a:rPr lang="en-US" sz="2000" baseline="30000" dirty="0" smtClean="0">
                <a:solidFill>
                  <a:srgbClr val="0606BA"/>
                </a:solidFill>
                <a:latin typeface="Comic Sans MS" pitchFamily="66" charset="0"/>
                <a:cs typeface="Arial"/>
              </a:rPr>
              <a:t>2</a:t>
            </a:r>
            <a:r>
              <a:rPr lang="en-US" sz="2000" dirty="0" smtClean="0">
                <a:solidFill>
                  <a:srgbClr val="0606BA"/>
                </a:solidFill>
                <a:latin typeface="Comic Sans MS" pitchFamily="66" charset="0"/>
                <a:cs typeface="Arial"/>
              </a:rPr>
              <a:t> = 2E</a:t>
            </a:r>
            <a:r>
              <a:rPr lang="en-US" sz="2000" baseline="30000" dirty="0" smtClean="0">
                <a:solidFill>
                  <a:srgbClr val="0606BA"/>
                </a:solidFill>
                <a:latin typeface="Comic Sans MS" pitchFamily="66" charset="0"/>
                <a:cs typeface="Arial"/>
              </a:rPr>
              <a:t>2</a:t>
            </a:r>
            <a:r>
              <a:rPr lang="en-US" sz="2000" dirty="0" smtClean="0">
                <a:solidFill>
                  <a:srgbClr val="0606BA"/>
                </a:solidFill>
                <a:latin typeface="Comic Sans MS" pitchFamily="66" charset="0"/>
                <a:cs typeface="Arial"/>
              </a:rPr>
              <a:t> (1-cos</a:t>
            </a:r>
            <a:r>
              <a:rPr lang="el-GR" sz="2000" dirty="0" smtClean="0">
                <a:solidFill>
                  <a:srgbClr val="FF0000"/>
                </a:solidFill>
                <a:latin typeface="Arial"/>
                <a:cs typeface="Arial"/>
              </a:rPr>
              <a:t>θ</a:t>
            </a:r>
            <a:r>
              <a:rPr lang="en-US" sz="2000" dirty="0" smtClean="0">
                <a:solidFill>
                  <a:srgbClr val="0606BA"/>
                </a:solidFill>
                <a:latin typeface="Arial"/>
                <a:cs typeface="Arial"/>
              </a:rPr>
              <a:t>) / </a:t>
            </a:r>
            <a:r>
              <a:rPr lang="en-US" sz="2000" dirty="0">
                <a:latin typeface="Arial"/>
                <a:cs typeface="Arial"/>
              </a:rPr>
              <a:t>[</a:t>
            </a:r>
            <a:r>
              <a:rPr lang="en-US" sz="2000" dirty="0" smtClean="0">
                <a:solidFill>
                  <a:srgbClr val="0606BA"/>
                </a:solidFill>
                <a:latin typeface="Arial"/>
                <a:cs typeface="Arial"/>
              </a:rPr>
              <a:t>1 + E/M</a:t>
            </a:r>
            <a:r>
              <a:rPr lang="en-US" sz="2000" dirty="0" smtClean="0">
                <a:solidFill>
                  <a:srgbClr val="0606BA"/>
                </a:solidFill>
                <a:latin typeface="Comic Sans MS" pitchFamily="66" charset="0"/>
                <a:cs typeface="Arial"/>
              </a:rPr>
              <a:t>(1-cos</a:t>
            </a:r>
            <a:r>
              <a:rPr lang="el-GR" sz="2000" dirty="0">
                <a:solidFill>
                  <a:srgbClr val="FF0000"/>
                </a:solidFill>
                <a:latin typeface="Arial"/>
                <a:cs typeface="Arial"/>
              </a:rPr>
              <a:t>θ</a:t>
            </a:r>
            <a:r>
              <a:rPr lang="en-US" sz="2000" dirty="0" smtClean="0">
                <a:solidFill>
                  <a:srgbClr val="0606BA"/>
                </a:solidFill>
                <a:latin typeface="Arial"/>
                <a:cs typeface="Arial"/>
              </a:rPr>
              <a:t>)]</a:t>
            </a:r>
          </a:p>
          <a:p>
            <a:pPr marL="457200" lvl="1" indent="0">
              <a:buNone/>
            </a:pPr>
            <a:endParaRPr lang="en-US" sz="2000" dirty="0" smtClean="0">
              <a:solidFill>
                <a:srgbClr val="0606BA"/>
              </a:solidFill>
              <a:latin typeface="Comic Sans MS" pitchFamily="66" charset="0"/>
              <a:cs typeface="Arial"/>
            </a:endParaRPr>
          </a:p>
          <a:p>
            <a:r>
              <a:rPr lang="en-US" sz="2400" dirty="0" smtClean="0">
                <a:solidFill>
                  <a:srgbClr val="00A249"/>
                </a:solidFill>
                <a:latin typeface="Comic Sans MS" pitchFamily="66" charset="0"/>
                <a:cs typeface="Arial"/>
              </a:rPr>
              <a:t>VDCs </a:t>
            </a:r>
            <a:r>
              <a:rPr lang="en-US" sz="2400" dirty="0" smtClean="0">
                <a:solidFill>
                  <a:srgbClr val="00A249"/>
                </a:solidFill>
                <a:latin typeface="Comic Sans MS" pitchFamily="66" charset="0"/>
              </a:rPr>
              <a:t> &amp; trigger scintillators after magnet to </a:t>
            </a:r>
            <a:r>
              <a:rPr lang="en-US" sz="2400" dirty="0" err="1" smtClean="0">
                <a:solidFill>
                  <a:srgbClr val="00A249"/>
                </a:solidFill>
                <a:latin typeface="Comic Sans MS" pitchFamily="66" charset="0"/>
              </a:rPr>
              <a:t>msr</a:t>
            </a:r>
            <a:r>
              <a:rPr lang="en-US" sz="2400" dirty="0" smtClean="0">
                <a:solidFill>
                  <a:srgbClr val="00A249"/>
                </a:solidFill>
                <a:latin typeface="Comic Sans MS" pitchFamily="66" charset="0"/>
              </a:rPr>
              <a:t> light weighted Q</a:t>
            </a:r>
            <a:r>
              <a:rPr lang="en-US" sz="2400" baseline="30000" dirty="0" smtClean="0">
                <a:solidFill>
                  <a:srgbClr val="00A249"/>
                </a:solidFill>
                <a:latin typeface="Comic Sans MS" pitchFamily="66" charset="0"/>
              </a:rPr>
              <a:t>2</a:t>
            </a:r>
            <a:r>
              <a:rPr lang="en-US" sz="2400" dirty="0" smtClean="0">
                <a:solidFill>
                  <a:srgbClr val="00A249"/>
                </a:solidFill>
                <a:latin typeface="Comic Sans MS" pitchFamily="66" charset="0"/>
              </a:rPr>
              <a:t> across quartz bars</a:t>
            </a:r>
            <a:endParaRPr lang="en-US" sz="2400" dirty="0">
              <a:solidFill>
                <a:srgbClr val="00A249"/>
              </a:solidFill>
              <a:latin typeface="Comic Sans MS" pitchFamily="66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256145" y="3158836"/>
            <a:ext cx="212437" cy="1154546"/>
          </a:xfrm>
          <a:prstGeom prst="straightConnector1">
            <a:avLst/>
          </a:prstGeom>
          <a:ln w="19050">
            <a:solidFill>
              <a:srgbClr val="0606B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1468582" y="2096656"/>
            <a:ext cx="2102391" cy="3193133"/>
          </a:xfrm>
          <a:prstGeom prst="straightConnector1">
            <a:avLst/>
          </a:prstGeom>
          <a:ln w="19050">
            <a:solidFill>
              <a:srgbClr val="00A24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794327" y="4313380"/>
            <a:ext cx="877455" cy="360218"/>
          </a:xfrm>
          <a:prstGeom prst="rect">
            <a:avLst/>
          </a:prstGeom>
          <a:noFill/>
          <a:ln>
            <a:solidFill>
              <a:srgbClr val="0606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822696" y="5289789"/>
            <a:ext cx="768598" cy="360218"/>
          </a:xfrm>
          <a:prstGeom prst="rect">
            <a:avLst/>
          </a:prstGeom>
          <a:noFill/>
          <a:ln>
            <a:solidFill>
              <a:srgbClr val="00A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24" name="Content Placeholder 3" descr="R3 movie2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480" y="4394917"/>
            <a:ext cx="3601520" cy="24424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67625" y="6605200"/>
            <a:ext cx="5467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radial</a:t>
            </a:r>
            <a:endParaRPr lang="en-US" sz="1200" b="1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5256855" y="5458572"/>
            <a:ext cx="8178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azimuthal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91051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257800" cy="6397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Tracking System</a:t>
            </a:r>
            <a:endParaRPr lang="en-US" dirty="0"/>
          </a:p>
        </p:txBody>
      </p:sp>
      <p:pic>
        <p:nvPicPr>
          <p:cNvPr id="8" name="Picture 15" descr="Picture4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39763"/>
            <a:ext cx="3078123" cy="2307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Region2_chamber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735" y="3900738"/>
            <a:ext cx="4328409" cy="2895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IMG_008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17" y="3121760"/>
            <a:ext cx="2731290" cy="3659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7" name="Picture 1" descr="C:\Documents and Settings\smithg.JLAB\My Documents\qw\Tracking\P100067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252883" y="536280"/>
            <a:ext cx="4290237" cy="3217678"/>
          </a:xfrm>
          <a:prstGeom prst="rect">
            <a:avLst/>
          </a:prstGeom>
          <a:noFill/>
        </p:spPr>
      </p:pic>
      <p:pic>
        <p:nvPicPr>
          <p:cNvPr id="7" name="Picture 2" descr="C:\Documents and Settings\smithg.JLAB\My Documents\qw\Installation\5_20_2010\DSC0054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25410" y="1283333"/>
            <a:ext cx="3404839" cy="2553629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539476" y="907772"/>
            <a:ext cx="614480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VDC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176925" y="916811"/>
            <a:ext cx="742189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VDCs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7749785" y="316597"/>
            <a:ext cx="918627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pPr algn="ctr"/>
            <a:r>
              <a:rPr lang="en-US" dirty="0"/>
              <a:t>VDC</a:t>
            </a:r>
          </a:p>
          <a:p>
            <a:r>
              <a:rPr lang="en-US" dirty="0"/>
              <a:t>rotator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35329" y="3221292"/>
            <a:ext cx="918627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pPr algn="ctr"/>
            <a:r>
              <a:rPr lang="en-US" dirty="0"/>
              <a:t>H</a:t>
            </a:r>
            <a:r>
              <a:rPr lang="en-US" dirty="0" smtClean="0"/>
              <a:t>DC</a:t>
            </a:r>
            <a:endParaRPr lang="en-US" dirty="0"/>
          </a:p>
          <a:p>
            <a:r>
              <a:rPr lang="en-US" dirty="0"/>
              <a:t>rotator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442545" y="4556243"/>
            <a:ext cx="701120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HDCs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95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-392019" y="986474"/>
            <a:ext cx="3043769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600" u="sng" dirty="0" smtClean="0">
                <a:solidFill>
                  <a:srgbClr val="000099"/>
                </a:solidFill>
                <a:latin typeface="Calibri" pitchFamily="34" charset="0"/>
              </a:rPr>
              <a:t>Parameters:</a:t>
            </a:r>
          </a:p>
          <a:p>
            <a:pPr lvl="1"/>
            <a:r>
              <a:rPr lang="en-US" sz="1600" dirty="0" err="1" smtClean="0">
                <a:solidFill>
                  <a:srgbClr val="000099"/>
                </a:solidFill>
                <a:latin typeface="Calibri" pitchFamily="34" charset="0"/>
              </a:rPr>
              <a:t>E</a:t>
            </a:r>
            <a:r>
              <a:rPr lang="en-US" sz="1600" baseline="-25000" dirty="0" err="1" smtClean="0">
                <a:solidFill>
                  <a:srgbClr val="000099"/>
                </a:solidFill>
                <a:latin typeface="Calibri" pitchFamily="34" charset="0"/>
              </a:rPr>
              <a:t>beam</a:t>
            </a:r>
            <a:r>
              <a:rPr lang="en-US" sz="1600" i="1" dirty="0">
                <a:solidFill>
                  <a:srgbClr val="000099"/>
                </a:solidFill>
                <a:latin typeface="Calibri" pitchFamily="34" charset="0"/>
              </a:rPr>
              <a:t>= </a:t>
            </a:r>
            <a:r>
              <a:rPr lang="en-US" sz="1600" dirty="0" smtClean="0">
                <a:solidFill>
                  <a:srgbClr val="000099"/>
                </a:solidFill>
                <a:latin typeface="Calibri" pitchFamily="34" charset="0"/>
              </a:rPr>
              <a:t>1.165 </a:t>
            </a:r>
            <a:r>
              <a:rPr lang="en-US" sz="1600" dirty="0" err="1">
                <a:solidFill>
                  <a:srgbClr val="000099"/>
                </a:solidFill>
                <a:latin typeface="Calibri" pitchFamily="34" charset="0"/>
              </a:rPr>
              <a:t>GeV</a:t>
            </a:r>
            <a:endParaRPr lang="en-US" sz="1600" dirty="0">
              <a:solidFill>
                <a:srgbClr val="000099"/>
              </a:solidFill>
              <a:latin typeface="Calibri" pitchFamily="34" charset="0"/>
            </a:endParaRPr>
          </a:p>
          <a:p>
            <a:pPr lvl="1"/>
            <a:r>
              <a:rPr lang="en-US" sz="1600" dirty="0" smtClean="0">
                <a:solidFill>
                  <a:srgbClr val="000099"/>
                </a:solidFill>
              </a:rPr>
              <a:t>&lt;Q</a:t>
            </a:r>
            <a:r>
              <a:rPr lang="en-US" sz="1600" baseline="30000" dirty="0" smtClean="0">
                <a:solidFill>
                  <a:srgbClr val="000099"/>
                </a:solidFill>
              </a:rPr>
              <a:t>2</a:t>
            </a:r>
            <a:r>
              <a:rPr lang="en-US" sz="1600" dirty="0" smtClean="0">
                <a:solidFill>
                  <a:srgbClr val="000099"/>
                </a:solidFill>
              </a:rPr>
              <a:t>&gt; = 0.025 </a:t>
            </a:r>
            <a:r>
              <a:rPr lang="en-US" sz="1600" dirty="0">
                <a:solidFill>
                  <a:srgbClr val="000099"/>
                </a:solidFill>
              </a:rPr>
              <a:t>GeV</a:t>
            </a:r>
            <a:r>
              <a:rPr lang="en-US" sz="1600" baseline="30000" dirty="0">
                <a:solidFill>
                  <a:srgbClr val="000099"/>
                </a:solidFill>
              </a:rPr>
              <a:t>2</a:t>
            </a:r>
          </a:p>
          <a:p>
            <a:pPr lvl="1"/>
            <a:r>
              <a:rPr lang="en-US" sz="1600" dirty="0" smtClean="0">
                <a:solidFill>
                  <a:srgbClr val="000099"/>
                </a:solidFill>
                <a:ea typeface="Cambria Math"/>
              </a:rPr>
              <a:t>&lt;θ&gt; = 7.9° ± 3°</a:t>
            </a:r>
          </a:p>
          <a:p>
            <a:pPr lvl="1"/>
            <a:r>
              <a:rPr lang="el-GR" sz="1600" dirty="0" smtClean="0">
                <a:solidFill>
                  <a:srgbClr val="000099"/>
                </a:solidFill>
                <a:ea typeface="Cambria Math"/>
              </a:rPr>
              <a:t>φ</a:t>
            </a:r>
            <a:r>
              <a:rPr lang="en-US" sz="1600" dirty="0" smtClean="0">
                <a:solidFill>
                  <a:srgbClr val="000099"/>
                </a:solidFill>
                <a:ea typeface="Cambria Math"/>
              </a:rPr>
              <a:t> coverage = 50% of 2</a:t>
            </a:r>
            <a:r>
              <a:rPr lang="el-GR" sz="1600" dirty="0" smtClean="0">
                <a:solidFill>
                  <a:srgbClr val="000099"/>
                </a:solidFill>
                <a:ea typeface="Cambria Math"/>
              </a:rPr>
              <a:t>π</a:t>
            </a:r>
            <a:endParaRPr lang="en-US" sz="1600" dirty="0" smtClean="0">
              <a:solidFill>
                <a:srgbClr val="000099"/>
              </a:solidFill>
              <a:ea typeface="Cambria Math"/>
            </a:endParaRPr>
          </a:p>
          <a:p>
            <a:pPr lvl="1"/>
            <a:r>
              <a:rPr lang="en-US" sz="1600" dirty="0" err="1" smtClean="0">
                <a:solidFill>
                  <a:srgbClr val="000099"/>
                </a:solidFill>
                <a:latin typeface="Calibri" pitchFamily="34" charset="0"/>
              </a:rPr>
              <a:t>I</a:t>
            </a:r>
            <a:r>
              <a:rPr lang="en-US" sz="1600" baseline="-25000" dirty="0" err="1" smtClean="0">
                <a:solidFill>
                  <a:srgbClr val="000099"/>
                </a:solidFill>
                <a:latin typeface="Calibri" pitchFamily="34" charset="0"/>
              </a:rPr>
              <a:t>beam</a:t>
            </a:r>
            <a:r>
              <a:rPr lang="en-US" sz="1600" baseline="-25000" dirty="0" smtClean="0">
                <a:solidFill>
                  <a:srgbClr val="000099"/>
                </a:solidFill>
                <a:latin typeface="Calibri" pitchFamily="34" charset="0"/>
              </a:rPr>
              <a:t> </a:t>
            </a:r>
            <a:r>
              <a:rPr lang="en-US" sz="1600" dirty="0" smtClean="0">
                <a:solidFill>
                  <a:srgbClr val="000099"/>
                </a:solidFill>
                <a:ea typeface="Cambria Math"/>
              </a:rPr>
              <a:t> = 180 </a:t>
            </a:r>
            <a:r>
              <a:rPr lang="el-GR" sz="1600" dirty="0" smtClean="0">
                <a:solidFill>
                  <a:srgbClr val="000099"/>
                </a:solidFill>
                <a:ea typeface="Cambria Math"/>
              </a:rPr>
              <a:t>μ</a:t>
            </a:r>
            <a:r>
              <a:rPr lang="en-US" sz="1600" dirty="0" smtClean="0">
                <a:solidFill>
                  <a:srgbClr val="000099"/>
                </a:solidFill>
                <a:ea typeface="Cambria Math"/>
              </a:rPr>
              <a:t>A</a:t>
            </a:r>
          </a:p>
          <a:p>
            <a:pPr lvl="1"/>
            <a:r>
              <a:rPr lang="en-US" sz="1600" dirty="0" smtClean="0">
                <a:solidFill>
                  <a:srgbClr val="000099"/>
                </a:solidFill>
                <a:ea typeface="Cambria Math"/>
              </a:rPr>
              <a:t>Integrated rate = 6.9 GHz</a:t>
            </a:r>
          </a:p>
          <a:p>
            <a:pPr lvl="1"/>
            <a:r>
              <a:rPr lang="en-US" sz="1600" dirty="0" smtClean="0">
                <a:solidFill>
                  <a:srgbClr val="000099"/>
                </a:solidFill>
                <a:ea typeface="Cambria Math"/>
              </a:rPr>
              <a:t>Beam Polarization = 88%</a:t>
            </a:r>
          </a:p>
          <a:p>
            <a:pPr lvl="1"/>
            <a:r>
              <a:rPr lang="en-US" sz="1600" dirty="0" smtClean="0">
                <a:solidFill>
                  <a:srgbClr val="000099"/>
                </a:solidFill>
                <a:ea typeface="Cambria Math"/>
              </a:rPr>
              <a:t>Target = 35 cm LH</a:t>
            </a:r>
            <a:r>
              <a:rPr lang="en-US" sz="1600" baseline="-25000" dirty="0" smtClean="0">
                <a:solidFill>
                  <a:srgbClr val="000099"/>
                </a:solidFill>
                <a:ea typeface="Cambria Math"/>
              </a:rPr>
              <a:t>2</a:t>
            </a:r>
          </a:p>
          <a:p>
            <a:pPr lvl="1"/>
            <a:r>
              <a:rPr lang="en-US" sz="1600" dirty="0" err="1" smtClean="0">
                <a:solidFill>
                  <a:srgbClr val="000099"/>
                </a:solidFill>
                <a:ea typeface="Cambria Math"/>
              </a:rPr>
              <a:t>Cryopower</a:t>
            </a:r>
            <a:r>
              <a:rPr lang="en-US" sz="1600" dirty="0" smtClean="0">
                <a:solidFill>
                  <a:srgbClr val="000099"/>
                </a:solidFill>
                <a:ea typeface="Cambria Math"/>
              </a:rPr>
              <a:t> </a:t>
            </a:r>
            <a:r>
              <a:rPr lang="en-US" sz="1600" dirty="0">
                <a:solidFill>
                  <a:srgbClr val="000099"/>
                </a:solidFill>
                <a:ea typeface="Cambria Math"/>
              </a:rPr>
              <a:t>= 3</a:t>
            </a:r>
            <a:r>
              <a:rPr lang="en-US" sz="1600" dirty="0" smtClean="0">
                <a:solidFill>
                  <a:srgbClr val="000099"/>
                </a:solidFill>
                <a:ea typeface="Cambria Math"/>
              </a:rPr>
              <a:t> kW</a:t>
            </a:r>
            <a:endParaRPr lang="en-US" sz="1600" dirty="0">
              <a:solidFill>
                <a:srgbClr val="000099"/>
              </a:solidFill>
              <a:ea typeface="Cambria Math"/>
            </a:endParaRPr>
          </a:p>
        </p:txBody>
      </p:sp>
      <p:pic>
        <p:nvPicPr>
          <p:cNvPr id="5" name="Picture 4" descr="ScreenShot03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092" y="1295400"/>
            <a:ext cx="5973708" cy="460341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838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Experimental</a:t>
            </a:r>
            <a:r>
              <a:rPr kumimoji="0" lang="en-US" sz="44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Apparatus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0" y="5715000"/>
            <a:ext cx="1905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LH2 target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rot="10800000">
            <a:off x="8077200" y="4800600"/>
            <a:ext cx="68580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382000" y="50292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Beam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36825" y="6102750"/>
            <a:ext cx="1905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Collimators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7951640" y="4953000"/>
            <a:ext cx="354160" cy="838200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6200000" flipV="1">
            <a:off x="6096000" y="5334000"/>
            <a:ext cx="1447800" cy="76200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 flipH="1" flipV="1">
            <a:off x="6324600" y="5334000"/>
            <a:ext cx="1295400" cy="228600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5400000" flipH="1" flipV="1">
            <a:off x="6591300" y="5067300"/>
            <a:ext cx="1295400" cy="762000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629400" y="1371600"/>
            <a:ext cx="190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Qweak </a:t>
            </a:r>
            <a:r>
              <a:rPr lang="en-US" dirty="0" err="1" smtClean="0"/>
              <a:t>Toroidal</a:t>
            </a:r>
            <a:r>
              <a:rPr lang="en-US" dirty="0" smtClean="0"/>
              <a:t> Magnetic Spectrometer (</a:t>
            </a:r>
            <a:r>
              <a:rPr lang="en-US" dirty="0" err="1" smtClean="0"/>
              <a:t>QTor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>
          <a:xfrm rot="5400000">
            <a:off x="6057900" y="2933700"/>
            <a:ext cx="1143000" cy="304800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315200" y="2858869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Horizontal Drift Chambers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rot="5400000">
            <a:off x="6934200" y="3581400"/>
            <a:ext cx="838200" cy="533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3352800" y="2057400"/>
            <a:ext cx="1676400" cy="914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2438400" y="57912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Quartz Cherenkov bars</a:t>
            </a:r>
            <a:endParaRPr lang="en-US" dirty="0"/>
          </a:p>
        </p:txBody>
      </p:sp>
      <p:cxnSp>
        <p:nvCxnSpPr>
          <p:cNvPr id="40" name="Straight Arrow Connector 39"/>
          <p:cNvCxnSpPr/>
          <p:nvPr/>
        </p:nvCxnSpPr>
        <p:spPr>
          <a:xfrm rot="5400000" flipH="1" flipV="1">
            <a:off x="2951856" y="4387288"/>
            <a:ext cx="1652456" cy="1307769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2286000" y="3276600"/>
            <a:ext cx="1143000" cy="990600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1295400" y="4267200"/>
            <a:ext cx="190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Downstream Luminosity Monitors</a:t>
            </a:r>
            <a:endParaRPr lang="en-US" dirty="0"/>
          </a:p>
        </p:txBody>
      </p:sp>
      <p:cxnSp>
        <p:nvCxnSpPr>
          <p:cNvPr id="52" name="Straight Arrow Connector 51"/>
          <p:cNvCxnSpPr/>
          <p:nvPr/>
        </p:nvCxnSpPr>
        <p:spPr>
          <a:xfrm flipV="1">
            <a:off x="3124203" y="4648200"/>
            <a:ext cx="1523997" cy="1219202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4876800" y="9144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Shield Hut</a:t>
            </a:r>
            <a:endParaRPr lang="en-US" dirty="0"/>
          </a:p>
        </p:txBody>
      </p:sp>
      <p:cxnSp>
        <p:nvCxnSpPr>
          <p:cNvPr id="61" name="Straight Arrow Connector 60"/>
          <p:cNvCxnSpPr/>
          <p:nvPr/>
        </p:nvCxnSpPr>
        <p:spPr>
          <a:xfrm rot="5400000">
            <a:off x="5029200" y="1447800"/>
            <a:ext cx="533401" cy="76200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228600" y="6400800"/>
            <a:ext cx="556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Used only during low current tracking mode operation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572000" y="5449669"/>
            <a:ext cx="190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Vertical Drift Chambers</a:t>
            </a:r>
          </a:p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rot="16200000" flipV="1">
            <a:off x="4114799" y="4267198"/>
            <a:ext cx="2362200" cy="22860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2598001" y="1429435"/>
            <a:ext cx="14014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Trigger </a:t>
            </a:r>
            <a:r>
              <a:rPr lang="en-US" dirty="0" err="1" smtClean="0">
                <a:solidFill>
                  <a:srgbClr val="FF0000"/>
                </a:solidFill>
              </a:rPr>
              <a:t>Scintillators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/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6E301-56D1-4291-8C75-B381DC9D1602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03" y="807097"/>
            <a:ext cx="4403164" cy="3707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3" name="Straight Arrow Connector 2"/>
          <p:cNvCxnSpPr/>
          <p:nvPr/>
        </p:nvCxnSpPr>
        <p:spPr>
          <a:xfrm flipH="1" flipV="1">
            <a:off x="1540565" y="3182034"/>
            <a:ext cx="1583634" cy="2685367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 flipV="1">
            <a:off x="2484783" y="1485900"/>
            <a:ext cx="639416" cy="4381501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65" y="1854395"/>
            <a:ext cx="5796556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39" name="Straight Arrow Connector 38"/>
          <p:cNvCxnSpPr/>
          <p:nvPr/>
        </p:nvCxnSpPr>
        <p:spPr>
          <a:xfrm flipH="1">
            <a:off x="2594113" y="1570383"/>
            <a:ext cx="4035288" cy="715617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2743200" y="4381500"/>
            <a:ext cx="4076700" cy="1714500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 flipV="1">
            <a:off x="5791200" y="4381500"/>
            <a:ext cx="1066800" cy="1721250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 flipV="1">
            <a:off x="3778084" y="4381500"/>
            <a:ext cx="3079916" cy="1714500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 flipV="1">
            <a:off x="3707296" y="2858869"/>
            <a:ext cx="3607904" cy="34153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458659" y="4102412"/>
            <a:ext cx="1525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Luminosity Monitors</a:t>
            </a:r>
            <a:endParaRPr lang="en-US" dirty="0"/>
          </a:p>
        </p:txBody>
      </p:sp>
      <p:cxnSp>
        <p:nvCxnSpPr>
          <p:cNvPr id="56" name="Straight Arrow Connector 55"/>
          <p:cNvCxnSpPr/>
          <p:nvPr/>
        </p:nvCxnSpPr>
        <p:spPr>
          <a:xfrm flipV="1">
            <a:off x="1221315" y="3848100"/>
            <a:ext cx="2873607" cy="900643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 flipV="1">
            <a:off x="3707296" y="1570383"/>
            <a:ext cx="1702905" cy="399221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883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51" grpId="0"/>
      <p:bldP spid="63" grpId="0"/>
      <p:bldP spid="28" grpId="0"/>
      <p:bldP spid="33" grpId="0"/>
      <p:bldP spid="5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0" y="0"/>
            <a:ext cx="437817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Tracking Chambers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341570" y="1047890"/>
            <a:ext cx="4802430" cy="2147767"/>
          </a:xfrm>
        </p:spPr>
        <p:txBody>
          <a:bodyPr>
            <a:noAutofit/>
          </a:bodyPr>
          <a:lstStyle/>
          <a:p>
            <a:r>
              <a:rPr lang="en-US" sz="1800" dirty="0" smtClean="0"/>
              <a:t>2 </a:t>
            </a:r>
            <a:r>
              <a:rPr lang="en-US" sz="1800" dirty="0" err="1" smtClean="0"/>
              <a:t>chmbrs</a:t>
            </a:r>
            <a:r>
              <a:rPr lang="en-US" sz="1800" dirty="0" smtClean="0"/>
              <a:t>/octant in 2 octants. </a:t>
            </a:r>
          </a:p>
          <a:p>
            <a:endParaRPr lang="en-US" sz="800" dirty="0" smtClean="0"/>
          </a:p>
          <a:p>
            <a:r>
              <a:rPr lang="en-US" sz="1800" dirty="0" smtClean="0"/>
              <a:t>Rotation systems to access the other octants. Overlap in 1 octant.</a:t>
            </a:r>
          </a:p>
          <a:p>
            <a:endParaRPr lang="en-US" sz="800" dirty="0"/>
          </a:p>
          <a:p>
            <a:r>
              <a:rPr lang="en-US" sz="1800" dirty="0"/>
              <a:t>Separate </a:t>
            </a:r>
            <a:r>
              <a:rPr lang="en-US" sz="1800" dirty="0" smtClean="0"/>
              <a:t>electronics, MD bases </a:t>
            </a:r>
            <a:r>
              <a:rPr lang="en-US" sz="1800" dirty="0"/>
              <a:t>&amp; </a:t>
            </a:r>
            <a:r>
              <a:rPr lang="en-US" sz="1800" dirty="0" smtClean="0"/>
              <a:t>DAQ.</a:t>
            </a:r>
            <a:endParaRPr lang="en-US" sz="1800" dirty="0"/>
          </a:p>
          <a:p>
            <a:endParaRPr lang="en-US" sz="800" dirty="0" smtClean="0"/>
          </a:p>
          <a:p>
            <a:r>
              <a:rPr lang="en-US" sz="1800" dirty="0" smtClean="0"/>
              <a:t>Chambers retracted out of acceptance for main (180 </a:t>
            </a:r>
            <a:r>
              <a:rPr lang="el-GR" sz="1800" dirty="0" smtClean="0"/>
              <a:t>μ</a:t>
            </a:r>
            <a:r>
              <a:rPr lang="en-US" sz="1800" dirty="0" smtClean="0"/>
              <a:t>A) measurement.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09045" y="740650"/>
            <a:ext cx="4214642" cy="2769640"/>
            <a:chOff x="4584629" y="1197836"/>
            <a:chExt cx="4214642" cy="2769640"/>
          </a:xfrm>
        </p:grpSpPr>
        <p:pic>
          <p:nvPicPr>
            <p:cNvPr id="14338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584629" y="1197836"/>
              <a:ext cx="4214642" cy="2769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6876300" y="1431940"/>
              <a:ext cx="157460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HDC residual</a:t>
              </a:r>
            </a:p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1 of 12 planes (2 </a:t>
              </a:r>
              <a:r>
                <a:rPr lang="en-US" dirty="0" err="1" smtClean="0">
                  <a:solidFill>
                    <a:srgbClr val="FF0000"/>
                  </a:solidFill>
                </a:rPr>
                <a:t>chmbrs</a:t>
              </a:r>
              <a:r>
                <a:rPr lang="en-US" dirty="0" smtClean="0">
                  <a:solidFill>
                    <a:srgbClr val="FF0000"/>
                  </a:solidFill>
                </a:rPr>
                <a:t>)</a:t>
              </a:r>
            </a:p>
            <a:p>
              <a:pPr algn="ctr"/>
              <a:r>
                <a:rPr lang="en-US" dirty="0" err="1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σ</a:t>
              </a:r>
              <a:r>
                <a:rPr lang="en-US" baseline="-25000" dirty="0" err="1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fit</a:t>
              </a:r>
              <a:r>
                <a:rPr lang="en-US" dirty="0" smtClean="0">
                  <a:solidFill>
                    <a:srgbClr val="FF0000"/>
                  </a:solidFill>
                </a:rPr>
                <a:t>=178 </a:t>
              </a:r>
              <a:r>
                <a:rPr lang="el-GR" dirty="0" smtClean="0">
                  <a:solidFill>
                    <a:srgbClr val="FF0000"/>
                  </a:solidFill>
                </a:rPr>
                <a:t>μ</a:t>
              </a:r>
              <a:r>
                <a:rPr lang="en-US" dirty="0" smtClean="0">
                  <a:solidFill>
                    <a:srgbClr val="FF0000"/>
                  </a:solidFill>
                </a:rPr>
                <a:t>m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224885" y="1431940"/>
              <a:ext cx="125969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200399"/>
                  </a:solidFill>
                </a:rPr>
                <a:t>50 </a:t>
              </a:r>
              <a:r>
                <a:rPr lang="en-US" dirty="0" err="1" smtClean="0">
                  <a:solidFill>
                    <a:srgbClr val="200399"/>
                  </a:solidFill>
                </a:rPr>
                <a:t>pA</a:t>
              </a:r>
              <a:endParaRPr lang="en-US" dirty="0" smtClean="0">
                <a:solidFill>
                  <a:srgbClr val="200399"/>
                </a:solidFill>
              </a:endParaRPr>
            </a:p>
            <a:p>
              <a:pPr algn="ctr"/>
              <a:r>
                <a:rPr lang="en-US" dirty="0" smtClean="0">
                  <a:solidFill>
                    <a:srgbClr val="200399"/>
                  </a:solidFill>
                </a:rPr>
                <a:t>LH2</a:t>
              </a:r>
            </a:p>
            <a:p>
              <a:pPr algn="ctr"/>
              <a:r>
                <a:rPr lang="en-US" dirty="0" smtClean="0">
                  <a:solidFill>
                    <a:srgbClr val="200399"/>
                  </a:solidFill>
                </a:rPr>
                <a:t>~ 100 kHz</a:t>
              </a:r>
              <a:endParaRPr lang="en-US" dirty="0">
                <a:solidFill>
                  <a:srgbClr val="200399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758" y="4219757"/>
            <a:ext cx="4683504" cy="2550478"/>
            <a:chOff x="270640" y="1517092"/>
            <a:chExt cx="4683504" cy="2550478"/>
          </a:xfrm>
        </p:grpSpPr>
        <p:pic>
          <p:nvPicPr>
            <p:cNvPr id="14339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70640" y="1517092"/>
              <a:ext cx="4683504" cy="25504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306622" y="1652798"/>
              <a:ext cx="125969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>
                  <a:solidFill>
                    <a:srgbClr val="200399"/>
                  </a:solidFill>
                </a:defRPr>
              </a:lvl1pPr>
            </a:lstStyle>
            <a:p>
              <a:r>
                <a:rPr lang="en-US" dirty="0"/>
                <a:t>50 </a:t>
              </a:r>
              <a:r>
                <a:rPr lang="en-US" dirty="0" err="1"/>
                <a:t>pA</a:t>
              </a:r>
              <a:endParaRPr lang="en-US" dirty="0"/>
            </a:p>
            <a:p>
              <a:r>
                <a:rPr lang="en-US" dirty="0"/>
                <a:t>LH2</a:t>
              </a:r>
            </a:p>
            <a:p>
              <a:r>
                <a:rPr lang="en-US" dirty="0"/>
                <a:t>~ 300 Hz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842822" y="1614393"/>
              <a:ext cx="157460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>
                  <a:solidFill>
                    <a:srgbClr val="FF0000"/>
                  </a:solidFill>
                </a:defRPr>
              </a:lvl1pPr>
            </a:lstStyle>
            <a:p>
              <a:r>
                <a:rPr lang="en-US" dirty="0"/>
                <a:t>VDC residual</a:t>
              </a:r>
            </a:p>
            <a:p>
              <a:r>
                <a:rPr lang="en-US" dirty="0"/>
                <a:t>1 of ~24 wires</a:t>
              </a:r>
            </a:p>
            <a:p>
              <a:r>
                <a:rPr lang="en-US" dirty="0"/>
                <a:t>(2 </a:t>
              </a:r>
              <a:r>
                <a:rPr lang="en-US" dirty="0" err="1"/>
                <a:t>chmbrs</a:t>
              </a:r>
              <a:r>
                <a:rPr lang="en-US" dirty="0"/>
                <a:t>)</a:t>
              </a:r>
            </a:p>
            <a:p>
              <a:r>
                <a:rPr lang="en-US" dirty="0" err="1"/>
                <a:t>σfit</a:t>
              </a:r>
              <a:r>
                <a:rPr lang="en-US" dirty="0"/>
                <a:t>=264 </a:t>
              </a:r>
              <a:r>
                <a:rPr lang="el-GR" dirty="0"/>
                <a:t>μ</a:t>
              </a:r>
              <a:r>
                <a:rPr lang="en-US" dirty="0"/>
                <a:t>m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678624" y="3521039"/>
            <a:ext cx="4194736" cy="3210791"/>
            <a:chOff x="4572000" y="1570524"/>
            <a:chExt cx="4194736" cy="3210791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621834" y="1570524"/>
              <a:ext cx="4021095" cy="1831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572000" y="2968140"/>
              <a:ext cx="4194736" cy="181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5340100" y="2545685"/>
              <a:ext cx="28239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1 cm</a:t>
              </a:r>
              <a:r>
                <a:rPr lang="en-US" baseline="30000" dirty="0" smtClean="0">
                  <a:solidFill>
                    <a:srgbClr val="FFFF00"/>
                  </a:solidFill>
                </a:rPr>
                <a:t>3</a:t>
              </a:r>
              <a:r>
                <a:rPr lang="en-US" dirty="0" smtClean="0">
                  <a:solidFill>
                    <a:srgbClr val="FFFF00"/>
                  </a:solidFill>
                </a:rPr>
                <a:t> quartz profile scanner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009596" y="3942983"/>
              <a:ext cx="15963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VDC projection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77880" y="124008"/>
            <a:ext cx="35400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HDC: e’s drift || to plane. </a:t>
            </a:r>
          </a:p>
          <a:p>
            <a:pPr algn="ctr"/>
            <a:r>
              <a:rPr lang="en-US" sz="1600" dirty="0" smtClean="0"/>
              <a:t>6 planes/</a:t>
            </a:r>
            <a:r>
              <a:rPr lang="en-US" sz="1600" dirty="0" err="1" smtClean="0"/>
              <a:t>chmbr</a:t>
            </a:r>
            <a:r>
              <a:rPr lang="en-US" sz="1600" dirty="0" smtClean="0"/>
              <a:t> (</a:t>
            </a:r>
            <a:r>
              <a:rPr lang="en-US" sz="1600" dirty="0" err="1" smtClean="0"/>
              <a:t>xuvx</a:t>
            </a:r>
            <a:r>
              <a:rPr lang="en-US" sz="1600" dirty="0" err="1" smtClean="0">
                <a:latin typeface="Times New Roman"/>
                <a:cs typeface="Times New Roman"/>
              </a:rPr>
              <a:t>ʹ</a:t>
            </a:r>
            <a:r>
              <a:rPr lang="en-US" sz="1600" dirty="0" err="1" smtClean="0"/>
              <a:t>u</a:t>
            </a:r>
            <a:r>
              <a:rPr lang="en-US" sz="1600" dirty="0" err="1" smtClean="0">
                <a:latin typeface="Times New Roman"/>
                <a:cs typeface="Times New Roman"/>
              </a:rPr>
              <a:t>ʹ</a:t>
            </a:r>
            <a:r>
              <a:rPr lang="en-US" sz="1600" dirty="0" err="1" smtClean="0"/>
              <a:t>v</a:t>
            </a:r>
            <a:r>
              <a:rPr lang="en-US" sz="1600" dirty="0" smtClean="0">
                <a:latin typeface="Times New Roman"/>
                <a:cs typeface="Times New Roman"/>
              </a:rPr>
              <a:t>ʹ</a:t>
            </a:r>
            <a:r>
              <a:rPr lang="en-US" sz="1600" dirty="0" smtClean="0"/>
              <a:t>) of 32 </a:t>
            </a:r>
            <a:r>
              <a:rPr lang="en-US" sz="1600" dirty="0"/>
              <a:t>w</a:t>
            </a:r>
            <a:r>
              <a:rPr lang="en-US" sz="1600" dirty="0" smtClean="0"/>
              <a:t>ires.  </a:t>
            </a:r>
          </a:p>
          <a:p>
            <a:pPr algn="ctr"/>
            <a:r>
              <a:rPr lang="en-US" sz="1600" dirty="0" smtClean="0"/>
              <a:t>5.85 mm pitch. 28x38 cm. 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736279" y="3499980"/>
            <a:ext cx="3360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V</a:t>
            </a:r>
            <a:r>
              <a:rPr lang="en-US" sz="1600" dirty="0" smtClean="0"/>
              <a:t>DC: e’s drift </a:t>
            </a:r>
            <a:r>
              <a:rPr lang="en-US" sz="1600" dirty="0" smtClean="0">
                <a:latin typeface="Times New Roman"/>
                <a:cs typeface="Times New Roman"/>
              </a:rPr>
              <a:t>┴</a:t>
            </a:r>
            <a:r>
              <a:rPr lang="en-US" sz="1600" dirty="0" smtClean="0"/>
              <a:t> to plane. </a:t>
            </a:r>
          </a:p>
          <a:p>
            <a:pPr algn="ctr"/>
            <a:r>
              <a:rPr lang="en-US" sz="1600" dirty="0"/>
              <a:t>2</a:t>
            </a:r>
            <a:r>
              <a:rPr lang="en-US" sz="1600" dirty="0" smtClean="0"/>
              <a:t> planes/</a:t>
            </a:r>
            <a:r>
              <a:rPr lang="en-US" sz="1600" dirty="0" err="1" smtClean="0"/>
              <a:t>chmbr</a:t>
            </a:r>
            <a:r>
              <a:rPr lang="en-US" sz="1600" dirty="0" smtClean="0"/>
              <a:t> (</a:t>
            </a:r>
            <a:r>
              <a:rPr lang="en-US" sz="1600" dirty="0" err="1" smtClean="0"/>
              <a:t>uv</a:t>
            </a:r>
            <a:r>
              <a:rPr lang="en-US" sz="1600" dirty="0" smtClean="0"/>
              <a:t>) of 279 </a:t>
            </a:r>
            <a:r>
              <a:rPr lang="en-US" sz="1600" dirty="0"/>
              <a:t>w</a:t>
            </a:r>
            <a:r>
              <a:rPr lang="en-US" sz="1600" dirty="0" smtClean="0"/>
              <a:t>ires.  </a:t>
            </a:r>
          </a:p>
          <a:p>
            <a:pPr algn="ctr"/>
            <a:r>
              <a:rPr lang="en-US" sz="1600" dirty="0" smtClean="0"/>
              <a:t>4.97 mm pitch. 205x53 cm. </a:t>
            </a:r>
            <a:endParaRPr lang="en-US" sz="1600" dirty="0"/>
          </a:p>
        </p:txBody>
      </p:sp>
      <p:sp>
        <p:nvSpPr>
          <p:cNvPr id="17" name="Rectangle 16"/>
          <p:cNvSpPr/>
          <p:nvPr/>
        </p:nvSpPr>
        <p:spPr>
          <a:xfrm>
            <a:off x="155425" y="3510392"/>
            <a:ext cx="4109335" cy="32318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55425" y="164575"/>
            <a:ext cx="4109335" cy="32318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86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2899" y="76200"/>
            <a:ext cx="5791200" cy="7620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rgbClr val="0000CC"/>
                </a:solidFill>
                <a:latin typeface="Comic Sans MS" pitchFamily="66" charset="0"/>
              </a:rPr>
              <a:t>The Qweak Collaboration</a:t>
            </a:r>
            <a:endParaRPr lang="en-US" sz="4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9A47C-C55B-4023-A90F-619EB32864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22325"/>
            <a:ext cx="5943600" cy="298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4800" y="3792681"/>
            <a:ext cx="83820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hangingPunct="0"/>
            <a:r>
              <a:rPr lang="en-US" sz="1400" dirty="0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D.S. Armstrong, A. </a:t>
            </a:r>
            <a:r>
              <a:rPr lang="en-US" sz="1400" dirty="0" err="1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Asaturyan</a:t>
            </a:r>
            <a:r>
              <a:rPr lang="en-US" sz="1400" dirty="0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, T. </a:t>
            </a:r>
            <a:r>
              <a:rPr lang="en-US" sz="1400" dirty="0" err="1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Averett</a:t>
            </a:r>
            <a:r>
              <a:rPr lang="en-US" sz="1400" dirty="0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, J. </a:t>
            </a:r>
            <a:r>
              <a:rPr lang="en-US" sz="1400" dirty="0" err="1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Balewski</a:t>
            </a:r>
            <a:r>
              <a:rPr lang="en-US" sz="1400" dirty="0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, J. </a:t>
            </a:r>
            <a:r>
              <a:rPr lang="en-US" sz="1400" dirty="0" err="1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Beaufait</a:t>
            </a:r>
            <a:r>
              <a:rPr lang="en-US" sz="1400" dirty="0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, </a:t>
            </a:r>
            <a:r>
              <a:rPr lang="en-US" sz="1400" dirty="0">
                <a:solidFill>
                  <a:srgbClr val="008000"/>
                </a:solidFill>
                <a:latin typeface="Gill Sans" pitchFamily="18"/>
                <a:ea typeface="Gill Sans" pitchFamily="2"/>
                <a:cs typeface="Gill Sans" pitchFamily="2"/>
              </a:rPr>
              <a:t>R.S. </a:t>
            </a:r>
            <a:r>
              <a:rPr lang="en-US" sz="1400" dirty="0" err="1">
                <a:solidFill>
                  <a:srgbClr val="008000"/>
                </a:solidFill>
                <a:latin typeface="Gill Sans" pitchFamily="18"/>
                <a:ea typeface="Gill Sans" pitchFamily="2"/>
                <a:cs typeface="Gill Sans" pitchFamily="2"/>
              </a:rPr>
              <a:t>Beminiwattha</a:t>
            </a:r>
            <a:r>
              <a:rPr lang="en-US" sz="1400" dirty="0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, J. </a:t>
            </a:r>
            <a:r>
              <a:rPr lang="en-US" sz="1400" dirty="0" err="1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Benesch</a:t>
            </a:r>
            <a:r>
              <a:rPr lang="en-US" sz="1400" dirty="0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, </a:t>
            </a:r>
            <a:endParaRPr lang="en-US" sz="1400" dirty="0" smtClean="0">
              <a:solidFill>
                <a:srgbClr val="000099"/>
              </a:solidFill>
              <a:latin typeface="Gill Sans" pitchFamily="18"/>
              <a:ea typeface="Gill Sans" pitchFamily="2"/>
              <a:cs typeface="Gill Sans" pitchFamily="2"/>
            </a:endParaRPr>
          </a:p>
          <a:p>
            <a:pPr lvl="0" algn="ctr" hangingPunct="0"/>
            <a:r>
              <a:rPr lang="en-US" sz="1400" dirty="0" smtClean="0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F</a:t>
            </a:r>
            <a:r>
              <a:rPr lang="en-US" sz="1400" dirty="0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. </a:t>
            </a:r>
            <a:r>
              <a:rPr lang="en-US" sz="1400" dirty="0" err="1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Benmokhtar</a:t>
            </a:r>
            <a:r>
              <a:rPr lang="en-US" sz="1400" dirty="0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, J. </a:t>
            </a:r>
            <a:r>
              <a:rPr lang="en-US" sz="1400" dirty="0" err="1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Birchall</a:t>
            </a:r>
            <a:r>
              <a:rPr lang="en-US" sz="1400" dirty="0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, </a:t>
            </a:r>
            <a:r>
              <a:rPr lang="en-US" sz="1400" dirty="0">
                <a:solidFill>
                  <a:srgbClr val="C00000"/>
                </a:solidFill>
                <a:latin typeface="Gill Sans" pitchFamily="18"/>
                <a:ea typeface="Gill Sans" pitchFamily="2"/>
                <a:cs typeface="Gill Sans" pitchFamily="2"/>
              </a:rPr>
              <a:t>R.D. </a:t>
            </a:r>
            <a:r>
              <a:rPr lang="en-US" sz="1400" dirty="0" smtClean="0">
                <a:solidFill>
                  <a:srgbClr val="C00000"/>
                </a:solidFill>
                <a:latin typeface="Gill Sans" pitchFamily="18"/>
                <a:ea typeface="Gill Sans" pitchFamily="2"/>
                <a:cs typeface="Gill Sans" pitchFamily="2"/>
              </a:rPr>
              <a:t>Carlini</a:t>
            </a:r>
            <a:r>
              <a:rPr lang="en-US" sz="1400" baseline="32000" dirty="0">
                <a:solidFill>
                  <a:srgbClr val="C00000"/>
                </a:solidFill>
                <a:latin typeface="Gill Sans" pitchFamily="18"/>
                <a:ea typeface="Gill Sans" pitchFamily="2"/>
                <a:cs typeface="Gill Sans" pitchFamily="2"/>
              </a:rPr>
              <a:t>1</a:t>
            </a:r>
            <a:r>
              <a:rPr lang="en-US" sz="1400" dirty="0" smtClean="0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, </a:t>
            </a:r>
            <a:r>
              <a:rPr lang="en-US" sz="1400" dirty="0">
                <a:solidFill>
                  <a:srgbClr val="008000"/>
                </a:solidFill>
                <a:latin typeface="Gill Sans" pitchFamily="18"/>
                <a:ea typeface="Gill Sans" pitchFamily="2"/>
                <a:cs typeface="Gill Sans" pitchFamily="2"/>
              </a:rPr>
              <a:t>J.C. </a:t>
            </a:r>
            <a:r>
              <a:rPr lang="en-US" sz="1400" dirty="0" err="1">
                <a:solidFill>
                  <a:srgbClr val="008000"/>
                </a:solidFill>
                <a:latin typeface="Gill Sans" pitchFamily="18"/>
                <a:ea typeface="Gill Sans" pitchFamily="2"/>
                <a:cs typeface="Gill Sans" pitchFamily="2"/>
              </a:rPr>
              <a:t>Cornejo</a:t>
            </a:r>
            <a:r>
              <a:rPr lang="en-US" sz="1400" dirty="0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, S. </a:t>
            </a:r>
            <a:r>
              <a:rPr lang="en-US" sz="1400" dirty="0" err="1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Covrig</a:t>
            </a:r>
            <a:r>
              <a:rPr lang="en-US" sz="1400" dirty="0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, M.M. Dalton, C.A. Davis, </a:t>
            </a:r>
            <a:endParaRPr lang="en-US" sz="1400" dirty="0" smtClean="0">
              <a:solidFill>
                <a:srgbClr val="000099"/>
              </a:solidFill>
              <a:latin typeface="Gill Sans" pitchFamily="18"/>
              <a:ea typeface="Gill Sans" pitchFamily="2"/>
              <a:cs typeface="Gill Sans" pitchFamily="2"/>
            </a:endParaRPr>
          </a:p>
          <a:p>
            <a:pPr lvl="0" algn="ctr" hangingPunct="0"/>
            <a:r>
              <a:rPr lang="en-US" sz="1400" dirty="0" smtClean="0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W</a:t>
            </a:r>
            <a:r>
              <a:rPr lang="en-US" sz="1400" dirty="0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. </a:t>
            </a:r>
            <a:r>
              <a:rPr lang="en-US" sz="1400" dirty="0" err="1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Deconinck</a:t>
            </a:r>
            <a:r>
              <a:rPr lang="en-US" sz="1400" dirty="0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, J. </a:t>
            </a:r>
            <a:r>
              <a:rPr lang="en-US" sz="1400" dirty="0" err="1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Diefenbach</a:t>
            </a:r>
            <a:r>
              <a:rPr lang="en-US" sz="1400" dirty="0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, K. Dow, </a:t>
            </a:r>
            <a:r>
              <a:rPr lang="en-US" sz="1400" dirty="0">
                <a:solidFill>
                  <a:srgbClr val="008000"/>
                </a:solidFill>
                <a:latin typeface="Gill Sans" pitchFamily="18"/>
                <a:ea typeface="Gill Sans" pitchFamily="2"/>
                <a:cs typeface="Gill Sans" pitchFamily="2"/>
              </a:rPr>
              <a:t>J.F. Dowd</a:t>
            </a:r>
            <a:r>
              <a:rPr lang="en-US" sz="1400" dirty="0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, J.A. Dunne, D. </a:t>
            </a:r>
            <a:r>
              <a:rPr lang="en-US" sz="1400" dirty="0" err="1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Dutta</a:t>
            </a:r>
            <a:r>
              <a:rPr lang="en-US" sz="1400" dirty="0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, </a:t>
            </a:r>
            <a:r>
              <a:rPr lang="en-US" sz="1400" dirty="0">
                <a:solidFill>
                  <a:srgbClr val="008000"/>
                </a:solidFill>
                <a:latin typeface="Gill Sans" pitchFamily="18"/>
                <a:ea typeface="Gill Sans" pitchFamily="2"/>
                <a:cs typeface="Gill Sans" pitchFamily="2"/>
              </a:rPr>
              <a:t>W.S. Duvall</a:t>
            </a:r>
            <a:r>
              <a:rPr lang="en-US" sz="1400" dirty="0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, M. </a:t>
            </a:r>
            <a:r>
              <a:rPr lang="en-US" sz="1400" dirty="0" err="1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Elaasar</a:t>
            </a:r>
            <a:r>
              <a:rPr lang="en-US" sz="1400" dirty="0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, </a:t>
            </a:r>
            <a:endParaRPr lang="en-US" sz="1400" dirty="0" smtClean="0">
              <a:solidFill>
                <a:srgbClr val="000099"/>
              </a:solidFill>
              <a:latin typeface="Gill Sans" pitchFamily="18"/>
              <a:ea typeface="Gill Sans" pitchFamily="2"/>
              <a:cs typeface="Gill Sans" pitchFamily="2"/>
            </a:endParaRPr>
          </a:p>
          <a:p>
            <a:pPr lvl="0" algn="ctr" hangingPunct="0"/>
            <a:r>
              <a:rPr lang="en-US" sz="1400" dirty="0" smtClean="0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W.R</a:t>
            </a:r>
            <a:r>
              <a:rPr lang="en-US" sz="1400" dirty="0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. Falk, </a:t>
            </a:r>
            <a:r>
              <a:rPr lang="en-US" sz="1400" dirty="0">
                <a:solidFill>
                  <a:srgbClr val="C00000"/>
                </a:solidFill>
                <a:latin typeface="Gill Sans" pitchFamily="18"/>
                <a:ea typeface="Gill Sans" pitchFamily="2"/>
                <a:cs typeface="Gill Sans" pitchFamily="2"/>
              </a:rPr>
              <a:t>J.M. </a:t>
            </a:r>
            <a:r>
              <a:rPr lang="en-US" sz="1400" dirty="0" smtClean="0">
                <a:solidFill>
                  <a:srgbClr val="C00000"/>
                </a:solidFill>
                <a:latin typeface="Gill Sans" pitchFamily="18"/>
                <a:ea typeface="Gill Sans" pitchFamily="2"/>
                <a:cs typeface="Gill Sans" pitchFamily="2"/>
              </a:rPr>
              <a:t>Finn</a:t>
            </a:r>
            <a:r>
              <a:rPr lang="en-US" sz="1400" baseline="32000" dirty="0">
                <a:solidFill>
                  <a:srgbClr val="C00000"/>
                </a:solidFill>
                <a:latin typeface="Gill Sans" pitchFamily="18"/>
                <a:ea typeface="Gill Sans" pitchFamily="2"/>
                <a:cs typeface="Gill Sans" pitchFamily="2"/>
              </a:rPr>
              <a:t>1</a:t>
            </a:r>
            <a:r>
              <a:rPr lang="en-US" sz="1400" dirty="0" smtClean="0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, </a:t>
            </a:r>
            <a:r>
              <a:rPr lang="en-US" sz="1400" dirty="0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T. Forest, D. Gaskell, M.T.W. </a:t>
            </a:r>
            <a:r>
              <a:rPr lang="en-US" sz="1400" dirty="0" err="1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Gericke</a:t>
            </a:r>
            <a:r>
              <a:rPr lang="en-US" sz="1400" dirty="0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, J. </a:t>
            </a:r>
            <a:r>
              <a:rPr lang="en-US" sz="1400" dirty="0" err="1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Grames</a:t>
            </a:r>
            <a:r>
              <a:rPr lang="en-US" sz="1400" dirty="0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, </a:t>
            </a:r>
            <a:r>
              <a:rPr lang="en-US" sz="1400" dirty="0">
                <a:solidFill>
                  <a:srgbClr val="008000"/>
                </a:solidFill>
                <a:latin typeface="Gill Sans" pitchFamily="18"/>
                <a:ea typeface="Gill Sans" pitchFamily="2"/>
                <a:cs typeface="Gill Sans" pitchFamily="2"/>
              </a:rPr>
              <a:t>V.M. Gray</a:t>
            </a:r>
            <a:r>
              <a:rPr lang="en-US" sz="1400" dirty="0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, K. Grimm, </a:t>
            </a:r>
            <a:r>
              <a:rPr lang="en-US" sz="1400" dirty="0">
                <a:solidFill>
                  <a:srgbClr val="008000"/>
                </a:solidFill>
                <a:latin typeface="Gill Sans" pitchFamily="18"/>
                <a:ea typeface="Gill Sans" pitchFamily="2"/>
                <a:cs typeface="Gill Sans" pitchFamily="2"/>
              </a:rPr>
              <a:t>F. </a:t>
            </a:r>
            <a:r>
              <a:rPr lang="en-US" sz="1400" dirty="0" err="1">
                <a:solidFill>
                  <a:srgbClr val="008000"/>
                </a:solidFill>
                <a:latin typeface="Gill Sans" pitchFamily="18"/>
                <a:ea typeface="Gill Sans" pitchFamily="2"/>
                <a:cs typeface="Gill Sans" pitchFamily="2"/>
              </a:rPr>
              <a:t>Guo</a:t>
            </a:r>
            <a:r>
              <a:rPr lang="en-US" sz="1400" dirty="0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, </a:t>
            </a:r>
            <a:r>
              <a:rPr lang="en-US" sz="1400" dirty="0">
                <a:solidFill>
                  <a:srgbClr val="008000"/>
                </a:solidFill>
                <a:latin typeface="Gill Sans" pitchFamily="18"/>
                <a:ea typeface="Gill Sans" pitchFamily="2"/>
                <a:cs typeface="Gill Sans" pitchFamily="2"/>
              </a:rPr>
              <a:t>J.R. Hoskins</a:t>
            </a:r>
            <a:r>
              <a:rPr lang="en-US" sz="1400" dirty="0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, K. Johnston, </a:t>
            </a:r>
            <a:r>
              <a:rPr lang="en-US" sz="1400" dirty="0">
                <a:solidFill>
                  <a:srgbClr val="008000"/>
                </a:solidFill>
                <a:latin typeface="Gill Sans" pitchFamily="18"/>
                <a:ea typeface="Gill Sans" pitchFamily="2"/>
                <a:cs typeface="Gill Sans" pitchFamily="2"/>
              </a:rPr>
              <a:t>D. Jones</a:t>
            </a:r>
            <a:r>
              <a:rPr lang="en-US" sz="1400" dirty="0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, M. Jones, R. Jones, </a:t>
            </a:r>
            <a:r>
              <a:rPr lang="en-US" sz="1400" dirty="0">
                <a:solidFill>
                  <a:srgbClr val="008000"/>
                </a:solidFill>
                <a:latin typeface="Gill Sans" pitchFamily="18"/>
                <a:ea typeface="Gill Sans" pitchFamily="2"/>
                <a:cs typeface="Gill Sans" pitchFamily="2"/>
              </a:rPr>
              <a:t>M. </a:t>
            </a:r>
            <a:r>
              <a:rPr lang="en-US" sz="1400" dirty="0" err="1">
                <a:solidFill>
                  <a:srgbClr val="008000"/>
                </a:solidFill>
                <a:latin typeface="Gill Sans" pitchFamily="18"/>
                <a:ea typeface="Gill Sans" pitchFamily="2"/>
                <a:cs typeface="Gill Sans" pitchFamily="2"/>
              </a:rPr>
              <a:t>Kargiantoulakis</a:t>
            </a:r>
            <a:r>
              <a:rPr lang="en-US" sz="1400" dirty="0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, P.M. King, E. </a:t>
            </a:r>
            <a:r>
              <a:rPr lang="en-US" sz="1400" dirty="0" err="1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Korkmaz</a:t>
            </a:r>
            <a:r>
              <a:rPr lang="en-US" sz="1400" dirty="0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, </a:t>
            </a:r>
            <a:endParaRPr lang="en-US" sz="1400" dirty="0" smtClean="0">
              <a:solidFill>
                <a:srgbClr val="000099"/>
              </a:solidFill>
              <a:latin typeface="Gill Sans" pitchFamily="18"/>
              <a:ea typeface="Gill Sans" pitchFamily="2"/>
              <a:cs typeface="Gill Sans" pitchFamily="2"/>
            </a:endParaRPr>
          </a:p>
          <a:p>
            <a:pPr lvl="0" algn="ctr" hangingPunct="0"/>
            <a:r>
              <a:rPr lang="en-US" sz="1400" dirty="0" smtClean="0">
                <a:solidFill>
                  <a:srgbClr val="C00000"/>
                </a:solidFill>
                <a:latin typeface="Gill Sans" pitchFamily="18"/>
                <a:ea typeface="Gill Sans" pitchFamily="2"/>
                <a:cs typeface="Gill Sans" pitchFamily="2"/>
              </a:rPr>
              <a:t>S</a:t>
            </a:r>
            <a:r>
              <a:rPr lang="en-US" sz="1400" dirty="0">
                <a:solidFill>
                  <a:srgbClr val="C00000"/>
                </a:solidFill>
                <a:latin typeface="Gill Sans" pitchFamily="18"/>
                <a:ea typeface="Gill Sans" pitchFamily="2"/>
                <a:cs typeface="Gill Sans" pitchFamily="2"/>
              </a:rPr>
              <a:t>. </a:t>
            </a:r>
            <a:r>
              <a:rPr lang="en-US" sz="1400" dirty="0" smtClean="0">
                <a:solidFill>
                  <a:srgbClr val="C00000"/>
                </a:solidFill>
                <a:latin typeface="Gill Sans" pitchFamily="18"/>
                <a:ea typeface="Gill Sans" pitchFamily="2"/>
                <a:cs typeface="Gill Sans" pitchFamily="2"/>
              </a:rPr>
              <a:t>Kowalski</a:t>
            </a:r>
            <a:r>
              <a:rPr lang="en-US" sz="1400" baseline="32000" dirty="0">
                <a:solidFill>
                  <a:srgbClr val="C00000"/>
                </a:solidFill>
                <a:latin typeface="Gill Sans" pitchFamily="18"/>
                <a:ea typeface="Gill Sans" pitchFamily="2"/>
                <a:cs typeface="Gill Sans" pitchFamily="2"/>
              </a:rPr>
              <a:t>1</a:t>
            </a:r>
            <a:r>
              <a:rPr lang="en-US" sz="1400" dirty="0" smtClean="0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, </a:t>
            </a:r>
            <a:r>
              <a:rPr lang="en-US" sz="1400" dirty="0">
                <a:solidFill>
                  <a:srgbClr val="008000"/>
                </a:solidFill>
                <a:latin typeface="Gill Sans" pitchFamily="18"/>
                <a:ea typeface="Gill Sans" pitchFamily="2"/>
                <a:cs typeface="Gill Sans" pitchFamily="2"/>
              </a:rPr>
              <a:t>J. Leacock</a:t>
            </a:r>
            <a:r>
              <a:rPr lang="en-US" sz="1400" dirty="0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, </a:t>
            </a:r>
            <a:r>
              <a:rPr lang="en-US" sz="1400" dirty="0">
                <a:solidFill>
                  <a:srgbClr val="008000"/>
                </a:solidFill>
                <a:latin typeface="Gill Sans" pitchFamily="18"/>
                <a:ea typeface="Gill Sans" pitchFamily="2"/>
                <a:cs typeface="Gill Sans" pitchFamily="2"/>
              </a:rPr>
              <a:t>J. </a:t>
            </a:r>
            <a:r>
              <a:rPr lang="en-US" sz="1400" dirty="0" err="1">
                <a:solidFill>
                  <a:srgbClr val="008000"/>
                </a:solidFill>
                <a:latin typeface="Gill Sans" pitchFamily="18"/>
                <a:ea typeface="Gill Sans" pitchFamily="2"/>
                <a:cs typeface="Gill Sans" pitchFamily="2"/>
              </a:rPr>
              <a:t>Leckey</a:t>
            </a:r>
            <a:r>
              <a:rPr lang="en-US" sz="1400" dirty="0">
                <a:solidFill>
                  <a:srgbClr val="008000"/>
                </a:solidFill>
                <a:latin typeface="Gill Sans" pitchFamily="18"/>
                <a:ea typeface="Gill Sans" pitchFamily="2"/>
                <a:cs typeface="Gill Sans" pitchFamily="2"/>
              </a:rPr>
              <a:t>, A.R. Lee</a:t>
            </a:r>
            <a:r>
              <a:rPr lang="en-US" sz="1400" dirty="0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, J.H. Lee, L. Lee, </a:t>
            </a:r>
            <a:r>
              <a:rPr lang="en-US" sz="1400" dirty="0">
                <a:solidFill>
                  <a:srgbClr val="008000"/>
                </a:solidFill>
                <a:latin typeface="Gill Sans" pitchFamily="18"/>
                <a:ea typeface="Gill Sans" pitchFamily="2"/>
                <a:cs typeface="Gill Sans" pitchFamily="2"/>
              </a:rPr>
              <a:t>S. </a:t>
            </a:r>
            <a:r>
              <a:rPr lang="en-US" sz="1400" dirty="0" err="1">
                <a:solidFill>
                  <a:srgbClr val="008000"/>
                </a:solidFill>
                <a:latin typeface="Gill Sans" pitchFamily="18"/>
                <a:ea typeface="Gill Sans" pitchFamily="2"/>
                <a:cs typeface="Gill Sans" pitchFamily="2"/>
              </a:rPr>
              <a:t>MacEwan</a:t>
            </a:r>
            <a:r>
              <a:rPr lang="en-US" sz="1400" dirty="0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, D. Mack, </a:t>
            </a:r>
            <a:r>
              <a:rPr lang="en-US" sz="1400" dirty="0">
                <a:solidFill>
                  <a:srgbClr val="008000"/>
                </a:solidFill>
                <a:latin typeface="Gill Sans" pitchFamily="18"/>
                <a:ea typeface="Gill Sans" pitchFamily="2"/>
                <a:cs typeface="Gill Sans" pitchFamily="2"/>
              </a:rPr>
              <a:t>J.A. Magee</a:t>
            </a:r>
            <a:r>
              <a:rPr lang="en-US" sz="1400" dirty="0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, </a:t>
            </a:r>
            <a:endParaRPr lang="en-US" sz="1400" dirty="0" smtClean="0">
              <a:solidFill>
                <a:srgbClr val="000099"/>
              </a:solidFill>
              <a:latin typeface="Gill Sans" pitchFamily="18"/>
              <a:ea typeface="Gill Sans" pitchFamily="2"/>
              <a:cs typeface="Gill Sans" pitchFamily="2"/>
            </a:endParaRPr>
          </a:p>
          <a:p>
            <a:pPr lvl="0" algn="ctr" hangingPunct="0"/>
            <a:r>
              <a:rPr lang="en-US" sz="1400" dirty="0" smtClean="0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R</a:t>
            </a:r>
            <a:r>
              <a:rPr lang="en-US" sz="1400" dirty="0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. </a:t>
            </a:r>
            <a:r>
              <a:rPr lang="en-US" sz="1400" dirty="0" err="1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Mahurin</a:t>
            </a:r>
            <a:r>
              <a:rPr lang="en-US" sz="1400" dirty="0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, J. </a:t>
            </a:r>
            <a:r>
              <a:rPr lang="en-US" sz="1400" dirty="0" err="1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Mammei</a:t>
            </a:r>
            <a:r>
              <a:rPr lang="en-US" sz="1400" dirty="0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, J. Martin, </a:t>
            </a:r>
            <a:r>
              <a:rPr lang="en-US" sz="1400" dirty="0">
                <a:solidFill>
                  <a:srgbClr val="008000"/>
                </a:solidFill>
                <a:latin typeface="Gill Sans" pitchFamily="18"/>
                <a:ea typeface="Gill Sans" pitchFamily="2"/>
                <a:cs typeface="Gill Sans" pitchFamily="2"/>
              </a:rPr>
              <a:t>M.J. McHugh</a:t>
            </a:r>
            <a:r>
              <a:rPr lang="en-US" sz="1400" dirty="0" smtClean="0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, </a:t>
            </a:r>
            <a:r>
              <a:rPr lang="en-US" sz="1400" dirty="0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J. Mei, R. Michaels, A. </a:t>
            </a:r>
            <a:r>
              <a:rPr lang="en-US" sz="1400" dirty="0" err="1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Micherdzinska</a:t>
            </a:r>
            <a:r>
              <a:rPr lang="en-US" sz="1400" dirty="0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, </a:t>
            </a:r>
            <a:r>
              <a:rPr lang="en-US" sz="1400" dirty="0">
                <a:solidFill>
                  <a:srgbClr val="008000"/>
                </a:solidFill>
                <a:latin typeface="Gill Sans" pitchFamily="18"/>
                <a:ea typeface="Gill Sans" pitchFamily="2"/>
                <a:cs typeface="Gill Sans" pitchFamily="2"/>
              </a:rPr>
              <a:t>K.E. Myers</a:t>
            </a:r>
            <a:r>
              <a:rPr lang="en-US" sz="1400" dirty="0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, </a:t>
            </a:r>
            <a:endParaRPr lang="en-US" sz="1400" dirty="0" smtClean="0">
              <a:solidFill>
                <a:srgbClr val="000099"/>
              </a:solidFill>
              <a:latin typeface="Gill Sans" pitchFamily="18"/>
              <a:ea typeface="Gill Sans" pitchFamily="2"/>
              <a:cs typeface="Gill Sans" pitchFamily="2"/>
            </a:endParaRPr>
          </a:p>
          <a:p>
            <a:pPr lvl="0" algn="ctr" hangingPunct="0"/>
            <a:r>
              <a:rPr lang="en-US" sz="1400" dirty="0" smtClean="0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A. </a:t>
            </a:r>
            <a:r>
              <a:rPr lang="en-US" sz="1400" dirty="0" err="1" smtClean="0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Mkrtchyan</a:t>
            </a:r>
            <a:r>
              <a:rPr lang="en-US" sz="1400" dirty="0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, H. </a:t>
            </a:r>
            <a:r>
              <a:rPr lang="en-US" sz="1400" dirty="0" err="1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Mkrtchyan</a:t>
            </a:r>
            <a:r>
              <a:rPr lang="en-US" sz="1400" dirty="0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, </a:t>
            </a:r>
            <a:r>
              <a:rPr lang="en-US" sz="1400" dirty="0">
                <a:solidFill>
                  <a:srgbClr val="008000"/>
                </a:solidFill>
                <a:latin typeface="Gill Sans" pitchFamily="18"/>
                <a:ea typeface="Gill Sans" pitchFamily="2"/>
                <a:cs typeface="Gill Sans" pitchFamily="2"/>
              </a:rPr>
              <a:t>A. Narayan</a:t>
            </a:r>
            <a:r>
              <a:rPr lang="en-US" sz="1400" dirty="0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, L.Z. </a:t>
            </a:r>
            <a:r>
              <a:rPr lang="en-US" sz="1400" dirty="0" err="1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Ndukum</a:t>
            </a:r>
            <a:r>
              <a:rPr lang="en-US" sz="1400" dirty="0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, V. </a:t>
            </a:r>
            <a:r>
              <a:rPr lang="en-US" sz="1400" dirty="0" err="1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Nelyubin</a:t>
            </a:r>
            <a:r>
              <a:rPr lang="en-US" sz="1400" dirty="0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, </a:t>
            </a:r>
            <a:r>
              <a:rPr lang="en-US" sz="1400" dirty="0" err="1">
                <a:solidFill>
                  <a:srgbClr val="008000"/>
                </a:solidFill>
                <a:latin typeface="Gill Sans" pitchFamily="18"/>
                <a:ea typeface="Gill Sans" pitchFamily="2"/>
                <a:cs typeface="Gill Sans" pitchFamily="2"/>
              </a:rPr>
              <a:t>Nuruzzama</a:t>
            </a:r>
            <a:r>
              <a:rPr lang="en-US" sz="1400" dirty="0" err="1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n</a:t>
            </a:r>
            <a:r>
              <a:rPr lang="en-US" sz="1400" dirty="0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, W.T.H van </a:t>
            </a:r>
            <a:r>
              <a:rPr lang="en-US" sz="1400" dirty="0" err="1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Oers</a:t>
            </a:r>
            <a:r>
              <a:rPr lang="en-US" sz="1400" dirty="0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, </a:t>
            </a:r>
            <a:endParaRPr lang="en-US" sz="1400" dirty="0" smtClean="0">
              <a:solidFill>
                <a:srgbClr val="000099"/>
              </a:solidFill>
              <a:latin typeface="Gill Sans" pitchFamily="18"/>
              <a:ea typeface="Gill Sans" pitchFamily="2"/>
              <a:cs typeface="Gill Sans" pitchFamily="2"/>
            </a:endParaRPr>
          </a:p>
          <a:p>
            <a:pPr lvl="0" algn="ctr" hangingPunct="0"/>
            <a:r>
              <a:rPr lang="en-US" sz="1400" dirty="0" smtClean="0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A.K</a:t>
            </a:r>
            <a:r>
              <a:rPr lang="en-US" sz="1400" dirty="0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. </a:t>
            </a:r>
            <a:r>
              <a:rPr lang="en-US" sz="1400" dirty="0" err="1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Opper</a:t>
            </a:r>
            <a:r>
              <a:rPr lang="en-US" sz="1400" dirty="0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, </a:t>
            </a:r>
            <a:r>
              <a:rPr lang="en-US" sz="1400" dirty="0">
                <a:solidFill>
                  <a:srgbClr val="C00000"/>
                </a:solidFill>
                <a:latin typeface="Gill Sans" pitchFamily="18"/>
                <a:ea typeface="Gill Sans" pitchFamily="2"/>
                <a:cs typeface="Gill Sans" pitchFamily="2"/>
              </a:rPr>
              <a:t>S.A. </a:t>
            </a:r>
            <a:r>
              <a:rPr lang="en-US" sz="1400" dirty="0" smtClean="0">
                <a:solidFill>
                  <a:srgbClr val="C00000"/>
                </a:solidFill>
                <a:latin typeface="Gill Sans" pitchFamily="18"/>
                <a:ea typeface="Gill Sans" pitchFamily="2"/>
                <a:cs typeface="Gill Sans" pitchFamily="2"/>
              </a:rPr>
              <a:t>Page</a:t>
            </a:r>
            <a:r>
              <a:rPr lang="en-US" sz="1400" baseline="32000" dirty="0">
                <a:solidFill>
                  <a:srgbClr val="C00000"/>
                </a:solidFill>
                <a:latin typeface="Gill Sans" pitchFamily="18"/>
                <a:ea typeface="Gill Sans" pitchFamily="2"/>
                <a:cs typeface="Gill Sans" pitchFamily="2"/>
              </a:rPr>
              <a:t>1</a:t>
            </a:r>
            <a:r>
              <a:rPr lang="en-US" sz="1400" dirty="0" smtClean="0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, </a:t>
            </a:r>
            <a:r>
              <a:rPr lang="en-US" sz="1400" dirty="0">
                <a:solidFill>
                  <a:srgbClr val="008000"/>
                </a:solidFill>
                <a:latin typeface="Gill Sans" pitchFamily="18"/>
                <a:ea typeface="Gill Sans" pitchFamily="2"/>
                <a:cs typeface="Gill Sans" pitchFamily="2"/>
              </a:rPr>
              <a:t>J. Pan</a:t>
            </a:r>
            <a:r>
              <a:rPr lang="en-US" sz="1400" dirty="0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, K. </a:t>
            </a:r>
            <a:r>
              <a:rPr lang="en-US" sz="1400" dirty="0" err="1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Paschke</a:t>
            </a:r>
            <a:r>
              <a:rPr lang="en-US" sz="1400" dirty="0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, S.K. Phillips, M.L. Pitt, M. </a:t>
            </a:r>
            <a:r>
              <a:rPr lang="en-US" sz="1400" dirty="0" err="1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Poelker</a:t>
            </a:r>
            <a:r>
              <a:rPr lang="en-US" sz="1400" dirty="0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, J.F. </a:t>
            </a:r>
            <a:r>
              <a:rPr lang="en-US" sz="1400" dirty="0" err="1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Rajotte</a:t>
            </a:r>
            <a:r>
              <a:rPr lang="en-US" sz="1400" dirty="0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, </a:t>
            </a:r>
            <a:endParaRPr lang="en-US" sz="1400" dirty="0" smtClean="0">
              <a:solidFill>
                <a:srgbClr val="000099"/>
              </a:solidFill>
              <a:latin typeface="Gill Sans" pitchFamily="18"/>
              <a:ea typeface="Gill Sans" pitchFamily="2"/>
              <a:cs typeface="Gill Sans" pitchFamily="2"/>
            </a:endParaRPr>
          </a:p>
          <a:p>
            <a:pPr lvl="0" algn="ctr" hangingPunct="0"/>
            <a:r>
              <a:rPr lang="en-US" sz="1400" dirty="0" smtClean="0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W.D</a:t>
            </a:r>
            <a:r>
              <a:rPr lang="en-US" sz="1400" dirty="0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. Ramsay, J. Roche, B. </a:t>
            </a:r>
            <a:r>
              <a:rPr lang="en-US" sz="1400" dirty="0" err="1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Sawatzky,T</a:t>
            </a:r>
            <a:r>
              <a:rPr lang="en-US" sz="1400" dirty="0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. </a:t>
            </a:r>
            <a:r>
              <a:rPr lang="en-US" sz="1400" dirty="0" err="1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Seva</a:t>
            </a:r>
            <a:r>
              <a:rPr lang="en-US" sz="1400" dirty="0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, M.H. </a:t>
            </a:r>
            <a:r>
              <a:rPr lang="en-US" sz="1400" dirty="0" err="1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Shabestari</a:t>
            </a:r>
            <a:r>
              <a:rPr lang="en-US" sz="1400" dirty="0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, R. </a:t>
            </a:r>
            <a:r>
              <a:rPr lang="en-US" sz="1400" dirty="0" err="1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Silwal</a:t>
            </a:r>
            <a:r>
              <a:rPr lang="en-US" sz="1400" dirty="0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, N. </a:t>
            </a:r>
            <a:r>
              <a:rPr lang="en-US" sz="1400" dirty="0" err="1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Simicevic</a:t>
            </a:r>
            <a:r>
              <a:rPr lang="en-US" sz="1400" dirty="0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, </a:t>
            </a:r>
            <a:r>
              <a:rPr lang="en-US" sz="1400" dirty="0">
                <a:solidFill>
                  <a:srgbClr val="FF33CC"/>
                </a:solidFill>
                <a:latin typeface="Gill Sans" pitchFamily="18"/>
                <a:ea typeface="Gill Sans" pitchFamily="2"/>
                <a:cs typeface="Gill Sans" pitchFamily="2"/>
              </a:rPr>
              <a:t>G.R. </a:t>
            </a:r>
            <a:r>
              <a:rPr lang="en-US" sz="1400" dirty="0" smtClean="0">
                <a:solidFill>
                  <a:srgbClr val="FF33CC"/>
                </a:solidFill>
                <a:latin typeface="Gill Sans" pitchFamily="18"/>
                <a:ea typeface="Gill Sans" pitchFamily="2"/>
                <a:cs typeface="Gill Sans" pitchFamily="2"/>
              </a:rPr>
              <a:t>Smith</a:t>
            </a:r>
            <a:r>
              <a:rPr lang="en-US" sz="1400" baseline="32000" dirty="0">
                <a:solidFill>
                  <a:srgbClr val="FF33CC"/>
                </a:solidFill>
                <a:latin typeface="Gill Sans" pitchFamily="18"/>
                <a:ea typeface="Gill Sans" pitchFamily="2"/>
                <a:cs typeface="Gill Sans" pitchFamily="2"/>
              </a:rPr>
              <a:t>2</a:t>
            </a:r>
            <a:r>
              <a:rPr lang="en-US" sz="1400" dirty="0" smtClean="0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, </a:t>
            </a:r>
          </a:p>
          <a:p>
            <a:pPr lvl="0" algn="ctr" hangingPunct="0"/>
            <a:r>
              <a:rPr lang="en-US" sz="1400" dirty="0" smtClean="0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P</a:t>
            </a:r>
            <a:r>
              <a:rPr lang="en-US" sz="1400" dirty="0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. </a:t>
            </a:r>
            <a:r>
              <a:rPr lang="en-US" sz="1400" dirty="0" err="1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Solvignon</a:t>
            </a:r>
            <a:r>
              <a:rPr lang="en-US" sz="1400" dirty="0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, D.T. </a:t>
            </a:r>
            <a:r>
              <a:rPr lang="en-US" sz="1400" dirty="0" err="1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Spayde</a:t>
            </a:r>
            <a:r>
              <a:rPr lang="en-US" sz="1400" dirty="0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, </a:t>
            </a:r>
            <a:r>
              <a:rPr lang="en-US" sz="1400" dirty="0">
                <a:solidFill>
                  <a:srgbClr val="008000"/>
                </a:solidFill>
                <a:latin typeface="Gill Sans" pitchFamily="18"/>
                <a:ea typeface="Gill Sans" pitchFamily="2"/>
                <a:cs typeface="Gill Sans" pitchFamily="2"/>
              </a:rPr>
              <a:t>A. </a:t>
            </a:r>
            <a:r>
              <a:rPr lang="en-US" sz="1400" dirty="0" err="1">
                <a:solidFill>
                  <a:srgbClr val="008000"/>
                </a:solidFill>
                <a:latin typeface="Gill Sans" pitchFamily="18"/>
                <a:ea typeface="Gill Sans" pitchFamily="2"/>
                <a:cs typeface="Gill Sans" pitchFamily="2"/>
              </a:rPr>
              <a:t>Subedi</a:t>
            </a:r>
            <a:r>
              <a:rPr lang="en-US" sz="1400" dirty="0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, R. </a:t>
            </a:r>
            <a:r>
              <a:rPr lang="en-US" sz="1400" dirty="0" err="1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Subedi</a:t>
            </a:r>
            <a:r>
              <a:rPr lang="en-US" sz="1400" dirty="0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, R. Suleiman, V. </a:t>
            </a:r>
            <a:r>
              <a:rPr lang="en-US" sz="1400" dirty="0" err="1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Tadevosyan</a:t>
            </a:r>
            <a:r>
              <a:rPr lang="en-US" sz="1400" dirty="0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, W.A. Tobias, V. </a:t>
            </a:r>
            <a:r>
              <a:rPr lang="en-US" sz="1400" dirty="0" err="1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Tvaskis</a:t>
            </a:r>
            <a:r>
              <a:rPr lang="en-US" sz="1400" dirty="0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, </a:t>
            </a:r>
            <a:r>
              <a:rPr lang="en-US" sz="1400" dirty="0">
                <a:solidFill>
                  <a:srgbClr val="008000"/>
                </a:solidFill>
                <a:latin typeface="Gill Sans" pitchFamily="18"/>
                <a:ea typeface="Gill Sans" pitchFamily="2"/>
                <a:cs typeface="Gill Sans" pitchFamily="2"/>
              </a:rPr>
              <a:t>B. </a:t>
            </a:r>
            <a:r>
              <a:rPr lang="en-US" sz="1400" dirty="0" err="1">
                <a:solidFill>
                  <a:srgbClr val="008000"/>
                </a:solidFill>
                <a:latin typeface="Gill Sans" pitchFamily="18"/>
                <a:ea typeface="Gill Sans" pitchFamily="2"/>
                <a:cs typeface="Gill Sans" pitchFamily="2"/>
              </a:rPr>
              <a:t>Waidyawansa</a:t>
            </a:r>
            <a:r>
              <a:rPr lang="en-US" sz="1400" dirty="0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, </a:t>
            </a:r>
            <a:r>
              <a:rPr lang="en-US" sz="1400" dirty="0">
                <a:solidFill>
                  <a:srgbClr val="008000"/>
                </a:solidFill>
                <a:latin typeface="Gill Sans" pitchFamily="18"/>
                <a:ea typeface="Gill Sans" pitchFamily="2"/>
                <a:cs typeface="Gill Sans" pitchFamily="2"/>
              </a:rPr>
              <a:t>P. Wang</a:t>
            </a:r>
            <a:r>
              <a:rPr lang="en-US" sz="1400" dirty="0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, S.P. Wells, S.A. Wood, </a:t>
            </a:r>
            <a:r>
              <a:rPr lang="en-US" sz="1400" dirty="0">
                <a:solidFill>
                  <a:srgbClr val="008000"/>
                </a:solidFill>
                <a:latin typeface="Gill Sans" pitchFamily="18"/>
                <a:ea typeface="Gill Sans" pitchFamily="2"/>
                <a:cs typeface="Gill Sans" pitchFamily="2"/>
              </a:rPr>
              <a:t>S. Yang</a:t>
            </a:r>
            <a:r>
              <a:rPr lang="en-US" sz="1400" dirty="0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, R.D. Young, S. </a:t>
            </a:r>
            <a:r>
              <a:rPr lang="en-US" sz="1400" dirty="0" err="1" smtClean="0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Zhamkochyan</a:t>
            </a:r>
            <a:endParaRPr lang="en-US" sz="1400" dirty="0" smtClean="0">
              <a:solidFill>
                <a:srgbClr val="000099"/>
              </a:solidFill>
              <a:latin typeface="Gill Sans" pitchFamily="18"/>
              <a:ea typeface="Gill Sans" pitchFamily="2"/>
              <a:cs typeface="Gill Sans" pitchFamily="2"/>
            </a:endParaRPr>
          </a:p>
          <a:p>
            <a:pPr lvl="0" algn="ctr" hangingPunct="0"/>
            <a:endParaRPr lang="en-US" sz="1200" dirty="0" smtClean="0">
              <a:solidFill>
                <a:srgbClr val="000099"/>
              </a:solidFill>
              <a:latin typeface="Gill Sans" pitchFamily="18"/>
              <a:ea typeface="Gill Sans" pitchFamily="2"/>
              <a:cs typeface="Gill Sans" pitchFamily="2"/>
            </a:endParaRPr>
          </a:p>
          <a:p>
            <a:pPr lvl="0" algn="ctr" hangingPunct="0"/>
            <a:r>
              <a:rPr lang="en-US" sz="1400" baseline="32000" dirty="0" smtClean="0">
                <a:solidFill>
                  <a:srgbClr val="C00000"/>
                </a:solidFill>
                <a:latin typeface="Gill Sans" pitchFamily="18"/>
                <a:ea typeface="Gill Sans" pitchFamily="2"/>
                <a:cs typeface="Gill Sans" pitchFamily="2"/>
              </a:rPr>
              <a:t>1</a:t>
            </a:r>
            <a:r>
              <a:rPr lang="en-US" sz="1400" dirty="0" smtClean="0">
                <a:solidFill>
                  <a:srgbClr val="C00000"/>
                </a:solidFill>
                <a:latin typeface="Gill Sans" pitchFamily="18"/>
                <a:ea typeface="Gill Sans" pitchFamily="2"/>
                <a:cs typeface="Gill Sans" pitchFamily="2"/>
              </a:rPr>
              <a:t>Spokespersons</a:t>
            </a:r>
            <a:r>
              <a:rPr lang="en-US" sz="1400" dirty="0" smtClean="0">
                <a:solidFill>
                  <a:srgbClr val="000099"/>
                </a:solidFill>
                <a:latin typeface="Gill Sans" pitchFamily="18"/>
                <a:ea typeface="Gill Sans" pitchFamily="2"/>
                <a:cs typeface="Gill Sans" pitchFamily="2"/>
              </a:rPr>
              <a:t>   </a:t>
            </a:r>
            <a:r>
              <a:rPr lang="en-US" sz="1400" baseline="32000" dirty="0" smtClean="0">
                <a:solidFill>
                  <a:srgbClr val="FF33CC"/>
                </a:solidFill>
                <a:latin typeface="Gill Sans" pitchFamily="18"/>
                <a:ea typeface="Gill Sans" pitchFamily="2"/>
                <a:cs typeface="Gill Sans" pitchFamily="2"/>
              </a:rPr>
              <a:t>2</a:t>
            </a:r>
            <a:r>
              <a:rPr lang="en-US" sz="1400" dirty="0" smtClean="0">
                <a:solidFill>
                  <a:srgbClr val="FF33CC"/>
                </a:solidFill>
                <a:latin typeface="Gill Sans" pitchFamily="18"/>
                <a:ea typeface="Gill Sans" pitchFamily="2"/>
                <a:cs typeface="Gill Sans" pitchFamily="2"/>
              </a:rPr>
              <a:t>Project Manager   </a:t>
            </a:r>
            <a:r>
              <a:rPr lang="en-US" sz="1400" dirty="0" smtClean="0">
                <a:solidFill>
                  <a:srgbClr val="008000"/>
                </a:solidFill>
                <a:latin typeface="Gill Sans" pitchFamily="18"/>
                <a:ea typeface="Gill Sans" pitchFamily="2"/>
                <a:cs typeface="Gill Sans" pitchFamily="2"/>
              </a:rPr>
              <a:t>Grad Students</a:t>
            </a:r>
            <a:endParaRPr lang="en-US" sz="1400" dirty="0">
              <a:solidFill>
                <a:srgbClr val="008000"/>
              </a:solidFill>
              <a:latin typeface="Gill Sans" pitchFamily="18"/>
              <a:ea typeface="Gill Sans" pitchFamily="2"/>
              <a:cs typeface="Gill Sans" pitchFamily="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353277" y="566597"/>
            <a:ext cx="263832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latin typeface="Comic Sans MS" pitchFamily="66" charset="0"/>
              </a:rPr>
              <a:t>95 collaborators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latin typeface="Comic Sans MS" pitchFamily="66" charset="0"/>
              </a:rPr>
              <a:t>23 grad students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latin typeface="Comic Sans MS" pitchFamily="66" charset="0"/>
              </a:rPr>
              <a:t>10 post docs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latin typeface="Comic Sans MS" pitchFamily="66" charset="0"/>
              </a:rPr>
              <a:t>23 institutions:</a:t>
            </a:r>
          </a:p>
          <a:p>
            <a:pPr lvl="1"/>
            <a:r>
              <a:rPr lang="en-US" sz="1600" dirty="0" err="1" smtClean="0">
                <a:latin typeface="Comic Sans MS" pitchFamily="66" charset="0"/>
              </a:rPr>
              <a:t>JLab</a:t>
            </a:r>
            <a:r>
              <a:rPr lang="en-US" sz="1600" dirty="0" smtClean="0">
                <a:latin typeface="Comic Sans MS" pitchFamily="66" charset="0"/>
              </a:rPr>
              <a:t>, W&amp;M, UConn, TRIUMF, MIT, </a:t>
            </a:r>
            <a:r>
              <a:rPr lang="en-US" sz="1600" dirty="0" err="1" smtClean="0">
                <a:latin typeface="Comic Sans MS" pitchFamily="66" charset="0"/>
              </a:rPr>
              <a:t>UMan</a:t>
            </a:r>
            <a:r>
              <a:rPr lang="en-US" sz="1600" dirty="0" smtClean="0">
                <a:latin typeface="Comic Sans MS" pitchFamily="66" charset="0"/>
              </a:rPr>
              <a:t>., Winnipeg, VPI, </a:t>
            </a:r>
            <a:r>
              <a:rPr lang="en-US" sz="1600" dirty="0" err="1" smtClean="0">
                <a:latin typeface="Comic Sans MS" pitchFamily="66" charset="0"/>
              </a:rPr>
              <a:t>LaTech</a:t>
            </a:r>
            <a:r>
              <a:rPr lang="en-US" sz="1600" dirty="0" smtClean="0">
                <a:latin typeface="Comic Sans MS" pitchFamily="66" charset="0"/>
              </a:rPr>
              <a:t>, Yerevan, MSU, OU, </a:t>
            </a:r>
            <a:r>
              <a:rPr lang="en-US" sz="1600" dirty="0" err="1" smtClean="0">
                <a:latin typeface="Comic Sans MS" pitchFamily="66" charset="0"/>
              </a:rPr>
              <a:t>UVa</a:t>
            </a:r>
            <a:r>
              <a:rPr lang="en-US" sz="1600" dirty="0" smtClean="0">
                <a:latin typeface="Comic Sans MS" pitchFamily="66" charset="0"/>
              </a:rPr>
              <a:t>, GWU, Zagreb, CNU, HU, UNBC, Hendrix, SUNO, ISU, UNH, Adelaide</a:t>
            </a:r>
          </a:p>
          <a:p>
            <a:endParaRPr lang="en-US" sz="1600" dirty="0" smtClean="0">
              <a:latin typeface="Comic Sans MS" pitchFamily="66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1/16/2015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Greg Smith</a:t>
            </a:r>
            <a:endParaRPr lang="en-US"/>
          </a:p>
        </p:txBody>
      </p:sp>
      <p:pic>
        <p:nvPicPr>
          <p:cNvPr id="9" name="Picture 8" descr="Qweak log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813" y="0"/>
            <a:ext cx="1614791" cy="58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43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Position Instrumentation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235" y="1163105"/>
            <a:ext cx="8229600" cy="452596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800" dirty="0" err="1" smtClean="0"/>
              <a:t>Stripline</a:t>
            </a:r>
            <a:r>
              <a:rPr lang="en-US" sz="2800" dirty="0" smtClean="0"/>
              <a:t> monitors: 2 +/− pairs of antennas</a:t>
            </a:r>
          </a:p>
          <a:p>
            <a:pPr lvl="1">
              <a:lnSpc>
                <a:spcPct val="120000"/>
              </a:lnSpc>
            </a:pPr>
            <a:r>
              <a:rPr lang="en-US" sz="2400" dirty="0" smtClean="0"/>
              <a:t>Readout multiplexed (SEE) every 4.2 </a:t>
            </a:r>
            <a:r>
              <a:rPr lang="el-GR" sz="2400" dirty="0" smtClean="0"/>
              <a:t>μ</a:t>
            </a:r>
            <a:r>
              <a:rPr lang="en-US" sz="2400" dirty="0" smtClean="0"/>
              <a:t>s to eliminate gain drifts in electronics</a:t>
            </a:r>
          </a:p>
          <a:p>
            <a:pPr lvl="1">
              <a:lnSpc>
                <a:spcPct val="120000"/>
              </a:lnSpc>
            </a:pPr>
            <a:r>
              <a:rPr lang="en-US" sz="2400" dirty="0" smtClean="0"/>
              <a:t>Readout every helicity state (960 Hz) into custom-built 18-bit ADCs (TRIUMF)</a:t>
            </a:r>
          </a:p>
          <a:p>
            <a:pPr lvl="1">
              <a:lnSpc>
                <a:spcPct val="120000"/>
              </a:lnSpc>
            </a:pPr>
            <a:r>
              <a:rPr lang="en-US" sz="2400" dirty="0" smtClean="0"/>
              <a:t>24 BPMs in injector </a:t>
            </a:r>
            <a:r>
              <a:rPr lang="en-US" sz="2400" dirty="0" err="1" smtClean="0"/>
              <a:t>beamline</a:t>
            </a:r>
            <a:endParaRPr lang="en-US" sz="2400" dirty="0" smtClean="0"/>
          </a:p>
          <a:p>
            <a:pPr lvl="1">
              <a:lnSpc>
                <a:spcPct val="120000"/>
              </a:lnSpc>
            </a:pPr>
            <a:r>
              <a:rPr lang="en-US" sz="2400" dirty="0" smtClean="0"/>
              <a:t>23 BPMs in Hall C </a:t>
            </a:r>
            <a:r>
              <a:rPr lang="en-US" sz="2400" dirty="0" err="1" smtClean="0"/>
              <a:t>beamline</a:t>
            </a:r>
            <a:endParaRPr lang="en-US" sz="2400" dirty="0" smtClean="0"/>
          </a:p>
          <a:p>
            <a:pPr lvl="2">
              <a:lnSpc>
                <a:spcPct val="120000"/>
              </a:lnSpc>
            </a:pPr>
            <a:r>
              <a:rPr lang="en-US" sz="1800" dirty="0" smtClean="0"/>
              <a:t>5 used for position &amp; angle at LH2 </a:t>
            </a:r>
            <a:r>
              <a:rPr lang="en-US" sz="1800" dirty="0" err="1" smtClean="0"/>
              <a:t>tgt</a:t>
            </a:r>
            <a:endParaRPr lang="en-US" sz="1800" dirty="0" smtClean="0"/>
          </a:p>
          <a:p>
            <a:pPr lvl="2">
              <a:lnSpc>
                <a:spcPct val="120000"/>
              </a:lnSpc>
            </a:pPr>
            <a:r>
              <a:rPr lang="en-US" sz="1800" dirty="0" smtClean="0"/>
              <a:t>Offsets stable to 25 </a:t>
            </a:r>
            <a:r>
              <a:rPr lang="el-GR" sz="1800" dirty="0" smtClean="0"/>
              <a:t>μ</a:t>
            </a:r>
            <a:r>
              <a:rPr lang="en-US" sz="1800" dirty="0" smtClean="0"/>
              <a:t>m</a:t>
            </a:r>
          </a:p>
          <a:p>
            <a:pPr lvl="2">
              <a:lnSpc>
                <a:spcPct val="120000"/>
              </a:lnSpc>
            </a:pPr>
            <a:r>
              <a:rPr lang="en-US" sz="1800" dirty="0" smtClean="0"/>
              <a:t>Position resolution at </a:t>
            </a:r>
            <a:r>
              <a:rPr lang="en-US" sz="1800" dirty="0" err="1" smtClean="0"/>
              <a:t>tgt</a:t>
            </a:r>
            <a:r>
              <a:rPr lang="en-US" sz="1800" dirty="0" smtClean="0"/>
              <a:t> 1 </a:t>
            </a:r>
            <a:r>
              <a:rPr lang="el-GR" sz="1800" dirty="0"/>
              <a:t>μ</a:t>
            </a:r>
            <a:r>
              <a:rPr lang="en-US" sz="1800" dirty="0" smtClean="0"/>
              <a:t>m with 5 </a:t>
            </a:r>
            <a:r>
              <a:rPr lang="en-US" sz="1800" dirty="0" err="1" smtClean="0"/>
              <a:t>tgt</a:t>
            </a:r>
            <a:r>
              <a:rPr lang="en-US" sz="1800" dirty="0" smtClean="0"/>
              <a:t> BPMs</a:t>
            </a:r>
          </a:p>
          <a:p>
            <a:pPr lvl="2">
              <a:lnSpc>
                <a:spcPct val="120000"/>
              </a:lnSpc>
            </a:pPr>
            <a:r>
              <a:rPr lang="en-US" sz="1800" dirty="0" smtClean="0"/>
              <a:t>Angle resolution at </a:t>
            </a:r>
            <a:r>
              <a:rPr lang="en-US" sz="1800" dirty="0" err="1" smtClean="0"/>
              <a:t>tgt</a:t>
            </a:r>
            <a:r>
              <a:rPr lang="en-US" sz="1800" dirty="0" smtClean="0"/>
              <a:t> 150 </a:t>
            </a:r>
            <a:r>
              <a:rPr lang="en-US" sz="1800" dirty="0" err="1" smtClean="0"/>
              <a:t>nrad</a:t>
            </a:r>
            <a:endParaRPr lang="en-US" sz="1800" dirty="0" smtClean="0"/>
          </a:p>
          <a:p>
            <a:pPr lvl="1">
              <a:lnSpc>
                <a:spcPct val="120000"/>
              </a:lnSpc>
            </a:pPr>
            <a:r>
              <a:rPr lang="en-US" sz="2400" dirty="0" smtClean="0"/>
              <a:t>Slow (1 s) position lock on </a:t>
            </a:r>
            <a:r>
              <a:rPr lang="en-US" sz="2400" dirty="0" err="1" smtClean="0"/>
              <a:t>tgt</a:t>
            </a:r>
            <a:r>
              <a:rPr lang="en-US" sz="2400" dirty="0" smtClean="0"/>
              <a:t> employed</a:t>
            </a:r>
          </a:p>
          <a:p>
            <a:pPr lvl="1">
              <a:lnSpc>
                <a:spcPct val="120000"/>
              </a:lnSpc>
            </a:pPr>
            <a:endParaRPr lang="en-US" sz="24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121" y="3121760"/>
            <a:ext cx="3850880" cy="153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525800" y="4673172"/>
            <a:ext cx="2539585" cy="1047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986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70045" y="4328257"/>
            <a:ext cx="3917310" cy="1904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66408"/>
            <a:ext cx="4562308" cy="1143000"/>
          </a:xfrm>
        </p:spPr>
        <p:txBody>
          <a:bodyPr>
            <a:normAutofit fontScale="90000"/>
          </a:bodyPr>
          <a:lstStyle/>
          <a:p>
            <a:r>
              <a:rPr lang="en-US" u="none" dirty="0" smtClean="0"/>
              <a:t>Helicity Timing &amp; </a:t>
            </a:r>
            <a:r>
              <a:rPr lang="en-US" dirty="0" smtClean="0"/>
              <a:t>Fast Reversal</a:t>
            </a:r>
            <a:endParaRPr lang="en-US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270" y="3948747"/>
            <a:ext cx="4560532" cy="1554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17645" y="1931205"/>
            <a:ext cx="3917310" cy="1904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76810" y="126170"/>
            <a:ext cx="4572000" cy="2803642"/>
            <a:chOff x="0" y="126170"/>
            <a:chExt cx="4572000" cy="2803642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0" y="254087"/>
              <a:ext cx="4572000" cy="267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" name="Straight Arrow Connector 3"/>
            <p:cNvCxnSpPr/>
            <p:nvPr/>
          </p:nvCxnSpPr>
          <p:spPr>
            <a:xfrm>
              <a:off x="2651750" y="548625"/>
              <a:ext cx="883315" cy="0"/>
            </a:xfrm>
            <a:prstGeom prst="straightConnector1">
              <a:avLst/>
            </a:prstGeom>
            <a:ln w="28575">
              <a:solidFill>
                <a:srgbClr val="053DBB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2690155" y="126170"/>
              <a:ext cx="82426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53DBB"/>
                  </a:solidFill>
                </a:rPr>
                <a:t>960 Hz</a:t>
              </a:r>
              <a:endParaRPr lang="en-US" dirty="0">
                <a:solidFill>
                  <a:srgbClr val="053DBB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8037781" y="5056309"/>
            <a:ext cx="1084015" cy="1200329"/>
          </a:xfrm>
          <a:prstGeom prst="rect">
            <a:avLst/>
          </a:prstGeom>
          <a:solidFill>
            <a:srgbClr val="FFFF00"/>
          </a:solidFill>
          <a:ln>
            <a:solidFill>
              <a:srgbClr val="053DBB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Old</a:t>
            </a:r>
          </a:p>
          <a:p>
            <a:pPr algn="ctr"/>
            <a:r>
              <a:rPr lang="en-US" dirty="0" smtClean="0"/>
              <a:t>500 </a:t>
            </a:r>
            <a:r>
              <a:rPr lang="el-GR" dirty="0" smtClean="0"/>
              <a:t>μ</a:t>
            </a:r>
            <a:r>
              <a:rPr lang="en-US" dirty="0" smtClean="0"/>
              <a:t>s</a:t>
            </a:r>
          </a:p>
          <a:p>
            <a:pPr algn="ctr"/>
            <a:r>
              <a:rPr lang="en-US" dirty="0" smtClean="0"/>
              <a:t>Switching</a:t>
            </a:r>
          </a:p>
          <a:p>
            <a:pPr algn="ctr"/>
            <a:r>
              <a:rPr lang="en-US" dirty="0" smtClean="0"/>
              <a:t>@ 30 Hz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713579" y="1383761"/>
            <a:ext cx="1084015" cy="1200329"/>
          </a:xfrm>
          <a:prstGeom prst="rect">
            <a:avLst/>
          </a:prstGeom>
          <a:solidFill>
            <a:srgbClr val="FFFF00"/>
          </a:solidFill>
          <a:ln>
            <a:solidFill>
              <a:srgbClr val="053DBB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New </a:t>
            </a:r>
          </a:p>
          <a:p>
            <a:r>
              <a:rPr lang="en-US" dirty="0"/>
              <a:t>60 </a:t>
            </a:r>
            <a:r>
              <a:rPr lang="el-GR" dirty="0"/>
              <a:t>μ</a:t>
            </a:r>
            <a:r>
              <a:rPr lang="en-US" dirty="0"/>
              <a:t>s </a:t>
            </a:r>
            <a:endParaRPr lang="en-US" dirty="0" smtClean="0"/>
          </a:p>
          <a:p>
            <a:r>
              <a:rPr lang="en-US" dirty="0" smtClean="0"/>
              <a:t>Switching</a:t>
            </a:r>
          </a:p>
          <a:p>
            <a:r>
              <a:rPr lang="en-US" dirty="0" smtClean="0"/>
              <a:t>@ 960 Hz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13228" y="5502870"/>
            <a:ext cx="3499163" cy="1200329"/>
          </a:xfrm>
          <a:prstGeom prst="rect">
            <a:avLst/>
          </a:prstGeom>
          <a:solidFill>
            <a:srgbClr val="FFC000"/>
          </a:solidFill>
          <a:ln>
            <a:solidFill>
              <a:srgbClr val="053DBB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18-bit ADCs sampled at 500 kHz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</a:p>
          <a:p>
            <a:pPr algn="ctr"/>
            <a:r>
              <a:rPr lang="en-US" dirty="0" smtClean="0">
                <a:sym typeface="Wingdings" panose="05000000000000000000" pitchFamily="2" charset="2"/>
              </a:rPr>
              <a:t>464 samples/(Helicity Gate), </a:t>
            </a:r>
          </a:p>
          <a:p>
            <a:pPr algn="ctr"/>
            <a:r>
              <a:rPr lang="en-US" dirty="0" smtClean="0">
                <a:sym typeface="Wingdings" panose="05000000000000000000" pitchFamily="2" charset="2"/>
              </a:rPr>
              <a:t>started T</a:t>
            </a:r>
            <a:r>
              <a:rPr lang="en-US" baseline="-25000" dirty="0" smtClean="0">
                <a:sym typeface="Wingdings" panose="05000000000000000000" pitchFamily="2" charset="2"/>
              </a:rPr>
              <a:t>ADC Delay</a:t>
            </a:r>
            <a:r>
              <a:rPr lang="en-US" dirty="0" smtClean="0">
                <a:sym typeface="Wingdings" panose="05000000000000000000" pitchFamily="2" charset="2"/>
              </a:rPr>
              <a:t>= 42.5 </a:t>
            </a:r>
            <a:r>
              <a:rPr lang="el-GR" dirty="0" smtClean="0">
                <a:sym typeface="Wingdings" panose="05000000000000000000" pitchFamily="2" charset="2"/>
              </a:rPr>
              <a:t>μ</a:t>
            </a:r>
            <a:r>
              <a:rPr lang="en-US" dirty="0" smtClean="0">
                <a:sym typeface="Wingdings" panose="05000000000000000000" pitchFamily="2" charset="2"/>
              </a:rPr>
              <a:t>s (4.1% DT) </a:t>
            </a:r>
          </a:p>
          <a:p>
            <a:pPr algn="ctr"/>
            <a:r>
              <a:rPr lang="en-US" dirty="0" smtClean="0">
                <a:sym typeface="Wingdings" panose="05000000000000000000" pitchFamily="2" charset="2"/>
              </a:rPr>
              <a:t>after start of </a:t>
            </a:r>
            <a:r>
              <a:rPr lang="en-US" dirty="0" err="1" smtClean="0">
                <a:sym typeface="Wingdings" panose="05000000000000000000" pitchFamily="2" charset="2"/>
              </a:rPr>
              <a:t>T</a:t>
            </a:r>
            <a:r>
              <a:rPr lang="en-US" baseline="-25000" dirty="0" err="1" smtClean="0">
                <a:sym typeface="Wingdings" panose="05000000000000000000" pitchFamily="2" charset="2"/>
              </a:rPr>
              <a:t>Stable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269170" y="2880130"/>
            <a:ext cx="2400850" cy="923330"/>
          </a:xfrm>
          <a:prstGeom prst="rect">
            <a:avLst/>
          </a:prstGeom>
          <a:solidFill>
            <a:srgbClr val="FFC000"/>
          </a:solidFill>
          <a:ln>
            <a:solidFill>
              <a:srgbClr val="053DBB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960 Hz helicity reversal</a:t>
            </a:r>
          </a:p>
          <a:p>
            <a:pPr algn="ctr"/>
            <a:r>
              <a:rPr lang="en-US" dirty="0" err="1" smtClean="0"/>
              <a:t>T</a:t>
            </a:r>
            <a:r>
              <a:rPr lang="en-US" baseline="-25000" dirty="0" err="1" smtClean="0"/>
              <a:t>settle</a:t>
            </a:r>
            <a:r>
              <a:rPr lang="en-US" dirty="0" smtClean="0"/>
              <a:t>= 70 </a:t>
            </a:r>
            <a:r>
              <a:rPr lang="el-GR" dirty="0" smtClean="0"/>
              <a:t>μ</a:t>
            </a:r>
            <a:r>
              <a:rPr lang="en-US" dirty="0" smtClean="0"/>
              <a:t>s (6.7% DT)</a:t>
            </a:r>
          </a:p>
          <a:p>
            <a:pPr algn="ctr"/>
            <a:r>
              <a:rPr lang="en-US" dirty="0" err="1" smtClean="0">
                <a:sym typeface="Wingdings" panose="05000000000000000000" pitchFamily="2" charset="2"/>
              </a:rPr>
              <a:t>T</a:t>
            </a:r>
            <a:r>
              <a:rPr lang="en-US" baseline="-25000" dirty="0" err="1" smtClean="0">
                <a:sym typeface="Wingdings" panose="05000000000000000000" pitchFamily="2" charset="2"/>
              </a:rPr>
              <a:t>stable</a:t>
            </a:r>
            <a:r>
              <a:rPr lang="en-US" dirty="0" smtClean="0">
                <a:sym typeface="Wingdings" panose="05000000000000000000" pitchFamily="2" charset="2"/>
              </a:rPr>
              <a:t>=</a:t>
            </a:r>
            <a:r>
              <a:rPr lang="en-US" dirty="0">
                <a:sym typeface="Wingdings" panose="05000000000000000000" pitchFamily="2" charset="2"/>
              </a:rPr>
              <a:t> 971.65</a:t>
            </a:r>
            <a:r>
              <a:rPr lang="el-GR" dirty="0">
                <a:sym typeface="Wingdings" panose="05000000000000000000" pitchFamily="2" charset="2"/>
              </a:rPr>
              <a:t> μ</a:t>
            </a:r>
            <a:r>
              <a:rPr lang="en-US" dirty="0">
                <a:sym typeface="Wingdings" panose="05000000000000000000" pitchFamily="2" charset="2"/>
              </a:rPr>
              <a:t>s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7221945" y="3313862"/>
            <a:ext cx="460860" cy="5756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700294" y="3186765"/>
            <a:ext cx="1443706" cy="738664"/>
          </a:xfrm>
          <a:prstGeom prst="rect">
            <a:avLst/>
          </a:prstGeom>
          <a:noFill/>
          <a:ln>
            <a:solidFill>
              <a:srgbClr val="053DB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/>
              <a:t>Opto</a:t>
            </a:r>
            <a:r>
              <a:rPr lang="en-US" sz="1400" dirty="0" smtClean="0"/>
              <a:t>-coupler</a:t>
            </a:r>
          </a:p>
          <a:p>
            <a:pPr algn="ctr"/>
            <a:r>
              <a:rPr lang="en-US" sz="1400" dirty="0"/>
              <a:t>m</a:t>
            </a:r>
            <a:r>
              <a:rPr lang="en-US" sz="1400" dirty="0" smtClean="0"/>
              <a:t>ounted directly to </a:t>
            </a:r>
            <a:r>
              <a:rPr lang="en-US" sz="1400" dirty="0" err="1" smtClean="0"/>
              <a:t>Pockels</a:t>
            </a:r>
            <a:r>
              <a:rPr lang="en-US" sz="1400" dirty="0" smtClean="0"/>
              <a:t> Cell</a:t>
            </a:r>
            <a:endParaRPr lang="en-US" sz="1400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5493720" y="5280411"/>
            <a:ext cx="729695" cy="16979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565781" y="5240975"/>
            <a:ext cx="927940" cy="738664"/>
          </a:xfrm>
          <a:prstGeom prst="rect">
            <a:avLst/>
          </a:prstGeom>
          <a:noFill/>
          <a:ln>
            <a:solidFill>
              <a:srgbClr val="053DB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“Fast” HV transistor switches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4038069" y="4242730"/>
            <a:ext cx="99168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Integration</a:t>
            </a:r>
          </a:p>
          <a:p>
            <a:pPr algn="ctr"/>
            <a:r>
              <a:rPr lang="en-US" sz="1400" dirty="0" smtClean="0"/>
              <a:t>windows</a:t>
            </a:r>
            <a:endParaRPr lang="en-US" sz="1400" dirty="0"/>
          </a:p>
        </p:txBody>
      </p:sp>
      <p:cxnSp>
        <p:nvCxnSpPr>
          <p:cNvPr id="23" name="Straight Arrow Connector 22"/>
          <p:cNvCxnSpPr>
            <a:stCxn id="3076" idx="3"/>
          </p:cNvCxnSpPr>
          <p:nvPr/>
        </p:nvCxnSpPr>
        <p:spPr>
          <a:xfrm flipH="1">
            <a:off x="4112392" y="4725809"/>
            <a:ext cx="460410" cy="43141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9" idx="2"/>
          </p:cNvCxnSpPr>
          <p:nvPr/>
        </p:nvCxnSpPr>
        <p:spPr>
          <a:xfrm flipH="1">
            <a:off x="3343040" y="4765950"/>
            <a:ext cx="1190870" cy="3912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9" idx="2"/>
          </p:cNvCxnSpPr>
          <p:nvPr/>
        </p:nvCxnSpPr>
        <p:spPr>
          <a:xfrm flipH="1">
            <a:off x="2362810" y="4765950"/>
            <a:ext cx="2171100" cy="3912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9" idx="2"/>
          </p:cNvCxnSpPr>
          <p:nvPr/>
        </p:nvCxnSpPr>
        <p:spPr>
          <a:xfrm flipH="1">
            <a:off x="1538005" y="4765950"/>
            <a:ext cx="2995905" cy="3912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249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561" y="5387655"/>
            <a:ext cx="1083795" cy="1420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628" y="10955"/>
            <a:ext cx="8229600" cy="827862"/>
          </a:xfrm>
        </p:spPr>
        <p:txBody>
          <a:bodyPr/>
          <a:lstStyle/>
          <a:p>
            <a:r>
              <a:rPr lang="en-US" dirty="0" smtClean="0"/>
              <a:t>Photocathode Quantum Efficiency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05" y="1047890"/>
            <a:ext cx="4685410" cy="1126986"/>
          </a:xfrm>
        </p:spPr>
        <p:txBody>
          <a:bodyPr>
            <a:noAutofit/>
          </a:bodyPr>
          <a:lstStyle/>
          <a:p>
            <a:pPr algn="ctr"/>
            <a:r>
              <a:rPr lang="en-US" sz="2200" dirty="0" smtClean="0"/>
              <a:t>1/e charge lifetimes with  lens of 1.5 m </a:t>
            </a:r>
            <a:r>
              <a:rPr lang="en-US" sz="2200" dirty="0"/>
              <a:t>focal length </a:t>
            </a:r>
            <a:r>
              <a:rPr lang="en-US" sz="2200" dirty="0" smtClean="0"/>
              <a:t>(0.55 mm spot) </a:t>
            </a:r>
          </a:p>
          <a:p>
            <a:pPr algn="ctr"/>
            <a:r>
              <a:rPr lang="en-US" sz="2200" dirty="0" smtClean="0"/>
              <a:t>and 2.0 m (1.0 mm spot)</a:t>
            </a:r>
            <a:endParaRPr lang="en-US" sz="22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45025" y="932675"/>
            <a:ext cx="4228335" cy="1050175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dirty="0" smtClean="0"/>
              <a:t>QE Profiles before (left) &amp; after (right) 4 weeks @ 180 </a:t>
            </a:r>
            <a:r>
              <a:rPr lang="el-GR" dirty="0" smtClean="0"/>
              <a:t>μ</a:t>
            </a:r>
            <a:r>
              <a:rPr lang="en-US" dirty="0" smtClean="0"/>
              <a:t>A. </a:t>
            </a:r>
          </a:p>
          <a:p>
            <a:pPr algn="ctr"/>
            <a:r>
              <a:rPr lang="en-US" dirty="0" smtClean="0"/>
              <a:t>1 mm </a:t>
            </a:r>
            <a:r>
              <a:rPr lang="el-GR" dirty="0" smtClean="0"/>
              <a:t>φ</a:t>
            </a:r>
            <a:r>
              <a:rPr lang="en-US" dirty="0" smtClean="0"/>
              <a:t> laser spot indicated by </a:t>
            </a:r>
            <a:r>
              <a:rPr lang="en-US" dirty="0" smtClean="0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45025" y="1931205"/>
            <a:ext cx="4343550" cy="3951288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Other improvements:</a:t>
            </a:r>
          </a:p>
          <a:p>
            <a:pPr lvl="1"/>
            <a:r>
              <a:rPr lang="en-US" dirty="0" smtClean="0"/>
              <a:t>New inverted e gun @ 130 kV</a:t>
            </a:r>
          </a:p>
          <a:p>
            <a:pPr lvl="2"/>
            <a:r>
              <a:rPr lang="en-US" dirty="0" smtClean="0"/>
              <a:t>Reduced loss on inj. apertures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39185" y="1995426"/>
            <a:ext cx="4473529" cy="2645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3830" y="2174875"/>
            <a:ext cx="4224550" cy="3470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>
            <a:off x="6185010" y="6424590"/>
            <a:ext cx="53767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20"/>
          <p:cNvGrpSpPr>
            <a:grpSpLocks noChangeAspect="1"/>
          </p:cNvGrpSpPr>
          <p:nvPr/>
        </p:nvGrpSpPr>
        <p:grpSpPr bwMode="auto">
          <a:xfrm>
            <a:off x="7051001" y="5819256"/>
            <a:ext cx="1125195" cy="1027352"/>
            <a:chOff x="5257800" y="3505200"/>
            <a:chExt cx="3505200" cy="3200400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800" y="3505200"/>
              <a:ext cx="3505200" cy="3078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8153400" y="6248400"/>
              <a:ext cx="5334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638800" y="6172200"/>
              <a:ext cx="5334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en-US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561986" y="5819255"/>
            <a:ext cx="753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100 kV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76028" y="5795725"/>
            <a:ext cx="753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130 kV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49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345" y="0"/>
            <a:ext cx="4431896" cy="69494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Polarized Source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15637" y="6323230"/>
            <a:ext cx="2133600" cy="365125"/>
          </a:xfrm>
        </p:spPr>
        <p:txBody>
          <a:bodyPr/>
          <a:lstStyle/>
          <a:p>
            <a:r>
              <a:rPr lang="en-US" dirty="0" smtClean="0"/>
              <a:t>1/16/2015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Greg Smith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3C5A2-D002-4F3A-BD44-9DE77D44B1AB}" type="slidenum">
              <a:rPr lang="en-US" smtClean="0"/>
              <a:t>6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09" y="794686"/>
            <a:ext cx="8069072" cy="5946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5614416" y="4434840"/>
            <a:ext cx="1234440" cy="1042416"/>
          </a:xfrm>
          <a:prstGeom prst="ellipse">
            <a:avLst/>
          </a:prstGeom>
          <a:noFill/>
          <a:ln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433060" y="5431536"/>
            <a:ext cx="798576" cy="673608"/>
          </a:xfrm>
          <a:prstGeom prst="ellipse">
            <a:avLst/>
          </a:prstGeom>
          <a:noFill/>
          <a:ln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72279" y="5676899"/>
            <a:ext cx="922881" cy="646331"/>
          </a:xfrm>
          <a:prstGeom prst="rect">
            <a:avLst/>
          </a:prstGeom>
          <a:solidFill>
            <a:srgbClr val="FFC000"/>
          </a:solidFill>
          <a:ln>
            <a:solidFill>
              <a:srgbClr val="CC0099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rgbClr val="CC0099"/>
                </a:solidFill>
              </a:defRPr>
            </a:lvl1pPr>
          </a:lstStyle>
          <a:p>
            <a:r>
              <a:rPr lang="en-US" dirty="0"/>
              <a:t>8 hour</a:t>
            </a:r>
          </a:p>
          <a:p>
            <a:r>
              <a:rPr lang="en-US" dirty="0"/>
              <a:t>reversal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52619" y="4055363"/>
            <a:ext cx="922881" cy="646331"/>
          </a:xfrm>
          <a:prstGeom prst="rect">
            <a:avLst/>
          </a:prstGeom>
          <a:solidFill>
            <a:srgbClr val="FFC000"/>
          </a:solidFill>
          <a:ln>
            <a:solidFill>
              <a:srgbClr val="CC0099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CC0099"/>
                </a:solidFill>
              </a:rPr>
              <a:t>960 Hz</a:t>
            </a:r>
          </a:p>
          <a:p>
            <a:pPr algn="ctr"/>
            <a:r>
              <a:rPr lang="en-US" dirty="0" smtClean="0">
                <a:solidFill>
                  <a:srgbClr val="CC0099"/>
                </a:solidFill>
              </a:rPr>
              <a:t>reversal</a:t>
            </a:r>
            <a:endParaRPr lang="en-US" dirty="0">
              <a:solidFill>
                <a:srgbClr val="CC0099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48856" y="3473272"/>
            <a:ext cx="1700784" cy="1363904"/>
          </a:xfrm>
          <a:prstGeom prst="rect">
            <a:avLst/>
          </a:prstGeom>
          <a:noFill/>
          <a:ln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812254" y="2903219"/>
            <a:ext cx="966419" cy="646331"/>
          </a:xfrm>
          <a:prstGeom prst="rect">
            <a:avLst/>
          </a:prstGeom>
          <a:solidFill>
            <a:srgbClr val="FFC000"/>
          </a:solidFill>
          <a:ln>
            <a:solidFill>
              <a:srgbClr val="CC0099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rgbClr val="CC0099"/>
                </a:solidFill>
              </a:defRPr>
            </a:lvl1pPr>
          </a:lstStyle>
          <a:p>
            <a:r>
              <a:rPr lang="en-US" dirty="0" smtClean="0"/>
              <a:t>monthly</a:t>
            </a:r>
            <a:endParaRPr lang="en-US" dirty="0"/>
          </a:p>
          <a:p>
            <a:r>
              <a:rPr lang="en-US" dirty="0"/>
              <a:t>reversal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128" y="867"/>
            <a:ext cx="1876151" cy="1248813"/>
          </a:xfrm>
          <a:prstGeom prst="rect">
            <a:avLst/>
          </a:prstGeom>
        </p:spPr>
      </p:pic>
      <p:pic>
        <p:nvPicPr>
          <p:cNvPr id="15" name="Picture 22" descr="LAB_17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539" y="-11534"/>
            <a:ext cx="1966549" cy="157802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139868" y="5214836"/>
            <a:ext cx="75693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± 2.5 kV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03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6" grpId="0" animBg="1"/>
      <p:bldP spid="10" grpId="0" animBg="1"/>
      <p:bldP spid="9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3992880" cy="1143000"/>
          </a:xfrm>
        </p:spPr>
        <p:txBody>
          <a:bodyPr/>
          <a:lstStyle/>
          <a:p>
            <a:r>
              <a:rPr lang="en-US" dirty="0" smtClean="0"/>
              <a:t>Parameters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000" y="3044950"/>
            <a:ext cx="4385388" cy="35276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4595249" y="318195"/>
            <a:ext cx="4508644" cy="2496325"/>
            <a:chOff x="4595249" y="318195"/>
            <a:chExt cx="4508644" cy="2496325"/>
          </a:xfrm>
        </p:grpSpPr>
        <p:grpSp>
          <p:nvGrpSpPr>
            <p:cNvPr id="4" name="Group 3"/>
            <p:cNvGrpSpPr>
              <a:grpSpLocks noChangeAspect="1"/>
            </p:cNvGrpSpPr>
            <p:nvPr/>
          </p:nvGrpSpPr>
          <p:grpSpPr>
            <a:xfrm>
              <a:off x="4595249" y="318195"/>
              <a:ext cx="4508644" cy="2496325"/>
              <a:chOff x="4155189" y="1747468"/>
              <a:chExt cx="4981575" cy="2758175"/>
            </a:xfrm>
          </p:grpSpPr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4155189" y="1747468"/>
                <a:ext cx="4981575" cy="275817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17645" y="1955434"/>
                <a:ext cx="1312725" cy="55184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12" name="Straight Connector 11"/>
            <p:cNvCxnSpPr/>
            <p:nvPr/>
          </p:nvCxnSpPr>
          <p:spPr>
            <a:xfrm>
              <a:off x="7413970" y="593125"/>
              <a:ext cx="35814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7640755" y="395005"/>
              <a:ext cx="13166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Gaussian </a:t>
              </a:r>
              <a:r>
                <a:rPr lang="en-US" sz="1400" dirty="0" smtClean="0"/>
                <a:t>Fit</a:t>
              </a:r>
            </a:p>
            <a:p>
              <a:pPr algn="ctr"/>
              <a:r>
                <a:rPr lang="en-US" sz="1400" dirty="0" smtClean="0"/>
                <a:t>(</a:t>
              </a:r>
              <a:r>
                <a:rPr lang="el-GR" sz="1400" dirty="0" smtClean="0"/>
                <a:t>σ</a:t>
              </a:r>
              <a:r>
                <a:rPr lang="en-US" sz="1400" baseline="-25000" dirty="0" smtClean="0"/>
                <a:t>A</a:t>
              </a:r>
              <a:r>
                <a:rPr lang="en-US" sz="1400" dirty="0"/>
                <a:t> </a:t>
              </a:r>
              <a:r>
                <a:rPr lang="en-US" sz="1400" dirty="0" smtClean="0"/>
                <a:t>= 230 </a:t>
              </a:r>
              <a:r>
                <a:rPr lang="en-US" sz="1400" dirty="0" smtClean="0"/>
                <a:t>ppm)</a:t>
              </a:r>
              <a:endParaRPr lang="en-US" sz="1400" dirty="0"/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7640755" y="1042327"/>
              <a:ext cx="255270" cy="0"/>
            </a:xfrm>
            <a:prstGeom prst="line">
              <a:avLst/>
            </a:prstGeom>
            <a:ln w="28575">
              <a:solidFill>
                <a:srgbClr val="0606B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7848630" y="894270"/>
              <a:ext cx="5254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Data</a:t>
              </a:r>
              <a:endParaRPr lang="en-US" sz="1400" dirty="0"/>
            </a:p>
          </p:txBody>
        </p:sp>
      </p:grpSp>
      <p:cxnSp>
        <p:nvCxnSpPr>
          <p:cNvPr id="20" name="Straight Arrow Connector 19"/>
          <p:cNvCxnSpPr/>
          <p:nvPr/>
        </p:nvCxnSpPr>
        <p:spPr>
          <a:xfrm>
            <a:off x="6991515" y="539294"/>
            <a:ext cx="152400" cy="0"/>
          </a:xfrm>
          <a:prstGeom prst="straightConnector1">
            <a:avLst/>
          </a:prstGeom>
          <a:ln w="9525">
            <a:solidFill>
              <a:srgbClr val="FF0000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263290" y="1008948"/>
            <a:ext cx="1186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/>
              <a:t>Δ</a:t>
            </a:r>
            <a:r>
              <a:rPr lang="en-US" sz="1400" dirty="0" smtClean="0"/>
              <a:t>A ~ 1 ppm/d</a:t>
            </a:r>
            <a:endParaRPr lang="en-US" sz="1400" dirty="0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7000846" y="395005"/>
            <a:ext cx="0" cy="1920250"/>
          </a:xfrm>
          <a:prstGeom prst="straightConnector1">
            <a:avLst/>
          </a:prstGeom>
          <a:ln w="63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-189604" y="3866943"/>
            <a:ext cx="76810" cy="268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-151815" y="5031459"/>
            <a:ext cx="76810" cy="268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-75005" y="5183859"/>
            <a:ext cx="76810" cy="268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07778" y="1163105"/>
            <a:ext cx="4242302" cy="535531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285750" indent="-285750" algn="l">
              <a:buFont typeface="Arial"/>
              <a:buChar char="•"/>
            </a:pPr>
            <a:r>
              <a:rPr lang="en-US" dirty="0" err="1" smtClean="0">
                <a:latin typeface="Comic Sans MS" panose="030F0702030302020204" pitchFamily="66" charset="0"/>
              </a:rPr>
              <a:t>Msr</a:t>
            </a:r>
            <a:r>
              <a:rPr lang="en-US" dirty="0" smtClean="0">
                <a:latin typeface="Comic Sans MS" panose="030F0702030302020204" pitchFamily="66" charset="0"/>
              </a:rPr>
              <a:t> P, Q</a:t>
            </a:r>
            <a:r>
              <a:rPr lang="en-US" baseline="30000" dirty="0" smtClean="0">
                <a:latin typeface="Comic Sans MS" panose="030F0702030302020204" pitchFamily="66" charset="0"/>
              </a:rPr>
              <a:t>2</a:t>
            </a:r>
            <a:r>
              <a:rPr lang="en-US" dirty="0" smtClean="0">
                <a:latin typeface="Comic Sans MS" panose="030F0702030302020204" pitchFamily="66" charset="0"/>
              </a:rPr>
              <a:t>, I</a:t>
            </a:r>
            <a:r>
              <a:rPr lang="en-US" baseline="-25000" dirty="0" smtClean="0">
                <a:latin typeface="Comic Sans MS" panose="030F0702030302020204" pitchFamily="66" charset="0"/>
              </a:rPr>
              <a:t>B</a:t>
            </a:r>
            <a:r>
              <a:rPr lang="en-US" dirty="0" smtClean="0">
                <a:latin typeface="Comic Sans MS" panose="030F0702030302020204" pitchFamily="66" charset="0"/>
              </a:rPr>
              <a:t>, &amp; Yield very well</a:t>
            </a:r>
          </a:p>
          <a:p>
            <a:pPr algn="l"/>
            <a:r>
              <a:rPr lang="en-US" dirty="0" smtClean="0">
                <a:latin typeface="Comic Sans MS" panose="030F0702030302020204" pitchFamily="66" charset="0"/>
              </a:rPr>
              <a:t> 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>
                <a:latin typeface="Comic Sans MS" panose="030F0702030302020204" pitchFamily="66" charset="0"/>
              </a:rPr>
              <a:t>960 </a:t>
            </a:r>
            <a:r>
              <a:rPr lang="en-US" dirty="0" smtClean="0">
                <a:latin typeface="Comic Sans MS" panose="030F0702030302020204" pitchFamily="66" charset="0"/>
              </a:rPr>
              <a:t>Hz helicity flip (</a:t>
            </a:r>
            <a:r>
              <a:rPr lang="en-US" u="sng" dirty="0" smtClean="0">
                <a:latin typeface="Comic Sans MS" panose="030F0702030302020204" pitchFamily="66" charset="0"/>
              </a:rPr>
              <a:t>fast</a:t>
            </a:r>
            <a:r>
              <a:rPr lang="en-US" dirty="0" smtClean="0">
                <a:latin typeface="Comic Sans MS" panose="030F0702030302020204" pitchFamily="66" charset="0"/>
              </a:rPr>
              <a:t>!)</a:t>
            </a:r>
          </a:p>
          <a:p>
            <a:pPr algn="l"/>
            <a:endParaRPr lang="en-US" dirty="0" smtClean="0">
              <a:latin typeface="Comic Sans MS" panose="030F0702030302020204" pitchFamily="66" charset="0"/>
            </a:endParaRPr>
          </a:p>
          <a:p>
            <a:pPr marL="285750" indent="-285750" algn="l">
              <a:buFont typeface="Arial"/>
              <a:buChar char="•"/>
            </a:pPr>
            <a:r>
              <a:rPr lang="en-US" dirty="0" smtClean="0">
                <a:latin typeface="Comic Sans MS" panose="030F0702030302020204" pitchFamily="66" charset="0"/>
              </a:rPr>
              <a:t>MD PMT </a:t>
            </a:r>
            <a:r>
              <a:rPr lang="en-US" dirty="0" smtClean="0">
                <a:latin typeface="Comic Sans MS" panose="030F0702030302020204" pitchFamily="66" charset="0"/>
              </a:rPr>
              <a:t>anode current </a:t>
            </a:r>
            <a:r>
              <a:rPr lang="en-US" u="sng" dirty="0" smtClean="0">
                <a:latin typeface="Comic Sans MS" panose="030F0702030302020204" pitchFamily="66" charset="0"/>
              </a:rPr>
              <a:t>integrated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br>
              <a:rPr lang="en-US" dirty="0" smtClean="0">
                <a:latin typeface="Comic Sans MS" panose="030F0702030302020204" pitchFamily="66" charset="0"/>
              </a:rPr>
            </a:br>
            <a:r>
              <a:rPr lang="en-US" dirty="0" smtClean="0">
                <a:latin typeface="Comic Sans MS" panose="030F0702030302020204" pitchFamily="66" charset="0"/>
              </a:rPr>
              <a:t>for each helicity state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Comic Sans MS" panose="030F0702030302020204" pitchFamily="66" charset="0"/>
              </a:rPr>
              <a:t>normalized to beam charge</a:t>
            </a:r>
          </a:p>
          <a:p>
            <a:pPr marL="285750" indent="-285750" algn="l">
              <a:buFont typeface="Arial"/>
              <a:buChar char="•"/>
            </a:pPr>
            <a:endParaRPr lang="en-US" dirty="0">
              <a:latin typeface="Comic Sans MS" panose="030F0702030302020204" pitchFamily="66" charset="0"/>
            </a:endParaRPr>
          </a:p>
          <a:p>
            <a:pPr marL="285750" indent="-285750" algn="l">
              <a:buFont typeface="Arial"/>
              <a:buChar char="•"/>
            </a:pPr>
            <a:r>
              <a:rPr lang="en-US" u="sng" dirty="0" smtClean="0">
                <a:latin typeface="Comic Sans MS" panose="030F0702030302020204" pitchFamily="66" charset="0"/>
              </a:rPr>
              <a:t>Quartet</a:t>
            </a:r>
            <a:r>
              <a:rPr lang="en-US" dirty="0" smtClean="0">
                <a:latin typeface="Comic Sans MS" panose="030F0702030302020204" pitchFamily="66" charset="0"/>
              </a:rPr>
              <a:t> asymmetries calculated </a:t>
            </a:r>
          </a:p>
          <a:p>
            <a:pPr algn="l"/>
            <a:r>
              <a:rPr lang="en-US" dirty="0" smtClean="0">
                <a:latin typeface="Comic Sans MS" panose="030F0702030302020204" pitchFamily="66" charset="0"/>
              </a:rPr>
              <a:t>      every 4 </a:t>
            </a:r>
            <a:r>
              <a:rPr lang="en-US" dirty="0" err="1" smtClean="0">
                <a:latin typeface="Comic Sans MS" panose="030F0702030302020204" pitchFamily="66" charset="0"/>
              </a:rPr>
              <a:t>ms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smtClean="0">
                <a:latin typeface="Comic Sans MS" panose="030F0702030302020204" pitchFamily="66" charset="0"/>
              </a:rPr>
              <a:t>(cancels linear drifts)</a:t>
            </a:r>
          </a:p>
          <a:p>
            <a:pPr marL="285750" indent="-285750" algn="l">
              <a:buFont typeface="Arial"/>
              <a:buChar char="•"/>
            </a:pPr>
            <a:endParaRPr lang="en-US" dirty="0">
              <a:latin typeface="Comic Sans MS" panose="030F0702030302020204" pitchFamily="66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u="sng" dirty="0" smtClean="0">
                <a:latin typeface="Comic Sans MS" panose="030F0702030302020204" pitchFamily="66" charset="0"/>
              </a:rPr>
              <a:t>Asymmetry </a:t>
            </a:r>
            <a:r>
              <a:rPr lang="en-US" u="sng" dirty="0" smtClean="0">
                <a:latin typeface="Comic Sans MS" panose="030F0702030302020204" pitchFamily="66" charset="0"/>
              </a:rPr>
              <a:t>width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l-GR" dirty="0" smtClean="0"/>
              <a:t>σ</a:t>
            </a:r>
            <a:r>
              <a:rPr lang="en-US" baseline="-25000" dirty="0"/>
              <a:t>A</a:t>
            </a:r>
            <a:r>
              <a:rPr lang="en-US" dirty="0"/>
              <a:t> </a:t>
            </a:r>
            <a:r>
              <a:rPr lang="en-US" dirty="0" smtClean="0">
                <a:latin typeface="Comic Sans MS" panose="030F0702030302020204" pitchFamily="66" charset="0"/>
              </a:rPr>
              <a:t>~ 230 </a:t>
            </a:r>
            <a:r>
              <a:rPr lang="en-US" dirty="0" smtClean="0">
                <a:latin typeface="Comic Sans MS" panose="030F0702030302020204" pitchFamily="66" charset="0"/>
              </a:rPr>
              <a:t>ppm at 180 </a:t>
            </a:r>
            <a:r>
              <a:rPr lang="en-US" dirty="0" err="1" smtClean="0">
                <a:latin typeface="Comic Sans MS" panose="030F0702030302020204" pitchFamily="66" charset="0"/>
              </a:rPr>
              <a:t>μA</a:t>
            </a:r>
            <a:r>
              <a:rPr lang="en-US" dirty="0" smtClean="0">
                <a:latin typeface="Comic Sans MS" panose="030F0702030302020204" pitchFamily="66" charset="0"/>
              </a:rPr>
              <a:t> is dominated by counting statistics;  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Comic Sans MS" panose="030F0702030302020204" pitchFamily="66" charset="0"/>
              </a:rPr>
              <a:t>target noise ~ 50 ppm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Comic Sans MS" panose="030F0702030302020204" pitchFamily="66" charset="0"/>
              </a:rPr>
              <a:t>beam charge </a:t>
            </a:r>
            <a:r>
              <a:rPr lang="en-US" dirty="0" err="1" smtClean="0">
                <a:latin typeface="Comic Sans MS" panose="030F0702030302020204" pitchFamily="66" charset="0"/>
              </a:rPr>
              <a:t>msrmnt</a:t>
            </a:r>
            <a:r>
              <a:rPr lang="en-US" dirty="0" smtClean="0">
                <a:latin typeface="Comic Sans MS" panose="030F0702030302020204" pitchFamily="66" charset="0"/>
              </a:rPr>
              <a:t> ~ </a:t>
            </a:r>
            <a:r>
              <a:rPr lang="en-US" dirty="0" smtClean="0">
                <a:latin typeface="Comic Sans MS" panose="030F0702030302020204" pitchFamily="66" charset="0"/>
              </a:rPr>
              <a:t>50 ppm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Comic Sans MS" panose="030F0702030302020204" pitchFamily="66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omic Sans MS" panose="030F0702030302020204" pitchFamily="66" charset="0"/>
              </a:rPr>
              <a:t>Also: collimation, shielding, control &amp; </a:t>
            </a:r>
            <a:r>
              <a:rPr lang="en-US" dirty="0" err="1" smtClean="0">
                <a:latin typeface="Comic Sans MS" panose="030F0702030302020204" pitchFamily="66" charset="0"/>
              </a:rPr>
              <a:t>msr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bkgs</a:t>
            </a:r>
            <a:r>
              <a:rPr lang="en-US" dirty="0" smtClean="0">
                <a:latin typeface="Comic Sans MS" panose="030F0702030302020204" pitchFamily="66" charset="0"/>
              </a:rPr>
              <a:t> &amp; HCBAs, hi luminosity..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14705" y="471815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rgbClr val="FF0000"/>
                </a:solidFill>
              </a:rPr>
              <a:t>σ</a:t>
            </a:r>
            <a:r>
              <a:rPr lang="en-US" baseline="-25000" dirty="0">
                <a:solidFill>
                  <a:srgbClr val="FF0000"/>
                </a:solidFill>
              </a:rPr>
              <a:t>A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83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5" y="0"/>
            <a:ext cx="8229600" cy="894270"/>
          </a:xfrm>
        </p:spPr>
        <p:txBody>
          <a:bodyPr/>
          <a:lstStyle/>
          <a:p>
            <a:r>
              <a:rPr lang="en-US" dirty="0" smtClean="0"/>
              <a:t>Beam Current Instrumentation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-257578" y="971080"/>
            <a:ext cx="5520867" cy="5415105"/>
          </a:xfrm>
        </p:spPr>
        <p:txBody>
          <a:bodyPr>
            <a:noAutofit/>
          </a:bodyPr>
          <a:lstStyle/>
          <a:p>
            <a:r>
              <a:rPr lang="en-US" sz="2000" dirty="0"/>
              <a:t>Six </a:t>
            </a:r>
            <a:r>
              <a:rPr lang="en-US" sz="2000" dirty="0" smtClean="0"/>
              <a:t>temp. stabilized, RF </a:t>
            </a:r>
            <a:r>
              <a:rPr lang="en-US" sz="2000" dirty="0"/>
              <a:t>cavity BCMs</a:t>
            </a:r>
            <a:r>
              <a:rPr lang="en-US" sz="2000" dirty="0" smtClean="0"/>
              <a:t>:</a:t>
            </a:r>
          </a:p>
          <a:p>
            <a:pPr lvl="1"/>
            <a:r>
              <a:rPr lang="en-US" sz="1800" dirty="0" smtClean="0"/>
              <a:t>@1497 MHz, 100 kHz bandwidth</a:t>
            </a:r>
            <a:endParaRPr lang="en-US" sz="1800" dirty="0"/>
          </a:p>
          <a:p>
            <a:pPr lvl="1"/>
            <a:r>
              <a:rPr lang="en-US" sz="1800" dirty="0"/>
              <a:t>Two with old analog receivers (1&amp;2) </a:t>
            </a:r>
            <a:endParaRPr lang="en-US" sz="1800" dirty="0" smtClean="0"/>
          </a:p>
          <a:p>
            <a:pPr lvl="2"/>
            <a:r>
              <a:rPr lang="en-US" sz="1600" dirty="0" err="1" smtClean="0"/>
              <a:t>Downconverted</a:t>
            </a:r>
            <a:r>
              <a:rPr lang="en-US" sz="1600" dirty="0" smtClean="0"/>
              <a:t> to 1 MHz</a:t>
            </a:r>
          </a:p>
          <a:p>
            <a:pPr lvl="2"/>
            <a:r>
              <a:rPr lang="en-US" sz="1600" dirty="0" smtClean="0"/>
              <a:t>Demodulated with RMS to DC converters</a:t>
            </a:r>
          </a:p>
          <a:p>
            <a:pPr lvl="2"/>
            <a:r>
              <a:rPr lang="en-US" sz="1600" dirty="0" smtClean="0"/>
              <a:t>DD resolution 100-140 ppm</a:t>
            </a:r>
            <a:endParaRPr lang="en-US" sz="1600" dirty="0"/>
          </a:p>
          <a:p>
            <a:pPr lvl="1"/>
            <a:r>
              <a:rPr lang="en-US" sz="1800" dirty="0"/>
              <a:t>Four with new digital receivers (5-8</a:t>
            </a:r>
            <a:r>
              <a:rPr lang="en-US" sz="1800" dirty="0" smtClean="0"/>
              <a:t>)</a:t>
            </a:r>
          </a:p>
          <a:p>
            <a:pPr lvl="2"/>
            <a:r>
              <a:rPr lang="en-US" sz="1600" dirty="0" err="1" smtClean="0"/>
              <a:t>Downconverted</a:t>
            </a:r>
            <a:r>
              <a:rPr lang="en-US" sz="1600" dirty="0" smtClean="0"/>
              <a:t> to 45 MHz</a:t>
            </a:r>
          </a:p>
          <a:p>
            <a:pPr lvl="2"/>
            <a:r>
              <a:rPr lang="en-US" sz="1600" dirty="0" smtClean="0"/>
              <a:t>Digitally sampled &amp; processed signals</a:t>
            </a:r>
          </a:p>
          <a:p>
            <a:pPr lvl="2"/>
            <a:r>
              <a:rPr lang="en-US" sz="1600" dirty="0" smtClean="0"/>
              <a:t>Rad damage </a:t>
            </a:r>
            <a:r>
              <a:rPr lang="en-US" sz="1600" dirty="0" smtClean="0">
                <a:sym typeface="Wingdings" panose="05000000000000000000" pitchFamily="2" charset="2"/>
              </a:rPr>
              <a:t> moved receivers </a:t>
            </a:r>
            <a:r>
              <a:rPr lang="en-US" sz="1600" dirty="0" smtClean="0">
                <a:sym typeface="Wingdings" panose="05000000000000000000" pitchFamily="2" charset="2"/>
              </a:rPr>
              <a:t>to CR</a:t>
            </a:r>
            <a:endParaRPr lang="en-US" sz="1600" dirty="0" smtClean="0">
              <a:sym typeface="Wingdings" panose="05000000000000000000" pitchFamily="2" charset="2"/>
            </a:endParaRPr>
          </a:p>
          <a:p>
            <a:pPr lvl="2"/>
            <a:r>
              <a:rPr lang="en-US" sz="1600" dirty="0" smtClean="0">
                <a:sym typeface="Wingdings" panose="05000000000000000000" pitchFamily="2" charset="2"/>
              </a:rPr>
              <a:t>18 bit, 1 MHz DACs</a:t>
            </a:r>
          </a:p>
          <a:p>
            <a:pPr lvl="2"/>
            <a:r>
              <a:rPr lang="en-US" sz="1600" dirty="0" smtClean="0">
                <a:sym typeface="Wingdings" panose="05000000000000000000" pitchFamily="2" charset="2"/>
              </a:rPr>
              <a:t>Air-core coax cables  </a:t>
            </a:r>
            <a:r>
              <a:rPr lang="en-US" sz="1600" dirty="0" err="1" smtClean="0">
                <a:sym typeface="Wingdings" panose="05000000000000000000" pitchFamily="2" charset="2"/>
              </a:rPr>
              <a:t>Heliax</a:t>
            </a:r>
            <a:endParaRPr lang="en-US" sz="1600" dirty="0" smtClean="0"/>
          </a:p>
          <a:p>
            <a:pPr lvl="2"/>
            <a:r>
              <a:rPr lang="en-US" sz="1600" dirty="0" smtClean="0"/>
              <a:t>DD resolution ~ 60 ppm</a:t>
            </a:r>
          </a:p>
          <a:p>
            <a:pPr lvl="1"/>
            <a:endParaRPr lang="en-US" sz="1600" dirty="0"/>
          </a:p>
          <a:p>
            <a:endParaRPr lang="en-US" sz="16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4741464" y="1355130"/>
            <a:ext cx="4448467" cy="2967748"/>
            <a:chOff x="3783712" y="1047890"/>
            <a:chExt cx="5305403" cy="3216200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783712" y="1047890"/>
              <a:ext cx="4962525" cy="32162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" name="Straight Arrow Connector 3"/>
            <p:cNvCxnSpPr>
              <a:stCxn id="7" idx="1"/>
            </p:cNvCxnSpPr>
            <p:nvPr/>
          </p:nvCxnSpPr>
          <p:spPr>
            <a:xfrm flipH="1" flipV="1">
              <a:off x="7221946" y="2187840"/>
              <a:ext cx="362507" cy="71116"/>
            </a:xfrm>
            <a:prstGeom prst="straightConnector1">
              <a:avLst/>
            </a:prstGeom>
            <a:ln w="28575">
              <a:solidFill>
                <a:srgbClr val="053DBB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7584453" y="2092184"/>
              <a:ext cx="1504662" cy="33354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53DBB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l-GR" sz="1400" dirty="0" smtClean="0">
                  <a:solidFill>
                    <a:srgbClr val="200399"/>
                  </a:solidFill>
                  <a:latin typeface="Times New Roman"/>
                  <a:cs typeface="Times New Roman"/>
                </a:rPr>
                <a:t>σ</a:t>
              </a:r>
              <a:r>
                <a:rPr lang="en-US" sz="1400" baseline="-25000" dirty="0" smtClean="0">
                  <a:solidFill>
                    <a:srgbClr val="200399"/>
                  </a:solidFill>
                  <a:latin typeface="Times New Roman"/>
                  <a:cs typeface="Times New Roman"/>
                </a:rPr>
                <a:t>RMS</a:t>
              </a:r>
              <a:r>
                <a:rPr lang="en-US" sz="1400" dirty="0" smtClean="0">
                  <a:solidFill>
                    <a:srgbClr val="200399"/>
                  </a:solidFill>
                  <a:latin typeface="Times New Roman"/>
                  <a:cs typeface="Times New Roman"/>
                </a:rPr>
                <a:t>=115 ppm</a:t>
              </a:r>
              <a:endParaRPr lang="en-US" sz="1400" dirty="0">
                <a:solidFill>
                  <a:srgbClr val="200399"/>
                </a:solidFill>
              </a:endParaRPr>
            </a:p>
          </p:txBody>
        </p:sp>
        <p:cxnSp>
          <p:nvCxnSpPr>
            <p:cNvPr id="10" name="Straight Arrow Connector 9"/>
            <p:cNvCxnSpPr>
              <a:stCxn id="11" idx="2"/>
            </p:cNvCxnSpPr>
            <p:nvPr/>
          </p:nvCxnSpPr>
          <p:spPr>
            <a:xfrm>
              <a:off x="5359853" y="1755591"/>
              <a:ext cx="517917" cy="47675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4572000" y="1388694"/>
              <a:ext cx="1575706" cy="36689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l-GR" sz="1600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σ</a:t>
              </a:r>
              <a:r>
                <a:rPr lang="en-US" sz="1600" baseline="-25000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RMS</a:t>
              </a:r>
              <a:r>
                <a:rPr lang="en-US" sz="1600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=57 ppm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60041" y="5015909"/>
            <a:ext cx="4325104" cy="1754326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BCM linearity ~0.5% from 20-180 </a:t>
            </a:r>
            <a:r>
              <a:rPr lang="el-GR" dirty="0" smtClean="0"/>
              <a:t>μ</a:t>
            </a:r>
            <a:r>
              <a:rPr lang="en-US" dirty="0" smtClean="0"/>
              <a:t>A.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Below 1 </a:t>
            </a:r>
            <a:r>
              <a:rPr lang="el-GR" dirty="0" smtClean="0"/>
              <a:t>μ</a:t>
            </a:r>
            <a:r>
              <a:rPr lang="en-US" dirty="0" smtClean="0"/>
              <a:t>A used injector Faraday cup      &amp; DS </a:t>
            </a:r>
            <a:r>
              <a:rPr lang="en-US" dirty="0" err="1" smtClean="0"/>
              <a:t>lumis</a:t>
            </a:r>
            <a:r>
              <a:rPr lang="en-US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Kept IA &lt; 100 ppb with active feedback, adjusting PITA offsets to </a:t>
            </a:r>
            <a:r>
              <a:rPr lang="en-US" dirty="0" err="1" smtClean="0"/>
              <a:t>Pockels</a:t>
            </a:r>
            <a:r>
              <a:rPr lang="en-US" dirty="0" smtClean="0"/>
              <a:t> Cell.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 smtClean="0"/>
              <a:t>Typical </a:t>
            </a:r>
            <a:r>
              <a:rPr lang="en-US" dirty="0" err="1" smtClean="0"/>
              <a:t>msrd</a:t>
            </a:r>
            <a:r>
              <a:rPr lang="en-US" dirty="0" smtClean="0"/>
              <a:t> IA only 40 ppb/month!</a:t>
            </a:r>
            <a:endParaRPr lang="en-US" dirty="0"/>
          </a:p>
        </p:txBody>
      </p:sp>
      <p:pic>
        <p:nvPicPr>
          <p:cNvPr id="18434" name="Picture 2" descr="http://qweak.jlab.org/PICS/29.04.2010/P100089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8" b="13382"/>
          <a:stretch/>
        </p:blipFill>
        <p:spPr bwMode="auto">
          <a:xfrm>
            <a:off x="7798020" y="0"/>
            <a:ext cx="1353631" cy="774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265" y="4412459"/>
            <a:ext cx="3487851" cy="2386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719" y="774592"/>
            <a:ext cx="2771331" cy="684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249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620" y="583289"/>
            <a:ext cx="4420908" cy="1620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480" y="2353660"/>
            <a:ext cx="3950114" cy="2689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056094"/>
            <a:ext cx="6962073" cy="2014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457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100">
                <a:solidFill>
                  <a:srgbClr val="00008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522368" indent="-200911" eaLnBrk="0" hangingPunct="0">
              <a:defRPr sz="2100">
                <a:solidFill>
                  <a:srgbClr val="00008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803643" indent="-160729" eaLnBrk="0" hangingPunct="0">
              <a:defRPr sz="2100">
                <a:solidFill>
                  <a:srgbClr val="00008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125101" indent="-160729" eaLnBrk="0" hangingPunct="0">
              <a:defRPr sz="2100">
                <a:solidFill>
                  <a:srgbClr val="00008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1446558" indent="-160729" eaLnBrk="0" hangingPunct="0">
              <a:defRPr sz="2100">
                <a:solidFill>
                  <a:srgbClr val="00008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1768015" indent="-160729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8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089473" indent="-160729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8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2410930" indent="-160729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8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2732387" indent="-160729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8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EFF5B632-8871-438A-BC3B-55ACA858C5E9}" type="slidenum">
              <a:rPr lang="en-US" sz="1700">
                <a:solidFill>
                  <a:srgbClr val="FFFFFF"/>
                </a:solidFill>
                <a:ea typeface="Gill Sans" charset="0"/>
                <a:cs typeface="Gill Sans" charset="0"/>
              </a:rPr>
              <a:pPr eaLnBrk="1" hangingPunct="1"/>
              <a:t>9</a:t>
            </a:fld>
            <a:endParaRPr lang="en-US" sz="1700">
              <a:solidFill>
                <a:srgbClr val="FFFFFF"/>
              </a:solidFill>
              <a:ea typeface="Gill Sans" charset="0"/>
              <a:cs typeface="Gill Sans" charset="0"/>
            </a:endParaRPr>
          </a:p>
        </p:txBody>
      </p:sp>
      <p:sp>
        <p:nvSpPr>
          <p:cNvPr id="24584" name="Rectangle 6"/>
          <p:cNvSpPr>
            <a:spLocks/>
          </p:cNvSpPr>
          <p:nvPr/>
        </p:nvSpPr>
        <p:spPr bwMode="auto">
          <a:xfrm>
            <a:off x="382980" y="879226"/>
            <a:ext cx="3711038" cy="6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2400" dirty="0">
                <a:solidFill>
                  <a:srgbClr val="00A249"/>
                </a:solidFill>
                <a:ea typeface="Gill Sans" charset="0"/>
                <a:cs typeface="Gill Sans" charset="0"/>
              </a:rPr>
              <a:t>Qweak </a:t>
            </a:r>
            <a:r>
              <a:rPr lang="en-US" sz="2400" dirty="0" smtClean="0">
                <a:solidFill>
                  <a:srgbClr val="00A249"/>
                </a:solidFill>
                <a:ea typeface="Gill Sans" charset="0"/>
                <a:cs typeface="Gill Sans" charset="0"/>
              </a:rPr>
              <a:t>requires </a:t>
            </a:r>
            <a:r>
              <a:rPr lang="el-GR" sz="2400" dirty="0" smtClean="0">
                <a:solidFill>
                  <a:srgbClr val="00A249"/>
                </a:solidFill>
                <a:ea typeface="Gill Sans" charset="0"/>
                <a:cs typeface="Gill Sans" charset="0"/>
              </a:rPr>
              <a:t>Δ</a:t>
            </a:r>
            <a:r>
              <a:rPr lang="en-US" sz="2400" dirty="0" smtClean="0">
                <a:solidFill>
                  <a:srgbClr val="00A249"/>
                </a:solidFill>
                <a:ea typeface="Gill Sans" charset="0"/>
                <a:cs typeface="Gill Sans" charset="0"/>
              </a:rPr>
              <a:t>P/P ≤ 1%  </a:t>
            </a:r>
            <a:endParaRPr lang="en-US" sz="2400" dirty="0">
              <a:solidFill>
                <a:srgbClr val="00A249"/>
              </a:solidFill>
              <a:ea typeface="Gill Sans" charset="0"/>
              <a:cs typeface="Gill Sans" charset="0"/>
            </a:endParaRPr>
          </a:p>
        </p:txBody>
      </p:sp>
      <p:sp>
        <p:nvSpPr>
          <p:cNvPr id="24585" name="Rectangle 7"/>
          <p:cNvSpPr>
            <a:spLocks/>
          </p:cNvSpPr>
          <p:nvPr/>
        </p:nvSpPr>
        <p:spPr bwMode="auto">
          <a:xfrm>
            <a:off x="309045" y="1705111"/>
            <a:ext cx="6331148" cy="383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2400" u="sng" dirty="0">
                <a:solidFill>
                  <a:schemeClr val="tx1"/>
                </a:solidFill>
                <a:ea typeface="Gill Sans" charset="0"/>
                <a:cs typeface="Gill Sans" charset="0"/>
              </a:rPr>
              <a:t>Strategy: use 2 independent </a:t>
            </a:r>
            <a:r>
              <a:rPr lang="en-US" sz="2400" u="sng" dirty="0" err="1">
                <a:solidFill>
                  <a:schemeClr val="tx1"/>
                </a:solidFill>
                <a:ea typeface="Gill Sans" charset="0"/>
                <a:cs typeface="Gill Sans" charset="0"/>
              </a:rPr>
              <a:t>polarimeters</a:t>
            </a:r>
            <a:endParaRPr lang="en-US" sz="2400" u="sng" dirty="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  <p:sp>
        <p:nvSpPr>
          <p:cNvPr id="24586" name="Rectangle 8"/>
          <p:cNvSpPr>
            <a:spLocks/>
          </p:cNvSpPr>
          <p:nvPr/>
        </p:nvSpPr>
        <p:spPr bwMode="auto">
          <a:xfrm>
            <a:off x="277152" y="4043480"/>
            <a:ext cx="4442446" cy="821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285750" indent="-285750">
              <a:buSzPct val="125000"/>
              <a:buFont typeface="Arial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Comic Sans MS" pitchFamily="66" charset="0"/>
                <a:ea typeface="Gill Sans" charset="0"/>
                <a:cs typeface="Gill Sans" charset="0"/>
              </a:rPr>
              <a:t>Use new Compton </a:t>
            </a:r>
            <a:r>
              <a:rPr lang="en-US" dirty="0" err="1">
                <a:solidFill>
                  <a:srgbClr val="FF0000"/>
                </a:solidFill>
                <a:latin typeface="Comic Sans MS" pitchFamily="66" charset="0"/>
                <a:ea typeface="Gill Sans" charset="0"/>
                <a:cs typeface="Gill Sans" charset="0"/>
              </a:rPr>
              <a:t>polarimeter</a:t>
            </a:r>
            <a:r>
              <a:rPr lang="en-US" dirty="0">
                <a:solidFill>
                  <a:srgbClr val="FF0000"/>
                </a:solidFill>
                <a:latin typeface="Comic Sans MS" pitchFamily="66" charset="0"/>
                <a:ea typeface="Gill Sans" charset="0"/>
                <a:cs typeface="Gill Sans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  <a:ea typeface="Gill Sans" charset="0"/>
                <a:cs typeface="Gill Sans" charset="0"/>
              </a:rPr>
              <a:t>(1%/h)</a:t>
            </a:r>
          </a:p>
          <a:p>
            <a:pPr marL="742950" lvl="1" indent="-285750">
              <a:buSzPct val="125000"/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  <a:latin typeface="Comic Sans MS" pitchFamily="66" charset="0"/>
                <a:ea typeface="Gill Sans" charset="0"/>
                <a:cs typeface="Gill Sans" charset="0"/>
              </a:rPr>
              <a:t>High </a:t>
            </a:r>
            <a:r>
              <a:rPr lang="en-US" dirty="0" err="1" smtClean="0">
                <a:solidFill>
                  <a:srgbClr val="FF0000"/>
                </a:solidFill>
                <a:latin typeface="Comic Sans MS" pitchFamily="66" charset="0"/>
                <a:ea typeface="Gill Sans" charset="0"/>
                <a:cs typeface="Gill Sans" charset="0"/>
              </a:rPr>
              <a:t>I</a:t>
            </a:r>
            <a:r>
              <a:rPr lang="en-US" baseline="-25000" dirty="0" err="1" smtClean="0">
                <a:solidFill>
                  <a:srgbClr val="FF0000"/>
                </a:solidFill>
                <a:latin typeface="Comic Sans MS" pitchFamily="66" charset="0"/>
                <a:ea typeface="Gill Sans" charset="0"/>
                <a:cs typeface="Gill Sans" charset="0"/>
              </a:rPr>
              <a:t>beam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  <a:ea typeface="Gill Sans" charset="0"/>
                <a:cs typeface="Gill Sans" charset="0"/>
              </a:rPr>
              <a:t>, non-invasive  </a:t>
            </a:r>
            <a:endParaRPr lang="en-US" dirty="0">
              <a:solidFill>
                <a:srgbClr val="FF0000"/>
              </a:solidFill>
              <a:latin typeface="Comic Sans MS" pitchFamily="66" charset="0"/>
              <a:ea typeface="Gill Sans" charset="0"/>
              <a:cs typeface="Gill Sans" charset="0"/>
            </a:endParaRPr>
          </a:p>
          <a:p>
            <a:pPr marL="742950" lvl="1" indent="-285750">
              <a:buSzPct val="125000"/>
              <a:buFont typeface="Arial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Comic Sans MS" pitchFamily="66" charset="0"/>
                <a:ea typeface="Gill Sans" charset="0"/>
                <a:cs typeface="Gill Sans" charset="0"/>
              </a:rPr>
              <a:t>Known analyzing power provided by circularly-polarized 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  <a:ea typeface="Gill Sans" charset="0"/>
                <a:cs typeface="Gill Sans" charset="0"/>
              </a:rPr>
              <a:t>laser</a:t>
            </a:r>
            <a:endParaRPr lang="en-US" dirty="0">
              <a:solidFill>
                <a:srgbClr val="FF0000"/>
              </a:solidFill>
              <a:latin typeface="Comic Sans MS" pitchFamily="66" charset="0"/>
              <a:ea typeface="Gill Sans" charset="0"/>
              <a:cs typeface="Gill Sans" charset="0"/>
            </a:endParaRPr>
          </a:p>
        </p:txBody>
      </p:sp>
      <p:sp>
        <p:nvSpPr>
          <p:cNvPr id="24587" name="Rectangle 9"/>
          <p:cNvSpPr>
            <a:spLocks/>
          </p:cNvSpPr>
          <p:nvPr/>
        </p:nvSpPr>
        <p:spPr bwMode="auto">
          <a:xfrm>
            <a:off x="270640" y="2405453"/>
            <a:ext cx="5188148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285750" indent="-285750" algn="l">
              <a:buSzPct val="125000"/>
              <a:buFont typeface="Arial" pitchFamily="34" charset="0"/>
              <a:buChar char="•"/>
            </a:pPr>
            <a:r>
              <a:rPr lang="en-US" dirty="0">
                <a:solidFill>
                  <a:srgbClr val="0606BA"/>
                </a:solidFill>
                <a:latin typeface="Comic Sans MS" pitchFamily="66" charset="0"/>
                <a:ea typeface="Gill Sans" charset="0"/>
                <a:cs typeface="Gill Sans" charset="0"/>
              </a:rPr>
              <a:t>Use existing </a:t>
            </a:r>
            <a:r>
              <a:rPr lang="en-US" dirty="0" smtClean="0">
                <a:solidFill>
                  <a:srgbClr val="0606BA"/>
                </a:solidFill>
                <a:latin typeface="Comic Sans MS" pitchFamily="66" charset="0"/>
                <a:ea typeface="Gill Sans" charset="0"/>
                <a:cs typeface="Gill Sans" charset="0"/>
              </a:rPr>
              <a:t>&lt;1% Hall </a:t>
            </a:r>
            <a:r>
              <a:rPr lang="en-US" dirty="0">
                <a:solidFill>
                  <a:srgbClr val="0606BA"/>
                </a:solidFill>
                <a:latin typeface="Comic Sans MS" pitchFamily="66" charset="0"/>
                <a:ea typeface="Gill Sans" charset="0"/>
                <a:cs typeface="Gill Sans" charset="0"/>
              </a:rPr>
              <a:t>C </a:t>
            </a:r>
            <a:r>
              <a:rPr lang="en-US" dirty="0" err="1">
                <a:solidFill>
                  <a:srgbClr val="0606BA"/>
                </a:solidFill>
                <a:latin typeface="Comic Sans MS" pitchFamily="66" charset="0"/>
                <a:ea typeface="Gill Sans" charset="0"/>
                <a:cs typeface="Gill Sans" charset="0"/>
              </a:rPr>
              <a:t>Møller</a:t>
            </a:r>
            <a:r>
              <a:rPr lang="en-US" dirty="0">
                <a:solidFill>
                  <a:srgbClr val="0606BA"/>
                </a:solidFill>
                <a:latin typeface="Comic Sans MS" pitchFamily="66" charset="0"/>
                <a:ea typeface="Gill Sans" charset="0"/>
                <a:cs typeface="Gill Sans" charset="0"/>
              </a:rPr>
              <a:t> </a:t>
            </a:r>
            <a:r>
              <a:rPr lang="en-US" dirty="0" err="1" smtClean="0">
                <a:solidFill>
                  <a:srgbClr val="0606BA"/>
                </a:solidFill>
                <a:latin typeface="Comic Sans MS" pitchFamily="66" charset="0"/>
                <a:ea typeface="Gill Sans" charset="0"/>
                <a:cs typeface="Gill Sans" charset="0"/>
              </a:rPr>
              <a:t>polarimeter</a:t>
            </a:r>
            <a:r>
              <a:rPr lang="en-US" dirty="0" smtClean="0">
                <a:solidFill>
                  <a:srgbClr val="0606BA"/>
                </a:solidFill>
                <a:latin typeface="Comic Sans MS" pitchFamily="66" charset="0"/>
                <a:ea typeface="Gill Sans" charset="0"/>
                <a:cs typeface="Gill Sans" charset="0"/>
              </a:rPr>
              <a:t>: </a:t>
            </a:r>
          </a:p>
          <a:p>
            <a:pPr marL="742950" lvl="1" indent="-285750">
              <a:buSzPct val="125000"/>
              <a:buFont typeface="Arial" pitchFamily="34" charset="0"/>
              <a:buChar char="•"/>
            </a:pPr>
            <a:r>
              <a:rPr lang="en-US" dirty="0" smtClean="0">
                <a:solidFill>
                  <a:srgbClr val="0606BA"/>
                </a:solidFill>
                <a:latin typeface="Comic Sans MS" pitchFamily="66" charset="0"/>
                <a:ea typeface="Gill Sans" charset="0"/>
                <a:cs typeface="Gill Sans" charset="0"/>
              </a:rPr>
              <a:t>Low </a:t>
            </a:r>
            <a:r>
              <a:rPr lang="en-US" dirty="0">
                <a:solidFill>
                  <a:srgbClr val="0606BA"/>
                </a:solidFill>
                <a:latin typeface="Comic Sans MS" pitchFamily="66" charset="0"/>
                <a:ea typeface="Gill Sans" charset="0"/>
                <a:cs typeface="Gill Sans" charset="0"/>
              </a:rPr>
              <a:t>beam </a:t>
            </a:r>
            <a:r>
              <a:rPr lang="en-US" dirty="0" smtClean="0">
                <a:solidFill>
                  <a:srgbClr val="0606BA"/>
                </a:solidFill>
                <a:latin typeface="Comic Sans MS" pitchFamily="66" charset="0"/>
                <a:ea typeface="Gill Sans" charset="0"/>
                <a:cs typeface="Gill Sans" charset="0"/>
              </a:rPr>
              <a:t>currents, invasive</a:t>
            </a:r>
            <a:endParaRPr lang="en-US" dirty="0">
              <a:solidFill>
                <a:srgbClr val="0606BA"/>
              </a:solidFill>
              <a:latin typeface="Comic Sans MS" pitchFamily="66" charset="0"/>
              <a:ea typeface="Gill Sans" charset="0"/>
              <a:cs typeface="Gill Sans" charset="0"/>
            </a:endParaRPr>
          </a:p>
          <a:p>
            <a:pPr marL="742950" lvl="1" indent="-285750">
              <a:buSzPct val="125000"/>
              <a:buFont typeface="Arial" pitchFamily="34" charset="0"/>
              <a:buChar char="•"/>
            </a:pPr>
            <a:r>
              <a:rPr lang="en-US" dirty="0">
                <a:solidFill>
                  <a:srgbClr val="0606BA"/>
                </a:solidFill>
                <a:latin typeface="Comic Sans MS" pitchFamily="66" charset="0"/>
                <a:ea typeface="Gill Sans" charset="0"/>
                <a:cs typeface="Gill Sans" charset="0"/>
              </a:rPr>
              <a:t>Known analyzing power provided by polarized </a:t>
            </a:r>
            <a:r>
              <a:rPr lang="en-US" dirty="0" smtClean="0">
                <a:solidFill>
                  <a:srgbClr val="0606BA"/>
                </a:solidFill>
                <a:latin typeface="Comic Sans MS" pitchFamily="66" charset="0"/>
                <a:ea typeface="Gill Sans" charset="0"/>
                <a:cs typeface="Gill Sans" charset="0"/>
              </a:rPr>
              <a:t>Fe </a:t>
            </a:r>
            <a:r>
              <a:rPr lang="en-US" dirty="0">
                <a:solidFill>
                  <a:srgbClr val="0606BA"/>
                </a:solidFill>
                <a:latin typeface="Comic Sans MS" pitchFamily="66" charset="0"/>
                <a:ea typeface="Gill Sans" charset="0"/>
                <a:cs typeface="Gill Sans" charset="0"/>
              </a:rPr>
              <a:t>foil in </a:t>
            </a:r>
            <a:r>
              <a:rPr lang="en-US" dirty="0" smtClean="0">
                <a:solidFill>
                  <a:srgbClr val="0606BA"/>
                </a:solidFill>
                <a:latin typeface="Comic Sans MS" pitchFamily="66" charset="0"/>
                <a:ea typeface="Gill Sans" charset="0"/>
                <a:cs typeface="Gill Sans" charset="0"/>
              </a:rPr>
              <a:t>a 3.5 T field</a:t>
            </a:r>
            <a:r>
              <a:rPr lang="en-US" dirty="0">
                <a:solidFill>
                  <a:srgbClr val="0606BA"/>
                </a:solidFill>
                <a:latin typeface="Comic Sans MS" pitchFamily="66" charset="0"/>
                <a:ea typeface="Gill Sans" charset="0"/>
                <a:cs typeface="Gill Sans" charset="0"/>
              </a:rPr>
              <a:t>.</a:t>
            </a:r>
          </a:p>
        </p:txBody>
      </p:sp>
      <p:sp>
        <p:nvSpPr>
          <p:cNvPr id="24588" name="Rectangle 10"/>
          <p:cNvSpPr>
            <a:spLocks/>
          </p:cNvSpPr>
          <p:nvPr/>
        </p:nvSpPr>
        <p:spPr bwMode="auto">
          <a:xfrm>
            <a:off x="6415440" y="300520"/>
            <a:ext cx="1774653" cy="261610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1700" dirty="0" smtClean="0">
                <a:ea typeface="Gill Sans" charset="0"/>
                <a:cs typeface="Gill Sans" charset="0"/>
              </a:rPr>
              <a:t> </a:t>
            </a:r>
            <a:r>
              <a:rPr lang="en-US" sz="1700" dirty="0" err="1" smtClean="0">
                <a:ea typeface="Gill Sans" charset="0"/>
                <a:cs typeface="Gill Sans" charset="0"/>
              </a:rPr>
              <a:t>Møller</a:t>
            </a:r>
            <a:r>
              <a:rPr lang="en-US" sz="1700" dirty="0" smtClean="0">
                <a:ea typeface="Gill Sans" charset="0"/>
                <a:cs typeface="Gill Sans" charset="0"/>
              </a:rPr>
              <a:t> </a:t>
            </a:r>
            <a:r>
              <a:rPr lang="en-US" sz="1700" dirty="0" err="1" smtClean="0">
                <a:ea typeface="Gill Sans" charset="0"/>
                <a:cs typeface="Gill Sans" charset="0"/>
              </a:rPr>
              <a:t>Polarimeter</a:t>
            </a:r>
            <a:r>
              <a:rPr lang="en-US" sz="1700" dirty="0" smtClean="0">
                <a:ea typeface="Gill Sans" charset="0"/>
                <a:cs typeface="Gill Sans" charset="0"/>
              </a:rPr>
              <a:t> </a:t>
            </a:r>
            <a:endParaRPr lang="en-US" sz="1700" dirty="0">
              <a:ea typeface="Gill Sans" charset="0"/>
              <a:cs typeface="Gill Sans" charset="0"/>
            </a:endParaRPr>
          </a:p>
        </p:txBody>
      </p:sp>
      <p:sp>
        <p:nvSpPr>
          <p:cNvPr id="24589" name="Rectangle 11"/>
          <p:cNvSpPr>
            <a:spLocks/>
          </p:cNvSpPr>
          <p:nvPr/>
        </p:nvSpPr>
        <p:spPr bwMode="auto">
          <a:xfrm>
            <a:off x="2425967" y="5118820"/>
            <a:ext cx="2010422" cy="261610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1700" dirty="0" smtClean="0">
                <a:ea typeface="Gill Sans" charset="0"/>
                <a:cs typeface="Gill Sans" charset="0"/>
              </a:rPr>
              <a:t> Compton </a:t>
            </a:r>
            <a:r>
              <a:rPr lang="en-US" sz="1700" dirty="0" err="1" smtClean="0">
                <a:ea typeface="Gill Sans" charset="0"/>
                <a:cs typeface="Gill Sans" charset="0"/>
              </a:rPr>
              <a:t>Polarimeter</a:t>
            </a:r>
            <a:r>
              <a:rPr lang="en-US" sz="1700" dirty="0" smtClean="0">
                <a:ea typeface="Gill Sans" charset="0"/>
                <a:cs typeface="Gill Sans" charset="0"/>
              </a:rPr>
              <a:t> </a:t>
            </a:r>
            <a:endParaRPr lang="en-US" sz="1700" dirty="0">
              <a:ea typeface="Gill Sans" charset="0"/>
              <a:cs typeface="Gill Sans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1/16/2015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Greg Smith</a:t>
            </a:r>
            <a:endParaRPr lang="en-US" dirty="0"/>
          </a:p>
        </p:txBody>
      </p:sp>
      <p:sp>
        <p:nvSpPr>
          <p:cNvPr id="24579" name="Rectangle 1"/>
          <p:cNvSpPr>
            <a:spLocks noGrp="1" noChangeArrowheads="1"/>
          </p:cNvSpPr>
          <p:nvPr>
            <p:ph type="title"/>
          </p:nvPr>
        </p:nvSpPr>
        <p:spPr>
          <a:xfrm>
            <a:off x="223168" y="0"/>
            <a:ext cx="4526107" cy="950851"/>
          </a:xfrm>
        </p:spPr>
        <p:txBody>
          <a:bodyPr lIns="0" tIns="0" rIns="0" bIns="0">
            <a:normAutofit/>
          </a:bodyPr>
          <a:lstStyle/>
          <a:p>
            <a:pPr eaLnBrk="1" hangingPunct="1"/>
            <a:r>
              <a:rPr lang="en-US" sz="4000" dirty="0" smtClean="0"/>
              <a:t>Precision </a:t>
            </a:r>
            <a:r>
              <a:rPr lang="en-US" sz="3600" dirty="0" err="1" smtClean="0"/>
              <a:t>Polarimetry</a:t>
            </a:r>
            <a:endParaRPr lang="en-US" sz="4000" dirty="0" smtClean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106730" y="5541275"/>
            <a:ext cx="0" cy="576075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45135" y="5675423"/>
            <a:ext cx="625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57 cm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5475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6" grpId="0"/>
      <p:bldP spid="24589" grpId="0" animBg="1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rgbClr val="FF0000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31964</TotalTime>
  <Words>2230</Words>
  <Application>Microsoft Office PowerPoint</Application>
  <PresentationFormat>On-screen Show (4:3)</PresentationFormat>
  <Paragraphs>421</Paragraphs>
  <Slides>32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Qweak Instrumentation</vt:lpstr>
      <vt:lpstr>Qweak Instrumentation Paper</vt:lpstr>
      <vt:lpstr>PowerPoint Presentation</vt:lpstr>
      <vt:lpstr>Helicity Timing &amp; Fast Reversal</vt:lpstr>
      <vt:lpstr>Photocathode Quantum Efficiency</vt:lpstr>
      <vt:lpstr>Polarized Source</vt:lpstr>
      <vt:lpstr>Parameters</vt:lpstr>
      <vt:lpstr>Beam Current Instrumentation</vt:lpstr>
      <vt:lpstr>Precision Polarimetry</vt:lpstr>
      <vt:lpstr>Compton Electron Detector</vt:lpstr>
      <vt:lpstr>Compton Systematic Uncertainties</vt:lpstr>
      <vt:lpstr>Neutral line-of-sight Collimation </vt:lpstr>
      <vt:lpstr>Beam Collimator</vt:lpstr>
      <vt:lpstr>Beam Collimator</vt:lpstr>
      <vt:lpstr>Maximum angle accepted by triple collimator system</vt:lpstr>
      <vt:lpstr>1st hot spot, shielded by lintels</vt:lpstr>
      <vt:lpstr>PowerPoint Presentation</vt:lpstr>
      <vt:lpstr>3rd hot spot, shielded by beamline Pb</vt:lpstr>
      <vt:lpstr>4th hot spot, shielded by hi density concrete</vt:lpstr>
      <vt:lpstr>Target Design</vt:lpstr>
      <vt:lpstr>Cell</vt:lpstr>
      <vt:lpstr>Centering on extended tgt worked well</vt:lpstr>
      <vt:lpstr>Target Performance</vt:lpstr>
      <vt:lpstr>QTOR Magnet</vt:lpstr>
      <vt:lpstr>Spectrometer Performance</vt:lpstr>
      <vt:lpstr>Quartz Cerenkov Detectors</vt:lpstr>
      <vt:lpstr>More Quartz Detector Results</vt:lpstr>
      <vt:lpstr>Determining the Kinematics</vt:lpstr>
      <vt:lpstr>Tracking System</vt:lpstr>
      <vt:lpstr>Tracking Chambers</vt:lpstr>
      <vt:lpstr>The Qweak Collaboration</vt:lpstr>
      <vt:lpstr>Beam Position Instrumentation</vt:lpstr>
    </vt:vector>
  </TitlesOfParts>
  <Company>Jefferson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 Smith</dc:creator>
  <cp:lastModifiedBy>Greg Smith</cp:lastModifiedBy>
  <cp:revision>124</cp:revision>
  <cp:lastPrinted>2014-12-05T19:13:40Z</cp:lastPrinted>
  <dcterms:created xsi:type="dcterms:W3CDTF">2014-11-04T19:56:43Z</dcterms:created>
  <dcterms:modified xsi:type="dcterms:W3CDTF">2015-01-15T22:39:19Z</dcterms:modified>
</cp:coreProperties>
</file>