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78" r:id="rId5"/>
    <p:sldId id="258" r:id="rId6"/>
    <p:sldId id="284" r:id="rId7"/>
    <p:sldId id="279" r:id="rId8"/>
    <p:sldId id="280" r:id="rId9"/>
    <p:sldId id="267" r:id="rId10"/>
    <p:sldId id="268" r:id="rId11"/>
    <p:sldId id="269" r:id="rId12"/>
    <p:sldId id="270" r:id="rId13"/>
    <p:sldId id="295" r:id="rId14"/>
    <p:sldId id="259" r:id="rId15"/>
    <p:sldId id="271" r:id="rId16"/>
    <p:sldId id="285" r:id="rId17"/>
    <p:sldId id="292" r:id="rId18"/>
    <p:sldId id="293" r:id="rId19"/>
    <p:sldId id="294" r:id="rId20"/>
    <p:sldId id="260" r:id="rId21"/>
    <p:sldId id="275" r:id="rId22"/>
    <p:sldId id="277" r:id="rId23"/>
    <p:sldId id="291" r:id="rId24"/>
    <p:sldId id="296" r:id="rId25"/>
    <p:sldId id="273" r:id="rId26"/>
    <p:sldId id="274" r:id="rId27"/>
    <p:sldId id="290" r:id="rId28"/>
    <p:sldId id="286" r:id="rId29"/>
    <p:sldId id="287" r:id="rId30"/>
    <p:sldId id="288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2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Q2 Quench Current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5491234140715112E-2"/>
          <c:y val="7.6759523809523805E-2"/>
          <c:w val="0.82691522491349478"/>
          <c:h val="0.8646760317460316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Sheet1!$C$9</c:f>
              <c:strCache>
                <c:ptCount val="1"/>
                <c:pt idx="0">
                  <c:v>current</c:v>
                </c:pt>
              </c:strCache>
            </c:strRef>
          </c:tx>
          <c:xVal>
            <c:numRef>
              <c:f>Sheet1!$A$10:$A$27</c:f>
              <c:numCache>
                <c:formatCode>General</c:formatCode>
                <c:ptCount val="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</c:numCache>
            </c:numRef>
          </c:xVal>
          <c:yVal>
            <c:numRef>
              <c:f>Sheet1!$C$10:$C$27</c:f>
              <c:numCache>
                <c:formatCode>General</c:formatCode>
                <c:ptCount val="18"/>
                <c:pt idx="1">
                  <c:v>3316</c:v>
                </c:pt>
                <c:pt idx="2">
                  <c:v>3446</c:v>
                </c:pt>
                <c:pt idx="3">
                  <c:v>3542</c:v>
                </c:pt>
                <c:pt idx="4">
                  <c:v>3602</c:v>
                </c:pt>
                <c:pt idx="5">
                  <c:v>3603</c:v>
                </c:pt>
                <c:pt idx="6">
                  <c:v>3716</c:v>
                </c:pt>
                <c:pt idx="7">
                  <c:v>3744</c:v>
                </c:pt>
                <c:pt idx="8">
                  <c:v>3773</c:v>
                </c:pt>
                <c:pt idx="9">
                  <c:v>3804</c:v>
                </c:pt>
                <c:pt idx="10">
                  <c:v>3824</c:v>
                </c:pt>
                <c:pt idx="11">
                  <c:v>3837</c:v>
                </c:pt>
                <c:pt idx="12">
                  <c:v>3822</c:v>
                </c:pt>
                <c:pt idx="13">
                  <c:v>3835</c:v>
                </c:pt>
                <c:pt idx="14">
                  <c:v>3851</c:v>
                </c:pt>
                <c:pt idx="15">
                  <c:v>3844</c:v>
                </c:pt>
                <c:pt idx="16">
                  <c:v>3866</c:v>
                </c:pt>
                <c:pt idx="17">
                  <c:v>3847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96584"/>
        <c:axId val="153611384"/>
      </c:scatterChart>
      <c:valAx>
        <c:axId val="10396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3611384"/>
        <c:crosses val="autoZero"/>
        <c:crossBetween val="midCat"/>
      </c:valAx>
      <c:valAx>
        <c:axId val="153611384"/>
        <c:scaling>
          <c:orientation val="minMax"/>
          <c:max val="4000"/>
          <c:min val="3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39658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8559-4D9E-46CE-AC90-FB24ACFBE596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F7EC-645F-4132-A610-4E1C48F40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8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8559-4D9E-46CE-AC90-FB24ACFBE596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F7EC-645F-4132-A610-4E1C48F40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34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8559-4D9E-46CE-AC90-FB24ACFBE596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F7EC-645F-4132-A610-4E1C48F40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6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8559-4D9E-46CE-AC90-FB24ACFBE596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F7EC-645F-4132-A610-4E1C48F40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7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8559-4D9E-46CE-AC90-FB24ACFBE596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F7EC-645F-4132-A610-4E1C48F40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7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8559-4D9E-46CE-AC90-FB24ACFBE596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F7EC-645F-4132-A610-4E1C48F40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5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8559-4D9E-46CE-AC90-FB24ACFBE596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F7EC-645F-4132-A610-4E1C48F40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0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8559-4D9E-46CE-AC90-FB24ACFBE596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F7EC-645F-4132-A610-4E1C48F40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2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8559-4D9E-46CE-AC90-FB24ACFBE596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F7EC-645F-4132-A610-4E1C48F40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82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8559-4D9E-46CE-AC90-FB24ACFBE596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F7EC-645F-4132-A610-4E1C48F40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2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8559-4D9E-46CE-AC90-FB24ACFBE596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F7EC-645F-4132-A610-4E1C48F40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8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78559-4D9E-46CE-AC90-FB24ACFBE596}" type="datetimeFigureOut">
              <a:rPr lang="en-US" smtClean="0"/>
              <a:t>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EF7EC-645F-4132-A610-4E1C48F40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2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SHMS Status</a:t>
            </a:r>
            <a:br>
              <a:rPr lang="en-US" dirty="0" smtClean="0"/>
            </a:br>
            <a:r>
              <a:rPr lang="en-US" dirty="0" err="1" smtClean="0"/>
              <a:t>HallA</a:t>
            </a:r>
            <a:r>
              <a:rPr lang="en-US" dirty="0" smtClean="0"/>
              <a:t>/C users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Paul </a:t>
            </a:r>
            <a:r>
              <a:rPr lang="en-US" dirty="0" err="1" smtClean="0"/>
              <a:t>Brindza</a:t>
            </a:r>
            <a:endParaRPr lang="en-US" dirty="0" smtClean="0"/>
          </a:p>
          <a:p>
            <a:r>
              <a:rPr lang="en-US" dirty="0" smtClean="0"/>
              <a:t>Jan 20,2017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41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Q2 cool </a:t>
            </a:r>
            <a:r>
              <a:rPr lang="en-US" dirty="0" smtClean="0"/>
              <a:t>down Nov 11, 2016</a:t>
            </a:r>
            <a:endParaRPr lang="en-US" dirty="0"/>
          </a:p>
        </p:txBody>
      </p:sp>
      <p:pic>
        <p:nvPicPr>
          <p:cNvPr id="1026" name="Picture 2" descr="C:\Users\brindza\AppData\Local\Temp\Q2 Average te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7" y="1138237"/>
            <a:ext cx="6143625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1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Q2 first helium </a:t>
            </a:r>
            <a:r>
              <a:rPr lang="en-US" dirty="0" smtClean="0"/>
              <a:t>fill Nov 19 , 2106</a:t>
            </a:r>
            <a:endParaRPr lang="en-US" dirty="0"/>
          </a:p>
        </p:txBody>
      </p:sp>
      <p:pic>
        <p:nvPicPr>
          <p:cNvPr id="2050" name="Picture 2" descr="C:\Users\brindza\AppData\Local\Temp\Q2 He f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143000"/>
            <a:ext cx="61341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7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Q2 training curve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558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Q2 beam side Jan 19, 2017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8300" y="1742019"/>
            <a:ext cx="5791199" cy="4343399"/>
          </a:xfrm>
        </p:spPr>
      </p:pic>
    </p:spTree>
    <p:extLst>
      <p:ext uri="{BB962C8B-B14F-4D97-AF65-F5344CB8AC3E}">
        <p14:creationId xmlns:p14="http://schemas.microsoft.com/office/powerpoint/2010/main" val="6382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 magnet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Q3 </a:t>
            </a:r>
          </a:p>
          <a:p>
            <a:pPr lvl="1"/>
            <a:r>
              <a:rPr lang="en-US" sz="2000" dirty="0" smtClean="0"/>
              <a:t>installed and assembled</a:t>
            </a:r>
          </a:p>
          <a:p>
            <a:pPr lvl="1"/>
            <a:r>
              <a:rPr lang="en-US" sz="2000" dirty="0" smtClean="0"/>
              <a:t>Connections </a:t>
            </a:r>
            <a:r>
              <a:rPr lang="en-US" sz="2000" dirty="0" smtClean="0">
                <a:solidFill>
                  <a:srgbClr val="00B050"/>
                </a:solidFill>
              </a:rPr>
              <a:t>underway</a:t>
            </a:r>
            <a:r>
              <a:rPr lang="en-US" sz="2000" dirty="0" smtClean="0"/>
              <a:t> to </a:t>
            </a:r>
            <a:r>
              <a:rPr lang="en-US" sz="2000" dirty="0" err="1" smtClean="0"/>
              <a:t>cryo</a:t>
            </a:r>
            <a:r>
              <a:rPr lang="en-US" sz="2000" dirty="0" smtClean="0"/>
              <a:t>, power and controls</a:t>
            </a:r>
          </a:p>
          <a:p>
            <a:pPr lvl="1"/>
            <a:r>
              <a:rPr lang="en-US" sz="2000" dirty="0" smtClean="0"/>
              <a:t>Passed leak and pressure and </a:t>
            </a:r>
            <a:r>
              <a:rPr lang="en-US" sz="2000" dirty="0" err="1" smtClean="0"/>
              <a:t>hipot</a:t>
            </a:r>
            <a:r>
              <a:rPr lang="en-US" sz="2000" dirty="0" smtClean="0"/>
              <a:t> tests</a:t>
            </a:r>
          </a:p>
          <a:p>
            <a:pPr lvl="1"/>
            <a:r>
              <a:rPr lang="en-US" sz="2000" dirty="0" smtClean="0"/>
              <a:t>JT valves, pressure sensors and </a:t>
            </a:r>
            <a:r>
              <a:rPr lang="en-US" sz="2000" dirty="0"/>
              <a:t>t</a:t>
            </a:r>
            <a:r>
              <a:rPr lang="en-US" sz="2000" dirty="0" smtClean="0"/>
              <a:t>hermometers calibrated</a:t>
            </a:r>
          </a:p>
          <a:p>
            <a:pPr lvl="1"/>
            <a:r>
              <a:rPr lang="en-US" sz="2000" dirty="0" smtClean="0"/>
              <a:t>Set up of voltage taps and quench detector </a:t>
            </a:r>
            <a:r>
              <a:rPr lang="en-US" sz="2000" dirty="0" smtClean="0">
                <a:solidFill>
                  <a:srgbClr val="00B050"/>
                </a:solidFill>
              </a:rPr>
              <a:t>TBD</a:t>
            </a:r>
          </a:p>
          <a:p>
            <a:pPr lvl="1"/>
            <a:r>
              <a:rPr lang="en-US" sz="2000" dirty="0" smtClean="0"/>
              <a:t>I&amp;C checkout </a:t>
            </a:r>
            <a:r>
              <a:rPr lang="en-US" sz="2000" dirty="0" smtClean="0">
                <a:solidFill>
                  <a:srgbClr val="00B050"/>
                </a:solidFill>
              </a:rPr>
              <a:t>TBD</a:t>
            </a:r>
          </a:p>
          <a:p>
            <a:pPr lvl="1"/>
            <a:r>
              <a:rPr lang="en-US" sz="2000" dirty="0" smtClean="0"/>
              <a:t>Purification and cooldown </a:t>
            </a:r>
            <a:r>
              <a:rPr lang="en-US" sz="2000" dirty="0" smtClean="0">
                <a:solidFill>
                  <a:srgbClr val="00B050"/>
                </a:solidFill>
              </a:rPr>
              <a:t>TBD</a:t>
            </a:r>
          </a:p>
          <a:p>
            <a:pPr lvl="1"/>
            <a:r>
              <a:rPr lang="en-US" sz="2000" dirty="0" smtClean="0"/>
              <a:t>Power tests </a:t>
            </a:r>
            <a:r>
              <a:rPr lang="en-US" sz="2000" dirty="0" smtClean="0">
                <a:solidFill>
                  <a:srgbClr val="00B050"/>
                </a:solidFill>
              </a:rPr>
              <a:t>TBD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Q3 in Hall C Dec 7,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9359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Q3 Installed Dec 9,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371924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Q3 CCR Jan 18, 2017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0060" y="2239334"/>
            <a:ext cx="5106724" cy="3830043"/>
          </a:xfrm>
        </p:spPr>
      </p:pic>
    </p:spTree>
    <p:extLst>
      <p:ext uri="{BB962C8B-B14F-4D97-AF65-F5344CB8AC3E}">
        <p14:creationId xmlns:p14="http://schemas.microsoft.com/office/powerpoint/2010/main" val="191218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Q3 CCR Jan 19, 2017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11" y="1177132"/>
            <a:ext cx="7269690" cy="5452268"/>
          </a:xfrm>
        </p:spPr>
      </p:pic>
    </p:spTree>
    <p:extLst>
      <p:ext uri="{BB962C8B-B14F-4D97-AF65-F5344CB8AC3E}">
        <p14:creationId xmlns:p14="http://schemas.microsoft.com/office/powerpoint/2010/main" val="40812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Q3 from beam side Jan 19,2017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9899" y="1818218"/>
            <a:ext cx="5587999" cy="4190999"/>
          </a:xfrm>
        </p:spPr>
      </p:pic>
    </p:spTree>
    <p:extLst>
      <p:ext uri="{BB962C8B-B14F-4D97-AF65-F5344CB8AC3E}">
        <p14:creationId xmlns:p14="http://schemas.microsoft.com/office/powerpoint/2010/main" val="336310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54126"/>
            <a:ext cx="8534400" cy="6399074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14600" y="179526"/>
            <a:ext cx="46482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Hall C SHMS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4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 magnets part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</a:t>
            </a:r>
            <a:r>
              <a:rPr lang="en-US" dirty="0" smtClean="0"/>
              <a:t>ipole </a:t>
            </a:r>
          </a:p>
          <a:p>
            <a:pPr lvl="1"/>
            <a:r>
              <a:rPr lang="en-US" sz="2000" dirty="0" smtClean="0"/>
              <a:t>installed </a:t>
            </a:r>
          </a:p>
          <a:p>
            <a:pPr lvl="1"/>
            <a:r>
              <a:rPr lang="en-US" sz="2000" dirty="0" smtClean="0"/>
              <a:t>Chimney assembly </a:t>
            </a:r>
            <a:r>
              <a:rPr lang="en-US" sz="2000" dirty="0" smtClean="0">
                <a:solidFill>
                  <a:srgbClr val="00B050"/>
                </a:solidFill>
              </a:rPr>
              <a:t>underway</a:t>
            </a:r>
            <a:endParaRPr lang="en-US" sz="2000" dirty="0" smtClean="0">
              <a:solidFill>
                <a:srgbClr val="00B050"/>
              </a:solidFill>
            </a:endParaRPr>
          </a:p>
          <a:p>
            <a:pPr lvl="1"/>
            <a:r>
              <a:rPr lang="en-US" sz="2000" dirty="0" smtClean="0"/>
              <a:t>Connections </a:t>
            </a:r>
            <a:r>
              <a:rPr lang="en-US" sz="2000" dirty="0" smtClean="0"/>
              <a:t>to </a:t>
            </a:r>
            <a:r>
              <a:rPr lang="en-US" sz="2000" dirty="0" err="1" smtClean="0"/>
              <a:t>cryo</a:t>
            </a:r>
            <a:r>
              <a:rPr lang="en-US" sz="2000" dirty="0" smtClean="0"/>
              <a:t>, power and </a:t>
            </a:r>
            <a:r>
              <a:rPr lang="en-US" sz="2000" dirty="0" smtClean="0"/>
              <a:t>controls </a:t>
            </a:r>
            <a:r>
              <a:rPr lang="en-US" sz="2000" dirty="0">
                <a:solidFill>
                  <a:srgbClr val="00B050"/>
                </a:solidFill>
              </a:rPr>
              <a:t>underway</a:t>
            </a:r>
            <a:endParaRPr lang="en-US" sz="2000" dirty="0" smtClean="0"/>
          </a:p>
          <a:p>
            <a:pPr lvl="1"/>
            <a:r>
              <a:rPr lang="en-US" sz="2000" dirty="0" err="1" smtClean="0"/>
              <a:t>Hipot</a:t>
            </a:r>
            <a:r>
              <a:rPr lang="en-US" sz="2000" dirty="0" smtClean="0"/>
              <a:t> test </a:t>
            </a:r>
            <a:r>
              <a:rPr lang="en-US" sz="2000" dirty="0" smtClean="0">
                <a:solidFill>
                  <a:srgbClr val="00B050"/>
                </a:solidFill>
              </a:rPr>
              <a:t>passed</a:t>
            </a:r>
          </a:p>
          <a:p>
            <a:pPr lvl="1"/>
            <a:r>
              <a:rPr lang="en-US" sz="2000" dirty="0"/>
              <a:t>P</a:t>
            </a:r>
            <a:r>
              <a:rPr lang="en-US" sz="2000" dirty="0" smtClean="0"/>
              <a:t>ressure sensors and thermometers calibration </a:t>
            </a:r>
            <a:r>
              <a:rPr lang="en-US" sz="2000" dirty="0" smtClean="0">
                <a:solidFill>
                  <a:srgbClr val="00B050"/>
                </a:solidFill>
              </a:rPr>
              <a:t>done</a:t>
            </a:r>
          </a:p>
          <a:p>
            <a:pPr lvl="1"/>
            <a:r>
              <a:rPr lang="en-US" sz="2000" dirty="0" smtClean="0"/>
              <a:t>Leak and pressure tests </a:t>
            </a:r>
            <a:r>
              <a:rPr lang="en-US" sz="2000" dirty="0" smtClean="0">
                <a:solidFill>
                  <a:srgbClr val="00B050"/>
                </a:solidFill>
              </a:rPr>
              <a:t>done</a:t>
            </a:r>
            <a:endParaRPr lang="en-US" sz="2000" dirty="0" smtClean="0">
              <a:solidFill>
                <a:srgbClr val="00B050"/>
              </a:solidFill>
            </a:endParaRPr>
          </a:p>
          <a:p>
            <a:pPr lvl="1"/>
            <a:r>
              <a:rPr lang="en-US" sz="2000" dirty="0" smtClean="0"/>
              <a:t>JT valves calibration </a:t>
            </a:r>
            <a:r>
              <a:rPr lang="en-US" sz="2000" dirty="0" smtClean="0">
                <a:solidFill>
                  <a:srgbClr val="00B050"/>
                </a:solidFill>
              </a:rPr>
              <a:t>underway</a:t>
            </a:r>
          </a:p>
          <a:p>
            <a:pPr lvl="1"/>
            <a:r>
              <a:rPr lang="en-US" sz="2000" dirty="0" smtClean="0"/>
              <a:t>Set up of voltage taps and quench detector </a:t>
            </a:r>
            <a:r>
              <a:rPr lang="en-US" sz="2000" dirty="0" smtClean="0">
                <a:solidFill>
                  <a:srgbClr val="00B050"/>
                </a:solidFill>
              </a:rPr>
              <a:t>TBD</a:t>
            </a:r>
          </a:p>
          <a:p>
            <a:pPr lvl="1"/>
            <a:r>
              <a:rPr lang="en-US" sz="2000" dirty="0" smtClean="0"/>
              <a:t>I&amp;C checkout </a:t>
            </a:r>
            <a:r>
              <a:rPr lang="en-US" sz="2000" dirty="0" smtClean="0">
                <a:solidFill>
                  <a:srgbClr val="00B050"/>
                </a:solidFill>
              </a:rPr>
              <a:t>TBD</a:t>
            </a:r>
          </a:p>
          <a:p>
            <a:pPr lvl="1"/>
            <a:r>
              <a:rPr lang="en-US" sz="2000" dirty="0" smtClean="0"/>
              <a:t>Purification and cooldown </a:t>
            </a:r>
            <a:r>
              <a:rPr lang="en-US" sz="2000" dirty="0" smtClean="0">
                <a:solidFill>
                  <a:srgbClr val="00B050"/>
                </a:solidFill>
              </a:rPr>
              <a:t>TBD</a:t>
            </a:r>
          </a:p>
          <a:p>
            <a:pPr lvl="1"/>
            <a:r>
              <a:rPr lang="en-US" sz="2000" dirty="0" smtClean="0"/>
              <a:t>Power tests </a:t>
            </a:r>
            <a:r>
              <a:rPr lang="en-US" sz="2000" dirty="0" smtClean="0">
                <a:solidFill>
                  <a:srgbClr val="00B050"/>
                </a:solidFill>
              </a:rPr>
              <a:t>TBD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4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5825" y="1222375"/>
            <a:ext cx="6121400" cy="4591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838200"/>
            <a:ext cx="3352800" cy="2239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Dipole installation on </a:t>
            </a:r>
            <a:r>
              <a:rPr lang="en-US" dirty="0" smtClean="0"/>
              <a:t>SHMS</a:t>
            </a:r>
            <a:br>
              <a:rPr lang="en-US" dirty="0" smtClean="0"/>
            </a:br>
            <a:r>
              <a:rPr lang="en-US" dirty="0" smtClean="0"/>
              <a:t>Dec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Dipole CCR </a:t>
            </a:r>
            <a:r>
              <a:rPr lang="en-US" dirty="0" smtClean="0"/>
              <a:t>work Jan 18,2917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52501"/>
            <a:ext cx="7467600" cy="5600699"/>
          </a:xfrm>
        </p:spPr>
      </p:pic>
    </p:spTree>
    <p:extLst>
      <p:ext uri="{BB962C8B-B14F-4D97-AF65-F5344CB8AC3E}">
        <p14:creationId xmlns:p14="http://schemas.microsoft.com/office/powerpoint/2010/main" val="5036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8194"/>
          </a:xfrm>
        </p:spPr>
        <p:txBody>
          <a:bodyPr/>
          <a:lstStyle/>
          <a:p>
            <a:r>
              <a:rPr lang="en-US" dirty="0" smtClean="0"/>
              <a:t>Dipole CCR Jan 19, 2017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2832"/>
            <a:ext cx="7523691" cy="5642768"/>
          </a:xfrm>
        </p:spPr>
      </p:pic>
    </p:spTree>
    <p:extLst>
      <p:ext uri="{BB962C8B-B14F-4D97-AF65-F5344CB8AC3E}">
        <p14:creationId xmlns:p14="http://schemas.microsoft.com/office/powerpoint/2010/main" val="23802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Dipole beam side Jan 19, 2017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7200" y="1729319"/>
            <a:ext cx="5689599" cy="4267199"/>
          </a:xfrm>
        </p:spPr>
      </p:pic>
    </p:spTree>
    <p:extLst>
      <p:ext uri="{BB962C8B-B14F-4D97-AF65-F5344CB8AC3E}">
        <p14:creationId xmlns:p14="http://schemas.microsoft.com/office/powerpoint/2010/main" val="15568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left besides magnets?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SHMS rotation</a:t>
            </a:r>
          </a:p>
          <a:p>
            <a:pPr lvl="1"/>
            <a:r>
              <a:rPr lang="en-US" dirty="0" smtClean="0"/>
              <a:t>SHMS can be rotated under power by an operator</a:t>
            </a:r>
          </a:p>
          <a:p>
            <a:pPr lvl="1"/>
            <a:r>
              <a:rPr lang="en-US" dirty="0" smtClean="0"/>
              <a:t>Mount and wire angle limit sensors</a:t>
            </a:r>
          </a:p>
          <a:p>
            <a:pPr lvl="1"/>
            <a:r>
              <a:rPr lang="en-US" dirty="0" smtClean="0"/>
              <a:t>Test rotation in full automatic mode</a:t>
            </a:r>
          </a:p>
          <a:p>
            <a:r>
              <a:rPr lang="en-US" dirty="0" smtClean="0"/>
              <a:t>Assemble SHMS vacuum system</a:t>
            </a:r>
          </a:p>
          <a:p>
            <a:pPr lvl="1"/>
            <a:r>
              <a:rPr lang="en-US" dirty="0" smtClean="0"/>
              <a:t>Align magnets to a common center</a:t>
            </a:r>
          </a:p>
          <a:p>
            <a:pPr lvl="1"/>
            <a:r>
              <a:rPr lang="en-US" dirty="0" smtClean="0"/>
              <a:t>Magnet to magnet bellows</a:t>
            </a:r>
          </a:p>
          <a:p>
            <a:pPr lvl="1"/>
            <a:r>
              <a:rPr lang="en-US" dirty="0" smtClean="0"/>
              <a:t>Shutter and vacuum window</a:t>
            </a:r>
          </a:p>
          <a:p>
            <a:pPr lvl="1"/>
            <a:r>
              <a:rPr lang="en-US" dirty="0" smtClean="0"/>
              <a:t>Install pumps and test under vacuum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0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left besides magnets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Down stream beamline</a:t>
            </a:r>
          </a:p>
          <a:p>
            <a:pPr lvl="1"/>
            <a:r>
              <a:rPr lang="en-US" dirty="0" smtClean="0"/>
              <a:t>Complete tube installation ~ 50% now</a:t>
            </a:r>
          </a:p>
          <a:p>
            <a:pPr lvl="1"/>
            <a:r>
              <a:rPr lang="en-US" dirty="0" smtClean="0"/>
              <a:t>Install pump and test under vacuum</a:t>
            </a:r>
          </a:p>
          <a:p>
            <a:r>
              <a:rPr lang="en-US" dirty="0" smtClean="0"/>
              <a:t>Up stream beam line</a:t>
            </a:r>
          </a:p>
          <a:p>
            <a:pPr lvl="1"/>
            <a:r>
              <a:rPr lang="en-US" dirty="0" smtClean="0"/>
              <a:t>One short piece to install between scattering chamber and existing beam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14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713" y="805545"/>
            <a:ext cx="2853292" cy="21336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0" y="833120"/>
            <a:ext cx="3337957" cy="250038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3245507"/>
            <a:ext cx="266795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HB Magnet, Sieve Slits, Scattering Chamber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54069"/>
          <a:stretch/>
        </p:blipFill>
        <p:spPr>
          <a:xfrm>
            <a:off x="79031" y="4653023"/>
            <a:ext cx="2778392" cy="16989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138" y="4138593"/>
            <a:ext cx="211330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Beamline</a:t>
            </a:r>
            <a:r>
              <a:rPr lang="en-US" dirty="0" smtClean="0"/>
              <a:t> Vacuum Pipe Sections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8714" y="1088574"/>
            <a:ext cx="3465286" cy="259896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945086" y="2828107"/>
            <a:ext cx="191008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Drift Chambers</a:t>
            </a:r>
          </a:p>
          <a:p>
            <a:pPr algn="ctr"/>
            <a:r>
              <a:rPr lang="en-US" dirty="0" smtClean="0"/>
              <a:t>Installed In SHMS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3571" y="3786820"/>
            <a:ext cx="3610429" cy="230555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1245" y="3608515"/>
            <a:ext cx="2739064" cy="277624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954486" y="5647507"/>
            <a:ext cx="146594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Compton</a:t>
            </a:r>
          </a:p>
          <a:p>
            <a:pPr algn="ctr"/>
            <a:r>
              <a:rPr lang="en-US" dirty="0" err="1" smtClean="0"/>
              <a:t>Polarimeter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90817" y="5887720"/>
            <a:ext cx="232664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Noble Gas Cerenkov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56003" y="2865120"/>
            <a:ext cx="203199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Moller Quad Power Connections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Hall-C Project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Q3 and Dipole are in a race to cool down first</a:t>
            </a:r>
          </a:p>
          <a:p>
            <a:r>
              <a:rPr lang="en-US" dirty="0" smtClean="0"/>
              <a:t>Both should be cold by end of February</a:t>
            </a:r>
          </a:p>
          <a:p>
            <a:r>
              <a:rPr lang="en-US" dirty="0" smtClean="0"/>
              <a:t>Magnet operations for the key Performance Parameter validation should not be difficult due to 6.3 </a:t>
            </a:r>
            <a:r>
              <a:rPr lang="en-US" dirty="0" err="1" smtClean="0"/>
              <a:t>Gev</a:t>
            </a:r>
            <a:r>
              <a:rPr lang="en-US" dirty="0" smtClean="0"/>
              <a:t>/c electron </a:t>
            </a:r>
            <a:r>
              <a:rPr lang="en-US" dirty="0" smtClean="0"/>
              <a:t>beam </a:t>
            </a:r>
          </a:p>
          <a:p>
            <a:r>
              <a:rPr lang="en-US" dirty="0" smtClean="0"/>
              <a:t>Magnet 6 GeV/c </a:t>
            </a:r>
            <a:r>
              <a:rPr lang="en-US" dirty="0" smtClean="0"/>
              <a:t>(11 GeV/c))</a:t>
            </a:r>
            <a:endParaRPr lang="en-US" dirty="0" smtClean="0"/>
          </a:p>
          <a:p>
            <a:pPr lvl="1"/>
            <a:r>
              <a:rPr lang="en-US" dirty="0" smtClean="0"/>
              <a:t>Dipole 1854 </a:t>
            </a:r>
            <a:r>
              <a:rPr lang="en-US" dirty="0" smtClean="0"/>
              <a:t>Amps (3400 A)</a:t>
            </a:r>
            <a:endParaRPr lang="en-US" dirty="0" smtClean="0"/>
          </a:p>
          <a:p>
            <a:pPr lvl="1"/>
            <a:r>
              <a:rPr lang="en-US" dirty="0" smtClean="0"/>
              <a:t>Q2 1996 </a:t>
            </a:r>
            <a:r>
              <a:rPr lang="en-US" dirty="0" smtClean="0"/>
              <a:t>Amps (3660 A)</a:t>
            </a:r>
            <a:endParaRPr lang="en-US" dirty="0" smtClean="0"/>
          </a:p>
          <a:p>
            <a:pPr lvl="1"/>
            <a:r>
              <a:rPr lang="en-US" dirty="0" smtClean="0"/>
              <a:t>Q3 1362 </a:t>
            </a:r>
            <a:r>
              <a:rPr lang="en-US" dirty="0" smtClean="0"/>
              <a:t>Amps (2500 A)</a:t>
            </a:r>
            <a:endParaRPr lang="en-US" dirty="0" smtClean="0"/>
          </a:p>
          <a:p>
            <a:pPr lvl="1"/>
            <a:r>
              <a:rPr lang="en-US" dirty="0" smtClean="0"/>
              <a:t>Q1 1636 </a:t>
            </a:r>
            <a:r>
              <a:rPr lang="en-US" dirty="0" smtClean="0"/>
              <a:t>Amps (3000 A)</a:t>
            </a:r>
            <a:endParaRPr lang="en-US" dirty="0" smtClean="0"/>
          </a:p>
          <a:p>
            <a:pPr lvl="1"/>
            <a:r>
              <a:rPr lang="en-US" dirty="0" smtClean="0"/>
              <a:t>HB  2181 </a:t>
            </a:r>
            <a:r>
              <a:rPr lang="en-US" dirty="0" smtClean="0"/>
              <a:t>Amps (4000 A)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95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Old friend HMS 25 years old!</a:t>
            </a:r>
            <a:br>
              <a:rPr lang="en-US" dirty="0" smtClean="0"/>
            </a:br>
            <a:r>
              <a:rPr lang="en-US" dirty="0" smtClean="0"/>
              <a:t>Now at 7.4 GeV/c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5889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SHMS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All SC magnets are at JLAB and installed</a:t>
            </a:r>
          </a:p>
          <a:p>
            <a:pPr lvl="1"/>
            <a:r>
              <a:rPr lang="en-US" dirty="0" smtClean="0"/>
              <a:t>HB, Q1 tested and accepted</a:t>
            </a:r>
          </a:p>
          <a:p>
            <a:pPr lvl="1"/>
            <a:r>
              <a:rPr lang="en-US" dirty="0" smtClean="0"/>
              <a:t>Q2 accepted this week</a:t>
            </a:r>
          </a:p>
          <a:p>
            <a:pPr lvl="1"/>
            <a:r>
              <a:rPr lang="en-US" dirty="0" smtClean="0"/>
              <a:t>Q3,D TBD</a:t>
            </a:r>
          </a:p>
          <a:p>
            <a:pPr lvl="1"/>
            <a:r>
              <a:rPr lang="en-US" dirty="0" smtClean="0"/>
              <a:t>Experiment Readiness Review was a success</a:t>
            </a:r>
            <a:endParaRPr lang="en-US" dirty="0"/>
          </a:p>
          <a:p>
            <a:r>
              <a:rPr lang="en-US" dirty="0" smtClean="0"/>
              <a:t>All detectors have been installed.</a:t>
            </a:r>
          </a:p>
          <a:p>
            <a:pPr lvl="1"/>
            <a:r>
              <a:rPr lang="en-US" dirty="0" smtClean="0"/>
              <a:t>Noble gas </a:t>
            </a:r>
            <a:r>
              <a:rPr lang="en-US" dirty="0"/>
              <a:t>C</a:t>
            </a:r>
            <a:r>
              <a:rPr lang="en-US" dirty="0" smtClean="0"/>
              <a:t>erenkov removed to permit other work</a:t>
            </a:r>
          </a:p>
          <a:p>
            <a:r>
              <a:rPr lang="en-US" dirty="0" smtClean="0"/>
              <a:t>Beamline installation</a:t>
            </a:r>
          </a:p>
          <a:p>
            <a:pPr lvl="1"/>
            <a:r>
              <a:rPr lang="en-US" dirty="0" smtClean="0"/>
              <a:t>DS more than 50%</a:t>
            </a:r>
          </a:p>
          <a:p>
            <a:pPr lvl="1"/>
            <a:r>
              <a:rPr lang="en-US" dirty="0" smtClean="0"/>
              <a:t>US 98%</a:t>
            </a:r>
          </a:p>
          <a:p>
            <a:pPr lvl="1"/>
            <a:r>
              <a:rPr lang="en-US" dirty="0" smtClean="0"/>
              <a:t>Dump upgrade 98%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1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5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Hall-C Project Status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6893"/>
            <a:ext cx="3921760" cy="2773564"/>
          </a:xfrm>
          <a:prstGeom prst="rect">
            <a:avLst/>
          </a:prstGeom>
          <a:ln w="285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0457"/>
            <a:ext cx="4155440" cy="2700183"/>
          </a:xfrm>
          <a:prstGeom prst="rect">
            <a:avLst/>
          </a:prstGeom>
          <a:ln w="285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736" y="2824480"/>
            <a:ext cx="2794464" cy="3596640"/>
          </a:xfrm>
          <a:prstGeom prst="rect">
            <a:avLst/>
          </a:prstGeom>
          <a:ln w="285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369" y="829536"/>
            <a:ext cx="2642272" cy="3517787"/>
          </a:xfrm>
          <a:prstGeom prst="rect">
            <a:avLst/>
          </a:prstGeom>
          <a:ln w="285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271716" y="1439941"/>
            <a:ext cx="175768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Q2 in Hall C and On the SHMS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04160" y="5577840"/>
            <a:ext cx="209296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Dipole Left Sigmaphi</a:t>
            </a:r>
          </a:p>
          <a:p>
            <a:pPr algn="ctr"/>
            <a:r>
              <a:rPr lang="en-US" dirty="0" smtClean="0"/>
              <a:t>23-SEP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12498" y="5911595"/>
            <a:ext cx="212344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Final Welding of Q3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454" y="843279"/>
            <a:ext cx="2017625" cy="151383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00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Noble Gas Cerenkov </a:t>
            </a:r>
            <a:r>
              <a:rPr lang="en-US" dirty="0" smtClean="0"/>
              <a:t>Installed</a:t>
            </a:r>
            <a:br>
              <a:rPr lang="en-US" dirty="0" smtClean="0"/>
            </a:br>
            <a:r>
              <a:rPr lang="en-US" dirty="0" smtClean="0"/>
              <a:t>Nov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59" y="1600200"/>
            <a:ext cx="3443882" cy="4525963"/>
          </a:xfrm>
        </p:spPr>
      </p:pic>
    </p:spTree>
    <p:extLst>
      <p:ext uri="{BB962C8B-B14F-4D97-AF65-F5344CB8AC3E}">
        <p14:creationId xmlns:p14="http://schemas.microsoft.com/office/powerpoint/2010/main" val="15224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 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HB </a:t>
            </a:r>
            <a:r>
              <a:rPr lang="en-US" dirty="0" smtClean="0"/>
              <a:t>Accepted 2016</a:t>
            </a:r>
            <a:endParaRPr lang="en-US" dirty="0" smtClean="0"/>
          </a:p>
          <a:p>
            <a:r>
              <a:rPr lang="en-US" dirty="0" smtClean="0"/>
              <a:t>Q1 </a:t>
            </a:r>
            <a:r>
              <a:rPr lang="en-US" dirty="0" smtClean="0"/>
              <a:t>Accepted 2015</a:t>
            </a:r>
            <a:endParaRPr lang="en-US" dirty="0" smtClean="0"/>
          </a:p>
          <a:p>
            <a:r>
              <a:rPr lang="en-US" dirty="0" smtClean="0"/>
              <a:t>Q2 Acceptance status</a:t>
            </a:r>
          </a:p>
          <a:p>
            <a:pPr lvl="1"/>
            <a:r>
              <a:rPr lang="en-US" sz="2000" dirty="0" smtClean="0"/>
              <a:t>Acceptance tests complete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eached 3866 Amps &gt; 3660 Amps 11GeV/c after training</a:t>
            </a:r>
          </a:p>
          <a:p>
            <a:pPr lvl="1"/>
            <a:r>
              <a:rPr lang="en-US" sz="2000" dirty="0" smtClean="0"/>
              <a:t>Ramp to 3660 Amps in 30 minutes, hold 1 hour and ramp down</a:t>
            </a:r>
          </a:p>
          <a:p>
            <a:pPr lvl="1"/>
            <a:r>
              <a:rPr lang="en-US" sz="2000" dirty="0" smtClean="0"/>
              <a:t>Cool down in 8 days &lt; 10 days</a:t>
            </a:r>
          </a:p>
          <a:p>
            <a:pPr lvl="1"/>
            <a:r>
              <a:rPr lang="en-US" sz="2000" dirty="0" smtClean="0"/>
              <a:t>Heat leak is ~ 60 watts &gt; 40 watts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866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SHMS Q1 and HB Status</a:t>
            </a:r>
            <a:endParaRPr lang="en-US" dirty="0"/>
          </a:p>
        </p:txBody>
      </p:sp>
      <p:pic>
        <p:nvPicPr>
          <p:cNvPr id="4" name="Content Placeholder 3" descr="DSC_0093 SHMS April 20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758" y="1828800"/>
            <a:ext cx="5752354" cy="3810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276600" cy="48768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Q1:</a:t>
            </a:r>
          </a:p>
          <a:p>
            <a:pPr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Installed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SHMS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Cooled down</a:t>
            </a:r>
          </a:p>
          <a:p>
            <a:pPr lvl="1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test to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Amps or 110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operational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  <a:p>
            <a:pPr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Accepted 2015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HB:</a:t>
            </a:r>
          </a:p>
          <a:p>
            <a:pPr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Installed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SHMS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Cooled down</a:t>
            </a:r>
          </a:p>
          <a:p>
            <a:pPr marL="685800"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test to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 Amps or 102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  operational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  <a:p>
            <a:pPr marL="685800"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Accepted 2016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FDB747-4261-423A-8334-13ED7A93C204}" type="slidenum">
              <a:rPr lang="en-US" smtClean="0"/>
              <a:t>6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743200" y="1828800"/>
            <a:ext cx="2971800" cy="18288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295400" y="4267200"/>
            <a:ext cx="4419600" cy="1524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4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Q2 entering Hall </a:t>
            </a:r>
            <a:r>
              <a:rPr lang="en-US" dirty="0" smtClean="0"/>
              <a:t>C Oct 6,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365027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2544762"/>
          </a:xfrm>
        </p:spPr>
        <p:txBody>
          <a:bodyPr>
            <a:normAutofit/>
          </a:bodyPr>
          <a:lstStyle/>
          <a:p>
            <a:r>
              <a:rPr lang="en-US" dirty="0" smtClean="0"/>
              <a:t>Q2 Has </a:t>
            </a:r>
            <a:r>
              <a:rPr lang="en-US" dirty="0" smtClean="0"/>
              <a:t>arrived</a:t>
            </a:r>
            <a:br>
              <a:rPr lang="en-US" dirty="0" smtClean="0"/>
            </a:br>
            <a:r>
              <a:rPr lang="en-US" dirty="0" smtClean="0"/>
              <a:t>Oct 6,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2548" y="1304652"/>
            <a:ext cx="6830467" cy="4525963"/>
          </a:xfrm>
        </p:spPr>
      </p:pic>
    </p:spTree>
    <p:extLst>
      <p:ext uri="{BB962C8B-B14F-4D97-AF65-F5344CB8AC3E}">
        <p14:creationId xmlns:p14="http://schemas.microsoft.com/office/powerpoint/2010/main" val="29375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Q2 </a:t>
            </a:r>
            <a:r>
              <a:rPr lang="en-US" dirty="0" smtClean="0"/>
              <a:t>installation Oct 7, 2017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2" y="1600200"/>
            <a:ext cx="6833316" cy="4525963"/>
          </a:xfrm>
        </p:spPr>
      </p:pic>
    </p:spTree>
    <p:extLst>
      <p:ext uri="{BB962C8B-B14F-4D97-AF65-F5344CB8AC3E}">
        <p14:creationId xmlns:p14="http://schemas.microsoft.com/office/powerpoint/2010/main" val="359846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599</Words>
  <Application>Microsoft Office PowerPoint</Application>
  <PresentationFormat>On-screen Show (4:3)</PresentationFormat>
  <Paragraphs>120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SHMS Status HallA/C users meeting</vt:lpstr>
      <vt:lpstr>Hall C SHMS</vt:lpstr>
      <vt:lpstr>Overall SHMS Status</vt:lpstr>
      <vt:lpstr>Noble Gas Cerenkov Installed Nov 2016</vt:lpstr>
      <vt:lpstr>SC magnets</vt:lpstr>
      <vt:lpstr>SHMS Q1 and HB Status</vt:lpstr>
      <vt:lpstr>Q2 entering Hall C Oct 6, 2016</vt:lpstr>
      <vt:lpstr>Q2 Has arrived Oct 6, 2016</vt:lpstr>
      <vt:lpstr>Q2 installation Oct 7, 2017</vt:lpstr>
      <vt:lpstr>Q2 cool down Nov 11, 2016</vt:lpstr>
      <vt:lpstr>Q2 first helium fill Nov 19 , 2106</vt:lpstr>
      <vt:lpstr>Q2 training curve</vt:lpstr>
      <vt:lpstr>Q2 beam side Jan 19, 2017</vt:lpstr>
      <vt:lpstr>SC magnet part 2</vt:lpstr>
      <vt:lpstr>Q3 in Hall C Dec 7, 2016</vt:lpstr>
      <vt:lpstr>Q3 Installed Dec 9, 2016</vt:lpstr>
      <vt:lpstr>Q3 CCR Jan 18, 2017</vt:lpstr>
      <vt:lpstr>Q3 CCR Jan 19, 2017</vt:lpstr>
      <vt:lpstr>Q3 from beam side Jan 19,2017</vt:lpstr>
      <vt:lpstr>SC magnets part III</vt:lpstr>
      <vt:lpstr>Dipole installation on SHMS Dec 2016</vt:lpstr>
      <vt:lpstr>Dipole CCR work Jan 18,2917</vt:lpstr>
      <vt:lpstr>Dipole CCR Jan 19, 2017</vt:lpstr>
      <vt:lpstr>Dipole beam side Jan 19, 2017</vt:lpstr>
      <vt:lpstr>What’s left besides magnets?</vt:lpstr>
      <vt:lpstr>What’s left besides magnets II</vt:lpstr>
      <vt:lpstr>Hall-C Project Status</vt:lpstr>
      <vt:lpstr>Conclusions</vt:lpstr>
      <vt:lpstr>Old friend HMS 25 years old! Now at 7.4 GeV/c</vt:lpstr>
      <vt:lpstr>PowerPoint Presentation</vt:lpstr>
      <vt:lpstr>Hall-C Project Status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SHMS Status HallA/C users meeting</dc:title>
  <dc:creator>Paul Brindza</dc:creator>
  <cp:lastModifiedBy>Travel User</cp:lastModifiedBy>
  <cp:revision>19</cp:revision>
  <dcterms:created xsi:type="dcterms:W3CDTF">2017-01-19T13:44:12Z</dcterms:created>
  <dcterms:modified xsi:type="dcterms:W3CDTF">2017-01-20T11:36:45Z</dcterms:modified>
</cp:coreProperties>
</file>