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2" r:id="rId4"/>
    <p:sldId id="258" r:id="rId5"/>
    <p:sldId id="260" r:id="rId6"/>
    <p:sldId id="263" r:id="rId7"/>
    <p:sldId id="268" r:id="rId8"/>
    <p:sldId id="264" r:id="rId9"/>
    <p:sldId id="266" r:id="rId10"/>
    <p:sldId id="276" r:id="rId11"/>
    <p:sldId id="265" r:id="rId12"/>
    <p:sldId id="269" r:id="rId13"/>
    <p:sldId id="270" r:id="rId14"/>
    <p:sldId id="272" r:id="rId15"/>
    <p:sldId id="271" r:id="rId16"/>
    <p:sldId id="274" r:id="rId17"/>
    <p:sldId id="267" r:id="rId18"/>
    <p:sldId id="273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66C"/>
    <a:srgbClr val="FADAEB"/>
    <a:srgbClr val="FFCCFF"/>
    <a:srgbClr val="AD1381"/>
    <a:srgbClr val="F6B4D7"/>
    <a:srgbClr val="F296C6"/>
    <a:srgbClr val="EC62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35814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S. </a:t>
            </a:r>
            <a:r>
              <a:rPr lang="en-US" dirty="0" err="1" smtClean="0"/>
              <a:t>Malace</a:t>
            </a:r>
            <a:r>
              <a:rPr lang="en-US" dirty="0" smtClean="0"/>
              <a:t>, PAC35 January 2010, Jefferson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Precision measurements of the F</a:t>
            </a:r>
            <a:r>
              <a:rPr lang="en-US" sz="3200" baseline="-25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 </a:t>
            </a:r>
            <a:r>
              <a:rPr lang="en-US" sz="32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structure function at large x in the resonance region and beyond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4829651"/>
            <a:ext cx="3581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Outline</a:t>
            </a:r>
          </a:p>
          <a:p>
            <a:endParaRPr lang="en-US" sz="1000" u="sng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  <a:latin typeface="Franklin Gothic Medium" pitchFamily="34" charset="0"/>
              </a:rPr>
              <a:t> Motivation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  <a:latin typeface="Franklin Gothic Medium" pitchFamily="34" charset="0"/>
              </a:rPr>
              <a:t> Experimental details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  <a:latin typeface="Franklin Gothic Medium" pitchFamily="34" charset="0"/>
              </a:rPr>
              <a:t> Summary</a:t>
            </a:r>
            <a:endParaRPr lang="en-US" sz="2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828800"/>
            <a:ext cx="9144000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76200" y="1905000"/>
            <a:ext cx="937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S.P. </a:t>
            </a:r>
            <a:r>
              <a:rPr lang="en-US" dirty="0" err="1" smtClean="0">
                <a:solidFill>
                  <a:srgbClr val="BA166C"/>
                </a:solidFill>
                <a:latin typeface="Franklin Gothic Medium" pitchFamily="34" charset="0"/>
              </a:rPr>
              <a:t>Malace</a:t>
            </a:r>
            <a:r>
              <a:rPr lang="en-US" b="1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M.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Paolone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S.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Strauch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I. </a:t>
            </a:r>
            <a:r>
              <a:rPr lang="en-US" dirty="0" err="1" smtClean="0">
                <a:solidFill>
                  <a:srgbClr val="BA166C"/>
                </a:solidFill>
                <a:latin typeface="Franklin Gothic Medium" pitchFamily="34" charset="0"/>
              </a:rPr>
              <a:t>Niculescu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G.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Niculescu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A.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Accardi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A.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Albayrak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O.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Ates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M.E. Christy, C. Jackson,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C.E. Keppel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M.  Kohl, Y. Li, P. Monaghan, A.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Pushkapumari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J. Taylor, T. Walton, L. Zhu, R.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Ent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H.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Fenker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D. Gaskell, M.K. Jones, D.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Meekins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P.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Solvignon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G. Smith, L. Tang, A.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Asaturyan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A.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Mkrtchyan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H.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Mkrtchyan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V.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Tadevosyan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</a:p>
          <a:p>
            <a:pPr marL="342900" indent="-342900"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S.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Zhamkochyan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G. Huber, S.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Danagoulian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P. Markowitz, A. Daniel, T. Horn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4290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University of South Carolina , James Madison University, Hampton University,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Jlab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</a:p>
          <a:p>
            <a:pPr marL="342900" indent="-342900"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Yerevan Physics Institute, University of Regina, North Carolina A&amp;T State University, </a:t>
            </a:r>
          </a:p>
          <a:p>
            <a:pPr marL="342900" indent="-342900"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Florida International University, Ohio University, Catholic University of America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2920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C00000"/>
                </a:solidFill>
                <a:latin typeface="Franklin Gothic Medium" pitchFamily="34" charset="0"/>
              </a:rPr>
              <a:t> </a:t>
            </a:r>
            <a:r>
              <a:rPr lang="en-US" sz="1400" dirty="0" smtClean="0">
                <a:solidFill>
                  <a:srgbClr val="BA166C"/>
                </a:solidFill>
                <a:latin typeface="Franklin Gothic Medium" pitchFamily="34" charset="0"/>
              </a:rPr>
              <a:t>Spokespersons</a:t>
            </a:r>
          </a:p>
          <a:p>
            <a:pPr marL="342900" indent="-342900"/>
            <a:r>
              <a:rPr lang="en-US" sz="1400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*</a:t>
            </a:r>
            <a:r>
              <a:rPr lang="en-US" sz="1400" dirty="0" smtClean="0">
                <a:solidFill>
                  <a:srgbClr val="BA166C"/>
                </a:solidFill>
                <a:latin typeface="Franklin Gothic Medium" pitchFamily="34" charset="0"/>
              </a:rPr>
              <a:t>Contact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Motivation: Summary</a:t>
            </a:r>
            <a:endParaRPr lang="en-US" sz="3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6002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behavior of PDFs with x of interest e.g. to verify the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Drell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-Yan-West relation postulate</a:t>
            </a:r>
          </a:p>
          <a:p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	relates the large x-behavior of F</a:t>
            </a:r>
            <a:r>
              <a:rPr lang="en-US" baseline="-25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with the Q</a:t>
            </a:r>
            <a:r>
              <a:rPr lang="en-US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behavior of form factors 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" y="6858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002060"/>
                </a:solidFill>
                <a:latin typeface="Franklin Gothic Medium" pitchFamily="34" charset="0"/>
              </a:rPr>
              <a:t>Need precision data on proton and deuteron </a:t>
            </a:r>
            <a:r>
              <a:rPr lang="en-US" sz="2200" u="sng" dirty="0" smtClean="0">
                <a:solidFill>
                  <a:srgbClr val="AD1381"/>
                </a:solidFill>
                <a:latin typeface="Franklin Gothic Medium" pitchFamily="34" charset="0"/>
              </a:rPr>
              <a:t>F</a:t>
            </a:r>
            <a:r>
              <a:rPr lang="en-US" sz="2200" u="sng" baseline="-25000" dirty="0" smtClean="0">
                <a:solidFill>
                  <a:srgbClr val="AD1381"/>
                </a:solidFill>
                <a:latin typeface="Franklin Gothic Medium" pitchFamily="34" charset="0"/>
              </a:rPr>
              <a:t>2</a:t>
            </a:r>
            <a:r>
              <a:rPr lang="en-US" sz="2200" u="sng" dirty="0" smtClean="0">
                <a:solidFill>
                  <a:srgbClr val="AD1381"/>
                </a:solidFill>
                <a:latin typeface="Franklin Gothic Medium" pitchFamily="34" charset="0"/>
              </a:rPr>
              <a:t> </a:t>
            </a:r>
            <a:r>
              <a:rPr lang="en-US" sz="2200" u="sng" dirty="0" smtClean="0">
                <a:solidFill>
                  <a:srgbClr val="002060"/>
                </a:solidFill>
                <a:latin typeface="Franklin Gothic Medium" pitchFamily="34" charset="0"/>
              </a:rPr>
              <a:t>at </a:t>
            </a:r>
            <a:r>
              <a:rPr lang="en-US" sz="2200" u="sng" dirty="0" smtClean="0">
                <a:solidFill>
                  <a:srgbClr val="AD1381"/>
                </a:solidFill>
                <a:latin typeface="Franklin Gothic Medium" pitchFamily="34" charset="0"/>
              </a:rPr>
              <a:t>large x </a:t>
            </a:r>
            <a:r>
              <a:rPr lang="en-US" sz="2200" u="sng" dirty="0" smtClean="0">
                <a:solidFill>
                  <a:srgbClr val="002060"/>
                </a:solidFill>
                <a:latin typeface="Franklin Gothic Medium" pitchFamily="34" charset="0"/>
              </a:rPr>
              <a:t>to: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200" y="1219200"/>
            <a:ext cx="3182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constrain PDFs at large x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76200" y="5924490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and </a:t>
            </a:r>
            <a:r>
              <a:rPr lang="en-US" sz="2000" i="1" dirty="0" smtClean="0">
                <a:solidFill>
                  <a:srgbClr val="BA166C"/>
                </a:solidFill>
                <a:latin typeface="Franklin Gothic Medium" pitchFamily="34" charset="0"/>
              </a:rPr>
              <a:t>extend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studies of local quark-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hadron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duality in proton and neutron F</a:t>
            </a:r>
            <a:r>
              <a:rPr lang="en-US" sz="2000" baseline="-25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endParaRPr lang="en-US" sz="2000" baseline="-25000" dirty="0"/>
          </a:p>
        </p:txBody>
      </p:sp>
      <p:grpSp>
        <p:nvGrpSpPr>
          <p:cNvPr id="2" name="Group 15"/>
          <p:cNvGrpSpPr/>
          <p:nvPr/>
        </p:nvGrpSpPr>
        <p:grpSpPr>
          <a:xfrm>
            <a:off x="228600" y="1524000"/>
            <a:ext cx="8610600" cy="3581400"/>
            <a:chOff x="228600" y="1524000"/>
            <a:chExt cx="8610600" cy="3581400"/>
          </a:xfrm>
        </p:grpSpPr>
        <p:sp>
          <p:nvSpPr>
            <p:cNvPr id="46" name="Rectangle 45"/>
            <p:cNvSpPr/>
            <p:nvPr/>
          </p:nvSpPr>
          <p:spPr>
            <a:xfrm>
              <a:off x="457200" y="4182070"/>
              <a:ext cx="8382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rgbClr val="BA166C"/>
                  </a:solidFill>
                  <a:latin typeface="Franklin Gothic Medium" pitchFamily="34" charset="0"/>
                </a:rPr>
                <a:t>JLab</a:t>
              </a:r>
              <a:r>
                <a:rPr lang="en-US" b="1" dirty="0" smtClean="0">
                  <a:solidFill>
                    <a:srgbClr val="BA166C"/>
                  </a:solidFill>
                  <a:latin typeface="Franklin Gothic Medium" pitchFamily="34" charset="0"/>
                </a:rPr>
                <a:t> New Milestone HP13 by 2018</a:t>
              </a:r>
            </a:p>
            <a:p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 “Extract accurate information on spin-dependent and spin-averaged valence quark distributions to momentum fractions x above 60% of the full nucleon momentum”</a:t>
              </a:r>
              <a:endParaRPr lang="en-US" dirty="0" smtClean="0">
                <a:solidFill>
                  <a:srgbClr val="BA166C"/>
                </a:solidFill>
              </a:endParaRPr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228600" y="1524000"/>
              <a:ext cx="228600" cy="2819400"/>
              <a:chOff x="228600" y="1524000"/>
              <a:chExt cx="228600" cy="376200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-1652402" y="3405002"/>
                <a:ext cx="3762004" cy="0"/>
              </a:xfrm>
              <a:prstGeom prst="line">
                <a:avLst/>
              </a:prstGeom>
              <a:ln w="19050">
                <a:solidFill>
                  <a:srgbClr val="BA166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228600" y="5284416"/>
                <a:ext cx="228600" cy="1588"/>
              </a:xfrm>
              <a:prstGeom prst="straightConnector1">
                <a:avLst/>
              </a:prstGeom>
              <a:ln w="19050">
                <a:solidFill>
                  <a:srgbClr val="BA166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76200" y="5314890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can </a:t>
            </a:r>
            <a:r>
              <a:rPr lang="en-US" sz="2000" i="1" dirty="0" smtClean="0">
                <a:solidFill>
                  <a:srgbClr val="BA166C"/>
                </a:solidFill>
                <a:latin typeface="Franklin Gothic Medium" pitchFamily="34" charset="0"/>
              </a:rPr>
              <a:t>use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global quark-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hadron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duality to push to x &gt; 0.8</a:t>
            </a:r>
            <a:endParaRPr lang="en-US" sz="20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2438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distinguish different mechanisms of spin-flavor symmetry breaking (d/u at large x)</a:t>
            </a:r>
          </a:p>
          <a:p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	BONUS/Hall B (E12-06-113) 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 F</a:t>
            </a:r>
            <a:r>
              <a:rPr lang="en-US" baseline="-25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2</a:t>
            </a:r>
            <a:r>
              <a:rPr lang="en-US" baseline="50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n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/F</a:t>
            </a:r>
            <a:r>
              <a:rPr lang="en-US" baseline="-25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2</a:t>
            </a:r>
            <a:r>
              <a:rPr lang="en-US" baseline="50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d</a:t>
            </a:r>
          </a:p>
          <a:p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	Hall C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  <a:sym typeface="Wingdings" pitchFamily="2" charset="2"/>
              </a:rPr>
              <a:t>PR-10-002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  	                  precision F</a:t>
            </a:r>
            <a:r>
              <a:rPr lang="en-US" baseline="-25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2</a:t>
            </a:r>
            <a:r>
              <a:rPr lang="en-US" baseline="50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/F</a:t>
            </a:r>
            <a:r>
              <a:rPr lang="en-US" baseline="-25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2</a:t>
            </a:r>
            <a:r>
              <a:rPr lang="en-US" baseline="30000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  <a:sym typeface="Wingdings" pitchFamily="2" charset="2"/>
              </a:rPr>
              <a:t> in same kinematic region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800" y="3544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essential for determining high-energy cross sections at collider energies in search for physics beyond Standard Model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7" grpId="0"/>
      <p:bldP spid="47" grpId="0"/>
      <p:bldP spid="18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200" y="762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PR-10-002 @ 11 </a:t>
            </a:r>
            <a:r>
              <a:rPr lang="en-US" sz="3000" dirty="0" err="1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GeV</a:t>
            </a:r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in Hall C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975465">
            <a:off x="8003675" y="241407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Experimental details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782360"/>
            <a:ext cx="8763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Extend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proton and deuteron F</a:t>
            </a:r>
            <a:r>
              <a:rPr lang="en-US" sz="2000" baseline="-25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 structure function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precision measurements to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larger x and Q</a:t>
            </a:r>
            <a:r>
              <a:rPr lang="en-US" sz="2000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by measuring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H(</a:t>
            </a:r>
            <a:r>
              <a:rPr lang="en-US" sz="2000" dirty="0" err="1" smtClean="0">
                <a:solidFill>
                  <a:srgbClr val="BA166C"/>
                </a:solidFill>
                <a:latin typeface="Franklin Gothic Medium" pitchFamily="34" charset="0"/>
              </a:rPr>
              <a:t>e,e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’) and D(</a:t>
            </a:r>
            <a:r>
              <a:rPr lang="en-US" sz="2000" dirty="0" err="1" smtClean="0">
                <a:solidFill>
                  <a:srgbClr val="BA166C"/>
                </a:solidFill>
                <a:latin typeface="Franklin Gothic Medium" pitchFamily="34" charset="0"/>
              </a:rPr>
              <a:t>e,e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’) cross sections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in the resonance region and beyond up to Q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~ 17 GeV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and x~0.99</a:t>
            </a:r>
            <a:endParaRPr lang="en-US" sz="20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4335563" y="2689325"/>
            <a:ext cx="4732237" cy="3787675"/>
            <a:chOff x="4358099" y="836403"/>
            <a:chExt cx="4732237" cy="3787675"/>
          </a:xfrm>
        </p:grpSpPr>
        <p:pic>
          <p:nvPicPr>
            <p:cNvPr id="23" name="Picture 22" descr="kinematics.png"/>
            <p:cNvPicPr>
              <a:picLocks noChangeAspect="1"/>
            </p:cNvPicPr>
            <p:nvPr/>
          </p:nvPicPr>
          <p:blipFill>
            <a:blip r:embed="rId2" cstate="print"/>
            <a:srcRect t="7778" r="3333"/>
            <a:stretch>
              <a:fillRect/>
            </a:stretch>
          </p:blipFill>
          <p:spPr>
            <a:xfrm>
              <a:off x="4358099" y="836403"/>
              <a:ext cx="3970237" cy="3787675"/>
            </a:xfrm>
            <a:prstGeom prst="rect">
              <a:avLst/>
            </a:prstGeom>
          </p:spPr>
        </p:pic>
        <p:sp>
          <p:nvSpPr>
            <p:cNvPr id="24" name="Right Brace 23"/>
            <p:cNvSpPr/>
            <p:nvPr/>
          </p:nvSpPr>
          <p:spPr>
            <a:xfrm>
              <a:off x="8328336" y="1499878"/>
              <a:ext cx="155448" cy="304800"/>
            </a:xfrm>
            <a:prstGeom prst="rightBrace">
              <a:avLst/>
            </a:prstGeom>
            <a:ln w="19050">
              <a:solidFill>
                <a:srgbClr val="BA1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67191" y="1496901"/>
              <a:ext cx="5469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HMS</a:t>
              </a:r>
              <a:endParaRPr lang="en-US" sz="1400" dirty="0"/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8328336" y="2008652"/>
              <a:ext cx="175846" cy="1143000"/>
            </a:xfrm>
            <a:prstGeom prst="rightBrace">
              <a:avLst/>
            </a:prstGeom>
            <a:ln w="19050">
              <a:solidFill>
                <a:srgbClr val="BA1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40799" y="2411301"/>
              <a:ext cx="6495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SHMS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252136" y="3456452"/>
              <a:ext cx="228600" cy="1588"/>
            </a:xfrm>
            <a:prstGeom prst="straightConnector1">
              <a:avLst/>
            </a:prstGeom>
            <a:ln w="19050">
              <a:solidFill>
                <a:srgbClr val="BA166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8364599" y="3304052"/>
              <a:ext cx="64953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HMS</a:t>
              </a:r>
            </a:p>
            <a:p>
              <a:pPr algn="ctr"/>
              <a:r>
                <a:rPr lang="en-US" sz="14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+</a:t>
              </a:r>
            </a:p>
            <a:p>
              <a:pPr algn="ctr"/>
              <a:r>
                <a:rPr lang="en-US" sz="14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SHMS</a:t>
              </a:r>
              <a:endParaRPr lang="en-US" sz="1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2400" y="2007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Straightforward</a:t>
            </a:r>
            <a:r>
              <a:rPr lang="en-US" sz="2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extension of E00-116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:</a:t>
            </a:r>
            <a:endParaRPr lang="en-US" sz="1500" baseline="30000" dirty="0">
              <a:solidFill>
                <a:srgbClr val="BA166C"/>
              </a:solidFill>
              <a:latin typeface="Franklin Gothic Medium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2773501"/>
            <a:ext cx="426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Franklin Gothic Medium" pitchFamily="34" charset="0"/>
              </a:rPr>
              <a:t>For </a:t>
            </a:r>
            <a:r>
              <a:rPr lang="en-US" sz="2000" u="sng" dirty="0" smtClean="0">
                <a:solidFill>
                  <a:srgbClr val="BA166C"/>
                </a:solidFill>
                <a:latin typeface="Franklin Gothic Medium" pitchFamily="34" charset="0"/>
              </a:rPr>
              <a:t>PR-10-002</a:t>
            </a:r>
            <a:r>
              <a:rPr lang="en-US" sz="2000" u="sng" dirty="0" smtClean="0">
                <a:solidFill>
                  <a:srgbClr val="002060"/>
                </a:solidFill>
                <a:latin typeface="Franklin Gothic Medium" pitchFamily="34" charset="0"/>
              </a:rPr>
              <a:t> we need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:</a:t>
            </a:r>
          </a:p>
          <a:p>
            <a:endParaRPr lang="en-US" sz="2000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11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beam (+ 6.6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for systematic measurements)</a:t>
            </a:r>
          </a:p>
          <a:p>
            <a:endParaRPr lang="en-US" sz="2000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10 cm Hydrogen and Deuterium cryogenic targets (+ Al for background measurements)</a:t>
            </a:r>
          </a:p>
          <a:p>
            <a:endParaRPr lang="en-US" sz="2000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SHMS and HMS in Hall C</a:t>
            </a:r>
            <a:endParaRPr lang="en-US" sz="2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06758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S.P.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  <a:latin typeface="Franklin Gothic Medium" pitchFamily="34" charset="0"/>
              </a:rPr>
              <a:t>et al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., Phys. Rev. C 80 035207 (2009)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S.P.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  <a:latin typeface="Franklin Gothic Medium" pitchFamily="34" charset="0"/>
              </a:rPr>
              <a:t>et al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., arXiv:0910.4920 [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hep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-ph] </a:t>
            </a:r>
            <a:endParaRPr lang="en-US" sz="1400" baseline="30000" dirty="0">
              <a:solidFill>
                <a:srgbClr val="BA166C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" y="7620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 SHMS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Kinematics of PR-10-002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202" y="3486730"/>
            <a:ext cx="3824869" cy="2990270"/>
            <a:chOff x="4889138" y="865652"/>
            <a:chExt cx="3824869" cy="2990270"/>
          </a:xfrm>
        </p:grpSpPr>
        <p:pic>
          <p:nvPicPr>
            <p:cNvPr id="2" name="Picture 1" descr="kinematics.png"/>
            <p:cNvPicPr>
              <a:picLocks noChangeAspect="1"/>
            </p:cNvPicPr>
            <p:nvPr/>
          </p:nvPicPr>
          <p:blipFill>
            <a:blip r:embed="rId2" cstate="print"/>
            <a:srcRect t="7778" r="3333"/>
            <a:stretch>
              <a:fillRect/>
            </a:stretch>
          </p:blipFill>
          <p:spPr>
            <a:xfrm>
              <a:off x="4889138" y="865652"/>
              <a:ext cx="3134398" cy="2990270"/>
            </a:xfrm>
            <a:prstGeom prst="rect">
              <a:avLst/>
            </a:prstGeom>
          </p:spPr>
        </p:pic>
        <p:sp>
          <p:nvSpPr>
            <p:cNvPr id="8" name="Right Brace 7"/>
            <p:cNvSpPr/>
            <p:nvPr/>
          </p:nvSpPr>
          <p:spPr>
            <a:xfrm>
              <a:off x="8023536" y="1328828"/>
              <a:ext cx="152400" cy="298824"/>
            </a:xfrm>
            <a:prstGeom prst="rightBrace">
              <a:avLst/>
            </a:prstGeom>
            <a:ln w="19050">
              <a:solidFill>
                <a:srgbClr val="BA1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13442" y="1322852"/>
              <a:ext cx="519694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HMS</a:t>
              </a:r>
              <a:endParaRPr lang="en-US" sz="1300" dirty="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8023536" y="1856252"/>
              <a:ext cx="152400" cy="838200"/>
            </a:xfrm>
            <a:prstGeom prst="rightBrace">
              <a:avLst/>
            </a:prstGeom>
            <a:ln w="19050">
              <a:solidFill>
                <a:srgbClr val="BA1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9736" y="2173464"/>
              <a:ext cx="61427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SHMS</a:t>
              </a:r>
              <a:endParaRPr lang="en-US" sz="13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947336" y="2923052"/>
              <a:ext cx="228600" cy="1588"/>
            </a:xfrm>
            <a:prstGeom prst="straightConnector1">
              <a:avLst/>
            </a:prstGeom>
            <a:ln w="19050">
              <a:solidFill>
                <a:srgbClr val="BA166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8099736" y="2770652"/>
              <a:ext cx="614271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HMS</a:t>
              </a:r>
            </a:p>
            <a:p>
              <a:pPr algn="ctr"/>
              <a:r>
                <a:rPr lang="en-US" sz="13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+</a:t>
              </a:r>
            </a:p>
            <a:p>
              <a:pPr algn="ctr"/>
              <a:r>
                <a:rPr lang="en-US" sz="1300" dirty="0" smtClean="0">
                  <a:solidFill>
                    <a:srgbClr val="BA16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SHMS</a:t>
              </a:r>
              <a:endParaRPr lang="en-US" sz="1300" dirty="0"/>
            </a:p>
          </p:txBody>
        </p:sp>
      </p:grpSp>
      <p:sp>
        <p:nvSpPr>
          <p:cNvPr id="15" name="Rectangle 14"/>
          <p:cNvSpPr/>
          <p:nvPr/>
        </p:nvSpPr>
        <p:spPr>
          <a:xfrm rot="2975465">
            <a:off x="8003675" y="241407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Experimental details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86200" y="3429000"/>
            <a:ext cx="5105400" cy="2929128"/>
            <a:chOff x="3886200" y="1219200"/>
            <a:chExt cx="5105400" cy="2929128"/>
          </a:xfrm>
        </p:grpSpPr>
        <p:grpSp>
          <p:nvGrpSpPr>
            <p:cNvPr id="31" name="Group 30"/>
            <p:cNvGrpSpPr/>
            <p:nvPr/>
          </p:nvGrpSpPr>
          <p:grpSpPr>
            <a:xfrm>
              <a:off x="3909822" y="1295400"/>
              <a:ext cx="5081778" cy="2852928"/>
              <a:chOff x="3909822" y="1338072"/>
              <a:chExt cx="5081778" cy="285292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909822" y="1338072"/>
                <a:ext cx="5081778" cy="2852928"/>
                <a:chOff x="4038600" y="304800"/>
                <a:chExt cx="5081778" cy="285292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038600" y="304800"/>
                  <a:ext cx="5081778" cy="2852928"/>
                  <a:chOff x="4038600" y="304800"/>
                  <a:chExt cx="4343400" cy="2438400"/>
                </a:xfrm>
              </p:grpSpPr>
              <p:pic>
                <p:nvPicPr>
                  <p:cNvPr id="27" name="Picture 26" descr="kin_tabl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l="18889" t="40000" r="57111" b="24444"/>
                  <a:stretch>
                    <a:fillRect/>
                  </a:stretch>
                </p:blipFill>
                <p:spPr>
                  <a:xfrm>
                    <a:off x="4038600" y="304800"/>
                    <a:ext cx="2057400" cy="243840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 descr="kin_tabl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l="48222" t="40000" r="25111" b="24444"/>
                  <a:stretch>
                    <a:fillRect/>
                  </a:stretch>
                </p:blipFill>
                <p:spPr>
                  <a:xfrm>
                    <a:off x="6096000" y="304800"/>
                    <a:ext cx="2286000" cy="2438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Oval 18"/>
                <p:cNvSpPr/>
                <p:nvPr/>
              </p:nvSpPr>
              <p:spPr>
                <a:xfrm>
                  <a:off x="5760720" y="609600"/>
                  <a:ext cx="335280" cy="251460"/>
                </a:xfrm>
                <a:prstGeom prst="ellipse">
                  <a:avLst/>
                </a:prstGeom>
                <a:noFill/>
                <a:ln w="12700">
                  <a:solidFill>
                    <a:srgbClr val="AD138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173980" y="609600"/>
                  <a:ext cx="335280" cy="251460"/>
                </a:xfrm>
                <a:prstGeom prst="ellipse">
                  <a:avLst/>
                </a:prstGeom>
                <a:noFill/>
                <a:ln w="12700">
                  <a:solidFill>
                    <a:srgbClr val="AD138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Oval 20"/>
              <p:cNvSpPr/>
              <p:nvPr/>
            </p:nvSpPr>
            <p:spPr>
              <a:xfrm>
                <a:off x="7901940" y="2743200"/>
                <a:ext cx="251460" cy="251460"/>
              </a:xfrm>
              <a:prstGeom prst="ellipse">
                <a:avLst/>
              </a:prstGeom>
              <a:noFill/>
              <a:ln w="12700">
                <a:solidFill>
                  <a:srgbClr val="AD138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572500" y="2743200"/>
                <a:ext cx="419100" cy="251460"/>
              </a:xfrm>
              <a:prstGeom prst="ellipse">
                <a:avLst/>
              </a:prstGeom>
              <a:noFill/>
              <a:ln w="12700">
                <a:solidFill>
                  <a:srgbClr val="AD138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886200" y="12192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1000" y="10668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intermediate angle measurements: 17 - 35 deg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central momentum range: 2.3 - 6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(spectrometer low limit 2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2133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large angle measurements: 42 &amp; 55 deg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central momentum range: 1.2 – 6.7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(spectrometer high limit 7.3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000" y="2895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 17 deg 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scan: taken with both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HMS and SHMS 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for crosschecks; hydrogen elastic data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" y="1828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 HMS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975465">
            <a:off x="8003675" y="241407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Experimental details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Expected Backgrounds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8923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Electrons scattered on the Al walls of cryogenic target cell =&gt; take data for each setting on empty Al (dummy) target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88589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Pion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contamination of the electron distribution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52400" y="3124200"/>
            <a:ext cx="8723029" cy="2133600"/>
            <a:chOff x="152400" y="3581400"/>
            <a:chExt cx="8723029" cy="2133600"/>
          </a:xfrm>
        </p:grpSpPr>
        <p:grpSp>
          <p:nvGrpSpPr>
            <p:cNvPr id="23" name="Group 22"/>
            <p:cNvGrpSpPr/>
            <p:nvPr/>
          </p:nvGrpSpPr>
          <p:grpSpPr>
            <a:xfrm>
              <a:off x="4648200" y="3581400"/>
              <a:ext cx="4227229" cy="2057400"/>
              <a:chOff x="304800" y="3962400"/>
              <a:chExt cx="4227229" cy="20574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04800" y="3962400"/>
                <a:ext cx="4227229" cy="2057400"/>
                <a:chOff x="304800" y="3962400"/>
                <a:chExt cx="4227229" cy="20574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04800" y="4013974"/>
                  <a:ext cx="4227229" cy="2005826"/>
                  <a:chOff x="4724400" y="4394974"/>
                  <a:chExt cx="4227229" cy="2005826"/>
                </a:xfrm>
              </p:grpSpPr>
              <p:pic>
                <p:nvPicPr>
                  <p:cNvPr id="17" name="Picture 16" descr="figure_9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53604" r="2222"/>
                  <a:stretch>
                    <a:fillRect/>
                  </a:stretch>
                </p:blipFill>
                <p:spPr>
                  <a:xfrm>
                    <a:off x="4724400" y="4394974"/>
                    <a:ext cx="4227229" cy="2005826"/>
                  </a:xfrm>
                  <a:prstGeom prst="rect">
                    <a:avLst/>
                  </a:prstGeom>
                </p:spPr>
              </p:pic>
              <p:sp>
                <p:nvSpPr>
                  <p:cNvPr id="19" name="Rectangle 18"/>
                  <p:cNvSpPr/>
                  <p:nvPr/>
                </p:nvSpPr>
                <p:spPr>
                  <a:xfrm>
                    <a:off x="5638800" y="4547374"/>
                    <a:ext cx="3065482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BA166C"/>
                        </a:solidFill>
                        <a:latin typeface="Franklin Gothic Medium" pitchFamily="34" charset="0"/>
                      </a:rPr>
                      <a:t>E00-116: &lt; 1.8% at E’ ~ 0.8 </a:t>
                    </a:r>
                    <a:r>
                      <a:rPr lang="en-US" sz="1600" dirty="0" err="1" smtClean="0">
                        <a:solidFill>
                          <a:srgbClr val="BA166C"/>
                        </a:solidFill>
                        <a:latin typeface="Franklin Gothic Medium" pitchFamily="34" charset="0"/>
                      </a:rPr>
                      <a:t>GeV</a:t>
                    </a:r>
                    <a:endParaRPr lang="en-US" sz="1600" dirty="0">
                      <a:solidFill>
                        <a:srgbClr val="BA166C"/>
                      </a:solidFill>
                    </a:endParaRPr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2362200" y="3962400"/>
                  <a:ext cx="914400" cy="7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2971800" y="4648200"/>
                <a:ext cx="1207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deuterium</a:t>
                </a:r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2400" y="3581400"/>
              <a:ext cx="4227229" cy="2133600"/>
              <a:chOff x="4495800" y="4038600"/>
              <a:chExt cx="4227229" cy="21336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495800" y="4038600"/>
                <a:ext cx="4227229" cy="2005826"/>
                <a:chOff x="4495800" y="4038600"/>
                <a:chExt cx="4227229" cy="200582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495800" y="4038600"/>
                  <a:ext cx="4227229" cy="2005826"/>
                  <a:chOff x="4648200" y="2413774"/>
                  <a:chExt cx="4227229" cy="2005826"/>
                </a:xfrm>
              </p:grpSpPr>
              <p:pic>
                <p:nvPicPr>
                  <p:cNvPr id="12" name="Picture 11" descr="figure_9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7778" r="2222" b="45826"/>
                  <a:stretch>
                    <a:fillRect/>
                  </a:stretch>
                </p:blipFill>
                <p:spPr>
                  <a:xfrm>
                    <a:off x="4648200" y="2413774"/>
                    <a:ext cx="4227229" cy="2005826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5669307" y="2590800"/>
                    <a:ext cx="3017493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BA166C"/>
                        </a:solidFill>
                        <a:latin typeface="Franklin Gothic Medium" pitchFamily="34" charset="0"/>
                      </a:rPr>
                      <a:t>E00-116: &lt; 0.5% at E’ ~ 0.8 </a:t>
                    </a:r>
                    <a:r>
                      <a:rPr lang="en-US" sz="1600" dirty="0" err="1" smtClean="0">
                        <a:solidFill>
                          <a:srgbClr val="BA166C"/>
                        </a:solidFill>
                        <a:latin typeface="Franklin Gothic Medium" pitchFamily="34" charset="0"/>
                      </a:rPr>
                      <a:t>GeV</a:t>
                    </a:r>
                    <a:endParaRPr lang="en-US" sz="1600" dirty="0">
                      <a:solidFill>
                        <a:srgbClr val="BA166C"/>
                      </a:solidFill>
                    </a:endParaRPr>
                  </a:p>
                </p:txBody>
              </p: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7250882" y="4724400"/>
                  <a:ext cx="10985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  <a:latin typeface="Franklin Gothic Medium" pitchFamily="34" charset="0"/>
                    </a:rPr>
                    <a:t>hydrogen</a:t>
                  </a:r>
                  <a:endParaRPr lang="en-US" dirty="0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876800" y="59436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381000" y="2514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E00-116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: main limitation was the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pion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rejection in the calorimeter at low momentum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1000" y="5562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PR-10-002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: lowest momentum 1.2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in HMS and 2.3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in SHMS =&gt;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pion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rejection should be sufficient for the proposed kinematics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2975465">
            <a:off x="8003675" y="241407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Experimental details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Expected Backgrounds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56177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9736" y="2057400"/>
            <a:ext cx="3482664" cy="3648908"/>
            <a:chOff x="479736" y="2675692"/>
            <a:chExt cx="3482664" cy="3648908"/>
          </a:xfrm>
        </p:grpSpPr>
        <p:grpSp>
          <p:nvGrpSpPr>
            <p:cNvPr id="11" name="Group 10"/>
            <p:cNvGrpSpPr/>
            <p:nvPr/>
          </p:nvGrpSpPr>
          <p:grpSpPr>
            <a:xfrm>
              <a:off x="479736" y="2922025"/>
              <a:ext cx="3482664" cy="3402575"/>
              <a:chOff x="685800" y="2922025"/>
              <a:chExt cx="3482664" cy="3402575"/>
            </a:xfrm>
          </p:grpSpPr>
          <p:pic>
            <p:nvPicPr>
              <p:cNvPr id="20" name="Picture 19" descr="figure_11.png"/>
              <p:cNvPicPr>
                <a:picLocks noChangeAspect="1"/>
              </p:cNvPicPr>
              <p:nvPr/>
            </p:nvPicPr>
            <p:blipFill>
              <a:blip r:embed="rId3" cstate="print"/>
              <a:srcRect t="5556" r="3333"/>
              <a:stretch>
                <a:fillRect/>
              </a:stretch>
            </p:blipFill>
            <p:spPr>
              <a:xfrm>
                <a:off x="685800" y="2922025"/>
                <a:ext cx="3482664" cy="340257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895600" y="3200400"/>
                <a:ext cx="1098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hydrogen</a:t>
                </a:r>
                <a:endParaRPr lang="en-US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990600" y="2675692"/>
              <a:ext cx="29493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BA166C"/>
                  </a:solidFill>
                  <a:latin typeface="Franklin Gothic Medium" pitchFamily="34" charset="0"/>
                </a:rPr>
                <a:t>E00-116: positron cross section</a:t>
              </a:r>
              <a:endParaRPr lang="en-US" sz="1600" dirty="0">
                <a:solidFill>
                  <a:srgbClr val="BA166C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46936" y="2057400"/>
            <a:ext cx="3482664" cy="3648908"/>
            <a:chOff x="4746936" y="2828092"/>
            <a:chExt cx="3482664" cy="3648908"/>
          </a:xfrm>
        </p:grpSpPr>
        <p:pic>
          <p:nvPicPr>
            <p:cNvPr id="18" name="Picture 17" descr="positron_ratio.png"/>
            <p:cNvPicPr>
              <a:picLocks noChangeAspect="1"/>
            </p:cNvPicPr>
            <p:nvPr/>
          </p:nvPicPr>
          <p:blipFill>
            <a:blip r:embed="rId4" cstate="print"/>
            <a:srcRect t="8889" r="3333"/>
            <a:stretch>
              <a:fillRect/>
            </a:stretch>
          </p:blipFill>
          <p:spPr>
            <a:xfrm>
              <a:off x="4746936" y="3194504"/>
              <a:ext cx="3482664" cy="328249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943600" y="2828092"/>
              <a:ext cx="11400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BA166C"/>
                  </a:solidFill>
                  <a:latin typeface="Franklin Gothic Medium" pitchFamily="34" charset="0"/>
                </a:rPr>
                <a:t>PR-10-002</a:t>
              </a:r>
              <a:endParaRPr lang="en-US" sz="1600" dirty="0">
                <a:solidFill>
                  <a:srgbClr val="BA166C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800" y="1600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E00-116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: measured and extensively studied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" y="816114"/>
            <a:ext cx="8508252" cy="707886"/>
            <a:chOff x="152400" y="1371600"/>
            <a:chExt cx="8508252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52400" y="1371600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2000" dirty="0" smtClean="0">
                  <a:latin typeface="Franklin Gothic Medium" pitchFamily="34" charset="0"/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Charge-symmetric background: secondary electrons from neutral </a:t>
              </a:r>
              <a:r>
                <a:rPr lang="en-US" sz="2000" dirty="0" err="1" smtClean="0">
                  <a:solidFill>
                    <a:srgbClr val="002060"/>
                  </a:solidFill>
                  <a:latin typeface="Franklin Gothic Medium" pitchFamily="34" charset="0"/>
                </a:rPr>
                <a:t>pion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 production in the target and its subsequent decays </a:t>
              </a:r>
            </a:p>
          </p:txBody>
        </p:sp>
        <p:graphicFrame>
          <p:nvGraphicFramePr>
            <p:cNvPr id="54274" name="Object 2"/>
            <p:cNvGraphicFramePr>
              <a:graphicFrameLocks noChangeAspect="1"/>
            </p:cNvGraphicFramePr>
            <p:nvPr/>
          </p:nvGraphicFramePr>
          <p:xfrm>
            <a:off x="5791200" y="1698625"/>
            <a:ext cx="1916113" cy="358775"/>
          </p:xfrm>
          <a:graphic>
            <a:graphicData uri="http://schemas.openxmlformats.org/presentationml/2006/ole">
              <p:oleObj spid="_x0000_s54274" name="Equation" r:id="rId5" imgW="1155600" imgH="215640" progId="Equation.3">
                <p:embed/>
              </p:oleObj>
            </a:graphicData>
          </a:graphic>
        </p:graphicFrame>
        <p:graphicFrame>
          <p:nvGraphicFramePr>
            <p:cNvPr id="54275" name="Object 3"/>
            <p:cNvGraphicFramePr>
              <a:graphicFrameLocks noChangeAspect="1"/>
            </p:cNvGraphicFramePr>
            <p:nvPr/>
          </p:nvGraphicFramePr>
          <p:xfrm>
            <a:off x="7772400" y="1676400"/>
            <a:ext cx="888252" cy="368300"/>
          </p:xfrm>
          <a:graphic>
            <a:graphicData uri="http://schemas.openxmlformats.org/presentationml/2006/ole">
              <p:oleObj spid="_x0000_s54275" name="Equation" r:id="rId6" imgW="520560" imgH="215640" progId="Equation.3">
                <p:embed/>
              </p:oleObj>
            </a:graphicData>
          </a:graphic>
        </p:graphicFrame>
      </p:grpSp>
      <p:sp>
        <p:nvSpPr>
          <p:cNvPr id="25" name="Rectangle 24"/>
          <p:cNvSpPr/>
          <p:nvPr/>
        </p:nvSpPr>
        <p:spPr>
          <a:xfrm>
            <a:off x="304800" y="5791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PR-19-002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: expected to be at most 11% for H and 15% for D at 55 deg, lowest momentum =&gt;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measure background at 55, 42, 35, 30 deg</a:t>
            </a:r>
            <a:endParaRPr lang="en-US" dirty="0">
              <a:solidFill>
                <a:srgbClr val="BA16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975465">
            <a:off x="8003675" y="241407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Experimental details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Uncertainties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6177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200" y="685800"/>
            <a:ext cx="8827397" cy="2299870"/>
            <a:chOff x="76200" y="685800"/>
            <a:chExt cx="8827397" cy="2299870"/>
          </a:xfrm>
        </p:grpSpPr>
        <p:pic>
          <p:nvPicPr>
            <p:cNvPr id="6" name="Picture 5" descr="errors.png"/>
            <p:cNvPicPr>
              <a:picLocks noChangeAspect="1"/>
            </p:cNvPicPr>
            <p:nvPr/>
          </p:nvPicPr>
          <p:blipFill>
            <a:blip r:embed="rId2" cstate="print"/>
            <a:srcRect t="7778" r="3333" b="46075"/>
            <a:stretch>
              <a:fillRect/>
            </a:stretch>
          </p:blipFill>
          <p:spPr>
            <a:xfrm>
              <a:off x="4724400" y="990600"/>
              <a:ext cx="4179197" cy="19950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6200" y="685800"/>
              <a:ext cx="4495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2000" dirty="0" smtClean="0">
                  <a:latin typeface="Franklin Gothic Medium" pitchFamily="34" charset="0"/>
                </a:rPr>
                <a:t> </a:t>
              </a:r>
              <a:r>
                <a:rPr lang="en-US" sz="2200" dirty="0" smtClean="0">
                  <a:solidFill>
                    <a:srgbClr val="002060"/>
                  </a:solidFill>
                  <a:latin typeface="Franklin Gothic Medium" pitchFamily="34" charset="0"/>
                </a:rPr>
                <a:t>Statistical</a:t>
              </a:r>
              <a:endParaRPr lang="en-US" sz="2200" baseline="30000" dirty="0">
                <a:solidFill>
                  <a:srgbClr val="BA166C"/>
                </a:solidFill>
                <a:latin typeface="Franklin Gothic Medium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1143000"/>
              <a:ext cx="4495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 </a:t>
              </a:r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PR-10-002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: </a:t>
              </a: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shoot for 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2%</a:t>
              </a: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 in a 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W</a:t>
              </a:r>
              <a:r>
                <a:rPr lang="en-US" baseline="30000" dirty="0" smtClean="0">
                  <a:solidFill>
                    <a:srgbClr val="BA166C"/>
                  </a:solidFill>
                  <a:latin typeface="Franklin Gothic Medium" pitchFamily="34" charset="0"/>
                </a:rPr>
                <a:t>2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 bin </a:t>
              </a: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of 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0.1 GeV</a:t>
              </a:r>
              <a:r>
                <a:rPr lang="en-US" baseline="30000" dirty="0" smtClean="0">
                  <a:solidFill>
                    <a:srgbClr val="BA166C"/>
                  </a:solidFill>
                  <a:latin typeface="Franklin Gothic Medium" pitchFamily="34" charset="0"/>
                </a:rPr>
                <a:t>2</a:t>
              </a: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, with a 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10 cm target </a:t>
              </a: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and a 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40 </a:t>
              </a:r>
              <a:r>
                <a:rPr lang="en-US" dirty="0" err="1" smtClean="0">
                  <a:solidFill>
                    <a:srgbClr val="BA166C"/>
                  </a:solidFill>
                  <a:latin typeface="Symbol" pitchFamily="18" charset="2"/>
                </a:rPr>
                <a:t>m</a:t>
              </a:r>
              <a:r>
                <a:rPr lang="en-US" dirty="0" err="1" smtClean="0">
                  <a:solidFill>
                    <a:srgbClr val="BA166C"/>
                  </a:solidFill>
                  <a:latin typeface="Franklin Gothic Medium" pitchFamily="34" charset="0"/>
                </a:rPr>
                <a:t>A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 </a:t>
              </a: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and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 11 </a:t>
              </a:r>
              <a:r>
                <a:rPr lang="en-US" dirty="0" err="1" smtClean="0">
                  <a:solidFill>
                    <a:srgbClr val="BA166C"/>
                  </a:solidFill>
                  <a:latin typeface="Franklin Gothic Medium" pitchFamily="34" charset="0"/>
                </a:rPr>
                <a:t>GeV</a:t>
              </a:r>
              <a:r>
                <a:rPr lang="en-US" dirty="0" smtClean="0">
                  <a:solidFill>
                    <a:srgbClr val="BA166C"/>
                  </a:solidFill>
                  <a:latin typeface="Franklin Gothic Medium" pitchFamily="34" charset="0"/>
                </a:rPr>
                <a:t> beam</a:t>
              </a:r>
              <a:endParaRPr lang="en-US" dirty="0">
                <a:solidFill>
                  <a:srgbClr val="BA166C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7200" y="2133600"/>
              <a:ext cx="457200" cy="230188"/>
              <a:chOff x="457200" y="2286000"/>
              <a:chExt cx="457200" cy="2301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342900" y="2400300"/>
                <a:ext cx="228600" cy="0"/>
              </a:xfrm>
              <a:prstGeom prst="line">
                <a:avLst/>
              </a:prstGeom>
              <a:ln w="19050">
                <a:solidFill>
                  <a:srgbClr val="BA166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57200" y="2514600"/>
                <a:ext cx="457200" cy="1588"/>
              </a:xfrm>
              <a:prstGeom prst="straightConnector1">
                <a:avLst/>
              </a:prstGeom>
              <a:ln w="19050">
                <a:solidFill>
                  <a:srgbClr val="BA166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838200" y="2173069"/>
              <a:ext cx="3886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significant improvement over scarce existing measurements from SLAC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200" y="2895600"/>
            <a:ext cx="8991600" cy="3541931"/>
            <a:chOff x="76200" y="2895600"/>
            <a:chExt cx="8991600" cy="3541931"/>
          </a:xfrm>
        </p:grpSpPr>
        <p:grpSp>
          <p:nvGrpSpPr>
            <p:cNvPr id="31" name="Group 30"/>
            <p:cNvGrpSpPr/>
            <p:nvPr/>
          </p:nvGrpSpPr>
          <p:grpSpPr>
            <a:xfrm>
              <a:off x="76200" y="2895600"/>
              <a:ext cx="8991600" cy="3541931"/>
              <a:chOff x="76200" y="2971800"/>
              <a:chExt cx="8991600" cy="354193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576232" y="5498068"/>
                <a:ext cx="549156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Systematic uncertainties from E00-116 exceeding 1%</a:t>
                </a:r>
                <a:endParaRPr lang="en-US" dirty="0">
                  <a:solidFill>
                    <a:srgbClr val="BA166C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6200" y="2971800"/>
                <a:ext cx="1981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000" dirty="0" smtClean="0">
                    <a:latin typeface="Franklin Gothic Medium" pitchFamily="34" charset="0"/>
                  </a:rPr>
                  <a:t> 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Systematic</a:t>
                </a:r>
                <a:endParaRPr lang="en-US" sz="2200" baseline="30000" dirty="0">
                  <a:solidFill>
                    <a:srgbClr val="BA166C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571064" y="4114800"/>
                <a:ext cx="5486400" cy="1415772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           </a:t>
                </a:r>
                <a:r>
                  <a:rPr lang="en-US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Quantity                       Uncertainty       </a:t>
                </a:r>
                <a:r>
                  <a:rPr lang="en-US" dirty="0" err="1" smtClean="0">
                    <a:solidFill>
                      <a:srgbClr val="BA166C"/>
                    </a:solidFill>
                    <a:latin typeface="Symbol" pitchFamily="18" charset="2"/>
                  </a:rPr>
                  <a:t>d</a:t>
                </a:r>
                <a:r>
                  <a:rPr lang="en-US" baseline="-25000" dirty="0" err="1" smtClean="0">
                    <a:solidFill>
                      <a:srgbClr val="BA166C"/>
                    </a:solidFill>
                    <a:latin typeface="Symbol" pitchFamily="18" charset="2"/>
                  </a:rPr>
                  <a:t>s</a:t>
                </a:r>
                <a:r>
                  <a:rPr lang="en-US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(%)</a:t>
                </a:r>
              </a:p>
              <a:p>
                <a:endParaRPr lang="en-US" sz="600" dirty="0" smtClean="0">
                  <a:solidFill>
                    <a:srgbClr val="002060"/>
                  </a:solidFill>
                  <a:latin typeface="Franklin Gothic Medium" pitchFamily="34" charset="0"/>
                </a:endParaRPr>
              </a:p>
              <a:p>
                <a:r>
                  <a:rPr lang="en-US" sz="16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Charge-symmetric background        6% - 20%          &lt; 2%</a:t>
                </a:r>
              </a:p>
              <a:p>
                <a:endParaRPr lang="en-US" sz="600" dirty="0" smtClean="0">
                  <a:solidFill>
                    <a:srgbClr val="002060"/>
                  </a:solidFill>
                  <a:latin typeface="Franklin Gothic Medium" pitchFamily="34" charset="0"/>
                </a:endParaRPr>
              </a:p>
              <a:p>
                <a:r>
                  <a:rPr lang="en-US" sz="16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        Model dependence                   0.2% - 5%       0.2% - 5%</a:t>
                </a:r>
              </a:p>
              <a:p>
                <a:endParaRPr lang="en-US" sz="600" dirty="0" smtClean="0">
                  <a:solidFill>
                    <a:srgbClr val="002060"/>
                  </a:solidFill>
                  <a:latin typeface="Franklin Gothic Medium" pitchFamily="34" charset="0"/>
                </a:endParaRPr>
              </a:p>
              <a:p>
                <a:r>
                  <a:rPr lang="en-US" sz="16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      </a:t>
                </a:r>
                <a:r>
                  <a:rPr lang="en-US" sz="1600" dirty="0" err="1" smtClean="0">
                    <a:solidFill>
                      <a:srgbClr val="002060"/>
                    </a:solidFill>
                    <a:latin typeface="Franklin Gothic Medium" pitchFamily="34" charset="0"/>
                  </a:rPr>
                  <a:t>Radiative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corrections                0.5% - 3.6%   0.5% - 3.6%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rot="10800000">
                <a:off x="2895600" y="4113212"/>
                <a:ext cx="762000" cy="534988"/>
              </a:xfrm>
              <a:prstGeom prst="straightConnector1">
                <a:avLst/>
              </a:prstGeom>
              <a:ln>
                <a:solidFill>
                  <a:srgbClr val="BA166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152400" y="3516868"/>
                <a:ext cx="8534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</a:t>
                </a:r>
                <a:r>
                  <a:rPr lang="en-US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PR-10-002</a:t>
                </a: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: expect reduction, e</a:t>
                </a:r>
                <a:r>
                  <a:rPr lang="en-US" baseline="30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+</a:t>
                </a: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and e</a:t>
                </a:r>
                <a:r>
                  <a:rPr lang="en-US" baseline="30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-</a:t>
                </a: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measured at same kinematics with same spectrometer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124200" y="5027610"/>
                <a:ext cx="914400" cy="1589"/>
              </a:xfrm>
              <a:prstGeom prst="straightConnector1">
                <a:avLst/>
              </a:prstGeom>
              <a:ln>
                <a:solidFill>
                  <a:srgbClr val="BA166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152400" y="5867400"/>
                <a:ext cx="8534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PR-10-002: expect reduction, for our kinematics elastic/</a:t>
                </a:r>
                <a:r>
                  <a:rPr lang="en-US" dirty="0" err="1" smtClean="0">
                    <a:solidFill>
                      <a:srgbClr val="002060"/>
                    </a:solidFill>
                    <a:latin typeface="Franklin Gothic Medium" pitchFamily="34" charset="0"/>
                  </a:rPr>
                  <a:t>quasielastic</a:t>
                </a: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contribution small to negligible</a:t>
                </a:r>
                <a:endParaRPr lang="en-US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10800000" flipV="1">
                <a:off x="2819400" y="5333999"/>
                <a:ext cx="1143000" cy="533400"/>
              </a:xfrm>
              <a:prstGeom prst="straightConnector1">
                <a:avLst/>
              </a:prstGeom>
              <a:ln>
                <a:solidFill>
                  <a:srgbClr val="BA166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52400" y="4763869"/>
                <a:ext cx="2971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</a:t>
                </a:r>
                <a:r>
                  <a:rPr lang="en-US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E00-116</a:t>
                </a: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: for W</a:t>
                </a:r>
                <a:r>
                  <a:rPr lang="en-US" baseline="30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2 </a:t>
                </a: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&gt; 2 GeV</a:t>
                </a:r>
                <a:r>
                  <a:rPr lang="en-US" baseline="30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2</a:t>
                </a:r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within 1%</a:t>
                </a:r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581400" y="4495800"/>
              <a:ext cx="54102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81400" y="4038600"/>
              <a:ext cx="5410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ts.png"/>
          <p:cNvPicPr>
            <a:picLocks noChangeAspect="1"/>
          </p:cNvPicPr>
          <p:nvPr/>
        </p:nvPicPr>
        <p:blipFill>
          <a:blip r:embed="rId3" cstate="print"/>
          <a:srcRect t="7778" r="4444"/>
          <a:stretch>
            <a:fillRect/>
          </a:stretch>
        </p:blipFill>
        <p:spPr>
          <a:xfrm>
            <a:off x="4936635" y="1600200"/>
            <a:ext cx="4131165" cy="3987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Uncertainties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64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Franklin Gothic Medium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Franklin Gothic Medium" pitchFamily="34" charset="0"/>
              </a:rPr>
              <a:t>Systematic: need R to construct F</a:t>
            </a:r>
            <a:r>
              <a:rPr lang="en-US" sz="2200" baseline="-25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endParaRPr lang="en-US" sz="2200" baseline="-25000" dirty="0">
              <a:solidFill>
                <a:srgbClr val="BA166C"/>
              </a:solidFill>
              <a:latin typeface="Franklin Gothic Medium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975465">
            <a:off x="8003675" y="241407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Experimental details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14862" y="762000"/>
            <a:ext cx="3538538" cy="709613"/>
            <a:chOff x="4940300" y="762000"/>
            <a:chExt cx="3538538" cy="709613"/>
          </a:xfrm>
        </p:grpSpPr>
        <p:grpSp>
          <p:nvGrpSpPr>
            <p:cNvPr id="10" name="Group 9"/>
            <p:cNvGrpSpPr/>
            <p:nvPr/>
          </p:nvGrpSpPr>
          <p:grpSpPr>
            <a:xfrm>
              <a:off x="4940300" y="762000"/>
              <a:ext cx="3538538" cy="709613"/>
              <a:chOff x="665902" y="1371600"/>
              <a:chExt cx="3538538" cy="709613"/>
            </a:xfrm>
          </p:grpSpPr>
          <p:graphicFrame>
            <p:nvGraphicFramePr>
              <p:cNvPr id="12" name="Object 2"/>
              <p:cNvGraphicFramePr>
                <a:graphicFrameLocks noChangeAspect="1"/>
              </p:cNvGraphicFramePr>
              <p:nvPr/>
            </p:nvGraphicFramePr>
            <p:xfrm>
              <a:off x="665902" y="1371600"/>
              <a:ext cx="3538538" cy="709613"/>
            </p:xfrm>
            <a:graphic>
              <a:graphicData uri="http://schemas.openxmlformats.org/presentationml/2006/ole">
                <p:oleObj spid="_x0000_s56323" name="Equation" r:id="rId4" imgW="1904760" imgH="380880" progId="Equation.3">
                  <p:embed/>
                </p:oleObj>
              </a:graphicData>
            </a:graphic>
          </p:graphicFrame>
          <p:sp>
            <p:nvSpPr>
              <p:cNvPr id="13" name="Rectangle 12"/>
              <p:cNvSpPr/>
              <p:nvPr/>
            </p:nvSpPr>
            <p:spPr>
              <a:xfrm>
                <a:off x="983402" y="1447800"/>
                <a:ext cx="685800" cy="533400"/>
              </a:xfrm>
              <a:prstGeom prst="rect">
                <a:avLst/>
              </a:prstGeom>
              <a:noFill/>
              <a:ln w="19050">
                <a:solidFill>
                  <a:srgbClr val="BA166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248400" y="838200"/>
              <a:ext cx="304800" cy="228600"/>
            </a:xfrm>
            <a:prstGeom prst="rect">
              <a:avLst/>
            </a:prstGeom>
            <a:noFill/>
            <a:ln w="19050">
              <a:solidFill>
                <a:srgbClr val="BA16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2400" y="1498937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E00-116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: 2% uncertainty on F</a:t>
            </a:r>
            <a:r>
              <a:rPr lang="en-US" sz="2000" baseline="-25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from R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9812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PR-10-002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: R expected to be &lt; 0.15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7" name="Picture 16" descr="sys_table1.png"/>
          <p:cNvPicPr>
            <a:picLocks noChangeAspect="1"/>
          </p:cNvPicPr>
          <p:nvPr/>
        </p:nvPicPr>
        <p:blipFill>
          <a:blip r:embed="rId5" cstate="print"/>
          <a:srcRect l="26000" t="54444" r="27778" b="37778"/>
          <a:stretch>
            <a:fillRect/>
          </a:stretch>
        </p:blipFill>
        <p:spPr>
          <a:xfrm>
            <a:off x="1524000" y="5638800"/>
            <a:ext cx="5635386" cy="758635"/>
          </a:xfrm>
          <a:prstGeom prst="rect">
            <a:avLst/>
          </a:prstGeom>
        </p:spPr>
      </p:pic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371600" y="2819400"/>
          <a:ext cx="1905000" cy="818784"/>
        </p:xfrm>
        <a:graphic>
          <a:graphicData uri="http://schemas.openxmlformats.org/presentationml/2006/ole">
            <p:oleObj spid="_x0000_s56324" name="Equation" r:id="rId6" imgW="888840" imgH="38088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381000" y="24384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R-related fractional uncertainty on F</a:t>
            </a:r>
            <a:r>
              <a:rPr lang="en-US" baseline="-25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: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1000" y="36576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Assuming 100% uncertainty on R =&gt; </a:t>
            </a:r>
            <a:endParaRPr lang="en-US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55228" y="4114800"/>
          <a:ext cx="4397772" cy="382588"/>
        </p:xfrm>
        <a:graphic>
          <a:graphicData uri="http://schemas.openxmlformats.org/presentationml/2006/ole">
            <p:oleObj spid="_x0000_s56325" name="Equation" r:id="rId7" imgW="2197080" imgH="19044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33400" y="4114800"/>
            <a:ext cx="838200" cy="762000"/>
            <a:chOff x="533400" y="4114800"/>
            <a:chExt cx="838200" cy="762000"/>
          </a:xfrm>
        </p:grpSpPr>
        <p:sp>
          <p:nvSpPr>
            <p:cNvPr id="21" name="Rectangle 20"/>
            <p:cNvSpPr/>
            <p:nvPr/>
          </p:nvSpPr>
          <p:spPr>
            <a:xfrm>
              <a:off x="533400" y="4114800"/>
              <a:ext cx="838200" cy="381000"/>
            </a:xfrm>
            <a:prstGeom prst="rect">
              <a:avLst/>
            </a:prstGeom>
            <a:noFill/>
            <a:ln w="19050">
              <a:solidFill>
                <a:srgbClr val="BA16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723900" y="4685506"/>
              <a:ext cx="381000" cy="1588"/>
            </a:xfrm>
            <a:prstGeom prst="straightConnector1">
              <a:avLst/>
            </a:prstGeom>
            <a:ln w="19050">
              <a:solidFill>
                <a:srgbClr val="BA166C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52400" y="48768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can be cut in half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by a modest 50% determination of R with a lower beam energy (6.6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975465">
            <a:off x="8003675" y="241407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Experimental details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PR-10-002: Request to Laboratory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8" name="Picture 7" descr="bt_table.png"/>
          <p:cNvPicPr>
            <a:picLocks noChangeAspect="1"/>
          </p:cNvPicPr>
          <p:nvPr/>
        </p:nvPicPr>
        <p:blipFill>
          <a:blip r:embed="rId2" cstate="print"/>
          <a:srcRect l="33111" t="25556" r="34000" b="50000"/>
          <a:stretch>
            <a:fillRect/>
          </a:stretch>
        </p:blipFill>
        <p:spPr>
          <a:xfrm>
            <a:off x="4648200" y="1797013"/>
            <a:ext cx="4410810" cy="26225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38800" y="1371600"/>
            <a:ext cx="267733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Beam time accounting</a:t>
            </a:r>
            <a:endParaRPr lang="en-US" sz="2000" dirty="0">
              <a:solidFill>
                <a:srgbClr val="BA166C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838200"/>
            <a:ext cx="9296400" cy="4419600"/>
            <a:chOff x="0" y="838200"/>
            <a:chExt cx="9296400" cy="4419600"/>
          </a:xfrm>
        </p:grpSpPr>
        <p:grpSp>
          <p:nvGrpSpPr>
            <p:cNvPr id="27" name="Group 26"/>
            <p:cNvGrpSpPr/>
            <p:nvPr/>
          </p:nvGrpSpPr>
          <p:grpSpPr>
            <a:xfrm>
              <a:off x="304800" y="1371600"/>
              <a:ext cx="4343400" cy="3886200"/>
              <a:chOff x="304800" y="1371600"/>
              <a:chExt cx="4343400" cy="38862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362200" y="1623060"/>
                <a:ext cx="2286000" cy="2811780"/>
                <a:chOff x="1295400" y="1524000"/>
                <a:chExt cx="2540000" cy="3124200"/>
              </a:xfrm>
            </p:grpSpPr>
            <p:pic>
              <p:nvPicPr>
                <p:cNvPr id="9" name="Picture 8" descr="kin_table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74493" t="41230" r="19778" b="33307"/>
                <a:stretch>
                  <a:fillRect/>
                </a:stretch>
              </p:blipFill>
              <p:spPr>
                <a:xfrm>
                  <a:off x="2997200" y="1667933"/>
                  <a:ext cx="838200" cy="2980267"/>
                </a:xfrm>
                <a:prstGeom prst="rect">
                  <a:avLst/>
                </a:prstGeom>
              </p:spPr>
            </p:pic>
            <p:pic>
              <p:nvPicPr>
                <p:cNvPr id="10" name="Picture 9" descr="kin_table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8972" t="40000" r="39049" b="33307"/>
                <a:stretch>
                  <a:fillRect/>
                </a:stretch>
              </p:blipFill>
              <p:spPr>
                <a:xfrm>
                  <a:off x="1295400" y="1524000"/>
                  <a:ext cx="1752600" cy="31242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304800" y="1623060"/>
                <a:ext cx="1988820" cy="3634740"/>
                <a:chOff x="609600" y="0"/>
                <a:chExt cx="2209800" cy="4038600"/>
              </a:xfrm>
            </p:grpSpPr>
            <p:pic>
              <p:nvPicPr>
                <p:cNvPr id="11" name="Picture 10" descr="kin_table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2722" t="40000" r="52070" b="25495"/>
                <a:stretch>
                  <a:fillRect/>
                </a:stretch>
              </p:blipFill>
              <p:spPr>
                <a:xfrm>
                  <a:off x="2057400" y="0"/>
                  <a:ext cx="762000" cy="4038600"/>
                </a:xfrm>
                <a:prstGeom prst="rect">
                  <a:avLst/>
                </a:prstGeom>
              </p:spPr>
            </p:pic>
            <p:pic>
              <p:nvPicPr>
                <p:cNvPr id="12" name="Picture 11" descr="kin_table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19778" t="40000" r="70299" b="25495"/>
                <a:stretch>
                  <a:fillRect/>
                </a:stretch>
              </p:blipFill>
              <p:spPr>
                <a:xfrm>
                  <a:off x="609600" y="0"/>
                  <a:ext cx="1451798" cy="4038600"/>
                </a:xfrm>
                <a:prstGeom prst="rect">
                  <a:avLst/>
                </a:prstGeom>
              </p:spPr>
            </p:pic>
          </p:grpSp>
          <p:sp>
            <p:nvSpPr>
              <p:cNvPr id="16" name="Rectangle 15"/>
              <p:cNvSpPr/>
              <p:nvPr/>
            </p:nvSpPr>
            <p:spPr>
              <a:xfrm>
                <a:off x="838200" y="1371600"/>
                <a:ext cx="84670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SHMS</a:t>
                </a:r>
                <a:endParaRPr lang="en-US" sz="2000" dirty="0">
                  <a:solidFill>
                    <a:srgbClr val="BA166C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56767" y="1371600"/>
                <a:ext cx="70083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HMS</a:t>
                </a:r>
                <a:endParaRPr lang="en-US" sz="2000" dirty="0">
                  <a:solidFill>
                    <a:srgbClr val="BA166C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0" y="838200"/>
              <a:ext cx="9296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 </a:t>
              </a:r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PR-10-002 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beam time is driven by the large angle measurements: 42 &amp; 55 deg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81000" y="2667000"/>
            <a:ext cx="381000" cy="2362200"/>
          </a:xfrm>
          <a:prstGeom prst="rect">
            <a:avLst/>
          </a:prstGeom>
          <a:noFill/>
          <a:ln w="19050">
            <a:solidFill>
              <a:srgbClr val="BA16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2000" y="4799012"/>
            <a:ext cx="1828800" cy="1588"/>
          </a:xfrm>
          <a:prstGeom prst="straightConnector1">
            <a:avLst/>
          </a:prstGeom>
          <a:ln w="19050">
            <a:solidFill>
              <a:srgbClr val="BA166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0800" y="46261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some overlap in kinematics with PR-10-008 (20 – 35 deg) but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small overlap in beam time: </a:t>
            </a:r>
            <a:r>
              <a:rPr lang="en-US" sz="2200" dirty="0" smtClean="0">
                <a:solidFill>
                  <a:srgbClr val="BA166C"/>
                </a:solidFill>
                <a:latin typeface="Franklin Gothic Medium" pitchFamily="34" charset="0"/>
              </a:rPr>
              <a:t>&lt; 1 day </a:t>
            </a:r>
            <a:endParaRPr lang="en-US" sz="2200" dirty="0">
              <a:solidFill>
                <a:srgbClr val="BA166C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00" y="5524380"/>
            <a:ext cx="7543800" cy="800220"/>
            <a:chOff x="381000" y="5543490"/>
            <a:chExt cx="7543800" cy="800220"/>
          </a:xfrm>
        </p:grpSpPr>
        <p:sp>
          <p:nvSpPr>
            <p:cNvPr id="24" name="Rectangle 23"/>
            <p:cNvSpPr/>
            <p:nvPr/>
          </p:nvSpPr>
          <p:spPr>
            <a:xfrm>
              <a:off x="381000" y="5543490"/>
              <a:ext cx="7543800" cy="400110"/>
            </a:xfrm>
            <a:prstGeom prst="rect">
              <a:avLst/>
            </a:prstGeom>
            <a:solidFill>
              <a:srgbClr val="FADAEB"/>
            </a:solidFill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PR-10-002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: we need </a:t>
              </a:r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13 days 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to complete the proposed experiment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" y="5943600"/>
              <a:ext cx="7543800" cy="400110"/>
            </a:xfrm>
            <a:prstGeom prst="rect">
              <a:avLst/>
            </a:prstGeom>
            <a:solidFill>
              <a:srgbClr val="FADAEB"/>
            </a:solidFill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PR-10-002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: excellent candidate as a commissioning experiment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Summary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82360"/>
            <a:ext cx="8763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smtClean="0">
                <a:solidFill>
                  <a:srgbClr val="BA166C"/>
                </a:solidFill>
                <a:latin typeface="Arial Rounded MT Bold" pitchFamily="34" charset="0"/>
              </a:rPr>
              <a:t>PR-10-002</a:t>
            </a:r>
            <a:r>
              <a:rPr lang="en-US" sz="2200" dirty="0" smtClean="0">
                <a:latin typeface="Arial Rounded MT Bold" pitchFamily="34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extend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proton and deuteron F</a:t>
            </a:r>
            <a:r>
              <a:rPr lang="en-US" sz="2000" baseline="-25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 structure function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precision measurements to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larger x and Q</a:t>
            </a:r>
            <a:r>
              <a:rPr lang="en-US" sz="2000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by measuring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H(</a:t>
            </a:r>
            <a:r>
              <a:rPr lang="en-US" sz="2000" dirty="0" err="1" smtClean="0">
                <a:solidFill>
                  <a:srgbClr val="BA166C"/>
                </a:solidFill>
                <a:latin typeface="Franklin Gothic Medium" pitchFamily="34" charset="0"/>
              </a:rPr>
              <a:t>e,e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’) and D(</a:t>
            </a:r>
            <a:r>
              <a:rPr lang="en-US" sz="2000" dirty="0" err="1" smtClean="0">
                <a:solidFill>
                  <a:srgbClr val="BA166C"/>
                </a:solidFill>
                <a:latin typeface="Franklin Gothic Medium" pitchFamily="34" charset="0"/>
              </a:rPr>
              <a:t>e,e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’) cross sections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in the resonance region and beyond up to Q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~ 17 GeV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and x ~ 0.99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0519" y="2514600"/>
            <a:ext cx="3182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constrain PDFs at large x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52400" y="2114490"/>
            <a:ext cx="2690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rgbClr val="BA166C"/>
                </a:solidFill>
                <a:latin typeface="Franklin Gothic Medium" pitchFamily="34" charset="0"/>
              </a:rPr>
              <a:t>Data would be used to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:</a:t>
            </a:r>
            <a:endParaRPr lang="en-US" dirty="0">
              <a:solidFill>
                <a:srgbClr val="BA166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114800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rgbClr val="BA166C"/>
                </a:solidFill>
                <a:latin typeface="Franklin Gothic Medium" pitchFamily="34" charset="0"/>
              </a:rPr>
              <a:t>We need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:</a:t>
            </a:r>
            <a:endParaRPr lang="en-US" dirty="0">
              <a:solidFill>
                <a:srgbClr val="BA166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5720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11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beam (+ 6.6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GeV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for systematic measurements)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Hydrogen and Deuterium cryogenic targets (+ Al for background measurements)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SHMS and HMS in Hall C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13 days of beam time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295269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i="1" dirty="0" smtClean="0">
                <a:solidFill>
                  <a:srgbClr val="BA166C"/>
                </a:solidFill>
                <a:latin typeface="Franklin Gothic Medium" pitchFamily="34" charset="0"/>
              </a:rPr>
              <a:t>use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global quark-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hadron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duality to push to largest x (x &gt; 0.8)</a:t>
            </a:r>
            <a:endParaRPr lang="en-US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3352800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and </a:t>
            </a:r>
            <a:r>
              <a:rPr lang="en-US" sz="2000" i="1" dirty="0" smtClean="0">
                <a:solidFill>
                  <a:srgbClr val="BA166C"/>
                </a:solidFill>
                <a:latin typeface="Franklin Gothic Medium" pitchFamily="34" charset="0"/>
              </a:rPr>
              <a:t>extend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studies of local quark-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hadron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duality in proton and neutron F</a:t>
            </a:r>
            <a:r>
              <a:rPr lang="en-US" sz="2000" baseline="-25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19400"/>
            <a:ext cx="4191000" cy="861774"/>
          </a:xfrm>
          <a:prstGeom prst="rect">
            <a:avLst/>
          </a:prstGeom>
          <a:solidFill>
            <a:srgbClr val="FAD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Backup Slides</a:t>
            </a:r>
            <a:endParaRPr lang="en-US" sz="5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5562600" y="1305341"/>
            <a:ext cx="3444194" cy="4485859"/>
            <a:chOff x="4953000" y="990600"/>
            <a:chExt cx="3953390" cy="5149058"/>
          </a:xfrm>
        </p:grpSpPr>
        <p:grpSp>
          <p:nvGrpSpPr>
            <p:cNvPr id="62" name="Group 3"/>
            <p:cNvGrpSpPr>
              <a:grpSpLocks/>
            </p:cNvGrpSpPr>
            <p:nvPr/>
          </p:nvGrpSpPr>
          <p:grpSpPr bwMode="auto">
            <a:xfrm>
              <a:off x="4953000" y="990600"/>
              <a:ext cx="3953390" cy="5149058"/>
              <a:chOff x="3671" y="1117"/>
              <a:chExt cx="2292" cy="2982"/>
            </a:xfrm>
          </p:grpSpPr>
          <p:pic>
            <p:nvPicPr>
              <p:cNvPr id="64" name="Picture 5" descr="World_F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3092"/>
              <a:stretch>
                <a:fillRect/>
              </a:stretch>
            </p:blipFill>
            <p:spPr bwMode="auto">
              <a:xfrm>
                <a:off x="3671" y="1117"/>
                <a:ext cx="2292" cy="2982"/>
              </a:xfrm>
              <a:prstGeom prst="rect">
                <a:avLst/>
              </a:prstGeom>
              <a:noFill/>
            </p:spPr>
          </p:pic>
          <p:sp>
            <p:nvSpPr>
              <p:cNvPr id="65" name="Rectangle 6"/>
              <p:cNvSpPr>
                <a:spLocks noChangeArrowheads="1"/>
              </p:cNvSpPr>
              <p:nvPr/>
            </p:nvSpPr>
            <p:spPr bwMode="auto">
              <a:xfrm>
                <a:off x="5142" y="1735"/>
                <a:ext cx="684" cy="170"/>
              </a:xfrm>
              <a:prstGeom prst="rect">
                <a:avLst/>
              </a:prstGeom>
              <a:noFill/>
              <a:ln w="28575">
                <a:solidFill>
                  <a:srgbClr val="BA16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8382000" y="5486400"/>
              <a:ext cx="457200" cy="228600"/>
            </a:xfrm>
            <a:prstGeom prst="ellipse">
              <a:avLst/>
            </a:prstGeom>
            <a:noFill/>
            <a:ln>
              <a:solidFill>
                <a:srgbClr val="BA1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55602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 structure of the Nucleon in QCD</a:t>
            </a:r>
            <a:endParaRPr lang="en-US" sz="3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6200" y="6783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Distribution of quarks and gluons (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PDFs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)</a:t>
            </a:r>
            <a:r>
              <a:rPr lang="en-US" sz="2000" dirty="0" smtClean="0">
                <a:solidFill>
                  <a:srgbClr val="C0000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inside the nucleon: fundamental characterization of its structure in QCD</a:t>
            </a:r>
            <a:endParaRPr lang="en-US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2400" y="36576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BA166C"/>
                </a:solidFill>
                <a:latin typeface="Franklin Gothic Medium" pitchFamily="34" charset="0"/>
              </a:rPr>
              <a:t>PDFs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Franklin Gothic Medium" pitchFamily="34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connect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hadron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processes with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parton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subprocesses</a:t>
            </a:r>
            <a:endParaRPr lang="en-US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 universal: many processes can be calculated with same set of PDFs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 important information as to the underlying structure of hadrons</a:t>
            </a:r>
            <a:endParaRPr lang="en-US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" y="57075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Decades of accumulated data + sophisticated QCD analyses =&gt; mapping of PDFs over a large kinematic range  </a:t>
            </a:r>
            <a:endParaRPr lang="en-US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44130" y="1674213"/>
            <a:ext cx="2942070" cy="1907187"/>
            <a:chOff x="682079" y="2209798"/>
            <a:chExt cx="3677587" cy="2709072"/>
          </a:xfrm>
        </p:grpSpPr>
        <p:grpSp>
          <p:nvGrpSpPr>
            <p:cNvPr id="67" name="Group 19"/>
            <p:cNvGrpSpPr/>
            <p:nvPr/>
          </p:nvGrpSpPr>
          <p:grpSpPr>
            <a:xfrm>
              <a:off x="802884" y="2209798"/>
              <a:ext cx="3556782" cy="2709072"/>
              <a:chOff x="2667000" y="2895600"/>
              <a:chExt cx="3233438" cy="2462794"/>
            </a:xfrm>
          </p:grpSpPr>
          <p:pic>
            <p:nvPicPr>
              <p:cNvPr id="69" name="Picture 68" descr="alberto_1.png"/>
              <p:cNvPicPr>
                <a:picLocks noChangeAspect="1"/>
              </p:cNvPicPr>
              <p:nvPr/>
            </p:nvPicPr>
            <p:blipFill>
              <a:blip r:embed="rId3" cstate="print"/>
              <a:srcRect l="12667" t="75000" r="58000" b="17778"/>
              <a:stretch>
                <a:fillRect/>
              </a:stretch>
            </p:blipFill>
            <p:spPr>
              <a:xfrm>
                <a:off x="2681787" y="4724400"/>
                <a:ext cx="3218651" cy="633994"/>
              </a:xfrm>
              <a:prstGeom prst="rect">
                <a:avLst/>
              </a:prstGeom>
            </p:spPr>
          </p:pic>
          <p:pic>
            <p:nvPicPr>
              <p:cNvPr id="70" name="Picture 69" descr="alberto_1.png"/>
              <p:cNvPicPr>
                <a:picLocks noChangeAspect="1"/>
              </p:cNvPicPr>
              <p:nvPr/>
            </p:nvPicPr>
            <p:blipFill>
              <a:blip r:embed="rId3" cstate="print"/>
              <a:srcRect l="12667" t="33333" r="58000" b="44966"/>
              <a:stretch>
                <a:fillRect/>
              </a:stretch>
            </p:blipFill>
            <p:spPr>
              <a:xfrm>
                <a:off x="2667000" y="2895600"/>
                <a:ext cx="3218651" cy="1905000"/>
              </a:xfrm>
              <a:prstGeom prst="rect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 rot="16200000">
              <a:off x="563777" y="3110334"/>
              <a:ext cx="6367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Medium" pitchFamily="34" charset="0"/>
                </a:rPr>
                <a:t>PDF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74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62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Standard Extraction of PDFs in QCD</a:t>
            </a:r>
            <a:endParaRPr lang="en-US" sz="3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8382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Two ideas of QCD + data:</a:t>
            </a:r>
            <a:endParaRPr lang="en-US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52400" y="2353270"/>
            <a:ext cx="8855659" cy="2218730"/>
            <a:chOff x="152400" y="2353270"/>
            <a:chExt cx="8855659" cy="2218730"/>
          </a:xfrm>
        </p:grpSpPr>
        <p:grpSp>
          <p:nvGrpSpPr>
            <p:cNvPr id="61" name="Group 60"/>
            <p:cNvGrpSpPr/>
            <p:nvPr/>
          </p:nvGrpSpPr>
          <p:grpSpPr>
            <a:xfrm>
              <a:off x="152400" y="2922657"/>
              <a:ext cx="8855659" cy="1649343"/>
              <a:chOff x="152400" y="2133600"/>
              <a:chExt cx="8855659" cy="164934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8305800" y="2592262"/>
                <a:ext cx="702259" cy="912938"/>
                <a:chOff x="2514600" y="533400"/>
                <a:chExt cx="1524000" cy="1981200"/>
              </a:xfrm>
            </p:grpSpPr>
            <p:sp>
              <p:nvSpPr>
                <p:cNvPr id="28" name="Flowchart: Alternate Process 27"/>
                <p:cNvSpPr/>
                <p:nvPr/>
              </p:nvSpPr>
              <p:spPr>
                <a:xfrm>
                  <a:off x="2514600" y="533400"/>
                  <a:ext cx="1524000" cy="1981200"/>
                </a:xfrm>
                <a:prstGeom prst="flowChartAlternateProcess">
                  <a:avLst/>
                </a:prstGeom>
                <a:solidFill>
                  <a:srgbClr val="FADAEB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3"/>
                <p:cNvGrpSpPr/>
                <p:nvPr/>
              </p:nvGrpSpPr>
              <p:grpSpPr>
                <a:xfrm>
                  <a:off x="2590800" y="685800"/>
                  <a:ext cx="1295400" cy="1627850"/>
                  <a:chOff x="2971800" y="304800"/>
                  <a:chExt cx="1295400" cy="1627850"/>
                </a:xfrm>
              </p:grpSpPr>
              <p:pic>
                <p:nvPicPr>
                  <p:cNvPr id="32" name="Picture 31" descr="splitting_functions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l="78041" b="64302"/>
                  <a:stretch>
                    <a:fillRect/>
                  </a:stretch>
                </p:blipFill>
                <p:spPr>
                  <a:xfrm rot="19351229">
                    <a:off x="3014353" y="304800"/>
                    <a:ext cx="1095557" cy="762000"/>
                  </a:xfrm>
                  <a:prstGeom prst="rect">
                    <a:avLst/>
                  </a:prstGeom>
                </p:spPr>
              </p:pic>
              <p:grpSp>
                <p:nvGrpSpPr>
                  <p:cNvPr id="33" name="Group 52"/>
                  <p:cNvGrpSpPr/>
                  <p:nvPr/>
                </p:nvGrpSpPr>
                <p:grpSpPr>
                  <a:xfrm>
                    <a:off x="2971800" y="1016662"/>
                    <a:ext cx="1295400" cy="915988"/>
                    <a:chOff x="5486400" y="1066800"/>
                    <a:chExt cx="1295400" cy="915988"/>
                  </a:xfrm>
                </p:grpSpPr>
                <p:grpSp>
                  <p:nvGrpSpPr>
                    <p:cNvPr id="34" name="Group 10"/>
                    <p:cNvGrpSpPr/>
                    <p:nvPr/>
                  </p:nvGrpSpPr>
                  <p:grpSpPr>
                    <a:xfrm>
                      <a:off x="5486400" y="1066800"/>
                      <a:ext cx="1295400" cy="1588"/>
                      <a:chOff x="2514600" y="2438400"/>
                      <a:chExt cx="1295400" cy="1588"/>
                    </a:xfrm>
                  </p:grpSpPr>
                  <p:cxnSp>
                    <p:nvCxnSpPr>
                      <p:cNvPr id="41" name="Straight Arrow Connector 40"/>
                      <p:cNvCxnSpPr/>
                      <p:nvPr/>
                    </p:nvCxnSpPr>
                    <p:spPr>
                      <a:xfrm>
                        <a:off x="2514600" y="2438400"/>
                        <a:ext cx="7620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>
                        <a:off x="3200400" y="2438400"/>
                        <a:ext cx="6096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5" name="Group 11"/>
                    <p:cNvGrpSpPr/>
                    <p:nvPr/>
                  </p:nvGrpSpPr>
                  <p:grpSpPr>
                    <a:xfrm>
                      <a:off x="5486400" y="1524000"/>
                      <a:ext cx="1295400" cy="1588"/>
                      <a:chOff x="2514600" y="2438400"/>
                      <a:chExt cx="1295400" cy="1588"/>
                    </a:xfrm>
                  </p:grpSpPr>
                  <p:cxnSp>
                    <p:nvCxnSpPr>
                      <p:cNvPr id="39" name="Straight Arrow Connector 38"/>
                      <p:cNvCxnSpPr/>
                      <p:nvPr/>
                    </p:nvCxnSpPr>
                    <p:spPr>
                      <a:xfrm>
                        <a:off x="2514600" y="2438400"/>
                        <a:ext cx="7620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3200400" y="2438400"/>
                        <a:ext cx="6096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6" name="Group 14"/>
                    <p:cNvGrpSpPr/>
                    <p:nvPr/>
                  </p:nvGrpSpPr>
                  <p:grpSpPr>
                    <a:xfrm>
                      <a:off x="5486400" y="1981200"/>
                      <a:ext cx="1295400" cy="1588"/>
                      <a:chOff x="2514600" y="2438400"/>
                      <a:chExt cx="1295400" cy="1588"/>
                    </a:xfrm>
                  </p:grpSpPr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2514600" y="2438400"/>
                        <a:ext cx="7620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200400" y="2438400"/>
                        <a:ext cx="6096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152400" y="2133600"/>
                <a:ext cx="8077200" cy="1649343"/>
                <a:chOff x="152400" y="2743200"/>
                <a:chExt cx="8077200" cy="1649343"/>
              </a:xfrm>
            </p:grpSpPr>
            <p:sp>
              <p:nvSpPr>
                <p:cNvPr id="49" name="Left Brace 48"/>
                <p:cNvSpPr/>
                <p:nvPr/>
              </p:nvSpPr>
              <p:spPr>
                <a:xfrm rot="5400000">
                  <a:off x="4686300" y="3162300"/>
                  <a:ext cx="152400" cy="533400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152400" y="2743200"/>
                  <a:ext cx="8077200" cy="1649343"/>
                  <a:chOff x="152400" y="2743200"/>
                  <a:chExt cx="8077200" cy="1649343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52400" y="3236913"/>
                    <a:ext cx="8077200" cy="1155630"/>
                    <a:chOff x="457200" y="2840523"/>
                    <a:chExt cx="8077200" cy="1155630"/>
                  </a:xfrm>
                </p:grpSpPr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4800600" y="3489811"/>
                      <a:ext cx="2438400" cy="506342"/>
                      <a:chOff x="4953000" y="2194412"/>
                      <a:chExt cx="2438400" cy="506342"/>
                    </a:xfrm>
                  </p:grpSpPr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5029200" y="2346811"/>
                        <a:ext cx="2286000" cy="3539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buFont typeface="Wingdings" pitchFamily="2" charset="2"/>
                          <a:buChar char="ü"/>
                        </a:pPr>
                        <a:r>
                          <a:rPr lang="en-US" sz="1700" dirty="0" smtClean="0">
                            <a:solidFill>
                              <a:srgbClr val="BA166C"/>
                            </a:solidFill>
                            <a:latin typeface="Franklin Gothic Medium" pitchFamily="34" charset="0"/>
                          </a:rPr>
                          <a:t> </a:t>
                        </a:r>
                        <a:r>
                          <a:rPr lang="en-US" sz="1700" dirty="0" err="1" smtClean="0">
                            <a:solidFill>
                              <a:srgbClr val="BA166C"/>
                            </a:solidFill>
                            <a:latin typeface="Franklin Gothic Medium" pitchFamily="34" charset="0"/>
                          </a:rPr>
                          <a:t>perturbative</a:t>
                        </a:r>
                        <a:endParaRPr lang="en-US" sz="1700" dirty="0">
                          <a:solidFill>
                            <a:srgbClr val="BA166C"/>
                          </a:solidFill>
                          <a:latin typeface="Franklin Gothic Medium" pitchFamily="34" charset="0"/>
                        </a:endParaRPr>
                      </a:p>
                    </p:txBody>
                  </p:sp>
                  <p:sp>
                    <p:nvSpPr>
                      <p:cNvPr id="10" name="Left Brace 9"/>
                      <p:cNvSpPr/>
                      <p:nvPr/>
                    </p:nvSpPr>
                    <p:spPr>
                      <a:xfrm rot="16200000">
                        <a:off x="6065595" y="1081817"/>
                        <a:ext cx="213210" cy="2438400"/>
                      </a:xfrm>
                      <a:prstGeom prst="leftBrace">
                        <a:avLst/>
                      </a:prstGeom>
                      <a:ln w="19050">
                        <a:solidFill>
                          <a:srgbClr val="BA166C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457200" y="2840523"/>
                      <a:ext cx="8077200" cy="741362"/>
                      <a:chOff x="526754" y="2840523"/>
                      <a:chExt cx="8077200" cy="741362"/>
                    </a:xfrm>
                  </p:grpSpPr>
                  <p:graphicFrame>
                    <p:nvGraphicFramePr>
                      <p:cNvPr id="8" name="Object 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842791" y="2840523"/>
                      <a:ext cx="6761163" cy="741362"/>
                    </p:xfrm>
                    <a:graphic>
                      <a:graphicData uri="http://schemas.openxmlformats.org/presentationml/2006/ole">
                        <p:oleObj spid="_x0000_s17410" name="Equation" r:id="rId4" imgW="3835080" imgH="419040" progId="Equation.3">
                          <p:embed/>
                        </p:oleObj>
                      </a:graphicData>
                    </a:graphic>
                  </p:graphicFrame>
                  <p:sp>
                    <p:nvSpPr>
                      <p:cNvPr id="24" name="TextBox 9"/>
                      <p:cNvSpPr txBox="1"/>
                      <p:nvPr/>
                    </p:nvSpPr>
                    <p:spPr>
                      <a:xfrm>
                        <a:off x="526754" y="2971800"/>
                        <a:ext cx="1356525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2200" u="sng" dirty="0" smtClean="0">
                            <a:solidFill>
                              <a:srgbClr val="002060"/>
                            </a:solidFill>
                            <a:latin typeface="Franklin Gothic Medium" pitchFamily="34" charset="0"/>
                          </a:rPr>
                          <a:t>Evolution</a:t>
                        </a:r>
                        <a:r>
                          <a:rPr lang="en-US" sz="2200" dirty="0" smtClean="0">
                            <a:solidFill>
                              <a:srgbClr val="002060"/>
                            </a:solidFill>
                            <a:latin typeface="Franklin Gothic Medium" pitchFamily="34" charset="0"/>
                          </a:rPr>
                          <a:t>:</a:t>
                        </a:r>
                      </a:p>
                    </p:txBody>
                  </p:sp>
                </p:grpSp>
              </p:grpSp>
              <p:sp>
                <p:nvSpPr>
                  <p:cNvPr id="50" name="Left Brace 49"/>
                  <p:cNvSpPr/>
                  <p:nvPr/>
                </p:nvSpPr>
                <p:spPr>
                  <a:xfrm rot="5400000">
                    <a:off x="5410200" y="2133600"/>
                    <a:ext cx="152400" cy="1981200"/>
                  </a:xfrm>
                  <a:prstGeom prst="lef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4572000" y="3090446"/>
                    <a:ext cx="414985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Medium" pitchFamily="34" charset="0"/>
                      </a:rPr>
                      <a:t>LO</a:t>
                    </a:r>
                    <a:endParaRPr lang="en-US" sz="16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5257800" y="2743200"/>
                    <a:ext cx="548035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Franklin Gothic Medium" pitchFamily="34" charset="0"/>
                      </a:rPr>
                      <a:t>NLO</a:t>
                    </a:r>
                    <a:endParaRPr lang="en-US" sz="16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54" name="Rectangle 53"/>
            <p:cNvSpPr/>
            <p:nvPr/>
          </p:nvSpPr>
          <p:spPr>
            <a:xfrm>
              <a:off x="533400" y="2353270"/>
              <a:ext cx="5293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rgbClr val="BA166C"/>
                  </a:solidFill>
                  <a:effectLst/>
                </a:rPr>
                <a:t>+</a:t>
              </a:r>
              <a:endParaRPr lang="en-US" sz="5400" b="1" cap="none" spc="0" dirty="0">
                <a:ln/>
                <a:solidFill>
                  <a:srgbClr val="BA166C"/>
                </a:solidFill>
                <a:effectLst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2400" y="1545106"/>
            <a:ext cx="9067800" cy="4246094"/>
            <a:chOff x="152400" y="1545106"/>
            <a:chExt cx="9067800" cy="4246094"/>
          </a:xfrm>
        </p:grpSpPr>
        <p:sp>
          <p:nvSpPr>
            <p:cNvPr id="55" name="Rectangle 54"/>
            <p:cNvSpPr/>
            <p:nvPr/>
          </p:nvSpPr>
          <p:spPr>
            <a:xfrm>
              <a:off x="537489" y="4105870"/>
              <a:ext cx="5293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rgbClr val="BA166C"/>
                  </a:solidFill>
                  <a:effectLst/>
                </a:rPr>
                <a:t>+</a:t>
              </a:r>
              <a:endParaRPr lang="en-US" sz="5400" b="1" cap="none" spc="0" dirty="0">
                <a:ln/>
                <a:solidFill>
                  <a:srgbClr val="BA166C"/>
                </a:solidFill>
                <a:effectLst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562600" y="1545106"/>
              <a:ext cx="3352800" cy="923330"/>
              <a:chOff x="5562600" y="1545106"/>
              <a:chExt cx="3352800" cy="923330"/>
            </a:xfrm>
          </p:grpSpPr>
          <p:sp>
            <p:nvSpPr>
              <p:cNvPr id="53" name="Right Arrow Callout 52"/>
              <p:cNvSpPr/>
              <p:nvPr/>
            </p:nvSpPr>
            <p:spPr>
              <a:xfrm>
                <a:off x="5562600" y="1779657"/>
                <a:ext cx="1752600" cy="533400"/>
              </a:xfrm>
              <a:prstGeom prst="rightArrowCallout">
                <a:avLst/>
              </a:prstGeom>
              <a:noFill/>
              <a:ln w="19050">
                <a:solidFill>
                  <a:srgbClr val="BA166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315200" y="1545106"/>
                <a:ext cx="1600200" cy="923330"/>
              </a:xfrm>
              <a:prstGeom prst="rect">
                <a:avLst/>
              </a:prstGeom>
              <a:solidFill>
                <a:srgbClr val="FADAEB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x dependence obtained from fits to data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52400" y="5021759"/>
              <a:ext cx="9067800" cy="769441"/>
              <a:chOff x="76200" y="4495800"/>
              <a:chExt cx="9067800" cy="769441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76200" y="4495800"/>
                <a:ext cx="906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</a:t>
                </a:r>
                <a:r>
                  <a:rPr lang="en-US" sz="2200" u="sng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Data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: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DIS (                       ), neutrino DIS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Franklin Gothic Medium" pitchFamily="34" charset="0"/>
                  </a:rPr>
                  <a:t>dimuon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production, vector boson production,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Franklin Gothic Medium" pitchFamily="34" charset="0"/>
                  </a:rPr>
                  <a:t>hadronic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 jet production,…</a:t>
                </a:r>
                <a:endParaRPr lang="en-US" sz="2000" dirty="0">
                  <a:solidFill>
                    <a:srgbClr val="002060"/>
                  </a:solidFill>
                  <a:latin typeface="Franklin Gothic Medium" pitchFamily="34" charset="0"/>
                </a:endParaRPr>
              </a:p>
            </p:txBody>
          </p:sp>
          <p:graphicFrame>
            <p:nvGraphicFramePr>
              <p:cNvPr id="17413" name="Object 5"/>
              <p:cNvGraphicFramePr>
                <a:graphicFrameLocks noChangeAspect="1"/>
              </p:cNvGraphicFramePr>
              <p:nvPr/>
            </p:nvGraphicFramePr>
            <p:xfrm>
              <a:off x="1447800" y="4572000"/>
              <a:ext cx="1501590" cy="381000"/>
            </p:xfrm>
            <a:graphic>
              <a:graphicData uri="http://schemas.openxmlformats.org/presentationml/2006/ole">
                <p:oleObj spid="_x0000_s17413" name="Equation" r:id="rId5" imgW="850680" imgH="215640" progId="Equation.3">
                  <p:embed/>
                </p:oleObj>
              </a:graphicData>
            </a:graphic>
          </p:graphicFrame>
        </p:grpSp>
      </p:grpSp>
      <p:sp>
        <p:nvSpPr>
          <p:cNvPr id="67" name="Rectangle 66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" y="58629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Knowledge of the x-dependence of PDFs depends on data coverage across x</a:t>
            </a:r>
            <a:endParaRPr lang="en-US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6200" y="1240306"/>
            <a:ext cx="7239000" cy="1426694"/>
            <a:chOff x="76200" y="1240306"/>
            <a:chExt cx="7239000" cy="1426694"/>
          </a:xfrm>
        </p:grpSpPr>
        <p:grpSp>
          <p:nvGrpSpPr>
            <p:cNvPr id="43" name="Group 42"/>
            <p:cNvGrpSpPr/>
            <p:nvPr/>
          </p:nvGrpSpPr>
          <p:grpSpPr>
            <a:xfrm>
              <a:off x="76200" y="1240306"/>
              <a:ext cx="7239000" cy="1426694"/>
              <a:chOff x="381000" y="990600"/>
              <a:chExt cx="7239000" cy="142669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334000" y="2063351"/>
                <a:ext cx="22860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 input (PDF)</a:t>
                </a:r>
                <a:endParaRPr lang="en-US" sz="1700" dirty="0">
                  <a:solidFill>
                    <a:srgbClr val="BA166C"/>
                  </a:solidFill>
                  <a:latin typeface="Franklin Gothic Medium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3810000" y="990600"/>
                <a:ext cx="2286000" cy="609600"/>
                <a:chOff x="3810000" y="1992868"/>
                <a:chExt cx="2286000" cy="60960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810000" y="1992868"/>
                  <a:ext cx="228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Font typeface="Wingdings" pitchFamily="2" charset="2"/>
                    <a:buChar char="ü"/>
                  </a:pPr>
                  <a:r>
                    <a:rPr lang="en-US" sz="1700" dirty="0" smtClean="0">
                      <a:solidFill>
                        <a:srgbClr val="BA166C"/>
                      </a:solidFill>
                      <a:latin typeface="Franklin Gothic Medium" pitchFamily="34" charset="0"/>
                    </a:rPr>
                    <a:t> </a:t>
                  </a:r>
                  <a:r>
                    <a:rPr lang="en-US" sz="1700" dirty="0" err="1" smtClean="0">
                      <a:solidFill>
                        <a:srgbClr val="BA166C"/>
                      </a:solidFill>
                      <a:latin typeface="Franklin Gothic Medium" pitchFamily="34" charset="0"/>
                    </a:rPr>
                    <a:t>perturbative</a:t>
                  </a:r>
                  <a:r>
                    <a:rPr lang="en-US" sz="1700" dirty="0" smtClean="0">
                      <a:solidFill>
                        <a:srgbClr val="BA166C"/>
                      </a:solidFill>
                      <a:latin typeface="Franklin Gothic Medium" pitchFamily="34" charset="0"/>
                    </a:rPr>
                    <a:t> </a:t>
                  </a:r>
                  <a:r>
                    <a:rPr lang="en-US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Rounded MT Bold" pitchFamily="34" charset="0"/>
                    </a:rPr>
                    <a:t> 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17" name="Left Brace 16"/>
                <p:cNvSpPr/>
                <p:nvPr/>
              </p:nvSpPr>
              <p:spPr>
                <a:xfrm rot="5400000">
                  <a:off x="4870966" y="1682234"/>
                  <a:ext cx="240268" cy="1600200"/>
                </a:xfrm>
                <a:prstGeom prst="leftBrace">
                  <a:avLst/>
                </a:prstGeom>
                <a:ln w="19050">
                  <a:solidFill>
                    <a:srgbClr val="BA166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9"/>
              <p:cNvSpPr txBox="1"/>
              <p:nvPr/>
            </p:nvSpPr>
            <p:spPr>
              <a:xfrm>
                <a:off x="381000" y="1529207"/>
                <a:ext cx="18004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u="sng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Factorization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:</a:t>
                </a:r>
              </a:p>
            </p:txBody>
          </p:sp>
        </p:grpSp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1787525" y="1652588"/>
            <a:ext cx="4968875" cy="784225"/>
          </p:xfrm>
          <a:graphic>
            <a:graphicData uri="http://schemas.openxmlformats.org/presentationml/2006/ole">
              <p:oleObj spid="_x0000_s17414" name="Equation" r:id="rId6" imgW="2666880" imgH="419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ent-Up Arrow 24"/>
          <p:cNvSpPr/>
          <p:nvPr/>
        </p:nvSpPr>
        <p:spPr>
          <a:xfrm rot="5400000">
            <a:off x="-76200" y="1447800"/>
            <a:ext cx="762000" cy="304800"/>
          </a:xfrm>
          <a:prstGeom prst="bentUpArrow">
            <a:avLst/>
          </a:prstGeom>
          <a:noFill/>
          <a:ln w="9525">
            <a:solidFill>
              <a:srgbClr val="BA16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762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Standard Extraction of PDFs in QCD: Uncertainties</a:t>
            </a:r>
            <a:endParaRPr lang="en-US" sz="3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307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pQCD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=&gt; leading-twist calculation, applicable where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nonperturbative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   corrections negligible</a:t>
            </a:r>
            <a:endParaRPr lang="en-US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1578114"/>
            <a:ext cx="830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Kinematic cuts reject data from regions where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nonperturbative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corrections not negligible (large x, low Q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):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CTEQ</a:t>
            </a:r>
            <a:endParaRPr lang="en-US" sz="2000" dirty="0">
              <a:solidFill>
                <a:srgbClr val="BA166C"/>
              </a:solidFill>
              <a:latin typeface="Franklin Gothic Medium" pitchFamily="34" charset="0"/>
            </a:endParaRPr>
          </a:p>
        </p:txBody>
      </p:sp>
      <p:pic>
        <p:nvPicPr>
          <p:cNvPr id="36" name="Picture 35" descr="alberto_1.png"/>
          <p:cNvPicPr>
            <a:picLocks noChangeAspect="1"/>
          </p:cNvPicPr>
          <p:nvPr/>
        </p:nvPicPr>
        <p:blipFill>
          <a:blip r:embed="rId2" cstate="print"/>
          <a:srcRect l="12667" t="33333" r="58000" b="17778"/>
          <a:stretch>
            <a:fillRect/>
          </a:stretch>
        </p:blipFill>
        <p:spPr>
          <a:xfrm>
            <a:off x="5638800" y="2261606"/>
            <a:ext cx="3218651" cy="4291594"/>
          </a:xfrm>
          <a:prstGeom prst="rect">
            <a:avLst/>
          </a:prstGeom>
          <a:ln>
            <a:noFill/>
          </a:ln>
        </p:spPr>
      </p:pic>
      <p:grpSp>
        <p:nvGrpSpPr>
          <p:cNvPr id="45" name="Group 44"/>
          <p:cNvGrpSpPr/>
          <p:nvPr/>
        </p:nvGrpSpPr>
        <p:grpSpPr>
          <a:xfrm>
            <a:off x="3505200" y="3505200"/>
            <a:ext cx="2590800" cy="1447800"/>
            <a:chOff x="3429000" y="3505200"/>
            <a:chExt cx="2590800" cy="1447800"/>
          </a:xfrm>
        </p:grpSpPr>
        <p:sp>
          <p:nvSpPr>
            <p:cNvPr id="39" name="Right Arrow 38"/>
            <p:cNvSpPr/>
            <p:nvPr/>
          </p:nvSpPr>
          <p:spPr>
            <a:xfrm>
              <a:off x="3657600" y="3505200"/>
              <a:ext cx="2286000" cy="1447800"/>
            </a:xfrm>
            <a:prstGeom prst="rightArrow">
              <a:avLst/>
            </a:prstGeom>
            <a:noFill/>
            <a:ln w="19050">
              <a:solidFill>
                <a:srgbClr val="BA16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29000" y="3925669"/>
              <a:ext cx="2590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PDFs: large errors at large 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467" y="2784204"/>
            <a:ext cx="3525933" cy="3282496"/>
            <a:chOff x="55467" y="2784204"/>
            <a:chExt cx="3525933" cy="3282496"/>
          </a:xfrm>
        </p:grpSpPr>
        <p:grpSp>
          <p:nvGrpSpPr>
            <p:cNvPr id="37" name="Group 36"/>
            <p:cNvGrpSpPr/>
            <p:nvPr/>
          </p:nvGrpSpPr>
          <p:grpSpPr>
            <a:xfrm>
              <a:off x="55467" y="2784204"/>
              <a:ext cx="3525933" cy="3282496"/>
              <a:chOff x="76200" y="2784204"/>
              <a:chExt cx="3525933" cy="3282496"/>
            </a:xfrm>
          </p:grpSpPr>
          <p:pic>
            <p:nvPicPr>
              <p:cNvPr id="32" name="Picture 31" descr="slide4b.png"/>
              <p:cNvPicPr>
                <a:picLocks noChangeAspect="1"/>
              </p:cNvPicPr>
              <p:nvPr/>
            </p:nvPicPr>
            <p:blipFill>
              <a:blip r:embed="rId3" cstate="print"/>
              <a:srcRect l="3333" t="8889" r="4444"/>
              <a:stretch>
                <a:fillRect/>
              </a:stretch>
            </p:blipFill>
            <p:spPr>
              <a:xfrm>
                <a:off x="279575" y="2784204"/>
                <a:ext cx="3322558" cy="3282496"/>
              </a:xfrm>
              <a:prstGeom prst="rect">
                <a:avLst/>
              </a:prstGeom>
            </p:spPr>
          </p:pic>
          <p:pic>
            <p:nvPicPr>
              <p:cNvPr id="33" name="Picture 32" descr="slide_4.png"/>
              <p:cNvPicPr>
                <a:picLocks noChangeAspect="1"/>
              </p:cNvPicPr>
              <p:nvPr/>
            </p:nvPicPr>
            <p:blipFill>
              <a:blip r:embed="rId4" cstate="print"/>
              <a:srcRect t="32390" r="93591" b="31291"/>
              <a:stretch>
                <a:fillRect/>
              </a:stretch>
            </p:blipFill>
            <p:spPr>
              <a:xfrm>
                <a:off x="76200" y="3276600"/>
                <a:ext cx="240136" cy="136082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 rot="19490372">
                <a:off x="1524845" y="4024522"/>
                <a:ext cx="1391342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b="1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W</a:t>
                </a:r>
                <a:r>
                  <a:rPr lang="en-US" b="1" baseline="30000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2</a:t>
                </a:r>
                <a:r>
                  <a:rPr lang="en-US" b="1" cap="none" spc="0" dirty="0" smtClean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rPr>
                  <a:t> &gt; 12.25 </a:t>
                </a:r>
                <a:endParaRPr lang="en-US" b="1" cap="none" spc="0" baseline="30000" dirty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36359" y="4648200"/>
                <a:ext cx="811441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b="1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Q</a:t>
                </a:r>
                <a:r>
                  <a:rPr lang="en-US" b="1" baseline="30000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2</a:t>
                </a:r>
                <a:r>
                  <a:rPr lang="en-US" b="1" cap="none" spc="0" dirty="0" smtClean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rPr>
                  <a:t> </a:t>
                </a:r>
                <a:r>
                  <a:rPr lang="en-US" b="1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&gt;</a:t>
                </a:r>
                <a:r>
                  <a:rPr lang="en-US" b="1" cap="none" spc="0" dirty="0" smtClean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rPr>
                  <a:t> 4</a:t>
                </a:r>
                <a:endParaRPr lang="en-US" b="1" cap="none" spc="0" dirty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92892" y="2983468"/>
                <a:ext cx="1994841" cy="369332"/>
              </a:xfrm>
              <a:prstGeom prst="rect">
                <a:avLst/>
              </a:prstGeom>
              <a:solidFill>
                <a:srgbClr val="FADAEB"/>
              </a:solidFill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b="1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example 1: CTEQ6</a:t>
                </a:r>
                <a:endParaRPr lang="en-US" b="1" cap="none" spc="0" baseline="30000" dirty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 rot="19361163">
              <a:off x="1778252" y="4762951"/>
              <a:ext cx="1544462" cy="369332"/>
            </a:xfrm>
            <a:prstGeom prst="rect">
              <a:avLst/>
            </a:prstGeom>
            <a:solidFill>
              <a:srgbClr val="FADAEB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data not used</a:t>
              </a:r>
              <a:endParaRPr lang="en-US" b="1" cap="none" spc="0" baseline="30000" dirty="0">
                <a:ln/>
                <a:solidFill>
                  <a:srgbClr val="BA166C"/>
                </a:solidFill>
                <a:effectLst/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762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Standard Extraction of PDFs in QCD: Uncertainties</a:t>
            </a:r>
            <a:endParaRPr lang="en-US" sz="3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7" name="Bent-Up Arrow 56"/>
          <p:cNvSpPr/>
          <p:nvPr/>
        </p:nvSpPr>
        <p:spPr>
          <a:xfrm rot="5400000">
            <a:off x="-76200" y="1447800"/>
            <a:ext cx="762000" cy="304800"/>
          </a:xfrm>
          <a:prstGeom prst="bentUpArrow">
            <a:avLst/>
          </a:prstGeom>
          <a:noFill/>
          <a:ln w="9525">
            <a:solidFill>
              <a:srgbClr val="BA16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0" y="8307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pQCD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=&gt; leading-twist calculation, applicable where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nonperturbative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   corrections negligible</a:t>
            </a:r>
            <a:endParaRPr lang="en-US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" y="1578114"/>
            <a:ext cx="8305800" cy="70788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Kinematic cuts reject data from regions where </a:t>
            </a:r>
            <a:r>
              <a:rPr lang="en-US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nonperturbative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corrections not negligible (large x, low Q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): </a:t>
            </a:r>
            <a:r>
              <a:rPr lang="en-US" sz="2000" dirty="0" smtClean="0">
                <a:solidFill>
                  <a:srgbClr val="BA166C"/>
                </a:solidFill>
                <a:latin typeface="Franklin Gothic Medium" pitchFamily="34" charset="0"/>
              </a:rPr>
              <a:t>MSTW</a:t>
            </a:r>
            <a:endParaRPr lang="en-US" sz="2000" dirty="0">
              <a:solidFill>
                <a:srgbClr val="BA166C"/>
              </a:solidFill>
              <a:latin typeface="Franklin Gothic Medium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0" y="2813504"/>
            <a:ext cx="3581400" cy="3282496"/>
            <a:chOff x="0" y="2813504"/>
            <a:chExt cx="3581400" cy="3282496"/>
          </a:xfrm>
        </p:grpSpPr>
        <p:pic>
          <p:nvPicPr>
            <p:cNvPr id="68" name="Picture 67" descr="mstw_cuts.png"/>
            <p:cNvPicPr>
              <a:picLocks noChangeAspect="1"/>
            </p:cNvPicPr>
            <p:nvPr/>
          </p:nvPicPr>
          <p:blipFill>
            <a:blip r:embed="rId2" cstate="print"/>
            <a:srcRect l="3333" t="8889" r="3333"/>
            <a:stretch>
              <a:fillRect/>
            </a:stretch>
          </p:blipFill>
          <p:spPr>
            <a:xfrm>
              <a:off x="218815" y="2813504"/>
              <a:ext cx="3362585" cy="3282496"/>
            </a:xfrm>
            <a:prstGeom prst="rect">
              <a:avLst/>
            </a:prstGeom>
          </p:spPr>
        </p:pic>
        <p:pic>
          <p:nvPicPr>
            <p:cNvPr id="70" name="Picture 69" descr="slide_4.png"/>
            <p:cNvPicPr>
              <a:picLocks noChangeAspect="1"/>
            </p:cNvPicPr>
            <p:nvPr/>
          </p:nvPicPr>
          <p:blipFill>
            <a:blip r:embed="rId3" cstate="print"/>
            <a:srcRect t="32390" r="93591" b="31291"/>
            <a:stretch>
              <a:fillRect/>
            </a:stretch>
          </p:blipFill>
          <p:spPr>
            <a:xfrm>
              <a:off x="0" y="3276600"/>
              <a:ext cx="240136" cy="1360820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 rot="19490372">
              <a:off x="1592930" y="3988146"/>
              <a:ext cx="105990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W</a:t>
              </a:r>
              <a:r>
                <a:rPr lang="en-US" b="1" baseline="30000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2</a:t>
              </a:r>
              <a:r>
                <a:rPr lang="en-US" b="1" cap="none" spc="0" dirty="0" smtClean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rPr>
                <a:t> &gt; 15 </a:t>
              </a:r>
              <a:endParaRPr lang="en-US" b="1" cap="none" spc="0" baseline="30000" dirty="0">
                <a:ln/>
                <a:solidFill>
                  <a:srgbClr val="BA166C"/>
                </a:solidFill>
                <a:effectLst/>
                <a:latin typeface="Franklin Gothic Medium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9661" y="2983468"/>
              <a:ext cx="1979837" cy="369332"/>
            </a:xfrm>
            <a:prstGeom prst="rect">
              <a:avLst/>
            </a:prstGeom>
            <a:solidFill>
              <a:srgbClr val="FADAEB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example 2: MSTW</a:t>
              </a:r>
              <a:endParaRPr lang="en-US" b="1" cap="none" spc="0" baseline="30000" dirty="0">
                <a:ln/>
                <a:solidFill>
                  <a:srgbClr val="BA166C"/>
                </a:solidFill>
                <a:effectLst/>
                <a:latin typeface="Franklin Gothic Medium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3400" y="4736068"/>
              <a:ext cx="81144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Q</a:t>
              </a:r>
              <a:r>
                <a:rPr lang="en-US" b="1" baseline="30000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2</a:t>
              </a:r>
              <a:r>
                <a:rPr lang="en-US" b="1" cap="none" spc="0" dirty="0" smtClean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rPr>
                <a:t> </a:t>
              </a:r>
              <a:r>
                <a:rPr lang="en-US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&gt;</a:t>
              </a:r>
              <a:r>
                <a:rPr lang="en-US" b="1" cap="none" spc="0" dirty="0" smtClean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rPr>
                <a:t> 2</a:t>
              </a:r>
              <a:endParaRPr lang="en-US" b="1" cap="none" spc="0" dirty="0">
                <a:ln/>
                <a:solidFill>
                  <a:srgbClr val="BA166C"/>
                </a:solidFill>
                <a:effectLst/>
                <a:latin typeface="Franklin Gothic Medium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rot="19361163">
              <a:off x="1778252" y="4762951"/>
              <a:ext cx="1544462" cy="369332"/>
            </a:xfrm>
            <a:prstGeom prst="rect">
              <a:avLst/>
            </a:prstGeom>
            <a:solidFill>
              <a:srgbClr val="FADAEB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data not used</a:t>
              </a:r>
              <a:endParaRPr lang="en-US" b="1" cap="none" spc="0" baseline="30000" dirty="0">
                <a:ln/>
                <a:solidFill>
                  <a:srgbClr val="BA166C"/>
                </a:solidFill>
                <a:effectLst/>
                <a:latin typeface="Franklin Gothic Medium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36138" y="2057400"/>
            <a:ext cx="3207862" cy="4495800"/>
            <a:chOff x="5867400" y="2057400"/>
            <a:chExt cx="3207862" cy="4495800"/>
          </a:xfrm>
        </p:grpSpPr>
        <p:pic>
          <p:nvPicPr>
            <p:cNvPr id="19" name="Picture 18" descr="mstw_error.png"/>
            <p:cNvPicPr>
              <a:picLocks noChangeAspect="1"/>
            </p:cNvPicPr>
            <p:nvPr/>
          </p:nvPicPr>
          <p:blipFill>
            <a:blip r:embed="rId4" cstate="print"/>
            <a:srcRect l="50000" t="52222" r="18000" b="18481"/>
            <a:stretch>
              <a:fillRect/>
            </a:stretch>
          </p:blipFill>
          <p:spPr>
            <a:xfrm>
              <a:off x="5943600" y="4267200"/>
              <a:ext cx="3121152" cy="2286000"/>
            </a:xfrm>
            <a:prstGeom prst="rect">
              <a:avLst/>
            </a:prstGeom>
          </p:spPr>
        </p:pic>
        <p:pic>
          <p:nvPicPr>
            <p:cNvPr id="20" name="Picture 19" descr="mstw_error.png"/>
            <p:cNvPicPr>
              <a:picLocks noChangeAspect="1"/>
            </p:cNvPicPr>
            <p:nvPr/>
          </p:nvPicPr>
          <p:blipFill>
            <a:blip r:embed="rId4" cstate="print"/>
            <a:srcRect l="13556" t="22222" r="53555" b="48889"/>
            <a:stretch>
              <a:fillRect/>
            </a:stretch>
          </p:blipFill>
          <p:spPr>
            <a:xfrm>
              <a:off x="5867400" y="2057400"/>
              <a:ext cx="3207862" cy="2254174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3505200" y="3505200"/>
            <a:ext cx="2590800" cy="1447800"/>
            <a:chOff x="3429000" y="3505200"/>
            <a:chExt cx="2590800" cy="1447800"/>
          </a:xfrm>
        </p:grpSpPr>
        <p:sp>
          <p:nvSpPr>
            <p:cNvPr id="77" name="Right Arrow 76"/>
            <p:cNvSpPr/>
            <p:nvPr/>
          </p:nvSpPr>
          <p:spPr>
            <a:xfrm>
              <a:off x="3657600" y="3505200"/>
              <a:ext cx="2286000" cy="1447800"/>
            </a:xfrm>
            <a:prstGeom prst="rightArrow">
              <a:avLst/>
            </a:prstGeom>
            <a:noFill/>
            <a:ln w="19050">
              <a:solidFill>
                <a:srgbClr val="BA16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29000" y="3925669"/>
              <a:ext cx="2590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PDFs: large errors at large 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51137"/>
            <a:ext cx="899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Pushing QCD applicability to large x and low Q</a:t>
            </a:r>
            <a:r>
              <a:rPr lang="en-US" sz="3000" baseline="30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143000"/>
            <a:ext cx="79941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CTEQx</a:t>
            </a:r>
            <a:r>
              <a:rPr lang="en-US" sz="21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 A. </a:t>
            </a:r>
            <a:r>
              <a:rPr lang="en-US" sz="2100" dirty="0" err="1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Accardi</a:t>
            </a:r>
            <a:r>
              <a:rPr lang="en-US" sz="21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100" i="1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et al</a:t>
            </a:r>
            <a:r>
              <a:rPr lang="en-US" sz="21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., arXiv:0911.2254 [</a:t>
            </a:r>
            <a:r>
              <a:rPr lang="en-US" sz="2100" dirty="0" err="1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hep</a:t>
            </a:r>
            <a:r>
              <a:rPr lang="en-US" sz="21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-ph], accepted to PRD</a:t>
            </a:r>
            <a:endParaRPr lang="en-US" sz="21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1676400"/>
            <a:ext cx="5105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1900" u="sng" dirty="0" smtClean="0">
                <a:solidFill>
                  <a:srgbClr val="002060"/>
                </a:solidFill>
                <a:latin typeface="Franklin Gothic Medium" pitchFamily="34" charset="0"/>
              </a:rPr>
              <a:t>Relax kinematic cuts to include large x, low Q</a:t>
            </a:r>
            <a:r>
              <a:rPr lang="en-US" sz="1900" u="sng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900" u="sng" dirty="0" smtClean="0">
                <a:solidFill>
                  <a:srgbClr val="002060"/>
                </a:solidFill>
                <a:latin typeface="Franklin Gothic Medium" pitchFamily="34" charset="0"/>
              </a:rPr>
              <a:t> data in PDF fits </a:t>
            </a:r>
            <a:r>
              <a:rPr lang="en-US" sz="1900" dirty="0" smtClean="0">
                <a:solidFill>
                  <a:srgbClr val="002060"/>
                </a:solidFill>
                <a:latin typeface="Franklin Gothic Medium" pitchFamily="34" charset="0"/>
              </a:rPr>
              <a:t>=&gt; </a:t>
            </a:r>
            <a:r>
              <a:rPr lang="en-US" sz="1900" dirty="0" smtClean="0">
                <a:solidFill>
                  <a:srgbClr val="BA166C"/>
                </a:solidFill>
                <a:latin typeface="Franklin Gothic Medium" pitchFamily="34" charset="0"/>
              </a:rPr>
              <a:t>include </a:t>
            </a:r>
            <a:r>
              <a:rPr lang="en-US" sz="1900" dirty="0" err="1" smtClean="0">
                <a:solidFill>
                  <a:srgbClr val="BA166C"/>
                </a:solidFill>
                <a:latin typeface="Franklin Gothic Medium" pitchFamily="34" charset="0"/>
              </a:rPr>
              <a:t>nonperturbative</a:t>
            </a:r>
            <a:r>
              <a:rPr lang="en-US" sz="1900" dirty="0" smtClean="0">
                <a:solidFill>
                  <a:srgbClr val="BA166C"/>
                </a:solidFill>
                <a:latin typeface="Franklin Gothic Medium" pitchFamily="34" charset="0"/>
              </a:rPr>
              <a:t> effects in the QCD calculation</a:t>
            </a:r>
            <a:endParaRPr lang="en-US" sz="1900" dirty="0">
              <a:solidFill>
                <a:srgbClr val="00206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62000" y="2971800"/>
            <a:ext cx="3505200" cy="1911697"/>
            <a:chOff x="274638" y="3217039"/>
            <a:chExt cx="3505200" cy="1911697"/>
          </a:xfrm>
        </p:grpSpPr>
        <p:grpSp>
          <p:nvGrpSpPr>
            <p:cNvPr id="39" name="Group 38"/>
            <p:cNvGrpSpPr/>
            <p:nvPr/>
          </p:nvGrpSpPr>
          <p:grpSpPr>
            <a:xfrm>
              <a:off x="274638" y="3217039"/>
              <a:ext cx="3505200" cy="1911697"/>
              <a:chOff x="503238" y="3217039"/>
              <a:chExt cx="3505200" cy="191169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3400" y="3217039"/>
                <a:ext cx="1951038" cy="692497"/>
              </a:xfrm>
              <a:prstGeom prst="rect">
                <a:avLst/>
              </a:prstGeom>
              <a:ln w="19050">
                <a:solidFill>
                  <a:srgbClr val="BA166C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leading twist (</a:t>
                </a:r>
                <a:r>
                  <a:rPr lang="en-US" sz="1300" dirty="0" err="1" smtClean="0">
                    <a:solidFill>
                      <a:srgbClr val="002060"/>
                    </a:solidFill>
                    <a:latin typeface="Franklin Gothic Medium" pitchFamily="34" charset="0"/>
                  </a:rPr>
                  <a:t>pQCD</a:t>
                </a:r>
                <a:r>
                  <a:rPr lang="en-US" sz="1300" dirty="0" smtClean="0">
                    <a:solidFill>
                      <a:srgbClr val="002060"/>
                    </a:solidFill>
                    <a:latin typeface="Franklin Gothic Medium" pitchFamily="34" charset="0"/>
                  </a:rPr>
                  <a:t>) </a:t>
                </a:r>
                <a:r>
                  <a:rPr lang="en-US" sz="1300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+ kinematical higher twist </a:t>
                </a:r>
              </a:p>
              <a:p>
                <a:pPr algn="ctr"/>
                <a:r>
                  <a:rPr lang="en-US" sz="1300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(target mass corrections)</a:t>
                </a:r>
                <a:endParaRPr lang="en-US" sz="1300" dirty="0">
                  <a:solidFill>
                    <a:srgbClr val="BA166C"/>
                  </a:solidFill>
                </a:endParaRPr>
              </a:p>
            </p:txBody>
          </p:sp>
          <p:graphicFrame>
            <p:nvGraphicFramePr>
              <p:cNvPr id="32" name="Object 3"/>
              <p:cNvGraphicFramePr>
                <a:graphicFrameLocks noChangeAspect="1"/>
              </p:cNvGraphicFramePr>
              <p:nvPr/>
            </p:nvGraphicFramePr>
            <p:xfrm>
              <a:off x="503238" y="4011136"/>
              <a:ext cx="3382962" cy="1117600"/>
            </p:xfrm>
            <a:graphic>
              <a:graphicData uri="http://schemas.openxmlformats.org/presentationml/2006/ole">
                <p:oleObj spid="_x0000_s40961" name="Equation" r:id="rId3" imgW="1815840" imgH="596880" progId="Equation.3">
                  <p:embed/>
                </p:oleObj>
              </a:graphicData>
            </a:graphic>
          </p:graphicFrame>
          <p:sp>
            <p:nvSpPr>
              <p:cNvPr id="37" name="Rectangle 36"/>
              <p:cNvSpPr/>
              <p:nvPr/>
            </p:nvSpPr>
            <p:spPr>
              <a:xfrm>
                <a:off x="2743200" y="3299936"/>
                <a:ext cx="1265238" cy="492443"/>
              </a:xfrm>
              <a:prstGeom prst="rect">
                <a:avLst/>
              </a:prstGeom>
              <a:ln w="19050">
                <a:solidFill>
                  <a:srgbClr val="BA166C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u="sng" dirty="0" smtClean="0">
                    <a:solidFill>
                      <a:srgbClr val="BA166C"/>
                    </a:solidFill>
                    <a:latin typeface="Franklin Gothic Medium" pitchFamily="34" charset="0"/>
                  </a:rPr>
                  <a:t>residual power corrections</a:t>
                </a:r>
                <a:endParaRPr lang="en-US" sz="1300" dirty="0" smtClean="0">
                  <a:solidFill>
                    <a:srgbClr val="002060"/>
                  </a:solidFill>
                  <a:latin typeface="Franklin Gothic Medium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447800" y="3886994"/>
              <a:ext cx="457200" cy="685006"/>
              <a:chOff x="1447800" y="3886994"/>
              <a:chExt cx="457200" cy="68500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447800" y="4114800"/>
                <a:ext cx="457200" cy="457200"/>
              </a:xfrm>
              <a:prstGeom prst="rect">
                <a:avLst/>
              </a:prstGeom>
              <a:noFill/>
              <a:ln w="19050">
                <a:solidFill>
                  <a:srgbClr val="BA166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>
                <a:stCxn id="40" idx="0"/>
              </p:cNvCxnSpPr>
              <p:nvPr/>
            </p:nvCxnSpPr>
            <p:spPr>
              <a:xfrm rot="5400000" flipH="1" flipV="1">
                <a:off x="1562100" y="4000500"/>
                <a:ext cx="228600" cy="1588"/>
              </a:xfrm>
              <a:prstGeom prst="straightConnector1">
                <a:avLst/>
              </a:prstGeom>
              <a:ln w="19050">
                <a:solidFill>
                  <a:srgbClr val="BA166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2895600" y="4038600"/>
              <a:ext cx="533400" cy="304800"/>
            </a:xfrm>
            <a:prstGeom prst="rect">
              <a:avLst/>
            </a:prstGeom>
            <a:noFill/>
            <a:ln w="19050">
              <a:solidFill>
                <a:srgbClr val="BA16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085306" y="3923506"/>
              <a:ext cx="228600" cy="1588"/>
            </a:xfrm>
            <a:prstGeom prst="straightConnector1">
              <a:avLst/>
            </a:prstGeom>
            <a:ln w="19050">
              <a:solidFill>
                <a:srgbClr val="BA166C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6200" y="5181600"/>
            <a:ext cx="495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Franklin Gothic Medium" pitchFamily="34" charset="0"/>
              </a:rPr>
              <a:t>NLO global PDF fit to proton and deuteron </a:t>
            </a:r>
            <a:r>
              <a:rPr lang="en-US" sz="1900" dirty="0" smtClean="0">
                <a:solidFill>
                  <a:srgbClr val="BA166C"/>
                </a:solidFill>
                <a:latin typeface="Franklin Gothic Medium" pitchFamily="34" charset="0"/>
              </a:rPr>
              <a:t>data with Q</a:t>
            </a:r>
            <a:r>
              <a:rPr lang="en-US" sz="1900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1900" dirty="0" smtClean="0">
                <a:solidFill>
                  <a:srgbClr val="BA166C"/>
                </a:solidFill>
                <a:latin typeface="Franklin Gothic Medium" pitchFamily="34" charset="0"/>
              </a:rPr>
              <a:t> &gt; 1.69 GeV</a:t>
            </a:r>
            <a:r>
              <a:rPr lang="en-US" sz="1900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1900" dirty="0" smtClean="0">
                <a:solidFill>
                  <a:srgbClr val="BA166C"/>
                </a:solidFill>
                <a:latin typeface="Franklin Gothic Medium" pitchFamily="34" charset="0"/>
              </a:rPr>
              <a:t> and W</a:t>
            </a:r>
            <a:r>
              <a:rPr lang="en-US" sz="1900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1900" dirty="0" smtClean="0">
                <a:solidFill>
                  <a:srgbClr val="BA166C"/>
                </a:solidFill>
                <a:latin typeface="Franklin Gothic Medium" pitchFamily="34" charset="0"/>
              </a:rPr>
              <a:t> &gt; 3 GeV</a:t>
            </a:r>
            <a:r>
              <a:rPr lang="en-US" sz="1900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sz="1900" dirty="0" smtClean="0">
                <a:solidFill>
                  <a:srgbClr val="002060"/>
                </a:solidFill>
                <a:latin typeface="Franklin Gothic Medium" pitchFamily="34" charset="0"/>
              </a:rPr>
              <a:t> including now: DIS from SLAC, </a:t>
            </a:r>
            <a:r>
              <a:rPr lang="en-US" sz="1900" dirty="0" err="1" smtClean="0">
                <a:solidFill>
                  <a:srgbClr val="002060"/>
                </a:solidFill>
                <a:latin typeface="Franklin Gothic Medium" pitchFamily="34" charset="0"/>
              </a:rPr>
              <a:t>JLab</a:t>
            </a:r>
            <a:r>
              <a:rPr lang="en-US" sz="1900" dirty="0" smtClean="0">
                <a:solidFill>
                  <a:srgbClr val="002060"/>
                </a:solidFill>
                <a:latin typeface="Franklin Gothic Medium" pitchFamily="34" charset="0"/>
              </a:rPr>
              <a:t>, FNAL </a:t>
            </a:r>
            <a:r>
              <a:rPr lang="en-US" sz="1900" dirty="0" err="1" smtClean="0">
                <a:solidFill>
                  <a:srgbClr val="002060"/>
                </a:solidFill>
                <a:latin typeface="Franklin Gothic Medium" pitchFamily="34" charset="0"/>
              </a:rPr>
              <a:t>Drell</a:t>
            </a:r>
            <a:r>
              <a:rPr lang="en-US" sz="1900" dirty="0" smtClean="0">
                <a:solidFill>
                  <a:srgbClr val="002060"/>
                </a:solidFill>
                <a:latin typeface="Franklin Gothic Medium" pitchFamily="34" charset="0"/>
              </a:rPr>
              <a:t>-Yan, W asymmetry data at higher x </a:t>
            </a:r>
            <a:endParaRPr lang="en-US" sz="1900" dirty="0"/>
          </a:p>
        </p:txBody>
      </p:sp>
      <p:sp>
        <p:nvSpPr>
          <p:cNvPr id="30" name="Rectangle 29"/>
          <p:cNvSpPr/>
          <p:nvPr/>
        </p:nvSpPr>
        <p:spPr>
          <a:xfrm>
            <a:off x="5126515" y="5224046"/>
            <a:ext cx="40936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cut 0: Q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4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, W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12.25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Franklin Gothic Medium" pitchFamily="34" charset="0"/>
              </a:rPr>
              <a:t>(standard)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cut 1: Q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3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, W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8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cut 2: Q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2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, W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4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cut 3: Q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1.69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, W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Franklin Gothic Medium" pitchFamily="34" charset="0"/>
              </a:rPr>
              <a:t> &gt; 3 GeV</a:t>
            </a:r>
            <a:r>
              <a:rPr lang="en-US" sz="16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endParaRPr lang="en-US" sz="16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5046812" y="1676400"/>
            <a:ext cx="3639988" cy="4572000"/>
            <a:chOff x="5046812" y="1676400"/>
            <a:chExt cx="3639988" cy="4572000"/>
          </a:xfrm>
        </p:grpSpPr>
        <p:grpSp>
          <p:nvGrpSpPr>
            <p:cNvPr id="26" name="Group 25"/>
            <p:cNvGrpSpPr/>
            <p:nvPr/>
          </p:nvGrpSpPr>
          <p:grpSpPr>
            <a:xfrm>
              <a:off x="5046812" y="1676400"/>
              <a:ext cx="3639988" cy="3505200"/>
              <a:chOff x="5620512" y="1961053"/>
              <a:chExt cx="3639988" cy="3505200"/>
            </a:xfrm>
          </p:grpSpPr>
          <p:pic>
            <p:nvPicPr>
              <p:cNvPr id="23" name="Picture 22" descr="alberto_10.png"/>
              <p:cNvPicPr>
                <a:picLocks noChangeAspect="1"/>
              </p:cNvPicPr>
              <p:nvPr/>
            </p:nvPicPr>
            <p:blipFill>
              <a:blip r:embed="rId4" cstate="print"/>
              <a:srcRect l="13556" t="20000" r="46444" b="28889"/>
              <a:stretch>
                <a:fillRect/>
              </a:stretch>
            </p:blipFill>
            <p:spPr>
              <a:xfrm>
                <a:off x="5620512" y="2176046"/>
                <a:ext cx="3218688" cy="3290207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770729" y="1961053"/>
                <a:ext cx="3489771" cy="338554"/>
                <a:chOff x="5898919" y="708665"/>
                <a:chExt cx="3525020" cy="34197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898919" y="742419"/>
                  <a:ext cx="2590441" cy="304800"/>
                  <a:chOff x="5122525" y="2723619"/>
                  <a:chExt cx="2590441" cy="304800"/>
                </a:xfrm>
              </p:grpSpPr>
              <p:pic>
                <p:nvPicPr>
                  <p:cNvPr id="8" name="Picture 7" descr="alberto_2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70120" t="22222" r="21226" b="74172"/>
                  <a:stretch>
                    <a:fillRect/>
                  </a:stretch>
                </p:blipFill>
                <p:spPr>
                  <a:xfrm>
                    <a:off x="5122525" y="2723619"/>
                    <a:ext cx="6858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 descr="alberto_2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85504" t="22222" r="5556" b="74172"/>
                  <a:stretch>
                    <a:fillRect/>
                  </a:stretch>
                </p:blipFill>
                <p:spPr>
                  <a:xfrm>
                    <a:off x="5861878" y="2723619"/>
                    <a:ext cx="708447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alberto_2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71081" t="27030" r="22188" b="69365"/>
                  <a:stretch>
                    <a:fillRect/>
                  </a:stretch>
                </p:blipFill>
                <p:spPr>
                  <a:xfrm>
                    <a:off x="6341724" y="2799819"/>
                    <a:ext cx="5334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 descr="alberto_2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83581" t="25828" r="5556" b="69365"/>
                  <a:stretch>
                    <a:fillRect/>
                  </a:stretch>
                </p:blipFill>
                <p:spPr>
                  <a:xfrm>
                    <a:off x="6852119" y="2723619"/>
                    <a:ext cx="860847" cy="3048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7922103" y="708665"/>
                  <a:ext cx="1501836" cy="341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(Hall C E00-116)</a:t>
                  </a: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31" name="Rectangle 30"/>
            <p:cNvSpPr/>
            <p:nvPr/>
          </p:nvSpPr>
          <p:spPr>
            <a:xfrm>
              <a:off x="5181600" y="5257800"/>
              <a:ext cx="457200" cy="228600"/>
            </a:xfrm>
            <a:prstGeom prst="rect">
              <a:avLst/>
            </a:prstGeom>
            <a:noFill/>
            <a:ln w="12700">
              <a:solidFill>
                <a:srgbClr val="BA16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4572000" y="4495800"/>
              <a:ext cx="1524000" cy="0"/>
            </a:xfrm>
            <a:prstGeom prst="line">
              <a:avLst/>
            </a:prstGeom>
            <a:ln w="19050">
              <a:solidFill>
                <a:srgbClr val="BA166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334000" y="3732212"/>
              <a:ext cx="304800" cy="1588"/>
            </a:xfrm>
            <a:prstGeom prst="straightConnector1">
              <a:avLst/>
            </a:prstGeom>
            <a:ln w="19050">
              <a:solidFill>
                <a:srgbClr val="BA166C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181600" y="6019800"/>
              <a:ext cx="533400" cy="228600"/>
            </a:xfrm>
            <a:prstGeom prst="rect">
              <a:avLst/>
            </a:prstGeom>
            <a:noFill/>
            <a:ln w="12700">
              <a:solidFill>
                <a:srgbClr val="BA16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4800600" y="5105400"/>
              <a:ext cx="1828800" cy="1588"/>
            </a:xfrm>
            <a:prstGeom prst="straightConnector1">
              <a:avLst/>
            </a:prstGeom>
            <a:ln w="19050">
              <a:solidFill>
                <a:srgbClr val="BA166C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265117" y="762000"/>
            <a:ext cx="673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Alekhin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JETP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82, 628 (2005); S.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Alekhin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arXiv:0908.2766 [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-ph]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erto_11.png"/>
          <p:cNvPicPr>
            <a:picLocks noChangeAspect="1"/>
          </p:cNvPicPr>
          <p:nvPr/>
        </p:nvPicPr>
        <p:blipFill>
          <a:blip r:embed="rId2" cstate="print"/>
          <a:srcRect l="26000" t="25556" r="14444" b="15555"/>
          <a:stretch>
            <a:fillRect/>
          </a:stretch>
        </p:blipFill>
        <p:spPr>
          <a:xfrm>
            <a:off x="4114800" y="2210131"/>
            <a:ext cx="4719694" cy="3733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5602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Results from </a:t>
            </a:r>
            <a:r>
              <a:rPr lang="en-US" sz="3000" dirty="0" err="1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CTEQx</a:t>
            </a:r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Fit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2133600"/>
            <a:ext cx="4267200" cy="3814789"/>
            <a:chOff x="0" y="1676400"/>
            <a:chExt cx="4267200" cy="3814789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676400"/>
              <a:ext cx="3127248" cy="3814789"/>
              <a:chOff x="0" y="1676400"/>
              <a:chExt cx="3127248" cy="381478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1676400"/>
                <a:ext cx="2980237" cy="3814789"/>
                <a:chOff x="228600" y="1676400"/>
                <a:chExt cx="2980237" cy="3814789"/>
              </a:xfrm>
            </p:grpSpPr>
            <p:pic>
              <p:nvPicPr>
                <p:cNvPr id="3" name="Picture 2" descr="alberto_9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37556" t="18889" r="40222" b="45555"/>
                <a:stretch>
                  <a:fillRect/>
                </a:stretch>
              </p:blipFill>
              <p:spPr>
                <a:xfrm>
                  <a:off x="228600" y="1676400"/>
                  <a:ext cx="2980237" cy="3814789"/>
                </a:xfrm>
                <a:prstGeom prst="rect">
                  <a:avLst/>
                </a:prstGeom>
              </p:spPr>
            </p:pic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2590800" y="3962400"/>
                  <a:ext cx="533400" cy="1588"/>
                </a:xfrm>
                <a:prstGeom prst="straightConnector1">
                  <a:avLst/>
                </a:prstGeom>
                <a:ln w="19050">
                  <a:solidFill>
                    <a:srgbClr val="BA166C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819400" y="2439988"/>
                  <a:ext cx="304800" cy="1588"/>
                </a:xfrm>
                <a:prstGeom prst="straightConnector1">
                  <a:avLst/>
                </a:prstGeom>
                <a:ln w="19050">
                  <a:solidFill>
                    <a:srgbClr val="BA166C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Right Brace 16"/>
              <p:cNvSpPr/>
              <p:nvPr/>
            </p:nvSpPr>
            <p:spPr>
              <a:xfrm>
                <a:off x="2971800" y="2438400"/>
                <a:ext cx="155448" cy="1524000"/>
              </a:xfrm>
              <a:prstGeom prst="rightBrace">
                <a:avLst/>
              </a:prstGeom>
              <a:ln w="19050">
                <a:solidFill>
                  <a:srgbClr val="BA166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971799" y="2824189"/>
              <a:ext cx="12954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BA166C"/>
                  </a:solidFill>
                  <a:latin typeface="Franklin Gothic Medium" pitchFamily="34" charset="0"/>
                </a:rPr>
                <a:t>no direct constraints from data</a:t>
              </a:r>
              <a:endParaRPr lang="en-US" sz="1400" dirty="0">
                <a:solidFill>
                  <a:srgbClr val="BA166C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742890"/>
            <a:ext cx="397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Compared to previous analyses: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04800" y="118967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stronger suppression of d-quark PDF at large x (sensitive to the treatment of nuclear corrections)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1752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greatly reduced experimental errors: 10-20% for x &lt; 0.6 and up to 40-60% at larger 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5867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u and d PDFs stable with respect to choice of target mass correction if flexible enough </a:t>
            </a:r>
            <a:r>
              <a:rPr lang="en-US" dirty="0" err="1" smtClean="0">
                <a:solidFill>
                  <a:srgbClr val="002060"/>
                </a:solidFill>
                <a:latin typeface="Franklin Gothic Medium" pitchFamily="34" charset="0"/>
              </a:rPr>
              <a:t>parametrization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of higher twist is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56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Quark-</a:t>
            </a:r>
            <a:r>
              <a:rPr lang="en-US" sz="3000" dirty="0" err="1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Hadron</a:t>
            </a:r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Duality: Extension of PDFs to Larger x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8991600" cy="933510"/>
            <a:chOff x="76200" y="647342"/>
            <a:chExt cx="8991600" cy="933510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647342"/>
              <a:ext cx="8991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2200" dirty="0" smtClean="0">
                  <a:latin typeface="Arial Rounded MT Bold" pitchFamily="34" charset="0"/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Extending to larger x at finite Q</a:t>
              </a:r>
              <a:r>
                <a:rPr lang="en-US" sz="2000" baseline="30000" dirty="0" smtClean="0">
                  <a:solidFill>
                    <a:srgbClr val="002060"/>
                  </a:solidFill>
                  <a:latin typeface="Franklin Gothic Medium" pitchFamily="34" charset="0"/>
                </a:rPr>
                <a:t>2</a:t>
              </a:r>
              <a:r>
                <a:rPr lang="en-US" sz="2000" dirty="0" smtClean="0">
                  <a:solidFill>
                    <a:srgbClr val="002060"/>
                  </a:solidFill>
                  <a:latin typeface="Franklin Gothic Medium" pitchFamily="34" charset="0"/>
                </a:rPr>
                <a:t> =&gt; </a:t>
              </a:r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encounter the resonance region</a:t>
              </a:r>
              <a:endParaRPr lang="en-US" sz="2000" dirty="0">
                <a:solidFill>
                  <a:srgbClr val="BA166C"/>
                </a:solidFill>
                <a:latin typeface="Franklin Gothic Medium" pitchFamily="34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4114800" y="1028342"/>
              <a:ext cx="152400" cy="237292"/>
            </a:xfrm>
            <a:prstGeom prst="downArrow">
              <a:avLst/>
            </a:prstGeom>
            <a:noFill/>
            <a:ln>
              <a:solidFill>
                <a:srgbClr val="BA1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19200" y="1180742"/>
              <a:ext cx="6172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can be treated using the concept of </a:t>
              </a:r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Quark-</a:t>
              </a:r>
              <a:r>
                <a:rPr lang="en-US" sz="2000" dirty="0" err="1" smtClean="0">
                  <a:solidFill>
                    <a:srgbClr val="BA166C"/>
                  </a:solidFill>
                  <a:latin typeface="Franklin Gothic Medium" pitchFamily="34" charset="0"/>
                </a:rPr>
                <a:t>Hadron</a:t>
              </a:r>
              <a:r>
                <a:rPr lang="en-US" sz="2000" dirty="0" smtClean="0">
                  <a:solidFill>
                    <a:srgbClr val="BA166C"/>
                  </a:solidFill>
                  <a:latin typeface="Franklin Gothic Medium" pitchFamily="34" charset="0"/>
                </a:rPr>
                <a:t> Duality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6200" y="18288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established in F</a:t>
            </a:r>
            <a:r>
              <a:rPr lang="en-US" baseline="-25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p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from Q</a:t>
            </a:r>
            <a:r>
              <a:rPr lang="en-US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~ 1  to Q</a:t>
            </a:r>
            <a:r>
              <a:rPr lang="en-US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~ 7 GeV</a:t>
            </a:r>
            <a:r>
              <a:rPr lang="en-US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600" y="5791200"/>
            <a:ext cx="8610600" cy="646331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Confirmation of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duality in both proton and neutron 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=&gt;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phenomenon not accidental </a:t>
            </a: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but a general property of nucleon structure functions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105400" y="1905000"/>
            <a:ext cx="3793014" cy="1968625"/>
            <a:chOff x="4572000" y="3429000"/>
            <a:chExt cx="3793014" cy="1968625"/>
          </a:xfrm>
        </p:grpSpPr>
        <p:grpSp>
          <p:nvGrpSpPr>
            <p:cNvPr id="62" name="Group 61"/>
            <p:cNvGrpSpPr/>
            <p:nvPr/>
          </p:nvGrpSpPr>
          <p:grpSpPr>
            <a:xfrm>
              <a:off x="4572000" y="3429000"/>
              <a:ext cx="3793014" cy="1968625"/>
              <a:chOff x="211733" y="3105150"/>
              <a:chExt cx="4741267" cy="2460781"/>
            </a:xfrm>
          </p:grpSpPr>
          <p:pic>
            <p:nvPicPr>
              <p:cNvPr id="63" name="Picture 62" descr="figure_1_new.png"/>
              <p:cNvPicPr>
                <a:picLocks noChangeAspect="1"/>
              </p:cNvPicPr>
              <p:nvPr/>
            </p:nvPicPr>
            <p:blipFill>
              <a:blip r:embed="rId3" cstate="print"/>
              <a:srcRect l="3777" t="51212" r="2222"/>
              <a:stretch>
                <a:fillRect/>
              </a:stretch>
            </p:blipFill>
            <p:spPr>
              <a:xfrm>
                <a:off x="211733" y="3105150"/>
                <a:ext cx="4741267" cy="2460781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2514600" y="3200400"/>
                <a:ext cx="22098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6" name="Picture 65" descr="figure_1_new.png"/>
            <p:cNvPicPr>
              <a:picLocks noChangeAspect="1"/>
            </p:cNvPicPr>
            <p:nvPr/>
          </p:nvPicPr>
          <p:blipFill>
            <a:blip r:embed="rId3" cstate="print"/>
            <a:srcRect l="69872" t="11555" r="7466" b="64475"/>
            <a:stretch>
              <a:fillRect/>
            </a:stretch>
          </p:blipFill>
          <p:spPr>
            <a:xfrm>
              <a:off x="7162800" y="3581400"/>
              <a:ext cx="914400" cy="967195"/>
            </a:xfrm>
            <a:prstGeom prst="rect">
              <a:avLst/>
            </a:prstGeom>
          </p:spPr>
        </p:pic>
      </p:grpSp>
      <p:cxnSp>
        <p:nvCxnSpPr>
          <p:cNvPr id="72" name="Straight Connector 71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52400" y="2933708"/>
            <a:ext cx="4107543" cy="2857492"/>
            <a:chOff x="152400" y="2857500"/>
            <a:chExt cx="4107543" cy="2857492"/>
          </a:xfrm>
        </p:grpSpPr>
        <p:sp>
          <p:nvSpPr>
            <p:cNvPr id="59" name="Rectangle 58"/>
            <p:cNvSpPr/>
            <p:nvPr/>
          </p:nvSpPr>
          <p:spPr>
            <a:xfrm>
              <a:off x="152400" y="3429000"/>
              <a:ext cx="3429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Franklin Gothic Medium" pitchFamily="34" charset="0"/>
                </a:rPr>
                <a:t>S.P. </a:t>
              </a:r>
              <a:r>
                <a:rPr lang="en-US" sz="1200" dirty="0" err="1" smtClean="0">
                  <a:solidFill>
                    <a:srgbClr val="002060"/>
                  </a:solidFill>
                  <a:latin typeface="Franklin Gothic Medium" pitchFamily="34" charset="0"/>
                </a:rPr>
                <a:t>Malace</a:t>
              </a:r>
              <a:r>
                <a:rPr lang="en-US" sz="1200" dirty="0" smtClean="0">
                  <a:solidFill>
                    <a:srgbClr val="002060"/>
                  </a:solidFill>
                  <a:latin typeface="Franklin Gothic Medium" pitchFamily="34" charset="0"/>
                </a:rPr>
                <a:t> </a:t>
              </a:r>
              <a:r>
                <a:rPr lang="en-US" sz="1200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et al</a:t>
              </a:r>
              <a:r>
                <a:rPr lang="en-US" sz="1200" dirty="0" smtClean="0">
                  <a:solidFill>
                    <a:srgbClr val="002060"/>
                  </a:solidFill>
                  <a:latin typeface="Franklin Gothic Medium" pitchFamily="34" charset="0"/>
                </a:rPr>
                <a:t>., Phys. Rev. C 80 035207 (2009) </a:t>
              </a:r>
              <a:endParaRPr lang="en-US" sz="12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52400" y="2857500"/>
              <a:ext cx="4107543" cy="2857492"/>
              <a:chOff x="152400" y="2857500"/>
              <a:chExt cx="4107543" cy="285749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52400" y="3657600"/>
                <a:ext cx="2962104" cy="2057392"/>
                <a:chOff x="152400" y="3657600"/>
                <a:chExt cx="2962104" cy="2057392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152400" y="3657600"/>
                  <a:ext cx="2962104" cy="2057392"/>
                  <a:chOff x="152400" y="3657600"/>
                  <a:chExt cx="2962104" cy="2057392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152400" y="3657600"/>
                    <a:ext cx="2962104" cy="2057392"/>
                    <a:chOff x="152400" y="3657600"/>
                    <a:chExt cx="2962104" cy="2057392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152400" y="3657600"/>
                      <a:ext cx="2962104" cy="2057392"/>
                      <a:chOff x="152400" y="3657600"/>
                      <a:chExt cx="2962104" cy="2057392"/>
                    </a:xfrm>
                  </p:grpSpPr>
                  <p:pic>
                    <p:nvPicPr>
                      <p:cNvPr id="41" name="Picture 40" descr="fig_2_new.pn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rcRect l="43936" t="92950" r="33738"/>
                      <a:stretch>
                        <a:fillRect/>
                      </a:stretch>
                    </p:blipFill>
                    <p:spPr>
                      <a:xfrm>
                        <a:off x="1371600" y="5410200"/>
                        <a:ext cx="965218" cy="3047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Picture 33" descr="figure_22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/>
                      <a:srcRect l="54447" t="68739" r="4444" b="6585"/>
                      <a:stretch>
                        <a:fillRect/>
                      </a:stretch>
                    </p:blipFill>
                    <p:spPr>
                      <a:xfrm>
                        <a:off x="152400" y="3657600"/>
                        <a:ext cx="2962104" cy="177802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5" name="Rectangle 44"/>
                      <p:cNvSpPr/>
                      <p:nvPr/>
                    </p:nvSpPr>
                    <p:spPr>
                      <a:xfrm>
                        <a:off x="762000" y="38862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2590800" y="4800600"/>
                      <a:ext cx="304800" cy="30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42" name="Picture 41" descr="fig_2_new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15735" t="74691" r="65464" b="20609"/>
                  <a:stretch>
                    <a:fillRect/>
                  </a:stretch>
                </p:blipFill>
                <p:spPr>
                  <a:xfrm>
                    <a:off x="762000" y="3886200"/>
                    <a:ext cx="1219200" cy="3048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2149395" y="3810000"/>
                  <a:ext cx="8224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  <a:latin typeface="Franklin Gothic Medium" pitchFamily="34" charset="0"/>
                    </a:rPr>
                    <a:t>proton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533400" y="2857500"/>
                <a:ext cx="3726543" cy="877094"/>
                <a:chOff x="533400" y="2857500"/>
                <a:chExt cx="3726543" cy="877094"/>
              </a:xfrm>
            </p:grpSpPr>
            <p:graphicFrame>
              <p:nvGraphicFramePr>
                <p:cNvPr id="52225" name="Object 1"/>
                <p:cNvGraphicFramePr>
                  <a:graphicFrameLocks noChangeAspect="1"/>
                </p:cNvGraphicFramePr>
                <p:nvPr/>
              </p:nvGraphicFramePr>
              <p:xfrm>
                <a:off x="533400" y="2857500"/>
                <a:ext cx="3726543" cy="495300"/>
              </p:xfrm>
              <a:graphic>
                <a:graphicData uri="http://schemas.openxmlformats.org/presentationml/2006/ole">
                  <p:oleObj spid="_x0000_s52225" name="Equation" r:id="rId6" imgW="2006280" imgH="266400" progId="Equation.3">
                    <p:embed/>
                  </p:oleObj>
                </a:graphicData>
              </a:graphic>
            </p:graphicFrame>
            <p:cxnSp>
              <p:nvCxnSpPr>
                <p:cNvPr id="58" name="Straight Arrow Connector 57"/>
                <p:cNvCxnSpPr/>
                <p:nvPr/>
              </p:nvCxnSpPr>
              <p:spPr>
                <a:xfrm rot="5400000" flipH="1" flipV="1">
                  <a:off x="2095500" y="3543300"/>
                  <a:ext cx="381000" cy="1588"/>
                </a:xfrm>
                <a:prstGeom prst="straightConnector1">
                  <a:avLst/>
                </a:prstGeom>
                <a:ln>
                  <a:solidFill>
                    <a:srgbClr val="BA166C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7" name="Group 66"/>
          <p:cNvGrpSpPr/>
          <p:nvPr/>
        </p:nvGrpSpPr>
        <p:grpSpPr>
          <a:xfrm>
            <a:off x="3209824" y="3276608"/>
            <a:ext cx="5781776" cy="2514592"/>
            <a:chOff x="3209824" y="3200400"/>
            <a:chExt cx="5781776" cy="2514592"/>
          </a:xfrm>
        </p:grpSpPr>
        <p:grpSp>
          <p:nvGrpSpPr>
            <p:cNvPr id="57" name="Group 56"/>
            <p:cNvGrpSpPr/>
            <p:nvPr/>
          </p:nvGrpSpPr>
          <p:grpSpPr>
            <a:xfrm>
              <a:off x="3209824" y="3200400"/>
              <a:ext cx="5781776" cy="2514592"/>
              <a:chOff x="3209824" y="3200400"/>
              <a:chExt cx="5781776" cy="2514592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209824" y="3810000"/>
                <a:ext cx="5781776" cy="1904992"/>
                <a:chOff x="3209824" y="3810000"/>
                <a:chExt cx="5781776" cy="1904992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3209824" y="3810000"/>
                  <a:ext cx="5781776" cy="1600200"/>
                  <a:chOff x="3124200" y="3810000"/>
                  <a:chExt cx="5781776" cy="1600200"/>
                </a:xfrm>
              </p:grpSpPr>
              <p:pic>
                <p:nvPicPr>
                  <p:cNvPr id="38" name="Picture 37" descr="fig_2_new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7510" t="71166" r="3333" b="6508"/>
                  <a:stretch>
                    <a:fillRect/>
                  </a:stretch>
                </p:blipFill>
                <p:spPr>
                  <a:xfrm>
                    <a:off x="3124200" y="3962400"/>
                    <a:ext cx="5781776" cy="1447800"/>
                  </a:xfrm>
                  <a:prstGeom prst="rect">
                    <a:avLst/>
                  </a:prstGeom>
                </p:spPr>
              </p:pic>
              <p:sp>
                <p:nvSpPr>
                  <p:cNvPr id="43" name="Rectangle 42"/>
                  <p:cNvSpPr/>
                  <p:nvPr/>
                </p:nvSpPr>
                <p:spPr>
                  <a:xfrm>
                    <a:off x="3429000" y="3810000"/>
                    <a:ext cx="5400776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35" name="Picture 34" descr="fig_2_new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43936" t="92950" r="33738"/>
                <a:stretch>
                  <a:fillRect/>
                </a:stretch>
              </p:blipFill>
              <p:spPr>
                <a:xfrm>
                  <a:off x="5740382" y="5410200"/>
                  <a:ext cx="965218" cy="304792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7559595" y="4114800"/>
                  <a:ext cx="9527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  <a:latin typeface="Franklin Gothic Medium" pitchFamily="34" charset="0"/>
                    </a:rPr>
                    <a:t>neutron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4267200" y="3200400"/>
                <a:ext cx="457200" cy="838200"/>
                <a:chOff x="4267200" y="3429000"/>
                <a:chExt cx="457200" cy="83820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4305300" y="3848100"/>
                  <a:ext cx="838200" cy="0"/>
                </a:xfrm>
                <a:prstGeom prst="line">
                  <a:avLst/>
                </a:prstGeom>
                <a:ln w="19050">
                  <a:solidFill>
                    <a:srgbClr val="BA166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rot="10800000">
                  <a:off x="4267200" y="3430588"/>
                  <a:ext cx="457200" cy="1588"/>
                </a:xfrm>
                <a:prstGeom prst="straightConnector1">
                  <a:avLst/>
                </a:prstGeom>
                <a:ln w="19050">
                  <a:solidFill>
                    <a:srgbClr val="BA166C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Rectangle 60"/>
            <p:cNvSpPr/>
            <p:nvPr/>
          </p:nvSpPr>
          <p:spPr>
            <a:xfrm>
              <a:off x="4736210" y="3810000"/>
              <a:ext cx="3112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Franklin Gothic Medium" pitchFamily="34" charset="0"/>
                </a:rPr>
                <a:t>S.P. </a:t>
              </a:r>
              <a:r>
                <a:rPr lang="en-US" sz="1200" dirty="0" err="1" smtClean="0">
                  <a:solidFill>
                    <a:srgbClr val="002060"/>
                  </a:solidFill>
                  <a:latin typeface="Franklin Gothic Medium" pitchFamily="34" charset="0"/>
                </a:rPr>
                <a:t>Malace</a:t>
              </a:r>
              <a:r>
                <a:rPr lang="en-US" sz="1200" dirty="0" smtClean="0">
                  <a:solidFill>
                    <a:srgbClr val="002060"/>
                  </a:solidFill>
                  <a:latin typeface="Franklin Gothic Medium" pitchFamily="34" charset="0"/>
                </a:rPr>
                <a:t> </a:t>
              </a:r>
              <a:r>
                <a:rPr lang="en-US" sz="1200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et al</a:t>
              </a:r>
              <a:r>
                <a:rPr lang="en-US" sz="1200" dirty="0" smtClean="0">
                  <a:solidFill>
                    <a:srgbClr val="002060"/>
                  </a:solidFill>
                  <a:latin typeface="Franklin Gothic Medium" pitchFamily="34" charset="0"/>
                </a:rPr>
                <a:t>., arXiv:0910.4920 [</a:t>
              </a:r>
              <a:r>
                <a:rPr lang="en-US" sz="1200" dirty="0" err="1" smtClean="0">
                  <a:solidFill>
                    <a:srgbClr val="002060"/>
                  </a:solidFill>
                  <a:latin typeface="Franklin Gothic Medium" pitchFamily="34" charset="0"/>
                </a:rPr>
                <a:t>hep</a:t>
              </a:r>
              <a:r>
                <a:rPr lang="en-US" sz="1200" dirty="0" smtClean="0">
                  <a:solidFill>
                    <a:srgbClr val="002060"/>
                  </a:solidFill>
                  <a:latin typeface="Franklin Gothic Medium" pitchFamily="34" charset="0"/>
                </a:rPr>
                <a:t>-ph] </a:t>
              </a:r>
              <a:endParaRPr lang="en-US" sz="1200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200" y="21336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Franklin Gothic Medium" pitchFamily="34" charset="0"/>
              </a:rPr>
              <a:t> recently 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acknowledged in F</a:t>
            </a:r>
            <a:r>
              <a:rPr lang="en-US" baseline="-25000" dirty="0" smtClean="0">
                <a:solidFill>
                  <a:srgbClr val="BA166C"/>
                </a:solidFill>
                <a:latin typeface="Franklin Gothic Medium" pitchFamily="34" charset="0"/>
              </a:rPr>
              <a:t>2</a:t>
            </a:r>
            <a:r>
              <a:rPr lang="en-US" baseline="30000" dirty="0" smtClean="0">
                <a:solidFill>
                  <a:srgbClr val="BA166C"/>
                </a:solidFill>
                <a:latin typeface="Franklin Gothic Medium" pitchFamily="34" charset="0"/>
              </a:rPr>
              <a:t>n</a:t>
            </a:r>
            <a:r>
              <a:rPr lang="en-US" dirty="0" smtClean="0">
                <a:solidFill>
                  <a:srgbClr val="BA166C"/>
                </a:solidFill>
                <a:latin typeface="Franklin Gothic Medium" pitchFamily="34" charset="0"/>
              </a:rPr>
              <a:t> extracted from proton and deuteron data </a:t>
            </a:r>
            <a:endParaRPr lang="en-US" dirty="0">
              <a:solidFill>
                <a:srgbClr val="BA16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0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975465">
            <a:off x="8150181" y="197686"/>
            <a:ext cx="14478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Motivation</a:t>
            </a:r>
            <a:endParaRPr lang="en-US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6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BA1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Data at Large x: Current Status</a:t>
            </a:r>
            <a:endParaRPr lang="en-US" sz="3000" baseline="30000" dirty="0">
              <a:solidFill>
                <a:srgbClr val="BA1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67000" y="6550223"/>
            <a:ext cx="3774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S. </a:t>
            </a:r>
            <a:r>
              <a:rPr lang="en-US" sz="1400" dirty="0" err="1" smtClean="0">
                <a:solidFill>
                  <a:srgbClr val="002060"/>
                </a:solidFill>
                <a:latin typeface="Franklin Gothic Medium" pitchFamily="34" charset="0"/>
              </a:rPr>
              <a:t>Malace</a:t>
            </a:r>
            <a:r>
              <a:rPr lang="en-US" sz="1400" dirty="0" smtClean="0">
                <a:solidFill>
                  <a:srgbClr val="002060"/>
                </a:solidFill>
                <a:latin typeface="Franklin Gothic Medium" pitchFamily="34" charset="0"/>
              </a:rPr>
              <a:t>, PAC35 January 2010, Jefferson Lab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05400" y="990600"/>
            <a:ext cx="3786901" cy="4067945"/>
            <a:chOff x="5105400" y="1371600"/>
            <a:chExt cx="3786901" cy="4067945"/>
          </a:xfrm>
        </p:grpSpPr>
        <p:pic>
          <p:nvPicPr>
            <p:cNvPr id="22" name="Picture 21" descr="er_for_mot.png"/>
            <p:cNvPicPr>
              <a:picLocks noChangeAspect="1"/>
            </p:cNvPicPr>
            <p:nvPr/>
          </p:nvPicPr>
          <p:blipFill>
            <a:blip r:embed="rId2" cstate="print"/>
            <a:srcRect l="1111" t="8889" r="3333"/>
            <a:stretch>
              <a:fillRect/>
            </a:stretch>
          </p:blipFill>
          <p:spPr>
            <a:xfrm>
              <a:off x="5105400" y="1828800"/>
              <a:ext cx="3786901" cy="361074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257471" y="1371600"/>
              <a:ext cx="1819729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200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W</a:t>
              </a:r>
              <a:r>
                <a:rPr lang="en-US" sz="2200" b="1" baseline="30000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2</a:t>
              </a:r>
              <a:r>
                <a:rPr lang="en-US" sz="2200" b="1" cap="none" spc="0" dirty="0" smtClean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rPr>
                <a:t> </a:t>
              </a:r>
              <a:r>
                <a:rPr lang="en-US" sz="2200" b="1" dirty="0" smtClean="0">
                  <a:ln/>
                  <a:solidFill>
                    <a:srgbClr val="BA166C"/>
                  </a:solidFill>
                  <a:latin typeface="Franklin Gothic Medium" pitchFamily="34" charset="0"/>
                </a:rPr>
                <a:t>&lt;</a:t>
              </a:r>
              <a:r>
                <a:rPr lang="en-US" sz="2200" b="1" cap="none" spc="0" dirty="0" smtClean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rPr>
                <a:t> 3 GeV</a:t>
              </a:r>
              <a:r>
                <a:rPr lang="en-US" sz="2200" b="1" cap="none" spc="0" baseline="30000" dirty="0" smtClean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rPr>
                <a:t>2</a:t>
              </a:r>
              <a:r>
                <a:rPr lang="en-US" sz="2200" b="1" cap="none" spc="0" dirty="0" smtClean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rPr>
                <a:t>  </a:t>
              </a:r>
              <a:endParaRPr lang="en-US" sz="2200" b="1" cap="none" spc="0" baseline="30000" dirty="0">
                <a:ln/>
                <a:solidFill>
                  <a:srgbClr val="BA166C"/>
                </a:solidFill>
                <a:effectLst/>
                <a:latin typeface="Franklin Gothic Medium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71600" y="60198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data scarce for x &gt; 0.8</a:t>
            </a:r>
            <a:endParaRPr lang="en-US" sz="2000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5715000" y="51054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very limited Q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Franklin Gothic Medium" pitchFamily="34" charset="0"/>
              </a:rPr>
              <a:t> coverage between 10 and 20 GeV</a:t>
            </a:r>
            <a:r>
              <a:rPr lang="en-US" sz="2000" baseline="30000" dirty="0" smtClean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  <a:endParaRPr lang="en-US" sz="2000" baseline="30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76200" y="685800"/>
            <a:ext cx="4988094" cy="5257800"/>
            <a:chOff x="76200" y="685800"/>
            <a:chExt cx="4988094" cy="5257800"/>
          </a:xfrm>
        </p:grpSpPr>
        <p:grpSp>
          <p:nvGrpSpPr>
            <p:cNvPr id="30" name="Group 29"/>
            <p:cNvGrpSpPr/>
            <p:nvPr/>
          </p:nvGrpSpPr>
          <p:grpSpPr>
            <a:xfrm>
              <a:off x="76200" y="685800"/>
              <a:ext cx="4988094" cy="5257800"/>
              <a:chOff x="152400" y="838200"/>
              <a:chExt cx="4988094" cy="52578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2400" y="1219200"/>
                <a:ext cx="4988094" cy="4876800"/>
                <a:chOff x="152400" y="1143000"/>
                <a:chExt cx="4988094" cy="487680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52400" y="1143000"/>
                  <a:ext cx="3276600" cy="4876800"/>
                  <a:chOff x="1828800" y="1219200"/>
                  <a:chExt cx="3276600" cy="4876800"/>
                </a:xfrm>
              </p:grpSpPr>
              <p:pic>
                <p:nvPicPr>
                  <p:cNvPr id="23" name="Picture 22" descr="F2relerr_d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l="40598" t="94299" r="34896" b="-834"/>
                  <a:stretch>
                    <a:fillRect/>
                  </a:stretch>
                </p:blipFill>
                <p:spPr>
                  <a:xfrm>
                    <a:off x="3962400" y="5791200"/>
                    <a:ext cx="1143000" cy="30480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 descr="F2relerr_d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t="4444" r="96733"/>
                  <a:stretch>
                    <a:fillRect/>
                  </a:stretch>
                </p:blipFill>
                <p:spPr>
                  <a:xfrm>
                    <a:off x="1828800" y="1295400"/>
                    <a:ext cx="152400" cy="445690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F2relerr_p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50708" t="4444" b="5556"/>
                  <a:stretch>
                    <a:fillRect/>
                  </a:stretch>
                </p:blipFill>
                <p:spPr>
                  <a:xfrm>
                    <a:off x="2057400" y="1219200"/>
                    <a:ext cx="2514600" cy="459130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 descr="F2relerr_d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50786" t="4444" r="2222" b="5934"/>
                <a:stretch>
                  <a:fillRect/>
                </a:stretch>
              </p:blipFill>
              <p:spPr>
                <a:xfrm>
                  <a:off x="2743200" y="1143000"/>
                  <a:ext cx="2397294" cy="4572001"/>
                </a:xfrm>
                <a:prstGeom prst="rect">
                  <a:avLst/>
                </a:prstGeom>
              </p:spPr>
            </p:pic>
          </p:grpSp>
          <p:sp>
            <p:nvSpPr>
              <p:cNvPr id="29" name="Rectangle 28"/>
              <p:cNvSpPr/>
              <p:nvPr/>
            </p:nvSpPr>
            <p:spPr>
              <a:xfrm>
                <a:off x="2060664" y="838200"/>
                <a:ext cx="1819729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2200" b="1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W</a:t>
                </a:r>
                <a:r>
                  <a:rPr lang="en-US" sz="2200" b="1" baseline="30000" dirty="0" smtClean="0">
                    <a:ln/>
                    <a:solidFill>
                      <a:srgbClr val="BA166C"/>
                    </a:solidFill>
                    <a:latin typeface="Franklin Gothic Medium" pitchFamily="34" charset="0"/>
                  </a:rPr>
                  <a:t>2</a:t>
                </a:r>
                <a:r>
                  <a:rPr lang="en-US" sz="2200" b="1" cap="none" spc="0" dirty="0" smtClean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rPr>
                  <a:t> &gt; 3 GeV</a:t>
                </a:r>
                <a:r>
                  <a:rPr lang="en-US" sz="2200" b="1" cap="none" spc="0" baseline="30000" dirty="0" smtClean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rPr>
                  <a:t>2</a:t>
                </a:r>
                <a:r>
                  <a:rPr lang="en-US" sz="2200" b="1" cap="none" spc="0" dirty="0" smtClean="0">
                    <a:ln/>
                    <a:solidFill>
                      <a:srgbClr val="BA166C"/>
                    </a:solidFill>
                    <a:effectLst/>
                    <a:latin typeface="Franklin Gothic Medium" pitchFamily="34" charset="0"/>
                  </a:rPr>
                  <a:t>  </a:t>
                </a:r>
                <a:endParaRPr lang="en-US" sz="2200" b="1" cap="none" spc="0" baseline="30000" dirty="0">
                  <a:ln/>
                  <a:solidFill>
                    <a:srgbClr val="BA166C"/>
                  </a:solidFill>
                  <a:effectLst/>
                  <a:latin typeface="Franklin Gothic Medium" pitchFamily="34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38200" y="5040868"/>
              <a:ext cx="8224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proton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00400" y="5040868"/>
              <a:ext cx="10713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Franklin Gothic Medium" pitchFamily="34" charset="0"/>
                </a:rPr>
                <a:t>deuteron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</TotalTime>
  <Words>1950</Words>
  <Application>Microsoft Office PowerPoint</Application>
  <PresentationFormat>On-screen Show (4:3)</PresentationFormat>
  <Paragraphs>226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confacct</cp:lastModifiedBy>
  <cp:revision>848</cp:revision>
  <dcterms:created xsi:type="dcterms:W3CDTF">2006-08-16T00:00:00Z</dcterms:created>
  <dcterms:modified xsi:type="dcterms:W3CDTF">2010-01-22T13:21:56Z</dcterms:modified>
</cp:coreProperties>
</file>