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57" r:id="rId1"/>
  </p:sldMasterIdLst>
  <p:notesMasterIdLst>
    <p:notesMasterId r:id="rId80"/>
  </p:notesMasterIdLst>
  <p:handoutMasterIdLst>
    <p:handoutMasterId r:id="rId81"/>
  </p:handoutMasterIdLst>
  <p:sldIdLst>
    <p:sldId id="300" r:id="rId2"/>
    <p:sldId id="301" r:id="rId3"/>
    <p:sldId id="441" r:id="rId4"/>
    <p:sldId id="442" r:id="rId5"/>
    <p:sldId id="443" r:id="rId6"/>
    <p:sldId id="444" r:id="rId7"/>
    <p:sldId id="445" r:id="rId8"/>
    <p:sldId id="446" r:id="rId9"/>
    <p:sldId id="447" r:id="rId10"/>
    <p:sldId id="448" r:id="rId11"/>
    <p:sldId id="449" r:id="rId12"/>
    <p:sldId id="450" r:id="rId13"/>
    <p:sldId id="451" r:id="rId14"/>
    <p:sldId id="452" r:id="rId15"/>
    <p:sldId id="454" r:id="rId16"/>
    <p:sldId id="455" r:id="rId17"/>
    <p:sldId id="456" r:id="rId18"/>
    <p:sldId id="457" r:id="rId19"/>
    <p:sldId id="458" r:id="rId20"/>
    <p:sldId id="459" r:id="rId21"/>
    <p:sldId id="460" r:id="rId22"/>
    <p:sldId id="461" r:id="rId23"/>
    <p:sldId id="462" r:id="rId24"/>
    <p:sldId id="463" r:id="rId25"/>
    <p:sldId id="464" r:id="rId26"/>
    <p:sldId id="465" r:id="rId27"/>
    <p:sldId id="466" r:id="rId28"/>
    <p:sldId id="467" r:id="rId29"/>
    <p:sldId id="468" r:id="rId30"/>
    <p:sldId id="469" r:id="rId31"/>
    <p:sldId id="470" r:id="rId32"/>
    <p:sldId id="471" r:id="rId33"/>
    <p:sldId id="472" r:id="rId34"/>
    <p:sldId id="473" r:id="rId35"/>
    <p:sldId id="474" r:id="rId36"/>
    <p:sldId id="475" r:id="rId37"/>
    <p:sldId id="476" r:id="rId38"/>
    <p:sldId id="477" r:id="rId39"/>
    <p:sldId id="478" r:id="rId40"/>
    <p:sldId id="480" r:id="rId41"/>
    <p:sldId id="481" r:id="rId42"/>
    <p:sldId id="482" r:id="rId43"/>
    <p:sldId id="453" r:id="rId44"/>
    <p:sldId id="483" r:id="rId45"/>
    <p:sldId id="484" r:id="rId46"/>
    <p:sldId id="485" r:id="rId47"/>
    <p:sldId id="486" r:id="rId48"/>
    <p:sldId id="487" r:id="rId49"/>
    <p:sldId id="488" r:id="rId50"/>
    <p:sldId id="489" r:id="rId51"/>
    <p:sldId id="490" r:id="rId52"/>
    <p:sldId id="411" r:id="rId53"/>
    <p:sldId id="412" r:id="rId54"/>
    <p:sldId id="413" r:id="rId55"/>
    <p:sldId id="330" r:id="rId56"/>
    <p:sldId id="337" r:id="rId57"/>
    <p:sldId id="332" r:id="rId58"/>
    <p:sldId id="426" r:id="rId59"/>
    <p:sldId id="355" r:id="rId60"/>
    <p:sldId id="440" r:id="rId61"/>
    <p:sldId id="367" r:id="rId62"/>
    <p:sldId id="404" r:id="rId63"/>
    <p:sldId id="405" r:id="rId64"/>
    <p:sldId id="406" r:id="rId65"/>
    <p:sldId id="423" r:id="rId66"/>
    <p:sldId id="424" r:id="rId67"/>
    <p:sldId id="425" r:id="rId68"/>
    <p:sldId id="428" r:id="rId69"/>
    <p:sldId id="429" r:id="rId70"/>
    <p:sldId id="430" r:id="rId71"/>
    <p:sldId id="436" r:id="rId72"/>
    <p:sldId id="383" r:id="rId73"/>
    <p:sldId id="384" r:id="rId74"/>
    <p:sldId id="380" r:id="rId75"/>
    <p:sldId id="381" r:id="rId76"/>
    <p:sldId id="382" r:id="rId77"/>
    <p:sldId id="334" r:id="rId78"/>
    <p:sldId id="335" r:id="rId79"/>
  </p:sldIdLst>
  <p:sldSz cx="9144000" cy="6858000" type="screen4x3"/>
  <p:notesSz cx="6985000" cy="9282113"/>
  <p:embeddedFontLst>
    <p:embeddedFont>
      <p:font typeface="Verdana" pitchFamily="34" charset="0"/>
      <p:regular r:id="rId82"/>
      <p:bold r:id="rId83"/>
      <p:italic r:id="rId84"/>
      <p:boldItalic r:id="rId85"/>
    </p:embeddedFont>
    <p:embeddedFont>
      <p:font typeface="Tahoma" pitchFamily="34" charset="0"/>
      <p:regular r:id="rId86"/>
      <p:bold r:id="rId87"/>
    </p:embeddedFont>
    <p:embeddedFont>
      <p:font typeface="Comic Sans MS" pitchFamily="66" charset="0"/>
      <p:regular r:id="rId88"/>
      <p:bold r:id="rId89"/>
    </p:embeddedFont>
    <p:embeddedFont>
      <p:font typeface="Times" pitchFamily="18" charset="0"/>
      <p:regular r:id="rId90"/>
      <p:bold r:id="rId91"/>
      <p:italic r:id="rId92"/>
      <p:boldItalic r:id="rId93"/>
    </p:embeddedFont>
  </p:embeddedFontLst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sz="2400" b="1" i="1" kern="1200">
        <a:solidFill>
          <a:schemeClr val="folHlink"/>
        </a:solidFill>
        <a:latin typeface="Verdana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FF00"/>
    <a:srgbClr val="00FFFF"/>
    <a:srgbClr val="FF9933"/>
    <a:srgbClr val="6600CC"/>
    <a:srgbClr val="FFFF00"/>
    <a:srgbClr val="003399"/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2866" autoAdjust="0"/>
  </p:normalViewPr>
  <p:slideViewPr>
    <p:cSldViewPr>
      <p:cViewPr varScale="1">
        <p:scale>
          <a:sx n="88" d="100"/>
          <a:sy n="88" d="100"/>
        </p:scale>
        <p:origin x="-96" y="-34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6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font" Target="fonts/font3.fntdata"/><Relationship Id="rId89" Type="http://schemas.openxmlformats.org/officeDocument/2006/relationships/font" Target="fonts/font8.fntdata"/><Relationship Id="rId97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font" Target="fonts/font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.fntdata"/><Relationship Id="rId90" Type="http://schemas.openxmlformats.org/officeDocument/2006/relationships/font" Target="fonts/font9.fntdata"/><Relationship Id="rId95" Type="http://schemas.openxmlformats.org/officeDocument/2006/relationships/viewProps" Target="view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notesMaster" Target="notesMasters/notesMaster1.xml"/><Relationship Id="rId85" Type="http://schemas.openxmlformats.org/officeDocument/2006/relationships/font" Target="fonts/font4.fntdata"/><Relationship Id="rId93" Type="http://schemas.openxmlformats.org/officeDocument/2006/relationships/font" Target="fonts/font12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font" Target="fonts/font2.fntdata"/><Relationship Id="rId88" Type="http://schemas.openxmlformats.org/officeDocument/2006/relationships/font" Target="fonts/font7.fntdata"/><Relationship Id="rId91" Type="http://schemas.openxmlformats.org/officeDocument/2006/relationships/font" Target="fonts/font10.fntdata"/><Relationship Id="rId9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handoutMaster" Target="handoutMasters/handoutMaster1.xml"/><Relationship Id="rId86" Type="http://schemas.openxmlformats.org/officeDocument/2006/relationships/font" Target="fonts/font5.fntdata"/><Relationship Id="rId9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image" Target="../media/image71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wmf"/><Relationship Id="rId1" Type="http://schemas.openxmlformats.org/officeDocument/2006/relationships/image" Target="../media/image7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NULL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80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8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png"/><Relationship Id="rId2" Type="http://schemas.openxmlformats.org/officeDocument/2006/relationships/image" Target="../media/image141.png"/><Relationship Id="rId1" Type="http://schemas.openxmlformats.org/officeDocument/2006/relationships/image" Target="../media/image140.png"/></Relationships>
</file>

<file path=ppt/drawings/_rels/vmlDrawing9.v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wmf"/><Relationship Id="rId2" Type="http://schemas.openxmlformats.org/officeDocument/2006/relationships/image" Target="../media/image148.emf"/><Relationship Id="rId1" Type="http://schemas.openxmlformats.org/officeDocument/2006/relationships/image" Target="../media/image147.emf"/><Relationship Id="rId5" Type="http://schemas.openxmlformats.org/officeDocument/2006/relationships/image" Target="../media/image151.wmf"/><Relationship Id="rId4" Type="http://schemas.openxmlformats.org/officeDocument/2006/relationships/image" Target="../media/image150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 b="0" i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0" i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 b="0" i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95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0" i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3737142F-6458-487C-83AB-A296D735F7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78424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l" defTabSz="930275">
              <a:defRPr sz="1200" b="0" i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8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957638" y="0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>
            <a:lvl1pPr algn="r" defTabSz="930275">
              <a:defRPr sz="1200" b="0" i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059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71575" y="696913"/>
            <a:ext cx="4640263" cy="34798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14438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31863" y="4408488"/>
            <a:ext cx="5121275" cy="4176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14439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18563"/>
            <a:ext cx="3027363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l" defTabSz="930275">
              <a:defRPr sz="1200" b="0" i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439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957638" y="8818563"/>
            <a:ext cx="3027362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949" tIns="46474" rIns="92949" bIns="46474" numCol="1" anchor="b" anchorCtr="0" compatLnSpc="1">
            <a:prstTxWarp prst="textNoShape">
              <a:avLst/>
            </a:prstTxWarp>
          </a:bodyPr>
          <a:lstStyle>
            <a:lvl1pPr algn="r" defTabSz="930275">
              <a:defRPr sz="1200" b="0" i="0">
                <a:solidFill>
                  <a:schemeClr val="tx1"/>
                </a:solidFill>
                <a:latin typeface="Tahoma" pitchFamily="34" charset="0"/>
              </a:defRPr>
            </a:lvl1pPr>
          </a:lstStyle>
          <a:p>
            <a:pPr>
              <a:defRPr/>
            </a:pPr>
            <a:fld id="{3B68D1CC-E6E0-4F0C-9F2B-F64AF983268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007932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Comic Sans MS" pitchFamily="66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2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11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12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13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14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43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44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45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46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47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48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3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49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50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A31EBF8C-4C64-489B-B9D4-D6D3C37FF26D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65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3163" y="696913"/>
            <a:ext cx="4638675" cy="3479800"/>
          </a:xfrm>
          <a:ln w="12700" cap="flat"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594" tIns="46798" rIns="93594" bIns="4679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2F312B83-626B-40A1-82F9-186C552E26E8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77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74750" y="698500"/>
            <a:ext cx="4635500" cy="3476625"/>
          </a:xfrm>
          <a:ln w="12700" cap="flat"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 lIns="93594" tIns="46798" rIns="93594" bIns="46798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4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5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6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7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8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9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defTabSz="930275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defTabSz="930275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fld id="{029603DB-2326-4C09-B6E6-7B0BAAE64D80}" type="slidenum">
              <a:rPr lang="en-US" sz="1200" b="0" i="0" smtClean="0">
                <a:solidFill>
                  <a:schemeClr val="tx1"/>
                </a:solidFill>
                <a:latin typeface="Tahoma" pitchFamily="34" charset="0"/>
              </a:rPr>
              <a:pPr eaLnBrk="1" hangingPunct="1"/>
              <a:t>10</a:t>
            </a:fld>
            <a:endParaRPr lang="en-US" sz="1200" b="0" i="0" smtClean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52550" y="892175"/>
            <a:ext cx="4281488" cy="3211513"/>
          </a:xfrm>
          <a:solidFill>
            <a:srgbClr val="FFFFFF"/>
          </a:solidFill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81088" y="4416425"/>
            <a:ext cx="4827587" cy="3565525"/>
          </a:xfrm>
          <a:noFill/>
        </p:spPr>
        <p:txBody>
          <a:bodyPr wrap="none" lIns="81504" tIns="40753" rIns="81504" bIns="40753" anchor="ctr"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6E4CDB-602C-4085-8D79-4B9B79BDD65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28843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1CCA11-6BF6-46D2-9EF2-157629EBA2C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899514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-34925" y="6400800"/>
            <a:ext cx="16002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502347-90CB-48EF-8BBD-C23F41C379B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1446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B8F49C-6BD3-41B3-9EC2-D38334A9ED1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6209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ABEED8-E380-400F-A6F5-1FDE5C04524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01623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438079-F975-491B-B7E0-347B9653AE2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180242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0" y="6400800"/>
            <a:ext cx="914400" cy="457200"/>
          </a:xfr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44F010-3261-4DBA-B2A6-6FA32F3743E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288217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1450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0F51D6-27D4-45F0-89A4-54930E1CA87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58599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1826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1826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AE5D2FE-C298-48CD-AD8B-53D7C0885C1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9548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0938" y="617538"/>
            <a:ext cx="7793037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82688" y="2017713"/>
            <a:ext cx="38100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145088" y="20177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145088" y="4151313"/>
            <a:ext cx="38100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1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92AC262-D34D-44C6-9B7C-EA549661CC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15541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jpeg"/><Relationship Id="rId17" Type="http://schemas.openxmlformats.org/officeDocument/2006/relationships/image" Target="../media/image6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5" name="Picture 21" descr="http://csma31.csm.jmu.edu/physics/images/department01.jpg"/>
          <p:cNvPicPr>
            <a:picLocks noChangeAspect="1" noChangeArrowheads="1"/>
          </p:cNvPicPr>
          <p:nvPr/>
        </p:nvPicPr>
        <p:blipFill>
          <a:blip r:embed="rId1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0065"/>
            <a:ext cx="914399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23" descr="c_inf_c"/>
          <p:cNvPicPr>
            <a:picLocks noChangeAspect="1" noChangeArrowheads="1"/>
          </p:cNvPicPr>
          <p:nvPr/>
        </p:nvPicPr>
        <p:blipFill>
          <a:blip r:embed="rId13">
            <a:lum bright="70000" contrast="-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38163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8" name="Rectangle 4"/>
          <p:cNvSpPr>
            <a:spLocks noChangeArrowheads="1"/>
          </p:cNvSpPr>
          <p:nvPr/>
        </p:nvSpPr>
        <p:spPr bwMode="ltGray">
          <a:xfrm>
            <a:off x="541338" y="1520825"/>
            <a:ext cx="422275" cy="474663"/>
          </a:xfrm>
          <a:prstGeom prst="rect">
            <a:avLst/>
          </a:prstGeom>
          <a:solidFill>
            <a:schemeClr val="folHlink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n-US" b="0" i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029" name="Rectangle 5"/>
          <p:cNvSpPr>
            <a:spLocks noChangeArrowheads="1"/>
          </p:cNvSpPr>
          <p:nvPr/>
        </p:nvSpPr>
        <p:spPr bwMode="ltGray">
          <a:xfrm>
            <a:off x="911225" y="1520825"/>
            <a:ext cx="368300" cy="474663"/>
          </a:xfrm>
          <a:prstGeom prst="rect">
            <a:avLst/>
          </a:prstGeom>
          <a:gradFill rotWithShape="0">
            <a:gsLst>
              <a:gs pos="0">
                <a:schemeClr val="folHlink"/>
              </a:gs>
              <a:gs pos="100000">
                <a:schemeClr val="bg1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n-US" b="0" i="0">
              <a:solidFill>
                <a:schemeClr val="tx1"/>
              </a:solidFill>
              <a:latin typeface="Tahoma" pitchFamily="34" charset="0"/>
            </a:endParaRPr>
          </a:p>
        </p:txBody>
      </p:sp>
      <p:sp>
        <p:nvSpPr>
          <p:cNvPr id="1030" name="Rectangle 7"/>
          <p:cNvSpPr>
            <a:spLocks noChangeArrowheads="1"/>
          </p:cNvSpPr>
          <p:nvPr/>
        </p:nvSpPr>
        <p:spPr bwMode="gray">
          <a:xfrm>
            <a:off x="762000" y="990600"/>
            <a:ext cx="31750" cy="10525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kumimoji="1" lang="en-US" b="0" i="0">
              <a:solidFill>
                <a:schemeClr val="tx1"/>
              </a:solidFill>
              <a:latin typeface="Tahoma" pitchFamily="34" charset="0"/>
            </a:endParaRPr>
          </a:p>
        </p:txBody>
      </p:sp>
      <p:grpSp>
        <p:nvGrpSpPr>
          <p:cNvPr id="1031" name="Group 25"/>
          <p:cNvGrpSpPr>
            <a:grpSpLocks/>
          </p:cNvGrpSpPr>
          <p:nvPr/>
        </p:nvGrpSpPr>
        <p:grpSpPr bwMode="auto">
          <a:xfrm>
            <a:off x="127000" y="609600"/>
            <a:ext cx="8542338" cy="771525"/>
            <a:chOff x="80" y="692"/>
            <a:chExt cx="5381" cy="486"/>
          </a:xfrm>
        </p:grpSpPr>
        <p:sp>
          <p:nvSpPr>
            <p:cNvPr id="1040" name="Rectangle 2"/>
            <p:cNvSpPr>
              <a:spLocks noChangeArrowheads="1"/>
            </p:cNvSpPr>
            <p:nvPr/>
          </p:nvSpPr>
          <p:spPr bwMode="ltGray">
            <a:xfrm>
              <a:off x="263" y="692"/>
              <a:ext cx="276" cy="2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en-US" b="0" i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041" name="Rectangle 3"/>
            <p:cNvSpPr>
              <a:spLocks noChangeArrowheads="1"/>
            </p:cNvSpPr>
            <p:nvPr/>
          </p:nvSpPr>
          <p:spPr bwMode="ltGray">
            <a:xfrm>
              <a:off x="504" y="692"/>
              <a:ext cx="207" cy="299"/>
            </a:xfrm>
            <a:prstGeom prst="rect">
              <a:avLst/>
            </a:prstGeom>
            <a:gradFill rotWithShape="0">
              <a:gsLst>
                <a:gs pos="0">
                  <a:schemeClr val="accent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en-US" b="0" i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042" name="Rectangle 6"/>
            <p:cNvSpPr>
              <a:spLocks noChangeArrowheads="1"/>
            </p:cNvSpPr>
            <p:nvPr/>
          </p:nvSpPr>
          <p:spPr bwMode="ltGray">
            <a:xfrm>
              <a:off x="80" y="912"/>
              <a:ext cx="353" cy="266"/>
            </a:xfrm>
            <a:prstGeom prst="rect">
              <a:avLst/>
            </a:prstGeom>
            <a:gradFill rotWithShape="0">
              <a:gsLst>
                <a:gs pos="0">
                  <a:schemeClr val="bg1"/>
                </a:gs>
                <a:gs pos="100000">
                  <a:schemeClr val="hlink"/>
                </a:gs>
              </a:gsLst>
              <a:lin ang="1890000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en-US" b="0" i="0">
                <a:solidFill>
                  <a:schemeClr val="tx1"/>
                </a:solidFill>
                <a:latin typeface="Tahoma" pitchFamily="34" charset="0"/>
              </a:endParaRPr>
            </a:p>
          </p:txBody>
        </p:sp>
        <p:sp>
          <p:nvSpPr>
            <p:cNvPr id="1043" name="Rectangle 8"/>
            <p:cNvSpPr>
              <a:spLocks noChangeArrowheads="1"/>
            </p:cNvSpPr>
            <p:nvPr/>
          </p:nvSpPr>
          <p:spPr bwMode="gray">
            <a:xfrm>
              <a:off x="279" y="1122"/>
              <a:ext cx="5182" cy="20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kumimoji="1" lang="en-US" b="0" i="0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sp>
        <p:nvSpPr>
          <p:cNvPr id="64521" name="Rectangle 9"/>
          <p:cNvSpPr>
            <a:spLocks noGrp="1" noChangeArrowheads="1"/>
          </p:cNvSpPr>
          <p:nvPr>
            <p:ph type="title"/>
          </p:nvPr>
        </p:nvSpPr>
        <p:spPr bwMode="auto">
          <a:xfrm>
            <a:off x="1150938" y="617538"/>
            <a:ext cx="7793037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33" name="Rectangle 10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7388" y="2017713"/>
            <a:ext cx="82677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64528" name="Rectangle 1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200" y="6400800"/>
            <a:ext cx="16002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defRPr>
            </a:lvl1pPr>
          </a:lstStyle>
          <a:p>
            <a:pPr>
              <a:defRPr/>
            </a:pPr>
            <a:fld id="{D62EC768-FFEA-4B13-87B0-C424E7AA569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64532" name="Text Box 20"/>
          <p:cNvSpPr txBox="1">
            <a:spLocks noChangeArrowheads="1"/>
          </p:cNvSpPr>
          <p:nvPr/>
        </p:nvSpPr>
        <p:spPr bwMode="auto">
          <a:xfrm>
            <a:off x="3946525" y="6203950"/>
            <a:ext cx="18415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endParaRPr lang="en-US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036" name="Picture 14" descr="footer_logo_trans_gray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4213" y="5867401"/>
            <a:ext cx="2329787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7" name="Rectangle 29"/>
          <p:cNvSpPr>
            <a:spLocks noChangeArrowheads="1"/>
          </p:cNvSpPr>
          <p:nvPr/>
        </p:nvSpPr>
        <p:spPr bwMode="auto">
          <a:xfrm>
            <a:off x="533400" y="6507163"/>
            <a:ext cx="6615907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hlink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lvl="2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None/>
            </a:pPr>
            <a:r>
              <a:rPr lang="en-US" sz="1400" dirty="0">
                <a:solidFill>
                  <a:srgbClr val="0000FF"/>
                </a:solidFill>
              </a:rPr>
              <a:t>Gabriel Niculescu </a:t>
            </a:r>
            <a:r>
              <a:rPr lang="en-US" sz="1400" dirty="0" smtClean="0">
                <a:solidFill>
                  <a:srgbClr val="0000FF"/>
                </a:solidFill>
              </a:rPr>
              <a:t>– Hall C Summer</a:t>
            </a:r>
            <a:r>
              <a:rPr lang="en-US" sz="1400" baseline="0" dirty="0" smtClean="0">
                <a:solidFill>
                  <a:srgbClr val="0000FF"/>
                </a:solidFill>
              </a:rPr>
              <a:t> Workshop, 2013</a:t>
            </a:r>
            <a:endParaRPr lang="en-US" sz="1400" dirty="0">
              <a:solidFill>
                <a:srgbClr val="0000FF"/>
              </a:solidFill>
            </a:endParaRPr>
          </a:p>
        </p:txBody>
      </p:sp>
      <p:pic>
        <p:nvPicPr>
          <p:cNvPr id="1038" name="Picture 21" descr="purple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" cy="1206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30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15260" y="1"/>
            <a:ext cx="628739" cy="603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hlink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6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</p:sldLayoutIdLst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 b="1" i="1">
          <a:solidFill>
            <a:schemeClr val="folHlink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Blip>
          <a:blip r:embed="rId17"/>
        </a:buBlip>
        <a:defRPr sz="3200" b="1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Blip>
          <a:blip r:embed="rId17"/>
        </a:buBlip>
        <a:defRPr sz="2800" b="1" i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Blip>
          <a:blip r:embed="rId17"/>
        </a:buBlip>
        <a:defRPr sz="2400" b="1" i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Wingdings" pitchFamily="2" charset="2"/>
        <a:buBlip>
          <a:blip r:embed="rId17"/>
        </a:buBlip>
        <a:defRPr sz="2000" b="1" i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 sz="2000" b="1" i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 sz="2000" b="1" i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 sz="2000" b="1" i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 sz="2000" b="1" i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Font typeface="Wingdings" pitchFamily="2" charset="2"/>
        <a:buBlip>
          <a:blip r:embed="rId17"/>
        </a:buBlip>
        <a:defRPr sz="2000" b="1" i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gif"/><Relationship Id="rId5" Type="http://schemas.openxmlformats.org/officeDocument/2006/relationships/hyperlink" Target="gn_schedule_spring2013.pdf" TargetMode="External"/><Relationship Id="rId4" Type="http://schemas.openxmlformats.org/officeDocument/2006/relationships/hyperlink" Target="gn_schedule_fall2013.pdf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eg"/><Relationship Id="rId5" Type="http://schemas.openxmlformats.org/officeDocument/2006/relationships/image" Target="../media/image9.gif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72.e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71.em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74.wmf"/><Relationship Id="rId5" Type="http://schemas.openxmlformats.org/officeDocument/2006/relationships/oleObject" Target="../embeddings/oleObject5.bin"/><Relationship Id="rId4" Type="http://schemas.openxmlformats.org/officeDocument/2006/relationships/image" Target="../media/image73.wm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4.v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hyperlink" Target="http://www.nap.edu/catalog.php?record_id=12999" TargetMode="External"/><Relationship Id="rId4" Type="http://schemas.openxmlformats.org/officeDocument/2006/relationships/image" Target="../media/image13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80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8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6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81.png"/><Relationship Id="rId5" Type="http://schemas.openxmlformats.org/officeDocument/2006/relationships/image" Target="../media/image80.wmf"/><Relationship Id="rId4" Type="http://schemas.openxmlformats.org/officeDocument/2006/relationships/oleObject" Target="../embeddings/oleObject8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hyperlink" Target="applic_gabriel_template.pdf" TargetMode="Externa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4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5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4.jpeg"/><Relationship Id="rId4" Type="http://schemas.openxmlformats.org/officeDocument/2006/relationships/image" Target="../media/image93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wmf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0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7.jpeg"/><Relationship Id="rId4" Type="http://schemas.openxmlformats.org/officeDocument/2006/relationships/image" Target="../media/image10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84.jpeg"/><Relationship Id="rId5" Type="http://schemas.openxmlformats.org/officeDocument/2006/relationships/image" Target="../media/image108.wmf"/><Relationship Id="rId4" Type="http://schemas.openxmlformats.org/officeDocument/2006/relationships/oleObject" Target="../embeddings/oleObject9.bin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4.png"/><Relationship Id="rId4" Type="http://schemas.openxmlformats.org/officeDocument/2006/relationships/image" Target="../media/image113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5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0.jpe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eg"/><Relationship Id="rId2" Type="http://schemas.openxmlformats.org/officeDocument/2006/relationships/image" Target="../media/image12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5.jpeg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g"/><Relationship Id="rId4" Type="http://schemas.openxmlformats.org/officeDocument/2006/relationships/image" Target="../media/image19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5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30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3.jpeg"/><Relationship Id="rId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134.jpe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png"/><Relationship Id="rId2" Type="http://schemas.openxmlformats.org/officeDocument/2006/relationships/image" Target="../media/image13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png"/><Relationship Id="rId2" Type="http://schemas.openxmlformats.org/officeDocument/2006/relationships/image" Target="../media/image138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1.png"/><Relationship Id="rId3" Type="http://schemas.openxmlformats.org/officeDocument/2006/relationships/image" Target="../media/image134.jpeg"/><Relationship Id="rId7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140.png"/><Relationship Id="rId5" Type="http://schemas.openxmlformats.org/officeDocument/2006/relationships/oleObject" Target="../embeddings/oleObject10.bin"/><Relationship Id="rId10" Type="http://schemas.openxmlformats.org/officeDocument/2006/relationships/image" Target="../media/image142.png"/><Relationship Id="rId4" Type="http://schemas.openxmlformats.org/officeDocument/2006/relationships/image" Target="../media/image143.jpeg"/><Relationship Id="rId9" Type="http://schemas.openxmlformats.org/officeDocument/2006/relationships/oleObject" Target="../embeddings/oleObject12.bin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png"/><Relationship Id="rId2" Type="http://schemas.openxmlformats.org/officeDocument/2006/relationships/image" Target="../media/image14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2.jpeg"/><Relationship Id="rId13" Type="http://schemas.openxmlformats.org/officeDocument/2006/relationships/oleObject" Target="../embeddings/oleObject17.bin"/><Relationship Id="rId3" Type="http://schemas.openxmlformats.org/officeDocument/2006/relationships/notesSlide" Target="../notesSlides/notesSlide23.xml"/><Relationship Id="rId7" Type="http://schemas.openxmlformats.org/officeDocument/2006/relationships/image" Target="../media/image148.emf"/><Relationship Id="rId12" Type="http://schemas.openxmlformats.org/officeDocument/2006/relationships/image" Target="../media/image150.wmf"/><Relationship Id="rId2" Type="http://schemas.openxmlformats.org/officeDocument/2006/relationships/slideLayout" Target="../slideLayouts/slideLayout10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4.bin"/><Relationship Id="rId11" Type="http://schemas.openxmlformats.org/officeDocument/2006/relationships/oleObject" Target="../embeddings/oleObject16.bin"/><Relationship Id="rId5" Type="http://schemas.openxmlformats.org/officeDocument/2006/relationships/image" Target="../media/image147.emf"/><Relationship Id="rId10" Type="http://schemas.openxmlformats.org/officeDocument/2006/relationships/image" Target="../media/image149.wmf"/><Relationship Id="rId4" Type="http://schemas.openxmlformats.org/officeDocument/2006/relationships/oleObject" Target="../embeddings/oleObject13.bin"/><Relationship Id="rId9" Type="http://schemas.openxmlformats.org/officeDocument/2006/relationships/oleObject" Target="../embeddings/oleObject15.bin"/><Relationship Id="rId14" Type="http://schemas.openxmlformats.org/officeDocument/2006/relationships/image" Target="../media/image151.wmf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7DB5398-12FF-40E6-839A-0E15E391BCAE}" type="slidenum">
              <a:rPr lang="en-US"/>
              <a:pPr>
                <a:defRPr/>
              </a:pPr>
              <a:t>1</a:t>
            </a:fld>
            <a:endParaRPr lang="en-US"/>
          </a:p>
        </p:txBody>
      </p:sp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6858000" cy="12192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/>
              <a:t>Teaching at an undergraduate institution</a:t>
            </a:r>
            <a:endParaRPr lang="en-US" sz="3600" dirty="0" smtClean="0">
              <a:solidFill>
                <a:schemeClr val="tx2"/>
              </a:solidFill>
            </a:endParaRPr>
          </a:p>
        </p:txBody>
      </p:sp>
      <p:sp>
        <p:nvSpPr>
          <p:cNvPr id="57446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539750" y="4114800"/>
            <a:ext cx="8229600" cy="2209800"/>
          </a:xfrm>
        </p:spPr>
        <p:txBody>
          <a:bodyPr/>
          <a:lstStyle/>
          <a:p>
            <a:pPr eaLnBrk="1" hangingPunct="1"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THE “problem”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Working toward a solution…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Working @ and undergraduate institution</a:t>
            </a:r>
          </a:p>
          <a:p>
            <a:pPr eaLnBrk="1" hangingPunct="1">
              <a:defRPr/>
            </a:pPr>
            <a:r>
              <a:rPr lang="en-US" sz="2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Improving your chances 4 an interview…</a:t>
            </a:r>
            <a:endParaRPr lang="en-US" sz="2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574469" name="Rectangle 5"/>
          <p:cNvSpPr>
            <a:spLocks noChangeArrowheads="1"/>
          </p:cNvSpPr>
          <p:nvPr/>
        </p:nvSpPr>
        <p:spPr bwMode="auto">
          <a:xfrm>
            <a:off x="1308100" y="1676400"/>
            <a:ext cx="6692900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Gabriel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Niculescu </a:t>
            </a:r>
            <a:r>
              <a:rPr lang="en-US" sz="12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(for M.I.N., K.G….)</a:t>
            </a:r>
          </a:p>
          <a:p>
            <a:pPr algn="l">
              <a:defRPr/>
            </a:pP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Associate Professor of Physics</a:t>
            </a:r>
          </a:p>
          <a:p>
            <a:pPr algn="l">
              <a:defRPr/>
            </a:pP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Department of Physics and Astronomy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  <a:p>
            <a:pPr algn="l">
              <a:defRPr/>
            </a:pPr>
            <a:r>
              <a:rPr lang="en-US" sz="1800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James Madison </a:t>
            </a: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University</a:t>
            </a:r>
            <a:endParaRPr lang="en-US" sz="1800" dirty="0">
              <a:solidFill>
                <a:srgbClr val="0000FF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706196" y="0"/>
            <a:ext cx="3713404" cy="923330"/>
          </a:xfrm>
          <a:prstGeom prst="rect">
            <a:avLst/>
          </a:prstGeom>
          <a:noFill/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Working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46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4467" grpId="0" build="p"/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10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400800" y="0"/>
            <a:ext cx="21336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318" y="634425"/>
            <a:ext cx="712368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Working at an </a:t>
            </a:r>
            <a:r>
              <a:rPr lang="en-US" sz="3200" dirty="0" smtClean="0"/>
              <a:t>UG Institution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3540125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06700" y="1427708"/>
            <a:ext cx="4979197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Like @R1s, “work” is a three-legged stool: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Teaching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Research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Service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The balance between</a:t>
            </a:r>
          </a:p>
          <a:p>
            <a:pPr algn="just"/>
            <a:r>
              <a:rPr lang="en-US" dirty="0" smtClean="0"/>
              <a:t> these is different between R1s &amp; Undergrad. Inst.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It also varies between UGs as well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@JMU is (roughly) 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40/40/20*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2" name="Picture 10" descr="three_legged_stool_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1752600"/>
            <a:ext cx="3276600" cy="325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5968601" y="3505200"/>
            <a:ext cx="43219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919486" y="4151922"/>
            <a:ext cx="43219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R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20000" y="3505200"/>
            <a:ext cx="43219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dirty="0" smtClean="0"/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5282279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  <p:bldP spid="13" grpId="0" build="p" bldLvl="2" animBg="1"/>
      <p:bldP spid="14" grpId="0" build="p" bldLvl="2" animBg="1"/>
      <p:bldP spid="15" grpId="0" build="p" bldLvl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11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400800" y="0"/>
            <a:ext cx="21336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219200" y="590882"/>
            <a:ext cx="278028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Workload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3540125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6375" y="2766536"/>
            <a:ext cx="8808700" cy="2677656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Expect a heavy(</a:t>
            </a:r>
            <a:r>
              <a:rPr lang="en-US" dirty="0" err="1" smtClean="0"/>
              <a:t>er</a:t>
            </a:r>
            <a:r>
              <a:rPr lang="en-US" dirty="0" smtClean="0"/>
              <a:t>) teaching load @UGs </a:t>
            </a:r>
            <a:r>
              <a:rPr lang="en-US" dirty="0" err="1" smtClean="0"/>
              <a:t>vs</a:t>
            </a:r>
            <a:r>
              <a:rPr lang="en-US" dirty="0" smtClean="0"/>
              <a:t> R1s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How heavy depends on several factors: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Size of the UG, size of the dept., grants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I’ve seen up to 5 classes*/week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I will show you my schedule 4 the year – it is not typical!</a:t>
            </a:r>
          </a:p>
          <a:p>
            <a:pPr marL="457200" indent="-457200" algn="just">
              <a:buBlip>
                <a:blip r:embed="rId3"/>
              </a:buBlip>
            </a:pPr>
            <a:endParaRPr lang="en-US" dirty="0" smtClean="0"/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9572" name="Picture 4" descr="http://4.bp.blogspot.com/-BeHXzcBXsoI/TqNxEE3WzqI/AAAAAAAAAoU/u3fAIuxazRE/s320/sign4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33306"/>
            <a:ext cx="1579172" cy="13949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4" name="Picture 6" descr="http://www.happyworker.com/files/poster/office-sign-workload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0"/>
            <a:ext cx="2133600" cy="275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95298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12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400800" y="0"/>
            <a:ext cx="21336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95272" y="1371600"/>
            <a:ext cx="6119928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My Teaching Workload: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3540125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9489" y="4267200"/>
            <a:ext cx="7516586" cy="83099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GN’s Fall 2013 Schedule </a:t>
            </a:r>
            <a:r>
              <a:rPr lang="en-US" dirty="0" smtClean="0">
                <a:hlinkClick r:id="rId4" action="ppaction://hlinkfile"/>
              </a:rPr>
              <a:t>- click here ;P</a:t>
            </a:r>
            <a:endParaRPr lang="en-US" dirty="0" smtClean="0"/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GN’s Spring 2013 Schedule</a:t>
            </a:r>
            <a:r>
              <a:rPr lang="en-US" dirty="0" smtClean="0">
                <a:hlinkClick r:id="rId5" action="ppaction://hlinkfile"/>
              </a:rPr>
              <a:t> - see above</a:t>
            </a:r>
            <a:endParaRPr lang="en-US" dirty="0" smtClean="0"/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9572" name="Picture 4" descr="http://4.bp.blogspot.com/-BeHXzcBXsoI/TqNxEE3WzqI/AAAAAAAAAoU/u3fAIuxazRE/s320/sign4.gif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4287" y="7937"/>
            <a:ext cx="990599" cy="8750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29165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13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400800" y="0"/>
            <a:ext cx="21336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Balancing Teachin</a:t>
            </a:r>
            <a:r>
              <a:rPr lang="en-US" sz="3200" dirty="0" smtClean="0"/>
              <a:t>g &amp; Research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3540125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524000"/>
            <a:ext cx="8941425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By far the hardest act U need 2 master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Recalibrate: id. your long-term research goals. 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Take on projects you reasonably hope to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   complete (timely). </a:t>
            </a:r>
            <a:r>
              <a:rPr lang="en-US" sz="1200" dirty="0" smtClean="0"/>
              <a:t>Think hardware!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Help (MOU) from Lab(s)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Help from other UG, R1s*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Limited (if any) help from your UG - gets better later!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Expect envy (and some resentment) from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fellow faculty…</a:t>
            </a:r>
          </a:p>
          <a:p>
            <a:pPr marL="457200" indent="-457200" algn="just">
              <a:buBlip>
                <a:blip r:embed="rId3"/>
              </a:buBlip>
            </a:pPr>
            <a:endParaRPr lang="en-US" dirty="0"/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Beware of the diff. btw. REU and RUI!!!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33761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14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400800" y="0"/>
            <a:ext cx="21336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Balancing Teachin</a:t>
            </a:r>
            <a:r>
              <a:rPr lang="en-US" sz="3200" dirty="0" smtClean="0"/>
              <a:t>g &amp; Research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3540125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2400" y="1524000"/>
            <a:ext cx="8941425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H8 to toot my own horn but: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the Particle and Nuclear Physics @ JMU (KG, MIN, GN) has been reasonably successful in the past 10 years: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50+ students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1e6+ $$ in grants (NSF, SCHEV)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Publications (100+), Awards (3)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Print, radio, TV coverage, interviews, etc.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Finished/ongoing projects @ FNAL, PSI, JLAB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Lots of students (~60) that went on into promising careers</a:t>
            </a:r>
          </a:p>
          <a:p>
            <a:pPr marL="914400" lvl="1" indent="-457200" algn="just">
              <a:buBlip>
                <a:blip r:embed="rId3"/>
              </a:buBlip>
            </a:pPr>
            <a:endParaRPr lang="en-US" dirty="0" smtClean="0"/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788590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3438988-0A39-4F14-B3D8-E0A6918F17F1}" type="slidenum">
              <a:rPr lang="en-US"/>
              <a:pPr>
                <a:defRPr/>
              </a:pPr>
              <a:t>15</a:t>
            </a:fld>
            <a:endParaRPr lang="en-US"/>
          </a:p>
        </p:txBody>
      </p:sp>
      <p:pic>
        <p:nvPicPr>
          <p:cNvPr id="30723" name="Picture 2" descr="IMG_16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6451" name="Text Box 3"/>
          <p:cNvSpPr txBox="1">
            <a:spLocks noChangeArrowheads="1"/>
          </p:cNvSpPr>
          <p:nvPr/>
        </p:nvSpPr>
        <p:spPr bwMode="auto">
          <a:xfrm>
            <a:off x="228600" y="304800"/>
            <a:ext cx="5641975" cy="6340475"/>
          </a:xfrm>
          <a:prstGeom prst="rect">
            <a:avLst/>
          </a:prstGeom>
          <a:solidFill>
            <a:srgbClr val="99CC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 rabbitGraphs() {</a:t>
            </a:r>
          </a:p>
          <a:p>
            <a:pPr algn="l">
              <a:defRPr/>
            </a:pPr>
            <a:endParaRPr lang="en-US" sz="1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endParaRPr lang="en-US" sz="1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 Voltages to look at: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*fname="RabbitTest_08_17_06_HV_800_LED_08_onechannel.root";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*fname2="RabbitTest_08_17_06_HV_800_LED_08_onechannel.root";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*fname3="RabbitTest_08_17_06_HV_750_LED_09)onechannel.root";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*chan="1";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   bns = 200;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   xmax= 20000;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   xmin= -100;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*txt = " ";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 c = 1;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//First Graph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TFile *f = new TFile(fname);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TText *t1 = new TText(6550,4000,fname);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//Display canvas according to golden ratio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TCanvas *c1 = new TCanvas("c1","RABBIT",900,556);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TH1F *h10 = new TH1F("h10",fname,bns,xmin,xmax);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h10-&gt;SetLineColor(2);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c1-&gt;Clear();</a:t>
            </a:r>
          </a:p>
          <a:p>
            <a:pPr algn="l">
              <a:defRPr/>
            </a:pPr>
            <a:endParaRPr lang="en-US" sz="1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ntped-&gt;Draw("ped&gt;&gt;h10",chan);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h10-&gt;SetFillColor(3);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h10-&gt;Draw();</a:t>
            </a:r>
          </a:p>
          <a:p>
            <a:pPr algn="l">
              <a:defRPr/>
            </a:pPr>
            <a:endParaRPr lang="en-US" sz="1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//Second Graph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TH1F *h11 = new TH1F("h11",fname2,bns,xmin,xmax);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TFile *f = new TFile(fname2);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ntped-&gt;Draw("ped&gt;&gt;h11","chan==1","same");</a:t>
            </a:r>
          </a:p>
          <a:p>
            <a:pPr algn="l">
              <a:defRPr/>
            </a:pPr>
            <a:endParaRPr lang="en-US" sz="1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endParaRPr lang="en-US" sz="10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//Third Graph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TFile *f = new TFile(fname3);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ntped-&gt;Draw("ped&gt;&gt;h11","chan==4","same");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return 1;</a:t>
            </a:r>
          </a:p>
          <a:p>
            <a:pPr algn="l">
              <a:defRPr/>
            </a:pPr>
            <a:r>
              <a:rPr lang="en-US" sz="10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}</a:t>
            </a:r>
          </a:p>
        </p:txBody>
      </p:sp>
    </p:spTree>
    <p:extLst>
      <p:ext uri="{BB962C8B-B14F-4D97-AF65-F5344CB8AC3E}">
        <p14:creationId xmlns:p14="http://schemas.microsoft.com/office/powerpoint/2010/main" val="4214821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0EA85382-CE01-46BC-B494-F7F59AC98F84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51203" name="Picture 2" descr="shms_s1x_front_vie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8458200" cy="6537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7811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4267200" cy="838200"/>
          </a:xfrm>
          <a:solidFill>
            <a:schemeClr val="bg1">
              <a:alpha val="60001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S1 design</a:t>
            </a:r>
          </a:p>
        </p:txBody>
      </p:sp>
    </p:spTree>
    <p:extLst>
      <p:ext uri="{BB962C8B-B14F-4D97-AF65-F5344CB8AC3E}">
        <p14:creationId xmlns:p14="http://schemas.microsoft.com/office/powerpoint/2010/main" val="26057356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4BEE0D2-9DE1-430E-BC68-67967781DE36}" type="slidenum">
              <a:rPr lang="en-US"/>
              <a:pPr>
                <a:defRPr/>
              </a:pPr>
              <a:t>17</a:t>
            </a:fld>
            <a:endParaRPr lang="en-US"/>
          </a:p>
        </p:txBody>
      </p:sp>
      <p:graphicFrame>
        <p:nvGraphicFramePr>
          <p:cNvPr id="635906" name="Object 2"/>
          <p:cNvGraphicFramePr>
            <a:graphicFrameLocks noChangeAspect="1"/>
          </p:cNvGraphicFramePr>
          <p:nvPr/>
        </p:nvGraphicFramePr>
        <p:xfrm>
          <a:off x="4430713" y="457200"/>
          <a:ext cx="4441825" cy="548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622" name="Bitmap Image" r:id="rId3" imgW="2629267" imgH="3247619" progId="Paint.Picture">
                  <p:embed/>
                </p:oleObj>
              </mc:Choice>
              <mc:Fallback>
                <p:oleObj name="Bitmap Image" r:id="rId3" imgW="2629267" imgH="3247619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30713" y="457200"/>
                        <a:ext cx="4441825" cy="548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35907" name="Rectangle 3"/>
          <p:cNvSpPr>
            <a:spLocks noGrp="1" noChangeArrowheads="1"/>
          </p:cNvSpPr>
          <p:nvPr>
            <p:ph type="title"/>
          </p:nvPr>
        </p:nvSpPr>
        <p:spPr>
          <a:xfrm>
            <a:off x="76200" y="76200"/>
            <a:ext cx="7162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Careful here…</a:t>
            </a:r>
          </a:p>
        </p:txBody>
      </p:sp>
      <p:sp>
        <p:nvSpPr>
          <p:cNvPr id="635908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143000" y="1371600"/>
            <a:ext cx="7772400" cy="4114800"/>
          </a:xfrm>
          <a:noFill/>
        </p:spPr>
        <p:txBody>
          <a:bodyPr/>
          <a:lstStyle/>
          <a:p>
            <a:pPr eaLnBrk="1" hangingPunct="1"/>
            <a:r>
              <a:rPr lang="en-US" smtClean="0"/>
              <a:t>Need this to avoid problems like that.</a:t>
            </a:r>
          </a:p>
        </p:txBody>
      </p:sp>
      <p:pic>
        <p:nvPicPr>
          <p:cNvPr id="63590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438400"/>
            <a:ext cx="4953000" cy="406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910" name="Line 6"/>
          <p:cNvSpPr>
            <a:spLocks noChangeShapeType="1"/>
          </p:cNvSpPr>
          <p:nvPr/>
        </p:nvSpPr>
        <p:spPr bwMode="auto">
          <a:xfrm flipV="1">
            <a:off x="2514600" y="685800"/>
            <a:ext cx="4038600" cy="762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35911" name="Line 7"/>
          <p:cNvSpPr>
            <a:spLocks noChangeShapeType="1"/>
          </p:cNvSpPr>
          <p:nvPr/>
        </p:nvSpPr>
        <p:spPr bwMode="auto">
          <a:xfrm>
            <a:off x="2133600" y="2438400"/>
            <a:ext cx="1524000" cy="1447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2266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3FA9D5AF-7FE8-4A27-93B9-4A2C18EC32C8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295952" name="Group 16"/>
          <p:cNvGrpSpPr>
            <a:grpSpLocks/>
          </p:cNvGrpSpPr>
          <p:nvPr/>
        </p:nvGrpSpPr>
        <p:grpSpPr bwMode="auto">
          <a:xfrm>
            <a:off x="0" y="838200"/>
            <a:ext cx="2486025" cy="1863725"/>
            <a:chOff x="96" y="624"/>
            <a:chExt cx="1566" cy="1174"/>
          </a:xfrm>
        </p:grpSpPr>
        <p:pic>
          <p:nvPicPr>
            <p:cNvPr id="52244" name="Picture 7" descr="Pictures 007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624"/>
              <a:ext cx="1566" cy="11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5" name="Text Box 9"/>
            <p:cNvSpPr txBox="1">
              <a:spLocks noChangeArrowheads="1"/>
            </p:cNvSpPr>
            <p:nvPr/>
          </p:nvSpPr>
          <p:spPr bwMode="auto">
            <a:xfrm>
              <a:off x="1104" y="624"/>
              <a:ext cx="522" cy="28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/>
                <a:t>I.N.</a:t>
              </a:r>
            </a:p>
          </p:txBody>
        </p:sp>
      </p:grpSp>
      <p:grpSp>
        <p:nvGrpSpPr>
          <p:cNvPr id="295954" name="Group 18"/>
          <p:cNvGrpSpPr>
            <a:grpSpLocks/>
          </p:cNvGrpSpPr>
          <p:nvPr/>
        </p:nvGrpSpPr>
        <p:grpSpPr bwMode="auto">
          <a:xfrm>
            <a:off x="2743200" y="228600"/>
            <a:ext cx="3317875" cy="2514600"/>
            <a:chOff x="1728" y="144"/>
            <a:chExt cx="2090" cy="1584"/>
          </a:xfrm>
        </p:grpSpPr>
        <p:pic>
          <p:nvPicPr>
            <p:cNvPr id="52242" name="Picture 11" descr="Pictures 00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28" y="144"/>
              <a:ext cx="2090" cy="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3" name="Text Box 17"/>
            <p:cNvSpPr txBox="1">
              <a:spLocks noChangeArrowheads="1"/>
            </p:cNvSpPr>
            <p:nvPr/>
          </p:nvSpPr>
          <p:spPr bwMode="auto">
            <a:xfrm>
              <a:off x="2400" y="1440"/>
              <a:ext cx="1400" cy="28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/>
                <a:t>Matt Burton</a:t>
              </a:r>
            </a:p>
          </p:txBody>
        </p:sp>
      </p:grpSp>
      <p:grpSp>
        <p:nvGrpSpPr>
          <p:cNvPr id="295957" name="Group 21"/>
          <p:cNvGrpSpPr>
            <a:grpSpLocks/>
          </p:cNvGrpSpPr>
          <p:nvPr/>
        </p:nvGrpSpPr>
        <p:grpSpPr bwMode="auto">
          <a:xfrm>
            <a:off x="381000" y="2209800"/>
            <a:ext cx="3317875" cy="2489200"/>
            <a:chOff x="816" y="1824"/>
            <a:chExt cx="2090" cy="1568"/>
          </a:xfrm>
        </p:grpSpPr>
        <p:pic>
          <p:nvPicPr>
            <p:cNvPr id="52240" name="Picture 19" descr="Pictures 00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6" y="1824"/>
              <a:ext cx="2090" cy="1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41" name="Text Box 20"/>
            <p:cNvSpPr txBox="1">
              <a:spLocks noChangeArrowheads="1"/>
            </p:cNvSpPr>
            <p:nvPr/>
          </p:nvSpPr>
          <p:spPr bwMode="auto">
            <a:xfrm>
              <a:off x="1152" y="3072"/>
              <a:ext cx="1709" cy="28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/>
                <a:t>Brandon Lewis</a:t>
              </a:r>
            </a:p>
          </p:txBody>
        </p:sp>
      </p:grpSp>
      <p:grpSp>
        <p:nvGrpSpPr>
          <p:cNvPr id="295960" name="Group 24"/>
          <p:cNvGrpSpPr>
            <a:grpSpLocks/>
          </p:cNvGrpSpPr>
          <p:nvPr/>
        </p:nvGrpSpPr>
        <p:grpSpPr bwMode="auto">
          <a:xfrm>
            <a:off x="4648200" y="914400"/>
            <a:ext cx="3746500" cy="2768600"/>
            <a:chOff x="2688" y="1406"/>
            <a:chExt cx="2360" cy="1744"/>
          </a:xfrm>
        </p:grpSpPr>
        <p:pic>
          <p:nvPicPr>
            <p:cNvPr id="52238" name="Picture 22" descr="IMG_069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406"/>
              <a:ext cx="2352" cy="17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9" name="Text Box 23"/>
            <p:cNvSpPr txBox="1">
              <a:spLocks noChangeArrowheads="1"/>
            </p:cNvSpPr>
            <p:nvPr/>
          </p:nvSpPr>
          <p:spPr bwMode="auto">
            <a:xfrm>
              <a:off x="3504" y="2832"/>
              <a:ext cx="1544" cy="28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/>
                <a:t>Taylor Jarrell</a:t>
              </a:r>
            </a:p>
          </p:txBody>
        </p:sp>
      </p:grpSp>
      <p:grpSp>
        <p:nvGrpSpPr>
          <p:cNvPr id="295965" name="Group 29"/>
          <p:cNvGrpSpPr>
            <a:grpSpLocks/>
          </p:cNvGrpSpPr>
          <p:nvPr/>
        </p:nvGrpSpPr>
        <p:grpSpPr bwMode="auto">
          <a:xfrm>
            <a:off x="838200" y="3886200"/>
            <a:ext cx="3581400" cy="2679700"/>
            <a:chOff x="528" y="2448"/>
            <a:chExt cx="2256" cy="1688"/>
          </a:xfrm>
        </p:grpSpPr>
        <p:pic>
          <p:nvPicPr>
            <p:cNvPr id="52236" name="Picture 25" descr="IMG_0706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8" y="2448"/>
              <a:ext cx="2256" cy="16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7" name="Text Box 26"/>
            <p:cNvSpPr txBox="1">
              <a:spLocks noChangeArrowheads="1"/>
            </p:cNvSpPr>
            <p:nvPr/>
          </p:nvSpPr>
          <p:spPr bwMode="auto">
            <a:xfrm>
              <a:off x="1248" y="3792"/>
              <a:ext cx="1528" cy="28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/>
                <a:t>Bob Michaels</a:t>
              </a:r>
            </a:p>
          </p:txBody>
        </p:sp>
      </p:grpSp>
      <p:grpSp>
        <p:nvGrpSpPr>
          <p:cNvPr id="295964" name="Group 28"/>
          <p:cNvGrpSpPr>
            <a:grpSpLocks/>
          </p:cNvGrpSpPr>
          <p:nvPr/>
        </p:nvGrpSpPr>
        <p:grpSpPr bwMode="auto">
          <a:xfrm>
            <a:off x="4419600" y="3505200"/>
            <a:ext cx="3916363" cy="2928938"/>
            <a:chOff x="2688" y="1920"/>
            <a:chExt cx="2467" cy="1845"/>
          </a:xfrm>
        </p:grpSpPr>
        <p:pic>
          <p:nvPicPr>
            <p:cNvPr id="52234" name="Picture 27" descr="Pictures 119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88" y="1920"/>
              <a:ext cx="2448" cy="18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235" name="Text Box 15"/>
            <p:cNvSpPr txBox="1">
              <a:spLocks noChangeArrowheads="1"/>
            </p:cNvSpPr>
            <p:nvPr/>
          </p:nvSpPr>
          <p:spPr bwMode="auto">
            <a:xfrm>
              <a:off x="3168" y="3456"/>
              <a:ext cx="1987" cy="288"/>
            </a:xfrm>
            <a:prstGeom prst="rect">
              <a:avLst/>
            </a:prstGeom>
            <a:solidFill>
              <a:schemeClr val="bg1">
                <a:alpha val="50195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9pPr>
            </a:lstStyle>
            <a:p>
              <a:pPr eaLnBrk="1" hangingPunct="1"/>
              <a:r>
                <a:rPr lang="en-US"/>
                <a:t>Anthony Speziale</a:t>
              </a:r>
            </a:p>
          </p:txBody>
        </p:sp>
      </p:grpSp>
      <p:sp>
        <p:nvSpPr>
          <p:cNvPr id="295938" name="Rectangle 2"/>
          <p:cNvSpPr>
            <a:spLocks noGrp="1" noChangeArrowheads="1"/>
          </p:cNvSpPr>
          <p:nvPr>
            <p:ph type="title"/>
          </p:nvPr>
        </p:nvSpPr>
        <p:spPr>
          <a:xfrm>
            <a:off x="1295399" y="228600"/>
            <a:ext cx="5463381" cy="762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the </a:t>
            </a:r>
            <a:r>
              <a:rPr lang="en-US" sz="4000" dirty="0" smtClean="0"/>
              <a:t>team (2011)… </a:t>
            </a:r>
            <a:endParaRPr lang="en-US" sz="4000" dirty="0" smtClean="0"/>
          </a:p>
        </p:txBody>
      </p:sp>
    </p:spTree>
    <p:extLst>
      <p:ext uri="{BB962C8B-B14F-4D97-AF65-F5344CB8AC3E}">
        <p14:creationId xmlns:p14="http://schemas.microsoft.com/office/powerpoint/2010/main" val="3264586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41258995-F9AE-4A9D-AE2F-C7F3C107208A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516813" cy="660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The INGN lab @JMU…</a:t>
            </a:r>
            <a:endParaRPr lang="en-US" sz="4000" smtClean="0">
              <a:solidFill>
                <a:srgbClr val="003399"/>
              </a:solidFill>
            </a:endParaRPr>
          </a:p>
        </p:txBody>
      </p:sp>
      <p:pic>
        <p:nvPicPr>
          <p:cNvPr id="54276" name="Picture 4" descr="IMG_0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1675"/>
            <a:ext cx="83058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43548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5493" name="Group 5"/>
          <p:cNvGrpSpPr>
            <a:grpSpLocks/>
          </p:cNvGrpSpPr>
          <p:nvPr/>
        </p:nvGrpSpPr>
        <p:grpSpPr bwMode="auto">
          <a:xfrm>
            <a:off x="6005512" y="1299295"/>
            <a:ext cx="2743200" cy="1676400"/>
            <a:chOff x="397" y="2740"/>
            <a:chExt cx="2268" cy="1549"/>
          </a:xfrm>
        </p:grpSpPr>
        <p:pic>
          <p:nvPicPr>
            <p:cNvPr id="5127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7" y="3064"/>
              <a:ext cx="826" cy="10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8" name="Picture 7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7" y="2740"/>
              <a:ext cx="2269" cy="1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blipFill dpi="0" rotWithShape="0">
                    <a:blip/>
                    <a:srcRect/>
                    <a:stretch>
                      <a:fillRect/>
                    </a:stretch>
                  </a:blip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2</a:t>
            </a:fld>
            <a:endParaRPr lang="en-US"/>
          </a:p>
        </p:txBody>
      </p:sp>
      <p:pic>
        <p:nvPicPr>
          <p:cNvPr id="57549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225" y="616670"/>
            <a:ext cx="3533775" cy="304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819400" y="0"/>
            <a:ext cx="57150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pic>
        <p:nvPicPr>
          <p:cNvPr id="5132" name="Picture 12" descr="http://static.ddmcdn.com/gif/fibonacci-nature-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810000"/>
            <a:ext cx="3810000" cy="2524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52400" y="616670"/>
            <a:ext cx="3657600" cy="5555530"/>
            <a:chOff x="152401" y="660933"/>
            <a:chExt cx="3401568" cy="5198364"/>
          </a:xfrm>
        </p:grpSpPr>
        <p:pic>
          <p:nvPicPr>
            <p:cNvPr id="5130" name="Picture 10" descr="http://upload.wikimedia.org/wikipedia/commons/0/04/Liber_abbaci_magliab_f124r.jp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2401" y="660933"/>
              <a:ext cx="3401568" cy="5198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134" name="Picture 14" descr="http://upload.wikimedia.org/wikipedia/commons/a/a2/Fibonacci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40153" y="4762017"/>
              <a:ext cx="813816" cy="10972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575492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5486400"/>
            <a:ext cx="2666999" cy="589661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/>
          <a:p>
            <a:pPr marL="431800" indent="-323850" defTabSz="449263" eaLnBrk="1" hangingPunct="1">
              <a:buSzPct val="45000"/>
              <a:buFont typeface="Wingdings" pitchFamily="2" charset="2"/>
              <a:buNone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  <a:tab pos="8686800" algn="l"/>
                <a:tab pos="9410700" algn="l"/>
              </a:tabLst>
            </a:pPr>
            <a:r>
              <a:rPr lang="en-GB" sz="1800" dirty="0" smtClean="0">
                <a:solidFill>
                  <a:srgbClr val="0000FF"/>
                </a:solidFill>
              </a:rPr>
              <a:t>Leonardo di Pisa - Liber Abaci (1202)</a:t>
            </a:r>
          </a:p>
        </p:txBody>
      </p:sp>
      <p:sp>
        <p:nvSpPr>
          <p:cNvPr id="6" name="Rectangle 5"/>
          <p:cNvSpPr/>
          <p:nvPr/>
        </p:nvSpPr>
        <p:spPr>
          <a:xfrm>
            <a:off x="4233606" y="754805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200012" y="1591270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1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200012" y="2438400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2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191000" y="3343870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3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191000" y="4258270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5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191000" y="5228834"/>
            <a:ext cx="67678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solidFill>
                  <a:srgbClr val="0000FF"/>
                </a:solidFill>
                <a:effectLst>
                  <a:outerShdw blurRad="50800" algn="tl" rotWithShape="0">
                    <a:srgbClr val="000000"/>
                  </a:outerShdw>
                </a:effectLst>
              </a:rPr>
              <a:t>8</a:t>
            </a:r>
            <a:endParaRPr lang="en-US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solidFill>
                <a:srgbClr val="0000FF"/>
              </a:soli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5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5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5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75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54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5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5492" grpId="0" build="p"/>
      <p:bldP spid="6" grpId="0"/>
      <p:bldP spid="17" grpId="0"/>
      <p:bldP spid="18" grpId="0"/>
      <p:bldP spid="19" grpId="0"/>
      <p:bldP spid="20" grpId="0"/>
      <p:bldP spid="2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5189AE22-E617-488F-B09C-1E54B7160FD2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97986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516813" cy="660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Optical glue test…</a:t>
            </a:r>
            <a:endParaRPr lang="en-US" sz="4000" smtClean="0">
              <a:solidFill>
                <a:srgbClr val="003399"/>
              </a:solidFill>
            </a:endParaRPr>
          </a:p>
        </p:txBody>
      </p:sp>
      <p:pic>
        <p:nvPicPr>
          <p:cNvPr id="55300" name="Picture 4" descr="IMG_07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914400"/>
            <a:ext cx="685800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1" name="Rectangle 5"/>
          <p:cNvSpPr>
            <a:spLocks noGrp="1" noChangeArrowheads="1"/>
          </p:cNvSpPr>
          <p:nvPr>
            <p:ph type="body" idx="1"/>
          </p:nvPr>
        </p:nvSpPr>
        <p:spPr>
          <a:xfrm>
            <a:off x="381000" y="1371600"/>
            <a:ext cx="3505200" cy="4038600"/>
          </a:xfrm>
          <a:noFill/>
        </p:spPr>
        <p:txBody>
          <a:bodyPr/>
          <a:lstStyle/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BC600</a:t>
            </a:r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endParaRPr lang="en-US" smtClean="0"/>
          </a:p>
          <a:p>
            <a:pPr eaLnBrk="1" hangingPunct="1">
              <a:lnSpc>
                <a:spcPct val="90000"/>
              </a:lnSpc>
            </a:pPr>
            <a:r>
              <a:rPr lang="en-US" smtClean="0"/>
              <a:t>EJ500</a:t>
            </a:r>
          </a:p>
        </p:txBody>
      </p:sp>
      <p:sp>
        <p:nvSpPr>
          <p:cNvPr id="297991" name="Freeform 7"/>
          <p:cNvSpPr>
            <a:spLocks/>
          </p:cNvSpPr>
          <p:nvPr/>
        </p:nvSpPr>
        <p:spPr bwMode="auto">
          <a:xfrm>
            <a:off x="2398713" y="4576763"/>
            <a:ext cx="333375" cy="376237"/>
          </a:xfrm>
          <a:custGeom>
            <a:avLst/>
            <a:gdLst>
              <a:gd name="T0" fmla="*/ 0 w 210"/>
              <a:gd name="T1" fmla="*/ 2147483647 h 237"/>
              <a:gd name="T2" fmla="*/ 2147483647 w 210"/>
              <a:gd name="T3" fmla="*/ 2147483647 h 237"/>
              <a:gd name="T4" fmla="*/ 2147483647 w 210"/>
              <a:gd name="T5" fmla="*/ 2147483647 h 237"/>
              <a:gd name="T6" fmla="*/ 2147483647 w 210"/>
              <a:gd name="T7" fmla="*/ 2147483647 h 237"/>
              <a:gd name="T8" fmla="*/ 2147483647 w 210"/>
              <a:gd name="T9" fmla="*/ 0 h 237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10" h="237">
                <a:moveTo>
                  <a:pt x="0" y="115"/>
                </a:moveTo>
                <a:cubicBezTo>
                  <a:pt x="2" y="140"/>
                  <a:pt x="3" y="165"/>
                  <a:pt x="7" y="189"/>
                </a:cubicBezTo>
                <a:cubicBezTo>
                  <a:pt x="10" y="205"/>
                  <a:pt x="20" y="237"/>
                  <a:pt x="20" y="237"/>
                </a:cubicBezTo>
                <a:cubicBezTo>
                  <a:pt x="53" y="185"/>
                  <a:pt x="92" y="150"/>
                  <a:pt x="129" y="101"/>
                </a:cubicBezTo>
                <a:cubicBezTo>
                  <a:pt x="144" y="58"/>
                  <a:pt x="188" y="40"/>
                  <a:pt x="210" y="0"/>
                </a:cubicBezTo>
              </a:path>
            </a:pathLst>
          </a:custGeom>
          <a:noFill/>
          <a:ln w="41275" cap="flat" cmpd="sng">
            <a:solidFill>
              <a:srgbClr val="00FF00"/>
            </a:solidFill>
            <a:prstDash val="solid"/>
            <a:miter lim="800000"/>
            <a:headEnd type="none" w="med" len="med"/>
            <a:tailEnd type="non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02872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4A317993-F626-4CD5-8237-9ED7E7AFCE7E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99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4038600" cy="660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Gluing jig…</a:t>
            </a:r>
            <a:endParaRPr lang="en-US" sz="4000" smtClean="0">
              <a:solidFill>
                <a:srgbClr val="003399"/>
              </a:solidFill>
            </a:endParaRPr>
          </a:p>
        </p:txBody>
      </p:sp>
      <p:pic>
        <p:nvPicPr>
          <p:cNvPr id="29901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76200"/>
            <a:ext cx="409575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9901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219200"/>
            <a:ext cx="4268788" cy="5370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9018" name="Rectangle 10"/>
          <p:cNvSpPr>
            <a:spLocks noGrp="1" noChangeArrowheads="1"/>
          </p:cNvSpPr>
          <p:nvPr>
            <p:ph type="body" idx="1"/>
          </p:nvPr>
        </p:nvSpPr>
        <p:spPr>
          <a:xfrm>
            <a:off x="6096000" y="5257800"/>
            <a:ext cx="2514600" cy="914400"/>
          </a:xfrm>
          <a:solidFill>
            <a:schemeClr val="bg1">
              <a:alpha val="50195"/>
            </a:scheme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600" smtClean="0">
                <a:solidFill>
                  <a:schemeClr val="folHlink"/>
                </a:solidFill>
              </a:rPr>
              <a:t>    all drawings done in Google Sketchup by Bob Michaels</a:t>
            </a:r>
          </a:p>
          <a:p>
            <a:pPr eaLnBrk="1" hangingPunct="1"/>
            <a:endParaRPr lang="en-US" sz="1600" smtClean="0">
              <a:solidFill>
                <a:schemeClr val="folHlink"/>
              </a:solidFill>
            </a:endParaRPr>
          </a:p>
        </p:txBody>
      </p:sp>
      <p:sp>
        <p:nvSpPr>
          <p:cNvPr id="299019" name="Rectangle 11"/>
          <p:cNvSpPr>
            <a:spLocks noChangeArrowheads="1"/>
          </p:cNvSpPr>
          <p:nvPr/>
        </p:nvSpPr>
        <p:spPr bwMode="auto">
          <a:xfrm>
            <a:off x="76200" y="2286000"/>
            <a:ext cx="4724400" cy="16002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Blip>
                <a:blip r:embed="rId4"/>
              </a:buBlip>
            </a:pPr>
            <a:r>
              <a:rPr lang="en-US" sz="3200">
                <a:latin typeface="Comic Sans MS" pitchFamily="66" charset="0"/>
              </a:rPr>
              <a:t>glue takes ~16hours to set properly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Blip>
                <a:blip r:embed="rId4"/>
              </a:buBlip>
            </a:pPr>
            <a:r>
              <a:rPr lang="en-US" sz="3200">
                <a:latin typeface="Comic Sans MS" pitchFamily="66" charset="0"/>
              </a:rPr>
              <a:t>Quad-core gluing jig</a:t>
            </a:r>
          </a:p>
        </p:txBody>
      </p:sp>
    </p:spTree>
    <p:extLst>
      <p:ext uri="{BB962C8B-B14F-4D97-AF65-F5344CB8AC3E}">
        <p14:creationId xmlns:p14="http://schemas.microsoft.com/office/powerpoint/2010/main" val="26299142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3223EB2D-E6F6-4FA8-82CB-67193DEB1496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0003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239000" cy="660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Gluing jig construction…</a:t>
            </a:r>
            <a:endParaRPr lang="en-US" sz="4000" smtClean="0">
              <a:solidFill>
                <a:srgbClr val="003399"/>
              </a:solidFill>
            </a:endParaRPr>
          </a:p>
        </p:txBody>
      </p:sp>
      <p:sp>
        <p:nvSpPr>
          <p:cNvPr id="57348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00039" name="Picture 7" descr="IMG_073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066800"/>
            <a:ext cx="3733800" cy="280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40" name="Picture 8" descr="IMG_075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752600"/>
            <a:ext cx="3810000" cy="287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41" name="Picture 9" descr="IMG_079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3124200"/>
            <a:ext cx="4114800" cy="3089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0042" name="Picture 10" descr="IMG_079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400" y="838200"/>
            <a:ext cx="3971925" cy="298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626664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6D531255-BD4D-48E5-8B01-194CEFB8FFFB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010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7239000" cy="660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Gluing PMTs…</a:t>
            </a:r>
            <a:endParaRPr lang="en-US" sz="4000" smtClean="0">
              <a:solidFill>
                <a:srgbClr val="003399"/>
              </a:solidFill>
            </a:endParaRPr>
          </a:p>
        </p:txBody>
      </p:sp>
      <p:pic>
        <p:nvPicPr>
          <p:cNvPr id="301064" name="Picture 8" descr="IMG_076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371600"/>
            <a:ext cx="4724400" cy="3548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1065" name="Picture 9" descr="IMG_07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875" y="1371600"/>
            <a:ext cx="4429125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1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800600"/>
            <a:ext cx="6096000" cy="1981200"/>
          </a:xfrm>
          <a:solidFill>
            <a:schemeClr val="bg1">
              <a:alpha val="89803"/>
            </a:schemeClr>
          </a:solidFill>
        </p:spPr>
        <p:txBody>
          <a:bodyPr/>
          <a:lstStyle/>
          <a:p>
            <a:pPr eaLnBrk="1" hangingPunct="1"/>
            <a:r>
              <a:rPr lang="en-US" sz="2400" smtClean="0"/>
              <a:t>Success!</a:t>
            </a:r>
          </a:p>
          <a:p>
            <a:pPr eaLnBrk="1" hangingPunct="1"/>
            <a:r>
              <a:rPr lang="en-US" sz="2400" smtClean="0"/>
              <a:t>First PMT is glued (only 79 2go!).</a:t>
            </a:r>
          </a:p>
          <a:p>
            <a:pPr eaLnBrk="1" hangingPunct="1"/>
            <a:r>
              <a:rPr lang="en-US" sz="2400" smtClean="0"/>
              <a:t>Needs tape @ the PMT-fishtail interface</a:t>
            </a:r>
          </a:p>
        </p:txBody>
      </p:sp>
    </p:spTree>
    <p:extLst>
      <p:ext uri="{BB962C8B-B14F-4D97-AF65-F5344CB8AC3E}">
        <p14:creationId xmlns:p14="http://schemas.microsoft.com/office/powerpoint/2010/main" val="3758024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5869D293-7C45-4B02-AC1D-1D823DEEED0E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302086" name="Picture 6" descr="IMG_08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14400"/>
            <a:ext cx="5334000" cy="4003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2087" name="Picture 7" descr="Pictures 10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8075" y="76200"/>
            <a:ext cx="4225925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2082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7239000" cy="660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Gluing PMTs x4…</a:t>
            </a:r>
            <a:endParaRPr lang="en-US" sz="4000" smtClean="0">
              <a:solidFill>
                <a:srgbClr val="003399"/>
              </a:solidFill>
            </a:endParaRPr>
          </a:p>
        </p:txBody>
      </p:sp>
      <p:sp>
        <p:nvSpPr>
          <p:cNvPr id="59398" name="Rectangle 8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343306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A935B4BA-21A9-4E01-86F3-BD2FE9646DC1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03109" name="Rectangle 5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5867400" cy="12700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Testing SHMS Hodo paddles</a:t>
            </a:r>
            <a:endParaRPr lang="en-US" sz="4000" smtClean="0">
              <a:solidFill>
                <a:srgbClr val="003399"/>
              </a:solidFill>
            </a:endParaRPr>
          </a:p>
        </p:txBody>
      </p:sp>
      <p:pic>
        <p:nvPicPr>
          <p:cNvPr id="60420" name="Picture 12" descr="IMG_080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233488"/>
            <a:ext cx="7200900" cy="478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3106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76200" y="1295400"/>
            <a:ext cx="5029200" cy="2209800"/>
          </a:xfrm>
          <a:solidFill>
            <a:schemeClr val="bg1">
              <a:alpha val="70195"/>
            </a:schemeClr>
          </a:solidFill>
        </p:spPr>
        <p:txBody>
          <a:bodyPr/>
          <a:lstStyle/>
          <a:p>
            <a:pPr eaLnBrk="1" hangingPunct="1"/>
            <a:r>
              <a:rPr lang="en-US" sz="2800" smtClean="0"/>
              <a:t>Light leak tests</a:t>
            </a:r>
          </a:p>
          <a:p>
            <a:pPr lvl="1" eaLnBrk="1" hangingPunct="1"/>
            <a:r>
              <a:rPr lang="en-US" sz="2400" smtClean="0"/>
              <a:t>Ambient light</a:t>
            </a:r>
          </a:p>
          <a:p>
            <a:pPr lvl="1" eaLnBrk="1" hangingPunct="1"/>
            <a:r>
              <a:rPr lang="en-US" sz="2400" smtClean="0"/>
              <a:t>Flashlight</a:t>
            </a:r>
          </a:p>
          <a:p>
            <a:pPr eaLnBrk="1" hangingPunct="1"/>
            <a:r>
              <a:rPr lang="en-US" sz="2800" smtClean="0"/>
              <a:t>Radioactive Source</a:t>
            </a:r>
          </a:p>
        </p:txBody>
      </p:sp>
    </p:spTree>
    <p:extLst>
      <p:ext uri="{BB962C8B-B14F-4D97-AF65-F5344CB8AC3E}">
        <p14:creationId xmlns:p14="http://schemas.microsoft.com/office/powerpoint/2010/main" val="341658426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113B50F7-1745-473F-8006-4AADE859F1EA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304133" name="Picture 5" descr="Pictures 1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0"/>
            <a:ext cx="2590800" cy="1944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4134" name="Picture 6" descr="einstei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04800"/>
            <a:ext cx="8077200" cy="646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4130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" y="76200"/>
            <a:ext cx="8839200" cy="6604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Testing SHMS Hodo paddles</a:t>
            </a:r>
            <a:endParaRPr lang="en-US" sz="4000" smtClean="0">
              <a:solidFill>
                <a:srgbClr val="003399"/>
              </a:solidFill>
            </a:endParaRPr>
          </a:p>
        </p:txBody>
      </p:sp>
      <p:grpSp>
        <p:nvGrpSpPr>
          <p:cNvPr id="304139" name="Group 11"/>
          <p:cNvGrpSpPr>
            <a:grpSpLocks/>
          </p:cNvGrpSpPr>
          <p:nvPr/>
        </p:nvGrpSpPr>
        <p:grpSpPr bwMode="auto">
          <a:xfrm>
            <a:off x="76200" y="2362200"/>
            <a:ext cx="7924800" cy="4495800"/>
            <a:chOff x="48" y="1488"/>
            <a:chExt cx="4992" cy="2832"/>
          </a:xfrm>
        </p:grpSpPr>
        <p:sp>
          <p:nvSpPr>
            <p:cNvPr id="61447" name="Rectangle 7"/>
            <p:cNvSpPr>
              <a:spLocks noChangeArrowheads="1"/>
            </p:cNvSpPr>
            <p:nvPr/>
          </p:nvSpPr>
          <p:spPr bwMode="auto">
            <a:xfrm>
              <a:off x="3984" y="4080"/>
              <a:ext cx="1056" cy="24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None/>
              </a:pPr>
              <a:r>
                <a:rPr lang="en-US">
                  <a:latin typeface="Comic Sans MS" pitchFamily="66" charset="0"/>
                </a:rPr>
                <a:t>Distance</a:t>
              </a:r>
            </a:p>
          </p:txBody>
        </p:sp>
        <p:sp>
          <p:nvSpPr>
            <p:cNvPr id="61448" name="Rectangle 9"/>
            <p:cNvSpPr>
              <a:spLocks noChangeArrowheads="1"/>
            </p:cNvSpPr>
            <p:nvPr/>
          </p:nvSpPr>
          <p:spPr bwMode="auto">
            <a:xfrm rot="-5400000">
              <a:off x="-228" y="1764"/>
              <a:ext cx="792" cy="240"/>
            </a:xfrm>
            <a:prstGeom prst="rect">
              <a:avLst/>
            </a:prstGeom>
            <a:solidFill>
              <a:schemeClr val="bg1">
                <a:alpha val="89803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342900" indent="-342900">
                <a:spcBef>
                  <a:spcPct val="20000"/>
                </a:spcBef>
                <a:buClr>
                  <a:schemeClr val="folHlink"/>
                </a:buClr>
                <a:buFont typeface="Wingdings" pitchFamily="2" charset="2"/>
                <a:buNone/>
              </a:pPr>
              <a:r>
                <a:rPr lang="en-US">
                  <a:latin typeface="Comic Sans MS" pitchFamily="66" charset="0"/>
                </a:rPr>
                <a:t>Counts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0370313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FE61A184-48F2-4014-84E1-4A94B45DF8DE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305157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514600"/>
            <a:ext cx="8382000" cy="2659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5154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543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Storing finished paddles</a:t>
            </a:r>
            <a:endParaRPr lang="en-US" sz="4000" smtClean="0">
              <a:solidFill>
                <a:srgbClr val="003399"/>
              </a:solidFill>
            </a:endParaRPr>
          </a:p>
        </p:txBody>
      </p:sp>
      <p:sp>
        <p:nvSpPr>
          <p:cNvPr id="30515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6553200" cy="914400"/>
          </a:xfrm>
          <a:solidFill>
            <a:schemeClr val="bg1">
              <a:alpha val="70195"/>
            </a:schemeClr>
          </a:solidFill>
        </p:spPr>
        <p:txBody>
          <a:bodyPr/>
          <a:lstStyle/>
          <a:p>
            <a:pPr eaLnBrk="1" hangingPunct="1"/>
            <a:r>
              <a:rPr lang="en-US" sz="2400" smtClean="0"/>
              <a:t>Need reliable means for storing/transporting the HODO paddles</a:t>
            </a:r>
          </a:p>
        </p:txBody>
      </p:sp>
      <p:pic>
        <p:nvPicPr>
          <p:cNvPr id="30515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38400"/>
            <a:ext cx="8977313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524032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0E4D9EDC-1027-4673-AA4D-1E38B2A3F3F0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306185" name="Picture 9" descr="Pictures 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888" y="638175"/>
            <a:ext cx="8291512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6179" name="Rectangle 3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543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Implementing storage…</a:t>
            </a:r>
            <a:endParaRPr lang="en-US" sz="4000" smtClean="0">
              <a:solidFill>
                <a:srgbClr val="003399"/>
              </a:solidFill>
            </a:endParaRPr>
          </a:p>
        </p:txBody>
      </p:sp>
      <p:sp>
        <p:nvSpPr>
          <p:cNvPr id="306180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52400" y="838200"/>
            <a:ext cx="6553200" cy="914400"/>
          </a:xfrm>
          <a:solidFill>
            <a:schemeClr val="bg1">
              <a:alpha val="70195"/>
            </a:schemeClr>
          </a:solidFill>
        </p:spPr>
        <p:txBody>
          <a:bodyPr/>
          <a:lstStyle/>
          <a:p>
            <a:pPr eaLnBrk="1" hangingPunct="1"/>
            <a:r>
              <a:rPr lang="en-US" sz="2400" smtClean="0"/>
              <a:t>Need reliable means for storing/transporting the HODO paddles</a:t>
            </a:r>
          </a:p>
        </p:txBody>
      </p:sp>
      <p:pic>
        <p:nvPicPr>
          <p:cNvPr id="306184" name="Picture 8" descr="Pictures 1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752600"/>
            <a:ext cx="5105400" cy="383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6183" name="Picture 7" descr="Pictures 1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2860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027607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6467A1D5-8DC1-4E75-AEC8-210EE42A6B06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1129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543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dirty="0" smtClean="0"/>
              <a:t>Scintillator paddle vault</a:t>
            </a:r>
            <a:endParaRPr lang="en-US" sz="4000" dirty="0" smtClean="0">
              <a:solidFill>
                <a:srgbClr val="003399"/>
              </a:solidFill>
            </a:endParaRPr>
          </a:p>
        </p:txBody>
      </p:sp>
      <p:sp>
        <p:nvSpPr>
          <p:cNvPr id="64516" name="Rectangle 6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311304" name="Picture 8" descr="IMG_085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627063"/>
            <a:ext cx="7391400" cy="5545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5" name="Picture 9" descr="IMG_086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915988"/>
            <a:ext cx="7413625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1130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476375"/>
            <a:ext cx="7620000" cy="5076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11306" name="Picture 10" descr="IMG_086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220788"/>
            <a:ext cx="7413625" cy="5561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734649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1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1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>
          <a:xfrm>
            <a:off x="0" y="6400800"/>
            <a:ext cx="1257300" cy="457200"/>
          </a:xfrm>
        </p:spPr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819400" y="0"/>
            <a:ext cx="57150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pic>
        <p:nvPicPr>
          <p:cNvPr id="22" name="Picture 12" descr="http://static.ddmcdn.com/gif/fibonacci-natur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37" y="0"/>
            <a:ext cx="1739661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18342" y="1524000"/>
            <a:ext cx="8791189" cy="415498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Lots of PhD-granting institutions </a:t>
            </a:r>
            <a:r>
              <a:rPr lang="en-US" sz="1800" dirty="0" smtClean="0"/>
              <a:t>(here and abroad!)</a:t>
            </a:r>
            <a:endParaRPr lang="en-US" dirty="0" smtClean="0"/>
          </a:p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Based on APS 2011 data (latest available):</a:t>
            </a:r>
          </a:p>
          <a:p>
            <a:pPr marL="800100" lvl="1" indent="-342900" algn="just">
              <a:buBlip>
                <a:blip r:embed="rId4"/>
              </a:buBlip>
            </a:pPr>
            <a:r>
              <a:rPr lang="en-US" dirty="0" smtClean="0"/>
              <a:t> there are ~200 M./PhD level Univ. in the US</a:t>
            </a:r>
          </a:p>
          <a:p>
            <a:pPr marL="800100" lvl="1" indent="-342900" algn="just">
              <a:buBlip>
                <a:blip r:embed="rId4"/>
              </a:buBlip>
            </a:pPr>
            <a:r>
              <a:rPr lang="en-US" dirty="0"/>
              <a:t> </a:t>
            </a:r>
            <a:r>
              <a:rPr lang="en-US" dirty="0" smtClean="0"/>
              <a:t>produced 1578 PhDs (692 Master)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Assuming 30 faculty/R1 dept. ~6000 faculty*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so every 4 years…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The “lifetime” of an University prof. is 25++!!!</a:t>
            </a:r>
          </a:p>
          <a:p>
            <a:pPr marL="342900" indent="-342900" algn="just">
              <a:buBlip>
                <a:blip r:embed="rId4"/>
              </a:buBlip>
            </a:pPr>
            <a:endParaRPr lang="en-US" dirty="0" smtClean="0"/>
          </a:p>
          <a:p>
            <a:pPr marL="342900" indent="-342900" algn="just">
              <a:buBlip>
                <a:blip r:embed="rId4"/>
              </a:buBlip>
            </a:pPr>
            <a:endParaRPr lang="en-US" dirty="0" smtClean="0"/>
          </a:p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did not even mention foreign institutions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dirty="0"/>
              <a:t>o</a:t>
            </a:r>
            <a:r>
              <a:rPr lang="en-US" dirty="0" smtClean="0"/>
              <a:t>r “competing” fields </a:t>
            </a:r>
            <a:r>
              <a:rPr lang="en-US" dirty="0" err="1" smtClean="0"/>
              <a:t>astro</a:t>
            </a:r>
            <a:r>
              <a:rPr lang="en-US" dirty="0" smtClean="0"/>
              <a:t>*, materials, </a:t>
            </a:r>
            <a:r>
              <a:rPr lang="en-US" dirty="0" err="1" smtClean="0"/>
              <a:t>eng.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990600" y="4248899"/>
            <a:ext cx="4715201" cy="654232"/>
            <a:chOff x="990600" y="4248899"/>
            <a:chExt cx="4715201" cy="654232"/>
          </a:xfrm>
        </p:grpSpPr>
        <p:pic>
          <p:nvPicPr>
            <p:cNvPr id="25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53294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53294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358232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286" y="453294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549753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442558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453294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936" y="4507299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315" y="4373064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4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001" y="4248899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5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401" y="4401299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6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101" y="4528119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25107358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457200"/>
            <a:ext cx="7793038" cy="6016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Scintillators</a:t>
            </a:r>
            <a:r>
              <a:rPr lang="en-US" dirty="0"/>
              <a:t> to W&amp;M</a:t>
            </a:r>
          </a:p>
        </p:txBody>
      </p:sp>
      <p:sp>
        <p:nvSpPr>
          <p:cNvPr id="66563" name="Content Placeholder 2"/>
          <p:cNvSpPr>
            <a:spLocks noGrp="1"/>
          </p:cNvSpPr>
          <p:nvPr>
            <p:ph idx="4294967295"/>
          </p:nvPr>
        </p:nvSpPr>
        <p:spPr>
          <a:xfrm>
            <a:off x="990600" y="1219200"/>
            <a:ext cx="8001000" cy="4267200"/>
          </a:xfrm>
        </p:spPr>
        <p:txBody>
          <a:bodyPr/>
          <a:lstStyle/>
          <a:p>
            <a:pPr eaLnBrk="1" hangingPunct="1"/>
            <a:r>
              <a:rPr lang="en-US" smtClean="0"/>
              <a:t>W&amp;M needed some paddles to see if the support stand they build fits</a:t>
            </a:r>
          </a:p>
          <a:p>
            <a:pPr eaLnBrk="1" hangingPunct="1"/>
            <a:r>
              <a:rPr lang="en-US" smtClean="0"/>
              <a:t>Packed a crate with 9 paddles (only partially tested, need to come back to JMU).</a:t>
            </a:r>
          </a:p>
          <a:p>
            <a:pPr eaLnBrk="1" hangingPunct="1"/>
            <a:endParaRPr lang="en-US" smtClean="0"/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95372BF-713D-43B2-AC16-7E6F64D3B7B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66565" name="Picture 3" descr="C:\Users\niculemi\Desktop\IOANA\JLab\HALLC\SHMS\summer 2011\IMG_155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3390900"/>
            <a:ext cx="5715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59327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066800" y="457200"/>
            <a:ext cx="7793038" cy="6016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err="1"/>
              <a:t>Scintillators</a:t>
            </a:r>
            <a:r>
              <a:rPr lang="en-US" dirty="0"/>
              <a:t> to W&amp;M</a:t>
            </a:r>
          </a:p>
        </p:txBody>
      </p:sp>
      <p:sp>
        <p:nvSpPr>
          <p:cNvPr id="67587" name="Content Placeholder 2"/>
          <p:cNvSpPr>
            <a:spLocks noGrp="1"/>
          </p:cNvSpPr>
          <p:nvPr>
            <p:ph idx="4294967295"/>
          </p:nvPr>
        </p:nvSpPr>
        <p:spPr>
          <a:xfrm>
            <a:off x="1066800" y="1219200"/>
            <a:ext cx="7848600" cy="1066800"/>
          </a:xfrm>
        </p:spPr>
        <p:txBody>
          <a:bodyPr/>
          <a:lstStyle/>
          <a:p>
            <a:pPr eaLnBrk="1" hangingPunct="1"/>
            <a:r>
              <a:rPr lang="en-US" smtClean="0"/>
              <a:t>Delivered on 08/05/2011 b4 noon, with no apparent damage.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95372BF-713D-43B2-AC16-7E6F64D3B7B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67589" name="Picture 4" descr="C:\Users\niculemi\Desktop\IOANA\JLab\HALLC\SHMS\summer 2011\IMG_155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6800"/>
            <a:ext cx="9144000" cy="414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8913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02DE40EA-6BB9-4457-A8AC-B26002F65E0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2887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-127000"/>
            <a:ext cx="8686800" cy="660400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smtClean="0"/>
              <a:t>Meanwhile in the INGN lab @JMU…</a:t>
            </a:r>
            <a:endParaRPr lang="en-US" sz="3200" smtClean="0">
              <a:solidFill>
                <a:srgbClr val="003399"/>
              </a:solidFill>
            </a:endParaRPr>
          </a:p>
        </p:txBody>
      </p:sp>
      <p:pic>
        <p:nvPicPr>
          <p:cNvPr id="68612" name="Picture 4" descr="IMG_07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01675"/>
            <a:ext cx="8305800" cy="615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725207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9058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152400"/>
            <a:ext cx="75438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ET PMTs bases</a:t>
            </a:r>
            <a:endParaRPr lang="en-US" sz="4000" smtClean="0">
              <a:solidFill>
                <a:srgbClr val="003399"/>
              </a:solidFill>
            </a:endParaRP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143000" y="1524000"/>
            <a:ext cx="7315200" cy="1524000"/>
          </a:xfrm>
          <a:solidFill>
            <a:schemeClr val="bg1">
              <a:alpha val="70195"/>
            </a:schemeClr>
          </a:solidFill>
        </p:spPr>
        <p:txBody>
          <a:bodyPr/>
          <a:lstStyle/>
          <a:p>
            <a:pPr eaLnBrk="1" hangingPunct="1"/>
            <a:r>
              <a:rPr lang="en-US" sz="2800" smtClean="0"/>
              <a:t>“We” managed to turn these…</a:t>
            </a:r>
          </a:p>
          <a:p>
            <a:pPr eaLnBrk="1" hangingPunct="1"/>
            <a:r>
              <a:rPr lang="en-US" sz="2800" smtClean="0"/>
              <a:t>NOTE: There was no looting, this is what ET Enterprises sells as “base”</a:t>
            </a:r>
          </a:p>
        </p:txBody>
      </p:sp>
      <p:grpSp>
        <p:nvGrpSpPr>
          <p:cNvPr id="429060" name="Group 4"/>
          <p:cNvGrpSpPr>
            <a:grpSpLocks/>
          </p:cNvGrpSpPr>
          <p:nvPr/>
        </p:nvGrpSpPr>
        <p:grpSpPr bwMode="auto">
          <a:xfrm>
            <a:off x="152400" y="3124200"/>
            <a:ext cx="8886825" cy="3375025"/>
            <a:chOff x="96" y="1968"/>
            <a:chExt cx="5598" cy="2126"/>
          </a:xfrm>
        </p:grpSpPr>
        <p:pic>
          <p:nvPicPr>
            <p:cNvPr id="69637" name="Picture 5" descr="Pictures 12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6" y="1968"/>
              <a:ext cx="2832" cy="21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9638" name="Picture 6" descr="Pictures 127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24" y="1968"/>
              <a:ext cx="2670" cy="20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7379769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228600"/>
            <a:ext cx="5410200" cy="6778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ET PMTs bases </a:t>
            </a:r>
          </a:p>
        </p:txBody>
      </p:sp>
      <p:sp>
        <p:nvSpPr>
          <p:cNvPr id="70659" name="Content Placeholder 2"/>
          <p:cNvSpPr>
            <a:spLocks noGrp="1"/>
          </p:cNvSpPr>
          <p:nvPr>
            <p:ph idx="4294967295"/>
          </p:nvPr>
        </p:nvSpPr>
        <p:spPr>
          <a:xfrm>
            <a:off x="0" y="2057400"/>
            <a:ext cx="3733800" cy="3581400"/>
          </a:xfrm>
        </p:spPr>
        <p:txBody>
          <a:bodyPr/>
          <a:lstStyle/>
          <a:p>
            <a:pPr eaLnBrk="1" hangingPunct="1"/>
            <a:r>
              <a:rPr lang="en-US" sz="2800" smtClean="0"/>
              <a:t>Into these…</a:t>
            </a:r>
          </a:p>
          <a:p>
            <a:pPr eaLnBrk="1" hangingPunct="1"/>
            <a:r>
              <a:rPr lang="en-US" sz="2800" smtClean="0"/>
              <a:t>Manufactured housing</a:t>
            </a:r>
          </a:p>
          <a:p>
            <a:pPr eaLnBrk="1" hangingPunct="1"/>
            <a:r>
              <a:rPr lang="en-US" sz="2800" smtClean="0"/>
              <a:t>Labeled bases</a:t>
            </a:r>
          </a:p>
          <a:p>
            <a:pPr eaLnBrk="1" hangingPunct="1"/>
            <a:r>
              <a:rPr lang="en-US" sz="2800" smtClean="0"/>
              <a:t>Tested PMT+base assemblies – in progress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95372BF-713D-43B2-AC16-7E6F64D3B7B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70661" name="Picture 2" descr="C:\Users\niculemi\Desktop\IOANA\JLab\HALLC\SHMS\summer 2011\IMG_157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1371600"/>
            <a:ext cx="5410200" cy="405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7833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ED7F446F-B3E5-4B0D-AAF0-CF6FF0FF07E7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19490" name="Rectangle 2"/>
          <p:cNvSpPr>
            <a:spLocks noGrp="1" noChangeArrowheads="1"/>
          </p:cNvSpPr>
          <p:nvPr>
            <p:ph type="title" sz="quarter" idx="4294967295"/>
          </p:nvPr>
        </p:nvSpPr>
        <p:spPr>
          <a:xfrm>
            <a:off x="1066800" y="0"/>
            <a:ext cx="7793038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Building the ET bases</a:t>
            </a:r>
          </a:p>
        </p:txBody>
      </p:sp>
      <p:pic>
        <p:nvPicPr>
          <p:cNvPr id="71684" name="Picture 4" descr="Picture 005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838200" y="1447800"/>
            <a:ext cx="3429000" cy="2571750"/>
          </a:xfrm>
          <a:noFill/>
        </p:spPr>
      </p:pic>
      <p:pic>
        <p:nvPicPr>
          <p:cNvPr id="71685" name="Picture 6" descr="Picture 00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3886200"/>
            <a:ext cx="2641600" cy="1981200"/>
          </a:xfrm>
          <a:noFill/>
        </p:spPr>
      </p:pic>
      <p:pic>
        <p:nvPicPr>
          <p:cNvPr id="71686" name="Picture 8" descr="Picture 00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038600" y="2895600"/>
            <a:ext cx="4343400" cy="3257550"/>
          </a:xfrm>
          <a:noFill/>
        </p:spPr>
      </p:pic>
      <p:pic>
        <p:nvPicPr>
          <p:cNvPr id="71687" name="Picture 10" descr="IMG_1389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1371600"/>
            <a:ext cx="2641600" cy="1981200"/>
          </a:xfrm>
          <a:noFill/>
        </p:spPr>
      </p:pic>
    </p:spTree>
    <p:extLst>
      <p:ext uri="{BB962C8B-B14F-4D97-AF65-F5344CB8AC3E}">
        <p14:creationId xmlns:p14="http://schemas.microsoft.com/office/powerpoint/2010/main" val="22443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5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C0039F35-9450-40E0-96F8-7B0FB09AEFC1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143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676400" y="304800"/>
            <a:ext cx="64008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Thermal build-up testing…</a:t>
            </a:r>
          </a:p>
        </p:txBody>
      </p:sp>
      <p:sp>
        <p:nvSpPr>
          <p:cNvPr id="72708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1524000" y="1371600"/>
            <a:ext cx="7351713" cy="8778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2800" smtClean="0"/>
              <a:t>test PMTs under high voltage to ensure they do not overheat</a:t>
            </a:r>
          </a:p>
        </p:txBody>
      </p:sp>
      <p:pic>
        <p:nvPicPr>
          <p:cNvPr id="72709" name="Picture 4" descr="Picture 001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09800" y="2209800"/>
            <a:ext cx="3429000" cy="2571750"/>
          </a:xfrm>
          <a:noFill/>
        </p:spPr>
      </p:pic>
      <p:pic>
        <p:nvPicPr>
          <p:cNvPr id="72710" name="Picture 6" descr="Picture 00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" y="3886200"/>
            <a:ext cx="2743200" cy="2057400"/>
          </a:xfrm>
          <a:noFill/>
        </p:spPr>
      </p:pic>
      <p:pic>
        <p:nvPicPr>
          <p:cNvPr id="72711" name="Picture 8" descr="IMG_098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0" y="3505200"/>
            <a:ext cx="3429000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89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B1258067-72E9-49D8-966A-A6E10E32B38A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2256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143000" y="76200"/>
            <a:ext cx="75438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Temperature test Results</a:t>
            </a:r>
          </a:p>
        </p:txBody>
      </p:sp>
      <p:graphicFrame>
        <p:nvGraphicFramePr>
          <p:cNvPr id="73732" name="Object 4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152400" y="976313"/>
          <a:ext cx="5562600" cy="3824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8" name="Chart" r:id="rId3" imgW="5486400" imgH="3771798" progId="Excel.Chart.8">
                  <p:embed/>
                </p:oleObj>
              </mc:Choice>
              <mc:Fallback>
                <p:oleObj name="Chart" r:id="rId3" imgW="5486400" imgH="3771798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976313"/>
                        <a:ext cx="5562600" cy="382428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3733" name="Object 7"/>
          <p:cNvGraphicFramePr>
            <a:graphicFrameLocks noGrp="1" noChangeAspect="1"/>
          </p:cNvGraphicFramePr>
          <p:nvPr>
            <p:ph sz="half" idx="4294967295"/>
          </p:nvPr>
        </p:nvGraphicFramePr>
        <p:xfrm>
          <a:off x="4648200" y="3324225"/>
          <a:ext cx="4343400" cy="298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649" name="Chart" r:id="rId5" imgW="5610225" imgH="3876650" progId="Excel.Chart.8">
                  <p:embed/>
                </p:oleObj>
              </mc:Choice>
              <mc:Fallback>
                <p:oleObj name="Chart" r:id="rId5" imgW="5610225" imgH="3876650" progId="Excel.Chart.8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48200" y="3324225"/>
                        <a:ext cx="4343400" cy="29876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 cap="flat" cmpd="sng">
                            <a:solidFill>
                              <a:schemeClr val="tx1"/>
                            </a:solidFill>
                            <a:prstDash val="solid"/>
                            <a:miter lim="800000"/>
                            <a:headEnd type="none" w="med" len="med"/>
                            <a:tailEnd type="none" w="med" len="med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6059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228600"/>
            <a:ext cx="5410200" cy="6778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ET PMTs Gains </a:t>
            </a:r>
          </a:p>
        </p:txBody>
      </p:sp>
      <p:sp>
        <p:nvSpPr>
          <p:cNvPr id="74755" name="Content Placeholder 2"/>
          <p:cNvSpPr>
            <a:spLocks noGrp="1"/>
          </p:cNvSpPr>
          <p:nvPr>
            <p:ph idx="4294967295"/>
          </p:nvPr>
        </p:nvSpPr>
        <p:spPr>
          <a:xfrm>
            <a:off x="152400" y="1905000"/>
            <a:ext cx="7543800" cy="3505200"/>
          </a:xfrm>
        </p:spPr>
        <p:txBody>
          <a:bodyPr/>
          <a:lstStyle/>
          <a:p>
            <a:pPr eaLnBrk="1" hangingPunct="1"/>
            <a:r>
              <a:rPr lang="en-US" sz="2800" smtClean="0"/>
              <a:t>Measure Gain vs HV for the ET PMTs:</a:t>
            </a:r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endParaRPr lang="en-US" sz="2800" smtClean="0"/>
          </a:p>
          <a:p>
            <a:pPr eaLnBrk="1" hangingPunct="1"/>
            <a:r>
              <a:rPr lang="en-US" sz="2800" smtClean="0"/>
              <a:t>f – measured (final); 1 – 1pe; 0 – ped.</a:t>
            </a:r>
          </a:p>
          <a:p>
            <a:pPr eaLnBrk="1" hangingPunct="1"/>
            <a:r>
              <a:rPr lang="en-US" sz="2800" smtClean="0"/>
              <a:t>\sigma – width; \mu - mean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95372BF-713D-43B2-AC16-7E6F64D3B7B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pSp>
        <p:nvGrpSpPr>
          <p:cNvPr id="74757" name="Group 6"/>
          <p:cNvGrpSpPr>
            <a:grpSpLocks/>
          </p:cNvGrpSpPr>
          <p:nvPr/>
        </p:nvGrpSpPr>
        <p:grpSpPr bwMode="auto">
          <a:xfrm>
            <a:off x="762000" y="2667000"/>
            <a:ext cx="4953000" cy="1165225"/>
            <a:chOff x="480" y="1680"/>
            <a:chExt cx="3120" cy="734"/>
          </a:xfrm>
        </p:grpSpPr>
        <p:graphicFrame>
          <p:nvGraphicFramePr>
            <p:cNvPr id="74758" name="Object 7"/>
            <p:cNvGraphicFramePr>
              <a:graphicFrameLocks noChangeAspect="1"/>
            </p:cNvGraphicFramePr>
            <p:nvPr/>
          </p:nvGraphicFramePr>
          <p:xfrm>
            <a:off x="480" y="1680"/>
            <a:ext cx="1488" cy="73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72" name="Equation" r:id="rId3" imgW="977476" imgH="482391" progId="Equation.3">
                    <p:embed/>
                  </p:oleObj>
                </mc:Choice>
                <mc:Fallback>
                  <p:oleObj name="Equation" r:id="rId3" imgW="977476" imgH="482391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1680"/>
                          <a:ext cx="1488" cy="734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74759" name="Object 8"/>
            <p:cNvGraphicFramePr>
              <a:graphicFrameLocks noChangeAspect="1"/>
            </p:cNvGraphicFramePr>
            <p:nvPr/>
          </p:nvGraphicFramePr>
          <p:xfrm>
            <a:off x="2440" y="1695"/>
            <a:ext cx="1160" cy="6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3673" name="Equation" r:id="rId5" imgW="761669" imgH="431613" progId="Equation.3">
                    <p:embed/>
                  </p:oleObj>
                </mc:Choice>
                <mc:Fallback>
                  <p:oleObj name="Equation" r:id="rId5" imgW="761669" imgH="431613" progId="Equation.3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440" y="1695"/>
                          <a:ext cx="1160" cy="657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rgbClr val="808080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975094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295400" y="228600"/>
            <a:ext cx="5410200" cy="677863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ET PMTs Gains 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95372BF-713D-43B2-AC16-7E6F64D3B7B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graphicFrame>
        <p:nvGraphicFramePr>
          <p:cNvPr id="75780" name="Rectangle 4"/>
          <p:cNvGraphicFramePr>
            <a:graphicFrameLocks/>
          </p:cNvGraphicFramePr>
          <p:nvPr/>
        </p:nvGraphicFramePr>
        <p:xfrm>
          <a:off x="1524000" y="1397000"/>
          <a:ext cx="6096000" cy="406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4693" name="Equation" r:id="rId3" imgW="0" imgH="0" progId="Equation.3">
                  <p:embed/>
                </p:oleObj>
              </mc:Choice>
              <mc:Fallback>
                <p:oleObj name="Equation" r:id="rId3" imgW="0" imgH="0" progId="Equation.3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1397000"/>
                        <a:ext cx="6096000" cy="4064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5781" name="Picture 5" descr="et_official_gain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533400"/>
            <a:ext cx="3124200" cy="236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2" name="Content Placeholder 2"/>
          <p:cNvSpPr>
            <a:spLocks noGrp="1"/>
          </p:cNvSpPr>
          <p:nvPr>
            <p:ph idx="4294967295"/>
          </p:nvPr>
        </p:nvSpPr>
        <p:spPr>
          <a:xfrm>
            <a:off x="1143000" y="1066800"/>
            <a:ext cx="4191000" cy="457200"/>
          </a:xfrm>
          <a:solidFill>
            <a:schemeClr val="bg1"/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2000" smtClean="0"/>
              <a:t>And here is one of our results</a:t>
            </a:r>
          </a:p>
        </p:txBody>
      </p:sp>
      <p:pic>
        <p:nvPicPr>
          <p:cNvPr id="75783" name="Picture 7" descr="et_2252_gain_vs_volta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600200"/>
            <a:ext cx="66294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4" name="Content Placeholder 2"/>
          <p:cNvSpPr>
            <a:spLocks/>
          </p:cNvSpPr>
          <p:nvPr/>
        </p:nvSpPr>
        <p:spPr bwMode="auto">
          <a:xfrm>
            <a:off x="6248400" y="3886200"/>
            <a:ext cx="2895600" cy="990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None/>
            </a:pPr>
            <a:r>
              <a:rPr lang="en-US" sz="2800">
                <a:latin typeface="Comic Sans MS" pitchFamily="66" charset="0"/>
              </a:rPr>
              <a:t>PLEASE NOTE HV RANGE!!</a:t>
            </a:r>
          </a:p>
        </p:txBody>
      </p:sp>
    </p:spTree>
    <p:extLst>
      <p:ext uri="{BB962C8B-B14F-4D97-AF65-F5344CB8AC3E}">
        <p14:creationId xmlns:p14="http://schemas.microsoft.com/office/powerpoint/2010/main" val="35898387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4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2819400" y="0"/>
            <a:ext cx="57150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pic>
        <p:nvPicPr>
          <p:cNvPr id="22" name="Picture 12" descr="http://static.ddmcdn.com/gif/fibonacci-nature-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337" y="0"/>
            <a:ext cx="1739661" cy="1152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0866" y="2057400"/>
            <a:ext cx="8666155" cy="329320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Clearly not realistic that all the newly minted</a:t>
            </a:r>
          </a:p>
          <a:p>
            <a:pPr algn="just"/>
            <a:r>
              <a:rPr lang="en-US" dirty="0" smtClean="0"/>
              <a:t>   PhDs will be absorbed into R1s!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Some have started arguing that the production</a:t>
            </a:r>
          </a:p>
          <a:p>
            <a:pPr algn="just"/>
            <a:r>
              <a:rPr lang="en-US" dirty="0" smtClean="0"/>
              <a:t>   of degrees is too large</a:t>
            </a:r>
          </a:p>
          <a:p>
            <a:pPr marL="342900" indent="-342900" algn="just">
              <a:buBlip>
                <a:blip r:embed="rId4"/>
              </a:buBlip>
            </a:pPr>
            <a:r>
              <a:rPr lang="en-US" dirty="0" smtClean="0"/>
              <a:t>The reality is of course different…</a:t>
            </a:r>
            <a:r>
              <a:rPr lang="en-US" dirty="0" smtClean="0">
                <a:hlinkClick r:id="rId5"/>
              </a:rPr>
              <a:t>RAGS-RAC5</a:t>
            </a:r>
            <a:endParaRPr lang="en-US" dirty="0" smtClean="0"/>
          </a:p>
          <a:p>
            <a:pPr marL="342900" indent="-342900" algn="just">
              <a:buBlip>
                <a:blip r:embed="rId4"/>
              </a:buBlip>
            </a:pPr>
            <a:endParaRPr lang="en-US" dirty="0"/>
          </a:p>
          <a:p>
            <a:pPr marL="342900" indent="-342900" algn="just">
              <a:buBlip>
                <a:blip r:embed="rId4"/>
              </a:buBlip>
            </a:pPr>
            <a:r>
              <a:rPr lang="en-US" sz="800" dirty="0" smtClean="0"/>
              <a:t>My $0.02: less plug-and-play PhDs  -   more employable PhDs</a:t>
            </a:r>
          </a:p>
          <a:p>
            <a:pPr marL="342900" indent="-342900" algn="just">
              <a:buBlip>
                <a:blip r:embed="rId4"/>
              </a:buBlip>
            </a:pPr>
            <a:endParaRPr lang="en-US" dirty="0" smtClean="0"/>
          </a:p>
          <a:p>
            <a:pPr marL="342900" indent="-342900" algn="just">
              <a:buBlip>
                <a:blip r:embed="rId4"/>
              </a:buBlip>
            </a:pP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29277979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28600"/>
            <a:ext cx="7793038" cy="7540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Cosmic Ray Test Stand</a:t>
            </a:r>
          </a:p>
        </p:txBody>
      </p:sp>
      <p:pic>
        <p:nvPicPr>
          <p:cNvPr id="77827" name="Content Placeholder 4" descr="IMG_1573.JPG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448050"/>
            <a:ext cx="4546600" cy="3409950"/>
          </a:xfrm>
        </p:spPr>
      </p:pic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95372BF-713D-43B2-AC16-7E6F64D3B7B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77829" name="Picture 5" descr="cosmic_ray_test_stand_drawin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90600"/>
            <a:ext cx="6592888" cy="281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7830" name="Picture 6" descr="IMG_157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3714750"/>
            <a:ext cx="419100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866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ABE84B92-4153-4BEA-98BF-83B53E333B0F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78851" name="Picture 2" descr="test_stand0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609600"/>
            <a:ext cx="61722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28600"/>
            <a:ext cx="7793038" cy="7540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Cosmic Ray Test Stand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95372BF-713D-43B2-AC16-7E6F64D3B7B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78854" name="Picture 5" descr="cosmic_ray_test_stand_drawing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914400"/>
            <a:ext cx="2743200" cy="1173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8855" name="Rectangle 6"/>
          <p:cNvSpPr>
            <a:spLocks noChangeArrowheads="1"/>
          </p:cNvSpPr>
          <p:nvPr/>
        </p:nvSpPr>
        <p:spPr bwMode="auto">
          <a:xfrm>
            <a:off x="2362200" y="22860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A</a:t>
            </a:r>
          </a:p>
        </p:txBody>
      </p:sp>
      <p:sp>
        <p:nvSpPr>
          <p:cNvPr id="78856" name="Rectangle 7"/>
          <p:cNvSpPr>
            <a:spLocks noChangeArrowheads="1"/>
          </p:cNvSpPr>
          <p:nvPr/>
        </p:nvSpPr>
        <p:spPr bwMode="auto">
          <a:xfrm>
            <a:off x="5903913" y="2438400"/>
            <a:ext cx="41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B</a:t>
            </a:r>
          </a:p>
        </p:txBody>
      </p:sp>
      <p:sp>
        <p:nvSpPr>
          <p:cNvPr id="78857" name="Rectangle 8"/>
          <p:cNvSpPr>
            <a:spLocks noChangeArrowheads="1"/>
          </p:cNvSpPr>
          <p:nvPr/>
        </p:nvSpPr>
        <p:spPr bwMode="auto">
          <a:xfrm>
            <a:off x="4989513" y="3962400"/>
            <a:ext cx="404812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C</a:t>
            </a:r>
          </a:p>
        </p:txBody>
      </p:sp>
      <p:sp>
        <p:nvSpPr>
          <p:cNvPr id="78858" name="Rectangle 9"/>
          <p:cNvSpPr>
            <a:spLocks noChangeArrowheads="1"/>
          </p:cNvSpPr>
          <p:nvPr/>
        </p:nvSpPr>
        <p:spPr bwMode="auto">
          <a:xfrm>
            <a:off x="990600" y="3962400"/>
            <a:ext cx="109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pmtA</a:t>
            </a:r>
          </a:p>
        </p:txBody>
      </p:sp>
      <p:sp>
        <p:nvSpPr>
          <p:cNvPr id="78859" name="Rectangle 10"/>
          <p:cNvSpPr>
            <a:spLocks noChangeArrowheads="1"/>
          </p:cNvSpPr>
          <p:nvPr/>
        </p:nvSpPr>
        <p:spPr bwMode="auto">
          <a:xfrm>
            <a:off x="6324600" y="3048000"/>
            <a:ext cx="10890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pmtB</a:t>
            </a:r>
          </a:p>
        </p:txBody>
      </p:sp>
      <p:graphicFrame>
        <p:nvGraphicFramePr>
          <p:cNvPr id="78860" name="Object 11"/>
          <p:cNvGraphicFramePr>
            <a:graphicFrameLocks noChangeAspect="1"/>
          </p:cNvGraphicFramePr>
          <p:nvPr/>
        </p:nvGraphicFramePr>
        <p:xfrm>
          <a:off x="2741613" y="5373688"/>
          <a:ext cx="4878387" cy="9509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5717" name="Equation" r:id="rId5" imgW="2019300" imgH="393700" progId="Equation.3">
                  <p:embed/>
                </p:oleObj>
              </mc:Choice>
              <mc:Fallback>
                <p:oleObj name="Equation" r:id="rId5" imgW="2019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1613" y="5373688"/>
                        <a:ext cx="4878387" cy="9509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8861" name="Line 12"/>
          <p:cNvSpPr>
            <a:spLocks noChangeShapeType="1"/>
          </p:cNvSpPr>
          <p:nvPr/>
        </p:nvSpPr>
        <p:spPr bwMode="auto">
          <a:xfrm flipV="1">
            <a:off x="3884613" y="2211388"/>
            <a:ext cx="1216025" cy="457200"/>
          </a:xfrm>
          <a:prstGeom prst="line">
            <a:avLst/>
          </a:prstGeom>
          <a:noFill/>
          <a:ln w="50800">
            <a:solidFill>
              <a:srgbClr val="FF0000"/>
            </a:solidFill>
            <a:miter lim="800000"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862" name="Line 13"/>
          <p:cNvSpPr>
            <a:spLocks noChangeShapeType="1"/>
          </p:cNvSpPr>
          <p:nvPr/>
        </p:nvSpPr>
        <p:spPr bwMode="auto">
          <a:xfrm flipV="1">
            <a:off x="4038600" y="4419600"/>
            <a:ext cx="1216025" cy="457200"/>
          </a:xfrm>
          <a:prstGeom prst="line">
            <a:avLst/>
          </a:prstGeom>
          <a:noFill/>
          <a:ln w="50800">
            <a:solidFill>
              <a:srgbClr val="FF0000"/>
            </a:solidFill>
            <a:miter lim="800000"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  <p:sp>
        <p:nvSpPr>
          <p:cNvPr id="78863" name="Line 14"/>
          <p:cNvSpPr>
            <a:spLocks noChangeShapeType="1"/>
          </p:cNvSpPr>
          <p:nvPr/>
        </p:nvSpPr>
        <p:spPr bwMode="auto">
          <a:xfrm>
            <a:off x="3581400" y="2286000"/>
            <a:ext cx="1981200" cy="228600"/>
          </a:xfrm>
          <a:prstGeom prst="line">
            <a:avLst/>
          </a:prstGeom>
          <a:noFill/>
          <a:ln w="50800">
            <a:solidFill>
              <a:srgbClr val="FF0000"/>
            </a:solidFill>
            <a:miter lim="800000"/>
            <a:headEnd type="stealth" w="lg" len="lg"/>
            <a:tailEnd type="stealth" w="lg" len="lg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341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B38ABA50-EA28-4657-965A-662116DA2790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8/15/2013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79875" name="Picture 2" descr="test_stand0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762000"/>
            <a:ext cx="6115050" cy="546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914400" y="228600"/>
            <a:ext cx="7793038" cy="754063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/>
              <a:t>Cosmic Ray Test Stand</a:t>
            </a:r>
          </a:p>
        </p:txBody>
      </p:sp>
      <p:sp>
        <p:nvSpPr>
          <p:cNvPr id="4" name="Date Placeholder 3"/>
          <p:cNvSpPr txBox="1">
            <a:spLocks noGrp="1"/>
          </p:cNvSpPr>
          <p:nvPr/>
        </p:nvSpPr>
        <p:spPr bwMode="auto">
          <a:xfrm>
            <a:off x="152400" y="6248400"/>
            <a:ext cx="1905000" cy="45720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anchor="b"/>
          <a:lstStyle/>
          <a:p>
            <a:pPr>
              <a:defRPr/>
            </a:pPr>
            <a:fld id="{A95372BF-713D-43B2-AC16-7E6F64D3B7B2}" type="datetime1">
              <a:rPr lang="en-US" sz="1400"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>
                <a:defRPr/>
              </a:pPr>
              <a:t>8/15/2013</a:t>
            </a:fld>
            <a:endParaRPr lang="en-US" sz="1400"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79878" name="Rectangle 5"/>
          <p:cNvSpPr>
            <a:spLocks noChangeArrowheads="1"/>
          </p:cNvSpPr>
          <p:nvPr/>
        </p:nvSpPr>
        <p:spPr bwMode="auto">
          <a:xfrm>
            <a:off x="1066800" y="1905000"/>
            <a:ext cx="4206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A</a:t>
            </a:r>
          </a:p>
        </p:txBody>
      </p:sp>
      <p:sp>
        <p:nvSpPr>
          <p:cNvPr id="79879" name="Rectangle 6"/>
          <p:cNvSpPr>
            <a:spLocks noChangeArrowheads="1"/>
          </p:cNvSpPr>
          <p:nvPr/>
        </p:nvSpPr>
        <p:spPr bwMode="auto">
          <a:xfrm>
            <a:off x="5562600" y="1905000"/>
            <a:ext cx="41592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B</a:t>
            </a:r>
          </a:p>
        </p:txBody>
      </p:sp>
      <p:sp>
        <p:nvSpPr>
          <p:cNvPr id="79880" name="Rectangle 7"/>
          <p:cNvSpPr>
            <a:spLocks noChangeArrowheads="1"/>
          </p:cNvSpPr>
          <p:nvPr/>
        </p:nvSpPr>
        <p:spPr bwMode="auto">
          <a:xfrm>
            <a:off x="4114800" y="4267200"/>
            <a:ext cx="4048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chemeClr val="hlink"/>
                </a:solidFill>
              </a:rPr>
              <a:t>C</a:t>
            </a:r>
          </a:p>
        </p:txBody>
      </p:sp>
      <p:sp>
        <p:nvSpPr>
          <p:cNvPr id="79881" name="Rectangle 8"/>
          <p:cNvSpPr>
            <a:spLocks noChangeArrowheads="1"/>
          </p:cNvSpPr>
          <p:nvPr/>
        </p:nvSpPr>
        <p:spPr bwMode="auto">
          <a:xfrm>
            <a:off x="2133600" y="3581400"/>
            <a:ext cx="1093788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>
                <a:solidFill>
                  <a:srgbClr val="0000FF"/>
                </a:solidFill>
              </a:rPr>
              <a:t>pmtA</a:t>
            </a:r>
          </a:p>
        </p:txBody>
      </p:sp>
      <p:sp>
        <p:nvSpPr>
          <p:cNvPr id="79882" name="Rectangle 9"/>
          <p:cNvSpPr>
            <a:spLocks noChangeArrowheads="1"/>
          </p:cNvSpPr>
          <p:nvPr/>
        </p:nvSpPr>
        <p:spPr bwMode="auto">
          <a:xfrm>
            <a:off x="4038600" y="3505200"/>
            <a:ext cx="762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r>
              <a:rPr lang="en-US" sz="1200">
                <a:solidFill>
                  <a:srgbClr val="0000FF"/>
                </a:solidFill>
              </a:rPr>
              <a:t>pmtB</a:t>
            </a:r>
          </a:p>
        </p:txBody>
      </p:sp>
      <p:graphicFrame>
        <p:nvGraphicFramePr>
          <p:cNvPr id="79883" name="Object 10"/>
          <p:cNvGraphicFramePr>
            <a:graphicFrameLocks noChangeAspect="1"/>
          </p:cNvGraphicFramePr>
          <p:nvPr/>
        </p:nvGraphicFramePr>
        <p:xfrm>
          <a:off x="5867400" y="3048000"/>
          <a:ext cx="3086100" cy="6016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741" name="Equation" r:id="rId4" imgW="2019300" imgH="393700" progId="Equation.3">
                  <p:embed/>
                </p:oleObj>
              </mc:Choice>
              <mc:Fallback>
                <p:oleObj name="Equation" r:id="rId4" imgW="2019300" imgH="3937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67400" y="3048000"/>
                        <a:ext cx="3086100" cy="6016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9884" name="Picture 11" descr="test_stand0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838200"/>
            <a:ext cx="1524000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9885" name="Content Placeholder 2"/>
          <p:cNvSpPr>
            <a:spLocks/>
          </p:cNvSpPr>
          <p:nvPr/>
        </p:nvSpPr>
        <p:spPr bwMode="auto">
          <a:xfrm>
            <a:off x="1752600" y="4800600"/>
            <a:ext cx="4419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Blip>
                <a:blip r:embed="rId7"/>
              </a:buBlip>
            </a:pPr>
            <a:r>
              <a:rPr lang="en-US">
                <a:latin typeface="Comic Sans MS" pitchFamily="66" charset="0"/>
              </a:rPr>
              <a:t>Lots of flexibility</a:t>
            </a:r>
          </a:p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Blip>
                <a:blip r:embed="rId7"/>
              </a:buBlip>
            </a:pPr>
            <a:r>
              <a:rPr lang="en-US">
                <a:latin typeface="Comic Sans MS" pitchFamily="66" charset="0"/>
              </a:rPr>
              <a:t>Lots of redundancy</a:t>
            </a:r>
          </a:p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Blip>
                <a:blip r:embed="rId7"/>
              </a:buBlip>
            </a:pPr>
            <a:r>
              <a:rPr lang="en-US">
                <a:latin typeface="Comic Sans MS" pitchFamily="66" charset="0"/>
              </a:rPr>
              <a:t>Little possibility for error</a:t>
            </a:r>
          </a:p>
          <a:p>
            <a:pPr marL="342900" indent="-342900" algn="l">
              <a:spcBef>
                <a:spcPct val="20000"/>
              </a:spcBef>
              <a:buClr>
                <a:schemeClr val="folHlink"/>
              </a:buClr>
              <a:buFont typeface="Wingdings" pitchFamily="2" charset="2"/>
              <a:buBlip>
                <a:blip r:embed="rId7"/>
              </a:buBlip>
            </a:pPr>
            <a:r>
              <a:rPr lang="en-US">
                <a:latin typeface="Comic Sans MS" pitchFamily="66" charset="0"/>
              </a:rPr>
              <a:t>Slow*</a:t>
            </a:r>
          </a:p>
        </p:txBody>
      </p:sp>
    </p:spTree>
    <p:extLst>
      <p:ext uri="{BB962C8B-B14F-4D97-AF65-F5344CB8AC3E}">
        <p14:creationId xmlns:p14="http://schemas.microsoft.com/office/powerpoint/2010/main" val="436842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43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400800" y="0"/>
            <a:ext cx="21336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Service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3540125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77346" y="2438400"/>
            <a:ext cx="8941425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Both R1s and UGs want faculty 2d “service”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Outreach (community, prospective students*)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Recruiting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Seminar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…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Serving in committees, commissions, panels</a:t>
            </a:r>
          </a:p>
          <a:p>
            <a:pPr marL="457200" indent="-457200" algn="just">
              <a:buBlip>
                <a:blip r:embed="rId3"/>
              </a:buBlip>
            </a:pPr>
            <a:endParaRPr lang="en-US" dirty="0" smtClean="0"/>
          </a:p>
          <a:p>
            <a:pPr marL="914400" lvl="1" indent="-457200" algn="just">
              <a:buBlip>
                <a:blip r:embed="rId3"/>
              </a:buBlip>
            </a:pPr>
            <a:endParaRPr lang="en-US" dirty="0" smtClean="0"/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1580694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44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107721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Improving your chances for an</a:t>
            </a:r>
          </a:p>
          <a:p>
            <a:pPr algn="just"/>
            <a:r>
              <a:rPr lang="en-US" sz="3200" dirty="0" smtClean="0"/>
              <a:t>UG interview…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5334001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15488" y="2362200"/>
            <a:ext cx="8941425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If you think you can apply with same material/skill set emphasis @ a R1 &amp; @ an UG – THINK AGAIN!</a:t>
            </a:r>
          </a:p>
          <a:p>
            <a:pPr marL="457200" indent="-457200" algn="just">
              <a:buBlip>
                <a:blip r:embed="rId3"/>
              </a:buBlip>
            </a:pPr>
            <a:endParaRPr lang="en-US" dirty="0"/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Here is what not to do: </a:t>
            </a:r>
            <a:r>
              <a:rPr lang="en-US" sz="1000" dirty="0" smtClean="0">
                <a:hlinkClick r:id="rId4" action="ppaction://hlinkfile"/>
              </a:rPr>
              <a:t>applic_gabriel_template.pdf</a:t>
            </a:r>
            <a:endParaRPr lang="en-US" sz="1000" dirty="0" smtClean="0"/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“that” landed me exactly 0 (zero) interviews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08350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45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So what can a person do?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5334001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12412" y="1371600"/>
            <a:ext cx="8941425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Go and teach (as an </a:t>
            </a:r>
            <a:r>
              <a:rPr lang="en-US" dirty="0" err="1" smtClean="0"/>
              <a:t>adjoint</a:t>
            </a:r>
            <a:r>
              <a:rPr lang="en-US" dirty="0" smtClean="0"/>
              <a:t>) at one of the local schools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If teaching is something that you do not </a:t>
            </a:r>
          </a:p>
          <a:p>
            <a:pPr lvl="1" algn="just"/>
            <a:r>
              <a:rPr lang="en-US" dirty="0"/>
              <a:t>	</a:t>
            </a:r>
            <a:r>
              <a:rPr lang="en-US" dirty="0" smtClean="0"/>
              <a:t>enjoy/stand then why bother applying?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Pay especial attention to low-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level/introductory classes – these will be the bulk of your assignment at an UG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Make sure that this experience is </a:t>
            </a:r>
          </a:p>
          <a:p>
            <a:pPr lvl="1" algn="just"/>
            <a:r>
              <a:rPr lang="en-US" dirty="0"/>
              <a:t>	</a:t>
            </a:r>
            <a:r>
              <a:rPr lang="en-US" dirty="0" smtClean="0"/>
              <a:t>prominently featured in your application AND 	in your phone &amp; in-person interview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5" descr="http://upload.wikimedia.org/wikipedia/commons/thumb/d/d4/Ganditorul_de_la_Hamangia.jpg/220px-Ganditorul_de_la_Hamang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2555"/>
            <a:ext cx="1219200" cy="177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65729516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46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So what can a person do?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5334001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461" y="1447800"/>
            <a:ext cx="8941425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Educate yourself about current trends in </a:t>
            </a:r>
          </a:p>
          <a:p>
            <a:pPr algn="just"/>
            <a:r>
              <a:rPr lang="en-US" dirty="0" smtClean="0"/>
              <a:t>    teaching (techniques, hardware, lingo)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Know what clickers are, what is “active learning”, FCI, “flipped classroom”, “think-pair-share”…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… or whatever is “trendy” in physics education when you apply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don’t “talk down” any of them*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Try (really hard) to take a liking to one or two of these…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5" descr="http://upload.wikimedia.org/wikipedia/commons/thumb/d/d4/Ganditorul_de_la_Hamangia.jpg/220px-Ganditorul_de_la_Hamang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92555"/>
            <a:ext cx="1219200" cy="17733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846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47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6435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So what can a person do?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5334001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0012" y="1447346"/>
            <a:ext cx="8941425" cy="526297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Be aware of UGs biases against our field – be prepared to counteract them (best defense…)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Most faculty (including deans and the like) @ UG think that N-P physics ONLY happens @ big, national labs.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Explain how you will involve the UGs students in your research ON CAMPUS, what good/useful experience they will get…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Explain how your relationship with a </a:t>
            </a:r>
            <a:r>
              <a:rPr lang="en-US" dirty="0" err="1" smtClean="0"/>
              <a:t>nat.lab</a:t>
            </a:r>
            <a:r>
              <a:rPr lang="en-US" dirty="0" smtClean="0"/>
              <a:t>. will benefit the UG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Most UGs will want to see their students involved in some research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Think especially hard b4 offering the students to do “data analysis”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5" descr="http://upload.wikimedia.org/wikipedia/commons/thumb/d/d4/Ganditorul_de_la_Hamangia.jpg/220px-Ganditorul_de_la_Hamangi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7506" y="459695"/>
            <a:ext cx="686494" cy="998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846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48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So what can a person do?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5334001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5575" y="1371600"/>
            <a:ext cx="8941425" cy="452431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Taylor your presentation to the audience: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Make your presentation appeal to both the faculty and the students in the audience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Enough high level stuff to have the faculty impressed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… but not too much so that you lose the students*</a:t>
            </a:r>
          </a:p>
          <a:p>
            <a:pPr marL="914400" lvl="1" indent="-457200" algn="just">
              <a:buBlip>
                <a:blip r:embed="rId3"/>
              </a:buBlip>
            </a:pPr>
            <a:r>
              <a:rPr lang="en-US" dirty="0" smtClean="0"/>
              <a:t>Spend a good time (at the beginning) </a:t>
            </a:r>
          </a:p>
          <a:p>
            <a:pPr lvl="1" algn="just"/>
            <a:r>
              <a:rPr lang="en-US" dirty="0" smtClean="0"/>
              <a:t>	painting the “big picture” and then </a:t>
            </a:r>
          </a:p>
          <a:p>
            <a:pPr lvl="1" algn="just"/>
            <a:r>
              <a:rPr lang="en-US" dirty="0" smtClean="0"/>
              <a:t>	introducing how your particular interests fit 	into that picture.</a:t>
            </a:r>
          </a:p>
          <a:p>
            <a:pPr marL="457200" indent="-457200" algn="just">
              <a:buBlip>
                <a:blip r:embed="rId3"/>
              </a:buBlip>
            </a:pPr>
            <a:endParaRPr lang="en-US" dirty="0" smtClean="0"/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5" descr="http://upload.wikimedia.org/wikipedia/commons/thumb/d/d4/Ganditorul_de_la_Hamangia.jpg/220px-Ganditorul_de_la_Hamangi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425065"/>
            <a:ext cx="990599" cy="1440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5008461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49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(Instead of) Conclusion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5334001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0" y="1828800"/>
            <a:ext cx="8941425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Teaching at an Undergraduate Institution might be a good/rewarding career choice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You might continue pursuing your research…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Competition could be substantial – so prepare yourself</a:t>
            </a:r>
          </a:p>
          <a:p>
            <a:pPr marL="457200" indent="-457200" algn="just">
              <a:buBlip>
                <a:blip r:embed="rId3"/>
              </a:buBlip>
            </a:pPr>
            <a:endParaRPr lang="en-US" dirty="0"/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You are the smartest, most qualified person in that applicant pool! 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You just need to convince the Search</a:t>
            </a:r>
          </a:p>
          <a:p>
            <a:pPr algn="just"/>
            <a:r>
              <a:rPr lang="en-US" dirty="0" smtClean="0"/>
              <a:t>    Committee of that!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84617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5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0"/>
            <a:ext cx="38862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577" y="609600"/>
            <a:ext cx="753122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/>
              <a:t>Working towards a solution: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990600" y="0"/>
            <a:ext cx="18288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3937" y="1295400"/>
            <a:ext cx="733886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1. Acknowledging that there is a problem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166647" y="2281206"/>
            <a:ext cx="7976827" cy="4395614"/>
            <a:chOff x="166647" y="2281206"/>
            <a:chExt cx="7976827" cy="4395614"/>
          </a:xfrm>
        </p:grpSpPr>
        <p:pic>
          <p:nvPicPr>
            <p:cNvPr id="141314" name="Picture 2" descr="http://t3.gstatic.com/images?q=tbn:ANd9GcReYFiWRMWoq0OCa0ldgLoBsGcVO4qbI7YAS01OFpA-j5xQQr1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6647" y="2971800"/>
              <a:ext cx="4795838" cy="37050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11" name="Group 10"/>
            <p:cNvGrpSpPr/>
            <p:nvPr/>
          </p:nvGrpSpPr>
          <p:grpSpPr>
            <a:xfrm rot="20583589">
              <a:off x="3428273" y="2281206"/>
              <a:ext cx="4715201" cy="654232"/>
              <a:chOff x="990600" y="4248899"/>
              <a:chExt cx="4715201" cy="654232"/>
            </a:xfrm>
          </p:grpSpPr>
          <p:pic>
            <p:nvPicPr>
              <p:cNvPr id="12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90600" y="4532948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3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905000" y="4532948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4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971800" y="4358232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5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830286" y="4532948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6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733800" y="4549753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7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86200" y="4425588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8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000500" y="4532948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13936" y="4507299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61315" y="4373064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1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20001" y="4248899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172401" y="4401299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12" descr="http://static.ddmcdn.com/gif/fibonacci-nature-1.jpg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058101" y="4528119"/>
                <a:ext cx="533400" cy="35337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</p:spTree>
    <p:extLst>
      <p:ext uri="{BB962C8B-B14F-4D97-AF65-F5344CB8AC3E}">
        <p14:creationId xmlns:p14="http://schemas.microsoft.com/office/powerpoint/2010/main" val="24411939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50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8075" y="590882"/>
            <a:ext cx="79597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(Instead of) Conclusion</a:t>
            </a:r>
            <a:endParaRPr lang="en-US" sz="32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5334001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66461" y="1676400"/>
            <a:ext cx="8941425" cy="378565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Teaching at an Undergraduate Institution might be a good/rewarding career choice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You might continue pursuing your research…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Competition could be substantial – so prepare yourself</a:t>
            </a:r>
          </a:p>
          <a:p>
            <a:pPr marL="457200" indent="-457200" algn="just">
              <a:buBlip>
                <a:blip r:embed="rId3"/>
              </a:buBlip>
            </a:pPr>
            <a:endParaRPr lang="en-US" dirty="0"/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You are the smartest, most qualified person in that applicant pool! 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You just need to convince the Search</a:t>
            </a:r>
          </a:p>
          <a:p>
            <a:pPr algn="just"/>
            <a:r>
              <a:rPr lang="en-US" dirty="0" smtClean="0"/>
              <a:t>    Committee of that!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AutoShape 2" descr="data:image/jpeg;base64,/9j/4AAQSkZJRgABAQAAAQABAAD/2wCEAAkGBhEQEBQUEBMWEhUWFhgaGRcUFxUXFxYZFxsYFBUVGBYXHCYeGh0kHRYXIC8gIycpLSwtGB4zNTAqNScrLCkBCQoKDgwOGQ8PGikkHyQ1NS01LSw1NSkpNSwwKSwyNjQ0LC81LCwsKTUtLCwvMi8vLCwsLCosLCwvLCksLSwsKf/AABEIANMA7wMBIgACEQEDEQH/xAAcAAEAAgMBAQEAAAAAAAAAAAAABgcEBQgBAwL/xABEEAABAwEDBwcLAgUEAgMAAAABAAIDEQQFIQYHEjFBUWETIjJScYHRFBUXI0JTgpGTosGSoQhUYnLSMzRDsrHCY3Oz/8QAGwEBAAIDAQEAAAAAAAAAAAAAAAUGAwQHAgH/xAAzEQACAQIDBQQKAwEBAAAAAAAAAQIDBBESIQUTMUGRUVJxwQYUFSJTgaGx4fAyYdHxQv/aAAwDAQACEQMRAD8AvFERAEREAREQBERAEREAREQBQvLvL3yM8jAA6cipJxbGDqJG1x1gfNSS/wC+WWSzvmk1NGA2uccGtHaVQFstj5pHySGr3uLnHifxs7lqXNbIsFxLFsTZsbmbq1V7q+r/AMX+H2tl82iZ2lLNI928vP7AYAdi+l3ZQ2qzu0oZntO4uLmn+5rsCteijczxxxLw6NNxyuKw7MNC7sictG29ha4BkzBVzRqcNWm2uNK7Nik655uK+H2S0RzMxLTiOs04Ob3j96K/7DbWTxMkjOkx7Q4HgVKW9XPHB8UULbWzlaVVKmvcl9H2f5+D7oiLZIIIiIAiIgCIiAIiIAiIgCIiAIiIAiIgCIiAIiIAiKO5c5SeRWVzmn1r+ZGOJ1u7GjH5LzKSisWZaNGVapGnDi9CA5zspfKLRyEZrHCcaanSanfpGHbVQpCUULObnJyZ1K1t421KNKHBBFtcl7hdbbSyIVDek9w9lg1ntOAHEr4X5dD7JaJIZNbDges04tcO0fvVfMry5uR639Pe7rH3sMcP6MFWNmoyl0XGySHA1dFXfrez/wBh8SrlfSzWh0b2vYdFzHBzTuIxBXqnNwkpGG9tY3VGVKXPh/T/AH6HSKLV5NX6222ZkzcCRRw6rxg5vz/YhbRTSaaxRy+pTlTk4SWDWgREX08BERAEREAREQBERAEREAREQBERAEREAREQHjnAAk4AKictco/LrU57T6tnNj/tGt3xHHsop9nRyk5GDydh9ZMOdTW2PUf1avmqjUdd1cXkRdPR6xyxdzNavReHN/vmF4SvVKs3eTXldq0nisUNHOrqc7Wxn7VPAcVpwi5NRRZLivG3pyqz4In+brJrySzacgpLNRzq62t9hncDU8SVh50cmuXg8ojFZIRzqa3R63D4el81OF45oIocQVMOlHJkObx2hVV161zxx+XZ4YaHNS9W/wAtsnPIbU5jR6t/OjP9JOLO1pw7KLQKHlFxeDOlUasa1NVIcHqS/NtlL5LaeTkNIpiAa6mv1Md39E925XMuaVd+b/KXyyygPNZYqNfXWeq/vH7gretKv/hlT9IbHBq5gv6fk/LoSdERb5UQiIgCIiAIiIAiIgCIiAIiIAiIgCIiALHt9uZBE+WQ6LGNLieA/KyFV+dfKTScLJGcG0dLTra2M7ul8ljq1N3HE3rC0d3XVNcOfh+/Ug993s+12iSaTW84DqtGDW9w/KwkRQreLxZ0+EFCKjFYJH6hic9zWsGk5xAaBrJJoAr8yVuBtisrIhi7W93WeekezYOACgWanJrTebXIOayrY67XanP7hgOJO5WopG1pYLO+ZSvSC+3k1bwekePj+Pv4BERbpVyPZc5Ni22VzWj1rOdGf6hrb2OGHy3Ki6d3bs4LpVU/nPyb8ntHLxikcxNaamya3fqGPaHLRu6WKzotno9fZW7ab46rx5rz69pCluckcoDYrUyX2DzZBvYdZpw19y0yKPi3F4ot9WnGrBwnweh0nHIHAOaQQQCCNRBxBC/SgGarKXlIjZZDz4xVldse4f2n9iFP1N05qcVJHLry2la1pUpcvqgiIvZqhERAEREAREQBERAEREAREQBERAarKe/W2KzPmdiQKMb1nnBrfyeAKoK0Tuke57zpOcS5xO0k1JUqzkZSeVWrk2GsUNWimpz9T3f+o7DvUSUTc1c8sFwR0PYlj6tQzyXvS1+XJBZlz3W+1Txwx9J7qV6o1uceAFSsNWzmsya5GE2mQc+Ucyvsx6wfiOPZRY6NPeSwNzaN4rSg6nPgvH91Jndt3ss8LIohRjGhoHZtPE6z2rJUMykzuXXYJDFLMXyN6TIWl5adxPRB4Vqs7JXOJd95ktsswLwKmN4LH02kNOscRVTS0OYyk5Nt8WSVERD4Fr7/ALmZa7PJC/U4YHquGLXDsNFsEXxrFYM9wnKElKLwa1OcLbY3wyPjkGi9ji1w4j8bRwK+KszOvk1UC1xjVRstN2pjz2dE9o3Ks1C1abpywOn2F3G7oRqr5+P79DKuq8n2aZk0fSY6o47C08CKjvXQF03my0wsmiNWvaCOG8HiDUdy51U+zVZS8lKbLIebIax12Ppi34gPmOKz2tXLLK+DIvb1jv6O+ivej9vxx6lroiKUKCEREAREQBERAEREAREQBERAFFs4WUnkdlIYaSy1azeB7b+4fuQpPLKGtLnEAAEknUAMSSqEysygNutT5cdAc2MHYwasN51ntWvcVckdOLJvYtj61XzSXux1fkv3kaZeoiiDohvMjcnTbrU2M/6bedIf6Qej2uOHz3Kw87mUL7vumR0HMe8tiYRhoadakbiGg03Gi2WQeTXkVlGkPWyUfJwNOaz4Rh21XyzmZKOvK7ZYI/8AUFHx1wBezEN7xVvepe3pZI68Wc52zfetV8Iv3Y6Lzf7yORi6utZF23hJZ5WSwuLJI3BzXDWCF+LVZHxPcyRpY9pIc1wIc0jWCDqXyWwQx2hk3e/ldjs9opTlYmPI3FwBI+dVqMo85l2WContLS8f8cfrH9lG6viIXN94Zy7fLZIrI2TkIIo2s0YatLw0Uq91dI13VpwUWJQF+Wr+JSzh1IrHI4b3va0nuAP/AJWwuH+IawzytZaIpLNpGmm4tewf3EUIHGhXO9msz5HhkbXPe40DWglxO4AYlZN43FabN/uIJYcaesY5uO6rggOzpoo54i00fHI2mGIc1w2EbwdaoPKK5HWO0vhdjomrT1mHou/B4grP/h8y3cXuu+Z5I0S+DSPRp04xwpzgODt6sLOZk15TZuWjFZYQThrczW9vGnSHYd61rmlnjiuKJ7Yd96vX3cn7stPnyfl/wpxexyFpDmkggggjWCMQQvyvVEnQS+8kcoBbrKyT2xzZBueNfcdY7VulSGb/ACk8jtQDzSKWjX7gfYf3E07CrvUxQqbyP9nNtrWPqldpfxeq/wA+X2wCIizkSEREAREQBERAEREARFh3tebLNA+aQ0axpJ47mjiTQd6+N4anqMXJqMeLIXnVyk5OIWWM86QVkpsj2N+Ij5A71VSyr0vF9omfLIaue6p4bmjgBQdyxVDVqm8lidO2fZq0oKnz4vx/dAplmzya8ptHLSCscBBx1Ok1tHw9L9KiVksr5ZGRxjSe9wa0bycAr+yeuRljszIWeyOces44uce0/hZbalnli+CNDbl96vQ3cX70tPlzfl/w2SIilTnxpr7yPsFsOlarNFK4e05o0qDZpChp3rmfOlabtdbdC7ImxxxAtc9hOjK+uJaCdQ1V2/JdC51bfJBc9sfEaO5PRruD3NjdTucVyQgCIiAyrrvKSzTRzQuLJI3BzSNhH42UXU932+z5Q3O7BvrYy17TjyUwH4dRwO6i5OU/zO5eebbaGSupZ5yGyV1MdqZL3VoeB4BARe6LfLd1ujkoWyWeXnNOurDR7D3VC7IhlD2NcMQ4AjsIqFzLn2uPye9nSNFGWhjZBTVpdB/7tr8SvLNflJHbrss7mvDnxxtjkAOLXsGjzhsqAHd6ArrL3JvyK1HQFIpavZuGPOZ3E/IhRtXxllk6LdZXRjpt50Z3PGoV3HEHtVEPYQSCCCCQQdYIwIPEFRFxSyS04M6Nsa+9aoYSfvR0fk/3mflXNm2yl8qs3JyGssNAa63M9h3HVQ8RxVNLZ5N346xWlkza0Bo8D2mHpD8jiAvNCpu5Y8jNtSyV3QcV/Jarx/J0Ei+dmtDZGNew6TXAEEbQcQV9FMnNGmngwiIh8CIiAIiIAiIgCqfOplJysos0Z5kRq+mov2N+EH5ngp7lflCLDZXSYaZ5sYO151dw1nsVDSSFxLnEuJJJJ1knEkrSu6uCyItXo9Y55u5mtFovHt+X38DxEWxyfuV9stDIWYaR5x6rB0nfL9yFHJNvBFynONOLnJ4Jak5zUZNa7XIN7Yq/J7x/1HerLXxsdkZDG2OMaLWNDWgbAMAvspqlBQionML67ld15VX8vD9+oREWQ0jQ5eWDl7stkeusElO1rS5v7gLjtdt2+RjYpHSkBgY4uJ1BoB0ie6q4otGjyjtCujpHRrr0a4V7kBMMos20sF3WW3w1khliY6UbYnu2mnsE6jsOB2KFLrjN3Z2SXJY2SNDmuszWuaRUEEUII2hcyZc3TBZLxtMFmeXxRyFrSdnWZXbomra7dFAaJERASuNl6X21jGNdahY4Q1rRo1awkNGs1e40G80bwV45ns2st1RySWl/rpg0GNpqxjW1IBPtOqTiMBsrrVLZoso/Ir2gcTRkp5F/ZJQNPc4NPcusEAVS508muRmFpjFGSmj6ahJv+ID5g71bSwr5uplqgfDJ0XinEHWHDiDQ9yxVqe8jgSGzbx2ldVOXB+H7qc7osi8bvfZ5XxSCjmOLTx3EcCKEdqx1CtYHToyUkmuDLNzT5SVabJIcW1dFXq+2zuOI4E7lZC5wsNtfDIyWM0exwc08RsPA6jwKv+4b4Za7OyZmpwxHVcMHNPYVJ2tXNHK+RRtv2O6q7+C0lx8fz98TYIiLcK0EREAREQBEUPzlZS+S2bkozSWaoFNbWanu/eg4ngvM5KEXJmxbW8rirGlDiyAZf5S+WWohhrFFVrNxPtv7zgOACjK8XqhJycnizqNCjGhTjThwR4rizZZNeTWflpBSWYA462x62N7+ke0blAMhMm/LbUA8Vijo6Tceqz4j+wKuDKK/YrBZZbRMaMiaTTa46msHEmgHat20pf8AtlY9Ib7BK2g+Or8l59DZVXq4wvnKS0Wq0STySO03vLsHEBtdTW7gBgOxbm4s6d6WSRjm2qSVraVjlcXsc0eyQ6pHaKFSBTTrZFq8mcoIrfZYrTCebI2tNrTqcw8QQQtogKrz/ZXGzWJtljNH2qocRsibTT/USB2aSp/NnkT5ztdJToWaEac7yaANGpmkdRdSnAVOxbrP9ehlvd0Z1QxRsHHSHKk/fTuWnyQuK870jFjsg0bO1+lI7oR6R9qVwxeQBQNxoNQ1oC1Mtc+dlsbDZ7sa2Z7W6IeMIY6Cg0adOnDDiVz7LKXOLnGpJJJOsk4klTnOXkvZbpENkidy1oI5SeY4UrgyNjdTRrcdZPNxUDQBfW0WZ8Zo9paaNdRwoaOAc047CCCO1SjNjkYb0t7IyDyLOfMf6Aej2uNG95Oxb/P/AHPyF6Ne1uiyWFhFBhWP1ZA7A1qArWOQtIINCDUHcRiF2lcFv8oskEx1yQxv/WxrvyuK11vmptomuaxmtaRBhpsMZLKfaEBLEREBXedbJrTYLXGOcwaMlNrPZd8Jw7DwVXLpKeFr2ua8BzXAgg6iDgQVQeVFwOsVqfEa6PSYT7TD0e8ajxCjbqlg86Lv6P328pu3m9Y8PD8fbwNSptmwyl5CfkJD6uY82upsmofqGHaAoSgNNWB3jZuK1YTcJKSJ+6t43NKVKfBnSqKPZD5R+W2VrnH1rObIOI1O+IY/NSFTUZKSxRy6tRlRqSpz4rQIiL0YgiIgPlabS2NjnvOi1oJJOwDElUFlJfjrbaXzO1E0YOqwdEfk8SVOs6+UtALJGddHS03a2M79Z4Ab1WSjbqri8i5F59H7HdU/WJrWXDw/P2C9a0kgAVJNABrJOAAXinWa3JrlpjaZBzIjRlfak3/CD8yNy1acHOSiidu7mNtRlVly+/YT3IzJwWGytYf9R3OkO9x2dgGA7OKpv+IDLblp22GF3MhOlLT2pSMG/CD83Hcrfy/yubddglnNC+mjE0+1I7ojsHSPAFciWq0ule57yXOe4ucTrJJqSe9TcYqKwRy6tVlWm6k+L1PkiIvpiN3k5lpbruNbJO+ME1LNbHHix1R361aFtzzXjeYjs102ZzJnMHKPA0nB1OeWeyxlfadj2KlFen8OWUbKT2NzWh/+qxwADnDBr2uOs0NCK7ygPjY/4dbRMBJbbdSV5rIGsMpqf/kc4aTuNPmrXyNyMs91WfkbNpEE6TnPNXPdQDSNMBgBgFvkKA5PzxSaV92z+9g+UbAoaApLnLm073tpGPr3j9J0fwo3HWoprrh27EB1VmkyJ82WBoeKTzUkl3gkc2P4QfmSvjnlyOF4Xc5zB66z1kZvIA9YzvAr2tCmd1NeIIhKav5NmkQKAu0RpGmzGqyiEBw4pZkVnLtt1c2BwdE57XOieKtNOlon2CRgSOG5TTO5mefA99rsDNKE1dJE0VMR1lzRtZtoOj2aqfQHZuS+U0F42Zlos7qtcMQekxw6THDYR4HUVtlyXm3zhS3RadIVfA+glj3jY9u542b8QuqbqvSK1QsmgeJI3irXDaPwRqI2FAZaiecbJryuy6bBWWGrm01ub7bO8Co4gKWIvM4qSaZnt68rerGrDijmleqU5w8mvJLUXMFIpqubua7W9nzNRwPBRZQk4uLaZ1K3rxr041YcGb/InKI2K1NcT6t9GSD+knB3a049lVerXAioxC5qVvZrspeXgNnkNZIRzSdbo9Te9ursoty0q4e4ytekNjmirmHFaPw5Py/4ThERSJSwtff18MslnkmfqaMB1nHBrR2lbBVBnPyl5efkIz6uE86ntSaj3NGHaSsNapu44klsyyd3XUOS1fh+eBD7dbXzyPlkOk97i5x4nYOA1DsXxRFDPU6YkorBGRd13vtErIohV73ADhvJ4AVJ7F0Bc11MssDIY+iwU4k63OPEmp71CM1OTWgw2uQc54LY67Ge0/4jh2DisrO/lr5tsDuTdSeescW9uHPk+EHDiWqUtaWWOZ8WUTb99vqu5g/dj9/xw6lOZ7ct/L7dyMTqwWarG01Pk/5H/MaI4Diq5XpK8W2VwIiIAt/kHlCbBeNnnqdFrwH02sdzXj5EnuC0CIDuJrqgEYgr1R3N5e/ld12SWtSYmh39zPVu/dpUiQHGmWUmleNsO+0zf93L6ZEXZ5TeVki2PmZX+0HSd+wKwr+k0rXaDvmkPzeSp1mBuvlb3DyKiGKR/YTSIf8Ac/JAdNIiIAqYzo5kRLp2q7GhsmJfAMA/aXRbGu/p1HZQ4G50QHD0sRa4tcC0gkEEUIIwIIOoqd5r86Ml0yFkgdLZXmrmDpMd7yOuFd429qszPpkPY3WSS3YRTs0cW0Am0nBoa4bXY4O14Y1GqjclMm5bxtcVmi1vdi7Yxoxe88AK/sgOusncoIbfZ2WizkmN9aFzS04HROB4hbJYVzXTHZLPHBCKRxMDW76DaeJ1niVmoDT5V3A222V8RoHdJh6rx0T2bDwJVCSxOY4teNFzSQQdYIwI+a6TVVZ1cmuTkFqjHNko2Smx/sv+IYHiBvWldUsVnRafR++yTdvN6Ph4/n7+JX6zrkvd9ktDJo9bDiOs04Oae0fhYKKOTweKLpOEZxcZLFM6NsFuZPEySM1a9oIPA/lZCq/NRlLouNkkOBq6Kuw63s7+kO9WgpqlU3kcTmF/aO0rum+HLw/fqR7LjKTyKyuc3/VfzYxxOt3Y0Y/JUWSTiTU7SdZO0lSLLy/nWu2Px5kRMbB/aaOd2kj5AKOqMuKmeX9IvOx7L1W3WP8AKWr8l8vviFtslrgdbrSyIVDek8j2WDpd51DtWpVgZB5S3fYIDyj3ctIavpG8hoGDWAgY019pK8UoqUveehtX9arSoN0YtyeiwWPz+RaUELWNDWANa0AADUAMAFz3nMyVvq9Le+Vtjl5FnMhBdGKMaelTT1uNXd43K2fSld3vH/Tf4J6Uru94/wCm/wAFK72n3kc9ezrx6ulLoznr0Q3z/JSfqj/yT0Q3z/JSfqj/AMl0L6Uru94/6b/BPSld3vH/AE3+Cb6n3kPZt38KXRnPXohvn+Sk/VH/AJJ6Ib5/kpP1R/5LoX0pXd7x/wBN/gnpSu73j/pv8E31PvIezbv4UujOevRDfP8AJSfqj/yT0Q3z/JSfqj/yXQvpSu73j/pv8E9KV3e8f9N/gm+p95D2bd/Cl0Zqc0V326w3VJFabM5skT5HRxlzBygcA8NDgSBV2kKneoflJb8rbYSGWZ9ljOpsDow6nGQu0ieynYrG9KV3e8f9N/gnpSu73j/pv8E31PvIezbv4UujOe3Zo76JqbFISdpdH/mrZzE5D2qweVSWyEwvfybWhxaatGk5x5pO0j5KV+lK7veP+m/wT0pXd7x/03+Cb6n3kPZt38KXRkuRRH0pXd7x/wBN/gnpSu73j/pv8E31PvIezbv4UujJciiPpSu73j/pv8E9KV3e8f8ATf4JvqfeQ9m3fwpdGV5nWsF+XrNyMNikZZY380F0YMjhVvKu52AxNBsBrrOEszQZtHXVFJJaQ02mXA6J0hHGMQwHeTiabhuW39KV3e8f9N/gnpSu73j/AKb/AATfU+8h7Nu/hS6MlyKI+lK7veP+m/wT0pXd7x/03+Cb6n3kPZt38KXRkuWLel3MtEL4pRVr2kH8EcQcR2KN+lK7veP+m/wT0pXd7x/03+COrTfNH2Oz7yLUlTliv6ZUd7XW+yzvhk6TDSvWGtrhwIoViKaZwb8sNt0JbO93LN5pBY5oew46yNbT/wCSoWoipFRk0nodFtKs6tGMqkXGXNPTX/D92e0Oje17DouaQ5pGwjEFX7kxfrbbZmSjAkUe3qvHSH5HAhc/qYZsr/NntXJOqY5gajc9jS4OHcCPluWa2qZJYPgyM23ZesUM8f5R1+XNeZGr4/3M/wD90v8A3csRTvOZki6KV1qiaTFJjJT/AI37XH+l2/Ya71A1iqQcJNMkrK4hcUYzg/w+w9REWM2wiIgCIiAIiIAiIgCIiAIiIAiIgCIiAIiIAiIgCIiAIiIAtxkh/vYe1/8A+b1piVaWbLI58R8qnaWuLaRtIoQD0nkbCdQG6u9ZaMHOawI7aVzC3t5OXNNJdrZYbmgihxB2FVnltkvZIpWmOIM0qkhpcBX+0Gg7kRSddJx1KPsmpOFwlFtYkc8zQ9X7n+KeZoer9z/FEWhlXYW3e1O8+o8zQ9X7n+KeZoer9z/FETKuwb2p3n1HmaHq/c/xTzND1fuf4oiZV2De1O8+o8zQ9X7n+KeZoer9z/FETKuwb2p3n1HmaHq/c/xTzND1fuf4oiZV2De1O8+o8zQ9X7n+KeZoer9z/FETKuwb2p3n1HmaHq/c/wAU8zQ9X7n+KImVdg3tTvPqPM0PV+5/inmaHq/c/wAURMq7BvanefUeZoer9z/FPM0PV+5/iiJlXYN7U7z6jzND1fuf4p5mh6v3P8URMq7BvanefUeZoer9z/FPM0PV+5/iiJlXYN7U7z6jzND1fuf4p5mh6v3P8URMq7BvanefUeZoer9z/FPM0PV+5/iiJlXYN7U7z6k+yKyWsjWNlELTJsc4udTiA4kDuUyRFJU0lFYFJvqk515Z2346n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1" name="Picture 8" descr="DSCF061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1260475" y="743282"/>
            <a:ext cx="3082925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GOOD LUCK!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457306734"/>
      </p:ext>
    </p:extLst>
  </p:cSld>
  <p:clrMapOvr>
    <a:masterClrMapping/>
  </p:clrMapOvr>
  <p:transition>
    <p:random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758FC35-E1A7-493A-97D4-577B5B9A2C25}" type="slidenum">
              <a:rPr lang="en-US"/>
              <a:pPr>
                <a:defRPr/>
              </a:pPr>
              <a:t>51</a:t>
            </a:fld>
            <a:endParaRPr lang="en-US"/>
          </a:p>
        </p:txBody>
      </p:sp>
      <p:sp>
        <p:nvSpPr>
          <p:cNvPr id="625666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6781800" cy="846138"/>
          </a:xfrm>
        </p:spPr>
        <p:txBody>
          <a:bodyPr/>
          <a:lstStyle/>
          <a:p>
            <a:pPr eaLnBrk="1" hangingPunct="1">
              <a:defRPr/>
            </a:pPr>
            <a:r>
              <a:rPr lang="en-US" dirty="0" smtClean="0"/>
              <a:t>Extras from here on!</a:t>
            </a:r>
          </a:p>
        </p:txBody>
      </p:sp>
    </p:spTree>
    <p:extLst>
      <p:ext uri="{BB962C8B-B14F-4D97-AF65-F5344CB8AC3E}">
        <p14:creationId xmlns:p14="http://schemas.microsoft.com/office/powerpoint/2010/main" val="1460105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meter_stick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813" y="2011363"/>
            <a:ext cx="7162801" cy="4846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 descr="scal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-28575"/>
            <a:ext cx="2895600" cy="3938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5BABD9A-88E5-42C3-9258-3FF857B901AD}" type="slidenum">
              <a:rPr lang="en-US"/>
              <a:pPr>
                <a:defRPr/>
              </a:pPr>
              <a:t>52</a:t>
            </a:fld>
            <a:endParaRPr lang="en-US"/>
          </a:p>
        </p:txBody>
      </p:sp>
      <p:sp>
        <p:nvSpPr>
          <p:cNvPr id="603139" name="Rectangle 3"/>
          <p:cNvSpPr>
            <a:spLocks noChangeArrowheads="1"/>
          </p:cNvSpPr>
          <p:nvPr/>
        </p:nvSpPr>
        <p:spPr bwMode="auto">
          <a:xfrm>
            <a:off x="914400" y="14288"/>
            <a:ext cx="3686175" cy="1281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 algn="l">
              <a:defRPr/>
            </a:pPr>
            <a:r>
              <a:rPr 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A question of scale…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16002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708F4E5C-6BA4-4A55-8E9F-57591B118BD1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8/14/2013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6934200" cy="1431925"/>
          </a:xfrm>
        </p:spPr>
        <p:txBody>
          <a:bodyPr/>
          <a:lstStyle/>
          <a:p>
            <a:pPr marL="1439863" defTabSz="449263">
              <a:defRPr/>
            </a:pPr>
            <a:r>
              <a:rPr lang="en-US">
                <a:solidFill>
                  <a:srgbClr val="0000FF"/>
                </a:solidFill>
              </a:rPr>
              <a:t>Another sense of scale…</a:t>
            </a:r>
          </a:p>
        </p:txBody>
      </p:sp>
      <p:pic>
        <p:nvPicPr>
          <p:cNvPr id="8196" name="Picture 3" descr="FN0168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371600"/>
            <a:ext cx="3603625" cy="541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7" name="Picture 4" descr="CE0008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1285875"/>
            <a:ext cx="5943600" cy="5191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Date Placeholder 2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16002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708F4E5C-6BA4-4A55-8E9F-57591B118BD1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8/14/2013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76200"/>
            <a:ext cx="6934200" cy="1431925"/>
          </a:xfrm>
        </p:spPr>
        <p:txBody>
          <a:bodyPr/>
          <a:lstStyle/>
          <a:p>
            <a:pPr marL="1439863" defTabSz="449263">
              <a:defRPr/>
            </a:pPr>
            <a:r>
              <a:rPr lang="en-US">
                <a:solidFill>
                  <a:srgbClr val="0000FF"/>
                </a:solidFill>
              </a:rPr>
              <a:t>Another sense of scale…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2F2FEDA-1790-475A-93F5-40B17E6E504F}" type="slidenum">
              <a:rPr lang="en-US"/>
              <a:pPr>
                <a:defRPr/>
              </a:pPr>
              <a:t>55</a:t>
            </a:fld>
            <a:endParaRPr lang="en-US"/>
          </a:p>
        </p:txBody>
      </p:sp>
      <p:pic>
        <p:nvPicPr>
          <p:cNvPr id="608259" name="Picture 3" descr="HALB_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4646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08261" name="Group 5"/>
          <p:cNvGrpSpPr>
            <a:grpSpLocks/>
          </p:cNvGrpSpPr>
          <p:nvPr/>
        </p:nvGrpSpPr>
        <p:grpSpPr bwMode="auto">
          <a:xfrm>
            <a:off x="228600" y="152400"/>
            <a:ext cx="7696200" cy="5334000"/>
            <a:chOff x="624" y="576"/>
            <a:chExt cx="4416" cy="3312"/>
          </a:xfrm>
        </p:grpSpPr>
        <p:pic>
          <p:nvPicPr>
            <p:cNvPr id="25608" name="Picture 6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4" y="576"/>
              <a:ext cx="4416" cy="33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609" name="Text Box 7"/>
            <p:cNvSpPr txBox="1">
              <a:spLocks noChangeArrowheads="1"/>
            </p:cNvSpPr>
            <p:nvPr/>
          </p:nvSpPr>
          <p:spPr bwMode="auto">
            <a:xfrm>
              <a:off x="3600" y="1248"/>
              <a:ext cx="624" cy="20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endParaRPr lang="en-US" sz="1600" b="0" i="0">
                <a:solidFill>
                  <a:schemeClr val="tx1"/>
                </a:solidFill>
                <a:latin typeface="Tahoma" pitchFamily="34" charset="0"/>
              </a:endParaRPr>
            </a:p>
          </p:txBody>
        </p:sp>
      </p:grpSp>
      <p:pic>
        <p:nvPicPr>
          <p:cNvPr id="608268" name="Picture 1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85800"/>
            <a:ext cx="706120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8271" name="Picture 15" descr="HALB_9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613" y="1588"/>
            <a:ext cx="4497387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7" name="Text Box 16"/>
          <p:cNvSpPr txBox="1">
            <a:spLocks noChangeArrowheads="1"/>
          </p:cNvSpPr>
          <p:nvPr/>
        </p:nvSpPr>
        <p:spPr bwMode="auto">
          <a:xfrm>
            <a:off x="231775" y="5334000"/>
            <a:ext cx="152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hlink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</a:rPr>
              <a:t>Hall B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8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E5A409D-0E45-4215-AFC2-F62D19FD5A01}" type="slidenum">
              <a:rPr lang="en-US"/>
              <a:pPr>
                <a:defRPr/>
              </a:pPr>
              <a:t>56</a:t>
            </a:fld>
            <a:endParaRPr lang="en-US"/>
          </a:p>
        </p:txBody>
      </p:sp>
      <p:pic>
        <p:nvPicPr>
          <p:cNvPr id="2662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04863"/>
            <a:ext cx="9144000" cy="605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7475" name="Text Box 3"/>
          <p:cNvSpPr txBox="1">
            <a:spLocks noChangeArrowheads="1"/>
          </p:cNvSpPr>
          <p:nvPr/>
        </p:nvSpPr>
        <p:spPr bwMode="auto">
          <a:xfrm>
            <a:off x="7010400" y="2589213"/>
            <a:ext cx="1981200" cy="20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hangingPunct="0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1400" i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Shielded Detector Hut</a:t>
            </a:r>
          </a:p>
        </p:txBody>
      </p:sp>
      <p:sp>
        <p:nvSpPr>
          <p:cNvPr id="617476" name="AutoShape 4"/>
          <p:cNvSpPr>
            <a:spLocks noChangeArrowheads="1"/>
          </p:cNvSpPr>
          <p:nvPr/>
        </p:nvSpPr>
        <p:spPr bwMode="auto">
          <a:xfrm>
            <a:off x="4486275" y="3001963"/>
            <a:ext cx="1982788" cy="203200"/>
          </a:xfrm>
          <a:prstGeom prst="roundRect">
            <a:avLst>
              <a:gd name="adj" fmla="val 7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Superconducting Dipole</a:t>
            </a:r>
          </a:p>
        </p:txBody>
      </p:sp>
      <p:sp>
        <p:nvSpPr>
          <p:cNvPr id="617477" name="AutoShape 5"/>
          <p:cNvSpPr>
            <a:spLocks noChangeArrowheads="1"/>
          </p:cNvSpPr>
          <p:nvPr/>
        </p:nvSpPr>
        <p:spPr bwMode="auto">
          <a:xfrm>
            <a:off x="5835650" y="6197600"/>
            <a:ext cx="2005013" cy="203200"/>
          </a:xfrm>
          <a:prstGeom prst="roundRect">
            <a:avLst>
              <a:gd name="adj" fmla="val 792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Superconducting Quads</a:t>
            </a:r>
          </a:p>
        </p:txBody>
      </p:sp>
      <p:sp>
        <p:nvSpPr>
          <p:cNvPr id="617478" name="AutoShape 6"/>
          <p:cNvSpPr>
            <a:spLocks noChangeArrowheads="1"/>
          </p:cNvSpPr>
          <p:nvPr/>
        </p:nvSpPr>
        <p:spPr bwMode="auto">
          <a:xfrm>
            <a:off x="2895600" y="6553200"/>
            <a:ext cx="1239838" cy="203200"/>
          </a:xfrm>
          <a:prstGeom prst="roundRect">
            <a:avLst>
              <a:gd name="adj" fmla="val 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Electron Beam</a:t>
            </a:r>
          </a:p>
        </p:txBody>
      </p:sp>
      <p:sp>
        <p:nvSpPr>
          <p:cNvPr id="617479" name="AutoShape 7"/>
          <p:cNvSpPr>
            <a:spLocks noChangeArrowheads="1"/>
          </p:cNvSpPr>
          <p:nvPr/>
        </p:nvSpPr>
        <p:spPr bwMode="auto">
          <a:xfrm rot="517320">
            <a:off x="1447800" y="4419600"/>
            <a:ext cx="614363" cy="317500"/>
          </a:xfrm>
          <a:prstGeom prst="roundRect">
            <a:avLst>
              <a:gd name="adj" fmla="val 426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2200" i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SOS</a:t>
            </a:r>
          </a:p>
        </p:txBody>
      </p:sp>
      <p:sp>
        <p:nvSpPr>
          <p:cNvPr id="26633" name="Line 8"/>
          <p:cNvSpPr>
            <a:spLocks noChangeShapeType="1"/>
          </p:cNvSpPr>
          <p:nvPr/>
        </p:nvSpPr>
        <p:spPr bwMode="auto">
          <a:xfrm flipV="1">
            <a:off x="4260850" y="6629400"/>
            <a:ext cx="311150" cy="1905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4" name="Line 9"/>
          <p:cNvSpPr>
            <a:spLocks noChangeShapeType="1"/>
          </p:cNvSpPr>
          <p:nvPr/>
        </p:nvSpPr>
        <p:spPr bwMode="auto">
          <a:xfrm flipH="1" flipV="1">
            <a:off x="5607050" y="5419725"/>
            <a:ext cx="1270000" cy="742950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5" name="Line 10"/>
          <p:cNvSpPr>
            <a:spLocks noChangeShapeType="1"/>
          </p:cNvSpPr>
          <p:nvPr/>
        </p:nvSpPr>
        <p:spPr bwMode="auto">
          <a:xfrm flipH="1">
            <a:off x="7642225" y="2811463"/>
            <a:ext cx="373063" cy="487362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6" name="Line 11"/>
          <p:cNvSpPr>
            <a:spLocks noChangeShapeType="1"/>
          </p:cNvSpPr>
          <p:nvPr/>
        </p:nvSpPr>
        <p:spPr bwMode="auto">
          <a:xfrm>
            <a:off x="5348288" y="3251200"/>
            <a:ext cx="565150" cy="801688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637" name="Line 12"/>
          <p:cNvSpPr>
            <a:spLocks noChangeShapeType="1"/>
          </p:cNvSpPr>
          <p:nvPr/>
        </p:nvSpPr>
        <p:spPr bwMode="auto">
          <a:xfrm>
            <a:off x="3409950" y="3773488"/>
            <a:ext cx="628650" cy="1331912"/>
          </a:xfrm>
          <a:prstGeom prst="line">
            <a:avLst/>
          </a:prstGeom>
          <a:noFill/>
          <a:ln w="36000">
            <a:solidFill>
              <a:srgbClr val="00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17485" name="AutoShape 13"/>
          <p:cNvSpPr>
            <a:spLocks noChangeArrowheads="1"/>
          </p:cNvSpPr>
          <p:nvPr/>
        </p:nvSpPr>
        <p:spPr bwMode="auto">
          <a:xfrm>
            <a:off x="2338388" y="3522663"/>
            <a:ext cx="2389187" cy="203200"/>
          </a:xfrm>
          <a:prstGeom prst="roundRect">
            <a:avLst>
              <a:gd name="adj" fmla="val 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 hangingPunct="0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/>
            </a:pPr>
            <a:r>
              <a:rPr lang="en-GB" sz="1400" i="0">
                <a:solidFill>
                  <a:schemeClr val="tx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Target Scattering Chamber</a:t>
            </a:r>
          </a:p>
        </p:txBody>
      </p:sp>
      <p:sp>
        <p:nvSpPr>
          <p:cNvPr id="617486" name="Text Box 14"/>
          <p:cNvSpPr txBox="1">
            <a:spLocks noChangeArrowheads="1"/>
          </p:cNvSpPr>
          <p:nvPr/>
        </p:nvSpPr>
        <p:spPr bwMode="auto">
          <a:xfrm rot="-692077">
            <a:off x="6900863" y="3684588"/>
            <a:ext cx="685800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hangingPunct="0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2200" i="0" smtClean="0">
                <a:solidFill>
                  <a:srgbClr val="8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HMS</a:t>
            </a:r>
          </a:p>
        </p:txBody>
      </p:sp>
      <p:sp>
        <p:nvSpPr>
          <p:cNvPr id="617487" name="Text Box 15"/>
          <p:cNvSpPr txBox="1">
            <a:spLocks noChangeArrowheads="1"/>
          </p:cNvSpPr>
          <p:nvPr/>
        </p:nvSpPr>
        <p:spPr bwMode="auto">
          <a:xfrm>
            <a:off x="3200400" y="152400"/>
            <a:ext cx="2590800" cy="458788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rgbClr val="00CCFF">
                <a:gamma/>
                <a:shade val="60000"/>
                <a:invGamma/>
              </a:srgbClr>
            </a:prstShdw>
          </a:effectLst>
          <a:extLst>
            <a:ext uri="{909E8E84-426E-40DD-AFC4-6F175D3DCCD1}">
              <a14:hiddenFill xmlns:a14="http://schemas.microsoft.com/office/drawing/2010/main">
                <a:solidFill>
                  <a:srgbClr val="00CC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>
            <a:lvl1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1pPr>
            <a:lvl2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2pPr>
            <a:lvl3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3pPr>
            <a:lvl4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4pPr>
            <a:lvl5pPr algn="l"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chemeClr val="tx1"/>
                </a:solidFill>
                <a:latin typeface="Comic Sans MS" pitchFamily="66" charset="0"/>
              </a:defRPr>
            </a:lvl9pPr>
          </a:lstStyle>
          <a:p>
            <a:pPr algn="ctr" hangingPunct="0">
              <a:lnSpc>
                <a:spcPct val="94000"/>
              </a:lnSpc>
              <a:buClr>
                <a:srgbClr val="000000"/>
              </a:buClr>
              <a:buSzPct val="45000"/>
              <a:buFont typeface="StarSymbol" charset="0"/>
              <a:buNone/>
              <a:defRPr/>
            </a:pPr>
            <a:r>
              <a:rPr lang="en-GB" sz="3200" i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Hall C</a:t>
            </a:r>
          </a:p>
        </p:txBody>
      </p:sp>
      <p:pic>
        <p:nvPicPr>
          <p:cNvPr id="26641" name="Picture 16" descr="hms_spec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14400"/>
            <a:ext cx="4038600" cy="209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17489" name="Text Box 17"/>
          <p:cNvSpPr txBox="1">
            <a:spLocks noChangeArrowheads="1"/>
          </p:cNvSpPr>
          <p:nvPr/>
        </p:nvSpPr>
        <p:spPr bwMode="auto">
          <a:xfrm>
            <a:off x="152400" y="6096000"/>
            <a:ext cx="2362200" cy="581025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prstShdw prst="shdw17" dist="17961" dir="2700000">
              <a:srgbClr val="66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Used for detections of positrons</a:t>
            </a:r>
          </a:p>
        </p:txBody>
      </p:sp>
      <p:sp>
        <p:nvSpPr>
          <p:cNvPr id="26643" name="AutoShape 18"/>
          <p:cNvSpPr>
            <a:spLocks noChangeArrowheads="1"/>
          </p:cNvSpPr>
          <p:nvPr/>
        </p:nvSpPr>
        <p:spPr bwMode="auto">
          <a:xfrm>
            <a:off x="6705600" y="2286000"/>
            <a:ext cx="152400" cy="914400"/>
          </a:xfrm>
          <a:prstGeom prst="downArrow">
            <a:avLst>
              <a:gd name="adj1" fmla="val 50000"/>
              <a:gd name="adj2" fmla="val 150000"/>
            </a:avLst>
          </a:prstGeom>
          <a:solidFill>
            <a:srgbClr val="66FFFF"/>
          </a:solidFill>
          <a:ln>
            <a:noFill/>
          </a:ln>
          <a:effectLst>
            <a:prstShdw prst="shdw17" dist="17961" dir="2700000">
              <a:srgbClr val="3D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  <p:sp>
        <p:nvSpPr>
          <p:cNvPr id="617491" name="Text Box 19"/>
          <p:cNvSpPr txBox="1">
            <a:spLocks noChangeArrowheads="1"/>
          </p:cNvSpPr>
          <p:nvPr/>
        </p:nvSpPr>
        <p:spPr bwMode="auto">
          <a:xfrm>
            <a:off x="6019800" y="1371600"/>
            <a:ext cx="1524000" cy="825500"/>
          </a:xfrm>
          <a:prstGeom prst="rect">
            <a:avLst/>
          </a:prstGeom>
          <a:solidFill>
            <a:srgbClr val="66FFFF"/>
          </a:solidFill>
          <a:ln>
            <a:noFill/>
          </a:ln>
          <a:effectLst>
            <a:prstShdw prst="shdw17" dist="17961" dir="2700000">
              <a:srgbClr val="66FFFF">
                <a:gamma/>
                <a:shade val="60000"/>
                <a:invGamma/>
              </a:srgbClr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  <a:defRPr/>
            </a:pPr>
            <a:r>
              <a:rPr lang="en-US" sz="1600" i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Used for detection of electrons</a:t>
            </a:r>
          </a:p>
        </p:txBody>
      </p:sp>
      <p:sp>
        <p:nvSpPr>
          <p:cNvPr id="26645" name="AutoShape 20"/>
          <p:cNvSpPr>
            <a:spLocks noChangeArrowheads="1"/>
          </p:cNvSpPr>
          <p:nvPr/>
        </p:nvSpPr>
        <p:spPr bwMode="auto">
          <a:xfrm>
            <a:off x="1524000" y="4800600"/>
            <a:ext cx="152400" cy="1219200"/>
          </a:xfrm>
          <a:prstGeom prst="upArrow">
            <a:avLst>
              <a:gd name="adj1" fmla="val 50000"/>
              <a:gd name="adj2" fmla="val 200000"/>
            </a:avLst>
          </a:prstGeom>
          <a:solidFill>
            <a:srgbClr val="66FFFF"/>
          </a:solidFill>
          <a:ln>
            <a:noFill/>
          </a:ln>
          <a:effectLst>
            <a:prstShdw prst="shdw17" dist="17961" dir="2700000">
              <a:srgbClr val="3D9999"/>
            </a:prstShdw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vert="eaVert" wrap="none" anchor="ctr"/>
          <a:lstStyle/>
          <a:p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25B6183F-8558-4486-958C-15810D02F129}" type="slidenum">
              <a:rPr lang="en-US"/>
              <a:pPr>
                <a:defRPr/>
              </a:pPr>
              <a:t>57</a:t>
            </a:fld>
            <a:endParaRPr lang="en-US"/>
          </a:p>
        </p:txBody>
      </p:sp>
      <p:pic>
        <p:nvPicPr>
          <p:cNvPr id="611332" name="Picture 4" descr="HALC_3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697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1334" name="Picture 6" descr="HALC_3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0"/>
            <a:ext cx="5438775" cy="6851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3" name="Text Box 5"/>
          <p:cNvSpPr txBox="1">
            <a:spLocks noChangeArrowheads="1"/>
          </p:cNvSpPr>
          <p:nvPr/>
        </p:nvSpPr>
        <p:spPr bwMode="auto">
          <a:xfrm>
            <a:off x="80963" y="0"/>
            <a:ext cx="150812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hlink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</a:rPr>
              <a:t>Hall C</a:t>
            </a:r>
          </a:p>
        </p:txBody>
      </p:sp>
      <p:pic>
        <p:nvPicPr>
          <p:cNvPr id="611337" name="Picture 9" descr="HALC_10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588"/>
            <a:ext cx="4497388" cy="6856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1336" name="Picture 8" descr="EVE_24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0" y="152400"/>
            <a:ext cx="66675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1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1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8B7A71-2C3A-4753-A5DD-FD9D7BC96685}" type="slidenum">
              <a:rPr lang="en-US"/>
              <a:pPr>
                <a:defRPr/>
              </a:pPr>
              <a:t>58</a:t>
            </a:fld>
            <a:endParaRPr lang="en-US"/>
          </a:p>
        </p:txBody>
      </p:sp>
      <p:pic>
        <p:nvPicPr>
          <p:cNvPr id="28675" name="Picture 2" descr="PICT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499" name="Picture 3" descr="jlab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286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8502" name="Picture 6" descr="jlab0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8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D859153-4904-45AA-ACB9-E1D621E9627F}" type="slidenum">
              <a:rPr lang="en-US"/>
              <a:pPr>
                <a:defRPr/>
              </a:pPr>
              <a:t>59</a:t>
            </a:fld>
            <a:endParaRPr lang="en-US"/>
          </a:p>
        </p:txBody>
      </p:sp>
      <p:pic>
        <p:nvPicPr>
          <p:cNvPr id="612359" name="Picture 7" descr="_13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6675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0" name="Picture 8" descr="_13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3688" y="-6350"/>
            <a:ext cx="4506912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2361" name="Picture 9" descr="_14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0" y="0"/>
            <a:ext cx="66675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2" name="Text Box 4"/>
          <p:cNvSpPr txBox="1">
            <a:spLocks noChangeArrowheads="1"/>
          </p:cNvSpPr>
          <p:nvPr/>
        </p:nvSpPr>
        <p:spPr bwMode="auto">
          <a:xfrm>
            <a:off x="76200" y="0"/>
            <a:ext cx="3838575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hlink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</a:rPr>
              <a:t>JLab Computing</a:t>
            </a:r>
          </a:p>
        </p:txBody>
      </p:sp>
      <p:pic>
        <p:nvPicPr>
          <p:cNvPr id="612362" name="Picture 10" descr="_14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-6350"/>
            <a:ext cx="4506912" cy="686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2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" descr="Hamangia-El-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00400"/>
            <a:ext cx="2057400" cy="35909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6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0"/>
            <a:ext cx="38862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577" y="609600"/>
            <a:ext cx="753122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/>
              <a:t>Working towards a solution: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990600" y="0"/>
            <a:ext cx="18288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03937" y="1219200"/>
            <a:ext cx="7338869" cy="46166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dirty="0" smtClean="0"/>
              <a:t>1. Acknowledging that there is a problem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2184888" y="2087546"/>
            <a:ext cx="4715201" cy="654232"/>
            <a:chOff x="990600" y="4248899"/>
            <a:chExt cx="4715201" cy="654232"/>
          </a:xfrm>
        </p:grpSpPr>
        <p:pic>
          <p:nvPicPr>
            <p:cNvPr id="12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90600" y="453294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5000" y="453294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71800" y="4358232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5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30286" y="453294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33800" y="4549753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86200" y="442558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00500" y="4532948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3936" y="4507299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61315" y="4373064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20001" y="4248899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2401" y="4401299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12" descr="http://static.ddmcdn.com/gif/fibonacci-nature-1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58101" y="4528119"/>
              <a:ext cx="533400" cy="35337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Picture 42" descr="thinker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0813" y="2944813"/>
            <a:ext cx="2543175" cy="3455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6" name="Group 50"/>
          <p:cNvGrpSpPr>
            <a:grpSpLocks/>
          </p:cNvGrpSpPr>
          <p:nvPr/>
        </p:nvGrpSpPr>
        <p:grpSpPr bwMode="auto">
          <a:xfrm>
            <a:off x="1303161" y="1688735"/>
            <a:ext cx="6705600" cy="1836003"/>
            <a:chOff x="676" y="1580"/>
            <a:chExt cx="3456" cy="720"/>
          </a:xfrm>
          <a:solidFill>
            <a:schemeClr val="bg1">
              <a:lumMod val="85000"/>
              <a:alpha val="0"/>
            </a:schemeClr>
          </a:solidFill>
        </p:grpSpPr>
        <p:sp>
          <p:nvSpPr>
            <p:cNvPr id="27" name="AutoShape 5"/>
            <p:cNvSpPr>
              <a:spLocks noChangeArrowheads="1"/>
            </p:cNvSpPr>
            <p:nvPr/>
          </p:nvSpPr>
          <p:spPr bwMode="auto">
            <a:xfrm>
              <a:off x="676" y="1580"/>
              <a:ext cx="3456" cy="720"/>
            </a:xfrm>
            <a:prstGeom prst="cloudCallout">
              <a:avLst>
                <a:gd name="adj1" fmla="val -39825"/>
                <a:gd name="adj2" fmla="val 77833"/>
              </a:avLst>
            </a:prstGeom>
            <a:grp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i="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1" name="Oval 14"/>
            <p:cNvSpPr>
              <a:spLocks noChangeArrowheads="1"/>
            </p:cNvSpPr>
            <p:nvPr/>
          </p:nvSpPr>
          <p:spPr bwMode="auto">
            <a:xfrm>
              <a:off x="3312" y="1728"/>
              <a:ext cx="45" cy="45"/>
            </a:xfrm>
            <a:prstGeom prst="ellipse">
              <a:avLst/>
            </a:prstGeom>
            <a:grp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34" name="Group 50"/>
          <p:cNvGrpSpPr>
            <a:grpSpLocks/>
          </p:cNvGrpSpPr>
          <p:nvPr/>
        </p:nvGrpSpPr>
        <p:grpSpPr bwMode="auto">
          <a:xfrm>
            <a:off x="1295400" y="1676400"/>
            <a:ext cx="6705600" cy="1836003"/>
            <a:chOff x="672" y="1584"/>
            <a:chExt cx="3456" cy="720"/>
          </a:xfrm>
          <a:solidFill>
            <a:schemeClr val="bg1">
              <a:lumMod val="85000"/>
              <a:alpha val="0"/>
            </a:schemeClr>
          </a:solidFill>
        </p:grpSpPr>
        <p:sp>
          <p:nvSpPr>
            <p:cNvPr id="35" name="AutoShape 5"/>
            <p:cNvSpPr>
              <a:spLocks noChangeArrowheads="1"/>
            </p:cNvSpPr>
            <p:nvPr/>
          </p:nvSpPr>
          <p:spPr bwMode="auto">
            <a:xfrm>
              <a:off x="672" y="1584"/>
              <a:ext cx="3456" cy="720"/>
            </a:xfrm>
            <a:prstGeom prst="cloudCallout">
              <a:avLst>
                <a:gd name="adj1" fmla="val 33714"/>
                <a:gd name="adj2" fmla="val 45223"/>
              </a:avLst>
            </a:prstGeom>
            <a:grpFill/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i="0" dirty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36" name="Oval 14"/>
            <p:cNvSpPr>
              <a:spLocks noChangeArrowheads="1"/>
            </p:cNvSpPr>
            <p:nvPr/>
          </p:nvSpPr>
          <p:spPr bwMode="auto">
            <a:xfrm>
              <a:off x="3312" y="1728"/>
              <a:ext cx="45" cy="45"/>
            </a:xfrm>
            <a:prstGeom prst="ellipse">
              <a:avLst/>
            </a:prstGeom>
            <a:grpFill/>
            <a:ln w="9525">
              <a:solidFill>
                <a:srgbClr val="80808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08754819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75" y="304800"/>
            <a:ext cx="6523038" cy="609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13B06CC-8C8F-4235-A387-C6D04DC4DA3C}" type="slidenum">
              <a:rPr lang="en-US"/>
              <a:pPr>
                <a:defRPr/>
              </a:pPr>
              <a:t>60</a:t>
            </a:fld>
            <a:endParaRPr lang="en-US"/>
          </a:p>
        </p:txBody>
      </p:sp>
      <p:sp>
        <p:nvSpPr>
          <p:cNvPr id="574466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-76200"/>
            <a:ext cx="7010400" cy="6858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dirty="0" err="1" smtClean="0">
                <a:effectLst/>
              </a:rPr>
              <a:t>Jlab</a:t>
            </a:r>
            <a:r>
              <a:rPr lang="en-US" sz="3600" dirty="0" smtClean="0">
                <a:effectLst/>
              </a:rPr>
              <a:t> Experiment E00-002</a:t>
            </a:r>
            <a:endParaRPr lang="en-US" sz="3600" dirty="0" smtClean="0">
              <a:solidFill>
                <a:schemeClr val="tx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 rot="19559525">
            <a:off x="2791343" y="2206127"/>
            <a:ext cx="5474576" cy="10156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6000" spc="200" dirty="0">
                <a:ln w="29210">
                  <a:solidFill>
                    <a:schemeClr val="accent3">
                      <a:tint val="10000"/>
                    </a:schemeClr>
                  </a:solidFill>
                </a:ln>
                <a:solidFill>
                  <a:schemeClr val="accent3">
                    <a:satMod val="200000"/>
                    <a:alpha val="50000"/>
                  </a:schemeClr>
                </a:solidFill>
                <a:effectLst>
                  <a:innerShdw blurRad="50800" dist="50800" dir="8100000">
                    <a:srgbClr val="7D7D7D">
                      <a:alpha val="73000"/>
                    </a:srgbClr>
                  </a:innerShdw>
                </a:effectLst>
              </a:rPr>
              <a:t>Preliminary</a:t>
            </a:r>
          </a:p>
        </p:txBody>
      </p:sp>
      <p:graphicFrame>
        <p:nvGraphicFramePr>
          <p:cNvPr id="38918" name="Object 3"/>
          <p:cNvGraphicFramePr>
            <a:graphicFrameLocks noChangeAspect="1"/>
          </p:cNvGraphicFramePr>
          <p:nvPr/>
        </p:nvGraphicFramePr>
        <p:xfrm>
          <a:off x="304800" y="1295400"/>
          <a:ext cx="2189163" cy="9255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35" name="Equation" r:id="rId4" imgW="977900" imgH="431800" progId="Equation.3">
                  <p:embed/>
                </p:oleObj>
              </mc:Choice>
              <mc:Fallback>
                <p:oleObj name="Equation" r:id="rId4" imgW="977900" imgH="431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295400"/>
                        <a:ext cx="2189163" cy="925513"/>
                      </a:xfrm>
                      <a:prstGeom prst="rect">
                        <a:avLst/>
                      </a:prstGeom>
                      <a:solidFill>
                        <a:schemeClr val="bg1">
                          <a:alpha val="67058"/>
                        </a:schemeClr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81000" y="2595563"/>
            <a:ext cx="2974975" cy="914400"/>
          </a:xfrm>
        </p:spPr>
        <p:txBody>
          <a:bodyPr/>
          <a:lstStyle/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Not very conclusive…</a:t>
            </a:r>
          </a:p>
          <a:p>
            <a:pPr marL="0" indent="0" eaLnBrk="1" hangingPunct="1">
              <a:buFont typeface="Wingdings" pitchFamily="2" charset="2"/>
              <a:buNone/>
              <a:defRPr/>
            </a:pPr>
            <a:r>
              <a:rPr lang="en-US" sz="18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Can one do better?</a:t>
            </a:r>
            <a:endParaRPr lang="en-US" sz="1800" dirty="0" smtClean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157701" name="Picture 5" descr="http://upload.wikimedia.org/wikipedia/commons/thumb/d/d4/Ganditorul_de_la_Hamangia.jpg/220px-Ganditorul_de_la_Hamangia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7938"/>
            <a:ext cx="209550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Cloud Callout 9"/>
          <p:cNvSpPr>
            <a:spLocks noChangeArrowheads="1"/>
          </p:cNvSpPr>
          <p:nvPr/>
        </p:nvSpPr>
        <p:spPr bwMode="auto">
          <a:xfrm>
            <a:off x="0" y="2286000"/>
            <a:ext cx="3200400" cy="1533525"/>
          </a:xfrm>
          <a:prstGeom prst="cloudCallout">
            <a:avLst>
              <a:gd name="adj1" fmla="val -26185"/>
              <a:gd name="adj2" fmla="val 68000"/>
            </a:avLst>
          </a:prstGeom>
          <a:noFill/>
          <a:ln w="38100" algn="ctr">
            <a:solidFill>
              <a:srgbClr val="0000FF"/>
            </a:solidFill>
            <a:round/>
            <a:headEnd type="none" w="lg" len="lg"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p"/>
      <p:bldP spid="10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69B50FFF-94F8-44E4-8BDB-5E5C2A26681D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8/14/2013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53251" name="Picture 21" descr="Pictures 00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"/>
            <a:ext cx="8291513" cy="621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62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0"/>
            <a:ext cx="7162800" cy="762000"/>
          </a:xfrm>
          <a:solidFill>
            <a:schemeClr val="bg1">
              <a:alpha val="50000"/>
            </a:schemeClr>
          </a:solidFill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also part of the team…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pic>
          <p:nvPicPr>
            <p:cNvPr id="84995" name="Picture 2" descr="l3inpit_icon2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0"/>
              <a:ext cx="3962400" cy="34655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6" name="Picture 4" descr="AMANDA_S_Pole_station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3429000"/>
              <a:ext cx="4699000" cy="3136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7" name="Picture 5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757" b="17451"/>
            <a:stretch>
              <a:fillRect/>
            </a:stretch>
          </p:blipFill>
          <p:spPr bwMode="auto">
            <a:xfrm>
              <a:off x="4267200" y="3581400"/>
              <a:ext cx="48768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4998" name="Picture 5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800" y="17730"/>
              <a:ext cx="4216400" cy="397760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hlink"/>
                  </a:solidFill>
                  <a:miter lim="800000"/>
                  <a:headEnd type="none" w="lg" len="lg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583" name="Group 7"/>
          <p:cNvGrpSpPr>
            <a:grpSpLocks/>
          </p:cNvGrpSpPr>
          <p:nvPr/>
        </p:nvGrpSpPr>
        <p:grpSpPr bwMode="auto">
          <a:xfrm>
            <a:off x="152400" y="533400"/>
            <a:ext cx="8772525" cy="2678113"/>
            <a:chOff x="96" y="0"/>
            <a:chExt cx="5526" cy="1687"/>
          </a:xfrm>
        </p:grpSpPr>
        <p:sp>
          <p:nvSpPr>
            <p:cNvPr id="408581" name="Text Box 5"/>
            <p:cNvSpPr txBox="1">
              <a:spLocks noChangeArrowheads="1"/>
            </p:cNvSpPr>
            <p:nvPr/>
          </p:nvSpPr>
          <p:spPr bwMode="auto">
            <a:xfrm>
              <a:off x="96" y="0"/>
              <a:ext cx="5520" cy="1687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>
                  <a:solidFill>
                    <a:srgbClr val="0000FF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“I was like a boy playing on the sea-shore, and diverting myself now and then finding a smoother pebble or a prettier shell than ordinary, whilst the great ocean of truth lay all undiscovered before me.”</a:t>
              </a:r>
            </a:p>
            <a:p>
              <a:pPr algn="l">
                <a:defRPr/>
              </a:pPr>
              <a:endParaRPr lang="en-US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l">
                <a:defRPr/>
              </a:pP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Isaac Newton</a:t>
              </a:r>
            </a:p>
          </p:txBody>
        </p:sp>
        <p:pic>
          <p:nvPicPr>
            <p:cNvPr id="86025" name="Picture 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816"/>
              <a:ext cx="918" cy="8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grpSp>
        <p:nvGrpSpPr>
          <p:cNvPr id="408585" name="Group 9"/>
          <p:cNvGrpSpPr>
            <a:grpSpLocks/>
          </p:cNvGrpSpPr>
          <p:nvPr/>
        </p:nvGrpSpPr>
        <p:grpSpPr bwMode="auto">
          <a:xfrm>
            <a:off x="782638" y="3581400"/>
            <a:ext cx="8180387" cy="2308225"/>
            <a:chOff x="397" y="1776"/>
            <a:chExt cx="5153" cy="1454"/>
          </a:xfrm>
        </p:grpSpPr>
        <p:sp>
          <p:nvSpPr>
            <p:cNvPr id="408580" name="Text Box 4"/>
            <p:cNvSpPr txBox="1">
              <a:spLocks noChangeArrowheads="1"/>
            </p:cNvSpPr>
            <p:nvPr/>
          </p:nvSpPr>
          <p:spPr bwMode="auto">
            <a:xfrm>
              <a:off x="397" y="1776"/>
              <a:ext cx="5034" cy="1454"/>
            </a:xfrm>
            <a:prstGeom prst="rect">
              <a:avLst/>
            </a:prstGeom>
            <a:solidFill>
              <a:schemeClr val="bg1">
                <a:alpha val="50000"/>
              </a:schemeClr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>
                <a:defRPr/>
              </a:pPr>
              <a:r>
                <a:rPr lang="en-US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A great while ago the world begun, </a:t>
              </a:r>
            </a:p>
            <a:p>
              <a:pPr algn="l">
                <a:defRPr/>
              </a:pPr>
              <a:r>
                <a:rPr lang="en-US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With hey, ho, the wind and the rain,</a:t>
              </a:r>
            </a:p>
            <a:p>
              <a:pPr algn="l">
                <a:defRPr/>
              </a:pPr>
              <a:r>
                <a:rPr lang="en-US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But that's all one, our play is done, </a:t>
              </a:r>
            </a:p>
            <a:p>
              <a:pPr algn="l">
                <a:defRPr/>
              </a:pPr>
              <a:r>
                <a:rPr lang="en-US" dirty="0">
                  <a:solidFill>
                    <a:schemeClr val="hlink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And we'll strive to please you every day.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</a:t>
              </a:r>
            </a:p>
            <a:p>
              <a:pPr algn="l">
                <a:defRPr/>
              </a:pPr>
              <a:endParaRPr lang="en-US" dirty="0"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endParaRPr>
            </a:p>
            <a:p>
              <a:pPr algn="l">
                <a:defRPr/>
              </a:pPr>
              <a:r>
                <a:rPr lang="en-US" dirty="0" err="1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Feste’s</a:t>
              </a:r>
              <a:r>
                <a:rPr lang="en-US" dirty="0"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 Song- TWELFTH NIGHT, W. Shakespeare </a:t>
              </a:r>
            </a:p>
          </p:txBody>
        </p:sp>
        <p:pic>
          <p:nvPicPr>
            <p:cNvPr id="86023" name="Picture 8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04" y="1776"/>
              <a:ext cx="846" cy="12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sp>
        <p:nvSpPr>
          <p:cNvPr id="408586" name="Rectangle 10"/>
          <p:cNvSpPr>
            <a:spLocks noChangeArrowheads="1"/>
          </p:cNvSpPr>
          <p:nvPr/>
        </p:nvSpPr>
        <p:spPr bwMode="auto">
          <a:xfrm>
            <a:off x="657225" y="3559175"/>
            <a:ext cx="8305800" cy="27432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08587" name="Rectangle 11"/>
          <p:cNvSpPr>
            <a:spLocks noChangeArrowheads="1"/>
          </p:cNvSpPr>
          <p:nvPr/>
        </p:nvSpPr>
        <p:spPr bwMode="auto">
          <a:xfrm>
            <a:off x="114300" y="461963"/>
            <a:ext cx="8839200" cy="2819400"/>
          </a:xfrm>
          <a:prstGeom prst="rect">
            <a:avLst/>
          </a:prstGeom>
          <a:solidFill>
            <a:schemeClr val="bg1">
              <a:alpha val="89803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408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08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8586" grpId="0" animBg="1"/>
      <p:bldP spid="408587" grpId="0" animBg="1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 descr="theory_realit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0"/>
            <a:ext cx="5110163" cy="624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603" name="Text Box 3"/>
          <p:cNvSpPr txBox="1">
            <a:spLocks noChangeArrowheads="1"/>
          </p:cNvSpPr>
          <p:nvPr/>
        </p:nvSpPr>
        <p:spPr bwMode="auto">
          <a:xfrm>
            <a:off x="5562600" y="5791200"/>
            <a:ext cx="3116263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400">
                <a:solidFill>
                  <a:schemeClr val="hlink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Thank You!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409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9603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5226" name="Picture 42" descr="thinker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00813" y="2944813"/>
            <a:ext cx="2543175" cy="34559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5186" name="Rectangle 2"/>
          <p:cNvSpPr>
            <a:spLocks noGrp="1" noChangeArrowheads="1"/>
          </p:cNvSpPr>
          <p:nvPr>
            <p:ph type="title"/>
          </p:nvPr>
        </p:nvSpPr>
        <p:spPr>
          <a:xfrm>
            <a:off x="914400" y="0"/>
            <a:ext cx="7793038" cy="1143000"/>
          </a:xfrm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en-US" sz="3800" smtClean="0"/>
              <a:t>…</a:t>
            </a:r>
          </a:p>
        </p:txBody>
      </p:sp>
      <p:pic>
        <p:nvPicPr>
          <p:cNvPr id="605187" name="Picture 3" descr="Hamangia-El-A"/>
          <p:cNvPicPr>
            <a:picLocks noGrp="1" noChangeAspect="1" noChangeArrowheads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200400"/>
            <a:ext cx="1714500" cy="3590925"/>
          </a:xfrm>
          <a:solidFill>
            <a:schemeClr val="bg1"/>
          </a:solidFill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grpSp>
        <p:nvGrpSpPr>
          <p:cNvPr id="605245" name="Group 61"/>
          <p:cNvGrpSpPr>
            <a:grpSpLocks/>
          </p:cNvGrpSpPr>
          <p:nvPr/>
        </p:nvGrpSpPr>
        <p:grpSpPr bwMode="auto">
          <a:xfrm>
            <a:off x="1828800" y="4267200"/>
            <a:ext cx="5638800" cy="2590800"/>
            <a:chOff x="1200" y="2688"/>
            <a:chExt cx="3552" cy="1632"/>
          </a:xfrm>
        </p:grpSpPr>
        <p:sp>
          <p:nvSpPr>
            <p:cNvPr id="96290" name="AutoShape 24"/>
            <p:cNvSpPr>
              <a:spLocks noChangeArrowheads="1"/>
            </p:cNvSpPr>
            <p:nvPr/>
          </p:nvSpPr>
          <p:spPr bwMode="auto">
            <a:xfrm>
              <a:off x="1200" y="2688"/>
              <a:ext cx="3552" cy="1632"/>
            </a:xfrm>
            <a:prstGeom prst="cloudCallout">
              <a:avLst>
                <a:gd name="adj1" fmla="val -59940"/>
                <a:gd name="adj2" fmla="val -44852"/>
              </a:avLst>
            </a:prstGeom>
            <a:solidFill>
              <a:srgbClr val="FFFFFF"/>
            </a:solidFill>
            <a:ln w="44450">
              <a:solidFill>
                <a:srgbClr val="C0C0C0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96291" name="Group 25"/>
            <p:cNvGrpSpPr>
              <a:grpSpLocks/>
            </p:cNvGrpSpPr>
            <p:nvPr/>
          </p:nvGrpSpPr>
          <p:grpSpPr bwMode="auto">
            <a:xfrm>
              <a:off x="1488" y="2832"/>
              <a:ext cx="2428" cy="1364"/>
              <a:chOff x="2448" y="2514"/>
              <a:chExt cx="2428" cy="1364"/>
            </a:xfrm>
          </p:grpSpPr>
          <p:sp>
            <p:nvSpPr>
              <p:cNvPr id="96292" name="Line 26"/>
              <p:cNvSpPr>
                <a:spLocks noChangeShapeType="1"/>
              </p:cNvSpPr>
              <p:nvPr/>
            </p:nvSpPr>
            <p:spPr bwMode="auto">
              <a:xfrm flipV="1">
                <a:off x="4015" y="2514"/>
                <a:ext cx="629" cy="461"/>
              </a:xfrm>
              <a:prstGeom prst="line">
                <a:avLst/>
              </a:prstGeom>
              <a:noFill/>
              <a:ln w="36000">
                <a:solidFill>
                  <a:srgbClr val="C0C0C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3" name="Text Box 27"/>
              <p:cNvSpPr txBox="1">
                <a:spLocks noChangeArrowheads="1"/>
              </p:cNvSpPr>
              <p:nvPr/>
            </p:nvSpPr>
            <p:spPr bwMode="auto">
              <a:xfrm>
                <a:off x="4318" y="2749"/>
                <a:ext cx="180" cy="275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1pPr>
                <a:lvl2pPr marL="742950" indent="-28575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2pPr>
                <a:lvl3pPr marL="11430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3pPr>
                <a:lvl4pPr marL="16002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4pPr>
                <a:lvl5pPr marL="20574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5pPr>
                <a:lvl6pPr marL="25146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6pPr>
                <a:lvl7pPr marL="29718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7pPr>
                <a:lvl8pPr marL="34290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8pPr>
                <a:lvl9pPr marL="38862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9pPr>
              </a:lstStyle>
              <a:p>
                <a:pPr algn="l"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2800" i="0">
                    <a:solidFill>
                      <a:srgbClr val="008080"/>
                    </a:solidFill>
                    <a:latin typeface="Nimbus Roman No9 L"/>
                  </a:rPr>
                  <a:t>e-</a:t>
                </a:r>
              </a:p>
            </p:txBody>
          </p:sp>
          <p:sp>
            <p:nvSpPr>
              <p:cNvPr id="96294" name="Oval 28"/>
              <p:cNvSpPr>
                <a:spLocks noChangeArrowheads="1"/>
              </p:cNvSpPr>
              <p:nvPr/>
            </p:nvSpPr>
            <p:spPr bwMode="auto">
              <a:xfrm>
                <a:off x="3912" y="3477"/>
                <a:ext cx="220" cy="220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5" name="Line 29"/>
              <p:cNvSpPr>
                <a:spLocks noChangeShapeType="1"/>
              </p:cNvSpPr>
              <p:nvPr/>
            </p:nvSpPr>
            <p:spPr bwMode="auto">
              <a:xfrm>
                <a:off x="3984" y="2976"/>
                <a:ext cx="892" cy="393"/>
              </a:xfrm>
              <a:prstGeom prst="line">
                <a:avLst/>
              </a:prstGeom>
              <a:noFill/>
              <a:ln w="36000">
                <a:solidFill>
                  <a:srgbClr val="C0C0C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6" name="Line 30"/>
              <p:cNvSpPr>
                <a:spLocks noChangeShapeType="1"/>
              </p:cNvSpPr>
              <p:nvPr/>
            </p:nvSpPr>
            <p:spPr bwMode="auto">
              <a:xfrm flipH="1">
                <a:off x="4088" y="3268"/>
                <a:ext cx="173" cy="203"/>
              </a:xfrm>
              <a:prstGeom prst="line">
                <a:avLst/>
              </a:prstGeom>
              <a:noFill/>
              <a:ln w="36000">
                <a:solidFill>
                  <a:srgbClr val="C0C0C0"/>
                </a:solidFill>
                <a:prstDash val="sysDot"/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97" name="Oval 31"/>
              <p:cNvSpPr>
                <a:spLocks noChangeArrowheads="1"/>
              </p:cNvSpPr>
              <p:nvPr/>
            </p:nvSpPr>
            <p:spPr bwMode="auto">
              <a:xfrm>
                <a:off x="4300" y="2727"/>
                <a:ext cx="45" cy="45"/>
              </a:xfrm>
              <a:prstGeom prst="ellipse">
                <a:avLst/>
              </a:prstGeom>
              <a:solidFill>
                <a:srgbClr val="00FF00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98" name="Text Box 32"/>
              <p:cNvSpPr txBox="1">
                <a:spLocks noChangeArrowheads="1"/>
              </p:cNvSpPr>
              <p:nvPr/>
            </p:nvSpPr>
            <p:spPr bwMode="auto">
              <a:xfrm>
                <a:off x="3985" y="3516"/>
                <a:ext cx="66" cy="150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1pPr>
                <a:lvl2pPr marL="742950" indent="-28575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2pPr>
                <a:lvl3pPr marL="11430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3pPr>
                <a:lvl4pPr marL="16002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4pPr>
                <a:lvl5pPr marL="20574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5pPr>
                <a:lvl6pPr marL="25146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6pPr>
                <a:lvl7pPr marL="29718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7pPr>
                <a:lvl8pPr marL="34290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8pPr>
                <a:lvl9pPr marL="38862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9pPr>
              </a:lstStyle>
              <a:p>
                <a:pPr algn="l"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500" b="0" i="0">
                    <a:solidFill>
                      <a:schemeClr val="tx1"/>
                    </a:solidFill>
                    <a:latin typeface="Nimbus Roman No9 L"/>
                  </a:rPr>
                  <a:t>p</a:t>
                </a:r>
              </a:p>
            </p:txBody>
          </p:sp>
          <p:sp>
            <p:nvSpPr>
              <p:cNvPr id="96299" name="Line 33"/>
              <p:cNvSpPr>
                <a:spLocks noChangeShapeType="1"/>
              </p:cNvSpPr>
              <p:nvPr/>
            </p:nvSpPr>
            <p:spPr bwMode="auto">
              <a:xfrm>
                <a:off x="3076" y="2974"/>
                <a:ext cx="942" cy="4"/>
              </a:xfrm>
              <a:prstGeom prst="line">
                <a:avLst/>
              </a:prstGeom>
              <a:noFill/>
              <a:ln w="36000">
                <a:solidFill>
                  <a:srgbClr val="C0C0C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00" name="Line 34"/>
              <p:cNvSpPr>
                <a:spLocks noChangeShapeType="1"/>
              </p:cNvSpPr>
              <p:nvPr/>
            </p:nvSpPr>
            <p:spPr bwMode="auto">
              <a:xfrm flipH="1">
                <a:off x="3756" y="3675"/>
                <a:ext cx="173" cy="203"/>
              </a:xfrm>
              <a:prstGeom prst="line">
                <a:avLst/>
              </a:prstGeom>
              <a:noFill/>
              <a:ln w="36000">
                <a:solidFill>
                  <a:srgbClr val="C0C0C0"/>
                </a:solidFill>
                <a:prstDash val="sysDot"/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301" name="Freeform 35"/>
              <p:cNvSpPr>
                <a:spLocks noChangeArrowheads="1"/>
              </p:cNvSpPr>
              <p:nvPr/>
            </p:nvSpPr>
            <p:spPr bwMode="auto">
              <a:xfrm>
                <a:off x="4433" y="3142"/>
                <a:ext cx="408" cy="323"/>
              </a:xfrm>
              <a:custGeom>
                <a:avLst/>
                <a:gdLst>
                  <a:gd name="T0" fmla="*/ 2 w 1986"/>
                  <a:gd name="T1" fmla="*/ 0 h 1576"/>
                  <a:gd name="T2" fmla="*/ 1 w 1986"/>
                  <a:gd name="T3" fmla="*/ 1 h 1576"/>
                  <a:gd name="T4" fmla="*/ 1 w 1986"/>
                  <a:gd name="T5" fmla="*/ 1 h 1576"/>
                  <a:gd name="T6" fmla="*/ 1 w 1986"/>
                  <a:gd name="T7" fmla="*/ 2 h 1576"/>
                  <a:gd name="T8" fmla="*/ 2 w 1986"/>
                  <a:gd name="T9" fmla="*/ 3 h 1576"/>
                  <a:gd name="T10" fmla="*/ 3 w 1986"/>
                  <a:gd name="T11" fmla="*/ 2 h 1576"/>
                  <a:gd name="T12" fmla="*/ 3 w 1986"/>
                  <a:gd name="T13" fmla="*/ 1 h 1576"/>
                  <a:gd name="T14" fmla="*/ 3 w 1986"/>
                  <a:gd name="T15" fmla="*/ 0 h 1576"/>
                  <a:gd name="T16" fmla="*/ 2 w 1986"/>
                  <a:gd name="T17" fmla="*/ 0 h 1576"/>
                  <a:gd name="T18" fmla="*/ 2 w 1986"/>
                  <a:gd name="T19" fmla="*/ 0 h 1576"/>
                  <a:gd name="T20" fmla="*/ 2 w 1986"/>
                  <a:gd name="T21" fmla="*/ 0 h 1576"/>
                  <a:gd name="T22" fmla="*/ 2 w 1986"/>
                  <a:gd name="T23" fmla="*/ 0 h 157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986" h="1576">
                    <a:moveTo>
                      <a:pt x="1096" y="132"/>
                    </a:moveTo>
                    <a:cubicBezTo>
                      <a:pt x="917" y="0"/>
                      <a:pt x="695" y="100"/>
                      <a:pt x="602" y="369"/>
                    </a:cubicBezTo>
                    <a:cubicBezTo>
                      <a:pt x="526" y="589"/>
                      <a:pt x="854" y="745"/>
                      <a:pt x="385" y="783"/>
                    </a:cubicBezTo>
                    <a:cubicBezTo>
                      <a:pt x="0" y="814"/>
                      <a:pt x="458" y="1382"/>
                      <a:pt x="622" y="1316"/>
                    </a:cubicBezTo>
                    <a:cubicBezTo>
                      <a:pt x="995" y="1166"/>
                      <a:pt x="874" y="1455"/>
                      <a:pt x="1175" y="1514"/>
                    </a:cubicBezTo>
                    <a:cubicBezTo>
                      <a:pt x="1487" y="1575"/>
                      <a:pt x="1465" y="1330"/>
                      <a:pt x="1550" y="1139"/>
                    </a:cubicBezTo>
                    <a:cubicBezTo>
                      <a:pt x="1614" y="996"/>
                      <a:pt x="1985" y="683"/>
                      <a:pt x="1550" y="764"/>
                    </a:cubicBezTo>
                    <a:cubicBezTo>
                      <a:pt x="1129" y="842"/>
                      <a:pt x="1510" y="411"/>
                      <a:pt x="1491" y="211"/>
                    </a:cubicBezTo>
                    <a:lnTo>
                      <a:pt x="1293" y="112"/>
                    </a:lnTo>
                    <a:lnTo>
                      <a:pt x="1096" y="151"/>
                    </a:lnTo>
                    <a:lnTo>
                      <a:pt x="1076" y="132"/>
                    </a:lnTo>
                    <a:lnTo>
                      <a:pt x="1096" y="132"/>
                    </a:lnTo>
                  </a:path>
                </a:pathLst>
              </a:custGeom>
              <a:solidFill>
                <a:srgbClr val="FFFF00">
                  <a:alpha val="50195"/>
                </a:srgbClr>
              </a:solidFill>
              <a:ln w="10800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02" name="Oval 36"/>
              <p:cNvSpPr>
                <a:spLocks noChangeArrowheads="1"/>
              </p:cNvSpPr>
              <p:nvPr/>
            </p:nvSpPr>
            <p:spPr bwMode="auto">
              <a:xfrm>
                <a:off x="4527" y="3202"/>
                <a:ext cx="220" cy="220"/>
              </a:xfrm>
              <a:prstGeom prst="ellipse">
                <a:avLst/>
              </a:prstGeom>
              <a:solidFill>
                <a:srgbClr val="00B8FF">
                  <a:alpha val="50195"/>
                </a:srgbClr>
              </a:solidFill>
              <a:ln w="9525">
                <a:solidFill>
                  <a:srgbClr val="C0C0C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303" name="Text Box 37"/>
              <p:cNvSpPr txBox="1">
                <a:spLocks noChangeArrowheads="1"/>
              </p:cNvSpPr>
              <p:nvPr/>
            </p:nvSpPr>
            <p:spPr bwMode="auto">
              <a:xfrm>
                <a:off x="4608" y="3264"/>
                <a:ext cx="59" cy="150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1pPr>
                <a:lvl2pPr marL="742950" indent="-28575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2pPr>
                <a:lvl3pPr marL="11430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3pPr>
                <a:lvl4pPr marL="16002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4pPr>
                <a:lvl5pPr marL="20574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5pPr>
                <a:lvl6pPr marL="25146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6pPr>
                <a:lvl7pPr marL="29718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7pPr>
                <a:lvl8pPr marL="34290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8pPr>
                <a:lvl9pPr marL="38862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9pPr>
              </a:lstStyle>
              <a:p>
                <a:pPr algn="l"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500" b="0" i="0">
                    <a:solidFill>
                      <a:schemeClr val="tx1"/>
                    </a:solidFill>
                    <a:latin typeface="Nimbus Roman No9 L"/>
                  </a:rPr>
                  <a:t>?</a:t>
                </a:r>
              </a:p>
            </p:txBody>
          </p:sp>
          <p:sp>
            <p:nvSpPr>
              <p:cNvPr id="96304" name="Text Box 38"/>
              <p:cNvSpPr txBox="1">
                <a:spLocks noChangeArrowheads="1"/>
              </p:cNvSpPr>
              <p:nvPr/>
            </p:nvSpPr>
            <p:spPr bwMode="auto">
              <a:xfrm>
                <a:off x="2448" y="3312"/>
                <a:ext cx="1265" cy="25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1pPr>
                <a:lvl2pPr marL="742950" indent="-285750" defTabSz="828675" eaLnBrk="0" hangingPunct="0"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2pPr>
                <a:lvl3pPr marL="1143000" indent="-228600" defTabSz="828675" eaLnBrk="0" hangingPunct="0"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3pPr>
                <a:lvl4pPr marL="1600200" indent="-228600" defTabSz="828675" eaLnBrk="0" hangingPunct="0"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4pPr>
                <a:lvl5pPr marL="2057400" indent="-228600" defTabSz="828675" eaLnBrk="0" hangingPunct="0"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5pPr>
                <a:lvl6pPr marL="25146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6pPr>
                <a:lvl7pPr marL="29718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7pPr>
                <a:lvl8pPr marL="34290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8pPr>
                <a:lvl9pPr marL="38862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tabLst>
                    <a:tab pos="657225" algn="l"/>
                    <a:tab pos="1312863" algn="l"/>
                  </a:tabLs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9pPr>
              </a:lstStyle>
              <a:p>
                <a:pPr algn="l"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2600">
                    <a:solidFill>
                      <a:srgbClr val="0000FF"/>
                    </a:solidFill>
                    <a:latin typeface="Nimbus Roman No9 L"/>
                  </a:rPr>
                  <a:t>We’ve got it!!!</a:t>
                </a:r>
              </a:p>
            </p:txBody>
          </p:sp>
          <p:sp>
            <p:nvSpPr>
              <p:cNvPr id="96305" name="Text Box 39"/>
              <p:cNvSpPr txBox="1">
                <a:spLocks noChangeArrowheads="1"/>
              </p:cNvSpPr>
              <p:nvPr/>
            </p:nvSpPr>
            <p:spPr bwMode="auto">
              <a:xfrm>
                <a:off x="3354" y="2542"/>
                <a:ext cx="1434" cy="256"/>
              </a:xfrm>
              <a:prstGeom prst="rect">
                <a:avLst/>
              </a:prstGeom>
              <a:noFill/>
              <a:ln w="9525">
                <a:solidFill>
                  <a:srgbClr val="C0C0C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1pPr>
                <a:lvl2pPr marL="742950" indent="-28575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2pPr>
                <a:lvl3pPr marL="11430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3pPr>
                <a:lvl4pPr marL="16002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4pPr>
                <a:lvl5pPr marL="20574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5pPr>
                <a:lvl6pPr marL="25146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6pPr>
                <a:lvl7pPr marL="29718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7pPr>
                <a:lvl8pPr marL="34290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8pPr>
                <a:lvl9pPr marL="38862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9pPr>
              </a:lstStyle>
              <a:p>
                <a:pPr algn="l"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2600" i="0">
                    <a:solidFill>
                      <a:srgbClr val="0000FF"/>
                    </a:solidFill>
                    <a:latin typeface="Nimbus Roman No9 L"/>
                  </a:rPr>
                  <a:t>...and…Eureka!</a:t>
                </a:r>
              </a:p>
            </p:txBody>
          </p:sp>
        </p:grpSp>
      </p:grpSp>
      <p:sp>
        <p:nvSpPr>
          <p:cNvPr id="96262" name="Text Box 40"/>
          <p:cNvSpPr txBox="1">
            <a:spLocks noChangeArrowheads="1"/>
          </p:cNvSpPr>
          <p:nvPr/>
        </p:nvSpPr>
        <p:spPr bwMode="auto">
          <a:xfrm rot="-5400000">
            <a:off x="430213" y="5497512"/>
            <a:ext cx="24003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sz="1000" b="0" i="0">
                <a:solidFill>
                  <a:schemeClr val="bg1"/>
                </a:solidFill>
                <a:latin typeface="Times New Roman" pitchFamily="18" charset="0"/>
              </a:rPr>
              <a:t>Hamangia culture, about 5k years b4 Rodin</a:t>
            </a:r>
          </a:p>
        </p:txBody>
      </p:sp>
      <p:grpSp>
        <p:nvGrpSpPr>
          <p:cNvPr id="605229" name="Group 45"/>
          <p:cNvGrpSpPr>
            <a:grpSpLocks/>
          </p:cNvGrpSpPr>
          <p:nvPr/>
        </p:nvGrpSpPr>
        <p:grpSpPr bwMode="auto">
          <a:xfrm>
            <a:off x="1905000" y="381000"/>
            <a:ext cx="3810000" cy="2135188"/>
            <a:chOff x="1440" y="240"/>
            <a:chExt cx="2400" cy="1345"/>
          </a:xfrm>
        </p:grpSpPr>
        <p:sp>
          <p:nvSpPr>
            <p:cNvPr id="96288" name="AutoShape 43"/>
            <p:cNvSpPr>
              <a:spLocks noChangeArrowheads="1"/>
            </p:cNvSpPr>
            <p:nvPr/>
          </p:nvSpPr>
          <p:spPr bwMode="auto">
            <a:xfrm>
              <a:off x="1440" y="240"/>
              <a:ext cx="2400" cy="1345"/>
            </a:xfrm>
            <a:prstGeom prst="cloudCallout">
              <a:avLst>
                <a:gd name="adj1" fmla="val 93875"/>
                <a:gd name="adj2" fmla="val 70000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96289" name="Rectangle 44"/>
            <p:cNvSpPr>
              <a:spLocks noChangeArrowheads="1"/>
            </p:cNvSpPr>
            <p:nvPr/>
          </p:nvSpPr>
          <p:spPr bwMode="auto">
            <a:xfrm>
              <a:off x="1968" y="576"/>
              <a:ext cx="1236" cy="59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kumimoji="1" lang="en-US" sz="2800">
                  <a:solidFill>
                    <a:srgbClr val="FE1402"/>
                  </a:solidFill>
                  <a:latin typeface="Times New Roman" pitchFamily="18" charset="0"/>
                </a:rPr>
                <a:t>What to do?</a:t>
              </a:r>
            </a:p>
            <a:p>
              <a:pPr algn="l"/>
              <a:r>
                <a:rPr kumimoji="1" lang="en-US" sz="2800">
                  <a:solidFill>
                    <a:srgbClr val="FE1402"/>
                  </a:solidFill>
                  <a:latin typeface="Times New Roman" pitchFamily="18" charset="0"/>
                </a:rPr>
                <a:t>What to do?</a:t>
              </a:r>
            </a:p>
          </p:txBody>
        </p:sp>
      </p:grpSp>
      <p:grpSp>
        <p:nvGrpSpPr>
          <p:cNvPr id="605234" name="Group 50"/>
          <p:cNvGrpSpPr>
            <a:grpSpLocks/>
          </p:cNvGrpSpPr>
          <p:nvPr/>
        </p:nvGrpSpPr>
        <p:grpSpPr bwMode="auto">
          <a:xfrm>
            <a:off x="1066800" y="2590800"/>
            <a:ext cx="5486400" cy="1143000"/>
            <a:chOff x="672" y="1584"/>
            <a:chExt cx="3456" cy="720"/>
          </a:xfrm>
        </p:grpSpPr>
        <p:sp>
          <p:nvSpPr>
            <p:cNvPr id="96281" name="AutoShape 5"/>
            <p:cNvSpPr>
              <a:spLocks noChangeArrowheads="1"/>
            </p:cNvSpPr>
            <p:nvPr/>
          </p:nvSpPr>
          <p:spPr bwMode="auto">
            <a:xfrm>
              <a:off x="672" y="1584"/>
              <a:ext cx="3456" cy="720"/>
            </a:xfrm>
            <a:prstGeom prst="cloudCallout">
              <a:avLst>
                <a:gd name="adj1" fmla="val -49565"/>
                <a:gd name="adj2" fmla="val 96806"/>
              </a:avLst>
            </a:prstGeom>
            <a:solidFill>
              <a:srgbClr val="FFFFFF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96282" name="Group 49"/>
            <p:cNvGrpSpPr>
              <a:grpSpLocks/>
            </p:cNvGrpSpPr>
            <p:nvPr/>
          </p:nvGrpSpPr>
          <p:grpSpPr bwMode="auto">
            <a:xfrm>
              <a:off x="912" y="1728"/>
              <a:ext cx="2798" cy="336"/>
              <a:chOff x="912" y="1728"/>
              <a:chExt cx="2798" cy="336"/>
            </a:xfrm>
          </p:grpSpPr>
          <p:grpSp>
            <p:nvGrpSpPr>
              <p:cNvPr id="96283" name="Group 46"/>
              <p:cNvGrpSpPr>
                <a:grpSpLocks/>
              </p:cNvGrpSpPr>
              <p:nvPr/>
            </p:nvGrpSpPr>
            <p:grpSpPr bwMode="auto">
              <a:xfrm>
                <a:off x="3312" y="1728"/>
                <a:ext cx="398" cy="297"/>
                <a:chOff x="1344" y="1887"/>
                <a:chExt cx="398" cy="297"/>
              </a:xfrm>
            </p:grpSpPr>
            <p:sp>
              <p:nvSpPr>
                <p:cNvPr id="96285" name="Oval 14"/>
                <p:cNvSpPr>
                  <a:spLocks noChangeArrowheads="1"/>
                </p:cNvSpPr>
                <p:nvPr/>
              </p:nvSpPr>
              <p:spPr bwMode="auto">
                <a:xfrm>
                  <a:off x="1344" y="1887"/>
                  <a:ext cx="45" cy="45"/>
                </a:xfrm>
                <a:prstGeom prst="ellipse">
                  <a:avLst/>
                </a:prstGeom>
                <a:solidFill>
                  <a:srgbClr val="00FF00">
                    <a:alpha val="50195"/>
                  </a:srgbClr>
                </a:solidFill>
                <a:ln w="9525">
                  <a:solidFill>
                    <a:srgbClr val="808080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/>
                <a:p>
                  <a:endParaRPr lang="en-US"/>
                </a:p>
              </p:txBody>
            </p:sp>
            <p:sp>
              <p:nvSpPr>
                <p:cNvPr id="96286" name="Line 15"/>
                <p:cNvSpPr>
                  <a:spLocks noChangeShapeType="1"/>
                </p:cNvSpPr>
                <p:nvPr/>
              </p:nvSpPr>
              <p:spPr bwMode="auto">
                <a:xfrm>
                  <a:off x="1364" y="1916"/>
                  <a:ext cx="378" cy="0"/>
                </a:xfrm>
                <a:prstGeom prst="line">
                  <a:avLst/>
                </a:prstGeom>
                <a:noFill/>
                <a:ln w="42418">
                  <a:solidFill>
                    <a:srgbClr val="0000FF"/>
                  </a:solidFill>
                  <a:round/>
                  <a:headEnd/>
                  <a:tailEnd type="triangle" w="lg" len="lg"/>
                </a:ln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96287" name="Text Box 18"/>
                <p:cNvSpPr txBox="1">
                  <a:spLocks noChangeArrowheads="1"/>
                </p:cNvSpPr>
                <p:nvPr/>
              </p:nvSpPr>
              <p:spPr bwMode="auto">
                <a:xfrm>
                  <a:off x="1357" y="1909"/>
                  <a:ext cx="180" cy="275"/>
                </a:xfrm>
                <a:prstGeom prst="rect">
                  <a:avLst/>
                </a:prstGeom>
                <a:noFill/>
                <a:ln w="9525">
                  <a:solidFill>
                    <a:srgbClr val="808080"/>
                  </a:solidFill>
                  <a:miter lim="800000"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 wrap="none" lIns="0" tIns="0" rIns="0" bIns="0">
                  <a:spAutoFit/>
                </a:bodyPr>
                <a:lstStyle>
                  <a:lvl1pPr defTabSz="828675" eaLnBrk="0" hangingPunct="0"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1pPr>
                  <a:lvl2pPr marL="742950" indent="-285750" defTabSz="828675" eaLnBrk="0" hangingPunct="0"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2pPr>
                  <a:lvl3pPr marL="1143000" indent="-228600" defTabSz="828675" eaLnBrk="0" hangingPunct="0"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3pPr>
                  <a:lvl4pPr marL="1600200" indent="-228600" defTabSz="828675" eaLnBrk="0" hangingPunct="0"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4pPr>
                  <a:lvl5pPr marL="2057400" indent="-228600" defTabSz="828675" eaLnBrk="0" hangingPunct="0"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5pPr>
                  <a:lvl6pPr marL="2514600" indent="-228600" algn="ctr" defTabSz="8286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6pPr>
                  <a:lvl7pPr marL="2971800" indent="-228600" algn="ctr" defTabSz="8286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7pPr>
                  <a:lvl8pPr marL="3429000" indent="-228600" algn="ctr" defTabSz="8286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8pPr>
                  <a:lvl9pPr marL="3886200" indent="-228600" algn="ctr" defTabSz="828675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 b="1" i="1">
                      <a:solidFill>
                        <a:schemeClr val="folHlink"/>
                      </a:solidFill>
                      <a:latin typeface="Verdana" pitchFamily="34" charset="0"/>
                    </a:defRPr>
                  </a:lvl9pPr>
                </a:lstStyle>
                <a:p>
                  <a:pPr algn="l" eaLnBrk="1">
                    <a:buClr>
                      <a:srgbClr val="000000"/>
                    </a:buClr>
                    <a:buSzPct val="45000"/>
                    <a:buFont typeface="StarSymbol"/>
                    <a:buNone/>
                  </a:pPr>
                  <a:r>
                    <a:rPr lang="en-GB" sz="2800" i="0">
                      <a:solidFill>
                        <a:srgbClr val="0000FF"/>
                      </a:solidFill>
                      <a:latin typeface="Nimbus Roman No9 L"/>
                    </a:rPr>
                    <a:t>e-</a:t>
                  </a:r>
                </a:p>
              </p:txBody>
            </p:sp>
          </p:grpSp>
          <p:sp>
            <p:nvSpPr>
              <p:cNvPr id="96284" name="Rectangle 48"/>
              <p:cNvSpPr>
                <a:spLocks noChangeArrowheads="1"/>
              </p:cNvSpPr>
              <p:nvPr/>
            </p:nvSpPr>
            <p:spPr bwMode="auto">
              <a:xfrm>
                <a:off x="912" y="1776"/>
                <a:ext cx="2496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38100" algn="ctr">
                    <a:solidFill>
                      <a:schemeClr val="hlink"/>
                    </a:solidFill>
                    <a:miter lim="800000"/>
                    <a:headEnd type="none" w="lg" len="lg"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r>
                  <a:rPr kumimoji="1" lang="en-US">
                    <a:solidFill>
                      <a:srgbClr val="0000FF"/>
                    </a:solidFill>
                  </a:rPr>
                  <a:t>…need a projectile</a:t>
                </a:r>
              </a:p>
            </p:txBody>
          </p:sp>
        </p:grpSp>
      </p:grpSp>
      <p:grpSp>
        <p:nvGrpSpPr>
          <p:cNvPr id="605244" name="Group 60"/>
          <p:cNvGrpSpPr>
            <a:grpSpLocks/>
          </p:cNvGrpSpPr>
          <p:nvPr/>
        </p:nvGrpSpPr>
        <p:grpSpPr bwMode="auto">
          <a:xfrm>
            <a:off x="1524000" y="3505200"/>
            <a:ext cx="4876800" cy="1143000"/>
            <a:chOff x="1056" y="2304"/>
            <a:chExt cx="3072" cy="720"/>
          </a:xfrm>
        </p:grpSpPr>
        <p:sp>
          <p:nvSpPr>
            <p:cNvPr id="96269" name="AutoShape 21"/>
            <p:cNvSpPr>
              <a:spLocks noChangeArrowheads="1"/>
            </p:cNvSpPr>
            <p:nvPr/>
          </p:nvSpPr>
          <p:spPr bwMode="auto">
            <a:xfrm>
              <a:off x="1056" y="2304"/>
              <a:ext cx="3072" cy="720"/>
            </a:xfrm>
            <a:prstGeom prst="cloudCallout">
              <a:avLst>
                <a:gd name="adj1" fmla="val 61912"/>
                <a:gd name="adj2" fmla="val -88750"/>
              </a:avLst>
            </a:prstGeom>
            <a:solidFill>
              <a:srgbClr val="FFFFFF"/>
            </a:solidFill>
            <a:ln w="222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grpSp>
          <p:nvGrpSpPr>
            <p:cNvPr id="96270" name="Group 47"/>
            <p:cNvGrpSpPr>
              <a:grpSpLocks/>
            </p:cNvGrpSpPr>
            <p:nvPr/>
          </p:nvGrpSpPr>
          <p:grpSpPr bwMode="auto">
            <a:xfrm>
              <a:off x="3072" y="2304"/>
              <a:ext cx="431" cy="688"/>
              <a:chOff x="2315" y="1715"/>
              <a:chExt cx="431" cy="688"/>
            </a:xfrm>
          </p:grpSpPr>
          <p:sp>
            <p:nvSpPr>
              <p:cNvPr id="96272" name="Oval 7"/>
              <p:cNvSpPr>
                <a:spLocks noChangeArrowheads="1"/>
              </p:cNvSpPr>
              <p:nvPr/>
            </p:nvSpPr>
            <p:spPr bwMode="auto">
              <a:xfrm>
                <a:off x="2315" y="1863"/>
                <a:ext cx="431" cy="431"/>
              </a:xfrm>
              <a:prstGeom prst="ellipse">
                <a:avLst/>
              </a:prstGeom>
              <a:noFill/>
              <a:ln w="36000">
                <a:solidFill>
                  <a:srgbClr val="808080"/>
                </a:solidFill>
                <a:prstDash val="sysDot"/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3" name="Oval 8"/>
              <p:cNvSpPr>
                <a:spLocks noChangeArrowheads="1"/>
              </p:cNvSpPr>
              <p:nvPr/>
            </p:nvSpPr>
            <p:spPr bwMode="auto">
              <a:xfrm>
                <a:off x="2315" y="1863"/>
                <a:ext cx="220" cy="219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4" name="Oval 9"/>
              <p:cNvSpPr>
                <a:spLocks noChangeArrowheads="1"/>
              </p:cNvSpPr>
              <p:nvPr/>
            </p:nvSpPr>
            <p:spPr bwMode="auto">
              <a:xfrm>
                <a:off x="2520" y="2068"/>
                <a:ext cx="220" cy="219"/>
              </a:xfrm>
              <a:prstGeom prst="ellipse">
                <a:avLst/>
              </a:prstGeom>
              <a:solidFill>
                <a:srgbClr val="FF0000">
                  <a:alpha val="50195"/>
                </a:srgbClr>
              </a:solidFill>
              <a:ln w="9525">
                <a:solidFill>
                  <a:srgbClr val="808080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275" name="Line 10"/>
              <p:cNvSpPr>
                <a:spLocks noChangeShapeType="1"/>
              </p:cNvSpPr>
              <p:nvPr/>
            </p:nvSpPr>
            <p:spPr bwMode="auto">
              <a:xfrm>
                <a:off x="2599" y="1875"/>
                <a:ext cx="121" cy="73"/>
              </a:xfrm>
              <a:prstGeom prst="line">
                <a:avLst/>
              </a:prstGeom>
              <a:noFill/>
              <a:ln w="36000">
                <a:solidFill>
                  <a:srgbClr val="80808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76" name="Line 11"/>
              <p:cNvSpPr>
                <a:spLocks noChangeShapeType="1"/>
              </p:cNvSpPr>
              <p:nvPr/>
            </p:nvSpPr>
            <p:spPr bwMode="auto">
              <a:xfrm flipH="1" flipV="1">
                <a:off x="2347" y="2217"/>
                <a:ext cx="125" cy="73"/>
              </a:xfrm>
              <a:prstGeom prst="line">
                <a:avLst/>
              </a:prstGeom>
              <a:noFill/>
              <a:ln w="36000">
                <a:solidFill>
                  <a:srgbClr val="808080"/>
                </a:solidFill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77" name="Line 12"/>
              <p:cNvSpPr>
                <a:spLocks noChangeShapeType="1"/>
              </p:cNvSpPr>
              <p:nvPr/>
            </p:nvSpPr>
            <p:spPr bwMode="auto">
              <a:xfrm flipV="1">
                <a:off x="2420" y="1715"/>
                <a:ext cx="220" cy="246"/>
              </a:xfrm>
              <a:prstGeom prst="line">
                <a:avLst/>
              </a:prstGeom>
              <a:noFill/>
              <a:ln w="36000">
                <a:solidFill>
                  <a:srgbClr val="808080"/>
                </a:solidFill>
                <a:prstDash val="sysDot"/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78" name="Line 13"/>
              <p:cNvSpPr>
                <a:spLocks noChangeShapeType="1"/>
              </p:cNvSpPr>
              <p:nvPr/>
            </p:nvSpPr>
            <p:spPr bwMode="auto">
              <a:xfrm flipH="1">
                <a:off x="2464" y="2199"/>
                <a:ext cx="172" cy="204"/>
              </a:xfrm>
              <a:prstGeom prst="line">
                <a:avLst/>
              </a:prstGeom>
              <a:noFill/>
              <a:ln w="36000">
                <a:solidFill>
                  <a:srgbClr val="808080"/>
                </a:solidFill>
                <a:prstDash val="sysDot"/>
                <a:round/>
                <a:headEnd/>
                <a:tailEnd type="triangle" w="lg" len="lg"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96279" name="Text Box 16"/>
              <p:cNvSpPr txBox="1">
                <a:spLocks noChangeArrowheads="1"/>
              </p:cNvSpPr>
              <p:nvPr/>
            </p:nvSpPr>
            <p:spPr bwMode="auto">
              <a:xfrm>
                <a:off x="2379" y="1875"/>
                <a:ext cx="78" cy="179"/>
              </a:xfrm>
              <a:prstGeom prst="rect">
                <a:avLst/>
              </a:prstGeom>
              <a:noFill/>
              <a:ln w="9525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1pPr>
                <a:lvl2pPr marL="742950" indent="-28575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2pPr>
                <a:lvl3pPr marL="11430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3pPr>
                <a:lvl4pPr marL="16002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4pPr>
                <a:lvl5pPr marL="20574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5pPr>
                <a:lvl6pPr marL="25146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6pPr>
                <a:lvl7pPr marL="29718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7pPr>
                <a:lvl8pPr marL="34290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8pPr>
                <a:lvl9pPr marL="38862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9pPr>
              </a:lstStyle>
              <a:p>
                <a:pPr algn="l"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800" b="0" i="0">
                    <a:solidFill>
                      <a:schemeClr val="tx1"/>
                    </a:solidFill>
                    <a:latin typeface="Nimbus Roman No9 L"/>
                  </a:rPr>
                  <a:t>n</a:t>
                </a:r>
              </a:p>
            </p:txBody>
          </p:sp>
          <p:sp>
            <p:nvSpPr>
              <p:cNvPr id="96280" name="Text Box 17"/>
              <p:cNvSpPr txBox="1">
                <a:spLocks noChangeArrowheads="1"/>
              </p:cNvSpPr>
              <p:nvPr/>
            </p:nvSpPr>
            <p:spPr bwMode="auto">
              <a:xfrm>
                <a:off x="2604" y="2095"/>
                <a:ext cx="66" cy="150"/>
              </a:xfrm>
              <a:prstGeom prst="rect">
                <a:avLst/>
              </a:prstGeom>
              <a:noFill/>
              <a:ln w="9525">
                <a:solidFill>
                  <a:srgbClr val="808080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1pPr>
                <a:lvl2pPr marL="742950" indent="-28575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2pPr>
                <a:lvl3pPr marL="11430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3pPr>
                <a:lvl4pPr marL="16002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4pPr>
                <a:lvl5pPr marL="2057400" indent="-228600" defTabSz="828675" eaLnBrk="0" hangingPunct="0"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5pPr>
                <a:lvl6pPr marL="25146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6pPr>
                <a:lvl7pPr marL="29718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7pPr>
                <a:lvl8pPr marL="34290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8pPr>
                <a:lvl9pPr marL="3886200" indent="-228600" algn="ctr" defTabSz="828675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 b="1" i="1">
                    <a:solidFill>
                      <a:schemeClr val="folHlink"/>
                    </a:solidFill>
                    <a:latin typeface="Verdana" pitchFamily="34" charset="0"/>
                  </a:defRPr>
                </a:lvl9pPr>
              </a:lstStyle>
              <a:p>
                <a:pPr algn="l" eaLnBrk="1">
                  <a:buClr>
                    <a:srgbClr val="000000"/>
                  </a:buClr>
                  <a:buSzPct val="45000"/>
                  <a:buFont typeface="StarSymbol"/>
                  <a:buNone/>
                </a:pPr>
                <a:r>
                  <a:rPr lang="en-GB" sz="1500" b="0" i="0">
                    <a:solidFill>
                      <a:schemeClr val="tx1"/>
                    </a:solidFill>
                    <a:latin typeface="Nimbus Roman No9 L"/>
                  </a:rPr>
                  <a:t>p</a:t>
                </a:r>
              </a:p>
            </p:txBody>
          </p:sp>
        </p:grpSp>
        <p:sp>
          <p:nvSpPr>
            <p:cNvPr id="96271" name="Rectangle 59"/>
            <p:cNvSpPr>
              <a:spLocks noChangeArrowheads="1"/>
            </p:cNvSpPr>
            <p:nvPr/>
          </p:nvSpPr>
          <p:spPr bwMode="auto">
            <a:xfrm>
              <a:off x="1440" y="2544"/>
              <a:ext cx="1635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38100" algn="ctr">
                  <a:solidFill>
                    <a:schemeClr val="hlink"/>
                  </a:solidFill>
                  <a:miter lim="800000"/>
                  <a:headEnd type="none" w="lg" len="lg"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kumimoji="1" lang="en-US">
                  <a:solidFill>
                    <a:srgbClr val="0000FF"/>
                  </a:solidFill>
                </a:rPr>
                <a:t>…and a target</a:t>
              </a:r>
            </a:p>
          </p:txBody>
        </p:sp>
      </p:grpSp>
      <p:grpSp>
        <p:nvGrpSpPr>
          <p:cNvPr id="605249" name="Group 65"/>
          <p:cNvGrpSpPr>
            <a:grpSpLocks/>
          </p:cNvGrpSpPr>
          <p:nvPr/>
        </p:nvGrpSpPr>
        <p:grpSpPr bwMode="auto">
          <a:xfrm>
            <a:off x="3733800" y="609600"/>
            <a:ext cx="2895600" cy="1906588"/>
            <a:chOff x="2352" y="384"/>
            <a:chExt cx="1824" cy="1201"/>
          </a:xfrm>
        </p:grpSpPr>
        <p:sp>
          <p:nvSpPr>
            <p:cNvPr id="96267" name="AutoShape 63"/>
            <p:cNvSpPr>
              <a:spLocks noChangeArrowheads="1"/>
            </p:cNvSpPr>
            <p:nvPr/>
          </p:nvSpPr>
          <p:spPr bwMode="auto">
            <a:xfrm>
              <a:off x="2352" y="384"/>
              <a:ext cx="1824" cy="1201"/>
            </a:xfrm>
            <a:prstGeom prst="cloudCallout">
              <a:avLst>
                <a:gd name="adj1" fmla="val 76537"/>
                <a:gd name="adj2" fmla="val 76810"/>
              </a:avLst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 b="0" i="0">
                <a:solidFill>
                  <a:schemeClr val="tx1"/>
                </a:solidFill>
                <a:latin typeface="Times New Roman" pitchFamily="18" charset="0"/>
              </a:endParaRPr>
            </a:p>
          </p:txBody>
        </p:sp>
        <p:sp>
          <p:nvSpPr>
            <p:cNvPr id="96268" name="Rectangle 64"/>
            <p:cNvSpPr>
              <a:spLocks noChangeArrowheads="1"/>
            </p:cNvSpPr>
            <p:nvPr/>
          </p:nvSpPr>
          <p:spPr bwMode="auto">
            <a:xfrm>
              <a:off x="2640" y="672"/>
              <a:ext cx="1226" cy="6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kumimoji="1" lang="en-US" sz="2000">
                  <a:solidFill>
                    <a:srgbClr val="0000FF"/>
                  </a:solidFill>
                  <a:latin typeface="Times New Roman" pitchFamily="18" charset="0"/>
                </a:rPr>
                <a:t>They don’t make</a:t>
              </a:r>
            </a:p>
            <a:p>
              <a:pPr algn="l"/>
              <a:r>
                <a:rPr kumimoji="1" lang="en-US" sz="2000">
                  <a:solidFill>
                    <a:srgbClr val="0000FF"/>
                  </a:solidFill>
                  <a:latin typeface="Times New Roman" pitchFamily="18" charset="0"/>
                </a:rPr>
                <a:t>Thinkers as they</a:t>
              </a:r>
            </a:p>
            <a:p>
              <a:pPr algn="l"/>
              <a:r>
                <a:rPr kumimoji="1" lang="en-US" sz="2000">
                  <a:solidFill>
                    <a:srgbClr val="0000FF"/>
                  </a:solidFill>
                  <a:latin typeface="Times New Roman" pitchFamily="18" charset="0"/>
                </a:rPr>
                <a:t>Used to…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052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5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052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5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5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05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3000"/>
                                        <p:tgtEl>
                                          <p:spTgt spid="605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638181D-E4B4-4AD7-B8C9-E22B1B8DAA17}" type="slidenum">
              <a:rPr lang="en-US"/>
              <a:pPr>
                <a:defRPr/>
              </a:pPr>
              <a:t>66</a:t>
            </a:fld>
            <a:endParaRPr lang="en-US"/>
          </a:p>
        </p:txBody>
      </p:sp>
      <p:sp>
        <p:nvSpPr>
          <p:cNvPr id="626691" name="Rectangle 3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39175" cy="846138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What does this mean?</a:t>
            </a:r>
          </a:p>
        </p:txBody>
      </p:sp>
      <p:pic>
        <p:nvPicPr>
          <p:cNvPr id="626694" name="Picture 6" descr="upgrade_20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990600"/>
            <a:ext cx="6667500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5" name="Picture 7" descr="upgrade_2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90600"/>
            <a:ext cx="3648075" cy="5481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26696" name="Picture 8" descr="upgrade_2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1066800"/>
            <a:ext cx="7772400" cy="516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E5EAEC9-061A-4823-8032-29643004C213}" type="slidenum">
              <a:rPr lang="en-US"/>
              <a:pPr>
                <a:defRPr/>
              </a:pPr>
              <a:t>67</a:t>
            </a:fld>
            <a:endParaRPr lang="en-US"/>
          </a:p>
        </p:txBody>
      </p:sp>
      <p:pic>
        <p:nvPicPr>
          <p:cNvPr id="592898" name="Picture 2" descr="HALA_14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6172200" cy="360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2901" name="Picture 5" descr="HALA_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97388" cy="6853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2902" name="Picture 6" descr="HALA_9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06425"/>
            <a:ext cx="3602038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2903" name="Picture 7" descr="HALA_15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8238" y="0"/>
            <a:ext cx="4195762" cy="639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92904" name="Picture 8" descr="HALA_8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1876425"/>
            <a:ext cx="6667500" cy="437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12" name="Text Box 9"/>
          <p:cNvSpPr txBox="1">
            <a:spLocks noChangeArrowheads="1"/>
          </p:cNvSpPr>
          <p:nvPr/>
        </p:nvSpPr>
        <p:spPr bwMode="auto">
          <a:xfrm>
            <a:off x="69850" y="0"/>
            <a:ext cx="153035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38100" algn="ctr">
                <a:solidFill>
                  <a:schemeClr val="hlink"/>
                </a:solidFill>
                <a:miter lim="800000"/>
                <a:headEnd type="none" w="lg" len="lg"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eaLnBrk="1" hangingPunct="1"/>
            <a:r>
              <a:rPr lang="en-US" sz="3200">
                <a:solidFill>
                  <a:srgbClr val="FFFF00"/>
                </a:solidFill>
              </a:rPr>
              <a:t>Hall 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28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EDDF731F-85FC-4272-A38F-61D0017E0E34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8/14/2013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99331" name="Picture 2" descr="IMG_16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838200"/>
            <a:ext cx="8077200" cy="6059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3459" name="Text Box 3"/>
          <p:cNvSpPr txBox="1">
            <a:spLocks noChangeArrowheads="1"/>
          </p:cNvSpPr>
          <p:nvPr/>
        </p:nvSpPr>
        <p:spPr bwMode="auto">
          <a:xfrm>
            <a:off x="609600" y="914400"/>
            <a:ext cx="6096000" cy="5689600"/>
          </a:xfrm>
          <a:prstGeom prst="rect">
            <a:avLst/>
          </a:prstGeom>
          <a:solidFill>
            <a:srgbClr val="99CCFF">
              <a:alpha val="30000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int rabbitGraphs() {</a:t>
            </a:r>
          </a:p>
          <a:p>
            <a:pPr>
              <a:defRPr/>
            </a:pPr>
            <a:endParaRPr lang="en-US" sz="9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9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 Voltages to look at: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*fname="RabbitTest_08_17_06_HV_800_LED_08_onechannel.root";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*fname2="RabbitTest_08_17_06_HV_800_LED_08_onechannel.root";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*fname3="RabbitTest_08_17_06_HV_750_LED_09)onechannel.root";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*chan="1";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   bns = 200;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   xmax= 20000;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   xmin= -100;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char *txt = " ";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int c = 1;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//First Graph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TFile *f = new TFile(fname);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TText *t1 = new TText(6550,4000,fname);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//Display canvas according to golden ratio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TCanvas *c1 = new TCanvas("c1","RABBIT",900,556);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TH1F *h10 = new TH1F("h10",fname,bns,xmin,xmax);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h10-&gt;SetLineColor(2);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c1-&gt;Clear();</a:t>
            </a:r>
          </a:p>
          <a:p>
            <a:pPr>
              <a:defRPr/>
            </a:pPr>
            <a:endParaRPr lang="en-US" sz="9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ntped-&gt;Draw("ped&gt;&gt;h10",chan);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h10-&gt;SetFillColor(3);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h10-&gt;Draw();</a:t>
            </a:r>
          </a:p>
          <a:p>
            <a:pPr>
              <a:defRPr/>
            </a:pPr>
            <a:endParaRPr lang="en-US" sz="9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//Second Graph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TH1F *h11 = new TH1F("h11",fname2,bns,xmin,xmax);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TFile *f = new TFile(fname2);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ntped-&gt;Draw("ped&gt;&gt;h11","chan==1","same");</a:t>
            </a:r>
          </a:p>
          <a:p>
            <a:pPr>
              <a:defRPr/>
            </a:pPr>
            <a:endParaRPr lang="en-US" sz="9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en-US" sz="900">
              <a:solidFill>
                <a:schemeClr val="accent2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//Third Graph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TFile *f = new TFile(fname3);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ntped-&gt;Draw("ped&gt;&gt;h11","chan==4","same");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return 1;</a:t>
            </a:r>
          </a:p>
          <a:p>
            <a:pPr>
              <a:defRPr/>
            </a:pPr>
            <a:r>
              <a:rPr lang="en-US" sz="90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}</a:t>
            </a:r>
          </a:p>
        </p:txBody>
      </p:sp>
      <p:sp>
        <p:nvSpPr>
          <p:cNvPr id="403465" name="Rectangle 9"/>
          <p:cNvSpPr>
            <a:spLocks noGrp="1" noChangeArrowheads="1"/>
          </p:cNvSpPr>
          <p:nvPr>
            <p:ph type="title"/>
          </p:nvPr>
        </p:nvSpPr>
        <p:spPr>
          <a:xfrm>
            <a:off x="1066800" y="76200"/>
            <a:ext cx="7086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/>
              <a:t>The human factor…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3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034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3459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quarter" idx="4294967295"/>
          </p:nvPr>
        </p:nvSpPr>
        <p:spPr bwMode="auto">
          <a:xfrm>
            <a:off x="76200" y="6400800"/>
            <a:ext cx="685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r">
              <a:defRPr/>
            </a:pPr>
            <a:fld id="{D5CAD7AD-C067-4339-BF5B-051EE78E9AD8}" type="datetime1">
              <a:rPr lang="en-US" sz="1400" i="0">
                <a:solidFill>
                  <a:srgbClr val="0033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ahoma" pitchFamily="34" charset="0"/>
              </a:rPr>
              <a:pPr algn="r">
                <a:defRPr/>
              </a:pPr>
              <a:t>8/14/2013</a:t>
            </a:fld>
            <a:endParaRPr lang="en-US" sz="1400" i="0">
              <a:solidFill>
                <a:srgbClr val="0033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ahoma" pitchFamily="34" charset="0"/>
            </a:endParaRPr>
          </a:p>
        </p:txBody>
      </p:sp>
      <p:pic>
        <p:nvPicPr>
          <p:cNvPr id="100355" name="Picture 2" descr="PICT00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53000" cy="371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6" name="Picture 3" descr="jlab1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2971800"/>
            <a:ext cx="5181600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7" name="Picture 4" descr="jmu_footer_log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0"/>
            <a:ext cx="29718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8" name="Picture 6" descr="IMG_178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1600" y="0"/>
            <a:ext cx="3733800" cy="280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0359" name="Picture 7" descr="IMG_187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3733800"/>
            <a:ext cx="38100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1066800" y="-152400"/>
            <a:ext cx="7086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human factor…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Picture 2" descr="Aristotle_Plato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4712" y="2276475"/>
            <a:ext cx="3189287" cy="4552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7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0"/>
            <a:ext cx="38862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11577" y="609600"/>
            <a:ext cx="7531229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just"/>
            <a:r>
              <a:rPr lang="en-US" sz="3600" dirty="0" smtClean="0"/>
              <a:t>Working towards a solution: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990600" y="0"/>
            <a:ext cx="18288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79075" y="1447800"/>
            <a:ext cx="7850226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dirty="0" smtClean="0"/>
              <a:t>Acknowledging that there is a problem</a:t>
            </a:r>
          </a:p>
          <a:p>
            <a:pPr marL="457200" indent="-457200" algn="just">
              <a:buAutoNum type="arabicPeriod"/>
            </a:pPr>
            <a:r>
              <a:rPr lang="en-US" dirty="0" smtClean="0"/>
              <a:t>More openness (as far as “THE” problem)</a:t>
            </a:r>
          </a:p>
          <a:p>
            <a:pPr algn="just"/>
            <a:r>
              <a:rPr lang="en-US" dirty="0" smtClean="0"/>
              <a:t> in the adviser-student relationship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28" name="Group 27"/>
          <p:cNvGrpSpPr/>
          <p:nvPr/>
        </p:nvGrpSpPr>
        <p:grpSpPr>
          <a:xfrm>
            <a:off x="289961" y="2666999"/>
            <a:ext cx="5414553" cy="1691641"/>
            <a:chOff x="289961" y="2666999"/>
            <a:chExt cx="5414553" cy="1691641"/>
          </a:xfrm>
        </p:grpSpPr>
        <p:pic>
          <p:nvPicPr>
            <p:cNvPr id="147464" name="Picture 8" descr="http://help.enhance2.co.uk/Sites/Enhance%20Help/library/images/Full%20width%20images-Pulling-together.png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89961" y="2819400"/>
              <a:ext cx="5234940" cy="15392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/>
            <p:cNvSpPr txBox="1"/>
            <p:nvPr/>
          </p:nvSpPr>
          <p:spPr>
            <a:xfrm>
              <a:off x="309930" y="2680900"/>
              <a:ext cx="936474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students</a:t>
              </a:r>
              <a:endParaRPr lang="en-US" sz="1200" dirty="0"/>
            </a:p>
          </p:txBody>
        </p:sp>
        <p:sp>
          <p:nvSpPr>
            <p:cNvPr id="38" name="TextBox 37"/>
            <p:cNvSpPr txBox="1"/>
            <p:nvPr/>
          </p:nvSpPr>
          <p:spPr>
            <a:xfrm>
              <a:off x="4886661" y="2666999"/>
              <a:ext cx="817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adviser</a:t>
              </a:r>
              <a:endParaRPr lang="en-US" sz="1200" dirty="0"/>
            </a:p>
          </p:txBody>
        </p:sp>
      </p:grpSp>
      <p:grpSp>
        <p:nvGrpSpPr>
          <p:cNvPr id="30" name="Group 29"/>
          <p:cNvGrpSpPr/>
          <p:nvPr/>
        </p:nvGrpSpPr>
        <p:grpSpPr>
          <a:xfrm>
            <a:off x="457200" y="4380411"/>
            <a:ext cx="5257800" cy="2070809"/>
            <a:chOff x="457200" y="4380411"/>
            <a:chExt cx="5257800" cy="20708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380411"/>
              <a:ext cx="5257800" cy="207080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848553" y="4414450"/>
              <a:ext cx="8451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student</a:t>
              </a:r>
              <a:endParaRPr lang="en-US" sz="1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65272" y="4414450"/>
              <a:ext cx="817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adviser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195592736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565D45D-594E-4D47-A752-640C5EFBA768}" type="slidenum">
              <a:rPr lang="en-US"/>
              <a:pPr>
                <a:defRPr/>
              </a:pPr>
              <a:t>70</a:t>
            </a:fld>
            <a:endParaRPr lang="en-US"/>
          </a:p>
        </p:txBody>
      </p:sp>
      <p:pic>
        <p:nvPicPr>
          <p:cNvPr id="101379" name="Picture 2" descr="jlab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71500"/>
            <a:ext cx="7620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66800" y="-152400"/>
            <a:ext cx="7086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b"/>
          <a:lstStyle/>
          <a:p>
            <a:pPr>
              <a:defRPr/>
            </a:pPr>
            <a:r>
              <a:rPr lang="en-US" sz="4400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The human factor…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E44AF2A0-722A-48FF-81F1-AD88FD583BAE}" type="slidenum">
              <a:rPr lang="en-US"/>
              <a:pPr>
                <a:defRPr/>
              </a:pPr>
              <a:t>71</a:t>
            </a:fld>
            <a:endParaRPr lang="en-US"/>
          </a:p>
        </p:txBody>
      </p:sp>
      <p:grpSp>
        <p:nvGrpSpPr>
          <p:cNvPr id="102403" name="Group 2"/>
          <p:cNvGrpSpPr>
            <a:grpSpLocks/>
          </p:cNvGrpSpPr>
          <p:nvPr/>
        </p:nvGrpSpPr>
        <p:grpSpPr bwMode="auto">
          <a:xfrm>
            <a:off x="609600" y="-381000"/>
            <a:ext cx="7924800" cy="7620000"/>
            <a:chOff x="336" y="-240"/>
            <a:chExt cx="4992" cy="4800"/>
          </a:xfrm>
        </p:grpSpPr>
        <p:pic>
          <p:nvPicPr>
            <p:cNvPr id="102408" name="Picture 3" descr="h2_it3_4pass_13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4" y="2064"/>
              <a:ext cx="2496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09" name="Picture 4" descr="h2_it3_2pass_4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-240"/>
              <a:ext cx="2496" cy="24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0" name="Picture 5" descr="h2_it3_5pass_11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36" y="1968"/>
              <a:ext cx="2592" cy="2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02411" name="Picture 6" descr="h2_it3_3pass_12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4" y="-240"/>
              <a:ext cx="2448" cy="244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02404" name="Text Box 7"/>
          <p:cNvSpPr txBox="1">
            <a:spLocks noChangeArrowheads="1"/>
          </p:cNvSpPr>
          <p:nvPr/>
        </p:nvSpPr>
        <p:spPr bwMode="auto">
          <a:xfrm>
            <a:off x="6705600" y="4114800"/>
            <a:ext cx="1935163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i="0">
                <a:solidFill>
                  <a:schemeClr val="tx1"/>
                </a:solidFill>
                <a:latin typeface="Times New Roman" pitchFamily="18" charset="0"/>
              </a:rPr>
              <a:t>0.56&lt;Q</a:t>
            </a:r>
            <a:r>
              <a:rPr lang="en-US" i="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i="0">
                <a:solidFill>
                  <a:schemeClr val="tx1"/>
                </a:solidFill>
                <a:latin typeface="Times New Roman" pitchFamily="18" charset="0"/>
              </a:rPr>
              <a:t>&lt;1.00</a:t>
            </a:r>
          </a:p>
        </p:txBody>
      </p:sp>
      <p:sp>
        <p:nvSpPr>
          <p:cNvPr id="102405" name="Text Box 8"/>
          <p:cNvSpPr txBox="1">
            <a:spLocks noChangeArrowheads="1"/>
          </p:cNvSpPr>
          <p:nvPr/>
        </p:nvSpPr>
        <p:spPr bwMode="auto">
          <a:xfrm>
            <a:off x="6324600" y="914400"/>
            <a:ext cx="2087563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i="0">
                <a:solidFill>
                  <a:schemeClr val="tx1"/>
                </a:solidFill>
                <a:latin typeface="Times New Roman" pitchFamily="18" charset="0"/>
              </a:rPr>
              <a:t>0.056&lt;Q</a:t>
            </a:r>
            <a:r>
              <a:rPr lang="en-US" i="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i="0">
                <a:solidFill>
                  <a:schemeClr val="tx1"/>
                </a:solidFill>
                <a:latin typeface="Times New Roman" pitchFamily="18" charset="0"/>
              </a:rPr>
              <a:t>&lt;0.36</a:t>
            </a:r>
          </a:p>
        </p:txBody>
      </p:sp>
      <p:sp>
        <p:nvSpPr>
          <p:cNvPr id="102406" name="Text Box 9"/>
          <p:cNvSpPr txBox="1">
            <a:spLocks noChangeArrowheads="1"/>
          </p:cNvSpPr>
          <p:nvPr/>
        </p:nvSpPr>
        <p:spPr bwMode="auto">
          <a:xfrm>
            <a:off x="2438400" y="2057400"/>
            <a:ext cx="1935163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i="0">
                <a:solidFill>
                  <a:schemeClr val="tx1"/>
                </a:solidFill>
                <a:latin typeface="Times New Roman" pitchFamily="18" charset="0"/>
              </a:rPr>
              <a:t>0.61&lt;Q</a:t>
            </a:r>
            <a:r>
              <a:rPr lang="en-US" i="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i="0">
                <a:solidFill>
                  <a:schemeClr val="tx1"/>
                </a:solidFill>
                <a:latin typeface="Times New Roman" pitchFamily="18" charset="0"/>
              </a:rPr>
              <a:t>&lt;1.37</a:t>
            </a:r>
          </a:p>
        </p:txBody>
      </p:sp>
      <p:sp>
        <p:nvSpPr>
          <p:cNvPr id="102407" name="Text Box 10"/>
          <p:cNvSpPr txBox="1">
            <a:spLocks noChangeArrowheads="1"/>
          </p:cNvSpPr>
          <p:nvPr/>
        </p:nvSpPr>
        <p:spPr bwMode="auto">
          <a:xfrm>
            <a:off x="2590800" y="4191000"/>
            <a:ext cx="1935163" cy="457200"/>
          </a:xfrm>
          <a:prstGeom prst="rect">
            <a:avLst/>
          </a:prstGeom>
          <a:solidFill>
            <a:srgbClr val="CCFF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algn="l" eaLnBrk="1" hangingPunct="1"/>
            <a:r>
              <a:rPr lang="en-US" i="0">
                <a:solidFill>
                  <a:schemeClr val="tx1"/>
                </a:solidFill>
                <a:latin typeface="Times New Roman" pitchFamily="18" charset="0"/>
              </a:rPr>
              <a:t>0.32&lt;Q</a:t>
            </a:r>
            <a:r>
              <a:rPr lang="en-US" i="0" baseline="30000">
                <a:solidFill>
                  <a:schemeClr val="tx1"/>
                </a:solidFill>
                <a:latin typeface="Times New Roman" pitchFamily="18" charset="0"/>
              </a:rPr>
              <a:t>2</a:t>
            </a:r>
            <a:r>
              <a:rPr lang="en-US" i="0">
                <a:solidFill>
                  <a:schemeClr val="tx1"/>
                </a:solidFill>
                <a:latin typeface="Times New Roman" pitchFamily="18" charset="0"/>
              </a:rPr>
              <a:t>&lt;0.92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02EF2EE-2B05-4C7E-A1B9-0C492DF75A0B}" type="slidenum">
              <a:rPr lang="en-US"/>
              <a:pPr>
                <a:defRPr/>
              </a:pPr>
              <a:t>72</a:t>
            </a:fld>
            <a:endParaRPr lang="en-US"/>
          </a:p>
        </p:txBody>
      </p:sp>
      <p:sp>
        <p:nvSpPr>
          <p:cNvPr id="634883" name="Rectangle 3"/>
          <p:cNvSpPr>
            <a:spLocks noGrp="1" noChangeArrowheads="1"/>
          </p:cNvSpPr>
          <p:nvPr>
            <p:ph type="title"/>
          </p:nvPr>
        </p:nvSpPr>
        <p:spPr>
          <a:xfrm>
            <a:off x="152400" y="-152400"/>
            <a:ext cx="76962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mtClean="0"/>
              <a:t>Instead of “the end”…</a:t>
            </a:r>
          </a:p>
        </p:txBody>
      </p:sp>
      <p:sp>
        <p:nvSpPr>
          <p:cNvPr id="634884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066800" y="1295400"/>
            <a:ext cx="6705600" cy="2667000"/>
          </a:xfrm>
          <a:noFill/>
        </p:spPr>
        <p:txBody>
          <a:bodyPr/>
          <a:lstStyle/>
          <a:p>
            <a:pPr eaLnBrk="1" hangingPunct="1"/>
            <a:r>
              <a:rPr lang="en-US" sz="2800" smtClean="0">
                <a:solidFill>
                  <a:srgbClr val="0000FF"/>
                </a:solidFill>
              </a:rPr>
              <a:t>Particle physics is FUNdamental</a:t>
            </a:r>
          </a:p>
          <a:p>
            <a:pPr eaLnBrk="1" hangingPunct="1"/>
            <a:r>
              <a:rPr lang="en-US" sz="2800" smtClean="0">
                <a:solidFill>
                  <a:srgbClr val="0000FF"/>
                </a:solidFill>
              </a:rPr>
              <a:t>It is the bleeding edge of physics</a:t>
            </a:r>
          </a:p>
          <a:p>
            <a:pPr eaLnBrk="1" hangingPunct="1"/>
            <a:r>
              <a:rPr lang="en-US" sz="2800" smtClean="0">
                <a:solidFill>
                  <a:srgbClr val="0000FF"/>
                </a:solidFill>
              </a:rPr>
              <a:t>It’s good for you (from as early as you can start)</a:t>
            </a:r>
          </a:p>
        </p:txBody>
      </p:sp>
      <p:pic>
        <p:nvPicPr>
          <p:cNvPr id="634889" name="Picture 9" descr="IMG_101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1066800"/>
            <a:ext cx="3902075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4888" name="Picture 8" descr="DSCF06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88392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3488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8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3488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4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4884" grpId="0" build="p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90DC706-5745-476C-96EE-A884C44970AF}" type="slidenum">
              <a:rPr lang="en-US"/>
              <a:pPr>
                <a:defRPr/>
              </a:pPr>
              <a:t>73</a:t>
            </a:fld>
            <a:endParaRPr lang="en-US"/>
          </a:p>
        </p:txBody>
      </p:sp>
      <p:sp>
        <p:nvSpPr>
          <p:cNvPr id="104451" name="Rectangle 2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633859" name="Picture 3" descr="shms_s1x_4view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0"/>
            <a:ext cx="8686800" cy="671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3860" name="Rectangle 4"/>
          <p:cNvSpPr>
            <a:spLocks noGrp="1" noChangeArrowheads="1"/>
          </p:cNvSpPr>
          <p:nvPr>
            <p:ph type="title"/>
          </p:nvPr>
        </p:nvSpPr>
        <p:spPr>
          <a:xfrm>
            <a:off x="228600" y="5562600"/>
            <a:ext cx="6705600" cy="838200"/>
          </a:xfrm>
        </p:spPr>
        <p:txBody>
          <a:bodyPr/>
          <a:lstStyle/>
          <a:p>
            <a:pPr eaLnBrk="1" hangingPunct="1">
              <a:defRPr/>
            </a:pPr>
            <a:r>
              <a:rPr lang="en-US" sz="4000" smtClean="0"/>
              <a:t>SHMS Hodoscope S1</a:t>
            </a:r>
          </a:p>
        </p:txBody>
      </p:sp>
      <p:pic>
        <p:nvPicPr>
          <p:cNvPr id="633861" name="Picture 5" descr="shms_s1x_2view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"/>
            <a:ext cx="7002463" cy="548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3862" name="Picture 6" descr="shms_sc002_al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28600"/>
            <a:ext cx="7966075" cy="623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3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8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6B1229A-CC45-40AB-982F-ACD87EC6A1D0}" type="slidenum">
              <a:rPr lang="en-US"/>
              <a:pPr>
                <a:defRPr/>
              </a:pPr>
              <a:t>74</a:t>
            </a:fld>
            <a:endParaRPr lang="en-US"/>
          </a:p>
        </p:txBody>
      </p:sp>
      <p:sp>
        <p:nvSpPr>
          <p:cNvPr id="630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152400"/>
            <a:ext cx="6324600" cy="9144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JMU Test Stand</a:t>
            </a:r>
            <a:br>
              <a:rPr lang="en-US" sz="3600" smtClean="0"/>
            </a:br>
            <a:r>
              <a:rPr lang="en-US" sz="1800" smtClean="0"/>
              <a:t>(work by Dillon Trelawny, Physics, JMU)</a:t>
            </a:r>
            <a:endParaRPr lang="en-US" sz="1800" smtClean="0">
              <a:solidFill>
                <a:srgbClr val="003399"/>
              </a:solidFill>
            </a:endParaRPr>
          </a:p>
        </p:txBody>
      </p:sp>
      <p:grpSp>
        <p:nvGrpSpPr>
          <p:cNvPr id="630787" name="Group 3"/>
          <p:cNvGrpSpPr>
            <a:grpSpLocks/>
          </p:cNvGrpSpPr>
          <p:nvPr/>
        </p:nvGrpSpPr>
        <p:grpSpPr bwMode="auto">
          <a:xfrm>
            <a:off x="2209800" y="609600"/>
            <a:ext cx="6934200" cy="5643563"/>
            <a:chOff x="1392" y="384"/>
            <a:chExt cx="4368" cy="3555"/>
          </a:xfrm>
        </p:grpSpPr>
        <p:grpSp>
          <p:nvGrpSpPr>
            <p:cNvPr id="105479" name="Group 4"/>
            <p:cNvGrpSpPr>
              <a:grpSpLocks/>
            </p:cNvGrpSpPr>
            <p:nvPr/>
          </p:nvGrpSpPr>
          <p:grpSpPr bwMode="auto">
            <a:xfrm>
              <a:off x="1392" y="384"/>
              <a:ext cx="4368" cy="3555"/>
              <a:chOff x="1392" y="384"/>
              <a:chExt cx="4368" cy="3555"/>
            </a:xfrm>
          </p:grpSpPr>
          <p:pic>
            <p:nvPicPr>
              <p:cNvPr id="105481" name="Picture 5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392" y="384"/>
                <a:ext cx="4368" cy="355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5482" name="Line 6"/>
              <p:cNvSpPr>
                <a:spLocks noChangeShapeType="1"/>
              </p:cNvSpPr>
              <p:nvPr/>
            </p:nvSpPr>
            <p:spPr bwMode="auto">
              <a:xfrm flipH="1">
                <a:off x="1776" y="3696"/>
                <a:ext cx="480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 type="triangle" w="med" len="med"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/>
              <a:lstStyle/>
              <a:p>
                <a:endParaRPr lang="en-US"/>
              </a:p>
            </p:txBody>
          </p:sp>
          <p:sp>
            <p:nvSpPr>
              <p:cNvPr id="630791" name="Text Box 7"/>
              <p:cNvSpPr txBox="1">
                <a:spLocks noChangeArrowheads="1"/>
              </p:cNvSpPr>
              <p:nvPr/>
            </p:nvSpPr>
            <p:spPr bwMode="auto">
              <a:xfrm>
                <a:off x="1488" y="3600"/>
                <a:ext cx="24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>
                  <a:defRPr/>
                </a:pPr>
                <a:r>
                  <a:rPr lang="en-US" sz="1200" b="0" i="0"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C0C0C0"/>
                      </a:outerShdw>
                    </a:effectLst>
                  </a:rPr>
                  <a:t>PC</a:t>
                </a:r>
              </a:p>
            </p:txBody>
          </p:sp>
        </p:grpSp>
        <p:sp>
          <p:nvSpPr>
            <p:cNvPr id="105480" name="Text Box 8"/>
            <p:cNvSpPr txBox="1">
              <a:spLocks noChangeArrowheads="1"/>
            </p:cNvSpPr>
            <p:nvPr/>
          </p:nvSpPr>
          <p:spPr bwMode="auto">
            <a:xfrm>
              <a:off x="2256" y="614"/>
              <a:ext cx="854" cy="15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1pPr>
              <a:lvl2pPr marL="742950" indent="-28575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2pPr>
              <a:lvl3pPr marL="11430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3pPr>
              <a:lvl4pPr marL="16002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4pPr>
              <a:lvl5pPr marL="2057400" indent="-228600" eaLnBrk="0" hangingPunct="0"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2400" b="1" i="1">
                  <a:solidFill>
                    <a:schemeClr val="folHlink"/>
                  </a:solidFill>
                  <a:latin typeface="Verdana" pitchFamily="34" charset="0"/>
                </a:defRPr>
              </a:lvl9pPr>
            </a:lstStyle>
            <a:p>
              <a:pPr algn="l" eaLnBrk="1" hangingPunct="1"/>
              <a:r>
                <a:rPr lang="en-US" sz="1000" b="0" i="0">
                  <a:solidFill>
                    <a:schemeClr val="tx1"/>
                  </a:solidFill>
                </a:rPr>
                <a:t>/pulsed LED/Laser</a:t>
              </a:r>
            </a:p>
          </p:txBody>
        </p:sp>
      </p:grpSp>
      <p:sp>
        <p:nvSpPr>
          <p:cNvPr id="630793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28600" y="3048000"/>
            <a:ext cx="4495800" cy="2743200"/>
          </a:xfrm>
          <a:solidFill>
            <a:srgbClr val="FFFF00">
              <a:alpha val="25098"/>
            </a:srgbClr>
          </a:solidFill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en-US" sz="2400" smtClean="0">
              <a:solidFill>
                <a:srgbClr val="0000FF"/>
              </a:solidFill>
            </a:endParaRP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Dark box (“six pack”)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VME-based DAQ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Running Coda(lite)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ROOT/C++ Analysis code</a:t>
            </a:r>
          </a:p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It all works right now!</a:t>
            </a:r>
          </a:p>
          <a:p>
            <a:pPr eaLnBrk="1" hangingPunct="1"/>
            <a:endParaRPr lang="en-US" sz="2400" smtClean="0">
              <a:solidFill>
                <a:srgbClr val="0000FF"/>
              </a:solidFill>
            </a:endParaRPr>
          </a:p>
        </p:txBody>
      </p:sp>
      <p:pic>
        <p:nvPicPr>
          <p:cNvPr id="630794" name="Picture 10" descr="080711_07293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33400"/>
            <a:ext cx="6781800" cy="5919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5" dur="500"/>
                                        <p:tgtEl>
                                          <p:spTgt spid="630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93" grpId="0" build="p" animBg="1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30C904C-781C-4DFC-9F0A-B2BDE916BFA5}" type="slidenum">
              <a:rPr lang="en-US"/>
              <a:pPr>
                <a:defRPr/>
              </a:pPr>
              <a:t>75</a:t>
            </a:fld>
            <a:endParaRPr lang="en-US"/>
          </a:p>
        </p:txBody>
      </p:sp>
      <p:sp>
        <p:nvSpPr>
          <p:cNvPr id="631810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" y="0"/>
            <a:ext cx="53340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JMU Test Stand </a:t>
            </a:r>
            <a:r>
              <a:rPr lang="en-US" sz="1200" smtClean="0"/>
              <a:t>pictorial</a:t>
            </a:r>
            <a:endParaRPr lang="en-US" sz="1200" smtClean="0">
              <a:solidFill>
                <a:srgbClr val="003399"/>
              </a:solidFill>
            </a:endParaRPr>
          </a:p>
        </p:txBody>
      </p:sp>
      <p:pic>
        <p:nvPicPr>
          <p:cNvPr id="631811" name="Picture 3" descr="IMG_101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33400"/>
            <a:ext cx="3902075" cy="520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1812" name="Picture 4" descr="IMG_101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1763" y="533400"/>
            <a:ext cx="5202237" cy="390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31813" name="Group 5"/>
          <p:cNvGrpSpPr>
            <a:grpSpLocks/>
          </p:cNvGrpSpPr>
          <p:nvPr/>
        </p:nvGrpSpPr>
        <p:grpSpPr bwMode="auto">
          <a:xfrm>
            <a:off x="1371600" y="2438400"/>
            <a:ext cx="5287963" cy="3986213"/>
            <a:chOff x="864" y="1536"/>
            <a:chExt cx="3331" cy="2511"/>
          </a:xfrm>
        </p:grpSpPr>
        <p:graphicFrame>
          <p:nvGraphicFramePr>
            <p:cNvPr id="106503" name="Object 6"/>
            <p:cNvGraphicFramePr>
              <a:graphicFrameLocks noChangeAspect="1"/>
            </p:cNvGraphicFramePr>
            <p:nvPr/>
          </p:nvGraphicFramePr>
          <p:xfrm>
            <a:off x="864" y="2352"/>
            <a:ext cx="1824" cy="985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45" name="Photo Editor Photo" r:id="rId5" imgW="3561905" imgH="1924319" progId="MSPhotoEd.3">
                    <p:embed/>
                  </p:oleObj>
                </mc:Choice>
                <mc:Fallback>
                  <p:oleObj name="Photo Editor Photo" r:id="rId5" imgW="3561905" imgH="1924319" progId="MSPhotoEd.3">
                    <p:embed/>
                    <p:pic>
                      <p:nvPicPr>
                        <p:cNvPr id="0" name="Object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64" y="2352"/>
                          <a:ext cx="1824" cy="985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04" name="Object 7"/>
            <p:cNvGraphicFramePr>
              <a:graphicFrameLocks noChangeAspect="1"/>
            </p:cNvGraphicFramePr>
            <p:nvPr/>
          </p:nvGraphicFramePr>
          <p:xfrm>
            <a:off x="1488" y="1536"/>
            <a:ext cx="1212" cy="7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46" name="Photo Editor Photo" r:id="rId7" imgW="495369" imgH="323981" progId="MSPhotoEd.3">
                    <p:embed/>
                  </p:oleObj>
                </mc:Choice>
                <mc:Fallback>
                  <p:oleObj name="Photo Editor Photo" r:id="rId7" imgW="495369" imgH="323981" progId="MSPhotoEd.3">
                    <p:embed/>
                    <p:pic>
                      <p:nvPicPr>
                        <p:cNvPr id="0" name="Object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88" y="1536"/>
                          <a:ext cx="1212" cy="7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06505" name="Object 8"/>
            <p:cNvGraphicFramePr>
              <a:graphicFrameLocks noChangeAspect="1"/>
            </p:cNvGraphicFramePr>
            <p:nvPr/>
          </p:nvGraphicFramePr>
          <p:xfrm>
            <a:off x="2688" y="1776"/>
            <a:ext cx="1507" cy="227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06547" name="Photo Editor Photo" r:id="rId9" imgW="3572374" imgH="5380952" progId="MSPhotoEd.3">
                    <p:embed/>
                  </p:oleObj>
                </mc:Choice>
                <mc:Fallback>
                  <p:oleObj name="Photo Editor Photo" r:id="rId9" imgW="3572374" imgH="5380952" progId="MSPhotoEd.3">
                    <p:embed/>
                    <p:pic>
                      <p:nvPicPr>
                        <p:cNvPr id="0" name="Object 8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2688" y="1776"/>
                          <a:ext cx="1507" cy="227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6318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18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318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58D95BA-24C3-4986-B592-402975B38F27}" type="slidenum">
              <a:rPr lang="en-US"/>
              <a:pPr>
                <a:defRPr/>
              </a:pPr>
              <a:t>76</a:t>
            </a:fld>
            <a:endParaRPr lang="en-US"/>
          </a:p>
        </p:txBody>
      </p:sp>
      <p:sp>
        <p:nvSpPr>
          <p:cNvPr id="107523" name="Rectangle 2"/>
          <p:cNvSpPr>
            <a:spLocks noGrp="1" noChangeArrowheads="1"/>
          </p:cNvSpPr>
          <p:nvPr>
            <p:ph type="body" idx="1"/>
          </p:nvPr>
        </p:nvSpPr>
        <p:spPr>
          <a:xfrm>
            <a:off x="609600" y="2286000"/>
            <a:ext cx="7315200" cy="4038600"/>
          </a:xfrm>
          <a:extLst>
            <a:ext uri="{909E8E84-426E-40DD-AFC4-6F175D3DCCD1}">
              <a14:hiddenFill xmlns:a14="http://schemas.microsoft.com/office/drawing/2010/main">
                <a:solidFill>
                  <a:srgbClr val="CCFFFF"/>
                </a:solidFill>
              </a14:hiddenFill>
            </a:ext>
          </a:extLst>
        </p:spPr>
        <p:txBody>
          <a:bodyPr/>
          <a:lstStyle/>
          <a:p>
            <a:pPr eaLnBrk="1" hangingPunct="1"/>
            <a:r>
              <a:rPr lang="en-US" sz="2400" smtClean="0">
                <a:solidFill>
                  <a:srgbClr val="0000FF"/>
                </a:solidFill>
              </a:rPr>
              <a:t>As it says…</a:t>
            </a:r>
          </a:p>
          <a:p>
            <a:pPr eaLnBrk="1" hangingPunct="1"/>
            <a:endParaRPr lang="en-US" sz="2400" smtClean="0">
              <a:solidFill>
                <a:srgbClr val="0000FF"/>
              </a:solidFill>
            </a:endParaRPr>
          </a:p>
        </p:txBody>
      </p:sp>
      <p:pic>
        <p:nvPicPr>
          <p:cNvPr id="632835" name="Picture 3" descr="genhisto_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7010400" cy="49530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2836" name="Picture 4" descr="pedestal_1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57200"/>
            <a:ext cx="7010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32837" name="Picture 5" descr="signal_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914400"/>
            <a:ext cx="7010400" cy="495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2838" name="Rectangle 6"/>
          <p:cNvSpPr>
            <a:spLocks noGrp="1" noChangeArrowheads="1"/>
          </p:cNvSpPr>
          <p:nvPr>
            <p:ph type="title"/>
          </p:nvPr>
        </p:nvSpPr>
        <p:spPr>
          <a:xfrm>
            <a:off x="2819400" y="0"/>
            <a:ext cx="6477000" cy="533400"/>
          </a:xfrm>
        </p:spPr>
        <p:txBody>
          <a:bodyPr/>
          <a:lstStyle/>
          <a:p>
            <a:pPr eaLnBrk="1" hangingPunct="1">
              <a:defRPr/>
            </a:pPr>
            <a:r>
              <a:rPr lang="en-US" sz="2000" smtClean="0"/>
              <a:t>More JMU SHMS hodoscope HODO- Testing</a:t>
            </a:r>
            <a:endParaRPr lang="en-US" sz="2000" smtClean="0">
              <a:solidFill>
                <a:srgbClr val="003399"/>
              </a:solidFill>
            </a:endParaRPr>
          </a:p>
        </p:txBody>
      </p:sp>
      <p:sp>
        <p:nvSpPr>
          <p:cNvPr id="632839" name="AutoShape 7"/>
          <p:cNvSpPr>
            <a:spLocks noChangeArrowheads="1"/>
          </p:cNvSpPr>
          <p:nvPr/>
        </p:nvSpPr>
        <p:spPr bwMode="auto">
          <a:xfrm>
            <a:off x="4724400" y="2514600"/>
            <a:ext cx="1905000" cy="1447800"/>
          </a:xfrm>
          <a:prstGeom prst="verticalScroll">
            <a:avLst>
              <a:gd name="adj" fmla="val 12500"/>
            </a:avLst>
          </a:prstGeom>
          <a:solidFill>
            <a:srgbClr val="FFFF99">
              <a:alpha val="25098"/>
            </a:srgbClr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l"/>
            <a:r>
              <a:rPr lang="en-US" sz="1400" i="0">
                <a:solidFill>
                  <a:schemeClr val="tx1"/>
                </a:solidFill>
              </a:rPr>
              <a:t>XP2262B+</a:t>
            </a:r>
          </a:p>
          <a:p>
            <a:pPr algn="l"/>
            <a:r>
              <a:rPr lang="en-US" sz="1400" i="0">
                <a:solidFill>
                  <a:schemeClr val="tx1"/>
                </a:solidFill>
              </a:rPr>
              <a:t>BC408 </a:t>
            </a:r>
          </a:p>
          <a:p>
            <a:pPr algn="l"/>
            <a:r>
              <a:rPr lang="en-US" sz="1400" i="0">
                <a:solidFill>
                  <a:schemeClr val="tx1"/>
                </a:solidFill>
              </a:rPr>
              <a:t>(50x13cm)+</a:t>
            </a:r>
          </a:p>
          <a:p>
            <a:pPr algn="l"/>
            <a:r>
              <a:rPr lang="en-US" sz="1400" i="0">
                <a:solidFill>
                  <a:schemeClr val="tx1"/>
                </a:solidFill>
              </a:rPr>
              <a:t>Cs137</a:t>
            </a:r>
          </a:p>
          <a:p>
            <a:pPr algn="l"/>
            <a:endParaRPr lang="en-US" sz="1400" i="0">
              <a:solidFill>
                <a:schemeClr val="tx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4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1" dur="1000"/>
                                        <p:tgtEl>
                                          <p:spTgt spid="6328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328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32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8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6328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2839" grpId="0" animBg="1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378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0" y="152400"/>
            <a:ext cx="6324600" cy="685800"/>
          </a:xfrm>
        </p:spPr>
        <p:txBody>
          <a:bodyPr lIns="92075" tIns="46038" rIns="92075" bIns="46038" anchor="ctr"/>
          <a:lstStyle/>
          <a:p>
            <a:pPr eaLnBrk="1" hangingPunct="1">
              <a:defRPr/>
            </a:pPr>
            <a:r>
              <a:rPr lang="en-US" sz="3000" smtClean="0"/>
              <a:t>F</a:t>
            </a:r>
            <a:r>
              <a:rPr lang="en-US" sz="3000" baseline="-25000" smtClean="0"/>
              <a:t>2</a:t>
            </a:r>
            <a:r>
              <a:rPr lang="en-US" sz="3000" baseline="30000" smtClean="0"/>
              <a:t>n</a:t>
            </a:r>
            <a:r>
              <a:rPr lang="en-US" sz="3000" smtClean="0"/>
              <a:t> / F</a:t>
            </a:r>
            <a:r>
              <a:rPr lang="en-US" sz="3000" baseline="-25000" smtClean="0"/>
              <a:t>2</a:t>
            </a:r>
            <a:r>
              <a:rPr lang="en-US" sz="3000" baseline="30000" smtClean="0"/>
              <a:t>p</a:t>
            </a:r>
            <a:r>
              <a:rPr lang="en-US" sz="3000" smtClean="0"/>
              <a:t> (d/u) Ratio at Large x</a:t>
            </a:r>
          </a:p>
        </p:txBody>
      </p:sp>
      <p:graphicFrame>
        <p:nvGraphicFramePr>
          <p:cNvPr id="108547" name="Object 3"/>
          <p:cNvGraphicFramePr>
            <a:graphicFrameLocks noChangeAspect="1"/>
          </p:cNvGraphicFramePr>
          <p:nvPr/>
        </p:nvGraphicFramePr>
        <p:xfrm>
          <a:off x="304800" y="1143000"/>
          <a:ext cx="2400300" cy="8715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19" name="Equation" r:id="rId4" imgW="1676400" imgH="580893" progId="Equation.3">
                  <p:embed/>
                </p:oleObj>
              </mc:Choice>
              <mc:Fallback>
                <p:oleObj name="Equation" r:id="rId4" imgW="1676400" imgH="580893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1143000"/>
                        <a:ext cx="2400300" cy="871538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2156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48" name="Object 4"/>
          <p:cNvGraphicFramePr>
            <a:graphicFrameLocks noChangeAspect="1"/>
          </p:cNvGraphicFramePr>
          <p:nvPr/>
        </p:nvGraphicFramePr>
        <p:xfrm>
          <a:off x="76200" y="2209800"/>
          <a:ext cx="2514600" cy="10223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0" name="Equation" r:id="rId6" imgW="1590624" imgH="619259" progId="Equation.3">
                  <p:embed/>
                </p:oleObj>
              </mc:Choice>
              <mc:Fallback>
                <p:oleObj name="Equation" r:id="rId6" imgW="1590624" imgH="619259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2209800"/>
                        <a:ext cx="2514600" cy="1022350"/>
                      </a:xfrm>
                      <a:prstGeom prst="rect">
                        <a:avLst/>
                      </a:prstGeom>
                      <a:solidFill>
                        <a:srgbClr val="FFFF00">
                          <a:alpha val="50980"/>
                        </a:srgbClr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8549" name="Text Box 5"/>
          <p:cNvSpPr txBox="1">
            <a:spLocks noChangeArrowheads="1"/>
          </p:cNvSpPr>
          <p:nvPr/>
        </p:nvSpPr>
        <p:spPr bwMode="auto">
          <a:xfrm>
            <a:off x="0" y="4191000"/>
            <a:ext cx="2819400" cy="968375"/>
          </a:xfrm>
          <a:prstGeom prst="rect">
            <a:avLst/>
          </a:prstGeom>
          <a:solidFill>
            <a:srgbClr val="FFFF00">
              <a:alpha val="38823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>
              <a:lnSpc>
                <a:spcPct val="120000"/>
              </a:lnSpc>
              <a:spcBef>
                <a:spcPct val="50000"/>
              </a:spcBef>
            </a:pPr>
            <a:r>
              <a:rPr lang="en-US" i="0">
                <a:solidFill>
                  <a:srgbClr val="0000FF"/>
                </a:solidFill>
                <a:latin typeface="Times" pitchFamily="18" charset="0"/>
              </a:rPr>
              <a:t>F</a:t>
            </a:r>
            <a:r>
              <a:rPr lang="en-US" i="0" baseline="-25000">
                <a:solidFill>
                  <a:srgbClr val="0000FF"/>
                </a:solidFill>
                <a:latin typeface="Times" pitchFamily="18" charset="0"/>
              </a:rPr>
              <a:t>2n</a:t>
            </a:r>
            <a:r>
              <a:rPr lang="en-US" i="0">
                <a:solidFill>
                  <a:srgbClr val="0000FF"/>
                </a:solidFill>
                <a:latin typeface="Times" pitchFamily="18" charset="0"/>
              </a:rPr>
              <a:t>/F</a:t>
            </a:r>
            <a:r>
              <a:rPr lang="en-US" i="0" baseline="-25000">
                <a:solidFill>
                  <a:srgbClr val="0000FF"/>
                </a:solidFill>
                <a:latin typeface="Times" pitchFamily="18" charset="0"/>
              </a:rPr>
              <a:t>2p</a:t>
            </a:r>
            <a:r>
              <a:rPr lang="en-US" i="0">
                <a:solidFill>
                  <a:srgbClr val="0000FF"/>
                </a:solidFill>
                <a:latin typeface="Times" pitchFamily="18" charset="0"/>
              </a:rPr>
              <a:t> = F</a:t>
            </a:r>
            <a:r>
              <a:rPr lang="en-US" i="0" baseline="-25000">
                <a:solidFill>
                  <a:srgbClr val="0000FF"/>
                </a:solidFill>
                <a:latin typeface="Times" pitchFamily="18" charset="0"/>
              </a:rPr>
              <a:t>2d</a:t>
            </a:r>
            <a:r>
              <a:rPr lang="en-US" i="0">
                <a:solidFill>
                  <a:srgbClr val="0000FF"/>
                </a:solidFill>
                <a:latin typeface="Times" pitchFamily="18" charset="0"/>
              </a:rPr>
              <a:t>/F</a:t>
            </a:r>
            <a:r>
              <a:rPr lang="en-US" i="0" baseline="-25000">
                <a:solidFill>
                  <a:srgbClr val="0000FF"/>
                </a:solidFill>
                <a:latin typeface="Times" pitchFamily="18" charset="0"/>
              </a:rPr>
              <a:t>2p</a:t>
            </a:r>
            <a:r>
              <a:rPr lang="en-US" i="0">
                <a:solidFill>
                  <a:srgbClr val="0000FF"/>
                </a:solidFill>
                <a:latin typeface="Times" pitchFamily="18" charset="0"/>
              </a:rPr>
              <a:t> -1</a:t>
            </a:r>
            <a:br>
              <a:rPr lang="en-US" i="0">
                <a:solidFill>
                  <a:srgbClr val="0000FF"/>
                </a:solidFill>
                <a:latin typeface="Times" pitchFamily="18" charset="0"/>
              </a:rPr>
            </a:br>
            <a:r>
              <a:rPr lang="en-US" i="0">
                <a:solidFill>
                  <a:srgbClr val="0000FF"/>
                </a:solidFill>
                <a:latin typeface="Times" pitchFamily="18" charset="0"/>
              </a:rPr>
              <a:t>???</a:t>
            </a:r>
          </a:p>
        </p:txBody>
      </p:sp>
      <p:pic>
        <p:nvPicPr>
          <p:cNvPr id="108550" name="Picture 6" descr="F2nF2pArr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1676400"/>
            <a:ext cx="4953000" cy="4735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8551" name="Object 7"/>
          <p:cNvGraphicFramePr>
            <a:graphicFrameLocks noChangeAspect="1"/>
          </p:cNvGraphicFramePr>
          <p:nvPr/>
        </p:nvGraphicFramePr>
        <p:xfrm>
          <a:off x="6934200" y="2819400"/>
          <a:ext cx="2065338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1" name="Equation" r:id="rId9" imgW="1104900" imgH="457200" progId="Equation.3">
                  <p:embed/>
                </p:oleObj>
              </mc:Choice>
              <mc:Fallback>
                <p:oleObj name="Equation" r:id="rId9" imgW="1104900" imgH="4572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34200" y="2819400"/>
                        <a:ext cx="2065338" cy="884238"/>
                      </a:xfrm>
                      <a:prstGeom prst="rect">
                        <a:avLst/>
                      </a:prstGeom>
                      <a:solidFill>
                        <a:srgbClr val="FFFF99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2" name="Object 8"/>
          <p:cNvGraphicFramePr>
            <a:graphicFrameLocks noChangeAspect="1"/>
          </p:cNvGraphicFramePr>
          <p:nvPr/>
        </p:nvGraphicFramePr>
        <p:xfrm>
          <a:off x="7005638" y="4648200"/>
          <a:ext cx="2138362" cy="884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2" name="Equation" r:id="rId11" imgW="1143000" imgH="457200" progId="Equation.3">
                  <p:embed/>
                </p:oleObj>
              </mc:Choice>
              <mc:Fallback>
                <p:oleObj name="Equation" r:id="rId11" imgW="1143000" imgH="457200" progId="Equation.3">
                  <p:embed/>
                  <p:pic>
                    <p:nvPicPr>
                      <p:cNvPr id="0" name="Object 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05638" y="4648200"/>
                        <a:ext cx="2138362" cy="884238"/>
                      </a:xfrm>
                      <a:prstGeom prst="rect">
                        <a:avLst/>
                      </a:prstGeom>
                      <a:solidFill>
                        <a:srgbClr val="FFCCCC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08553" name="Object 9"/>
          <p:cNvGraphicFramePr>
            <a:graphicFrameLocks noChangeAspect="1"/>
          </p:cNvGraphicFramePr>
          <p:nvPr/>
        </p:nvGraphicFramePr>
        <p:xfrm>
          <a:off x="6956425" y="3733800"/>
          <a:ext cx="2187575" cy="885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623" name="Equation" r:id="rId13" imgW="1168400" imgH="457200" progId="Equation.3">
                  <p:embed/>
                </p:oleObj>
              </mc:Choice>
              <mc:Fallback>
                <p:oleObj name="Equation" r:id="rId13" imgW="1168400" imgH="4572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956425" y="3733800"/>
                        <a:ext cx="2187575" cy="885825"/>
                      </a:xfrm>
                      <a:prstGeom prst="rect">
                        <a:avLst/>
                      </a:prstGeom>
                      <a:solidFill>
                        <a:srgbClr val="CCFFFF"/>
                      </a:solidFill>
                      <a:ln>
                        <a:noFill/>
                      </a:ln>
                      <a:effectLst/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B49F624-EE8E-456E-9C76-1DD8BEAE665B}" type="slidenum">
              <a:rPr lang="en-US"/>
              <a:pPr>
                <a:defRPr/>
              </a:pPr>
              <a:t>78</a:t>
            </a:fld>
            <a:endParaRPr lang="en-US"/>
          </a:p>
        </p:txBody>
      </p:sp>
      <p:sp>
        <p:nvSpPr>
          <p:cNvPr id="61542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458200" cy="609600"/>
          </a:xfrm>
        </p:spPr>
        <p:txBody>
          <a:bodyPr/>
          <a:lstStyle/>
          <a:p>
            <a:pPr eaLnBrk="1" hangingPunct="1">
              <a:defRPr/>
            </a:pPr>
            <a:r>
              <a:rPr lang="en-US" sz="3600" smtClean="0"/>
              <a:t>Parton Distribution Functions</a:t>
            </a:r>
          </a:p>
        </p:txBody>
      </p:sp>
      <p:pic>
        <p:nvPicPr>
          <p:cNvPr id="109572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0"/>
            <a:ext cx="9144000" cy="4808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9573" name="Text Box 4"/>
          <p:cNvSpPr txBox="1">
            <a:spLocks noChangeArrowheads="1"/>
          </p:cNvSpPr>
          <p:nvPr/>
        </p:nvSpPr>
        <p:spPr bwMode="auto">
          <a:xfrm>
            <a:off x="1447800" y="5638800"/>
            <a:ext cx="6488113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 algn="l"/>
            <a:r>
              <a:rPr kumimoji="1" lang="en-US" sz="2800" i="0">
                <a:solidFill>
                  <a:srgbClr val="0000FF"/>
                </a:solidFill>
                <a:latin typeface="Times New Roman" pitchFamily="18" charset="0"/>
              </a:rPr>
              <a:t>PDF’s by far least well known at</a:t>
            </a:r>
            <a:r>
              <a:rPr kumimoji="1" lang="en-US" sz="2800" i="0">
                <a:solidFill>
                  <a:srgbClr val="006699"/>
                </a:solidFill>
                <a:latin typeface="Times New Roman" pitchFamily="18" charset="0"/>
              </a:rPr>
              <a:t> </a:t>
            </a:r>
            <a:r>
              <a:rPr kumimoji="1" lang="en-US" sz="2800" i="0">
                <a:solidFill>
                  <a:srgbClr val="FF0000"/>
                </a:solidFill>
                <a:latin typeface="Times New Roman" pitchFamily="18" charset="0"/>
              </a:rPr>
              <a:t>large x!!</a:t>
            </a:r>
          </a:p>
        </p:txBody>
      </p:sp>
      <p:sp>
        <p:nvSpPr>
          <p:cNvPr id="109574" name="Text Box 5"/>
          <p:cNvSpPr txBox="1">
            <a:spLocks noChangeArrowheads="1"/>
          </p:cNvSpPr>
          <p:nvPr/>
        </p:nvSpPr>
        <p:spPr bwMode="auto">
          <a:xfrm>
            <a:off x="1066800" y="838200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sz="2800" i="0">
                <a:solidFill>
                  <a:srgbClr val="990099"/>
                </a:solidFill>
                <a:latin typeface="Times New Roman" pitchFamily="18" charset="0"/>
              </a:rPr>
              <a:t>u(x)</a:t>
            </a:r>
            <a:endParaRPr kumimoji="1" 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  <p:sp>
        <p:nvSpPr>
          <p:cNvPr id="109575" name="Text Box 6"/>
          <p:cNvSpPr txBox="1">
            <a:spLocks noChangeArrowheads="1"/>
          </p:cNvSpPr>
          <p:nvPr/>
        </p:nvSpPr>
        <p:spPr bwMode="auto">
          <a:xfrm>
            <a:off x="5334000" y="914400"/>
            <a:ext cx="13716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1pPr>
            <a:lvl2pPr marL="742950" indent="-28575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2pPr>
            <a:lvl3pPr marL="11430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3pPr>
            <a:lvl4pPr marL="16002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4pPr>
            <a:lvl5pPr marL="2057400" indent="-228600" eaLnBrk="0" hangingPunct="0">
              <a:defRPr sz="2400" b="1" i="1">
                <a:solidFill>
                  <a:schemeClr val="folHlink"/>
                </a:solidFill>
                <a:latin typeface="Verdana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 i="1">
                <a:solidFill>
                  <a:schemeClr val="folHlink"/>
                </a:solidFill>
                <a:latin typeface="Verdana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kumimoji="1" lang="en-US" sz="2800" i="0">
                <a:solidFill>
                  <a:srgbClr val="990099"/>
                </a:solidFill>
                <a:latin typeface="Times New Roman" pitchFamily="18" charset="0"/>
              </a:rPr>
              <a:t>d(x)</a:t>
            </a:r>
            <a:endParaRPr kumimoji="1" lang="en-US" b="0" i="0">
              <a:solidFill>
                <a:schemeClr val="tx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8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4648200" y="0"/>
            <a:ext cx="38862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84826" y="609600"/>
            <a:ext cx="184731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just"/>
            <a:endParaRPr lang="en-US" sz="3600" dirty="0" smtClean="0"/>
          </a:p>
        </p:txBody>
      </p:sp>
      <p:sp>
        <p:nvSpPr>
          <p:cNvPr id="9" name="Rectangle 8"/>
          <p:cNvSpPr/>
          <p:nvPr/>
        </p:nvSpPr>
        <p:spPr bwMode="auto">
          <a:xfrm>
            <a:off x="990600" y="0"/>
            <a:ext cx="18288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09395" y="1850571"/>
            <a:ext cx="7850226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457200" indent="-457200" algn="just">
              <a:buAutoNum type="arabicPeriod"/>
            </a:pPr>
            <a:r>
              <a:rPr lang="en-US" dirty="0" smtClean="0"/>
              <a:t>Acknowledging that there is a problem</a:t>
            </a:r>
          </a:p>
          <a:p>
            <a:pPr marL="457200" indent="-457200" algn="just">
              <a:buAutoNum type="arabicPeriod"/>
            </a:pPr>
            <a:r>
              <a:rPr lang="en-US" dirty="0" smtClean="0"/>
              <a:t>More openness (as far as “THE” problem)</a:t>
            </a:r>
          </a:p>
          <a:p>
            <a:pPr algn="just"/>
            <a:r>
              <a:rPr lang="en-US" dirty="0" smtClean="0"/>
              <a:t> in the adviser-student relationship</a:t>
            </a:r>
          </a:p>
          <a:p>
            <a:pPr algn="just"/>
            <a:r>
              <a:rPr lang="en-US" dirty="0" smtClean="0"/>
              <a:t>3. More preparation/emphasis toward </a:t>
            </a:r>
          </a:p>
          <a:p>
            <a:pPr algn="just"/>
            <a:r>
              <a:rPr lang="en-US" dirty="0" smtClean="0"/>
              <a:t>possible “alternative” careers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- skill set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- application writing</a:t>
            </a:r>
          </a:p>
          <a:p>
            <a:pPr algn="just"/>
            <a:r>
              <a:rPr lang="en-US" dirty="0"/>
              <a:t>	</a:t>
            </a:r>
            <a:r>
              <a:rPr lang="en-US" dirty="0" smtClean="0"/>
              <a:t>- interview preparation</a:t>
            </a:r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30" name="Group 29"/>
          <p:cNvGrpSpPr/>
          <p:nvPr/>
        </p:nvGrpSpPr>
        <p:grpSpPr>
          <a:xfrm>
            <a:off x="6324600" y="0"/>
            <a:ext cx="2743200" cy="964820"/>
            <a:chOff x="457200" y="4380411"/>
            <a:chExt cx="5257800" cy="2070809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" y="4380411"/>
              <a:ext cx="5257800" cy="2070809"/>
            </a:xfrm>
            <a:prstGeom prst="rect">
              <a:avLst/>
            </a:prstGeom>
          </p:spPr>
        </p:pic>
        <p:sp>
          <p:nvSpPr>
            <p:cNvPr id="39" name="TextBox 38"/>
            <p:cNvSpPr txBox="1"/>
            <p:nvPr/>
          </p:nvSpPr>
          <p:spPr>
            <a:xfrm>
              <a:off x="4848553" y="4414450"/>
              <a:ext cx="84510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student</a:t>
              </a:r>
              <a:endParaRPr lang="en-US" sz="1200" dirty="0"/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3865272" y="4414450"/>
              <a:ext cx="81785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dirty="0" smtClean="0"/>
                <a:t>adviser</a:t>
              </a:r>
              <a:endParaRPr 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2006525743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uiExpand="1" build="p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 Placeholder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D51BA54-A566-4A20-9237-CE162CC34D51}" type="slidenum">
              <a:rPr lang="en-US"/>
              <a:pPr>
                <a:defRPr/>
              </a:pPr>
              <a:t>9</a:t>
            </a:fld>
            <a:endParaRPr lang="en-US"/>
          </a:p>
        </p:txBody>
      </p:sp>
      <p:sp>
        <p:nvSpPr>
          <p:cNvPr id="575491" name="Rectangle 3"/>
          <p:cNvSpPr>
            <a:spLocks noGrp="1" noChangeArrowheads="1"/>
          </p:cNvSpPr>
          <p:nvPr>
            <p:ph type="title"/>
          </p:nvPr>
        </p:nvSpPr>
        <p:spPr>
          <a:xfrm>
            <a:off x="1066800" y="0"/>
            <a:ext cx="7773987" cy="612775"/>
          </a:xfr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pPr defTabSz="449263" eaLnBrk="1" hangingPunct="1"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  <a:tab pos="4343400" algn="l"/>
                <a:tab pos="5067300" algn="l"/>
                <a:tab pos="5791200" algn="l"/>
                <a:tab pos="6515100" algn="l"/>
                <a:tab pos="7239000" algn="l"/>
                <a:tab pos="7962900" algn="l"/>
              </a:tabLst>
              <a:defRPr/>
            </a:pPr>
            <a:r>
              <a:rPr lang="en-GB" sz="2800" dirty="0" smtClean="0"/>
              <a:t>Problem Solution Working Improving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6400800" y="0"/>
            <a:ext cx="2133600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96318" y="634425"/>
            <a:ext cx="857148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Working at an undergrad institution</a:t>
            </a:r>
          </a:p>
        </p:txBody>
      </p:sp>
      <p:sp>
        <p:nvSpPr>
          <p:cNvPr id="9" name="Rectangle 8"/>
          <p:cNvSpPr/>
          <p:nvPr/>
        </p:nvSpPr>
        <p:spPr bwMode="auto">
          <a:xfrm>
            <a:off x="990599" y="0"/>
            <a:ext cx="3540125" cy="609600"/>
          </a:xfrm>
          <a:prstGeom prst="rect">
            <a:avLst/>
          </a:prstGeom>
          <a:solidFill>
            <a:schemeClr val="bg1">
              <a:lumMod val="85000"/>
              <a:alpha val="70000"/>
            </a:schemeClr>
          </a:solidFill>
          <a:ln w="38100" cap="flat" cmpd="sng" algn="ctr">
            <a:noFill/>
            <a:prstDash val="solid"/>
            <a:round/>
            <a:headEnd type="none" w="lg" len="lg"/>
            <a:tailEnd type="none" w="med" len="med"/>
          </a:ln>
          <a:effectLst/>
          <a:extLst/>
        </p:spPr>
        <p:txBody>
          <a:bodyPr vert="horz" wrap="non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1" i="1" u="none" strike="noStrike" cap="none" normalizeH="0" baseline="0" smtClean="0">
              <a:ln>
                <a:noFill/>
              </a:ln>
              <a:solidFill>
                <a:schemeClr val="folHlink"/>
              </a:solidFill>
              <a:effectLst/>
              <a:latin typeface="Verdana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41889" y="2895600"/>
            <a:ext cx="7683514" cy="230832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APS 2011 level data: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540 Bachelor level </a:t>
            </a:r>
            <a:r>
              <a:rPr lang="en-US" dirty="0" smtClean="0"/>
              <a:t>Universities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Assume an avg. of 8 faculty per ~ 4000*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That’s 2/3 of the # of positions @ R1s!</a:t>
            </a:r>
          </a:p>
          <a:p>
            <a:pPr marL="457200" indent="-457200" algn="just">
              <a:buBlip>
                <a:blip r:embed="rId3"/>
              </a:buBlip>
            </a:pPr>
            <a:r>
              <a:rPr lang="en-US" dirty="0" smtClean="0"/>
              <a:t>It will not solve the overall problem but</a:t>
            </a:r>
          </a:p>
          <a:p>
            <a:pPr algn="just"/>
            <a:r>
              <a:rPr lang="en-US" dirty="0"/>
              <a:t> </a:t>
            </a:r>
            <a:r>
              <a:rPr lang="en-US" dirty="0" smtClean="0"/>
              <a:t>   it might be part of the solution!</a:t>
            </a:r>
            <a:endParaRPr lang="en-US" dirty="0" smtClean="0"/>
          </a:p>
        </p:txBody>
      </p:sp>
      <p:sp>
        <p:nvSpPr>
          <p:cNvPr id="3" name="AutoShape 2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530725" y="-1825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4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683125" y="-301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AutoShape 6" descr="data:image/jpeg;base64,/9j/4AAQSkZJRgABAQAAAQABAAD/2wCEAAkGBhMPERUSEBIWFBUSGBsUFxYYFxYZGhgYFxcYGRsWFxoYHSYeGB0kGRcVHy8gIycpLi4sGyAyNTAqQSgrLCkBCQoKBQUFDQUFDSkYEhgpKSkpKSkpKSkpKSkpKSkpKSkpKSkpKSkpKSkpKSkpKSkpKSkpKSkpKSkpKSkpKSkpKf/AABEIAI0BZgMBIgACEQEDEQH/xAAcAAEAAwEBAQEBAAAAAAAAAAAABQYHBAMIAgH/xABDEAACAQMDAgUCAwQHBgUFAAABAgMABBEFEiEGMQcTIkFRFGEycYEII0KRFTNSYnKCoVNUg5Ox0hY0Y5KiFyZEw/H/xAAUAQEAAAAAAAAAAAAAAAAAAAAA/8QAFBEBAAAAAAAAAAAAAAAAAAAAAP/aAAwDAQACEQMRAD8A3GlKUClKUClKUClKUClKUClKUClKUClKUClKUClKUClKUClKUClKUClKUClKUClKUClKUClKUClKUClKUClKUClKUClKUClKUClKUClKUClKUClKUClKUClKUClKUClKUClKUClKUClKUClKUClKUClKUClK8b248uN3xnYrNjn+EE/wgn29gT9jQe1K+ff/AK8X9vft9TEv0+7Bh2MrKhPDIzhXLYx+IAH4XPGw2PXtlPaSXkU4eGBS0mAQy4XO0q2CGPYD3PbNBYaV42dwZI0co0ZdQ2x8BlyM7WAJAI7HBNe1ApSlApSsQ1nx/ubO8mglsYysMjx7d7q5CkhTuII54OdvIPHzQbfSst0D9oKxuHjjnjlt3kIUs2xolJOMtJkEL25KgD3+a06CdZFDowZWAKspBBB7EEcEUHpSlKBSlKBSlKBSlKBSlKBSlKBSlKBSlKBSlKBSlKBSlKBSlKBSlKBSlKBSlKBSlKBSlKCB6t6sXT1iym+S4kEMSlhGm4jP7yVvTGMA/JPYA1zJbapKmfq7OEnPEdtLNj7b3nUMRyM7B+Qqfv7cSRujIsgZSNjgFW44DAgjGawPS/Cu9ubWe9huPJuRJKFtoAIo98UhjdUZGCjO1gNox2yeTgNU0boRoJXkuJ0uzcbjcNNChZ/SFjSPHpjRcElcEHPtXz31nbSedNd21o9vYTSGNNgcQyCNuORxhmTcB2B7dq2Xwk1LUxZXMd7DJvt8mBrgSIZCwclGdxkqHA9XOA32FVzXfEleoootJs4HikunRZHfaVjWMiRigUksBszn08Cg1jouBY7C2EZYp5Ssm8gsqMNyISAAdqlVz77amqg7C5WCVLSMr5NvCsbE8FZPQsUe7ONzR7jtxkek/wAQzOUClKUFJ0/XL3V8yWTJaWYZkWZkEk8pRirMiE7I1yGALgnjOOcV2aZ0GlsZGVxM1zN5tw9xFFI7qQcxqUVNo3bSMghRnA5qqdN9G2+qte31xFugnnbyLeKRkRhBmMysEdVZ5GUn1dvnmrZ0n1bHehUsraVbeNdhldRGilBtEUaklnYEYOAFGD6icAh82eJNvEmp3S28RiiWUoE2hQGUANtC8BS24gfBHA7Vt37P0rHTGDSZCzMEjJyY1Ko2OR2ZmZx/i+5qK678QYNVtp9NtLaW4umkMYVVDKpik/rg4OCCFJBHzzgd9B6B6XGm2MNvgeZtDSnOcylQG59wMBR9lFBYqUpQKUpQKUpQKUpQKUrh1nWYrOF55jhUxkAZYkkBUUDksxIAHuSKDuqj614z6XaSNE07O6MVYRxs2COCNxAU4I9ias+n3si2qzXoSFwhklAbKxgZYgse+1e57ZBxxXzp0J0pFr2r3DsjJahpJ2UHBAdz5ceR2JJzx7K2KDculPEyw1RzHbTHzAM+W6lGIHuueG+eCce9S/UXUlvp0BuLqTZGCFzgkkt2ACgknuePYE+1fPBsbaPqO3i0bfsjmiBIcuMq2ZirdygTcDkns3tUn40a8+p6nFptucrC4iA9mnkIBJx7KCF+2HoN10DqGG/gW5tmLROSAxVl/CxU8MAe4Nc3THWVpqau1nL5giYK3pZSCeQcMAcHBwfsarfXl5HoehNDAdpEYtYvYlnBDPkfxbfMfPyKrPgDaCz067vpsojtkk/7O3RiWH6vIPzWg0LVev7O1vYrGaTbNMARx6V3HCq7fwliDj/XGRmx184eHdi+va697ODsif6lvgYOIYs/bav5iM19C6nqKW0Mk0rbUiUux+AoyfzP2oIu964s4b2OwkmCzygFVwcZJ9Kluys2DgHvx8jM9Xzl4Y6c+ua3Jfzg7YX+pbk8Pn9zGD8LtBH2jrf9c1ZLO2luJPwQo0h++0Z2j7k4A+5oIlfEGzOonTd7fUAf2fQW279gYfxBeeRj2znio3rjxTh0e4ihuIJXWVN/mJtwBuKkYJGSMA/qKzjwM0R7/UJ9UuOfLLEH5nmyWI+yoW4/vr8VAeO3UQu9TMSEFLRRDxj8ed0n8iQv+Sg+kpdSjSE3DMBEqGUvzgIF3Fvn8PNR/SXV0Gq24uLYnbkqysAGRh/CwBIBwQe/Yisj626w29M2MKN67uNIj3/q7cAP/wDJYx+RNSuhainTGgpM6g3N3+9WM+7uoKhh3CpGFLfckcE0GidU9bWeloGu5ghb8KDLO3+FRzj79vvXD0b4l2WrsyWzOJEG4xyLtbaCBuGCQRkjscjIyBWTeG/h7Jr0z6lqrO8TNwCSpmYcHkY2xrjbhcdsDG01OeEvh5eWupz3dxbi2iAkVE3K2S7AhU2k+lVH4vyxnnAbRSvxJJtxwTn4Hb86/ofjJ4/Og/VK4k1q3ZxGs8Rc8BRIhYnGcAZyeK7aBSlKBSvK6u0hRpJXVEQZZmICqB7kngCqXL4y6aGIR5ZI0IEs8cMjRRbs7fMbGeSMDAPNBdbm4WNGd2CqgLMxOAFUZJJ9gACaxHpDxot9PQ28kckkLPJJbtHsaUJJM5CToX/Hu3HOc4ZePev71l4x2upEWEJkS2lbbPP5ZLsgOdsEYyctgDcw4z+GoKDw6iu9SUmK4sbS6DNb71RXaSFUd1Cknygy+Yy5I7e+MUFj638TTceXBIRZwPOiTwyFjcvDvxKJBFkQJjIK53sDxwedY07RLRFR7e3hUA+ZGUjRcF1xvXAGCVYjPwaxbrfp7TbONYbSN2ltvNNxKhd2UvDJHFFO8fYyzGPCk8DeCBnB2rpuzaCzt4pDl4oY0bufUqKD357g0HtcaaJJY5HJIiyUTjaHII8w+5IUkD2G5u5xjspX5klCjLEAD3JwP9aD9UqMfqezUbjd24G7y8maMDeRkJnd+LHOO9U/qvxV8iKaS0jV44Rj6iVisMkhOBFbhRuuG75KkKoBJb5Cp9V9cjpu+kgsD50cpM01vJu2wyyer9y4wVDBgxX1Afrx+tU8WDeWyM92tgkoP7m1DT3bep1wWKokA3Ln+0RjkZqvdN6E+tXTQ3skkCXIOoMfpxG0spbywkbvuLxoJG2+wywx71ZurOm9O03T30+1CNc3rBFaRlZxsdC0kr7AIkjXcT2A5+5AWXwmuYLTQYZ3KKqrJJM6qT2lfJfbliQuB+nxWgxSh1DKQysAQQcgg8gg+4xWe+D0TNb3Ug/qJ7hmhYrguAio8gUgelmXIyB75FXvTbFbeGOFPwxIsa5xnCKFGcfYUHTSlKBSlKBSlKBSlKCtT65OplkEfpZhb2sJXDyyAndMx7rHnPtwkbPzuArg0jpYtdnzgzpav55d1x9TeyqCZ8Z/BFGyxoBkKSRnMYNXMqO+O3av7QZj4+dU/S6eLZGxJeNsI9xEvLn9TsX8mNY/oumazHCLS0gnWO/CykomPMRhhd0o/CmCcgsB6jnvU3168mt9RC0GQqSLarxyqISZXx78+Y2fgCvpCCFUVUQBVUBVA7AAYAH5Cgzbo3w/i6ds5ryYiS5SF3dv4UCqW8uP3wSAC3c/btVC8BdIa81Ka9mO4wAuSe5mnLDcfnjzT+ZFbV19pr3Om3cMQ3O8LBVHdiBkKPucYH51809OdfS6dZXNpbxlZbpwDNnlEClSqrjIbk+rPGTgZwaCy+LfU761qUdjZfvEhbyk29pJmOHfPbaMBc9sBjnBqw+L16mk6Va6Rbty6jzCOCUQ5ZiPbzJcn/KwqS8EfDF7MG+vE2zuNsUbD1Roe7sPZ2HGO4XP9ogUDxrkddcZrhC0YERRc43xBRkKSDjL+aM4ODmg2Lwb6V/o/TY94xLc/v5PkbgNinPwm3j5LVWf2h+q/Kt47CM+q4PmSc8iND6QR/ecZz/6Z+a9ujPGC81W9jig08Lb5Ilfc7bBgndvCqg9vSRz2FZ34s3hTX3e6jZ443hITtvhVUJCk5GG9fPyTQbP4P8ASn9HabGHGJbj9/J8jeBtQ5AI2ptBHsd1VT9onqjy7eKxRvVOfNkH/pofSD+cgz/w66+jvGO41a+jggsQkOSZZC7OUQKcMSFCqd23g5znH3qlX1s+r9VGKZWCRTbSrA4ENuM9j2D7c/8AEz70GldNwr09oAlkGHSIzupyMzS42xnHvuMcf6ViumdMG50nUNTmG51kjCMc53GRTK334kX/AF+K0/8AaOlm+it1RCYjKWlcZwCq4RT9juc8+6ipG66X+l6We2KneLUyuAOfMJEzA8ezcfkKDG+iLOTV7ywspBmG23ZHOPKEjzybvuxbZn/DU14n3smsa6LONvTG62kfchWJHmORn+2WyfhB8VZv2btD/wDNXhH9m3Q/ykf/APVVSm1D+hupJbi7icqk88oVcZZZhLsdckAj1j3+fjFBeeuvFWXQpl0+zs4xHDGgjeTeQy7R+ELtyBypOTyDU70z1Rrd9aiYWVtGxdhibz4cptjKsqncTkmTnOOBiszstPvOr9R8+VTFbJhSRysUY58tCfxyNnk/JyQAAK+kY0CgAdgMD8hQU36vXv8Ad9P/AOdP/wBtc11DrE2PNsdLkx23vK2M4JxlOOw/kKvtKCjxNracLaaav5SzD/olen1evf7vp/8Azp/+2rpXJqGkw3IAmjVwO2R2/L+QoKRcdTavHw8emqeRjzrjOR3GAmaQ9Taw7BVgssngZ+uUfzaEAfqatNt0dZRsrpaxBkIZTsBKkEEMufwkEDkc1M0GUdc6Drmo2/lvBZbYy0mxJJGLny3UDDqASN2VyfxBT7VC6R0jpFrbBv6Rls7pVG8zfum3YyytaygeYhG5duGBHu1bjWZ+OvUUUNiLQyKsl26Kc5LJEG3PKFHcAqF++TjtQU/pbrSwtbjydI08XE5JH1dzPHE8hL7dy714Dbs7F2nH8PBqQ6m6Z6h1Nkklkgt1iYSRxxyMNjhT6tyKxLAFhktjOcd+Zvo3RYNWsSLuxjW3BEVpkHzvp04RnkyzhvXnjaPf8JyYXqSwv+nnjmsLsz287pbrb3LF/LZslEXJ4XhxkbSOQc96CH6V6X1G7uy0VtZxLpkhjCSGcwtcA5aTKszyyAhSWLYHprR7m912IAyvo6AnaCzXagk9gCff7VO9DdPyWFmkM8gll3SSSOowC8kjOcZ78t3wPyFT9Bn9tqmuSnEb6SxHHH1vxnvjHauPqPpvW9QjWKf+izGr7yo+rw+FZQrgjkAtu9uVU+1X/UdFt7nb9RBFNszt8yNH25xnG4HGcDt8V/bTR4ITmKGOM/3VVft7D4oMZ0ToLSrO3MGs28sdwrFWuCLjyWBY7HhljHlhdu3h8HOQRUdL1ZY2t0kWnWE2oTRqFt5bmWRtoUEolvEy8oFxtwFJ9s8E7h1H1DDp9u9zcttjjHtyWJ4CqPck8f8AXABNZHounwa1f3EeorIl/sWdXikZRaoDGEgT1AGRQ4YsVPqYjuvIeugzXXUkone8SxubFpFihijzKm4xZeUSyZdPbGMZzn4LXPCu0t1tbRPNlub+dfMlaQB/LQK85IC4KABjjP4mUktgAc+vdCapYSpqcN2t1JbIN+9QkskcfOxwrN53oBBO7d6eOQDVs8Mop9Rk/pm9EYaSL6e3jjzhIlkYszZJ9RYYznsPvgBoFpaJCixxqERAFVVGAqgYAA9gBXtSozReo4LwzLAxJtpWgkBBUh078Hkjvg++D8UEnSlKBSlKBSlKBSlKDwvb6OCNpZnWONBlnchVA7ck8Dkiqpc+MGkRnDXyH/Csr/6ohFWHqDQor+2ktp8+XKMNtODwQwIP2IBr5l6z6NgXV103Td7HKREuwb963LHKqMKqsueONrUG+6H4j6XqFysNtMrzkEpmKRSQASwVnQc7QePjNd3VPXdlpez6uYIZCNqgFmxnBcquSFHPP2wMniqpq3Tml9NW318duDPCNkTF5CzyuhXHqbAyNxOBwN2KzTofomfqa5mu76ZxGDh5ABuZyPTHHkbVCjaTxwNoxzkB9JQXCyKGRgysAQQcggjIII9iK4//AA/bed9R9ND53+18tPM/9+N3+tYX+zvM0eo3UG70mAs2OxaOVFU/ykf+dTvjF4oyJIdM05j5rEJLInLbm4EMeOd3IyRyM4HOaC/a34oaZZSGKe7QOO6qHkK84w3lqQpHfB5+1TVvJb3saTJ5c8bDKPhWGD3xntyMEfIrA9a8F5bPShJ5MlzeyyJlItzCBCCSNqfjOQAW5Azx23HSOitLOmaAU1BjDiOV359UayFsKOfx8j0/2mx3oJ+88QNMtvS97brt42q6sR9tqZI/Kv1b32m6pGZwba5SIep2WNvLGNx3bxlBjJ5x718/eEfhwusTSGcutvAo3FTgs7fhUEggYAZj+nzmt20LwvsbGKeKBZAt1H5Mu6Rm3Lhh78A4ZuQPeg/MvifpFsNovIABniPLDj4ESkV5aR4k6PdXSrBPG1xN+7VvJlRm9wm94x8cAnvisQ8U+jLXTrqCzsDLJKy5kDMrks7ARoAqjDHBOP7y1sfTXg9p1jHBLLEGuIAsjzGSUL5iYYvt37AAw447Cgtt71BbR3EdpLKomuFZo4zyWC9/bA7HGe+DjODXXe6hFAoaaRI1JChnZVBJ7AFiBk/FYN0cz6/1E162fItW81c5GEQ7YE47EthyPs9frxm1eXVNUh0q19QiYKRngzOMljj2RCAT7eug3OG2gtI22LFBGCXbASNcn8TtjAyfcmqzrXU2h3JC3c9jMU7bzFJt/I847ciojxu2RaI0ckrbt0SJnvK6kEhvn0q7H7gVQvCzwai1O0a6vHlQSNthEZVTtQkM53K2ctlR/hPzwG86O8BgQ2nl+QRlPK2hNv8Ad28Cub/xbZf75bf8+L/uqLtulrbS9KmtfMk+nWOYu7sCwV1YvjAUdicAAc1gPhb4dLq8srTyNFb265d12gljnCgsCq8BiTg4wPnNB9P2OpRXCloJUlUHBKOrgHvglSecEV018++E8iWmvy22nyvPaOjqXPYhFDCQ7fScSZQNjkPx3r6CoFKUoFK8rqRlRmRC7AEqgIG444XLcDJ9zUHFYzfjvpV8uJjM2DhGYAMM8DbFFggA8sVDtjsQ7eptfTT7WW5k5ESkhc4Lt2VB92bA/WshbRG1C6WznUS3koE+oytki3iVg8djD3EQJ2AsuTyT6uQLdpHmazONQlQrawZ+igkXG9uCbxge+V3KgIOBkjB5P48HIwbN5XybuWaX6okYYSh2wrLkAYVVwAMDccYy1BbNc1aHTrZ5ZCEihThVAzgelURTxnLIoGMZwO1U3TOitQ1Jop9XutsIkFytkigbSCzokkgAIK78HgkgYzkZEb1RaXFtqCS6u73GlLM0yBU3JA/4YhOqqCUXPHcZx35B1ew1CK4jEsEiSI3Z0YMp/Ijig6KUpQc2oXywRmR8kAgAAZJZmCqoHuSzAfrUXrnUQtI5bmUhLa3UliQd8j5ACpnAA3ekE53E+wGWmpYVbG4A4IYZGcEHII+4NZ3rsS67f/TBg1jp/ruMN6Zbg7gsRxg4TaScH3/IgIPUtTkEQ1vVEBY4Gm2PqZUd+Y3f04eUhd2fYD2O0LcfD7pZdNtN0qgXM4865kwAd7bmK54AVe2BgZyfeq9qNslx1PDFdhRHBb+ZaoTxLJuZi+MEEriTgkf1YPNWDrvStRleGXTZVUxBxJHIz+VKrqQAyKmHYe2WGCf1oII9Q6rq/nJp8UEdo7S263bvJuKgspliCtk8HggEbh3GOPPT+n9R6bGLJTqVm3qeHhJo3IAZosZypPO0A/l3YyPhn1FFa28GmXm61u4ht8qUBPM3OxDQsPRIDnHBzkHv3Oh0Gc3vibeSqEsdGvTLJwrXERiiUnszNnBHvyV/Ov50erabL5MrrcXt7MJ75wdscAdTsXONoYuUVU4LbzjgCtHxXHPpMUkqyyLvaP8ABu5VD/aVTwG/vYz7A8mg7KUpQKUpQKUpQVfWNXurdppSAA5W1s4Dt/ezP2mkYcquc+nPCIzHkgDnu457eGDTobh5bm4LmS5c5eOLJaWcADAILpHGp4BZe4U1cK5odPRZXmAO+QKpJP8ACm7ao+AC7n82NBxa1qkem2UkzklLaLPqYszbRhVLMSWZjtGScknmsc8BdGa8vbnVJ/UylgrfM02Wdh+SEj/iVKftHdQMkFvZocCZjLJ35WPAVc9iNzE4/ur+t48K+nfoNLt4yu13XzpPnfJ6sH7hdq/5aDLf2g9Xe5vrewi58tQ20E+qWZsKCO2QoXH+M1oWtSxdOaGUjIDpH5SEd3uJAfX9zu3P+S4rMPENxadUJcXQKw+bbTBsE+hFjBYAckB0bIHweK5+tOpJ+qNQitbFG8lCRGG4743zy4ztAxx7gfdsUHr4QE2FpqOrMOIYfIiz2aRirYP23eQP81ePg7pwaa71a5VpRYRvPzyXmKs2ct3YKrn82U+1aD4h9Jiw6ba0tgzLD5bSEDlv3oZ5GHxu9X2A+BWf9DeJ0Wk6RNDGpe7lmcqCvpVTHGodyeGAIbC85PfAOaCxRftIu7hU07O4gKonJY/biLkn2wP516ftFdWkLFp0bfi/fTAZ7A4jQ+xBIZiP7qGn7P8A0TNEz6jMNiyRmOFSOXDMrGTHsvpAHzkntjNN1PWoJupHnvn2QRXJ3Hazem3yqDaoJIJjQEY9zQWDobpjqSxCxW0awQu4kYSm3IyQoJYZL/hUDjkfat6u7pYY3kkIVI1Lsx7BVBJP6AGqXonjJYXt3HaW/nO8uQr+WFT0qWOdzBuwP8NRvj71A1tpohjyGu3EZIyMIo3sMj5wq49wWoKN4Y2za3rs2oTjKQkzgHBwxO2BP8qjIPzGKsfj71ld2gS0hwkN1Ewd9p3NztaNWzgDaVzgZ9XfmpzwJ6c+k0xZWGHu2MxyOdn4Yx+W0Fh/jrPfFq5fVdehsFJ2xtHbjHOGlKtI+PsGUH/BQV/SNE1rT7F723L29tKiyM4liUsvZG2lt/O7jAz6hirX+z904bm5n1G4y5iO1GY5JmkyzuSeSwU9z/tKm/2g9TFtY21lENqytnA7COBQAuPjcyf+2rT4e2A0vQ43I5ELXb49yymXB+4Xav6UGT+MWtS6tqy2NqDILc+QiA/imJ/eHnAGCAmTx6CauXhhpWv208EV2BHZRKUKMbfsFO3b5eXzuwck/Oazrwk6itLTUJLzUZdpCOUO2Ry0shGT6FP8O8ZOPxVvHSPiXaatNJDaiUmJQ5dkCqQTjj1bs5+QKCn/ALQvVZgtY7KNsPcndJjv5SHt/mfH6IRWNdOw392Rpdq7ASuXaLcI1JCjc0mcZAVAcHPbgZNWs/8A3F1H/agEn3I+ng/6B8fzkrr66k/ojqZLrsjvHcHGfwOPLl/POJf50Gs+G3hvFo0J5ElxKB5suPy/dp7hAefknk+wFyr8owIBByDyCPf71+qBXLquqR2sLzztsjiUszcnAH2HJPtgd66qh+rdGivbOW2nfy0mXaWyBtIIYHnjhgDigg5/FGOKLz5bG/jhGMyPbgKoOMMRv3AcjnFQOudXx9QNFp2mzN5cwMl5KFKGOBSFMYEgHqdmAOM8fIJr+6d1Lc6bGbLV7WS8gX92l3CnnrJFz/5hMkggYHOSfv8Aibx6N6J0mQmfRr6RJx2dXUvGCMFWhkXBU5/iXuBgjFBf9c1WPT7SSdlxFBHnaoAyBgBVBIAJ7Af/AMrPND6K1O3jOqQSKb65JluLVtqwyIx3LECMbJFHIbPckE4yW9dO0++1K+ktbu5huLPT54mlcRCJ5ZFQyCMKu5SquQGyR2496tGqdW3TyzQ6ZZC4Nu3lySySpHGJCgbYo/E5UMme3fGaB0f1nHqscgEMkTxN5U8Uqk7HIYFCQoD/AIQCCc84IHGahoWs21p1ALPS3Q290rG4iVh5UcyKxDQ+27CgFVyOT/ZAXg0vo3VrvU5pbtRZRzBPqFt3ZRMnK5SQeYoYFVLAsrEHjGc1xeI9zpdvDBZaPEr3kcqyRPbet42B53SDLSucAbMnsCcYAIbzVVu+vB9ZJZWlrLdSwANMUMaJHuxtBeVlBODnAz+uDiyWUpeNGZSjMoJVsZUkAlTjjIPHFU/X+kbmG6fUNJkVZ5dv1EEv9VcKgwOcZjcDsRgflzkIfr/xKurKJojYSwy3CmO2lV45QZDgYwhyrDPA5JOOO9dPhX1LZG1SzgLRTwJmWKUbJGkIcyP6mG/LDJI7ArnHGPxrPiLFsX+ktJv4/JkSXf5IeON42DCRZVcZAPuO4yPciq14hdWafqf050t2fUmlRIJY1kjdBu58xmUErgnjnGSe2ch3RaEOqLm4vBLJBDbD6azlTIYuGLvMRu7eoLgYyD7EcTml9Z3FhKtpruxWY4gvFAEE2f4WwuInH3x+gwTKQNB03pK+czOtuvqIGWklkYk4B/tOxxk8DueKibzo6712AnU52tY5MNHaQbfSOSpndgTI/b0jAGPnsEl19DYyWy/0iuQSBEoD+cZTs2pbhQGLn4H68AgcHhZ1hLN5lhfl0urcnYsylZXg42u5xh2GcFh34PPJMRpthZ9OcXDfW37MVt1Te87IVUIojYsIe20sO4UYz2r36A6J1BtQfVNWcpKV2xxI+RhgfSwUkBFHZcn1eo8jJDUqUpQKUpQKUpQKUpQKUpQR+saBb3qhLqFJlUhgHUHBHuPj4PyODUhSlBDdTdH2mpoI7yESBTlTkqyn32spBAPuOx4+K/XTnSdppqGOzgWINyxGSzf4nYlm7nGTx7VL0oPy6BgQwBBGCDyCD7EVUYfCPSkm84WSbs52kuYwc5yIy2z9MY+1XClB/AKp+qeEel3U7XE1rl5CWfEkqqzHuxVWAyTycYyeT71caUEPofR9nYc2ltFExGCyqN5BOcFzliMgcZrr1fRYLyIw3MSyxnnawyM+xHuDyeRzXbSg87e3WNFSNQqIAqqBgBVGAAPYAACoyTpK0a7W+MCfUqMCUZB5XZzg4Y7eMkEgVL0oIDrDoe11aIR3SE7DlJFIV0zjO1sHggDIIIOB8Aia+mXZ5e0FNuzaRkbcY2kHuMcV60oKIvghpAct9KTnnaZZto/IB+32q16PoFvZJ5drBHCp5IRQMn5Y92P3NSFKCvaH0FZWNxLc2sIjkmXa2CdoBbcdqk4XJC8Dj0jAFV7xa8Mm1lInt3RJ4cgb8hWRsZBKgkYIyOD3PzWhUoIjpLR5LKzhtppvPeFdnmbduQCdoxk/hXauc84zUvSlAqA6p6Gs9U2fWRGTyt2wh3Uruxn8DDOdq989qn6UGe2vgXpkbb1WYHORiZxjvwCuD7/PtXtf+DVi6RfTma2ltxiOeKRvMGWZvUWJ3ep254POM44q+UoIPpDpOPTLfyY2eQuxlllc5eSRsbnY/PAH6e5yTCap0nfw3clzpVxDEk+15oJkZkeUZBlBXlCV2g7cZI5+13pQZt1H4d6lqMbC41QDJGIIomjgxnlXIfzHGPk965V8ILpcGC/hsvSEP0lmI2wDn+uMvmsewyW5A5rU6UFT6R6NubF90+qXN2MY2SY25yefUWb+TD9ew/uv+HUF9K0k1xdjdg7EuHWNcDHpTsvzx7k/NWulBRYPB+0TO24vQG4YC6kAYfDYxkd/51L9O+HthpzB7W3VHAK+YSzPhjkjcxP5flxVjpQcOs6JBexNBdRLLG3dW+fYgjlSPkEGqzN4WwlQkV7qMKAAbI7yTbgDGMPu+KulKCiWvg1YRYaNrlJh/wDkLcSLKc+xZSB7ewFeqeEVlyXe6kYnJZrqbP8A8WGau1KDh0bSVtIVhRpHVM4MjtI2CScbm5wM4A9gBXdSlApSlApSlApSlApSlApSlApSlApSlApSlApSlApSlApSlApSlApSlApSlApSlApSlApSlApSlApSlApSlApSlApSlApSlApSlApSlB//2Q=="/>
          <p:cNvSpPr>
            <a:spLocks noChangeAspect="1" noChangeArrowheads="1"/>
          </p:cNvSpPr>
          <p:nvPr/>
        </p:nvSpPr>
        <p:spPr bwMode="auto">
          <a:xfrm>
            <a:off x="4835525" y="1222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525018" y="1320225"/>
            <a:ext cx="3275582" cy="58477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3200" dirty="0" smtClean="0"/>
              <a:t>First, the #s:</a:t>
            </a:r>
            <a:endParaRPr lang="en-US" sz="3200" dirty="0" smtClean="0"/>
          </a:p>
        </p:txBody>
      </p:sp>
    </p:spTree>
    <p:extLst>
      <p:ext uri="{BB962C8B-B14F-4D97-AF65-F5344CB8AC3E}">
        <p14:creationId xmlns:p14="http://schemas.microsoft.com/office/powerpoint/2010/main" val="17067618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 animBg="1"/>
    </p:bldLst>
  </p:timing>
</p:sld>
</file>

<file path=ppt/theme/theme1.xml><?xml version="1.0" encoding="utf-8"?>
<a:theme xmlns:a="http://schemas.openxmlformats.org/drawingml/2006/main" name="gn_basic_template_001">
  <a:themeElements>
    <a:clrScheme name="gn_basic_template_001 2">
      <a:dk1>
        <a:srgbClr val="000000"/>
      </a:dk1>
      <a:lt1>
        <a:srgbClr val="FFFFFF"/>
      </a:lt1>
      <a:dk2>
        <a:srgbClr val="333399"/>
      </a:dk2>
      <a:lt2>
        <a:srgbClr val="1C1C1C"/>
      </a:lt2>
      <a:accent1>
        <a:srgbClr val="00E4A8"/>
      </a:accent1>
      <a:accent2>
        <a:srgbClr val="FFCF01"/>
      </a:accent2>
      <a:accent3>
        <a:srgbClr val="FFFFFF"/>
      </a:accent3>
      <a:accent4>
        <a:srgbClr val="000000"/>
      </a:accent4>
      <a:accent5>
        <a:srgbClr val="AAEFD1"/>
      </a:accent5>
      <a:accent6>
        <a:srgbClr val="E7BB01"/>
      </a:accent6>
      <a:hlink>
        <a:srgbClr val="FF0000"/>
      </a:hlink>
      <a:folHlink>
        <a:srgbClr val="3333CC"/>
      </a:folHlink>
    </a:clrScheme>
    <a:fontScheme name="gn_basic_template_001">
      <a:majorFont>
        <a:latin typeface="Verdana"/>
        <a:ea typeface=""/>
        <a:cs typeface=""/>
      </a:majorFont>
      <a:minorFont>
        <a:latin typeface="Comic Sans M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lg" len="lg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38100" cap="flat" cmpd="sng" algn="ctr">
          <a:solidFill>
            <a:schemeClr val="hlink"/>
          </a:solidFill>
          <a:prstDash val="solid"/>
          <a:round/>
          <a:headEnd type="none" w="lg" len="lg"/>
          <a:tailEnd type="none" w="med" len="med"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1" u="none" strike="noStrike" cap="none" normalizeH="0" baseline="0" smtClean="0">
            <a:ln>
              <a:noFill/>
            </a:ln>
            <a:solidFill>
              <a:schemeClr val="folHlink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gn_basic_template_001 1">
        <a:dk1>
          <a:srgbClr val="969696"/>
        </a:dk1>
        <a:lt1>
          <a:srgbClr val="FFFFFF"/>
        </a:lt1>
        <a:dk2>
          <a:srgbClr val="000000"/>
        </a:dk2>
        <a:lt2>
          <a:srgbClr val="DDDDDD"/>
        </a:lt2>
        <a:accent1>
          <a:srgbClr val="00E4A8"/>
        </a:accent1>
        <a:accent2>
          <a:srgbClr val="3333CC"/>
        </a:accent2>
        <a:accent3>
          <a:srgbClr val="AAAAAA"/>
        </a:accent3>
        <a:accent4>
          <a:srgbClr val="DADADA"/>
        </a:accent4>
        <a:accent5>
          <a:srgbClr val="AAEFD1"/>
        </a:accent5>
        <a:accent6>
          <a:srgbClr val="2D2DB9"/>
        </a:accent6>
        <a:hlink>
          <a:srgbClr val="FF5050"/>
        </a:hlink>
        <a:folHlink>
          <a:srgbClr val="FFCF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_basic_template_001 2">
        <a:dk1>
          <a:srgbClr val="000000"/>
        </a:dk1>
        <a:lt1>
          <a:srgbClr val="FFFFFF"/>
        </a:lt1>
        <a:dk2>
          <a:srgbClr val="333399"/>
        </a:dk2>
        <a:lt2>
          <a:srgbClr val="1C1C1C"/>
        </a:lt2>
        <a:accent1>
          <a:srgbClr val="00E4A8"/>
        </a:accent1>
        <a:accent2>
          <a:srgbClr val="FFCF01"/>
        </a:accent2>
        <a:accent3>
          <a:srgbClr val="FFFFFF"/>
        </a:accent3>
        <a:accent4>
          <a:srgbClr val="000000"/>
        </a:accent4>
        <a:accent5>
          <a:srgbClr val="AAEFD1"/>
        </a:accent5>
        <a:accent6>
          <a:srgbClr val="E7BB01"/>
        </a:accent6>
        <a:hlink>
          <a:srgbClr val="FF0000"/>
        </a:hlink>
        <a:folHlink>
          <a:srgbClr val="3333C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_basic_template_001 3">
        <a:dk1>
          <a:srgbClr val="000000"/>
        </a:dk1>
        <a:lt1>
          <a:srgbClr val="FFFFFF"/>
        </a:lt1>
        <a:dk2>
          <a:srgbClr val="000000"/>
        </a:dk2>
        <a:lt2>
          <a:srgbClr val="5F5F5F"/>
        </a:lt2>
        <a:accent1>
          <a:srgbClr val="EAEAEA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F3F3F3"/>
        </a:accent5>
        <a:accent6>
          <a:srgbClr val="737373"/>
        </a:accent6>
        <a:hlink>
          <a:srgbClr val="4D4D4D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_basic_template_001 4">
        <a:dk1>
          <a:srgbClr val="000094"/>
        </a:dk1>
        <a:lt1>
          <a:srgbClr val="FFFFFF"/>
        </a:lt1>
        <a:dk2>
          <a:srgbClr val="0000CC"/>
        </a:dk2>
        <a:lt2>
          <a:srgbClr val="FFFFCC"/>
        </a:lt2>
        <a:accent1>
          <a:srgbClr val="3193FF"/>
        </a:accent1>
        <a:accent2>
          <a:srgbClr val="9900FF"/>
        </a:accent2>
        <a:accent3>
          <a:srgbClr val="AAAAE2"/>
        </a:accent3>
        <a:accent4>
          <a:srgbClr val="DADADA"/>
        </a:accent4>
        <a:accent5>
          <a:srgbClr val="ADC8FF"/>
        </a:accent5>
        <a:accent6>
          <a:srgbClr val="8A00E7"/>
        </a:accent6>
        <a:hlink>
          <a:srgbClr val="FF33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n_basic_template_001 5">
        <a:dk1>
          <a:srgbClr val="000000"/>
        </a:dk1>
        <a:lt1>
          <a:srgbClr val="FFFFFF"/>
        </a:lt1>
        <a:dk2>
          <a:srgbClr val="000066"/>
        </a:dk2>
        <a:lt2>
          <a:srgbClr val="333333"/>
        </a:lt2>
        <a:accent1>
          <a:srgbClr val="C4709A"/>
        </a:accent1>
        <a:accent2>
          <a:srgbClr val="4B4EB5"/>
        </a:accent2>
        <a:accent3>
          <a:srgbClr val="FFFFFF"/>
        </a:accent3>
        <a:accent4>
          <a:srgbClr val="000000"/>
        </a:accent4>
        <a:accent5>
          <a:srgbClr val="DEBBCA"/>
        </a:accent5>
        <a:accent6>
          <a:srgbClr val="4346A4"/>
        </a:accent6>
        <a:hlink>
          <a:srgbClr val="C481CF"/>
        </a:hlink>
        <a:folHlink>
          <a:srgbClr val="76B74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_basic_template_001 6">
        <a:dk1>
          <a:srgbClr val="000000"/>
        </a:dk1>
        <a:lt1>
          <a:srgbClr val="FFFFFF"/>
        </a:lt1>
        <a:dk2>
          <a:srgbClr val="6A4076"/>
        </a:dk2>
        <a:lt2>
          <a:srgbClr val="969696"/>
        </a:lt2>
        <a:accent1>
          <a:srgbClr val="DBA9C2"/>
        </a:accent1>
        <a:accent2>
          <a:srgbClr val="E1BF91"/>
        </a:accent2>
        <a:accent3>
          <a:srgbClr val="FFFFFF"/>
        </a:accent3>
        <a:accent4>
          <a:srgbClr val="000000"/>
        </a:accent4>
        <a:accent5>
          <a:srgbClr val="EAD1DD"/>
        </a:accent5>
        <a:accent6>
          <a:srgbClr val="CCAD83"/>
        </a:accent6>
        <a:hlink>
          <a:srgbClr val="B3CE82"/>
        </a:hlink>
        <a:folHlink>
          <a:srgbClr val="B8AD4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n_basic_template_001 7">
        <a:dk1>
          <a:srgbClr val="000000"/>
        </a:dk1>
        <a:lt1>
          <a:srgbClr val="FFFFFF"/>
        </a:lt1>
        <a:dk2>
          <a:srgbClr val="515F7B"/>
        </a:dk2>
        <a:lt2>
          <a:srgbClr val="808080"/>
        </a:lt2>
        <a:accent1>
          <a:srgbClr val="9FCAD3"/>
        </a:accent1>
        <a:accent2>
          <a:srgbClr val="C0C0C0"/>
        </a:accent2>
        <a:accent3>
          <a:srgbClr val="FFFFFF"/>
        </a:accent3>
        <a:accent4>
          <a:srgbClr val="000000"/>
        </a:accent4>
        <a:accent5>
          <a:srgbClr val="CDE1E6"/>
        </a:accent5>
        <a:accent6>
          <a:srgbClr val="AEAEAE"/>
        </a:accent6>
        <a:hlink>
          <a:srgbClr val="91AFBF"/>
        </a:hlink>
        <a:folHlink>
          <a:srgbClr val="ECEAA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gn_basic_template_001</Template>
  <TotalTime>6758</TotalTime>
  <Words>2415</Words>
  <Application>Microsoft Office PowerPoint</Application>
  <PresentationFormat>On-screen Show (4:3)</PresentationFormat>
  <Paragraphs>540</Paragraphs>
  <Slides>78</Slides>
  <Notes>23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4</vt:i4>
      </vt:variant>
      <vt:variant>
        <vt:lpstr>Slide Titles</vt:lpstr>
      </vt:variant>
      <vt:variant>
        <vt:i4>78</vt:i4>
      </vt:variant>
    </vt:vector>
  </HeadingPairs>
  <TitlesOfParts>
    <vt:vector size="92" baseType="lpstr">
      <vt:lpstr>Arial</vt:lpstr>
      <vt:lpstr>Times New Roman</vt:lpstr>
      <vt:lpstr>StarSymbol</vt:lpstr>
      <vt:lpstr>Verdana</vt:lpstr>
      <vt:lpstr>Tahoma</vt:lpstr>
      <vt:lpstr>Comic Sans MS</vt:lpstr>
      <vt:lpstr>Nimbus Roman No9 L</vt:lpstr>
      <vt:lpstr>Wingdings</vt:lpstr>
      <vt:lpstr>Times</vt:lpstr>
      <vt:lpstr>gn_basic_template_001</vt:lpstr>
      <vt:lpstr>Equation</vt:lpstr>
      <vt:lpstr>Photo Editor Photo</vt:lpstr>
      <vt:lpstr>Bitmap Image</vt:lpstr>
      <vt:lpstr>Chart</vt:lpstr>
      <vt:lpstr>Teaching at an undergraduate institution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PowerPoint Presentation</vt:lpstr>
      <vt:lpstr>S1 design</vt:lpstr>
      <vt:lpstr>Careful here…</vt:lpstr>
      <vt:lpstr>the team (2011)… </vt:lpstr>
      <vt:lpstr>The INGN lab @JMU…</vt:lpstr>
      <vt:lpstr>Optical glue test…</vt:lpstr>
      <vt:lpstr>Gluing jig…</vt:lpstr>
      <vt:lpstr>Gluing jig construction…</vt:lpstr>
      <vt:lpstr>Gluing PMTs…</vt:lpstr>
      <vt:lpstr>Gluing PMTs x4…</vt:lpstr>
      <vt:lpstr>Testing SHMS Hodo paddles</vt:lpstr>
      <vt:lpstr>Testing SHMS Hodo paddles</vt:lpstr>
      <vt:lpstr>Storing finished paddles</vt:lpstr>
      <vt:lpstr>Implementing storage…</vt:lpstr>
      <vt:lpstr>Scintillator paddle vault</vt:lpstr>
      <vt:lpstr>Scintillators to W&amp;M</vt:lpstr>
      <vt:lpstr>Scintillators to W&amp;M</vt:lpstr>
      <vt:lpstr>Meanwhile in the INGN lab @JMU…</vt:lpstr>
      <vt:lpstr>ET PMTs bases</vt:lpstr>
      <vt:lpstr>ET PMTs bases </vt:lpstr>
      <vt:lpstr>Building the ET bases</vt:lpstr>
      <vt:lpstr>Thermal build-up testing…</vt:lpstr>
      <vt:lpstr>Temperature test Results</vt:lpstr>
      <vt:lpstr>ET PMTs Gains </vt:lpstr>
      <vt:lpstr>ET PMTs Gains </vt:lpstr>
      <vt:lpstr>Cosmic Ray Test Stand</vt:lpstr>
      <vt:lpstr>Cosmic Ray Test Stand</vt:lpstr>
      <vt:lpstr>Cosmic Ray Test Stand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Problem Solution Working Improving</vt:lpstr>
      <vt:lpstr>Extras from here on!</vt:lpstr>
      <vt:lpstr>PowerPoint Presentation</vt:lpstr>
      <vt:lpstr>Another sense of scale…</vt:lpstr>
      <vt:lpstr>Another sense of scale…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Jlab Experiment E00-002</vt:lpstr>
      <vt:lpstr>also part of the team… </vt:lpstr>
      <vt:lpstr>PowerPoint Presentation</vt:lpstr>
      <vt:lpstr>PowerPoint Presentation</vt:lpstr>
      <vt:lpstr>PowerPoint Presentation</vt:lpstr>
      <vt:lpstr>…</vt:lpstr>
      <vt:lpstr>What does this mean?</vt:lpstr>
      <vt:lpstr>PowerPoint Presentation</vt:lpstr>
      <vt:lpstr>The human factor… </vt:lpstr>
      <vt:lpstr>PowerPoint Presentation</vt:lpstr>
      <vt:lpstr>PowerPoint Presentation</vt:lpstr>
      <vt:lpstr>PowerPoint Presentation</vt:lpstr>
      <vt:lpstr>Instead of “the end”…</vt:lpstr>
      <vt:lpstr>SHMS Hodoscope S1</vt:lpstr>
      <vt:lpstr>JMU Test Stand (work by Dillon Trelawny, Physics, JMU)</vt:lpstr>
      <vt:lpstr>JMU Test Stand pictorial</vt:lpstr>
      <vt:lpstr>More JMU SHMS hodoscope HODO- Testing</vt:lpstr>
      <vt:lpstr>F2n / F2p (d/u) Ratio at Large x</vt:lpstr>
      <vt:lpstr>Parton Distribution Functions</vt:lpstr>
    </vt:vector>
  </TitlesOfParts>
  <Company>James Madison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niculegx</dc:creator>
  <cp:lastModifiedBy>mm</cp:lastModifiedBy>
  <cp:revision>158</cp:revision>
  <cp:lastPrinted>1601-01-01T00:00:00Z</cp:lastPrinted>
  <dcterms:created xsi:type="dcterms:W3CDTF">2006-01-22T15:23:20Z</dcterms:created>
  <dcterms:modified xsi:type="dcterms:W3CDTF">2013-08-15T14:41:31Z</dcterms:modified>
</cp:coreProperties>
</file>