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00BC7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33075-0723-4325-9D1E-5AAD150F8EC2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17AC7-319E-427F-ACCA-AFEDE9E0E0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Lock Transfer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17AC7-319E-427F-ACCA-AFEDE9E0E0A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0"/>
            <a:ext cx="82296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Tests of CAEN 1190 Multi-hit TDCs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2400" y="3048000"/>
            <a:ext cx="9372600" cy="17526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Simona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Malace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Brad </a:t>
            </a:r>
            <a:r>
              <a:rPr lang="en-US" dirty="0" err="1" smtClean="0">
                <a:solidFill>
                  <a:schemeClr val="tx1"/>
                </a:solidFill>
              </a:rPr>
              <a:t>Sawatzky</a:t>
            </a:r>
            <a:r>
              <a:rPr lang="en-US" dirty="0" smtClean="0">
                <a:solidFill>
                  <a:schemeClr val="tx1"/>
                </a:solidFill>
              </a:rPr>
              <a:t> and Brian </a:t>
            </a:r>
            <a:r>
              <a:rPr lang="en-US" dirty="0" err="1" smtClean="0">
                <a:solidFill>
                  <a:schemeClr val="tx1"/>
                </a:solidFill>
              </a:rPr>
              <a:t>Moffit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JLab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6477000"/>
            <a:ext cx="467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Hall C Summer Workshop Aug. 15-16 2013, </a:t>
            </a:r>
            <a:r>
              <a:rPr lang="en-US" dirty="0" err="1" smtClean="0"/>
              <a:t>JLab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0"/>
            <a:ext cx="383893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solidFill>
                  <a:srgbClr val="FF0000"/>
                </a:solidFill>
                <a:latin typeface="Arial Rounded MT Bold" pitchFamily="34" charset="0"/>
              </a:rPr>
              <a:t>Results: Hit Maps</a:t>
            </a:r>
            <a:endParaRPr lang="en-US" sz="3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5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Rate per channel: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501 kHz, 502 kHz in select channels (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noise = 500 kHz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hit_per_ev_type_57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990600"/>
            <a:ext cx="4949952" cy="4828413"/>
          </a:xfrm>
          <a:prstGeom prst="rect">
            <a:avLst/>
          </a:prstGeom>
        </p:spPr>
      </p:pic>
      <p:pic>
        <p:nvPicPr>
          <p:cNvPr id="5" name="Picture 4" descr="ev_5714.png"/>
          <p:cNvPicPr>
            <a:picLocks noChangeAspect="1"/>
          </p:cNvPicPr>
          <p:nvPr/>
        </p:nvPicPr>
        <p:blipFill>
          <a:blip r:embed="rId3" cstate="print"/>
          <a:srcRect l="4479" t="8889" r="7731"/>
          <a:stretch>
            <a:fillRect/>
          </a:stretch>
        </p:blipFill>
        <p:spPr>
          <a:xfrm>
            <a:off x="5023207" y="1371600"/>
            <a:ext cx="4120793" cy="41716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79120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At 500 kHz noise rate there is a large probability (~45%) to have 3 hits in select channels 0, 15, 16, 31, 32, 47, 48, 63, 64, 79, 80, 95, 96, 111, 112, 127</a:t>
            </a:r>
            <a:endParaRPr lang="en-US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0"/>
            <a:ext cx="383893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solidFill>
                  <a:srgbClr val="FF0000"/>
                </a:solidFill>
                <a:latin typeface="Arial Rounded MT Bold" pitchFamily="34" charset="0"/>
              </a:rPr>
              <a:t>Results: Hit Maps</a:t>
            </a:r>
            <a:endParaRPr lang="en-US" sz="3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5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Rate per channel: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1.1 MHz, 1.2 MHz in select channels (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noise = 1 MHz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hit_per_ev_type_57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" y="990600"/>
            <a:ext cx="4949952" cy="4828413"/>
          </a:xfrm>
          <a:prstGeom prst="rect">
            <a:avLst/>
          </a:prstGeom>
        </p:spPr>
      </p:pic>
      <p:pic>
        <p:nvPicPr>
          <p:cNvPr id="5" name="Picture 4" descr="ev_5715.png"/>
          <p:cNvPicPr>
            <a:picLocks noChangeAspect="1"/>
          </p:cNvPicPr>
          <p:nvPr/>
        </p:nvPicPr>
        <p:blipFill>
          <a:blip r:embed="rId3" cstate="print"/>
          <a:srcRect l="4479" t="8889" r="7731"/>
          <a:stretch>
            <a:fillRect/>
          </a:stretch>
        </p:blipFill>
        <p:spPr>
          <a:xfrm>
            <a:off x="5023207" y="1371600"/>
            <a:ext cx="4120793" cy="41716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791200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At 1 MHz noise rate there is an even larger probability (~90%) to have 3 hits in select channels 0, 15, 16, 31, 32, 47, 48, 63, 64, 79, 80, 95, 96, 111, 112, 127</a:t>
            </a:r>
            <a:endParaRPr lang="en-US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0"/>
            <a:ext cx="383893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solidFill>
                  <a:srgbClr val="FF0000"/>
                </a:solidFill>
                <a:latin typeface="Arial Rounded MT Bold" pitchFamily="34" charset="0"/>
              </a:rPr>
              <a:t>Results: Hit Maps</a:t>
            </a:r>
            <a:endParaRPr lang="en-US" sz="3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5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Rate per channel: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5.1 MHz, 5.2 MHz in select channels (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noise = 5 MHz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hit_per_ev_type_57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" y="990600"/>
            <a:ext cx="4949952" cy="4828413"/>
          </a:xfrm>
          <a:prstGeom prst="rect">
            <a:avLst/>
          </a:prstGeom>
        </p:spPr>
      </p:pic>
      <p:pic>
        <p:nvPicPr>
          <p:cNvPr id="5" name="Picture 4" descr="ev_5718.png"/>
          <p:cNvPicPr>
            <a:picLocks noChangeAspect="1"/>
          </p:cNvPicPr>
          <p:nvPr/>
        </p:nvPicPr>
        <p:blipFill>
          <a:blip r:embed="rId3" cstate="print"/>
          <a:srcRect l="4479" t="8889" r="7731"/>
          <a:stretch>
            <a:fillRect/>
          </a:stretch>
        </p:blipFill>
        <p:spPr>
          <a:xfrm>
            <a:off x="5023207" y="1371600"/>
            <a:ext cx="4120793" cy="41716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791200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At 5 MHz noise rate it fails; there should never be events with 0 hits</a:t>
            </a:r>
            <a:endParaRPr lang="en-US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6186" y="0"/>
            <a:ext cx="614001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solidFill>
                  <a:srgbClr val="FF0000"/>
                </a:solidFill>
                <a:latin typeface="Arial Rounded MT Bold" pitchFamily="34" charset="0"/>
              </a:rPr>
              <a:t>Results: Raw Measurements</a:t>
            </a:r>
            <a:endParaRPr lang="en-US" sz="3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5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Rate per channel: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kHz, 2kHz in select channels (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noise = 1mHz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057400" y="990600"/>
            <a:ext cx="6781800" cy="5105400"/>
            <a:chOff x="1219200" y="1219200"/>
            <a:chExt cx="6781800" cy="5105400"/>
          </a:xfrm>
        </p:grpSpPr>
        <p:grpSp>
          <p:nvGrpSpPr>
            <p:cNvPr id="8" name="Group 7"/>
            <p:cNvGrpSpPr/>
            <p:nvPr/>
          </p:nvGrpSpPr>
          <p:grpSpPr>
            <a:xfrm>
              <a:off x="1600200" y="1600200"/>
              <a:ext cx="6400800" cy="4724400"/>
              <a:chOff x="1219200" y="1371600"/>
              <a:chExt cx="6400800" cy="4724400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219200" y="1657350"/>
                <a:ext cx="6400800" cy="4438650"/>
                <a:chOff x="1295400" y="1524000"/>
                <a:chExt cx="6400800" cy="4438650"/>
              </a:xfrm>
            </p:grpSpPr>
            <p:pic>
              <p:nvPicPr>
                <p:cNvPr id="4" name="Picture 3" descr="measurement_5711_0_8.png"/>
                <p:cNvPicPr>
                  <a:picLocks noChangeAspect="1"/>
                </p:cNvPicPr>
                <p:nvPr/>
              </p:nvPicPr>
              <p:blipFill>
                <a:blip r:embed="rId2" cstate="print"/>
                <a:srcRect l="3448" t="1688" r="52874"/>
                <a:stretch>
                  <a:fillRect/>
                </a:stretch>
              </p:blipFill>
              <p:spPr>
                <a:xfrm>
                  <a:off x="1295400" y="1524000"/>
                  <a:ext cx="2895600" cy="4438650"/>
                </a:xfrm>
                <a:prstGeom prst="rect">
                  <a:avLst/>
                </a:prstGeom>
              </p:spPr>
            </p:pic>
            <p:pic>
              <p:nvPicPr>
                <p:cNvPr id="5" name="Picture 4" descr="measurement_5711_8_16.png"/>
                <p:cNvPicPr>
                  <a:picLocks noChangeAspect="1"/>
                </p:cNvPicPr>
                <p:nvPr/>
              </p:nvPicPr>
              <p:blipFill>
                <a:blip r:embed="rId3" cstate="print"/>
                <a:srcRect l="52299" t="2743" r="2874"/>
                <a:stretch>
                  <a:fillRect/>
                </a:stretch>
              </p:blipFill>
              <p:spPr>
                <a:xfrm>
                  <a:off x="4724400" y="1524000"/>
                  <a:ext cx="2971800" cy="4391025"/>
                </a:xfrm>
                <a:prstGeom prst="rect">
                  <a:avLst/>
                </a:prstGeom>
              </p:spPr>
            </p:pic>
          </p:grpSp>
          <p:sp>
            <p:nvSpPr>
              <p:cNvPr id="7" name="Left Brace 6"/>
              <p:cNvSpPr/>
              <p:nvPr/>
            </p:nvSpPr>
            <p:spPr>
              <a:xfrm rot="5400000">
                <a:off x="2362200" y="990600"/>
                <a:ext cx="304800" cy="1066800"/>
              </a:xfrm>
              <a:prstGeom prst="leftBrac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1291535" y="1219200"/>
              <a:ext cx="38138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 reference pulses at 1 kHz rate</a:t>
              </a:r>
              <a:endParaRPr lang="en-US" sz="20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1219200" y="2286000"/>
              <a:ext cx="1143000" cy="838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 flipV="1">
              <a:off x="1219200" y="3124200"/>
              <a:ext cx="1143000" cy="381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1219200" y="3124200"/>
              <a:ext cx="1143000" cy="1524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1219200" y="3124200"/>
              <a:ext cx="1143000" cy="2667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76200" y="2721114"/>
            <a:ext cx="205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 picked this one for subtraction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228601" y="6096000"/>
            <a:ext cx="5562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latin typeface="Arial" pitchFamily="34" charset="0"/>
                <a:cs typeface="Arial" pitchFamily="34" charset="0"/>
              </a:rPr>
              <a:t>Measurements are reported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w.r.t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. the start of the match window</a:t>
            </a:r>
            <a:endParaRPr lang="en-US" sz="2000" i="1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6553200" y="5791200"/>
            <a:ext cx="1524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248400" y="6019800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this</a:t>
            </a:r>
            <a:endParaRPr 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6781801" y="6019800"/>
            <a:ext cx="152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farther away from common stop than</a:t>
            </a:r>
            <a:endParaRPr lang="en-US" sz="16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772400" y="5791200"/>
            <a:ext cx="60960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305800" y="6488668"/>
            <a:ext cx="59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latin typeface="Arial" pitchFamily="34" charset="0"/>
                <a:cs typeface="Arial" pitchFamily="34" charset="0"/>
              </a:rPr>
              <a:t>this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6200" y="0"/>
            <a:ext cx="9525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FF0000"/>
                </a:solidFill>
                <a:latin typeface="Arial Rounded MT Bold" pitchFamily="34" charset="0"/>
              </a:rPr>
              <a:t>Reference Pulse Subtracted Measurements</a:t>
            </a:r>
            <a:endParaRPr lang="en-US" sz="3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9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Rate per channel: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kHz, 2kHz in select channels (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noise = 1mHz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990600"/>
            <a:ext cx="4498848" cy="2688336"/>
            <a:chOff x="1295400" y="1371600"/>
            <a:chExt cx="6248400" cy="3733800"/>
          </a:xfrm>
        </p:grpSpPr>
        <p:pic>
          <p:nvPicPr>
            <p:cNvPr id="9" name="Picture 8" descr="resolution_0_31.png"/>
            <p:cNvPicPr>
              <a:picLocks noChangeAspect="1"/>
            </p:cNvPicPr>
            <p:nvPr/>
          </p:nvPicPr>
          <p:blipFill>
            <a:blip r:embed="rId2" cstate="print"/>
            <a:srcRect l="575" t="4430" r="5172" b="55063"/>
            <a:stretch>
              <a:fillRect/>
            </a:stretch>
          </p:blipFill>
          <p:spPr>
            <a:xfrm>
              <a:off x="1295400" y="1371600"/>
              <a:ext cx="6248400" cy="1828800"/>
            </a:xfrm>
            <a:prstGeom prst="rect">
              <a:avLst/>
            </a:prstGeom>
          </p:spPr>
        </p:pic>
        <p:pic>
          <p:nvPicPr>
            <p:cNvPr id="10" name="Picture 9" descr="resolution_0_31.png"/>
            <p:cNvPicPr>
              <a:picLocks noChangeAspect="1"/>
            </p:cNvPicPr>
            <p:nvPr/>
          </p:nvPicPr>
          <p:blipFill>
            <a:blip r:embed="rId2" cstate="print"/>
            <a:srcRect l="575" t="53376" r="5172" b="4430"/>
            <a:stretch>
              <a:fillRect/>
            </a:stretch>
          </p:blipFill>
          <p:spPr>
            <a:xfrm>
              <a:off x="1295400" y="3200400"/>
              <a:ext cx="6248400" cy="19050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495800" y="990600"/>
            <a:ext cx="4526280" cy="2688336"/>
            <a:chOff x="1257300" y="1905000"/>
            <a:chExt cx="6286500" cy="3733800"/>
          </a:xfrm>
        </p:grpSpPr>
        <p:pic>
          <p:nvPicPr>
            <p:cNvPr id="12" name="Picture 11" descr="resolution_32_63.png"/>
            <p:cNvPicPr>
              <a:picLocks noChangeAspect="1"/>
            </p:cNvPicPr>
            <p:nvPr/>
          </p:nvPicPr>
          <p:blipFill>
            <a:blip r:embed="rId3" cstate="print"/>
            <a:srcRect t="4430" r="5172" b="53376"/>
            <a:stretch>
              <a:fillRect/>
            </a:stretch>
          </p:blipFill>
          <p:spPr>
            <a:xfrm>
              <a:off x="1257300" y="1905000"/>
              <a:ext cx="6286500" cy="1905000"/>
            </a:xfrm>
            <a:prstGeom prst="rect">
              <a:avLst/>
            </a:prstGeom>
          </p:spPr>
        </p:pic>
        <p:pic>
          <p:nvPicPr>
            <p:cNvPr id="13" name="Picture 12" descr="resolution_32_63.png"/>
            <p:cNvPicPr>
              <a:picLocks noChangeAspect="1"/>
            </p:cNvPicPr>
            <p:nvPr/>
          </p:nvPicPr>
          <p:blipFill>
            <a:blip r:embed="rId3" cstate="print"/>
            <a:srcRect t="55063" r="5172" b="4430"/>
            <a:stretch>
              <a:fillRect/>
            </a:stretch>
          </p:blipFill>
          <p:spPr>
            <a:xfrm>
              <a:off x="1257300" y="3810000"/>
              <a:ext cx="6286500" cy="1828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0" y="3788664"/>
            <a:ext cx="4526280" cy="2688336"/>
            <a:chOff x="1257300" y="1905000"/>
            <a:chExt cx="6286500" cy="3733800"/>
          </a:xfrm>
        </p:grpSpPr>
        <p:pic>
          <p:nvPicPr>
            <p:cNvPr id="15" name="Picture 14" descr="resolution_79_96.png"/>
            <p:cNvPicPr>
              <a:picLocks noChangeAspect="1"/>
            </p:cNvPicPr>
            <p:nvPr/>
          </p:nvPicPr>
          <p:blipFill>
            <a:blip r:embed="rId4" cstate="print"/>
            <a:srcRect t="4430" r="5172" b="55063"/>
            <a:stretch>
              <a:fillRect/>
            </a:stretch>
          </p:blipFill>
          <p:spPr>
            <a:xfrm>
              <a:off x="1257300" y="1905000"/>
              <a:ext cx="6286500" cy="1828800"/>
            </a:xfrm>
            <a:prstGeom prst="rect">
              <a:avLst/>
            </a:prstGeom>
          </p:spPr>
        </p:pic>
        <p:pic>
          <p:nvPicPr>
            <p:cNvPr id="16" name="Picture 15" descr="resolution_79_96.png"/>
            <p:cNvPicPr>
              <a:picLocks noChangeAspect="1"/>
            </p:cNvPicPr>
            <p:nvPr/>
          </p:nvPicPr>
          <p:blipFill>
            <a:blip r:embed="rId4" cstate="print"/>
            <a:srcRect t="55063" r="5172" b="4430"/>
            <a:stretch>
              <a:fillRect/>
            </a:stretch>
          </p:blipFill>
          <p:spPr>
            <a:xfrm>
              <a:off x="1257300" y="3810000"/>
              <a:ext cx="6286500" cy="18288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4541520" y="3810000"/>
            <a:ext cx="4526280" cy="2688336"/>
            <a:chOff x="1257300" y="1905000"/>
            <a:chExt cx="6286500" cy="3733800"/>
          </a:xfrm>
        </p:grpSpPr>
        <p:pic>
          <p:nvPicPr>
            <p:cNvPr id="18" name="Picture 17" descr="resolution_111_127.png"/>
            <p:cNvPicPr>
              <a:picLocks noChangeAspect="1"/>
            </p:cNvPicPr>
            <p:nvPr/>
          </p:nvPicPr>
          <p:blipFill>
            <a:blip r:embed="rId5" cstate="print"/>
            <a:srcRect t="4430" r="5172" b="55063"/>
            <a:stretch>
              <a:fillRect/>
            </a:stretch>
          </p:blipFill>
          <p:spPr>
            <a:xfrm>
              <a:off x="1257300" y="1905000"/>
              <a:ext cx="6286500" cy="1828800"/>
            </a:xfrm>
            <a:prstGeom prst="rect">
              <a:avLst/>
            </a:prstGeom>
          </p:spPr>
        </p:pic>
        <p:pic>
          <p:nvPicPr>
            <p:cNvPr id="19" name="Picture 18" descr="resolution_111_127.png"/>
            <p:cNvPicPr>
              <a:picLocks noChangeAspect="1"/>
            </p:cNvPicPr>
            <p:nvPr/>
          </p:nvPicPr>
          <p:blipFill>
            <a:blip r:embed="rId5" cstate="print"/>
            <a:srcRect t="53376" r="5172" b="4430"/>
            <a:stretch>
              <a:fillRect/>
            </a:stretch>
          </p:blipFill>
          <p:spPr>
            <a:xfrm>
              <a:off x="1257300" y="3733800"/>
              <a:ext cx="6286500" cy="1905000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 rot="18743777">
            <a:off x="3414025" y="3222057"/>
            <a:ext cx="23407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Resolution</a:t>
            </a:r>
          </a:p>
          <a:p>
            <a:pPr algn="ctr"/>
            <a:r>
              <a:rPr lang="en-US" sz="2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0.127 – 0.14 ns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6200" y="0"/>
            <a:ext cx="9525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FF0000"/>
                </a:solidFill>
                <a:latin typeface="Arial Rounded MT Bold" pitchFamily="34" charset="0"/>
              </a:rPr>
              <a:t>Reference Pulse Subtracted Measurements</a:t>
            </a:r>
            <a:endParaRPr lang="en-US" sz="3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09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Rate per channel: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kHz, 2kHz in select channels (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noise = 1mHz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1661188"/>
            <a:ext cx="4495800" cy="3520412"/>
            <a:chOff x="0" y="1363994"/>
            <a:chExt cx="4495800" cy="3520412"/>
          </a:xfrm>
        </p:grpSpPr>
        <p:pic>
          <p:nvPicPr>
            <p:cNvPr id="5" name="Picture 4" descr="measurement_ref_sub_5711_0_8.png"/>
            <p:cNvPicPr>
              <a:picLocks noChangeAspect="1"/>
            </p:cNvPicPr>
            <p:nvPr/>
          </p:nvPicPr>
          <p:blipFill>
            <a:blip r:embed="rId2" cstate="print"/>
            <a:srcRect l="2874" t="2743" r="55459"/>
            <a:stretch>
              <a:fillRect/>
            </a:stretch>
          </p:blipFill>
          <p:spPr>
            <a:xfrm>
              <a:off x="0" y="1363994"/>
              <a:ext cx="2209800" cy="3512806"/>
            </a:xfrm>
            <a:prstGeom prst="rect">
              <a:avLst/>
            </a:prstGeom>
          </p:spPr>
        </p:pic>
        <p:pic>
          <p:nvPicPr>
            <p:cNvPr id="8" name="Picture 7" descr="measurement_ref_sub_5711_0_8.png"/>
            <p:cNvPicPr>
              <a:picLocks noChangeAspect="1"/>
            </p:cNvPicPr>
            <p:nvPr/>
          </p:nvPicPr>
          <p:blipFill>
            <a:blip r:embed="rId2" cstate="print"/>
            <a:srcRect l="53162" t="2743" r="5172"/>
            <a:stretch>
              <a:fillRect/>
            </a:stretch>
          </p:blipFill>
          <p:spPr>
            <a:xfrm>
              <a:off x="2286002" y="1371600"/>
              <a:ext cx="2209798" cy="351280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572000" y="1661188"/>
            <a:ext cx="4495798" cy="3520412"/>
            <a:chOff x="5029202" y="1363994"/>
            <a:chExt cx="4495798" cy="3520412"/>
          </a:xfrm>
        </p:grpSpPr>
        <p:pic>
          <p:nvPicPr>
            <p:cNvPr id="7" name="Picture 6" descr="measurement_ref_sub_5711_8_16.png"/>
            <p:cNvPicPr>
              <a:picLocks noChangeAspect="1"/>
            </p:cNvPicPr>
            <p:nvPr/>
          </p:nvPicPr>
          <p:blipFill>
            <a:blip r:embed="rId3" cstate="print"/>
            <a:srcRect l="2874" t="2743" r="55459"/>
            <a:stretch>
              <a:fillRect/>
            </a:stretch>
          </p:blipFill>
          <p:spPr>
            <a:xfrm>
              <a:off x="5029202" y="1363994"/>
              <a:ext cx="2209798" cy="3512806"/>
            </a:xfrm>
            <a:prstGeom prst="rect">
              <a:avLst/>
            </a:prstGeom>
          </p:spPr>
        </p:pic>
        <p:pic>
          <p:nvPicPr>
            <p:cNvPr id="10" name="Picture 9" descr="measurement_ref_sub_5711_8_16.png"/>
            <p:cNvPicPr>
              <a:picLocks noChangeAspect="1"/>
            </p:cNvPicPr>
            <p:nvPr/>
          </p:nvPicPr>
          <p:blipFill>
            <a:blip r:embed="rId3" cstate="print"/>
            <a:srcRect l="53161" t="2743" r="5172"/>
            <a:stretch>
              <a:fillRect/>
            </a:stretch>
          </p:blipFill>
          <p:spPr>
            <a:xfrm>
              <a:off x="7315200" y="1371600"/>
              <a:ext cx="2209800" cy="3512806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76200" y="968514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Here the chosen reference pulse has been subtracted from all other measurements (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ref_pulse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- measurement)</a:t>
            </a:r>
            <a:endParaRPr lang="en-US" sz="19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8382000" y="5029200"/>
            <a:ext cx="762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477000" y="5410200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Chosen reference pulse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543800" y="5029200"/>
            <a:ext cx="2286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324600" y="6172200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other reference pulse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6200" y="0"/>
            <a:ext cx="9525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FF0000"/>
                </a:solidFill>
                <a:latin typeface="Arial Rounded MT Bold" pitchFamily="34" charset="0"/>
              </a:rPr>
              <a:t>Reference Pulse Subtracted Measurements</a:t>
            </a:r>
            <a:endParaRPr lang="en-US" sz="3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9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Rate per channel: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501 kHz, 502 kHz in select channels (noise = 500 kHz)</a:t>
            </a:r>
            <a:endParaRPr lang="en-US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1661188"/>
            <a:ext cx="4495800" cy="3520412"/>
            <a:chOff x="0" y="1363994"/>
            <a:chExt cx="4495800" cy="3520412"/>
          </a:xfrm>
        </p:grpSpPr>
        <p:pic>
          <p:nvPicPr>
            <p:cNvPr id="4" name="Picture 3" descr="measurement_ref_sub_5714_0_8.png"/>
            <p:cNvPicPr>
              <a:picLocks noChangeAspect="1"/>
            </p:cNvPicPr>
            <p:nvPr/>
          </p:nvPicPr>
          <p:blipFill>
            <a:blip r:embed="rId2" cstate="print"/>
            <a:srcRect l="2874" t="2743" r="55459"/>
            <a:stretch>
              <a:fillRect/>
            </a:stretch>
          </p:blipFill>
          <p:spPr>
            <a:xfrm>
              <a:off x="0" y="1363994"/>
              <a:ext cx="2209800" cy="3512806"/>
            </a:xfrm>
            <a:prstGeom prst="rect">
              <a:avLst/>
            </a:prstGeom>
          </p:spPr>
        </p:pic>
        <p:pic>
          <p:nvPicPr>
            <p:cNvPr id="6" name="Picture 5" descr="measurement_ref_sub_5714_0_8.png"/>
            <p:cNvPicPr>
              <a:picLocks noChangeAspect="1"/>
            </p:cNvPicPr>
            <p:nvPr/>
          </p:nvPicPr>
          <p:blipFill>
            <a:blip r:embed="rId2" cstate="print"/>
            <a:srcRect l="53161" t="2743" r="5172"/>
            <a:stretch>
              <a:fillRect/>
            </a:stretch>
          </p:blipFill>
          <p:spPr>
            <a:xfrm>
              <a:off x="2286002" y="1371600"/>
              <a:ext cx="2209798" cy="3512806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572000" y="1668794"/>
            <a:ext cx="4495800" cy="3512806"/>
            <a:chOff x="4572000" y="1371600"/>
            <a:chExt cx="4495800" cy="3512806"/>
          </a:xfrm>
        </p:grpSpPr>
        <p:pic>
          <p:nvPicPr>
            <p:cNvPr id="5" name="Picture 4" descr="measurement_ref_sub_5714_8_16.png"/>
            <p:cNvPicPr>
              <a:picLocks noChangeAspect="1"/>
            </p:cNvPicPr>
            <p:nvPr/>
          </p:nvPicPr>
          <p:blipFill>
            <a:blip r:embed="rId3" cstate="print"/>
            <a:srcRect l="2874" t="2743" r="55459"/>
            <a:stretch>
              <a:fillRect/>
            </a:stretch>
          </p:blipFill>
          <p:spPr>
            <a:xfrm>
              <a:off x="4572000" y="1371600"/>
              <a:ext cx="2209798" cy="3512806"/>
            </a:xfrm>
            <a:prstGeom prst="rect">
              <a:avLst/>
            </a:prstGeom>
          </p:spPr>
        </p:pic>
        <p:pic>
          <p:nvPicPr>
            <p:cNvPr id="8" name="Picture 7" descr="measurement_ref_sub_5714_8_16.png"/>
            <p:cNvPicPr>
              <a:picLocks noChangeAspect="1"/>
            </p:cNvPicPr>
            <p:nvPr/>
          </p:nvPicPr>
          <p:blipFill>
            <a:blip r:embed="rId3" cstate="print"/>
            <a:srcRect l="53161" t="2743" r="5172"/>
            <a:stretch>
              <a:fillRect/>
            </a:stretch>
          </p:blipFill>
          <p:spPr>
            <a:xfrm>
              <a:off x="6858000" y="1371600"/>
              <a:ext cx="2209800" cy="3512806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76200" y="968514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Here the chosen reference pulse has been subtracted from all other measurements (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ref_pulse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- measurement)</a:t>
            </a:r>
            <a:endParaRPr lang="en-US" sz="19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8382000" y="5029200"/>
            <a:ext cx="762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477000" y="5410200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Chosen reference pulse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543800" y="5029200"/>
            <a:ext cx="2286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324600" y="6172200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other reference pulse</a:t>
            </a:r>
            <a:endParaRPr lang="en-US" dirty="0"/>
          </a:p>
        </p:txBody>
      </p:sp>
      <p:sp>
        <p:nvSpPr>
          <p:cNvPr id="15" name="Left Brace 14"/>
          <p:cNvSpPr/>
          <p:nvPr/>
        </p:nvSpPr>
        <p:spPr>
          <a:xfrm rot="16200000">
            <a:off x="1524000" y="4953000"/>
            <a:ext cx="152400" cy="3048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6200" y="5181600"/>
            <a:ext cx="601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/>
              <a:buChar char="à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The gap is probably generated by the noise and reference pulse “walking” on each other: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the leading edge of the noise pulse comes first and there is overlap with the ref. pulse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 gap on the + side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the leading edge of the ref. pulse comes first and there is overlap with the noise pulse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 gap on the - side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6200" y="0"/>
            <a:ext cx="9525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FF0000"/>
                </a:solidFill>
                <a:latin typeface="Arial Rounded MT Bold" pitchFamily="34" charset="0"/>
              </a:rPr>
              <a:t>Reference Pulse Subtracted Measurements</a:t>
            </a:r>
            <a:endParaRPr lang="en-US" sz="3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9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Rate per channel: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1.1 MHz, 1.2 MHz in select channels (noise = 1 MHz)</a:t>
            </a:r>
            <a:endParaRPr lang="en-US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1" y="1668794"/>
            <a:ext cx="4495801" cy="3512806"/>
            <a:chOff x="-1" y="1752600"/>
            <a:chExt cx="4495801" cy="3512806"/>
          </a:xfrm>
        </p:grpSpPr>
        <p:pic>
          <p:nvPicPr>
            <p:cNvPr id="4" name="Picture 3" descr="measurement_ref_sub_5715_0_8.png"/>
            <p:cNvPicPr>
              <a:picLocks noChangeAspect="1"/>
            </p:cNvPicPr>
            <p:nvPr/>
          </p:nvPicPr>
          <p:blipFill>
            <a:blip r:embed="rId2" cstate="print"/>
            <a:srcRect l="2874" t="2743" r="55459"/>
            <a:stretch>
              <a:fillRect/>
            </a:stretch>
          </p:blipFill>
          <p:spPr>
            <a:xfrm>
              <a:off x="-1" y="1752600"/>
              <a:ext cx="2209801" cy="3512806"/>
            </a:xfrm>
            <a:prstGeom prst="rect">
              <a:avLst/>
            </a:prstGeom>
          </p:spPr>
        </p:pic>
        <p:pic>
          <p:nvPicPr>
            <p:cNvPr id="7" name="Picture 6" descr="measurement_ref_sub_5715_0_8.png"/>
            <p:cNvPicPr>
              <a:picLocks noChangeAspect="1"/>
            </p:cNvPicPr>
            <p:nvPr/>
          </p:nvPicPr>
          <p:blipFill>
            <a:blip r:embed="rId2" cstate="print"/>
            <a:srcRect l="53161" t="2743" r="5172"/>
            <a:stretch>
              <a:fillRect/>
            </a:stretch>
          </p:blipFill>
          <p:spPr>
            <a:xfrm>
              <a:off x="2286003" y="1752600"/>
              <a:ext cx="2209797" cy="351280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572000" y="1668794"/>
            <a:ext cx="4495798" cy="3512806"/>
            <a:chOff x="4572002" y="1516394"/>
            <a:chExt cx="4495798" cy="3512806"/>
          </a:xfrm>
        </p:grpSpPr>
        <p:pic>
          <p:nvPicPr>
            <p:cNvPr id="9" name="Picture 8" descr="measurement_ref_sub_5715_8_16.png"/>
            <p:cNvPicPr>
              <a:picLocks noChangeAspect="1"/>
            </p:cNvPicPr>
            <p:nvPr/>
          </p:nvPicPr>
          <p:blipFill>
            <a:blip r:embed="rId3" cstate="print"/>
            <a:srcRect l="2874" t="2743" r="55459"/>
            <a:stretch>
              <a:fillRect/>
            </a:stretch>
          </p:blipFill>
          <p:spPr>
            <a:xfrm>
              <a:off x="4572002" y="1516394"/>
              <a:ext cx="2209798" cy="3512806"/>
            </a:xfrm>
            <a:prstGeom prst="rect">
              <a:avLst/>
            </a:prstGeom>
          </p:spPr>
        </p:pic>
        <p:pic>
          <p:nvPicPr>
            <p:cNvPr id="10" name="Picture 9" descr="measurement_ref_sub_5715_8_16.png"/>
            <p:cNvPicPr>
              <a:picLocks noChangeAspect="1"/>
            </p:cNvPicPr>
            <p:nvPr/>
          </p:nvPicPr>
          <p:blipFill>
            <a:blip r:embed="rId3" cstate="print"/>
            <a:srcRect l="53161" t="2743" r="5172"/>
            <a:stretch>
              <a:fillRect/>
            </a:stretch>
          </p:blipFill>
          <p:spPr>
            <a:xfrm>
              <a:off x="6858000" y="1516394"/>
              <a:ext cx="2209800" cy="3512806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76200" y="968514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Here the chosen reference pulse has been subtracted from all other measurements (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ref_pulse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- measurement)</a:t>
            </a:r>
            <a:endParaRPr lang="en-US" sz="19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8382000" y="5029200"/>
            <a:ext cx="762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477000" y="5410200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Chosen reference pulse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543800" y="5029200"/>
            <a:ext cx="2286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324600" y="6172200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other reference pulse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52400" y="5715000"/>
            <a:ext cx="5791200" cy="70788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000" i="1" dirty="0" smtClean="0">
                <a:latin typeface="Arial" pitchFamily="34" charset="0"/>
                <a:cs typeface="Arial" pitchFamily="34" charset="0"/>
              </a:rPr>
              <a:t>At ~ 1MHz per channel, ~128 MHz integrated rate still looks O.K.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6200" y="0"/>
            <a:ext cx="9525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FF0000"/>
                </a:solidFill>
                <a:latin typeface="Arial Rounded MT Bold" pitchFamily="34" charset="0"/>
              </a:rPr>
              <a:t>Reference Pulse Subtracted Measurements</a:t>
            </a:r>
            <a:endParaRPr lang="en-US" sz="3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9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Rate per channel: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2.1 MHz, 2.2 MHz in select channels (noise = 2 MHz)</a:t>
            </a:r>
            <a:endParaRPr lang="en-US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1661188"/>
            <a:ext cx="4495800" cy="3520412"/>
            <a:chOff x="0" y="1592594"/>
            <a:chExt cx="4495800" cy="3520412"/>
          </a:xfrm>
        </p:grpSpPr>
        <p:pic>
          <p:nvPicPr>
            <p:cNvPr id="4" name="Picture 3" descr="measurement_ref_sub_5716_0_8.png"/>
            <p:cNvPicPr>
              <a:picLocks noChangeAspect="1"/>
            </p:cNvPicPr>
            <p:nvPr/>
          </p:nvPicPr>
          <p:blipFill>
            <a:blip r:embed="rId2" cstate="print"/>
            <a:srcRect l="2874" t="2743" r="55459"/>
            <a:stretch>
              <a:fillRect/>
            </a:stretch>
          </p:blipFill>
          <p:spPr>
            <a:xfrm>
              <a:off x="0" y="1592594"/>
              <a:ext cx="2209800" cy="3512806"/>
            </a:xfrm>
            <a:prstGeom prst="rect">
              <a:avLst/>
            </a:prstGeom>
          </p:spPr>
        </p:pic>
        <p:pic>
          <p:nvPicPr>
            <p:cNvPr id="5" name="Picture 4" descr="measurement_ref_sub_5716_0_8.png"/>
            <p:cNvPicPr>
              <a:picLocks noChangeAspect="1"/>
            </p:cNvPicPr>
            <p:nvPr/>
          </p:nvPicPr>
          <p:blipFill>
            <a:blip r:embed="rId2" cstate="print"/>
            <a:srcRect l="53161" t="2743" r="5172"/>
            <a:stretch>
              <a:fillRect/>
            </a:stretch>
          </p:blipFill>
          <p:spPr>
            <a:xfrm>
              <a:off x="2286002" y="1600200"/>
              <a:ext cx="2209798" cy="3512806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572000" y="1661188"/>
            <a:ext cx="4495798" cy="3520412"/>
            <a:chOff x="4648202" y="1516394"/>
            <a:chExt cx="4495798" cy="3520412"/>
          </a:xfrm>
        </p:grpSpPr>
        <p:pic>
          <p:nvPicPr>
            <p:cNvPr id="7" name="Picture 6" descr="measurement_ref_sub_5716_8_16.png"/>
            <p:cNvPicPr>
              <a:picLocks noChangeAspect="1"/>
            </p:cNvPicPr>
            <p:nvPr/>
          </p:nvPicPr>
          <p:blipFill>
            <a:blip r:embed="rId3" cstate="print"/>
            <a:srcRect l="2874" t="2743" r="55459"/>
            <a:stretch>
              <a:fillRect/>
            </a:stretch>
          </p:blipFill>
          <p:spPr>
            <a:xfrm>
              <a:off x="4648202" y="1516394"/>
              <a:ext cx="2209798" cy="3512806"/>
            </a:xfrm>
            <a:prstGeom prst="rect">
              <a:avLst/>
            </a:prstGeom>
          </p:spPr>
        </p:pic>
        <p:pic>
          <p:nvPicPr>
            <p:cNvPr id="8" name="Picture 7" descr="measurement_ref_sub_5716_8_16.png"/>
            <p:cNvPicPr>
              <a:picLocks noChangeAspect="1"/>
            </p:cNvPicPr>
            <p:nvPr/>
          </p:nvPicPr>
          <p:blipFill>
            <a:blip r:embed="rId3" cstate="print"/>
            <a:srcRect l="53161" t="2743" r="5172"/>
            <a:stretch>
              <a:fillRect/>
            </a:stretch>
          </p:blipFill>
          <p:spPr>
            <a:xfrm>
              <a:off x="6934200" y="1524000"/>
              <a:ext cx="2209800" cy="3512806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76200" y="968514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Here the chosen reference pulse has been subtracted from all other measurements (</a:t>
            </a:r>
            <a:r>
              <a:rPr lang="en-US" sz="1900" dirty="0" err="1" smtClean="0">
                <a:latin typeface="Arial" pitchFamily="34" charset="0"/>
                <a:cs typeface="Arial" pitchFamily="34" charset="0"/>
              </a:rPr>
              <a:t>ref_pulse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 - measurement)</a:t>
            </a:r>
            <a:endParaRPr lang="en-US" sz="19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8382000" y="5029200"/>
            <a:ext cx="762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477000" y="5410200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Chosen reference pulse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543800" y="5029200"/>
            <a:ext cx="228600" cy="990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324600" y="6172200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other reference pulse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52400" y="5715000"/>
            <a:ext cx="579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latin typeface="Arial" pitchFamily="34" charset="0"/>
                <a:cs typeface="Arial" pitchFamily="34" charset="0"/>
              </a:rPr>
              <a:t>At ~ 2MHz per channel, ~256 MHz integrated rate it appears to fail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0"/>
            <a:ext cx="2362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FF0000"/>
                </a:solidFill>
                <a:latin typeface="Arial Rounded MT Bold" pitchFamily="34" charset="0"/>
              </a:rPr>
              <a:t>Summary</a:t>
            </a:r>
            <a:endParaRPr lang="en-US" sz="3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956608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We tested the high-rate behavior 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CAEN 1190 multi-hit TDCs: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it appears to function properly up to ~ 1 MHz per channel, 128 MHz integrated rate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 we programmed the TDC for 100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ps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resolution; the measured resolution is 120 -140 </a:t>
            </a:r>
            <a:r>
              <a:rPr lang="en-US" sz="20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ps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550384"/>
            <a:ext cx="8686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Still to do: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sanity checks …. Again!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 simulate a “hot wire” input and verify if it fails in a similar fashion as shown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5814" y="0"/>
            <a:ext cx="152958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solidFill>
                  <a:srgbClr val="FF0000"/>
                </a:solidFill>
                <a:latin typeface="Arial Rounded MT Bold" pitchFamily="34" charset="0"/>
              </a:rPr>
              <a:t>Scope</a:t>
            </a:r>
            <a:endParaRPr lang="en-US" sz="3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8382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CAEN 1190 multi-hit TDCs will be implemented in Hall C for the 12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GeV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running in both HMS and SHMS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8288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 an initial bench test we studied the high rate behavior/capabilities of TDC1190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2965847"/>
            <a:ext cx="170591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solidFill>
                  <a:srgbClr val="FF0000"/>
                </a:solidFill>
                <a:latin typeface="Arial Rounded MT Bold" pitchFamily="34" charset="0"/>
              </a:rPr>
              <a:t>Outline</a:t>
            </a:r>
            <a:endParaRPr lang="en-US" sz="3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01949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General remarks on TDC1190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53378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Experimental setup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06718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Data Structure/ Data Decoding/ Data Analysis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54349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Results: resolution, hit maps, measurement histograms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00069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Still to do…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526" t="14583" r="40263" b="7292"/>
          <a:stretch>
            <a:fillRect/>
          </a:stretch>
        </p:blipFill>
        <p:spPr bwMode="auto">
          <a:xfrm>
            <a:off x="4114774" y="0"/>
            <a:ext cx="50292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6200" y="1261408"/>
            <a:ext cx="411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Unrelated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: the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maPMT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H8500C-03 test results I presented at the last Hall C meeting have been organized into a paper that was accepted this week for publication in the Journal of Instrumentation </a:t>
            </a:r>
            <a:endParaRPr lang="en-US" sz="20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0"/>
            <a:ext cx="654211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solidFill>
                  <a:srgbClr val="FF0000"/>
                </a:solidFill>
                <a:latin typeface="Arial Rounded MT Bold" pitchFamily="34" charset="0"/>
              </a:rPr>
              <a:t>General Remarks on TDC1190</a:t>
            </a:r>
            <a:endParaRPr lang="en-US" sz="3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83820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CAEN 1190 multi-hit TDC: 128 independent multi-hit/multi-event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time-to-digital conversion channels organized in 4 High Performance TDC (HPTDC) chips (32 channels each)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13360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The data acquisition can be programmed in “EVENTS” (“TRIGGER MATCHING MODE” with a programmable time window) or in “CONTINOUS STORAGE MODE”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483114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It can be enabled to the detection of the rising and/or falling edges of the pulse width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394537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The board houses a 32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kwords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deep output buffer that can be readout via VME as single data, block transfer or chained block transfer in an independent way of the acquisition itself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5095" t="18750" r="50220" b="6250"/>
          <a:stretch>
            <a:fillRect/>
          </a:stretch>
        </p:blipFill>
        <p:spPr bwMode="auto">
          <a:xfrm>
            <a:off x="8382000" y="762000"/>
            <a:ext cx="60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0"/>
            <a:ext cx="654211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solidFill>
                  <a:srgbClr val="FF0000"/>
                </a:solidFill>
                <a:latin typeface="Arial Rounded MT Bold" pitchFamily="34" charset="0"/>
              </a:rPr>
              <a:t>General Remarks on TDC1190</a:t>
            </a:r>
            <a:endParaRPr lang="en-US" sz="3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937238"/>
            <a:ext cx="5692131" cy="5311162"/>
            <a:chOff x="76201" y="990600"/>
            <a:chExt cx="5692131" cy="531116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4012" t="15625" r="27379" b="8333"/>
            <a:stretch>
              <a:fillRect/>
            </a:stretch>
          </p:blipFill>
          <p:spPr bwMode="auto">
            <a:xfrm>
              <a:off x="76201" y="1295400"/>
              <a:ext cx="5692131" cy="5006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1524000" y="990600"/>
              <a:ext cx="29161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TDC chip architecture</a:t>
              </a:r>
              <a:endParaRPr lang="en-US" sz="2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257800" y="1043962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40 MHz input clock but 100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resolution can be achieved with PLL multiplication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2079746"/>
            <a:ext cx="38862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Each channel can store up to 4 hit measurements before being written into a 256 words deep L1 buffer shared by 8 channels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3429000"/>
            <a:ext cx="388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In trigger matching mode a function will match hits with triggers based on trigger information stored in the Trigger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Fifo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(bunch id and event id)  and a programmable matching window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5352127"/>
            <a:ext cx="38862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read-out FIFO is 256 words deep and enables data to be read out while others are being processed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9283" t="15625" r="33236" b="9375"/>
          <a:stretch>
            <a:fillRect/>
          </a:stretch>
        </p:blipFill>
        <p:spPr bwMode="auto">
          <a:xfrm>
            <a:off x="0" y="1021080"/>
            <a:ext cx="5120544" cy="576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95400" y="0"/>
            <a:ext cx="654211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solidFill>
                  <a:srgbClr val="FF0000"/>
                </a:solidFill>
                <a:latin typeface="Arial Rounded MT Bold" pitchFamily="34" charset="0"/>
              </a:rPr>
              <a:t>General Remarks on TDC1190</a:t>
            </a:r>
            <a:endParaRPr lang="en-US" sz="3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685800"/>
            <a:ext cx="2433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Power ON: Default</a:t>
            </a:r>
            <a:endParaRPr lang="en-US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55508" y="685800"/>
            <a:ext cx="1693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For our test:</a:t>
            </a:r>
            <a:endParaRPr lang="en-US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429000" y="1295400"/>
            <a:ext cx="20574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486400" y="1115568"/>
            <a:ext cx="2856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Trigger matching: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enabled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429000" y="1600200"/>
            <a:ext cx="20574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486400" y="1417320"/>
            <a:ext cx="3377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Matching window width: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900 ns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429000" y="1874520"/>
            <a:ext cx="20574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486400" y="1719072"/>
            <a:ext cx="3604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Matching window offset: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-1200 ns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429000" y="2971800"/>
            <a:ext cx="20574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486401" y="2798064"/>
            <a:ext cx="3657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Subtraction trigger time: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enabled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time measurements are referred to the beginning of the match window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257800" y="4362271"/>
            <a:ext cx="388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We read the TDC1190 via Block Transfer, Direct Memory Access (BLT DMA)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762" y="0"/>
            <a:ext cx="433323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solidFill>
                  <a:srgbClr val="FF0000"/>
                </a:solidFill>
                <a:latin typeface="Arial Rounded MT Bold" pitchFamily="34" charset="0"/>
              </a:rPr>
              <a:t>Experimental Setup</a:t>
            </a:r>
            <a:endParaRPr lang="en-US" sz="3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52400" y="4191000"/>
            <a:ext cx="830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648200" y="914400"/>
            <a:ext cx="0" cy="4038600"/>
          </a:xfrm>
          <a:prstGeom prst="line">
            <a:avLst/>
          </a:prstGeom>
          <a:ln w="2857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4191000" y="2057400"/>
            <a:ext cx="1371600" cy="1143000"/>
            <a:chOff x="4038600" y="5029200"/>
            <a:chExt cx="1371600" cy="1143000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4038600" y="5029200"/>
              <a:ext cx="457200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495800" y="5029200"/>
              <a:ext cx="0" cy="1143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4495800" y="6172200"/>
              <a:ext cx="457200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4953000" y="5029200"/>
              <a:ext cx="0" cy="1143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953000" y="5029200"/>
              <a:ext cx="457200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-152399" y="685800"/>
            <a:ext cx="9296399" cy="6400800"/>
            <a:chOff x="-152399" y="533400"/>
            <a:chExt cx="9296399" cy="6400800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8001000" y="609600"/>
              <a:ext cx="0" cy="403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/>
            <p:cNvGrpSpPr/>
            <p:nvPr/>
          </p:nvGrpSpPr>
          <p:grpSpPr>
            <a:xfrm>
              <a:off x="7543800" y="2057400"/>
              <a:ext cx="1371600" cy="1143000"/>
              <a:chOff x="4038600" y="5029200"/>
              <a:chExt cx="1371600" cy="114300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4038600" y="5029200"/>
                <a:ext cx="457200" cy="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4495800" y="5029200"/>
                <a:ext cx="0" cy="114300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495800" y="6172200"/>
                <a:ext cx="457200" cy="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4953000" y="5029200"/>
                <a:ext cx="0" cy="114300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953000" y="5029200"/>
                <a:ext cx="457200" cy="0"/>
              </a:xfrm>
              <a:prstGeom prst="line">
                <a:avLst/>
              </a:prstGeom>
              <a:ln w="190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>
              <a:off x="685800" y="762000"/>
              <a:ext cx="0" cy="403860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85800" y="4191000"/>
              <a:ext cx="9877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-1200 ns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-152399" y="4724400"/>
              <a:ext cx="18287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Beginning of match window</a:t>
              </a:r>
              <a:endParaRPr lang="en-US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6248400" y="762000"/>
              <a:ext cx="0" cy="403860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685800" y="1066800"/>
              <a:ext cx="556260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524000" y="533400"/>
              <a:ext cx="403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match window width = 900 ns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51029" y="4191000"/>
              <a:ext cx="8707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-560 ns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248400" y="4191000"/>
              <a:ext cx="8707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-300 ns</a:t>
              </a:r>
              <a:endParaRPr lang="en-US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2133600" y="914400"/>
              <a:ext cx="0" cy="403860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2136429" y="4191000"/>
              <a:ext cx="8707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-960 ns</a:t>
              </a:r>
              <a:endParaRPr lang="en-US" dirty="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1676400" y="2057400"/>
              <a:ext cx="1371600" cy="1143000"/>
              <a:chOff x="4038600" y="5029200"/>
              <a:chExt cx="1371600" cy="1143000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4038600" y="5029200"/>
                <a:ext cx="457200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4495800" y="5029200"/>
                <a:ext cx="0" cy="114300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4495800" y="6172200"/>
                <a:ext cx="457200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V="1">
                <a:off x="4953000" y="5029200"/>
                <a:ext cx="0" cy="114300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4953000" y="5029200"/>
                <a:ext cx="457200" cy="0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/>
            <p:cNvSpPr txBox="1"/>
            <p:nvPr/>
          </p:nvSpPr>
          <p:spPr>
            <a:xfrm>
              <a:off x="4267200" y="4902875"/>
              <a:ext cx="312420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This 1 kHz reference pulse goes in select channels:</a:t>
              </a:r>
            </a:p>
            <a:p>
              <a:pPr>
                <a:buFont typeface="Wingdings"/>
                <a:buChar char="à"/>
              </a:pPr>
              <a:r>
                <a:rPr lang="en-US" dirty="0" smtClean="0">
                  <a:solidFill>
                    <a:srgbClr val="00B050"/>
                  </a:solidFill>
                  <a:sym typeface="Wingdings" pitchFamily="2" charset="2"/>
                </a:rPr>
                <a:t> 0, 15, 16, 31 in TDC1</a:t>
              </a:r>
            </a:p>
            <a:p>
              <a:pPr>
                <a:buFont typeface="Wingdings"/>
                <a:buChar char="à"/>
              </a:pPr>
              <a:r>
                <a:rPr lang="en-US" dirty="0" smtClean="0">
                  <a:solidFill>
                    <a:srgbClr val="00B050"/>
                  </a:solidFill>
                  <a:sym typeface="Wingdings" pitchFamily="2" charset="2"/>
                </a:rPr>
                <a:t> 32, 47, 48, 63 in TDC2</a:t>
              </a:r>
            </a:p>
            <a:p>
              <a:pPr>
                <a:buFont typeface="Wingdings"/>
                <a:buChar char="à"/>
              </a:pPr>
              <a:r>
                <a:rPr lang="en-US" dirty="0" smtClean="0">
                  <a:solidFill>
                    <a:srgbClr val="00B050"/>
                  </a:solidFill>
                  <a:sym typeface="Wingdings" pitchFamily="2" charset="2"/>
                </a:rPr>
                <a:t> 64, 79, 80, 95 in TDC3</a:t>
              </a:r>
            </a:p>
            <a:p>
              <a:pPr>
                <a:buFont typeface="Wingdings"/>
                <a:buChar char="à"/>
              </a:pPr>
              <a:r>
                <a:rPr lang="en-US" dirty="0" smtClean="0">
                  <a:solidFill>
                    <a:srgbClr val="00B050"/>
                  </a:solidFill>
                  <a:sym typeface="Wingdings" pitchFamily="2" charset="2"/>
                </a:rPr>
                <a:t> 96, 111, 112, 127 in TDC4</a:t>
              </a:r>
            </a:p>
            <a:p>
              <a:pPr>
                <a:buFont typeface="Wingdings"/>
                <a:buChar char="à"/>
              </a:pP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315201" y="3276600"/>
              <a:ext cx="1828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Common stop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828800" y="4923472"/>
              <a:ext cx="22860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</a:rPr>
                <a:t>This </a:t>
              </a:r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kHz reference pulse is OR-</a:t>
              </a:r>
              <a:r>
                <a:rPr lang="en-US" dirty="0" err="1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ed</a:t>
              </a:r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</a:rPr>
                <a:t>with </a:t>
              </a:r>
              <a:r>
                <a:rPr lang="en-US" b="1" i="1" dirty="0" smtClean="0">
                  <a:solidFill>
                    <a:schemeClr val="accent2">
                      <a:lumMod val="75000"/>
                    </a:schemeClr>
                  </a:solidFill>
                </a:rPr>
                <a:t>a variable rate pulse (mimics noise) </a:t>
              </a:r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</a:rPr>
                <a:t>and goes in all channels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7543800" y="593467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Ref. pulses: delayed copies common stop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52400" y="0"/>
            <a:ext cx="951831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solidFill>
                  <a:srgbClr val="FF0000"/>
                </a:solidFill>
                <a:latin typeface="Arial Rounded MT Bold" pitchFamily="34" charset="0"/>
              </a:rPr>
              <a:t>Data Structure/Data Decoding/Data Analysis</a:t>
            </a:r>
            <a:endParaRPr lang="en-US" sz="3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8697" t="25000" r="28550" b="44792"/>
          <a:stretch>
            <a:fillRect/>
          </a:stretch>
        </p:blipFill>
        <p:spPr bwMode="auto">
          <a:xfrm>
            <a:off x="1" y="678202"/>
            <a:ext cx="5006391" cy="198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28331" t="12500" r="29502" b="47917"/>
          <a:stretch>
            <a:fillRect/>
          </a:stretch>
        </p:blipFill>
        <p:spPr bwMode="auto">
          <a:xfrm>
            <a:off x="1" y="2651782"/>
            <a:ext cx="4937771" cy="260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 l="28331" t="40625" r="29502" b="36458"/>
          <a:stretch>
            <a:fillRect/>
          </a:stretch>
        </p:blipFill>
        <p:spPr bwMode="auto">
          <a:xfrm>
            <a:off x="0" y="5273018"/>
            <a:ext cx="4937771" cy="150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5181600" y="609600"/>
            <a:ext cx="3335312" cy="5715000"/>
            <a:chOff x="5351488" y="609600"/>
            <a:chExt cx="3335312" cy="5715000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35139" t="17708" r="39678" b="11458"/>
            <a:stretch>
              <a:fillRect/>
            </a:stretch>
          </p:blipFill>
          <p:spPr bwMode="auto">
            <a:xfrm>
              <a:off x="5410200" y="1143000"/>
              <a:ext cx="3276600" cy="51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5410200" y="1143000"/>
              <a:ext cx="762000" cy="152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51488" y="838200"/>
              <a:ext cx="8156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dummy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89688" y="1143000"/>
              <a:ext cx="744512" cy="152400"/>
            </a:xfrm>
            <a:prstGeom prst="rect">
              <a:avLst/>
            </a:prstGeom>
            <a:noFill/>
            <a:ln>
              <a:solidFill>
                <a:srgbClr val="00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72200" y="838200"/>
              <a:ext cx="5613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FF99"/>
                  </a:solidFill>
                </a:rPr>
                <a:t>filler</a:t>
              </a:r>
              <a:endParaRPr lang="en-US" sz="1600" dirty="0">
                <a:solidFill>
                  <a:srgbClr val="00FF99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10400" y="1143000"/>
              <a:ext cx="685800" cy="15240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34200" y="60960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B0F0"/>
                  </a:solidFill>
                </a:rPr>
                <a:t>Global header</a:t>
              </a:r>
              <a:endParaRPr lang="en-US" sz="1600" dirty="0">
                <a:solidFill>
                  <a:srgbClr val="00B0F0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7620000" y="1143000"/>
            <a:ext cx="762000" cy="1524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620000" y="6096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TDC1</a:t>
            </a:r>
          </a:p>
          <a:p>
            <a:r>
              <a:rPr lang="en-US" sz="1600" dirty="0" smtClean="0">
                <a:solidFill>
                  <a:srgbClr val="7030A0"/>
                </a:solidFill>
              </a:rPr>
              <a:t>header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57800" y="1295400"/>
            <a:ext cx="3124200" cy="106680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305800" y="147262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TDC1</a:t>
            </a:r>
          </a:p>
          <a:p>
            <a:r>
              <a:rPr lang="en-US" sz="1600" dirty="0" smtClean="0">
                <a:solidFill>
                  <a:schemeClr val="accent6"/>
                </a:solidFill>
              </a:rPr>
              <a:t>data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57800" y="2362200"/>
            <a:ext cx="762000" cy="1524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648200" y="223462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TDC1</a:t>
            </a:r>
          </a:p>
          <a:p>
            <a:r>
              <a:rPr lang="en-US" sz="1600" dirty="0" smtClean="0">
                <a:solidFill>
                  <a:srgbClr val="7030A0"/>
                </a:solidFill>
              </a:rPr>
              <a:t>trailer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0" y="5867400"/>
            <a:ext cx="762000" cy="1524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458200" y="566362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F0"/>
                </a:solidFill>
              </a:rPr>
              <a:t>Global trailer</a:t>
            </a:r>
            <a:endParaRPr lang="en-US" sz="1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52400" y="0"/>
            <a:ext cx="951831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solidFill>
                  <a:srgbClr val="FF0000"/>
                </a:solidFill>
                <a:latin typeface="Arial Rounded MT Bold" pitchFamily="34" charset="0"/>
              </a:rPr>
              <a:t>Data Structure/Data Decoding/Data Analysis</a:t>
            </a:r>
            <a:endParaRPr lang="en-US" sz="3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85800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We use the Hall A analyzer;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THaCodaDecoder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has been modified to extract information from: global/chip headers and trailers and form measurement words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8199" t="19792" r="35578" b="37500"/>
          <a:stretch>
            <a:fillRect/>
          </a:stretch>
        </p:blipFill>
        <p:spPr bwMode="auto">
          <a:xfrm>
            <a:off x="304801" y="1535450"/>
            <a:ext cx="6217970" cy="265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8419" t="20833" r="35944" b="37500"/>
          <a:stretch>
            <a:fillRect/>
          </a:stretch>
        </p:blipFill>
        <p:spPr bwMode="auto">
          <a:xfrm>
            <a:off x="2990838" y="4190980"/>
            <a:ext cx="6153162" cy="259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>
            <a:endCxn id="13" idx="1"/>
          </p:cNvCxnSpPr>
          <p:nvPr/>
        </p:nvCxnSpPr>
        <p:spPr>
          <a:xfrm flipV="1">
            <a:off x="6172200" y="2787134"/>
            <a:ext cx="762000" cy="337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934200" y="2602468"/>
            <a:ext cx="168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Number of hits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362200" y="5454134"/>
            <a:ext cx="533400" cy="413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33400" y="5257800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Measurement for each hit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0"/>
            <a:ext cx="383893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solidFill>
                  <a:srgbClr val="FF0000"/>
                </a:solidFill>
                <a:latin typeface="Arial Rounded MT Bold" pitchFamily="34" charset="0"/>
              </a:rPr>
              <a:t>Results: Hit Maps</a:t>
            </a:r>
            <a:endParaRPr lang="en-US" sz="3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3" name="Picture 2" descr="hit_per_ev_type_57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48" y="990600"/>
            <a:ext cx="4949952" cy="4828413"/>
          </a:xfrm>
          <a:prstGeom prst="rect">
            <a:avLst/>
          </a:prstGeom>
        </p:spPr>
      </p:pic>
      <p:pic>
        <p:nvPicPr>
          <p:cNvPr id="4" name="Picture 3" descr="ev_5711.png"/>
          <p:cNvPicPr>
            <a:picLocks noChangeAspect="1"/>
          </p:cNvPicPr>
          <p:nvPr/>
        </p:nvPicPr>
        <p:blipFill>
          <a:blip r:embed="rId3" cstate="print"/>
          <a:srcRect l="4479" t="8889" r="7731"/>
          <a:stretch>
            <a:fillRect/>
          </a:stretch>
        </p:blipFill>
        <p:spPr>
          <a:xfrm>
            <a:off x="5023207" y="1371600"/>
            <a:ext cx="4120793" cy="4171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85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Rate per channel: 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kHz, 2kHz in select channels (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noise = 1mHz</a:t>
            </a:r>
            <a:r>
              <a:rPr 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791200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At very low noise rate by construction we expect 2 hits in select channels 0, 15, 16, 31, 32, 47, 48, 63, 64, 79, 80, 95, 96, 111, 112, 127 and 1 hit only in all the rest</a:t>
            </a:r>
            <a:endParaRPr lang="en-US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1277</Words>
  <Application>Microsoft Office PowerPoint</Application>
  <PresentationFormat>On-screen Show (4:3)</PresentationFormat>
  <Paragraphs>125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Tests of CAEN 1190 Multi-hit TDCs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Tests of CAEN 1190 Multi-hit TDCs</dc:title>
  <dc:creator/>
  <cp:lastModifiedBy>Preferred Customer</cp:lastModifiedBy>
  <cp:revision>128</cp:revision>
  <dcterms:created xsi:type="dcterms:W3CDTF">2006-08-16T00:00:00Z</dcterms:created>
  <dcterms:modified xsi:type="dcterms:W3CDTF">2013-08-15T14:31:17Z</dcterms:modified>
</cp:coreProperties>
</file>