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vml" ContentType="application/vnd.openxmlformats-officedocument.vmlDrawing"/>
  <Override PartName="/ppt/theme/theme1.xml" ContentType="application/vnd.openxmlformats-officedocument.theme+xml"/>
  <Override PartName="/ppt/presProps.xml" ContentType="application/vnd.openxmlformats-officedocument.presentationml.presProps+xml"/>
  <Default Extension="xls" ContentType="application/vnd.ms-exce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689" r:id="rId2"/>
    <p:sldId id="687" r:id="rId3"/>
    <p:sldId id="685" r:id="rId4"/>
    <p:sldId id="686" r:id="rId5"/>
    <p:sldId id="684" r:id="rId6"/>
    <p:sldId id="688" r:id="rId7"/>
  </p:sldIdLst>
  <p:sldSz cx="9144000" cy="6858000" type="letter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00FF"/>
    <a:srgbClr val="00CC00"/>
    <a:srgbClr val="09FB43"/>
    <a:srgbClr val="333399"/>
    <a:srgbClr val="F64B16"/>
    <a:srgbClr val="CC00CC"/>
    <a:srgbClr val="CC6600"/>
    <a:srgbClr val="993300"/>
    <a:srgbClr val="95E3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269" autoAdjust="0"/>
    <p:restoredTop sz="96154" autoAdjust="0"/>
  </p:normalViewPr>
  <p:slideViewPr>
    <p:cSldViewPr snapToGrid="0">
      <p:cViewPr varScale="1">
        <p:scale>
          <a:sx n="150" d="100"/>
          <a:sy n="150" d="100"/>
        </p:scale>
        <p:origin x="-512" y="-96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39286" y="8885039"/>
            <a:ext cx="414679" cy="27477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099" tIns="60418" rIns="124099" bIns="60418" anchor="ctr">
            <a:spAutoFit/>
          </a:bodyPr>
          <a:lstStyle/>
          <a:p>
            <a:pPr algn="r" defTabSz="1250999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0999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647" y="4402812"/>
            <a:ext cx="5128407" cy="417091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099" tIns="60418" rIns="124099" bIns="60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1675"/>
            <a:ext cx="4621213" cy="34655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64344" y="8807212"/>
            <a:ext cx="589621" cy="44472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099" tIns="60418" rIns="124099" bIns="60418" anchor="ctr">
            <a:spAutoFit/>
          </a:bodyPr>
          <a:lstStyle/>
          <a:p>
            <a:pPr algn="r" defTabSz="1250999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0999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5313" y="0"/>
            <a:ext cx="4859338" cy="364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0000FF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2000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audio" Target="../media/audio1.bin"/><Relationship Id="rId16" Type="http://schemas.openxmlformats.org/officeDocument/2006/relationships/image" Target="../media/image1.png"/><Relationship Id="rId17" Type="http://schemas.openxmlformats.org/officeDocument/2006/relationships/image" Target="../media/image2.jpe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 spd="med" advClick="0" advTm="2000">
    <p:sndAc>
      <p:stSnd>
        <p:snd r:embed="rId15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audio" Target="../media/audio1.bin"/><Relationship Id="rId5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340" y="0"/>
            <a:ext cx="7772400" cy="63098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 C Commissioning: The Past (1996)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1-08-19 at 2.35.24 P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01245" y="878172"/>
            <a:ext cx="5846363" cy="518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1666" y="1091325"/>
            <a:ext cx="2273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Helvetica"/>
                <a:cs typeface="Helvetica"/>
              </a:rPr>
              <a:t>First Exp: “by consensus” </a:t>
            </a:r>
            <a:endParaRPr lang="en-US" sz="1400" b="0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5952619" y="1513610"/>
            <a:ext cx="1727907" cy="5112"/>
          </a:xfrm>
          <a:prstGeom prst="straightConnector1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6785468" y="2369634"/>
            <a:ext cx="1789880" cy="17046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029508" y="3253391"/>
            <a:ext cx="1659715" cy="11180"/>
          </a:xfrm>
          <a:prstGeom prst="straightConnector1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69235" y="2057703"/>
            <a:ext cx="137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Helvetica"/>
                <a:cs typeface="Helvetica"/>
              </a:rPr>
              <a:t>What Hampton Univ. wanted</a:t>
            </a:r>
            <a:endParaRPr lang="en-US" sz="1400" b="0" dirty="0">
              <a:latin typeface="Helvetica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009338" y="2035240"/>
            <a:ext cx="571100" cy="18634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6212903" y="2377207"/>
            <a:ext cx="739184" cy="4109"/>
          </a:xfrm>
          <a:prstGeom prst="lin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25341" y="2756601"/>
            <a:ext cx="544498" cy="7952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16903" y="2097017"/>
            <a:ext cx="137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Helvetica"/>
                <a:cs typeface="Helvetica"/>
              </a:rPr>
              <a:t>What ANL wanted</a:t>
            </a:r>
            <a:endParaRPr lang="en-US" sz="1400" b="0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 advClick="0" advTm="2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910" y="0"/>
            <a:ext cx="8251742" cy="63098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 C 12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Commissioning: Future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284" y="916748"/>
            <a:ext cx="8135560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Lab management will be increasingly discussing 12 </a:t>
            </a:r>
            <a:r>
              <a:rPr lang="en-US" sz="1800" b="0" dirty="0" err="1" smtClean="0">
                <a:latin typeface="Helvetica"/>
                <a:cs typeface="Helvetica"/>
              </a:rPr>
              <a:t>GeV</a:t>
            </a:r>
            <a:r>
              <a:rPr lang="en-US" sz="1800" b="0" dirty="0" smtClean="0">
                <a:latin typeface="Helvetica"/>
                <a:cs typeface="Helvetica"/>
              </a:rPr>
              <a:t> startup plans over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the next year.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The PAC will likely be asked to review startup/commissioning plans at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the next summer PAC. (August 2012).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solidFill>
                  <a:srgbClr val="3366FF"/>
                </a:solidFill>
                <a:latin typeface="Helvetica"/>
                <a:cs typeface="Helvetica"/>
              </a:rPr>
              <a:t>   Hall C needs to develop a tentative / working plan for the first two years of</a:t>
            </a:r>
          </a:p>
          <a:p>
            <a:r>
              <a:rPr lang="en-US" sz="1800" b="0" dirty="0" smtClean="0">
                <a:solidFill>
                  <a:srgbClr val="3366FF"/>
                </a:solidFill>
                <a:latin typeface="Helvetica"/>
                <a:cs typeface="Helvetica"/>
              </a:rPr>
              <a:t>     operations.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It would be good to select as early experiments those that can be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analyzed relatively quickly so that a "payoff" of the upgrade can be seen.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The purpose of today's discussion is information gathering and to share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and hear opinions about what should run early. See if some kind of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“consensus” or broad support for any particular experiment ordering.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There are already </a:t>
            </a:r>
            <a:r>
              <a:rPr lang="en-US" sz="1800" b="0" dirty="0" smtClean="0">
                <a:solidFill>
                  <a:srgbClr val="FF0000"/>
                </a:solidFill>
                <a:latin typeface="Helvetica"/>
                <a:cs typeface="Helvetica"/>
              </a:rPr>
              <a:t>at least 5-6 years </a:t>
            </a:r>
            <a:r>
              <a:rPr lang="en-US" sz="1800" b="0" dirty="0" smtClean="0">
                <a:latin typeface="Helvetica"/>
                <a:cs typeface="Helvetica"/>
              </a:rPr>
              <a:t>of experiments approved. Users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should be realistic and understand that some experiments will run towards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the end of the decade.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  <a:p>
            <a:pPr>
              <a:buFont typeface="Arial"/>
              <a:buChar char="•"/>
            </a:pPr>
            <a:r>
              <a:rPr lang="en-US" sz="1800" b="0" dirty="0" smtClean="0">
                <a:latin typeface="Helvetica"/>
                <a:cs typeface="Helvetica"/>
              </a:rPr>
              <a:t>   Steve has asked Arne for a rough estimate of how much beam Hall C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could get in the first couple of years. Will show this draft</a:t>
            </a:r>
            <a:r>
              <a:rPr lang="en-US" sz="1800" b="0" dirty="0" smtClean="0">
                <a:latin typeface="Helvetica"/>
                <a:cs typeface="Helvetica"/>
              </a:rPr>
              <a:t> next.</a:t>
            </a:r>
            <a:endParaRPr lang="en-US" sz="1800" b="0" dirty="0" smtClean="0"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 advClick="0" advTm="2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533"/>
            <a:ext cx="9144000" cy="512456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“12 </a:t>
            </a:r>
            <a:r>
              <a:rPr lang="en-US" sz="2800" dirty="0" err="1" smtClean="0">
                <a:solidFill>
                  <a:srgbClr val="FF0000"/>
                </a:solidFill>
                <a:latin typeface="Helvetica"/>
                <a:cs typeface="Helvetica"/>
              </a:rPr>
              <a:t>GeV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” Schedule: “Speculative and Conservative”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869" y="674682"/>
            <a:ext cx="118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 </a:t>
            </a:r>
          </a:p>
          <a:p>
            <a:pPr lvl="1">
              <a:buFont typeface="Wingdings" charset="2"/>
              <a:buChar char="§"/>
            </a:pPr>
            <a:endParaRPr lang="en-US" sz="1800" dirty="0" smtClean="0">
              <a:latin typeface="Helvetica"/>
              <a:cs typeface="Helvetica"/>
            </a:endParaRPr>
          </a:p>
          <a:p>
            <a:pPr lvl="2">
              <a:buFont typeface="Arial"/>
              <a:buChar char="•"/>
            </a:pPr>
            <a:endParaRPr lang="en-US" sz="1800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endParaRPr lang="en-US" sz="1800" dirty="0" smtClean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05" y="876190"/>
            <a:ext cx="8605101" cy="4128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628" y="5089427"/>
            <a:ext cx="86700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"/>
                <a:cs typeface="Helvetica"/>
              </a:rPr>
              <a:t>Disclaimer: </a:t>
            </a:r>
            <a:r>
              <a:rPr lang="en-US" sz="1400" b="0" dirty="0" smtClean="0">
                <a:latin typeface="Helvetica"/>
                <a:cs typeface="Helvetica"/>
              </a:rPr>
              <a:t>“T</a:t>
            </a:r>
            <a:r>
              <a:rPr lang="en-US" sz="1200" b="0" dirty="0" smtClean="0">
                <a:latin typeface="Helvetica"/>
                <a:cs typeface="Helvetica"/>
              </a:rPr>
              <a:t>his is all still very speculative and conservative, but </a:t>
            </a:r>
            <a:r>
              <a:rPr lang="en-US" sz="1200" b="0" dirty="0" smtClean="0">
                <a:solidFill>
                  <a:srgbClr val="0000FF"/>
                </a:solidFill>
                <a:latin typeface="Helvetica"/>
                <a:cs typeface="Helvetica"/>
              </a:rPr>
              <a:t>the first beam to Hall C will be in the Fall of 2014 </a:t>
            </a:r>
            <a:r>
              <a:rPr lang="en-US" sz="1200" b="0" dirty="0" smtClean="0">
                <a:latin typeface="Helvetica"/>
                <a:cs typeface="Helvetica"/>
              </a:rPr>
              <a:t>for beam transport and detector test. </a:t>
            </a:r>
            <a:r>
              <a:rPr lang="en-US" sz="1200" b="0" dirty="0" smtClean="0">
                <a:solidFill>
                  <a:srgbClr val="0000FF"/>
                </a:solidFill>
                <a:latin typeface="Helvetica"/>
                <a:cs typeface="Helvetica"/>
              </a:rPr>
              <a:t>(Oct 2014 to Dec 2014)</a:t>
            </a:r>
            <a:r>
              <a:rPr lang="en-US" sz="1200" b="0" dirty="0" smtClean="0">
                <a:latin typeface="Helvetica"/>
                <a:cs typeface="Helvetica"/>
              </a:rPr>
              <a:t>. This will be followed by an engineering run </a:t>
            </a:r>
            <a:r>
              <a:rPr lang="en-US" sz="1200" b="0" dirty="0" smtClean="0">
                <a:solidFill>
                  <a:srgbClr val="0000FF"/>
                </a:solidFill>
                <a:latin typeface="Helvetica"/>
                <a:cs typeface="Helvetica"/>
              </a:rPr>
              <a:t>in B &amp; C the Fall of 2015, Oct to Dec.</a:t>
            </a:r>
            <a:r>
              <a:rPr lang="en-US" sz="1200" b="0" dirty="0" smtClean="0">
                <a:latin typeface="Helvetica"/>
                <a:cs typeface="Helvetica"/>
              </a:rPr>
              <a:t> I haven't had a chance to work on this schedule, the one thing I need to increase the multiplicity earlier, this might allow for more beam to C or B, right now I more or toggle between A&amp;D (which come on line first, and run during the spring) and B&amp;C (which run in the Fall).”  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Arne </a:t>
            </a:r>
            <a:r>
              <a:rPr lang="en-US" sz="1200" dirty="0" err="1" smtClean="0">
                <a:solidFill>
                  <a:srgbClr val="FF0000"/>
                </a:solidFill>
                <a:latin typeface="Helvetica"/>
                <a:cs typeface="Helvetica"/>
              </a:rPr>
              <a:t>Freyberger</a:t>
            </a:r>
            <a:r>
              <a:rPr lang="en-US" sz="1200" dirty="0" smtClean="0">
                <a:solidFill>
                  <a:srgbClr val="FF0000"/>
                </a:solidFill>
                <a:latin typeface="Helvetica"/>
                <a:cs typeface="Helvetica"/>
              </a:rPr>
              <a:t> 8/17/11</a:t>
            </a:r>
            <a:endParaRPr lang="en-US" sz="12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 advClick="0" advTm="2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95765" y="915103"/>
          <a:ext cx="7567612" cy="4071937"/>
        </p:xfrm>
        <a:graphic>
          <a:graphicData uri="http://schemas.openxmlformats.org/presentationml/2006/ole">
            <p:oleObj spid="_x0000_s20482" name="Worksheet" r:id="rId5" imgW="10782300" imgH="5613400" progId="Excel.Sheet.8">
              <p:embed/>
            </p:oleObj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86000" y="58738"/>
            <a:ext cx="3886200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0000"/>
                </a:solidFill>
                <a:latin typeface="Helvetica"/>
                <a:ea typeface="msgothic" charset="0"/>
                <a:cs typeface="Helvetica"/>
              </a:rPr>
              <a:t>12 </a:t>
            </a:r>
            <a:r>
              <a:rPr lang="en-US" dirty="0" err="1" smtClean="0">
                <a:solidFill>
                  <a:srgbClr val="FF0000"/>
                </a:solidFill>
                <a:latin typeface="Helvetica"/>
                <a:ea typeface="msgothic" charset="0"/>
                <a:cs typeface="Helvetica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Helvetica"/>
                <a:ea typeface="msgothic" charset="0"/>
                <a:cs typeface="Helvetica"/>
              </a:rPr>
              <a:t> Hall C Experiments</a:t>
            </a:r>
            <a:endParaRPr lang="en-US" dirty="0">
              <a:solidFill>
                <a:srgbClr val="FF0000"/>
              </a:solidFill>
              <a:latin typeface="Helvetica"/>
              <a:ea typeface="msgothic" charset="0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78" y="5076507"/>
            <a:ext cx="7850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Helvetica"/>
                <a:cs typeface="Helvetica"/>
              </a:rPr>
              <a:t>All experiments listed shown are approved, but four have not been graded, so they have</a:t>
            </a:r>
          </a:p>
          <a:p>
            <a:r>
              <a:rPr lang="en-US" sz="1400" b="0" dirty="0" smtClean="0">
                <a:latin typeface="Helvetica"/>
                <a:cs typeface="Helvetica"/>
              </a:rPr>
              <a:t>not actually been awarded time. But the times they had requested are included and what the PAC awards next week are likely to be similar. </a:t>
            </a:r>
            <a:r>
              <a:rPr lang="en-US" sz="1400" b="0" dirty="0" smtClean="0">
                <a:solidFill>
                  <a:srgbClr val="0000FF"/>
                </a:solidFill>
                <a:latin typeface="Helvetica"/>
                <a:cs typeface="Helvetica"/>
              </a:rPr>
              <a:t>The yellow rows are those experiments that require something non-standard. (Polarized He3, </a:t>
            </a:r>
            <a:r>
              <a:rPr lang="en-US" sz="1400" b="0" dirty="0" err="1" smtClean="0">
                <a:solidFill>
                  <a:srgbClr val="0000FF"/>
                </a:solidFill>
                <a:latin typeface="Helvetica"/>
                <a:cs typeface="Helvetica"/>
              </a:rPr>
              <a:t>Polarimeter</a:t>
            </a:r>
            <a:r>
              <a:rPr lang="en-US" sz="1400" b="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  <a:r>
              <a:rPr lang="en-US" sz="1400" b="0" dirty="0" err="1" smtClean="0">
                <a:solidFill>
                  <a:srgbClr val="0000FF"/>
                </a:solidFill>
                <a:latin typeface="Helvetica"/>
                <a:cs typeface="Helvetica"/>
              </a:rPr>
              <a:t>GeN</a:t>
            </a:r>
            <a:r>
              <a:rPr lang="en-US" sz="1400" b="0" dirty="0" smtClean="0">
                <a:solidFill>
                  <a:srgbClr val="0000FF"/>
                </a:solidFill>
                <a:latin typeface="Helvetica"/>
                <a:cs typeface="Helvetica"/>
              </a:rPr>
              <a:t>.)</a:t>
            </a:r>
          </a:p>
        </p:txBody>
      </p:sp>
    </p:spTree>
  </p:cSld>
  <p:clrMapOvr>
    <a:masterClrMapping/>
  </p:clrMapOvr>
  <p:transition spd="med" advClick="0" advTm="2000">
    <p:sndAc>
      <p:stSnd>
        <p:snd r:embed="rId4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340" y="0"/>
            <a:ext cx="7772400" cy="63098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 C 12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Commissioning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22" y="1006127"/>
            <a:ext cx="8263531" cy="520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Please limit your presentations to ~10 minutes (including questions) so that there is time for discussion after the presentations. We hope people will follow the format suggested in the earlier email.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</a:t>
            </a:r>
            <a:r>
              <a:rPr lang="en-US" sz="1200" b="0" dirty="0" smtClean="0">
                <a:latin typeface="Helvetica"/>
                <a:cs typeface="Helvetica"/>
              </a:rPr>
              <a:t> </a:t>
            </a:r>
          </a:p>
          <a:p>
            <a:r>
              <a:rPr lang="en-US" sz="2400" b="0" dirty="0" smtClean="0">
                <a:solidFill>
                  <a:srgbClr val="0000FF"/>
                </a:solidFill>
                <a:latin typeface="Helvetica"/>
                <a:cs typeface="Helvetica"/>
              </a:rPr>
              <a:t>To Review:</a:t>
            </a:r>
          </a:p>
          <a:p>
            <a:endParaRPr lang="en-US" sz="1400" b="0" dirty="0" smtClean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US" sz="1800" b="0" dirty="0" smtClean="0">
                <a:latin typeface="Helvetica"/>
                <a:cs typeface="Helvetica"/>
              </a:rPr>
              <a:t>Present an overview of the experiment. As we have a PAC that assigns grades, don't try to sell the importance of the physics. </a:t>
            </a:r>
          </a:p>
          <a:p>
            <a:pPr marL="342900" indent="-342900"/>
            <a:r>
              <a:rPr lang="en-US" sz="800" b="0" dirty="0" smtClean="0">
                <a:latin typeface="Helvetica"/>
                <a:cs typeface="Helvetica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But do point out if the physics result is a prerequisite to other </a:t>
            </a:r>
            <a:r>
              <a:rPr lang="en-US" sz="1600" b="0" dirty="0" err="1" smtClean="0">
                <a:solidFill>
                  <a:srgbClr val="0000FF"/>
                </a:solidFill>
                <a:latin typeface="Helvetica"/>
                <a:cs typeface="Helvetica"/>
              </a:rPr>
              <a:t>Jlab</a:t>
            </a:r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 experiments that may run early in the 12 </a:t>
            </a:r>
            <a:r>
              <a:rPr lang="en-US" sz="1600" b="0" dirty="0" err="1" smtClean="0">
                <a:solidFill>
                  <a:srgbClr val="0000FF"/>
                </a:solidFill>
                <a:latin typeface="Helvetica"/>
                <a:cs typeface="Helvetica"/>
              </a:rPr>
              <a:t>GeV</a:t>
            </a:r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 era. </a:t>
            </a:r>
          </a:p>
          <a:p>
            <a:pPr marL="800100" lvl="1" indent="-342900"/>
            <a:r>
              <a:rPr lang="en-US" sz="800" b="0" dirty="0" smtClean="0">
                <a:solidFill>
                  <a:srgbClr val="0000FF"/>
                </a:solidFill>
                <a:latin typeface="Helvetica"/>
                <a:cs typeface="Helvetica"/>
              </a:rPr>
              <a:t>  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Clearly indicate if the experiment should be considered as a possible:</a:t>
            </a:r>
          </a:p>
          <a:p>
            <a:pPr marL="800100" lvl="1" indent="-342900"/>
            <a:r>
              <a:rPr lang="en-US" sz="800" b="0" dirty="0" smtClean="0">
                <a:solidFill>
                  <a:srgbClr val="0000FF"/>
                </a:solidFill>
                <a:latin typeface="Helvetica"/>
                <a:cs typeface="Helvetica"/>
              </a:rPr>
              <a:t>  </a:t>
            </a:r>
          </a:p>
          <a:p>
            <a:pPr marL="1257300" lvl="2" indent="-342900"/>
            <a:r>
              <a:rPr lang="en-US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"commissioning” experiment (first two</a:t>
            </a:r>
            <a:r>
              <a:rPr lang="en-US" sz="1600" b="0" dirty="0" smtClean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, </a:t>
            </a:r>
          </a:p>
          <a:p>
            <a:pPr marL="1257300" lvl="2" indent="-342900"/>
            <a:r>
              <a:rPr lang="en-US" sz="1600" b="0" dirty="0" smtClean="0">
                <a:solidFill>
                  <a:srgbClr val="0000FF"/>
                </a:solidFill>
                <a:latin typeface="Helvetica"/>
                <a:cs typeface="Helvetica"/>
              </a:rPr>
              <a:t>                                                or </a:t>
            </a:r>
          </a:p>
          <a:p>
            <a:pPr marL="1257300" lvl="2" indent="-342900"/>
            <a:r>
              <a:rPr lang="en-US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"early" experiment (roughly first five, including the two commissioning).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en-US" sz="1800" b="0" dirty="0" smtClean="0">
                <a:latin typeface="Helvetica"/>
                <a:cs typeface="Helvetica"/>
              </a:rPr>
              <a:t>Note the contributions that your experiment's collaboration is making toward </a:t>
            </a:r>
          </a:p>
          <a:p>
            <a:pPr marL="342900" indent="-342900"/>
            <a:r>
              <a:rPr lang="en-US" sz="1800" b="0" dirty="0" smtClean="0">
                <a:latin typeface="Helvetica"/>
                <a:cs typeface="Helvetica"/>
              </a:rPr>
              <a:t>      the construction/commissioning of the SHMS and the restart of Hall C.</a:t>
            </a:r>
          </a:p>
          <a:p>
            <a:r>
              <a:rPr lang="en-US" sz="800" b="0" dirty="0" smtClean="0">
                <a:latin typeface="Helvetica"/>
                <a:cs typeface="Helvetica"/>
              </a:rPr>
              <a:t>  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78467" y="4224866"/>
            <a:ext cx="7408333" cy="931333"/>
          </a:xfrm>
          <a:prstGeom prst="roundRect">
            <a:avLst/>
          </a:prstGeom>
          <a:noFill/>
          <a:ln w="41275" cap="flat" cmpd="sng" algn="ctr">
            <a:solidFill>
              <a:srgbClr val="09FB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340" y="0"/>
            <a:ext cx="7772400" cy="63098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 C 12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Commissioning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912654"/>
            <a:ext cx="854286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3.  Because of the additional manpower and expertise likely needed for for 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commissioning experiments, discuss your collaboration's openness to 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inviting additional hall users and staff to participate in the experiment.</a:t>
            </a:r>
          </a:p>
          <a:p>
            <a:endParaRPr lang="en-US" sz="1800" b="0" dirty="0" smtClean="0">
              <a:latin typeface="Helvetica"/>
              <a:cs typeface="Helvetica"/>
            </a:endParaRPr>
          </a:p>
          <a:p>
            <a:pPr marL="342900" indent="-342900">
              <a:buAutoNum type="arabicPeriod" startAt="4"/>
            </a:pPr>
            <a:r>
              <a:rPr lang="en-US" sz="1800" b="0" dirty="0" smtClean="0">
                <a:latin typeface="Helvetica"/>
                <a:cs typeface="Helvetica"/>
              </a:rPr>
              <a:t>Discuss the collaboration's readiness (manpower, hardware, software,</a:t>
            </a:r>
          </a:p>
          <a:p>
            <a:pPr marL="342900" indent="-342900"/>
            <a:r>
              <a:rPr lang="en-US" sz="1800" b="0" dirty="0" smtClean="0">
                <a:latin typeface="Helvetica"/>
                <a:cs typeface="Helvetica"/>
              </a:rPr>
              <a:t>      commitment to a tight schedule, past experience/track record, ...) to </a:t>
            </a:r>
          </a:p>
          <a:p>
            <a:pPr marL="342900" indent="-342900"/>
            <a:r>
              <a:rPr lang="en-US" sz="1800" b="0" dirty="0" smtClean="0">
                <a:latin typeface="Helvetica"/>
                <a:cs typeface="Helvetica"/>
              </a:rPr>
              <a:t>      run the experiment early.</a:t>
            </a:r>
          </a:p>
          <a:p>
            <a:endParaRPr lang="en-US" sz="1800" b="0" dirty="0" smtClean="0">
              <a:latin typeface="Helvetica"/>
              <a:cs typeface="Helvetica"/>
            </a:endParaRPr>
          </a:p>
          <a:p>
            <a:r>
              <a:rPr lang="en-US" sz="1800" b="0" dirty="0" smtClean="0">
                <a:latin typeface="Helvetica"/>
                <a:cs typeface="Helvetica"/>
              </a:rPr>
              <a:t>5.   Discuss the features of your experiment that make it conducive to running 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 with a new not yet well understood spectrometer and new accelerator. 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 Conversely, list special unusual/difficult requirements, such as unusual 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 target demands, tight resolution and efficiency requirements, tight </a:t>
            </a:r>
          </a:p>
          <a:p>
            <a:r>
              <a:rPr lang="en-US" sz="1800" b="0" dirty="0" smtClean="0">
                <a:latin typeface="Helvetica"/>
                <a:cs typeface="Helvetica"/>
              </a:rPr>
              <a:t>      tolerances on absolute quantities such as beam energy, angles, </a:t>
            </a:r>
            <a:r>
              <a:rPr lang="en-US" sz="1800" b="0" dirty="0" err="1" smtClean="0">
                <a:latin typeface="Helvetica"/>
                <a:cs typeface="Helvetica"/>
              </a:rPr>
              <a:t>momenta</a:t>
            </a:r>
            <a:r>
              <a:rPr lang="en-US" sz="1800" b="0" dirty="0" smtClean="0">
                <a:latin typeface="Helvetica"/>
                <a:cs typeface="Helvetica"/>
              </a:rPr>
              <a:t>, etc.</a:t>
            </a:r>
          </a:p>
          <a:p>
            <a:endParaRPr lang="en-US" sz="1800" b="0" dirty="0" smtClean="0">
              <a:latin typeface="Helvetica"/>
              <a:cs typeface="Helvetica"/>
            </a:endParaRPr>
          </a:p>
          <a:p>
            <a:pPr marL="342900" indent="-342900">
              <a:buAutoNum type="arabicPeriod" startAt="6"/>
            </a:pPr>
            <a:r>
              <a:rPr lang="en-US" sz="1800" b="0" dirty="0" smtClean="0">
                <a:latin typeface="Helvetica"/>
                <a:cs typeface="Helvetica"/>
              </a:rPr>
              <a:t>Describe the benefits to Hall C and subsequent experiments from running your experiment early.</a:t>
            </a:r>
          </a:p>
          <a:p>
            <a:endParaRPr lang="en-US" sz="1800" b="0" dirty="0" smtClean="0">
              <a:latin typeface="Helvetica"/>
              <a:cs typeface="Helvetica"/>
            </a:endParaRPr>
          </a:p>
          <a:p>
            <a:r>
              <a:rPr lang="en-US" sz="1800" b="0" dirty="0" smtClean="0">
                <a:solidFill>
                  <a:srgbClr val="FF0000"/>
                </a:solidFill>
                <a:latin typeface="Helvetica"/>
                <a:cs typeface="Helvetica"/>
              </a:rPr>
              <a:t>7.  Summarize, discussing the pros and cons of running your experiment early</a:t>
            </a:r>
            <a:r>
              <a:rPr lang="en-US" sz="1800" b="0" dirty="0" smtClean="0">
                <a:latin typeface="Helvetica"/>
                <a:cs typeface="Helvetica"/>
              </a:rPr>
              <a:t>.</a:t>
            </a:r>
          </a:p>
        </p:txBody>
      </p:sp>
    </p:spTree>
  </p:cSld>
  <p:clrMapOvr>
    <a:masterClrMapping/>
  </p:clrMapOvr>
  <p:transition spd="med" advClick="0" advTm="2000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75304</TotalTime>
  <Pages>1</Pages>
  <Words>792</Words>
  <Application>Microsoft Macintosh PowerPoint</Application>
  <PresentationFormat>Letter Paper (8.5x11 in)</PresentationFormat>
  <Paragraphs>70</Paragraphs>
  <Slides>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Custom Design</vt:lpstr>
      <vt:lpstr>Worksheet</vt:lpstr>
      <vt:lpstr>Hall C Commissioning: The Past (1996) </vt:lpstr>
      <vt:lpstr>Hall C 12 GeV Commissioning: Future</vt:lpstr>
      <vt:lpstr>“12 GeV” Schedule: “Speculative and Conservative” </vt:lpstr>
      <vt:lpstr>Slide 4</vt:lpstr>
      <vt:lpstr>Hall C 12 GeV Commissioning</vt:lpstr>
      <vt:lpstr>Hall C 12 GeV Commissioning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dc:description/>
  <cp:lastModifiedBy>Roger Carlini</cp:lastModifiedBy>
  <cp:revision>986</cp:revision>
  <cp:lastPrinted>2000-12-01T16:23:09Z</cp:lastPrinted>
  <dcterms:created xsi:type="dcterms:W3CDTF">2011-08-20T15:27:53Z</dcterms:created>
  <dcterms:modified xsi:type="dcterms:W3CDTF">2011-08-20T15:31:10Z</dcterms:modified>
</cp:coreProperties>
</file>