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embeddings/oleObject24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ppt/slides/slide22.xml" ContentType="application/vnd.openxmlformats-officedocument.presentationml.slide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oleObject21.bin" ContentType="application/vnd.openxmlformats-officedocument.oleObject"/>
  <Default Extension="pdf" ContentType="application/pdf"/>
  <Override PartName="/ppt/embeddings/oleObject18.bin" ContentType="application/vnd.openxmlformats-officedocument.oleObject"/>
  <Override PartName="/ppt/embeddings/oleObject14.bin" ContentType="application/vnd.openxmlformats-officedocument.oleObject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embeddings/oleObject22.bin" ContentType="application/vnd.openxmlformats-officedocument.oleObject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embeddings/oleObject23.bin" ContentType="application/vnd.openxmlformats-officedocument.oleObject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sldIdLst>
    <p:sldId id="256" r:id="rId2"/>
    <p:sldId id="259" r:id="rId3"/>
    <p:sldId id="299" r:id="rId4"/>
    <p:sldId id="296" r:id="rId5"/>
    <p:sldId id="261" r:id="rId6"/>
    <p:sldId id="274" r:id="rId7"/>
    <p:sldId id="317" r:id="rId8"/>
    <p:sldId id="304" r:id="rId9"/>
    <p:sldId id="263" r:id="rId10"/>
    <p:sldId id="300" r:id="rId11"/>
    <p:sldId id="302" r:id="rId12"/>
    <p:sldId id="303" r:id="rId13"/>
    <p:sldId id="279" r:id="rId14"/>
    <p:sldId id="306" r:id="rId15"/>
    <p:sldId id="313" r:id="rId16"/>
    <p:sldId id="278" r:id="rId17"/>
    <p:sldId id="267" r:id="rId18"/>
    <p:sldId id="310" r:id="rId19"/>
    <p:sldId id="269" r:id="rId20"/>
    <p:sldId id="287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BA8FF"/>
    <a:srgbClr val="4A24BD"/>
    <a:srgbClr val="BD46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398" autoAdjust="0"/>
    <p:restoredTop sz="98841" autoAdjust="0"/>
  </p:normalViewPr>
  <p:slideViewPr>
    <p:cSldViewPr snapToObjects="1" showGuides="1">
      <p:cViewPr>
        <p:scale>
          <a:sx n="100" d="100"/>
          <a:sy n="100" d="100"/>
        </p:scale>
        <p:origin x="-992" y="-312"/>
      </p:cViewPr>
      <p:guideLst>
        <p:guide orient="horz" pos="3348"/>
        <p:guide pos="36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Relationship Id="rId3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Relationship Id="rId2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5" Type="http://schemas.openxmlformats.org/officeDocument/2006/relationships/image" Target="../media/image34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ict"/><Relationship Id="rId4" Type="http://schemas.openxmlformats.org/officeDocument/2006/relationships/image" Target="../media/image38.pict"/><Relationship Id="rId5" Type="http://schemas.openxmlformats.org/officeDocument/2006/relationships/image" Target="../media/image39.pict"/><Relationship Id="rId1" Type="http://schemas.openxmlformats.org/officeDocument/2006/relationships/image" Target="../media/image35.pict"/><Relationship Id="rId2" Type="http://schemas.openxmlformats.org/officeDocument/2006/relationships/image" Target="../media/image3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Relationship Id="rId2" Type="http://schemas.openxmlformats.org/officeDocument/2006/relationships/image" Target="../media/image4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EAE6-83E0-9441-AED6-4C197319FB64}" type="datetimeFigureOut">
              <a:rPr lang="en-US" smtClean="0"/>
              <a:pPr/>
              <a:t>8/19/11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217B6-8FAF-2546-AE13-FF53F63BF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693-97D7-214F-B952-44A098ABCA23}" type="datetimeFigureOut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A162-E58F-4944-9BD7-00E99941B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693-97D7-214F-B952-44A098ABCA23}" type="datetimeFigureOut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A162-E58F-4944-9BD7-00E99941B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3693-97D7-214F-B952-44A098ABCA23}" type="datetimeFigureOut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A162-E58F-4944-9BD7-00E99941B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2.pdf"/><Relationship Id="rId6" Type="http://schemas.openxmlformats.org/officeDocument/2006/relationships/image" Target="../media/image4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oleObject" Target="../embeddings/oleObject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4" Type="http://schemas.openxmlformats.org/officeDocument/2006/relationships/image" Target="../media/image53.png"/><Relationship Id="rId5" Type="http://schemas.openxmlformats.org/officeDocument/2006/relationships/oleObject" Target="../embeddings/oleObject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df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8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709" y="1899047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/>
              <a:t>Exclusive </a:t>
            </a:r>
            <a:r>
              <a:rPr lang="en-US" sz="3200" b="1" dirty="0"/>
              <a:t>Vector Meson </a:t>
            </a:r>
            <a:r>
              <a:rPr lang="en-US" sz="3200" b="1" dirty="0" err="1" smtClean="0"/>
              <a:t>Electroproduction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at 12 </a:t>
            </a:r>
            <a:r>
              <a:rPr lang="en-US" sz="3200" b="1" dirty="0" err="1" smtClean="0"/>
              <a:t>GeV</a:t>
            </a:r>
            <a:endParaRPr lang="en-US" sz="3200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81400" y="3976538"/>
            <a:ext cx="283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Paul Stoler</a:t>
            </a:r>
            <a:r>
              <a:rPr lang="en-US" dirty="0" smtClean="0"/>
              <a:t> </a:t>
            </a:r>
          </a:p>
          <a:p>
            <a:pPr algn="ctr"/>
            <a:r>
              <a:rPr lang="en-US" sz="1600" i="1" dirty="0" smtClean="0"/>
              <a:t>Rensselaer Polytechnic Institute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1336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803400" y="2806700"/>
            <a:ext cx="5410200" cy="2218730"/>
            <a:chOff x="1803400" y="2806700"/>
            <a:chExt cx="5410200" cy="2218730"/>
          </a:xfrm>
        </p:grpSpPr>
        <p:sp>
          <p:nvSpPr>
            <p:cNvPr id="12" name="Rounded Rectangle 11"/>
            <p:cNvSpPr/>
            <p:nvPr/>
          </p:nvSpPr>
          <p:spPr>
            <a:xfrm>
              <a:off x="1803400" y="2806700"/>
              <a:ext cx="5410200" cy="2218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0400" y="3048000"/>
              <a:ext cx="2743200" cy="1644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Kinematic  covered. 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2000" i="1" dirty="0" smtClean="0">
                  <a:latin typeface="Times New Roman"/>
                  <a:cs typeface="Times New Roman"/>
                </a:rPr>
                <a:t>W </a:t>
              </a:r>
              <a:r>
                <a:rPr lang="en-US" sz="2000" dirty="0" smtClean="0">
                  <a:latin typeface="Times New Roman"/>
                  <a:cs typeface="Times New Roman"/>
                </a:rPr>
                <a:t>~ 2  </a:t>
              </a:r>
              <a:r>
                <a:rPr lang="en-US" sz="2000" dirty="0" smtClean="0">
                  <a:latin typeface="Times New Roman"/>
                  <a:cs typeface="Times New Roman"/>
                </a:rPr>
                <a:t>➞ 4.5 </a:t>
              </a:r>
              <a:r>
                <a:rPr lang="en-US" sz="2000" dirty="0" err="1" smtClean="0">
                  <a:latin typeface="Times New Roman"/>
                  <a:cs typeface="Times New Roman"/>
                </a:rPr>
                <a:t>GeV</a:t>
              </a:r>
              <a:endParaRPr lang="en-US" sz="2000" dirty="0" smtClean="0">
                <a:latin typeface="Times New Roman"/>
                <a:cs typeface="Times New Roman"/>
              </a:endParaRP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2000" i="1" dirty="0" smtClean="0">
                  <a:latin typeface="Times New Roman"/>
                  <a:cs typeface="Times New Roman"/>
                </a:rPr>
                <a:t>Q</a:t>
              </a:r>
              <a:r>
                <a:rPr lang="en-US" sz="2000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2000" dirty="0" smtClean="0">
                  <a:latin typeface="Times New Roman"/>
                  <a:cs typeface="Times New Roman"/>
                </a:rPr>
                <a:t> ~ 1 </a:t>
              </a:r>
              <a:r>
                <a:rPr lang="en-US" sz="2000" dirty="0" smtClean="0">
                  <a:latin typeface="Times New Roman"/>
                  <a:cs typeface="Times New Roman"/>
                </a:rPr>
                <a:t>➞ 13  GeV</a:t>
              </a:r>
              <a:r>
                <a:rPr lang="en-US" sz="2000" baseline="30000" dirty="0" smtClean="0">
                  <a:latin typeface="Times New Roman"/>
                  <a:cs typeface="Times New Roman"/>
                </a:rPr>
                <a:t>2</a:t>
              </a:r>
            </a:p>
            <a:p>
              <a:pPr>
                <a:spcBef>
                  <a:spcPts val="500"/>
                </a:spcBef>
              </a:pPr>
              <a:r>
                <a:rPr lang="en-US" sz="2000" dirty="0" smtClean="0">
                  <a:latin typeface="Times New Roman"/>
                  <a:cs typeface="Times New Roman"/>
                </a:rPr>
                <a:t>−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t</a:t>
              </a:r>
              <a:r>
                <a:rPr lang="en-US" sz="2000" dirty="0" smtClean="0">
                  <a:latin typeface="Times New Roman"/>
                  <a:cs typeface="Times New Roman"/>
                </a:rPr>
                <a:t>’ ~ 0  </a:t>
              </a:r>
              <a:r>
                <a:rPr lang="en-US" sz="2000" dirty="0" smtClean="0">
                  <a:latin typeface="Times New Roman"/>
                  <a:cs typeface="Times New Roman"/>
                </a:rPr>
                <a:t>to </a:t>
              </a:r>
              <a:r>
                <a:rPr lang="en-US" sz="2000" dirty="0" smtClean="0"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latin typeface="Times New Roman"/>
                  <a:cs typeface="Times New Roman"/>
                </a:rPr>
                <a:t>&gt; 15</a:t>
              </a:r>
              <a:r>
                <a:rPr lang="en-US" sz="2000" dirty="0" smtClean="0">
                  <a:latin typeface="Times New Roman"/>
                  <a:cs typeface="Times New Roman"/>
                </a:rPr>
                <a:t>  </a:t>
              </a:r>
              <a:r>
                <a:rPr lang="en-US" sz="2000" dirty="0" smtClean="0">
                  <a:latin typeface="Times New Roman"/>
                  <a:cs typeface="Times New Roman"/>
                </a:rPr>
                <a:t>GeV</a:t>
              </a:r>
              <a:r>
                <a:rPr lang="en-US" sz="2000" baseline="30000" dirty="0" smtClean="0"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03400" y="5333999"/>
            <a:ext cx="5410200" cy="953195"/>
            <a:chOff x="1803400" y="5333999"/>
            <a:chExt cx="5410200" cy="953195"/>
          </a:xfrm>
        </p:grpSpPr>
        <p:sp>
          <p:nvSpPr>
            <p:cNvPr id="13" name="Rounded Rectangle 12"/>
            <p:cNvSpPr/>
            <p:nvPr/>
          </p:nvSpPr>
          <p:spPr>
            <a:xfrm>
              <a:off x="1803400" y="5333999"/>
              <a:ext cx="5410200" cy="9531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5400814"/>
              <a:ext cx="480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Explore the transition from soft physics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to the dominance of QCD quarks and gluons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2600" y="284202"/>
            <a:ext cx="5410200" cy="2218730"/>
            <a:chOff x="1752600" y="284202"/>
            <a:chExt cx="5410200" cy="2218730"/>
          </a:xfrm>
        </p:grpSpPr>
        <p:sp>
          <p:nvSpPr>
            <p:cNvPr id="11" name="Rounded Rectangle 10"/>
            <p:cNvSpPr/>
            <p:nvPr/>
          </p:nvSpPr>
          <p:spPr>
            <a:xfrm>
              <a:off x="1752600" y="284202"/>
              <a:ext cx="5410200" cy="2218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65313" y="284202"/>
              <a:ext cx="5068887" cy="2055992"/>
              <a:chOff x="1865313" y="284202"/>
              <a:chExt cx="5068887" cy="205599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81400" y="284202"/>
                <a:ext cx="19185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CLAS12 Proposal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65313" y="838200"/>
                <a:ext cx="5068887" cy="1501994"/>
                <a:chOff x="1865313" y="838200"/>
                <a:chExt cx="5068887" cy="1501994"/>
              </a:xfrm>
            </p:grpSpPr>
            <p:graphicFrame>
              <p:nvGraphicFramePr>
                <p:cNvPr id="3" name="Object 2"/>
                <p:cNvGraphicFramePr>
                  <a:graphicFrameLocks noChangeAspect="1"/>
                </p:cNvGraphicFramePr>
                <p:nvPr/>
              </p:nvGraphicFramePr>
              <p:xfrm>
                <a:off x="1865313" y="1484531"/>
                <a:ext cx="5068887" cy="855663"/>
              </p:xfrm>
              <a:graphic>
                <a:graphicData uri="http://schemas.openxmlformats.org/presentationml/2006/ole">
                  <p:oleObj spid="_x0000_s100354" name="Equation" r:id="rId3" imgW="2933700" imgH="495300" progId="Equation.DSMT4">
                    <p:embed/>
                  </p:oleObj>
                </a:graphicData>
              </a:graphic>
            </p:graphicFrame>
            <p:sp>
              <p:nvSpPr>
                <p:cNvPr id="9" name="Rectangle 8"/>
                <p:cNvSpPr/>
                <p:nvPr/>
              </p:nvSpPr>
              <p:spPr>
                <a:xfrm>
                  <a:off x="2362200" y="838200"/>
                  <a:ext cx="4572000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dirty="0" smtClean="0"/>
                    <a:t> Exclusive Vector Meson </a:t>
                  </a:r>
                  <a:r>
                    <a:rPr lang="en-US" dirty="0" err="1" smtClean="0"/>
                    <a:t>Electroproduction</a:t>
                  </a:r>
                  <a:r>
                    <a:rPr lang="en-US" dirty="0" smtClean="0"/>
                    <a:t> with CLAS12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81000" y="3276600"/>
            <a:ext cx="8458200" cy="1612900"/>
            <a:chOff x="381000" y="3276600"/>
            <a:chExt cx="8458200" cy="1612900"/>
          </a:xfrm>
        </p:grpSpPr>
        <p:sp>
          <p:nvSpPr>
            <p:cNvPr id="8" name="Rectangle 7"/>
            <p:cNvSpPr/>
            <p:nvPr/>
          </p:nvSpPr>
          <p:spPr>
            <a:xfrm>
              <a:off x="381000" y="3276600"/>
              <a:ext cx="8458200" cy="161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458787" y="3505200"/>
            <a:ext cx="8275638" cy="465138"/>
          </p:xfrm>
          <a:graphic>
            <a:graphicData uri="http://schemas.openxmlformats.org/presentationml/2006/ole">
              <p:oleObj spid="_x0000_s102403" name="Equation" r:id="rId3" imgW="4749800" imgH="266700" progId="Equation.DSMT4">
                <p:embed/>
              </p:oleObj>
            </a:graphicData>
          </a:graphic>
        </p:graphicFrame>
        <p:graphicFrame>
          <p:nvGraphicFramePr>
            <p:cNvPr id="121860" name="Object 4"/>
            <p:cNvGraphicFramePr>
              <a:graphicFrameLocks noChangeAspect="1"/>
            </p:cNvGraphicFramePr>
            <p:nvPr/>
          </p:nvGraphicFramePr>
          <p:xfrm>
            <a:off x="2928938" y="4122738"/>
            <a:ext cx="5741987" cy="584200"/>
          </p:xfrm>
          <a:graphic>
            <a:graphicData uri="http://schemas.openxmlformats.org/presentationml/2006/ole">
              <p:oleObj spid="_x0000_s102404" name="Equation" r:id="rId4" imgW="2743200" imgH="279400" progId="Equation.DSMT4">
                <p:embed/>
              </p:oleObj>
            </a:graphicData>
          </a:graphic>
        </p:graphicFrame>
      </p:grpSp>
      <p:grpSp>
        <p:nvGrpSpPr>
          <p:cNvPr id="4" name="Group 13"/>
          <p:cNvGrpSpPr/>
          <p:nvPr/>
        </p:nvGrpSpPr>
        <p:grpSpPr>
          <a:xfrm>
            <a:off x="380999" y="990600"/>
            <a:ext cx="8445501" cy="1828800"/>
            <a:chOff x="380999" y="990600"/>
            <a:chExt cx="8445501" cy="1828800"/>
          </a:xfrm>
        </p:grpSpPr>
        <p:sp>
          <p:nvSpPr>
            <p:cNvPr id="7" name="Rectangle 6"/>
            <p:cNvSpPr/>
            <p:nvPr/>
          </p:nvSpPr>
          <p:spPr>
            <a:xfrm>
              <a:off x="380999" y="990600"/>
              <a:ext cx="8445501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1858" name="Object 2"/>
            <p:cNvGraphicFramePr>
              <a:graphicFrameLocks noChangeAspect="1"/>
            </p:cNvGraphicFramePr>
            <p:nvPr/>
          </p:nvGraphicFramePr>
          <p:xfrm>
            <a:off x="503238" y="1117600"/>
            <a:ext cx="7800975" cy="503238"/>
          </p:xfrm>
          <a:graphic>
            <a:graphicData uri="http://schemas.openxmlformats.org/presentationml/2006/ole">
              <p:oleObj spid="_x0000_s102402" name="Equation" r:id="rId5" imgW="4343400" imgH="279400" progId="Equation.DSMT4">
                <p:embed/>
              </p:oleObj>
            </a:graphicData>
          </a:graphic>
        </p:graphicFrame>
        <p:graphicFrame>
          <p:nvGraphicFramePr>
            <p:cNvPr id="121861" name="Object 5"/>
            <p:cNvGraphicFramePr>
              <a:graphicFrameLocks noChangeAspect="1"/>
            </p:cNvGraphicFramePr>
            <p:nvPr/>
          </p:nvGraphicFramePr>
          <p:xfrm>
            <a:off x="381000" y="2033588"/>
            <a:ext cx="5610225" cy="503237"/>
          </p:xfrm>
          <a:graphic>
            <a:graphicData uri="http://schemas.openxmlformats.org/presentationml/2006/ole">
              <p:oleObj spid="_x0000_s102405" name="Equation" r:id="rId6" imgW="3124200" imgH="279400" progId="Equation.DSMT4">
                <p:embed/>
              </p:oleObj>
            </a:graphicData>
          </a:graphic>
        </p:graphicFrame>
      </p:grpSp>
      <p:grpSp>
        <p:nvGrpSpPr>
          <p:cNvPr id="5" name="Group 15"/>
          <p:cNvGrpSpPr/>
          <p:nvPr/>
        </p:nvGrpSpPr>
        <p:grpSpPr>
          <a:xfrm>
            <a:off x="381000" y="5372100"/>
            <a:ext cx="8445500" cy="901700"/>
            <a:chOff x="381000" y="5372100"/>
            <a:chExt cx="8445500" cy="901700"/>
          </a:xfrm>
        </p:grpSpPr>
        <p:sp>
          <p:nvSpPr>
            <p:cNvPr id="9" name="Rectangle 8"/>
            <p:cNvSpPr/>
            <p:nvPr/>
          </p:nvSpPr>
          <p:spPr>
            <a:xfrm>
              <a:off x="381000" y="5372100"/>
              <a:ext cx="8445500" cy="901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1862" name="Object 6"/>
            <p:cNvGraphicFramePr>
              <a:graphicFrameLocks noChangeAspect="1"/>
            </p:cNvGraphicFramePr>
            <p:nvPr/>
          </p:nvGraphicFramePr>
          <p:xfrm>
            <a:off x="457200" y="5638800"/>
            <a:ext cx="6727825" cy="465137"/>
          </p:xfrm>
          <a:graphic>
            <a:graphicData uri="http://schemas.openxmlformats.org/presentationml/2006/ole">
              <p:oleObj spid="_x0000_s102406" name="Equation" r:id="rId7" imgW="3860800" imgH="266700" progId="Equation.DSMT4">
                <p:embed/>
              </p:oleObj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2667000" y="241012"/>
            <a:ext cx="323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Meson Decay Modes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125" y="73680"/>
            <a:ext cx="370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Goals of the experiment</a:t>
            </a:r>
            <a:endParaRPr lang="en-US" sz="280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918931" y="1969869"/>
          <a:ext cx="7697788" cy="558800"/>
        </p:xfrm>
        <a:graphic>
          <a:graphicData uri="http://schemas.openxmlformats.org/presentationml/2006/ole">
            <p:oleObj spid="_x0000_s103426" name="Equation" r:id="rId3" imgW="7696200" imgH="5588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6848" y="1173032"/>
            <a:ext cx="628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Goal-obtain information about all 5 structure functions available</a:t>
            </a:r>
          </a:p>
          <a:p>
            <a:r>
              <a:rPr lang="en-US" dirty="0" smtClean="0"/>
              <a:t> with polarized beam and </a:t>
            </a:r>
            <a:r>
              <a:rPr lang="en-US" dirty="0" err="1" smtClean="0"/>
              <a:t>unpolarized</a:t>
            </a:r>
            <a:r>
              <a:rPr lang="en-US" dirty="0" smtClean="0"/>
              <a:t> target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1295400" y="2819400"/>
            <a:ext cx="7115972" cy="3163480"/>
            <a:chOff x="1477731" y="3213218"/>
            <a:chExt cx="7115972" cy="3163480"/>
          </a:xfrm>
        </p:grpSpPr>
        <p:grpSp>
          <p:nvGrpSpPr>
            <p:cNvPr id="4" name="Group 13"/>
            <p:cNvGrpSpPr/>
            <p:nvPr/>
          </p:nvGrpSpPr>
          <p:grpSpPr>
            <a:xfrm>
              <a:off x="1516048" y="3213218"/>
              <a:ext cx="7077655" cy="381000"/>
              <a:chOff x="1306513" y="3201988"/>
              <a:chExt cx="7077655" cy="381000"/>
            </a:xfrm>
          </p:grpSpPr>
          <p:graphicFrame>
            <p:nvGraphicFramePr>
              <p:cNvPr id="116739" name="Object 3"/>
              <p:cNvGraphicFramePr>
                <a:graphicFrameLocks noChangeAspect="1"/>
              </p:cNvGraphicFramePr>
              <p:nvPr/>
            </p:nvGraphicFramePr>
            <p:xfrm>
              <a:off x="1306513" y="3201988"/>
              <a:ext cx="2425700" cy="381000"/>
            </p:xfrm>
            <a:graphic>
              <a:graphicData uri="http://schemas.openxmlformats.org/presentationml/2006/ole">
                <p:oleObj spid="_x0000_s103427" name="Equation" r:id="rId4" imgW="2425700" imgH="381000" progId="Equation.DSMT4">
                  <p:embed/>
                </p:oleObj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4011381" y="3213437"/>
                <a:ext cx="4372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obtained from </a:t>
                </a:r>
                <a:r>
                  <a:rPr lang="en-US" dirty="0" err="1" smtClean="0"/>
                  <a:t>cos(</a:t>
                </a:r>
                <a:r>
                  <a:rPr lang="en-US" i="1" dirty="0" err="1" smtClean="0">
                    <a:latin typeface="Symbol" charset="2"/>
                    <a:cs typeface="Symbol" charset="2"/>
                  </a:rPr>
                  <a:t>f</a:t>
                </a:r>
                <a:r>
                  <a:rPr lang="en-US" dirty="0" smtClean="0"/>
                  <a:t>)  and cos(2</a:t>
                </a:r>
                <a:r>
                  <a:rPr lang="en-US" i="1" dirty="0" smtClean="0">
                    <a:latin typeface="Symbol" charset="2"/>
                    <a:cs typeface="Symbol" charset="2"/>
                  </a:rPr>
                  <a:t>f</a:t>
                </a:r>
                <a:r>
                  <a:rPr lang="en-US" dirty="0" smtClean="0"/>
                  <a:t>)  with </a:t>
                </a:r>
                <a:r>
                  <a:rPr lang="en-US" i="1" dirty="0" err="1" smtClean="0">
                    <a:latin typeface="Times New Roman"/>
                    <a:cs typeface="Times New Roman"/>
                  </a:rPr>
                  <a:t>h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/>
                  <a:t>= 0</a:t>
                </a:r>
              </a:p>
              <a:p>
                <a:endParaRPr lang="en-US" dirty="0"/>
              </a:p>
            </p:txBody>
          </p:sp>
        </p:grpSp>
        <p:graphicFrame>
          <p:nvGraphicFramePr>
            <p:cNvPr id="116741" name="Object 5"/>
            <p:cNvGraphicFramePr>
              <a:graphicFrameLocks noChangeAspect="1"/>
            </p:cNvGraphicFramePr>
            <p:nvPr/>
          </p:nvGraphicFramePr>
          <p:xfrm>
            <a:off x="1477731" y="3938369"/>
            <a:ext cx="1041400" cy="304800"/>
          </p:xfrm>
          <a:graphic>
            <a:graphicData uri="http://schemas.openxmlformats.org/presentationml/2006/ole">
              <p:oleObj spid="_x0000_s103428" name="Equation" r:id="rId5" imgW="1041400" imgH="304800" progId="Equation.DSMT4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519131" y="3873837"/>
              <a:ext cx="4606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–angular distribution of meson decay products.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2021" y="5267235"/>
              <a:ext cx="4605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Beam spin cross section differences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408014" y="5728900"/>
            <a:ext cx="2205269" cy="647798"/>
          </p:xfrm>
          <a:graphic>
            <a:graphicData uri="http://schemas.openxmlformats.org/presentationml/2006/ole">
              <p:oleObj spid="_x0000_s103429" name="Equation" r:id="rId6" imgW="2032000" imgH="596900" progId="Equation.DSMT4">
                <p:embed/>
              </p:oleObj>
            </a:graphicData>
          </a:graphic>
        </p:graphicFrame>
        <p:graphicFrame>
          <p:nvGraphicFramePr>
            <p:cNvPr id="116745" name="Object 9"/>
            <p:cNvGraphicFramePr>
              <a:graphicFrameLocks noChangeAspect="1"/>
            </p:cNvGraphicFramePr>
            <p:nvPr/>
          </p:nvGraphicFramePr>
          <p:xfrm>
            <a:off x="1566848" y="4864100"/>
            <a:ext cx="812800" cy="304800"/>
          </p:xfrm>
          <a:graphic>
            <a:graphicData uri="http://schemas.openxmlformats.org/presentationml/2006/ole">
              <p:oleObj spid="_x0000_s103430" name="Equation" r:id="rId7" imgW="812800" imgH="304800" progId="Equation.DSMT4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2336800" y="4470282"/>
            <a:ext cx="240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spin asymmetries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0738" y="711367"/>
            <a:ext cx="271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Structure Functions: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5108575"/>
          <a:ext cx="4151312" cy="590550"/>
        </p:xfrm>
        <a:graphic>
          <a:graphicData uri="http://schemas.openxmlformats.org/presentationml/2006/ole">
            <p:oleObj spid="_x0000_s41986" name="Equation" r:id="rId3" imgW="2946400" imgH="4191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81444" y="5715000"/>
          <a:ext cx="1968500" cy="731655"/>
        </p:xfrm>
        <a:graphic>
          <a:graphicData uri="http://schemas.openxmlformats.org/presentationml/2006/ole">
            <p:oleObj spid="_x0000_s41987" name="Equation" r:id="rId4" imgW="1435100" imgH="5334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71856" y="162580"/>
            <a:ext cx="227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L/T separation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67001" y="947410"/>
            <a:ext cx="3581400" cy="3700789"/>
            <a:chOff x="2667001" y="947410"/>
            <a:chExt cx="3581400" cy="3700789"/>
          </a:xfrm>
        </p:grpSpPr>
        <p:sp>
          <p:nvSpPr>
            <p:cNvPr id="8" name="Rectangle 7"/>
            <p:cNvSpPr/>
            <p:nvPr/>
          </p:nvSpPr>
          <p:spPr>
            <a:xfrm>
              <a:off x="2667001" y="947410"/>
              <a:ext cx="3581400" cy="3700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pic>
          <p:nvPicPr>
            <p:cNvPr id="2" name="Picture 1" descr="ref_fram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6067" t="72718" r="50101"/>
                <a:stretch>
                  <a:fillRect/>
                </a:stretch>
              </p:blipFill>
            </mc:Choice>
            <mc:Fallback>
              <p:blipFill>
                <a:blip r:embed="rId6"/>
                <a:srcRect l="26067" t="72718" r="50101"/>
                <a:stretch>
                  <a:fillRect/>
                </a:stretch>
              </p:blipFill>
            </mc:Fallback>
          </mc:AlternateContent>
          <p:spPr>
            <a:xfrm>
              <a:off x="3035300" y="1651000"/>
              <a:ext cx="2971800" cy="27860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81444" y="986879"/>
              <a:ext cx="1674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Helicity</a:t>
              </a:r>
              <a:r>
                <a:rPr lang="en-US" sz="2000" dirty="0" smtClean="0"/>
                <a:t> Frame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35290"/>
            <a:ext cx="1931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Simulations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81972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Extensive simulations were carried out </a:t>
            </a:r>
          </a:p>
          <a:p>
            <a:r>
              <a:rPr lang="en-US" sz="2400" dirty="0" smtClean="0"/>
              <a:t>for all 4 mesons channels.</a:t>
            </a:r>
          </a:p>
          <a:p>
            <a:endParaRPr lang="en-US" sz="2400" dirty="0" smtClean="0"/>
          </a:p>
          <a:p>
            <a:r>
              <a:rPr lang="en-US" sz="2400" dirty="0" smtClean="0"/>
              <a:t>In general, statistics are quite good due to </a:t>
            </a:r>
          </a:p>
          <a:p>
            <a:r>
              <a:rPr lang="en-US" sz="2400" dirty="0" smtClean="0"/>
              <a:t>large acceptance, high luminosity and efficient PID</a:t>
            </a:r>
          </a:p>
          <a:p>
            <a:endParaRPr lang="en-US" sz="2400" dirty="0" smtClean="0"/>
          </a:p>
          <a:p>
            <a:r>
              <a:rPr lang="en-US" sz="2400" dirty="0" smtClean="0"/>
              <a:t>Compared with previously successful CLAS 6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en-US" sz="2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 smtClean="0"/>
              <a:t> experiments, statistics will increase by factor ~10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89576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400" i="1" baseline="30000" dirty="0" smtClean="0">
                <a:solidFill>
                  <a:srgbClr val="0000FF"/>
                </a:solidFill>
                <a:latin typeface="+mj-lt"/>
                <a:cs typeface="Symbol" charset="2"/>
              </a:rPr>
              <a:t>0</a:t>
            </a:r>
            <a:r>
              <a:rPr lang="en-US" sz="3200" dirty="0" smtClean="0">
                <a:solidFill>
                  <a:srgbClr val="0000FF"/>
                </a:solidFill>
              </a:rPr>
              <a:t> channel simulations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914400" y="2357438"/>
            <a:ext cx="7848600" cy="2747962"/>
            <a:chOff x="914400" y="2357438"/>
            <a:chExt cx="7848600" cy="2747962"/>
          </a:xfrm>
        </p:grpSpPr>
        <p:sp>
          <p:nvSpPr>
            <p:cNvPr id="4" name="Rectangle 3"/>
            <p:cNvSpPr/>
            <p:nvPr/>
          </p:nvSpPr>
          <p:spPr>
            <a:xfrm>
              <a:off x="914400" y="2357438"/>
              <a:ext cx="7848600" cy="27479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035" name="Object 3"/>
            <p:cNvGraphicFramePr>
              <a:graphicFrameLocks noChangeAspect="1"/>
            </p:cNvGraphicFramePr>
            <p:nvPr/>
          </p:nvGraphicFramePr>
          <p:xfrm>
            <a:off x="1308100" y="2357438"/>
            <a:ext cx="6940550" cy="2576512"/>
          </p:xfrm>
          <a:graphic>
            <a:graphicData uri="http://schemas.openxmlformats.org/presentationml/2006/ole">
              <p:oleObj spid="_x0000_s132098" name="Equation" r:id="rId3" imgW="3695700" imgH="1371600" progId="Equation.DSMT4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19693" y="477845"/>
            <a:ext cx="6847103" cy="6380155"/>
            <a:chOff x="457200" y="-1432392"/>
            <a:chExt cx="8360716" cy="7800926"/>
          </a:xfrm>
        </p:grpSpPr>
        <p:sp>
          <p:nvSpPr>
            <p:cNvPr id="15" name="TextBox 14"/>
            <p:cNvSpPr txBox="1"/>
            <p:nvPr/>
          </p:nvSpPr>
          <p:spPr>
            <a:xfrm>
              <a:off x="2136006" y="5585365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7200" y="-1432392"/>
              <a:ext cx="8360716" cy="7800926"/>
              <a:chOff x="256480" y="-616959"/>
              <a:chExt cx="8360716" cy="7800926"/>
            </a:xfrm>
          </p:grpSpPr>
          <p:pic>
            <p:nvPicPr>
              <p:cNvPr id="5" name="Picture 4" descr="sec_all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rcRect b="13023"/>
                  <a:stretch>
                    <a:fillRect/>
                  </a:stretch>
                </p:blipFill>
              </mc:Choice>
              <mc:Fallback>
                <p:blipFill>
                  <a:blip r:embed="rId3"/>
                  <a:srcRect b="13023"/>
                  <a:stretch>
                    <a:fillRect/>
                  </a:stretch>
                </p:blipFill>
              </mc:Fallback>
            </mc:AlternateContent>
            <p:spPr>
              <a:xfrm>
                <a:off x="256480" y="-74708"/>
                <a:ext cx="7896920" cy="6627908"/>
              </a:xfrm>
              <a:prstGeom prst="rect">
                <a:avLst/>
              </a:prstGeom>
            </p:spPr>
          </p:pic>
          <p:sp>
            <p:nvSpPr>
              <p:cNvPr id="6" name="Arc 5"/>
              <p:cNvSpPr/>
              <p:nvPr/>
            </p:nvSpPr>
            <p:spPr>
              <a:xfrm rot="18563056">
                <a:off x="1299916" y="2261160"/>
                <a:ext cx="7800926" cy="2044687"/>
              </a:xfrm>
              <a:prstGeom prst="arc">
                <a:avLst>
                  <a:gd name="adj1" fmla="val 51247"/>
                  <a:gd name="adj2" fmla="val 0"/>
                </a:avLst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295400" y="6291590"/>
                <a:ext cx="7321796" cy="566410"/>
                <a:chOff x="1295400" y="6291590"/>
                <a:chExt cx="7321796" cy="566410"/>
              </a:xfrm>
            </p:grpSpPr>
            <p:pic>
              <p:nvPicPr>
                <p:cNvPr id="7" name="Picture 6" descr="sec_all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"/>
                    <a:srcRect l="14190" t="91329" b="2671"/>
                    <a:stretch>
                      <a:fillRect/>
                    </a:stretch>
                  </p:blipFill>
                </mc:Choice>
                <mc:Fallback>
                  <p:blipFill>
                    <a:blip r:embed="rId3"/>
                    <a:srcRect l="14190" t="91329" b="267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295400" y="6400798"/>
                  <a:ext cx="6858000" cy="457202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8146803" y="6291590"/>
                  <a:ext cx="4703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x</a:t>
                  </a:r>
                  <a:r>
                    <a:rPr lang="en-US" sz="2800" baseline="-25000" dirty="0" err="1" smtClean="0"/>
                    <a:t>B</a:t>
                  </a:r>
                  <a:endParaRPr lang="en-US" sz="2800" baseline="-250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 rot="16200000">
                <a:off x="244292" y="1202619"/>
                <a:ext cx="547596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r>
                  <a:rPr lang="en-US" sz="2800" baseline="30000" dirty="0" smtClean="0"/>
                  <a:t>2</a:t>
                </a:r>
                <a:endParaRPr lang="en-US" sz="2800" baseline="30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9700" y="6031466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GeV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79700" y="0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13 GeV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91400" y="6368534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35240" y="6070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76200"/>
            <a:ext cx="8915400" cy="6458010"/>
            <a:chOff x="0" y="76200"/>
            <a:chExt cx="8915400" cy="645801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76200"/>
              <a:ext cx="8915400" cy="6458010"/>
              <a:chOff x="0" y="76200"/>
              <a:chExt cx="8915400" cy="64580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76200"/>
                <a:ext cx="8915400" cy="6057900"/>
                <a:chOff x="0" y="-158254"/>
                <a:chExt cx="8915400" cy="6057900"/>
              </a:xfrm>
            </p:grpSpPr>
            <p:pic>
              <p:nvPicPr>
                <p:cNvPr id="3" name="Picture 2" descr="sec_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"/>
                    <a:srcRect l="14036" t="3713" r="4691" b="14281"/>
                    <a:stretch>
                      <a:fillRect/>
                    </a:stretch>
                  </p:blipFill>
                </mc:Choice>
                <mc:Fallback>
                  <p:blipFill>
                    <a:blip r:embed="rId3"/>
                    <a:srcRect l="14036" t="3713" r="4691" b="1428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578100" y="-158254"/>
                  <a:ext cx="6337300" cy="6057900"/>
                </a:xfrm>
                <a:prstGeom prst="rect">
                  <a:avLst/>
                </a:prstGeom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0" y="222745"/>
                  <a:ext cx="2443203" cy="2291854"/>
                  <a:chOff x="0" y="222745"/>
                  <a:chExt cx="2443203" cy="2291854"/>
                </a:xfrm>
              </p:grpSpPr>
              <p:pic>
                <p:nvPicPr>
                  <p:cNvPr id="4" name="Picture 3" descr="sec_all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0" y="222745"/>
                    <a:ext cx="2337599" cy="2291854"/>
                  </a:xfrm>
                  <a:prstGeom prst="rect">
                    <a:avLst/>
                  </a:prstGeom>
                </p:spPr>
              </p:pic>
              <p:sp>
                <p:nvSpPr>
                  <p:cNvPr id="5" name="Oval 4"/>
                  <p:cNvSpPr/>
                  <p:nvPr/>
                </p:nvSpPr>
                <p:spPr>
                  <a:xfrm>
                    <a:off x="1782004" y="222746"/>
                    <a:ext cx="661199" cy="615454"/>
                  </a:xfrm>
                  <a:prstGeom prst="ellipse">
                    <a:avLst/>
                  </a:prstGeom>
                  <a:noFill/>
                  <a:ln w="635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TextBox 10"/>
              <p:cNvSpPr txBox="1"/>
              <p:nvPr/>
            </p:nvSpPr>
            <p:spPr>
              <a:xfrm rot="16200000">
                <a:off x="1397089" y="2838301"/>
                <a:ext cx="19619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d</a:t>
                </a:r>
                <a:r>
                  <a:rPr lang="en-US" sz="2000" dirty="0" err="1" smtClean="0">
                    <a:latin typeface="Symbol" charset="2"/>
                    <a:cs typeface="Symbol" charset="2"/>
                  </a:rPr>
                  <a:t>s</a:t>
                </a:r>
                <a:r>
                  <a:rPr lang="en-US" sz="2000" dirty="0" err="1" smtClean="0"/>
                  <a:t>/dt</a:t>
                </a:r>
                <a:r>
                  <a:rPr lang="en-US" dirty="0" smtClean="0"/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 smtClean="0">
                    <a:latin typeface="Symbol" charset="2"/>
                    <a:cs typeface="Symbol" charset="2"/>
                  </a:rPr>
                  <a:t> m</a:t>
                </a:r>
                <a:r>
                  <a:rPr lang="en-US" sz="1600" dirty="0" smtClean="0">
                    <a:latin typeface="+mj-lt"/>
                    <a:cs typeface="Symbol" charset="2"/>
                  </a:rPr>
                  <a:t>b</a:t>
                </a:r>
                <a:r>
                  <a:rPr lang="en-US" sz="1600" dirty="0" smtClean="0"/>
                  <a:t>/GeV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48349" y="6134100"/>
                <a:ext cx="1085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-</a:t>
                </a:r>
                <a:r>
                  <a:rPr lang="en-US" sz="2000" dirty="0" err="1" smtClean="0"/>
                  <a:t>t</a:t>
                </a:r>
                <a:r>
                  <a:rPr lang="en-US" dirty="0" smtClean="0"/>
                  <a:t> </a:t>
                </a:r>
                <a:r>
                  <a:rPr lang="en-US" sz="1600" dirty="0" smtClean="0"/>
                  <a:t>(GeV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530600" y="6069568"/>
              <a:ext cx="494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78746" y="6070600"/>
            <a:ext cx="4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1" y="1417638"/>
            <a:ext cx="6867524" cy="2620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1" y="4572000"/>
            <a:ext cx="6867524" cy="200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212179"/>
            <a:ext cx="4305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3200" dirty="0" smtClean="0">
                <a:latin typeface="Symbol" charset="2"/>
                <a:cs typeface="Symbol" charset="2"/>
              </a:rPr>
              <a:t>   </a:t>
            </a:r>
            <a:r>
              <a:rPr lang="en-US" sz="3200" dirty="0" smtClean="0">
                <a:solidFill>
                  <a:srgbClr val="0000FF"/>
                </a:solidFill>
              </a:rPr>
              <a:t>simulations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68513" y="1417638"/>
          <a:ext cx="5168900" cy="2481262"/>
        </p:xfrm>
        <a:graphic>
          <a:graphicData uri="http://schemas.openxmlformats.org/presentationml/2006/ole">
            <p:oleObj spid="_x0000_s128002" name="Equation" r:id="rId3" imgW="3098800" imgH="1485900" progId="Equation.DSMT4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514600" y="4800600"/>
          <a:ext cx="4457700" cy="1449659"/>
        </p:xfrm>
        <a:graphic>
          <a:graphicData uri="http://schemas.openxmlformats.org/presentationml/2006/ole">
            <p:oleObj spid="_x0000_s128003" name="Equation" r:id="rId4" imgW="2578100" imgH="838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-res-vs-p-slic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76162" y="990600"/>
            <a:ext cx="5031088" cy="51816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266700"/>
          <a:ext cx="1472184" cy="533400"/>
        </p:xfrm>
        <a:graphic>
          <a:graphicData uri="http://schemas.openxmlformats.org/presentationml/2006/ole">
            <p:oleObj spid="_x0000_s32770" name="Equation" r:id="rId5" imgW="876300" imgH="3175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990600"/>
            <a:ext cx="6705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000" dirty="0" smtClean="0"/>
              <a:t>What do we want to do at 12 </a:t>
            </a:r>
            <a:r>
              <a:rPr lang="en-US" sz="2000" dirty="0" err="1" smtClean="0"/>
              <a:t>GeV</a:t>
            </a:r>
            <a:r>
              <a:rPr lang="en-US" sz="2000" dirty="0" smtClean="0"/>
              <a:t>?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Approach </a:t>
            </a:r>
            <a:r>
              <a:rPr lang="en-US" dirty="0" smtClean="0"/>
              <a:t>to the small–size </a:t>
            </a:r>
            <a:r>
              <a:rPr lang="en-US" dirty="0" smtClean="0"/>
              <a:t>regime</a:t>
            </a:r>
          </a:p>
          <a:p>
            <a:pPr marL="342900" indent="-342900">
              <a:buAutoNum type="alphaLcParenBoth"/>
            </a:pP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Learn about short–range nucleon and meson </a:t>
            </a:r>
            <a:r>
              <a:rPr lang="en-US" dirty="0" smtClean="0"/>
              <a:t>structure</a:t>
            </a:r>
          </a:p>
          <a:p>
            <a:pPr marL="342900" indent="-34290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701534"/>
            <a:ext cx="356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12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r>
              <a:rPr lang="en-US" sz="2400" dirty="0" smtClean="0">
                <a:solidFill>
                  <a:srgbClr val="FF0000"/>
                </a:solidFill>
              </a:rPr>
              <a:t> the right energy?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-vs-q2_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140" r="8170"/>
              <a:stretch>
                <a:fillRect/>
              </a:stretch>
            </p:blipFill>
          </mc:Choice>
          <mc:Fallback>
            <p:blipFill>
              <a:blip r:embed="rId3"/>
              <a:srcRect l="8140" r="8170"/>
              <a:stretch>
                <a:fillRect/>
              </a:stretch>
            </p:blipFill>
          </mc:Fallback>
        </mc:AlternateContent>
        <p:spPr>
          <a:xfrm>
            <a:off x="450850" y="1295400"/>
            <a:ext cx="4191000" cy="4800600"/>
          </a:xfrm>
          <a:prstGeom prst="rect">
            <a:avLst/>
          </a:prstGeom>
        </p:spPr>
      </p:pic>
      <p:pic>
        <p:nvPicPr>
          <p:cNvPr id="6" name="Picture 5" descr="q2_vsW_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85523" t="18088" r="6918" b="30291"/>
              <a:stretch>
                <a:fillRect/>
              </a:stretch>
            </p:blipFill>
          </mc:Choice>
          <mc:Fallback>
            <p:blipFill>
              <a:blip r:embed="rId5"/>
              <a:srcRect l="85523" t="18088" r="6918" b="30291"/>
              <a:stretch>
                <a:fillRect/>
              </a:stretch>
            </p:blipFill>
          </mc:Fallback>
        </mc:AlternateContent>
        <p:spPr>
          <a:xfrm>
            <a:off x="8375650" y="1382426"/>
            <a:ext cx="469900" cy="440877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719638" y="1219200"/>
            <a:ext cx="3173412" cy="4978400"/>
            <a:chOff x="4725988" y="457200"/>
            <a:chExt cx="3173412" cy="4978400"/>
          </a:xfrm>
        </p:grpSpPr>
        <p:grpSp>
          <p:nvGrpSpPr>
            <p:cNvPr id="13" name="Group 12"/>
            <p:cNvGrpSpPr/>
            <p:nvPr/>
          </p:nvGrpSpPr>
          <p:grpSpPr>
            <a:xfrm>
              <a:off x="5016500" y="457200"/>
              <a:ext cx="2882900" cy="4978400"/>
              <a:chOff x="5016500" y="533400"/>
              <a:chExt cx="2882900" cy="46482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016500" y="533400"/>
                <a:ext cx="2882900" cy="4648200"/>
                <a:chOff x="5018088" y="533400"/>
                <a:chExt cx="2882900" cy="4648200"/>
              </a:xfrm>
            </p:grpSpPr>
            <p:pic>
              <p:nvPicPr>
                <p:cNvPr id="3" name="Picture 2" descr="q2_vsW_acc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 l="26768" t="16667" r="26858" b="25555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 l="26768" t="16667" r="26858" b="2555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8088" y="533400"/>
                  <a:ext cx="2882900" cy="4648200"/>
                </a:xfrm>
                <a:prstGeom prst="rect">
                  <a:avLst/>
                </a:prstGeom>
              </p:spPr>
            </p:pic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5899150" y="2635250"/>
                  <a:ext cx="3898900" cy="1588"/>
                </a:xfrm>
                <a:prstGeom prst="line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rot="5400000">
                <a:off x="3080544" y="2634456"/>
                <a:ext cx="3898900" cy="1588"/>
              </a:xfrm>
              <a:prstGeom prst="line">
                <a:avLst/>
              </a:prstGeom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 descr="t-vs-q2_acc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8140" r="85773" b="4762"/>
                <a:stretch>
                  <a:fillRect/>
                </a:stretch>
              </p:blipFill>
            </mc:Choice>
            <mc:Fallback>
              <p:blipFill>
                <a:blip r:embed="rId3"/>
                <a:srcRect l="8140" r="85773" b="4762"/>
                <a:stretch>
                  <a:fillRect/>
                </a:stretch>
              </p:blipFill>
            </mc:Fallback>
          </mc:AlternateContent>
          <p:spPr>
            <a:xfrm>
              <a:off x="4725988" y="533400"/>
              <a:ext cx="304800" cy="45720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350471" y="38100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Acceptance -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smtClean="0"/>
              <a:t> K</a:t>
            </a:r>
            <a:r>
              <a:rPr lang="en-US" sz="2400" baseline="30000" dirty="0" smtClean="0"/>
              <a:t>+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38200" y="171131"/>
            <a:ext cx="7467601" cy="3429000"/>
            <a:chOff x="380999" y="228600"/>
            <a:chExt cx="8289925" cy="4114800"/>
          </a:xfrm>
        </p:grpSpPr>
        <p:sp>
          <p:nvSpPr>
            <p:cNvPr id="7" name="Rectangle 6"/>
            <p:cNvSpPr/>
            <p:nvPr/>
          </p:nvSpPr>
          <p:spPr>
            <a:xfrm>
              <a:off x="380999" y="228600"/>
              <a:ext cx="8289925" cy="411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8000" y="266700"/>
              <a:ext cx="5753100" cy="3937000"/>
            </a:xfrm>
            <a:prstGeom prst="rect">
              <a:avLst/>
            </a:prstGeom>
          </p:spPr>
        </p:pic>
      </p:grpSp>
      <p:grpSp>
        <p:nvGrpSpPr>
          <p:cNvPr id="3" name="Group 10"/>
          <p:cNvGrpSpPr/>
          <p:nvPr/>
        </p:nvGrpSpPr>
        <p:grpSpPr>
          <a:xfrm>
            <a:off x="838202" y="4133531"/>
            <a:ext cx="7467600" cy="2057400"/>
            <a:chOff x="381000" y="4432300"/>
            <a:chExt cx="8289925" cy="2273300"/>
          </a:xfrm>
        </p:grpSpPr>
        <p:sp>
          <p:nvSpPr>
            <p:cNvPr id="8" name="Rectangle 7"/>
            <p:cNvSpPr/>
            <p:nvPr/>
          </p:nvSpPr>
          <p:spPr>
            <a:xfrm>
              <a:off x="381000" y="4432300"/>
              <a:ext cx="8289925" cy="227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rcRect b="46129"/>
            <a:stretch>
              <a:fillRect/>
            </a:stretch>
          </p:blipFill>
          <p:spPr>
            <a:xfrm>
              <a:off x="1733550" y="4508500"/>
              <a:ext cx="5753100" cy="2133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910020" y="6368534"/>
            <a:ext cx="223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backup slides follow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4711700" y="1264498"/>
            <a:ext cx="4051300" cy="2954988"/>
            <a:chOff x="1358900" y="1429434"/>
            <a:chExt cx="4062942" cy="2749954"/>
          </a:xfrm>
        </p:grpSpPr>
        <p:sp>
          <p:nvSpPr>
            <p:cNvPr id="7" name="Rectangle 6"/>
            <p:cNvSpPr/>
            <p:nvPr/>
          </p:nvSpPr>
          <p:spPr>
            <a:xfrm>
              <a:off x="1358900" y="3640322"/>
              <a:ext cx="4062942" cy="539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1429435"/>
              <a:ext cx="4050241" cy="2132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1429434"/>
              <a:ext cx="3787578" cy="2663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Statistics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Average </a:t>
              </a:r>
              <a:r>
                <a:rPr lang="en-US" sz="1600" dirty="0" smtClean="0"/>
                <a:t>acceptance </a:t>
              </a:r>
              <a:r>
                <a:rPr lang="en-US" sz="2000" dirty="0" smtClean="0"/>
                <a:t>≃</a:t>
              </a:r>
              <a:r>
                <a:rPr lang="en-US" sz="1600" dirty="0" smtClean="0"/>
                <a:t> 10 to 50%. </a:t>
              </a:r>
            </a:p>
            <a:p>
              <a:r>
                <a:rPr lang="en-US" sz="1400" dirty="0" smtClean="0"/>
                <a:t>  (depending on kinematics</a:t>
              </a:r>
              <a:r>
                <a:rPr lang="en-US" sz="1400" dirty="0" smtClean="0"/>
                <a:t>)</a:t>
              </a:r>
              <a:endParaRPr lang="en-US" sz="1400" dirty="0" smtClean="0"/>
            </a:p>
            <a:p>
              <a:endParaRPr lang="en-US" sz="1600" dirty="0" smtClean="0">
                <a:solidFill>
                  <a:srgbClr val="0000FF"/>
                </a:solidFill>
              </a:endParaRP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Systematics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pPr marL="342900" indent="-342900"/>
              <a:r>
                <a:rPr lang="en-US" sz="1600" dirty="0" smtClean="0"/>
                <a:t>Background subtraction~ few % (</a:t>
              </a:r>
              <a:r>
                <a:rPr lang="en-US" sz="1400" dirty="0" smtClean="0"/>
                <a:t>sharp state</a:t>
              </a:r>
              <a:r>
                <a:rPr lang="en-US" sz="1600" dirty="0" smtClean="0"/>
                <a:t>)</a:t>
              </a:r>
            </a:p>
            <a:p>
              <a:pPr marL="342900" indent="-342900"/>
              <a:r>
                <a:rPr lang="en-US" sz="1600" dirty="0" smtClean="0"/>
                <a:t>Acceptance </a:t>
              </a:r>
              <a:r>
                <a:rPr lang="en-US" sz="1600" dirty="0" smtClean="0"/>
                <a:t>~5</a:t>
              </a:r>
              <a:r>
                <a:rPr lang="en-US" sz="1600" dirty="0" smtClean="0"/>
                <a:t>-10 % </a:t>
              </a:r>
              <a:endParaRPr lang="en-US" sz="1600" dirty="0" smtClean="0"/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dirty="0" smtClean="0">
                  <a:solidFill>
                    <a:srgbClr val="0000FF"/>
                  </a:solidFill>
                </a:rPr>
                <a:t>Net</a:t>
              </a:r>
              <a:r>
                <a:rPr lang="en-US" dirty="0" smtClean="0"/>
                <a:t>: </a:t>
              </a:r>
              <a:r>
                <a:rPr lang="en-US" dirty="0" smtClean="0">
                  <a:latin typeface="Symbol" charset="2"/>
                  <a:cs typeface="Symbol" charset="2"/>
                </a:rPr>
                <a:t> </a:t>
              </a:r>
              <a:r>
                <a:rPr lang="en-US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dirty="0" smtClean="0"/>
                <a:t>  ~7-12%</a:t>
              </a:r>
            </a:p>
            <a:p>
              <a:endParaRPr lang="en-US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71800" y="596900"/>
            <a:ext cx="311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Errors on cross sections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4571" y="1290934"/>
            <a:ext cx="4275529" cy="2954988"/>
            <a:chOff x="144071" y="1264498"/>
            <a:chExt cx="4275529" cy="2954988"/>
          </a:xfrm>
        </p:grpSpPr>
        <p:sp>
          <p:nvSpPr>
            <p:cNvPr id="11" name="Rectangle 10"/>
            <p:cNvSpPr/>
            <p:nvPr/>
          </p:nvSpPr>
          <p:spPr>
            <a:xfrm>
              <a:off x="144071" y="3603266"/>
              <a:ext cx="3894529" cy="616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071" y="1264498"/>
              <a:ext cx="3894529" cy="229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071" y="1447800"/>
              <a:ext cx="4275529" cy="265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Statistics</a:t>
              </a:r>
              <a:endParaRPr lang="en-US" sz="1400" dirty="0" smtClean="0"/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⇒Statistics: </a:t>
              </a:r>
              <a:r>
                <a:rPr lang="en-US" sz="1600" u="sng" dirty="0" smtClean="0"/>
                <a:t>very</a:t>
              </a:r>
              <a:r>
                <a:rPr lang="en-US" sz="1600" dirty="0" smtClean="0"/>
                <a:t> </a:t>
              </a:r>
              <a:r>
                <a:rPr lang="en-US" sz="1600" u="sng" dirty="0" smtClean="0"/>
                <a:t>high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Average </a:t>
              </a:r>
              <a:r>
                <a:rPr lang="en-US" sz="1600" dirty="0" smtClean="0"/>
                <a:t>acceptance </a:t>
              </a:r>
              <a:r>
                <a:rPr lang="en-US" sz="2000" dirty="0" smtClean="0"/>
                <a:t>≃</a:t>
              </a:r>
              <a:r>
                <a:rPr lang="en-US" sz="1600" dirty="0" smtClean="0"/>
                <a:t> 10 to 30%. </a:t>
              </a:r>
            </a:p>
            <a:p>
              <a:r>
                <a:rPr lang="en-US" sz="1400" dirty="0" smtClean="0"/>
                <a:t>  (depending on kinematics)</a:t>
              </a:r>
            </a:p>
            <a:p>
              <a:endParaRPr lang="en-US" sz="1600" u="sng" baseline="30000" dirty="0" smtClean="0"/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Systematics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pPr marL="342900" indent="-342900"/>
              <a:r>
                <a:rPr lang="en-US" sz="1600" dirty="0" smtClean="0"/>
                <a:t> Background subtraction: </a:t>
              </a:r>
              <a:r>
                <a:rPr lang="en-US" sz="1600" dirty="0" err="1" smtClean="0"/>
                <a:t>systematics</a:t>
              </a:r>
              <a:r>
                <a:rPr lang="en-US" sz="1600" dirty="0" smtClean="0"/>
                <a:t>  </a:t>
              </a:r>
              <a:r>
                <a:rPr lang="en-US" sz="1600" dirty="0" smtClean="0"/>
                <a:t>10%</a:t>
              </a:r>
              <a:endParaRPr lang="en-US" sz="1600" dirty="0" smtClean="0"/>
            </a:p>
            <a:p>
              <a:r>
                <a:rPr lang="en-US" sz="1600" dirty="0" smtClean="0"/>
                <a:t> </a:t>
              </a:r>
            </a:p>
            <a:p>
              <a:endParaRPr lang="en-US" dirty="0" smtClean="0">
                <a:solidFill>
                  <a:srgbClr val="0000FF"/>
                </a:solidFill>
              </a:endParaRPr>
            </a:p>
            <a:p>
              <a:r>
                <a:rPr lang="en-US" dirty="0" smtClean="0">
                  <a:solidFill>
                    <a:srgbClr val="0000FF"/>
                  </a:solidFill>
                </a:rPr>
                <a:t>Net</a:t>
              </a:r>
              <a:r>
                <a:rPr lang="en-US" dirty="0" smtClean="0"/>
                <a:t>: </a:t>
              </a:r>
              <a:r>
                <a:rPr lang="en-US" dirty="0" smtClean="0">
                  <a:latin typeface="Symbol" charset="2"/>
                  <a:cs typeface="Symbol" charset="2"/>
                </a:rPr>
                <a:t> </a:t>
              </a:r>
              <a:r>
                <a:rPr lang="en-US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dirty="0" smtClean="0"/>
                <a:t>  </a:t>
              </a:r>
              <a:r>
                <a:rPr lang="en-US" dirty="0" smtClean="0"/>
                <a:t>~15</a:t>
              </a:r>
              <a:r>
                <a:rPr lang="en-US" dirty="0" smtClean="0"/>
                <a:t>%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22105" y="3390899"/>
            <a:ext cx="3627388" cy="3454100"/>
            <a:chOff x="2798335" y="1668544"/>
            <a:chExt cx="3276600" cy="3577526"/>
          </a:xfrm>
        </p:grpSpPr>
        <p:pic>
          <p:nvPicPr>
            <p:cNvPr id="4" name="Picture 3" descr="ApproachScaling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65563" t="9341"/>
                <a:stretch>
                  <a:fillRect/>
                </a:stretch>
              </p:blipFill>
            </mc:Choice>
            <mc:Fallback>
              <p:blipFill>
                <a:blip r:embed="rId3"/>
                <a:srcRect l="65563" t="9341"/>
                <a:stretch>
                  <a:fillRect/>
                </a:stretch>
              </p:blipFill>
            </mc:Fallback>
          </mc:AlternateContent>
          <p:spPr>
            <a:xfrm>
              <a:off x="2798335" y="1668544"/>
              <a:ext cx="3276600" cy="35775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16015" y="2284210"/>
              <a:ext cx="8976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</a:t>
              </a:r>
              <a:r>
                <a:rPr lang="en-US" dirty="0" err="1" smtClean="0"/>
                <a:t>x</a:t>
              </a:r>
              <a:r>
                <a:rPr lang="en-US" baseline="-25000" dirty="0" err="1" smtClean="0"/>
                <a:t>B</a:t>
              </a:r>
              <a:endParaRPr lang="en-US" dirty="0" smtClean="0"/>
            </a:p>
            <a:p>
              <a:r>
                <a:rPr lang="en-US" dirty="0" smtClean="0"/>
                <a:t>valence </a:t>
              </a:r>
            </a:p>
            <a:p>
              <a:r>
                <a:rPr lang="en-US" dirty="0" smtClean="0"/>
                <a:t>quarks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4555" y="2289337"/>
              <a:ext cx="813043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</a:t>
              </a:r>
              <a:r>
                <a:rPr lang="en-US" dirty="0" err="1" smtClean="0"/>
                <a:t>x</a:t>
              </a:r>
              <a:r>
                <a:rPr lang="en-US" baseline="-25000" dirty="0" err="1" smtClean="0"/>
                <a:t>B</a:t>
              </a:r>
              <a:endParaRPr lang="en-US" baseline="-25000" dirty="0" smtClean="0"/>
            </a:p>
            <a:p>
              <a:r>
                <a:rPr lang="en-US" dirty="0" smtClean="0"/>
                <a:t>sea </a:t>
              </a:r>
            </a:p>
            <a:p>
              <a:r>
                <a:rPr lang="en-US" dirty="0" smtClean="0"/>
                <a:t>quarks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9014" y="2388669"/>
            <a:ext cx="3160666" cy="4265246"/>
            <a:chOff x="959014" y="2388669"/>
            <a:chExt cx="3160666" cy="4265246"/>
          </a:xfrm>
        </p:grpSpPr>
        <p:pic>
          <p:nvPicPr>
            <p:cNvPr id="2" name="Picture 1" descr="ApproachScaling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33424" r="34106"/>
                <a:stretch>
                  <a:fillRect/>
                </a:stretch>
              </p:blipFill>
            </mc:Choice>
            <mc:Fallback>
              <p:blipFill>
                <a:blip r:embed="rId3"/>
                <a:srcRect l="33424" r="34106"/>
                <a:stretch>
                  <a:fillRect/>
                </a:stretch>
              </p:blipFill>
            </mc:Fallback>
          </mc:AlternateContent>
          <p:spPr>
            <a:xfrm>
              <a:off x="959014" y="3035000"/>
              <a:ext cx="3160666" cy="361891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4000" y="2388669"/>
              <a:ext cx="2366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valence quarks to</a:t>
              </a:r>
            </a:p>
            <a:p>
              <a:r>
                <a:rPr lang="en-US" dirty="0" smtClean="0"/>
                <a:t> sea quarks and gluons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9014" y="0"/>
            <a:ext cx="7739414" cy="3390900"/>
            <a:chOff x="959014" y="0"/>
            <a:chExt cx="7739414" cy="3390900"/>
          </a:xfrm>
        </p:grpSpPr>
        <p:pic>
          <p:nvPicPr>
            <p:cNvPr id="7" name="Picture 6" descr="ApproachScaling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t="8235" r="66691" b="4369"/>
                <a:stretch>
                  <a:fillRect/>
                </a:stretch>
              </p:blipFill>
            </mc:Choice>
            <mc:Fallback>
              <p:blipFill>
                <a:blip r:embed="rId3"/>
                <a:srcRect t="8235" r="66691" b="4369"/>
                <a:stretch>
                  <a:fillRect/>
                </a:stretch>
              </p:blipFill>
            </mc:Fallback>
          </mc:AlternateContent>
          <p:spPr>
            <a:xfrm>
              <a:off x="5222105" y="0"/>
              <a:ext cx="3476323" cy="33909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9014" y="1078468"/>
              <a:ext cx="349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gluon dressed to bare quarks.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600200"/>
              <a:ext cx="1455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(Craig Roberts et al.)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23384" y="1079500"/>
            <a:ext cx="4810815" cy="3656329"/>
            <a:chOff x="2590800" y="1219200"/>
            <a:chExt cx="4810815" cy="3656329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590800" y="1219200"/>
            <a:ext cx="4810815" cy="1619250"/>
          </p:xfrm>
          <a:graphic>
            <a:graphicData uri="http://schemas.openxmlformats.org/presentationml/2006/ole">
              <p:oleObj spid="_x0000_s74754" name="Equation" r:id="rId3" imgW="2603500" imgH="876300" progId="Equation.DSMT4">
                <p:embed/>
              </p:oleObj>
            </a:graphicData>
          </a:graphic>
        </p:graphicFrame>
        <p:grpSp>
          <p:nvGrpSpPr>
            <p:cNvPr id="31" name="Group 30"/>
            <p:cNvGrpSpPr/>
            <p:nvPr/>
          </p:nvGrpSpPr>
          <p:grpSpPr>
            <a:xfrm>
              <a:off x="3363015" y="2616199"/>
              <a:ext cx="4038600" cy="2259330"/>
              <a:chOff x="3581400" y="2616200"/>
              <a:chExt cx="4038600" cy="2259330"/>
            </a:xfrm>
          </p:grpSpPr>
          <p:pic>
            <p:nvPicPr>
              <p:cNvPr id="6" name="Picture 5" descr="quark-gluon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3581400" y="3327400"/>
                <a:ext cx="4038600" cy="1548130"/>
              </a:xfrm>
              <a:prstGeom prst="rect">
                <a:avLst/>
              </a:prstGeom>
            </p:spPr>
          </p:pic>
          <p:sp>
            <p:nvSpPr>
              <p:cNvPr id="9" name="Alternate Process 8"/>
              <p:cNvSpPr/>
              <p:nvPr/>
            </p:nvSpPr>
            <p:spPr>
              <a:xfrm>
                <a:off x="4089400" y="3632835"/>
                <a:ext cx="1066800" cy="609600"/>
              </a:xfrm>
              <a:prstGeom prst="flowChartAlternateProcess">
                <a:avLst/>
              </a:prstGeom>
              <a:noFill/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Alternate Process 10"/>
              <p:cNvSpPr/>
              <p:nvPr/>
            </p:nvSpPr>
            <p:spPr>
              <a:xfrm>
                <a:off x="6248400" y="3657600"/>
                <a:ext cx="1371600" cy="584200"/>
              </a:xfrm>
              <a:prstGeom prst="flowChartAlternateProcess">
                <a:avLst/>
              </a:prstGeom>
              <a:noFill/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4768854" y="2647952"/>
                <a:ext cx="1015999" cy="952495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H="1">
                <a:off x="5962650" y="2635250"/>
                <a:ext cx="1016000" cy="97790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429118" y="5043170"/>
          <a:ext cx="4082562" cy="533400"/>
        </p:xfrm>
        <a:graphic>
          <a:graphicData uri="http://schemas.openxmlformats.org/presentationml/2006/ole">
            <p:oleObj spid="_x0000_s74755" name="Equation" r:id="rId6" imgW="2527300" imgH="330200" progId="Equation.DSMT4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3899722" y="255369"/>
            <a:ext cx="126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</a:rPr>
              <a:t>GPD’s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329179" y="5797550"/>
          <a:ext cx="4605020" cy="469900"/>
        </p:xfrm>
        <a:graphic>
          <a:graphicData uri="http://schemas.openxmlformats.org/presentationml/2006/ole">
            <p:oleObj spid="_x0000_s74756" name="Equation" r:id="rId7" imgW="24892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NL-diagram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62949" y="5386946"/>
            <a:ext cx="3632200" cy="102265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97275" y="778749"/>
          <a:ext cx="1492250" cy="506412"/>
        </p:xfrm>
        <a:graphic>
          <a:graphicData uri="http://schemas.openxmlformats.org/presentationml/2006/ole">
            <p:oleObj spid="_x0000_s18434" name="Equation" r:id="rId5" imgW="787400" imgH="266700" progId="Equation.DSMT4">
              <p:embed/>
            </p:oleObj>
          </a:graphicData>
        </a:graphic>
      </p:graphicFrame>
      <p:pic>
        <p:nvPicPr>
          <p:cNvPr id="12" name="Picture 11" descr="Morrow_rho_gra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65" t="4300"/>
              <a:stretch>
                <a:fillRect/>
              </a:stretch>
            </p:blipFill>
          </mc:Choice>
          <mc:Fallback>
            <p:blipFill>
              <a:blip r:embed="rId7"/>
              <a:srcRect l="165" t="4300"/>
              <a:stretch>
                <a:fillRect/>
              </a:stretch>
            </p:blipFill>
          </mc:Fallback>
        </mc:AlternateContent>
        <p:spPr>
          <a:xfrm>
            <a:off x="469900" y="1219200"/>
            <a:ext cx="7702474" cy="416774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24200" y="5386946"/>
            <a:ext cx="1219200" cy="95213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44349" y="3735864"/>
            <a:ext cx="1822375" cy="1425496"/>
            <a:chOff x="5499100" y="3387804"/>
            <a:chExt cx="1822375" cy="1425496"/>
          </a:xfrm>
        </p:grpSpPr>
        <p:grpSp>
          <p:nvGrpSpPr>
            <p:cNvPr id="26" name="Group 25"/>
            <p:cNvGrpSpPr/>
            <p:nvPr/>
          </p:nvGrpSpPr>
          <p:grpSpPr>
            <a:xfrm>
              <a:off x="5511800" y="3387804"/>
              <a:ext cx="1549400" cy="369332"/>
              <a:chOff x="5511800" y="3387804"/>
              <a:chExt cx="1549400" cy="36933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511800" y="3574058"/>
                <a:ext cx="7874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457136" y="3387804"/>
                <a:ext cx="604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VGG</a:t>
                </a:r>
              </a:p>
              <a:p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499100" y="3724790"/>
              <a:ext cx="1402713" cy="369332"/>
              <a:chOff x="5499100" y="3724790"/>
              <a:chExt cx="1402713" cy="36933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499100" y="3912194"/>
                <a:ext cx="7874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451600" y="3724790"/>
                <a:ext cx="45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GK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511800" y="4085710"/>
              <a:ext cx="1809675" cy="369332"/>
              <a:chOff x="5511800" y="4085710"/>
              <a:chExt cx="1809675" cy="36933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511800" y="4268788"/>
                <a:ext cx="7874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57136" y="4085710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VGG+D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549900" y="4443968"/>
              <a:ext cx="1511300" cy="369332"/>
              <a:chOff x="5549900" y="4443968"/>
              <a:chExt cx="1511300" cy="36933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549900" y="4635500"/>
                <a:ext cx="7874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504637" y="4443968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JML</a:t>
                </a:r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862949" y="409417"/>
            <a:ext cx="228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world data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5573" y="2057400"/>
            <a:ext cx="4182627" cy="3429000"/>
            <a:chOff x="465573" y="2057400"/>
            <a:chExt cx="4182627" cy="3429000"/>
          </a:xfrm>
        </p:grpSpPr>
        <p:pic>
          <p:nvPicPr>
            <p:cNvPr id="2" name="Picture 1" descr="phi-sig-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r="50000"/>
                <a:stretch>
                  <a:fillRect/>
                </a:stretch>
              </p:blipFill>
            </mc:Choice>
            <mc:Fallback>
              <p:blipFill>
                <a:blip r:embed="rId4"/>
                <a:srcRect r="50000"/>
                <a:stretch>
                  <a:fillRect/>
                </a:stretch>
              </p:blipFill>
            </mc:Fallback>
          </mc:AlternateContent>
          <p:spPr>
            <a:xfrm>
              <a:off x="465573" y="2057400"/>
              <a:ext cx="4182627" cy="3429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19400" y="3124200"/>
              <a:ext cx="1058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GPD: </a:t>
              </a:r>
              <a:r>
                <a:rPr lang="en-US" dirty="0" err="1" smtClean="0"/>
                <a:t>n</a:t>
              </a:r>
              <a:r>
                <a:rPr lang="en-US" dirty="0" smtClean="0"/>
                <a:t>=3</a:t>
              </a:r>
              <a:endParaRPr lang="en-US" dirty="0"/>
            </a:p>
          </p:txBody>
        </p:sp>
      </p:grp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78141" y="1121569"/>
          <a:ext cx="1444625" cy="481013"/>
        </p:xfrm>
        <a:graphic>
          <a:graphicData uri="http://schemas.openxmlformats.org/presentationml/2006/ole">
            <p:oleObj spid="_x0000_s47106" name="Equation" r:id="rId5" imgW="762000" imgH="2540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16726" y="15341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charset="2"/>
                <a:cs typeface="Symbol" charset="2"/>
              </a:rPr>
              <a:t>s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3400"/>
            <a:ext cx="31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 of CLAS 6 </a:t>
            </a:r>
            <a:r>
              <a:rPr lang="en-US" sz="2000" dirty="0" err="1" smtClean="0"/>
              <a:t>GeV</a:t>
            </a:r>
            <a:r>
              <a:rPr lang="en-US" sz="2000" dirty="0" smtClean="0"/>
              <a:t> date</a:t>
            </a:r>
            <a:endParaRPr lang="en-US" sz="2000" dirty="0"/>
          </a:p>
        </p:txBody>
      </p:sp>
      <p:pic>
        <p:nvPicPr>
          <p:cNvPr id="11" name="Picture 10" descr="Santoro-sigma-Q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945672" y="1950482"/>
            <a:ext cx="3436328" cy="35359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6937" y="15341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charset="2"/>
                <a:cs typeface="Symbol" charset="2"/>
              </a:rPr>
              <a:t>s</a:t>
            </a:r>
            <a:endParaRPr lang="en-US" sz="28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toro-dsd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939" y="1981200"/>
            <a:ext cx="2855961" cy="2811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10662" b="46129"/>
          <a:stretch>
            <a:fillRect/>
          </a:stretch>
        </p:blipFill>
        <p:spPr>
          <a:xfrm>
            <a:off x="3056520" y="2209800"/>
            <a:ext cx="5835017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93" y="1840468"/>
            <a:ext cx="205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=1-3 GeV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 smtClean="0"/>
              <a:t>W=2-3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42720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6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6118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12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545812"/>
            <a:ext cx="20365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f</a:t>
            </a:r>
            <a:r>
              <a:rPr lang="en-US" sz="3200" dirty="0" smtClean="0">
                <a:latin typeface="Symbol" charset="2"/>
                <a:cs typeface="Symbol" charset="2"/>
              </a:rPr>
              <a:t> </a:t>
            </a:r>
            <a:r>
              <a:rPr lang="en-US" sz="3200" dirty="0" smtClean="0"/>
              <a:t> -   </a:t>
            </a:r>
            <a:r>
              <a:rPr lang="en-US" sz="3200" dirty="0" err="1" smtClean="0"/>
              <a:t>d</a:t>
            </a:r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dirty="0" err="1" smtClean="0"/>
              <a:t>/dt</a:t>
            </a:r>
            <a:r>
              <a:rPr lang="en-US" sz="3200" dirty="0" smtClean="0"/>
              <a:t>’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38300" y="2476500"/>
            <a:ext cx="609600" cy="12192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0"/>
          <p:cNvGrpSpPr/>
          <p:nvPr/>
        </p:nvGrpSpPr>
        <p:grpSpPr>
          <a:xfrm>
            <a:off x="457200" y="601663"/>
            <a:ext cx="3886200" cy="5799137"/>
            <a:chOff x="1092200" y="601663"/>
            <a:chExt cx="3657600" cy="5392737"/>
          </a:xfrm>
        </p:grpSpPr>
        <p:sp>
          <p:nvSpPr>
            <p:cNvPr id="16" name="Rectangle 15"/>
            <p:cNvSpPr/>
            <p:nvPr/>
          </p:nvSpPr>
          <p:spPr>
            <a:xfrm>
              <a:off x="1092200" y="601663"/>
              <a:ext cx="3657600" cy="5392737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1295400" y="685800"/>
              <a:ext cx="3224554" cy="5181600"/>
              <a:chOff x="1295400" y="685800"/>
              <a:chExt cx="3224554" cy="5181600"/>
            </a:xfrm>
          </p:grpSpPr>
          <p:pic>
            <p:nvPicPr>
              <p:cNvPr id="9" name="Picture 8" descr="quark-gluon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 r="45526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r="45526"/>
                  <a:stretch>
                    <a:fillRect/>
                  </a:stretch>
                </p:blipFill>
              </mc:Fallback>
            </mc:AlternateContent>
            <p:spPr>
              <a:xfrm>
                <a:off x="2024063" y="4419600"/>
                <a:ext cx="2057400" cy="1447800"/>
              </a:xfrm>
              <a:prstGeom prst="rect">
                <a:avLst/>
              </a:prstGeom>
            </p:spPr>
          </p:pic>
          <p:graphicFrame>
            <p:nvGraphicFramePr>
              <p:cNvPr id="28674" name="Object 2"/>
              <p:cNvGraphicFramePr>
                <a:graphicFrameLocks noChangeAspect="1"/>
              </p:cNvGraphicFramePr>
              <p:nvPr/>
            </p:nvGraphicFramePr>
            <p:xfrm>
              <a:off x="2151063" y="685800"/>
              <a:ext cx="1612900" cy="482600"/>
            </p:xfrm>
            <a:graphic>
              <a:graphicData uri="http://schemas.openxmlformats.org/presentationml/2006/ole">
                <p:oleObj spid="_x0000_s121858" name="Equation" r:id="rId5" imgW="850900" imgH="254000" progId="Equation.DSMT4">
                  <p:embed/>
                </p:oleObj>
              </a:graphicData>
            </a:graphic>
          </p:graphicFrame>
          <p:grpSp>
            <p:nvGrpSpPr>
              <p:cNvPr id="7" name="Group 12"/>
              <p:cNvGrpSpPr/>
              <p:nvPr/>
            </p:nvGrpSpPr>
            <p:grpSpPr>
              <a:xfrm>
                <a:off x="1295400" y="1121569"/>
                <a:ext cx="3224554" cy="3048000"/>
                <a:chOff x="1295400" y="1121569"/>
                <a:chExt cx="3224554" cy="3048000"/>
              </a:xfrm>
            </p:grpSpPr>
            <p:pic>
              <p:nvPicPr>
                <p:cNvPr id="10" name="Picture 9" descr="phi-rho0-vs-W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rcRect l="54318" t="-5263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rcRect l="54318" t="-526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295400" y="1121569"/>
                  <a:ext cx="3224554" cy="3048000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295400" y="3886200"/>
                  <a:ext cx="152400" cy="2833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" name="Group 18"/>
          <p:cNvGrpSpPr/>
          <p:nvPr/>
        </p:nvGrpSpPr>
        <p:grpSpPr>
          <a:xfrm>
            <a:off x="4800601" y="601663"/>
            <a:ext cx="3962400" cy="5799137"/>
            <a:chOff x="5168901" y="652463"/>
            <a:chExt cx="3657600" cy="5392737"/>
          </a:xfrm>
        </p:grpSpPr>
        <p:sp>
          <p:nvSpPr>
            <p:cNvPr id="17" name="Rectangle 16"/>
            <p:cNvSpPr/>
            <p:nvPr/>
          </p:nvSpPr>
          <p:spPr>
            <a:xfrm>
              <a:off x="5168901" y="652463"/>
              <a:ext cx="3657600" cy="5392737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7"/>
            <p:cNvGrpSpPr/>
            <p:nvPr/>
          </p:nvGrpSpPr>
          <p:grpSpPr>
            <a:xfrm>
              <a:off x="5245100" y="712788"/>
              <a:ext cx="3213100" cy="5078412"/>
              <a:chOff x="5245100" y="712788"/>
              <a:chExt cx="3213100" cy="5078412"/>
            </a:xfrm>
          </p:grpSpPr>
          <p:pic>
            <p:nvPicPr>
              <p:cNvPr id="3" name="Picture 2" descr="quark-gluon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 l="51579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51579"/>
                  <a:stretch>
                    <a:fillRect/>
                  </a:stretch>
                </p:blipFill>
              </mc:Fallback>
            </mc:AlternateContent>
            <p:spPr>
              <a:xfrm>
                <a:off x="6183311" y="4241800"/>
                <a:ext cx="1957137" cy="1549400"/>
              </a:xfrm>
              <a:prstGeom prst="rect">
                <a:avLst/>
              </a:prstGeom>
            </p:spPr>
          </p:pic>
          <p:graphicFrame>
            <p:nvGraphicFramePr>
              <p:cNvPr id="28677" name="Object 5"/>
              <p:cNvGraphicFramePr>
                <a:graphicFrameLocks noChangeAspect="1"/>
              </p:cNvGraphicFramePr>
              <p:nvPr/>
            </p:nvGraphicFramePr>
            <p:xfrm>
              <a:off x="6432550" y="712788"/>
              <a:ext cx="1444625" cy="481012"/>
            </p:xfrm>
            <a:graphic>
              <a:graphicData uri="http://schemas.openxmlformats.org/presentationml/2006/ole">
                <p:oleObj spid="_x0000_s121859" name="Equation" r:id="rId8" imgW="762000" imgH="254000" progId="Equation.DSMT4">
                  <p:embed/>
                </p:oleObj>
              </a:graphicData>
            </a:graphic>
          </p:graphicFrame>
          <p:grpSp>
            <p:nvGrpSpPr>
              <p:cNvPr id="13" name="Group 14"/>
              <p:cNvGrpSpPr/>
              <p:nvPr/>
            </p:nvGrpSpPr>
            <p:grpSpPr>
              <a:xfrm>
                <a:off x="5245100" y="1273969"/>
                <a:ext cx="3213100" cy="2952750"/>
                <a:chOff x="5245100" y="1273969"/>
                <a:chExt cx="3213100" cy="2952750"/>
              </a:xfrm>
            </p:grpSpPr>
            <p:pic>
              <p:nvPicPr>
                <p:cNvPr id="2" name="Picture 1" descr="phi-rho0-vs-W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rcRect r="54660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rcRect r="5466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257800" y="1273969"/>
                  <a:ext cx="3200400" cy="2895600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5245100" y="3943350"/>
                  <a:ext cx="317500" cy="2833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Oval 18"/>
          <p:cNvSpPr/>
          <p:nvPr/>
        </p:nvSpPr>
        <p:spPr>
          <a:xfrm>
            <a:off x="1206500" y="2209800"/>
            <a:ext cx="736600" cy="12192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72100" y="1130300"/>
            <a:ext cx="2461154" cy="4997358"/>
            <a:chOff x="5372100" y="1130300"/>
            <a:chExt cx="2461154" cy="4997358"/>
          </a:xfrm>
        </p:grpSpPr>
        <p:sp>
          <p:nvSpPr>
            <p:cNvPr id="20" name="Oval 19"/>
            <p:cNvSpPr/>
            <p:nvPr/>
          </p:nvSpPr>
          <p:spPr>
            <a:xfrm>
              <a:off x="5372100" y="1130300"/>
              <a:ext cx="711200" cy="267970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69554" y="4679858"/>
              <a:ext cx="1663700" cy="1447800"/>
            </a:xfrm>
            <a:prstGeom prst="ellips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295673"/>
            <a:ext cx="7696200" cy="2200127"/>
            <a:chOff x="1143000" y="2295673"/>
            <a:chExt cx="7696200" cy="2200127"/>
          </a:xfrm>
        </p:grpSpPr>
        <p:sp>
          <p:nvSpPr>
            <p:cNvPr id="6" name="Rectangle 5"/>
            <p:cNvSpPr/>
            <p:nvPr/>
          </p:nvSpPr>
          <p:spPr>
            <a:xfrm>
              <a:off x="1143000" y="2295673"/>
              <a:ext cx="7696200" cy="2200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DA-impact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flipV="1">
              <a:off x="5181600" y="2720270"/>
              <a:ext cx="3200400" cy="1397643"/>
            </a:xfrm>
            <a:prstGeom prst="rect">
              <a:avLst/>
            </a:prstGeom>
          </p:spPr>
        </p:pic>
        <p:pic>
          <p:nvPicPr>
            <p:cNvPr id="3" name="Picture 2" descr="u-channel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447800" y="2514600"/>
              <a:ext cx="2247900" cy="175571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008605" y="1095345"/>
            <a:ext cx="337376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=(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−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baseline="30000" dirty="0" smtClean="0">
                <a:latin typeface="Times New Roman"/>
                <a:cs typeface="Times New Roman"/>
              </a:rPr>
              <a:t>  </a:t>
            </a:r>
            <a:r>
              <a:rPr lang="en-US" sz="2400" dirty="0" smtClean="0"/>
              <a:t>small</a:t>
            </a:r>
          </a:p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/>
              <a:t> =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−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)</a:t>
            </a:r>
            <a:r>
              <a:rPr lang="en-US" sz="2400" baseline="30000" dirty="0" smtClean="0">
                <a:latin typeface="Times New Roman"/>
                <a:cs typeface="Times New Roman"/>
              </a:rPr>
              <a:t>2   </a:t>
            </a:r>
            <a:r>
              <a:rPr lang="en-US" sz="2400" dirty="0" smtClean="0"/>
              <a:t>large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600" i="1" dirty="0" smtClean="0"/>
              <a:t>J.P </a:t>
            </a:r>
            <a:r>
              <a:rPr lang="en-US" sz="1600" i="1" dirty="0" err="1" smtClean="0"/>
              <a:t>Landsberg</a:t>
            </a:r>
            <a:r>
              <a:rPr lang="en-US" sz="1600" i="1" dirty="0" smtClean="0"/>
              <a:t>, B. Pire, L. </a:t>
            </a:r>
            <a:r>
              <a:rPr lang="en-US" sz="1600" i="1" dirty="0" err="1" smtClean="0"/>
              <a:t>Szymanowski</a:t>
            </a:r>
            <a:endParaRPr lang="en-US" sz="1600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201294" y="4703802"/>
            <a:ext cx="6025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lastic scattering from proton core in a dressed nucleon.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6654" y="346501"/>
            <a:ext cx="550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Backward angle (high -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/>
              <a:t>) </a:t>
            </a:r>
            <a:r>
              <a:rPr lang="en-US" sz="2400" dirty="0" err="1" smtClean="0"/>
              <a:t>electroproduction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12369</TotalTime>
  <Words>453</Words>
  <Application>Microsoft Macintosh PowerPoint</Application>
  <PresentationFormat>On-screen Show (4:3)</PresentationFormat>
  <Paragraphs>110</Paragraphs>
  <Slides>22</Slides>
  <Notes>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Rensselaer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Stoler</dc:creator>
  <cp:lastModifiedBy>Paul Stoler</cp:lastModifiedBy>
  <cp:revision>233</cp:revision>
  <cp:lastPrinted>2011-06-23T19:51:59Z</cp:lastPrinted>
  <dcterms:created xsi:type="dcterms:W3CDTF">2011-08-19T12:38:09Z</dcterms:created>
  <dcterms:modified xsi:type="dcterms:W3CDTF">2011-08-20T13:23:17Z</dcterms:modified>
</cp:coreProperties>
</file>