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0" r:id="rId3"/>
    <p:sldId id="287" r:id="rId4"/>
    <p:sldId id="278" r:id="rId5"/>
    <p:sldId id="316" r:id="rId6"/>
    <p:sldId id="314" r:id="rId7"/>
    <p:sldId id="308" r:id="rId8"/>
    <p:sldId id="309" r:id="rId9"/>
    <p:sldId id="288" r:id="rId10"/>
    <p:sldId id="283" r:id="rId11"/>
    <p:sldId id="300" r:id="rId12"/>
    <p:sldId id="302" r:id="rId13"/>
    <p:sldId id="303" r:id="rId14"/>
    <p:sldId id="304" r:id="rId15"/>
    <p:sldId id="301" r:id="rId16"/>
    <p:sldId id="306" r:id="rId17"/>
    <p:sldId id="279" r:id="rId18"/>
    <p:sldId id="322" r:id="rId19"/>
    <p:sldId id="296" r:id="rId20"/>
    <p:sldId id="319" r:id="rId21"/>
    <p:sldId id="313" r:id="rId22"/>
    <p:sldId id="320" r:id="rId23"/>
    <p:sldId id="321" r:id="rId24"/>
    <p:sldId id="323" r:id="rId25"/>
    <p:sldId id="324" r:id="rId26"/>
    <p:sldId id="299" r:id="rId27"/>
    <p:sldId id="297" r:id="rId28"/>
    <p:sldId id="294" r:id="rId29"/>
    <p:sldId id="295" r:id="rId30"/>
    <p:sldId id="285" r:id="rId31"/>
    <p:sldId id="293" r:id="rId32"/>
    <p:sldId id="325" r:id="rId33"/>
    <p:sldId id="286" r:id="rId34"/>
    <p:sldId id="264" r:id="rId35"/>
    <p:sldId id="31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445E01-0224-4AE0-B968-74369AF84230}">
          <p14:sldIdLst>
            <p14:sldId id="256"/>
          </p14:sldIdLst>
        </p14:section>
        <p14:section name="Basic Concepts" id="{DF7439FA-5021-4B72-9093-E0DA04A23ACF}">
          <p14:sldIdLst>
            <p14:sldId id="290"/>
            <p14:sldId id="287"/>
            <p14:sldId id="278"/>
            <p14:sldId id="316"/>
          </p14:sldIdLst>
        </p14:section>
        <p14:section name="C++ interface" id="{2EFF9C81-996A-4AF3-B68B-1C6CC4667801}">
          <p14:sldIdLst>
            <p14:sldId id="314"/>
            <p14:sldId id="308"/>
            <p14:sldId id="309"/>
            <p14:sldId id="288"/>
            <p14:sldId id="283"/>
          </p14:sldIdLst>
        </p14:section>
        <p14:section name="Multi threading" id="{6AA7B6A3-A466-4293-A495-AF74B101881E}">
          <p14:sldIdLst>
            <p14:sldId id="300"/>
            <p14:sldId id="302"/>
            <p14:sldId id="303"/>
            <p14:sldId id="304"/>
            <p14:sldId id="301"/>
          </p14:sldIdLst>
        </p14:section>
        <p14:section name="Performance" id="{AF880A6F-8DE2-4096-9595-E7F33BF9A0B5}">
          <p14:sldIdLst>
            <p14:sldId id="306"/>
          </p14:sldIdLst>
        </p14:section>
        <p14:section name="Management" id="{F15D83BC-871A-4BE4-A4A6-75AC37E860B9}">
          <p14:sldIdLst>
            <p14:sldId id="279"/>
            <p14:sldId id="322"/>
            <p14:sldId id="296"/>
          </p14:sldIdLst>
        </p14:section>
        <p14:section name="Scalability" id="{3FE8A481-844D-4C16-B14B-3B2BCEB8BB0A}">
          <p14:sldIdLst>
            <p14:sldId id="319"/>
            <p14:sldId id="313"/>
            <p14:sldId id="320"/>
            <p14:sldId id="321"/>
            <p14:sldId id="323"/>
            <p14:sldId id="324"/>
            <p14:sldId id="299"/>
            <p14:sldId id="297"/>
          </p14:sldIdLst>
        </p14:section>
        <p14:section name="Web Interface" id="{3A1E5764-0428-4C4C-89D1-254FD3A2FBE4}">
          <p14:sldIdLst>
            <p14:sldId id="294"/>
            <p14:sldId id="295"/>
            <p14:sldId id="285"/>
          </p14:sldIdLst>
        </p14:section>
        <p14:section name="Conclusion" id="{C58D14E2-2368-4796-B637-DA90B090B196}">
          <p14:sldIdLst>
            <p14:sldId id="293"/>
            <p14:sldId id="325"/>
            <p14:sldId id="286"/>
          </p14:sldIdLst>
        </p14:section>
        <p14:section name="Additional slides" id="{7AF5388C-3701-4498-B986-A1DE5E4BCD3B}">
          <p14:sldIdLst>
            <p14:sldId id="26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1B"/>
    <a:srgbClr val="CC0099"/>
    <a:srgbClr val="663300"/>
    <a:srgbClr val="8E638F"/>
    <a:srgbClr val="DE4642"/>
    <a:srgbClr val="FE5E5E"/>
    <a:srgbClr val="EFEFEF"/>
    <a:srgbClr val="754D85"/>
    <a:srgbClr val="133517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2007" autoAdjust="0"/>
  </p:normalViewPr>
  <p:slideViewPr>
    <p:cSldViewPr>
      <p:cViewPr>
        <p:scale>
          <a:sx n="66" d="100"/>
          <a:sy n="66" d="100"/>
        </p:scale>
        <p:origin x="-15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48F05-92E5-4253-992A-06FF261A571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CE2D8-B3CE-408B-95E3-0634076C0723}">
      <dgm:prSet phldrT="[Text]"/>
      <dgm:spPr/>
      <dgm:t>
        <a:bodyPr/>
        <a:lstStyle/>
        <a:p>
          <a:r>
            <a:rPr lang="en-US" dirty="0" smtClean="0"/>
            <a:t>C++ </a:t>
          </a:r>
          <a:br>
            <a:rPr lang="en-US" dirty="0" smtClean="0"/>
          </a:br>
          <a:r>
            <a:rPr lang="en-US" dirty="0" smtClean="0"/>
            <a:t>Users</a:t>
          </a:r>
          <a:endParaRPr lang="en-US" dirty="0"/>
        </a:p>
      </dgm:t>
    </dgm:pt>
    <dgm:pt modelId="{5FFDEB06-0D48-438C-A4C8-5D9BB860DDAD}" type="parTrans" cxnId="{08BE1179-F435-4478-B784-38B5FAD27F79}">
      <dgm:prSet/>
      <dgm:spPr/>
      <dgm:t>
        <a:bodyPr/>
        <a:lstStyle/>
        <a:p>
          <a:endParaRPr lang="en-US"/>
        </a:p>
      </dgm:t>
    </dgm:pt>
    <dgm:pt modelId="{DD3D3B28-3A46-402F-867F-AEDFD0C7818E}" type="sibTrans" cxnId="{08BE1179-F435-4478-B784-38B5FAD27F79}">
      <dgm:prSet/>
      <dgm:spPr/>
      <dgm:t>
        <a:bodyPr/>
        <a:lstStyle/>
        <a:p>
          <a:endParaRPr lang="en-US"/>
        </a:p>
      </dgm:t>
    </dgm:pt>
    <dgm:pt modelId="{056F86CF-2D6D-4F48-A8EB-1D043ED22708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Python Users</a:t>
          </a:r>
          <a:endParaRPr lang="en-US" dirty="0"/>
        </a:p>
      </dgm:t>
    </dgm:pt>
    <dgm:pt modelId="{17BB8C9E-5656-4460-9ACA-FA93501FDFE5}" type="parTrans" cxnId="{B886D07E-4DB4-4D05-A06A-B4DFE71291F8}">
      <dgm:prSet/>
      <dgm:spPr/>
      <dgm:t>
        <a:bodyPr/>
        <a:lstStyle/>
        <a:p>
          <a:endParaRPr lang="en-US"/>
        </a:p>
      </dgm:t>
    </dgm:pt>
    <dgm:pt modelId="{47FAD5BA-3FDC-4B5D-8055-E6C688CC39A4}" type="sibTrans" cxnId="{B886D07E-4DB4-4D05-A06A-B4DFE71291F8}">
      <dgm:prSet/>
      <dgm:spPr/>
      <dgm:t>
        <a:bodyPr/>
        <a:lstStyle/>
        <a:p>
          <a:endParaRPr lang="en-US"/>
        </a:p>
      </dgm:t>
    </dgm:pt>
    <dgm:pt modelId="{7F00DB3E-8C50-420C-B589-BDFF103374A8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smtClean="0"/>
            <a:t>&gt; Command line tools _</a:t>
          </a:r>
          <a:endParaRPr lang="en-US" dirty="0"/>
        </a:p>
      </dgm:t>
    </dgm:pt>
    <dgm:pt modelId="{AD4967C1-9E3C-4E9A-924E-D562A532CDF1}" type="parTrans" cxnId="{86DEC147-00DB-4FCF-B0E5-EB827B74DDE1}">
      <dgm:prSet/>
      <dgm:spPr/>
      <dgm:t>
        <a:bodyPr/>
        <a:lstStyle/>
        <a:p>
          <a:endParaRPr lang="en-US"/>
        </a:p>
      </dgm:t>
    </dgm:pt>
    <dgm:pt modelId="{E66B73F0-87A4-4D6E-A0ED-F026A87F3C95}" type="sibTrans" cxnId="{86DEC147-00DB-4FCF-B0E5-EB827B74DDE1}">
      <dgm:prSet/>
      <dgm:spPr/>
      <dgm:t>
        <a:bodyPr/>
        <a:lstStyle/>
        <a:p>
          <a:endParaRPr lang="en-US"/>
        </a:p>
      </dgm:t>
    </dgm:pt>
    <dgm:pt modelId="{308FBE6F-42B6-4F91-91F7-586D892877A2}">
      <dgm:prSet phldrT="[Text]"/>
      <dgm:spPr>
        <a:solidFill>
          <a:schemeClr val="bg1">
            <a:lumMod val="9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WEB</a:t>
          </a:r>
          <a:endParaRPr lang="en-US" dirty="0">
            <a:solidFill>
              <a:srgbClr val="002060"/>
            </a:solidFill>
          </a:endParaRPr>
        </a:p>
      </dgm:t>
    </dgm:pt>
    <dgm:pt modelId="{48BE1C05-CA59-4F2C-8CF6-D80409954729}" type="parTrans" cxnId="{D5C2B671-85AE-478F-BADE-AA3437044451}">
      <dgm:prSet/>
      <dgm:spPr/>
      <dgm:t>
        <a:bodyPr/>
        <a:lstStyle/>
        <a:p>
          <a:endParaRPr lang="en-US"/>
        </a:p>
      </dgm:t>
    </dgm:pt>
    <dgm:pt modelId="{BA760EED-47D0-4566-998C-31209DF718A6}" type="sibTrans" cxnId="{D5C2B671-85AE-478F-BADE-AA3437044451}">
      <dgm:prSet/>
      <dgm:spPr/>
      <dgm:t>
        <a:bodyPr/>
        <a:lstStyle/>
        <a:p>
          <a:endParaRPr lang="en-US"/>
        </a:p>
      </dgm:t>
    </dgm:pt>
    <dgm:pt modelId="{887C581E-9108-4FDB-8A6F-7FEDF656BFA3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JANA</a:t>
          </a:r>
          <a:r>
            <a:rPr lang="en-US" dirty="0" smtClean="0"/>
            <a:t> Users</a:t>
          </a:r>
          <a:endParaRPr lang="en-US" dirty="0"/>
        </a:p>
      </dgm:t>
    </dgm:pt>
    <dgm:pt modelId="{513A3874-7A32-4FCF-B154-36905D4DE702}" type="parTrans" cxnId="{AEF3E594-6565-468C-9247-453BAFE5C655}">
      <dgm:prSet/>
      <dgm:spPr/>
      <dgm:t>
        <a:bodyPr/>
        <a:lstStyle/>
        <a:p>
          <a:endParaRPr lang="en-US"/>
        </a:p>
      </dgm:t>
    </dgm:pt>
    <dgm:pt modelId="{9D2E7D16-96C4-4E74-975F-3266BF0592F9}" type="sibTrans" cxnId="{AEF3E594-6565-468C-9247-453BAFE5C655}">
      <dgm:prSet/>
      <dgm:spPr/>
      <dgm:t>
        <a:bodyPr/>
        <a:lstStyle/>
        <a:p>
          <a:endParaRPr lang="en-US"/>
        </a:p>
      </dgm:t>
    </dgm:pt>
    <dgm:pt modelId="{797B2806-2E36-408B-8403-02DF1DE64CBC}" type="pres">
      <dgm:prSet presAssocID="{75948F05-92E5-4253-992A-06FF261A57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14756-6B9C-4437-97E4-ECD30437BA47}" type="pres">
      <dgm:prSet presAssocID="{7ACCE2D8-B3CE-408B-95E3-0634076C07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229F2-D6AB-42D9-A414-9237AA82CF2D}" type="pres">
      <dgm:prSet presAssocID="{7ACCE2D8-B3CE-408B-95E3-0634076C0723}" presName="spNode" presStyleCnt="0"/>
      <dgm:spPr/>
    </dgm:pt>
    <dgm:pt modelId="{F51C6200-BE3C-4095-BFF1-E6E700770435}" type="pres">
      <dgm:prSet presAssocID="{DD3D3B28-3A46-402F-867F-AEDFD0C7818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94A3FCC-19B6-4124-994F-24A5DF8A45E8}" type="pres">
      <dgm:prSet presAssocID="{056F86CF-2D6D-4F48-A8EB-1D043ED227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A2175-85AD-42CA-ABD6-CEF8CD5EB9FB}" type="pres">
      <dgm:prSet presAssocID="{056F86CF-2D6D-4F48-A8EB-1D043ED22708}" presName="spNode" presStyleCnt="0"/>
      <dgm:spPr/>
    </dgm:pt>
    <dgm:pt modelId="{6E75E371-E4D1-4969-B379-C2576D3806CF}" type="pres">
      <dgm:prSet presAssocID="{47FAD5BA-3FDC-4B5D-8055-E6C688CC39A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845DAED-7F6D-4036-AB18-EA402D322357}" type="pres">
      <dgm:prSet presAssocID="{7F00DB3E-8C50-420C-B589-BDFF103374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D7AD6-6927-490E-B84F-8FBCA1BD34B1}" type="pres">
      <dgm:prSet presAssocID="{7F00DB3E-8C50-420C-B589-BDFF103374A8}" presName="spNode" presStyleCnt="0"/>
      <dgm:spPr/>
    </dgm:pt>
    <dgm:pt modelId="{5DE254B9-CB2A-4376-AC66-3597B743C647}" type="pres">
      <dgm:prSet presAssocID="{E66B73F0-87A4-4D6E-A0ED-F026A87F3C9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65D8971-9998-415F-BF3F-8ED04E1F3F50}" type="pres">
      <dgm:prSet presAssocID="{308FBE6F-42B6-4F91-91F7-586D89287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73201-EA46-4CD1-9154-9A7D015EFD4E}" type="pres">
      <dgm:prSet presAssocID="{308FBE6F-42B6-4F91-91F7-586D892877A2}" presName="spNode" presStyleCnt="0"/>
      <dgm:spPr/>
    </dgm:pt>
    <dgm:pt modelId="{00DAD2C2-E67B-4BEE-9F83-A6B3635337F1}" type="pres">
      <dgm:prSet presAssocID="{BA760EED-47D0-4566-998C-31209DF718A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B7C5891-7648-4AE0-8EA1-67913D29E964}" type="pres">
      <dgm:prSet presAssocID="{887C581E-9108-4FDB-8A6F-7FEDF656BF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A1831-B33E-4F70-9816-0E4FCCD52C0A}" type="pres">
      <dgm:prSet presAssocID="{887C581E-9108-4FDB-8A6F-7FEDF656BFA3}" presName="spNode" presStyleCnt="0"/>
      <dgm:spPr/>
    </dgm:pt>
    <dgm:pt modelId="{B653A5E8-7742-48B0-BCE8-8F119E1377D4}" type="pres">
      <dgm:prSet presAssocID="{9D2E7D16-96C4-4E74-975F-3266BF0592F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EF3E594-6565-468C-9247-453BAFE5C655}" srcId="{75948F05-92E5-4253-992A-06FF261A5717}" destId="{887C581E-9108-4FDB-8A6F-7FEDF656BFA3}" srcOrd="4" destOrd="0" parTransId="{513A3874-7A32-4FCF-B154-36905D4DE702}" sibTransId="{9D2E7D16-96C4-4E74-975F-3266BF0592F9}"/>
    <dgm:cxn modelId="{9FCFEE12-CC12-482A-9E1B-90543A5E8996}" type="presOf" srcId="{DD3D3B28-3A46-402F-867F-AEDFD0C7818E}" destId="{F51C6200-BE3C-4095-BFF1-E6E700770435}" srcOrd="0" destOrd="0" presId="urn:microsoft.com/office/officeart/2005/8/layout/cycle6"/>
    <dgm:cxn modelId="{334A745A-AD71-4BEA-A40C-06D100AE32C9}" type="presOf" srcId="{47FAD5BA-3FDC-4B5D-8055-E6C688CC39A4}" destId="{6E75E371-E4D1-4969-B379-C2576D3806CF}" srcOrd="0" destOrd="0" presId="urn:microsoft.com/office/officeart/2005/8/layout/cycle6"/>
    <dgm:cxn modelId="{08BE1179-F435-4478-B784-38B5FAD27F79}" srcId="{75948F05-92E5-4253-992A-06FF261A5717}" destId="{7ACCE2D8-B3CE-408B-95E3-0634076C0723}" srcOrd="0" destOrd="0" parTransId="{5FFDEB06-0D48-438C-A4C8-5D9BB860DDAD}" sibTransId="{DD3D3B28-3A46-402F-867F-AEDFD0C7818E}"/>
    <dgm:cxn modelId="{1026C072-C099-4487-AEFC-36D5ECB2B1BE}" type="presOf" srcId="{887C581E-9108-4FDB-8A6F-7FEDF656BFA3}" destId="{AB7C5891-7648-4AE0-8EA1-67913D29E964}" srcOrd="0" destOrd="0" presId="urn:microsoft.com/office/officeart/2005/8/layout/cycle6"/>
    <dgm:cxn modelId="{5AC603F7-9861-47E2-A758-125AF94D15F1}" type="presOf" srcId="{056F86CF-2D6D-4F48-A8EB-1D043ED22708}" destId="{894A3FCC-19B6-4124-994F-24A5DF8A45E8}" srcOrd="0" destOrd="0" presId="urn:microsoft.com/office/officeart/2005/8/layout/cycle6"/>
    <dgm:cxn modelId="{B2E1E4B0-32C9-4671-9F7D-EF8EFA33FE31}" type="presOf" srcId="{308FBE6F-42B6-4F91-91F7-586D892877A2}" destId="{165D8971-9998-415F-BF3F-8ED04E1F3F50}" srcOrd="0" destOrd="0" presId="urn:microsoft.com/office/officeart/2005/8/layout/cycle6"/>
    <dgm:cxn modelId="{141FA3A3-3F2A-43E8-AEE6-B9C9C6366518}" type="presOf" srcId="{9D2E7D16-96C4-4E74-975F-3266BF0592F9}" destId="{B653A5E8-7742-48B0-BCE8-8F119E1377D4}" srcOrd="0" destOrd="0" presId="urn:microsoft.com/office/officeart/2005/8/layout/cycle6"/>
    <dgm:cxn modelId="{961F7627-3E7B-43A7-8AFE-3DDFF9BA8D6C}" type="presOf" srcId="{75948F05-92E5-4253-992A-06FF261A5717}" destId="{797B2806-2E36-408B-8403-02DF1DE64CBC}" srcOrd="0" destOrd="0" presId="urn:microsoft.com/office/officeart/2005/8/layout/cycle6"/>
    <dgm:cxn modelId="{86DEC147-00DB-4FCF-B0E5-EB827B74DDE1}" srcId="{75948F05-92E5-4253-992A-06FF261A5717}" destId="{7F00DB3E-8C50-420C-B589-BDFF103374A8}" srcOrd="2" destOrd="0" parTransId="{AD4967C1-9E3C-4E9A-924E-D562A532CDF1}" sibTransId="{E66B73F0-87A4-4D6E-A0ED-F026A87F3C95}"/>
    <dgm:cxn modelId="{B292F6E7-62C5-4464-830E-7BB0FAAD504A}" type="presOf" srcId="{BA760EED-47D0-4566-998C-31209DF718A6}" destId="{00DAD2C2-E67B-4BEE-9F83-A6B3635337F1}" srcOrd="0" destOrd="0" presId="urn:microsoft.com/office/officeart/2005/8/layout/cycle6"/>
    <dgm:cxn modelId="{B886D07E-4DB4-4D05-A06A-B4DFE71291F8}" srcId="{75948F05-92E5-4253-992A-06FF261A5717}" destId="{056F86CF-2D6D-4F48-A8EB-1D043ED22708}" srcOrd="1" destOrd="0" parTransId="{17BB8C9E-5656-4460-9ACA-FA93501FDFE5}" sibTransId="{47FAD5BA-3FDC-4B5D-8055-E6C688CC39A4}"/>
    <dgm:cxn modelId="{D5C2B671-85AE-478F-BADE-AA3437044451}" srcId="{75948F05-92E5-4253-992A-06FF261A5717}" destId="{308FBE6F-42B6-4F91-91F7-586D892877A2}" srcOrd="3" destOrd="0" parTransId="{48BE1C05-CA59-4F2C-8CF6-D80409954729}" sibTransId="{BA760EED-47D0-4566-998C-31209DF718A6}"/>
    <dgm:cxn modelId="{E02AE789-AD8F-4D89-B7C1-5885925E8BBE}" type="presOf" srcId="{E66B73F0-87A4-4D6E-A0ED-F026A87F3C95}" destId="{5DE254B9-CB2A-4376-AC66-3597B743C647}" srcOrd="0" destOrd="0" presId="urn:microsoft.com/office/officeart/2005/8/layout/cycle6"/>
    <dgm:cxn modelId="{FE1E830C-2334-4AB6-B8CB-C25501342CE2}" type="presOf" srcId="{7F00DB3E-8C50-420C-B589-BDFF103374A8}" destId="{3845DAED-7F6D-4036-AB18-EA402D322357}" srcOrd="0" destOrd="0" presId="urn:microsoft.com/office/officeart/2005/8/layout/cycle6"/>
    <dgm:cxn modelId="{A2AC50F4-296B-4146-BFA0-77FAAF5CA8D0}" type="presOf" srcId="{7ACCE2D8-B3CE-408B-95E3-0634076C0723}" destId="{03114756-6B9C-4437-97E4-ECD30437BA47}" srcOrd="0" destOrd="0" presId="urn:microsoft.com/office/officeart/2005/8/layout/cycle6"/>
    <dgm:cxn modelId="{C38860D8-D231-497F-A62E-4922161DB9C0}" type="presParOf" srcId="{797B2806-2E36-408B-8403-02DF1DE64CBC}" destId="{03114756-6B9C-4437-97E4-ECD30437BA47}" srcOrd="0" destOrd="0" presId="urn:microsoft.com/office/officeart/2005/8/layout/cycle6"/>
    <dgm:cxn modelId="{446DE86B-FEEA-4C05-BF40-232AD7690589}" type="presParOf" srcId="{797B2806-2E36-408B-8403-02DF1DE64CBC}" destId="{B9E229F2-D6AB-42D9-A414-9237AA82CF2D}" srcOrd="1" destOrd="0" presId="urn:microsoft.com/office/officeart/2005/8/layout/cycle6"/>
    <dgm:cxn modelId="{9D0254BA-41C4-4895-9DB7-AF47E6F722DB}" type="presParOf" srcId="{797B2806-2E36-408B-8403-02DF1DE64CBC}" destId="{F51C6200-BE3C-4095-BFF1-E6E700770435}" srcOrd="2" destOrd="0" presId="urn:microsoft.com/office/officeart/2005/8/layout/cycle6"/>
    <dgm:cxn modelId="{D41976AC-2831-4F49-85B5-EF21876DB9B4}" type="presParOf" srcId="{797B2806-2E36-408B-8403-02DF1DE64CBC}" destId="{894A3FCC-19B6-4124-994F-24A5DF8A45E8}" srcOrd="3" destOrd="0" presId="urn:microsoft.com/office/officeart/2005/8/layout/cycle6"/>
    <dgm:cxn modelId="{EF0166F3-8D87-4276-9132-C697273F8D78}" type="presParOf" srcId="{797B2806-2E36-408B-8403-02DF1DE64CBC}" destId="{CF0A2175-85AD-42CA-ABD6-CEF8CD5EB9FB}" srcOrd="4" destOrd="0" presId="urn:microsoft.com/office/officeart/2005/8/layout/cycle6"/>
    <dgm:cxn modelId="{5118A5FB-97F1-44C9-8591-75DFA609D8FF}" type="presParOf" srcId="{797B2806-2E36-408B-8403-02DF1DE64CBC}" destId="{6E75E371-E4D1-4969-B379-C2576D3806CF}" srcOrd="5" destOrd="0" presId="urn:microsoft.com/office/officeart/2005/8/layout/cycle6"/>
    <dgm:cxn modelId="{51165926-BA28-4514-B274-1EAE199CC873}" type="presParOf" srcId="{797B2806-2E36-408B-8403-02DF1DE64CBC}" destId="{3845DAED-7F6D-4036-AB18-EA402D322357}" srcOrd="6" destOrd="0" presId="urn:microsoft.com/office/officeart/2005/8/layout/cycle6"/>
    <dgm:cxn modelId="{95CC7BC9-11FA-466A-97E0-73F80AD32BF4}" type="presParOf" srcId="{797B2806-2E36-408B-8403-02DF1DE64CBC}" destId="{AD1D7AD6-6927-490E-B84F-8FBCA1BD34B1}" srcOrd="7" destOrd="0" presId="urn:microsoft.com/office/officeart/2005/8/layout/cycle6"/>
    <dgm:cxn modelId="{E29DB71B-2AF3-4AE3-9435-55B8C016B20C}" type="presParOf" srcId="{797B2806-2E36-408B-8403-02DF1DE64CBC}" destId="{5DE254B9-CB2A-4376-AC66-3597B743C647}" srcOrd="8" destOrd="0" presId="urn:microsoft.com/office/officeart/2005/8/layout/cycle6"/>
    <dgm:cxn modelId="{66E47946-87D6-4C68-91B0-38172CF00656}" type="presParOf" srcId="{797B2806-2E36-408B-8403-02DF1DE64CBC}" destId="{165D8971-9998-415F-BF3F-8ED04E1F3F50}" srcOrd="9" destOrd="0" presId="urn:microsoft.com/office/officeart/2005/8/layout/cycle6"/>
    <dgm:cxn modelId="{868C5C91-93FB-459C-9DA4-1F52655B02C8}" type="presParOf" srcId="{797B2806-2E36-408B-8403-02DF1DE64CBC}" destId="{B9973201-EA46-4CD1-9154-9A7D015EFD4E}" srcOrd="10" destOrd="0" presId="urn:microsoft.com/office/officeart/2005/8/layout/cycle6"/>
    <dgm:cxn modelId="{D1288BC2-9B67-4DE8-85F9-64B62B1251B7}" type="presParOf" srcId="{797B2806-2E36-408B-8403-02DF1DE64CBC}" destId="{00DAD2C2-E67B-4BEE-9F83-A6B3635337F1}" srcOrd="11" destOrd="0" presId="urn:microsoft.com/office/officeart/2005/8/layout/cycle6"/>
    <dgm:cxn modelId="{45729AEA-1B65-4DAF-91C1-3C6ED7151C49}" type="presParOf" srcId="{797B2806-2E36-408B-8403-02DF1DE64CBC}" destId="{AB7C5891-7648-4AE0-8EA1-67913D29E964}" srcOrd="12" destOrd="0" presId="urn:microsoft.com/office/officeart/2005/8/layout/cycle6"/>
    <dgm:cxn modelId="{992155ED-3BA0-4748-98BB-6A8DA2FC8FC8}" type="presParOf" srcId="{797B2806-2E36-408B-8403-02DF1DE64CBC}" destId="{E35A1831-B33E-4F70-9816-0E4FCCD52C0A}" srcOrd="13" destOrd="0" presId="urn:microsoft.com/office/officeart/2005/8/layout/cycle6"/>
    <dgm:cxn modelId="{68E7330B-64BC-4F12-BEFE-19DBDA877532}" type="presParOf" srcId="{797B2806-2E36-408B-8403-02DF1DE64CBC}" destId="{B653A5E8-7742-48B0-BCE8-8F119E1377D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4756-6B9C-4437-97E4-ECD30437BA47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C++ </a:t>
          </a:r>
          <a:br>
            <a:rPr lang="en-US" sz="1700" kern="1200" dirty="0" smtClean="0"/>
          </a:br>
          <a:r>
            <a:rPr lang="en-US" sz="1700" kern="1200" dirty="0" smtClean="0"/>
            <a:t>Users</a:t>
          </a:r>
          <a:endParaRPr lang="en-US" sz="1700" kern="1200" dirty="0"/>
        </a:p>
      </dsp:txBody>
      <dsp:txXfrm>
        <a:off x="2422865" y="44730"/>
        <a:ext cx="1250268" cy="783022"/>
      </dsp:txXfrm>
    </dsp:sp>
    <dsp:sp modelId="{F51C6200-BE3C-4095-BFF1-E6E700770435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A3FCC-19B6-4124-994F-24A5DF8A45E8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Python Users</a:t>
          </a:r>
          <a:endParaRPr lang="en-US" sz="1700" kern="1200" dirty="0"/>
        </a:p>
      </dsp:txBody>
      <dsp:txXfrm>
        <a:off x="4070661" y="1241923"/>
        <a:ext cx="1250268" cy="783022"/>
      </dsp:txXfrm>
    </dsp:sp>
    <dsp:sp modelId="{6E75E371-E4D1-4969-B379-C2576D3806C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5DAED-7F6D-4036-AB18-EA402D322357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&gt; Command line tools _</a:t>
          </a:r>
          <a:endParaRPr lang="en-US" sz="1700" kern="1200" dirty="0"/>
        </a:p>
      </dsp:txBody>
      <dsp:txXfrm>
        <a:off x="3441259" y="3179023"/>
        <a:ext cx="1250268" cy="783022"/>
      </dsp:txXfrm>
    </dsp:sp>
    <dsp:sp modelId="{5DE254B9-CB2A-4376-AC66-3597B743C64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D8971-9998-415F-BF3F-8ED04E1F3F50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WEB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1404472" y="3179023"/>
        <a:ext cx="1250268" cy="783022"/>
      </dsp:txXfrm>
    </dsp:sp>
    <dsp:sp modelId="{00DAD2C2-E67B-4BEE-9F83-A6B3635337F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C5891-7648-4AE0-8EA1-67913D29E964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C000"/>
              </a:solidFill>
            </a:rPr>
            <a:t>JANA</a:t>
          </a:r>
          <a:r>
            <a:rPr lang="en-US" sz="1700" kern="1200" dirty="0" smtClean="0"/>
            <a:t> Users</a:t>
          </a:r>
          <a:endParaRPr lang="en-US" sz="1700" kern="1200" dirty="0"/>
        </a:p>
      </dsp:txBody>
      <dsp:txXfrm>
        <a:off x="775070" y="1241923"/>
        <a:ext cx="1250268" cy="783022"/>
      </dsp:txXfrm>
    </dsp:sp>
    <dsp:sp modelId="{B653A5E8-7742-48B0-BCE8-8F119E1377D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51E2-B254-44F4-A32B-7A29226C2481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103E-92E5-471F-8DA7-28F54F1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26731B-73AE-4764-BD2F-D9EF590552D1}" type="datetime1">
              <a:rPr lang="en-US" smtClean="0"/>
              <a:t>10/6/2011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B150-0527-4B3E-8D18-65D26F36B10C}" type="datetime1">
              <a:rPr lang="en-US" smtClean="0"/>
              <a:t>10/6/2011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B2F1-EAF3-4E31-8D6B-BFE4EBFC961C}" type="datetime1">
              <a:rPr lang="en-US" smtClean="0"/>
              <a:t>10/6/2011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ACE0EA-94CC-4159-A24C-857D2ECE3312}" type="datetime1">
              <a:rPr lang="en-US" smtClean="0"/>
              <a:t>10/6/2011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6D3-700E-4550-8781-3F3A213F116A}" type="datetime1">
              <a:rPr lang="en-US" smtClean="0"/>
              <a:t>10/6/2011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A10-682C-452D-A07D-251C0B8FF50C}" type="datetime1">
              <a:rPr lang="en-US" smtClean="0"/>
              <a:t>10/6/2011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8D33-7B6B-4F4C-815C-2C0B40848FC5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9A5-3113-45F1-A7F9-5E16424E28F1}" type="datetime1">
              <a:rPr lang="en-US" smtClean="0"/>
              <a:t>10/6/2011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231C-04F4-4B4B-A49C-36B7F2EA029B}" type="datetime1">
              <a:rPr lang="en-US" smtClean="0"/>
              <a:t>10/6/2011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5E2B-886F-4BD7-BF41-1C2264AEC252}" type="datetime1">
              <a:rPr lang="en-US" smtClean="0"/>
              <a:t>10/6/2011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F15197-C749-4FB5-954D-438F5077D616}" type="datetime1">
              <a:rPr lang="en-US" smtClean="0"/>
              <a:t>10/6/2011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vaScript_library" TargetMode="External"/><Relationship Id="rId2" Type="http://schemas.openxmlformats.org/officeDocument/2006/relationships/hyperlink" Target="http://en.wikipedia.org/wiki/Cross-brows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TML" TargetMode="External"/><Relationship Id="rId4" Type="http://schemas.openxmlformats.org/officeDocument/2006/relationships/hyperlink" Target="http://en.wikipedia.org/wiki/Client-side_script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 database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019800" cy="533400"/>
          </a:xfrm>
        </p:spPr>
        <p:txBody>
          <a:bodyPr/>
          <a:lstStyle/>
          <a:p>
            <a:r>
              <a:rPr lang="en-US" dirty="0" smtClean="0"/>
              <a:t>Dmitry Romanov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</a:t>
            </a:r>
            <a:r>
              <a:rPr lang="en-US" dirty="0"/>
              <a:t>6</a:t>
            </a:r>
            <a:r>
              <a:rPr lang="en-US" dirty="0" smtClean="0"/>
              <a:t>, 2011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36800"/>
            <a:ext cx="3657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76943" y="3505200"/>
            <a:ext cx="8229600" cy="2086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876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Two main parts: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</a:rPr>
              <a:t>JCalibrationGenerator</a:t>
            </a:r>
            <a:r>
              <a:rPr lang="en-US" sz="2400" dirty="0" smtClean="0"/>
              <a:t> A generator class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70C0"/>
                </a:solidFill>
              </a:rPr>
              <a:t>Jcalibration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class implementing the backend itself.</a:t>
            </a:r>
          </a:p>
          <a:p>
            <a:r>
              <a:rPr lang="en-US" sz="2400" dirty="0" smtClean="0"/>
              <a:t> Retrieve calibration constants from CCDB (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Discovery of available constants (</a:t>
            </a:r>
            <a:r>
              <a:rPr lang="en-US" sz="2400" b="1" dirty="0" err="1" smtClean="0">
                <a:solidFill>
                  <a:srgbClr val="0070C0"/>
                </a:solidFill>
              </a:rPr>
              <a:t>GetListOfNamepaths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 etc.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err="1" smtClean="0"/>
              <a:t>Jcallibration</a:t>
            </a:r>
            <a:r>
              <a:rPr lang="en-US" sz="2400" dirty="0" smtClean="0"/>
              <a:t> * </a:t>
            </a:r>
            <a:r>
              <a:rPr lang="en-US" sz="2400" dirty="0" err="1" smtClean="0"/>
              <a:t>calib</a:t>
            </a:r>
            <a:r>
              <a:rPr lang="en-US" sz="2400" dirty="0" smtClean="0"/>
              <a:t> = </a:t>
            </a:r>
            <a:r>
              <a:rPr lang="en-US" sz="2400" dirty="0" err="1" smtClean="0"/>
              <a:t>jApp</a:t>
            </a:r>
            <a:r>
              <a:rPr lang="en-US" sz="2400" dirty="0" smtClean="0"/>
              <a:t>-&gt;</a:t>
            </a:r>
            <a:r>
              <a:rPr lang="en-US" sz="2400" dirty="0" err="1" smtClean="0"/>
              <a:t>GetCalib</a:t>
            </a:r>
            <a:r>
              <a:rPr lang="en-US" sz="2400" dirty="0" smtClean="0"/>
              <a:t>()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vector</a:t>
            </a:r>
            <a:r>
              <a:rPr lang="en-US" sz="2400" dirty="0" smtClean="0"/>
              <a:t>&lt;</a:t>
            </a:r>
            <a:r>
              <a:rPr lang="en-US" sz="2400" dirty="0" smtClean="0">
                <a:solidFill>
                  <a:srgbClr val="002060"/>
                </a:solidFill>
              </a:rPr>
              <a:t>double</a:t>
            </a:r>
            <a:r>
              <a:rPr lang="en-US" sz="2400" dirty="0" smtClean="0"/>
              <a:t>&gt; constants;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“/simple/constants”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“/simple/constants::john”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</a:t>
            </a:r>
            <a:r>
              <a:rPr lang="en-US" sz="2400" dirty="0" smtClean="0">
                <a:solidFill>
                  <a:srgbClr val="C00000"/>
                </a:solidFill>
              </a:rPr>
              <a:t> “/simple/constants::john:2012”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endParaRPr lang="en-US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and JANA interface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39D3-6F56-416D-86DB-2B3B976DB752}" type="datetime1">
              <a:rPr lang="en-US" smtClean="0"/>
              <a:t>10/6/2011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Threading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C++ User API is designed to be multithread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Calibration object instances are thread safe.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Generator class manage distribution of ‘connections-by-threads’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2300" y="2374899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147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37100" y="23748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595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8701" y="3505200"/>
            <a:ext cx="2057400" cy="48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object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4" name="Curved Connector 13"/>
          <p:cNvCxnSpPr>
            <a:stCxn id="7" idx="2"/>
            <a:endCxn id="11" idx="0"/>
          </p:cNvCxnSpPr>
          <p:nvPr/>
        </p:nvCxnSpPr>
        <p:spPr>
          <a:xfrm rot="16200000" flipH="1">
            <a:off x="3155950" y="2063748"/>
            <a:ext cx="749301" cy="21336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2"/>
            <a:endCxn id="11" idx="0"/>
          </p:cNvCxnSpPr>
          <p:nvPr/>
        </p:nvCxnSpPr>
        <p:spPr>
          <a:xfrm rot="16200000" flipH="1">
            <a:off x="3867150" y="2774949"/>
            <a:ext cx="749300" cy="7112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0"/>
          </p:cNvCxnSpPr>
          <p:nvPr/>
        </p:nvCxnSpPr>
        <p:spPr>
          <a:xfrm rot="5400000">
            <a:off x="4578350" y="2774950"/>
            <a:ext cx="749302" cy="7111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2"/>
            <a:endCxn id="11" idx="0"/>
          </p:cNvCxnSpPr>
          <p:nvPr/>
        </p:nvCxnSpPr>
        <p:spPr>
          <a:xfrm rot="5400000">
            <a:off x="5289551" y="2063751"/>
            <a:ext cx="749300" cy="21335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9992" y="42672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79992" y="4636532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4384" y="5002768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4384" y="53721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4</a:t>
            </a:r>
            <a:endParaRPr lang="en-US" dirty="0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3136900" y="914398"/>
            <a:ext cx="787401" cy="21336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8" idx="0"/>
          </p:cNvCxnSpPr>
          <p:nvPr/>
        </p:nvCxnSpPr>
        <p:spPr>
          <a:xfrm rot="5400000">
            <a:off x="3848099" y="1625599"/>
            <a:ext cx="787402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9" idx="0"/>
          </p:cNvCxnSpPr>
          <p:nvPr/>
        </p:nvCxnSpPr>
        <p:spPr>
          <a:xfrm rot="16200000" flipH="1">
            <a:off x="4559300" y="1625598"/>
            <a:ext cx="787400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10" idx="0"/>
          </p:cNvCxnSpPr>
          <p:nvPr/>
        </p:nvCxnSpPr>
        <p:spPr>
          <a:xfrm rot="16200000" flipH="1">
            <a:off x="5270499" y="914399"/>
            <a:ext cx="787402" cy="2133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516353" y="4114800"/>
            <a:ext cx="471447" cy="1730971"/>
            <a:chOff x="3414753" y="4114801"/>
            <a:chExt cx="471447" cy="1730971"/>
          </a:xfrm>
        </p:grpSpPr>
        <p:sp>
          <p:nvSpPr>
            <p:cNvPr id="62" name="Left-Right Arrow 61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2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378073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1000" y="23622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39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2" name="Curved Connector 11"/>
          <p:cNvCxnSpPr>
            <a:stCxn id="6" idx="4"/>
            <a:endCxn id="7" idx="0"/>
          </p:cNvCxnSpPr>
          <p:nvPr/>
        </p:nvCxnSpPr>
        <p:spPr>
          <a:xfrm rot="5400000">
            <a:off x="2570163" y="350835"/>
            <a:ext cx="790575" cy="3263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4"/>
            <a:endCxn id="8" idx="0"/>
          </p:cNvCxnSpPr>
          <p:nvPr/>
        </p:nvCxnSpPr>
        <p:spPr>
          <a:xfrm rot="5400000">
            <a:off x="3657599" y="1422399"/>
            <a:ext cx="774702" cy="11049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4737100" y="1447798"/>
            <a:ext cx="774700" cy="1054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4"/>
            <a:endCxn id="10" idx="0"/>
          </p:cNvCxnSpPr>
          <p:nvPr/>
        </p:nvCxnSpPr>
        <p:spPr>
          <a:xfrm rot="16200000" flipH="1">
            <a:off x="5816600" y="368298"/>
            <a:ext cx="774700" cy="3213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9450" y="3540125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1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62053" y="4147244"/>
            <a:ext cx="471447" cy="1730971"/>
            <a:chOff x="3414753" y="4114801"/>
            <a:chExt cx="471447" cy="1730971"/>
          </a:xfrm>
        </p:grpSpPr>
        <p:sp>
          <p:nvSpPr>
            <p:cNvPr id="30" name="Left-Right Arrow 29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38450" y="3530603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2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21053" y="4114802"/>
            <a:ext cx="471447" cy="1730971"/>
            <a:chOff x="3414753" y="4114801"/>
            <a:chExt cx="471447" cy="1730971"/>
          </a:xfrm>
        </p:grpSpPr>
        <p:sp>
          <p:nvSpPr>
            <p:cNvPr id="36" name="Left-Right Arrow 3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997450" y="3540127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3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180053" y="4114801"/>
            <a:ext cx="471447" cy="1730971"/>
            <a:chOff x="3414753" y="4114801"/>
            <a:chExt cx="471447" cy="1730971"/>
          </a:xfrm>
        </p:grpSpPr>
        <p:sp>
          <p:nvSpPr>
            <p:cNvPr id="41" name="Left-Right Arrow 40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156451" y="3540128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4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339053" y="4142091"/>
            <a:ext cx="471447" cy="1730971"/>
            <a:chOff x="3414753" y="4114801"/>
            <a:chExt cx="471447" cy="1730971"/>
          </a:xfrm>
        </p:grpSpPr>
        <p:sp>
          <p:nvSpPr>
            <p:cNvPr id="46" name="Left-Right Arrow 4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cxnSp>
        <p:nvCxnSpPr>
          <p:cNvPr id="53" name="Straight Connector 52"/>
          <p:cNvCxnSpPr>
            <a:stCxn id="7" idx="2"/>
            <a:endCxn id="28" idx="0"/>
          </p:cNvCxnSpPr>
          <p:nvPr/>
        </p:nvCxnSpPr>
        <p:spPr>
          <a:xfrm>
            <a:off x="1333500" y="2759073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92499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51500" y="2749551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10500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9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62403" y="1206497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8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597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854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401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049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759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178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982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1887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306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016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111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725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0435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2144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5563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273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0692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582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1917701" y="317497"/>
            <a:ext cx="1384303" cy="39243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12" idx="0"/>
          </p:cNvCxnSpPr>
          <p:nvPr/>
        </p:nvCxnSpPr>
        <p:spPr>
          <a:xfrm rot="5400000">
            <a:off x="2126248" y="526044"/>
            <a:ext cx="1384303" cy="350720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13" idx="0"/>
          </p:cNvCxnSpPr>
          <p:nvPr/>
        </p:nvCxnSpPr>
        <p:spPr>
          <a:xfrm rot="5400000">
            <a:off x="2334796" y="734592"/>
            <a:ext cx="1384303" cy="30901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8" idx="0"/>
          </p:cNvCxnSpPr>
          <p:nvPr/>
        </p:nvCxnSpPr>
        <p:spPr>
          <a:xfrm rot="5400000">
            <a:off x="2543343" y="943139"/>
            <a:ext cx="1384303" cy="26730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" idx="4"/>
            <a:endCxn id="14" idx="0"/>
          </p:cNvCxnSpPr>
          <p:nvPr/>
        </p:nvCxnSpPr>
        <p:spPr>
          <a:xfrm rot="5400000">
            <a:off x="2751891" y="1151687"/>
            <a:ext cx="1384303" cy="225592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6" idx="4"/>
            <a:endCxn id="16" idx="0"/>
          </p:cNvCxnSpPr>
          <p:nvPr/>
        </p:nvCxnSpPr>
        <p:spPr>
          <a:xfrm rot="5400000">
            <a:off x="2960438" y="1360234"/>
            <a:ext cx="1384303" cy="183882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6" idx="4"/>
            <a:endCxn id="9" idx="0"/>
          </p:cNvCxnSpPr>
          <p:nvPr/>
        </p:nvCxnSpPr>
        <p:spPr>
          <a:xfrm rot="5400000">
            <a:off x="3168986" y="1568782"/>
            <a:ext cx="1384303" cy="142173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" idx="4"/>
            <a:endCxn id="17" idx="0"/>
          </p:cNvCxnSpPr>
          <p:nvPr/>
        </p:nvCxnSpPr>
        <p:spPr>
          <a:xfrm rot="5400000">
            <a:off x="3377533" y="1777329"/>
            <a:ext cx="1384303" cy="1004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6" idx="4"/>
            <a:endCxn id="18" idx="0"/>
          </p:cNvCxnSpPr>
          <p:nvPr/>
        </p:nvCxnSpPr>
        <p:spPr>
          <a:xfrm rot="5400000">
            <a:off x="3586081" y="1985877"/>
            <a:ext cx="1384303" cy="587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6" idx="4"/>
            <a:endCxn id="20" idx="0"/>
          </p:cNvCxnSpPr>
          <p:nvPr/>
        </p:nvCxnSpPr>
        <p:spPr>
          <a:xfrm rot="5400000">
            <a:off x="3794628" y="2194424"/>
            <a:ext cx="1384303" cy="1704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" idx="4"/>
            <a:endCxn id="21" idx="0"/>
          </p:cNvCxnSpPr>
          <p:nvPr/>
        </p:nvCxnSpPr>
        <p:spPr>
          <a:xfrm rot="16200000" flipH="1">
            <a:off x="4003175" y="2156324"/>
            <a:ext cx="1384303" cy="2466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" idx="4"/>
            <a:endCxn id="22" idx="0"/>
          </p:cNvCxnSpPr>
          <p:nvPr/>
        </p:nvCxnSpPr>
        <p:spPr>
          <a:xfrm rot="16200000" flipH="1">
            <a:off x="4211723" y="1947777"/>
            <a:ext cx="1384303" cy="6637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4"/>
            <a:endCxn id="10" idx="0"/>
          </p:cNvCxnSpPr>
          <p:nvPr/>
        </p:nvCxnSpPr>
        <p:spPr>
          <a:xfrm rot="16200000" flipH="1">
            <a:off x="4420270" y="1739229"/>
            <a:ext cx="1384303" cy="10808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6" idx="4"/>
            <a:endCxn id="23" idx="0"/>
          </p:cNvCxnSpPr>
          <p:nvPr/>
        </p:nvCxnSpPr>
        <p:spPr>
          <a:xfrm rot="16200000" flipH="1">
            <a:off x="4628818" y="1530682"/>
            <a:ext cx="1384303" cy="14979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" idx="4"/>
            <a:endCxn id="24" idx="0"/>
          </p:cNvCxnSpPr>
          <p:nvPr/>
        </p:nvCxnSpPr>
        <p:spPr>
          <a:xfrm rot="16200000" flipH="1">
            <a:off x="4837365" y="1322134"/>
            <a:ext cx="1384303" cy="191502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" idx="4"/>
            <a:endCxn id="15" idx="0"/>
          </p:cNvCxnSpPr>
          <p:nvPr/>
        </p:nvCxnSpPr>
        <p:spPr>
          <a:xfrm rot="16200000" flipH="1">
            <a:off x="5045913" y="1113587"/>
            <a:ext cx="1384303" cy="233212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6" idx="4"/>
            <a:endCxn id="25" idx="0"/>
          </p:cNvCxnSpPr>
          <p:nvPr/>
        </p:nvCxnSpPr>
        <p:spPr>
          <a:xfrm rot="16200000" flipH="1">
            <a:off x="5254460" y="905039"/>
            <a:ext cx="1384303" cy="274921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" idx="4"/>
            <a:endCxn id="11" idx="0"/>
          </p:cNvCxnSpPr>
          <p:nvPr/>
        </p:nvCxnSpPr>
        <p:spPr>
          <a:xfrm rot="16200000" flipH="1">
            <a:off x="5463008" y="696492"/>
            <a:ext cx="1384303" cy="3166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6" idx="4"/>
            <a:endCxn id="19" idx="0"/>
          </p:cNvCxnSpPr>
          <p:nvPr/>
        </p:nvCxnSpPr>
        <p:spPr>
          <a:xfrm rot="16200000" flipH="1">
            <a:off x="5671555" y="487944"/>
            <a:ext cx="1384303" cy="358340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6" idx="4"/>
            <a:endCxn id="26" idx="0"/>
          </p:cNvCxnSpPr>
          <p:nvPr/>
        </p:nvCxnSpPr>
        <p:spPr>
          <a:xfrm rot="16200000" flipH="1">
            <a:off x="5880100" y="279399"/>
            <a:ext cx="1384303" cy="400049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6200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43038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60661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67139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435515" y="436245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Curved Connector 123"/>
          <p:cNvCxnSpPr>
            <a:stCxn id="7" idx="2"/>
            <a:endCxn id="117" idx="0"/>
          </p:cNvCxnSpPr>
          <p:nvPr/>
        </p:nvCxnSpPr>
        <p:spPr>
          <a:xfrm rot="16200000" flipH="1">
            <a:off x="38902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2" idx="2"/>
            <a:endCxn id="117" idx="0"/>
          </p:cNvCxnSpPr>
          <p:nvPr/>
        </p:nvCxnSpPr>
        <p:spPr>
          <a:xfrm rot="16200000" flipH="1">
            <a:off x="597569" y="3667626"/>
            <a:ext cx="1143000" cy="2085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" idx="2"/>
            <a:endCxn id="117" idx="0"/>
          </p:cNvCxnSpPr>
          <p:nvPr/>
        </p:nvCxnSpPr>
        <p:spPr>
          <a:xfrm rot="5400000">
            <a:off x="806117" y="3667627"/>
            <a:ext cx="1143000" cy="2085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" idx="2"/>
            <a:endCxn id="117" idx="0"/>
          </p:cNvCxnSpPr>
          <p:nvPr/>
        </p:nvCxnSpPr>
        <p:spPr>
          <a:xfrm rot="5400000">
            <a:off x="1014664" y="3459079"/>
            <a:ext cx="1143000" cy="6256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4" idx="2"/>
            <a:endCxn id="119" idx="0"/>
          </p:cNvCxnSpPr>
          <p:nvPr/>
        </p:nvCxnSpPr>
        <p:spPr>
          <a:xfrm rot="16200000" flipH="1">
            <a:off x="205740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9" idx="2"/>
            <a:endCxn id="119" idx="0"/>
          </p:cNvCxnSpPr>
          <p:nvPr/>
        </p:nvCxnSpPr>
        <p:spPr>
          <a:xfrm rot="5400000">
            <a:off x="2474497" y="3667627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6" idx="2"/>
            <a:endCxn id="119" idx="0"/>
          </p:cNvCxnSpPr>
          <p:nvPr/>
        </p:nvCxnSpPr>
        <p:spPr>
          <a:xfrm rot="16200000" flipH="1">
            <a:off x="2265949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7" idx="2"/>
            <a:endCxn id="119" idx="0"/>
          </p:cNvCxnSpPr>
          <p:nvPr/>
        </p:nvCxnSpPr>
        <p:spPr>
          <a:xfrm rot="5400000">
            <a:off x="2683044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18" idx="2"/>
            <a:endCxn id="120" idx="0"/>
          </p:cNvCxnSpPr>
          <p:nvPr/>
        </p:nvCxnSpPr>
        <p:spPr>
          <a:xfrm rot="16200000" flipH="1">
            <a:off x="3706732" y="3478128"/>
            <a:ext cx="1143000" cy="58754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0" idx="2"/>
            <a:endCxn id="120" idx="0"/>
          </p:cNvCxnSpPr>
          <p:nvPr/>
        </p:nvCxnSpPr>
        <p:spPr>
          <a:xfrm rot="16200000" flipH="1">
            <a:off x="3915279" y="3686675"/>
            <a:ext cx="1143000" cy="17044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21" idx="2"/>
            <a:endCxn id="120" idx="0"/>
          </p:cNvCxnSpPr>
          <p:nvPr/>
        </p:nvCxnSpPr>
        <p:spPr>
          <a:xfrm rot="5400000">
            <a:off x="4123827" y="3648577"/>
            <a:ext cx="1143000" cy="24664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urved Connector 155"/>
          <p:cNvCxnSpPr>
            <a:stCxn id="22" idx="2"/>
            <a:endCxn id="120" idx="0"/>
          </p:cNvCxnSpPr>
          <p:nvPr/>
        </p:nvCxnSpPr>
        <p:spPr>
          <a:xfrm rot="5400000">
            <a:off x="4332375" y="3440030"/>
            <a:ext cx="1143000" cy="6637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58"/>
          <p:cNvCxnSpPr>
            <a:stCxn id="10" idx="2"/>
            <a:endCxn id="121" idx="0"/>
          </p:cNvCxnSpPr>
          <p:nvPr/>
        </p:nvCxnSpPr>
        <p:spPr>
          <a:xfrm rot="16200000" flipH="1">
            <a:off x="5394161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>
            <a:stCxn id="23" idx="2"/>
            <a:endCxn id="121" idx="0"/>
          </p:cNvCxnSpPr>
          <p:nvPr/>
        </p:nvCxnSpPr>
        <p:spPr>
          <a:xfrm rot="16200000" flipH="1">
            <a:off x="5602708" y="3667626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urved Connector 165"/>
          <p:cNvCxnSpPr>
            <a:stCxn id="24" idx="2"/>
            <a:endCxn id="121" idx="0"/>
          </p:cNvCxnSpPr>
          <p:nvPr/>
        </p:nvCxnSpPr>
        <p:spPr>
          <a:xfrm rot="5400000">
            <a:off x="5811256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urved Connector 168"/>
          <p:cNvCxnSpPr>
            <a:stCxn id="15" idx="2"/>
            <a:endCxn id="121" idx="0"/>
          </p:cNvCxnSpPr>
          <p:nvPr/>
        </p:nvCxnSpPr>
        <p:spPr>
          <a:xfrm rot="5400000">
            <a:off x="6019804" y="3459079"/>
            <a:ext cx="1143000" cy="6256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>
            <a:stCxn id="25" idx="2"/>
            <a:endCxn id="122" idx="0"/>
          </p:cNvCxnSpPr>
          <p:nvPr/>
        </p:nvCxnSpPr>
        <p:spPr>
          <a:xfrm rot="16200000" flipH="1">
            <a:off x="7053014" y="3468606"/>
            <a:ext cx="1162050" cy="625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1" idx="2"/>
            <a:endCxn id="122" idx="0"/>
          </p:cNvCxnSpPr>
          <p:nvPr/>
        </p:nvCxnSpPr>
        <p:spPr>
          <a:xfrm rot="16200000" flipH="1">
            <a:off x="7261561" y="3677153"/>
            <a:ext cx="1162050" cy="208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urved Connector 177"/>
          <p:cNvCxnSpPr>
            <a:stCxn id="19" idx="2"/>
            <a:endCxn id="122" idx="0"/>
          </p:cNvCxnSpPr>
          <p:nvPr/>
        </p:nvCxnSpPr>
        <p:spPr>
          <a:xfrm rot="5400000">
            <a:off x="7470109" y="3677149"/>
            <a:ext cx="1162050" cy="20855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26" idx="2"/>
            <a:endCxn id="122" idx="0"/>
          </p:cNvCxnSpPr>
          <p:nvPr/>
        </p:nvCxnSpPr>
        <p:spPr>
          <a:xfrm rot="5400000">
            <a:off x="7678654" y="3468604"/>
            <a:ext cx="116205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86" name="Straight Connector 185"/>
          <p:cNvCxnSpPr>
            <a:stCxn id="117" idx="2"/>
          </p:cNvCxnSpPr>
          <p:nvPr/>
        </p:nvCxnSpPr>
        <p:spPr>
          <a:xfrm>
            <a:off x="127334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172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7200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278482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946857" y="45910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17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28600" y="2768600"/>
            <a:ext cx="914400" cy="1676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95400" y="3257708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4499" y="2871548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GetCalibration</a:t>
            </a:r>
            <a:r>
              <a:rPr lang="en-US" dirty="0" smtClean="0"/>
              <a:t> ( … 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68600"/>
            <a:ext cx="1524000" cy="1676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dirty="0" smtClean="0"/>
              <a:t>Generator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91200" y="1636811"/>
            <a:ext cx="3352800" cy="612577"/>
            <a:chOff x="5791200" y="1828800"/>
            <a:chExt cx="3352800" cy="612577"/>
          </a:xfrm>
        </p:grpSpPr>
        <p:sp>
          <p:nvSpPr>
            <p:cNvPr id="10" name="Rectangle 9"/>
            <p:cNvSpPr/>
            <p:nvPr/>
          </p:nvSpPr>
          <p:spPr>
            <a:xfrm>
              <a:off x="5791200" y="18288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1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239000" y="2133600"/>
              <a:ext cx="1905000" cy="307777"/>
              <a:chOff x="7239000" y="2133600"/>
              <a:chExt cx="1905000" cy="307777"/>
            </a:xfrm>
          </p:grpSpPr>
          <p:cxnSp>
            <p:nvCxnSpPr>
              <p:cNvPr id="20" name="Straight Connector 19"/>
              <p:cNvCxnSpPr>
                <a:stCxn id="10" idx="3"/>
              </p:cNvCxnSpPr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1</a:t>
                </a:r>
                <a:endParaRPr lang="en-US" sz="14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91200" y="2451844"/>
            <a:ext cx="3352800" cy="609600"/>
            <a:chOff x="5791200" y="2573614"/>
            <a:chExt cx="3352800" cy="609600"/>
          </a:xfrm>
        </p:grpSpPr>
        <p:sp>
          <p:nvSpPr>
            <p:cNvPr id="15" name="Rectangle 14"/>
            <p:cNvSpPr/>
            <p:nvPr/>
          </p:nvSpPr>
          <p:spPr>
            <a:xfrm>
              <a:off x="5791200" y="2573614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2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39000" y="2871548"/>
              <a:ext cx="1905000" cy="307777"/>
              <a:chOff x="7239000" y="2133600"/>
              <a:chExt cx="1905000" cy="30777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2</a:t>
                </a:r>
                <a:endParaRPr lang="en-US" sz="14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791200" y="3263900"/>
            <a:ext cx="3365500" cy="609600"/>
            <a:chOff x="5791200" y="3403600"/>
            <a:chExt cx="3365500" cy="609600"/>
          </a:xfrm>
        </p:grpSpPr>
        <p:sp>
          <p:nvSpPr>
            <p:cNvPr id="16" name="Rectangle 15"/>
            <p:cNvSpPr/>
            <p:nvPr/>
          </p:nvSpPr>
          <p:spPr>
            <a:xfrm>
              <a:off x="5791200" y="34036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3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51700" y="3688236"/>
              <a:ext cx="1905000" cy="307777"/>
              <a:chOff x="7239000" y="2133600"/>
              <a:chExt cx="1905000" cy="30777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3</a:t>
                </a:r>
                <a:endParaRPr lang="en-US" sz="14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91200" y="4075956"/>
            <a:ext cx="3365500" cy="609600"/>
            <a:chOff x="5791200" y="4267200"/>
            <a:chExt cx="3365500" cy="609600"/>
          </a:xfrm>
        </p:grpSpPr>
        <p:sp>
          <p:nvSpPr>
            <p:cNvPr id="17" name="Rectangle 16"/>
            <p:cNvSpPr/>
            <p:nvPr/>
          </p:nvSpPr>
          <p:spPr>
            <a:xfrm>
              <a:off x="5791200" y="42672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4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51700" y="4569023"/>
              <a:ext cx="1905000" cy="307777"/>
              <a:chOff x="7239000" y="2133600"/>
              <a:chExt cx="1905000" cy="30777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4</a:t>
                </a:r>
                <a:endParaRPr lang="en-US" sz="1400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5791200" y="4888011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239000" y="5164434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43800" y="516443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Connection 5</a:t>
            </a:r>
            <a:endParaRPr lang="en-US" sz="1400" dirty="0"/>
          </a:p>
        </p:txBody>
      </p:sp>
      <p:cxnSp>
        <p:nvCxnSpPr>
          <p:cNvPr id="42" name="Curved Connector 41"/>
          <p:cNvCxnSpPr>
            <a:stCxn id="9" idx="3"/>
            <a:endCxn id="15" idx="1"/>
          </p:cNvCxnSpPr>
          <p:nvPr/>
        </p:nvCxnSpPr>
        <p:spPr>
          <a:xfrm flipV="1">
            <a:off x="5029200" y="2756644"/>
            <a:ext cx="762000" cy="85015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8" idx="1"/>
          </p:cNvCxnSpPr>
          <p:nvPr/>
        </p:nvCxnSpPr>
        <p:spPr>
          <a:xfrm>
            <a:off x="5029200" y="3606800"/>
            <a:ext cx="762000" cy="158601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10800000">
            <a:off x="1304401" y="3721100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3933278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6443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Generator may hide complex logic for  managing database connections per thread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/>
      <p:bldP spid="52" grpId="0" animBg="1"/>
      <p:bldP spid="4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budget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0895" y="52578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Framework overhead ~ 10%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10/6/2011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384" y="1580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table.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- less </a:t>
            </a:r>
            <a:r>
              <a:rPr lang="en-US" dirty="0"/>
              <a:t>than </a:t>
            </a:r>
            <a:r>
              <a:rPr lang="en-US" b="1" dirty="0"/>
              <a:t>10 </a:t>
            </a:r>
            <a:r>
              <a:rPr lang="en-US" b="1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 - less </a:t>
            </a:r>
            <a:r>
              <a:rPr lang="en-US" dirty="0"/>
              <a:t>than </a:t>
            </a:r>
            <a:r>
              <a:rPr lang="en-US" b="1" dirty="0"/>
              <a:t>1 </a:t>
            </a:r>
            <a:r>
              <a:rPr lang="en-US" b="1" dirty="0" smtClean="0"/>
              <a:t>second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627" y="1231053"/>
            <a:ext cx="147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Requirments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9614" y="2503330"/>
            <a:ext cx="142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Benchmarks: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384" y="2872662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PC - Core i5 2.5 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– less than </a:t>
            </a:r>
            <a:r>
              <a:rPr lang="en-US" b="1" dirty="0" smtClean="0"/>
              <a:t>1 </a:t>
            </a:r>
            <a:r>
              <a:rPr lang="en-US" b="1" dirty="0" err="1" smtClean="0"/>
              <a:t>ms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- less </a:t>
            </a:r>
            <a:r>
              <a:rPr lang="en-US" dirty="0"/>
              <a:t>than </a:t>
            </a:r>
            <a:r>
              <a:rPr lang="en-US" b="1" dirty="0" smtClean="0"/>
              <a:t>0.1 second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614" y="3844443"/>
            <a:ext cx="114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Real data: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614" y="416532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Readout of all constants (much more than regular readout that is made on start)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constants read  count – </a:t>
            </a:r>
            <a:r>
              <a:rPr lang="en-US" b="1" dirty="0" smtClean="0"/>
              <a:t>126 421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– </a:t>
            </a:r>
            <a:r>
              <a:rPr lang="en-US" b="1" dirty="0" smtClean="0"/>
              <a:t>0.7 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shell and command line tools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Aim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C00000"/>
                </a:solidFill>
              </a:rPr>
              <a:t>simplicity 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better learning curve</a:t>
            </a:r>
          </a:p>
          <a:p>
            <a:pPr marL="0" indent="0">
              <a:buNone/>
            </a:pPr>
            <a:r>
              <a:rPr lang="en-US" sz="2400" dirty="0" smtClean="0"/>
              <a:t>Use POSIX like commands: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mkdir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mv, … etc. commands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555343" y="2819400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Command line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98AD-C54A-47BE-B41B-03D8077F0C38}" type="datetime1">
              <a:rPr lang="en-US" smtClean="0"/>
              <a:t>10/6/2011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02343" y="2834398"/>
            <a:ext cx="2016651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000" b="1" dirty="0" smtClean="0">
                <a:solidFill>
                  <a:srgbClr val="C00000"/>
                </a:solidFill>
              </a:rPr>
              <a:t>Interactive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745" y="329159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ccdb</a:t>
            </a:r>
            <a:r>
              <a:rPr lang="en-US" sz="2000" b="1" dirty="0" smtClean="0">
                <a:solidFill>
                  <a:srgbClr val="0070C0"/>
                </a:solidFill>
              </a:rPr>
              <a:t>   -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082" y="3713044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082" y="4172953"/>
            <a:ext cx="198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cd 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4082" y="4632862"/>
            <a:ext cx="175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info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4082" y="5552682"/>
            <a:ext cx="19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dump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4082" y="5092771"/>
            <a:ext cx="166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55229" y="3291598"/>
            <a:ext cx="266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/>
              <a:t>  </a:t>
            </a:r>
            <a:r>
              <a:rPr lang="en-US" sz="2000" dirty="0" err="1" smtClean="0"/>
              <a:t>ls</a:t>
            </a:r>
            <a:r>
              <a:rPr lang="en-US" sz="2000" dirty="0"/>
              <a:t> </a:t>
            </a:r>
            <a:r>
              <a:rPr lang="en-US" sz="2000" dirty="0" smtClean="0"/>
              <a:t>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55229" y="4051314"/>
            <a:ext cx="389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info 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/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5229" y="5570745"/>
            <a:ext cx="420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ccdb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dump </a:t>
            </a:r>
            <a:r>
              <a:rPr lang="en-US" sz="2000" dirty="0"/>
              <a:t>/test/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5229" y="4811030"/>
            <a:ext cx="385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cat /</a:t>
            </a:r>
            <a:r>
              <a:rPr lang="en-US" sz="2000" dirty="0"/>
              <a:t>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828800" y="2198914"/>
            <a:ext cx="4426857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400" b="1" dirty="0" smtClean="0">
                <a:solidFill>
                  <a:srgbClr val="C00000"/>
                </a:solidFill>
              </a:rPr>
              <a:t>CCDB CLI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27" idx="2"/>
            <a:endCxn id="11" idx="3"/>
          </p:cNvCxnSpPr>
          <p:nvPr/>
        </p:nvCxnSpPr>
        <p:spPr>
          <a:xfrm flipH="1">
            <a:off x="2618994" y="2656114"/>
            <a:ext cx="1423235" cy="406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7" idx="1"/>
          </p:cNvCxnSpPr>
          <p:nvPr/>
        </p:nvCxnSpPr>
        <p:spPr>
          <a:xfrm>
            <a:off x="4042229" y="2656114"/>
            <a:ext cx="1513114" cy="39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interactive shell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7" name="Picture 3" descr="D:\Projects\Share\ccdb\trunk\doc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Share\ccdb\trunk\doc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Share\ccdb\trunk\doc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Share\ccdb\trunk\doc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cts\Share\ccdb\trunk\doc\0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cts\Share\ccdb\trunk\doc\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jects\Share\ccdb\trunk\doc\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jects\Share\ccdb\trunk\doc\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rojects\Share\ccdb\trunk\doc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rojects\Share\ccdb\trunk\doc\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6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rojects\Share\ccdb\trunk\doc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jects\Share\ccdb\trunk\doc\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4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jects\Share\ccdb\trunk\doc\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jects\Share\ccdb\trunk\doc\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jects\Share\ccdb\trunk\doc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jects\Share\ccdb\trunk\doc\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2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Projects\Share\ccdb\trunk\doc\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Projects\Share\ccdb\trunk\doc\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Projects\Share\ccdb\trunk\doc\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jects\Share\ccdb\trunk\doc\1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Projects\Share\ccdb\trunk\doc\2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Projects\Share\ccdb\trunk\doc\2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Projects\Share\ccdb\trunk\doc\2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Projects\Share\ccdb\trunk\doc\2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Projects\Share\ccdb\trunk\doc\2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Projects\Share\ccdb\trunk\doc\2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Projects\Share\ccdb\trunk\doc\26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Projects\Share\ccdb\trunk\doc\27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Projects\Share\ccdb\trunk\doc\28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text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805831"/>
            <a:ext cx="8305800" cy="9958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Text files with tables.</a:t>
            </a:r>
          </a:p>
          <a:p>
            <a:r>
              <a:rPr lang="en-US" dirty="0" smtClean="0"/>
              <a:t>One file – one table.</a:t>
            </a:r>
          </a:p>
          <a:p>
            <a:r>
              <a:rPr lang="en-US" dirty="0" smtClean="0"/>
              <a:t>Comments and metadata optional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" y="268003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497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This is a simple table with 4 columns and 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3 rows. Any users comments are here…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26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#&amp; col1      col2       col3       col4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2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run rage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100 - 200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variation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default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4800" y="5105400"/>
            <a:ext cx="8089900" cy="120396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Files location related to </a:t>
            </a:r>
            <a:r>
              <a:rPr lang="en-US" sz="2200" dirty="0" err="1" smtClean="0"/>
              <a:t>namepaths</a:t>
            </a:r>
            <a:r>
              <a:rPr lang="en-US" sz="2200" dirty="0" smtClean="0"/>
              <a:t> of the tables</a:t>
            </a:r>
          </a:p>
          <a:p>
            <a:r>
              <a:rPr lang="en-US" sz="2200" dirty="0" smtClean="0"/>
              <a:t>This means that if a table has a </a:t>
            </a:r>
            <a:r>
              <a:rPr lang="en-US" sz="2200" dirty="0" err="1" smtClean="0"/>
              <a:t>namepath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/simple/constants  </a:t>
            </a:r>
            <a:r>
              <a:rPr lang="en-US" sz="2200" dirty="0" smtClean="0"/>
              <a:t>there is file </a:t>
            </a:r>
            <a:r>
              <a:rPr lang="en-US" sz="2200" dirty="0" smtClean="0">
                <a:solidFill>
                  <a:srgbClr val="0070C0"/>
                </a:solidFill>
              </a:rPr>
              <a:t>constants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0070C0"/>
                </a:solidFill>
              </a:rPr>
              <a:t>($BASE_PATH)/simple/</a:t>
            </a:r>
          </a:p>
          <a:p>
            <a:r>
              <a:rPr lang="en-US" sz="2200" dirty="0" smtClean="0"/>
              <a:t>All manipulations for import and export of such files   </a:t>
            </a: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817784"/>
            <a:ext cx="26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Using as separate storage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4500" y="3733800"/>
            <a:ext cx="8166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Constants Data Base package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57200" y="1455874"/>
            <a:ext cx="1676400" cy="1600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</a:t>
            </a:r>
          </a:p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1295400"/>
            <a:ext cx="5791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Storing calibrations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Managing calibrations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API  for  JANA</a:t>
            </a:r>
            <a:r>
              <a:rPr lang="en-US" sz="2800" dirty="0"/>
              <a:t>, plain C++, </a:t>
            </a:r>
            <a:r>
              <a:rPr lang="en-US" sz="2800" dirty="0" smtClean="0"/>
              <a:t>Python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Tools to browse, import, export data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Simple for user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88422"/>
              </p:ext>
            </p:extLst>
          </p:nvPr>
        </p:nvGraphicFramePr>
        <p:xfrm>
          <a:off x="5715000" y="2381250"/>
          <a:ext cx="3048000" cy="14670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2893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714597" y="2381250"/>
            <a:ext cx="3048000" cy="1480531"/>
            <a:chOff x="5715000" y="1675625"/>
            <a:chExt cx="3048000" cy="17533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5000" y="1675625"/>
              <a:ext cx="3048000" cy="17533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1828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Constants Type Table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2133600"/>
              <a:ext cx="13176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N_rows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N_columns</a:t>
              </a:r>
              <a:endParaRPr lang="en-US" dirty="0" smtClean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 structure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967010"/>
            <a:ext cx="2708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/FDC/</a:t>
            </a:r>
            <a:r>
              <a:rPr lang="en-US" sz="1600" dirty="0" err="1" smtClean="0"/>
              <a:t>CathodeStrips</a:t>
            </a:r>
            <a:r>
              <a:rPr lang="en-US" sz="1600" dirty="0" smtClean="0"/>
              <a:t>/pedestals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714598" y="4444934"/>
            <a:ext cx="1371600" cy="1476239"/>
            <a:chOff x="7467600" y="4419600"/>
            <a:chExt cx="1371600" cy="1600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67600" y="4419600"/>
              <a:ext cx="1371600" cy="1600200"/>
            </a:xfrm>
            <a:prstGeom prst="rect">
              <a:avLst/>
            </a:prstGeom>
            <a:solidFill>
              <a:srgbClr val="F7DC1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44958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Directories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3800" y="5105400"/>
              <a:ext cx="1065997" cy="70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parentId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92447" y="4444934"/>
            <a:ext cx="1370553" cy="1484478"/>
            <a:chOff x="5562600" y="4419600"/>
            <a:chExt cx="14478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2600" y="4419600"/>
              <a:ext cx="1447800" cy="1600200"/>
            </a:xfrm>
            <a:prstGeom prst="rect">
              <a:avLst/>
            </a:prstGeom>
            <a:solidFill>
              <a:srgbClr val="F1E65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4958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Columns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988322"/>
              <a:ext cx="840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name</a:t>
              </a:r>
            </a:p>
            <a:p>
              <a:r>
                <a:rPr lang="en-US" dirty="0" smtClean="0"/>
                <a:t>- type</a:t>
              </a:r>
              <a:endParaRPr lang="ru-RU" dirty="0"/>
            </a:p>
          </p:txBody>
        </p:sp>
      </p:grpSp>
      <p:cxnSp>
        <p:nvCxnSpPr>
          <p:cNvPr id="25" name="Соединительная линия уступом 24"/>
          <p:cNvCxnSpPr>
            <a:stCxn id="13" idx="3"/>
            <a:endCxn id="4" idx="1"/>
          </p:cNvCxnSpPr>
          <p:nvPr/>
        </p:nvCxnSpPr>
        <p:spPr>
          <a:xfrm flipV="1">
            <a:off x="4792459" y="3121516"/>
            <a:ext cx="922138" cy="19457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581007" y="334379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 -  1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457200" y="4572000"/>
            <a:ext cx="1752600" cy="1371600"/>
            <a:chOff x="533400" y="2743200"/>
            <a:chExt cx="1905000" cy="1371600"/>
          </a:xfrm>
          <a:solidFill>
            <a:schemeClr val="bg1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33400" y="2743200"/>
              <a:ext cx="1905000" cy="13716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819400"/>
              <a:ext cx="1400816" cy="369332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Event range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124200"/>
              <a:ext cx="714173" cy="92333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max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run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7200" y="3180665"/>
            <a:ext cx="1752600" cy="1143000"/>
            <a:chOff x="457200" y="4495800"/>
            <a:chExt cx="1905000" cy="1143000"/>
          </a:xfrm>
          <a:solidFill>
            <a:srgbClr val="CCFF9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57200" y="4495800"/>
              <a:ext cx="1905000" cy="1143000"/>
            </a:xfrm>
            <a:prstGeom prst="rect">
              <a:avLst/>
            </a:prstGeom>
            <a:grpFill/>
            <a:ln>
              <a:solidFill>
                <a:srgbClr val="2D5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8504" y="4572000"/>
              <a:ext cx="12501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range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504" y="4953000"/>
              <a:ext cx="65703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max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57200" y="2044698"/>
            <a:ext cx="1752600" cy="762000"/>
            <a:chOff x="457200" y="1447800"/>
            <a:chExt cx="1752600" cy="762000"/>
          </a:xfrm>
          <a:solidFill>
            <a:srgbClr val="FF9999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457200" y="1447800"/>
              <a:ext cx="1752600" cy="762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1524000"/>
              <a:ext cx="105464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Variation</a:t>
              </a:r>
              <a:endParaRPr lang="ru-RU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1828800"/>
              <a:ext cx="7970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6923" y="2381250"/>
            <a:ext cx="1905000" cy="1447800"/>
            <a:chOff x="2971800" y="1828800"/>
            <a:chExt cx="1905000" cy="1447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71800" y="1828800"/>
              <a:ext cx="19050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1905000"/>
              <a:ext cx="129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Assignment</a:t>
              </a:r>
              <a:br>
                <a:rPr lang="en-US" b="1" dirty="0" smtClean="0"/>
              </a:br>
              <a:r>
                <a:rPr lang="en-US" dirty="0" smtClean="0"/>
                <a:t>(header)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7459" y="4191000"/>
            <a:ext cx="1905000" cy="1752600"/>
            <a:chOff x="2819400" y="3657600"/>
            <a:chExt cx="1905000" cy="1600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819400" y="3657600"/>
              <a:ext cx="1905000" cy="160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733800"/>
              <a:ext cx="1126719" cy="3372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Constants</a:t>
              </a:r>
              <a:endParaRPr lang="ru-RU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4343400"/>
              <a:ext cx="129432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DATA BLOB</a:t>
              </a:r>
            </a:p>
            <a:p>
              <a:endParaRPr lang="en-US" dirty="0" smtClean="0"/>
            </a:p>
          </p:txBody>
        </p:sp>
      </p:grpSp>
      <p:cxnSp>
        <p:nvCxnSpPr>
          <p:cNvPr id="41" name="Соединительная линия уступом 40"/>
          <p:cNvCxnSpPr>
            <a:stCxn id="4" idx="2"/>
            <a:endCxn id="7" idx="0"/>
          </p:cNvCxnSpPr>
          <p:nvPr/>
        </p:nvCxnSpPr>
        <p:spPr>
          <a:xfrm rot="5400000">
            <a:off x="6527922" y="3734258"/>
            <a:ext cx="583153" cy="83819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4" idx="2"/>
            <a:endCxn id="9" idx="0"/>
          </p:cNvCxnSpPr>
          <p:nvPr/>
        </p:nvCxnSpPr>
        <p:spPr>
          <a:xfrm rot="16200000" flipH="1">
            <a:off x="7366584" y="3733793"/>
            <a:ext cx="583153" cy="83912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1" idx="1"/>
            <a:endCxn id="7" idx="1"/>
          </p:cNvCxnSpPr>
          <p:nvPr/>
        </p:nvCxnSpPr>
        <p:spPr>
          <a:xfrm rot="10800000">
            <a:off x="5714598" y="5183054"/>
            <a:ext cx="76200" cy="217720"/>
          </a:xfrm>
          <a:prstGeom prst="bentConnector3">
            <a:avLst>
              <a:gd name="adj1" fmla="val 400000"/>
            </a:avLst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1" idx="2"/>
            <a:endCxn id="13" idx="0"/>
          </p:cNvCxnSpPr>
          <p:nvPr/>
        </p:nvCxnSpPr>
        <p:spPr>
          <a:xfrm>
            <a:off x="3839423" y="3829050"/>
            <a:ext cx="536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1" idx="1"/>
            <a:endCxn id="12" idx="3"/>
          </p:cNvCxnSpPr>
          <p:nvPr/>
        </p:nvCxnSpPr>
        <p:spPr>
          <a:xfrm rot="10800000" flipV="1">
            <a:off x="2209801" y="3105149"/>
            <a:ext cx="677123" cy="64701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11" idx="1"/>
            <a:endCxn id="15" idx="3"/>
          </p:cNvCxnSpPr>
          <p:nvPr/>
        </p:nvCxnSpPr>
        <p:spPr>
          <a:xfrm rot="10800000" flipV="1">
            <a:off x="2209801" y="3105150"/>
            <a:ext cx="677123" cy="21526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11" idx="1"/>
            <a:endCxn id="14" idx="3"/>
          </p:cNvCxnSpPr>
          <p:nvPr/>
        </p:nvCxnSpPr>
        <p:spPr>
          <a:xfrm rot="10800000">
            <a:off x="2209801" y="2425698"/>
            <a:ext cx="677123" cy="6794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722-CC3A-4FF6-AB60-A1C62B011C40}" type="datetime1">
              <a:rPr lang="en-US" smtClean="0"/>
              <a:t>10/6/2011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650756" y="1147465"/>
            <a:ext cx="235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 definition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5782" y="1147465"/>
            <a:ext cx="81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Tags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0917" y="1147465"/>
            <a:ext cx="86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database layout</a:t>
            </a:r>
            <a:endParaRPr lang="ru-RU" dirty="0"/>
          </a:p>
        </p:txBody>
      </p:sp>
      <p:pic>
        <p:nvPicPr>
          <p:cNvPr id="1027" name="Picture 3" descr="C:\AProjects\CCDB\MySQL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16469" cy="5010557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CF6C-C3C1-4C7C-AAE8-E7AE7D9BF8AE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over particular cell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7550" y="1503024"/>
            <a:ext cx="8770249" cy="466917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Easy solution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Assumption</a:t>
            </a:r>
            <a:r>
              <a:rPr lang="en-US" dirty="0" smtClean="0"/>
              <a:t>: One knows which table he would like to search</a:t>
            </a:r>
          </a:p>
          <a:p>
            <a:r>
              <a:rPr lang="en-US" dirty="0" smtClean="0"/>
              <a:t>We are capable of retrieving of </a:t>
            </a:r>
            <a:r>
              <a:rPr lang="en-US" b="1" dirty="0" smtClean="0">
                <a:solidFill>
                  <a:srgbClr val="C00000"/>
                </a:solidFill>
              </a:rPr>
              <a:t>10 000 </a:t>
            </a:r>
            <a:r>
              <a:rPr lang="en-US" dirty="0" smtClean="0"/>
              <a:t>sets for about </a:t>
            </a:r>
            <a:r>
              <a:rPr lang="en-US" b="1" dirty="0" smtClean="0">
                <a:solidFill>
                  <a:srgbClr val="C00000"/>
                </a:solidFill>
              </a:rPr>
              <a:t>1.5 s</a:t>
            </a:r>
            <a:r>
              <a:rPr lang="en-US" dirty="0" smtClean="0"/>
              <a:t>. Tables with less than </a:t>
            </a:r>
            <a:r>
              <a:rPr lang="en-US" b="1" dirty="0" smtClean="0"/>
              <a:t>10 000 versions </a:t>
            </a:r>
            <a:r>
              <a:rPr lang="en-US" dirty="0" smtClean="0"/>
              <a:t>could be processed with current API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Universal solution.</a:t>
            </a:r>
          </a:p>
          <a:p>
            <a:r>
              <a:rPr lang="en-US" dirty="0" smtClean="0"/>
              <a:t>Using indexing technique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5459" y="1272192"/>
            <a:ext cx="687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Statement. </a:t>
            </a:r>
            <a:r>
              <a:rPr lang="en-US" sz="2400" b="1" dirty="0" smtClean="0"/>
              <a:t>We can do search through particular cell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technique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23</a:t>
            </a:fld>
            <a:endParaRPr lang="ru-RU"/>
          </a:p>
        </p:txBody>
      </p:sp>
      <p:grpSp>
        <p:nvGrpSpPr>
          <p:cNvPr id="54" name="Group 53"/>
          <p:cNvGrpSpPr/>
          <p:nvPr/>
        </p:nvGrpSpPr>
        <p:grpSpPr>
          <a:xfrm>
            <a:off x="728548" y="2590801"/>
            <a:ext cx="3332044" cy="1771650"/>
            <a:chOff x="782756" y="2362200"/>
            <a:chExt cx="3200400" cy="2362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82756" y="23622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82756" y="47244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982" y="35433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82756" y="2362200"/>
              <a:ext cx="4227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80843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78930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8698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8084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48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8084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93821" y="1260154"/>
            <a:ext cx="142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blob</a:t>
            </a:r>
            <a:endParaRPr lang="en-US" sz="2400" b="1" dirty="0"/>
          </a:p>
        </p:txBody>
      </p:sp>
      <p:sp>
        <p:nvSpPr>
          <p:cNvPr id="63" name="Rectangle 62"/>
          <p:cNvSpPr/>
          <p:nvPr/>
        </p:nvSpPr>
        <p:spPr>
          <a:xfrm>
            <a:off x="715697" y="259080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79516" y="2590799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15696" y="347321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379517" y="3473211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269204" y="1251103"/>
            <a:ext cx="3339047" cy="4688135"/>
            <a:chOff x="5257800" y="1445965"/>
            <a:chExt cx="3339047" cy="468813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257800" y="4362450"/>
              <a:ext cx="332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585444" y="2590800"/>
              <a:ext cx="440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64803" y="436245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65285" y="1445965"/>
              <a:ext cx="160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Index table</a:t>
              </a:r>
              <a:endParaRPr lang="en-US" sz="2400" b="1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269204" y="2590800"/>
              <a:ext cx="3316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62201" y="3476625"/>
              <a:ext cx="33276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57800" y="259080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21622" y="2590800"/>
              <a:ext cx="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62201" y="4362450"/>
              <a:ext cx="333024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262201" y="6134100"/>
              <a:ext cx="3330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62201" y="5248275"/>
              <a:ext cx="3334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84757" y="2590800"/>
              <a:ext cx="4401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396463" y="2186278"/>
              <a:ext cx="54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86440" y="2186490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41189" y="2186278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value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387429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390931" y="29034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387429" y="3752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95331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562600" y="3734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62600" y="28595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62600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62600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62812" y="4878943"/>
            <a:ext cx="388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Index tables may be built afterwards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798E-6 L 0.6816 -0.02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1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9843 0.0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49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0.6816 0.10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50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49895 0.23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4" grpId="0" animBg="1"/>
      <p:bldP spid="76" grpId="0" animBg="1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package design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2812" y="1590623"/>
            <a:ext cx="1454206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JANA</a:t>
            </a:r>
            <a:r>
              <a:rPr lang="en-US" dirty="0" smtClean="0"/>
              <a:t> Users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99548" y="1588532"/>
            <a:ext cx="1507677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Python Users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88545" y="3046696"/>
            <a:ext cx="2007537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15200" y="1590623"/>
            <a:ext cx="1447799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Command      line tools _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3047999"/>
            <a:ext cx="1524000" cy="821921"/>
          </a:xfrm>
          <a:prstGeom prst="rect">
            <a:avLst/>
          </a:prstGeom>
          <a:solidFill>
            <a:srgbClr val="754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engine</a:t>
            </a:r>
          </a:p>
          <a:p>
            <a:pPr algn="ctr"/>
            <a:r>
              <a:rPr lang="en-US" dirty="0" smtClean="0"/>
              <a:t>PHP </a:t>
            </a:r>
          </a:p>
          <a:p>
            <a:pPr algn="ctr"/>
            <a:r>
              <a:rPr lang="en-US" dirty="0" smtClean="0"/>
              <a:t>C++ CGI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3289651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600" y="1219200"/>
            <a:ext cx="8686800" cy="12192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962400" y="121920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62400" y="1590623"/>
            <a:ext cx="133985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Users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499548" y="2989156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55825" y="3048000"/>
            <a:ext cx="83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590623"/>
            <a:ext cx="1676400" cy="762000"/>
            <a:chOff x="381000" y="1590623"/>
            <a:chExt cx="1676400" cy="76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1590623"/>
              <a:ext cx="1676400" cy="762000"/>
            </a:xfrm>
            <a:prstGeom prst="roundRect">
              <a:avLst/>
            </a:prstGeom>
            <a:solidFill>
              <a:srgbClr val="EFEFEF"/>
            </a:solidFill>
            <a:ln cap="rnd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WEB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pic>
          <p:nvPicPr>
            <p:cNvPr id="1026" name="Picture 2" descr="http://www.youthedesigner.com/wp-content/uploads/2008/05/free-vector-images-globe-icon-s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50000" r="38906" b="2896"/>
            <a:stretch/>
          </p:blipFill>
          <p:spPr bwMode="auto">
            <a:xfrm>
              <a:off x="504188" y="1828800"/>
              <a:ext cx="314962" cy="3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21067" y="4009277"/>
            <a:ext cx="3042833" cy="2126454"/>
            <a:chOff x="221067" y="4009277"/>
            <a:chExt cx="3042833" cy="2126454"/>
          </a:xfrm>
        </p:grpSpPr>
        <p:sp>
          <p:nvSpPr>
            <p:cNvPr id="44" name="Прямоугольник 6"/>
            <p:cNvSpPr/>
            <p:nvPr/>
          </p:nvSpPr>
          <p:spPr>
            <a:xfrm>
              <a:off x="248197" y="4414391"/>
              <a:ext cx="1686276" cy="655983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SQLite Provider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Блок-схема: магнитный диск 13"/>
            <p:cNvSpPr/>
            <p:nvPr/>
          </p:nvSpPr>
          <p:spPr>
            <a:xfrm>
              <a:off x="221067" y="5507696"/>
              <a:ext cx="1713406" cy="628035"/>
            </a:xfrm>
            <a:prstGeom prst="flowChartMagneticDisk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SQLite</a:t>
              </a:r>
            </a:p>
          </p:txBody>
        </p:sp>
        <p:sp>
          <p:nvSpPr>
            <p:cNvPr id="47" name="Двойная стрелка вверх/вниз 30"/>
            <p:cNvSpPr/>
            <p:nvPr/>
          </p:nvSpPr>
          <p:spPr>
            <a:xfrm>
              <a:off x="915265" y="5060746"/>
              <a:ext cx="304800" cy="437322"/>
            </a:xfrm>
            <a:prstGeom prst="upDownArrow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900" y="4009277"/>
              <a:ext cx="2159000" cy="331985"/>
            </a:xfrm>
            <a:custGeom>
              <a:avLst/>
              <a:gdLst>
                <a:gd name="connsiteX0" fmla="*/ 0 w 2184400"/>
                <a:gd name="connsiteY0" fmla="*/ 400084 h 400084"/>
                <a:gd name="connsiteX1" fmla="*/ 749300 w 2184400"/>
                <a:gd name="connsiteY1" fmla="*/ 6384 h 400084"/>
                <a:gd name="connsiteX2" fmla="*/ 1841500 w 2184400"/>
                <a:gd name="connsiteY2" fmla="*/ 146084 h 400084"/>
                <a:gd name="connsiteX3" fmla="*/ 2184400 w 2184400"/>
                <a:gd name="connsiteY3" fmla="*/ 6384 h 400084"/>
                <a:gd name="connsiteX4" fmla="*/ 2184400 w 2184400"/>
                <a:gd name="connsiteY4" fmla="*/ 6384 h 400084"/>
                <a:gd name="connsiteX0" fmla="*/ 0 w 2184400"/>
                <a:gd name="connsiteY0" fmla="*/ 333769 h 333769"/>
                <a:gd name="connsiteX1" fmla="*/ 749300 w 2184400"/>
                <a:gd name="connsiteY1" fmla="*/ 3910 h 333769"/>
                <a:gd name="connsiteX2" fmla="*/ 1841500 w 2184400"/>
                <a:gd name="connsiteY2" fmla="*/ 143610 h 333769"/>
                <a:gd name="connsiteX3" fmla="*/ 2184400 w 2184400"/>
                <a:gd name="connsiteY3" fmla="*/ 3910 h 333769"/>
                <a:gd name="connsiteX4" fmla="*/ 2184400 w 2184400"/>
                <a:gd name="connsiteY4" fmla="*/ 3910 h 33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400" h="333769">
                  <a:moveTo>
                    <a:pt x="0" y="333769"/>
                  </a:moveTo>
                  <a:cubicBezTo>
                    <a:pt x="221191" y="158085"/>
                    <a:pt x="442383" y="35603"/>
                    <a:pt x="749300" y="3910"/>
                  </a:cubicBezTo>
                  <a:cubicBezTo>
                    <a:pt x="1056217" y="-27783"/>
                    <a:pt x="1602317" y="143610"/>
                    <a:pt x="1841500" y="143610"/>
                  </a:cubicBezTo>
                  <a:cubicBezTo>
                    <a:pt x="2080683" y="143610"/>
                    <a:pt x="2184400" y="3910"/>
                    <a:pt x="2184400" y="3910"/>
                  </a:cubicBezTo>
                  <a:lnTo>
                    <a:pt x="2184400" y="3910"/>
                  </a:lnTo>
                </a:path>
              </a:pathLst>
            </a:custGeom>
            <a:solidFill>
              <a:schemeClr val="bg1"/>
            </a:solidFill>
            <a:ln w="28575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9900" y="4404762"/>
            <a:ext cx="1943099" cy="1846659"/>
            <a:chOff x="6819900" y="4404762"/>
            <a:chExt cx="1943099" cy="1846659"/>
          </a:xfrm>
        </p:grpSpPr>
        <p:sp>
          <p:nvSpPr>
            <p:cNvPr id="11" name="Rectangle 10"/>
            <p:cNvSpPr/>
            <p:nvPr/>
          </p:nvSpPr>
          <p:spPr>
            <a:xfrm>
              <a:off x="6819900" y="4404762"/>
              <a:ext cx="1943099" cy="1702906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4404762"/>
              <a:ext cx="17526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Ruby</a:t>
              </a:r>
            </a:p>
            <a:p>
              <a:pPr algn="ctr"/>
              <a:r>
                <a:rPr lang="en-US" dirty="0" smtClean="0"/>
                <a:t>Java</a:t>
              </a:r>
            </a:p>
            <a:p>
              <a:pPr algn="ctr"/>
              <a:r>
                <a:rPr lang="en-US" dirty="0" smtClean="0"/>
                <a:t>.NET</a:t>
              </a:r>
            </a:p>
            <a:p>
              <a:pPr algn="ctr"/>
              <a:r>
                <a:rPr lang="en-US" sz="1400" dirty="0" smtClean="0"/>
                <a:t>+</a:t>
              </a:r>
            </a:p>
            <a:p>
              <a:pPr algn="ctr"/>
              <a:r>
                <a:rPr lang="en-US" sz="1400" dirty="0" smtClean="0"/>
                <a:t>20 more </a:t>
              </a:r>
            </a:p>
            <a:p>
              <a:pPr algn="ctr"/>
              <a:r>
                <a:rPr lang="en-US" sz="1400" dirty="0" smtClean="0"/>
                <a:t>languages</a:t>
              </a:r>
            </a:p>
            <a:p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10/6/2011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6" name="Стрелка вправо 24"/>
          <p:cNvSpPr/>
          <p:nvPr/>
        </p:nvSpPr>
        <p:spPr>
          <a:xfrm rot="16200000">
            <a:off x="4785606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24"/>
          <p:cNvSpPr/>
          <p:nvPr/>
        </p:nvSpPr>
        <p:spPr>
          <a:xfrm rot="16200000">
            <a:off x="6476683" y="2552381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24"/>
          <p:cNvSpPr/>
          <p:nvPr/>
        </p:nvSpPr>
        <p:spPr>
          <a:xfrm rot="16200000">
            <a:off x="7837169" y="2552382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24"/>
          <p:cNvSpPr/>
          <p:nvPr/>
        </p:nvSpPr>
        <p:spPr>
          <a:xfrm rot="16200000">
            <a:off x="1018135" y="2525064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2385039" y="3048000"/>
            <a:ext cx="3762023" cy="3069296"/>
            <a:chOff x="2385039" y="3048000"/>
            <a:chExt cx="3762023" cy="3069296"/>
          </a:xfrm>
        </p:grpSpPr>
        <p:grpSp>
          <p:nvGrpSpPr>
            <p:cNvPr id="22" name="Group 21"/>
            <p:cNvGrpSpPr/>
            <p:nvPr/>
          </p:nvGrpSpPr>
          <p:grpSpPr>
            <a:xfrm>
              <a:off x="2385039" y="3048000"/>
              <a:ext cx="3762023" cy="3069296"/>
              <a:chOff x="2362199" y="3048000"/>
              <a:chExt cx="3762023" cy="3069296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2362199" y="3048000"/>
                <a:ext cx="3762023" cy="3069296"/>
                <a:chOff x="3417454" y="3125856"/>
                <a:chExt cx="3762023" cy="320881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4255655" y="3125856"/>
                  <a:ext cx="2059067" cy="9144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Calib</a:t>
                  </a:r>
                  <a:r>
                    <a:rPr lang="en-US" dirty="0" smtClean="0"/>
                    <a:t>. DB API</a:t>
                  </a:r>
                </a:p>
                <a:p>
                  <a:pPr algn="ctr"/>
                  <a:r>
                    <a:rPr lang="en-US" dirty="0" smtClean="0"/>
                    <a:t>C++</a:t>
                  </a:r>
                  <a:endParaRPr lang="ru-RU" dirty="0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417455" y="4544290"/>
                  <a:ext cx="1676400" cy="6858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/>
                    <a:t>MySQL</a:t>
                  </a:r>
                  <a:r>
                    <a:rPr lang="en-US" sz="1600" dirty="0" smtClean="0"/>
                    <a:t> Provider</a:t>
                  </a:r>
                  <a:endParaRPr lang="ru-RU" sz="1600" dirty="0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5503077" y="4544290"/>
                  <a:ext cx="1676400" cy="6858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File Provider</a:t>
                  </a:r>
                  <a:endParaRPr lang="ru-RU" sz="1600" dirty="0"/>
                </a:p>
              </p:txBody>
            </p:sp>
            <p:sp>
              <p:nvSpPr>
                <p:cNvPr id="9" name="Блок-схема: магнитный диск 8"/>
                <p:cNvSpPr/>
                <p:nvPr/>
              </p:nvSpPr>
              <p:spPr>
                <a:xfrm>
                  <a:off x="5503077" y="5697357"/>
                  <a:ext cx="1660525" cy="637309"/>
                </a:xfrm>
                <a:prstGeom prst="flowChartMagneticDisk">
                  <a:avLst/>
                </a:prstGeom>
                <a:solidFill>
                  <a:srgbClr val="2D591B"/>
                </a:solidFill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Local  DB Files</a:t>
                  </a:r>
                  <a:endParaRPr lang="ru-RU" sz="1600" dirty="0"/>
                </a:p>
              </p:txBody>
            </p:sp>
            <p:sp>
              <p:nvSpPr>
                <p:cNvPr id="14" name="Блок-схема: магнитный диск 13"/>
                <p:cNvSpPr/>
                <p:nvPr/>
              </p:nvSpPr>
              <p:spPr>
                <a:xfrm>
                  <a:off x="3417454" y="5687291"/>
                  <a:ext cx="1700645" cy="637309"/>
                </a:xfrm>
                <a:prstGeom prst="flowChartMagneticDisk">
                  <a:avLst/>
                </a:prstGeom>
                <a:solidFill>
                  <a:srgbClr val="13351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MySQL Server</a:t>
                  </a:r>
                  <a:endParaRPr lang="ru-RU" sz="1600" dirty="0"/>
                </a:p>
              </p:txBody>
            </p:sp>
            <p:sp>
              <p:nvSpPr>
                <p:cNvPr id="29" name="Двойная стрелка вверх/вниз 28"/>
                <p:cNvSpPr/>
                <p:nvPr/>
              </p:nvSpPr>
              <p:spPr>
                <a:xfrm rot="2763548">
                  <a:off x="4579680" y="4025174"/>
                  <a:ext cx="304800" cy="533400"/>
                </a:xfrm>
                <a:prstGeom prst="up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Двойная стрелка вверх/вниз 29"/>
                <p:cNvSpPr/>
                <p:nvPr/>
              </p:nvSpPr>
              <p:spPr>
                <a:xfrm rot="19029722">
                  <a:off x="5635882" y="4022334"/>
                  <a:ext cx="304800" cy="533400"/>
                </a:xfrm>
                <a:prstGeom prst="upDown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144520" y="5116359"/>
                <a:ext cx="152400" cy="363237"/>
                <a:chOff x="3081020" y="5127966"/>
                <a:chExt cx="152400" cy="363237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081020" y="5165107"/>
                  <a:ext cx="0" cy="326096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233420" y="5127966"/>
                  <a:ext cx="0" cy="326096"/>
                </a:xfrm>
                <a:prstGeom prst="straightConnector1">
                  <a:avLst/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3" name="Straight Arrow Connector 52"/>
            <p:cNvCxnSpPr/>
            <p:nvPr/>
          </p:nvCxnSpPr>
          <p:spPr>
            <a:xfrm>
              <a:off x="5257800" y="5126359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410200" y="5087300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трелка вправо 24"/>
          <p:cNvSpPr/>
          <p:nvPr/>
        </p:nvSpPr>
        <p:spPr>
          <a:xfrm rot="10800000">
            <a:off x="2057399" y="3317670"/>
            <a:ext cx="1066800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24"/>
          <p:cNvSpPr/>
          <p:nvPr/>
        </p:nvSpPr>
        <p:spPr>
          <a:xfrm>
            <a:off x="5410199" y="3317670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Freeform 62"/>
          <p:cNvSpPr/>
          <p:nvPr/>
        </p:nvSpPr>
        <p:spPr>
          <a:xfrm rot="11616778" flipH="1">
            <a:off x="5780198" y="3774533"/>
            <a:ext cx="1686234" cy="377685"/>
          </a:xfrm>
          <a:custGeom>
            <a:avLst/>
            <a:gdLst>
              <a:gd name="connsiteX0" fmla="*/ 0 w 2184400"/>
              <a:gd name="connsiteY0" fmla="*/ 400084 h 400084"/>
              <a:gd name="connsiteX1" fmla="*/ 749300 w 2184400"/>
              <a:gd name="connsiteY1" fmla="*/ 6384 h 400084"/>
              <a:gd name="connsiteX2" fmla="*/ 1841500 w 2184400"/>
              <a:gd name="connsiteY2" fmla="*/ 146084 h 400084"/>
              <a:gd name="connsiteX3" fmla="*/ 2184400 w 2184400"/>
              <a:gd name="connsiteY3" fmla="*/ 6384 h 400084"/>
              <a:gd name="connsiteX4" fmla="*/ 2184400 w 2184400"/>
              <a:gd name="connsiteY4" fmla="*/ 6384 h 400084"/>
              <a:gd name="connsiteX0" fmla="*/ 0 w 2184400"/>
              <a:gd name="connsiteY0" fmla="*/ 333769 h 333769"/>
              <a:gd name="connsiteX1" fmla="*/ 749300 w 2184400"/>
              <a:gd name="connsiteY1" fmla="*/ 3910 h 333769"/>
              <a:gd name="connsiteX2" fmla="*/ 1841500 w 2184400"/>
              <a:gd name="connsiteY2" fmla="*/ 143610 h 333769"/>
              <a:gd name="connsiteX3" fmla="*/ 2184400 w 2184400"/>
              <a:gd name="connsiteY3" fmla="*/ 3910 h 333769"/>
              <a:gd name="connsiteX4" fmla="*/ 2184400 w 2184400"/>
              <a:gd name="connsiteY4" fmla="*/ 3910 h 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400" h="333769">
                <a:moveTo>
                  <a:pt x="0" y="333769"/>
                </a:moveTo>
                <a:cubicBezTo>
                  <a:pt x="221191" y="158085"/>
                  <a:pt x="442383" y="35603"/>
                  <a:pt x="749300" y="3910"/>
                </a:cubicBezTo>
                <a:cubicBezTo>
                  <a:pt x="1056217" y="-27783"/>
                  <a:pt x="1602317" y="143610"/>
                  <a:pt x="1841500" y="143610"/>
                </a:cubicBezTo>
                <a:cubicBezTo>
                  <a:pt x="2080683" y="143610"/>
                  <a:pt x="2184400" y="3910"/>
                  <a:pt x="2184400" y="3910"/>
                </a:cubicBezTo>
                <a:lnTo>
                  <a:pt x="2184400" y="3910"/>
                </a:lnTo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51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63" y="1842327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41" grpId="0"/>
      <p:bldP spid="42" grpId="0"/>
      <p:bldP spid="46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Zero-Configuration.  </a:t>
            </a:r>
            <a:r>
              <a:rPr lang="en-US" dirty="0" smtClean="0"/>
              <a:t>SQLite </a:t>
            </a:r>
            <a:r>
              <a:rPr lang="en-US" dirty="0"/>
              <a:t>does not need to be "installed" before it is used. There is no "setup" procedure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Serverless</a:t>
            </a:r>
            <a:endParaRPr lang="en-US" b="1" dirty="0" smtClean="0"/>
          </a:p>
          <a:p>
            <a:r>
              <a:rPr lang="en-US" b="1" dirty="0"/>
              <a:t>Single Database </a:t>
            </a:r>
            <a:r>
              <a:rPr lang="en-US" b="1" dirty="0" smtClean="0"/>
              <a:t>File</a:t>
            </a:r>
          </a:p>
          <a:p>
            <a:r>
              <a:rPr lang="en-US" b="1" dirty="0"/>
              <a:t>Stable Cross-Platform Database </a:t>
            </a:r>
            <a:r>
              <a:rPr lang="en-US" b="1" dirty="0" smtClean="0"/>
              <a:t>File</a:t>
            </a:r>
          </a:p>
          <a:p>
            <a:r>
              <a:rPr lang="en-US" b="1" dirty="0" smtClean="0"/>
              <a:t>Compact</a:t>
            </a:r>
          </a:p>
          <a:p>
            <a:r>
              <a:rPr lang="en-US" b="1" dirty="0" smtClean="0"/>
              <a:t>Faster then MySQL. </a:t>
            </a:r>
            <a:r>
              <a:rPr lang="en-US" dirty="0" smtClean="0"/>
              <a:t>Tests shows 2 – 20 times.</a:t>
            </a:r>
          </a:p>
          <a:p>
            <a:r>
              <a:rPr lang="en-US" b="1" dirty="0" smtClean="0"/>
              <a:t>Similar SQL queries</a:t>
            </a:r>
          </a:p>
          <a:p>
            <a:r>
              <a:rPr lang="en-US" b="1" dirty="0"/>
              <a:t>Public </a:t>
            </a:r>
            <a:r>
              <a:rPr lang="en-US" b="1" dirty="0" smtClean="0"/>
              <a:t>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6" name="Picture 2" descr="C:\Users\DmitryRa\Desktop\2011-02-07_2305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 bwMode="auto">
          <a:xfrm>
            <a:off x="821598" y="1219200"/>
            <a:ext cx="7208519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301715" y="2300475"/>
            <a:ext cx="2538399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Interactive loop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tools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Прямоугольник 6"/>
          <p:cNvSpPr/>
          <p:nvPr/>
        </p:nvSpPr>
        <p:spPr>
          <a:xfrm>
            <a:off x="4095396" y="4693477"/>
            <a:ext cx="5964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2615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66409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pwd</a:t>
            </a:r>
            <a:endParaRPr lang="ru-RU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7491972" y="4693477"/>
            <a:ext cx="7488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6437367" y="3513291"/>
            <a:ext cx="2109210" cy="6095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parser</a:t>
            </a:r>
            <a:endParaRPr lang="en-US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168897" y="1234972"/>
            <a:ext cx="22860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1. Interactive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1473" y="1588436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>
                <a:solidFill>
                  <a:srgbClr val="C00000"/>
                </a:solidFill>
              </a:rPr>
              <a:t>/&gt;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6159968" y="1225447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2. Command line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8543" y="1615972"/>
            <a:ext cx="2805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ccdbcmd</a:t>
            </a:r>
            <a:r>
              <a:rPr lang="en-US" sz="1400" dirty="0" smtClean="0"/>
              <a:t> &lt;options&gt;   </a:t>
            </a:r>
            <a:r>
              <a:rPr lang="en-US" sz="1400" dirty="0" err="1" smtClean="0"/>
              <a:t>ls</a:t>
            </a:r>
            <a:r>
              <a:rPr lang="en-US" sz="1400" dirty="0" smtClean="0"/>
              <a:t> </a:t>
            </a:r>
            <a:r>
              <a:rPr lang="en-US" sz="1400" dirty="0"/>
              <a:t>--</a:t>
            </a:r>
            <a:r>
              <a:rPr lang="en-US" sz="1400" dirty="0" err="1"/>
              <a:t>dump_tree</a:t>
            </a:r>
            <a:endParaRPr lang="ru-RU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6450609" y="2300474"/>
            <a:ext cx="2095968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 parser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09123" y="2976661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168897" y="3232450"/>
            <a:ext cx="26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ColnsoleContext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9"/>
          <p:cNvSpPr/>
          <p:nvPr/>
        </p:nvSpPr>
        <p:spPr>
          <a:xfrm>
            <a:off x="6279190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mkdir</a:t>
            </a:r>
            <a:endParaRPr lang="ru-RU" dirty="0"/>
          </a:p>
        </p:txBody>
      </p:sp>
      <p:sp>
        <p:nvSpPr>
          <p:cNvPr id="38" name="Rounded Rectangle 37"/>
          <p:cNvSpPr/>
          <p:nvPr/>
        </p:nvSpPr>
        <p:spPr>
          <a:xfrm>
            <a:off x="375688" y="2087898"/>
            <a:ext cx="8527480" cy="32994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"/>
          </p:nvPr>
        </p:nvSpPr>
        <p:spPr>
          <a:xfrm>
            <a:off x="520415" y="2350112"/>
            <a:ext cx="2362200" cy="2070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ConsoleContext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DB connection</a:t>
            </a:r>
          </a:p>
          <a:p>
            <a:r>
              <a:rPr lang="en-US" dirty="0" smtClean="0"/>
              <a:t>Plugins system</a:t>
            </a:r>
          </a:p>
          <a:p>
            <a:r>
              <a:rPr lang="en-US" dirty="0" smtClean="0"/>
              <a:t>Command parsing</a:t>
            </a:r>
          </a:p>
          <a:p>
            <a:r>
              <a:rPr lang="en-US" dirty="0" smtClean="0"/>
              <a:t>Interactive loop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0827" y="4267200"/>
            <a:ext cx="8153400" cy="0"/>
          </a:xfrm>
          <a:prstGeom prst="line">
            <a:avLst/>
          </a:prstGeom>
          <a:ln w="3175">
            <a:solidFill>
              <a:srgbClr val="66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" y="454192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Plugins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1200" b="1" dirty="0" smtClean="0"/>
              <a:t>(commands)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38315" y="5210750"/>
            <a:ext cx="2007537" cy="1099098"/>
            <a:chOff x="6467056" y="4866152"/>
            <a:chExt cx="2007537" cy="1099098"/>
          </a:xfrm>
        </p:grpSpPr>
        <p:sp>
          <p:nvSpPr>
            <p:cNvPr id="19" name="Прямоугольник 16"/>
            <p:cNvSpPr/>
            <p:nvPr/>
          </p:nvSpPr>
          <p:spPr>
            <a:xfrm>
              <a:off x="6467056" y="5280052"/>
              <a:ext cx="2007537" cy="6851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Python API</a:t>
              </a:r>
              <a:endParaRPr lang="ru-RU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91399" y="4905211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43799" y="4866152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4469130" y="4134803"/>
            <a:ext cx="3215648" cy="541020"/>
          </a:xfrm>
          <a:custGeom>
            <a:avLst/>
            <a:gdLst>
              <a:gd name="connsiteX0" fmla="*/ 3399742 w 3413268"/>
              <a:gd name="connsiteY0" fmla="*/ 0 h 502920"/>
              <a:gd name="connsiteX1" fmla="*/ 2942542 w 3413268"/>
              <a:gd name="connsiteY1" fmla="*/ 411480 h 502920"/>
              <a:gd name="connsiteX2" fmla="*/ 306022 w 3413268"/>
              <a:gd name="connsiteY2" fmla="*/ 403860 h 502920"/>
              <a:gd name="connsiteX3" fmla="*/ 161242 w 3413268"/>
              <a:gd name="connsiteY3" fmla="*/ 502920 h 502920"/>
              <a:gd name="connsiteX0" fmla="*/ 3332328 w 3342829"/>
              <a:gd name="connsiteY0" fmla="*/ 0 h 502920"/>
              <a:gd name="connsiteX1" fmla="*/ 2875128 w 3342829"/>
              <a:gd name="connsiteY1" fmla="*/ 411480 h 502920"/>
              <a:gd name="connsiteX2" fmla="*/ 405295 w 3342829"/>
              <a:gd name="connsiteY2" fmla="*/ 360998 h 502920"/>
              <a:gd name="connsiteX3" fmla="*/ 93828 w 3342829"/>
              <a:gd name="connsiteY3" fmla="*/ 502920 h 502920"/>
              <a:gd name="connsiteX0" fmla="*/ 3295479 w 3305980"/>
              <a:gd name="connsiteY0" fmla="*/ 0 h 502920"/>
              <a:gd name="connsiteX1" fmla="*/ 2838279 w 3305980"/>
              <a:gd name="connsiteY1" fmla="*/ 411480 h 502920"/>
              <a:gd name="connsiteX2" fmla="*/ 368446 w 3305980"/>
              <a:gd name="connsiteY2" fmla="*/ 360998 h 502920"/>
              <a:gd name="connsiteX3" fmla="*/ 56979 w 3305980"/>
              <a:gd name="connsiteY3" fmla="*/ 502920 h 502920"/>
              <a:gd name="connsiteX0" fmla="*/ 3238500 w 3249001"/>
              <a:gd name="connsiteY0" fmla="*/ 0 h 502920"/>
              <a:gd name="connsiteX1" fmla="*/ 2781300 w 3249001"/>
              <a:gd name="connsiteY1" fmla="*/ 411480 h 502920"/>
              <a:gd name="connsiteX2" fmla="*/ 311467 w 3249001"/>
              <a:gd name="connsiteY2" fmla="*/ 360998 h 502920"/>
              <a:gd name="connsiteX3" fmla="*/ 0 w 3249001"/>
              <a:gd name="connsiteY3" fmla="*/ 502920 h 502920"/>
              <a:gd name="connsiteX0" fmla="*/ 3255331 w 3266335"/>
              <a:gd name="connsiteY0" fmla="*/ 0 h 502920"/>
              <a:gd name="connsiteX1" fmla="*/ 2802894 w 3266335"/>
              <a:gd name="connsiteY1" fmla="*/ 373380 h 502920"/>
              <a:gd name="connsiteX2" fmla="*/ 328298 w 3266335"/>
              <a:gd name="connsiteY2" fmla="*/ 360998 h 502920"/>
              <a:gd name="connsiteX3" fmla="*/ 16831 w 3266335"/>
              <a:gd name="connsiteY3" fmla="*/ 502920 h 502920"/>
              <a:gd name="connsiteX0" fmla="*/ 3253657 w 3264582"/>
              <a:gd name="connsiteY0" fmla="*/ 0 h 502920"/>
              <a:gd name="connsiteX1" fmla="*/ 2801220 w 3264582"/>
              <a:gd name="connsiteY1" fmla="*/ 373380 h 502920"/>
              <a:gd name="connsiteX2" fmla="*/ 331386 w 3264582"/>
              <a:gd name="connsiteY2" fmla="*/ 375285 h 502920"/>
              <a:gd name="connsiteX3" fmla="*/ 15157 w 3264582"/>
              <a:gd name="connsiteY3" fmla="*/ 502920 h 502920"/>
              <a:gd name="connsiteX0" fmla="*/ 3238500 w 3249425"/>
              <a:gd name="connsiteY0" fmla="*/ 0 h 502920"/>
              <a:gd name="connsiteX1" fmla="*/ 2786063 w 3249425"/>
              <a:gd name="connsiteY1" fmla="*/ 373380 h 502920"/>
              <a:gd name="connsiteX2" fmla="*/ 316229 w 3249425"/>
              <a:gd name="connsiteY2" fmla="*/ 375285 h 502920"/>
              <a:gd name="connsiteX3" fmla="*/ 0 w 3249425"/>
              <a:gd name="connsiteY3" fmla="*/ 502920 h 502920"/>
              <a:gd name="connsiteX0" fmla="*/ 3238500 w 3239220"/>
              <a:gd name="connsiteY0" fmla="*/ 0 h 502920"/>
              <a:gd name="connsiteX1" fmla="*/ 2786063 w 3239220"/>
              <a:gd name="connsiteY1" fmla="*/ 373380 h 502920"/>
              <a:gd name="connsiteX2" fmla="*/ 316229 w 3239220"/>
              <a:gd name="connsiteY2" fmla="*/ 375285 h 502920"/>
              <a:gd name="connsiteX3" fmla="*/ 0 w 3239220"/>
              <a:gd name="connsiteY3" fmla="*/ 502920 h 502920"/>
              <a:gd name="connsiteX0" fmla="*/ 3233738 w 3234657"/>
              <a:gd name="connsiteY0" fmla="*/ 0 h 536257"/>
              <a:gd name="connsiteX1" fmla="*/ 2786063 w 3234657"/>
              <a:gd name="connsiteY1" fmla="*/ 406717 h 536257"/>
              <a:gd name="connsiteX2" fmla="*/ 316229 w 3234657"/>
              <a:gd name="connsiteY2" fmla="*/ 408622 h 536257"/>
              <a:gd name="connsiteX3" fmla="*/ 0 w 3234657"/>
              <a:gd name="connsiteY3" fmla="*/ 536257 h 536257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14688 w 3215607"/>
              <a:gd name="connsiteY0" fmla="*/ 0 h 541020"/>
              <a:gd name="connsiteX1" fmla="*/ 2767013 w 3215607"/>
              <a:gd name="connsiteY1" fmla="*/ 406717 h 541020"/>
              <a:gd name="connsiteX2" fmla="*/ 297179 w 3215607"/>
              <a:gd name="connsiteY2" fmla="*/ 408622 h 541020"/>
              <a:gd name="connsiteX3" fmla="*/ 0 w 3215607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648" h="541020">
                <a:moveTo>
                  <a:pt x="3214688" y="0"/>
                </a:moveTo>
                <a:cubicBezTo>
                  <a:pt x="3215323" y="205422"/>
                  <a:pt x="3254058" y="333851"/>
                  <a:pt x="2767013" y="406717"/>
                </a:cubicBezTo>
                <a:cubicBezTo>
                  <a:pt x="2279968" y="479583"/>
                  <a:pt x="501174" y="438626"/>
                  <a:pt x="292417" y="437197"/>
                </a:cubicBezTo>
                <a:cubicBezTo>
                  <a:pt x="83660" y="435768"/>
                  <a:pt x="16827" y="422910"/>
                  <a:pt x="0" y="54102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48189" y="2917032"/>
            <a:ext cx="3111667" cy="588168"/>
          </a:xfrm>
          <a:custGeom>
            <a:avLst/>
            <a:gdLst>
              <a:gd name="connsiteX0" fmla="*/ 205845 w 3491383"/>
              <a:gd name="connsiteY0" fmla="*/ 0 h 571500"/>
              <a:gd name="connsiteX1" fmla="*/ 310620 w 3491383"/>
              <a:gd name="connsiteY1" fmla="*/ 295275 h 571500"/>
              <a:gd name="connsiteX2" fmla="*/ 3158595 w 3491383"/>
              <a:gd name="connsiteY2" fmla="*/ 381000 h 571500"/>
              <a:gd name="connsiteX3" fmla="*/ 3320520 w 3491383"/>
              <a:gd name="connsiteY3" fmla="*/ 571500 h 571500"/>
              <a:gd name="connsiteX0" fmla="*/ 205845 w 3387169"/>
              <a:gd name="connsiteY0" fmla="*/ 0 h 571500"/>
              <a:gd name="connsiteX1" fmla="*/ 310620 w 3387169"/>
              <a:gd name="connsiteY1" fmla="*/ 295275 h 571500"/>
              <a:gd name="connsiteX2" fmla="*/ 3158595 w 3387169"/>
              <a:gd name="connsiteY2" fmla="*/ 381000 h 571500"/>
              <a:gd name="connsiteX3" fmla="*/ 3320520 w 3387169"/>
              <a:gd name="connsiteY3" fmla="*/ 571500 h 571500"/>
              <a:gd name="connsiteX0" fmla="*/ 205845 w 3320520"/>
              <a:gd name="connsiteY0" fmla="*/ 0 h 571500"/>
              <a:gd name="connsiteX1" fmla="*/ 310620 w 3320520"/>
              <a:gd name="connsiteY1" fmla="*/ 295275 h 571500"/>
              <a:gd name="connsiteX2" fmla="*/ 3158595 w 3320520"/>
              <a:gd name="connsiteY2" fmla="*/ 381000 h 571500"/>
              <a:gd name="connsiteX3" fmla="*/ 3320520 w 3320520"/>
              <a:gd name="connsiteY3" fmla="*/ 571500 h 571500"/>
              <a:gd name="connsiteX0" fmla="*/ 162297 w 3276972"/>
              <a:gd name="connsiteY0" fmla="*/ 0 h 571500"/>
              <a:gd name="connsiteX1" fmla="*/ 267072 w 3276972"/>
              <a:gd name="connsiteY1" fmla="*/ 295275 h 571500"/>
              <a:gd name="connsiteX2" fmla="*/ 3115047 w 3276972"/>
              <a:gd name="connsiteY2" fmla="*/ 381000 h 571500"/>
              <a:gd name="connsiteX3" fmla="*/ 3276972 w 3276972"/>
              <a:gd name="connsiteY3" fmla="*/ 571500 h 571500"/>
              <a:gd name="connsiteX0" fmla="*/ 109047 w 3223722"/>
              <a:gd name="connsiteY0" fmla="*/ 0 h 571500"/>
              <a:gd name="connsiteX1" fmla="*/ 213822 w 3223722"/>
              <a:gd name="connsiteY1" fmla="*/ 295275 h 571500"/>
              <a:gd name="connsiteX2" fmla="*/ 3061797 w 3223722"/>
              <a:gd name="connsiteY2" fmla="*/ 381000 h 571500"/>
              <a:gd name="connsiteX3" fmla="*/ 3223722 w 3223722"/>
              <a:gd name="connsiteY3" fmla="*/ 571500 h 571500"/>
              <a:gd name="connsiteX0" fmla="*/ 164958 w 3274870"/>
              <a:gd name="connsiteY0" fmla="*/ 0 h 588168"/>
              <a:gd name="connsiteX1" fmla="*/ 264970 w 3274870"/>
              <a:gd name="connsiteY1" fmla="*/ 311943 h 588168"/>
              <a:gd name="connsiteX2" fmla="*/ 3112945 w 3274870"/>
              <a:gd name="connsiteY2" fmla="*/ 397668 h 588168"/>
              <a:gd name="connsiteX3" fmla="*/ 3274870 w 3274870"/>
              <a:gd name="connsiteY3" fmla="*/ 588168 h 588168"/>
              <a:gd name="connsiteX0" fmla="*/ 147250 w 3257162"/>
              <a:gd name="connsiteY0" fmla="*/ 0 h 588168"/>
              <a:gd name="connsiteX1" fmla="*/ 247262 w 3257162"/>
              <a:gd name="connsiteY1" fmla="*/ 311943 h 588168"/>
              <a:gd name="connsiteX2" fmla="*/ 3095237 w 3257162"/>
              <a:gd name="connsiteY2" fmla="*/ 397668 h 588168"/>
              <a:gd name="connsiteX3" fmla="*/ 3257162 w 3257162"/>
              <a:gd name="connsiteY3" fmla="*/ 588168 h 588168"/>
              <a:gd name="connsiteX0" fmla="*/ 42809 w 3152721"/>
              <a:gd name="connsiteY0" fmla="*/ 0 h 588168"/>
              <a:gd name="connsiteX1" fmla="*/ 142821 w 3152721"/>
              <a:gd name="connsiteY1" fmla="*/ 311943 h 588168"/>
              <a:gd name="connsiteX2" fmla="*/ 2990796 w 3152721"/>
              <a:gd name="connsiteY2" fmla="*/ 397668 h 588168"/>
              <a:gd name="connsiteX3" fmla="*/ 3152721 w 3152721"/>
              <a:gd name="connsiteY3" fmla="*/ 588168 h 588168"/>
              <a:gd name="connsiteX0" fmla="*/ 30183 w 3140095"/>
              <a:gd name="connsiteY0" fmla="*/ 0 h 588168"/>
              <a:gd name="connsiteX1" fmla="*/ 130195 w 3140095"/>
              <a:gd name="connsiteY1" fmla="*/ 311943 h 588168"/>
              <a:gd name="connsiteX2" fmla="*/ 2978170 w 3140095"/>
              <a:gd name="connsiteY2" fmla="*/ 397668 h 588168"/>
              <a:gd name="connsiteX3" fmla="*/ 3140095 w 3140095"/>
              <a:gd name="connsiteY3" fmla="*/ 588168 h 588168"/>
              <a:gd name="connsiteX0" fmla="*/ 0 w 3209567"/>
              <a:gd name="connsiteY0" fmla="*/ 0 h 588168"/>
              <a:gd name="connsiteX1" fmla="*/ 275272 w 3209567"/>
              <a:gd name="connsiteY1" fmla="*/ 334803 h 588168"/>
              <a:gd name="connsiteX2" fmla="*/ 2947987 w 3209567"/>
              <a:gd name="connsiteY2" fmla="*/ 397668 h 588168"/>
              <a:gd name="connsiteX3" fmla="*/ 3109912 w 3209567"/>
              <a:gd name="connsiteY3" fmla="*/ 588168 h 588168"/>
              <a:gd name="connsiteX0" fmla="*/ 32538 w 3144205"/>
              <a:gd name="connsiteY0" fmla="*/ 0 h 588168"/>
              <a:gd name="connsiteX1" fmla="*/ 307810 w 3144205"/>
              <a:gd name="connsiteY1" fmla="*/ 334803 h 588168"/>
              <a:gd name="connsiteX2" fmla="*/ 2729065 w 3144205"/>
              <a:gd name="connsiteY2" fmla="*/ 382428 h 588168"/>
              <a:gd name="connsiteX3" fmla="*/ 3142450 w 3144205"/>
              <a:gd name="connsiteY3" fmla="*/ 588168 h 588168"/>
              <a:gd name="connsiteX0" fmla="*/ 0 w 3111667"/>
              <a:gd name="connsiteY0" fmla="*/ 0 h 588168"/>
              <a:gd name="connsiteX1" fmla="*/ 275272 w 3111667"/>
              <a:gd name="connsiteY1" fmla="*/ 334803 h 588168"/>
              <a:gd name="connsiteX2" fmla="*/ 2696527 w 3111667"/>
              <a:gd name="connsiteY2" fmla="*/ 382428 h 588168"/>
              <a:gd name="connsiteX3" fmla="*/ 3109912 w 3111667"/>
              <a:gd name="connsiteY3" fmla="*/ 588168 h 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667" h="588168">
                <a:moveTo>
                  <a:pt x="0" y="0"/>
                </a:moveTo>
                <a:cubicBezTo>
                  <a:pt x="1588" y="109537"/>
                  <a:pt x="62071" y="271065"/>
                  <a:pt x="275272" y="334803"/>
                </a:cubicBezTo>
                <a:cubicBezTo>
                  <a:pt x="488473" y="398541"/>
                  <a:pt x="2224087" y="340201"/>
                  <a:pt x="2696527" y="382428"/>
                </a:cubicBezTo>
                <a:cubicBezTo>
                  <a:pt x="3168967" y="424655"/>
                  <a:pt x="3108324" y="433386"/>
                  <a:pt x="3109912" y="588168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610475" y="1948547"/>
            <a:ext cx="390525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577415" y="2924175"/>
            <a:ext cx="54965" cy="435610"/>
          </a:xfrm>
          <a:custGeom>
            <a:avLst/>
            <a:gdLst>
              <a:gd name="connsiteX0" fmla="*/ 0 w 190500"/>
              <a:gd name="connsiteY0" fmla="*/ 0 h 457200"/>
              <a:gd name="connsiteX1" fmla="*/ 190500 w 190500"/>
              <a:gd name="connsiteY1" fmla="*/ 457200 h 457200"/>
              <a:gd name="connsiteX0" fmla="*/ 25400 w 25400"/>
              <a:gd name="connsiteY0" fmla="*/ 0 h 412750"/>
              <a:gd name="connsiteX1" fmla="*/ 0 w 25400"/>
              <a:gd name="connsiteY1" fmla="*/ 412750 h 412750"/>
              <a:gd name="connsiteX0" fmla="*/ 57023 w 57023"/>
              <a:gd name="connsiteY0" fmla="*/ 0 h 412750"/>
              <a:gd name="connsiteX1" fmla="*/ 31623 w 57023"/>
              <a:gd name="connsiteY1" fmla="*/ 412750 h 412750"/>
              <a:gd name="connsiteX0" fmla="*/ 52109 w 54965"/>
              <a:gd name="connsiteY0" fmla="*/ 0 h 412750"/>
              <a:gd name="connsiteX1" fmla="*/ 26709 w 54965"/>
              <a:gd name="connsiteY1" fmla="*/ 412750 h 412750"/>
              <a:gd name="connsiteX0" fmla="*/ 52109 w 54965"/>
              <a:gd name="connsiteY0" fmla="*/ 0 h 435610"/>
              <a:gd name="connsiteX1" fmla="*/ 26709 w 54965"/>
              <a:gd name="connsiteY1" fmla="*/ 435610 h 43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65" h="435610">
                <a:moveTo>
                  <a:pt x="52109" y="0"/>
                </a:moveTo>
                <a:cubicBezTo>
                  <a:pt x="75392" y="232833"/>
                  <a:pt x="-53724" y="272627"/>
                  <a:pt x="26709" y="43561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47118" y="4267200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/>
              <a:t>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317197" y="1246640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40827" y="1454047"/>
            <a:ext cx="59330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rved Down Arrow 57"/>
          <p:cNvSpPr/>
          <p:nvPr/>
        </p:nvSpPr>
        <p:spPr>
          <a:xfrm rot="20637884">
            <a:off x="3454337" y="2453962"/>
            <a:ext cx="343787" cy="141566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 rot="20637884" flipH="1" flipV="1">
            <a:off x="3490208" y="2618334"/>
            <a:ext cx="330786" cy="125377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4239685" y="1923749"/>
            <a:ext cx="343929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23" grpId="0"/>
      <p:bldP spid="24" grpId="0"/>
      <p:bldP spid="25" grpId="0"/>
      <p:bldP spid="26" grpId="0"/>
      <p:bldP spid="31" grpId="0" animBg="1"/>
      <p:bldP spid="33" grpId="0"/>
      <p:bldP spid="49" grpId="0" animBg="1"/>
      <p:bldP spid="50" grpId="0" animBg="1"/>
      <p:bldP spid="52" grpId="0" animBg="1"/>
      <p:bldP spid="53" grpId="0" animBg="1"/>
      <p:bldP spid="54" grpId="0"/>
      <p:bldP spid="55" grpId="0"/>
      <p:bldP spid="58" grpId="0" animBg="1"/>
      <p:bldP spid="59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" y="1543394"/>
            <a:ext cx="8267700" cy="2038005"/>
          </a:xfrm>
        </p:spPr>
        <p:txBody>
          <a:bodyPr>
            <a:noAutofit/>
          </a:bodyPr>
          <a:lstStyle/>
          <a:p>
            <a:r>
              <a:rPr lang="en-US" sz="3200" dirty="0" smtClean="0"/>
              <a:t>Have some framework to generate pages. </a:t>
            </a:r>
          </a:p>
          <a:p>
            <a:r>
              <a:rPr lang="en-US" sz="3200" dirty="0" smtClean="0"/>
              <a:t>Connect this framework with C++ CCDB API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142999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9" y="3352800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Solution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5300" y="3742730"/>
            <a:ext cx="8267700" cy="2505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PHP for page generation. </a:t>
            </a:r>
          </a:p>
          <a:p>
            <a:r>
              <a:rPr lang="en-US" sz="3200" dirty="0" smtClean="0"/>
              <a:t>CGI from C++ API for accessing data.</a:t>
            </a:r>
          </a:p>
          <a:p>
            <a:r>
              <a:rPr lang="en-US" sz="3200" dirty="0" err="1" smtClean="0"/>
              <a:t>JQuery</a:t>
            </a:r>
            <a:r>
              <a:rPr lang="en-US" sz="3200" dirty="0" smtClean="0"/>
              <a:t> to glue both and make UI reach.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JQuery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r>
              <a:rPr lang="en-US" b="1" dirty="0" err="1"/>
              <a:t>jQuery</a:t>
            </a:r>
            <a:r>
              <a:rPr lang="en-US" dirty="0"/>
              <a:t> is a </a:t>
            </a:r>
            <a:r>
              <a:rPr lang="en-US" dirty="0">
                <a:hlinkClick r:id="rId2" tooltip="Cross-browser"/>
              </a:rPr>
              <a:t>cross-browser</a:t>
            </a:r>
            <a:r>
              <a:rPr lang="en-US" dirty="0"/>
              <a:t> </a:t>
            </a:r>
            <a:r>
              <a:rPr lang="en-US" dirty="0">
                <a:hlinkClick r:id="rId3" tooltip="JavaScript library"/>
              </a:rPr>
              <a:t>JavaScript library</a:t>
            </a:r>
            <a:r>
              <a:rPr lang="en-US" dirty="0"/>
              <a:t> designed to simplify the </a:t>
            </a:r>
            <a:r>
              <a:rPr lang="en-US" dirty="0">
                <a:hlinkClick r:id="rId4" tooltip="Client-side scripting"/>
              </a:rPr>
              <a:t>client-side scripting</a:t>
            </a:r>
            <a:r>
              <a:rPr lang="en-US" dirty="0"/>
              <a:t> of </a:t>
            </a:r>
            <a:r>
              <a:rPr lang="en-US" dirty="0">
                <a:hlinkClick r:id="rId5" tooltip="HTML"/>
              </a:rPr>
              <a:t>HTML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 smtClean="0"/>
              <a:t>Released January 2006. </a:t>
            </a:r>
            <a:r>
              <a:rPr lang="en-US" dirty="0"/>
              <a:t>Used by over 31% of the 10,000 most visited </a:t>
            </a:r>
            <a:r>
              <a:rPr lang="en-US" dirty="0" smtClean="0"/>
              <a:t>websites at the end of 2011.</a:t>
            </a:r>
          </a:p>
          <a:p>
            <a:r>
              <a:rPr lang="en-US" dirty="0" smtClean="0"/>
              <a:t> Works on all todays browser. Moreover, makes JavaScript programming browser independent.</a:t>
            </a:r>
          </a:p>
          <a:p>
            <a:r>
              <a:rPr lang="en-US" dirty="0" smtClean="0"/>
              <a:t>Makes AJAX – really easy. Enriches web User Interface.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948" y="4572000"/>
            <a:ext cx="675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AJAX  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Asynchronous JavaScript and XML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3548" y="5105400"/>
            <a:ext cx="77089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Classic HTML – reload page on </a:t>
            </a:r>
            <a:r>
              <a:rPr lang="en-US" b="1" dirty="0" smtClean="0"/>
              <a:t>every</a:t>
            </a:r>
            <a:r>
              <a:rPr lang="en-US" dirty="0" smtClean="0"/>
              <a:t> user update.</a:t>
            </a:r>
          </a:p>
          <a:p>
            <a:r>
              <a:rPr lang="en-US" dirty="0" smtClean="0"/>
              <a:t>AJAX – Possibility to reload only part of the page.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8948" y="4572000"/>
            <a:ext cx="81978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505200"/>
            <a:ext cx="8001000" cy="2575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Tables. Calibration constants grouped in sets.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Columns might have different types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Tables identified by /name/paths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Data have versions and branches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latin typeface="Consolas" pitchFamily="49" charset="0"/>
                <a:cs typeface="Consolas" pitchFamily="49" charset="0"/>
              </a:rPr>
              <a:t>No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“Update” by adding new version 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6071"/>
              </p:ext>
            </p:extLst>
          </p:nvPr>
        </p:nvGraphicFramePr>
        <p:xfrm>
          <a:off x="1524000" y="160020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E680-8F32-4DBB-B322-90D1C0B3389E}" type="datetime1">
              <a:rPr lang="en-US" smtClean="0"/>
              <a:t>10/6/2011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85228"/>
              </p:ext>
            </p:extLst>
          </p:nvPr>
        </p:nvGraphicFramePr>
        <p:xfrm>
          <a:off x="1524000" y="160020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7675"/>
              </p:ext>
            </p:extLst>
          </p:nvPr>
        </p:nvGraphicFramePr>
        <p:xfrm>
          <a:off x="1524000" y="1600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1194429"/>
            <a:ext cx="149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/path/name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286" y="2761938"/>
            <a:ext cx="1905000" cy="958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386" y="4407176"/>
            <a:ext cx="1866900" cy="85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PHP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268386" y="3810948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3325" y="2769032"/>
            <a:ext cx="1743075" cy="9512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</a:t>
            </a:r>
            <a:r>
              <a:rPr lang="en-US" dirty="0" err="1" smtClean="0"/>
              <a:t>Cgi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 Context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36809" y="27664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3324" y="4407176"/>
            <a:ext cx="1743075" cy="85381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r>
              <a:rPr lang="en-US" dirty="0" smtClean="0"/>
              <a:t>. 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6248400" y="4359294"/>
            <a:ext cx="1552575" cy="90170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CCDB</a:t>
            </a:r>
          </a:p>
          <a:p>
            <a:pPr algn="ctr"/>
            <a:r>
              <a:rPr lang="en-US" sz="1600" dirty="0" smtClean="0"/>
              <a:t>My SQL Server</a:t>
            </a:r>
            <a:endParaRPr lang="ru-RU" sz="1600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5400000">
            <a:off x="4412267" y="3897655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5800" y="5867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$("#</a:t>
            </a:r>
            <a:r>
              <a:rPr lang="en-US" dirty="0" err="1" smtClean="0"/>
              <a:t>tree_place</a:t>
            </a:r>
            <a:r>
              <a:rPr lang="en-US" dirty="0" smtClean="0"/>
              <a:t>").</a:t>
            </a:r>
            <a:r>
              <a:rPr lang="en-US" dirty="0" err="1" smtClean="0"/>
              <a:t>treeview</a:t>
            </a:r>
            <a:r>
              <a:rPr lang="en-US" dirty="0" smtClean="0"/>
              <a:t>({url: “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ccdb.cgi?op</a:t>
            </a:r>
            <a:r>
              <a:rPr lang="en-US" dirty="0" smtClean="0"/>
              <a:t>=</a:t>
            </a:r>
            <a:r>
              <a:rPr lang="en-US" dirty="0" err="1" smtClean="0"/>
              <a:t>ajaxdirs</a:t>
            </a:r>
            <a:r>
              <a:rPr lang="en-US" dirty="0" smtClean="0"/>
              <a:t> “})</a:t>
            </a:r>
            <a:endParaRPr lang="ru-RU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09600" y="5410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286" y="1433444"/>
            <a:ext cx="1905000" cy="685800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9DD-2F14-4514-82D6-FAB512AA7A0E}" type="datetime1">
              <a:rPr lang="en-US" smtClean="0"/>
              <a:t>10/6/2011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1" name="Двойная стрелка влево/вправо 15"/>
          <p:cNvSpPr/>
          <p:nvPr/>
        </p:nvSpPr>
        <p:spPr>
          <a:xfrm>
            <a:off x="2564592" y="3147632"/>
            <a:ext cx="981075" cy="3310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486274" y="1554922"/>
            <a:ext cx="4505326" cy="1066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PHP generate pages. </a:t>
            </a:r>
          </a:p>
          <a:p>
            <a:r>
              <a:rPr lang="en-US" dirty="0" err="1" smtClean="0"/>
              <a:t>JQuery</a:t>
            </a:r>
            <a:r>
              <a:rPr lang="en-US" dirty="0" smtClean="0"/>
              <a:t> asks the data from CGI.</a:t>
            </a:r>
          </a:p>
          <a:p>
            <a:r>
              <a:rPr lang="en-US" dirty="0" smtClean="0"/>
              <a:t>CGI getting data by C++ API.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9" y="1096317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it works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Стрелка вверх 5"/>
          <p:cNvSpPr/>
          <p:nvPr/>
        </p:nvSpPr>
        <p:spPr>
          <a:xfrm>
            <a:off x="1268386" y="224167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15"/>
          <p:cNvSpPr/>
          <p:nvPr/>
        </p:nvSpPr>
        <p:spPr>
          <a:xfrm>
            <a:off x="5638800" y="4609582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opensis.com/images/php_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7"/>
          <a:stretch/>
        </p:blipFill>
        <p:spPr bwMode="auto">
          <a:xfrm>
            <a:off x="787371" y="4497672"/>
            <a:ext cx="1266825" cy="6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8001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C++ API the only dependency is </a:t>
            </a:r>
            <a:r>
              <a:rPr lang="en-US" dirty="0" err="1" smtClean="0"/>
              <a:t>libmysql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Python wrapping is done by SWIG. No SWIG dependencies are needed for users.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Console tools requires python 2.7+.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Web interface consists of two parts PHP and C++ CGI.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Web pages are driven by </a:t>
            </a:r>
            <a:r>
              <a:rPr lang="en-US" dirty="0" err="1" smtClean="0"/>
              <a:t>JQuery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370052"/>
            <a:ext cx="18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Concise overview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30" y="3968591"/>
            <a:ext cx="23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Technologies overview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30" y="4337923"/>
            <a:ext cx="36004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C++, STL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C API for MySQL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Python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SWIG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PHP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/>
              <a:t>JQuery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534400" cy="3870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CCDB connects to JANA as a plugin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Converter for current calibrations is created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Existing constants are converted to CCDB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Tested with august tag of the reconstruction software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Several user already uses the package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Ready to a beta stage and Hall D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Calibrations Data Base (CCDB) Package provides interfaces to read and manage calibration constants for:</a:t>
            </a:r>
          </a:p>
          <a:p>
            <a:r>
              <a:rPr lang="en-US" dirty="0" smtClean="0"/>
              <a:t> JANA Users, plain C++, Python, command line,  web. </a:t>
            </a:r>
          </a:p>
          <a:p>
            <a:r>
              <a:rPr lang="en-US" dirty="0" smtClean="0"/>
              <a:t>Versioning and branching for data available. </a:t>
            </a:r>
          </a:p>
          <a:p>
            <a:r>
              <a:rPr lang="en-US" dirty="0" smtClean="0"/>
              <a:t>Core API is in C++. </a:t>
            </a:r>
            <a:endParaRPr lang="en-US" dirty="0"/>
          </a:p>
          <a:p>
            <a:r>
              <a:rPr lang="en-US" dirty="0" smtClean="0"/>
              <a:t>Modular structure allows to extend package to use other storing sources. The only dependency for C++ is </a:t>
            </a:r>
            <a:r>
              <a:rPr lang="en-US" dirty="0" err="1" smtClean="0"/>
              <a:t>libmysql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Managing is implemented for command line interface</a:t>
            </a:r>
          </a:p>
          <a:p>
            <a:r>
              <a:rPr lang="en-US" dirty="0" smtClean="0"/>
              <a:t>Web interface is in progress</a:t>
            </a:r>
          </a:p>
          <a:p>
            <a:r>
              <a:rPr lang="en-US" dirty="0" smtClean="0"/>
              <a:t>CCDB is at the Beta stage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8276" y="6343610"/>
            <a:ext cx="2289048" cy="365760"/>
          </a:xfrm>
        </p:spPr>
        <p:txBody>
          <a:bodyPr/>
          <a:lstStyle/>
          <a:p>
            <a:fld id="{90231927-408C-49A6-AA0E-E4B777926223}" type="datetime1">
              <a:rPr lang="en-US" smtClean="0"/>
              <a:t>10/6/2011</a:t>
            </a:fld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81200" y="6328370"/>
            <a:ext cx="383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Dmitry Romanov      romanov@jlab.org</a:t>
            </a:r>
            <a:endParaRPr lang="en-US" dirty="0"/>
          </a:p>
        </p:txBody>
      </p:sp>
      <p:pic>
        <p:nvPicPr>
          <p:cNvPr id="7" name="Picture 4" descr="http://upload.wikimedia.org/wikipedia/en/5/5a/Mephi_Logo_And_Ho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97" y="5951319"/>
            <a:ext cx="529194" cy="7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8370"/>
            <a:ext cx="1219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performance budget 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Data queries + network – 0.23 – 0.45 sec</a:t>
            </a:r>
          </a:p>
          <a:p>
            <a:r>
              <a:rPr lang="en-US" dirty="0" smtClean="0"/>
              <a:t>Framework overhead ~ 4%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Conclusion: </a:t>
            </a:r>
            <a:r>
              <a:rPr lang="en-US" b="1" dirty="0" smtClean="0">
                <a:solidFill>
                  <a:srgbClr val="0070C0"/>
                </a:solidFill>
              </a:rPr>
              <a:t>possible to keep in 1 second.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74304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1 100 000 records with data blobs; 50 double doubles (8 digits) for each blob.</a:t>
            </a:r>
          </a:p>
          <a:p>
            <a:r>
              <a:rPr lang="en-US" dirty="0" smtClean="0"/>
              <a:t>Queried randomly with 1100 requests.</a:t>
            </a:r>
          </a:p>
          <a:p>
            <a:r>
              <a:rPr lang="en-US" dirty="0" smtClean="0"/>
              <a:t>Core 2 Duo 1800 GHz, 2 Gb – 0.23 sec average</a:t>
            </a:r>
          </a:p>
          <a:p>
            <a:r>
              <a:rPr lang="en-US" dirty="0" smtClean="0"/>
              <a:t>Core i7 4 cores 2800 GHz, 8 Gb – 0.04 </a:t>
            </a:r>
            <a:r>
              <a:rPr lang="en-US" dirty="0"/>
              <a:t>sec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10/6/2011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values </a:t>
            </a:r>
            <a:r>
              <a:rPr lang="en-US" dirty="0" smtClean="0"/>
              <a:t>are grouped </a:t>
            </a:r>
            <a:r>
              <a:rPr lang="en-US" dirty="0"/>
              <a:t>in </a:t>
            </a:r>
            <a:r>
              <a:rPr lang="en-US" dirty="0" smtClean="0"/>
              <a:t>sets. 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set.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number - less </a:t>
            </a:r>
            <a:r>
              <a:rPr lang="en-US" dirty="0"/>
              <a:t>than 10 </a:t>
            </a:r>
            <a:r>
              <a:rPr lang="en-US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should </a:t>
            </a:r>
            <a:r>
              <a:rPr lang="en-US" dirty="0" smtClean="0"/>
              <a:t>- less </a:t>
            </a:r>
            <a:r>
              <a:rPr lang="en-US" dirty="0"/>
              <a:t>than 1 second under similar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461184"/>
            <a:ext cx="1678067" cy="8746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7" name="Прямоугольник 16"/>
          <p:cNvSpPr/>
          <p:nvPr/>
        </p:nvSpPr>
        <p:spPr>
          <a:xfrm>
            <a:off x="3187391" y="1524000"/>
            <a:ext cx="1847649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8" name="Стрелка вправо 24"/>
          <p:cNvSpPr/>
          <p:nvPr/>
        </p:nvSpPr>
        <p:spPr>
          <a:xfrm rot="16200000">
            <a:off x="3379638" y="1044958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24"/>
          <p:cNvSpPr/>
          <p:nvPr/>
        </p:nvSpPr>
        <p:spPr>
          <a:xfrm rot="16200000">
            <a:off x="4297647" y="1029686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24"/>
          <p:cNvSpPr/>
          <p:nvPr/>
        </p:nvSpPr>
        <p:spPr>
          <a:xfrm>
            <a:off x="2122064" y="1757217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59046" y="1449168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2064" y="1423084"/>
            <a:ext cx="4961743" cy="990600"/>
            <a:chOff x="979766" y="2781300"/>
            <a:chExt cx="4961743" cy="990600"/>
          </a:xfrm>
        </p:grpSpPr>
        <p:sp>
          <p:nvSpPr>
            <p:cNvPr id="12" name="Rectangle 11"/>
            <p:cNvSpPr/>
            <p:nvPr/>
          </p:nvSpPr>
          <p:spPr>
            <a:xfrm>
              <a:off x="1270351" y="2781300"/>
              <a:ext cx="636438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8719" y="2781300"/>
              <a:ext cx="1059296" cy="990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SWIG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69946" y="2781300"/>
              <a:ext cx="1278254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ccdb_py.so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8200" y="2781300"/>
              <a:ext cx="990600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ccdb.py</a:t>
              </a:r>
              <a:endParaRPr lang="en-US" dirty="0"/>
            </a:p>
          </p:txBody>
        </p:sp>
        <p:sp>
          <p:nvSpPr>
            <p:cNvPr id="18" name="Стрелка вправо 24"/>
            <p:cNvSpPr/>
            <p:nvPr/>
          </p:nvSpPr>
          <p:spPr>
            <a:xfrm>
              <a:off x="1906789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4"/>
            <p:cNvSpPr/>
            <p:nvPr/>
          </p:nvSpPr>
          <p:spPr>
            <a:xfrm>
              <a:off x="3168015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4"/>
            <p:cNvSpPr/>
            <p:nvPr/>
          </p:nvSpPr>
          <p:spPr>
            <a:xfrm>
              <a:off x="5739579" y="3130548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4"/>
            <p:cNvSpPr/>
            <p:nvPr/>
          </p:nvSpPr>
          <p:spPr>
            <a:xfrm>
              <a:off x="979766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3883" y="4038600"/>
            <a:ext cx="446789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to use SWIG?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SWIG interface files .h</a:t>
            </a:r>
            <a:br>
              <a:rPr lang="en-US" dirty="0" smtClean="0"/>
            </a:br>
            <a:r>
              <a:rPr lang="en-US" dirty="0" smtClean="0"/>
              <a:t>(it is headers without private members)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SWIG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C++ wrapping source files, </a:t>
            </a:r>
            <a:r>
              <a:rPr lang="en-US" dirty="0" err="1" smtClean="0"/>
              <a:t>compale</a:t>
            </a:r>
            <a:r>
              <a:rPr lang="en-US" dirty="0" smtClean="0"/>
              <a:t> it.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 in target language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3686551" y="2514600"/>
            <a:ext cx="146482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4542" y="2667000"/>
            <a:ext cx="3276600" cy="3133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CREATE Wrapping for any of languages: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Allegro, CL, C#, CFFI, CLISP, Chicken, Go, Guile, Java, </a:t>
            </a:r>
            <a:r>
              <a:rPr lang="en-US" dirty="0" err="1" smtClean="0">
                <a:solidFill>
                  <a:schemeClr val="tx1"/>
                </a:solidFill>
              </a:rPr>
              <a:t>Lua</a:t>
            </a:r>
            <a:r>
              <a:rPr lang="en-US" dirty="0" smtClean="0">
                <a:solidFill>
                  <a:schemeClr val="tx1"/>
                </a:solidFill>
              </a:rPr>
              <a:t>, Modula-3, </a:t>
            </a:r>
            <a:r>
              <a:rPr lang="en-US" dirty="0" err="1" smtClean="0">
                <a:solidFill>
                  <a:schemeClr val="tx1"/>
                </a:solidFill>
              </a:rPr>
              <a:t>Mzscheme</a:t>
            </a:r>
            <a:r>
              <a:rPr lang="en-US" dirty="0" smtClean="0">
                <a:solidFill>
                  <a:schemeClr val="tx1"/>
                </a:solidFill>
              </a:rPr>
              <a:t>, OCAML, Octave, Perl, PHP, Python, R, Ruby, </a:t>
            </a:r>
            <a:r>
              <a:rPr lang="en-US" dirty="0" err="1" smtClean="0">
                <a:solidFill>
                  <a:schemeClr val="tx1"/>
                </a:solidFill>
              </a:rPr>
              <a:t>Tcl</a:t>
            </a:r>
            <a:r>
              <a:rPr lang="en-US" dirty="0" smtClean="0">
                <a:solidFill>
                  <a:schemeClr val="tx1"/>
                </a:solidFill>
              </a:rPr>
              <a:t>, UFFI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3115270"/>
            <a:ext cx="342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SWIG - </a:t>
            </a:r>
            <a:r>
              <a:rPr lang="en-US" dirty="0"/>
              <a:t>is an interface compiler that connects programs written in C and C++ with scripting languages</a:t>
            </a:r>
          </a:p>
        </p:txBody>
      </p:sp>
    </p:spTree>
    <p:extLst>
      <p:ext uri="{BB962C8B-B14F-4D97-AF65-F5344CB8AC3E}">
        <p14:creationId xmlns:p14="http://schemas.microsoft.com/office/powerpoint/2010/main" val="17183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44 L 0.43368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Блок-схема: процесс 90"/>
          <p:cNvSpPr/>
          <p:nvPr/>
        </p:nvSpPr>
        <p:spPr>
          <a:xfrm>
            <a:off x="1066800" y="1295400"/>
            <a:ext cx="2590800" cy="685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</a:t>
            </a:r>
            <a:br>
              <a:rPr lang="en-US" dirty="0" smtClean="0"/>
            </a:br>
            <a:r>
              <a:rPr lang="en-US" dirty="0" smtClean="0"/>
              <a:t>User gets:          1.1 ;   1.2 ;   1.3;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</a:t>
            </a:r>
            <a:r>
              <a:rPr lang="en-US" dirty="0" err="1" smtClean="0"/>
              <a:t>jhon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3 ;   4 ;   5;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into variations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-1029494" y="3619500"/>
            <a:ext cx="3124994" cy="7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338072" y="330987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Time line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954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95400" y="2362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95400" y="30480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Соединительная линия уступом 17"/>
          <p:cNvCxnSpPr/>
          <p:nvPr/>
        </p:nvCxnSpPr>
        <p:spPr>
          <a:xfrm>
            <a:off x="3505200" y="3200400"/>
            <a:ext cx="2362200" cy="381000"/>
          </a:xfrm>
          <a:prstGeom prst="bentConnector3">
            <a:avLst>
              <a:gd name="adj1" fmla="val 99903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800600" y="3657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295400" y="39624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800600" y="4267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295400" y="4800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36600"/>
                <a:gridCol w="685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Соединительная линия уступом 31"/>
          <p:cNvCxnSpPr/>
          <p:nvPr/>
        </p:nvCxnSpPr>
        <p:spPr>
          <a:xfrm rot="10800000" flipV="1">
            <a:off x="3429000" y="4648200"/>
            <a:ext cx="2438400" cy="304800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247900" y="2171700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248694" y="28567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3600" y="3124200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Variation: “john”</a:t>
            </a:r>
            <a:endParaRPr lang="ru-RU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5791994" y="4114800"/>
            <a:ext cx="151606" cy="794"/>
          </a:xfrm>
          <a:prstGeom prst="straightConnector1">
            <a:avLst/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2133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01/01/2011</a:t>
            </a:r>
            <a:endParaRPr lang="ru-RU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28194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02/03/2011</a:t>
            </a:r>
            <a:endParaRPr lang="ru-RU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1219200" y="37338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04/12/2011</a:t>
            </a:r>
            <a:endParaRPr lang="ru-RU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4724400" y="3429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03/11/2011</a:t>
            </a:r>
            <a:endParaRPr lang="ru-RU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4724400" y="4038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05/15/2011</a:t>
            </a:r>
            <a:endParaRPr lang="ru-RU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219200" y="4572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06/01/2011</a:t>
            </a:r>
            <a:endParaRPr lang="ru-RU" sz="105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5400" y="1295400"/>
            <a:ext cx="192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/simple/constants </a:t>
            </a:r>
            <a:endParaRPr lang="ru-RU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2134394" y="3657600"/>
            <a:ext cx="456406" cy="79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john</a:t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5400000">
            <a:off x="2248694" y="52951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одержимое 2"/>
          <p:cNvSpPr>
            <a:spLocks noGrp="1"/>
          </p:cNvSpPr>
          <p:nvPr>
            <p:ph sz="quarter" idx="1"/>
          </p:nvPr>
        </p:nvSpPr>
        <p:spPr>
          <a:xfrm>
            <a:off x="5029200" y="1295400"/>
            <a:ext cx="38862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Variations provide branching</a:t>
            </a:r>
          </a:p>
          <a:p>
            <a:r>
              <a:rPr lang="en-US" dirty="0" smtClean="0"/>
              <a:t>Users can create variations to  work </a:t>
            </a:r>
            <a:br>
              <a:rPr lang="en-US" dirty="0" smtClean="0"/>
            </a:br>
            <a:r>
              <a:rPr lang="en-US" dirty="0" smtClean="0"/>
              <a:t>with their versions of constants</a:t>
            </a:r>
          </a:p>
          <a:p>
            <a:r>
              <a:rPr lang="en-US" dirty="0" smtClean="0"/>
              <a:t>Main branch is called “default” variation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33600" y="5181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</a:t>
            </a:r>
            <a:br>
              <a:rPr lang="en-US" dirty="0" smtClean="0"/>
            </a:br>
            <a:r>
              <a:rPr lang="en-US" dirty="0" smtClean="0"/>
              <a:t>User gets:          1.11 ;   1.22 ;   1.33;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</a:t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27-7B9F-41AD-89FF-EF4C00E0C0C1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37" name="Прямая со стрелкой 46"/>
          <p:cNvCxnSpPr/>
          <p:nvPr/>
        </p:nvCxnSpPr>
        <p:spPr>
          <a:xfrm>
            <a:off x="2349342" y="4254416"/>
            <a:ext cx="0" cy="1143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44" grpId="0" animBg="1"/>
      <p:bldP spid="48" grpId="0"/>
      <p:bldP spid="61" grpId="0"/>
      <p:bldP spid="63" grpId="0"/>
      <p:bldP spid="64" grpId="0"/>
      <p:bldP spid="65" grpId="0"/>
      <p:bldP spid="66" grpId="0"/>
      <p:bldP spid="67" grpId="0"/>
      <p:bldP spid="82" grpId="0" animBg="1"/>
      <p:bldP spid="90" grpId="0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Simplest query (used most of the time):</a:t>
            </a:r>
            <a:endParaRPr lang="en-US" sz="2000" dirty="0"/>
          </a:p>
        </p:txBody>
      </p:sp>
      <p:sp>
        <p:nvSpPr>
          <p:cNvPr id="6" name="Прямоугольник 92"/>
          <p:cNvSpPr/>
          <p:nvPr/>
        </p:nvSpPr>
        <p:spPr>
          <a:xfrm>
            <a:off x="777823" y="1630180"/>
            <a:ext cx="5943600" cy="722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/simple/constants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/FDC/</a:t>
            </a:r>
            <a:r>
              <a:rPr lang="en-US" sz="2000" b="1" dirty="0" err="1" smtClean="0">
                <a:solidFill>
                  <a:srgbClr val="0070C0"/>
                </a:solidFill>
              </a:rPr>
              <a:t>strip_calib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92"/>
          <p:cNvSpPr/>
          <p:nvPr/>
        </p:nvSpPr>
        <p:spPr>
          <a:xfrm>
            <a:off x="728272" y="2693858"/>
            <a:ext cx="22860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name_path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92"/>
          <p:cNvSpPr/>
          <p:nvPr/>
        </p:nvSpPr>
        <p:spPr>
          <a:xfrm>
            <a:off x="3135027" y="2693858"/>
            <a:ext cx="1161737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&lt;run&gt;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92"/>
          <p:cNvSpPr/>
          <p:nvPr/>
        </p:nvSpPr>
        <p:spPr>
          <a:xfrm>
            <a:off x="4417519" y="2693858"/>
            <a:ext cx="19812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&lt;variation&gt;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2"/>
          <p:cNvSpPr/>
          <p:nvPr/>
        </p:nvSpPr>
        <p:spPr>
          <a:xfrm>
            <a:off x="6519472" y="2693858"/>
            <a:ext cx="1828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&lt;time&gt;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92"/>
          <p:cNvSpPr/>
          <p:nvPr/>
        </p:nvSpPr>
        <p:spPr>
          <a:xfrm>
            <a:off x="2929120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92"/>
          <p:cNvSpPr/>
          <p:nvPr/>
        </p:nvSpPr>
        <p:spPr>
          <a:xfrm>
            <a:off x="4211612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92"/>
          <p:cNvSpPr/>
          <p:nvPr/>
        </p:nvSpPr>
        <p:spPr>
          <a:xfrm>
            <a:off x="6313567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276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99"/>
                </a:solidFill>
              </a:rPr>
              <a:t>Unique</a:t>
            </a:r>
            <a:r>
              <a:rPr lang="en-US" sz="2400" dirty="0" smtClean="0"/>
              <a:t>. Specifying all fields makes identifier for the constants.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99"/>
                </a:solidFill>
              </a:rPr>
              <a:t>Intelligent Query.</a:t>
            </a:r>
            <a:r>
              <a:rPr lang="en-US" sz="2400" dirty="0" smtClean="0">
                <a:solidFill>
                  <a:srgbClr val="CC0099"/>
                </a:solidFill>
              </a:rPr>
              <a:t> </a:t>
            </a:r>
            <a:r>
              <a:rPr lang="en-US" sz="2400" dirty="0" smtClean="0"/>
              <a:t>One can skip any part on the right of the name</a:t>
            </a:r>
            <a:endParaRPr lang="en-US" sz="2400" dirty="0"/>
          </a:p>
        </p:txBody>
      </p:sp>
      <p:sp>
        <p:nvSpPr>
          <p:cNvPr id="15" name="Прямоугольник 92"/>
          <p:cNvSpPr/>
          <p:nvPr/>
        </p:nvSpPr>
        <p:spPr>
          <a:xfrm>
            <a:off x="300220" y="4343400"/>
            <a:ext cx="5257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</a:rPr>
              <a:t>simple/constants 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</a:rPr>
              <a:t>101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mc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2012-11-21 20:19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mc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2012-11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mc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2013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92"/>
          <p:cNvSpPr/>
          <p:nvPr/>
        </p:nvSpPr>
        <p:spPr>
          <a:xfrm>
            <a:off x="5705959" y="4126970"/>
            <a:ext cx="3352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Unique constants id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constants for mc var.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ovember 2012-11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constants for 2013 mc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975100" y="2889146"/>
            <a:ext cx="1676400" cy="1600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</a:t>
            </a:r>
          </a:p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66616406"/>
              </p:ext>
            </p:extLst>
          </p:nvPr>
        </p:nvGraphicFramePr>
        <p:xfrm>
          <a:off x="1752600" y="15367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50000" r="38906" b="2896"/>
          <a:stretch/>
        </p:blipFill>
        <p:spPr bwMode="auto">
          <a:xfrm>
            <a:off x="3213100" y="4940300"/>
            <a:ext cx="282006" cy="3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022600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design levels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1296245"/>
            <a:ext cx="183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00978" y="2220104"/>
            <a:ext cx="2491759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 API</a:t>
            </a:r>
            <a:endParaRPr lang="ru-RU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10/6/2011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5" name="Прямоугольник 38"/>
          <p:cNvSpPr/>
          <p:nvPr/>
        </p:nvSpPr>
        <p:spPr>
          <a:xfrm>
            <a:off x="3300978" y="1207633"/>
            <a:ext cx="2491759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JANA API</a:t>
            </a:r>
            <a:endParaRPr lang="ru-RU" dirty="0"/>
          </a:p>
        </p:txBody>
      </p:sp>
      <p:sp>
        <p:nvSpPr>
          <p:cNvPr id="59" name="Прямоугольник 5"/>
          <p:cNvSpPr/>
          <p:nvPr/>
        </p:nvSpPr>
        <p:spPr>
          <a:xfrm>
            <a:off x="3293765" y="3232575"/>
            <a:ext cx="2506184" cy="17204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level API</a:t>
            </a:r>
            <a:endParaRPr lang="ru-RU" dirty="0"/>
          </a:p>
        </p:txBody>
      </p:sp>
      <p:sp>
        <p:nvSpPr>
          <p:cNvPr id="61" name="Блок-схема: магнитный диск 13"/>
          <p:cNvSpPr/>
          <p:nvPr/>
        </p:nvSpPr>
        <p:spPr>
          <a:xfrm>
            <a:off x="3311254" y="5715000"/>
            <a:ext cx="2506184" cy="60960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ru-RU" sz="1600" dirty="0"/>
          </a:p>
        </p:txBody>
      </p:sp>
      <p:sp>
        <p:nvSpPr>
          <p:cNvPr id="32" name="Up-Down Arrow 31"/>
          <p:cNvSpPr/>
          <p:nvPr/>
        </p:nvSpPr>
        <p:spPr>
          <a:xfrm>
            <a:off x="4394457" y="5049811"/>
            <a:ext cx="304800" cy="533400"/>
          </a:xfrm>
          <a:prstGeom prst="upDownArrow">
            <a:avLst>
              <a:gd name="adj1" fmla="val 40625"/>
              <a:gd name="adj2" fmla="val 3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198" y="3232574"/>
            <a:ext cx="1054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Core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3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API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9195216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err="1" smtClean="0"/>
              <a:t>calib</a:t>
            </a:r>
            <a:r>
              <a:rPr lang="en-US" sz="2800" dirty="0" smtClean="0"/>
              <a:t> = </a:t>
            </a:r>
            <a:r>
              <a:rPr lang="en-US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://halld1”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default”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4693" y="1256888"/>
            <a:ext cx="354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8050" y="2649378"/>
            <a:ext cx="1638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</a:t>
            </a:r>
          </a:p>
          <a:p>
            <a:pPr algn="ctr"/>
            <a:r>
              <a:rPr lang="en-US" sz="2000" dirty="0" smtClean="0"/>
              <a:t>string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2285626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2672606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704" y="2649378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dirty="0" smtClean="0"/>
              <a:t>ariation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437" y="3634263"/>
            <a:ext cx="4074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3437" y="4345262"/>
            <a:ext cx="816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);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65530" y="1256888"/>
            <a:ext cx="248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Create calibration object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6859" y="3634263"/>
            <a:ext cx="14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Get constants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75314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9400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10000" y="4849082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2168" y="5292279"/>
            <a:ext cx="574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25" grpId="0" animBg="1"/>
      <p:bldP spid="26" grpId="0"/>
      <p:bldP spid="3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10/6/2011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3138686"/>
            <a:ext cx="8229600" cy="16354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DCallibration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application-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returns </a:t>
            </a:r>
            <a:r>
              <a:rPr lang="en-US" sz="13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*/</a:t>
            </a:r>
          </a:p>
          <a:p>
            <a:pPr marL="0" indent="0">
              <a:buNone/>
            </a:pP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double constants 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 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/*time*/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time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1677154"/>
            <a:ext cx="8229600" cy="109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 </a:t>
            </a:r>
            <a:r>
              <a:rPr lang="en-US" sz="1200" dirty="0" smtClean="0">
                <a:solidFill>
                  <a:srgbClr val="00B050"/>
                </a:solidFill>
              </a:rPr>
              <a:t>Somewhere </a:t>
            </a:r>
            <a:r>
              <a:rPr lang="en-US" sz="1200" dirty="0">
                <a:solidFill>
                  <a:srgbClr val="00B050"/>
                </a:solidFill>
              </a:rPr>
              <a:t>in “application” class</a:t>
            </a: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Wingdings 3"/>
              <a:buNone/>
            </a:pP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</a:t>
            </a:r>
            <a:r>
              <a:rPr lang="en-US" sz="13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b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DCalibrationGenerator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13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://ccdb_user@halld1.jlab.org”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/*run number*/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/*variation*/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“default”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3773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Initialization.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69354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the data.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5136436"/>
            <a:ext cx="8229600" cy="11119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constants by rows and column names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map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multi type 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 smtClean="0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multi_rows_constants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" y="4767104"/>
            <a:ext cx="31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Multi-row and multi-type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6445</TotalTime>
  <Words>1818</Words>
  <Application>Microsoft Office PowerPoint</Application>
  <PresentationFormat>On-screen Show (4:3)</PresentationFormat>
  <Paragraphs>567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Начальная</vt:lpstr>
      <vt:lpstr>Calibration database</vt:lpstr>
      <vt:lpstr>Calibration Constants Data Base package</vt:lpstr>
      <vt:lpstr>Basic concepts</vt:lpstr>
      <vt:lpstr>Deep into variations</vt:lpstr>
      <vt:lpstr>Query</vt:lpstr>
      <vt:lpstr>CCDB Interfaces</vt:lpstr>
      <vt:lpstr>C++ design levels</vt:lpstr>
      <vt:lpstr>User API in action</vt:lpstr>
      <vt:lpstr>Code example</vt:lpstr>
      <vt:lpstr>C++ and JANA interface</vt:lpstr>
      <vt:lpstr>Multi Threading</vt:lpstr>
      <vt:lpstr>Simple synchronization</vt:lpstr>
      <vt:lpstr>Simple synchronization 2</vt:lpstr>
      <vt:lpstr>Synchronization</vt:lpstr>
      <vt:lpstr>Getting threads</vt:lpstr>
      <vt:lpstr>Performance budget </vt:lpstr>
      <vt:lpstr>CCDB shell and command line tools</vt:lpstr>
      <vt:lpstr>CCDB interactive shell</vt:lpstr>
      <vt:lpstr>CCDB text files</vt:lpstr>
      <vt:lpstr>Database layout structure</vt:lpstr>
      <vt:lpstr>MySQL database layout</vt:lpstr>
      <vt:lpstr>Searching over particular cell</vt:lpstr>
      <vt:lpstr>Indexing technique</vt:lpstr>
      <vt:lpstr>Overall package design</vt:lpstr>
      <vt:lpstr>SQLite</vt:lpstr>
      <vt:lpstr>Unit testing</vt:lpstr>
      <vt:lpstr>Command line tools implementation</vt:lpstr>
      <vt:lpstr>Web interface approach</vt:lpstr>
      <vt:lpstr>What is JQuery?</vt:lpstr>
      <vt:lpstr>Web interface</vt:lpstr>
      <vt:lpstr>Dependencies summary</vt:lpstr>
      <vt:lpstr>Calibration Database now</vt:lpstr>
      <vt:lpstr>Conclusion</vt:lpstr>
      <vt:lpstr>Old performance budget study</vt:lpstr>
      <vt:lpstr>SWIG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DmitryRA</dc:creator>
  <cp:lastModifiedBy>DmitryRa</cp:lastModifiedBy>
  <cp:revision>470</cp:revision>
  <dcterms:created xsi:type="dcterms:W3CDTF">2010-09-21T02:30:09Z</dcterms:created>
  <dcterms:modified xsi:type="dcterms:W3CDTF">2011-10-06T19:21:36Z</dcterms:modified>
</cp:coreProperties>
</file>