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64" r:id="rId3"/>
    <p:sldId id="265" r:id="rId4"/>
    <p:sldId id="263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5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0DA70-9019-4B87-9FC8-D5C500A869D9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CC421-2B80-4D17-B7C6-D6223F295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89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0C1722-551D-4E06-B589-DC04412A1BA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198BC46-AA49-4DA3-92DE-F778DBB14AF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71651F5-BCD3-4B4B-BD99-EAA2E8A9C7EC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7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0C1722-551D-4E06-B589-DC04412A1BA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198BC46-AA49-4DA3-92DE-F778DBB14AF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71651F5-BCD3-4B4B-BD99-EAA2E8A9C7EC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7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0C1722-551D-4E06-B589-DC04412A1BA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198BC46-AA49-4DA3-92DE-F778DBB14AF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71651F5-BCD3-4B4B-BD99-EAA2E8A9C7EC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7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0C1722-551D-4E06-B589-DC04412A1BA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198BC46-AA49-4DA3-92DE-F778DBB14AF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71651F5-BCD3-4B4B-BD99-EAA2E8A9C7EC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7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0C1722-551D-4E06-B589-DC04412A1BA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198BC46-AA49-4DA3-92DE-F778DBB14AF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71651F5-BCD3-4B4B-BD99-EAA2E8A9C7EC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7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06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9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0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457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5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36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82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15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8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44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53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26AA6-EEFA-472D-8D08-11B417701A48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35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755" y="-259773"/>
            <a:ext cx="6130857" cy="81228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9" y="-259773"/>
            <a:ext cx="6117350" cy="8104909"/>
          </a:xfrm>
          <a:prstGeom prst="rect">
            <a:avLst/>
          </a:prstGeom>
        </p:spPr>
      </p:pic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9448800" y="6356351"/>
            <a:ext cx="762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 hangingPunct="0">
              <a:spcBef>
                <a:spcPts val="5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9FD7C8-B98C-4B19-AC83-40BA4E6C9009}" type="slidenum">
              <a:rPr lang="en-US" altLang="en-US" sz="1200">
                <a:solidFill>
                  <a:srgbClr val="1D4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200">
              <a:solidFill>
                <a:srgbClr val="1D4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149" name="Group 4"/>
          <p:cNvGrpSpPr>
            <a:grpSpLocks/>
          </p:cNvGrpSpPr>
          <p:nvPr/>
        </p:nvGrpSpPr>
        <p:grpSpPr bwMode="auto">
          <a:xfrm>
            <a:off x="1447801" y="146051"/>
            <a:ext cx="8759825" cy="461963"/>
            <a:chOff x="-48" y="92"/>
            <a:chExt cx="5518" cy="291"/>
          </a:xfrm>
        </p:grpSpPr>
        <p:pic>
          <p:nvPicPr>
            <p:cNvPr id="6167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2"/>
              <a:ext cx="5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168" name="Text Box 6"/>
            <p:cNvSpPr txBox="1">
              <a:spLocks noChangeArrowheads="1"/>
            </p:cNvSpPr>
            <p:nvPr/>
          </p:nvSpPr>
          <p:spPr bwMode="auto">
            <a:xfrm>
              <a:off x="-48" y="92"/>
              <a:ext cx="5458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eaLnBrk="0" hangingPunct="0">
                <a:spcBef>
                  <a:spcPts val="5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1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dirty="0" smtClean="0">
                  <a:cs typeface="Arial" panose="020B0604020202020204" pitchFamily="34" charset="0"/>
                </a:rPr>
                <a:t>Transition Radiation Detector – Drift Chamber Prototype</a:t>
              </a:r>
              <a:endParaRPr lang="en-US" altLang="en-US" sz="2400" dirty="0">
                <a:cs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dirty="0">
                  <a:cs typeface="Arial" panose="020B0604020202020204" pitchFamily="34" charset="0"/>
                </a:rPr>
                <a:t> </a:t>
              </a:r>
            </a:p>
          </p:txBody>
        </p:sp>
      </p:grpSp>
      <p:sp>
        <p:nvSpPr>
          <p:cNvPr id="6157" name="TextBox 8"/>
          <p:cNvSpPr txBox="1">
            <a:spLocks noChangeArrowheads="1"/>
          </p:cNvSpPr>
          <p:nvPr/>
        </p:nvSpPr>
        <p:spPr bwMode="auto">
          <a:xfrm>
            <a:off x="10018714" y="2057400"/>
            <a:ext cx="6492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4" name="TextBox 3"/>
          <p:cNvSpPr txBox="1"/>
          <p:nvPr/>
        </p:nvSpPr>
        <p:spPr>
          <a:xfrm>
            <a:off x="5281324" y="1708574"/>
            <a:ext cx="997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0 V</a:t>
            </a:r>
            <a:endParaRPr lang="en-US" sz="24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5288973" y="2195899"/>
            <a:ext cx="1163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+</a:t>
            </a:r>
            <a:r>
              <a:rPr lang="en-US" sz="2400" i="1" dirty="0" smtClean="0">
                <a:solidFill>
                  <a:srgbClr val="FF0000"/>
                </a:solidFill>
              </a:rPr>
              <a:t>1950V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88973" y="2751081"/>
            <a:ext cx="997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0 V</a:t>
            </a:r>
            <a:endParaRPr lang="en-US" sz="24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5322888" y="4898536"/>
            <a:ext cx="1129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002060"/>
                </a:solidFill>
              </a:rPr>
              <a:t>-</a:t>
            </a:r>
            <a:r>
              <a:rPr lang="en-US" sz="2400" i="1" dirty="0" smtClean="0">
                <a:solidFill>
                  <a:srgbClr val="002060"/>
                </a:solidFill>
              </a:rPr>
              <a:t>20</a:t>
            </a:r>
            <a:r>
              <a:rPr lang="en-US" sz="2400" i="1" dirty="0" smtClean="0">
                <a:solidFill>
                  <a:srgbClr val="002060"/>
                </a:solidFill>
              </a:rPr>
              <a:t>00V</a:t>
            </a:r>
            <a:endParaRPr lang="en-US" sz="24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8035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9448800" y="6356351"/>
            <a:ext cx="762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 hangingPunct="0">
              <a:spcBef>
                <a:spcPts val="5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9FD7C8-B98C-4B19-AC83-40BA4E6C9009}" type="slidenum">
              <a:rPr lang="en-US" altLang="en-US" sz="1200">
                <a:solidFill>
                  <a:srgbClr val="1D4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200">
              <a:solidFill>
                <a:srgbClr val="1D4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149" name="Group 4"/>
          <p:cNvGrpSpPr>
            <a:grpSpLocks/>
          </p:cNvGrpSpPr>
          <p:nvPr/>
        </p:nvGrpSpPr>
        <p:grpSpPr bwMode="auto">
          <a:xfrm>
            <a:off x="1447801" y="146051"/>
            <a:ext cx="8759825" cy="461963"/>
            <a:chOff x="-48" y="92"/>
            <a:chExt cx="5518" cy="291"/>
          </a:xfrm>
        </p:grpSpPr>
        <p:pic>
          <p:nvPicPr>
            <p:cNvPr id="616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2"/>
              <a:ext cx="5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168" name="Text Box 6"/>
            <p:cNvSpPr txBox="1">
              <a:spLocks noChangeArrowheads="1"/>
            </p:cNvSpPr>
            <p:nvPr/>
          </p:nvSpPr>
          <p:spPr bwMode="auto">
            <a:xfrm>
              <a:off x="-48" y="92"/>
              <a:ext cx="5458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eaLnBrk="0" hangingPunct="0">
                <a:spcBef>
                  <a:spcPts val="5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1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dirty="0" smtClean="0">
                  <a:cs typeface="Arial" panose="020B0604020202020204" pitchFamily="34" charset="0"/>
                </a:rPr>
                <a:t>TRD – single event examples</a:t>
              </a:r>
              <a:endParaRPr lang="en-US" altLang="en-US" sz="2400" dirty="0">
                <a:cs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dirty="0">
                  <a:cs typeface="Arial" panose="020B0604020202020204" pitchFamily="34" charset="0"/>
                </a:rPr>
                <a:t> </a:t>
              </a:r>
            </a:p>
          </p:txBody>
        </p:sp>
      </p:grpSp>
      <p:sp>
        <p:nvSpPr>
          <p:cNvPr id="6157" name="TextBox 8"/>
          <p:cNvSpPr txBox="1">
            <a:spLocks noChangeArrowheads="1"/>
          </p:cNvSpPr>
          <p:nvPr/>
        </p:nvSpPr>
        <p:spPr bwMode="auto">
          <a:xfrm>
            <a:off x="10018714" y="2057400"/>
            <a:ext cx="6492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237" y="1402771"/>
            <a:ext cx="4083627" cy="40836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402772"/>
            <a:ext cx="4083625" cy="40836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863" y="1402772"/>
            <a:ext cx="4083625" cy="408362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34260" y="5930276"/>
            <a:ext cx="7582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002060"/>
                </a:solidFill>
              </a:rPr>
              <a:t>f</a:t>
            </a:r>
            <a:r>
              <a:rPr lang="en-US" sz="2400" i="1" dirty="0" smtClean="0">
                <a:solidFill>
                  <a:srgbClr val="002060"/>
                </a:solidFill>
              </a:rPr>
              <a:t>125 samples of 32ns – colors correspond to different wires</a:t>
            </a:r>
            <a:endParaRPr lang="en-US" sz="24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5254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9448800" y="6356351"/>
            <a:ext cx="762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 hangingPunct="0">
              <a:spcBef>
                <a:spcPts val="5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9FD7C8-B98C-4B19-AC83-40BA4E6C9009}" type="slidenum">
              <a:rPr lang="en-US" altLang="en-US" sz="1200">
                <a:solidFill>
                  <a:srgbClr val="1D4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200">
              <a:solidFill>
                <a:srgbClr val="1D4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149" name="Group 4"/>
          <p:cNvGrpSpPr>
            <a:grpSpLocks/>
          </p:cNvGrpSpPr>
          <p:nvPr/>
        </p:nvGrpSpPr>
        <p:grpSpPr bwMode="auto">
          <a:xfrm>
            <a:off x="1447801" y="146051"/>
            <a:ext cx="8759825" cy="461963"/>
            <a:chOff x="-48" y="92"/>
            <a:chExt cx="5518" cy="291"/>
          </a:xfrm>
        </p:grpSpPr>
        <p:pic>
          <p:nvPicPr>
            <p:cNvPr id="616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2"/>
              <a:ext cx="5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168" name="Text Box 6"/>
            <p:cNvSpPr txBox="1">
              <a:spLocks noChangeArrowheads="1"/>
            </p:cNvSpPr>
            <p:nvPr/>
          </p:nvSpPr>
          <p:spPr bwMode="auto">
            <a:xfrm>
              <a:off x="-48" y="92"/>
              <a:ext cx="5458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eaLnBrk="0" hangingPunct="0">
                <a:spcBef>
                  <a:spcPts val="5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1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dirty="0" smtClean="0">
                  <a:cs typeface="Arial" panose="020B0604020202020204" pitchFamily="34" charset="0"/>
                </a:rPr>
                <a:t>TRD – first results</a:t>
              </a:r>
              <a:endParaRPr lang="en-US" altLang="en-US" sz="2400" dirty="0">
                <a:cs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dirty="0">
                  <a:cs typeface="Arial" panose="020B0604020202020204" pitchFamily="34" charset="0"/>
                </a:rPr>
                <a:t> </a:t>
              </a:r>
            </a:p>
          </p:txBody>
        </p:sp>
      </p:grpSp>
      <p:sp>
        <p:nvSpPr>
          <p:cNvPr id="6157" name="TextBox 8"/>
          <p:cNvSpPr txBox="1">
            <a:spLocks noChangeArrowheads="1"/>
          </p:cNvSpPr>
          <p:nvPr/>
        </p:nvSpPr>
        <p:spPr bwMode="auto">
          <a:xfrm>
            <a:off x="10018714" y="2057400"/>
            <a:ext cx="6492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1634260" y="5930276"/>
            <a:ext cx="7582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002060"/>
                </a:solidFill>
              </a:rPr>
              <a:t>Threshold for cluster counting = 300 </a:t>
            </a:r>
            <a:r>
              <a:rPr lang="en-US" sz="2400" i="1" dirty="0" err="1" smtClean="0">
                <a:solidFill>
                  <a:srgbClr val="002060"/>
                </a:solidFill>
              </a:rPr>
              <a:t>fADC</a:t>
            </a:r>
            <a:r>
              <a:rPr lang="en-US" sz="2400" i="1" dirty="0" smtClean="0">
                <a:solidFill>
                  <a:srgbClr val="002060"/>
                </a:solidFill>
              </a:rPr>
              <a:t> units</a:t>
            </a:r>
            <a:endParaRPr lang="en-US" sz="2400" i="1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72" y="1109229"/>
            <a:ext cx="6154982" cy="41797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6834" y="1109229"/>
            <a:ext cx="6154982" cy="4179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0524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9448800" y="6356351"/>
            <a:ext cx="762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 hangingPunct="0">
              <a:spcBef>
                <a:spcPts val="5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9FD7C8-B98C-4B19-AC83-40BA4E6C9009}" type="slidenum">
              <a:rPr lang="en-US" altLang="en-US" sz="1200">
                <a:solidFill>
                  <a:srgbClr val="1D4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200">
              <a:solidFill>
                <a:srgbClr val="1D4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149" name="Group 4"/>
          <p:cNvGrpSpPr>
            <a:grpSpLocks/>
          </p:cNvGrpSpPr>
          <p:nvPr/>
        </p:nvGrpSpPr>
        <p:grpSpPr bwMode="auto">
          <a:xfrm>
            <a:off x="1447801" y="146051"/>
            <a:ext cx="8759825" cy="461963"/>
            <a:chOff x="-48" y="92"/>
            <a:chExt cx="5518" cy="291"/>
          </a:xfrm>
        </p:grpSpPr>
        <p:pic>
          <p:nvPicPr>
            <p:cNvPr id="616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2"/>
              <a:ext cx="5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168" name="Text Box 6"/>
            <p:cNvSpPr txBox="1">
              <a:spLocks noChangeArrowheads="1"/>
            </p:cNvSpPr>
            <p:nvPr/>
          </p:nvSpPr>
          <p:spPr bwMode="auto">
            <a:xfrm>
              <a:off x="-48" y="92"/>
              <a:ext cx="5458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eaLnBrk="0" hangingPunct="0">
                <a:spcBef>
                  <a:spcPts val="5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1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dirty="0" smtClean="0">
                  <a:cs typeface="Arial" panose="020B0604020202020204" pitchFamily="34" charset="0"/>
                </a:rPr>
                <a:t>TRD Drift Chamber Prototype </a:t>
              </a:r>
              <a:r>
                <a:rPr lang="en-US" altLang="en-US" sz="2400" smtClean="0">
                  <a:cs typeface="Arial" panose="020B0604020202020204" pitchFamily="34" charset="0"/>
                </a:rPr>
                <a:t>– with </a:t>
              </a:r>
              <a:r>
                <a:rPr lang="en-US" altLang="en-US" sz="2400" dirty="0" err="1" smtClean="0">
                  <a:cs typeface="Arial" panose="020B0604020202020204" pitchFamily="34" charset="0"/>
                </a:rPr>
                <a:t>Ar</a:t>
              </a:r>
              <a:r>
                <a:rPr lang="en-US" altLang="en-US" sz="2400" dirty="0" smtClean="0">
                  <a:cs typeface="Arial" panose="020B0604020202020204" pitchFamily="34" charset="0"/>
                </a:rPr>
                <a:t> and </a:t>
              </a:r>
              <a:r>
                <a:rPr lang="en-US" altLang="en-US" sz="2400" dirty="0" err="1" smtClean="0">
                  <a:cs typeface="Arial" panose="020B0604020202020204" pitchFamily="34" charset="0"/>
                </a:rPr>
                <a:t>Xe</a:t>
              </a:r>
              <a:endParaRPr lang="en-US" altLang="en-US" sz="2400" dirty="0">
                <a:cs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dirty="0">
                  <a:cs typeface="Arial" panose="020B0604020202020204" pitchFamily="34" charset="0"/>
                </a:rPr>
                <a:t> </a:t>
              </a:r>
            </a:p>
          </p:txBody>
        </p:sp>
      </p:grpSp>
      <p:sp>
        <p:nvSpPr>
          <p:cNvPr id="6157" name="TextBox 8"/>
          <p:cNvSpPr txBox="1">
            <a:spLocks noChangeArrowheads="1"/>
          </p:cNvSpPr>
          <p:nvPr/>
        </p:nvSpPr>
        <p:spPr bwMode="auto">
          <a:xfrm>
            <a:off x="10018714" y="2057400"/>
            <a:ext cx="6492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1231" y="1156257"/>
            <a:ext cx="3615063" cy="546912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26540" y="916257"/>
            <a:ext cx="3422260" cy="533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9845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9448800" y="6356351"/>
            <a:ext cx="762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 hangingPunct="0">
              <a:spcBef>
                <a:spcPts val="5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9FD7C8-B98C-4B19-AC83-40BA4E6C9009}" type="slidenum">
              <a:rPr lang="en-US" altLang="en-US" sz="1200">
                <a:solidFill>
                  <a:srgbClr val="1D4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200">
              <a:solidFill>
                <a:srgbClr val="1D4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149" name="Group 4"/>
          <p:cNvGrpSpPr>
            <a:grpSpLocks/>
          </p:cNvGrpSpPr>
          <p:nvPr/>
        </p:nvGrpSpPr>
        <p:grpSpPr bwMode="auto">
          <a:xfrm>
            <a:off x="1447801" y="146051"/>
            <a:ext cx="8759825" cy="461963"/>
            <a:chOff x="-48" y="92"/>
            <a:chExt cx="5518" cy="291"/>
          </a:xfrm>
        </p:grpSpPr>
        <p:pic>
          <p:nvPicPr>
            <p:cNvPr id="616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2"/>
              <a:ext cx="5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168" name="Text Box 6"/>
            <p:cNvSpPr txBox="1">
              <a:spLocks noChangeArrowheads="1"/>
            </p:cNvSpPr>
            <p:nvPr/>
          </p:nvSpPr>
          <p:spPr bwMode="auto">
            <a:xfrm>
              <a:off x="-48" y="92"/>
              <a:ext cx="5458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eaLnBrk="0" hangingPunct="0">
                <a:spcBef>
                  <a:spcPts val="5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1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dirty="0" smtClean="0">
                  <a:cs typeface="Arial" panose="020B0604020202020204" pitchFamily="34" charset="0"/>
                </a:rPr>
                <a:t>Transition Radiation Detector - Prototype</a:t>
              </a:r>
              <a:endParaRPr lang="en-US" altLang="en-US" sz="2400" dirty="0">
                <a:cs typeface="Arial" panose="020B060402020202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dirty="0">
                  <a:cs typeface="Arial" panose="020B0604020202020204" pitchFamily="34" charset="0"/>
                </a:rPr>
                <a:t> </a:t>
              </a:r>
            </a:p>
          </p:txBody>
        </p:sp>
      </p:grpSp>
      <p:sp>
        <p:nvSpPr>
          <p:cNvPr id="6157" name="TextBox 8"/>
          <p:cNvSpPr txBox="1">
            <a:spLocks noChangeArrowheads="1"/>
          </p:cNvSpPr>
          <p:nvPr/>
        </p:nvSpPr>
        <p:spPr bwMode="auto">
          <a:xfrm>
            <a:off x="10018714" y="2057400"/>
            <a:ext cx="6492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3652" y="593726"/>
            <a:ext cx="6205322" cy="628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8116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81</Words>
  <Application>Microsoft Office PowerPoint</Application>
  <PresentationFormat>Custom</PresentationFormat>
  <Paragraphs>36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Lubomir Pentchev</dc:creator>
  <cp:lastModifiedBy>Lubomir Pentchev</cp:lastModifiedBy>
  <cp:revision>13</cp:revision>
  <dcterms:created xsi:type="dcterms:W3CDTF">2016-10-21T18:55:04Z</dcterms:created>
  <dcterms:modified xsi:type="dcterms:W3CDTF">2017-03-09T17:26:02Z</dcterms:modified>
</cp:coreProperties>
</file>