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C858-A498-4EFB-B7E8-5A0D8FC3595A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1DA-4254-4F7C-85A1-00D824BE8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C858-A498-4EFB-B7E8-5A0D8FC3595A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1DA-4254-4F7C-85A1-00D824BE8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C858-A498-4EFB-B7E8-5A0D8FC3595A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1DA-4254-4F7C-85A1-00D824BE8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C858-A498-4EFB-B7E8-5A0D8FC3595A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1DA-4254-4F7C-85A1-00D824BE8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C858-A498-4EFB-B7E8-5A0D8FC3595A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1DA-4254-4F7C-85A1-00D824BE8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C858-A498-4EFB-B7E8-5A0D8FC3595A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1DA-4254-4F7C-85A1-00D824BE8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C858-A498-4EFB-B7E8-5A0D8FC3595A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1DA-4254-4F7C-85A1-00D824BE8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C858-A498-4EFB-B7E8-5A0D8FC3595A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1DA-4254-4F7C-85A1-00D824BE8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C858-A498-4EFB-B7E8-5A0D8FC3595A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1DA-4254-4F7C-85A1-00D824BE8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C858-A498-4EFB-B7E8-5A0D8FC3595A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1DA-4254-4F7C-85A1-00D824BE8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C858-A498-4EFB-B7E8-5A0D8FC3595A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8A1DA-4254-4F7C-85A1-00D824BE8C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C858-A498-4EFB-B7E8-5A0D8FC3595A}" type="datetimeFigureOut">
              <a:rPr lang="en-US" smtClean="0"/>
              <a:t>5/13/2009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8A1DA-4254-4F7C-85A1-00D824BE8C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9144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31658" y="0"/>
            <a:ext cx="331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Summer ‘09 SAD</a:t>
            </a:r>
            <a:endParaRPr lang="en-US" sz="3600" dirty="0"/>
          </a:p>
        </p:txBody>
      </p:sp>
      <p:sp>
        <p:nvSpPr>
          <p:cNvPr id="6" name="Line Callout 1 5"/>
          <p:cNvSpPr/>
          <p:nvPr/>
        </p:nvSpPr>
        <p:spPr>
          <a:xfrm>
            <a:off x="2514600" y="762000"/>
            <a:ext cx="2438400" cy="1905000"/>
          </a:xfrm>
          <a:prstGeom prst="borderCallout1">
            <a:avLst>
              <a:gd name="adj1" fmla="val 98750"/>
              <a:gd name="adj2" fmla="val 9656"/>
              <a:gd name="adj3" fmla="val 163357"/>
              <a:gd name="adj4" fmla="val -30510"/>
            </a:avLst>
          </a:prstGeom>
          <a:solidFill>
            <a:schemeClr val="bg1"/>
          </a:solidFill>
          <a:ln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Install “Inverted” HV chamber with capabilities for higher voltage, anticipating better transmission &amp; photocathode lifetime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152400" y="381000"/>
            <a:ext cx="2133600" cy="1143000"/>
          </a:xfrm>
          <a:prstGeom prst="borderCallout1">
            <a:avLst>
              <a:gd name="adj1" fmla="val 98750"/>
              <a:gd name="adj2" fmla="val 9656"/>
              <a:gd name="adj3" fmla="val 269643"/>
              <a:gd name="adj4" fmla="val 37857"/>
            </a:avLst>
          </a:prstGeom>
          <a:solidFill>
            <a:schemeClr val="bg1"/>
          </a:solidFill>
          <a:ln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Same good photocathode PREP and LOAD chambers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5791200" y="609600"/>
            <a:ext cx="3276600" cy="3048000"/>
          </a:xfrm>
          <a:prstGeom prst="borderCallout1">
            <a:avLst>
              <a:gd name="adj1" fmla="val 99825"/>
              <a:gd name="adj2" fmla="val 42309"/>
              <a:gd name="adj3" fmla="val 110048"/>
              <a:gd name="adj4" fmla="val 54524"/>
            </a:avLst>
          </a:prstGeom>
          <a:solidFill>
            <a:schemeClr val="bg1"/>
          </a:solidFill>
          <a:ln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Spin Flipper: Stage 1</a:t>
            </a:r>
          </a:p>
          <a:p>
            <a:pPr algn="ctr"/>
            <a:endParaRPr lang="en-US" u="sng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Remove unbaked girder region between valve &amp; chopper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Install new “normal” Wien for Physics program, with quad correction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Thoroughly test &amp; transfer functionality for setting pol.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No need to move laser room.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16200000">
            <a:off x="7353300" y="2933700"/>
            <a:ext cx="381000" cy="2438400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3276600" y="2895600"/>
            <a:ext cx="2286000" cy="762000"/>
          </a:xfrm>
          <a:prstGeom prst="borderCallout1">
            <a:avLst>
              <a:gd name="adj1" fmla="val 102423"/>
              <a:gd name="adj2" fmla="val 42169"/>
              <a:gd name="adj3" fmla="val 136819"/>
              <a:gd name="adj4" fmla="val 63658"/>
            </a:avLst>
          </a:prstGeom>
          <a:solidFill>
            <a:schemeClr val="bg1"/>
          </a:solidFill>
          <a:ln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Preserve baked region, continue R&amp;D/BS during Fall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16200000">
            <a:off x="4572000" y="2667000"/>
            <a:ext cx="380999" cy="2971800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86600" y="51054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H-Wien + Quads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8266906" y="5523706"/>
            <a:ext cx="9906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72200" y="6096000"/>
            <a:ext cx="2949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Harp/MFA0I03 “match </a:t>
            </a:r>
            <a:r>
              <a:rPr lang="en-US" dirty="0" smtClean="0">
                <a:solidFill>
                  <a:srgbClr val="FF0000"/>
                </a:solidFill>
              </a:rPr>
              <a:t>point”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39544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0"/>
            <a:ext cx="8686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Gun Status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6858000" y="304800"/>
            <a:ext cx="1992313" cy="2463800"/>
            <a:chOff x="2640" y="480"/>
            <a:chExt cx="1255" cy="155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912"/>
              <a:ext cx="1255" cy="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480"/>
              <a:ext cx="60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241550" y="2784475"/>
            <a:ext cx="30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236788" y="2301875"/>
            <a:ext cx="35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>
                <a:solidFill>
                  <a:srgbClr val="3333CC"/>
                </a:solidFill>
              </a:rPr>
              <a:t>e</a:t>
            </a:r>
            <a:r>
              <a:rPr lang="en-US" baseline="30000">
                <a:solidFill>
                  <a:srgbClr val="3333CC"/>
                </a:solidFill>
              </a:rPr>
              <a:t>-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141663" y="989013"/>
            <a:ext cx="2316162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>
                <a:solidFill>
                  <a:srgbClr val="3333CC"/>
                </a:solidFill>
                <a:latin typeface="Arial" charset="0"/>
              </a:rPr>
              <a:t>Present Ceramic</a:t>
            </a:r>
          </a:p>
          <a:p>
            <a:pPr>
              <a:buFontTx/>
              <a:buChar char="•"/>
            </a:pPr>
            <a:r>
              <a:rPr lang="en-US" sz="1400" b="0" dirty="0">
                <a:solidFill>
                  <a:srgbClr val="3333CC"/>
                </a:solidFill>
                <a:latin typeface="Arial" charset="0"/>
              </a:rPr>
              <a:t> Exposed to field emission</a:t>
            </a:r>
          </a:p>
          <a:p>
            <a:pPr>
              <a:buFontTx/>
              <a:buChar char="•"/>
            </a:pPr>
            <a:r>
              <a:rPr lang="en-US" sz="1400" b="0" dirty="0">
                <a:solidFill>
                  <a:srgbClr val="3333CC"/>
                </a:solidFill>
                <a:latin typeface="Arial" charset="0"/>
              </a:rPr>
              <a:t> Large area</a:t>
            </a:r>
          </a:p>
          <a:p>
            <a:pPr>
              <a:buFontTx/>
              <a:buChar char="•"/>
            </a:pPr>
            <a:r>
              <a:rPr lang="en-US" sz="1400" b="0" dirty="0">
                <a:solidFill>
                  <a:srgbClr val="3333CC"/>
                </a:solidFill>
                <a:latin typeface="Arial" charset="0"/>
              </a:rPr>
              <a:t> Expensive (~$50k)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2692400" y="1935163"/>
            <a:ext cx="569913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911850" y="1060450"/>
            <a:ext cx="1531937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 eaLnBrk="0" hangingPunct="0"/>
            <a:r>
              <a:rPr lang="en-US" sz="1600" b="0" dirty="0">
                <a:solidFill>
                  <a:schemeClr val="hlink"/>
                </a:solidFill>
                <a:latin typeface="Arial" charset="0"/>
              </a:rPr>
              <a:t>Medical x-ray technology</a:t>
            </a:r>
          </a:p>
        </p:txBody>
      </p:sp>
      <p:grpSp>
        <p:nvGrpSpPr>
          <p:cNvPr id="14" name="Group 20"/>
          <p:cNvGrpSpPr/>
          <p:nvPr/>
        </p:nvGrpSpPr>
        <p:grpSpPr>
          <a:xfrm>
            <a:off x="5257800" y="2895600"/>
            <a:ext cx="3505200" cy="3200400"/>
            <a:chOff x="5257800" y="3505200"/>
            <a:chExt cx="3505200" cy="32004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/>
            <a:srcRect l="10790" t="3780" r="12139" b="18328"/>
            <a:stretch>
              <a:fillRect/>
            </a:stretch>
          </p:blipFill>
          <p:spPr bwMode="auto">
            <a:xfrm>
              <a:off x="5257800" y="3505200"/>
              <a:ext cx="3505200" cy="3078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5867400" y="5334000"/>
              <a:ext cx="12538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600" dirty="0">
                  <a:solidFill>
                    <a:srgbClr val="F20000"/>
                  </a:solidFill>
                  <a:latin typeface="Arial" pitchFamily="34" charset="0"/>
                  <a:cs typeface="Arial" pitchFamily="34" charset="0"/>
                </a:rPr>
                <a:t>New design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153400" y="6248400"/>
              <a:ext cx="533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38800" y="61722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387850" y="2432050"/>
            <a:ext cx="1260281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u="sng" dirty="0">
                <a:solidFill>
                  <a:schemeClr val="hlink"/>
                </a:solidFill>
                <a:latin typeface="Arial" charset="0"/>
              </a:rPr>
              <a:t>New </a:t>
            </a:r>
            <a:r>
              <a:rPr lang="en-US" sz="1400" u="sng" dirty="0" smtClean="0">
                <a:solidFill>
                  <a:schemeClr val="hlink"/>
                </a:solidFill>
                <a:latin typeface="Arial" charset="0"/>
              </a:rPr>
              <a:t>Ceramic</a:t>
            </a:r>
            <a:endParaRPr lang="en-US" sz="1400" b="0" dirty="0">
              <a:solidFill>
                <a:schemeClr val="hlink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400" b="0" dirty="0">
                <a:solidFill>
                  <a:schemeClr val="hlink"/>
                </a:solidFill>
                <a:latin typeface="Arial" charset="0"/>
              </a:rPr>
              <a:t> Compact</a:t>
            </a:r>
          </a:p>
          <a:p>
            <a:pPr>
              <a:buFontTx/>
              <a:buChar char="•"/>
            </a:pPr>
            <a:r>
              <a:rPr lang="en-US" sz="1400" b="0" dirty="0">
                <a:solidFill>
                  <a:schemeClr val="hlink"/>
                </a:solidFill>
                <a:latin typeface="Arial" charset="0"/>
              </a:rPr>
              <a:t> ~$5k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638800" y="31242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6019800"/>
            <a:ext cx="8305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Want to move away from “conventional” insulator used on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all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photoguns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today – expensive, months to build, prone to damage from field emission.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5029200"/>
            <a:ext cx="20574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5029200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neg</a:t>
            </a:r>
            <a:r>
              <a:rPr lang="en-US" sz="1400" dirty="0" smtClean="0"/>
              <a:t> modules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rames\Desktop\wien_layout.jpg"/>
          <p:cNvPicPr>
            <a:picLocks noChangeAspect="1" noChangeArrowheads="1"/>
          </p:cNvPicPr>
          <p:nvPr/>
        </p:nvPicPr>
        <p:blipFill>
          <a:blip r:embed="rId2" cstate="print"/>
          <a:srcRect t="3793" b="39963"/>
          <a:stretch>
            <a:fillRect/>
          </a:stretch>
        </p:blipFill>
        <p:spPr bwMode="auto">
          <a:xfrm>
            <a:off x="233189" y="1066800"/>
            <a:ext cx="8529811" cy="4495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31658" y="304800"/>
            <a:ext cx="3687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Mechanical Layout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5702" y="522600"/>
            <a:ext cx="6489098" cy="625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-76200"/>
            <a:ext cx="4696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Optical Layout (Wien=0)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8884943" cy="450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66800" y="191869"/>
            <a:ext cx="730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Optical Layout (Wien=90, Quads=OFF)</a:t>
            </a:r>
            <a:endParaRPr lang="en-US" sz="3600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4572000" y="3733800"/>
            <a:ext cx="3352800" cy="1588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563394" y="3733006"/>
            <a:ext cx="3352800" cy="158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-76200"/>
            <a:ext cx="718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Optical Layout (Wien=90, Quads=ON)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8483" y="609600"/>
            <a:ext cx="6240117" cy="317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683712"/>
            <a:ext cx="6248400" cy="317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971800"/>
            <a:ext cx="7467600" cy="38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685800"/>
            <a:ext cx="895191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Brace 5"/>
          <p:cNvSpPr/>
          <p:nvPr/>
        </p:nvSpPr>
        <p:spPr>
          <a:xfrm>
            <a:off x="5029200" y="704850"/>
            <a:ext cx="457200" cy="990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-76200"/>
            <a:ext cx="718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Optical Layout (Wien=90, Quads=ON)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266628" y="704850"/>
            <a:ext cx="158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Max. B’L ~23 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1021318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use QS (B’L ~ 13G/Amp)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1390650"/>
            <a:ext cx="282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200keV increase is 50% (OK)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202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M. Grames</dc:creator>
  <cp:lastModifiedBy>Joseph M. Grames</cp:lastModifiedBy>
  <cp:revision>3</cp:revision>
  <dcterms:created xsi:type="dcterms:W3CDTF">2009-05-13T16:47:15Z</dcterms:created>
  <dcterms:modified xsi:type="dcterms:W3CDTF">2009-05-13T17:15:23Z</dcterms:modified>
</cp:coreProperties>
</file>