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32" r:id="rId7"/>
    <p:sldMasterId id="2147483757" r:id="rId8"/>
  </p:sldMasterIdLst>
  <p:notesMasterIdLst>
    <p:notesMasterId r:id="rId28"/>
  </p:notesMasterIdLst>
  <p:sldIdLst>
    <p:sldId id="257" r:id="rId9"/>
    <p:sldId id="279" r:id="rId10"/>
    <p:sldId id="275" r:id="rId11"/>
    <p:sldId id="259" r:id="rId12"/>
    <p:sldId id="291" r:id="rId13"/>
    <p:sldId id="297" r:id="rId14"/>
    <p:sldId id="288" r:id="rId15"/>
    <p:sldId id="294" r:id="rId16"/>
    <p:sldId id="281" r:id="rId17"/>
    <p:sldId id="270" r:id="rId18"/>
    <p:sldId id="271" r:id="rId19"/>
    <p:sldId id="272" r:id="rId20"/>
    <p:sldId id="273" r:id="rId21"/>
    <p:sldId id="301" r:id="rId22"/>
    <p:sldId id="300" r:id="rId23"/>
    <p:sldId id="285" r:id="rId24"/>
    <p:sldId id="284" r:id="rId25"/>
    <p:sldId id="289" r:id="rId26"/>
    <p:sldId id="290" r:id="rId27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BB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8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732F26D0-D5DD-4247-97B0-79FF8DBC79F0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CDF1B140-C242-4B27-9B04-C4812C937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886AB-3F11-4839-93B2-A0022BA6A1F8}" type="slidenum">
              <a:rPr lang="fr-FR"/>
              <a:pPr/>
              <a:t>1</a:t>
            </a:fld>
            <a:endParaRPr lang="fr-F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5B8BC-F67A-49C0-90C6-9DC36A0348C1}" type="slidenum">
              <a:rPr lang="fr-FR"/>
              <a:pPr/>
              <a:t>4</a:t>
            </a:fld>
            <a:endParaRPr lang="fr-F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8C1D37-381A-438C-9467-C3262DFAD546}" type="slidenum">
              <a:rPr lang="fr-FR"/>
              <a:pPr/>
              <a:t>10</a:t>
            </a:fld>
            <a:endParaRPr lang="fr-FR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FD791-BC2C-4752-9FCE-AEACDB57005B}" type="slidenum">
              <a:rPr lang="fr-FR"/>
              <a:pPr/>
              <a:t>11</a:t>
            </a:fld>
            <a:endParaRPr lang="fr-FR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657D41-2EEA-4350-A050-87B466D90D8F}" type="slidenum">
              <a:rPr lang="fr-FR"/>
              <a:pPr/>
              <a:t>12</a:t>
            </a:fld>
            <a:endParaRPr lang="fr-FR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4E076A-15FE-4822-94B9-9BEE89002626}" type="slidenum">
              <a:rPr lang="fr-FR"/>
              <a:pPr/>
              <a:t>13</a:t>
            </a:fld>
            <a:endParaRPr lang="fr-FR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C2F1-A3A1-4157-90FF-D9BE3B920988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C343-E68D-4998-8E57-B3378E841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C2F1-A3A1-4157-90FF-D9BE3B920988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C343-E68D-4998-8E57-B3378E841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C2F1-A3A1-4157-90FF-D9BE3B920988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C343-E68D-4998-8E57-B3378E841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138238" y="1485900"/>
            <a:ext cx="6867525" cy="1065213"/>
          </a:xfrm>
        </p:spPr>
        <p:txBody>
          <a:bodyPr/>
          <a:lstStyle>
            <a:lvl1pPr>
              <a:defRPr b="1"/>
            </a:lvl1pPr>
          </a:lstStyle>
          <a:p>
            <a:endParaRPr lang="en-US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6678613" y="6500813"/>
            <a:ext cx="2427287" cy="0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1588" y="6691313"/>
            <a:ext cx="4799012" cy="161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Times" pitchFamily="18" charset="0"/>
              </a:rPr>
              <a:t>Operated by Jefferson Science Associates, LLC  for the U.S. Department of Energy</a:t>
            </a: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39688" y="6500813"/>
            <a:ext cx="2751137" cy="0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091" name="Picture 1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10300"/>
            <a:ext cx="16891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2803525" y="6410325"/>
            <a:ext cx="3852863" cy="169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b="1">
                <a:solidFill>
                  <a:srgbClr val="339966"/>
                </a:solidFill>
              </a:rPr>
              <a:t>Thomas Jefferson National Accelerator Facility</a:t>
            </a:r>
          </a:p>
        </p:txBody>
      </p:sp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00788"/>
            <a:ext cx="12192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96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396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C2F1-A3A1-4157-90FF-D9BE3B920988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C343-E68D-4998-8E57-B3378E841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3"/>
            <a:ext cx="2019300" cy="5989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163"/>
            <a:ext cx="5905500" cy="5989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138238" y="1485900"/>
            <a:ext cx="6867525" cy="1065213"/>
          </a:xfrm>
        </p:spPr>
        <p:txBody>
          <a:bodyPr/>
          <a:lstStyle>
            <a:lvl1pPr>
              <a:defRPr b="1"/>
            </a:lvl1pPr>
          </a:lstStyle>
          <a:p>
            <a:endParaRPr lang="en-US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6678613" y="6500813"/>
            <a:ext cx="2427287" cy="0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1588" y="6691313"/>
            <a:ext cx="4799012" cy="161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Times" pitchFamily="18" charset="0"/>
              </a:rPr>
              <a:t>Operated by Jefferson Science Associates, LLC  for the U.S. Department of Energy</a:t>
            </a: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39688" y="6500813"/>
            <a:ext cx="2751137" cy="0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091" name="Picture 1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10300"/>
            <a:ext cx="16891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2803525" y="6410325"/>
            <a:ext cx="3852863" cy="169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b="1">
                <a:solidFill>
                  <a:srgbClr val="339966"/>
                </a:solidFill>
              </a:rPr>
              <a:t>Thomas Jefferson National Accelerator Facility</a:t>
            </a:r>
          </a:p>
        </p:txBody>
      </p:sp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00788"/>
            <a:ext cx="12192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96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396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C2F1-A3A1-4157-90FF-D9BE3B920988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C343-E68D-4998-8E57-B3378E841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3"/>
            <a:ext cx="2019300" cy="5989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163"/>
            <a:ext cx="5905500" cy="5989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4D888-8E59-46DD-B678-A8CDB799D4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F91D6-FAA1-4B30-BDDC-9AE1A5CC90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D6DA3-0EA8-4664-AF78-2462384E0C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ACD15-5B26-46A9-B3FC-95DFE8631E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67BE-41C3-4291-9F48-56FDC38512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1C95-1853-4B11-B0B7-F1EDF087E9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0FA58-65F5-4A2A-AA16-29FD7D4F8B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695D9-E130-4B2A-943C-3C0F5C7A9E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CF873-A9B7-48C5-B31B-A247B11F29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0089B-D47F-487A-9562-08DC2EF9AF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C2F1-A3A1-4157-90FF-D9BE3B920988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C343-E68D-4998-8E57-B3378E841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03901-A84B-441C-9F72-6653C1B6F3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CF6BB-9485-4C28-922B-C95B3BAAA6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7768-C57B-4D7A-ADBF-7D4D1BF997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1BA84-99A1-4E1C-9EF2-CF1375BCC4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6CA7E-2AFA-4D27-A7A9-4161086CCD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1C485-8196-4B3D-B4EF-0C5585BD40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7FA6E-C112-4E8D-9E84-E4E4D3ABC2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1DF2-CDD9-4497-9ADB-B95AE5394B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6ABBC-04A8-4559-98D8-2B4D4ACA08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E175C-8CCA-4189-960D-827B0DE5AB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025D-1780-4D8C-A8CF-9E67D86012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F794C-2CF0-4F11-93A2-79BBD86FFF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C36D-4144-40DC-9D61-D102BE09AF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2824-A642-45FC-B80E-E5166ECED3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C36D-4144-40DC-9D61-D102BE09AF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2824-A642-45FC-B80E-E5166ECED3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C36D-4144-40DC-9D61-D102BE09AF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2824-A642-45FC-B80E-E5166ECED3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C36D-4144-40DC-9D61-D102BE09AF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2824-A642-45FC-B80E-E5166ECED3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C2F1-A3A1-4157-90FF-D9BE3B920988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C343-E68D-4998-8E57-B3378E841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C36D-4144-40DC-9D61-D102BE09AF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2824-A642-45FC-B80E-E5166ECED3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C36D-4144-40DC-9D61-D102BE09AF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2824-A642-45FC-B80E-E5166ECED3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C36D-4144-40DC-9D61-D102BE09AF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2824-A642-45FC-B80E-E5166ECED3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C36D-4144-40DC-9D61-D102BE09AF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2824-A642-45FC-B80E-E5166ECED3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C36D-4144-40DC-9D61-D102BE09AF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2824-A642-45FC-B80E-E5166ECED3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C36D-4144-40DC-9D61-D102BE09AF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2824-A642-45FC-B80E-E5166ECED3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C36D-4144-40DC-9D61-D102BE09AF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2824-A642-45FC-B80E-E5166ECED3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4D888-8E59-46DD-B678-A8CDB799D4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F91D6-FAA1-4B30-BDDC-9AE1A5CC90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D6DA3-0EA8-4664-AF78-2462384E0C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ACD15-5B26-46A9-B3FC-95DFE8631E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67BE-41C3-4291-9F48-56FDC38512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1C95-1853-4B11-B0B7-F1EDF087E9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C2F1-A3A1-4157-90FF-D9BE3B920988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C343-E68D-4998-8E57-B3378E841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0FA58-65F5-4A2A-AA16-29FD7D4F8B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695D9-E130-4B2A-943C-3C0F5C7A9E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CF873-A9B7-48C5-B31B-A247B11F29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0089B-D47F-487A-9562-08DC2EF9AF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03901-A84B-441C-9F72-6653C1B6F3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CF6BB-9485-4C28-922B-C95B3BAAA6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7768-C57B-4D7A-ADBF-7D4D1BF997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1BA84-99A1-4E1C-9EF2-CF1375BCC4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6CA7E-2AFA-4D27-A7A9-4161086CCD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1C485-8196-4B3D-B4EF-0C5585BD40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7FA6E-C112-4E8D-9E84-E4E4D3ABC2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1DF2-CDD9-4497-9ADB-B95AE5394B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6ABBC-04A8-4559-98D8-2B4D4ACA08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E175C-8CCA-4189-960D-827B0DE5AB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025D-1780-4D8C-A8CF-9E67D86012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F794C-2CF0-4F11-93A2-79BBD86FFF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4D888-8E59-46DD-B678-A8CDB799D4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F91D6-FAA1-4B30-BDDC-9AE1A5CC90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D6DA3-0EA8-4664-AF78-2462384E0C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ACD15-5B26-46A9-B3FC-95DFE8631E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C2F1-A3A1-4157-90FF-D9BE3B920988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C343-E68D-4998-8E57-B3378E841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67BE-41C3-4291-9F48-56FDC38512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1C95-1853-4B11-B0B7-F1EDF087E9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0FA58-65F5-4A2A-AA16-29FD7D4F8B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695D9-E130-4B2A-943C-3C0F5C7A9E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CF873-A9B7-48C5-B31B-A247B11F29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0089B-D47F-487A-9562-08DC2EF9AF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03901-A84B-441C-9F72-6653C1B6F3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CF6BB-9485-4C28-922B-C95B3BAAA6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7768-C57B-4D7A-ADBF-7D4D1BF997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1BA84-99A1-4E1C-9EF2-CF1375BCC4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6CA7E-2AFA-4D27-A7A9-4161086CCD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1C485-8196-4B3D-B4EF-0C5585BD40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7FA6E-C112-4E8D-9E84-E4E4D3ABC2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1DF2-CDD9-4497-9ADB-B95AE5394B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6ABBC-04A8-4559-98D8-2B4D4ACA08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E175C-8CCA-4189-960D-827B0DE5AB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025D-1780-4D8C-A8CF-9E67D86012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F794C-2CF0-4F11-93A2-79BBD86FFF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4A2C5-FB9B-484B-B99E-11762468CBAF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C2F1-A3A1-4157-90FF-D9BE3B920988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C343-E68D-4998-8E57-B3378E841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F4061-A4CE-4457-A4E9-8D922005EA54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5B0E3-D3BF-4B02-9409-07E38A8F6F1E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67824-DAF5-4159-BDAA-98CC5629E549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DED34-E077-49F5-A76F-68A85BBE4083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C8800-329A-4E04-84C3-08CC5AC7B375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EB1EB-B91E-4D04-A9F5-760B3B71BB37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934A2-C177-4782-AFFD-9AD899112BB8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4C4AC-6A92-4A17-8406-C75D4DCD7ED8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11450-E218-4CB7-AD10-5943C70A1AB5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9A98E-8354-4549-8993-63B6EEE62223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C2F1-A3A1-4157-90FF-D9BE3B920988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C343-E68D-4998-8E57-B3378E841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012974-3E9A-425F-AA2E-EC32E0F75ECA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5B9F87-DFB8-464C-BE6F-148D8C3D6C2D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0C2F1-A3A1-4157-90FF-D9BE3B920988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9C343-E68D-4998-8E57-B3378E841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0163"/>
            <a:ext cx="68675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6678613" y="6500813"/>
            <a:ext cx="2427287" cy="0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88" y="6691313"/>
            <a:ext cx="4799012" cy="161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Times" pitchFamily="18" charset="0"/>
              </a:rPr>
              <a:t>Operated by Jefferson Science Associates, LLC  for the U.S. Department of Energy</a:t>
            </a: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39688" y="6500813"/>
            <a:ext cx="2751137" cy="0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41" name="Picture 17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6210300"/>
            <a:ext cx="16891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2803525" y="6410325"/>
            <a:ext cx="3852863" cy="169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b="1">
                <a:solidFill>
                  <a:srgbClr val="339966"/>
                </a:solidFill>
              </a:rPr>
              <a:t>Thomas Jefferson National Accelerator Facility</a:t>
            </a: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9000" y="6300788"/>
            <a:ext cx="12192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6804025" y="6407150"/>
            <a:ext cx="277813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54EB8D0-F0BE-4D65-A6F1-D2D46310163A}" type="slidenum">
              <a:rPr lang="en-US" sz="600" b="1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600" b="1">
              <a:solidFill>
                <a:srgbClr val="FFFFFF"/>
              </a:solidFill>
            </a:endParaRP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26988" y="823913"/>
            <a:ext cx="9091612" cy="0"/>
          </a:xfrm>
          <a:prstGeom prst="line">
            <a:avLst/>
          </a:prstGeom>
          <a:noFill/>
          <a:ln w="508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40000"/>
        </a:spcAft>
        <a:buClr>
          <a:srgbClr val="3333CC"/>
        </a:buClr>
        <a:buChar char="•"/>
        <a:defRPr sz="2000">
          <a:solidFill>
            <a:srgbClr val="3333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40000"/>
        </a:spcAft>
        <a:buClr>
          <a:srgbClr val="663300"/>
        </a:buClr>
        <a:buChar char="–"/>
        <a:defRPr>
          <a:solidFill>
            <a:srgbClr val="663300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40000"/>
        </a:spcAft>
        <a:buClr>
          <a:srgbClr val="FF0000"/>
        </a:buClr>
        <a:buChar char="•"/>
        <a:defRPr>
          <a:solidFill>
            <a:srgbClr val="FF0000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40000"/>
        </a:spcAft>
        <a:buClr>
          <a:srgbClr val="800080"/>
        </a:buClr>
        <a:buChar char="•"/>
        <a:defRPr sz="1600">
          <a:solidFill>
            <a:srgbClr val="800080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40000"/>
        </a:spcAft>
        <a:buClr>
          <a:srgbClr val="009999"/>
        </a:buClr>
        <a:buChar char="•"/>
        <a:defRPr sz="1600">
          <a:solidFill>
            <a:srgbClr val="009999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40000"/>
        </a:spcAft>
        <a:buClr>
          <a:srgbClr val="009999"/>
        </a:buClr>
        <a:buChar char="•"/>
        <a:defRPr sz="1600">
          <a:solidFill>
            <a:srgbClr val="009999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40000"/>
        </a:spcAft>
        <a:buClr>
          <a:srgbClr val="009999"/>
        </a:buClr>
        <a:buChar char="•"/>
        <a:defRPr sz="1600">
          <a:solidFill>
            <a:srgbClr val="009999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40000"/>
        </a:spcAft>
        <a:buClr>
          <a:srgbClr val="009999"/>
        </a:buClr>
        <a:buChar char="•"/>
        <a:defRPr sz="1600">
          <a:solidFill>
            <a:srgbClr val="009999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40000"/>
        </a:spcAft>
        <a:buClr>
          <a:srgbClr val="009999"/>
        </a:buClr>
        <a:buChar char="•"/>
        <a:defRPr sz="1600">
          <a:solidFill>
            <a:srgbClr val="0099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0163"/>
            <a:ext cx="68675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6678613" y="6500813"/>
            <a:ext cx="2427287" cy="0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88" y="6691313"/>
            <a:ext cx="4799012" cy="161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Times" pitchFamily="18" charset="0"/>
              </a:rPr>
              <a:t>Operated by Jefferson Science Associates, LLC  for the U.S. Department of Energy</a:t>
            </a: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39688" y="6500813"/>
            <a:ext cx="2751137" cy="0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41" name="Picture 17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6210300"/>
            <a:ext cx="16891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2803525" y="6410325"/>
            <a:ext cx="3852863" cy="169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b="1">
                <a:solidFill>
                  <a:srgbClr val="339966"/>
                </a:solidFill>
              </a:rPr>
              <a:t>Thomas Jefferson National Accelerator Facility</a:t>
            </a: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9000" y="6300788"/>
            <a:ext cx="12192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6804025" y="6407150"/>
            <a:ext cx="277813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54EB8D0-F0BE-4D65-A6F1-D2D46310163A}" type="slidenum">
              <a:rPr lang="en-US" sz="600" b="1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600" b="1">
              <a:solidFill>
                <a:srgbClr val="FFFFFF"/>
              </a:solidFill>
            </a:endParaRP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26988" y="823913"/>
            <a:ext cx="9091612" cy="0"/>
          </a:xfrm>
          <a:prstGeom prst="line">
            <a:avLst/>
          </a:prstGeom>
          <a:noFill/>
          <a:ln w="508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756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40000"/>
        </a:spcAft>
        <a:buClr>
          <a:srgbClr val="3333CC"/>
        </a:buClr>
        <a:buChar char="•"/>
        <a:defRPr sz="2000">
          <a:solidFill>
            <a:srgbClr val="3333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40000"/>
        </a:spcAft>
        <a:buClr>
          <a:srgbClr val="663300"/>
        </a:buClr>
        <a:buChar char="–"/>
        <a:defRPr>
          <a:solidFill>
            <a:srgbClr val="663300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40000"/>
        </a:spcAft>
        <a:buClr>
          <a:srgbClr val="FF0000"/>
        </a:buClr>
        <a:buChar char="•"/>
        <a:defRPr>
          <a:solidFill>
            <a:srgbClr val="FF0000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40000"/>
        </a:spcAft>
        <a:buClr>
          <a:srgbClr val="800080"/>
        </a:buClr>
        <a:buChar char="•"/>
        <a:defRPr sz="1600">
          <a:solidFill>
            <a:srgbClr val="800080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40000"/>
        </a:spcAft>
        <a:buClr>
          <a:srgbClr val="009999"/>
        </a:buClr>
        <a:buChar char="•"/>
        <a:defRPr sz="1600">
          <a:solidFill>
            <a:srgbClr val="009999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40000"/>
        </a:spcAft>
        <a:buClr>
          <a:srgbClr val="009999"/>
        </a:buClr>
        <a:buChar char="•"/>
        <a:defRPr sz="1600">
          <a:solidFill>
            <a:srgbClr val="009999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40000"/>
        </a:spcAft>
        <a:buClr>
          <a:srgbClr val="009999"/>
        </a:buClr>
        <a:buChar char="•"/>
        <a:defRPr sz="1600">
          <a:solidFill>
            <a:srgbClr val="009999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40000"/>
        </a:spcAft>
        <a:buClr>
          <a:srgbClr val="009999"/>
        </a:buClr>
        <a:buChar char="•"/>
        <a:defRPr sz="1600">
          <a:solidFill>
            <a:srgbClr val="009999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40000"/>
        </a:spcAft>
        <a:buClr>
          <a:srgbClr val="009999"/>
        </a:buClr>
        <a:buChar char="•"/>
        <a:defRPr sz="1600">
          <a:solidFill>
            <a:srgbClr val="0099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CE1BA3-BDC2-4241-BD10-1F78527CA4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D13A7-D42C-4D48-AC48-DB82774EF7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4C36D-4144-40DC-9D61-D102BE09AF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22824-A642-45FC-B80E-E5166ECED3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CE1BA3-BDC2-4241-BD10-1F78527CA4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D13A7-D42C-4D48-AC48-DB82774EF7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CE1BA3-BDC2-4241-BD10-1F78527CA4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D13A7-D42C-4D48-AC48-DB82774EF7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0381CD-757D-4199-8B58-E44C8C2DA8E0}" type="slidenum">
              <a:rPr 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wmf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57200" y="506440"/>
            <a:ext cx="8153400" cy="64633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Polarized Electron Footprint at JLab</a:t>
            </a:r>
            <a:endParaRPr lang="en-US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57200" y="1715869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Comic Sans MS" pitchFamily="66" charset="0"/>
                <a:ea typeface="SimSun" pitchFamily="2" charset="-122"/>
                <a:cs typeface="Microsoft Sans Serif" pitchFamily="34" charset="0"/>
              </a:rPr>
              <a:t>P. </a:t>
            </a:r>
            <a:r>
              <a:rPr lang="en-US" dirty="0" err="1" smtClean="0">
                <a:solidFill>
                  <a:schemeClr val="tx2"/>
                </a:solidFill>
                <a:latin typeface="Comic Sans MS" pitchFamily="66" charset="0"/>
                <a:ea typeface="SimSun" pitchFamily="2" charset="-122"/>
                <a:cs typeface="Microsoft Sans Serif" pitchFamily="34" charset="0"/>
              </a:rPr>
              <a:t>Adderley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  <a:ea typeface="SimSun" pitchFamily="2" charset="-122"/>
                <a:cs typeface="Microsoft Sans Serif" pitchFamily="34" charset="0"/>
              </a:rPr>
              <a:t>, J. Clark, J. </a:t>
            </a:r>
            <a:r>
              <a:rPr lang="en-US" dirty="0" err="1" smtClean="0">
                <a:solidFill>
                  <a:schemeClr val="tx2"/>
                </a:solidFill>
                <a:latin typeface="Comic Sans MS" pitchFamily="66" charset="0"/>
                <a:ea typeface="SimSun" pitchFamily="2" charset="-122"/>
                <a:cs typeface="Microsoft Sans Serif" pitchFamily="34" charset="0"/>
              </a:rPr>
              <a:t>Dumas</a:t>
            </a:r>
            <a:r>
              <a:rPr lang="en-US" baseline="30000" dirty="0" err="1" smtClean="0">
                <a:solidFill>
                  <a:schemeClr val="tx2"/>
                </a:solidFill>
                <a:latin typeface="Comic Sans MS" pitchFamily="66" charset="0"/>
                <a:ea typeface="SimSun" pitchFamily="2" charset="-122"/>
                <a:cs typeface="Microsoft Sans Serif" pitchFamily="34" charset="0"/>
              </a:rPr>
              <a:t>ǂ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  <a:ea typeface="SimSun" pitchFamily="2" charset="-122"/>
                <a:cs typeface="Microsoft Sans Serif" pitchFamily="34" charset="0"/>
              </a:rPr>
              <a:t>, A. </a:t>
            </a:r>
            <a:r>
              <a:rPr lang="en-US" dirty="0" err="1" smtClean="0">
                <a:solidFill>
                  <a:schemeClr val="tx2"/>
                </a:solidFill>
                <a:latin typeface="Comic Sans MS" pitchFamily="66" charset="0"/>
                <a:ea typeface="SimSun" pitchFamily="2" charset="-122"/>
                <a:cs typeface="Microsoft Sans Serif" pitchFamily="34" charset="0"/>
              </a:rPr>
              <a:t>Freyberger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  <a:ea typeface="SimSun" pitchFamily="2" charset="-122"/>
                <a:cs typeface="Microsoft Sans Serif" pitchFamily="34" charset="0"/>
              </a:rPr>
              <a:t>, J. </a:t>
            </a:r>
            <a:r>
              <a:rPr lang="en-US" dirty="0" err="1" smtClean="0">
                <a:solidFill>
                  <a:schemeClr val="tx2"/>
                </a:solidFill>
                <a:latin typeface="Comic Sans MS" pitchFamily="66" charset="0"/>
                <a:ea typeface="SimSun" pitchFamily="2" charset="-122"/>
                <a:cs typeface="Microsoft Sans Serif" pitchFamily="34" charset="0"/>
              </a:rPr>
              <a:t>Hansknecht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  <a:ea typeface="SimSun" pitchFamily="2" charset="-122"/>
                <a:cs typeface="Microsoft Sans Serif" pitchFamily="34" charset="0"/>
              </a:rPr>
              <a:t>, </a:t>
            </a:r>
            <a:r>
              <a:rPr lang="en-US" u="sng" dirty="0" smtClean="0">
                <a:solidFill>
                  <a:schemeClr val="tx2"/>
                </a:solidFill>
                <a:latin typeface="Comic Sans MS" pitchFamily="66" charset="0"/>
                <a:ea typeface="SimSun" pitchFamily="2" charset="-122"/>
                <a:cs typeface="Microsoft Sans Serif" pitchFamily="34" charset="0"/>
              </a:rPr>
              <a:t>J. Grames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  <a:ea typeface="SimSun" pitchFamily="2" charset="-122"/>
                <a:cs typeface="Microsoft Sans Serif" pitchFamily="34" charset="0"/>
              </a:rPr>
              <a:t>, M. Poelker, K. </a:t>
            </a:r>
            <a:r>
              <a:rPr lang="en-US" dirty="0" err="1" smtClean="0">
                <a:solidFill>
                  <a:schemeClr val="tx2"/>
                </a:solidFill>
                <a:latin typeface="Comic Sans MS" pitchFamily="66" charset="0"/>
                <a:ea typeface="SimSun" pitchFamily="2" charset="-122"/>
                <a:cs typeface="Microsoft Sans Serif" pitchFamily="34" charset="0"/>
              </a:rPr>
              <a:t>Surles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  <a:ea typeface="SimSun" pitchFamily="2" charset="-122"/>
                <a:cs typeface="Microsoft Sans Serif" pitchFamily="34" charset="0"/>
              </a:rPr>
              <a:t>-Law, M. Stutzman, R. Suleiman, 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E. </a:t>
            </a:r>
            <a:r>
              <a:rPr lang="en-US" dirty="0" err="1">
                <a:solidFill>
                  <a:schemeClr val="tx2"/>
                </a:solidFill>
                <a:latin typeface="Comic Sans MS" pitchFamily="66" charset="0"/>
              </a:rPr>
              <a:t>Voutier</a:t>
            </a:r>
            <a:r>
              <a:rPr lang="en-US" baseline="30000" dirty="0" err="1">
                <a:solidFill>
                  <a:schemeClr val="tx2"/>
                </a:solidFill>
                <a:latin typeface="Comic Sans MS" pitchFamily="66" charset="0"/>
              </a:rPr>
              <a:t>ǂ</a:t>
            </a:r>
            <a:r>
              <a:rPr lang="en-US" dirty="0">
                <a:latin typeface="Comic Sans MS" pitchFamily="66" charset="0"/>
                <a:ea typeface="SimSun" pitchFamily="2" charset="-122"/>
              </a:rPr>
              <a:t>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286001" y="2438400"/>
            <a:ext cx="455445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300" i="1" dirty="0" smtClean="0">
                <a:solidFill>
                  <a:srgbClr val="FF0000"/>
                </a:solidFill>
                <a:latin typeface="Comic Sans MS" pitchFamily="66" charset="0"/>
              </a:rPr>
              <a:t>Thomas </a:t>
            </a:r>
            <a:r>
              <a:rPr lang="en-US" sz="1300" i="1" dirty="0">
                <a:solidFill>
                  <a:srgbClr val="FF0000"/>
                </a:solidFill>
                <a:latin typeface="Comic Sans MS" pitchFamily="66" charset="0"/>
              </a:rPr>
              <a:t>Jefferson National Accelerator Facility </a:t>
            </a:r>
          </a:p>
          <a:p>
            <a:pPr algn="ctr"/>
            <a:r>
              <a:rPr lang="en-US" sz="1300" i="1" dirty="0">
                <a:solidFill>
                  <a:srgbClr val="FF0000"/>
                </a:solidFill>
                <a:latin typeface="Comic Sans MS" pitchFamily="66" charset="0"/>
              </a:rPr>
              <a:t>Newport News, Virginia, </a:t>
            </a:r>
            <a:r>
              <a:rPr lang="en-US" sz="1300" i="1" dirty="0" smtClean="0">
                <a:solidFill>
                  <a:srgbClr val="FF0000"/>
                </a:solidFill>
                <a:latin typeface="Comic Sans MS" pitchFamily="66" charset="0"/>
              </a:rPr>
              <a:t>USA</a:t>
            </a:r>
          </a:p>
          <a:p>
            <a:pPr algn="ctr"/>
            <a:r>
              <a:rPr lang="en-US" sz="1300" baseline="30000" dirty="0" smtClean="0">
                <a:solidFill>
                  <a:srgbClr val="FF0000"/>
                </a:solidFill>
                <a:latin typeface="Comic Sans MS" pitchFamily="66" charset="0"/>
                <a:cs typeface="Microsoft Sans Serif" pitchFamily="34" charset="0"/>
              </a:rPr>
              <a:t>ǂ</a:t>
            </a:r>
            <a:r>
              <a:rPr lang="en-US" sz="1300" i="1" baseline="30000" dirty="0" smtClean="0">
                <a:solidFill>
                  <a:srgbClr val="FF0000"/>
                </a:solidFill>
                <a:latin typeface="Comic Sans MS" pitchFamily="66" charset="0"/>
                <a:cs typeface="Microsoft Sans Serif" pitchFamily="34" charset="0"/>
              </a:rPr>
              <a:t> </a:t>
            </a:r>
            <a:r>
              <a:rPr lang="en-US" sz="1300" i="1" dirty="0" err="1" smtClean="0">
                <a:solidFill>
                  <a:srgbClr val="FF0000"/>
                </a:solidFill>
                <a:latin typeface="Comic Sans MS" pitchFamily="66" charset="0"/>
              </a:rPr>
              <a:t>Laboratoire</a:t>
            </a:r>
            <a:r>
              <a:rPr lang="en-US" sz="1300" i="1" dirty="0" smtClean="0">
                <a:solidFill>
                  <a:srgbClr val="FF0000"/>
                </a:solidFill>
                <a:latin typeface="Comic Sans MS" pitchFamily="66" charset="0"/>
              </a:rPr>
              <a:t> de Physique </a:t>
            </a:r>
            <a:r>
              <a:rPr lang="en-US" sz="1300" i="1" dirty="0" err="1" smtClean="0">
                <a:solidFill>
                  <a:srgbClr val="FF0000"/>
                </a:solidFill>
                <a:latin typeface="Comic Sans MS" pitchFamily="66" charset="0"/>
              </a:rPr>
              <a:t>Subatomique</a:t>
            </a:r>
            <a:r>
              <a:rPr lang="en-US" sz="1300" i="1" dirty="0" smtClean="0">
                <a:solidFill>
                  <a:srgbClr val="FF0000"/>
                </a:solidFill>
                <a:latin typeface="Comic Sans MS" pitchFamily="66" charset="0"/>
              </a:rPr>
              <a:t> et de </a:t>
            </a:r>
            <a:r>
              <a:rPr lang="en-US" sz="1300" i="1" dirty="0" err="1" smtClean="0">
                <a:solidFill>
                  <a:srgbClr val="FF0000"/>
                </a:solidFill>
                <a:latin typeface="Comic Sans MS" pitchFamily="66" charset="0"/>
              </a:rPr>
              <a:t>Cosmologie</a:t>
            </a:r>
            <a:endParaRPr lang="en-US" sz="1300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300" i="1" dirty="0" smtClean="0">
                <a:solidFill>
                  <a:srgbClr val="FF0000"/>
                </a:solidFill>
                <a:latin typeface="Comic Sans MS" pitchFamily="66" charset="0"/>
              </a:rPr>
              <a:t>Grenoble, France</a:t>
            </a:r>
          </a:p>
        </p:txBody>
      </p:sp>
      <p:sp>
        <p:nvSpPr>
          <p:cNvPr id="10" name="TextBox 9"/>
          <p:cNvSpPr txBox="1"/>
          <p:nvPr/>
        </p:nvSpPr>
        <p:spPr>
          <a:xfrm rot="19774285">
            <a:off x="2450330" y="388163"/>
            <a:ext cx="2343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Positron</a:t>
            </a:r>
            <a:endParaRPr lang="en-US" sz="44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" name="Picture 340"/>
          <p:cNvPicPr>
            <a:picLocks noChangeAspect="1" noChangeArrowheads="1"/>
          </p:cNvPicPr>
          <p:nvPr/>
        </p:nvPicPr>
        <p:blipFill>
          <a:blip r:embed="rId3" cstate="print"/>
          <a:srcRect l="999" t="22000" r="12000" b="8667"/>
          <a:stretch>
            <a:fillRect/>
          </a:stretch>
        </p:blipFill>
        <p:spPr bwMode="auto">
          <a:xfrm>
            <a:off x="2559050" y="3765550"/>
            <a:ext cx="3994150" cy="2559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27" name="Group 26"/>
          <p:cNvGrpSpPr/>
          <p:nvPr/>
        </p:nvGrpSpPr>
        <p:grpSpPr>
          <a:xfrm>
            <a:off x="3473450" y="3917950"/>
            <a:ext cx="2514600" cy="2286000"/>
            <a:chOff x="3625850" y="3917950"/>
            <a:chExt cx="2514600" cy="2286000"/>
          </a:xfrm>
        </p:grpSpPr>
        <p:sp>
          <p:nvSpPr>
            <p:cNvPr id="15" name="Oval 342"/>
            <p:cNvSpPr>
              <a:spLocks noChangeArrowheads="1"/>
            </p:cNvSpPr>
            <p:nvPr/>
          </p:nvSpPr>
          <p:spPr bwMode="auto">
            <a:xfrm>
              <a:off x="4540250" y="5822950"/>
              <a:ext cx="533400" cy="381000"/>
            </a:xfrm>
            <a:prstGeom prst="ellipse">
              <a:avLst/>
            </a:prstGeom>
            <a:noFill/>
            <a:ln w="41275">
              <a:solidFill>
                <a:srgbClr val="FF0000">
                  <a:alpha val="6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343"/>
            <p:cNvSpPr>
              <a:spLocks noChangeArrowheads="1"/>
            </p:cNvSpPr>
            <p:nvPr/>
          </p:nvSpPr>
          <p:spPr bwMode="auto">
            <a:xfrm>
              <a:off x="5607050" y="5822950"/>
              <a:ext cx="533400" cy="381000"/>
            </a:xfrm>
            <a:prstGeom prst="ellipse">
              <a:avLst/>
            </a:prstGeom>
            <a:noFill/>
            <a:ln w="41275">
              <a:solidFill>
                <a:srgbClr val="FF0000">
                  <a:alpha val="6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344"/>
            <p:cNvSpPr>
              <a:spLocks noChangeArrowheads="1"/>
            </p:cNvSpPr>
            <p:nvPr/>
          </p:nvSpPr>
          <p:spPr bwMode="auto">
            <a:xfrm>
              <a:off x="5149850" y="5899150"/>
              <a:ext cx="381000" cy="228600"/>
            </a:xfrm>
            <a:prstGeom prst="ellipse">
              <a:avLst/>
            </a:prstGeom>
            <a:noFill/>
            <a:ln w="41275">
              <a:solidFill>
                <a:srgbClr val="FF0000">
                  <a:alpha val="6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rc 345"/>
            <p:cNvSpPr>
              <a:spLocks/>
            </p:cNvSpPr>
            <p:nvPr/>
          </p:nvSpPr>
          <p:spPr bwMode="auto">
            <a:xfrm flipV="1">
              <a:off x="4997450" y="5213350"/>
              <a:ext cx="152400" cy="6858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41275">
              <a:solidFill>
                <a:srgbClr val="FF0000">
                  <a:alpha val="6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rc 346"/>
            <p:cNvSpPr>
              <a:spLocks/>
            </p:cNvSpPr>
            <p:nvPr/>
          </p:nvSpPr>
          <p:spPr bwMode="auto">
            <a:xfrm flipH="1" flipV="1">
              <a:off x="5149850" y="5137150"/>
              <a:ext cx="533400" cy="763588"/>
            </a:xfrm>
            <a:custGeom>
              <a:avLst/>
              <a:gdLst>
                <a:gd name="G0" fmla="+- 0 0 0"/>
                <a:gd name="G1" fmla="+- 21543 0 0"/>
                <a:gd name="G2" fmla="+- 21600 0 0"/>
                <a:gd name="T0" fmla="*/ 1563 w 21600"/>
                <a:gd name="T1" fmla="*/ 0 h 21543"/>
                <a:gd name="T2" fmla="*/ 21600 w 21600"/>
                <a:gd name="T3" fmla="*/ 21543 h 21543"/>
                <a:gd name="T4" fmla="*/ 0 w 21600"/>
                <a:gd name="T5" fmla="*/ 21543 h 2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43" fill="none" extrusionOk="0">
                  <a:moveTo>
                    <a:pt x="1563" y="-1"/>
                  </a:moveTo>
                  <a:cubicBezTo>
                    <a:pt x="12856" y="818"/>
                    <a:pt x="21600" y="10220"/>
                    <a:pt x="21600" y="21543"/>
                  </a:cubicBezTo>
                </a:path>
                <a:path w="21600" h="21543" stroke="0" extrusionOk="0">
                  <a:moveTo>
                    <a:pt x="1563" y="-1"/>
                  </a:moveTo>
                  <a:cubicBezTo>
                    <a:pt x="12856" y="818"/>
                    <a:pt x="21600" y="10220"/>
                    <a:pt x="21600" y="21543"/>
                  </a:cubicBezTo>
                  <a:lnTo>
                    <a:pt x="0" y="21543"/>
                  </a:lnTo>
                  <a:close/>
                </a:path>
              </a:pathLst>
            </a:custGeom>
            <a:noFill/>
            <a:ln w="41275">
              <a:solidFill>
                <a:srgbClr val="FF0000">
                  <a:alpha val="6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347"/>
            <p:cNvSpPr>
              <a:spLocks noChangeShapeType="1"/>
            </p:cNvSpPr>
            <p:nvPr/>
          </p:nvSpPr>
          <p:spPr bwMode="auto">
            <a:xfrm>
              <a:off x="4921250" y="4070350"/>
              <a:ext cx="381000" cy="1828800"/>
            </a:xfrm>
            <a:prstGeom prst="line">
              <a:avLst/>
            </a:prstGeom>
            <a:noFill/>
            <a:ln w="41275">
              <a:solidFill>
                <a:srgbClr val="FF0000">
                  <a:alpha val="6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rc 348"/>
            <p:cNvSpPr>
              <a:spLocks/>
            </p:cNvSpPr>
            <p:nvPr/>
          </p:nvSpPr>
          <p:spPr bwMode="auto">
            <a:xfrm>
              <a:off x="4464050" y="3917950"/>
              <a:ext cx="457200" cy="152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41275">
              <a:solidFill>
                <a:srgbClr val="FF0000">
                  <a:alpha val="6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rc 349"/>
            <p:cNvSpPr>
              <a:spLocks/>
            </p:cNvSpPr>
            <p:nvPr/>
          </p:nvSpPr>
          <p:spPr bwMode="auto">
            <a:xfrm flipH="1">
              <a:off x="4006850" y="3917950"/>
              <a:ext cx="457200" cy="152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41275">
              <a:solidFill>
                <a:srgbClr val="FF0000">
                  <a:alpha val="6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350"/>
            <p:cNvSpPr>
              <a:spLocks noChangeShapeType="1"/>
            </p:cNvSpPr>
            <p:nvPr/>
          </p:nvSpPr>
          <p:spPr bwMode="auto">
            <a:xfrm flipH="1">
              <a:off x="3778250" y="4070350"/>
              <a:ext cx="228600" cy="1447800"/>
            </a:xfrm>
            <a:prstGeom prst="line">
              <a:avLst/>
            </a:prstGeom>
            <a:noFill/>
            <a:ln w="41275">
              <a:solidFill>
                <a:srgbClr val="FF0000">
                  <a:alpha val="6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Arc 351"/>
            <p:cNvSpPr>
              <a:spLocks/>
            </p:cNvSpPr>
            <p:nvPr/>
          </p:nvSpPr>
          <p:spPr bwMode="auto">
            <a:xfrm flipV="1">
              <a:off x="4464050" y="5137150"/>
              <a:ext cx="685800" cy="3048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41275">
              <a:solidFill>
                <a:srgbClr val="FF0000">
                  <a:alpha val="6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rc 352"/>
            <p:cNvSpPr>
              <a:spLocks/>
            </p:cNvSpPr>
            <p:nvPr/>
          </p:nvSpPr>
          <p:spPr bwMode="auto">
            <a:xfrm flipH="1" flipV="1">
              <a:off x="3854450" y="5137150"/>
              <a:ext cx="685800" cy="3048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41275">
              <a:solidFill>
                <a:srgbClr val="FF0000">
                  <a:alpha val="6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357"/>
            <p:cNvSpPr>
              <a:spLocks noChangeArrowheads="1"/>
            </p:cNvSpPr>
            <p:nvPr/>
          </p:nvSpPr>
          <p:spPr bwMode="auto">
            <a:xfrm>
              <a:off x="3625850" y="5518150"/>
              <a:ext cx="304800" cy="304800"/>
            </a:xfrm>
            <a:prstGeom prst="ellipse">
              <a:avLst/>
            </a:prstGeom>
            <a:noFill/>
            <a:ln w="41275">
              <a:solidFill>
                <a:srgbClr val="FF0000">
                  <a:alpha val="6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4449763" y="990600"/>
            <a:ext cx="40084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Clr>
                <a:srgbClr val="3333FF"/>
              </a:buClr>
              <a:buFont typeface="Wingdings" pitchFamily="2" charset="2"/>
              <a:buChar char="Ø"/>
            </a:pPr>
            <a:r>
              <a:rPr lang="fr-FR" sz="1400" dirty="0">
                <a:latin typeface="Comic Sans MS" pitchFamily="66" charset="0"/>
              </a:rPr>
              <a:t> Simulation are </a:t>
            </a:r>
            <a:r>
              <a:rPr lang="fr-FR" sz="1400" dirty="0" err="1">
                <a:latin typeface="Comic Sans MS" pitchFamily="66" charset="0"/>
              </a:rPr>
              <a:t>performed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dirty="0" err="1">
                <a:latin typeface="Comic Sans MS" pitchFamily="66" charset="0"/>
              </a:rPr>
              <a:t>within</a:t>
            </a:r>
            <a:r>
              <a:rPr lang="fr-FR" sz="1400" dirty="0">
                <a:latin typeface="Comic Sans MS" pitchFamily="66" charset="0"/>
              </a:rPr>
              <a:t> the </a:t>
            </a:r>
            <a:r>
              <a:rPr lang="fr-FR" sz="1400" b="1" dirty="0">
                <a:solidFill>
                  <a:srgbClr val="008000"/>
                </a:solidFill>
                <a:latin typeface="Comic Sans MS" pitchFamily="66" charset="0"/>
              </a:rPr>
              <a:t>GEANT4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dirty="0" err="1">
                <a:latin typeface="Comic Sans MS" pitchFamily="66" charset="0"/>
              </a:rPr>
              <a:t>framework</a:t>
            </a:r>
            <a:r>
              <a:rPr lang="fr-FR" sz="1400" dirty="0">
                <a:latin typeface="Comic Sans MS" pitchFamily="66" charset="0"/>
              </a:rPr>
              <a:t>, </a:t>
            </a:r>
            <a:r>
              <a:rPr lang="fr-FR" sz="1400" dirty="0" err="1">
                <a:latin typeface="Comic Sans MS" pitchFamily="66" charset="0"/>
              </a:rPr>
              <a:t>taking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dirty="0" err="1">
                <a:latin typeface="Comic Sans MS" pitchFamily="66" charset="0"/>
              </a:rPr>
              <a:t>advantage</a:t>
            </a:r>
            <a:r>
              <a:rPr lang="fr-FR" sz="1400" dirty="0">
                <a:latin typeface="Comic Sans MS" pitchFamily="66" charset="0"/>
              </a:rPr>
              <a:t> of the </a:t>
            </a:r>
            <a:r>
              <a:rPr lang="fr-FR" sz="1400" b="1" dirty="0" err="1">
                <a:solidFill>
                  <a:srgbClr val="008000"/>
                </a:solidFill>
                <a:latin typeface="Comic Sans MS" pitchFamily="66" charset="0"/>
              </a:rPr>
              <a:t>polarization</a:t>
            </a:r>
            <a:r>
              <a:rPr lang="fr-FR" sz="1400" b="1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fr-FR" sz="1400" b="1" dirty="0" err="1">
                <a:solidFill>
                  <a:srgbClr val="008000"/>
                </a:solidFill>
                <a:latin typeface="Comic Sans MS" pitchFamily="66" charset="0"/>
              </a:rPr>
              <a:t>capabilities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dirty="0" err="1">
                <a:latin typeface="Comic Sans MS" pitchFamily="66" charset="0"/>
              </a:rPr>
              <a:t>developed</a:t>
            </a:r>
            <a:r>
              <a:rPr lang="fr-FR" sz="1400" dirty="0">
                <a:latin typeface="Comic Sans MS" pitchFamily="66" charset="0"/>
              </a:rPr>
              <a:t> by the 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E166 Collaboration</a:t>
            </a:r>
            <a:r>
              <a:rPr lang="fr-FR" sz="1400" dirty="0">
                <a:latin typeface="Comic Sans MS" pitchFamily="66" charset="0"/>
              </a:rPr>
              <a:t>. </a:t>
            </a:r>
            <a:endParaRPr lang="fr-FR" sz="1400" dirty="0" smtClean="0">
              <a:latin typeface="Comic Sans MS" pitchFamily="66" charset="0"/>
            </a:endParaRPr>
          </a:p>
          <a:p>
            <a:pPr algn="just">
              <a:buClr>
                <a:srgbClr val="3333FF"/>
              </a:buClr>
              <a:buFont typeface="Wingdings" pitchFamily="2" charset="2"/>
              <a:buChar char="Ø"/>
            </a:pPr>
            <a:endParaRPr lang="fr-FR" sz="1400" dirty="0">
              <a:latin typeface="Comic Sans MS" pitchFamily="66" charset="0"/>
            </a:endParaRPr>
          </a:p>
          <a:p>
            <a:pPr algn="just">
              <a:buClr>
                <a:srgbClr val="3333FF"/>
              </a:buClr>
            </a:pPr>
            <a:endParaRPr lang="fr-FR" sz="1400" dirty="0">
              <a:latin typeface="Comic Sans MS" pitchFamily="66" charset="0"/>
            </a:endParaRPr>
          </a:p>
          <a:p>
            <a:pPr algn="just">
              <a:buClr>
                <a:srgbClr val="3333FF"/>
              </a:buClr>
              <a:buFont typeface="Wingdings" pitchFamily="2" charset="2"/>
              <a:buChar char="Ø"/>
            </a:pPr>
            <a:r>
              <a:rPr lang="fr-FR" sz="1400" dirty="0">
                <a:latin typeface="Comic Sans MS" pitchFamily="66" charset="0"/>
              </a:rPr>
              <a:t> The </a:t>
            </a:r>
            <a:r>
              <a:rPr lang="fr-FR" sz="1400" b="1" dirty="0">
                <a:solidFill>
                  <a:srgbClr val="0000CC"/>
                </a:solidFill>
                <a:latin typeface="Comic Sans MS" pitchFamily="66" charset="0"/>
              </a:rPr>
              <a:t>source</a:t>
            </a:r>
            <a:r>
              <a:rPr lang="fr-FR" sz="1400" dirty="0">
                <a:latin typeface="Comic Sans MS" pitchFamily="66" charset="0"/>
              </a:rPr>
              <a:t> files are </a:t>
            </a:r>
            <a:r>
              <a:rPr lang="fr-FR" sz="1400" b="1" dirty="0" err="1">
                <a:solidFill>
                  <a:srgbClr val="0000CC"/>
                </a:solidFill>
                <a:latin typeface="Comic Sans MS" pitchFamily="66" charset="0"/>
              </a:rPr>
              <a:t>modified</a:t>
            </a:r>
            <a:r>
              <a:rPr lang="fr-FR" sz="1400" dirty="0">
                <a:latin typeface="Comic Sans MS" pitchFamily="66" charset="0"/>
              </a:rPr>
              <a:t> to select </a:t>
            </a:r>
            <a:r>
              <a:rPr lang="fr-FR" sz="1400" dirty="0" err="1">
                <a:latin typeface="Comic Sans MS" pitchFamily="66" charset="0"/>
              </a:rPr>
              <a:t>complete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dirty="0" smtClean="0">
                <a:latin typeface="Comic Sans MS" pitchFamily="66" charset="0"/>
              </a:rPr>
              <a:t>screening (</a:t>
            </a:r>
            <a:r>
              <a:rPr lang="fr-FR" sz="1400" dirty="0" err="1" smtClean="0">
                <a:latin typeface="Comic Sans MS" pitchFamily="66" charset="0"/>
              </a:rPr>
              <a:t>where</a:t>
            </a:r>
            <a:r>
              <a:rPr lang="fr-FR" sz="1400" dirty="0" smtClean="0">
                <a:latin typeface="Comic Sans MS" pitchFamily="66" charset="0"/>
              </a:rPr>
              <a:t> T~0 or T~60 MeV)</a:t>
            </a:r>
            <a:endParaRPr lang="fr-FR" sz="1400" dirty="0">
              <a:latin typeface="Comic Sans MS" pitchFamily="66" charset="0"/>
            </a:endParaRP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4525962" y="1981200"/>
            <a:ext cx="362743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050" dirty="0">
                <a:latin typeface="Microsoft Sans Serif" pitchFamily="34" charset="0"/>
              </a:rPr>
              <a:t>R. </a:t>
            </a:r>
            <a:r>
              <a:rPr lang="fr-FR" sz="1050" dirty="0" err="1">
                <a:latin typeface="Microsoft Sans Serif" pitchFamily="34" charset="0"/>
              </a:rPr>
              <a:t>Dollan</a:t>
            </a:r>
            <a:r>
              <a:rPr lang="fr-FR" sz="1050" dirty="0">
                <a:latin typeface="Microsoft Sans Serif" pitchFamily="34" charset="0"/>
              </a:rPr>
              <a:t>, K. </a:t>
            </a:r>
            <a:r>
              <a:rPr lang="fr-FR" sz="1050" dirty="0" err="1">
                <a:latin typeface="Microsoft Sans Serif" pitchFamily="34" charset="0"/>
              </a:rPr>
              <a:t>Laihem</a:t>
            </a:r>
            <a:r>
              <a:rPr lang="fr-FR" sz="1050" dirty="0">
                <a:latin typeface="Microsoft Sans Serif" pitchFamily="34" charset="0"/>
              </a:rPr>
              <a:t>. A. </a:t>
            </a:r>
            <a:r>
              <a:rPr lang="fr-FR" sz="1050" dirty="0" err="1">
                <a:latin typeface="Microsoft Sans Serif" pitchFamily="34" charset="0"/>
              </a:rPr>
              <a:t>Schälicke</a:t>
            </a:r>
            <a:r>
              <a:rPr lang="fr-FR" sz="1050" dirty="0">
                <a:latin typeface="Microsoft Sans Serif" pitchFamily="34" charset="0"/>
              </a:rPr>
              <a:t>, NIM A559 (2006) 185</a:t>
            </a:r>
          </a:p>
        </p:txBody>
      </p:sp>
      <p:pic>
        <p:nvPicPr>
          <p:cNvPr id="87050" name="Picture 10" descr="e+p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7363" y="3089275"/>
            <a:ext cx="4618037" cy="3692525"/>
          </a:xfrm>
          <a:prstGeom prst="rect">
            <a:avLst/>
          </a:prstGeom>
          <a:noFill/>
        </p:spPr>
      </p:pic>
      <p:graphicFrame>
        <p:nvGraphicFramePr>
          <p:cNvPr id="87052" name="Object 12"/>
          <p:cNvGraphicFramePr>
            <a:graphicFrameLocks noChangeAspect="1"/>
          </p:cNvGraphicFramePr>
          <p:nvPr/>
        </p:nvGraphicFramePr>
        <p:xfrm>
          <a:off x="6016626" y="5486400"/>
          <a:ext cx="2211387" cy="328613"/>
        </p:xfrm>
        <a:graphic>
          <a:graphicData uri="http://schemas.openxmlformats.org/presentationml/2006/ole">
            <p:oleObj spid="_x0000_s2050" name="Equation" r:id="rId5" imgW="1625400" imgH="241200" progId="Equation.3">
              <p:embed/>
            </p:oleObj>
          </a:graphicData>
        </a:graphic>
      </p:graphicFrame>
      <p:pic>
        <p:nvPicPr>
          <p:cNvPr id="8" name="Picture 7" descr="pai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441700"/>
            <a:ext cx="3581400" cy="3090863"/>
          </a:xfrm>
          <a:prstGeom prst="rect">
            <a:avLst/>
          </a:prstGeom>
          <a:noFill/>
        </p:spPr>
      </p:pic>
      <p:pic>
        <p:nvPicPr>
          <p:cNvPr id="9" name="Picture 6" descr="60me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533400"/>
            <a:ext cx="3505200" cy="31383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52600" y="2590800"/>
            <a:ext cx="1653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Polarized</a:t>
            </a:r>
          </a:p>
          <a:p>
            <a:r>
              <a:rPr lang="en-US" dirty="0" smtClean="0"/>
              <a:t>Bremsstrahlung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7518" y="5410200"/>
            <a:ext cx="1392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Polarized</a:t>
            </a:r>
          </a:p>
          <a:p>
            <a:r>
              <a:rPr lang="en-US" dirty="0" smtClean="0"/>
              <a:t>Pair Creation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" y="6553200"/>
            <a:ext cx="3657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latin typeface="Times New Roman"/>
                <a:ea typeface="Times New Roman"/>
              </a:rPr>
              <a:t>H.A. Olsen, L.C. </a:t>
            </a:r>
            <a:r>
              <a:rPr lang="en-GB" sz="1200" dirty="0" err="1" smtClean="0">
                <a:latin typeface="Times New Roman"/>
                <a:ea typeface="Times New Roman"/>
              </a:rPr>
              <a:t>Maximon</a:t>
            </a:r>
            <a:r>
              <a:rPr lang="en-GB" sz="1200" dirty="0" smtClean="0">
                <a:latin typeface="Times New Roman"/>
                <a:ea typeface="Times New Roman"/>
              </a:rPr>
              <a:t>, </a:t>
            </a:r>
            <a:r>
              <a:rPr lang="en-GB" sz="1200" i="1" dirty="0" smtClean="0">
                <a:latin typeface="Times New Roman"/>
                <a:ea typeface="Times New Roman"/>
              </a:rPr>
              <a:t>Phys. Rev. </a:t>
            </a:r>
            <a:r>
              <a:rPr lang="en-GB" sz="1200" b="1" dirty="0" smtClean="0">
                <a:latin typeface="Times New Roman"/>
                <a:ea typeface="Times New Roman"/>
              </a:rPr>
              <a:t>114</a:t>
            </a:r>
            <a:r>
              <a:rPr lang="en-GB" sz="1200" dirty="0" smtClean="0">
                <a:latin typeface="Times New Roman"/>
                <a:ea typeface="Times New Roman"/>
              </a:rPr>
              <a:t>  (1959) 887. </a:t>
            </a:r>
            <a:endParaRPr lang="en-US" sz="1200" dirty="0"/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2780269" y="76200"/>
            <a:ext cx="3849131" cy="52322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Source Polarization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2438400" y="152400"/>
            <a:ext cx="4408579" cy="52322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Figure of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Merit (FOM)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5241" name="Picture 9" descr="fo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263" y="2328862"/>
            <a:ext cx="3209925" cy="2360613"/>
          </a:xfrm>
          <a:prstGeom prst="rect">
            <a:avLst/>
          </a:prstGeom>
          <a:noFill/>
        </p:spPr>
      </p:pic>
      <p:pic>
        <p:nvPicPr>
          <p:cNvPr id="95242" name="Picture 10" descr="fo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0863" y="1738312"/>
            <a:ext cx="4516437" cy="3665538"/>
          </a:xfrm>
          <a:prstGeom prst="rect">
            <a:avLst/>
          </a:prstGeom>
          <a:noFill/>
        </p:spPr>
      </p:pic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147638" y="1066800"/>
            <a:ext cx="88566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3333FF"/>
              </a:buClr>
              <a:buFont typeface="Wingdings" pitchFamily="2" charset="2"/>
              <a:buChar char="Ø"/>
            </a:pPr>
            <a:r>
              <a:rPr lang="fr-FR" sz="1400" dirty="0">
                <a:latin typeface="Comic Sans MS" pitchFamily="66" charset="0"/>
              </a:rPr>
              <a:t> The </a:t>
            </a:r>
            <a:r>
              <a:rPr lang="fr-FR" sz="1400" b="1" dirty="0">
                <a:solidFill>
                  <a:srgbClr val="006600"/>
                </a:solidFill>
                <a:latin typeface="Comic Sans MS" pitchFamily="66" charset="0"/>
              </a:rPr>
              <a:t>Figure of </a:t>
            </a:r>
            <a:r>
              <a:rPr lang="fr-FR" sz="1400" b="1" dirty="0" err="1">
                <a:solidFill>
                  <a:srgbClr val="006600"/>
                </a:solidFill>
                <a:latin typeface="Comic Sans MS" pitchFamily="66" charset="0"/>
              </a:rPr>
              <a:t>Merit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dirty="0" err="1">
                <a:latin typeface="Comic Sans MS" pitchFamily="66" charset="0"/>
              </a:rPr>
              <a:t>is</a:t>
            </a:r>
            <a:r>
              <a:rPr lang="fr-FR" sz="1400" dirty="0">
                <a:latin typeface="Comic Sans MS" pitchFamily="66" charset="0"/>
              </a:rPr>
              <a:t> the </a:t>
            </a:r>
            <a:r>
              <a:rPr lang="fr-FR" sz="1400" dirty="0" err="1">
                <a:latin typeface="Comic Sans MS" pitchFamily="66" charset="0"/>
              </a:rPr>
              <a:t>quantity</a:t>
            </a:r>
            <a:r>
              <a:rPr lang="fr-FR" sz="1400" dirty="0">
                <a:latin typeface="Comic Sans MS" pitchFamily="66" charset="0"/>
              </a:rPr>
              <a:t> of </a:t>
            </a:r>
            <a:r>
              <a:rPr lang="fr-FR" sz="1400" dirty="0" err="1">
                <a:latin typeface="Comic Sans MS" pitchFamily="66" charset="0"/>
              </a:rPr>
              <a:t>interest</a:t>
            </a:r>
            <a:r>
              <a:rPr lang="fr-FR" sz="1400" dirty="0">
                <a:latin typeface="Comic Sans MS" pitchFamily="66" charset="0"/>
              </a:rPr>
              <a:t> for the </a:t>
            </a:r>
            <a:r>
              <a:rPr lang="fr-FR" sz="1400" dirty="0" err="1">
                <a:latin typeface="Comic Sans MS" pitchFamily="66" charset="0"/>
              </a:rPr>
              <a:t>accuracy</a:t>
            </a:r>
            <a:r>
              <a:rPr lang="fr-FR" sz="1400" dirty="0">
                <a:latin typeface="Comic Sans MS" pitchFamily="66" charset="0"/>
              </a:rPr>
              <a:t> of a </a:t>
            </a:r>
            <a:r>
              <a:rPr lang="fr-FR" sz="1400" dirty="0" err="1">
                <a:latin typeface="Comic Sans MS" pitchFamily="66" charset="0"/>
              </a:rPr>
              <a:t>measurement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dirty="0" err="1">
                <a:latin typeface="Comic Sans MS" pitchFamily="66" charset="0"/>
              </a:rPr>
              <a:t>which</a:t>
            </a:r>
            <a:r>
              <a:rPr lang="fr-FR" sz="1400" dirty="0">
                <a:latin typeface="Comic Sans MS" pitchFamily="66" charset="0"/>
              </a:rPr>
              <a:t> combines </a:t>
            </a:r>
          </a:p>
          <a:p>
            <a:pPr algn="ctr">
              <a:buClr>
                <a:srgbClr val="3333FF"/>
              </a:buClr>
              <a:buFont typeface="Wingdings" pitchFamily="2" charset="2"/>
              <a:buNone/>
            </a:pPr>
            <a:r>
              <a:rPr lang="fr-FR" sz="1400" dirty="0">
                <a:latin typeface="Comic Sans MS" pitchFamily="66" charset="0"/>
              </a:rPr>
              <a:t>the 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incident flux</a:t>
            </a:r>
            <a:r>
              <a:rPr lang="fr-FR" sz="1400" dirty="0">
                <a:latin typeface="Comic Sans MS" pitchFamily="66" charset="0"/>
              </a:rPr>
              <a:t> of </a:t>
            </a:r>
            <a:r>
              <a:rPr lang="fr-FR" sz="1400" dirty="0" err="1">
                <a:latin typeface="Comic Sans MS" pitchFamily="66" charset="0"/>
              </a:rPr>
              <a:t>particles</a:t>
            </a:r>
            <a:r>
              <a:rPr lang="fr-FR" sz="1400" dirty="0">
                <a:latin typeface="Comic Sans MS" pitchFamily="66" charset="0"/>
              </a:rPr>
              <a:t> and </a:t>
            </a:r>
            <a:r>
              <a:rPr lang="fr-FR" sz="1400" dirty="0" err="1">
                <a:latin typeface="Comic Sans MS" pitchFamily="66" charset="0"/>
              </a:rPr>
              <a:t>its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  <a:latin typeface="Comic Sans MS" pitchFamily="66" charset="0"/>
              </a:rPr>
              <a:t>polarization</a:t>
            </a:r>
            <a:r>
              <a:rPr lang="fr-FR" sz="1400" dirty="0">
                <a:latin typeface="Comic Sans MS" pitchFamily="66" charset="0"/>
              </a:rPr>
              <a:t>.</a:t>
            </a:r>
          </a:p>
        </p:txBody>
      </p:sp>
      <p:cxnSp>
        <p:nvCxnSpPr>
          <p:cNvPr id="95249" name="AutoShape 17"/>
          <p:cNvCxnSpPr>
            <a:cxnSpLocks noChangeShapeType="1"/>
          </p:cNvCxnSpPr>
          <p:nvPr/>
        </p:nvCxnSpPr>
        <p:spPr bwMode="auto">
          <a:xfrm rot="16200000" flipH="1">
            <a:off x="4221956" y="3005932"/>
            <a:ext cx="136525" cy="4659312"/>
          </a:xfrm>
          <a:prstGeom prst="bentConnector3">
            <a:avLst>
              <a:gd name="adj1" fmla="val 390694"/>
            </a:avLst>
          </a:prstGeom>
          <a:noFill/>
          <a:ln w="50800">
            <a:solidFill>
              <a:srgbClr val="0066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95251" name="Line 19"/>
          <p:cNvSpPr>
            <a:spLocks noChangeShapeType="1"/>
          </p:cNvSpPr>
          <p:nvPr/>
        </p:nvSpPr>
        <p:spPr bwMode="auto">
          <a:xfrm>
            <a:off x="6651625" y="2624137"/>
            <a:ext cx="0" cy="2281238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 type="none" w="lg" len="lg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5799138" y="4251325"/>
            <a:ext cx="153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>
                <a:latin typeface="Comic Sans MS" pitchFamily="66" charset="0"/>
              </a:rPr>
              <a:t>Optimum energy</a:t>
            </a:r>
          </a:p>
        </p:txBody>
      </p:sp>
      <p:sp>
        <p:nvSpPr>
          <p:cNvPr id="95253" name="Line 21"/>
          <p:cNvSpPr>
            <a:spLocks noChangeShapeType="1"/>
          </p:cNvSpPr>
          <p:nvPr/>
        </p:nvSpPr>
        <p:spPr bwMode="auto">
          <a:xfrm flipV="1">
            <a:off x="4932363" y="2471737"/>
            <a:ext cx="1724025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 type="stealth" w="lg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54" name="Text Box 22"/>
          <p:cNvSpPr txBox="1">
            <a:spLocks noChangeArrowheads="1"/>
          </p:cNvSpPr>
          <p:nvPr/>
        </p:nvSpPr>
        <p:spPr bwMode="auto">
          <a:xfrm>
            <a:off x="5064125" y="2211387"/>
            <a:ext cx="9223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400">
                <a:latin typeface="Comic Sans MS" pitchFamily="66" charset="0"/>
              </a:rPr>
              <a:t>Optimum</a:t>
            </a:r>
          </a:p>
          <a:p>
            <a:pPr algn="ctr"/>
            <a:r>
              <a:rPr lang="fr-FR" sz="1400">
                <a:latin typeface="Comic Sans MS" pitchFamily="66" charset="0"/>
              </a:rPr>
              <a:t>FoM</a:t>
            </a:r>
          </a:p>
        </p:txBody>
      </p:sp>
      <p:graphicFrame>
        <p:nvGraphicFramePr>
          <p:cNvPr id="95243" name="Object 11"/>
          <p:cNvGraphicFramePr>
            <a:graphicFrameLocks noChangeAspect="1"/>
          </p:cNvGraphicFramePr>
          <p:nvPr/>
        </p:nvGraphicFramePr>
        <p:xfrm>
          <a:off x="1250950" y="4903787"/>
          <a:ext cx="1419225" cy="381000"/>
        </p:xfrm>
        <a:graphic>
          <a:graphicData uri="http://schemas.openxmlformats.org/presentationml/2006/ole">
            <p:oleObj spid="_x0000_s3074" name="Equation" r:id="rId6" imgW="1041120" imgH="279360" progId="Equation.3">
              <p:embed/>
            </p:oleObj>
          </a:graphicData>
        </a:graphic>
      </p:graphicFrame>
      <p:graphicFrame>
        <p:nvGraphicFramePr>
          <p:cNvPr id="95255" name="Object 23"/>
          <p:cNvGraphicFramePr>
            <a:graphicFrameLocks noChangeAspect="1"/>
          </p:cNvGraphicFramePr>
          <p:nvPr/>
        </p:nvGraphicFramePr>
        <p:xfrm>
          <a:off x="617538" y="2012950"/>
          <a:ext cx="2673350" cy="334962"/>
        </p:xfrm>
        <a:graphic>
          <a:graphicData uri="http://schemas.openxmlformats.org/presentationml/2006/ole">
            <p:oleObj spid="_x0000_s3075" name="Equation" r:id="rId7" imgW="2234880" imgH="279360" progId="Equation.3">
              <p:embed/>
            </p:oleObj>
          </a:graphicData>
        </a:graphic>
      </p:graphicFrame>
      <p:graphicFrame>
        <p:nvGraphicFramePr>
          <p:cNvPr id="95257" name="Object 25"/>
          <p:cNvGraphicFramePr>
            <a:graphicFrameLocks noChangeAspect="1"/>
          </p:cNvGraphicFramePr>
          <p:nvPr/>
        </p:nvGraphicFramePr>
        <p:xfrm>
          <a:off x="3532188" y="5394325"/>
          <a:ext cx="1104900" cy="374650"/>
        </p:xfrm>
        <a:graphic>
          <a:graphicData uri="http://schemas.openxmlformats.org/presentationml/2006/ole">
            <p:oleObj spid="_x0000_s3076" name="Equation" r:id="rId8" imgW="7110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14350" y="1087437"/>
            <a:ext cx="8329613" cy="5160963"/>
            <a:chOff x="139" y="1064"/>
            <a:chExt cx="5247" cy="2798"/>
          </a:xfrm>
        </p:grpSpPr>
        <p:pic>
          <p:nvPicPr>
            <p:cNvPr id="101384" name="Picture 8" descr="jp-pol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9" y="1064"/>
              <a:ext cx="2666" cy="1403"/>
            </a:xfrm>
            <a:prstGeom prst="rect">
              <a:avLst/>
            </a:prstGeom>
            <a:noFill/>
          </p:spPr>
        </p:pic>
        <p:pic>
          <p:nvPicPr>
            <p:cNvPr id="101385" name="Picture 9" descr="jp-eop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0" y="2457"/>
              <a:ext cx="2666" cy="1403"/>
            </a:xfrm>
            <a:prstGeom prst="rect">
              <a:avLst/>
            </a:prstGeom>
            <a:noFill/>
          </p:spPr>
        </p:pic>
        <p:pic>
          <p:nvPicPr>
            <p:cNvPr id="101386" name="Picture 10" descr="jp-curr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20" y="1065"/>
              <a:ext cx="2666" cy="1403"/>
            </a:xfrm>
            <a:prstGeom prst="rect">
              <a:avLst/>
            </a:prstGeom>
            <a:noFill/>
          </p:spPr>
        </p:pic>
        <p:pic>
          <p:nvPicPr>
            <p:cNvPr id="101387" name="Picture 11" descr="jp-fom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20" y="2459"/>
              <a:ext cx="2666" cy="1403"/>
            </a:xfrm>
            <a:prstGeom prst="rect">
              <a:avLst/>
            </a:prstGeom>
            <a:noFill/>
          </p:spPr>
        </p:pic>
      </p:grp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304800" y="685800"/>
            <a:ext cx="8675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Clr>
                <a:srgbClr val="0000CC"/>
              </a:buClr>
              <a:buSzPct val="95000"/>
              <a:buFont typeface="Wingdings" pitchFamily="2" charset="2"/>
              <a:buChar char="Ø"/>
            </a:pPr>
            <a:r>
              <a:rPr lang="fr-FR" i="1" dirty="0">
                <a:latin typeface="Comic Sans MS" pitchFamily="66" charset="0"/>
              </a:rPr>
              <a:t> </a:t>
            </a:r>
            <a:r>
              <a:rPr lang="fr-FR" sz="1600" b="1" i="1" dirty="0" err="1">
                <a:solidFill>
                  <a:srgbClr val="FF0000"/>
                </a:solidFill>
                <a:latin typeface="Comic Sans MS" pitchFamily="66" charset="0"/>
              </a:rPr>
              <a:t>Simplistic</a:t>
            </a:r>
            <a:r>
              <a:rPr lang="fr-FR" sz="1600" i="1" dirty="0">
                <a:latin typeface="Comic Sans MS" pitchFamily="66" charset="0"/>
              </a:rPr>
              <a:t> </a:t>
            </a:r>
            <a:r>
              <a:rPr lang="fr-FR" sz="1600" i="1" dirty="0" err="1">
                <a:latin typeface="Comic Sans MS" pitchFamily="66" charset="0"/>
              </a:rPr>
              <a:t>cuts</a:t>
            </a:r>
            <a:r>
              <a:rPr lang="fr-FR" sz="1600" i="1" dirty="0">
                <a:latin typeface="Comic Sans MS" pitchFamily="66" charset="0"/>
              </a:rPr>
              <a:t> are </a:t>
            </a:r>
            <a:r>
              <a:rPr lang="fr-FR" sz="1600" i="1" dirty="0" err="1">
                <a:latin typeface="Comic Sans MS" pitchFamily="66" charset="0"/>
              </a:rPr>
              <a:t>applied</a:t>
            </a:r>
            <a:r>
              <a:rPr lang="fr-FR" sz="1600" i="1" dirty="0">
                <a:latin typeface="Comic Sans MS" pitchFamily="66" charset="0"/>
              </a:rPr>
              <a:t> to </a:t>
            </a:r>
            <a:r>
              <a:rPr lang="fr-FR" sz="1600" i="1" dirty="0" err="1">
                <a:latin typeface="Comic Sans MS" pitchFamily="66" charset="0"/>
              </a:rPr>
              <a:t>mimic</a:t>
            </a:r>
            <a:r>
              <a:rPr lang="fr-FR" sz="1600" i="1" dirty="0">
                <a:latin typeface="Comic Sans MS" pitchFamily="66" charset="0"/>
              </a:rPr>
              <a:t> a </a:t>
            </a:r>
            <a:r>
              <a:rPr lang="fr-FR" sz="1600" b="1" i="1" dirty="0">
                <a:solidFill>
                  <a:srgbClr val="006600"/>
                </a:solidFill>
                <a:latin typeface="Comic Sans MS" pitchFamily="66" charset="0"/>
              </a:rPr>
              <a:t>capture system</a:t>
            </a:r>
            <a:r>
              <a:rPr lang="fr-FR" sz="1600" i="1" dirty="0">
                <a:latin typeface="Comic Sans MS" pitchFamily="66" charset="0"/>
              </a:rPr>
              <a:t> and the </a:t>
            </a:r>
            <a:r>
              <a:rPr lang="fr-FR" sz="1600" b="1" i="1" dirty="0" err="1">
                <a:solidFill>
                  <a:srgbClr val="006600"/>
                </a:solidFill>
                <a:latin typeface="Comic Sans MS" pitchFamily="66" charset="0"/>
              </a:rPr>
              <a:t>accelerator</a:t>
            </a:r>
            <a:r>
              <a:rPr lang="fr-FR" sz="1600" b="1" i="1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fr-FR" sz="1600" b="1" i="1" dirty="0" err="1">
                <a:solidFill>
                  <a:srgbClr val="006600"/>
                </a:solidFill>
                <a:latin typeface="Comic Sans MS" pitchFamily="66" charset="0"/>
              </a:rPr>
              <a:t>acceptance</a:t>
            </a:r>
            <a:r>
              <a:rPr lang="fr-FR" sz="1600" i="1" dirty="0">
                <a:latin typeface="Comic Sans MS" pitchFamily="66" charset="0"/>
              </a:rPr>
              <a:t>.</a:t>
            </a:r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3124200" y="6400800"/>
            <a:ext cx="2874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dirty="0" err="1">
                <a:latin typeface="Comic Sans MS" pitchFamily="66" charset="0"/>
              </a:rPr>
              <a:t>Thickness</a:t>
            </a:r>
            <a:r>
              <a:rPr lang="fr-FR" sz="1200" dirty="0">
                <a:latin typeface="Comic Sans MS" pitchFamily="66" charset="0"/>
              </a:rPr>
              <a:t> </a:t>
            </a:r>
            <a:r>
              <a:rPr lang="fr-FR" sz="1200" dirty="0" err="1">
                <a:latin typeface="Comic Sans MS" pitchFamily="66" charset="0"/>
              </a:rPr>
              <a:t>sensitivity</a:t>
            </a:r>
            <a:r>
              <a:rPr lang="fr-FR" sz="1200" dirty="0">
                <a:latin typeface="Comic Sans MS" pitchFamily="66" charset="0"/>
              </a:rPr>
              <a:t> </a:t>
            </a:r>
            <a:r>
              <a:rPr lang="fr-FR" sz="1200" dirty="0" err="1">
                <a:latin typeface="Comic Sans MS" pitchFamily="66" charset="0"/>
              </a:rPr>
              <a:t>is</a:t>
            </a:r>
            <a:r>
              <a:rPr lang="fr-FR" sz="1200" dirty="0">
                <a:latin typeface="Comic Sans MS" pitchFamily="66" charset="0"/>
              </a:rPr>
              <a:t> </a:t>
            </a:r>
            <a:r>
              <a:rPr lang="fr-FR" sz="1200" dirty="0" err="1">
                <a:latin typeface="Comic Sans MS" pitchFamily="66" charset="0"/>
              </a:rPr>
              <a:t>under</a:t>
            </a:r>
            <a:r>
              <a:rPr lang="fr-FR" sz="1200" dirty="0">
                <a:latin typeface="Comic Sans MS" pitchFamily="66" charset="0"/>
              </a:rPr>
              <a:t> </a:t>
            </a:r>
            <a:r>
              <a:rPr lang="fr-FR" sz="1200" dirty="0" err="1">
                <a:latin typeface="Comic Sans MS" pitchFamily="66" charset="0"/>
              </a:rPr>
              <a:t>study</a:t>
            </a:r>
            <a:r>
              <a:rPr lang="fr-FR" sz="1200" dirty="0">
                <a:latin typeface="Comic Sans MS" pitchFamily="66" charset="0"/>
              </a:rPr>
              <a:t>…</a:t>
            </a:r>
            <a:r>
              <a:rPr lang="fr-FR" sz="1200" dirty="0"/>
              <a:t>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44489" y="86380"/>
            <a:ext cx="7361311" cy="52322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FOM Evolution vs. e- Energy (0 to 60 MeV)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6" name="Picture 8" descr="2d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5725" y="2152650"/>
            <a:ext cx="6477000" cy="4000500"/>
          </a:xfrm>
          <a:prstGeom prst="rect">
            <a:avLst/>
          </a:prstGeom>
          <a:noFill/>
        </p:spPr>
      </p:pic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2438400" y="228600"/>
            <a:ext cx="4687502" cy="52322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Demonstration Experiment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3098800" y="5638800"/>
            <a:ext cx="295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000" dirty="0">
                <a:latin typeface="Microsoft Sans Serif" pitchFamily="34" charset="0"/>
              </a:rPr>
              <a:t>G. Alexander et al, PRL 100 (2008) 210801</a:t>
            </a:r>
          </a:p>
          <a:p>
            <a:pPr algn="ctr"/>
            <a:r>
              <a:rPr lang="fr-FR" sz="1000" dirty="0">
                <a:latin typeface="Microsoft Sans Serif" pitchFamily="34" charset="0"/>
              </a:rPr>
              <a:t>G. Alexander et al, </a:t>
            </a:r>
            <a:r>
              <a:rPr lang="fr-FR" sz="1000" dirty="0" err="1">
                <a:latin typeface="Microsoft Sans Serif" pitchFamily="34" charset="0"/>
              </a:rPr>
              <a:t>physics.ins-det</a:t>
            </a:r>
            <a:r>
              <a:rPr lang="fr-FR" sz="1000" dirty="0">
                <a:latin typeface="Microsoft Sans Serif" pitchFamily="34" charset="0"/>
              </a:rPr>
              <a:t>:0905.3066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147638" y="1098550"/>
            <a:ext cx="88566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3333FF"/>
              </a:buClr>
              <a:buFont typeface="Wingdings" pitchFamily="2" charset="2"/>
              <a:buChar char="Ø"/>
            </a:pP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dirty="0">
                <a:latin typeface="Kristen ITC" pitchFamily="66" charset="0"/>
              </a:rPr>
              <a:t>An </a:t>
            </a:r>
            <a:r>
              <a:rPr lang="fr-FR" sz="1400" dirty="0" err="1">
                <a:latin typeface="Kristen ITC" pitchFamily="66" charset="0"/>
              </a:rPr>
              <a:t>experiment</a:t>
            </a:r>
            <a:r>
              <a:rPr lang="fr-FR" sz="1400" dirty="0">
                <a:latin typeface="Kristen ITC" pitchFamily="66" charset="0"/>
              </a:rPr>
              <a:t> to test the production of </a:t>
            </a:r>
            <a:r>
              <a:rPr lang="fr-FR" sz="1400" dirty="0" err="1">
                <a:latin typeface="Kristen ITC" pitchFamily="66" charset="0"/>
              </a:rPr>
              <a:t>polarized</a:t>
            </a:r>
            <a:r>
              <a:rPr lang="fr-FR" sz="1400" dirty="0">
                <a:latin typeface="Kristen ITC" pitchFamily="66" charset="0"/>
              </a:rPr>
              <a:t> positrons </a:t>
            </a:r>
            <a:r>
              <a:rPr lang="fr-FR" sz="1400" dirty="0" err="1">
                <a:latin typeface="Kristen ITC" pitchFamily="66" charset="0"/>
              </a:rPr>
              <a:t>is</a:t>
            </a:r>
            <a:r>
              <a:rPr lang="fr-FR" sz="1400" dirty="0">
                <a:latin typeface="Kristen ITC" pitchFamily="66" charset="0"/>
              </a:rPr>
              <a:t> </a:t>
            </a:r>
            <a:r>
              <a:rPr lang="fr-FR" sz="1400" dirty="0" err="1">
                <a:latin typeface="Kristen ITC" pitchFamily="66" charset="0"/>
              </a:rPr>
              <a:t>currently</a:t>
            </a:r>
            <a:r>
              <a:rPr lang="fr-FR" sz="1400" dirty="0">
                <a:latin typeface="Kristen ITC" pitchFamily="66" charset="0"/>
              </a:rPr>
              <a:t> </a:t>
            </a:r>
            <a:r>
              <a:rPr lang="fr-FR" sz="1400" dirty="0" err="1">
                <a:latin typeface="Kristen ITC" pitchFamily="66" charset="0"/>
              </a:rPr>
              <a:t>designed</a:t>
            </a:r>
            <a:r>
              <a:rPr lang="fr-FR" sz="1400" dirty="0">
                <a:latin typeface="Kristen ITC" pitchFamily="66" charset="0"/>
              </a:rPr>
              <a:t>.</a:t>
            </a:r>
          </a:p>
          <a:p>
            <a:pPr algn="ctr">
              <a:buClr>
                <a:srgbClr val="3333FF"/>
              </a:buClr>
              <a:buFont typeface="Wingdings" pitchFamily="2" charset="2"/>
              <a:buChar char="Ø"/>
            </a:pPr>
            <a:endParaRPr lang="fr-FR" sz="1400" dirty="0">
              <a:latin typeface="Comic Sans MS" pitchFamily="66" charset="0"/>
            </a:endParaRPr>
          </a:p>
          <a:p>
            <a:pPr algn="ctr">
              <a:buClr>
                <a:srgbClr val="3333FF"/>
              </a:buClr>
              <a:buFont typeface="Wingdings" pitchFamily="2" charset="2"/>
              <a:buNone/>
            </a:pPr>
            <a:r>
              <a:rPr lang="fr-FR" sz="1400" dirty="0">
                <a:latin typeface="Comic Sans MS" pitchFamily="66" charset="0"/>
              </a:rPr>
              <a:t>The </a:t>
            </a:r>
            <a:r>
              <a:rPr lang="fr-FR" sz="1400" b="1" dirty="0">
                <a:solidFill>
                  <a:srgbClr val="006600"/>
                </a:solidFill>
                <a:latin typeface="Comic Sans MS" pitchFamily="66" charset="0"/>
              </a:rPr>
              <a:t>goals</a:t>
            </a:r>
            <a:r>
              <a:rPr lang="fr-FR" sz="1400" dirty="0">
                <a:latin typeface="Comic Sans MS" pitchFamily="66" charset="0"/>
              </a:rPr>
              <a:t> are to </a:t>
            </a:r>
            <a:r>
              <a:rPr lang="fr-FR" sz="1400" dirty="0" err="1">
                <a:latin typeface="Comic Sans MS" pitchFamily="66" charset="0"/>
              </a:rPr>
              <a:t>measure</a:t>
            </a:r>
            <a:r>
              <a:rPr lang="fr-FR" sz="1400" dirty="0">
                <a:latin typeface="Comic Sans MS" pitchFamily="66" charset="0"/>
              </a:rPr>
              <a:t> the </a:t>
            </a:r>
            <a:r>
              <a:rPr lang="fr-FR" sz="1400" b="1" dirty="0" err="1">
                <a:solidFill>
                  <a:srgbClr val="FF0000"/>
                </a:solidFill>
                <a:latin typeface="Comic Sans MS" pitchFamily="66" charset="0"/>
              </a:rPr>
              <a:t>yield</a:t>
            </a:r>
            <a:r>
              <a:rPr lang="fr-FR" sz="1400" dirty="0">
                <a:latin typeface="Comic Sans MS" pitchFamily="66" charset="0"/>
              </a:rPr>
              <a:t> and </a:t>
            </a:r>
            <a:r>
              <a:rPr lang="fr-FR" sz="1400" b="1" dirty="0" err="1">
                <a:solidFill>
                  <a:srgbClr val="FF0000"/>
                </a:solidFill>
                <a:latin typeface="Comic Sans MS" pitchFamily="66" charset="0"/>
              </a:rPr>
              <a:t>polarization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b="1" dirty="0" err="1">
                <a:solidFill>
                  <a:srgbClr val="FF0000"/>
                </a:solidFill>
                <a:latin typeface="Comic Sans MS" pitchFamily="66" charset="0"/>
              </a:rPr>
              <a:t>distributrions</a:t>
            </a:r>
            <a:r>
              <a:rPr lang="fr-FR" sz="1400" dirty="0">
                <a:latin typeface="Comic Sans MS" pitchFamily="66" charset="0"/>
              </a:rPr>
              <a:t> as a </a:t>
            </a:r>
            <a:r>
              <a:rPr lang="fr-FR" sz="1400" dirty="0" err="1">
                <a:latin typeface="Comic Sans MS" pitchFamily="66" charset="0"/>
              </a:rPr>
              <a:t>function</a:t>
            </a:r>
            <a:r>
              <a:rPr lang="fr-FR" sz="1400" dirty="0">
                <a:latin typeface="Comic Sans MS" pitchFamily="66" charset="0"/>
              </a:rPr>
              <a:t> of the </a:t>
            </a:r>
            <a:r>
              <a:rPr lang="fr-FR" sz="1400" b="1" dirty="0" err="1">
                <a:solidFill>
                  <a:srgbClr val="0000CC"/>
                </a:solidFill>
                <a:latin typeface="Comic Sans MS" pitchFamily="66" charset="0"/>
              </a:rPr>
              <a:t>beam</a:t>
            </a:r>
            <a:r>
              <a:rPr lang="fr-FR" sz="14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fr-FR" sz="1400" b="1" dirty="0" err="1">
                <a:solidFill>
                  <a:srgbClr val="0000CC"/>
                </a:solidFill>
                <a:latin typeface="Comic Sans MS" pitchFamily="66" charset="0"/>
              </a:rPr>
              <a:t>energy</a:t>
            </a:r>
            <a:r>
              <a:rPr lang="fr-FR" sz="1400" dirty="0">
                <a:latin typeface="Comic Sans MS" pitchFamily="66" charset="0"/>
              </a:rPr>
              <a:t>. 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76200" y="2425700"/>
            <a:ext cx="26987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Clr>
                <a:srgbClr val="0000CC"/>
              </a:buClr>
              <a:buFontTx/>
              <a:buChar char="•"/>
            </a:pPr>
            <a:r>
              <a:rPr lang="fr-FR" sz="1200" dirty="0">
                <a:latin typeface="Comic Sans MS" pitchFamily="66" charset="0"/>
              </a:rPr>
              <a:t> The </a:t>
            </a:r>
            <a:r>
              <a:rPr lang="fr-FR" sz="1200" b="1" dirty="0" smtClean="0">
                <a:solidFill>
                  <a:srgbClr val="020BBE"/>
                </a:solidFill>
                <a:latin typeface="Comic Sans MS" pitchFamily="66" charset="0"/>
              </a:rPr>
              <a:t>ATF/KEK</a:t>
            </a:r>
            <a:r>
              <a:rPr lang="fr-FR" sz="1200" dirty="0" smtClean="0">
                <a:latin typeface="Comic Sans MS" pitchFamily="66" charset="0"/>
              </a:rPr>
              <a:t> &amp; </a:t>
            </a:r>
            <a:r>
              <a:rPr lang="fr-FR" sz="1200" b="1" dirty="0" smtClean="0">
                <a:solidFill>
                  <a:srgbClr val="0000CC"/>
                </a:solidFill>
                <a:latin typeface="Comic Sans MS" pitchFamily="66" charset="0"/>
              </a:rPr>
              <a:t>E166</a:t>
            </a:r>
            <a:r>
              <a:rPr lang="fr-FR" sz="1200" dirty="0" smtClean="0">
                <a:latin typeface="Comic Sans MS" pitchFamily="66" charset="0"/>
              </a:rPr>
              <a:t> </a:t>
            </a:r>
            <a:r>
              <a:rPr lang="fr-FR" sz="1200" dirty="0" err="1">
                <a:latin typeface="Comic Sans MS" pitchFamily="66" charset="0"/>
              </a:rPr>
              <a:t>successful</a:t>
            </a:r>
            <a:r>
              <a:rPr lang="fr-FR" sz="1200" dirty="0">
                <a:latin typeface="Comic Sans MS" pitchFamily="66" charset="0"/>
              </a:rPr>
              <a:t> </a:t>
            </a:r>
            <a:r>
              <a:rPr lang="fr-FR" sz="1200" dirty="0" err="1">
                <a:latin typeface="Comic Sans MS" pitchFamily="66" charset="0"/>
              </a:rPr>
              <a:t>set-up</a:t>
            </a:r>
            <a:r>
              <a:rPr lang="fr-FR" sz="1200" dirty="0">
                <a:latin typeface="Comic Sans MS" pitchFamily="66" charset="0"/>
              </a:rPr>
              <a:t> serves as a </a:t>
            </a:r>
            <a:r>
              <a:rPr lang="fr-FR" sz="1200" b="1" dirty="0" err="1">
                <a:solidFill>
                  <a:srgbClr val="0000CC"/>
                </a:solidFill>
                <a:latin typeface="Comic Sans MS" pitchFamily="66" charset="0"/>
              </a:rPr>
              <a:t>conceptual</a:t>
            </a:r>
            <a:r>
              <a:rPr lang="fr-FR" sz="1200" b="1" dirty="0">
                <a:solidFill>
                  <a:srgbClr val="0000CC"/>
                </a:solidFill>
                <a:latin typeface="Comic Sans MS" pitchFamily="66" charset="0"/>
              </a:rPr>
              <a:t> guidance</a:t>
            </a:r>
            <a:r>
              <a:rPr lang="fr-FR" sz="1200" dirty="0">
                <a:latin typeface="Comic Sans MS" pitchFamily="66" charset="0"/>
              </a:rPr>
              <a:t> </a:t>
            </a:r>
            <a:r>
              <a:rPr lang="fr-FR" sz="1200" dirty="0" err="1">
                <a:latin typeface="Comic Sans MS" pitchFamily="66" charset="0"/>
              </a:rPr>
              <a:t>towards</a:t>
            </a:r>
            <a:r>
              <a:rPr lang="fr-FR" sz="1200" dirty="0">
                <a:latin typeface="Comic Sans MS" pitchFamily="66" charset="0"/>
              </a:rPr>
              <a:t> the final design.</a:t>
            </a:r>
          </a:p>
          <a:p>
            <a:pPr algn="just">
              <a:buClr>
                <a:srgbClr val="0000CC"/>
              </a:buClr>
              <a:buFontTx/>
              <a:buChar char="•"/>
            </a:pPr>
            <a:endParaRPr lang="fr-FR" sz="1200" dirty="0">
              <a:latin typeface="Comic Sans MS" pitchFamily="66" charset="0"/>
            </a:endParaRPr>
          </a:p>
          <a:p>
            <a:pPr algn="just">
              <a:buClr>
                <a:srgbClr val="0000CC"/>
              </a:buClr>
              <a:buFontTx/>
              <a:buChar char="•"/>
            </a:pPr>
            <a:r>
              <a:rPr lang="fr-FR" sz="1200" dirty="0">
                <a:latin typeface="Comic Sans MS" pitchFamily="66" charset="0"/>
              </a:rPr>
              <a:t> Polarimetry </a:t>
            </a:r>
            <a:r>
              <a:rPr lang="fr-FR" sz="1200" dirty="0" err="1">
                <a:latin typeface="Comic Sans MS" pitchFamily="66" charset="0"/>
              </a:rPr>
              <a:t>would</a:t>
            </a:r>
            <a:r>
              <a:rPr lang="fr-FR" sz="1200" dirty="0">
                <a:latin typeface="Comic Sans MS" pitchFamily="66" charset="0"/>
              </a:rPr>
              <a:t> </a:t>
            </a:r>
            <a:r>
              <a:rPr lang="fr-FR" sz="1200" dirty="0" err="1">
                <a:latin typeface="Comic Sans MS" pitchFamily="66" charset="0"/>
              </a:rPr>
              <a:t>consist</a:t>
            </a:r>
            <a:r>
              <a:rPr lang="fr-FR" sz="1200" dirty="0">
                <a:latin typeface="Comic Sans MS" pitchFamily="66" charset="0"/>
              </a:rPr>
              <a:t> of a </a:t>
            </a:r>
            <a:r>
              <a:rPr lang="fr-FR" sz="1200" b="1" dirty="0">
                <a:solidFill>
                  <a:srgbClr val="006600"/>
                </a:solidFill>
                <a:latin typeface="Comic Sans MS" pitchFamily="66" charset="0"/>
              </a:rPr>
              <a:t>Compton transmission polarimeter</a:t>
            </a:r>
            <a:r>
              <a:rPr lang="fr-FR" sz="1200" dirty="0">
                <a:latin typeface="Comic Sans MS" pitchFamily="66" charset="0"/>
              </a:rPr>
              <a:t>. </a:t>
            </a:r>
          </a:p>
          <a:p>
            <a:pPr algn="just">
              <a:buClr>
                <a:srgbClr val="0000CC"/>
              </a:buClr>
              <a:buFontTx/>
              <a:buChar char="•"/>
            </a:pPr>
            <a:endParaRPr lang="fr-FR" sz="1200" dirty="0">
              <a:latin typeface="Comic Sans MS" pitchFamily="66" charset="0"/>
            </a:endParaRPr>
          </a:p>
          <a:p>
            <a:pPr algn="just">
              <a:buClr>
                <a:srgbClr val="0000CC"/>
              </a:buClr>
              <a:buFontTx/>
              <a:buChar char="•"/>
            </a:pPr>
            <a:r>
              <a:rPr lang="fr-FR" sz="1200" dirty="0">
                <a:latin typeface="Comic Sans MS" pitchFamily="66" charset="0"/>
              </a:rPr>
              <a:t> </a:t>
            </a:r>
            <a:r>
              <a:rPr lang="fr-FR" sz="1200" b="1" dirty="0">
                <a:solidFill>
                  <a:srgbClr val="FF0000"/>
                </a:solidFill>
                <a:latin typeface="Comic Sans MS" pitchFamily="66" charset="0"/>
              </a:rPr>
              <a:t>Calibration</a:t>
            </a:r>
            <a:r>
              <a:rPr lang="fr-FR" sz="1200" dirty="0">
                <a:latin typeface="Comic Sans MS" pitchFamily="66" charset="0"/>
              </a:rPr>
              <a:t> and check of the </a:t>
            </a:r>
            <a:r>
              <a:rPr lang="fr-FR" sz="1200" dirty="0" err="1">
                <a:latin typeface="Comic Sans MS" pitchFamily="66" charset="0"/>
              </a:rPr>
              <a:t>analyzing</a:t>
            </a:r>
            <a:r>
              <a:rPr lang="fr-FR" sz="1200" dirty="0">
                <a:latin typeface="Comic Sans MS" pitchFamily="66" charset="0"/>
              </a:rPr>
              <a:t> power </a:t>
            </a:r>
            <a:r>
              <a:rPr lang="fr-FR" sz="1200" dirty="0" err="1">
                <a:latin typeface="Comic Sans MS" pitchFamily="66" charset="0"/>
              </a:rPr>
              <a:t>can</a:t>
            </a:r>
            <a:r>
              <a:rPr lang="fr-FR" sz="1200" dirty="0">
                <a:latin typeface="Comic Sans MS" pitchFamily="66" charset="0"/>
              </a:rPr>
              <a:t> </a:t>
            </a:r>
            <a:r>
              <a:rPr lang="fr-FR" sz="1200" dirty="0" err="1">
                <a:latin typeface="Comic Sans MS" pitchFamily="66" charset="0"/>
              </a:rPr>
              <a:t>be</a:t>
            </a:r>
            <a:r>
              <a:rPr lang="fr-FR" sz="1200" dirty="0">
                <a:latin typeface="Comic Sans MS" pitchFamily="66" charset="0"/>
              </a:rPr>
              <a:t> </a:t>
            </a:r>
            <a:r>
              <a:rPr lang="fr-FR" sz="1200" dirty="0" err="1">
                <a:latin typeface="Comic Sans MS" pitchFamily="66" charset="0"/>
              </a:rPr>
              <a:t>performed</a:t>
            </a:r>
            <a:r>
              <a:rPr lang="fr-FR" sz="1200" dirty="0">
                <a:latin typeface="Comic Sans MS" pitchFamily="66" charset="0"/>
              </a:rPr>
              <a:t> </a:t>
            </a:r>
            <a:r>
              <a:rPr lang="fr-FR" sz="1200" dirty="0" err="1">
                <a:latin typeface="Comic Sans MS" pitchFamily="66" charset="0"/>
              </a:rPr>
              <a:t>with</a:t>
            </a:r>
            <a:r>
              <a:rPr lang="fr-FR" sz="1200" dirty="0">
                <a:latin typeface="Comic Sans MS" pitchFamily="66" charset="0"/>
              </a:rPr>
              <a:t> the </a:t>
            </a:r>
            <a:r>
              <a:rPr lang="fr-FR" sz="1200" b="1" dirty="0" err="1">
                <a:solidFill>
                  <a:srgbClr val="FF0000"/>
                </a:solidFill>
                <a:latin typeface="Comic Sans MS" pitchFamily="66" charset="0"/>
              </a:rPr>
              <a:t>polarized</a:t>
            </a:r>
            <a:r>
              <a:rPr lang="fr-FR" sz="12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1200" b="1" dirty="0" err="1">
                <a:solidFill>
                  <a:srgbClr val="FF0000"/>
                </a:solidFill>
                <a:latin typeface="Comic Sans MS" pitchFamily="66" charset="0"/>
              </a:rPr>
              <a:t>electron</a:t>
            </a:r>
            <a:r>
              <a:rPr lang="fr-FR" sz="1200" dirty="0">
                <a:latin typeface="Comic Sans MS" pitchFamily="66" charset="0"/>
              </a:rPr>
              <a:t> </a:t>
            </a:r>
            <a:r>
              <a:rPr lang="fr-FR" sz="1200" dirty="0" err="1">
                <a:latin typeface="Comic Sans MS" pitchFamily="66" charset="0"/>
              </a:rPr>
              <a:t>beam</a:t>
            </a:r>
            <a:r>
              <a:rPr lang="fr-FR" sz="1200" dirty="0">
                <a:latin typeface="Comic Sans MS" pitchFamily="66" charset="0"/>
              </a:rPr>
              <a:t>.</a:t>
            </a:r>
          </a:p>
          <a:p>
            <a:pPr algn="just">
              <a:buClr>
                <a:srgbClr val="0000CC"/>
              </a:buClr>
              <a:buFontTx/>
              <a:buChar char="•"/>
            </a:pPr>
            <a:endParaRPr lang="fr-FR" sz="1200" dirty="0">
              <a:latin typeface="Comic Sans MS" pitchFamily="66" charset="0"/>
            </a:endParaRPr>
          </a:p>
          <a:p>
            <a:pPr algn="just">
              <a:buClr>
                <a:srgbClr val="0000CC"/>
              </a:buClr>
              <a:buFontTx/>
              <a:buChar char="•"/>
            </a:pPr>
            <a:r>
              <a:rPr lang="fr-FR" sz="1200" dirty="0">
                <a:latin typeface="Comic Sans MS" pitchFamily="66" charset="0"/>
              </a:rPr>
              <a:t> The </a:t>
            </a:r>
            <a:r>
              <a:rPr lang="fr-FR" sz="1200" b="1" dirty="0">
                <a:solidFill>
                  <a:srgbClr val="006600"/>
                </a:solidFill>
                <a:latin typeface="Comic Sans MS" pitchFamily="66" charset="0"/>
              </a:rPr>
              <a:t>Compton </a:t>
            </a:r>
            <a:r>
              <a:rPr lang="fr-FR" sz="1200" b="1" dirty="0" err="1">
                <a:solidFill>
                  <a:srgbClr val="006600"/>
                </a:solidFill>
                <a:latin typeface="Comic Sans MS" pitchFamily="66" charset="0"/>
              </a:rPr>
              <a:t>asymmetry</a:t>
            </a:r>
            <a:r>
              <a:rPr lang="fr-FR" sz="1200" dirty="0">
                <a:latin typeface="Comic Sans MS" pitchFamily="66" charset="0"/>
              </a:rPr>
              <a:t> </a:t>
            </a:r>
            <a:r>
              <a:rPr lang="fr-FR" sz="1200" dirty="0" err="1">
                <a:latin typeface="Comic Sans MS" pitchFamily="66" charset="0"/>
              </a:rPr>
              <a:t>would</a:t>
            </a:r>
            <a:r>
              <a:rPr lang="fr-FR" sz="1200" dirty="0">
                <a:latin typeface="Comic Sans MS" pitchFamily="66" charset="0"/>
              </a:rPr>
              <a:t> </a:t>
            </a:r>
            <a:r>
              <a:rPr lang="fr-FR" sz="1200" dirty="0" err="1">
                <a:latin typeface="Comic Sans MS" pitchFamily="66" charset="0"/>
              </a:rPr>
              <a:t>be</a:t>
            </a:r>
            <a:r>
              <a:rPr lang="fr-FR" sz="1200" dirty="0">
                <a:latin typeface="Comic Sans MS" pitchFamily="66" charset="0"/>
              </a:rPr>
              <a:t> </a:t>
            </a:r>
            <a:r>
              <a:rPr lang="fr-FR" sz="1200" dirty="0" err="1">
                <a:latin typeface="Comic Sans MS" pitchFamily="66" charset="0"/>
              </a:rPr>
              <a:t>measured</a:t>
            </a:r>
            <a:r>
              <a:rPr lang="fr-FR" sz="1200" dirty="0">
                <a:latin typeface="Comic Sans MS" pitchFamily="66" charset="0"/>
              </a:rPr>
              <a:t> by </a:t>
            </a:r>
            <a:r>
              <a:rPr lang="fr-FR" sz="1200" b="1" dirty="0" err="1">
                <a:solidFill>
                  <a:srgbClr val="0000CC"/>
                </a:solidFill>
                <a:latin typeface="Comic Sans MS" pitchFamily="66" charset="0"/>
              </a:rPr>
              <a:t>reversing</a:t>
            </a:r>
            <a:r>
              <a:rPr lang="fr-FR" sz="1200" dirty="0">
                <a:latin typeface="Comic Sans MS" pitchFamily="66" charset="0"/>
              </a:rPr>
              <a:t> the </a:t>
            </a:r>
            <a:r>
              <a:rPr lang="fr-FR" sz="1200" b="1" dirty="0" err="1">
                <a:solidFill>
                  <a:srgbClr val="0000CC"/>
                </a:solidFill>
                <a:latin typeface="Comic Sans MS" pitchFamily="66" charset="0"/>
              </a:rPr>
              <a:t>beam</a:t>
            </a:r>
            <a:r>
              <a:rPr lang="fr-FR" sz="1200" dirty="0">
                <a:latin typeface="Comic Sans MS" pitchFamily="66" charset="0"/>
              </a:rPr>
              <a:t> (up to 1 kHz </a:t>
            </a:r>
            <a:r>
              <a:rPr lang="fr-FR" sz="1200" dirty="0" err="1">
                <a:latin typeface="Comic Sans MS" pitchFamily="66" charset="0"/>
              </a:rPr>
              <a:t>frequency</a:t>
            </a:r>
            <a:r>
              <a:rPr lang="fr-FR" sz="1200" dirty="0">
                <a:latin typeface="Comic Sans MS" pitchFamily="66" charset="0"/>
              </a:rPr>
              <a:t> of </a:t>
            </a:r>
            <a:r>
              <a:rPr lang="fr-FR" sz="1200" dirty="0" err="1">
                <a:latin typeface="Comic Sans MS" pitchFamily="66" charset="0"/>
              </a:rPr>
              <a:t>random</a:t>
            </a:r>
            <a:r>
              <a:rPr lang="fr-FR" sz="1200" dirty="0">
                <a:latin typeface="Comic Sans MS" pitchFamily="66" charset="0"/>
              </a:rPr>
              <a:t> change) </a:t>
            </a:r>
            <a:r>
              <a:rPr lang="fr-FR" sz="1200" b="1" dirty="0">
                <a:solidFill>
                  <a:srgbClr val="FF0000"/>
                </a:solidFill>
                <a:latin typeface="Comic Sans MS" pitchFamily="66" charset="0"/>
              </a:rPr>
              <a:t>and/or</a:t>
            </a:r>
            <a:r>
              <a:rPr lang="fr-FR" sz="1200" dirty="0">
                <a:latin typeface="Comic Sans MS" pitchFamily="66" charset="0"/>
              </a:rPr>
              <a:t> the </a:t>
            </a:r>
            <a:r>
              <a:rPr lang="fr-FR" sz="1200" b="1" dirty="0" err="1">
                <a:solidFill>
                  <a:srgbClr val="0000CC"/>
                </a:solidFill>
                <a:latin typeface="Comic Sans MS" pitchFamily="66" charset="0"/>
              </a:rPr>
              <a:t>target</a:t>
            </a:r>
            <a:r>
              <a:rPr lang="fr-FR" sz="1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fr-FR" sz="1200" b="1" dirty="0" err="1">
                <a:solidFill>
                  <a:srgbClr val="0000CC"/>
                </a:solidFill>
                <a:latin typeface="Comic Sans MS" pitchFamily="66" charset="0"/>
              </a:rPr>
              <a:t>polarization</a:t>
            </a:r>
            <a:r>
              <a:rPr lang="fr-FR" sz="1200" dirty="0">
                <a:latin typeface="Comic Sans MS" pitchFamily="66" charset="0"/>
              </a:rPr>
              <a:t>. </a:t>
            </a:r>
          </a:p>
        </p:txBody>
      </p:sp>
      <p:sp>
        <p:nvSpPr>
          <p:cNvPr id="89101" name="Oval 13"/>
          <p:cNvSpPr>
            <a:spLocks noChangeArrowheads="1"/>
          </p:cNvSpPr>
          <p:nvPr/>
        </p:nvSpPr>
        <p:spPr bwMode="auto">
          <a:xfrm>
            <a:off x="5819775" y="4629150"/>
            <a:ext cx="195263" cy="1444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9102" name="AutoShape 14"/>
          <p:cNvCxnSpPr>
            <a:cxnSpLocks noChangeShapeType="1"/>
            <a:stCxn id="89098" idx="0"/>
            <a:endCxn id="89101" idx="4"/>
          </p:cNvCxnSpPr>
          <p:nvPr/>
        </p:nvCxnSpPr>
        <p:spPr bwMode="auto">
          <a:xfrm rot="16200000">
            <a:off x="4814094" y="4534693"/>
            <a:ext cx="865188" cy="1343025"/>
          </a:xfrm>
          <a:prstGeom prst="curvedConnector3">
            <a:avLst>
              <a:gd name="adj1" fmla="val 30458"/>
            </a:avLst>
          </a:prstGeom>
          <a:noFill/>
          <a:ln w="9525">
            <a:solidFill>
              <a:srgbClr val="808080"/>
            </a:solidFill>
            <a:round/>
            <a:headEnd/>
            <a:tailEnd type="diamond" w="sm" len="lg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2057400" y="6324600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smtClean="0"/>
              <a:t>ATF/KEK: M</a:t>
            </a:r>
            <a:r>
              <a:rPr lang="da-DK" sz="1200" dirty="0" smtClean="0"/>
              <a:t>. Fukuda et al. PRL 91 (2003) 164801   T. Omori et al. PRL 96 (2006) 114801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6096000"/>
            <a:ext cx="3352800" cy="38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800" smtClean="0">
                <a:latin typeface="Comic Sans MS" pitchFamily="66" charset="0"/>
              </a:rPr>
              <a:t>Detector solid angle = +/- 8°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000" smtClean="0"/>
          </a:p>
          <a:p>
            <a:pPr eaLnBrk="1" hangingPunct="1">
              <a:lnSpc>
                <a:spcPct val="80000"/>
              </a:lnSpc>
            </a:pPr>
            <a:endParaRPr lang="fr-FR" sz="2000" smtClean="0"/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1143000" y="838200"/>
            <a:ext cx="2592388" cy="1724025"/>
            <a:chOff x="1082675" y="3733800"/>
            <a:chExt cx="2592387" cy="1724110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3000" y="4114800"/>
              <a:ext cx="2514600" cy="134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1082675" y="4267200"/>
              <a:ext cx="10080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>
                  <a:solidFill>
                    <a:srgbClr val="FF0000"/>
                  </a:solidFill>
                </a:rPr>
                <a:t>e</a:t>
              </a:r>
              <a:r>
                <a:rPr lang="fr-FR" baseline="30000">
                  <a:solidFill>
                    <a:srgbClr val="FF0000"/>
                  </a:solidFill>
                </a:rPr>
                <a:t>+</a:t>
              </a:r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2225675" y="3733800"/>
              <a:ext cx="3841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>
                  <a:solidFill>
                    <a:srgbClr val="000000"/>
                  </a:solidFill>
                </a:rPr>
                <a:t>W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2667000" y="4267200"/>
              <a:ext cx="10080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>
                  <a:solidFill>
                    <a:srgbClr val="66FF33"/>
                  </a:solidFill>
                </a:rPr>
                <a:t>photons</a:t>
              </a:r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671638" y="152400"/>
            <a:ext cx="6100762" cy="523875"/>
          </a:xfrm>
          <a:prstGeom prst="rect">
            <a:avLst/>
          </a:prstGeom>
          <a:solidFill>
            <a:srgbClr val="FFFF99"/>
          </a:solidFill>
          <a:ln w="1270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Compton Transmission Polarimeter</a:t>
            </a:r>
          </a:p>
        </p:txBody>
      </p:sp>
      <p:pic>
        <p:nvPicPr>
          <p:cNvPr id="13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1066800"/>
            <a:ext cx="4038600" cy="1860550"/>
          </a:xfrm>
        </p:spPr>
      </p:pic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6300788" y="382270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000000"/>
                </a:solidFill>
              </a:rPr>
              <a:t>P</a:t>
            </a:r>
            <a:r>
              <a:rPr lang="fr-FR" baseline="-2500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fr-FR">
                <a:solidFill>
                  <a:srgbClr val="000000"/>
                </a:solidFill>
              </a:rPr>
              <a:t>, </a:t>
            </a:r>
            <a:r>
              <a:rPr lang="fr-FR" baseline="-25000">
                <a:solidFill>
                  <a:srgbClr val="000000"/>
                </a:solidFill>
              </a:rPr>
              <a:t>circ</a:t>
            </a:r>
            <a:r>
              <a:rPr lang="fr-FR">
                <a:solidFill>
                  <a:srgbClr val="000000"/>
                </a:solidFill>
              </a:rPr>
              <a:t>=100%</a:t>
            </a:r>
          </a:p>
        </p:txBody>
      </p:sp>
      <p:pic>
        <p:nvPicPr>
          <p:cNvPr id="15" name="Picture 14" descr="500um(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743200"/>
            <a:ext cx="4038600" cy="3228975"/>
          </a:xfrm>
          <a:prstGeom prst="rect">
            <a:avLst/>
          </a:prstGeom>
          <a:noFill/>
        </p:spPr>
      </p:pic>
      <p:pic>
        <p:nvPicPr>
          <p:cNvPr id="16" name="Picture 15" descr="asym10perc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971800"/>
            <a:ext cx="3886200" cy="2971800"/>
          </a:xfrm>
          <a:prstGeom prst="rect">
            <a:avLst/>
          </a:prstGeom>
          <a:noFill/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724400" y="6096000"/>
            <a:ext cx="403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fr-FR">
                <a:latin typeface="Comic Sans MS" pitchFamily="66" charset="0"/>
              </a:rPr>
              <a:t>Average asymmetry for P</a:t>
            </a:r>
            <a:r>
              <a:rPr lang="fr-FR" baseline="-25000">
                <a:latin typeface="Symbol" pitchFamily="18" charset="2"/>
              </a:rPr>
              <a:t>g</a:t>
            </a:r>
            <a:r>
              <a:rPr lang="fr-FR">
                <a:latin typeface="Comic Sans MS" pitchFamily="66" charset="0"/>
              </a:rPr>
              <a:t>,</a:t>
            </a:r>
            <a:r>
              <a:rPr lang="fr-FR" baseline="-25000">
                <a:latin typeface="Comic Sans MS" pitchFamily="66" charset="0"/>
              </a:rPr>
              <a:t>circ</a:t>
            </a:r>
            <a:r>
              <a:rPr lang="fr-FR">
                <a:latin typeface="Comic Sans MS" pitchFamily="66" charset="0"/>
              </a:rPr>
              <a:t>=10%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fr-FR" sz="20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fr-FR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3" name="Picture 5" descr="C:\Documents and Settings\grames\Desktop\injec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09600"/>
            <a:ext cx="8958175" cy="1219200"/>
          </a:xfrm>
          <a:prstGeom prst="rect">
            <a:avLst/>
          </a:prstGeom>
          <a:noFill/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28600" y="76200"/>
            <a:ext cx="8594019" cy="52322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What about CEBAF  10 MeV injector at milliamps?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676400"/>
            <a:ext cx="1313180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100kV Gun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1676400"/>
            <a:ext cx="1088760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filter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05702" y="1752600"/>
            <a:ext cx="628698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SRF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1671935"/>
            <a:ext cx="126348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x,y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filter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56241"/>
            <a:ext cx="3733800" cy="227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535930"/>
            <a:ext cx="3810000" cy="232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165998" y="4397276"/>
            <a:ext cx="48461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Operating at higher gun voltage…</a:t>
            </a:r>
          </a:p>
          <a:p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Improves transmission (stiffer beam)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May improve photocathode lifetime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For high bunch charge guns (like ILC/CLIC)</a:t>
            </a:r>
          </a:p>
          <a:p>
            <a:r>
              <a:rPr lang="en-US" dirty="0" smtClean="0">
                <a:latin typeface="Comic Sans MS" pitchFamily="66" charset="0"/>
              </a:rPr>
              <a:t>Essential to overcome photoemission limit</a:t>
            </a:r>
          </a:p>
          <a:p>
            <a:endParaRPr lang="en-US" dirty="0" smtClean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28600" y="2438400"/>
          <a:ext cx="4495800" cy="166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950"/>
                <a:gridCol w="1123950"/>
                <a:gridCol w="1123950"/>
                <a:gridCol w="112395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Condition</a:t>
                      </a:r>
                      <a:endParaRPr lang="en-US" sz="1400" dirty="0">
                        <a:solidFill>
                          <a:srgbClr val="00B05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Repetition</a:t>
                      </a:r>
                      <a:endParaRPr lang="en-US" sz="1400" baseline="0" dirty="0" smtClean="0">
                        <a:solidFill>
                          <a:srgbClr val="00B05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Rate</a:t>
                      </a:r>
                      <a:endParaRPr lang="en-US" sz="1400" dirty="0">
                        <a:solidFill>
                          <a:srgbClr val="00B05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Bunch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 Charge</a:t>
                      </a:r>
                      <a:endParaRPr lang="en-US" sz="1400" dirty="0">
                        <a:solidFill>
                          <a:srgbClr val="00B05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Current</a:t>
                      </a:r>
                      <a:endParaRPr lang="en-US" sz="1400" dirty="0">
                        <a:solidFill>
                          <a:srgbClr val="00B05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itchFamily="66" charset="0"/>
                        </a:rPr>
                        <a:t>Typical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itchFamily="66" charset="0"/>
                        </a:rPr>
                        <a:t>499 MHz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itchFamily="66" charset="0"/>
                        </a:rPr>
                        <a:t>0.2 </a:t>
                      </a:r>
                      <a:r>
                        <a:rPr lang="en-US" sz="1400" dirty="0" err="1" smtClean="0">
                          <a:latin typeface="Comic Sans MS" pitchFamily="66" charset="0"/>
                        </a:rPr>
                        <a:t>pC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itchFamily="66" charset="0"/>
                        </a:rPr>
                        <a:t>100 </a:t>
                      </a:r>
                      <a:r>
                        <a:rPr lang="en-US" sz="1400" dirty="0" err="1" smtClean="0">
                          <a:latin typeface="Comic Sans MS" pitchFamily="66" charset="0"/>
                        </a:rPr>
                        <a:t>uA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itchFamily="66" charset="0"/>
                        </a:rPr>
                        <a:t>G0 (2003)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itchFamily="66" charset="0"/>
                        </a:rPr>
                        <a:t>31 MHz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itchFamily="66" charset="0"/>
                        </a:rPr>
                        <a:t>1.25 </a:t>
                      </a:r>
                      <a:r>
                        <a:rPr lang="en-US" sz="1400" dirty="0" err="1" smtClean="0">
                          <a:latin typeface="Comic Sans MS" pitchFamily="66" charset="0"/>
                        </a:rPr>
                        <a:t>pC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itchFamily="66" charset="0"/>
                        </a:rPr>
                        <a:t>40 </a:t>
                      </a:r>
                      <a:r>
                        <a:rPr lang="en-US" sz="1400" dirty="0" err="1" smtClean="0">
                          <a:latin typeface="Comic Sans MS" pitchFamily="66" charset="0"/>
                        </a:rPr>
                        <a:t>uA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itchFamily="66" charset="0"/>
                        </a:rPr>
                        <a:t>G0-like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itchFamily="66" charset="0"/>
                        </a:rPr>
                        <a:t>1497 MHz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itchFamily="66" charset="0"/>
                        </a:rPr>
                        <a:t>1.25 </a:t>
                      </a:r>
                      <a:r>
                        <a:rPr lang="en-US" sz="1400" dirty="0" err="1" smtClean="0">
                          <a:latin typeface="Comic Sans MS" pitchFamily="66" charset="0"/>
                        </a:rPr>
                        <a:t>pC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itchFamily="66" charset="0"/>
                        </a:rPr>
                        <a:t>1900 </a:t>
                      </a:r>
                      <a:r>
                        <a:rPr lang="en-US" sz="1400" dirty="0" err="1" smtClean="0">
                          <a:latin typeface="Comic Sans MS" pitchFamily="66" charset="0"/>
                        </a:rPr>
                        <a:t>uA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rot="10800000">
            <a:off x="5410200" y="1447800"/>
            <a:ext cx="2209800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SCF0397.JPG"/>
          <p:cNvPicPr>
            <a:picLocks noChangeAspect="1"/>
          </p:cNvPicPr>
          <p:nvPr/>
        </p:nvPicPr>
        <p:blipFill>
          <a:blip r:embed="rId2" cstate="print">
            <a:lum bright="6000"/>
          </a:blip>
          <a:stretch>
            <a:fillRect/>
          </a:stretch>
        </p:blipFill>
        <p:spPr>
          <a:xfrm>
            <a:off x="152400" y="685799"/>
            <a:ext cx="2002037" cy="2667000"/>
          </a:xfrm>
          <a:prstGeom prst="rect">
            <a:avLst/>
          </a:prstGeom>
        </p:spPr>
      </p:pic>
      <p:pic>
        <p:nvPicPr>
          <p:cNvPr id="16385" name="Picture 3" descr="Trinity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677862"/>
            <a:ext cx="30480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9779" y="1447799"/>
            <a:ext cx="15754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905000" y="1524000"/>
            <a:ext cx="1524615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/>
          <p:cNvSpPr txBox="1"/>
          <p:nvPr/>
        </p:nvSpPr>
        <p:spPr>
          <a:xfrm>
            <a:off x="4724351" y="609599"/>
            <a:ext cx="160024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  <a:cs typeface="Arial" pitchFamily="34" charset="0"/>
              </a:rPr>
              <a:t>“Inverted” </a:t>
            </a:r>
          </a:p>
          <a:p>
            <a:r>
              <a:rPr lang="en-US" sz="1200" dirty="0" smtClean="0">
                <a:latin typeface="Comic Sans MS" pitchFamily="66" charset="0"/>
                <a:cs typeface="Arial" pitchFamily="34" charset="0"/>
              </a:rPr>
              <a:t>no SF6 and no HV breakdown outside chamber</a:t>
            </a:r>
            <a:endParaRPr lang="en-US" sz="12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05000" y="685799"/>
            <a:ext cx="152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  <a:cs typeface="Arial" pitchFamily="34" charset="0"/>
              </a:rPr>
              <a:t>“Conventional”</a:t>
            </a:r>
          </a:p>
          <a:p>
            <a:r>
              <a:rPr lang="en-US" sz="1200" dirty="0" smtClean="0">
                <a:latin typeface="Comic Sans MS" pitchFamily="66" charset="0"/>
                <a:cs typeface="Arial" pitchFamily="34" charset="0"/>
              </a:rPr>
              <a:t>cathode electrode mounted on metal support structure</a:t>
            </a:r>
            <a:endParaRPr lang="en-US" sz="12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3810000" y="2057399"/>
            <a:ext cx="609600" cy="8382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304800" y="76200"/>
            <a:ext cx="8460971" cy="52322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Field Emission – Critical Issue for Higher Voltage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6474023"/>
            <a:ext cx="3733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  <a:cs typeface="Arial" pitchFamily="34" charset="0"/>
              </a:rPr>
              <a:t>Work of Ken </a:t>
            </a:r>
            <a:r>
              <a:rPr lang="en-US" sz="1400" dirty="0" err="1" smtClean="0">
                <a:latin typeface="Comic Sans MS" pitchFamily="66" charset="0"/>
                <a:cs typeface="Arial" pitchFamily="34" charset="0"/>
              </a:rPr>
              <a:t>Surles</a:t>
            </a:r>
            <a:r>
              <a:rPr lang="en-US" sz="1400" dirty="0" smtClean="0">
                <a:latin typeface="Comic Sans MS" pitchFamily="66" charset="0"/>
                <a:cs typeface="Arial" pitchFamily="34" charset="0"/>
              </a:rPr>
              <a:t>-Law, Jefferson Lab</a:t>
            </a:r>
            <a:endParaRPr lang="en-US" sz="14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49740" y="6477000"/>
            <a:ext cx="3918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Thanks to P. </a:t>
            </a:r>
            <a:r>
              <a:rPr lang="en-US" sz="1400" dirty="0" err="1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Kneisel</a:t>
            </a:r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, L. </a:t>
            </a:r>
            <a:r>
              <a:rPr lang="en-US" sz="1400" dirty="0" err="1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Turlington</a:t>
            </a:r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, G. </a:t>
            </a:r>
            <a:r>
              <a:rPr lang="en-US" sz="1400" dirty="0" err="1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Myneni</a:t>
            </a:r>
            <a:endParaRPr lang="en-US" sz="14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6387" name="Chart 6"/>
          <p:cNvPicPr>
            <a:picLocks noChangeArrowheads="1"/>
          </p:cNvPicPr>
          <p:nvPr/>
        </p:nvPicPr>
        <p:blipFill>
          <a:blip r:embed="rId6" cstate="print"/>
          <a:srcRect l="-1413" t="-7822" r="-928" b="-2034"/>
          <a:stretch>
            <a:fillRect/>
          </a:stretch>
        </p:blipFill>
        <p:spPr bwMode="auto">
          <a:xfrm>
            <a:off x="5105400" y="4173537"/>
            <a:ext cx="36576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267200"/>
            <a:ext cx="417680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1219200" y="4035623"/>
            <a:ext cx="2209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omic Sans MS" pitchFamily="66" charset="0"/>
                <a:cs typeface="Arial" pitchFamily="34" charset="0"/>
              </a:rPr>
              <a:t>Stainless Steel (vs. gap)</a:t>
            </a:r>
            <a:endParaRPr lang="en-US" sz="14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72200" y="4038600"/>
            <a:ext cx="2057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omic Sans MS" pitchFamily="66" charset="0"/>
                <a:cs typeface="Arial" pitchFamily="34" charset="0"/>
              </a:rPr>
              <a:t>Niobium (50 mm gap)</a:t>
            </a:r>
            <a:endParaRPr lang="en-US" sz="14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19200" y="5029200"/>
            <a:ext cx="990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5 MV/m</a:t>
            </a:r>
            <a:endParaRPr lang="en-US" sz="1400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6200000" flipH="1">
            <a:off x="1752600" y="5486400"/>
            <a:ext cx="5334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39544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858000" y="304800"/>
            <a:ext cx="1992313" cy="2463800"/>
            <a:chOff x="2640" y="480"/>
            <a:chExt cx="1255" cy="1552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0" y="912"/>
              <a:ext cx="1255" cy="1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8" y="480"/>
              <a:ext cx="60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2241550" y="2784475"/>
            <a:ext cx="30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236788" y="2301875"/>
            <a:ext cx="352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solidFill>
                  <a:srgbClr val="3333CC"/>
                </a:solidFill>
              </a:rPr>
              <a:t>e</a:t>
            </a:r>
            <a:r>
              <a:rPr lang="en-US" baseline="30000">
                <a:solidFill>
                  <a:srgbClr val="3333CC"/>
                </a:solidFill>
              </a:rPr>
              <a:t>-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141663" y="989013"/>
            <a:ext cx="2316162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 dirty="0" smtClean="0">
                <a:solidFill>
                  <a:srgbClr val="3333CC"/>
                </a:solidFill>
                <a:latin typeface="Arial" charset="0"/>
              </a:rPr>
              <a:t>Conventional </a:t>
            </a:r>
            <a:r>
              <a:rPr lang="en-US" sz="1400" u="sng" dirty="0">
                <a:solidFill>
                  <a:srgbClr val="3333CC"/>
                </a:solidFill>
                <a:latin typeface="Arial" charset="0"/>
              </a:rPr>
              <a:t>Ceramic</a:t>
            </a:r>
          </a:p>
          <a:p>
            <a:pPr>
              <a:buFontTx/>
              <a:buChar char="•"/>
            </a:pPr>
            <a:r>
              <a:rPr lang="en-US" sz="1400" b="0" dirty="0">
                <a:solidFill>
                  <a:srgbClr val="3333CC"/>
                </a:solidFill>
                <a:latin typeface="Arial" charset="0"/>
              </a:rPr>
              <a:t> Exposed to field emission</a:t>
            </a:r>
          </a:p>
          <a:p>
            <a:pPr>
              <a:buFontTx/>
              <a:buChar char="•"/>
            </a:pPr>
            <a:r>
              <a:rPr lang="en-US" sz="1400" b="0" dirty="0">
                <a:solidFill>
                  <a:srgbClr val="3333CC"/>
                </a:solidFill>
                <a:latin typeface="Arial" charset="0"/>
              </a:rPr>
              <a:t> Large area</a:t>
            </a:r>
          </a:p>
          <a:p>
            <a:pPr>
              <a:buFontTx/>
              <a:buChar char="•"/>
            </a:pPr>
            <a:r>
              <a:rPr lang="en-US" sz="1400" b="0" dirty="0">
                <a:solidFill>
                  <a:srgbClr val="3333CC"/>
                </a:solidFill>
                <a:latin typeface="Arial" charset="0"/>
              </a:rPr>
              <a:t> Expensive (~$50k)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>
            <a:off x="2692400" y="1935163"/>
            <a:ext cx="569913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911850" y="1060450"/>
            <a:ext cx="1531937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 eaLnBrk="0" hangingPunct="0"/>
            <a:r>
              <a:rPr lang="en-US" sz="1600" b="0" dirty="0">
                <a:solidFill>
                  <a:srgbClr val="FF0000"/>
                </a:solidFill>
                <a:latin typeface="Arial" charset="0"/>
              </a:rPr>
              <a:t>Medical x-ray technology</a:t>
            </a:r>
          </a:p>
        </p:txBody>
      </p:sp>
      <p:grpSp>
        <p:nvGrpSpPr>
          <p:cNvPr id="5" name="Group 20"/>
          <p:cNvGrpSpPr/>
          <p:nvPr/>
        </p:nvGrpSpPr>
        <p:grpSpPr>
          <a:xfrm>
            <a:off x="5257800" y="2895600"/>
            <a:ext cx="3505200" cy="3200400"/>
            <a:chOff x="5257800" y="3505200"/>
            <a:chExt cx="3505200" cy="3200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10790" t="3780" r="12139" b="18328"/>
            <a:stretch>
              <a:fillRect/>
            </a:stretch>
          </p:blipFill>
          <p:spPr bwMode="auto">
            <a:xfrm>
              <a:off x="5257800" y="3505200"/>
              <a:ext cx="3505200" cy="3078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5867400" y="5334000"/>
              <a:ext cx="12538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600" dirty="0" smtClean="0">
                  <a:solidFill>
                    <a:srgbClr val="F20000"/>
                  </a:solidFill>
                  <a:latin typeface="Arial" pitchFamily="34" charset="0"/>
                  <a:cs typeface="Arial" pitchFamily="34" charset="0"/>
                </a:rPr>
                <a:t>New design</a:t>
              </a:r>
              <a:endParaRPr lang="en-US" sz="1600" dirty="0">
                <a:solidFill>
                  <a:srgbClr val="F2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53400" y="624840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638800" y="6172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387850" y="2432050"/>
            <a:ext cx="1260281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 dirty="0">
                <a:solidFill>
                  <a:srgbClr val="FF0000"/>
                </a:solidFill>
                <a:latin typeface="Arial" charset="0"/>
              </a:rPr>
              <a:t>New </a:t>
            </a:r>
            <a:r>
              <a:rPr lang="en-US" sz="1400" u="sng" dirty="0" smtClean="0">
                <a:solidFill>
                  <a:srgbClr val="FF0000"/>
                </a:solidFill>
                <a:latin typeface="Arial" charset="0"/>
              </a:rPr>
              <a:t>Ceramic</a:t>
            </a:r>
            <a:endParaRPr lang="en-US" sz="1400" b="0" dirty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1400" b="0" dirty="0">
                <a:solidFill>
                  <a:srgbClr val="FF0000"/>
                </a:solidFill>
                <a:latin typeface="Arial" charset="0"/>
              </a:rPr>
              <a:t> Compact</a:t>
            </a:r>
          </a:p>
          <a:p>
            <a:pPr>
              <a:buFontTx/>
              <a:buChar char="•"/>
            </a:pPr>
            <a:r>
              <a:rPr lang="en-US" sz="1400" b="0" dirty="0">
                <a:solidFill>
                  <a:srgbClr val="FF0000"/>
                </a:solidFill>
                <a:latin typeface="Arial" charset="0"/>
              </a:rPr>
              <a:t> ~$5k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638800" y="3124200"/>
            <a:ext cx="1143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0" y="6059269"/>
            <a:ext cx="8534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  <a:cs typeface="Arial" pitchFamily="34" charset="0"/>
              </a:rPr>
              <a:t>Want to move away from “conventional” insulator used on </a:t>
            </a:r>
            <a:r>
              <a:rPr lang="en-US" b="1" u="sng" dirty="0" smtClean="0">
                <a:latin typeface="Comic Sans MS" pitchFamily="66" charset="0"/>
                <a:cs typeface="Arial" pitchFamily="34" charset="0"/>
              </a:rPr>
              <a:t>all</a:t>
            </a:r>
            <a:r>
              <a:rPr lang="en-US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Arial" pitchFamily="34" charset="0"/>
              </a:rPr>
              <a:t>GaAs</a:t>
            </a:r>
            <a:r>
              <a:rPr lang="en-US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Arial" pitchFamily="34" charset="0"/>
              </a:rPr>
              <a:t>photoguns</a:t>
            </a:r>
            <a:r>
              <a:rPr lang="en-US" dirty="0" smtClean="0">
                <a:latin typeface="Comic Sans MS" pitchFamily="66" charset="0"/>
                <a:cs typeface="Arial" pitchFamily="34" charset="0"/>
              </a:rPr>
              <a:t> today – expensive, months to build, prone to damage from field emission. </a:t>
            </a:r>
            <a:endParaRPr lang="en-US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6800" y="5029200"/>
            <a:ext cx="20574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3000" y="5029200"/>
            <a:ext cx="1868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NEG modules too close</a:t>
            </a:r>
            <a:endParaRPr lang="en-US" sz="1400" dirty="0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3124200" y="76200"/>
            <a:ext cx="2698175" cy="52322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“Inverted” Gun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M:\inj_group\Archive\INVGUN1\PICS_Assembly\DSC_9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4114800" cy="6172200"/>
          </a:xfrm>
          <a:prstGeom prst="rect">
            <a:avLst/>
          </a:prstGeom>
          <a:noFill/>
        </p:spPr>
      </p:pic>
      <p:pic>
        <p:nvPicPr>
          <p:cNvPr id="6148" name="Picture 4" descr="M:\inj_group\Archive\INVGUN1\PICS_Assembly\DSC_9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744912"/>
            <a:ext cx="4441032" cy="2960688"/>
          </a:xfrm>
          <a:prstGeom prst="rect">
            <a:avLst/>
          </a:prstGeom>
          <a:noFill/>
        </p:spPr>
      </p:pic>
      <p:pic>
        <p:nvPicPr>
          <p:cNvPr id="6149" name="Picture 5" descr="M:\inj_group\Archive\INVGUN1\PICS_Assembly\DSC_9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33400"/>
            <a:ext cx="4464050" cy="2976033"/>
          </a:xfrm>
          <a:prstGeom prst="rect">
            <a:avLst/>
          </a:prstGeom>
          <a:noFill/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04800" y="86380"/>
            <a:ext cx="8550739" cy="52322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July 2009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 – Assembling the inverted gun chamber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M:\inj_group\INV_GUN_2009\photos in tunnel\inv_gun2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52400"/>
            <a:ext cx="3200400" cy="4267200"/>
          </a:xfrm>
          <a:prstGeom prst="rect">
            <a:avLst/>
          </a:prstGeom>
          <a:noFill/>
        </p:spPr>
      </p:pic>
      <p:pic>
        <p:nvPicPr>
          <p:cNvPr id="136194" name="Picture 2" descr="C:\Documents and Settings\grames\Desktop\qesc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29000"/>
            <a:ext cx="4114800" cy="3360857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1676400" y="32766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6195" name="Picture 3" descr="C:\Documents and Settings\grames\Desktop\po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584700"/>
            <a:ext cx="3340100" cy="19685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5943600" y="4572000"/>
            <a:ext cx="990600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892076"/>
            <a:ext cx="51121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Installed July-August: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Vacuum =&gt; extractor ~3E-12 Torr, IP ~20pA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HV Process to 110kV =&gt; no FE or VAC activity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New HVPS =&gt; Increased to 150kV supply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New Photocathode =&gt; QE&gt;1% and P~85%</a:t>
            </a:r>
          </a:p>
          <a:p>
            <a:endParaRPr lang="en-US" dirty="0" smtClean="0"/>
          </a:p>
          <a:p>
            <a:r>
              <a:rPr lang="en-US" dirty="0" smtClean="0"/>
              <a:t>Just began running about a week ago.</a:t>
            </a:r>
          </a:p>
          <a:p>
            <a:r>
              <a:rPr lang="en-US" dirty="0" smtClean="0"/>
              <a:t>We’ll begin characterizing lifetime &amp; photocathode…</a:t>
            </a:r>
            <a:endParaRPr lang="en-US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66800" y="76200"/>
            <a:ext cx="6886822" cy="52322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New CEBAF “Inverted” Polarized e- Gun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92" name="Line 236"/>
          <p:cNvSpPr>
            <a:spLocks noChangeShapeType="1"/>
          </p:cNvSpPr>
          <p:nvPr/>
        </p:nvSpPr>
        <p:spPr bwMode="auto">
          <a:xfrm flipH="1" flipV="1">
            <a:off x="3352800" y="5086350"/>
            <a:ext cx="533400" cy="304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61" name="Freeform 5"/>
          <p:cNvSpPr>
            <a:spLocks/>
          </p:cNvSpPr>
          <p:nvPr/>
        </p:nvSpPr>
        <p:spPr bwMode="auto">
          <a:xfrm>
            <a:off x="5118100" y="2222500"/>
            <a:ext cx="1539875" cy="917575"/>
          </a:xfrm>
          <a:custGeom>
            <a:avLst/>
            <a:gdLst/>
            <a:ahLst/>
            <a:cxnLst>
              <a:cxn ang="0">
                <a:pos x="82" y="510"/>
              </a:cxn>
              <a:cxn ang="0">
                <a:pos x="48" y="526"/>
              </a:cxn>
              <a:cxn ang="0">
                <a:pos x="10" y="546"/>
              </a:cxn>
              <a:cxn ang="0">
                <a:pos x="6" y="550"/>
              </a:cxn>
              <a:cxn ang="0">
                <a:pos x="2" y="554"/>
              </a:cxn>
              <a:cxn ang="0">
                <a:pos x="0" y="560"/>
              </a:cxn>
              <a:cxn ang="0">
                <a:pos x="0" y="566"/>
              </a:cxn>
              <a:cxn ang="0">
                <a:pos x="2" y="570"/>
              </a:cxn>
              <a:cxn ang="0">
                <a:pos x="6" y="574"/>
              </a:cxn>
              <a:cxn ang="0">
                <a:pos x="12" y="576"/>
              </a:cxn>
              <a:cxn ang="0">
                <a:pos x="22" y="578"/>
              </a:cxn>
              <a:cxn ang="0">
                <a:pos x="34" y="576"/>
              </a:cxn>
              <a:cxn ang="0">
                <a:pos x="46" y="574"/>
              </a:cxn>
              <a:cxn ang="0">
                <a:pos x="74" y="566"/>
              </a:cxn>
              <a:cxn ang="0">
                <a:pos x="124" y="550"/>
              </a:cxn>
              <a:cxn ang="0">
                <a:pos x="970" y="54"/>
              </a:cxn>
              <a:cxn ang="0">
                <a:pos x="956" y="0"/>
              </a:cxn>
              <a:cxn ang="0">
                <a:pos x="82" y="510"/>
              </a:cxn>
            </a:cxnLst>
            <a:rect l="0" t="0" r="r" b="b"/>
            <a:pathLst>
              <a:path w="970" h="578">
                <a:moveTo>
                  <a:pt x="82" y="510"/>
                </a:moveTo>
                <a:lnTo>
                  <a:pt x="48" y="526"/>
                </a:lnTo>
                <a:lnTo>
                  <a:pt x="10" y="546"/>
                </a:lnTo>
                <a:lnTo>
                  <a:pt x="6" y="550"/>
                </a:lnTo>
                <a:lnTo>
                  <a:pt x="2" y="554"/>
                </a:lnTo>
                <a:lnTo>
                  <a:pt x="0" y="560"/>
                </a:lnTo>
                <a:lnTo>
                  <a:pt x="0" y="566"/>
                </a:lnTo>
                <a:lnTo>
                  <a:pt x="2" y="570"/>
                </a:lnTo>
                <a:lnTo>
                  <a:pt x="6" y="574"/>
                </a:lnTo>
                <a:lnTo>
                  <a:pt x="12" y="576"/>
                </a:lnTo>
                <a:lnTo>
                  <a:pt x="22" y="578"/>
                </a:lnTo>
                <a:lnTo>
                  <a:pt x="34" y="576"/>
                </a:lnTo>
                <a:lnTo>
                  <a:pt x="46" y="574"/>
                </a:lnTo>
                <a:lnTo>
                  <a:pt x="74" y="566"/>
                </a:lnTo>
                <a:lnTo>
                  <a:pt x="124" y="550"/>
                </a:lnTo>
                <a:lnTo>
                  <a:pt x="970" y="54"/>
                </a:lnTo>
                <a:lnTo>
                  <a:pt x="956" y="0"/>
                </a:lnTo>
                <a:lnTo>
                  <a:pt x="82" y="510"/>
                </a:lnTo>
                <a:close/>
              </a:path>
            </a:pathLst>
          </a:custGeom>
          <a:solidFill>
            <a:srgbClr val="80CF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62" name="Freeform 6"/>
          <p:cNvSpPr>
            <a:spLocks/>
          </p:cNvSpPr>
          <p:nvPr/>
        </p:nvSpPr>
        <p:spPr bwMode="auto">
          <a:xfrm>
            <a:off x="5867400" y="3822700"/>
            <a:ext cx="171450" cy="82550"/>
          </a:xfrm>
          <a:custGeom>
            <a:avLst/>
            <a:gdLst/>
            <a:ahLst/>
            <a:cxnLst>
              <a:cxn ang="0">
                <a:pos x="68" y="0"/>
              </a:cxn>
              <a:cxn ang="0">
                <a:pos x="0" y="34"/>
              </a:cxn>
              <a:cxn ang="0">
                <a:pos x="38" y="52"/>
              </a:cxn>
              <a:cxn ang="0">
                <a:pos x="108" y="14"/>
              </a:cxn>
              <a:cxn ang="0">
                <a:pos x="68" y="0"/>
              </a:cxn>
            </a:cxnLst>
            <a:rect l="0" t="0" r="r" b="b"/>
            <a:pathLst>
              <a:path w="108" h="52">
                <a:moveTo>
                  <a:pt x="68" y="0"/>
                </a:moveTo>
                <a:lnTo>
                  <a:pt x="0" y="34"/>
                </a:lnTo>
                <a:lnTo>
                  <a:pt x="38" y="52"/>
                </a:lnTo>
                <a:lnTo>
                  <a:pt x="108" y="14"/>
                </a:lnTo>
                <a:lnTo>
                  <a:pt x="68" y="0"/>
                </a:lnTo>
                <a:close/>
              </a:path>
            </a:pathLst>
          </a:custGeom>
          <a:solidFill>
            <a:srgbClr val="B3E3E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63" name="Freeform 7"/>
          <p:cNvSpPr>
            <a:spLocks/>
          </p:cNvSpPr>
          <p:nvPr/>
        </p:nvSpPr>
        <p:spPr bwMode="auto">
          <a:xfrm>
            <a:off x="6311900" y="2724150"/>
            <a:ext cx="1539875" cy="917575"/>
          </a:xfrm>
          <a:custGeom>
            <a:avLst/>
            <a:gdLst/>
            <a:ahLst/>
            <a:cxnLst>
              <a:cxn ang="0">
                <a:pos x="80" y="510"/>
              </a:cxn>
              <a:cxn ang="0">
                <a:pos x="48" y="526"/>
              </a:cxn>
              <a:cxn ang="0">
                <a:pos x="10" y="546"/>
              </a:cxn>
              <a:cxn ang="0">
                <a:pos x="6" y="550"/>
              </a:cxn>
              <a:cxn ang="0">
                <a:pos x="2" y="556"/>
              </a:cxn>
              <a:cxn ang="0">
                <a:pos x="0" y="560"/>
              </a:cxn>
              <a:cxn ang="0">
                <a:pos x="0" y="566"/>
              </a:cxn>
              <a:cxn ang="0">
                <a:pos x="2" y="570"/>
              </a:cxn>
              <a:cxn ang="0">
                <a:pos x="6" y="574"/>
              </a:cxn>
              <a:cxn ang="0">
                <a:pos x="12" y="576"/>
              </a:cxn>
              <a:cxn ang="0">
                <a:pos x="22" y="578"/>
              </a:cxn>
              <a:cxn ang="0">
                <a:pos x="34" y="576"/>
              </a:cxn>
              <a:cxn ang="0">
                <a:pos x="46" y="574"/>
              </a:cxn>
              <a:cxn ang="0">
                <a:pos x="74" y="566"/>
              </a:cxn>
              <a:cxn ang="0">
                <a:pos x="124" y="550"/>
              </a:cxn>
              <a:cxn ang="0">
                <a:pos x="970" y="56"/>
              </a:cxn>
              <a:cxn ang="0">
                <a:pos x="956" y="0"/>
              </a:cxn>
              <a:cxn ang="0">
                <a:pos x="80" y="510"/>
              </a:cxn>
            </a:cxnLst>
            <a:rect l="0" t="0" r="r" b="b"/>
            <a:pathLst>
              <a:path w="970" h="578">
                <a:moveTo>
                  <a:pt x="80" y="510"/>
                </a:moveTo>
                <a:lnTo>
                  <a:pt x="48" y="526"/>
                </a:lnTo>
                <a:lnTo>
                  <a:pt x="10" y="546"/>
                </a:lnTo>
                <a:lnTo>
                  <a:pt x="6" y="550"/>
                </a:lnTo>
                <a:lnTo>
                  <a:pt x="2" y="556"/>
                </a:lnTo>
                <a:lnTo>
                  <a:pt x="0" y="560"/>
                </a:lnTo>
                <a:lnTo>
                  <a:pt x="0" y="566"/>
                </a:lnTo>
                <a:lnTo>
                  <a:pt x="2" y="570"/>
                </a:lnTo>
                <a:lnTo>
                  <a:pt x="6" y="574"/>
                </a:lnTo>
                <a:lnTo>
                  <a:pt x="12" y="576"/>
                </a:lnTo>
                <a:lnTo>
                  <a:pt x="22" y="578"/>
                </a:lnTo>
                <a:lnTo>
                  <a:pt x="34" y="576"/>
                </a:lnTo>
                <a:lnTo>
                  <a:pt x="46" y="574"/>
                </a:lnTo>
                <a:lnTo>
                  <a:pt x="74" y="566"/>
                </a:lnTo>
                <a:lnTo>
                  <a:pt x="124" y="550"/>
                </a:lnTo>
                <a:lnTo>
                  <a:pt x="970" y="56"/>
                </a:lnTo>
                <a:lnTo>
                  <a:pt x="956" y="0"/>
                </a:lnTo>
                <a:lnTo>
                  <a:pt x="80" y="510"/>
                </a:lnTo>
                <a:close/>
              </a:path>
            </a:pathLst>
          </a:custGeom>
          <a:solidFill>
            <a:srgbClr val="80CF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64" name="Freeform 8"/>
          <p:cNvSpPr>
            <a:spLocks/>
          </p:cNvSpPr>
          <p:nvPr/>
        </p:nvSpPr>
        <p:spPr bwMode="auto">
          <a:xfrm>
            <a:off x="4740275" y="4486275"/>
            <a:ext cx="641350" cy="187325"/>
          </a:xfrm>
          <a:custGeom>
            <a:avLst/>
            <a:gdLst/>
            <a:ahLst/>
            <a:cxnLst>
              <a:cxn ang="0">
                <a:pos x="214" y="0"/>
              </a:cxn>
              <a:cxn ang="0">
                <a:pos x="182" y="8"/>
              </a:cxn>
              <a:cxn ang="0">
                <a:pos x="114" y="32"/>
              </a:cxn>
              <a:cxn ang="0">
                <a:pos x="76" y="46"/>
              </a:cxn>
              <a:cxn ang="0">
                <a:pos x="42" y="58"/>
              </a:cxn>
              <a:cxn ang="0">
                <a:pos x="18" y="72"/>
              </a:cxn>
              <a:cxn ang="0">
                <a:pos x="10" y="76"/>
              </a:cxn>
              <a:cxn ang="0">
                <a:pos x="4" y="82"/>
              </a:cxn>
              <a:cxn ang="0">
                <a:pos x="2" y="88"/>
              </a:cxn>
              <a:cxn ang="0">
                <a:pos x="0" y="94"/>
              </a:cxn>
              <a:cxn ang="0">
                <a:pos x="2" y="98"/>
              </a:cxn>
              <a:cxn ang="0">
                <a:pos x="6" y="102"/>
              </a:cxn>
              <a:cxn ang="0">
                <a:pos x="14" y="104"/>
              </a:cxn>
              <a:cxn ang="0">
                <a:pos x="24" y="106"/>
              </a:cxn>
              <a:cxn ang="0">
                <a:pos x="56" y="110"/>
              </a:cxn>
              <a:cxn ang="0">
                <a:pos x="134" y="116"/>
              </a:cxn>
              <a:cxn ang="0">
                <a:pos x="170" y="118"/>
              </a:cxn>
              <a:cxn ang="0">
                <a:pos x="206" y="118"/>
              </a:cxn>
              <a:cxn ang="0">
                <a:pos x="240" y="116"/>
              </a:cxn>
              <a:cxn ang="0">
                <a:pos x="276" y="110"/>
              </a:cxn>
              <a:cxn ang="0">
                <a:pos x="312" y="104"/>
              </a:cxn>
              <a:cxn ang="0">
                <a:pos x="348" y="96"/>
              </a:cxn>
              <a:cxn ang="0">
                <a:pos x="376" y="86"/>
              </a:cxn>
              <a:cxn ang="0">
                <a:pos x="394" y="78"/>
              </a:cxn>
              <a:cxn ang="0">
                <a:pos x="400" y="74"/>
              </a:cxn>
              <a:cxn ang="0">
                <a:pos x="404" y="70"/>
              </a:cxn>
              <a:cxn ang="0">
                <a:pos x="404" y="64"/>
              </a:cxn>
              <a:cxn ang="0">
                <a:pos x="404" y="60"/>
              </a:cxn>
              <a:cxn ang="0">
                <a:pos x="402" y="56"/>
              </a:cxn>
              <a:cxn ang="0">
                <a:pos x="398" y="52"/>
              </a:cxn>
              <a:cxn ang="0">
                <a:pos x="386" y="44"/>
              </a:cxn>
              <a:cxn ang="0">
                <a:pos x="368" y="36"/>
              </a:cxn>
              <a:cxn ang="0">
                <a:pos x="348" y="30"/>
              </a:cxn>
              <a:cxn ang="0">
                <a:pos x="304" y="18"/>
              </a:cxn>
              <a:cxn ang="0">
                <a:pos x="260" y="8"/>
              </a:cxn>
              <a:cxn ang="0">
                <a:pos x="214" y="0"/>
              </a:cxn>
            </a:cxnLst>
            <a:rect l="0" t="0" r="r" b="b"/>
            <a:pathLst>
              <a:path w="404" h="118">
                <a:moveTo>
                  <a:pt x="214" y="0"/>
                </a:moveTo>
                <a:lnTo>
                  <a:pt x="182" y="8"/>
                </a:lnTo>
                <a:lnTo>
                  <a:pt x="114" y="32"/>
                </a:lnTo>
                <a:lnTo>
                  <a:pt x="76" y="46"/>
                </a:lnTo>
                <a:lnTo>
                  <a:pt x="42" y="58"/>
                </a:lnTo>
                <a:lnTo>
                  <a:pt x="18" y="72"/>
                </a:lnTo>
                <a:lnTo>
                  <a:pt x="10" y="76"/>
                </a:lnTo>
                <a:lnTo>
                  <a:pt x="4" y="82"/>
                </a:lnTo>
                <a:lnTo>
                  <a:pt x="2" y="88"/>
                </a:lnTo>
                <a:lnTo>
                  <a:pt x="0" y="94"/>
                </a:lnTo>
                <a:lnTo>
                  <a:pt x="2" y="98"/>
                </a:lnTo>
                <a:lnTo>
                  <a:pt x="6" y="102"/>
                </a:lnTo>
                <a:lnTo>
                  <a:pt x="14" y="104"/>
                </a:lnTo>
                <a:lnTo>
                  <a:pt x="24" y="106"/>
                </a:lnTo>
                <a:lnTo>
                  <a:pt x="56" y="110"/>
                </a:lnTo>
                <a:lnTo>
                  <a:pt x="134" y="116"/>
                </a:lnTo>
                <a:lnTo>
                  <a:pt x="170" y="118"/>
                </a:lnTo>
                <a:lnTo>
                  <a:pt x="206" y="118"/>
                </a:lnTo>
                <a:lnTo>
                  <a:pt x="240" y="116"/>
                </a:lnTo>
                <a:lnTo>
                  <a:pt x="276" y="110"/>
                </a:lnTo>
                <a:lnTo>
                  <a:pt x="312" y="104"/>
                </a:lnTo>
                <a:lnTo>
                  <a:pt x="348" y="96"/>
                </a:lnTo>
                <a:lnTo>
                  <a:pt x="376" y="86"/>
                </a:lnTo>
                <a:lnTo>
                  <a:pt x="394" y="78"/>
                </a:lnTo>
                <a:lnTo>
                  <a:pt x="400" y="74"/>
                </a:lnTo>
                <a:lnTo>
                  <a:pt x="404" y="70"/>
                </a:lnTo>
                <a:lnTo>
                  <a:pt x="404" y="64"/>
                </a:lnTo>
                <a:lnTo>
                  <a:pt x="404" y="60"/>
                </a:lnTo>
                <a:lnTo>
                  <a:pt x="402" y="56"/>
                </a:lnTo>
                <a:lnTo>
                  <a:pt x="398" y="52"/>
                </a:lnTo>
                <a:lnTo>
                  <a:pt x="386" y="44"/>
                </a:lnTo>
                <a:lnTo>
                  <a:pt x="368" y="36"/>
                </a:lnTo>
                <a:lnTo>
                  <a:pt x="348" y="30"/>
                </a:lnTo>
                <a:lnTo>
                  <a:pt x="304" y="18"/>
                </a:lnTo>
                <a:lnTo>
                  <a:pt x="260" y="8"/>
                </a:lnTo>
                <a:lnTo>
                  <a:pt x="214" y="0"/>
                </a:lnTo>
                <a:close/>
              </a:path>
            </a:pathLst>
          </a:custGeom>
          <a:solidFill>
            <a:srgbClr val="80CF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65" name="Freeform 9"/>
          <p:cNvSpPr>
            <a:spLocks/>
          </p:cNvSpPr>
          <p:nvPr/>
        </p:nvSpPr>
        <p:spPr bwMode="auto">
          <a:xfrm>
            <a:off x="4600575" y="4318000"/>
            <a:ext cx="479425" cy="155575"/>
          </a:xfrm>
          <a:custGeom>
            <a:avLst/>
            <a:gdLst/>
            <a:ahLst/>
            <a:cxnLst>
              <a:cxn ang="0">
                <a:pos x="156" y="0"/>
              </a:cxn>
              <a:cxn ang="0">
                <a:pos x="84" y="24"/>
              </a:cxn>
              <a:cxn ang="0">
                <a:pos x="32" y="44"/>
              </a:cxn>
              <a:cxn ang="0">
                <a:pos x="14" y="52"/>
              </a:cxn>
              <a:cxn ang="0">
                <a:pos x="8" y="56"/>
              </a:cxn>
              <a:cxn ang="0">
                <a:pos x="4" y="60"/>
              </a:cxn>
              <a:cxn ang="0">
                <a:pos x="0" y="70"/>
              </a:cxn>
              <a:cxn ang="0">
                <a:pos x="0" y="74"/>
              </a:cxn>
              <a:cxn ang="0">
                <a:pos x="2" y="76"/>
              </a:cxn>
              <a:cxn ang="0">
                <a:pos x="6" y="78"/>
              </a:cxn>
              <a:cxn ang="0">
                <a:pos x="12" y="80"/>
              </a:cxn>
              <a:cxn ang="0">
                <a:pos x="34" y="84"/>
              </a:cxn>
              <a:cxn ang="0">
                <a:pos x="90" y="90"/>
              </a:cxn>
              <a:cxn ang="0">
                <a:pos x="132" y="94"/>
              </a:cxn>
              <a:cxn ang="0">
                <a:pos x="176" y="98"/>
              </a:cxn>
              <a:cxn ang="0">
                <a:pos x="220" y="98"/>
              </a:cxn>
              <a:cxn ang="0">
                <a:pos x="258" y="96"/>
              </a:cxn>
              <a:cxn ang="0">
                <a:pos x="274" y="94"/>
              </a:cxn>
              <a:cxn ang="0">
                <a:pos x="286" y="90"/>
              </a:cxn>
              <a:cxn ang="0">
                <a:pos x="296" y="84"/>
              </a:cxn>
              <a:cxn ang="0">
                <a:pos x="300" y="76"/>
              </a:cxn>
              <a:cxn ang="0">
                <a:pos x="302" y="66"/>
              </a:cxn>
              <a:cxn ang="0">
                <a:pos x="300" y="58"/>
              </a:cxn>
              <a:cxn ang="0">
                <a:pos x="294" y="50"/>
              </a:cxn>
              <a:cxn ang="0">
                <a:pos x="286" y="42"/>
              </a:cxn>
              <a:cxn ang="0">
                <a:pos x="276" y="34"/>
              </a:cxn>
              <a:cxn ang="0">
                <a:pos x="264" y="28"/>
              </a:cxn>
              <a:cxn ang="0">
                <a:pos x="236" y="18"/>
              </a:cxn>
              <a:cxn ang="0">
                <a:pos x="208" y="10"/>
              </a:cxn>
              <a:cxn ang="0">
                <a:pos x="182" y="4"/>
              </a:cxn>
              <a:cxn ang="0">
                <a:pos x="156" y="0"/>
              </a:cxn>
            </a:cxnLst>
            <a:rect l="0" t="0" r="r" b="b"/>
            <a:pathLst>
              <a:path w="302" h="98">
                <a:moveTo>
                  <a:pt x="156" y="0"/>
                </a:moveTo>
                <a:lnTo>
                  <a:pt x="84" y="24"/>
                </a:lnTo>
                <a:lnTo>
                  <a:pt x="32" y="44"/>
                </a:lnTo>
                <a:lnTo>
                  <a:pt x="14" y="52"/>
                </a:lnTo>
                <a:lnTo>
                  <a:pt x="8" y="56"/>
                </a:lnTo>
                <a:lnTo>
                  <a:pt x="4" y="60"/>
                </a:lnTo>
                <a:lnTo>
                  <a:pt x="0" y="70"/>
                </a:lnTo>
                <a:lnTo>
                  <a:pt x="0" y="74"/>
                </a:lnTo>
                <a:lnTo>
                  <a:pt x="2" y="76"/>
                </a:lnTo>
                <a:lnTo>
                  <a:pt x="6" y="78"/>
                </a:lnTo>
                <a:lnTo>
                  <a:pt x="12" y="80"/>
                </a:lnTo>
                <a:lnTo>
                  <a:pt x="34" y="84"/>
                </a:lnTo>
                <a:lnTo>
                  <a:pt x="90" y="90"/>
                </a:lnTo>
                <a:lnTo>
                  <a:pt x="132" y="94"/>
                </a:lnTo>
                <a:lnTo>
                  <a:pt x="176" y="98"/>
                </a:lnTo>
                <a:lnTo>
                  <a:pt x="220" y="98"/>
                </a:lnTo>
                <a:lnTo>
                  <a:pt x="258" y="96"/>
                </a:lnTo>
                <a:lnTo>
                  <a:pt x="274" y="94"/>
                </a:lnTo>
                <a:lnTo>
                  <a:pt x="286" y="90"/>
                </a:lnTo>
                <a:lnTo>
                  <a:pt x="296" y="84"/>
                </a:lnTo>
                <a:lnTo>
                  <a:pt x="300" y="76"/>
                </a:lnTo>
                <a:lnTo>
                  <a:pt x="302" y="66"/>
                </a:lnTo>
                <a:lnTo>
                  <a:pt x="300" y="58"/>
                </a:lnTo>
                <a:lnTo>
                  <a:pt x="294" y="50"/>
                </a:lnTo>
                <a:lnTo>
                  <a:pt x="286" y="42"/>
                </a:lnTo>
                <a:lnTo>
                  <a:pt x="276" y="34"/>
                </a:lnTo>
                <a:lnTo>
                  <a:pt x="264" y="28"/>
                </a:lnTo>
                <a:lnTo>
                  <a:pt x="236" y="18"/>
                </a:lnTo>
                <a:lnTo>
                  <a:pt x="208" y="10"/>
                </a:lnTo>
                <a:lnTo>
                  <a:pt x="182" y="4"/>
                </a:lnTo>
                <a:lnTo>
                  <a:pt x="156" y="0"/>
                </a:lnTo>
                <a:close/>
              </a:path>
            </a:pathLst>
          </a:custGeom>
          <a:solidFill>
            <a:srgbClr val="80CF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66" name="Freeform 10"/>
          <p:cNvSpPr>
            <a:spLocks/>
          </p:cNvSpPr>
          <p:nvPr/>
        </p:nvSpPr>
        <p:spPr bwMode="auto">
          <a:xfrm>
            <a:off x="4133850" y="4124325"/>
            <a:ext cx="708025" cy="212725"/>
          </a:xfrm>
          <a:custGeom>
            <a:avLst/>
            <a:gdLst/>
            <a:ahLst/>
            <a:cxnLst>
              <a:cxn ang="0">
                <a:pos x="234" y="0"/>
              </a:cxn>
              <a:cxn ang="0">
                <a:pos x="200" y="10"/>
              </a:cxn>
              <a:cxn ang="0">
                <a:pos x="124" y="36"/>
              </a:cxn>
              <a:cxn ang="0">
                <a:pos x="84" y="50"/>
              </a:cxn>
              <a:cxn ang="0">
                <a:pos x="46" y="66"/>
              </a:cxn>
              <a:cxn ang="0">
                <a:pos x="18" y="80"/>
              </a:cxn>
              <a:cxn ang="0">
                <a:pos x="10" y="86"/>
              </a:cxn>
              <a:cxn ang="0">
                <a:pos x="4" y="90"/>
              </a:cxn>
              <a:cxn ang="0">
                <a:pos x="0" y="98"/>
              </a:cxn>
              <a:cxn ang="0">
                <a:pos x="0" y="106"/>
              </a:cxn>
              <a:cxn ang="0">
                <a:pos x="2" y="112"/>
              </a:cxn>
              <a:cxn ang="0">
                <a:pos x="6" y="116"/>
              </a:cxn>
              <a:cxn ang="0">
                <a:pos x="14" y="120"/>
              </a:cxn>
              <a:cxn ang="0">
                <a:pos x="26" y="124"/>
              </a:cxn>
              <a:cxn ang="0">
                <a:pos x="60" y="126"/>
              </a:cxn>
              <a:cxn ang="0">
                <a:pos x="156" y="132"/>
              </a:cxn>
              <a:cxn ang="0">
                <a:pos x="206" y="134"/>
              </a:cxn>
              <a:cxn ang="0">
                <a:pos x="256" y="132"/>
              </a:cxn>
              <a:cxn ang="0">
                <a:pos x="306" y="132"/>
              </a:cxn>
              <a:cxn ang="0">
                <a:pos x="352" y="128"/>
              </a:cxn>
              <a:cxn ang="0">
                <a:pos x="394" y="122"/>
              </a:cxn>
              <a:cxn ang="0">
                <a:pos x="430" y="112"/>
              </a:cxn>
              <a:cxn ang="0">
                <a:pos x="442" y="106"/>
              </a:cxn>
              <a:cxn ang="0">
                <a:pos x="446" y="104"/>
              </a:cxn>
              <a:cxn ang="0">
                <a:pos x="446" y="100"/>
              </a:cxn>
              <a:cxn ang="0">
                <a:pos x="446" y="96"/>
              </a:cxn>
              <a:cxn ang="0">
                <a:pos x="444" y="92"/>
              </a:cxn>
              <a:cxn ang="0">
                <a:pos x="436" y="84"/>
              </a:cxn>
              <a:cxn ang="0">
                <a:pos x="422" y="74"/>
              </a:cxn>
              <a:cxn ang="0">
                <a:pos x="406" y="66"/>
              </a:cxn>
              <a:cxn ang="0">
                <a:pos x="364" y="46"/>
              </a:cxn>
              <a:cxn ang="0">
                <a:pos x="318" y="28"/>
              </a:cxn>
              <a:cxn ang="0">
                <a:pos x="276" y="14"/>
              </a:cxn>
              <a:cxn ang="0">
                <a:pos x="234" y="0"/>
              </a:cxn>
            </a:cxnLst>
            <a:rect l="0" t="0" r="r" b="b"/>
            <a:pathLst>
              <a:path w="446" h="134">
                <a:moveTo>
                  <a:pt x="234" y="0"/>
                </a:moveTo>
                <a:lnTo>
                  <a:pt x="200" y="10"/>
                </a:lnTo>
                <a:lnTo>
                  <a:pt x="124" y="36"/>
                </a:lnTo>
                <a:lnTo>
                  <a:pt x="84" y="50"/>
                </a:lnTo>
                <a:lnTo>
                  <a:pt x="46" y="66"/>
                </a:lnTo>
                <a:lnTo>
                  <a:pt x="18" y="80"/>
                </a:lnTo>
                <a:lnTo>
                  <a:pt x="10" y="86"/>
                </a:lnTo>
                <a:lnTo>
                  <a:pt x="4" y="90"/>
                </a:lnTo>
                <a:lnTo>
                  <a:pt x="0" y="98"/>
                </a:lnTo>
                <a:lnTo>
                  <a:pt x="0" y="106"/>
                </a:lnTo>
                <a:lnTo>
                  <a:pt x="2" y="112"/>
                </a:lnTo>
                <a:lnTo>
                  <a:pt x="6" y="116"/>
                </a:lnTo>
                <a:lnTo>
                  <a:pt x="14" y="120"/>
                </a:lnTo>
                <a:lnTo>
                  <a:pt x="26" y="124"/>
                </a:lnTo>
                <a:lnTo>
                  <a:pt x="60" y="126"/>
                </a:lnTo>
                <a:lnTo>
                  <a:pt x="156" y="132"/>
                </a:lnTo>
                <a:lnTo>
                  <a:pt x="206" y="134"/>
                </a:lnTo>
                <a:lnTo>
                  <a:pt x="256" y="132"/>
                </a:lnTo>
                <a:lnTo>
                  <a:pt x="306" y="132"/>
                </a:lnTo>
                <a:lnTo>
                  <a:pt x="352" y="128"/>
                </a:lnTo>
                <a:lnTo>
                  <a:pt x="394" y="122"/>
                </a:lnTo>
                <a:lnTo>
                  <a:pt x="430" y="112"/>
                </a:lnTo>
                <a:lnTo>
                  <a:pt x="442" y="106"/>
                </a:lnTo>
                <a:lnTo>
                  <a:pt x="446" y="104"/>
                </a:lnTo>
                <a:lnTo>
                  <a:pt x="446" y="100"/>
                </a:lnTo>
                <a:lnTo>
                  <a:pt x="446" y="96"/>
                </a:lnTo>
                <a:lnTo>
                  <a:pt x="444" y="92"/>
                </a:lnTo>
                <a:lnTo>
                  <a:pt x="436" y="84"/>
                </a:lnTo>
                <a:lnTo>
                  <a:pt x="422" y="74"/>
                </a:lnTo>
                <a:lnTo>
                  <a:pt x="406" y="66"/>
                </a:lnTo>
                <a:lnTo>
                  <a:pt x="364" y="46"/>
                </a:lnTo>
                <a:lnTo>
                  <a:pt x="318" y="28"/>
                </a:lnTo>
                <a:lnTo>
                  <a:pt x="276" y="14"/>
                </a:lnTo>
                <a:lnTo>
                  <a:pt x="234" y="0"/>
                </a:lnTo>
                <a:close/>
              </a:path>
            </a:pathLst>
          </a:custGeom>
          <a:solidFill>
            <a:srgbClr val="80CF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67" name="Freeform 11"/>
          <p:cNvSpPr>
            <a:spLocks/>
          </p:cNvSpPr>
          <p:nvPr/>
        </p:nvSpPr>
        <p:spPr bwMode="auto">
          <a:xfrm>
            <a:off x="4638675" y="3200400"/>
            <a:ext cx="292100" cy="203200"/>
          </a:xfrm>
          <a:custGeom>
            <a:avLst/>
            <a:gdLst/>
            <a:ahLst/>
            <a:cxnLst>
              <a:cxn ang="0">
                <a:pos x="170" y="0"/>
              </a:cxn>
              <a:cxn ang="0">
                <a:pos x="88" y="52"/>
              </a:cxn>
              <a:cxn ang="0">
                <a:pos x="30" y="90"/>
              </a:cxn>
              <a:cxn ang="0">
                <a:pos x="10" y="104"/>
              </a:cxn>
              <a:cxn ang="0">
                <a:pos x="2" y="110"/>
              </a:cxn>
              <a:cxn ang="0">
                <a:pos x="0" y="112"/>
              </a:cxn>
              <a:cxn ang="0">
                <a:pos x="0" y="110"/>
              </a:cxn>
              <a:cxn ang="0">
                <a:pos x="2" y="110"/>
              </a:cxn>
              <a:cxn ang="0">
                <a:pos x="4" y="112"/>
              </a:cxn>
              <a:cxn ang="0">
                <a:pos x="10" y="114"/>
              </a:cxn>
              <a:cxn ang="0">
                <a:pos x="20" y="120"/>
              </a:cxn>
              <a:cxn ang="0">
                <a:pos x="28" y="126"/>
              </a:cxn>
              <a:cxn ang="0">
                <a:pos x="36" y="128"/>
              </a:cxn>
              <a:cxn ang="0">
                <a:pos x="46" y="128"/>
              </a:cxn>
              <a:cxn ang="0">
                <a:pos x="58" y="128"/>
              </a:cxn>
              <a:cxn ang="0">
                <a:pos x="80" y="120"/>
              </a:cxn>
              <a:cxn ang="0">
                <a:pos x="104" y="110"/>
              </a:cxn>
              <a:cxn ang="0">
                <a:pos x="128" y="98"/>
              </a:cxn>
              <a:cxn ang="0">
                <a:pos x="148" y="84"/>
              </a:cxn>
              <a:cxn ang="0">
                <a:pos x="176" y="64"/>
              </a:cxn>
              <a:cxn ang="0">
                <a:pos x="178" y="62"/>
              </a:cxn>
              <a:cxn ang="0">
                <a:pos x="180" y="58"/>
              </a:cxn>
              <a:cxn ang="0">
                <a:pos x="184" y="48"/>
              </a:cxn>
              <a:cxn ang="0">
                <a:pos x="182" y="36"/>
              </a:cxn>
              <a:cxn ang="0">
                <a:pos x="180" y="26"/>
              </a:cxn>
              <a:cxn ang="0">
                <a:pos x="174" y="8"/>
              </a:cxn>
              <a:cxn ang="0">
                <a:pos x="170" y="0"/>
              </a:cxn>
            </a:cxnLst>
            <a:rect l="0" t="0" r="r" b="b"/>
            <a:pathLst>
              <a:path w="184" h="128">
                <a:moveTo>
                  <a:pt x="170" y="0"/>
                </a:moveTo>
                <a:lnTo>
                  <a:pt x="88" y="52"/>
                </a:lnTo>
                <a:lnTo>
                  <a:pt x="30" y="90"/>
                </a:lnTo>
                <a:lnTo>
                  <a:pt x="10" y="104"/>
                </a:lnTo>
                <a:lnTo>
                  <a:pt x="2" y="110"/>
                </a:lnTo>
                <a:lnTo>
                  <a:pt x="0" y="112"/>
                </a:lnTo>
                <a:lnTo>
                  <a:pt x="0" y="110"/>
                </a:lnTo>
                <a:lnTo>
                  <a:pt x="2" y="110"/>
                </a:lnTo>
                <a:lnTo>
                  <a:pt x="4" y="112"/>
                </a:lnTo>
                <a:lnTo>
                  <a:pt x="10" y="114"/>
                </a:lnTo>
                <a:lnTo>
                  <a:pt x="20" y="120"/>
                </a:lnTo>
                <a:lnTo>
                  <a:pt x="28" y="126"/>
                </a:lnTo>
                <a:lnTo>
                  <a:pt x="36" y="128"/>
                </a:lnTo>
                <a:lnTo>
                  <a:pt x="46" y="128"/>
                </a:lnTo>
                <a:lnTo>
                  <a:pt x="58" y="128"/>
                </a:lnTo>
                <a:lnTo>
                  <a:pt x="80" y="120"/>
                </a:lnTo>
                <a:lnTo>
                  <a:pt x="104" y="110"/>
                </a:lnTo>
                <a:lnTo>
                  <a:pt x="128" y="98"/>
                </a:lnTo>
                <a:lnTo>
                  <a:pt x="148" y="84"/>
                </a:lnTo>
                <a:lnTo>
                  <a:pt x="176" y="64"/>
                </a:lnTo>
                <a:lnTo>
                  <a:pt x="178" y="62"/>
                </a:lnTo>
                <a:lnTo>
                  <a:pt x="180" y="58"/>
                </a:lnTo>
                <a:lnTo>
                  <a:pt x="184" y="48"/>
                </a:lnTo>
                <a:lnTo>
                  <a:pt x="182" y="36"/>
                </a:lnTo>
                <a:lnTo>
                  <a:pt x="180" y="26"/>
                </a:lnTo>
                <a:lnTo>
                  <a:pt x="174" y="8"/>
                </a:lnTo>
                <a:lnTo>
                  <a:pt x="170" y="0"/>
                </a:lnTo>
                <a:close/>
              </a:path>
            </a:pathLst>
          </a:custGeom>
          <a:solidFill>
            <a:srgbClr val="CCECF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 flipV="1">
            <a:off x="4324350" y="4076700"/>
            <a:ext cx="1177925" cy="51435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69" name="Freeform 13"/>
          <p:cNvSpPr>
            <a:spLocks/>
          </p:cNvSpPr>
          <p:nvPr/>
        </p:nvSpPr>
        <p:spPr bwMode="auto">
          <a:xfrm>
            <a:off x="4987925" y="4073525"/>
            <a:ext cx="527050" cy="917575"/>
          </a:xfrm>
          <a:custGeom>
            <a:avLst/>
            <a:gdLst/>
            <a:ahLst/>
            <a:cxnLst>
              <a:cxn ang="0">
                <a:pos x="0" y="578"/>
              </a:cxn>
              <a:cxn ang="0">
                <a:pos x="272" y="50"/>
              </a:cxn>
              <a:cxn ang="0">
                <a:pos x="274" y="46"/>
              </a:cxn>
              <a:cxn ang="0">
                <a:pos x="282" y="34"/>
              </a:cxn>
              <a:cxn ang="0">
                <a:pos x="290" y="26"/>
              </a:cxn>
              <a:cxn ang="0">
                <a:pos x="300" y="18"/>
              </a:cxn>
              <a:cxn ang="0">
                <a:pos x="314" y="8"/>
              </a:cxn>
              <a:cxn ang="0">
                <a:pos x="332" y="0"/>
              </a:cxn>
            </a:cxnLst>
            <a:rect l="0" t="0" r="r" b="b"/>
            <a:pathLst>
              <a:path w="332" h="578">
                <a:moveTo>
                  <a:pt x="0" y="578"/>
                </a:moveTo>
                <a:lnTo>
                  <a:pt x="272" y="50"/>
                </a:lnTo>
                <a:lnTo>
                  <a:pt x="274" y="46"/>
                </a:lnTo>
                <a:lnTo>
                  <a:pt x="282" y="34"/>
                </a:lnTo>
                <a:lnTo>
                  <a:pt x="290" y="26"/>
                </a:lnTo>
                <a:lnTo>
                  <a:pt x="300" y="18"/>
                </a:lnTo>
                <a:lnTo>
                  <a:pt x="314" y="8"/>
                </a:lnTo>
                <a:lnTo>
                  <a:pt x="332" y="0"/>
                </a:lnTo>
              </a:path>
            </a:pathLst>
          </a:custGeom>
          <a:noFill/>
          <a:ln w="158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70" name="Freeform 14"/>
          <p:cNvSpPr>
            <a:spLocks/>
          </p:cNvSpPr>
          <p:nvPr/>
        </p:nvSpPr>
        <p:spPr bwMode="auto">
          <a:xfrm>
            <a:off x="4730750" y="3168650"/>
            <a:ext cx="206375" cy="168275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88" y="0"/>
              </a:cxn>
              <a:cxn ang="0">
                <a:pos x="96" y="0"/>
              </a:cxn>
              <a:cxn ang="0">
                <a:pos x="102" y="0"/>
              </a:cxn>
              <a:cxn ang="0">
                <a:pos x="112" y="4"/>
              </a:cxn>
              <a:cxn ang="0">
                <a:pos x="120" y="10"/>
              </a:cxn>
              <a:cxn ang="0">
                <a:pos x="126" y="20"/>
              </a:cxn>
              <a:cxn ang="0">
                <a:pos x="128" y="26"/>
              </a:cxn>
              <a:cxn ang="0">
                <a:pos x="130" y="34"/>
              </a:cxn>
              <a:cxn ang="0">
                <a:pos x="130" y="54"/>
              </a:cxn>
              <a:cxn ang="0">
                <a:pos x="44" y="106"/>
              </a:cxn>
              <a:cxn ang="0">
                <a:pos x="0" y="52"/>
              </a:cxn>
            </a:cxnLst>
            <a:rect l="0" t="0" r="r" b="b"/>
            <a:pathLst>
              <a:path w="130" h="106">
                <a:moveTo>
                  <a:pt x="0" y="52"/>
                </a:move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2" y="4"/>
                </a:lnTo>
                <a:lnTo>
                  <a:pt x="120" y="10"/>
                </a:lnTo>
                <a:lnTo>
                  <a:pt x="126" y="20"/>
                </a:lnTo>
                <a:lnTo>
                  <a:pt x="128" y="26"/>
                </a:lnTo>
                <a:lnTo>
                  <a:pt x="130" y="34"/>
                </a:lnTo>
                <a:lnTo>
                  <a:pt x="130" y="54"/>
                </a:lnTo>
                <a:lnTo>
                  <a:pt x="44" y="106"/>
                </a:lnTo>
                <a:lnTo>
                  <a:pt x="0" y="52"/>
                </a:lnTo>
                <a:close/>
              </a:path>
            </a:pathLst>
          </a:custGeom>
          <a:solidFill>
            <a:srgbClr val="13007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71" name="Freeform 15"/>
          <p:cNvSpPr>
            <a:spLocks/>
          </p:cNvSpPr>
          <p:nvPr/>
        </p:nvSpPr>
        <p:spPr bwMode="auto">
          <a:xfrm>
            <a:off x="4737100" y="3175000"/>
            <a:ext cx="206375" cy="168275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88" y="0"/>
              </a:cxn>
              <a:cxn ang="0">
                <a:pos x="96" y="0"/>
              </a:cxn>
              <a:cxn ang="0">
                <a:pos x="102" y="0"/>
              </a:cxn>
              <a:cxn ang="0">
                <a:pos x="112" y="4"/>
              </a:cxn>
              <a:cxn ang="0">
                <a:pos x="120" y="10"/>
              </a:cxn>
              <a:cxn ang="0">
                <a:pos x="126" y="20"/>
              </a:cxn>
              <a:cxn ang="0">
                <a:pos x="128" y="26"/>
              </a:cxn>
              <a:cxn ang="0">
                <a:pos x="130" y="34"/>
              </a:cxn>
              <a:cxn ang="0">
                <a:pos x="130" y="54"/>
              </a:cxn>
              <a:cxn ang="0">
                <a:pos x="44" y="106"/>
              </a:cxn>
              <a:cxn ang="0">
                <a:pos x="0" y="52"/>
              </a:cxn>
            </a:cxnLst>
            <a:rect l="0" t="0" r="r" b="b"/>
            <a:pathLst>
              <a:path w="130" h="106">
                <a:moveTo>
                  <a:pt x="0" y="52"/>
                </a:move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2" y="4"/>
                </a:lnTo>
                <a:lnTo>
                  <a:pt x="120" y="10"/>
                </a:lnTo>
                <a:lnTo>
                  <a:pt x="126" y="20"/>
                </a:lnTo>
                <a:lnTo>
                  <a:pt x="128" y="26"/>
                </a:lnTo>
                <a:lnTo>
                  <a:pt x="130" y="34"/>
                </a:lnTo>
                <a:lnTo>
                  <a:pt x="130" y="54"/>
                </a:lnTo>
                <a:lnTo>
                  <a:pt x="44" y="106"/>
                </a:lnTo>
                <a:lnTo>
                  <a:pt x="0" y="52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72" name="Freeform 16"/>
          <p:cNvSpPr>
            <a:spLocks/>
          </p:cNvSpPr>
          <p:nvPr/>
        </p:nvSpPr>
        <p:spPr bwMode="auto">
          <a:xfrm>
            <a:off x="4740275" y="3171825"/>
            <a:ext cx="196850" cy="155575"/>
          </a:xfrm>
          <a:custGeom>
            <a:avLst/>
            <a:gdLst/>
            <a:ahLst/>
            <a:cxnLst>
              <a:cxn ang="0">
                <a:pos x="36" y="98"/>
              </a:cxn>
              <a:cxn ang="0">
                <a:pos x="0" y="50"/>
              </a:cxn>
              <a:cxn ang="0">
                <a:pos x="86" y="0"/>
              </a:cxn>
              <a:cxn ang="0">
                <a:pos x="92" y="0"/>
              </a:cxn>
              <a:cxn ang="0">
                <a:pos x="100" y="0"/>
              </a:cxn>
              <a:cxn ang="0">
                <a:pos x="106" y="4"/>
              </a:cxn>
              <a:cxn ang="0">
                <a:pos x="114" y="8"/>
              </a:cxn>
              <a:cxn ang="0">
                <a:pos x="120" y="18"/>
              </a:cxn>
              <a:cxn ang="0">
                <a:pos x="124" y="30"/>
              </a:cxn>
              <a:cxn ang="0">
                <a:pos x="124" y="48"/>
              </a:cxn>
              <a:cxn ang="0">
                <a:pos x="36" y="98"/>
              </a:cxn>
            </a:cxnLst>
            <a:rect l="0" t="0" r="r" b="b"/>
            <a:pathLst>
              <a:path w="124" h="98">
                <a:moveTo>
                  <a:pt x="36" y="98"/>
                </a:moveTo>
                <a:lnTo>
                  <a:pt x="0" y="50"/>
                </a:lnTo>
                <a:lnTo>
                  <a:pt x="86" y="0"/>
                </a:lnTo>
                <a:lnTo>
                  <a:pt x="92" y="0"/>
                </a:lnTo>
                <a:lnTo>
                  <a:pt x="100" y="0"/>
                </a:lnTo>
                <a:lnTo>
                  <a:pt x="106" y="4"/>
                </a:lnTo>
                <a:lnTo>
                  <a:pt x="114" y="8"/>
                </a:lnTo>
                <a:lnTo>
                  <a:pt x="120" y="18"/>
                </a:lnTo>
                <a:lnTo>
                  <a:pt x="124" y="30"/>
                </a:lnTo>
                <a:lnTo>
                  <a:pt x="124" y="48"/>
                </a:lnTo>
                <a:lnTo>
                  <a:pt x="36" y="98"/>
                </a:lnTo>
                <a:close/>
              </a:path>
            </a:pathLst>
          </a:custGeom>
          <a:solidFill>
            <a:srgbClr val="371F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73" name="Freeform 17"/>
          <p:cNvSpPr>
            <a:spLocks/>
          </p:cNvSpPr>
          <p:nvPr/>
        </p:nvSpPr>
        <p:spPr bwMode="auto">
          <a:xfrm>
            <a:off x="4749800" y="3175000"/>
            <a:ext cx="184150" cy="142875"/>
          </a:xfrm>
          <a:custGeom>
            <a:avLst/>
            <a:gdLst/>
            <a:ahLst/>
            <a:cxnLst>
              <a:cxn ang="0">
                <a:pos x="30" y="90"/>
              </a:cxn>
              <a:cxn ang="0">
                <a:pos x="0" y="48"/>
              </a:cxn>
              <a:cxn ang="0">
                <a:pos x="84" y="0"/>
              </a:cxn>
              <a:cxn ang="0">
                <a:pos x="90" y="0"/>
              </a:cxn>
              <a:cxn ang="0">
                <a:pos x="96" y="0"/>
              </a:cxn>
              <a:cxn ang="0">
                <a:pos x="102" y="4"/>
              </a:cxn>
              <a:cxn ang="0">
                <a:pos x="108" y="8"/>
              </a:cxn>
              <a:cxn ang="0">
                <a:pos x="114" y="16"/>
              </a:cxn>
              <a:cxn ang="0">
                <a:pos x="116" y="26"/>
              </a:cxn>
              <a:cxn ang="0">
                <a:pos x="116" y="40"/>
              </a:cxn>
              <a:cxn ang="0">
                <a:pos x="30" y="90"/>
              </a:cxn>
            </a:cxnLst>
            <a:rect l="0" t="0" r="r" b="b"/>
            <a:pathLst>
              <a:path w="116" h="90">
                <a:moveTo>
                  <a:pt x="30" y="90"/>
                </a:moveTo>
                <a:lnTo>
                  <a:pt x="0" y="48"/>
                </a:lnTo>
                <a:lnTo>
                  <a:pt x="84" y="0"/>
                </a:lnTo>
                <a:lnTo>
                  <a:pt x="90" y="0"/>
                </a:lnTo>
                <a:lnTo>
                  <a:pt x="96" y="0"/>
                </a:lnTo>
                <a:lnTo>
                  <a:pt x="102" y="4"/>
                </a:lnTo>
                <a:lnTo>
                  <a:pt x="108" y="8"/>
                </a:lnTo>
                <a:lnTo>
                  <a:pt x="114" y="16"/>
                </a:lnTo>
                <a:lnTo>
                  <a:pt x="116" y="26"/>
                </a:lnTo>
                <a:lnTo>
                  <a:pt x="116" y="40"/>
                </a:lnTo>
                <a:lnTo>
                  <a:pt x="30" y="90"/>
                </a:lnTo>
                <a:close/>
              </a:path>
            </a:pathLst>
          </a:custGeom>
          <a:solidFill>
            <a:srgbClr val="5B41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74" name="Freeform 18"/>
          <p:cNvSpPr>
            <a:spLocks/>
          </p:cNvSpPr>
          <p:nvPr/>
        </p:nvSpPr>
        <p:spPr bwMode="auto">
          <a:xfrm>
            <a:off x="4759325" y="3175000"/>
            <a:ext cx="174625" cy="133350"/>
          </a:xfrm>
          <a:custGeom>
            <a:avLst/>
            <a:gdLst/>
            <a:ahLst/>
            <a:cxnLst>
              <a:cxn ang="0">
                <a:pos x="24" y="84"/>
              </a:cxn>
              <a:cxn ang="0">
                <a:pos x="0" y="48"/>
              </a:cxn>
              <a:cxn ang="0">
                <a:pos x="82" y="0"/>
              </a:cxn>
              <a:cxn ang="0">
                <a:pos x="86" y="2"/>
              </a:cxn>
              <a:cxn ang="0">
                <a:pos x="96" y="6"/>
              </a:cxn>
              <a:cxn ang="0">
                <a:pos x="102" y="10"/>
              </a:cxn>
              <a:cxn ang="0">
                <a:pos x="106" y="16"/>
              </a:cxn>
              <a:cxn ang="0">
                <a:pos x="110" y="24"/>
              </a:cxn>
              <a:cxn ang="0">
                <a:pos x="110" y="36"/>
              </a:cxn>
              <a:cxn ang="0">
                <a:pos x="24" y="84"/>
              </a:cxn>
            </a:cxnLst>
            <a:rect l="0" t="0" r="r" b="b"/>
            <a:pathLst>
              <a:path w="110" h="84">
                <a:moveTo>
                  <a:pt x="24" y="84"/>
                </a:moveTo>
                <a:lnTo>
                  <a:pt x="0" y="48"/>
                </a:lnTo>
                <a:lnTo>
                  <a:pt x="82" y="0"/>
                </a:lnTo>
                <a:lnTo>
                  <a:pt x="86" y="2"/>
                </a:lnTo>
                <a:lnTo>
                  <a:pt x="96" y="6"/>
                </a:lnTo>
                <a:lnTo>
                  <a:pt x="102" y="10"/>
                </a:lnTo>
                <a:lnTo>
                  <a:pt x="106" y="16"/>
                </a:lnTo>
                <a:lnTo>
                  <a:pt x="110" y="24"/>
                </a:lnTo>
                <a:lnTo>
                  <a:pt x="110" y="36"/>
                </a:lnTo>
                <a:lnTo>
                  <a:pt x="24" y="84"/>
                </a:lnTo>
                <a:close/>
              </a:path>
            </a:pathLst>
          </a:custGeom>
          <a:solidFill>
            <a:srgbClr val="8069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75" name="Freeform 19"/>
          <p:cNvSpPr>
            <a:spLocks/>
          </p:cNvSpPr>
          <p:nvPr/>
        </p:nvSpPr>
        <p:spPr bwMode="auto">
          <a:xfrm>
            <a:off x="4768850" y="3178175"/>
            <a:ext cx="161925" cy="120650"/>
          </a:xfrm>
          <a:custGeom>
            <a:avLst/>
            <a:gdLst/>
            <a:ahLst/>
            <a:cxnLst>
              <a:cxn ang="0">
                <a:pos x="18" y="76"/>
              </a:cxn>
              <a:cxn ang="0">
                <a:pos x="0" y="48"/>
              </a:cxn>
              <a:cxn ang="0">
                <a:pos x="80" y="0"/>
              </a:cxn>
              <a:cxn ang="0">
                <a:pos x="84" y="2"/>
              </a:cxn>
              <a:cxn ang="0">
                <a:pos x="92" y="6"/>
              </a:cxn>
              <a:cxn ang="0">
                <a:pos x="96" y="10"/>
              </a:cxn>
              <a:cxn ang="0">
                <a:pos x="100" y="14"/>
              </a:cxn>
              <a:cxn ang="0">
                <a:pos x="102" y="20"/>
              </a:cxn>
              <a:cxn ang="0">
                <a:pos x="102" y="28"/>
              </a:cxn>
              <a:cxn ang="0">
                <a:pos x="18" y="76"/>
              </a:cxn>
            </a:cxnLst>
            <a:rect l="0" t="0" r="r" b="b"/>
            <a:pathLst>
              <a:path w="102" h="76">
                <a:moveTo>
                  <a:pt x="18" y="76"/>
                </a:moveTo>
                <a:lnTo>
                  <a:pt x="0" y="48"/>
                </a:lnTo>
                <a:lnTo>
                  <a:pt x="80" y="0"/>
                </a:lnTo>
                <a:lnTo>
                  <a:pt x="84" y="2"/>
                </a:lnTo>
                <a:lnTo>
                  <a:pt x="92" y="6"/>
                </a:lnTo>
                <a:lnTo>
                  <a:pt x="96" y="10"/>
                </a:lnTo>
                <a:lnTo>
                  <a:pt x="100" y="14"/>
                </a:lnTo>
                <a:lnTo>
                  <a:pt x="102" y="20"/>
                </a:lnTo>
                <a:lnTo>
                  <a:pt x="102" y="28"/>
                </a:lnTo>
                <a:lnTo>
                  <a:pt x="18" y="76"/>
                </a:lnTo>
                <a:close/>
              </a:path>
            </a:pathLst>
          </a:custGeom>
          <a:solidFill>
            <a:srgbClr val="A996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76" name="Freeform 20"/>
          <p:cNvSpPr>
            <a:spLocks/>
          </p:cNvSpPr>
          <p:nvPr/>
        </p:nvSpPr>
        <p:spPr bwMode="auto">
          <a:xfrm>
            <a:off x="4778375" y="3178175"/>
            <a:ext cx="152400" cy="107950"/>
          </a:xfrm>
          <a:custGeom>
            <a:avLst/>
            <a:gdLst/>
            <a:ahLst/>
            <a:cxnLst>
              <a:cxn ang="0">
                <a:pos x="12" y="68"/>
              </a:cxn>
              <a:cxn ang="0">
                <a:pos x="0" y="48"/>
              </a:cxn>
              <a:cxn ang="0">
                <a:pos x="78" y="0"/>
              </a:cxn>
              <a:cxn ang="0">
                <a:pos x="88" y="8"/>
              </a:cxn>
              <a:cxn ang="0">
                <a:pos x="94" y="14"/>
              </a:cxn>
              <a:cxn ang="0">
                <a:pos x="96" y="18"/>
              </a:cxn>
              <a:cxn ang="0">
                <a:pos x="96" y="22"/>
              </a:cxn>
              <a:cxn ang="0">
                <a:pos x="12" y="68"/>
              </a:cxn>
            </a:cxnLst>
            <a:rect l="0" t="0" r="r" b="b"/>
            <a:pathLst>
              <a:path w="96" h="68">
                <a:moveTo>
                  <a:pt x="12" y="68"/>
                </a:moveTo>
                <a:lnTo>
                  <a:pt x="0" y="48"/>
                </a:lnTo>
                <a:lnTo>
                  <a:pt x="78" y="0"/>
                </a:lnTo>
                <a:lnTo>
                  <a:pt x="88" y="8"/>
                </a:lnTo>
                <a:lnTo>
                  <a:pt x="94" y="14"/>
                </a:lnTo>
                <a:lnTo>
                  <a:pt x="96" y="18"/>
                </a:lnTo>
                <a:lnTo>
                  <a:pt x="96" y="22"/>
                </a:lnTo>
                <a:lnTo>
                  <a:pt x="12" y="68"/>
                </a:lnTo>
                <a:close/>
              </a:path>
            </a:pathLst>
          </a:custGeom>
          <a:solidFill>
            <a:srgbClr val="D4C8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77" name="Freeform 21"/>
          <p:cNvSpPr>
            <a:spLocks/>
          </p:cNvSpPr>
          <p:nvPr/>
        </p:nvSpPr>
        <p:spPr bwMode="auto">
          <a:xfrm>
            <a:off x="4784725" y="3181350"/>
            <a:ext cx="146050" cy="95250"/>
          </a:xfrm>
          <a:custGeom>
            <a:avLst/>
            <a:gdLst/>
            <a:ahLst/>
            <a:cxnLst>
              <a:cxn ang="0">
                <a:pos x="92" y="16"/>
              </a:cxn>
              <a:cxn ang="0">
                <a:pos x="8" y="60"/>
              </a:cxn>
              <a:cxn ang="0">
                <a:pos x="0" y="46"/>
              </a:cxn>
              <a:cxn ang="0">
                <a:pos x="78" y="0"/>
              </a:cxn>
              <a:cxn ang="0">
                <a:pos x="92" y="16"/>
              </a:cxn>
            </a:cxnLst>
            <a:rect l="0" t="0" r="r" b="b"/>
            <a:pathLst>
              <a:path w="92" h="60">
                <a:moveTo>
                  <a:pt x="92" y="16"/>
                </a:moveTo>
                <a:lnTo>
                  <a:pt x="8" y="60"/>
                </a:lnTo>
                <a:lnTo>
                  <a:pt x="0" y="46"/>
                </a:lnTo>
                <a:lnTo>
                  <a:pt x="78" y="0"/>
                </a:lnTo>
                <a:lnTo>
                  <a:pt x="92" y="1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78" name="Freeform 22"/>
          <p:cNvSpPr>
            <a:spLocks/>
          </p:cNvSpPr>
          <p:nvPr/>
        </p:nvSpPr>
        <p:spPr bwMode="auto">
          <a:xfrm>
            <a:off x="4714875" y="3254375"/>
            <a:ext cx="101600" cy="111125"/>
          </a:xfrm>
          <a:custGeom>
            <a:avLst/>
            <a:gdLst/>
            <a:ahLst/>
            <a:cxnLst>
              <a:cxn ang="0">
                <a:pos x="46" y="68"/>
              </a:cxn>
              <a:cxn ang="0">
                <a:pos x="52" y="64"/>
              </a:cxn>
              <a:cxn ang="0">
                <a:pos x="56" y="60"/>
              </a:cxn>
              <a:cxn ang="0">
                <a:pos x="60" y="54"/>
              </a:cxn>
              <a:cxn ang="0">
                <a:pos x="64" y="48"/>
              </a:cxn>
              <a:cxn ang="0">
                <a:pos x="64" y="42"/>
              </a:cxn>
              <a:cxn ang="0">
                <a:pos x="64" y="36"/>
              </a:cxn>
              <a:cxn ang="0">
                <a:pos x="64" y="28"/>
              </a:cxn>
              <a:cxn ang="0">
                <a:pos x="62" y="22"/>
              </a:cxn>
              <a:cxn ang="0">
                <a:pos x="58" y="16"/>
              </a:cxn>
              <a:cxn ang="0">
                <a:pos x="54" y="10"/>
              </a:cxn>
              <a:cxn ang="0">
                <a:pos x="48" y="6"/>
              </a:cxn>
              <a:cxn ang="0">
                <a:pos x="42" y="2"/>
              </a:cxn>
              <a:cxn ang="0">
                <a:pos x="36" y="2"/>
              </a:cxn>
              <a:cxn ang="0">
                <a:pos x="30" y="0"/>
              </a:cxn>
              <a:cxn ang="0">
                <a:pos x="24" y="0"/>
              </a:cxn>
              <a:cxn ang="0">
                <a:pos x="18" y="4"/>
              </a:cxn>
              <a:cxn ang="0">
                <a:pos x="12" y="6"/>
              </a:cxn>
              <a:cxn ang="0">
                <a:pos x="8" y="10"/>
              </a:cxn>
              <a:cxn ang="0">
                <a:pos x="4" y="16"/>
              </a:cxn>
              <a:cxn ang="0">
                <a:pos x="0" y="22"/>
              </a:cxn>
              <a:cxn ang="0">
                <a:pos x="0" y="28"/>
              </a:cxn>
              <a:cxn ang="0">
                <a:pos x="0" y="36"/>
              </a:cxn>
              <a:cxn ang="0">
                <a:pos x="0" y="42"/>
              </a:cxn>
              <a:cxn ang="0">
                <a:pos x="2" y="48"/>
              </a:cxn>
              <a:cxn ang="0">
                <a:pos x="6" y="54"/>
              </a:cxn>
              <a:cxn ang="0">
                <a:pos x="10" y="60"/>
              </a:cxn>
              <a:cxn ang="0">
                <a:pos x="16" y="64"/>
              </a:cxn>
              <a:cxn ang="0">
                <a:pos x="22" y="68"/>
              </a:cxn>
              <a:cxn ang="0">
                <a:pos x="28" y="70"/>
              </a:cxn>
              <a:cxn ang="0">
                <a:pos x="34" y="70"/>
              </a:cxn>
              <a:cxn ang="0">
                <a:pos x="40" y="70"/>
              </a:cxn>
              <a:cxn ang="0">
                <a:pos x="46" y="68"/>
              </a:cxn>
            </a:cxnLst>
            <a:rect l="0" t="0" r="r" b="b"/>
            <a:pathLst>
              <a:path w="64" h="70">
                <a:moveTo>
                  <a:pt x="46" y="68"/>
                </a:moveTo>
                <a:lnTo>
                  <a:pt x="52" y="64"/>
                </a:lnTo>
                <a:lnTo>
                  <a:pt x="56" y="60"/>
                </a:lnTo>
                <a:lnTo>
                  <a:pt x="60" y="54"/>
                </a:lnTo>
                <a:lnTo>
                  <a:pt x="64" y="48"/>
                </a:lnTo>
                <a:lnTo>
                  <a:pt x="64" y="42"/>
                </a:lnTo>
                <a:lnTo>
                  <a:pt x="64" y="36"/>
                </a:lnTo>
                <a:lnTo>
                  <a:pt x="64" y="28"/>
                </a:lnTo>
                <a:lnTo>
                  <a:pt x="62" y="22"/>
                </a:lnTo>
                <a:lnTo>
                  <a:pt x="58" y="16"/>
                </a:lnTo>
                <a:lnTo>
                  <a:pt x="54" y="10"/>
                </a:lnTo>
                <a:lnTo>
                  <a:pt x="48" y="6"/>
                </a:lnTo>
                <a:lnTo>
                  <a:pt x="42" y="2"/>
                </a:lnTo>
                <a:lnTo>
                  <a:pt x="36" y="2"/>
                </a:lnTo>
                <a:lnTo>
                  <a:pt x="30" y="0"/>
                </a:lnTo>
                <a:lnTo>
                  <a:pt x="24" y="0"/>
                </a:lnTo>
                <a:lnTo>
                  <a:pt x="18" y="4"/>
                </a:lnTo>
                <a:lnTo>
                  <a:pt x="12" y="6"/>
                </a:lnTo>
                <a:lnTo>
                  <a:pt x="8" y="10"/>
                </a:lnTo>
                <a:lnTo>
                  <a:pt x="4" y="16"/>
                </a:lnTo>
                <a:lnTo>
                  <a:pt x="0" y="22"/>
                </a:lnTo>
                <a:lnTo>
                  <a:pt x="0" y="28"/>
                </a:lnTo>
                <a:lnTo>
                  <a:pt x="0" y="36"/>
                </a:lnTo>
                <a:lnTo>
                  <a:pt x="0" y="42"/>
                </a:lnTo>
                <a:lnTo>
                  <a:pt x="2" y="48"/>
                </a:lnTo>
                <a:lnTo>
                  <a:pt x="6" y="54"/>
                </a:lnTo>
                <a:lnTo>
                  <a:pt x="10" y="60"/>
                </a:lnTo>
                <a:lnTo>
                  <a:pt x="16" y="64"/>
                </a:lnTo>
                <a:lnTo>
                  <a:pt x="22" y="68"/>
                </a:lnTo>
                <a:lnTo>
                  <a:pt x="28" y="70"/>
                </a:lnTo>
                <a:lnTo>
                  <a:pt x="34" y="70"/>
                </a:lnTo>
                <a:lnTo>
                  <a:pt x="40" y="70"/>
                </a:lnTo>
                <a:lnTo>
                  <a:pt x="46" y="68"/>
                </a:lnTo>
                <a:close/>
              </a:path>
            </a:pathLst>
          </a:custGeom>
          <a:solidFill>
            <a:srgbClr val="13007C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79" name="Freeform 23"/>
          <p:cNvSpPr>
            <a:spLocks/>
          </p:cNvSpPr>
          <p:nvPr/>
        </p:nvSpPr>
        <p:spPr bwMode="auto">
          <a:xfrm>
            <a:off x="5232400" y="2168525"/>
            <a:ext cx="1428750" cy="873125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858" y="0"/>
              </a:cxn>
              <a:cxn ang="0">
                <a:pos x="866" y="0"/>
              </a:cxn>
              <a:cxn ang="0">
                <a:pos x="874" y="0"/>
              </a:cxn>
              <a:cxn ang="0">
                <a:pos x="882" y="2"/>
              </a:cxn>
              <a:cxn ang="0">
                <a:pos x="890" y="8"/>
              </a:cxn>
              <a:cxn ang="0">
                <a:pos x="896" y="18"/>
              </a:cxn>
              <a:cxn ang="0">
                <a:pos x="900" y="26"/>
              </a:cxn>
              <a:cxn ang="0">
                <a:pos x="900" y="34"/>
              </a:cxn>
              <a:cxn ang="0">
                <a:pos x="900" y="54"/>
              </a:cxn>
              <a:cxn ang="0">
                <a:pos x="42" y="550"/>
              </a:cxn>
              <a:cxn ang="0">
                <a:pos x="0" y="496"/>
              </a:cxn>
            </a:cxnLst>
            <a:rect l="0" t="0" r="r" b="b"/>
            <a:pathLst>
              <a:path w="900" h="550">
                <a:moveTo>
                  <a:pt x="0" y="496"/>
                </a:moveTo>
                <a:lnTo>
                  <a:pt x="858" y="0"/>
                </a:lnTo>
                <a:lnTo>
                  <a:pt x="866" y="0"/>
                </a:lnTo>
                <a:lnTo>
                  <a:pt x="874" y="0"/>
                </a:lnTo>
                <a:lnTo>
                  <a:pt x="882" y="2"/>
                </a:lnTo>
                <a:lnTo>
                  <a:pt x="890" y="8"/>
                </a:lnTo>
                <a:lnTo>
                  <a:pt x="896" y="18"/>
                </a:lnTo>
                <a:lnTo>
                  <a:pt x="900" y="26"/>
                </a:lnTo>
                <a:lnTo>
                  <a:pt x="900" y="34"/>
                </a:lnTo>
                <a:lnTo>
                  <a:pt x="900" y="54"/>
                </a:lnTo>
                <a:lnTo>
                  <a:pt x="42" y="550"/>
                </a:lnTo>
                <a:lnTo>
                  <a:pt x="0" y="496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80" name="Freeform 24"/>
          <p:cNvSpPr>
            <a:spLocks/>
          </p:cNvSpPr>
          <p:nvPr/>
        </p:nvSpPr>
        <p:spPr bwMode="auto">
          <a:xfrm>
            <a:off x="5238750" y="2174875"/>
            <a:ext cx="1428750" cy="873125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858" y="0"/>
              </a:cxn>
              <a:cxn ang="0">
                <a:pos x="866" y="0"/>
              </a:cxn>
              <a:cxn ang="0">
                <a:pos x="874" y="0"/>
              </a:cxn>
              <a:cxn ang="0">
                <a:pos x="882" y="2"/>
              </a:cxn>
              <a:cxn ang="0">
                <a:pos x="890" y="8"/>
              </a:cxn>
              <a:cxn ang="0">
                <a:pos x="896" y="18"/>
              </a:cxn>
              <a:cxn ang="0">
                <a:pos x="900" y="26"/>
              </a:cxn>
              <a:cxn ang="0">
                <a:pos x="900" y="34"/>
              </a:cxn>
              <a:cxn ang="0">
                <a:pos x="900" y="54"/>
              </a:cxn>
              <a:cxn ang="0">
                <a:pos x="42" y="550"/>
              </a:cxn>
              <a:cxn ang="0">
                <a:pos x="0" y="496"/>
              </a:cxn>
            </a:cxnLst>
            <a:rect l="0" t="0" r="r" b="b"/>
            <a:pathLst>
              <a:path w="900" h="550">
                <a:moveTo>
                  <a:pt x="0" y="496"/>
                </a:moveTo>
                <a:lnTo>
                  <a:pt x="858" y="0"/>
                </a:lnTo>
                <a:lnTo>
                  <a:pt x="866" y="0"/>
                </a:lnTo>
                <a:lnTo>
                  <a:pt x="874" y="0"/>
                </a:lnTo>
                <a:lnTo>
                  <a:pt x="882" y="2"/>
                </a:lnTo>
                <a:lnTo>
                  <a:pt x="890" y="8"/>
                </a:lnTo>
                <a:lnTo>
                  <a:pt x="896" y="18"/>
                </a:lnTo>
                <a:lnTo>
                  <a:pt x="900" y="26"/>
                </a:lnTo>
                <a:lnTo>
                  <a:pt x="900" y="34"/>
                </a:lnTo>
                <a:lnTo>
                  <a:pt x="900" y="54"/>
                </a:lnTo>
                <a:lnTo>
                  <a:pt x="42" y="550"/>
                </a:lnTo>
                <a:lnTo>
                  <a:pt x="0" y="496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81" name="Freeform 25"/>
          <p:cNvSpPr>
            <a:spLocks/>
          </p:cNvSpPr>
          <p:nvPr/>
        </p:nvSpPr>
        <p:spPr bwMode="auto">
          <a:xfrm>
            <a:off x="5241925" y="2168525"/>
            <a:ext cx="1419225" cy="863600"/>
          </a:xfrm>
          <a:custGeom>
            <a:avLst/>
            <a:gdLst/>
            <a:ahLst/>
            <a:cxnLst>
              <a:cxn ang="0">
                <a:pos x="856" y="0"/>
              </a:cxn>
              <a:cxn ang="0">
                <a:pos x="864" y="0"/>
              </a:cxn>
              <a:cxn ang="0">
                <a:pos x="870" y="2"/>
              </a:cxn>
              <a:cxn ang="0">
                <a:pos x="878" y="4"/>
              </a:cxn>
              <a:cxn ang="0">
                <a:pos x="884" y="10"/>
              </a:cxn>
              <a:cxn ang="0">
                <a:pos x="890" y="18"/>
              </a:cxn>
              <a:cxn ang="0">
                <a:pos x="894" y="32"/>
              </a:cxn>
              <a:cxn ang="0">
                <a:pos x="894" y="48"/>
              </a:cxn>
              <a:cxn ang="0">
                <a:pos x="36" y="544"/>
              </a:cxn>
              <a:cxn ang="0">
                <a:pos x="0" y="496"/>
              </a:cxn>
              <a:cxn ang="0">
                <a:pos x="856" y="0"/>
              </a:cxn>
            </a:cxnLst>
            <a:rect l="0" t="0" r="r" b="b"/>
            <a:pathLst>
              <a:path w="894" h="544">
                <a:moveTo>
                  <a:pt x="856" y="0"/>
                </a:moveTo>
                <a:lnTo>
                  <a:pt x="864" y="0"/>
                </a:lnTo>
                <a:lnTo>
                  <a:pt x="870" y="2"/>
                </a:lnTo>
                <a:lnTo>
                  <a:pt x="878" y="4"/>
                </a:lnTo>
                <a:lnTo>
                  <a:pt x="884" y="10"/>
                </a:lnTo>
                <a:lnTo>
                  <a:pt x="890" y="18"/>
                </a:lnTo>
                <a:lnTo>
                  <a:pt x="894" y="32"/>
                </a:lnTo>
                <a:lnTo>
                  <a:pt x="894" y="48"/>
                </a:lnTo>
                <a:lnTo>
                  <a:pt x="36" y="544"/>
                </a:lnTo>
                <a:lnTo>
                  <a:pt x="0" y="496"/>
                </a:lnTo>
                <a:lnTo>
                  <a:pt x="856" y="0"/>
                </a:lnTo>
                <a:close/>
              </a:path>
            </a:pathLst>
          </a:custGeom>
          <a:solidFill>
            <a:srgbClr val="FD2D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82" name="Freeform 26"/>
          <p:cNvSpPr>
            <a:spLocks/>
          </p:cNvSpPr>
          <p:nvPr/>
        </p:nvSpPr>
        <p:spPr bwMode="auto">
          <a:xfrm>
            <a:off x="5251450" y="2171700"/>
            <a:ext cx="1409700" cy="850900"/>
          </a:xfrm>
          <a:custGeom>
            <a:avLst/>
            <a:gdLst/>
            <a:ahLst/>
            <a:cxnLst>
              <a:cxn ang="0">
                <a:pos x="854" y="0"/>
              </a:cxn>
              <a:cxn ang="0">
                <a:pos x="860" y="0"/>
              </a:cxn>
              <a:cxn ang="0">
                <a:pos x="866" y="2"/>
              </a:cxn>
              <a:cxn ang="0">
                <a:pos x="872" y="4"/>
              </a:cxn>
              <a:cxn ang="0">
                <a:pos x="880" y="10"/>
              </a:cxn>
              <a:cxn ang="0">
                <a:pos x="884" y="16"/>
              </a:cxn>
              <a:cxn ang="0">
                <a:pos x="888" y="26"/>
              </a:cxn>
              <a:cxn ang="0">
                <a:pos x="888" y="42"/>
              </a:cxn>
              <a:cxn ang="0">
                <a:pos x="32" y="536"/>
              </a:cxn>
              <a:cxn ang="0">
                <a:pos x="0" y="494"/>
              </a:cxn>
              <a:cxn ang="0">
                <a:pos x="854" y="0"/>
              </a:cxn>
            </a:cxnLst>
            <a:rect l="0" t="0" r="r" b="b"/>
            <a:pathLst>
              <a:path w="888" h="536">
                <a:moveTo>
                  <a:pt x="854" y="0"/>
                </a:moveTo>
                <a:lnTo>
                  <a:pt x="860" y="0"/>
                </a:lnTo>
                <a:lnTo>
                  <a:pt x="866" y="2"/>
                </a:lnTo>
                <a:lnTo>
                  <a:pt x="872" y="4"/>
                </a:lnTo>
                <a:lnTo>
                  <a:pt x="880" y="10"/>
                </a:lnTo>
                <a:lnTo>
                  <a:pt x="884" y="16"/>
                </a:lnTo>
                <a:lnTo>
                  <a:pt x="888" y="26"/>
                </a:lnTo>
                <a:lnTo>
                  <a:pt x="888" y="42"/>
                </a:lnTo>
                <a:lnTo>
                  <a:pt x="32" y="536"/>
                </a:lnTo>
                <a:lnTo>
                  <a:pt x="0" y="494"/>
                </a:lnTo>
                <a:lnTo>
                  <a:pt x="854" y="0"/>
                </a:lnTo>
                <a:close/>
              </a:path>
            </a:pathLst>
          </a:custGeom>
          <a:solidFill>
            <a:srgbClr val="FC563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83" name="Freeform 27"/>
          <p:cNvSpPr>
            <a:spLocks/>
          </p:cNvSpPr>
          <p:nvPr/>
        </p:nvSpPr>
        <p:spPr bwMode="auto">
          <a:xfrm>
            <a:off x="5260975" y="2171700"/>
            <a:ext cx="1397000" cy="838200"/>
          </a:xfrm>
          <a:custGeom>
            <a:avLst/>
            <a:gdLst/>
            <a:ahLst/>
            <a:cxnLst>
              <a:cxn ang="0">
                <a:pos x="852" y="0"/>
              </a:cxn>
              <a:cxn ang="0">
                <a:pos x="858" y="2"/>
              </a:cxn>
              <a:cxn ang="0">
                <a:pos x="868" y="6"/>
              </a:cxn>
              <a:cxn ang="0">
                <a:pos x="874" y="10"/>
              </a:cxn>
              <a:cxn ang="0">
                <a:pos x="878" y="16"/>
              </a:cxn>
              <a:cxn ang="0">
                <a:pos x="880" y="24"/>
              </a:cxn>
              <a:cxn ang="0">
                <a:pos x="880" y="36"/>
              </a:cxn>
              <a:cxn ang="0">
                <a:pos x="26" y="528"/>
              </a:cxn>
              <a:cxn ang="0">
                <a:pos x="0" y="494"/>
              </a:cxn>
              <a:cxn ang="0">
                <a:pos x="852" y="0"/>
              </a:cxn>
            </a:cxnLst>
            <a:rect l="0" t="0" r="r" b="b"/>
            <a:pathLst>
              <a:path w="880" h="528">
                <a:moveTo>
                  <a:pt x="852" y="0"/>
                </a:moveTo>
                <a:lnTo>
                  <a:pt x="858" y="2"/>
                </a:lnTo>
                <a:lnTo>
                  <a:pt x="868" y="6"/>
                </a:lnTo>
                <a:lnTo>
                  <a:pt x="874" y="10"/>
                </a:lnTo>
                <a:lnTo>
                  <a:pt x="878" y="16"/>
                </a:lnTo>
                <a:lnTo>
                  <a:pt x="880" y="24"/>
                </a:lnTo>
                <a:lnTo>
                  <a:pt x="880" y="36"/>
                </a:lnTo>
                <a:lnTo>
                  <a:pt x="26" y="528"/>
                </a:lnTo>
                <a:lnTo>
                  <a:pt x="0" y="494"/>
                </a:lnTo>
                <a:lnTo>
                  <a:pt x="852" y="0"/>
                </a:lnTo>
                <a:close/>
              </a:path>
            </a:pathLst>
          </a:custGeom>
          <a:solidFill>
            <a:srgbClr val="FB805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84" name="Freeform 28"/>
          <p:cNvSpPr>
            <a:spLocks/>
          </p:cNvSpPr>
          <p:nvPr/>
        </p:nvSpPr>
        <p:spPr bwMode="auto">
          <a:xfrm>
            <a:off x="5273675" y="2174875"/>
            <a:ext cx="1384300" cy="825500"/>
          </a:xfrm>
          <a:custGeom>
            <a:avLst/>
            <a:gdLst/>
            <a:ahLst/>
            <a:cxnLst>
              <a:cxn ang="0">
                <a:pos x="850" y="0"/>
              </a:cxn>
              <a:cxn ang="0">
                <a:pos x="852" y="0"/>
              </a:cxn>
              <a:cxn ang="0">
                <a:pos x="862" y="6"/>
              </a:cxn>
              <a:cxn ang="0">
                <a:pos x="866" y="10"/>
              </a:cxn>
              <a:cxn ang="0">
                <a:pos x="870" y="14"/>
              </a:cxn>
              <a:cxn ang="0">
                <a:pos x="872" y="20"/>
              </a:cxn>
              <a:cxn ang="0">
                <a:pos x="872" y="28"/>
              </a:cxn>
              <a:cxn ang="0">
                <a:pos x="18" y="520"/>
              </a:cxn>
              <a:cxn ang="0">
                <a:pos x="0" y="492"/>
              </a:cxn>
              <a:cxn ang="0">
                <a:pos x="850" y="0"/>
              </a:cxn>
            </a:cxnLst>
            <a:rect l="0" t="0" r="r" b="b"/>
            <a:pathLst>
              <a:path w="872" h="520">
                <a:moveTo>
                  <a:pt x="850" y="0"/>
                </a:moveTo>
                <a:lnTo>
                  <a:pt x="852" y="0"/>
                </a:lnTo>
                <a:lnTo>
                  <a:pt x="862" y="6"/>
                </a:lnTo>
                <a:lnTo>
                  <a:pt x="866" y="10"/>
                </a:lnTo>
                <a:lnTo>
                  <a:pt x="870" y="14"/>
                </a:lnTo>
                <a:lnTo>
                  <a:pt x="872" y="20"/>
                </a:lnTo>
                <a:lnTo>
                  <a:pt x="872" y="28"/>
                </a:lnTo>
                <a:lnTo>
                  <a:pt x="18" y="520"/>
                </a:lnTo>
                <a:lnTo>
                  <a:pt x="0" y="492"/>
                </a:lnTo>
                <a:lnTo>
                  <a:pt x="850" y="0"/>
                </a:lnTo>
                <a:close/>
              </a:path>
            </a:pathLst>
          </a:custGeom>
          <a:solidFill>
            <a:srgbClr val="FCAB8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85" name="Freeform 29"/>
          <p:cNvSpPr>
            <a:spLocks/>
          </p:cNvSpPr>
          <p:nvPr/>
        </p:nvSpPr>
        <p:spPr bwMode="auto">
          <a:xfrm>
            <a:off x="5283200" y="2174875"/>
            <a:ext cx="1374775" cy="815975"/>
          </a:xfrm>
          <a:custGeom>
            <a:avLst/>
            <a:gdLst/>
            <a:ahLst/>
            <a:cxnLst>
              <a:cxn ang="0">
                <a:pos x="848" y="0"/>
              </a:cxn>
              <a:cxn ang="0">
                <a:pos x="856" y="8"/>
              </a:cxn>
              <a:cxn ang="0">
                <a:pos x="864" y="14"/>
              </a:cxn>
              <a:cxn ang="0">
                <a:pos x="864" y="18"/>
              </a:cxn>
              <a:cxn ang="0">
                <a:pos x="866" y="22"/>
              </a:cxn>
              <a:cxn ang="0">
                <a:pos x="12" y="514"/>
              </a:cxn>
              <a:cxn ang="0">
                <a:pos x="0" y="492"/>
              </a:cxn>
              <a:cxn ang="0">
                <a:pos x="848" y="0"/>
              </a:cxn>
            </a:cxnLst>
            <a:rect l="0" t="0" r="r" b="b"/>
            <a:pathLst>
              <a:path w="866" h="514">
                <a:moveTo>
                  <a:pt x="848" y="0"/>
                </a:moveTo>
                <a:lnTo>
                  <a:pt x="856" y="8"/>
                </a:lnTo>
                <a:lnTo>
                  <a:pt x="864" y="14"/>
                </a:lnTo>
                <a:lnTo>
                  <a:pt x="864" y="18"/>
                </a:lnTo>
                <a:lnTo>
                  <a:pt x="866" y="22"/>
                </a:lnTo>
                <a:lnTo>
                  <a:pt x="12" y="514"/>
                </a:lnTo>
                <a:lnTo>
                  <a:pt x="0" y="492"/>
                </a:lnTo>
                <a:lnTo>
                  <a:pt x="848" y="0"/>
                </a:lnTo>
                <a:close/>
              </a:path>
            </a:pathLst>
          </a:custGeom>
          <a:solidFill>
            <a:srgbClr val="FDD5C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86" name="Freeform 30"/>
          <p:cNvSpPr>
            <a:spLocks/>
          </p:cNvSpPr>
          <p:nvPr/>
        </p:nvSpPr>
        <p:spPr bwMode="auto">
          <a:xfrm>
            <a:off x="5292725" y="2178050"/>
            <a:ext cx="1362075" cy="800100"/>
          </a:xfrm>
          <a:custGeom>
            <a:avLst/>
            <a:gdLst/>
            <a:ahLst/>
            <a:cxnLst>
              <a:cxn ang="0">
                <a:pos x="858" y="14"/>
              </a:cxn>
              <a:cxn ang="0">
                <a:pos x="8" y="504"/>
              </a:cxn>
              <a:cxn ang="0">
                <a:pos x="0" y="490"/>
              </a:cxn>
              <a:cxn ang="0">
                <a:pos x="846" y="0"/>
              </a:cxn>
              <a:cxn ang="0">
                <a:pos x="858" y="14"/>
              </a:cxn>
            </a:cxnLst>
            <a:rect l="0" t="0" r="r" b="b"/>
            <a:pathLst>
              <a:path w="858" h="504">
                <a:moveTo>
                  <a:pt x="858" y="14"/>
                </a:moveTo>
                <a:lnTo>
                  <a:pt x="8" y="504"/>
                </a:lnTo>
                <a:lnTo>
                  <a:pt x="0" y="490"/>
                </a:lnTo>
                <a:lnTo>
                  <a:pt x="846" y="0"/>
                </a:lnTo>
                <a:lnTo>
                  <a:pt x="858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87" name="Freeform 31"/>
          <p:cNvSpPr>
            <a:spLocks/>
          </p:cNvSpPr>
          <p:nvPr/>
        </p:nvSpPr>
        <p:spPr bwMode="auto">
          <a:xfrm>
            <a:off x="5219700" y="2949575"/>
            <a:ext cx="104775" cy="111125"/>
          </a:xfrm>
          <a:custGeom>
            <a:avLst/>
            <a:gdLst/>
            <a:ahLst/>
            <a:cxnLst>
              <a:cxn ang="0">
                <a:pos x="46" y="68"/>
              </a:cxn>
              <a:cxn ang="0">
                <a:pos x="52" y="64"/>
              </a:cxn>
              <a:cxn ang="0">
                <a:pos x="58" y="60"/>
              </a:cxn>
              <a:cxn ang="0">
                <a:pos x="60" y="54"/>
              </a:cxn>
              <a:cxn ang="0">
                <a:pos x="64" y="48"/>
              </a:cxn>
              <a:cxn ang="0">
                <a:pos x="64" y="42"/>
              </a:cxn>
              <a:cxn ang="0">
                <a:pos x="66" y="36"/>
              </a:cxn>
              <a:cxn ang="0">
                <a:pos x="64" y="28"/>
              </a:cxn>
              <a:cxn ang="0">
                <a:pos x="62" y="22"/>
              </a:cxn>
              <a:cxn ang="0">
                <a:pos x="58" y="16"/>
              </a:cxn>
              <a:cxn ang="0">
                <a:pos x="54" y="10"/>
              </a:cxn>
              <a:cxn ang="0">
                <a:pos x="48" y="6"/>
              </a:cxn>
              <a:cxn ang="0">
                <a:pos x="42" y="2"/>
              </a:cxn>
              <a:cxn ang="0">
                <a:pos x="36" y="0"/>
              </a:cxn>
              <a:cxn ang="0">
                <a:pos x="30" y="0"/>
              </a:cxn>
              <a:cxn ang="0">
                <a:pos x="24" y="0"/>
              </a:cxn>
              <a:cxn ang="0">
                <a:pos x="18" y="2"/>
              </a:cxn>
              <a:cxn ang="0">
                <a:pos x="12" y="6"/>
              </a:cxn>
              <a:cxn ang="0">
                <a:pos x="8" y="10"/>
              </a:cxn>
              <a:cxn ang="0">
                <a:pos x="4" y="16"/>
              </a:cxn>
              <a:cxn ang="0">
                <a:pos x="0" y="22"/>
              </a:cxn>
              <a:cxn ang="0">
                <a:pos x="0" y="28"/>
              </a:cxn>
              <a:cxn ang="0">
                <a:pos x="0" y="34"/>
              </a:cxn>
              <a:cxn ang="0">
                <a:pos x="0" y="42"/>
              </a:cxn>
              <a:cxn ang="0">
                <a:pos x="2" y="48"/>
              </a:cxn>
              <a:cxn ang="0">
                <a:pos x="6" y="54"/>
              </a:cxn>
              <a:cxn ang="0">
                <a:pos x="10" y="60"/>
              </a:cxn>
              <a:cxn ang="0">
                <a:pos x="16" y="64"/>
              </a:cxn>
              <a:cxn ang="0">
                <a:pos x="22" y="68"/>
              </a:cxn>
              <a:cxn ang="0">
                <a:pos x="28" y="70"/>
              </a:cxn>
              <a:cxn ang="0">
                <a:pos x="34" y="70"/>
              </a:cxn>
              <a:cxn ang="0">
                <a:pos x="40" y="70"/>
              </a:cxn>
              <a:cxn ang="0">
                <a:pos x="46" y="68"/>
              </a:cxn>
            </a:cxnLst>
            <a:rect l="0" t="0" r="r" b="b"/>
            <a:pathLst>
              <a:path w="66" h="70">
                <a:moveTo>
                  <a:pt x="46" y="68"/>
                </a:moveTo>
                <a:lnTo>
                  <a:pt x="52" y="64"/>
                </a:lnTo>
                <a:lnTo>
                  <a:pt x="58" y="60"/>
                </a:lnTo>
                <a:lnTo>
                  <a:pt x="60" y="54"/>
                </a:lnTo>
                <a:lnTo>
                  <a:pt x="64" y="48"/>
                </a:lnTo>
                <a:lnTo>
                  <a:pt x="64" y="42"/>
                </a:lnTo>
                <a:lnTo>
                  <a:pt x="66" y="36"/>
                </a:lnTo>
                <a:lnTo>
                  <a:pt x="64" y="28"/>
                </a:lnTo>
                <a:lnTo>
                  <a:pt x="62" y="22"/>
                </a:lnTo>
                <a:lnTo>
                  <a:pt x="58" y="16"/>
                </a:lnTo>
                <a:lnTo>
                  <a:pt x="54" y="10"/>
                </a:lnTo>
                <a:lnTo>
                  <a:pt x="48" y="6"/>
                </a:lnTo>
                <a:lnTo>
                  <a:pt x="42" y="2"/>
                </a:lnTo>
                <a:lnTo>
                  <a:pt x="36" y="0"/>
                </a:lnTo>
                <a:lnTo>
                  <a:pt x="30" y="0"/>
                </a:lnTo>
                <a:lnTo>
                  <a:pt x="24" y="0"/>
                </a:lnTo>
                <a:lnTo>
                  <a:pt x="18" y="2"/>
                </a:lnTo>
                <a:lnTo>
                  <a:pt x="12" y="6"/>
                </a:lnTo>
                <a:lnTo>
                  <a:pt x="8" y="10"/>
                </a:lnTo>
                <a:lnTo>
                  <a:pt x="4" y="16"/>
                </a:lnTo>
                <a:lnTo>
                  <a:pt x="0" y="22"/>
                </a:lnTo>
                <a:lnTo>
                  <a:pt x="0" y="28"/>
                </a:lnTo>
                <a:lnTo>
                  <a:pt x="0" y="34"/>
                </a:lnTo>
                <a:lnTo>
                  <a:pt x="0" y="42"/>
                </a:lnTo>
                <a:lnTo>
                  <a:pt x="2" y="48"/>
                </a:lnTo>
                <a:lnTo>
                  <a:pt x="6" y="54"/>
                </a:lnTo>
                <a:lnTo>
                  <a:pt x="10" y="60"/>
                </a:lnTo>
                <a:lnTo>
                  <a:pt x="16" y="64"/>
                </a:lnTo>
                <a:lnTo>
                  <a:pt x="22" y="68"/>
                </a:lnTo>
                <a:lnTo>
                  <a:pt x="28" y="70"/>
                </a:lnTo>
                <a:lnTo>
                  <a:pt x="34" y="70"/>
                </a:lnTo>
                <a:lnTo>
                  <a:pt x="40" y="70"/>
                </a:lnTo>
                <a:lnTo>
                  <a:pt x="46" y="68"/>
                </a:lnTo>
                <a:close/>
              </a:path>
            </a:pathLst>
          </a:custGeom>
          <a:solidFill>
            <a:srgbClr val="CC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88" name="Line 32"/>
          <p:cNvSpPr>
            <a:spLocks noChangeShapeType="1"/>
          </p:cNvSpPr>
          <p:nvPr/>
        </p:nvSpPr>
        <p:spPr bwMode="auto">
          <a:xfrm flipH="1">
            <a:off x="4699000" y="3311525"/>
            <a:ext cx="66675" cy="381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89" name="Freeform 33"/>
          <p:cNvSpPr>
            <a:spLocks/>
          </p:cNvSpPr>
          <p:nvPr/>
        </p:nvSpPr>
        <p:spPr bwMode="auto">
          <a:xfrm>
            <a:off x="4730750" y="2879725"/>
            <a:ext cx="1743075" cy="762000"/>
          </a:xfrm>
          <a:custGeom>
            <a:avLst/>
            <a:gdLst/>
            <a:ahLst/>
            <a:cxnLst>
              <a:cxn ang="0">
                <a:pos x="1098" y="410"/>
              </a:cxn>
              <a:cxn ang="0">
                <a:pos x="1004" y="300"/>
              </a:cxn>
              <a:cxn ang="0">
                <a:pos x="976" y="318"/>
              </a:cxn>
              <a:cxn ang="0">
                <a:pos x="944" y="338"/>
              </a:cxn>
              <a:cxn ang="0">
                <a:pos x="902" y="362"/>
              </a:cxn>
              <a:cxn ang="0">
                <a:pos x="852" y="388"/>
              </a:cxn>
              <a:cxn ang="0">
                <a:pos x="798" y="414"/>
              </a:cxn>
              <a:cxn ang="0">
                <a:pos x="740" y="438"/>
              </a:cxn>
              <a:cxn ang="0">
                <a:pos x="710" y="448"/>
              </a:cxn>
              <a:cxn ang="0">
                <a:pos x="680" y="458"/>
              </a:cxn>
              <a:cxn ang="0">
                <a:pos x="662" y="464"/>
              </a:cxn>
              <a:cxn ang="0">
                <a:pos x="636" y="470"/>
              </a:cxn>
              <a:cxn ang="0">
                <a:pos x="600" y="474"/>
              </a:cxn>
              <a:cxn ang="0">
                <a:pos x="550" y="478"/>
              </a:cxn>
              <a:cxn ang="0">
                <a:pos x="486" y="480"/>
              </a:cxn>
              <a:cxn ang="0">
                <a:pos x="406" y="478"/>
              </a:cxn>
              <a:cxn ang="0">
                <a:pos x="310" y="472"/>
              </a:cxn>
              <a:cxn ang="0">
                <a:pos x="280" y="468"/>
              </a:cxn>
              <a:cxn ang="0">
                <a:pos x="248" y="460"/>
              </a:cxn>
              <a:cxn ang="0">
                <a:pos x="208" y="448"/>
              </a:cxn>
              <a:cxn ang="0">
                <a:pos x="186" y="440"/>
              </a:cxn>
              <a:cxn ang="0">
                <a:pos x="164" y="432"/>
              </a:cxn>
              <a:cxn ang="0">
                <a:pos x="142" y="420"/>
              </a:cxn>
              <a:cxn ang="0">
                <a:pos x="120" y="408"/>
              </a:cxn>
              <a:cxn ang="0">
                <a:pos x="98" y="394"/>
              </a:cxn>
              <a:cxn ang="0">
                <a:pos x="76" y="378"/>
              </a:cxn>
              <a:cxn ang="0">
                <a:pos x="58" y="360"/>
              </a:cxn>
              <a:cxn ang="0">
                <a:pos x="40" y="338"/>
              </a:cxn>
              <a:cxn ang="0">
                <a:pos x="36" y="334"/>
              </a:cxn>
              <a:cxn ang="0">
                <a:pos x="24" y="318"/>
              </a:cxn>
              <a:cxn ang="0">
                <a:pos x="12" y="294"/>
              </a:cxn>
              <a:cxn ang="0">
                <a:pos x="8" y="278"/>
              </a:cxn>
              <a:cxn ang="0">
                <a:pos x="2" y="262"/>
              </a:cxn>
              <a:cxn ang="0">
                <a:pos x="0" y="242"/>
              </a:cxn>
              <a:cxn ang="0">
                <a:pos x="0" y="222"/>
              </a:cxn>
              <a:cxn ang="0">
                <a:pos x="2" y="202"/>
              </a:cxn>
              <a:cxn ang="0">
                <a:pos x="6" y="180"/>
              </a:cxn>
              <a:cxn ang="0">
                <a:pos x="16" y="156"/>
              </a:cxn>
              <a:cxn ang="0">
                <a:pos x="28" y="134"/>
              </a:cxn>
              <a:cxn ang="0">
                <a:pos x="46" y="110"/>
              </a:cxn>
              <a:cxn ang="0">
                <a:pos x="68" y="84"/>
              </a:cxn>
              <a:cxn ang="0">
                <a:pos x="76" y="78"/>
              </a:cxn>
              <a:cxn ang="0">
                <a:pos x="96" y="60"/>
              </a:cxn>
              <a:cxn ang="0">
                <a:pos x="132" y="32"/>
              </a:cxn>
              <a:cxn ang="0">
                <a:pos x="156" y="16"/>
              </a:cxn>
              <a:cxn ang="0">
                <a:pos x="186" y="0"/>
              </a:cxn>
              <a:cxn ang="0">
                <a:pos x="330" y="86"/>
              </a:cxn>
            </a:cxnLst>
            <a:rect l="0" t="0" r="r" b="b"/>
            <a:pathLst>
              <a:path w="1098" h="480">
                <a:moveTo>
                  <a:pt x="1098" y="410"/>
                </a:moveTo>
                <a:lnTo>
                  <a:pt x="1004" y="300"/>
                </a:lnTo>
                <a:lnTo>
                  <a:pt x="976" y="318"/>
                </a:lnTo>
                <a:lnTo>
                  <a:pt x="944" y="338"/>
                </a:lnTo>
                <a:lnTo>
                  <a:pt x="902" y="362"/>
                </a:lnTo>
                <a:lnTo>
                  <a:pt x="852" y="388"/>
                </a:lnTo>
                <a:lnTo>
                  <a:pt x="798" y="414"/>
                </a:lnTo>
                <a:lnTo>
                  <a:pt x="740" y="438"/>
                </a:lnTo>
                <a:lnTo>
                  <a:pt x="710" y="448"/>
                </a:lnTo>
                <a:lnTo>
                  <a:pt x="680" y="458"/>
                </a:lnTo>
                <a:lnTo>
                  <a:pt x="662" y="464"/>
                </a:lnTo>
                <a:lnTo>
                  <a:pt x="636" y="470"/>
                </a:lnTo>
                <a:lnTo>
                  <a:pt x="600" y="474"/>
                </a:lnTo>
                <a:lnTo>
                  <a:pt x="550" y="478"/>
                </a:lnTo>
                <a:lnTo>
                  <a:pt x="486" y="480"/>
                </a:lnTo>
                <a:lnTo>
                  <a:pt x="406" y="478"/>
                </a:lnTo>
                <a:lnTo>
                  <a:pt x="310" y="472"/>
                </a:lnTo>
                <a:lnTo>
                  <a:pt x="280" y="468"/>
                </a:lnTo>
                <a:lnTo>
                  <a:pt x="248" y="460"/>
                </a:lnTo>
                <a:lnTo>
                  <a:pt x="208" y="448"/>
                </a:lnTo>
                <a:lnTo>
                  <a:pt x="186" y="440"/>
                </a:lnTo>
                <a:lnTo>
                  <a:pt x="164" y="432"/>
                </a:lnTo>
                <a:lnTo>
                  <a:pt x="142" y="420"/>
                </a:lnTo>
                <a:lnTo>
                  <a:pt x="120" y="408"/>
                </a:lnTo>
                <a:lnTo>
                  <a:pt x="98" y="394"/>
                </a:lnTo>
                <a:lnTo>
                  <a:pt x="76" y="378"/>
                </a:lnTo>
                <a:lnTo>
                  <a:pt x="58" y="360"/>
                </a:lnTo>
                <a:lnTo>
                  <a:pt x="40" y="338"/>
                </a:lnTo>
                <a:lnTo>
                  <a:pt x="36" y="334"/>
                </a:lnTo>
                <a:lnTo>
                  <a:pt x="24" y="318"/>
                </a:lnTo>
                <a:lnTo>
                  <a:pt x="12" y="294"/>
                </a:lnTo>
                <a:lnTo>
                  <a:pt x="8" y="278"/>
                </a:lnTo>
                <a:lnTo>
                  <a:pt x="2" y="262"/>
                </a:lnTo>
                <a:lnTo>
                  <a:pt x="0" y="242"/>
                </a:lnTo>
                <a:lnTo>
                  <a:pt x="0" y="222"/>
                </a:lnTo>
                <a:lnTo>
                  <a:pt x="2" y="202"/>
                </a:lnTo>
                <a:lnTo>
                  <a:pt x="6" y="180"/>
                </a:lnTo>
                <a:lnTo>
                  <a:pt x="16" y="156"/>
                </a:lnTo>
                <a:lnTo>
                  <a:pt x="28" y="134"/>
                </a:lnTo>
                <a:lnTo>
                  <a:pt x="46" y="110"/>
                </a:lnTo>
                <a:lnTo>
                  <a:pt x="68" y="84"/>
                </a:lnTo>
                <a:lnTo>
                  <a:pt x="76" y="78"/>
                </a:lnTo>
                <a:lnTo>
                  <a:pt x="96" y="60"/>
                </a:lnTo>
                <a:lnTo>
                  <a:pt x="132" y="32"/>
                </a:lnTo>
                <a:lnTo>
                  <a:pt x="156" y="16"/>
                </a:lnTo>
                <a:lnTo>
                  <a:pt x="186" y="0"/>
                </a:lnTo>
                <a:lnTo>
                  <a:pt x="330" y="86"/>
                </a:lnTo>
              </a:path>
            </a:pathLst>
          </a:custGeom>
          <a:noFill/>
          <a:ln w="158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90" name="Freeform 34"/>
          <p:cNvSpPr>
            <a:spLocks/>
          </p:cNvSpPr>
          <p:nvPr/>
        </p:nvSpPr>
        <p:spPr bwMode="auto">
          <a:xfrm>
            <a:off x="4730750" y="2955925"/>
            <a:ext cx="1743075" cy="762000"/>
          </a:xfrm>
          <a:custGeom>
            <a:avLst/>
            <a:gdLst/>
            <a:ahLst/>
            <a:cxnLst>
              <a:cxn ang="0">
                <a:pos x="1098" y="362"/>
              </a:cxn>
              <a:cxn ang="0">
                <a:pos x="1004" y="300"/>
              </a:cxn>
              <a:cxn ang="0">
                <a:pos x="976" y="318"/>
              </a:cxn>
              <a:cxn ang="0">
                <a:pos x="944" y="338"/>
              </a:cxn>
              <a:cxn ang="0">
                <a:pos x="902" y="362"/>
              </a:cxn>
              <a:cxn ang="0">
                <a:pos x="852" y="388"/>
              </a:cxn>
              <a:cxn ang="0">
                <a:pos x="798" y="414"/>
              </a:cxn>
              <a:cxn ang="0">
                <a:pos x="740" y="438"/>
              </a:cxn>
              <a:cxn ang="0">
                <a:pos x="710" y="448"/>
              </a:cxn>
              <a:cxn ang="0">
                <a:pos x="680" y="458"/>
              </a:cxn>
              <a:cxn ang="0">
                <a:pos x="662" y="464"/>
              </a:cxn>
              <a:cxn ang="0">
                <a:pos x="636" y="468"/>
              </a:cxn>
              <a:cxn ang="0">
                <a:pos x="600" y="474"/>
              </a:cxn>
              <a:cxn ang="0">
                <a:pos x="550" y="478"/>
              </a:cxn>
              <a:cxn ang="0">
                <a:pos x="486" y="480"/>
              </a:cxn>
              <a:cxn ang="0">
                <a:pos x="406" y="478"/>
              </a:cxn>
              <a:cxn ang="0">
                <a:pos x="310" y="472"/>
              </a:cxn>
              <a:cxn ang="0">
                <a:pos x="280" y="468"/>
              </a:cxn>
              <a:cxn ang="0">
                <a:pos x="248" y="460"/>
              </a:cxn>
              <a:cxn ang="0">
                <a:pos x="208" y="448"/>
              </a:cxn>
              <a:cxn ang="0">
                <a:pos x="186" y="440"/>
              </a:cxn>
              <a:cxn ang="0">
                <a:pos x="164" y="432"/>
              </a:cxn>
              <a:cxn ang="0">
                <a:pos x="142" y="420"/>
              </a:cxn>
              <a:cxn ang="0">
                <a:pos x="120" y="408"/>
              </a:cxn>
              <a:cxn ang="0">
                <a:pos x="98" y="394"/>
              </a:cxn>
              <a:cxn ang="0">
                <a:pos x="76" y="378"/>
              </a:cxn>
              <a:cxn ang="0">
                <a:pos x="58" y="360"/>
              </a:cxn>
              <a:cxn ang="0">
                <a:pos x="40" y="338"/>
              </a:cxn>
              <a:cxn ang="0">
                <a:pos x="36" y="334"/>
              </a:cxn>
              <a:cxn ang="0">
                <a:pos x="24" y="318"/>
              </a:cxn>
              <a:cxn ang="0">
                <a:pos x="12" y="294"/>
              </a:cxn>
              <a:cxn ang="0">
                <a:pos x="8" y="278"/>
              </a:cxn>
              <a:cxn ang="0">
                <a:pos x="2" y="262"/>
              </a:cxn>
              <a:cxn ang="0">
                <a:pos x="0" y="242"/>
              </a:cxn>
              <a:cxn ang="0">
                <a:pos x="0" y="222"/>
              </a:cxn>
              <a:cxn ang="0">
                <a:pos x="2" y="202"/>
              </a:cxn>
              <a:cxn ang="0">
                <a:pos x="6" y="180"/>
              </a:cxn>
              <a:cxn ang="0">
                <a:pos x="16" y="156"/>
              </a:cxn>
              <a:cxn ang="0">
                <a:pos x="28" y="134"/>
              </a:cxn>
              <a:cxn ang="0">
                <a:pos x="46" y="110"/>
              </a:cxn>
              <a:cxn ang="0">
                <a:pos x="68" y="84"/>
              </a:cxn>
              <a:cxn ang="0">
                <a:pos x="76" y="78"/>
              </a:cxn>
              <a:cxn ang="0">
                <a:pos x="96" y="60"/>
              </a:cxn>
              <a:cxn ang="0">
                <a:pos x="132" y="32"/>
              </a:cxn>
              <a:cxn ang="0">
                <a:pos x="156" y="16"/>
              </a:cxn>
              <a:cxn ang="0">
                <a:pos x="186" y="0"/>
              </a:cxn>
              <a:cxn ang="0">
                <a:pos x="322" y="38"/>
              </a:cxn>
            </a:cxnLst>
            <a:rect l="0" t="0" r="r" b="b"/>
            <a:pathLst>
              <a:path w="1098" h="480">
                <a:moveTo>
                  <a:pt x="1098" y="362"/>
                </a:moveTo>
                <a:lnTo>
                  <a:pt x="1004" y="300"/>
                </a:lnTo>
                <a:lnTo>
                  <a:pt x="976" y="318"/>
                </a:lnTo>
                <a:lnTo>
                  <a:pt x="944" y="338"/>
                </a:lnTo>
                <a:lnTo>
                  <a:pt x="902" y="362"/>
                </a:lnTo>
                <a:lnTo>
                  <a:pt x="852" y="388"/>
                </a:lnTo>
                <a:lnTo>
                  <a:pt x="798" y="414"/>
                </a:lnTo>
                <a:lnTo>
                  <a:pt x="740" y="438"/>
                </a:lnTo>
                <a:lnTo>
                  <a:pt x="710" y="448"/>
                </a:lnTo>
                <a:lnTo>
                  <a:pt x="680" y="458"/>
                </a:lnTo>
                <a:lnTo>
                  <a:pt x="662" y="464"/>
                </a:lnTo>
                <a:lnTo>
                  <a:pt x="636" y="468"/>
                </a:lnTo>
                <a:lnTo>
                  <a:pt x="600" y="474"/>
                </a:lnTo>
                <a:lnTo>
                  <a:pt x="550" y="478"/>
                </a:lnTo>
                <a:lnTo>
                  <a:pt x="486" y="480"/>
                </a:lnTo>
                <a:lnTo>
                  <a:pt x="406" y="478"/>
                </a:lnTo>
                <a:lnTo>
                  <a:pt x="310" y="472"/>
                </a:lnTo>
                <a:lnTo>
                  <a:pt x="280" y="468"/>
                </a:lnTo>
                <a:lnTo>
                  <a:pt x="248" y="460"/>
                </a:lnTo>
                <a:lnTo>
                  <a:pt x="208" y="448"/>
                </a:lnTo>
                <a:lnTo>
                  <a:pt x="186" y="440"/>
                </a:lnTo>
                <a:lnTo>
                  <a:pt x="164" y="432"/>
                </a:lnTo>
                <a:lnTo>
                  <a:pt x="142" y="420"/>
                </a:lnTo>
                <a:lnTo>
                  <a:pt x="120" y="408"/>
                </a:lnTo>
                <a:lnTo>
                  <a:pt x="98" y="394"/>
                </a:lnTo>
                <a:lnTo>
                  <a:pt x="76" y="378"/>
                </a:lnTo>
                <a:lnTo>
                  <a:pt x="58" y="360"/>
                </a:lnTo>
                <a:lnTo>
                  <a:pt x="40" y="338"/>
                </a:lnTo>
                <a:lnTo>
                  <a:pt x="36" y="334"/>
                </a:lnTo>
                <a:lnTo>
                  <a:pt x="24" y="318"/>
                </a:lnTo>
                <a:lnTo>
                  <a:pt x="12" y="294"/>
                </a:lnTo>
                <a:lnTo>
                  <a:pt x="8" y="278"/>
                </a:lnTo>
                <a:lnTo>
                  <a:pt x="2" y="262"/>
                </a:lnTo>
                <a:lnTo>
                  <a:pt x="0" y="242"/>
                </a:lnTo>
                <a:lnTo>
                  <a:pt x="0" y="222"/>
                </a:lnTo>
                <a:lnTo>
                  <a:pt x="2" y="202"/>
                </a:lnTo>
                <a:lnTo>
                  <a:pt x="6" y="180"/>
                </a:lnTo>
                <a:lnTo>
                  <a:pt x="16" y="156"/>
                </a:lnTo>
                <a:lnTo>
                  <a:pt x="28" y="134"/>
                </a:lnTo>
                <a:lnTo>
                  <a:pt x="46" y="110"/>
                </a:lnTo>
                <a:lnTo>
                  <a:pt x="68" y="84"/>
                </a:lnTo>
                <a:lnTo>
                  <a:pt x="76" y="78"/>
                </a:lnTo>
                <a:lnTo>
                  <a:pt x="96" y="60"/>
                </a:lnTo>
                <a:lnTo>
                  <a:pt x="132" y="32"/>
                </a:lnTo>
                <a:lnTo>
                  <a:pt x="156" y="16"/>
                </a:lnTo>
                <a:lnTo>
                  <a:pt x="186" y="0"/>
                </a:lnTo>
                <a:lnTo>
                  <a:pt x="322" y="38"/>
                </a:lnTo>
              </a:path>
            </a:pathLst>
          </a:custGeom>
          <a:noFill/>
          <a:ln w="158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91" name="Freeform 35"/>
          <p:cNvSpPr>
            <a:spLocks/>
          </p:cNvSpPr>
          <p:nvPr/>
        </p:nvSpPr>
        <p:spPr bwMode="auto">
          <a:xfrm>
            <a:off x="3990975" y="3016250"/>
            <a:ext cx="2482850" cy="1117600"/>
          </a:xfrm>
          <a:custGeom>
            <a:avLst/>
            <a:gdLst/>
            <a:ahLst/>
            <a:cxnLst>
              <a:cxn ang="0">
                <a:pos x="796" y="0"/>
              </a:cxn>
              <a:cxn ang="0">
                <a:pos x="652" y="18"/>
              </a:cxn>
              <a:cxn ang="0">
                <a:pos x="622" y="34"/>
              </a:cxn>
              <a:cxn ang="0">
                <a:pos x="598" y="50"/>
              </a:cxn>
              <a:cxn ang="0">
                <a:pos x="562" y="78"/>
              </a:cxn>
              <a:cxn ang="0">
                <a:pos x="542" y="96"/>
              </a:cxn>
              <a:cxn ang="0">
                <a:pos x="534" y="102"/>
              </a:cxn>
              <a:cxn ang="0">
                <a:pos x="512" y="128"/>
              </a:cxn>
              <a:cxn ang="0">
                <a:pos x="494" y="152"/>
              </a:cxn>
              <a:cxn ang="0">
                <a:pos x="482" y="176"/>
              </a:cxn>
              <a:cxn ang="0">
                <a:pos x="472" y="198"/>
              </a:cxn>
              <a:cxn ang="0">
                <a:pos x="468" y="220"/>
              </a:cxn>
              <a:cxn ang="0">
                <a:pos x="466" y="242"/>
              </a:cxn>
              <a:cxn ang="0">
                <a:pos x="466" y="260"/>
              </a:cxn>
              <a:cxn ang="0">
                <a:pos x="468" y="280"/>
              </a:cxn>
              <a:cxn ang="0">
                <a:pos x="474" y="296"/>
              </a:cxn>
              <a:cxn ang="0">
                <a:pos x="478" y="312"/>
              </a:cxn>
              <a:cxn ang="0">
                <a:pos x="490" y="336"/>
              </a:cxn>
              <a:cxn ang="0">
                <a:pos x="502" y="352"/>
              </a:cxn>
              <a:cxn ang="0">
                <a:pos x="506" y="358"/>
              </a:cxn>
              <a:cxn ang="0">
                <a:pos x="524" y="378"/>
              </a:cxn>
              <a:cxn ang="0">
                <a:pos x="542" y="396"/>
              </a:cxn>
              <a:cxn ang="0">
                <a:pos x="564" y="412"/>
              </a:cxn>
              <a:cxn ang="0">
                <a:pos x="586" y="426"/>
              </a:cxn>
              <a:cxn ang="0">
                <a:pos x="608" y="440"/>
              </a:cxn>
              <a:cxn ang="0">
                <a:pos x="630" y="450"/>
              </a:cxn>
              <a:cxn ang="0">
                <a:pos x="652" y="460"/>
              </a:cxn>
              <a:cxn ang="0">
                <a:pos x="674" y="466"/>
              </a:cxn>
              <a:cxn ang="0">
                <a:pos x="714" y="478"/>
              </a:cxn>
              <a:cxn ang="0">
                <a:pos x="746" y="486"/>
              </a:cxn>
              <a:cxn ang="0">
                <a:pos x="776" y="490"/>
              </a:cxn>
              <a:cxn ang="0">
                <a:pos x="872" y="498"/>
              </a:cxn>
              <a:cxn ang="0">
                <a:pos x="952" y="498"/>
              </a:cxn>
              <a:cxn ang="0">
                <a:pos x="1016" y="498"/>
              </a:cxn>
              <a:cxn ang="0">
                <a:pos x="1066" y="492"/>
              </a:cxn>
              <a:cxn ang="0">
                <a:pos x="1102" y="488"/>
              </a:cxn>
              <a:cxn ang="0">
                <a:pos x="1128" y="482"/>
              </a:cxn>
              <a:cxn ang="0">
                <a:pos x="1146" y="476"/>
              </a:cxn>
              <a:cxn ang="0">
                <a:pos x="1176" y="468"/>
              </a:cxn>
              <a:cxn ang="0">
                <a:pos x="1206" y="456"/>
              </a:cxn>
              <a:cxn ang="0">
                <a:pos x="1264" y="432"/>
              </a:cxn>
              <a:cxn ang="0">
                <a:pos x="1318" y="406"/>
              </a:cxn>
              <a:cxn ang="0">
                <a:pos x="1368" y="380"/>
              </a:cxn>
              <a:cxn ang="0">
                <a:pos x="1410" y="356"/>
              </a:cxn>
              <a:cxn ang="0">
                <a:pos x="1442" y="336"/>
              </a:cxn>
              <a:cxn ang="0">
                <a:pos x="1470" y="318"/>
              </a:cxn>
              <a:cxn ang="0">
                <a:pos x="1564" y="324"/>
              </a:cxn>
              <a:cxn ang="0">
                <a:pos x="960" y="666"/>
              </a:cxn>
              <a:cxn ang="0">
                <a:pos x="944" y="672"/>
              </a:cxn>
              <a:cxn ang="0">
                <a:pos x="922" y="678"/>
              </a:cxn>
              <a:cxn ang="0">
                <a:pos x="896" y="686"/>
              </a:cxn>
              <a:cxn ang="0">
                <a:pos x="862" y="694"/>
              </a:cxn>
              <a:cxn ang="0">
                <a:pos x="822" y="700"/>
              </a:cxn>
              <a:cxn ang="0">
                <a:pos x="776" y="702"/>
              </a:cxn>
              <a:cxn ang="0">
                <a:pos x="726" y="704"/>
              </a:cxn>
              <a:cxn ang="0">
                <a:pos x="0" y="686"/>
              </a:cxn>
            </a:cxnLst>
            <a:rect l="0" t="0" r="r" b="b"/>
            <a:pathLst>
              <a:path w="1564" h="704">
                <a:moveTo>
                  <a:pt x="796" y="0"/>
                </a:moveTo>
                <a:lnTo>
                  <a:pt x="652" y="18"/>
                </a:lnTo>
                <a:lnTo>
                  <a:pt x="622" y="34"/>
                </a:lnTo>
                <a:lnTo>
                  <a:pt x="598" y="50"/>
                </a:lnTo>
                <a:lnTo>
                  <a:pt x="562" y="78"/>
                </a:lnTo>
                <a:lnTo>
                  <a:pt x="542" y="96"/>
                </a:lnTo>
                <a:lnTo>
                  <a:pt x="534" y="102"/>
                </a:lnTo>
                <a:lnTo>
                  <a:pt x="512" y="128"/>
                </a:lnTo>
                <a:lnTo>
                  <a:pt x="494" y="152"/>
                </a:lnTo>
                <a:lnTo>
                  <a:pt x="482" y="176"/>
                </a:lnTo>
                <a:lnTo>
                  <a:pt x="472" y="198"/>
                </a:lnTo>
                <a:lnTo>
                  <a:pt x="468" y="220"/>
                </a:lnTo>
                <a:lnTo>
                  <a:pt x="466" y="242"/>
                </a:lnTo>
                <a:lnTo>
                  <a:pt x="466" y="260"/>
                </a:lnTo>
                <a:lnTo>
                  <a:pt x="468" y="280"/>
                </a:lnTo>
                <a:lnTo>
                  <a:pt x="474" y="296"/>
                </a:lnTo>
                <a:lnTo>
                  <a:pt x="478" y="312"/>
                </a:lnTo>
                <a:lnTo>
                  <a:pt x="490" y="336"/>
                </a:lnTo>
                <a:lnTo>
                  <a:pt x="502" y="352"/>
                </a:lnTo>
                <a:lnTo>
                  <a:pt x="506" y="358"/>
                </a:lnTo>
                <a:lnTo>
                  <a:pt x="524" y="378"/>
                </a:lnTo>
                <a:lnTo>
                  <a:pt x="542" y="396"/>
                </a:lnTo>
                <a:lnTo>
                  <a:pt x="564" y="412"/>
                </a:lnTo>
                <a:lnTo>
                  <a:pt x="586" y="426"/>
                </a:lnTo>
                <a:lnTo>
                  <a:pt x="608" y="440"/>
                </a:lnTo>
                <a:lnTo>
                  <a:pt x="630" y="450"/>
                </a:lnTo>
                <a:lnTo>
                  <a:pt x="652" y="460"/>
                </a:lnTo>
                <a:lnTo>
                  <a:pt x="674" y="466"/>
                </a:lnTo>
                <a:lnTo>
                  <a:pt x="714" y="478"/>
                </a:lnTo>
                <a:lnTo>
                  <a:pt x="746" y="486"/>
                </a:lnTo>
                <a:lnTo>
                  <a:pt x="776" y="490"/>
                </a:lnTo>
                <a:lnTo>
                  <a:pt x="872" y="498"/>
                </a:lnTo>
                <a:lnTo>
                  <a:pt x="952" y="498"/>
                </a:lnTo>
                <a:lnTo>
                  <a:pt x="1016" y="498"/>
                </a:lnTo>
                <a:lnTo>
                  <a:pt x="1066" y="492"/>
                </a:lnTo>
                <a:lnTo>
                  <a:pt x="1102" y="488"/>
                </a:lnTo>
                <a:lnTo>
                  <a:pt x="1128" y="482"/>
                </a:lnTo>
                <a:lnTo>
                  <a:pt x="1146" y="476"/>
                </a:lnTo>
                <a:lnTo>
                  <a:pt x="1176" y="468"/>
                </a:lnTo>
                <a:lnTo>
                  <a:pt x="1206" y="456"/>
                </a:lnTo>
                <a:lnTo>
                  <a:pt x="1264" y="432"/>
                </a:lnTo>
                <a:lnTo>
                  <a:pt x="1318" y="406"/>
                </a:lnTo>
                <a:lnTo>
                  <a:pt x="1368" y="380"/>
                </a:lnTo>
                <a:lnTo>
                  <a:pt x="1410" y="356"/>
                </a:lnTo>
                <a:lnTo>
                  <a:pt x="1442" y="336"/>
                </a:lnTo>
                <a:lnTo>
                  <a:pt x="1470" y="318"/>
                </a:lnTo>
                <a:lnTo>
                  <a:pt x="1564" y="324"/>
                </a:lnTo>
                <a:lnTo>
                  <a:pt x="960" y="666"/>
                </a:lnTo>
                <a:lnTo>
                  <a:pt x="944" y="672"/>
                </a:lnTo>
                <a:lnTo>
                  <a:pt x="922" y="678"/>
                </a:lnTo>
                <a:lnTo>
                  <a:pt x="896" y="686"/>
                </a:lnTo>
                <a:lnTo>
                  <a:pt x="862" y="694"/>
                </a:lnTo>
                <a:lnTo>
                  <a:pt x="822" y="700"/>
                </a:lnTo>
                <a:lnTo>
                  <a:pt x="776" y="702"/>
                </a:lnTo>
                <a:lnTo>
                  <a:pt x="726" y="704"/>
                </a:lnTo>
                <a:lnTo>
                  <a:pt x="0" y="686"/>
                </a:lnTo>
              </a:path>
            </a:pathLst>
          </a:custGeom>
          <a:noFill/>
          <a:ln w="158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92" name="Freeform 36"/>
          <p:cNvSpPr>
            <a:spLocks/>
          </p:cNvSpPr>
          <p:nvPr/>
        </p:nvSpPr>
        <p:spPr bwMode="auto">
          <a:xfrm>
            <a:off x="6070600" y="3336925"/>
            <a:ext cx="73025" cy="92075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0" y="26"/>
              </a:cxn>
              <a:cxn ang="0">
                <a:pos x="0" y="58"/>
              </a:cxn>
              <a:cxn ang="0">
                <a:pos x="46" y="34"/>
              </a:cxn>
              <a:cxn ang="0">
                <a:pos x="46" y="0"/>
              </a:cxn>
            </a:cxnLst>
            <a:rect l="0" t="0" r="r" b="b"/>
            <a:pathLst>
              <a:path w="46" h="58">
                <a:moveTo>
                  <a:pt x="46" y="0"/>
                </a:moveTo>
                <a:lnTo>
                  <a:pt x="0" y="26"/>
                </a:lnTo>
                <a:lnTo>
                  <a:pt x="0" y="58"/>
                </a:lnTo>
                <a:lnTo>
                  <a:pt x="46" y="34"/>
                </a:lnTo>
                <a:lnTo>
                  <a:pt x="4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93" name="Freeform 37"/>
          <p:cNvSpPr>
            <a:spLocks/>
          </p:cNvSpPr>
          <p:nvPr/>
        </p:nvSpPr>
        <p:spPr bwMode="auto">
          <a:xfrm>
            <a:off x="6073775" y="3340100"/>
            <a:ext cx="73025" cy="92075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0" y="26"/>
              </a:cxn>
              <a:cxn ang="0">
                <a:pos x="0" y="58"/>
              </a:cxn>
              <a:cxn ang="0">
                <a:pos x="46" y="34"/>
              </a:cxn>
              <a:cxn ang="0">
                <a:pos x="46" y="0"/>
              </a:cxn>
            </a:cxnLst>
            <a:rect l="0" t="0" r="r" b="b"/>
            <a:pathLst>
              <a:path w="46" h="58">
                <a:moveTo>
                  <a:pt x="46" y="0"/>
                </a:moveTo>
                <a:lnTo>
                  <a:pt x="0" y="26"/>
                </a:lnTo>
                <a:lnTo>
                  <a:pt x="0" y="58"/>
                </a:lnTo>
                <a:lnTo>
                  <a:pt x="46" y="34"/>
                </a:lnTo>
                <a:lnTo>
                  <a:pt x="46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94" name="Freeform 38"/>
          <p:cNvSpPr>
            <a:spLocks/>
          </p:cNvSpPr>
          <p:nvPr/>
        </p:nvSpPr>
        <p:spPr bwMode="auto">
          <a:xfrm>
            <a:off x="6070600" y="3432175"/>
            <a:ext cx="73025" cy="95250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0" y="26"/>
              </a:cxn>
              <a:cxn ang="0">
                <a:pos x="0" y="60"/>
              </a:cxn>
              <a:cxn ang="0">
                <a:pos x="46" y="34"/>
              </a:cxn>
              <a:cxn ang="0">
                <a:pos x="46" y="0"/>
              </a:cxn>
            </a:cxnLst>
            <a:rect l="0" t="0" r="r" b="b"/>
            <a:pathLst>
              <a:path w="46" h="60">
                <a:moveTo>
                  <a:pt x="46" y="0"/>
                </a:moveTo>
                <a:lnTo>
                  <a:pt x="0" y="26"/>
                </a:lnTo>
                <a:lnTo>
                  <a:pt x="0" y="60"/>
                </a:lnTo>
                <a:lnTo>
                  <a:pt x="46" y="34"/>
                </a:lnTo>
                <a:lnTo>
                  <a:pt x="4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95" name="Freeform 39"/>
          <p:cNvSpPr>
            <a:spLocks/>
          </p:cNvSpPr>
          <p:nvPr/>
        </p:nvSpPr>
        <p:spPr bwMode="auto">
          <a:xfrm>
            <a:off x="6073775" y="3435350"/>
            <a:ext cx="73025" cy="95250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0" y="26"/>
              </a:cxn>
              <a:cxn ang="0">
                <a:pos x="0" y="60"/>
              </a:cxn>
              <a:cxn ang="0">
                <a:pos x="46" y="34"/>
              </a:cxn>
              <a:cxn ang="0">
                <a:pos x="46" y="0"/>
              </a:cxn>
            </a:cxnLst>
            <a:rect l="0" t="0" r="r" b="b"/>
            <a:pathLst>
              <a:path w="46" h="60">
                <a:moveTo>
                  <a:pt x="46" y="0"/>
                </a:moveTo>
                <a:lnTo>
                  <a:pt x="0" y="26"/>
                </a:lnTo>
                <a:lnTo>
                  <a:pt x="0" y="60"/>
                </a:lnTo>
                <a:lnTo>
                  <a:pt x="46" y="34"/>
                </a:lnTo>
                <a:lnTo>
                  <a:pt x="46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96" name="Freeform 40"/>
          <p:cNvSpPr>
            <a:spLocks/>
          </p:cNvSpPr>
          <p:nvPr/>
        </p:nvSpPr>
        <p:spPr bwMode="auto">
          <a:xfrm>
            <a:off x="6070600" y="3511550"/>
            <a:ext cx="73025" cy="95250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0" y="26"/>
              </a:cxn>
              <a:cxn ang="0">
                <a:pos x="0" y="60"/>
              </a:cxn>
              <a:cxn ang="0">
                <a:pos x="46" y="34"/>
              </a:cxn>
              <a:cxn ang="0">
                <a:pos x="46" y="0"/>
              </a:cxn>
            </a:cxnLst>
            <a:rect l="0" t="0" r="r" b="b"/>
            <a:pathLst>
              <a:path w="46" h="60">
                <a:moveTo>
                  <a:pt x="46" y="0"/>
                </a:moveTo>
                <a:lnTo>
                  <a:pt x="0" y="26"/>
                </a:lnTo>
                <a:lnTo>
                  <a:pt x="0" y="60"/>
                </a:lnTo>
                <a:lnTo>
                  <a:pt x="46" y="34"/>
                </a:lnTo>
                <a:lnTo>
                  <a:pt x="4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97" name="Freeform 41"/>
          <p:cNvSpPr>
            <a:spLocks/>
          </p:cNvSpPr>
          <p:nvPr/>
        </p:nvSpPr>
        <p:spPr bwMode="auto">
          <a:xfrm>
            <a:off x="6073775" y="3514725"/>
            <a:ext cx="73025" cy="95250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0" y="26"/>
              </a:cxn>
              <a:cxn ang="0">
                <a:pos x="0" y="60"/>
              </a:cxn>
              <a:cxn ang="0">
                <a:pos x="46" y="34"/>
              </a:cxn>
              <a:cxn ang="0">
                <a:pos x="46" y="0"/>
              </a:cxn>
            </a:cxnLst>
            <a:rect l="0" t="0" r="r" b="b"/>
            <a:pathLst>
              <a:path w="46" h="60">
                <a:moveTo>
                  <a:pt x="46" y="0"/>
                </a:moveTo>
                <a:lnTo>
                  <a:pt x="0" y="26"/>
                </a:lnTo>
                <a:lnTo>
                  <a:pt x="0" y="60"/>
                </a:lnTo>
                <a:lnTo>
                  <a:pt x="46" y="34"/>
                </a:lnTo>
                <a:lnTo>
                  <a:pt x="46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98" name="Freeform 42"/>
          <p:cNvSpPr>
            <a:spLocks/>
          </p:cNvSpPr>
          <p:nvPr/>
        </p:nvSpPr>
        <p:spPr bwMode="auto">
          <a:xfrm>
            <a:off x="6070600" y="3597275"/>
            <a:ext cx="73025" cy="95250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0" y="26"/>
              </a:cxn>
              <a:cxn ang="0">
                <a:pos x="0" y="60"/>
              </a:cxn>
              <a:cxn ang="0">
                <a:pos x="46" y="34"/>
              </a:cxn>
              <a:cxn ang="0">
                <a:pos x="46" y="0"/>
              </a:cxn>
            </a:cxnLst>
            <a:rect l="0" t="0" r="r" b="b"/>
            <a:pathLst>
              <a:path w="46" h="60">
                <a:moveTo>
                  <a:pt x="46" y="0"/>
                </a:moveTo>
                <a:lnTo>
                  <a:pt x="0" y="26"/>
                </a:lnTo>
                <a:lnTo>
                  <a:pt x="0" y="60"/>
                </a:lnTo>
                <a:lnTo>
                  <a:pt x="46" y="34"/>
                </a:lnTo>
                <a:lnTo>
                  <a:pt x="4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99" name="Freeform 43"/>
          <p:cNvSpPr>
            <a:spLocks/>
          </p:cNvSpPr>
          <p:nvPr/>
        </p:nvSpPr>
        <p:spPr bwMode="auto">
          <a:xfrm>
            <a:off x="6073775" y="3600450"/>
            <a:ext cx="73025" cy="95250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0" y="26"/>
              </a:cxn>
              <a:cxn ang="0">
                <a:pos x="0" y="60"/>
              </a:cxn>
              <a:cxn ang="0">
                <a:pos x="46" y="34"/>
              </a:cxn>
              <a:cxn ang="0">
                <a:pos x="46" y="0"/>
              </a:cxn>
            </a:cxnLst>
            <a:rect l="0" t="0" r="r" b="b"/>
            <a:pathLst>
              <a:path w="46" h="60">
                <a:moveTo>
                  <a:pt x="46" y="0"/>
                </a:moveTo>
                <a:lnTo>
                  <a:pt x="0" y="26"/>
                </a:lnTo>
                <a:lnTo>
                  <a:pt x="0" y="60"/>
                </a:lnTo>
                <a:lnTo>
                  <a:pt x="46" y="34"/>
                </a:lnTo>
                <a:lnTo>
                  <a:pt x="46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00" name="Freeform 44"/>
          <p:cNvSpPr>
            <a:spLocks/>
          </p:cNvSpPr>
          <p:nvPr/>
        </p:nvSpPr>
        <p:spPr bwMode="auto">
          <a:xfrm>
            <a:off x="6076950" y="3419475"/>
            <a:ext cx="73025" cy="92075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0" y="24"/>
              </a:cxn>
              <a:cxn ang="0">
                <a:pos x="0" y="58"/>
              </a:cxn>
              <a:cxn ang="0">
                <a:pos x="46" y="34"/>
              </a:cxn>
              <a:cxn ang="0">
                <a:pos x="46" y="0"/>
              </a:cxn>
            </a:cxnLst>
            <a:rect l="0" t="0" r="r" b="b"/>
            <a:pathLst>
              <a:path w="46" h="58">
                <a:moveTo>
                  <a:pt x="46" y="0"/>
                </a:moveTo>
                <a:lnTo>
                  <a:pt x="0" y="24"/>
                </a:lnTo>
                <a:lnTo>
                  <a:pt x="0" y="58"/>
                </a:lnTo>
                <a:lnTo>
                  <a:pt x="46" y="34"/>
                </a:lnTo>
                <a:lnTo>
                  <a:pt x="46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01" name="Freeform 45"/>
          <p:cNvSpPr>
            <a:spLocks/>
          </p:cNvSpPr>
          <p:nvPr/>
        </p:nvSpPr>
        <p:spPr bwMode="auto">
          <a:xfrm>
            <a:off x="6080125" y="3422650"/>
            <a:ext cx="73025" cy="92075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0" y="24"/>
              </a:cxn>
              <a:cxn ang="0">
                <a:pos x="0" y="58"/>
              </a:cxn>
              <a:cxn ang="0">
                <a:pos x="46" y="34"/>
              </a:cxn>
              <a:cxn ang="0">
                <a:pos x="46" y="0"/>
              </a:cxn>
            </a:cxnLst>
            <a:rect l="0" t="0" r="r" b="b"/>
            <a:pathLst>
              <a:path w="46" h="58">
                <a:moveTo>
                  <a:pt x="46" y="0"/>
                </a:moveTo>
                <a:lnTo>
                  <a:pt x="0" y="24"/>
                </a:lnTo>
                <a:lnTo>
                  <a:pt x="0" y="58"/>
                </a:lnTo>
                <a:lnTo>
                  <a:pt x="46" y="34"/>
                </a:lnTo>
                <a:lnTo>
                  <a:pt x="46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02" name="Freeform 46"/>
          <p:cNvSpPr>
            <a:spLocks/>
          </p:cNvSpPr>
          <p:nvPr/>
        </p:nvSpPr>
        <p:spPr bwMode="auto">
          <a:xfrm>
            <a:off x="6076950" y="3498850"/>
            <a:ext cx="73025" cy="92075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0" y="24"/>
              </a:cxn>
              <a:cxn ang="0">
                <a:pos x="0" y="58"/>
              </a:cxn>
              <a:cxn ang="0">
                <a:pos x="46" y="34"/>
              </a:cxn>
              <a:cxn ang="0">
                <a:pos x="46" y="0"/>
              </a:cxn>
            </a:cxnLst>
            <a:rect l="0" t="0" r="r" b="b"/>
            <a:pathLst>
              <a:path w="46" h="58">
                <a:moveTo>
                  <a:pt x="46" y="0"/>
                </a:moveTo>
                <a:lnTo>
                  <a:pt x="0" y="24"/>
                </a:lnTo>
                <a:lnTo>
                  <a:pt x="0" y="58"/>
                </a:lnTo>
                <a:lnTo>
                  <a:pt x="46" y="34"/>
                </a:lnTo>
                <a:lnTo>
                  <a:pt x="46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03" name="Freeform 47"/>
          <p:cNvSpPr>
            <a:spLocks/>
          </p:cNvSpPr>
          <p:nvPr/>
        </p:nvSpPr>
        <p:spPr bwMode="auto">
          <a:xfrm>
            <a:off x="6080125" y="3502025"/>
            <a:ext cx="73025" cy="92075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0" y="24"/>
              </a:cxn>
              <a:cxn ang="0">
                <a:pos x="0" y="58"/>
              </a:cxn>
              <a:cxn ang="0">
                <a:pos x="46" y="34"/>
              </a:cxn>
              <a:cxn ang="0">
                <a:pos x="46" y="0"/>
              </a:cxn>
            </a:cxnLst>
            <a:rect l="0" t="0" r="r" b="b"/>
            <a:pathLst>
              <a:path w="46" h="58">
                <a:moveTo>
                  <a:pt x="46" y="0"/>
                </a:moveTo>
                <a:lnTo>
                  <a:pt x="0" y="24"/>
                </a:lnTo>
                <a:lnTo>
                  <a:pt x="0" y="58"/>
                </a:lnTo>
                <a:lnTo>
                  <a:pt x="46" y="34"/>
                </a:lnTo>
                <a:lnTo>
                  <a:pt x="46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04" name="Freeform 48"/>
          <p:cNvSpPr>
            <a:spLocks/>
          </p:cNvSpPr>
          <p:nvPr/>
        </p:nvSpPr>
        <p:spPr bwMode="auto">
          <a:xfrm>
            <a:off x="6076950" y="3584575"/>
            <a:ext cx="73025" cy="92075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0" y="24"/>
              </a:cxn>
              <a:cxn ang="0">
                <a:pos x="0" y="58"/>
              </a:cxn>
              <a:cxn ang="0">
                <a:pos x="46" y="34"/>
              </a:cxn>
              <a:cxn ang="0">
                <a:pos x="46" y="0"/>
              </a:cxn>
            </a:cxnLst>
            <a:rect l="0" t="0" r="r" b="b"/>
            <a:pathLst>
              <a:path w="46" h="58">
                <a:moveTo>
                  <a:pt x="46" y="0"/>
                </a:moveTo>
                <a:lnTo>
                  <a:pt x="0" y="24"/>
                </a:lnTo>
                <a:lnTo>
                  <a:pt x="0" y="58"/>
                </a:lnTo>
                <a:lnTo>
                  <a:pt x="46" y="34"/>
                </a:lnTo>
                <a:lnTo>
                  <a:pt x="46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05" name="Freeform 49"/>
          <p:cNvSpPr>
            <a:spLocks/>
          </p:cNvSpPr>
          <p:nvPr/>
        </p:nvSpPr>
        <p:spPr bwMode="auto">
          <a:xfrm>
            <a:off x="6080125" y="3587750"/>
            <a:ext cx="73025" cy="92075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0" y="24"/>
              </a:cxn>
              <a:cxn ang="0">
                <a:pos x="0" y="58"/>
              </a:cxn>
              <a:cxn ang="0">
                <a:pos x="46" y="34"/>
              </a:cxn>
              <a:cxn ang="0">
                <a:pos x="46" y="0"/>
              </a:cxn>
            </a:cxnLst>
            <a:rect l="0" t="0" r="r" b="b"/>
            <a:pathLst>
              <a:path w="46" h="58">
                <a:moveTo>
                  <a:pt x="46" y="0"/>
                </a:moveTo>
                <a:lnTo>
                  <a:pt x="0" y="24"/>
                </a:lnTo>
                <a:lnTo>
                  <a:pt x="0" y="58"/>
                </a:lnTo>
                <a:lnTo>
                  <a:pt x="46" y="34"/>
                </a:lnTo>
                <a:lnTo>
                  <a:pt x="46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06" name="Freeform 50"/>
          <p:cNvSpPr>
            <a:spLocks/>
          </p:cNvSpPr>
          <p:nvPr/>
        </p:nvSpPr>
        <p:spPr bwMode="auto">
          <a:xfrm>
            <a:off x="4378325" y="3816350"/>
            <a:ext cx="520700" cy="476250"/>
          </a:xfrm>
          <a:custGeom>
            <a:avLst/>
            <a:gdLst/>
            <a:ahLst/>
            <a:cxnLst>
              <a:cxn ang="0">
                <a:pos x="144" y="300"/>
              </a:cxn>
              <a:cxn ang="0">
                <a:pos x="122" y="298"/>
              </a:cxn>
              <a:cxn ang="0">
                <a:pos x="102" y="294"/>
              </a:cxn>
              <a:cxn ang="0">
                <a:pos x="84" y="290"/>
              </a:cxn>
              <a:cxn ang="0">
                <a:pos x="68" y="284"/>
              </a:cxn>
              <a:cxn ang="0">
                <a:pos x="54" y="276"/>
              </a:cxn>
              <a:cxn ang="0">
                <a:pos x="42" y="268"/>
              </a:cxn>
              <a:cxn ang="0">
                <a:pos x="32" y="260"/>
              </a:cxn>
              <a:cxn ang="0">
                <a:pos x="24" y="250"/>
              </a:cxn>
              <a:cxn ang="0">
                <a:pos x="12" y="234"/>
              </a:cxn>
              <a:cxn ang="0">
                <a:pos x="4" y="218"/>
              </a:cxn>
              <a:cxn ang="0">
                <a:pos x="0" y="204"/>
              </a:cxn>
              <a:cxn ang="0">
                <a:pos x="0" y="0"/>
              </a:cxn>
              <a:cxn ang="0">
                <a:pos x="328" y="2"/>
              </a:cxn>
              <a:cxn ang="0">
                <a:pos x="328" y="200"/>
              </a:cxn>
              <a:cxn ang="0">
                <a:pos x="318" y="220"/>
              </a:cxn>
              <a:cxn ang="0">
                <a:pos x="310" y="238"/>
              </a:cxn>
              <a:cxn ang="0">
                <a:pos x="298" y="254"/>
              </a:cxn>
              <a:cxn ang="0">
                <a:pos x="290" y="262"/>
              </a:cxn>
              <a:cxn ang="0">
                <a:pos x="282" y="270"/>
              </a:cxn>
              <a:cxn ang="0">
                <a:pos x="270" y="276"/>
              </a:cxn>
              <a:cxn ang="0">
                <a:pos x="260" y="280"/>
              </a:cxn>
              <a:cxn ang="0">
                <a:pos x="234" y="290"/>
              </a:cxn>
              <a:cxn ang="0">
                <a:pos x="208" y="294"/>
              </a:cxn>
              <a:cxn ang="0">
                <a:pos x="184" y="298"/>
              </a:cxn>
              <a:cxn ang="0">
                <a:pos x="164" y="300"/>
              </a:cxn>
              <a:cxn ang="0">
                <a:pos x="144" y="300"/>
              </a:cxn>
            </a:cxnLst>
            <a:rect l="0" t="0" r="r" b="b"/>
            <a:pathLst>
              <a:path w="328" h="300">
                <a:moveTo>
                  <a:pt x="144" y="300"/>
                </a:moveTo>
                <a:lnTo>
                  <a:pt x="122" y="298"/>
                </a:lnTo>
                <a:lnTo>
                  <a:pt x="102" y="294"/>
                </a:lnTo>
                <a:lnTo>
                  <a:pt x="84" y="290"/>
                </a:lnTo>
                <a:lnTo>
                  <a:pt x="68" y="284"/>
                </a:lnTo>
                <a:lnTo>
                  <a:pt x="54" y="276"/>
                </a:lnTo>
                <a:lnTo>
                  <a:pt x="42" y="268"/>
                </a:lnTo>
                <a:lnTo>
                  <a:pt x="32" y="260"/>
                </a:lnTo>
                <a:lnTo>
                  <a:pt x="24" y="250"/>
                </a:lnTo>
                <a:lnTo>
                  <a:pt x="12" y="234"/>
                </a:lnTo>
                <a:lnTo>
                  <a:pt x="4" y="218"/>
                </a:lnTo>
                <a:lnTo>
                  <a:pt x="0" y="204"/>
                </a:lnTo>
                <a:lnTo>
                  <a:pt x="0" y="0"/>
                </a:lnTo>
                <a:lnTo>
                  <a:pt x="328" y="2"/>
                </a:lnTo>
                <a:lnTo>
                  <a:pt x="328" y="200"/>
                </a:lnTo>
                <a:lnTo>
                  <a:pt x="318" y="220"/>
                </a:lnTo>
                <a:lnTo>
                  <a:pt x="310" y="238"/>
                </a:lnTo>
                <a:lnTo>
                  <a:pt x="298" y="254"/>
                </a:lnTo>
                <a:lnTo>
                  <a:pt x="290" y="262"/>
                </a:lnTo>
                <a:lnTo>
                  <a:pt x="282" y="270"/>
                </a:lnTo>
                <a:lnTo>
                  <a:pt x="270" y="276"/>
                </a:lnTo>
                <a:lnTo>
                  <a:pt x="260" y="280"/>
                </a:lnTo>
                <a:lnTo>
                  <a:pt x="234" y="290"/>
                </a:lnTo>
                <a:lnTo>
                  <a:pt x="208" y="294"/>
                </a:lnTo>
                <a:lnTo>
                  <a:pt x="184" y="298"/>
                </a:lnTo>
                <a:lnTo>
                  <a:pt x="164" y="300"/>
                </a:lnTo>
                <a:lnTo>
                  <a:pt x="144" y="300"/>
                </a:lnTo>
                <a:close/>
              </a:path>
            </a:pathLst>
          </a:custGeom>
          <a:solidFill>
            <a:srgbClr val="D80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07" name="Freeform 51"/>
          <p:cNvSpPr>
            <a:spLocks/>
          </p:cNvSpPr>
          <p:nvPr/>
        </p:nvSpPr>
        <p:spPr bwMode="auto">
          <a:xfrm>
            <a:off x="4406900" y="3816350"/>
            <a:ext cx="469900" cy="476250"/>
          </a:xfrm>
          <a:custGeom>
            <a:avLst/>
            <a:gdLst/>
            <a:ahLst/>
            <a:cxnLst>
              <a:cxn ang="0">
                <a:pos x="0" y="214"/>
              </a:cxn>
              <a:cxn ang="0">
                <a:pos x="0" y="0"/>
              </a:cxn>
              <a:cxn ang="0">
                <a:pos x="296" y="2"/>
              </a:cxn>
              <a:cxn ang="0">
                <a:pos x="296" y="210"/>
              </a:cxn>
              <a:cxn ang="0">
                <a:pos x="288" y="228"/>
              </a:cxn>
              <a:cxn ang="0">
                <a:pos x="280" y="244"/>
              </a:cxn>
              <a:cxn ang="0">
                <a:pos x="270" y="260"/>
              </a:cxn>
              <a:cxn ang="0">
                <a:pos x="262" y="266"/>
              </a:cxn>
              <a:cxn ang="0">
                <a:pos x="254" y="272"/>
              </a:cxn>
              <a:cxn ang="0">
                <a:pos x="234" y="282"/>
              </a:cxn>
              <a:cxn ang="0">
                <a:pos x="212" y="290"/>
              </a:cxn>
              <a:cxn ang="0">
                <a:pos x="188" y="294"/>
              </a:cxn>
              <a:cxn ang="0">
                <a:pos x="166" y="298"/>
              </a:cxn>
              <a:cxn ang="0">
                <a:pos x="148" y="300"/>
              </a:cxn>
              <a:cxn ang="0">
                <a:pos x="130" y="300"/>
              </a:cxn>
              <a:cxn ang="0">
                <a:pos x="110" y="298"/>
              </a:cxn>
              <a:cxn ang="0">
                <a:pos x="92" y="294"/>
              </a:cxn>
              <a:cxn ang="0">
                <a:pos x="76" y="290"/>
              </a:cxn>
              <a:cxn ang="0">
                <a:pos x="62" y="284"/>
              </a:cxn>
              <a:cxn ang="0">
                <a:pos x="50" y="278"/>
              </a:cxn>
              <a:cxn ang="0">
                <a:pos x="40" y="270"/>
              </a:cxn>
              <a:cxn ang="0">
                <a:pos x="22" y="256"/>
              </a:cxn>
              <a:cxn ang="0">
                <a:pos x="12" y="240"/>
              </a:cxn>
              <a:cxn ang="0">
                <a:pos x="6" y="228"/>
              </a:cxn>
              <a:cxn ang="0">
                <a:pos x="0" y="214"/>
              </a:cxn>
            </a:cxnLst>
            <a:rect l="0" t="0" r="r" b="b"/>
            <a:pathLst>
              <a:path w="296" h="300">
                <a:moveTo>
                  <a:pt x="0" y="214"/>
                </a:moveTo>
                <a:lnTo>
                  <a:pt x="0" y="0"/>
                </a:lnTo>
                <a:lnTo>
                  <a:pt x="296" y="2"/>
                </a:lnTo>
                <a:lnTo>
                  <a:pt x="296" y="210"/>
                </a:lnTo>
                <a:lnTo>
                  <a:pt x="288" y="228"/>
                </a:lnTo>
                <a:lnTo>
                  <a:pt x="280" y="244"/>
                </a:lnTo>
                <a:lnTo>
                  <a:pt x="270" y="260"/>
                </a:lnTo>
                <a:lnTo>
                  <a:pt x="262" y="266"/>
                </a:lnTo>
                <a:lnTo>
                  <a:pt x="254" y="272"/>
                </a:lnTo>
                <a:lnTo>
                  <a:pt x="234" y="282"/>
                </a:lnTo>
                <a:lnTo>
                  <a:pt x="212" y="290"/>
                </a:lnTo>
                <a:lnTo>
                  <a:pt x="188" y="294"/>
                </a:lnTo>
                <a:lnTo>
                  <a:pt x="166" y="298"/>
                </a:lnTo>
                <a:lnTo>
                  <a:pt x="148" y="300"/>
                </a:lnTo>
                <a:lnTo>
                  <a:pt x="130" y="300"/>
                </a:lnTo>
                <a:lnTo>
                  <a:pt x="110" y="298"/>
                </a:lnTo>
                <a:lnTo>
                  <a:pt x="92" y="294"/>
                </a:lnTo>
                <a:lnTo>
                  <a:pt x="76" y="290"/>
                </a:lnTo>
                <a:lnTo>
                  <a:pt x="62" y="284"/>
                </a:lnTo>
                <a:lnTo>
                  <a:pt x="50" y="278"/>
                </a:lnTo>
                <a:lnTo>
                  <a:pt x="40" y="270"/>
                </a:lnTo>
                <a:lnTo>
                  <a:pt x="22" y="256"/>
                </a:lnTo>
                <a:lnTo>
                  <a:pt x="12" y="240"/>
                </a:lnTo>
                <a:lnTo>
                  <a:pt x="6" y="228"/>
                </a:lnTo>
                <a:lnTo>
                  <a:pt x="0" y="214"/>
                </a:lnTo>
                <a:close/>
              </a:path>
            </a:pathLst>
          </a:custGeom>
          <a:solidFill>
            <a:srgbClr val="F2218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08" name="Freeform 52"/>
          <p:cNvSpPr>
            <a:spLocks/>
          </p:cNvSpPr>
          <p:nvPr/>
        </p:nvSpPr>
        <p:spPr bwMode="auto">
          <a:xfrm>
            <a:off x="4438650" y="3819525"/>
            <a:ext cx="419100" cy="473075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0" y="0"/>
              </a:cxn>
              <a:cxn ang="0">
                <a:pos x="264" y="0"/>
              </a:cxn>
              <a:cxn ang="0">
                <a:pos x="264" y="218"/>
              </a:cxn>
              <a:cxn ang="0">
                <a:pos x="256" y="234"/>
              </a:cxn>
              <a:cxn ang="0">
                <a:pos x="248" y="248"/>
              </a:cxn>
              <a:cxn ang="0">
                <a:pos x="238" y="262"/>
              </a:cxn>
              <a:cxn ang="0">
                <a:pos x="232" y="268"/>
              </a:cxn>
              <a:cxn ang="0">
                <a:pos x="224" y="274"/>
              </a:cxn>
              <a:cxn ang="0">
                <a:pos x="206" y="282"/>
              </a:cxn>
              <a:cxn ang="0">
                <a:pos x="186" y="288"/>
              </a:cxn>
              <a:cxn ang="0">
                <a:pos x="166" y="292"/>
              </a:cxn>
              <a:cxn ang="0">
                <a:pos x="130" y="296"/>
              </a:cxn>
              <a:cxn ang="0">
                <a:pos x="114" y="298"/>
              </a:cxn>
              <a:cxn ang="0">
                <a:pos x="96" y="296"/>
              </a:cxn>
              <a:cxn ang="0">
                <a:pos x="80" y="294"/>
              </a:cxn>
              <a:cxn ang="0">
                <a:pos x="66" y="290"/>
              </a:cxn>
              <a:cxn ang="0">
                <a:pos x="54" y="284"/>
              </a:cxn>
              <a:cxn ang="0">
                <a:pos x="42" y="278"/>
              </a:cxn>
              <a:cxn ang="0">
                <a:pos x="34" y="272"/>
              </a:cxn>
              <a:cxn ang="0">
                <a:pos x="20" y="258"/>
              </a:cxn>
              <a:cxn ang="0">
                <a:pos x="10" y="246"/>
              </a:cxn>
              <a:cxn ang="0">
                <a:pos x="4" y="234"/>
              </a:cxn>
              <a:cxn ang="0">
                <a:pos x="0" y="224"/>
              </a:cxn>
            </a:cxnLst>
            <a:rect l="0" t="0" r="r" b="b"/>
            <a:pathLst>
              <a:path w="264" h="298">
                <a:moveTo>
                  <a:pt x="0" y="224"/>
                </a:moveTo>
                <a:lnTo>
                  <a:pt x="0" y="0"/>
                </a:lnTo>
                <a:lnTo>
                  <a:pt x="264" y="0"/>
                </a:lnTo>
                <a:lnTo>
                  <a:pt x="264" y="218"/>
                </a:lnTo>
                <a:lnTo>
                  <a:pt x="256" y="234"/>
                </a:lnTo>
                <a:lnTo>
                  <a:pt x="248" y="248"/>
                </a:lnTo>
                <a:lnTo>
                  <a:pt x="238" y="262"/>
                </a:lnTo>
                <a:lnTo>
                  <a:pt x="232" y="268"/>
                </a:lnTo>
                <a:lnTo>
                  <a:pt x="224" y="274"/>
                </a:lnTo>
                <a:lnTo>
                  <a:pt x="206" y="282"/>
                </a:lnTo>
                <a:lnTo>
                  <a:pt x="186" y="288"/>
                </a:lnTo>
                <a:lnTo>
                  <a:pt x="166" y="292"/>
                </a:lnTo>
                <a:lnTo>
                  <a:pt x="130" y="296"/>
                </a:lnTo>
                <a:lnTo>
                  <a:pt x="114" y="298"/>
                </a:lnTo>
                <a:lnTo>
                  <a:pt x="96" y="296"/>
                </a:lnTo>
                <a:lnTo>
                  <a:pt x="80" y="294"/>
                </a:lnTo>
                <a:lnTo>
                  <a:pt x="66" y="290"/>
                </a:lnTo>
                <a:lnTo>
                  <a:pt x="54" y="284"/>
                </a:lnTo>
                <a:lnTo>
                  <a:pt x="42" y="278"/>
                </a:lnTo>
                <a:lnTo>
                  <a:pt x="34" y="272"/>
                </a:lnTo>
                <a:lnTo>
                  <a:pt x="20" y="258"/>
                </a:lnTo>
                <a:lnTo>
                  <a:pt x="10" y="246"/>
                </a:lnTo>
                <a:lnTo>
                  <a:pt x="4" y="234"/>
                </a:lnTo>
                <a:lnTo>
                  <a:pt x="0" y="224"/>
                </a:lnTo>
                <a:close/>
              </a:path>
            </a:pathLst>
          </a:custGeom>
          <a:solidFill>
            <a:srgbClr val="F33D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09" name="Freeform 53"/>
          <p:cNvSpPr>
            <a:spLocks/>
          </p:cNvSpPr>
          <p:nvPr/>
        </p:nvSpPr>
        <p:spPr bwMode="auto">
          <a:xfrm>
            <a:off x="4467225" y="3819525"/>
            <a:ext cx="368300" cy="473075"/>
          </a:xfrm>
          <a:custGeom>
            <a:avLst/>
            <a:gdLst/>
            <a:ahLst/>
            <a:cxnLst>
              <a:cxn ang="0">
                <a:pos x="0" y="234"/>
              </a:cxn>
              <a:cxn ang="0">
                <a:pos x="0" y="0"/>
              </a:cxn>
              <a:cxn ang="0">
                <a:pos x="232" y="0"/>
              </a:cxn>
              <a:cxn ang="0">
                <a:pos x="232" y="228"/>
              </a:cxn>
              <a:cxn ang="0">
                <a:pos x="226" y="242"/>
              </a:cxn>
              <a:cxn ang="0">
                <a:pos x="218" y="254"/>
              </a:cxn>
              <a:cxn ang="0">
                <a:pos x="210" y="266"/>
              </a:cxn>
              <a:cxn ang="0">
                <a:pos x="204" y="272"/>
              </a:cxn>
              <a:cxn ang="0">
                <a:pos x="196" y="276"/>
              </a:cxn>
              <a:cxn ang="0">
                <a:pos x="182" y="284"/>
              </a:cxn>
              <a:cxn ang="0">
                <a:pos x="164" y="288"/>
              </a:cxn>
              <a:cxn ang="0">
                <a:pos x="146" y="292"/>
              </a:cxn>
              <a:cxn ang="0">
                <a:pos x="114" y="296"/>
              </a:cxn>
              <a:cxn ang="0">
                <a:pos x="100" y="298"/>
              </a:cxn>
              <a:cxn ang="0">
                <a:pos x="84" y="296"/>
              </a:cxn>
              <a:cxn ang="0">
                <a:pos x="70" y="294"/>
              </a:cxn>
              <a:cxn ang="0">
                <a:pos x="58" y="290"/>
              </a:cxn>
              <a:cxn ang="0">
                <a:pos x="48" y="286"/>
              </a:cxn>
              <a:cxn ang="0">
                <a:pos x="30" y="276"/>
              </a:cxn>
              <a:cxn ang="0">
                <a:pos x="18" y="264"/>
              </a:cxn>
              <a:cxn ang="0">
                <a:pos x="8" y="252"/>
              </a:cxn>
              <a:cxn ang="0">
                <a:pos x="4" y="242"/>
              </a:cxn>
              <a:cxn ang="0">
                <a:pos x="0" y="234"/>
              </a:cxn>
            </a:cxnLst>
            <a:rect l="0" t="0" r="r" b="b"/>
            <a:pathLst>
              <a:path w="232" h="298">
                <a:moveTo>
                  <a:pt x="0" y="234"/>
                </a:moveTo>
                <a:lnTo>
                  <a:pt x="0" y="0"/>
                </a:lnTo>
                <a:lnTo>
                  <a:pt x="232" y="0"/>
                </a:lnTo>
                <a:lnTo>
                  <a:pt x="232" y="228"/>
                </a:lnTo>
                <a:lnTo>
                  <a:pt x="226" y="242"/>
                </a:lnTo>
                <a:lnTo>
                  <a:pt x="218" y="254"/>
                </a:lnTo>
                <a:lnTo>
                  <a:pt x="210" y="266"/>
                </a:lnTo>
                <a:lnTo>
                  <a:pt x="204" y="272"/>
                </a:lnTo>
                <a:lnTo>
                  <a:pt x="196" y="276"/>
                </a:lnTo>
                <a:lnTo>
                  <a:pt x="182" y="284"/>
                </a:lnTo>
                <a:lnTo>
                  <a:pt x="164" y="288"/>
                </a:lnTo>
                <a:lnTo>
                  <a:pt x="146" y="292"/>
                </a:lnTo>
                <a:lnTo>
                  <a:pt x="114" y="296"/>
                </a:lnTo>
                <a:lnTo>
                  <a:pt x="100" y="298"/>
                </a:lnTo>
                <a:lnTo>
                  <a:pt x="84" y="296"/>
                </a:lnTo>
                <a:lnTo>
                  <a:pt x="70" y="294"/>
                </a:lnTo>
                <a:lnTo>
                  <a:pt x="58" y="290"/>
                </a:lnTo>
                <a:lnTo>
                  <a:pt x="48" y="286"/>
                </a:lnTo>
                <a:lnTo>
                  <a:pt x="30" y="276"/>
                </a:lnTo>
                <a:lnTo>
                  <a:pt x="18" y="264"/>
                </a:lnTo>
                <a:lnTo>
                  <a:pt x="8" y="252"/>
                </a:lnTo>
                <a:lnTo>
                  <a:pt x="4" y="242"/>
                </a:lnTo>
                <a:lnTo>
                  <a:pt x="0" y="234"/>
                </a:lnTo>
                <a:close/>
              </a:path>
            </a:pathLst>
          </a:custGeom>
          <a:solidFill>
            <a:srgbClr val="F55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10" name="Freeform 54"/>
          <p:cNvSpPr>
            <a:spLocks/>
          </p:cNvSpPr>
          <p:nvPr/>
        </p:nvSpPr>
        <p:spPr bwMode="auto">
          <a:xfrm>
            <a:off x="4498975" y="3819525"/>
            <a:ext cx="314325" cy="469900"/>
          </a:xfrm>
          <a:custGeom>
            <a:avLst/>
            <a:gdLst/>
            <a:ahLst/>
            <a:cxnLst>
              <a:cxn ang="0">
                <a:pos x="0" y="244"/>
              </a:cxn>
              <a:cxn ang="0">
                <a:pos x="0" y="0"/>
              </a:cxn>
              <a:cxn ang="0">
                <a:pos x="198" y="0"/>
              </a:cxn>
              <a:cxn ang="0">
                <a:pos x="198" y="238"/>
              </a:cxn>
              <a:cxn ang="0">
                <a:pos x="186" y="260"/>
              </a:cxn>
              <a:cxn ang="0">
                <a:pos x="178" y="270"/>
              </a:cxn>
              <a:cxn ang="0">
                <a:pos x="168" y="278"/>
              </a:cxn>
              <a:cxn ang="0">
                <a:pos x="154" y="284"/>
              </a:cxn>
              <a:cxn ang="0">
                <a:pos x="138" y="290"/>
              </a:cxn>
              <a:cxn ang="0">
                <a:pos x="122" y="292"/>
              </a:cxn>
              <a:cxn ang="0">
                <a:pos x="96" y="296"/>
              </a:cxn>
              <a:cxn ang="0">
                <a:pos x="84" y="296"/>
              </a:cxn>
              <a:cxn ang="0">
                <a:pos x="58" y="294"/>
              </a:cxn>
              <a:cxn ang="0">
                <a:pos x="40" y="286"/>
              </a:cxn>
              <a:cxn ang="0">
                <a:pos x="24" y="278"/>
              </a:cxn>
              <a:cxn ang="0">
                <a:pos x="14" y="268"/>
              </a:cxn>
              <a:cxn ang="0">
                <a:pos x="6" y="260"/>
              </a:cxn>
              <a:cxn ang="0">
                <a:pos x="2" y="252"/>
              </a:cxn>
              <a:cxn ang="0">
                <a:pos x="0" y="244"/>
              </a:cxn>
            </a:cxnLst>
            <a:rect l="0" t="0" r="r" b="b"/>
            <a:pathLst>
              <a:path w="198" h="296">
                <a:moveTo>
                  <a:pt x="0" y="244"/>
                </a:moveTo>
                <a:lnTo>
                  <a:pt x="0" y="0"/>
                </a:lnTo>
                <a:lnTo>
                  <a:pt x="198" y="0"/>
                </a:lnTo>
                <a:lnTo>
                  <a:pt x="198" y="238"/>
                </a:lnTo>
                <a:lnTo>
                  <a:pt x="186" y="260"/>
                </a:lnTo>
                <a:lnTo>
                  <a:pt x="178" y="270"/>
                </a:lnTo>
                <a:lnTo>
                  <a:pt x="168" y="278"/>
                </a:lnTo>
                <a:lnTo>
                  <a:pt x="154" y="284"/>
                </a:lnTo>
                <a:lnTo>
                  <a:pt x="138" y="290"/>
                </a:lnTo>
                <a:lnTo>
                  <a:pt x="122" y="292"/>
                </a:lnTo>
                <a:lnTo>
                  <a:pt x="96" y="296"/>
                </a:lnTo>
                <a:lnTo>
                  <a:pt x="84" y="296"/>
                </a:lnTo>
                <a:lnTo>
                  <a:pt x="58" y="294"/>
                </a:lnTo>
                <a:lnTo>
                  <a:pt x="40" y="286"/>
                </a:lnTo>
                <a:lnTo>
                  <a:pt x="24" y="278"/>
                </a:lnTo>
                <a:lnTo>
                  <a:pt x="14" y="268"/>
                </a:lnTo>
                <a:lnTo>
                  <a:pt x="6" y="260"/>
                </a:lnTo>
                <a:lnTo>
                  <a:pt x="2" y="252"/>
                </a:lnTo>
                <a:lnTo>
                  <a:pt x="0" y="244"/>
                </a:lnTo>
                <a:close/>
              </a:path>
            </a:pathLst>
          </a:custGeom>
          <a:solidFill>
            <a:srgbClr val="F773B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11" name="Freeform 55"/>
          <p:cNvSpPr>
            <a:spLocks/>
          </p:cNvSpPr>
          <p:nvPr/>
        </p:nvSpPr>
        <p:spPr bwMode="auto">
          <a:xfrm>
            <a:off x="4527550" y="3819525"/>
            <a:ext cx="266700" cy="469900"/>
          </a:xfrm>
          <a:custGeom>
            <a:avLst/>
            <a:gdLst/>
            <a:ahLst/>
            <a:cxnLst>
              <a:cxn ang="0">
                <a:pos x="0" y="254"/>
              </a:cxn>
              <a:cxn ang="0">
                <a:pos x="0" y="0"/>
              </a:cxn>
              <a:cxn ang="0">
                <a:pos x="168" y="0"/>
              </a:cxn>
              <a:cxn ang="0">
                <a:pos x="168" y="248"/>
              </a:cxn>
              <a:cxn ang="0">
                <a:pos x="156" y="266"/>
              </a:cxn>
              <a:cxn ang="0">
                <a:pos x="150" y="274"/>
              </a:cxn>
              <a:cxn ang="0">
                <a:pos x="140" y="282"/>
              </a:cxn>
              <a:cxn ang="0">
                <a:pos x="128" y="286"/>
              </a:cxn>
              <a:cxn ang="0">
                <a:pos x="116" y="290"/>
              </a:cxn>
              <a:cxn ang="0">
                <a:pos x="102" y="292"/>
              </a:cxn>
              <a:cxn ang="0">
                <a:pos x="80" y="296"/>
              </a:cxn>
              <a:cxn ang="0">
                <a:pos x="70" y="296"/>
              </a:cxn>
              <a:cxn ang="0">
                <a:pos x="48" y="294"/>
              </a:cxn>
              <a:cxn ang="0">
                <a:pos x="34" y="288"/>
              </a:cxn>
              <a:cxn ang="0">
                <a:pos x="20" y="282"/>
              </a:cxn>
              <a:cxn ang="0">
                <a:pos x="12" y="274"/>
              </a:cxn>
              <a:cxn ang="0">
                <a:pos x="6" y="266"/>
              </a:cxn>
              <a:cxn ang="0">
                <a:pos x="2" y="260"/>
              </a:cxn>
              <a:cxn ang="0">
                <a:pos x="0" y="254"/>
              </a:cxn>
            </a:cxnLst>
            <a:rect l="0" t="0" r="r" b="b"/>
            <a:pathLst>
              <a:path w="168" h="296">
                <a:moveTo>
                  <a:pt x="0" y="254"/>
                </a:moveTo>
                <a:lnTo>
                  <a:pt x="0" y="0"/>
                </a:lnTo>
                <a:lnTo>
                  <a:pt x="168" y="0"/>
                </a:lnTo>
                <a:lnTo>
                  <a:pt x="168" y="248"/>
                </a:lnTo>
                <a:lnTo>
                  <a:pt x="156" y="266"/>
                </a:lnTo>
                <a:lnTo>
                  <a:pt x="150" y="274"/>
                </a:lnTo>
                <a:lnTo>
                  <a:pt x="140" y="282"/>
                </a:lnTo>
                <a:lnTo>
                  <a:pt x="128" y="286"/>
                </a:lnTo>
                <a:lnTo>
                  <a:pt x="116" y="290"/>
                </a:lnTo>
                <a:lnTo>
                  <a:pt x="102" y="292"/>
                </a:lnTo>
                <a:lnTo>
                  <a:pt x="80" y="296"/>
                </a:lnTo>
                <a:lnTo>
                  <a:pt x="70" y="296"/>
                </a:lnTo>
                <a:lnTo>
                  <a:pt x="48" y="294"/>
                </a:lnTo>
                <a:lnTo>
                  <a:pt x="34" y="288"/>
                </a:lnTo>
                <a:lnTo>
                  <a:pt x="20" y="282"/>
                </a:lnTo>
                <a:lnTo>
                  <a:pt x="12" y="274"/>
                </a:lnTo>
                <a:lnTo>
                  <a:pt x="6" y="266"/>
                </a:lnTo>
                <a:lnTo>
                  <a:pt x="2" y="260"/>
                </a:lnTo>
                <a:lnTo>
                  <a:pt x="0" y="254"/>
                </a:lnTo>
                <a:close/>
              </a:path>
            </a:pathLst>
          </a:custGeom>
          <a:solidFill>
            <a:srgbClr val="F890C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12" name="Freeform 56"/>
          <p:cNvSpPr>
            <a:spLocks/>
          </p:cNvSpPr>
          <p:nvPr/>
        </p:nvSpPr>
        <p:spPr bwMode="auto">
          <a:xfrm>
            <a:off x="4556125" y="3819525"/>
            <a:ext cx="215900" cy="469900"/>
          </a:xfrm>
          <a:custGeom>
            <a:avLst/>
            <a:gdLst/>
            <a:ahLst/>
            <a:cxnLst>
              <a:cxn ang="0">
                <a:pos x="0" y="264"/>
              </a:cxn>
              <a:cxn ang="0">
                <a:pos x="0" y="2"/>
              </a:cxn>
              <a:cxn ang="0">
                <a:pos x="136" y="0"/>
              </a:cxn>
              <a:cxn ang="0">
                <a:pos x="136" y="260"/>
              </a:cxn>
              <a:cxn ang="0">
                <a:pos x="126" y="272"/>
              </a:cxn>
              <a:cxn ang="0">
                <a:pos x="120" y="278"/>
              </a:cxn>
              <a:cxn ang="0">
                <a:pos x="112" y="284"/>
              </a:cxn>
              <a:cxn ang="0">
                <a:pos x="104" y="288"/>
              </a:cxn>
              <a:cxn ang="0">
                <a:pos x="82" y="294"/>
              </a:cxn>
              <a:cxn ang="0">
                <a:pos x="64" y="296"/>
              </a:cxn>
              <a:cxn ang="0">
                <a:pos x="54" y="296"/>
              </a:cxn>
              <a:cxn ang="0">
                <a:pos x="40" y="294"/>
              </a:cxn>
              <a:cxn ang="0">
                <a:pos x="26" y="290"/>
              </a:cxn>
              <a:cxn ang="0">
                <a:pos x="18" y="284"/>
              </a:cxn>
              <a:cxn ang="0">
                <a:pos x="10" y="280"/>
              </a:cxn>
              <a:cxn ang="0">
                <a:pos x="6" y="274"/>
              </a:cxn>
              <a:cxn ang="0">
                <a:pos x="2" y="268"/>
              </a:cxn>
              <a:cxn ang="0">
                <a:pos x="0" y="264"/>
              </a:cxn>
            </a:cxnLst>
            <a:rect l="0" t="0" r="r" b="b"/>
            <a:pathLst>
              <a:path w="136" h="296">
                <a:moveTo>
                  <a:pt x="0" y="264"/>
                </a:moveTo>
                <a:lnTo>
                  <a:pt x="0" y="2"/>
                </a:lnTo>
                <a:lnTo>
                  <a:pt x="136" y="0"/>
                </a:lnTo>
                <a:lnTo>
                  <a:pt x="136" y="260"/>
                </a:lnTo>
                <a:lnTo>
                  <a:pt x="126" y="272"/>
                </a:lnTo>
                <a:lnTo>
                  <a:pt x="120" y="278"/>
                </a:lnTo>
                <a:lnTo>
                  <a:pt x="112" y="284"/>
                </a:lnTo>
                <a:lnTo>
                  <a:pt x="104" y="288"/>
                </a:lnTo>
                <a:lnTo>
                  <a:pt x="82" y="294"/>
                </a:lnTo>
                <a:lnTo>
                  <a:pt x="64" y="296"/>
                </a:lnTo>
                <a:lnTo>
                  <a:pt x="54" y="296"/>
                </a:lnTo>
                <a:lnTo>
                  <a:pt x="40" y="294"/>
                </a:lnTo>
                <a:lnTo>
                  <a:pt x="26" y="290"/>
                </a:lnTo>
                <a:lnTo>
                  <a:pt x="18" y="284"/>
                </a:lnTo>
                <a:lnTo>
                  <a:pt x="10" y="280"/>
                </a:lnTo>
                <a:lnTo>
                  <a:pt x="6" y="274"/>
                </a:lnTo>
                <a:lnTo>
                  <a:pt x="2" y="268"/>
                </a:lnTo>
                <a:lnTo>
                  <a:pt x="0" y="264"/>
                </a:lnTo>
                <a:close/>
              </a:path>
            </a:pathLst>
          </a:custGeom>
          <a:solidFill>
            <a:srgbClr val="FAABD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13" name="Freeform 57"/>
          <p:cNvSpPr>
            <a:spLocks/>
          </p:cNvSpPr>
          <p:nvPr/>
        </p:nvSpPr>
        <p:spPr bwMode="auto">
          <a:xfrm>
            <a:off x="4587875" y="3819525"/>
            <a:ext cx="165100" cy="469900"/>
          </a:xfrm>
          <a:custGeom>
            <a:avLst/>
            <a:gdLst/>
            <a:ahLst/>
            <a:cxnLst>
              <a:cxn ang="0">
                <a:pos x="0" y="274"/>
              </a:cxn>
              <a:cxn ang="0">
                <a:pos x="0" y="2"/>
              </a:cxn>
              <a:cxn ang="0">
                <a:pos x="104" y="0"/>
              </a:cxn>
              <a:cxn ang="0">
                <a:pos x="104" y="270"/>
              </a:cxn>
              <a:cxn ang="0">
                <a:pos x="96" y="278"/>
              </a:cxn>
              <a:cxn ang="0">
                <a:pos x="88" y="282"/>
              </a:cxn>
              <a:cxn ang="0">
                <a:pos x="82" y="286"/>
              </a:cxn>
              <a:cxn ang="0">
                <a:pos x="76" y="290"/>
              </a:cxn>
              <a:cxn ang="0">
                <a:pos x="60" y="294"/>
              </a:cxn>
              <a:cxn ang="0">
                <a:pos x="38" y="296"/>
              </a:cxn>
              <a:cxn ang="0">
                <a:pos x="28" y="294"/>
              </a:cxn>
              <a:cxn ang="0">
                <a:pos x="18" y="292"/>
              </a:cxn>
              <a:cxn ang="0">
                <a:pos x="12" y="288"/>
              </a:cxn>
              <a:cxn ang="0">
                <a:pos x="6" y="284"/>
              </a:cxn>
              <a:cxn ang="0">
                <a:pos x="2" y="278"/>
              </a:cxn>
              <a:cxn ang="0">
                <a:pos x="0" y="274"/>
              </a:cxn>
            </a:cxnLst>
            <a:rect l="0" t="0" r="r" b="b"/>
            <a:pathLst>
              <a:path w="104" h="296">
                <a:moveTo>
                  <a:pt x="0" y="274"/>
                </a:moveTo>
                <a:lnTo>
                  <a:pt x="0" y="2"/>
                </a:lnTo>
                <a:lnTo>
                  <a:pt x="104" y="0"/>
                </a:lnTo>
                <a:lnTo>
                  <a:pt x="104" y="270"/>
                </a:lnTo>
                <a:lnTo>
                  <a:pt x="96" y="278"/>
                </a:lnTo>
                <a:lnTo>
                  <a:pt x="88" y="282"/>
                </a:lnTo>
                <a:lnTo>
                  <a:pt x="82" y="286"/>
                </a:lnTo>
                <a:lnTo>
                  <a:pt x="76" y="290"/>
                </a:lnTo>
                <a:lnTo>
                  <a:pt x="60" y="294"/>
                </a:lnTo>
                <a:lnTo>
                  <a:pt x="38" y="296"/>
                </a:lnTo>
                <a:lnTo>
                  <a:pt x="28" y="294"/>
                </a:lnTo>
                <a:lnTo>
                  <a:pt x="18" y="292"/>
                </a:lnTo>
                <a:lnTo>
                  <a:pt x="12" y="288"/>
                </a:lnTo>
                <a:lnTo>
                  <a:pt x="6" y="284"/>
                </a:lnTo>
                <a:lnTo>
                  <a:pt x="2" y="278"/>
                </a:lnTo>
                <a:lnTo>
                  <a:pt x="0" y="274"/>
                </a:lnTo>
                <a:close/>
              </a:path>
            </a:pathLst>
          </a:custGeom>
          <a:solidFill>
            <a:srgbClr val="FCC7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14" name="Freeform 58"/>
          <p:cNvSpPr>
            <a:spLocks/>
          </p:cNvSpPr>
          <p:nvPr/>
        </p:nvSpPr>
        <p:spPr bwMode="auto">
          <a:xfrm>
            <a:off x="4616450" y="3819525"/>
            <a:ext cx="114300" cy="466725"/>
          </a:xfrm>
          <a:custGeom>
            <a:avLst/>
            <a:gdLst/>
            <a:ahLst/>
            <a:cxnLst>
              <a:cxn ang="0">
                <a:pos x="0" y="284"/>
              </a:cxn>
              <a:cxn ang="0">
                <a:pos x="0" y="2"/>
              </a:cxn>
              <a:cxn ang="0">
                <a:pos x="72" y="0"/>
              </a:cxn>
              <a:cxn ang="0">
                <a:pos x="72" y="280"/>
              </a:cxn>
              <a:cxn ang="0">
                <a:pos x="66" y="284"/>
              </a:cxn>
              <a:cxn ang="0">
                <a:pos x="60" y="288"/>
              </a:cxn>
              <a:cxn ang="0">
                <a:pos x="50" y="292"/>
              </a:cxn>
              <a:cxn ang="0">
                <a:pos x="40" y="294"/>
              </a:cxn>
              <a:cxn ang="0">
                <a:pos x="24" y="294"/>
              </a:cxn>
              <a:cxn ang="0">
                <a:pos x="12" y="292"/>
              </a:cxn>
              <a:cxn ang="0">
                <a:pos x="6" y="290"/>
              </a:cxn>
              <a:cxn ang="0">
                <a:pos x="2" y="286"/>
              </a:cxn>
              <a:cxn ang="0">
                <a:pos x="0" y="284"/>
              </a:cxn>
            </a:cxnLst>
            <a:rect l="0" t="0" r="r" b="b"/>
            <a:pathLst>
              <a:path w="72" h="294">
                <a:moveTo>
                  <a:pt x="0" y="284"/>
                </a:moveTo>
                <a:lnTo>
                  <a:pt x="0" y="2"/>
                </a:lnTo>
                <a:lnTo>
                  <a:pt x="72" y="0"/>
                </a:lnTo>
                <a:lnTo>
                  <a:pt x="72" y="280"/>
                </a:lnTo>
                <a:lnTo>
                  <a:pt x="66" y="284"/>
                </a:lnTo>
                <a:lnTo>
                  <a:pt x="60" y="288"/>
                </a:lnTo>
                <a:lnTo>
                  <a:pt x="50" y="292"/>
                </a:lnTo>
                <a:lnTo>
                  <a:pt x="40" y="294"/>
                </a:lnTo>
                <a:lnTo>
                  <a:pt x="24" y="294"/>
                </a:lnTo>
                <a:lnTo>
                  <a:pt x="12" y="292"/>
                </a:lnTo>
                <a:lnTo>
                  <a:pt x="6" y="290"/>
                </a:lnTo>
                <a:lnTo>
                  <a:pt x="2" y="286"/>
                </a:lnTo>
                <a:lnTo>
                  <a:pt x="0" y="284"/>
                </a:lnTo>
                <a:close/>
              </a:path>
            </a:pathLst>
          </a:custGeom>
          <a:solidFill>
            <a:srgbClr val="FDE3F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15" name="Freeform 59"/>
          <p:cNvSpPr>
            <a:spLocks/>
          </p:cNvSpPr>
          <p:nvPr/>
        </p:nvSpPr>
        <p:spPr bwMode="auto">
          <a:xfrm>
            <a:off x="4648200" y="3819525"/>
            <a:ext cx="60325" cy="466725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38" y="290"/>
              </a:cxn>
              <a:cxn ang="0">
                <a:pos x="22" y="292"/>
              </a:cxn>
              <a:cxn ang="0">
                <a:pos x="10" y="294"/>
              </a:cxn>
              <a:cxn ang="0">
                <a:pos x="0" y="294"/>
              </a:cxn>
              <a:cxn ang="0">
                <a:pos x="0" y="2"/>
              </a:cxn>
              <a:cxn ang="0">
                <a:pos x="38" y="0"/>
              </a:cxn>
            </a:cxnLst>
            <a:rect l="0" t="0" r="r" b="b"/>
            <a:pathLst>
              <a:path w="38" h="294">
                <a:moveTo>
                  <a:pt x="38" y="0"/>
                </a:moveTo>
                <a:lnTo>
                  <a:pt x="38" y="290"/>
                </a:lnTo>
                <a:lnTo>
                  <a:pt x="22" y="292"/>
                </a:lnTo>
                <a:lnTo>
                  <a:pt x="10" y="294"/>
                </a:lnTo>
                <a:lnTo>
                  <a:pt x="0" y="294"/>
                </a:lnTo>
                <a:lnTo>
                  <a:pt x="0" y="2"/>
                </a:lnTo>
                <a:lnTo>
                  <a:pt x="3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16" name="Freeform 60"/>
          <p:cNvSpPr>
            <a:spLocks/>
          </p:cNvSpPr>
          <p:nvPr/>
        </p:nvSpPr>
        <p:spPr bwMode="auto">
          <a:xfrm>
            <a:off x="4381500" y="3679825"/>
            <a:ext cx="517525" cy="269875"/>
          </a:xfrm>
          <a:custGeom>
            <a:avLst/>
            <a:gdLst/>
            <a:ahLst/>
            <a:cxnLst>
              <a:cxn ang="0">
                <a:pos x="162" y="170"/>
              </a:cxn>
              <a:cxn ang="0">
                <a:pos x="196" y="168"/>
              </a:cxn>
              <a:cxn ang="0">
                <a:pos x="226" y="164"/>
              </a:cxn>
              <a:cxn ang="0">
                <a:pos x="254" y="156"/>
              </a:cxn>
              <a:cxn ang="0">
                <a:pos x="278" y="146"/>
              </a:cxn>
              <a:cxn ang="0">
                <a:pos x="298" y="134"/>
              </a:cxn>
              <a:cxn ang="0">
                <a:pos x="306" y="126"/>
              </a:cxn>
              <a:cxn ang="0">
                <a:pos x="314" y="118"/>
              </a:cxn>
              <a:cxn ang="0">
                <a:pos x="318" y="110"/>
              </a:cxn>
              <a:cxn ang="0">
                <a:pos x="322" y="102"/>
              </a:cxn>
              <a:cxn ang="0">
                <a:pos x="326" y="94"/>
              </a:cxn>
              <a:cxn ang="0">
                <a:pos x="326" y="86"/>
              </a:cxn>
              <a:cxn ang="0">
                <a:pos x="326" y="76"/>
              </a:cxn>
              <a:cxn ang="0">
                <a:pos x="322" y="68"/>
              </a:cxn>
              <a:cxn ang="0">
                <a:pos x="318" y="60"/>
              </a:cxn>
              <a:cxn ang="0">
                <a:pos x="314" y="52"/>
              </a:cxn>
              <a:cxn ang="0">
                <a:pos x="306" y="44"/>
              </a:cxn>
              <a:cxn ang="0">
                <a:pos x="298" y="38"/>
              </a:cxn>
              <a:cxn ang="0">
                <a:pos x="278" y="26"/>
              </a:cxn>
              <a:cxn ang="0">
                <a:pos x="254" y="14"/>
              </a:cxn>
              <a:cxn ang="0">
                <a:pos x="226" y="6"/>
              </a:cxn>
              <a:cxn ang="0">
                <a:pos x="196" y="2"/>
              </a:cxn>
              <a:cxn ang="0">
                <a:pos x="162" y="0"/>
              </a:cxn>
              <a:cxn ang="0">
                <a:pos x="130" y="2"/>
              </a:cxn>
              <a:cxn ang="0">
                <a:pos x="100" y="6"/>
              </a:cxn>
              <a:cxn ang="0">
                <a:pos x="72" y="14"/>
              </a:cxn>
              <a:cxn ang="0">
                <a:pos x="48" y="26"/>
              </a:cxn>
              <a:cxn ang="0">
                <a:pos x="28" y="38"/>
              </a:cxn>
              <a:cxn ang="0">
                <a:pos x="20" y="44"/>
              </a:cxn>
              <a:cxn ang="0">
                <a:pos x="12" y="52"/>
              </a:cxn>
              <a:cxn ang="0">
                <a:pos x="6" y="60"/>
              </a:cxn>
              <a:cxn ang="0">
                <a:pos x="2" y="68"/>
              </a:cxn>
              <a:cxn ang="0">
                <a:pos x="0" y="76"/>
              </a:cxn>
              <a:cxn ang="0">
                <a:pos x="0" y="86"/>
              </a:cxn>
              <a:cxn ang="0">
                <a:pos x="0" y="94"/>
              </a:cxn>
              <a:cxn ang="0">
                <a:pos x="2" y="102"/>
              </a:cxn>
              <a:cxn ang="0">
                <a:pos x="6" y="110"/>
              </a:cxn>
              <a:cxn ang="0">
                <a:pos x="12" y="118"/>
              </a:cxn>
              <a:cxn ang="0">
                <a:pos x="20" y="126"/>
              </a:cxn>
              <a:cxn ang="0">
                <a:pos x="28" y="134"/>
              </a:cxn>
              <a:cxn ang="0">
                <a:pos x="48" y="146"/>
              </a:cxn>
              <a:cxn ang="0">
                <a:pos x="72" y="156"/>
              </a:cxn>
              <a:cxn ang="0">
                <a:pos x="100" y="164"/>
              </a:cxn>
              <a:cxn ang="0">
                <a:pos x="130" y="168"/>
              </a:cxn>
              <a:cxn ang="0">
                <a:pos x="162" y="170"/>
              </a:cxn>
            </a:cxnLst>
            <a:rect l="0" t="0" r="r" b="b"/>
            <a:pathLst>
              <a:path w="326" h="170">
                <a:moveTo>
                  <a:pt x="162" y="170"/>
                </a:moveTo>
                <a:lnTo>
                  <a:pt x="196" y="168"/>
                </a:lnTo>
                <a:lnTo>
                  <a:pt x="226" y="164"/>
                </a:lnTo>
                <a:lnTo>
                  <a:pt x="254" y="156"/>
                </a:lnTo>
                <a:lnTo>
                  <a:pt x="278" y="146"/>
                </a:lnTo>
                <a:lnTo>
                  <a:pt x="298" y="134"/>
                </a:lnTo>
                <a:lnTo>
                  <a:pt x="306" y="126"/>
                </a:lnTo>
                <a:lnTo>
                  <a:pt x="314" y="118"/>
                </a:lnTo>
                <a:lnTo>
                  <a:pt x="318" y="110"/>
                </a:lnTo>
                <a:lnTo>
                  <a:pt x="322" y="102"/>
                </a:lnTo>
                <a:lnTo>
                  <a:pt x="326" y="94"/>
                </a:lnTo>
                <a:lnTo>
                  <a:pt x="326" y="86"/>
                </a:lnTo>
                <a:lnTo>
                  <a:pt x="326" y="76"/>
                </a:lnTo>
                <a:lnTo>
                  <a:pt x="322" y="68"/>
                </a:lnTo>
                <a:lnTo>
                  <a:pt x="318" y="60"/>
                </a:lnTo>
                <a:lnTo>
                  <a:pt x="314" y="52"/>
                </a:lnTo>
                <a:lnTo>
                  <a:pt x="306" y="44"/>
                </a:lnTo>
                <a:lnTo>
                  <a:pt x="298" y="38"/>
                </a:lnTo>
                <a:lnTo>
                  <a:pt x="278" y="26"/>
                </a:lnTo>
                <a:lnTo>
                  <a:pt x="254" y="14"/>
                </a:lnTo>
                <a:lnTo>
                  <a:pt x="226" y="6"/>
                </a:lnTo>
                <a:lnTo>
                  <a:pt x="196" y="2"/>
                </a:lnTo>
                <a:lnTo>
                  <a:pt x="162" y="0"/>
                </a:lnTo>
                <a:lnTo>
                  <a:pt x="130" y="2"/>
                </a:lnTo>
                <a:lnTo>
                  <a:pt x="100" y="6"/>
                </a:lnTo>
                <a:lnTo>
                  <a:pt x="72" y="14"/>
                </a:lnTo>
                <a:lnTo>
                  <a:pt x="48" y="26"/>
                </a:lnTo>
                <a:lnTo>
                  <a:pt x="28" y="38"/>
                </a:lnTo>
                <a:lnTo>
                  <a:pt x="20" y="44"/>
                </a:lnTo>
                <a:lnTo>
                  <a:pt x="12" y="52"/>
                </a:lnTo>
                <a:lnTo>
                  <a:pt x="6" y="60"/>
                </a:lnTo>
                <a:lnTo>
                  <a:pt x="2" y="68"/>
                </a:lnTo>
                <a:lnTo>
                  <a:pt x="0" y="76"/>
                </a:lnTo>
                <a:lnTo>
                  <a:pt x="0" y="86"/>
                </a:lnTo>
                <a:lnTo>
                  <a:pt x="0" y="94"/>
                </a:lnTo>
                <a:lnTo>
                  <a:pt x="2" y="102"/>
                </a:lnTo>
                <a:lnTo>
                  <a:pt x="6" y="110"/>
                </a:lnTo>
                <a:lnTo>
                  <a:pt x="12" y="118"/>
                </a:lnTo>
                <a:lnTo>
                  <a:pt x="20" y="126"/>
                </a:lnTo>
                <a:lnTo>
                  <a:pt x="28" y="134"/>
                </a:lnTo>
                <a:lnTo>
                  <a:pt x="48" y="146"/>
                </a:lnTo>
                <a:lnTo>
                  <a:pt x="72" y="156"/>
                </a:lnTo>
                <a:lnTo>
                  <a:pt x="100" y="164"/>
                </a:lnTo>
                <a:lnTo>
                  <a:pt x="130" y="168"/>
                </a:lnTo>
                <a:lnTo>
                  <a:pt x="162" y="170"/>
                </a:lnTo>
                <a:close/>
              </a:path>
            </a:pathLst>
          </a:custGeom>
          <a:solidFill>
            <a:srgbClr val="FBB4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17" name="Freeform 61"/>
          <p:cNvSpPr>
            <a:spLocks/>
          </p:cNvSpPr>
          <p:nvPr/>
        </p:nvSpPr>
        <p:spPr bwMode="auto">
          <a:xfrm>
            <a:off x="4794250" y="4114800"/>
            <a:ext cx="327025" cy="301625"/>
          </a:xfrm>
          <a:custGeom>
            <a:avLst/>
            <a:gdLst/>
            <a:ahLst/>
            <a:cxnLst>
              <a:cxn ang="0">
                <a:pos x="90" y="190"/>
              </a:cxn>
              <a:cxn ang="0">
                <a:pos x="76" y="188"/>
              </a:cxn>
              <a:cxn ang="0">
                <a:pos x="64" y="186"/>
              </a:cxn>
              <a:cxn ang="0">
                <a:pos x="52" y="182"/>
              </a:cxn>
              <a:cxn ang="0">
                <a:pos x="42" y="178"/>
              </a:cxn>
              <a:cxn ang="0">
                <a:pos x="26" y="168"/>
              </a:cxn>
              <a:cxn ang="0">
                <a:pos x="14" y="158"/>
              </a:cxn>
              <a:cxn ang="0">
                <a:pos x="8" y="146"/>
              </a:cxn>
              <a:cxn ang="0">
                <a:pos x="2" y="138"/>
              </a:cxn>
              <a:cxn ang="0">
                <a:pos x="0" y="128"/>
              </a:cxn>
              <a:cxn ang="0">
                <a:pos x="0" y="0"/>
              </a:cxn>
              <a:cxn ang="0">
                <a:pos x="206" y="2"/>
              </a:cxn>
              <a:cxn ang="0">
                <a:pos x="206" y="126"/>
              </a:cxn>
              <a:cxn ang="0">
                <a:pos x="200" y="138"/>
              </a:cxn>
              <a:cxn ang="0">
                <a:pos x="194" y="150"/>
              </a:cxn>
              <a:cxn ang="0">
                <a:pos x="188" y="160"/>
              </a:cxn>
              <a:cxn ang="0">
                <a:pos x="176" y="170"/>
              </a:cxn>
              <a:cxn ang="0">
                <a:pos x="162" y="176"/>
              </a:cxn>
              <a:cxn ang="0">
                <a:pos x="146" y="182"/>
              </a:cxn>
              <a:cxn ang="0">
                <a:pos x="130" y="186"/>
              </a:cxn>
              <a:cxn ang="0">
                <a:pos x="102" y="188"/>
              </a:cxn>
              <a:cxn ang="0">
                <a:pos x="90" y="190"/>
              </a:cxn>
            </a:cxnLst>
            <a:rect l="0" t="0" r="r" b="b"/>
            <a:pathLst>
              <a:path w="206" h="190">
                <a:moveTo>
                  <a:pt x="90" y="190"/>
                </a:moveTo>
                <a:lnTo>
                  <a:pt x="76" y="188"/>
                </a:lnTo>
                <a:lnTo>
                  <a:pt x="64" y="186"/>
                </a:lnTo>
                <a:lnTo>
                  <a:pt x="52" y="182"/>
                </a:lnTo>
                <a:lnTo>
                  <a:pt x="42" y="178"/>
                </a:lnTo>
                <a:lnTo>
                  <a:pt x="26" y="168"/>
                </a:lnTo>
                <a:lnTo>
                  <a:pt x="14" y="158"/>
                </a:lnTo>
                <a:lnTo>
                  <a:pt x="8" y="146"/>
                </a:lnTo>
                <a:lnTo>
                  <a:pt x="2" y="138"/>
                </a:lnTo>
                <a:lnTo>
                  <a:pt x="0" y="128"/>
                </a:lnTo>
                <a:lnTo>
                  <a:pt x="0" y="0"/>
                </a:lnTo>
                <a:lnTo>
                  <a:pt x="206" y="2"/>
                </a:lnTo>
                <a:lnTo>
                  <a:pt x="206" y="126"/>
                </a:lnTo>
                <a:lnTo>
                  <a:pt x="200" y="138"/>
                </a:lnTo>
                <a:lnTo>
                  <a:pt x="194" y="150"/>
                </a:lnTo>
                <a:lnTo>
                  <a:pt x="188" y="160"/>
                </a:lnTo>
                <a:lnTo>
                  <a:pt x="176" y="170"/>
                </a:lnTo>
                <a:lnTo>
                  <a:pt x="162" y="176"/>
                </a:lnTo>
                <a:lnTo>
                  <a:pt x="146" y="182"/>
                </a:lnTo>
                <a:lnTo>
                  <a:pt x="130" y="186"/>
                </a:lnTo>
                <a:lnTo>
                  <a:pt x="102" y="188"/>
                </a:lnTo>
                <a:lnTo>
                  <a:pt x="90" y="190"/>
                </a:lnTo>
                <a:close/>
              </a:path>
            </a:pathLst>
          </a:custGeom>
          <a:solidFill>
            <a:srgbClr val="D80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18" name="Freeform 62"/>
          <p:cNvSpPr>
            <a:spLocks/>
          </p:cNvSpPr>
          <p:nvPr/>
        </p:nvSpPr>
        <p:spPr bwMode="auto">
          <a:xfrm>
            <a:off x="4813300" y="4114800"/>
            <a:ext cx="295275" cy="298450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0" y="0"/>
              </a:cxn>
              <a:cxn ang="0">
                <a:pos x="186" y="2"/>
              </a:cxn>
              <a:cxn ang="0">
                <a:pos x="186" y="132"/>
              </a:cxn>
              <a:cxn ang="0">
                <a:pos x="174" y="154"/>
              </a:cxn>
              <a:cxn ang="0">
                <a:pos x="168" y="164"/>
              </a:cxn>
              <a:cxn ang="0">
                <a:pos x="158" y="172"/>
              </a:cxn>
              <a:cxn ang="0">
                <a:pos x="146" y="178"/>
              </a:cxn>
              <a:cxn ang="0">
                <a:pos x="132" y="182"/>
              </a:cxn>
              <a:cxn ang="0">
                <a:pos x="116" y="186"/>
              </a:cxn>
              <a:cxn ang="0">
                <a:pos x="92" y="188"/>
              </a:cxn>
              <a:cxn ang="0">
                <a:pos x="80" y="188"/>
              </a:cxn>
              <a:cxn ang="0">
                <a:pos x="56" y="186"/>
              </a:cxn>
              <a:cxn ang="0">
                <a:pos x="38" y="180"/>
              </a:cxn>
              <a:cxn ang="0">
                <a:pos x="24" y="170"/>
              </a:cxn>
              <a:cxn ang="0">
                <a:pos x="14" y="160"/>
              </a:cxn>
              <a:cxn ang="0">
                <a:pos x="6" y="152"/>
              </a:cxn>
              <a:cxn ang="0">
                <a:pos x="2" y="144"/>
              </a:cxn>
              <a:cxn ang="0">
                <a:pos x="0" y="136"/>
              </a:cxn>
            </a:cxnLst>
            <a:rect l="0" t="0" r="r" b="b"/>
            <a:pathLst>
              <a:path w="186" h="188">
                <a:moveTo>
                  <a:pt x="0" y="136"/>
                </a:moveTo>
                <a:lnTo>
                  <a:pt x="0" y="0"/>
                </a:lnTo>
                <a:lnTo>
                  <a:pt x="186" y="2"/>
                </a:lnTo>
                <a:lnTo>
                  <a:pt x="186" y="132"/>
                </a:lnTo>
                <a:lnTo>
                  <a:pt x="174" y="154"/>
                </a:lnTo>
                <a:lnTo>
                  <a:pt x="168" y="164"/>
                </a:lnTo>
                <a:lnTo>
                  <a:pt x="158" y="172"/>
                </a:lnTo>
                <a:lnTo>
                  <a:pt x="146" y="178"/>
                </a:lnTo>
                <a:lnTo>
                  <a:pt x="132" y="182"/>
                </a:lnTo>
                <a:lnTo>
                  <a:pt x="116" y="186"/>
                </a:lnTo>
                <a:lnTo>
                  <a:pt x="92" y="188"/>
                </a:lnTo>
                <a:lnTo>
                  <a:pt x="80" y="188"/>
                </a:lnTo>
                <a:lnTo>
                  <a:pt x="56" y="186"/>
                </a:lnTo>
                <a:lnTo>
                  <a:pt x="38" y="180"/>
                </a:lnTo>
                <a:lnTo>
                  <a:pt x="24" y="170"/>
                </a:lnTo>
                <a:lnTo>
                  <a:pt x="14" y="160"/>
                </a:lnTo>
                <a:lnTo>
                  <a:pt x="6" y="152"/>
                </a:lnTo>
                <a:lnTo>
                  <a:pt x="2" y="144"/>
                </a:lnTo>
                <a:lnTo>
                  <a:pt x="0" y="136"/>
                </a:lnTo>
                <a:close/>
              </a:path>
            </a:pathLst>
          </a:custGeom>
          <a:solidFill>
            <a:srgbClr val="DD1E8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19" name="Freeform 63"/>
          <p:cNvSpPr>
            <a:spLocks/>
          </p:cNvSpPr>
          <p:nvPr/>
        </p:nvSpPr>
        <p:spPr bwMode="auto">
          <a:xfrm>
            <a:off x="4832350" y="4114800"/>
            <a:ext cx="263525" cy="298450"/>
          </a:xfrm>
          <a:custGeom>
            <a:avLst/>
            <a:gdLst/>
            <a:ahLst/>
            <a:cxnLst>
              <a:cxn ang="0">
                <a:pos x="0" y="142"/>
              </a:cxn>
              <a:cxn ang="0">
                <a:pos x="0" y="0"/>
              </a:cxn>
              <a:cxn ang="0">
                <a:pos x="166" y="2"/>
              </a:cxn>
              <a:cxn ang="0">
                <a:pos x="166" y="138"/>
              </a:cxn>
              <a:cxn ang="0">
                <a:pos x="156" y="158"/>
              </a:cxn>
              <a:cxn ang="0">
                <a:pos x="150" y="166"/>
              </a:cxn>
              <a:cxn ang="0">
                <a:pos x="140" y="174"/>
              </a:cxn>
              <a:cxn ang="0">
                <a:pos x="130" y="178"/>
              </a:cxn>
              <a:cxn ang="0">
                <a:pos x="116" y="182"/>
              </a:cxn>
              <a:cxn ang="0">
                <a:pos x="104" y="186"/>
              </a:cxn>
              <a:cxn ang="0">
                <a:pos x="80" y="188"/>
              </a:cxn>
              <a:cxn ang="0">
                <a:pos x="70" y="188"/>
              </a:cxn>
              <a:cxn ang="0">
                <a:pos x="50" y="186"/>
              </a:cxn>
              <a:cxn ang="0">
                <a:pos x="34" y="180"/>
              </a:cxn>
              <a:cxn ang="0">
                <a:pos x="20" y="172"/>
              </a:cxn>
              <a:cxn ang="0">
                <a:pos x="12" y="164"/>
              </a:cxn>
              <a:cxn ang="0">
                <a:pos x="6" y="156"/>
              </a:cxn>
              <a:cxn ang="0">
                <a:pos x="2" y="148"/>
              </a:cxn>
              <a:cxn ang="0">
                <a:pos x="0" y="142"/>
              </a:cxn>
            </a:cxnLst>
            <a:rect l="0" t="0" r="r" b="b"/>
            <a:pathLst>
              <a:path w="166" h="188">
                <a:moveTo>
                  <a:pt x="0" y="142"/>
                </a:moveTo>
                <a:lnTo>
                  <a:pt x="0" y="0"/>
                </a:lnTo>
                <a:lnTo>
                  <a:pt x="166" y="2"/>
                </a:lnTo>
                <a:lnTo>
                  <a:pt x="166" y="138"/>
                </a:lnTo>
                <a:lnTo>
                  <a:pt x="156" y="158"/>
                </a:lnTo>
                <a:lnTo>
                  <a:pt x="150" y="166"/>
                </a:lnTo>
                <a:lnTo>
                  <a:pt x="140" y="174"/>
                </a:lnTo>
                <a:lnTo>
                  <a:pt x="130" y="178"/>
                </a:lnTo>
                <a:lnTo>
                  <a:pt x="116" y="182"/>
                </a:lnTo>
                <a:lnTo>
                  <a:pt x="104" y="186"/>
                </a:lnTo>
                <a:lnTo>
                  <a:pt x="80" y="188"/>
                </a:lnTo>
                <a:lnTo>
                  <a:pt x="70" y="188"/>
                </a:lnTo>
                <a:lnTo>
                  <a:pt x="50" y="186"/>
                </a:lnTo>
                <a:lnTo>
                  <a:pt x="34" y="180"/>
                </a:lnTo>
                <a:lnTo>
                  <a:pt x="20" y="172"/>
                </a:lnTo>
                <a:lnTo>
                  <a:pt x="12" y="164"/>
                </a:lnTo>
                <a:lnTo>
                  <a:pt x="6" y="156"/>
                </a:lnTo>
                <a:lnTo>
                  <a:pt x="2" y="148"/>
                </a:lnTo>
                <a:lnTo>
                  <a:pt x="0" y="142"/>
                </a:lnTo>
                <a:close/>
              </a:path>
            </a:pathLst>
          </a:custGeom>
          <a:solidFill>
            <a:srgbClr val="E0388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20" name="Freeform 64"/>
          <p:cNvSpPr>
            <a:spLocks/>
          </p:cNvSpPr>
          <p:nvPr/>
        </p:nvSpPr>
        <p:spPr bwMode="auto">
          <a:xfrm>
            <a:off x="4851400" y="4114800"/>
            <a:ext cx="228600" cy="29845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0" y="0"/>
              </a:cxn>
              <a:cxn ang="0">
                <a:pos x="144" y="2"/>
              </a:cxn>
              <a:cxn ang="0">
                <a:pos x="144" y="146"/>
              </a:cxn>
              <a:cxn ang="0">
                <a:pos x="136" y="162"/>
              </a:cxn>
              <a:cxn ang="0">
                <a:pos x="130" y="168"/>
              </a:cxn>
              <a:cxn ang="0">
                <a:pos x="122" y="174"/>
              </a:cxn>
              <a:cxn ang="0">
                <a:pos x="112" y="180"/>
              </a:cxn>
              <a:cxn ang="0">
                <a:pos x="102" y="184"/>
              </a:cxn>
              <a:cxn ang="0">
                <a:pos x="90" y="186"/>
              </a:cxn>
              <a:cxn ang="0">
                <a:pos x="70" y="188"/>
              </a:cxn>
              <a:cxn ang="0">
                <a:pos x="62" y="188"/>
              </a:cxn>
              <a:cxn ang="0">
                <a:pos x="42" y="186"/>
              </a:cxn>
              <a:cxn ang="0">
                <a:pos x="28" y="180"/>
              </a:cxn>
              <a:cxn ang="0">
                <a:pos x="18" y="174"/>
              </a:cxn>
              <a:cxn ang="0">
                <a:pos x="10" y="168"/>
              </a:cxn>
              <a:cxn ang="0">
                <a:pos x="4" y="160"/>
              </a:cxn>
              <a:cxn ang="0">
                <a:pos x="2" y="154"/>
              </a:cxn>
              <a:cxn ang="0">
                <a:pos x="0" y="148"/>
              </a:cxn>
            </a:cxnLst>
            <a:rect l="0" t="0" r="r" b="b"/>
            <a:pathLst>
              <a:path w="144" h="188">
                <a:moveTo>
                  <a:pt x="0" y="148"/>
                </a:moveTo>
                <a:lnTo>
                  <a:pt x="0" y="0"/>
                </a:lnTo>
                <a:lnTo>
                  <a:pt x="144" y="2"/>
                </a:lnTo>
                <a:lnTo>
                  <a:pt x="144" y="146"/>
                </a:lnTo>
                <a:lnTo>
                  <a:pt x="136" y="162"/>
                </a:lnTo>
                <a:lnTo>
                  <a:pt x="130" y="168"/>
                </a:lnTo>
                <a:lnTo>
                  <a:pt x="122" y="174"/>
                </a:lnTo>
                <a:lnTo>
                  <a:pt x="112" y="180"/>
                </a:lnTo>
                <a:lnTo>
                  <a:pt x="102" y="184"/>
                </a:lnTo>
                <a:lnTo>
                  <a:pt x="90" y="186"/>
                </a:lnTo>
                <a:lnTo>
                  <a:pt x="70" y="188"/>
                </a:lnTo>
                <a:lnTo>
                  <a:pt x="62" y="188"/>
                </a:lnTo>
                <a:lnTo>
                  <a:pt x="42" y="186"/>
                </a:lnTo>
                <a:lnTo>
                  <a:pt x="28" y="180"/>
                </a:lnTo>
                <a:lnTo>
                  <a:pt x="18" y="174"/>
                </a:lnTo>
                <a:lnTo>
                  <a:pt x="10" y="168"/>
                </a:lnTo>
                <a:lnTo>
                  <a:pt x="4" y="160"/>
                </a:lnTo>
                <a:lnTo>
                  <a:pt x="2" y="154"/>
                </a:lnTo>
                <a:lnTo>
                  <a:pt x="0" y="148"/>
                </a:lnTo>
                <a:close/>
              </a:path>
            </a:pathLst>
          </a:custGeom>
          <a:solidFill>
            <a:srgbClr val="E5529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21" name="Freeform 65"/>
          <p:cNvSpPr>
            <a:spLocks/>
          </p:cNvSpPr>
          <p:nvPr/>
        </p:nvSpPr>
        <p:spPr bwMode="auto">
          <a:xfrm>
            <a:off x="4867275" y="4117975"/>
            <a:ext cx="200025" cy="295275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0" y="0"/>
              </a:cxn>
              <a:cxn ang="0">
                <a:pos x="126" y="0"/>
              </a:cxn>
              <a:cxn ang="0">
                <a:pos x="126" y="150"/>
              </a:cxn>
              <a:cxn ang="0">
                <a:pos x="118" y="164"/>
              </a:cxn>
              <a:cxn ang="0">
                <a:pos x="114" y="170"/>
              </a:cxn>
              <a:cxn ang="0">
                <a:pos x="106" y="174"/>
              </a:cxn>
              <a:cxn ang="0">
                <a:pos x="98" y="178"/>
              </a:cxn>
              <a:cxn ang="0">
                <a:pos x="78" y="184"/>
              </a:cxn>
              <a:cxn ang="0">
                <a:pos x="62" y="186"/>
              </a:cxn>
              <a:cxn ang="0">
                <a:pos x="54" y="186"/>
              </a:cxn>
              <a:cxn ang="0">
                <a:pos x="38" y="184"/>
              </a:cxn>
              <a:cxn ang="0">
                <a:pos x="26" y="180"/>
              </a:cxn>
              <a:cxn ang="0">
                <a:pos x="16" y="174"/>
              </a:cxn>
              <a:cxn ang="0">
                <a:pos x="10" y="168"/>
              </a:cxn>
              <a:cxn ang="0">
                <a:pos x="6" y="162"/>
              </a:cxn>
              <a:cxn ang="0">
                <a:pos x="2" y="158"/>
              </a:cxn>
              <a:cxn ang="0">
                <a:pos x="0" y="152"/>
              </a:cxn>
            </a:cxnLst>
            <a:rect l="0" t="0" r="r" b="b"/>
            <a:pathLst>
              <a:path w="126" h="186">
                <a:moveTo>
                  <a:pt x="0" y="152"/>
                </a:moveTo>
                <a:lnTo>
                  <a:pt x="0" y="0"/>
                </a:lnTo>
                <a:lnTo>
                  <a:pt x="126" y="0"/>
                </a:lnTo>
                <a:lnTo>
                  <a:pt x="126" y="150"/>
                </a:lnTo>
                <a:lnTo>
                  <a:pt x="118" y="164"/>
                </a:lnTo>
                <a:lnTo>
                  <a:pt x="114" y="170"/>
                </a:lnTo>
                <a:lnTo>
                  <a:pt x="106" y="174"/>
                </a:lnTo>
                <a:lnTo>
                  <a:pt x="98" y="178"/>
                </a:lnTo>
                <a:lnTo>
                  <a:pt x="78" y="184"/>
                </a:lnTo>
                <a:lnTo>
                  <a:pt x="62" y="186"/>
                </a:lnTo>
                <a:lnTo>
                  <a:pt x="54" y="186"/>
                </a:lnTo>
                <a:lnTo>
                  <a:pt x="38" y="184"/>
                </a:lnTo>
                <a:lnTo>
                  <a:pt x="26" y="180"/>
                </a:lnTo>
                <a:lnTo>
                  <a:pt x="16" y="174"/>
                </a:lnTo>
                <a:lnTo>
                  <a:pt x="10" y="168"/>
                </a:lnTo>
                <a:lnTo>
                  <a:pt x="6" y="162"/>
                </a:lnTo>
                <a:lnTo>
                  <a:pt x="2" y="158"/>
                </a:lnTo>
                <a:lnTo>
                  <a:pt x="0" y="152"/>
                </a:lnTo>
                <a:close/>
              </a:path>
            </a:pathLst>
          </a:custGeom>
          <a:solidFill>
            <a:srgbClr val="E96D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22" name="Freeform 66"/>
          <p:cNvSpPr>
            <a:spLocks/>
          </p:cNvSpPr>
          <p:nvPr/>
        </p:nvSpPr>
        <p:spPr bwMode="auto">
          <a:xfrm>
            <a:off x="4886325" y="4117975"/>
            <a:ext cx="168275" cy="295275"/>
          </a:xfrm>
          <a:custGeom>
            <a:avLst/>
            <a:gdLst/>
            <a:ahLst/>
            <a:cxnLst>
              <a:cxn ang="0">
                <a:pos x="0" y="158"/>
              </a:cxn>
              <a:cxn ang="0">
                <a:pos x="0" y="0"/>
              </a:cxn>
              <a:cxn ang="0">
                <a:pos x="106" y="0"/>
              </a:cxn>
              <a:cxn ang="0">
                <a:pos x="106" y="156"/>
              </a:cxn>
              <a:cxn ang="0">
                <a:pos x="100" y="166"/>
              </a:cxn>
              <a:cxn ang="0">
                <a:pos x="94" y="172"/>
              </a:cxn>
              <a:cxn ang="0">
                <a:pos x="88" y="176"/>
              </a:cxn>
              <a:cxn ang="0">
                <a:pos x="82" y="180"/>
              </a:cxn>
              <a:cxn ang="0">
                <a:pos x="66" y="184"/>
              </a:cxn>
              <a:cxn ang="0">
                <a:pos x="44" y="186"/>
              </a:cxn>
              <a:cxn ang="0">
                <a:pos x="32" y="184"/>
              </a:cxn>
              <a:cxn ang="0">
                <a:pos x="22" y="180"/>
              </a:cxn>
              <a:cxn ang="0">
                <a:pos x="14" y="176"/>
              </a:cxn>
              <a:cxn ang="0">
                <a:pos x="8" y="172"/>
              </a:cxn>
              <a:cxn ang="0">
                <a:pos x="2" y="162"/>
              </a:cxn>
              <a:cxn ang="0">
                <a:pos x="0" y="158"/>
              </a:cxn>
            </a:cxnLst>
            <a:rect l="0" t="0" r="r" b="b"/>
            <a:pathLst>
              <a:path w="106" h="186">
                <a:moveTo>
                  <a:pt x="0" y="158"/>
                </a:moveTo>
                <a:lnTo>
                  <a:pt x="0" y="0"/>
                </a:lnTo>
                <a:lnTo>
                  <a:pt x="106" y="0"/>
                </a:lnTo>
                <a:lnTo>
                  <a:pt x="106" y="156"/>
                </a:lnTo>
                <a:lnTo>
                  <a:pt x="100" y="166"/>
                </a:lnTo>
                <a:lnTo>
                  <a:pt x="94" y="172"/>
                </a:lnTo>
                <a:lnTo>
                  <a:pt x="88" y="176"/>
                </a:lnTo>
                <a:lnTo>
                  <a:pt x="82" y="180"/>
                </a:lnTo>
                <a:lnTo>
                  <a:pt x="66" y="184"/>
                </a:lnTo>
                <a:lnTo>
                  <a:pt x="44" y="186"/>
                </a:lnTo>
                <a:lnTo>
                  <a:pt x="32" y="184"/>
                </a:lnTo>
                <a:lnTo>
                  <a:pt x="22" y="180"/>
                </a:lnTo>
                <a:lnTo>
                  <a:pt x="14" y="176"/>
                </a:lnTo>
                <a:lnTo>
                  <a:pt x="8" y="172"/>
                </a:lnTo>
                <a:lnTo>
                  <a:pt x="2" y="162"/>
                </a:lnTo>
                <a:lnTo>
                  <a:pt x="0" y="158"/>
                </a:lnTo>
                <a:close/>
              </a:path>
            </a:pathLst>
          </a:custGeom>
          <a:solidFill>
            <a:srgbClr val="EE8AB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23" name="Freeform 67"/>
          <p:cNvSpPr>
            <a:spLocks/>
          </p:cNvSpPr>
          <p:nvPr/>
        </p:nvSpPr>
        <p:spPr bwMode="auto">
          <a:xfrm>
            <a:off x="4905375" y="4117975"/>
            <a:ext cx="136525" cy="295275"/>
          </a:xfrm>
          <a:custGeom>
            <a:avLst/>
            <a:gdLst/>
            <a:ahLst/>
            <a:cxnLst>
              <a:cxn ang="0">
                <a:pos x="0" y="166"/>
              </a:cxn>
              <a:cxn ang="0">
                <a:pos x="0" y="0"/>
              </a:cxn>
              <a:cxn ang="0">
                <a:pos x="86" y="0"/>
              </a:cxn>
              <a:cxn ang="0">
                <a:pos x="86" y="162"/>
              </a:cxn>
              <a:cxn ang="0">
                <a:pos x="80" y="170"/>
              </a:cxn>
              <a:cxn ang="0">
                <a:pos x="76" y="174"/>
              </a:cxn>
              <a:cxn ang="0">
                <a:pos x="70" y="178"/>
              </a:cxn>
              <a:cxn ang="0">
                <a:pos x="64" y="180"/>
              </a:cxn>
              <a:cxn ang="0">
                <a:pos x="52" y="184"/>
              </a:cxn>
              <a:cxn ang="0">
                <a:pos x="34" y="186"/>
              </a:cxn>
              <a:cxn ang="0">
                <a:pos x="24" y="184"/>
              </a:cxn>
              <a:cxn ang="0">
                <a:pos x="16" y="182"/>
              </a:cxn>
              <a:cxn ang="0">
                <a:pos x="10" y="178"/>
              </a:cxn>
              <a:cxn ang="0">
                <a:pos x="6" y="174"/>
              </a:cxn>
              <a:cxn ang="0">
                <a:pos x="2" y="168"/>
              </a:cxn>
              <a:cxn ang="0">
                <a:pos x="0" y="166"/>
              </a:cxn>
            </a:cxnLst>
            <a:rect l="0" t="0" r="r" b="b"/>
            <a:pathLst>
              <a:path w="86" h="186">
                <a:moveTo>
                  <a:pt x="0" y="166"/>
                </a:moveTo>
                <a:lnTo>
                  <a:pt x="0" y="0"/>
                </a:lnTo>
                <a:lnTo>
                  <a:pt x="86" y="0"/>
                </a:lnTo>
                <a:lnTo>
                  <a:pt x="86" y="162"/>
                </a:lnTo>
                <a:lnTo>
                  <a:pt x="80" y="170"/>
                </a:lnTo>
                <a:lnTo>
                  <a:pt x="76" y="174"/>
                </a:lnTo>
                <a:lnTo>
                  <a:pt x="70" y="178"/>
                </a:lnTo>
                <a:lnTo>
                  <a:pt x="64" y="180"/>
                </a:lnTo>
                <a:lnTo>
                  <a:pt x="52" y="184"/>
                </a:lnTo>
                <a:lnTo>
                  <a:pt x="34" y="186"/>
                </a:lnTo>
                <a:lnTo>
                  <a:pt x="24" y="184"/>
                </a:lnTo>
                <a:lnTo>
                  <a:pt x="16" y="182"/>
                </a:lnTo>
                <a:lnTo>
                  <a:pt x="10" y="178"/>
                </a:lnTo>
                <a:lnTo>
                  <a:pt x="6" y="174"/>
                </a:lnTo>
                <a:lnTo>
                  <a:pt x="2" y="168"/>
                </a:lnTo>
                <a:lnTo>
                  <a:pt x="0" y="166"/>
                </a:lnTo>
                <a:close/>
              </a:path>
            </a:pathLst>
          </a:custGeom>
          <a:solidFill>
            <a:srgbClr val="F2A6C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24" name="Freeform 68"/>
          <p:cNvSpPr>
            <a:spLocks/>
          </p:cNvSpPr>
          <p:nvPr/>
        </p:nvSpPr>
        <p:spPr bwMode="auto">
          <a:xfrm>
            <a:off x="4924425" y="4117975"/>
            <a:ext cx="104775" cy="295275"/>
          </a:xfrm>
          <a:custGeom>
            <a:avLst/>
            <a:gdLst/>
            <a:ahLst/>
            <a:cxnLst>
              <a:cxn ang="0">
                <a:pos x="0" y="172"/>
              </a:cxn>
              <a:cxn ang="0">
                <a:pos x="0" y="0"/>
              </a:cxn>
              <a:cxn ang="0">
                <a:pos x="66" y="0"/>
              </a:cxn>
              <a:cxn ang="0">
                <a:pos x="66" y="168"/>
              </a:cxn>
              <a:cxn ang="0">
                <a:pos x="60" y="174"/>
              </a:cxn>
              <a:cxn ang="0">
                <a:pos x="56" y="178"/>
              </a:cxn>
              <a:cxn ang="0">
                <a:pos x="48" y="182"/>
              </a:cxn>
              <a:cxn ang="0">
                <a:pos x="38" y="184"/>
              </a:cxn>
              <a:cxn ang="0">
                <a:pos x="24" y="186"/>
              </a:cxn>
              <a:cxn ang="0">
                <a:pos x="12" y="182"/>
              </a:cxn>
              <a:cxn ang="0">
                <a:pos x="4" y="178"/>
              </a:cxn>
              <a:cxn ang="0">
                <a:pos x="2" y="174"/>
              </a:cxn>
              <a:cxn ang="0">
                <a:pos x="0" y="172"/>
              </a:cxn>
            </a:cxnLst>
            <a:rect l="0" t="0" r="r" b="b"/>
            <a:pathLst>
              <a:path w="66" h="186">
                <a:moveTo>
                  <a:pt x="0" y="172"/>
                </a:moveTo>
                <a:lnTo>
                  <a:pt x="0" y="0"/>
                </a:lnTo>
                <a:lnTo>
                  <a:pt x="66" y="0"/>
                </a:lnTo>
                <a:lnTo>
                  <a:pt x="66" y="168"/>
                </a:lnTo>
                <a:lnTo>
                  <a:pt x="60" y="174"/>
                </a:lnTo>
                <a:lnTo>
                  <a:pt x="56" y="178"/>
                </a:lnTo>
                <a:lnTo>
                  <a:pt x="48" y="182"/>
                </a:lnTo>
                <a:lnTo>
                  <a:pt x="38" y="184"/>
                </a:lnTo>
                <a:lnTo>
                  <a:pt x="24" y="186"/>
                </a:lnTo>
                <a:lnTo>
                  <a:pt x="12" y="182"/>
                </a:lnTo>
                <a:lnTo>
                  <a:pt x="4" y="178"/>
                </a:lnTo>
                <a:lnTo>
                  <a:pt x="2" y="174"/>
                </a:lnTo>
                <a:lnTo>
                  <a:pt x="0" y="172"/>
                </a:lnTo>
                <a:close/>
              </a:path>
            </a:pathLst>
          </a:custGeom>
          <a:solidFill>
            <a:srgbClr val="F6C2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25" name="Freeform 69"/>
          <p:cNvSpPr>
            <a:spLocks/>
          </p:cNvSpPr>
          <p:nvPr/>
        </p:nvSpPr>
        <p:spPr bwMode="auto">
          <a:xfrm>
            <a:off x="4943475" y="4117975"/>
            <a:ext cx="73025" cy="292100"/>
          </a:xfrm>
          <a:custGeom>
            <a:avLst/>
            <a:gdLst/>
            <a:ahLst/>
            <a:cxnLst>
              <a:cxn ang="0">
                <a:pos x="0" y="178"/>
              </a:cxn>
              <a:cxn ang="0">
                <a:pos x="0" y="0"/>
              </a:cxn>
              <a:cxn ang="0">
                <a:pos x="46" y="0"/>
              </a:cxn>
              <a:cxn ang="0">
                <a:pos x="46" y="176"/>
              </a:cxn>
              <a:cxn ang="0">
                <a:pos x="38" y="180"/>
              </a:cxn>
              <a:cxn ang="0">
                <a:pos x="32" y="182"/>
              </a:cxn>
              <a:cxn ang="0">
                <a:pos x="24" y="184"/>
              </a:cxn>
              <a:cxn ang="0">
                <a:pos x="16" y="184"/>
              </a:cxn>
              <a:cxn ang="0">
                <a:pos x="8" y="184"/>
              </a:cxn>
              <a:cxn ang="0">
                <a:pos x="4" y="182"/>
              </a:cxn>
              <a:cxn ang="0">
                <a:pos x="0" y="178"/>
              </a:cxn>
            </a:cxnLst>
            <a:rect l="0" t="0" r="r" b="b"/>
            <a:pathLst>
              <a:path w="46" h="184">
                <a:moveTo>
                  <a:pt x="0" y="178"/>
                </a:moveTo>
                <a:lnTo>
                  <a:pt x="0" y="0"/>
                </a:lnTo>
                <a:lnTo>
                  <a:pt x="46" y="0"/>
                </a:lnTo>
                <a:lnTo>
                  <a:pt x="46" y="176"/>
                </a:lnTo>
                <a:lnTo>
                  <a:pt x="38" y="180"/>
                </a:lnTo>
                <a:lnTo>
                  <a:pt x="32" y="182"/>
                </a:lnTo>
                <a:lnTo>
                  <a:pt x="24" y="184"/>
                </a:lnTo>
                <a:lnTo>
                  <a:pt x="16" y="184"/>
                </a:lnTo>
                <a:lnTo>
                  <a:pt x="8" y="184"/>
                </a:lnTo>
                <a:lnTo>
                  <a:pt x="4" y="182"/>
                </a:lnTo>
                <a:lnTo>
                  <a:pt x="0" y="178"/>
                </a:lnTo>
                <a:close/>
              </a:path>
            </a:pathLst>
          </a:custGeom>
          <a:solidFill>
            <a:srgbClr val="FAE1E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26" name="Freeform 70"/>
          <p:cNvSpPr>
            <a:spLocks/>
          </p:cNvSpPr>
          <p:nvPr/>
        </p:nvSpPr>
        <p:spPr bwMode="auto">
          <a:xfrm>
            <a:off x="4962525" y="4117975"/>
            <a:ext cx="38100" cy="2921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4" y="182"/>
              </a:cxn>
              <a:cxn ang="0">
                <a:pos x="8" y="184"/>
              </a:cxn>
              <a:cxn ang="0">
                <a:pos x="0" y="184"/>
              </a:cxn>
              <a:cxn ang="0">
                <a:pos x="0" y="0"/>
              </a:cxn>
              <a:cxn ang="0">
                <a:pos x="24" y="0"/>
              </a:cxn>
            </a:cxnLst>
            <a:rect l="0" t="0" r="r" b="b"/>
            <a:pathLst>
              <a:path w="24" h="184">
                <a:moveTo>
                  <a:pt x="24" y="0"/>
                </a:moveTo>
                <a:lnTo>
                  <a:pt x="24" y="182"/>
                </a:lnTo>
                <a:lnTo>
                  <a:pt x="8" y="184"/>
                </a:lnTo>
                <a:lnTo>
                  <a:pt x="0" y="184"/>
                </a:lnTo>
                <a:lnTo>
                  <a:pt x="0" y="0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27" name="Freeform 71"/>
          <p:cNvSpPr>
            <a:spLocks/>
          </p:cNvSpPr>
          <p:nvPr/>
        </p:nvSpPr>
        <p:spPr bwMode="auto">
          <a:xfrm>
            <a:off x="4794250" y="4029075"/>
            <a:ext cx="327025" cy="171450"/>
          </a:xfrm>
          <a:custGeom>
            <a:avLst/>
            <a:gdLst/>
            <a:ahLst/>
            <a:cxnLst>
              <a:cxn ang="0">
                <a:pos x="104" y="108"/>
              </a:cxn>
              <a:cxn ang="0">
                <a:pos x="124" y="106"/>
              </a:cxn>
              <a:cxn ang="0">
                <a:pos x="144" y="102"/>
              </a:cxn>
              <a:cxn ang="0">
                <a:pos x="160" y="98"/>
              </a:cxn>
              <a:cxn ang="0">
                <a:pos x="176" y="92"/>
              </a:cxn>
              <a:cxn ang="0">
                <a:pos x="188" y="84"/>
              </a:cxn>
              <a:cxn ang="0">
                <a:pos x="198" y="74"/>
              </a:cxn>
              <a:cxn ang="0">
                <a:pos x="204" y="64"/>
              </a:cxn>
              <a:cxn ang="0">
                <a:pos x="206" y="54"/>
              </a:cxn>
              <a:cxn ang="0">
                <a:pos x="204" y="42"/>
              </a:cxn>
              <a:cxn ang="0">
                <a:pos x="198" y="32"/>
              </a:cxn>
              <a:cxn ang="0">
                <a:pos x="188" y="24"/>
              </a:cxn>
              <a:cxn ang="0">
                <a:pos x="176" y="16"/>
              </a:cxn>
              <a:cxn ang="0">
                <a:pos x="160" y="8"/>
              </a:cxn>
              <a:cxn ang="0">
                <a:pos x="144" y="4"/>
              </a:cxn>
              <a:cxn ang="0">
                <a:pos x="124" y="0"/>
              </a:cxn>
              <a:cxn ang="0">
                <a:pos x="104" y="0"/>
              </a:cxn>
              <a:cxn ang="0">
                <a:pos x="82" y="0"/>
              </a:cxn>
              <a:cxn ang="0">
                <a:pos x="64" y="4"/>
              </a:cxn>
              <a:cxn ang="0">
                <a:pos x="46" y="8"/>
              </a:cxn>
              <a:cxn ang="0">
                <a:pos x="30" y="16"/>
              </a:cxn>
              <a:cxn ang="0">
                <a:pos x="18" y="24"/>
              </a:cxn>
              <a:cxn ang="0">
                <a:pos x="8" y="32"/>
              </a:cxn>
              <a:cxn ang="0">
                <a:pos x="2" y="42"/>
              </a:cxn>
              <a:cxn ang="0">
                <a:pos x="0" y="54"/>
              </a:cxn>
              <a:cxn ang="0">
                <a:pos x="2" y="64"/>
              </a:cxn>
              <a:cxn ang="0">
                <a:pos x="8" y="74"/>
              </a:cxn>
              <a:cxn ang="0">
                <a:pos x="18" y="84"/>
              </a:cxn>
              <a:cxn ang="0">
                <a:pos x="30" y="92"/>
              </a:cxn>
              <a:cxn ang="0">
                <a:pos x="46" y="98"/>
              </a:cxn>
              <a:cxn ang="0">
                <a:pos x="64" y="102"/>
              </a:cxn>
              <a:cxn ang="0">
                <a:pos x="82" y="106"/>
              </a:cxn>
              <a:cxn ang="0">
                <a:pos x="104" y="108"/>
              </a:cxn>
            </a:cxnLst>
            <a:rect l="0" t="0" r="r" b="b"/>
            <a:pathLst>
              <a:path w="206" h="108">
                <a:moveTo>
                  <a:pt x="104" y="108"/>
                </a:moveTo>
                <a:lnTo>
                  <a:pt x="124" y="106"/>
                </a:lnTo>
                <a:lnTo>
                  <a:pt x="144" y="102"/>
                </a:lnTo>
                <a:lnTo>
                  <a:pt x="160" y="98"/>
                </a:lnTo>
                <a:lnTo>
                  <a:pt x="176" y="92"/>
                </a:lnTo>
                <a:lnTo>
                  <a:pt x="188" y="84"/>
                </a:lnTo>
                <a:lnTo>
                  <a:pt x="198" y="74"/>
                </a:lnTo>
                <a:lnTo>
                  <a:pt x="204" y="64"/>
                </a:lnTo>
                <a:lnTo>
                  <a:pt x="206" y="54"/>
                </a:lnTo>
                <a:lnTo>
                  <a:pt x="204" y="42"/>
                </a:lnTo>
                <a:lnTo>
                  <a:pt x="198" y="32"/>
                </a:lnTo>
                <a:lnTo>
                  <a:pt x="188" y="24"/>
                </a:lnTo>
                <a:lnTo>
                  <a:pt x="176" y="16"/>
                </a:lnTo>
                <a:lnTo>
                  <a:pt x="160" y="8"/>
                </a:lnTo>
                <a:lnTo>
                  <a:pt x="144" y="4"/>
                </a:lnTo>
                <a:lnTo>
                  <a:pt x="124" y="0"/>
                </a:lnTo>
                <a:lnTo>
                  <a:pt x="104" y="0"/>
                </a:lnTo>
                <a:lnTo>
                  <a:pt x="82" y="0"/>
                </a:lnTo>
                <a:lnTo>
                  <a:pt x="64" y="4"/>
                </a:lnTo>
                <a:lnTo>
                  <a:pt x="46" y="8"/>
                </a:lnTo>
                <a:lnTo>
                  <a:pt x="30" y="16"/>
                </a:lnTo>
                <a:lnTo>
                  <a:pt x="18" y="24"/>
                </a:lnTo>
                <a:lnTo>
                  <a:pt x="8" y="32"/>
                </a:lnTo>
                <a:lnTo>
                  <a:pt x="2" y="42"/>
                </a:lnTo>
                <a:lnTo>
                  <a:pt x="0" y="54"/>
                </a:lnTo>
                <a:lnTo>
                  <a:pt x="2" y="64"/>
                </a:lnTo>
                <a:lnTo>
                  <a:pt x="8" y="74"/>
                </a:lnTo>
                <a:lnTo>
                  <a:pt x="18" y="84"/>
                </a:lnTo>
                <a:lnTo>
                  <a:pt x="30" y="92"/>
                </a:lnTo>
                <a:lnTo>
                  <a:pt x="46" y="98"/>
                </a:lnTo>
                <a:lnTo>
                  <a:pt x="64" y="102"/>
                </a:lnTo>
                <a:lnTo>
                  <a:pt x="82" y="106"/>
                </a:lnTo>
                <a:lnTo>
                  <a:pt x="104" y="108"/>
                </a:lnTo>
                <a:close/>
              </a:path>
            </a:pathLst>
          </a:custGeom>
          <a:solidFill>
            <a:srgbClr val="FBB4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28" name="Freeform 72"/>
          <p:cNvSpPr>
            <a:spLocks/>
          </p:cNvSpPr>
          <p:nvPr/>
        </p:nvSpPr>
        <p:spPr bwMode="auto">
          <a:xfrm>
            <a:off x="5022850" y="4248150"/>
            <a:ext cx="409575" cy="374650"/>
          </a:xfrm>
          <a:custGeom>
            <a:avLst/>
            <a:gdLst/>
            <a:ahLst/>
            <a:cxnLst>
              <a:cxn ang="0">
                <a:pos x="114" y="236"/>
              </a:cxn>
              <a:cxn ang="0">
                <a:pos x="96" y="234"/>
              </a:cxn>
              <a:cxn ang="0">
                <a:pos x="80" y="232"/>
              </a:cxn>
              <a:cxn ang="0">
                <a:pos x="66" y="228"/>
              </a:cxn>
              <a:cxn ang="0">
                <a:pos x="54" y="222"/>
              </a:cxn>
              <a:cxn ang="0">
                <a:pos x="44" y="216"/>
              </a:cxn>
              <a:cxn ang="0">
                <a:pos x="34" y="210"/>
              </a:cxn>
              <a:cxn ang="0">
                <a:pos x="20" y="196"/>
              </a:cxn>
              <a:cxn ang="0">
                <a:pos x="10" y="184"/>
              </a:cxn>
              <a:cxn ang="0">
                <a:pos x="4" y="172"/>
              </a:cxn>
              <a:cxn ang="0">
                <a:pos x="0" y="160"/>
              </a:cxn>
              <a:cxn ang="0">
                <a:pos x="0" y="0"/>
              </a:cxn>
              <a:cxn ang="0">
                <a:pos x="258" y="2"/>
              </a:cxn>
              <a:cxn ang="0">
                <a:pos x="258" y="158"/>
              </a:cxn>
              <a:cxn ang="0">
                <a:pos x="252" y="172"/>
              </a:cxn>
              <a:cxn ang="0">
                <a:pos x="244" y="186"/>
              </a:cxn>
              <a:cxn ang="0">
                <a:pos x="236" y="200"/>
              </a:cxn>
              <a:cxn ang="0">
                <a:pos x="230" y="206"/>
              </a:cxn>
              <a:cxn ang="0">
                <a:pos x="222" y="212"/>
              </a:cxn>
              <a:cxn ang="0">
                <a:pos x="204" y="220"/>
              </a:cxn>
              <a:cxn ang="0">
                <a:pos x="184" y="226"/>
              </a:cxn>
              <a:cxn ang="0">
                <a:pos x="164" y="232"/>
              </a:cxn>
              <a:cxn ang="0">
                <a:pos x="130" y="236"/>
              </a:cxn>
              <a:cxn ang="0">
                <a:pos x="114" y="236"/>
              </a:cxn>
            </a:cxnLst>
            <a:rect l="0" t="0" r="r" b="b"/>
            <a:pathLst>
              <a:path w="258" h="236">
                <a:moveTo>
                  <a:pt x="114" y="236"/>
                </a:moveTo>
                <a:lnTo>
                  <a:pt x="96" y="234"/>
                </a:lnTo>
                <a:lnTo>
                  <a:pt x="80" y="232"/>
                </a:lnTo>
                <a:lnTo>
                  <a:pt x="66" y="228"/>
                </a:lnTo>
                <a:lnTo>
                  <a:pt x="54" y="222"/>
                </a:lnTo>
                <a:lnTo>
                  <a:pt x="44" y="216"/>
                </a:lnTo>
                <a:lnTo>
                  <a:pt x="34" y="210"/>
                </a:lnTo>
                <a:lnTo>
                  <a:pt x="20" y="196"/>
                </a:lnTo>
                <a:lnTo>
                  <a:pt x="10" y="184"/>
                </a:lnTo>
                <a:lnTo>
                  <a:pt x="4" y="172"/>
                </a:lnTo>
                <a:lnTo>
                  <a:pt x="0" y="160"/>
                </a:lnTo>
                <a:lnTo>
                  <a:pt x="0" y="0"/>
                </a:lnTo>
                <a:lnTo>
                  <a:pt x="258" y="2"/>
                </a:lnTo>
                <a:lnTo>
                  <a:pt x="258" y="158"/>
                </a:lnTo>
                <a:lnTo>
                  <a:pt x="252" y="172"/>
                </a:lnTo>
                <a:lnTo>
                  <a:pt x="244" y="186"/>
                </a:lnTo>
                <a:lnTo>
                  <a:pt x="236" y="200"/>
                </a:lnTo>
                <a:lnTo>
                  <a:pt x="230" y="206"/>
                </a:lnTo>
                <a:lnTo>
                  <a:pt x="222" y="212"/>
                </a:lnTo>
                <a:lnTo>
                  <a:pt x="204" y="220"/>
                </a:lnTo>
                <a:lnTo>
                  <a:pt x="184" y="226"/>
                </a:lnTo>
                <a:lnTo>
                  <a:pt x="164" y="232"/>
                </a:lnTo>
                <a:lnTo>
                  <a:pt x="130" y="236"/>
                </a:lnTo>
                <a:lnTo>
                  <a:pt x="114" y="236"/>
                </a:lnTo>
                <a:close/>
              </a:path>
            </a:pathLst>
          </a:custGeom>
          <a:solidFill>
            <a:srgbClr val="A801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29" name="Freeform 73"/>
          <p:cNvSpPr>
            <a:spLocks/>
          </p:cNvSpPr>
          <p:nvPr/>
        </p:nvSpPr>
        <p:spPr bwMode="auto">
          <a:xfrm>
            <a:off x="5048250" y="4248150"/>
            <a:ext cx="368300" cy="374650"/>
          </a:xfrm>
          <a:custGeom>
            <a:avLst/>
            <a:gdLst/>
            <a:ahLst/>
            <a:cxnLst>
              <a:cxn ang="0">
                <a:pos x="0" y="168"/>
              </a:cxn>
              <a:cxn ang="0">
                <a:pos x="0" y="0"/>
              </a:cxn>
              <a:cxn ang="0">
                <a:pos x="232" y="2"/>
              </a:cxn>
              <a:cxn ang="0">
                <a:pos x="232" y="166"/>
              </a:cxn>
              <a:cxn ang="0">
                <a:pos x="226" y="180"/>
              </a:cxn>
              <a:cxn ang="0">
                <a:pos x="218" y="192"/>
              </a:cxn>
              <a:cxn ang="0">
                <a:pos x="210" y="204"/>
              </a:cxn>
              <a:cxn ang="0">
                <a:pos x="206" y="208"/>
              </a:cxn>
              <a:cxn ang="0">
                <a:pos x="198" y="214"/>
              </a:cxn>
              <a:cxn ang="0">
                <a:pos x="182" y="222"/>
              </a:cxn>
              <a:cxn ang="0">
                <a:pos x="164" y="228"/>
              </a:cxn>
              <a:cxn ang="0">
                <a:pos x="146" y="232"/>
              </a:cxn>
              <a:cxn ang="0">
                <a:pos x="114" y="234"/>
              </a:cxn>
              <a:cxn ang="0">
                <a:pos x="102" y="236"/>
              </a:cxn>
              <a:cxn ang="0">
                <a:pos x="86" y="234"/>
              </a:cxn>
              <a:cxn ang="0">
                <a:pos x="70" y="232"/>
              </a:cxn>
              <a:cxn ang="0">
                <a:pos x="58" y="228"/>
              </a:cxn>
              <a:cxn ang="0">
                <a:pos x="48" y="224"/>
              </a:cxn>
              <a:cxn ang="0">
                <a:pos x="30" y="212"/>
              </a:cxn>
              <a:cxn ang="0">
                <a:pos x="16" y="200"/>
              </a:cxn>
              <a:cxn ang="0">
                <a:pos x="8" y="188"/>
              </a:cxn>
              <a:cxn ang="0">
                <a:pos x="2" y="178"/>
              </a:cxn>
              <a:cxn ang="0">
                <a:pos x="0" y="168"/>
              </a:cxn>
            </a:cxnLst>
            <a:rect l="0" t="0" r="r" b="b"/>
            <a:pathLst>
              <a:path w="232" h="236">
                <a:moveTo>
                  <a:pt x="0" y="168"/>
                </a:moveTo>
                <a:lnTo>
                  <a:pt x="0" y="0"/>
                </a:lnTo>
                <a:lnTo>
                  <a:pt x="232" y="2"/>
                </a:lnTo>
                <a:lnTo>
                  <a:pt x="232" y="166"/>
                </a:lnTo>
                <a:lnTo>
                  <a:pt x="226" y="180"/>
                </a:lnTo>
                <a:lnTo>
                  <a:pt x="218" y="192"/>
                </a:lnTo>
                <a:lnTo>
                  <a:pt x="210" y="204"/>
                </a:lnTo>
                <a:lnTo>
                  <a:pt x="206" y="208"/>
                </a:lnTo>
                <a:lnTo>
                  <a:pt x="198" y="214"/>
                </a:lnTo>
                <a:lnTo>
                  <a:pt x="182" y="222"/>
                </a:lnTo>
                <a:lnTo>
                  <a:pt x="164" y="228"/>
                </a:lnTo>
                <a:lnTo>
                  <a:pt x="146" y="232"/>
                </a:lnTo>
                <a:lnTo>
                  <a:pt x="114" y="234"/>
                </a:lnTo>
                <a:lnTo>
                  <a:pt x="102" y="236"/>
                </a:lnTo>
                <a:lnTo>
                  <a:pt x="86" y="234"/>
                </a:lnTo>
                <a:lnTo>
                  <a:pt x="70" y="232"/>
                </a:lnTo>
                <a:lnTo>
                  <a:pt x="58" y="228"/>
                </a:lnTo>
                <a:lnTo>
                  <a:pt x="48" y="224"/>
                </a:lnTo>
                <a:lnTo>
                  <a:pt x="30" y="212"/>
                </a:lnTo>
                <a:lnTo>
                  <a:pt x="16" y="200"/>
                </a:lnTo>
                <a:lnTo>
                  <a:pt x="8" y="188"/>
                </a:lnTo>
                <a:lnTo>
                  <a:pt x="2" y="178"/>
                </a:lnTo>
                <a:lnTo>
                  <a:pt x="0" y="168"/>
                </a:lnTo>
                <a:close/>
              </a:path>
            </a:pathLst>
          </a:custGeom>
          <a:solidFill>
            <a:srgbClr val="B1186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30" name="Freeform 74"/>
          <p:cNvSpPr>
            <a:spLocks/>
          </p:cNvSpPr>
          <p:nvPr/>
        </p:nvSpPr>
        <p:spPr bwMode="auto">
          <a:xfrm>
            <a:off x="5070475" y="4248150"/>
            <a:ext cx="330200" cy="37465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0" y="0"/>
              </a:cxn>
              <a:cxn ang="0">
                <a:pos x="208" y="2"/>
              </a:cxn>
              <a:cxn ang="0">
                <a:pos x="208" y="174"/>
              </a:cxn>
              <a:cxn ang="0">
                <a:pos x="202" y="186"/>
              </a:cxn>
              <a:cxn ang="0">
                <a:pos x="196" y="196"/>
              </a:cxn>
              <a:cxn ang="0">
                <a:pos x="188" y="206"/>
              </a:cxn>
              <a:cxn ang="0">
                <a:pos x="178" y="216"/>
              </a:cxn>
              <a:cxn ang="0">
                <a:pos x="164" y="222"/>
              </a:cxn>
              <a:cxn ang="0">
                <a:pos x="148" y="228"/>
              </a:cxn>
              <a:cxn ang="0">
                <a:pos x="130" y="232"/>
              </a:cxn>
              <a:cxn ang="0">
                <a:pos x="102" y="234"/>
              </a:cxn>
              <a:cxn ang="0">
                <a:pos x="90" y="236"/>
              </a:cxn>
              <a:cxn ang="0">
                <a:pos x="76" y="234"/>
              </a:cxn>
              <a:cxn ang="0">
                <a:pos x="64" y="232"/>
              </a:cxn>
              <a:cxn ang="0">
                <a:pos x="42" y="224"/>
              </a:cxn>
              <a:cxn ang="0">
                <a:pos x="26" y="214"/>
              </a:cxn>
              <a:cxn ang="0">
                <a:pos x="16" y="204"/>
              </a:cxn>
              <a:cxn ang="0">
                <a:pos x="8" y="194"/>
              </a:cxn>
              <a:cxn ang="0">
                <a:pos x="4" y="186"/>
              </a:cxn>
              <a:cxn ang="0">
                <a:pos x="0" y="176"/>
              </a:cxn>
            </a:cxnLst>
            <a:rect l="0" t="0" r="r" b="b"/>
            <a:pathLst>
              <a:path w="208" h="236">
                <a:moveTo>
                  <a:pt x="0" y="176"/>
                </a:moveTo>
                <a:lnTo>
                  <a:pt x="0" y="0"/>
                </a:lnTo>
                <a:lnTo>
                  <a:pt x="208" y="2"/>
                </a:lnTo>
                <a:lnTo>
                  <a:pt x="208" y="174"/>
                </a:lnTo>
                <a:lnTo>
                  <a:pt x="202" y="186"/>
                </a:lnTo>
                <a:lnTo>
                  <a:pt x="196" y="196"/>
                </a:lnTo>
                <a:lnTo>
                  <a:pt x="188" y="206"/>
                </a:lnTo>
                <a:lnTo>
                  <a:pt x="178" y="216"/>
                </a:lnTo>
                <a:lnTo>
                  <a:pt x="164" y="222"/>
                </a:lnTo>
                <a:lnTo>
                  <a:pt x="148" y="228"/>
                </a:lnTo>
                <a:lnTo>
                  <a:pt x="130" y="232"/>
                </a:lnTo>
                <a:lnTo>
                  <a:pt x="102" y="234"/>
                </a:lnTo>
                <a:lnTo>
                  <a:pt x="90" y="236"/>
                </a:lnTo>
                <a:lnTo>
                  <a:pt x="76" y="234"/>
                </a:lnTo>
                <a:lnTo>
                  <a:pt x="64" y="232"/>
                </a:lnTo>
                <a:lnTo>
                  <a:pt x="42" y="224"/>
                </a:lnTo>
                <a:lnTo>
                  <a:pt x="26" y="214"/>
                </a:lnTo>
                <a:lnTo>
                  <a:pt x="16" y="204"/>
                </a:lnTo>
                <a:lnTo>
                  <a:pt x="8" y="194"/>
                </a:lnTo>
                <a:lnTo>
                  <a:pt x="4" y="186"/>
                </a:lnTo>
                <a:lnTo>
                  <a:pt x="0" y="176"/>
                </a:lnTo>
                <a:close/>
              </a:path>
            </a:pathLst>
          </a:custGeom>
          <a:solidFill>
            <a:srgbClr val="BB2E7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31" name="Freeform 75"/>
          <p:cNvSpPr>
            <a:spLocks/>
          </p:cNvSpPr>
          <p:nvPr/>
        </p:nvSpPr>
        <p:spPr bwMode="auto">
          <a:xfrm>
            <a:off x="5095875" y="4248150"/>
            <a:ext cx="288925" cy="371475"/>
          </a:xfrm>
          <a:custGeom>
            <a:avLst/>
            <a:gdLst/>
            <a:ahLst/>
            <a:cxnLst>
              <a:cxn ang="0">
                <a:pos x="0" y="184"/>
              </a:cxn>
              <a:cxn ang="0">
                <a:pos x="0" y="0"/>
              </a:cxn>
              <a:cxn ang="0">
                <a:pos x="182" y="2"/>
              </a:cxn>
              <a:cxn ang="0">
                <a:pos x="182" y="180"/>
              </a:cxn>
              <a:cxn ang="0">
                <a:pos x="170" y="200"/>
              </a:cxn>
              <a:cxn ang="0">
                <a:pos x="164" y="210"/>
              </a:cxn>
              <a:cxn ang="0">
                <a:pos x="154" y="218"/>
              </a:cxn>
              <a:cxn ang="0">
                <a:pos x="142" y="224"/>
              </a:cxn>
              <a:cxn ang="0">
                <a:pos x="128" y="228"/>
              </a:cxn>
              <a:cxn ang="0">
                <a:pos x="112" y="232"/>
              </a:cxn>
              <a:cxn ang="0">
                <a:pos x="88" y="234"/>
              </a:cxn>
              <a:cxn ang="0">
                <a:pos x="78" y="234"/>
              </a:cxn>
              <a:cxn ang="0">
                <a:pos x="54" y="232"/>
              </a:cxn>
              <a:cxn ang="0">
                <a:pos x="36" y="226"/>
              </a:cxn>
              <a:cxn ang="0">
                <a:pos x="22" y="218"/>
              </a:cxn>
              <a:cxn ang="0">
                <a:pos x="12" y="208"/>
              </a:cxn>
              <a:cxn ang="0">
                <a:pos x="6" y="200"/>
              </a:cxn>
              <a:cxn ang="0">
                <a:pos x="2" y="192"/>
              </a:cxn>
              <a:cxn ang="0">
                <a:pos x="0" y="184"/>
              </a:cxn>
            </a:cxnLst>
            <a:rect l="0" t="0" r="r" b="b"/>
            <a:pathLst>
              <a:path w="182" h="234">
                <a:moveTo>
                  <a:pt x="0" y="184"/>
                </a:moveTo>
                <a:lnTo>
                  <a:pt x="0" y="0"/>
                </a:lnTo>
                <a:lnTo>
                  <a:pt x="182" y="2"/>
                </a:lnTo>
                <a:lnTo>
                  <a:pt x="182" y="180"/>
                </a:lnTo>
                <a:lnTo>
                  <a:pt x="170" y="200"/>
                </a:lnTo>
                <a:lnTo>
                  <a:pt x="164" y="210"/>
                </a:lnTo>
                <a:lnTo>
                  <a:pt x="154" y="218"/>
                </a:lnTo>
                <a:lnTo>
                  <a:pt x="142" y="224"/>
                </a:lnTo>
                <a:lnTo>
                  <a:pt x="128" y="228"/>
                </a:lnTo>
                <a:lnTo>
                  <a:pt x="112" y="232"/>
                </a:lnTo>
                <a:lnTo>
                  <a:pt x="88" y="234"/>
                </a:lnTo>
                <a:lnTo>
                  <a:pt x="78" y="234"/>
                </a:lnTo>
                <a:lnTo>
                  <a:pt x="54" y="232"/>
                </a:lnTo>
                <a:lnTo>
                  <a:pt x="36" y="226"/>
                </a:lnTo>
                <a:lnTo>
                  <a:pt x="22" y="218"/>
                </a:lnTo>
                <a:lnTo>
                  <a:pt x="12" y="208"/>
                </a:lnTo>
                <a:lnTo>
                  <a:pt x="6" y="200"/>
                </a:lnTo>
                <a:lnTo>
                  <a:pt x="2" y="192"/>
                </a:lnTo>
                <a:lnTo>
                  <a:pt x="0" y="184"/>
                </a:lnTo>
                <a:close/>
              </a:path>
            </a:pathLst>
          </a:custGeom>
          <a:solidFill>
            <a:srgbClr val="C4468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32" name="Freeform 76"/>
          <p:cNvSpPr>
            <a:spLocks/>
          </p:cNvSpPr>
          <p:nvPr/>
        </p:nvSpPr>
        <p:spPr bwMode="auto">
          <a:xfrm>
            <a:off x="5118100" y="4248150"/>
            <a:ext cx="247650" cy="371475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0" y="0"/>
              </a:cxn>
              <a:cxn ang="0">
                <a:pos x="156" y="2"/>
              </a:cxn>
              <a:cxn ang="0">
                <a:pos x="156" y="188"/>
              </a:cxn>
              <a:cxn ang="0">
                <a:pos x="148" y="206"/>
              </a:cxn>
              <a:cxn ang="0">
                <a:pos x="140" y="214"/>
              </a:cxn>
              <a:cxn ang="0">
                <a:pos x="132" y="220"/>
              </a:cxn>
              <a:cxn ang="0">
                <a:pos x="122" y="226"/>
              </a:cxn>
              <a:cxn ang="0">
                <a:pos x="110" y="228"/>
              </a:cxn>
              <a:cxn ang="0">
                <a:pos x="98" y="232"/>
              </a:cxn>
              <a:cxn ang="0">
                <a:pos x="76" y="234"/>
              </a:cxn>
              <a:cxn ang="0">
                <a:pos x="66" y="234"/>
              </a:cxn>
              <a:cxn ang="0">
                <a:pos x="46" y="232"/>
              </a:cxn>
              <a:cxn ang="0">
                <a:pos x="32" y="226"/>
              </a:cxn>
              <a:cxn ang="0">
                <a:pos x="20" y="220"/>
              </a:cxn>
              <a:cxn ang="0">
                <a:pos x="12" y="212"/>
              </a:cxn>
              <a:cxn ang="0">
                <a:pos x="6" y="206"/>
              </a:cxn>
              <a:cxn ang="0">
                <a:pos x="2" y="198"/>
              </a:cxn>
              <a:cxn ang="0">
                <a:pos x="0" y="192"/>
              </a:cxn>
            </a:cxnLst>
            <a:rect l="0" t="0" r="r" b="b"/>
            <a:pathLst>
              <a:path w="156" h="234">
                <a:moveTo>
                  <a:pt x="0" y="192"/>
                </a:moveTo>
                <a:lnTo>
                  <a:pt x="0" y="0"/>
                </a:lnTo>
                <a:lnTo>
                  <a:pt x="156" y="2"/>
                </a:lnTo>
                <a:lnTo>
                  <a:pt x="156" y="188"/>
                </a:lnTo>
                <a:lnTo>
                  <a:pt x="148" y="206"/>
                </a:lnTo>
                <a:lnTo>
                  <a:pt x="140" y="214"/>
                </a:lnTo>
                <a:lnTo>
                  <a:pt x="132" y="220"/>
                </a:lnTo>
                <a:lnTo>
                  <a:pt x="122" y="226"/>
                </a:lnTo>
                <a:lnTo>
                  <a:pt x="110" y="228"/>
                </a:lnTo>
                <a:lnTo>
                  <a:pt x="98" y="232"/>
                </a:lnTo>
                <a:lnTo>
                  <a:pt x="76" y="234"/>
                </a:lnTo>
                <a:lnTo>
                  <a:pt x="66" y="234"/>
                </a:lnTo>
                <a:lnTo>
                  <a:pt x="46" y="232"/>
                </a:lnTo>
                <a:lnTo>
                  <a:pt x="32" y="226"/>
                </a:lnTo>
                <a:lnTo>
                  <a:pt x="20" y="220"/>
                </a:lnTo>
                <a:lnTo>
                  <a:pt x="12" y="212"/>
                </a:lnTo>
                <a:lnTo>
                  <a:pt x="6" y="206"/>
                </a:lnTo>
                <a:lnTo>
                  <a:pt x="2" y="198"/>
                </a:lnTo>
                <a:lnTo>
                  <a:pt x="0" y="192"/>
                </a:lnTo>
                <a:close/>
              </a:path>
            </a:pathLst>
          </a:custGeom>
          <a:solidFill>
            <a:srgbClr val="CE6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33" name="Freeform 77"/>
          <p:cNvSpPr>
            <a:spLocks/>
          </p:cNvSpPr>
          <p:nvPr/>
        </p:nvSpPr>
        <p:spPr bwMode="auto">
          <a:xfrm>
            <a:off x="5140325" y="4251325"/>
            <a:ext cx="209550" cy="368300"/>
          </a:xfrm>
          <a:custGeom>
            <a:avLst/>
            <a:gdLst/>
            <a:ahLst/>
            <a:cxnLst>
              <a:cxn ang="0">
                <a:pos x="0" y="198"/>
              </a:cxn>
              <a:cxn ang="0">
                <a:pos x="0" y="0"/>
              </a:cxn>
              <a:cxn ang="0">
                <a:pos x="132" y="0"/>
              </a:cxn>
              <a:cxn ang="0">
                <a:pos x="132" y="194"/>
              </a:cxn>
              <a:cxn ang="0">
                <a:pos x="124" y="208"/>
              </a:cxn>
              <a:cxn ang="0">
                <a:pos x="118" y="214"/>
              </a:cxn>
              <a:cxn ang="0">
                <a:pos x="110" y="220"/>
              </a:cxn>
              <a:cxn ang="0">
                <a:pos x="102" y="224"/>
              </a:cxn>
              <a:cxn ang="0">
                <a:pos x="82" y="230"/>
              </a:cxn>
              <a:cxn ang="0">
                <a:pos x="64" y="232"/>
              </a:cxn>
              <a:cxn ang="0">
                <a:pos x="56" y="232"/>
              </a:cxn>
              <a:cxn ang="0">
                <a:pos x="40" y="230"/>
              </a:cxn>
              <a:cxn ang="0">
                <a:pos x="26" y="226"/>
              </a:cxn>
              <a:cxn ang="0">
                <a:pos x="18" y="220"/>
              </a:cxn>
              <a:cxn ang="0">
                <a:pos x="10" y="214"/>
              </a:cxn>
              <a:cxn ang="0">
                <a:pos x="6" y="208"/>
              </a:cxn>
              <a:cxn ang="0">
                <a:pos x="2" y="204"/>
              </a:cxn>
              <a:cxn ang="0">
                <a:pos x="0" y="198"/>
              </a:cxn>
            </a:cxnLst>
            <a:rect l="0" t="0" r="r" b="b"/>
            <a:pathLst>
              <a:path w="132" h="232">
                <a:moveTo>
                  <a:pt x="0" y="198"/>
                </a:moveTo>
                <a:lnTo>
                  <a:pt x="0" y="0"/>
                </a:lnTo>
                <a:lnTo>
                  <a:pt x="132" y="0"/>
                </a:lnTo>
                <a:lnTo>
                  <a:pt x="132" y="194"/>
                </a:lnTo>
                <a:lnTo>
                  <a:pt x="124" y="208"/>
                </a:lnTo>
                <a:lnTo>
                  <a:pt x="118" y="214"/>
                </a:lnTo>
                <a:lnTo>
                  <a:pt x="110" y="220"/>
                </a:lnTo>
                <a:lnTo>
                  <a:pt x="102" y="224"/>
                </a:lnTo>
                <a:lnTo>
                  <a:pt x="82" y="230"/>
                </a:lnTo>
                <a:lnTo>
                  <a:pt x="64" y="232"/>
                </a:lnTo>
                <a:lnTo>
                  <a:pt x="56" y="232"/>
                </a:lnTo>
                <a:lnTo>
                  <a:pt x="40" y="230"/>
                </a:lnTo>
                <a:lnTo>
                  <a:pt x="26" y="226"/>
                </a:lnTo>
                <a:lnTo>
                  <a:pt x="18" y="220"/>
                </a:lnTo>
                <a:lnTo>
                  <a:pt x="10" y="214"/>
                </a:lnTo>
                <a:lnTo>
                  <a:pt x="6" y="208"/>
                </a:lnTo>
                <a:lnTo>
                  <a:pt x="2" y="204"/>
                </a:lnTo>
                <a:lnTo>
                  <a:pt x="0" y="198"/>
                </a:lnTo>
                <a:close/>
              </a:path>
            </a:pathLst>
          </a:custGeom>
          <a:solidFill>
            <a:srgbClr val="D77DA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34" name="Freeform 78"/>
          <p:cNvSpPr>
            <a:spLocks/>
          </p:cNvSpPr>
          <p:nvPr/>
        </p:nvSpPr>
        <p:spPr bwMode="auto">
          <a:xfrm>
            <a:off x="5165725" y="4251325"/>
            <a:ext cx="168275" cy="368300"/>
          </a:xfrm>
          <a:custGeom>
            <a:avLst/>
            <a:gdLst/>
            <a:ahLst/>
            <a:cxnLst>
              <a:cxn ang="0">
                <a:pos x="0" y="206"/>
              </a:cxn>
              <a:cxn ang="0">
                <a:pos x="0" y="0"/>
              </a:cxn>
              <a:cxn ang="0">
                <a:pos x="106" y="0"/>
              </a:cxn>
              <a:cxn ang="0">
                <a:pos x="106" y="202"/>
              </a:cxn>
              <a:cxn ang="0">
                <a:pos x="98" y="214"/>
              </a:cxn>
              <a:cxn ang="0">
                <a:pos x="94" y="218"/>
              </a:cxn>
              <a:cxn ang="0">
                <a:pos x="88" y="222"/>
              </a:cxn>
              <a:cxn ang="0">
                <a:pos x="80" y="226"/>
              </a:cxn>
              <a:cxn ang="0">
                <a:pos x="64" y="230"/>
              </a:cxn>
              <a:cxn ang="0">
                <a:pos x="42" y="232"/>
              </a:cxn>
              <a:cxn ang="0">
                <a:pos x="30" y="230"/>
              </a:cxn>
              <a:cxn ang="0">
                <a:pos x="20" y="228"/>
              </a:cxn>
              <a:cxn ang="0">
                <a:pos x="12" y="224"/>
              </a:cxn>
              <a:cxn ang="0">
                <a:pos x="8" y="218"/>
              </a:cxn>
              <a:cxn ang="0">
                <a:pos x="0" y="210"/>
              </a:cxn>
              <a:cxn ang="0">
                <a:pos x="0" y="206"/>
              </a:cxn>
            </a:cxnLst>
            <a:rect l="0" t="0" r="r" b="b"/>
            <a:pathLst>
              <a:path w="106" h="232">
                <a:moveTo>
                  <a:pt x="0" y="206"/>
                </a:moveTo>
                <a:lnTo>
                  <a:pt x="0" y="0"/>
                </a:lnTo>
                <a:lnTo>
                  <a:pt x="106" y="0"/>
                </a:lnTo>
                <a:lnTo>
                  <a:pt x="106" y="202"/>
                </a:lnTo>
                <a:lnTo>
                  <a:pt x="98" y="214"/>
                </a:lnTo>
                <a:lnTo>
                  <a:pt x="94" y="218"/>
                </a:lnTo>
                <a:lnTo>
                  <a:pt x="88" y="222"/>
                </a:lnTo>
                <a:lnTo>
                  <a:pt x="80" y="226"/>
                </a:lnTo>
                <a:lnTo>
                  <a:pt x="64" y="230"/>
                </a:lnTo>
                <a:lnTo>
                  <a:pt x="42" y="232"/>
                </a:lnTo>
                <a:lnTo>
                  <a:pt x="30" y="230"/>
                </a:lnTo>
                <a:lnTo>
                  <a:pt x="20" y="228"/>
                </a:lnTo>
                <a:lnTo>
                  <a:pt x="12" y="224"/>
                </a:lnTo>
                <a:lnTo>
                  <a:pt x="8" y="218"/>
                </a:lnTo>
                <a:lnTo>
                  <a:pt x="0" y="210"/>
                </a:lnTo>
                <a:lnTo>
                  <a:pt x="0" y="206"/>
                </a:lnTo>
                <a:close/>
              </a:path>
            </a:pathLst>
          </a:custGeom>
          <a:solidFill>
            <a:srgbClr val="E29B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35" name="Freeform 79"/>
          <p:cNvSpPr>
            <a:spLocks/>
          </p:cNvSpPr>
          <p:nvPr/>
        </p:nvSpPr>
        <p:spPr bwMode="auto">
          <a:xfrm>
            <a:off x="5187950" y="4251325"/>
            <a:ext cx="130175" cy="368300"/>
          </a:xfrm>
          <a:custGeom>
            <a:avLst/>
            <a:gdLst/>
            <a:ahLst/>
            <a:cxnLst>
              <a:cxn ang="0">
                <a:pos x="0" y="214"/>
              </a:cxn>
              <a:cxn ang="0">
                <a:pos x="0" y="0"/>
              </a:cxn>
              <a:cxn ang="0">
                <a:pos x="82" y="0"/>
              </a:cxn>
              <a:cxn ang="0">
                <a:pos x="82" y="210"/>
              </a:cxn>
              <a:cxn ang="0">
                <a:pos x="76" y="218"/>
              </a:cxn>
              <a:cxn ang="0">
                <a:pos x="70" y="222"/>
              </a:cxn>
              <a:cxn ang="0">
                <a:pos x="60" y="226"/>
              </a:cxn>
              <a:cxn ang="0">
                <a:pos x="48" y="230"/>
              </a:cxn>
              <a:cxn ang="0">
                <a:pos x="30" y="232"/>
              </a:cxn>
              <a:cxn ang="0">
                <a:pos x="22" y="230"/>
              </a:cxn>
              <a:cxn ang="0">
                <a:pos x="16" y="228"/>
              </a:cxn>
              <a:cxn ang="0">
                <a:pos x="6" y="222"/>
              </a:cxn>
              <a:cxn ang="0">
                <a:pos x="2" y="218"/>
              </a:cxn>
              <a:cxn ang="0">
                <a:pos x="0" y="214"/>
              </a:cxn>
            </a:cxnLst>
            <a:rect l="0" t="0" r="r" b="b"/>
            <a:pathLst>
              <a:path w="82" h="232">
                <a:moveTo>
                  <a:pt x="0" y="214"/>
                </a:moveTo>
                <a:lnTo>
                  <a:pt x="0" y="0"/>
                </a:lnTo>
                <a:lnTo>
                  <a:pt x="82" y="0"/>
                </a:lnTo>
                <a:lnTo>
                  <a:pt x="82" y="210"/>
                </a:lnTo>
                <a:lnTo>
                  <a:pt x="76" y="218"/>
                </a:lnTo>
                <a:lnTo>
                  <a:pt x="70" y="222"/>
                </a:lnTo>
                <a:lnTo>
                  <a:pt x="60" y="226"/>
                </a:lnTo>
                <a:lnTo>
                  <a:pt x="48" y="230"/>
                </a:lnTo>
                <a:lnTo>
                  <a:pt x="30" y="232"/>
                </a:lnTo>
                <a:lnTo>
                  <a:pt x="22" y="230"/>
                </a:lnTo>
                <a:lnTo>
                  <a:pt x="16" y="228"/>
                </a:lnTo>
                <a:lnTo>
                  <a:pt x="6" y="222"/>
                </a:lnTo>
                <a:lnTo>
                  <a:pt x="2" y="218"/>
                </a:lnTo>
                <a:lnTo>
                  <a:pt x="0" y="214"/>
                </a:lnTo>
                <a:close/>
              </a:path>
            </a:pathLst>
          </a:custGeom>
          <a:solidFill>
            <a:srgbClr val="EBBAD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36" name="Freeform 80"/>
          <p:cNvSpPr>
            <a:spLocks/>
          </p:cNvSpPr>
          <p:nvPr/>
        </p:nvSpPr>
        <p:spPr bwMode="auto">
          <a:xfrm>
            <a:off x="5210175" y="4251325"/>
            <a:ext cx="92075" cy="365125"/>
          </a:xfrm>
          <a:custGeom>
            <a:avLst/>
            <a:gdLst/>
            <a:ahLst/>
            <a:cxnLst>
              <a:cxn ang="0">
                <a:pos x="0" y="222"/>
              </a:cxn>
              <a:cxn ang="0">
                <a:pos x="0" y="0"/>
              </a:cxn>
              <a:cxn ang="0">
                <a:pos x="58" y="0"/>
              </a:cxn>
              <a:cxn ang="0">
                <a:pos x="58" y="218"/>
              </a:cxn>
              <a:cxn ang="0">
                <a:pos x="52" y="222"/>
              </a:cxn>
              <a:cxn ang="0">
                <a:pos x="48" y="224"/>
              </a:cxn>
              <a:cxn ang="0">
                <a:pos x="40" y="228"/>
              </a:cxn>
              <a:cxn ang="0">
                <a:pos x="32" y="230"/>
              </a:cxn>
              <a:cxn ang="0">
                <a:pos x="20" y="230"/>
              </a:cxn>
              <a:cxn ang="0">
                <a:pos x="10" y="230"/>
              </a:cxn>
              <a:cxn ang="0">
                <a:pos x="4" y="226"/>
              </a:cxn>
              <a:cxn ang="0">
                <a:pos x="0" y="222"/>
              </a:cxn>
            </a:cxnLst>
            <a:rect l="0" t="0" r="r" b="b"/>
            <a:pathLst>
              <a:path w="58" h="230">
                <a:moveTo>
                  <a:pt x="0" y="222"/>
                </a:moveTo>
                <a:lnTo>
                  <a:pt x="0" y="0"/>
                </a:lnTo>
                <a:lnTo>
                  <a:pt x="58" y="0"/>
                </a:lnTo>
                <a:lnTo>
                  <a:pt x="58" y="218"/>
                </a:lnTo>
                <a:lnTo>
                  <a:pt x="52" y="222"/>
                </a:lnTo>
                <a:lnTo>
                  <a:pt x="48" y="224"/>
                </a:lnTo>
                <a:lnTo>
                  <a:pt x="40" y="228"/>
                </a:lnTo>
                <a:lnTo>
                  <a:pt x="32" y="230"/>
                </a:lnTo>
                <a:lnTo>
                  <a:pt x="20" y="230"/>
                </a:lnTo>
                <a:lnTo>
                  <a:pt x="10" y="230"/>
                </a:lnTo>
                <a:lnTo>
                  <a:pt x="4" y="226"/>
                </a:lnTo>
                <a:lnTo>
                  <a:pt x="0" y="222"/>
                </a:lnTo>
                <a:close/>
              </a:path>
            </a:pathLst>
          </a:custGeom>
          <a:solidFill>
            <a:srgbClr val="F5DCE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37" name="Freeform 81"/>
          <p:cNvSpPr>
            <a:spLocks/>
          </p:cNvSpPr>
          <p:nvPr/>
        </p:nvSpPr>
        <p:spPr bwMode="auto">
          <a:xfrm>
            <a:off x="5235575" y="4251325"/>
            <a:ext cx="47625" cy="365125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30" y="226"/>
              </a:cxn>
              <a:cxn ang="0">
                <a:pos x="8" y="230"/>
              </a:cxn>
              <a:cxn ang="0">
                <a:pos x="0" y="230"/>
              </a:cxn>
              <a:cxn ang="0">
                <a:pos x="0" y="0"/>
              </a:cxn>
              <a:cxn ang="0">
                <a:pos x="30" y="0"/>
              </a:cxn>
            </a:cxnLst>
            <a:rect l="0" t="0" r="r" b="b"/>
            <a:pathLst>
              <a:path w="30" h="230">
                <a:moveTo>
                  <a:pt x="30" y="0"/>
                </a:moveTo>
                <a:lnTo>
                  <a:pt x="30" y="226"/>
                </a:lnTo>
                <a:lnTo>
                  <a:pt x="8" y="230"/>
                </a:lnTo>
                <a:lnTo>
                  <a:pt x="0" y="230"/>
                </a:lnTo>
                <a:lnTo>
                  <a:pt x="0" y="0"/>
                </a:lnTo>
                <a:lnTo>
                  <a:pt x="3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38" name="Freeform 82"/>
          <p:cNvSpPr>
            <a:spLocks/>
          </p:cNvSpPr>
          <p:nvPr/>
        </p:nvSpPr>
        <p:spPr bwMode="auto">
          <a:xfrm>
            <a:off x="5026025" y="4140200"/>
            <a:ext cx="409575" cy="212725"/>
          </a:xfrm>
          <a:custGeom>
            <a:avLst/>
            <a:gdLst/>
            <a:ahLst/>
            <a:cxnLst>
              <a:cxn ang="0">
                <a:pos x="128" y="134"/>
              </a:cxn>
              <a:cxn ang="0">
                <a:pos x="154" y="132"/>
              </a:cxn>
              <a:cxn ang="0">
                <a:pos x="178" y="128"/>
              </a:cxn>
              <a:cxn ang="0">
                <a:pos x="200" y="122"/>
              </a:cxn>
              <a:cxn ang="0">
                <a:pos x="220" y="114"/>
              </a:cxn>
              <a:cxn ang="0">
                <a:pos x="236" y="104"/>
              </a:cxn>
              <a:cxn ang="0">
                <a:pos x="246" y="92"/>
              </a:cxn>
              <a:cxn ang="0">
                <a:pos x="254" y="80"/>
              </a:cxn>
              <a:cxn ang="0">
                <a:pos x="256" y="74"/>
              </a:cxn>
              <a:cxn ang="0">
                <a:pos x="258" y="66"/>
              </a:cxn>
              <a:cxn ang="0">
                <a:pos x="256" y="60"/>
              </a:cxn>
              <a:cxn ang="0">
                <a:pos x="254" y="54"/>
              </a:cxn>
              <a:cxn ang="0">
                <a:pos x="246" y="40"/>
              </a:cxn>
              <a:cxn ang="0">
                <a:pos x="236" y="30"/>
              </a:cxn>
              <a:cxn ang="0">
                <a:pos x="220" y="20"/>
              </a:cxn>
              <a:cxn ang="0">
                <a:pos x="200" y="12"/>
              </a:cxn>
              <a:cxn ang="0">
                <a:pos x="178" y="4"/>
              </a:cxn>
              <a:cxn ang="0">
                <a:pos x="154" y="0"/>
              </a:cxn>
              <a:cxn ang="0">
                <a:pos x="128" y="0"/>
              </a:cxn>
              <a:cxn ang="0">
                <a:pos x="102" y="0"/>
              </a:cxn>
              <a:cxn ang="0">
                <a:pos x="78" y="4"/>
              </a:cxn>
              <a:cxn ang="0">
                <a:pos x="56" y="12"/>
              </a:cxn>
              <a:cxn ang="0">
                <a:pos x="38" y="20"/>
              </a:cxn>
              <a:cxn ang="0">
                <a:pos x="22" y="30"/>
              </a:cxn>
              <a:cxn ang="0">
                <a:pos x="10" y="40"/>
              </a:cxn>
              <a:cxn ang="0">
                <a:pos x="2" y="54"/>
              </a:cxn>
              <a:cxn ang="0">
                <a:pos x="0" y="60"/>
              </a:cxn>
              <a:cxn ang="0">
                <a:pos x="0" y="66"/>
              </a:cxn>
              <a:cxn ang="0">
                <a:pos x="0" y="74"/>
              </a:cxn>
              <a:cxn ang="0">
                <a:pos x="2" y="80"/>
              </a:cxn>
              <a:cxn ang="0">
                <a:pos x="10" y="92"/>
              </a:cxn>
              <a:cxn ang="0">
                <a:pos x="22" y="104"/>
              </a:cxn>
              <a:cxn ang="0">
                <a:pos x="38" y="114"/>
              </a:cxn>
              <a:cxn ang="0">
                <a:pos x="56" y="122"/>
              </a:cxn>
              <a:cxn ang="0">
                <a:pos x="78" y="128"/>
              </a:cxn>
              <a:cxn ang="0">
                <a:pos x="102" y="132"/>
              </a:cxn>
              <a:cxn ang="0">
                <a:pos x="128" y="134"/>
              </a:cxn>
            </a:cxnLst>
            <a:rect l="0" t="0" r="r" b="b"/>
            <a:pathLst>
              <a:path w="258" h="134">
                <a:moveTo>
                  <a:pt x="128" y="134"/>
                </a:moveTo>
                <a:lnTo>
                  <a:pt x="154" y="132"/>
                </a:lnTo>
                <a:lnTo>
                  <a:pt x="178" y="128"/>
                </a:lnTo>
                <a:lnTo>
                  <a:pt x="200" y="122"/>
                </a:lnTo>
                <a:lnTo>
                  <a:pt x="220" y="114"/>
                </a:lnTo>
                <a:lnTo>
                  <a:pt x="236" y="104"/>
                </a:lnTo>
                <a:lnTo>
                  <a:pt x="246" y="92"/>
                </a:lnTo>
                <a:lnTo>
                  <a:pt x="254" y="80"/>
                </a:lnTo>
                <a:lnTo>
                  <a:pt x="256" y="74"/>
                </a:lnTo>
                <a:lnTo>
                  <a:pt x="258" y="66"/>
                </a:lnTo>
                <a:lnTo>
                  <a:pt x="256" y="60"/>
                </a:lnTo>
                <a:lnTo>
                  <a:pt x="254" y="54"/>
                </a:lnTo>
                <a:lnTo>
                  <a:pt x="246" y="40"/>
                </a:lnTo>
                <a:lnTo>
                  <a:pt x="236" y="30"/>
                </a:lnTo>
                <a:lnTo>
                  <a:pt x="220" y="20"/>
                </a:lnTo>
                <a:lnTo>
                  <a:pt x="200" y="12"/>
                </a:lnTo>
                <a:lnTo>
                  <a:pt x="178" y="4"/>
                </a:lnTo>
                <a:lnTo>
                  <a:pt x="154" y="0"/>
                </a:lnTo>
                <a:lnTo>
                  <a:pt x="128" y="0"/>
                </a:lnTo>
                <a:lnTo>
                  <a:pt x="102" y="0"/>
                </a:lnTo>
                <a:lnTo>
                  <a:pt x="78" y="4"/>
                </a:lnTo>
                <a:lnTo>
                  <a:pt x="56" y="12"/>
                </a:lnTo>
                <a:lnTo>
                  <a:pt x="38" y="20"/>
                </a:lnTo>
                <a:lnTo>
                  <a:pt x="22" y="30"/>
                </a:lnTo>
                <a:lnTo>
                  <a:pt x="10" y="40"/>
                </a:lnTo>
                <a:lnTo>
                  <a:pt x="2" y="54"/>
                </a:lnTo>
                <a:lnTo>
                  <a:pt x="0" y="60"/>
                </a:lnTo>
                <a:lnTo>
                  <a:pt x="0" y="66"/>
                </a:lnTo>
                <a:lnTo>
                  <a:pt x="0" y="74"/>
                </a:lnTo>
                <a:lnTo>
                  <a:pt x="2" y="80"/>
                </a:lnTo>
                <a:lnTo>
                  <a:pt x="10" y="92"/>
                </a:lnTo>
                <a:lnTo>
                  <a:pt x="22" y="104"/>
                </a:lnTo>
                <a:lnTo>
                  <a:pt x="38" y="114"/>
                </a:lnTo>
                <a:lnTo>
                  <a:pt x="56" y="122"/>
                </a:lnTo>
                <a:lnTo>
                  <a:pt x="78" y="128"/>
                </a:lnTo>
                <a:lnTo>
                  <a:pt x="102" y="132"/>
                </a:lnTo>
                <a:lnTo>
                  <a:pt x="128" y="134"/>
                </a:lnTo>
                <a:close/>
              </a:path>
            </a:pathLst>
          </a:custGeom>
          <a:solidFill>
            <a:srgbClr val="FBB4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39" name="Freeform 83"/>
          <p:cNvSpPr>
            <a:spLocks/>
          </p:cNvSpPr>
          <p:nvPr/>
        </p:nvSpPr>
        <p:spPr bwMode="auto">
          <a:xfrm>
            <a:off x="3902075" y="4054475"/>
            <a:ext cx="333375" cy="95250"/>
          </a:xfrm>
          <a:custGeom>
            <a:avLst/>
            <a:gdLst/>
            <a:ahLst/>
            <a:cxnLst>
              <a:cxn ang="0">
                <a:pos x="210" y="2"/>
              </a:cxn>
              <a:cxn ang="0">
                <a:pos x="56" y="0"/>
              </a:cxn>
              <a:cxn ang="0">
                <a:pos x="0" y="54"/>
              </a:cxn>
              <a:cxn ang="0">
                <a:pos x="174" y="60"/>
              </a:cxn>
            </a:cxnLst>
            <a:rect l="0" t="0" r="r" b="b"/>
            <a:pathLst>
              <a:path w="210" h="60">
                <a:moveTo>
                  <a:pt x="210" y="2"/>
                </a:moveTo>
                <a:lnTo>
                  <a:pt x="56" y="0"/>
                </a:lnTo>
                <a:lnTo>
                  <a:pt x="0" y="54"/>
                </a:lnTo>
                <a:lnTo>
                  <a:pt x="174" y="6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40" name="Freeform 84"/>
          <p:cNvSpPr>
            <a:spLocks/>
          </p:cNvSpPr>
          <p:nvPr/>
        </p:nvSpPr>
        <p:spPr bwMode="auto">
          <a:xfrm>
            <a:off x="4241800" y="4476750"/>
            <a:ext cx="320675" cy="168275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0" y="62"/>
              </a:cxn>
              <a:cxn ang="0">
                <a:pos x="48" y="106"/>
              </a:cxn>
              <a:cxn ang="0">
                <a:pos x="202" y="40"/>
              </a:cxn>
            </a:cxnLst>
            <a:rect l="0" t="0" r="r" b="b"/>
            <a:pathLst>
              <a:path w="202" h="106">
                <a:moveTo>
                  <a:pt x="148" y="0"/>
                </a:moveTo>
                <a:lnTo>
                  <a:pt x="0" y="62"/>
                </a:lnTo>
                <a:lnTo>
                  <a:pt x="48" y="106"/>
                </a:lnTo>
                <a:lnTo>
                  <a:pt x="202" y="4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41" name="Freeform 85"/>
          <p:cNvSpPr>
            <a:spLocks/>
          </p:cNvSpPr>
          <p:nvPr/>
        </p:nvSpPr>
        <p:spPr bwMode="auto">
          <a:xfrm>
            <a:off x="4879975" y="4791075"/>
            <a:ext cx="279400" cy="276225"/>
          </a:xfrm>
          <a:custGeom>
            <a:avLst/>
            <a:gdLst/>
            <a:ahLst/>
            <a:cxnLst>
              <a:cxn ang="0">
                <a:pos x="82" y="0"/>
              </a:cxn>
              <a:cxn ang="0">
                <a:pos x="0" y="144"/>
              </a:cxn>
              <a:cxn ang="0">
                <a:pos x="100" y="174"/>
              </a:cxn>
              <a:cxn ang="0">
                <a:pos x="176" y="22"/>
              </a:cxn>
            </a:cxnLst>
            <a:rect l="0" t="0" r="r" b="b"/>
            <a:pathLst>
              <a:path w="176" h="174">
                <a:moveTo>
                  <a:pt x="82" y="0"/>
                </a:moveTo>
                <a:lnTo>
                  <a:pt x="0" y="144"/>
                </a:lnTo>
                <a:lnTo>
                  <a:pt x="100" y="174"/>
                </a:lnTo>
                <a:lnTo>
                  <a:pt x="176" y="2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42" name="Line 86"/>
          <p:cNvSpPr>
            <a:spLocks noChangeShapeType="1"/>
          </p:cNvSpPr>
          <p:nvPr/>
        </p:nvSpPr>
        <p:spPr bwMode="auto">
          <a:xfrm flipH="1">
            <a:off x="5788025" y="3463925"/>
            <a:ext cx="155575" cy="447675"/>
          </a:xfrm>
          <a:prstGeom prst="line">
            <a:avLst/>
          </a:prstGeom>
          <a:noFill/>
          <a:ln w="6350">
            <a:solidFill>
              <a:srgbClr val="13007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43" name="Line 87"/>
          <p:cNvSpPr>
            <a:spLocks noChangeShapeType="1"/>
          </p:cNvSpPr>
          <p:nvPr/>
        </p:nvSpPr>
        <p:spPr bwMode="auto">
          <a:xfrm flipH="1">
            <a:off x="5788025" y="3559175"/>
            <a:ext cx="155575" cy="352425"/>
          </a:xfrm>
          <a:prstGeom prst="line">
            <a:avLst/>
          </a:prstGeom>
          <a:noFill/>
          <a:ln w="6350">
            <a:solidFill>
              <a:srgbClr val="13007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44" name="Line 88"/>
          <p:cNvSpPr>
            <a:spLocks noChangeShapeType="1"/>
          </p:cNvSpPr>
          <p:nvPr/>
        </p:nvSpPr>
        <p:spPr bwMode="auto">
          <a:xfrm flipH="1">
            <a:off x="5788025" y="3635375"/>
            <a:ext cx="155575" cy="276225"/>
          </a:xfrm>
          <a:prstGeom prst="line">
            <a:avLst/>
          </a:prstGeom>
          <a:noFill/>
          <a:ln w="6350">
            <a:solidFill>
              <a:srgbClr val="13007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45" name="Line 89"/>
          <p:cNvSpPr>
            <a:spLocks noChangeShapeType="1"/>
          </p:cNvSpPr>
          <p:nvPr/>
        </p:nvSpPr>
        <p:spPr bwMode="auto">
          <a:xfrm flipH="1">
            <a:off x="5788025" y="3721100"/>
            <a:ext cx="155575" cy="190500"/>
          </a:xfrm>
          <a:prstGeom prst="line">
            <a:avLst/>
          </a:prstGeom>
          <a:noFill/>
          <a:ln w="6350">
            <a:solidFill>
              <a:srgbClr val="13007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46" name="Rectangle 90"/>
          <p:cNvSpPr>
            <a:spLocks noChangeArrowheads="1"/>
          </p:cNvSpPr>
          <p:nvPr/>
        </p:nvSpPr>
        <p:spPr bwMode="auto">
          <a:xfrm>
            <a:off x="4454525" y="3937000"/>
            <a:ext cx="1555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>
                <a:solidFill>
                  <a:srgbClr val="000000"/>
                </a:solidFill>
                <a:latin typeface="Times" pitchFamily="18" charset="0"/>
              </a:rPr>
              <a:t>A</a:t>
            </a: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70747" name="Rectangle 91"/>
          <p:cNvSpPr>
            <a:spLocks noChangeArrowheads="1"/>
          </p:cNvSpPr>
          <p:nvPr/>
        </p:nvSpPr>
        <p:spPr bwMode="auto">
          <a:xfrm>
            <a:off x="4822825" y="4171950"/>
            <a:ext cx="12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Times" pitchFamily="18" charset="0"/>
              </a:rPr>
              <a:t>B</a:t>
            </a: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70748" name="Rectangle 92"/>
          <p:cNvSpPr>
            <a:spLocks noChangeArrowheads="1"/>
          </p:cNvSpPr>
          <p:nvPr/>
        </p:nvSpPr>
        <p:spPr bwMode="auto">
          <a:xfrm>
            <a:off x="5057775" y="4321175"/>
            <a:ext cx="1555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>
                <a:solidFill>
                  <a:srgbClr val="000000"/>
                </a:solidFill>
                <a:latin typeface="Times" pitchFamily="18" charset="0"/>
              </a:rPr>
              <a:t>C</a:t>
            </a: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70749" name="Freeform 93"/>
          <p:cNvSpPr>
            <a:spLocks/>
          </p:cNvSpPr>
          <p:nvPr/>
        </p:nvSpPr>
        <p:spPr bwMode="auto">
          <a:xfrm>
            <a:off x="6442075" y="2679700"/>
            <a:ext cx="1431925" cy="873125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860" y="0"/>
              </a:cxn>
              <a:cxn ang="0">
                <a:pos x="866" y="0"/>
              </a:cxn>
              <a:cxn ang="0">
                <a:pos x="874" y="0"/>
              </a:cxn>
              <a:cxn ang="0">
                <a:pos x="882" y="4"/>
              </a:cxn>
              <a:cxn ang="0">
                <a:pos x="890" y="10"/>
              </a:cxn>
              <a:cxn ang="0">
                <a:pos x="898" y="18"/>
              </a:cxn>
              <a:cxn ang="0">
                <a:pos x="900" y="26"/>
              </a:cxn>
              <a:cxn ang="0">
                <a:pos x="902" y="34"/>
              </a:cxn>
              <a:cxn ang="0">
                <a:pos x="902" y="54"/>
              </a:cxn>
              <a:cxn ang="0">
                <a:pos x="42" y="550"/>
              </a:cxn>
              <a:cxn ang="0">
                <a:pos x="0" y="496"/>
              </a:cxn>
            </a:cxnLst>
            <a:rect l="0" t="0" r="r" b="b"/>
            <a:pathLst>
              <a:path w="902" h="550">
                <a:moveTo>
                  <a:pt x="0" y="496"/>
                </a:moveTo>
                <a:lnTo>
                  <a:pt x="860" y="0"/>
                </a:lnTo>
                <a:lnTo>
                  <a:pt x="866" y="0"/>
                </a:lnTo>
                <a:lnTo>
                  <a:pt x="874" y="0"/>
                </a:lnTo>
                <a:lnTo>
                  <a:pt x="882" y="4"/>
                </a:lnTo>
                <a:lnTo>
                  <a:pt x="890" y="10"/>
                </a:lnTo>
                <a:lnTo>
                  <a:pt x="898" y="18"/>
                </a:lnTo>
                <a:lnTo>
                  <a:pt x="900" y="26"/>
                </a:lnTo>
                <a:lnTo>
                  <a:pt x="902" y="34"/>
                </a:lnTo>
                <a:lnTo>
                  <a:pt x="902" y="54"/>
                </a:lnTo>
                <a:lnTo>
                  <a:pt x="42" y="550"/>
                </a:lnTo>
                <a:lnTo>
                  <a:pt x="0" y="496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50" name="Freeform 94"/>
          <p:cNvSpPr>
            <a:spLocks/>
          </p:cNvSpPr>
          <p:nvPr/>
        </p:nvSpPr>
        <p:spPr bwMode="auto">
          <a:xfrm>
            <a:off x="6448425" y="2686050"/>
            <a:ext cx="1431925" cy="873125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860" y="0"/>
              </a:cxn>
              <a:cxn ang="0">
                <a:pos x="866" y="0"/>
              </a:cxn>
              <a:cxn ang="0">
                <a:pos x="874" y="0"/>
              </a:cxn>
              <a:cxn ang="0">
                <a:pos x="882" y="4"/>
              </a:cxn>
              <a:cxn ang="0">
                <a:pos x="890" y="10"/>
              </a:cxn>
              <a:cxn ang="0">
                <a:pos x="898" y="18"/>
              </a:cxn>
              <a:cxn ang="0">
                <a:pos x="900" y="26"/>
              </a:cxn>
              <a:cxn ang="0">
                <a:pos x="902" y="34"/>
              </a:cxn>
              <a:cxn ang="0">
                <a:pos x="902" y="54"/>
              </a:cxn>
              <a:cxn ang="0">
                <a:pos x="42" y="550"/>
              </a:cxn>
              <a:cxn ang="0">
                <a:pos x="0" y="496"/>
              </a:cxn>
            </a:cxnLst>
            <a:rect l="0" t="0" r="r" b="b"/>
            <a:pathLst>
              <a:path w="902" h="550">
                <a:moveTo>
                  <a:pt x="0" y="496"/>
                </a:moveTo>
                <a:lnTo>
                  <a:pt x="860" y="0"/>
                </a:lnTo>
                <a:lnTo>
                  <a:pt x="866" y="0"/>
                </a:lnTo>
                <a:lnTo>
                  <a:pt x="874" y="0"/>
                </a:lnTo>
                <a:lnTo>
                  <a:pt x="882" y="4"/>
                </a:lnTo>
                <a:lnTo>
                  <a:pt x="890" y="10"/>
                </a:lnTo>
                <a:lnTo>
                  <a:pt x="898" y="18"/>
                </a:lnTo>
                <a:lnTo>
                  <a:pt x="900" y="26"/>
                </a:lnTo>
                <a:lnTo>
                  <a:pt x="902" y="34"/>
                </a:lnTo>
                <a:lnTo>
                  <a:pt x="902" y="54"/>
                </a:lnTo>
                <a:lnTo>
                  <a:pt x="42" y="550"/>
                </a:lnTo>
                <a:lnTo>
                  <a:pt x="0" y="49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51" name="Freeform 95"/>
          <p:cNvSpPr>
            <a:spLocks/>
          </p:cNvSpPr>
          <p:nvPr/>
        </p:nvSpPr>
        <p:spPr bwMode="auto">
          <a:xfrm>
            <a:off x="6451600" y="2682875"/>
            <a:ext cx="1419225" cy="860425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864" y="0"/>
              </a:cxn>
              <a:cxn ang="0">
                <a:pos x="870" y="0"/>
              </a:cxn>
              <a:cxn ang="0">
                <a:pos x="878" y="4"/>
              </a:cxn>
              <a:cxn ang="0">
                <a:pos x="886" y="8"/>
              </a:cxn>
              <a:cxn ang="0">
                <a:pos x="892" y="16"/>
              </a:cxn>
              <a:cxn ang="0">
                <a:pos x="894" y="30"/>
              </a:cxn>
              <a:cxn ang="0">
                <a:pos x="894" y="48"/>
              </a:cxn>
              <a:cxn ang="0">
                <a:pos x="38" y="542"/>
              </a:cxn>
              <a:cxn ang="0">
                <a:pos x="0" y="494"/>
              </a:cxn>
              <a:cxn ang="0">
                <a:pos x="858" y="0"/>
              </a:cxn>
            </a:cxnLst>
            <a:rect l="0" t="0" r="r" b="b"/>
            <a:pathLst>
              <a:path w="894" h="542">
                <a:moveTo>
                  <a:pt x="858" y="0"/>
                </a:moveTo>
                <a:lnTo>
                  <a:pt x="864" y="0"/>
                </a:lnTo>
                <a:lnTo>
                  <a:pt x="870" y="0"/>
                </a:lnTo>
                <a:lnTo>
                  <a:pt x="878" y="4"/>
                </a:lnTo>
                <a:lnTo>
                  <a:pt x="886" y="8"/>
                </a:lnTo>
                <a:lnTo>
                  <a:pt x="892" y="16"/>
                </a:lnTo>
                <a:lnTo>
                  <a:pt x="894" y="30"/>
                </a:lnTo>
                <a:lnTo>
                  <a:pt x="894" y="48"/>
                </a:lnTo>
                <a:lnTo>
                  <a:pt x="38" y="542"/>
                </a:lnTo>
                <a:lnTo>
                  <a:pt x="0" y="494"/>
                </a:lnTo>
                <a:lnTo>
                  <a:pt x="858" y="0"/>
                </a:lnTo>
                <a:close/>
              </a:path>
            </a:pathLst>
          </a:custGeom>
          <a:solidFill>
            <a:srgbClr val="FD2D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52" name="Freeform 96"/>
          <p:cNvSpPr>
            <a:spLocks/>
          </p:cNvSpPr>
          <p:nvPr/>
        </p:nvSpPr>
        <p:spPr bwMode="auto">
          <a:xfrm>
            <a:off x="6461125" y="2682875"/>
            <a:ext cx="1409700" cy="850900"/>
          </a:xfrm>
          <a:custGeom>
            <a:avLst/>
            <a:gdLst/>
            <a:ahLst/>
            <a:cxnLst>
              <a:cxn ang="0">
                <a:pos x="856" y="0"/>
              </a:cxn>
              <a:cxn ang="0">
                <a:pos x="862" y="0"/>
              </a:cxn>
              <a:cxn ang="0">
                <a:pos x="866" y="2"/>
              </a:cxn>
              <a:cxn ang="0">
                <a:pos x="874" y="4"/>
              </a:cxn>
              <a:cxn ang="0">
                <a:pos x="880" y="10"/>
              </a:cxn>
              <a:cxn ang="0">
                <a:pos x="884" y="16"/>
              </a:cxn>
              <a:cxn ang="0">
                <a:pos x="888" y="28"/>
              </a:cxn>
              <a:cxn ang="0">
                <a:pos x="888" y="42"/>
              </a:cxn>
              <a:cxn ang="0">
                <a:pos x="32" y="536"/>
              </a:cxn>
              <a:cxn ang="0">
                <a:pos x="0" y="494"/>
              </a:cxn>
              <a:cxn ang="0">
                <a:pos x="856" y="0"/>
              </a:cxn>
            </a:cxnLst>
            <a:rect l="0" t="0" r="r" b="b"/>
            <a:pathLst>
              <a:path w="888" h="536">
                <a:moveTo>
                  <a:pt x="856" y="0"/>
                </a:moveTo>
                <a:lnTo>
                  <a:pt x="862" y="0"/>
                </a:lnTo>
                <a:lnTo>
                  <a:pt x="866" y="2"/>
                </a:lnTo>
                <a:lnTo>
                  <a:pt x="874" y="4"/>
                </a:lnTo>
                <a:lnTo>
                  <a:pt x="880" y="10"/>
                </a:lnTo>
                <a:lnTo>
                  <a:pt x="884" y="16"/>
                </a:lnTo>
                <a:lnTo>
                  <a:pt x="888" y="28"/>
                </a:lnTo>
                <a:lnTo>
                  <a:pt x="888" y="42"/>
                </a:lnTo>
                <a:lnTo>
                  <a:pt x="32" y="536"/>
                </a:lnTo>
                <a:lnTo>
                  <a:pt x="0" y="494"/>
                </a:lnTo>
                <a:lnTo>
                  <a:pt x="856" y="0"/>
                </a:lnTo>
                <a:close/>
              </a:path>
            </a:pathLst>
          </a:custGeom>
          <a:solidFill>
            <a:srgbClr val="FC563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53" name="Freeform 97"/>
          <p:cNvSpPr>
            <a:spLocks/>
          </p:cNvSpPr>
          <p:nvPr/>
        </p:nvSpPr>
        <p:spPr bwMode="auto">
          <a:xfrm>
            <a:off x="6473825" y="2686050"/>
            <a:ext cx="1397000" cy="838200"/>
          </a:xfrm>
          <a:custGeom>
            <a:avLst/>
            <a:gdLst/>
            <a:ahLst/>
            <a:cxnLst>
              <a:cxn ang="0">
                <a:pos x="852" y="0"/>
              </a:cxn>
              <a:cxn ang="0">
                <a:pos x="856" y="0"/>
              </a:cxn>
              <a:cxn ang="0">
                <a:pos x="866" y="4"/>
              </a:cxn>
              <a:cxn ang="0">
                <a:pos x="872" y="8"/>
              </a:cxn>
              <a:cxn ang="0">
                <a:pos x="876" y="14"/>
              </a:cxn>
              <a:cxn ang="0">
                <a:pos x="880" y="24"/>
              </a:cxn>
              <a:cxn ang="0">
                <a:pos x="880" y="34"/>
              </a:cxn>
              <a:cxn ang="0">
                <a:pos x="24" y="528"/>
              </a:cxn>
              <a:cxn ang="0">
                <a:pos x="0" y="492"/>
              </a:cxn>
              <a:cxn ang="0">
                <a:pos x="852" y="0"/>
              </a:cxn>
            </a:cxnLst>
            <a:rect l="0" t="0" r="r" b="b"/>
            <a:pathLst>
              <a:path w="880" h="528">
                <a:moveTo>
                  <a:pt x="852" y="0"/>
                </a:moveTo>
                <a:lnTo>
                  <a:pt x="856" y="0"/>
                </a:lnTo>
                <a:lnTo>
                  <a:pt x="866" y="4"/>
                </a:lnTo>
                <a:lnTo>
                  <a:pt x="872" y="8"/>
                </a:lnTo>
                <a:lnTo>
                  <a:pt x="876" y="14"/>
                </a:lnTo>
                <a:lnTo>
                  <a:pt x="880" y="24"/>
                </a:lnTo>
                <a:lnTo>
                  <a:pt x="880" y="34"/>
                </a:lnTo>
                <a:lnTo>
                  <a:pt x="24" y="528"/>
                </a:lnTo>
                <a:lnTo>
                  <a:pt x="0" y="492"/>
                </a:lnTo>
                <a:lnTo>
                  <a:pt x="852" y="0"/>
                </a:lnTo>
                <a:close/>
              </a:path>
            </a:pathLst>
          </a:custGeom>
          <a:solidFill>
            <a:srgbClr val="FB805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54" name="Freeform 98"/>
          <p:cNvSpPr>
            <a:spLocks/>
          </p:cNvSpPr>
          <p:nvPr/>
        </p:nvSpPr>
        <p:spPr bwMode="auto">
          <a:xfrm>
            <a:off x="6483350" y="2686050"/>
            <a:ext cx="1384300" cy="825500"/>
          </a:xfrm>
          <a:custGeom>
            <a:avLst/>
            <a:gdLst/>
            <a:ahLst/>
            <a:cxnLst>
              <a:cxn ang="0">
                <a:pos x="850" y="0"/>
              </a:cxn>
              <a:cxn ang="0">
                <a:pos x="854" y="2"/>
              </a:cxn>
              <a:cxn ang="0">
                <a:pos x="862" y="6"/>
              </a:cxn>
              <a:cxn ang="0">
                <a:pos x="866" y="10"/>
              </a:cxn>
              <a:cxn ang="0">
                <a:pos x="870" y="14"/>
              </a:cxn>
              <a:cxn ang="0">
                <a:pos x="872" y="22"/>
              </a:cxn>
              <a:cxn ang="0">
                <a:pos x="872" y="28"/>
              </a:cxn>
              <a:cxn ang="0">
                <a:pos x="18" y="520"/>
              </a:cxn>
              <a:cxn ang="0">
                <a:pos x="0" y="492"/>
              </a:cxn>
              <a:cxn ang="0">
                <a:pos x="850" y="0"/>
              </a:cxn>
            </a:cxnLst>
            <a:rect l="0" t="0" r="r" b="b"/>
            <a:pathLst>
              <a:path w="872" h="520">
                <a:moveTo>
                  <a:pt x="850" y="0"/>
                </a:moveTo>
                <a:lnTo>
                  <a:pt x="854" y="2"/>
                </a:lnTo>
                <a:lnTo>
                  <a:pt x="862" y="6"/>
                </a:lnTo>
                <a:lnTo>
                  <a:pt x="866" y="10"/>
                </a:lnTo>
                <a:lnTo>
                  <a:pt x="870" y="14"/>
                </a:lnTo>
                <a:lnTo>
                  <a:pt x="872" y="22"/>
                </a:lnTo>
                <a:lnTo>
                  <a:pt x="872" y="28"/>
                </a:lnTo>
                <a:lnTo>
                  <a:pt x="18" y="520"/>
                </a:lnTo>
                <a:lnTo>
                  <a:pt x="0" y="492"/>
                </a:lnTo>
                <a:lnTo>
                  <a:pt x="850" y="0"/>
                </a:lnTo>
                <a:close/>
              </a:path>
            </a:pathLst>
          </a:custGeom>
          <a:solidFill>
            <a:srgbClr val="FCAB8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55" name="Freeform 99"/>
          <p:cNvSpPr>
            <a:spLocks/>
          </p:cNvSpPr>
          <p:nvPr/>
        </p:nvSpPr>
        <p:spPr bwMode="auto">
          <a:xfrm>
            <a:off x="6492875" y="2686050"/>
            <a:ext cx="1374775" cy="815975"/>
          </a:xfrm>
          <a:custGeom>
            <a:avLst/>
            <a:gdLst/>
            <a:ahLst/>
            <a:cxnLst>
              <a:cxn ang="0">
                <a:pos x="848" y="0"/>
              </a:cxn>
              <a:cxn ang="0">
                <a:pos x="858" y="8"/>
              </a:cxn>
              <a:cxn ang="0">
                <a:pos x="864" y="14"/>
              </a:cxn>
              <a:cxn ang="0">
                <a:pos x="866" y="18"/>
              </a:cxn>
              <a:cxn ang="0">
                <a:pos x="866" y="22"/>
              </a:cxn>
              <a:cxn ang="0">
                <a:pos x="14" y="514"/>
              </a:cxn>
              <a:cxn ang="0">
                <a:pos x="0" y="492"/>
              </a:cxn>
              <a:cxn ang="0">
                <a:pos x="848" y="0"/>
              </a:cxn>
            </a:cxnLst>
            <a:rect l="0" t="0" r="r" b="b"/>
            <a:pathLst>
              <a:path w="866" h="514">
                <a:moveTo>
                  <a:pt x="848" y="0"/>
                </a:moveTo>
                <a:lnTo>
                  <a:pt x="858" y="8"/>
                </a:lnTo>
                <a:lnTo>
                  <a:pt x="864" y="14"/>
                </a:lnTo>
                <a:lnTo>
                  <a:pt x="866" y="18"/>
                </a:lnTo>
                <a:lnTo>
                  <a:pt x="866" y="22"/>
                </a:lnTo>
                <a:lnTo>
                  <a:pt x="14" y="514"/>
                </a:lnTo>
                <a:lnTo>
                  <a:pt x="0" y="492"/>
                </a:lnTo>
                <a:lnTo>
                  <a:pt x="848" y="0"/>
                </a:lnTo>
                <a:close/>
              </a:path>
            </a:pathLst>
          </a:custGeom>
          <a:solidFill>
            <a:srgbClr val="FDD5C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56" name="Freeform 100"/>
          <p:cNvSpPr>
            <a:spLocks/>
          </p:cNvSpPr>
          <p:nvPr/>
        </p:nvSpPr>
        <p:spPr bwMode="auto">
          <a:xfrm>
            <a:off x="6502400" y="2689225"/>
            <a:ext cx="1365250" cy="803275"/>
          </a:xfrm>
          <a:custGeom>
            <a:avLst/>
            <a:gdLst/>
            <a:ahLst/>
            <a:cxnLst>
              <a:cxn ang="0">
                <a:pos x="860" y="16"/>
              </a:cxn>
              <a:cxn ang="0">
                <a:pos x="8" y="506"/>
              </a:cxn>
              <a:cxn ang="0">
                <a:pos x="0" y="490"/>
              </a:cxn>
              <a:cxn ang="0">
                <a:pos x="846" y="0"/>
              </a:cxn>
              <a:cxn ang="0">
                <a:pos x="860" y="16"/>
              </a:cxn>
            </a:cxnLst>
            <a:rect l="0" t="0" r="r" b="b"/>
            <a:pathLst>
              <a:path w="860" h="506">
                <a:moveTo>
                  <a:pt x="860" y="16"/>
                </a:moveTo>
                <a:lnTo>
                  <a:pt x="8" y="506"/>
                </a:lnTo>
                <a:lnTo>
                  <a:pt x="0" y="490"/>
                </a:lnTo>
                <a:lnTo>
                  <a:pt x="846" y="0"/>
                </a:lnTo>
                <a:lnTo>
                  <a:pt x="860" y="1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57" name="Freeform 101"/>
          <p:cNvSpPr>
            <a:spLocks/>
          </p:cNvSpPr>
          <p:nvPr/>
        </p:nvSpPr>
        <p:spPr bwMode="auto">
          <a:xfrm>
            <a:off x="6423025" y="3460750"/>
            <a:ext cx="104775" cy="111125"/>
          </a:xfrm>
          <a:custGeom>
            <a:avLst/>
            <a:gdLst/>
            <a:ahLst/>
            <a:cxnLst>
              <a:cxn ang="0">
                <a:pos x="48" y="68"/>
              </a:cxn>
              <a:cxn ang="0">
                <a:pos x="52" y="64"/>
              </a:cxn>
              <a:cxn ang="0">
                <a:pos x="58" y="60"/>
              </a:cxn>
              <a:cxn ang="0">
                <a:pos x="62" y="54"/>
              </a:cxn>
              <a:cxn ang="0">
                <a:pos x="64" y="48"/>
              </a:cxn>
              <a:cxn ang="0">
                <a:pos x="66" y="42"/>
              </a:cxn>
              <a:cxn ang="0">
                <a:pos x="66" y="36"/>
              </a:cxn>
              <a:cxn ang="0">
                <a:pos x="64" y="28"/>
              </a:cxn>
              <a:cxn ang="0">
                <a:pos x="62" y="22"/>
              </a:cxn>
              <a:cxn ang="0">
                <a:pos x="58" y="16"/>
              </a:cxn>
              <a:cxn ang="0">
                <a:pos x="54" y="10"/>
              </a:cxn>
              <a:cxn ang="0">
                <a:pos x="48" y="6"/>
              </a:cxn>
              <a:cxn ang="0">
                <a:pos x="42" y="2"/>
              </a:cxn>
              <a:cxn ang="0">
                <a:pos x="36" y="0"/>
              </a:cxn>
              <a:cxn ang="0">
                <a:pos x="30" y="0"/>
              </a:cxn>
              <a:cxn ang="0">
                <a:pos x="24" y="0"/>
              </a:cxn>
              <a:cxn ang="0">
                <a:pos x="18" y="2"/>
              </a:cxn>
              <a:cxn ang="0">
                <a:pos x="12" y="6"/>
              </a:cxn>
              <a:cxn ang="0">
                <a:pos x="8" y="10"/>
              </a:cxn>
              <a:cxn ang="0">
                <a:pos x="4" y="16"/>
              </a:cxn>
              <a:cxn ang="0">
                <a:pos x="2" y="22"/>
              </a:cxn>
              <a:cxn ang="0">
                <a:pos x="0" y="28"/>
              </a:cxn>
              <a:cxn ang="0">
                <a:pos x="0" y="36"/>
              </a:cxn>
              <a:cxn ang="0">
                <a:pos x="0" y="42"/>
              </a:cxn>
              <a:cxn ang="0">
                <a:pos x="2" y="48"/>
              </a:cxn>
              <a:cxn ang="0">
                <a:pos x="6" y="54"/>
              </a:cxn>
              <a:cxn ang="0">
                <a:pos x="10" y="60"/>
              </a:cxn>
              <a:cxn ang="0">
                <a:pos x="16" y="64"/>
              </a:cxn>
              <a:cxn ang="0">
                <a:pos x="22" y="68"/>
              </a:cxn>
              <a:cxn ang="0">
                <a:pos x="28" y="70"/>
              </a:cxn>
              <a:cxn ang="0">
                <a:pos x="34" y="70"/>
              </a:cxn>
              <a:cxn ang="0">
                <a:pos x="40" y="70"/>
              </a:cxn>
              <a:cxn ang="0">
                <a:pos x="48" y="68"/>
              </a:cxn>
            </a:cxnLst>
            <a:rect l="0" t="0" r="r" b="b"/>
            <a:pathLst>
              <a:path w="66" h="70">
                <a:moveTo>
                  <a:pt x="48" y="68"/>
                </a:moveTo>
                <a:lnTo>
                  <a:pt x="52" y="64"/>
                </a:lnTo>
                <a:lnTo>
                  <a:pt x="58" y="60"/>
                </a:lnTo>
                <a:lnTo>
                  <a:pt x="62" y="54"/>
                </a:lnTo>
                <a:lnTo>
                  <a:pt x="64" y="48"/>
                </a:lnTo>
                <a:lnTo>
                  <a:pt x="66" y="42"/>
                </a:lnTo>
                <a:lnTo>
                  <a:pt x="66" y="36"/>
                </a:lnTo>
                <a:lnTo>
                  <a:pt x="64" y="28"/>
                </a:lnTo>
                <a:lnTo>
                  <a:pt x="62" y="22"/>
                </a:lnTo>
                <a:lnTo>
                  <a:pt x="58" y="16"/>
                </a:lnTo>
                <a:lnTo>
                  <a:pt x="54" y="10"/>
                </a:lnTo>
                <a:lnTo>
                  <a:pt x="48" y="6"/>
                </a:lnTo>
                <a:lnTo>
                  <a:pt x="42" y="2"/>
                </a:lnTo>
                <a:lnTo>
                  <a:pt x="36" y="0"/>
                </a:lnTo>
                <a:lnTo>
                  <a:pt x="30" y="0"/>
                </a:lnTo>
                <a:lnTo>
                  <a:pt x="24" y="0"/>
                </a:lnTo>
                <a:lnTo>
                  <a:pt x="18" y="2"/>
                </a:lnTo>
                <a:lnTo>
                  <a:pt x="12" y="6"/>
                </a:lnTo>
                <a:lnTo>
                  <a:pt x="8" y="10"/>
                </a:lnTo>
                <a:lnTo>
                  <a:pt x="4" y="16"/>
                </a:lnTo>
                <a:lnTo>
                  <a:pt x="2" y="22"/>
                </a:lnTo>
                <a:lnTo>
                  <a:pt x="0" y="28"/>
                </a:lnTo>
                <a:lnTo>
                  <a:pt x="0" y="36"/>
                </a:lnTo>
                <a:lnTo>
                  <a:pt x="0" y="42"/>
                </a:lnTo>
                <a:lnTo>
                  <a:pt x="2" y="48"/>
                </a:lnTo>
                <a:lnTo>
                  <a:pt x="6" y="54"/>
                </a:lnTo>
                <a:lnTo>
                  <a:pt x="10" y="60"/>
                </a:lnTo>
                <a:lnTo>
                  <a:pt x="16" y="64"/>
                </a:lnTo>
                <a:lnTo>
                  <a:pt x="22" y="68"/>
                </a:lnTo>
                <a:lnTo>
                  <a:pt x="28" y="70"/>
                </a:lnTo>
                <a:lnTo>
                  <a:pt x="34" y="70"/>
                </a:lnTo>
                <a:lnTo>
                  <a:pt x="40" y="70"/>
                </a:lnTo>
                <a:lnTo>
                  <a:pt x="48" y="68"/>
                </a:lnTo>
                <a:close/>
              </a:path>
            </a:pathLst>
          </a:custGeom>
          <a:solidFill>
            <a:srgbClr val="CC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58" name="Freeform 102"/>
          <p:cNvSpPr>
            <a:spLocks/>
          </p:cNvSpPr>
          <p:nvPr/>
        </p:nvSpPr>
        <p:spPr bwMode="auto">
          <a:xfrm>
            <a:off x="5943600" y="3721100"/>
            <a:ext cx="111125" cy="146050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0" y="40"/>
              </a:cxn>
              <a:cxn ang="0">
                <a:pos x="0" y="92"/>
              </a:cxn>
              <a:cxn ang="0">
                <a:pos x="70" y="52"/>
              </a:cxn>
              <a:cxn ang="0">
                <a:pos x="70" y="0"/>
              </a:cxn>
            </a:cxnLst>
            <a:rect l="0" t="0" r="r" b="b"/>
            <a:pathLst>
              <a:path w="70" h="92">
                <a:moveTo>
                  <a:pt x="70" y="0"/>
                </a:moveTo>
                <a:lnTo>
                  <a:pt x="0" y="40"/>
                </a:lnTo>
                <a:lnTo>
                  <a:pt x="0" y="92"/>
                </a:lnTo>
                <a:lnTo>
                  <a:pt x="70" y="52"/>
                </a:lnTo>
                <a:lnTo>
                  <a:pt x="7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59" name="Freeform 103"/>
          <p:cNvSpPr>
            <a:spLocks/>
          </p:cNvSpPr>
          <p:nvPr/>
        </p:nvSpPr>
        <p:spPr bwMode="auto">
          <a:xfrm>
            <a:off x="5946775" y="3724275"/>
            <a:ext cx="111125" cy="146050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0" y="40"/>
              </a:cxn>
              <a:cxn ang="0">
                <a:pos x="0" y="92"/>
              </a:cxn>
              <a:cxn ang="0">
                <a:pos x="70" y="52"/>
              </a:cxn>
              <a:cxn ang="0">
                <a:pos x="70" y="0"/>
              </a:cxn>
            </a:cxnLst>
            <a:rect l="0" t="0" r="r" b="b"/>
            <a:pathLst>
              <a:path w="70" h="92">
                <a:moveTo>
                  <a:pt x="70" y="0"/>
                </a:moveTo>
                <a:lnTo>
                  <a:pt x="0" y="40"/>
                </a:lnTo>
                <a:lnTo>
                  <a:pt x="0" y="92"/>
                </a:lnTo>
                <a:lnTo>
                  <a:pt x="70" y="52"/>
                </a:lnTo>
                <a:lnTo>
                  <a:pt x="70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60" name="Freeform 104"/>
          <p:cNvSpPr>
            <a:spLocks/>
          </p:cNvSpPr>
          <p:nvPr/>
        </p:nvSpPr>
        <p:spPr bwMode="auto">
          <a:xfrm>
            <a:off x="5953125" y="3705225"/>
            <a:ext cx="111125" cy="142875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0" y="38"/>
              </a:cxn>
              <a:cxn ang="0">
                <a:pos x="0" y="90"/>
              </a:cxn>
              <a:cxn ang="0">
                <a:pos x="70" y="52"/>
              </a:cxn>
              <a:cxn ang="0">
                <a:pos x="70" y="0"/>
              </a:cxn>
            </a:cxnLst>
            <a:rect l="0" t="0" r="r" b="b"/>
            <a:pathLst>
              <a:path w="70" h="90">
                <a:moveTo>
                  <a:pt x="70" y="0"/>
                </a:moveTo>
                <a:lnTo>
                  <a:pt x="0" y="38"/>
                </a:lnTo>
                <a:lnTo>
                  <a:pt x="0" y="90"/>
                </a:lnTo>
                <a:lnTo>
                  <a:pt x="70" y="52"/>
                </a:lnTo>
                <a:lnTo>
                  <a:pt x="70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61" name="Freeform 105"/>
          <p:cNvSpPr>
            <a:spLocks/>
          </p:cNvSpPr>
          <p:nvPr/>
        </p:nvSpPr>
        <p:spPr bwMode="auto">
          <a:xfrm>
            <a:off x="5956300" y="3708400"/>
            <a:ext cx="111125" cy="142875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0" y="38"/>
              </a:cxn>
              <a:cxn ang="0">
                <a:pos x="0" y="90"/>
              </a:cxn>
              <a:cxn ang="0">
                <a:pos x="70" y="52"/>
              </a:cxn>
              <a:cxn ang="0">
                <a:pos x="70" y="0"/>
              </a:cxn>
            </a:cxnLst>
            <a:rect l="0" t="0" r="r" b="b"/>
            <a:pathLst>
              <a:path w="70" h="90">
                <a:moveTo>
                  <a:pt x="70" y="0"/>
                </a:moveTo>
                <a:lnTo>
                  <a:pt x="0" y="38"/>
                </a:lnTo>
                <a:lnTo>
                  <a:pt x="0" y="90"/>
                </a:lnTo>
                <a:lnTo>
                  <a:pt x="70" y="52"/>
                </a:lnTo>
                <a:lnTo>
                  <a:pt x="70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62" name="Freeform 106"/>
          <p:cNvSpPr>
            <a:spLocks/>
          </p:cNvSpPr>
          <p:nvPr/>
        </p:nvSpPr>
        <p:spPr bwMode="auto">
          <a:xfrm>
            <a:off x="4730750" y="2784475"/>
            <a:ext cx="1743075" cy="765175"/>
          </a:xfrm>
          <a:custGeom>
            <a:avLst/>
            <a:gdLst/>
            <a:ahLst/>
            <a:cxnLst>
              <a:cxn ang="0">
                <a:pos x="1098" y="466"/>
              </a:cxn>
              <a:cxn ang="0">
                <a:pos x="1004" y="300"/>
              </a:cxn>
              <a:cxn ang="0">
                <a:pos x="976" y="320"/>
              </a:cxn>
              <a:cxn ang="0">
                <a:pos x="944" y="340"/>
              </a:cxn>
              <a:cxn ang="0">
                <a:pos x="902" y="364"/>
              </a:cxn>
              <a:cxn ang="0">
                <a:pos x="852" y="390"/>
              </a:cxn>
              <a:cxn ang="0">
                <a:pos x="798" y="416"/>
              </a:cxn>
              <a:cxn ang="0">
                <a:pos x="740" y="440"/>
              </a:cxn>
              <a:cxn ang="0">
                <a:pos x="710" y="450"/>
              </a:cxn>
              <a:cxn ang="0">
                <a:pos x="680" y="460"/>
              </a:cxn>
              <a:cxn ang="0">
                <a:pos x="662" y="466"/>
              </a:cxn>
              <a:cxn ang="0">
                <a:pos x="636" y="470"/>
              </a:cxn>
              <a:cxn ang="0">
                <a:pos x="600" y="476"/>
              </a:cxn>
              <a:cxn ang="0">
                <a:pos x="550" y="480"/>
              </a:cxn>
              <a:cxn ang="0">
                <a:pos x="486" y="482"/>
              </a:cxn>
              <a:cxn ang="0">
                <a:pos x="406" y="480"/>
              </a:cxn>
              <a:cxn ang="0">
                <a:pos x="310" y="474"/>
              </a:cxn>
              <a:cxn ang="0">
                <a:pos x="280" y="470"/>
              </a:cxn>
              <a:cxn ang="0">
                <a:pos x="248" y="462"/>
              </a:cxn>
              <a:cxn ang="0">
                <a:pos x="208" y="450"/>
              </a:cxn>
              <a:cxn ang="0">
                <a:pos x="186" y="442"/>
              </a:cxn>
              <a:cxn ang="0">
                <a:pos x="164" y="434"/>
              </a:cxn>
              <a:cxn ang="0">
                <a:pos x="142" y="422"/>
              </a:cxn>
              <a:cxn ang="0">
                <a:pos x="120" y="410"/>
              </a:cxn>
              <a:cxn ang="0">
                <a:pos x="98" y="396"/>
              </a:cxn>
              <a:cxn ang="0">
                <a:pos x="76" y="380"/>
              </a:cxn>
              <a:cxn ang="0">
                <a:pos x="58" y="362"/>
              </a:cxn>
              <a:cxn ang="0">
                <a:pos x="40" y="340"/>
              </a:cxn>
              <a:cxn ang="0">
                <a:pos x="36" y="336"/>
              </a:cxn>
              <a:cxn ang="0">
                <a:pos x="24" y="320"/>
              </a:cxn>
              <a:cxn ang="0">
                <a:pos x="12" y="294"/>
              </a:cxn>
              <a:cxn ang="0">
                <a:pos x="8" y="280"/>
              </a:cxn>
              <a:cxn ang="0">
                <a:pos x="2" y="262"/>
              </a:cxn>
              <a:cxn ang="0">
                <a:pos x="0" y="244"/>
              </a:cxn>
              <a:cxn ang="0">
                <a:pos x="0" y="224"/>
              </a:cxn>
              <a:cxn ang="0">
                <a:pos x="2" y="204"/>
              </a:cxn>
              <a:cxn ang="0">
                <a:pos x="6" y="182"/>
              </a:cxn>
              <a:cxn ang="0">
                <a:pos x="16" y="158"/>
              </a:cxn>
              <a:cxn ang="0">
                <a:pos x="28" y="134"/>
              </a:cxn>
              <a:cxn ang="0">
                <a:pos x="46" y="110"/>
              </a:cxn>
              <a:cxn ang="0">
                <a:pos x="68" y="86"/>
              </a:cxn>
              <a:cxn ang="0">
                <a:pos x="76" y="80"/>
              </a:cxn>
              <a:cxn ang="0">
                <a:pos x="96" y="62"/>
              </a:cxn>
              <a:cxn ang="0">
                <a:pos x="132" y="34"/>
              </a:cxn>
              <a:cxn ang="0">
                <a:pos x="156" y="18"/>
              </a:cxn>
              <a:cxn ang="0">
                <a:pos x="186" y="0"/>
              </a:cxn>
              <a:cxn ang="0">
                <a:pos x="334" y="144"/>
              </a:cxn>
              <a:cxn ang="0">
                <a:pos x="138" y="266"/>
              </a:cxn>
            </a:cxnLst>
            <a:rect l="0" t="0" r="r" b="b"/>
            <a:pathLst>
              <a:path w="1098" h="482">
                <a:moveTo>
                  <a:pt x="1098" y="466"/>
                </a:moveTo>
                <a:lnTo>
                  <a:pt x="1004" y="300"/>
                </a:lnTo>
                <a:lnTo>
                  <a:pt x="976" y="320"/>
                </a:lnTo>
                <a:lnTo>
                  <a:pt x="944" y="340"/>
                </a:lnTo>
                <a:lnTo>
                  <a:pt x="902" y="364"/>
                </a:lnTo>
                <a:lnTo>
                  <a:pt x="852" y="390"/>
                </a:lnTo>
                <a:lnTo>
                  <a:pt x="798" y="416"/>
                </a:lnTo>
                <a:lnTo>
                  <a:pt x="740" y="440"/>
                </a:lnTo>
                <a:lnTo>
                  <a:pt x="710" y="450"/>
                </a:lnTo>
                <a:lnTo>
                  <a:pt x="680" y="460"/>
                </a:lnTo>
                <a:lnTo>
                  <a:pt x="662" y="466"/>
                </a:lnTo>
                <a:lnTo>
                  <a:pt x="636" y="470"/>
                </a:lnTo>
                <a:lnTo>
                  <a:pt x="600" y="476"/>
                </a:lnTo>
                <a:lnTo>
                  <a:pt x="550" y="480"/>
                </a:lnTo>
                <a:lnTo>
                  <a:pt x="486" y="482"/>
                </a:lnTo>
                <a:lnTo>
                  <a:pt x="406" y="480"/>
                </a:lnTo>
                <a:lnTo>
                  <a:pt x="310" y="474"/>
                </a:lnTo>
                <a:lnTo>
                  <a:pt x="280" y="470"/>
                </a:lnTo>
                <a:lnTo>
                  <a:pt x="248" y="462"/>
                </a:lnTo>
                <a:lnTo>
                  <a:pt x="208" y="450"/>
                </a:lnTo>
                <a:lnTo>
                  <a:pt x="186" y="442"/>
                </a:lnTo>
                <a:lnTo>
                  <a:pt x="164" y="434"/>
                </a:lnTo>
                <a:lnTo>
                  <a:pt x="142" y="422"/>
                </a:lnTo>
                <a:lnTo>
                  <a:pt x="120" y="410"/>
                </a:lnTo>
                <a:lnTo>
                  <a:pt x="98" y="396"/>
                </a:lnTo>
                <a:lnTo>
                  <a:pt x="76" y="380"/>
                </a:lnTo>
                <a:lnTo>
                  <a:pt x="58" y="362"/>
                </a:lnTo>
                <a:lnTo>
                  <a:pt x="40" y="340"/>
                </a:lnTo>
                <a:lnTo>
                  <a:pt x="36" y="336"/>
                </a:lnTo>
                <a:lnTo>
                  <a:pt x="24" y="320"/>
                </a:lnTo>
                <a:lnTo>
                  <a:pt x="12" y="294"/>
                </a:lnTo>
                <a:lnTo>
                  <a:pt x="8" y="280"/>
                </a:lnTo>
                <a:lnTo>
                  <a:pt x="2" y="262"/>
                </a:lnTo>
                <a:lnTo>
                  <a:pt x="0" y="244"/>
                </a:lnTo>
                <a:lnTo>
                  <a:pt x="0" y="224"/>
                </a:lnTo>
                <a:lnTo>
                  <a:pt x="2" y="204"/>
                </a:lnTo>
                <a:lnTo>
                  <a:pt x="6" y="182"/>
                </a:lnTo>
                <a:lnTo>
                  <a:pt x="16" y="158"/>
                </a:lnTo>
                <a:lnTo>
                  <a:pt x="28" y="134"/>
                </a:lnTo>
                <a:lnTo>
                  <a:pt x="46" y="110"/>
                </a:lnTo>
                <a:lnTo>
                  <a:pt x="68" y="86"/>
                </a:lnTo>
                <a:lnTo>
                  <a:pt x="76" y="80"/>
                </a:lnTo>
                <a:lnTo>
                  <a:pt x="96" y="62"/>
                </a:lnTo>
                <a:lnTo>
                  <a:pt x="132" y="34"/>
                </a:lnTo>
                <a:lnTo>
                  <a:pt x="156" y="18"/>
                </a:lnTo>
                <a:lnTo>
                  <a:pt x="186" y="0"/>
                </a:lnTo>
                <a:lnTo>
                  <a:pt x="334" y="144"/>
                </a:lnTo>
                <a:lnTo>
                  <a:pt x="138" y="266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63" name="Freeform 107"/>
          <p:cNvSpPr>
            <a:spLocks/>
          </p:cNvSpPr>
          <p:nvPr/>
        </p:nvSpPr>
        <p:spPr bwMode="auto">
          <a:xfrm>
            <a:off x="6076950" y="3321050"/>
            <a:ext cx="73025" cy="95250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0" y="26"/>
              </a:cxn>
              <a:cxn ang="0">
                <a:pos x="0" y="60"/>
              </a:cxn>
              <a:cxn ang="0">
                <a:pos x="46" y="34"/>
              </a:cxn>
              <a:cxn ang="0">
                <a:pos x="46" y="0"/>
              </a:cxn>
            </a:cxnLst>
            <a:rect l="0" t="0" r="r" b="b"/>
            <a:pathLst>
              <a:path w="46" h="60">
                <a:moveTo>
                  <a:pt x="46" y="0"/>
                </a:moveTo>
                <a:lnTo>
                  <a:pt x="0" y="26"/>
                </a:lnTo>
                <a:lnTo>
                  <a:pt x="0" y="60"/>
                </a:lnTo>
                <a:lnTo>
                  <a:pt x="46" y="34"/>
                </a:lnTo>
                <a:lnTo>
                  <a:pt x="46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64" name="Freeform 108"/>
          <p:cNvSpPr>
            <a:spLocks/>
          </p:cNvSpPr>
          <p:nvPr/>
        </p:nvSpPr>
        <p:spPr bwMode="auto">
          <a:xfrm>
            <a:off x="6080125" y="3324225"/>
            <a:ext cx="73025" cy="95250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0" y="26"/>
              </a:cxn>
              <a:cxn ang="0">
                <a:pos x="0" y="60"/>
              </a:cxn>
              <a:cxn ang="0">
                <a:pos x="46" y="34"/>
              </a:cxn>
              <a:cxn ang="0">
                <a:pos x="46" y="0"/>
              </a:cxn>
            </a:cxnLst>
            <a:rect l="0" t="0" r="r" b="b"/>
            <a:pathLst>
              <a:path w="46" h="60">
                <a:moveTo>
                  <a:pt x="46" y="0"/>
                </a:moveTo>
                <a:lnTo>
                  <a:pt x="0" y="26"/>
                </a:lnTo>
                <a:lnTo>
                  <a:pt x="0" y="60"/>
                </a:lnTo>
                <a:lnTo>
                  <a:pt x="46" y="34"/>
                </a:lnTo>
                <a:lnTo>
                  <a:pt x="46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65" name="Freeform 109"/>
          <p:cNvSpPr>
            <a:spLocks/>
          </p:cNvSpPr>
          <p:nvPr/>
        </p:nvSpPr>
        <p:spPr bwMode="auto">
          <a:xfrm>
            <a:off x="6642100" y="1504950"/>
            <a:ext cx="1692275" cy="1187450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76" y="170"/>
              </a:cxn>
              <a:cxn ang="0">
                <a:pos x="88" y="164"/>
              </a:cxn>
              <a:cxn ang="0">
                <a:pos x="120" y="144"/>
              </a:cxn>
              <a:cxn ang="0">
                <a:pos x="168" y="116"/>
              </a:cxn>
              <a:cxn ang="0">
                <a:pos x="232" y="86"/>
              </a:cxn>
              <a:cxn ang="0">
                <a:pos x="270" y="70"/>
              </a:cxn>
              <a:cxn ang="0">
                <a:pos x="310" y="54"/>
              </a:cxn>
              <a:cxn ang="0">
                <a:pos x="350" y="40"/>
              </a:cxn>
              <a:cxn ang="0">
                <a:pos x="394" y="26"/>
              </a:cxn>
              <a:cxn ang="0">
                <a:pos x="440" y="16"/>
              </a:cxn>
              <a:cxn ang="0">
                <a:pos x="488" y="8"/>
              </a:cxn>
              <a:cxn ang="0">
                <a:pos x="534" y="2"/>
              </a:cxn>
              <a:cxn ang="0">
                <a:pos x="584" y="0"/>
              </a:cxn>
              <a:cxn ang="0">
                <a:pos x="598" y="0"/>
              </a:cxn>
              <a:cxn ang="0">
                <a:pos x="636" y="0"/>
              </a:cxn>
              <a:cxn ang="0">
                <a:pos x="692" y="6"/>
              </a:cxn>
              <a:cxn ang="0">
                <a:pos x="724" y="8"/>
              </a:cxn>
              <a:cxn ang="0">
                <a:pos x="760" y="14"/>
              </a:cxn>
              <a:cxn ang="0">
                <a:pos x="796" y="20"/>
              </a:cxn>
              <a:cxn ang="0">
                <a:pos x="832" y="30"/>
              </a:cxn>
              <a:cxn ang="0">
                <a:pos x="870" y="40"/>
              </a:cxn>
              <a:cxn ang="0">
                <a:pos x="904" y="52"/>
              </a:cxn>
              <a:cxn ang="0">
                <a:pos x="940" y="68"/>
              </a:cxn>
              <a:cxn ang="0">
                <a:pos x="970" y="86"/>
              </a:cxn>
              <a:cxn ang="0">
                <a:pos x="998" y="108"/>
              </a:cxn>
              <a:cxn ang="0">
                <a:pos x="1012" y="118"/>
              </a:cxn>
              <a:cxn ang="0">
                <a:pos x="1022" y="132"/>
              </a:cxn>
              <a:cxn ang="0">
                <a:pos x="1026" y="136"/>
              </a:cxn>
              <a:cxn ang="0">
                <a:pos x="1036" y="148"/>
              </a:cxn>
              <a:cxn ang="0">
                <a:pos x="1046" y="170"/>
              </a:cxn>
              <a:cxn ang="0">
                <a:pos x="1058" y="198"/>
              </a:cxn>
              <a:cxn ang="0">
                <a:pos x="1062" y="214"/>
              </a:cxn>
              <a:cxn ang="0">
                <a:pos x="1066" y="232"/>
              </a:cxn>
              <a:cxn ang="0">
                <a:pos x="1066" y="250"/>
              </a:cxn>
              <a:cxn ang="0">
                <a:pos x="1066" y="270"/>
              </a:cxn>
              <a:cxn ang="0">
                <a:pos x="1064" y="292"/>
              </a:cxn>
              <a:cxn ang="0">
                <a:pos x="1058" y="314"/>
              </a:cxn>
              <a:cxn ang="0">
                <a:pos x="1050" y="336"/>
              </a:cxn>
              <a:cxn ang="0">
                <a:pos x="1038" y="360"/>
              </a:cxn>
              <a:cxn ang="0">
                <a:pos x="1028" y="374"/>
              </a:cxn>
              <a:cxn ang="0">
                <a:pos x="1016" y="386"/>
              </a:cxn>
              <a:cxn ang="0">
                <a:pos x="1000" y="404"/>
              </a:cxn>
              <a:cxn ang="0">
                <a:pos x="980" y="422"/>
              </a:cxn>
              <a:cxn ang="0">
                <a:pos x="956" y="440"/>
              </a:cxn>
              <a:cxn ang="0">
                <a:pos x="930" y="458"/>
              </a:cxn>
              <a:cxn ang="0">
                <a:pos x="900" y="474"/>
              </a:cxn>
              <a:cxn ang="0">
                <a:pos x="776" y="748"/>
              </a:cxn>
            </a:cxnLst>
            <a:rect l="0" t="0" r="r" b="b"/>
            <a:pathLst>
              <a:path w="1066" h="748">
                <a:moveTo>
                  <a:pt x="0" y="428"/>
                </a:moveTo>
                <a:lnTo>
                  <a:pt x="76" y="170"/>
                </a:lnTo>
                <a:lnTo>
                  <a:pt x="88" y="164"/>
                </a:lnTo>
                <a:lnTo>
                  <a:pt x="120" y="144"/>
                </a:lnTo>
                <a:lnTo>
                  <a:pt x="168" y="116"/>
                </a:lnTo>
                <a:lnTo>
                  <a:pt x="232" y="86"/>
                </a:lnTo>
                <a:lnTo>
                  <a:pt x="270" y="70"/>
                </a:lnTo>
                <a:lnTo>
                  <a:pt x="310" y="54"/>
                </a:lnTo>
                <a:lnTo>
                  <a:pt x="350" y="40"/>
                </a:lnTo>
                <a:lnTo>
                  <a:pt x="394" y="26"/>
                </a:lnTo>
                <a:lnTo>
                  <a:pt x="440" y="16"/>
                </a:lnTo>
                <a:lnTo>
                  <a:pt x="488" y="8"/>
                </a:lnTo>
                <a:lnTo>
                  <a:pt x="534" y="2"/>
                </a:lnTo>
                <a:lnTo>
                  <a:pt x="584" y="0"/>
                </a:lnTo>
                <a:lnTo>
                  <a:pt x="598" y="0"/>
                </a:lnTo>
                <a:lnTo>
                  <a:pt x="636" y="0"/>
                </a:lnTo>
                <a:lnTo>
                  <a:pt x="692" y="6"/>
                </a:lnTo>
                <a:lnTo>
                  <a:pt x="724" y="8"/>
                </a:lnTo>
                <a:lnTo>
                  <a:pt x="760" y="14"/>
                </a:lnTo>
                <a:lnTo>
                  <a:pt x="796" y="20"/>
                </a:lnTo>
                <a:lnTo>
                  <a:pt x="832" y="30"/>
                </a:lnTo>
                <a:lnTo>
                  <a:pt x="870" y="40"/>
                </a:lnTo>
                <a:lnTo>
                  <a:pt x="904" y="52"/>
                </a:lnTo>
                <a:lnTo>
                  <a:pt x="940" y="68"/>
                </a:lnTo>
                <a:lnTo>
                  <a:pt x="970" y="86"/>
                </a:lnTo>
                <a:lnTo>
                  <a:pt x="998" y="108"/>
                </a:lnTo>
                <a:lnTo>
                  <a:pt x="1012" y="118"/>
                </a:lnTo>
                <a:lnTo>
                  <a:pt x="1022" y="132"/>
                </a:lnTo>
                <a:lnTo>
                  <a:pt x="1026" y="136"/>
                </a:lnTo>
                <a:lnTo>
                  <a:pt x="1036" y="148"/>
                </a:lnTo>
                <a:lnTo>
                  <a:pt x="1046" y="170"/>
                </a:lnTo>
                <a:lnTo>
                  <a:pt x="1058" y="198"/>
                </a:lnTo>
                <a:lnTo>
                  <a:pt x="1062" y="214"/>
                </a:lnTo>
                <a:lnTo>
                  <a:pt x="1066" y="232"/>
                </a:lnTo>
                <a:lnTo>
                  <a:pt x="1066" y="250"/>
                </a:lnTo>
                <a:lnTo>
                  <a:pt x="1066" y="270"/>
                </a:lnTo>
                <a:lnTo>
                  <a:pt x="1064" y="292"/>
                </a:lnTo>
                <a:lnTo>
                  <a:pt x="1058" y="314"/>
                </a:lnTo>
                <a:lnTo>
                  <a:pt x="1050" y="336"/>
                </a:lnTo>
                <a:lnTo>
                  <a:pt x="1038" y="360"/>
                </a:lnTo>
                <a:lnTo>
                  <a:pt x="1028" y="374"/>
                </a:lnTo>
                <a:lnTo>
                  <a:pt x="1016" y="386"/>
                </a:lnTo>
                <a:lnTo>
                  <a:pt x="1000" y="404"/>
                </a:lnTo>
                <a:lnTo>
                  <a:pt x="980" y="422"/>
                </a:lnTo>
                <a:lnTo>
                  <a:pt x="956" y="440"/>
                </a:lnTo>
                <a:lnTo>
                  <a:pt x="930" y="458"/>
                </a:lnTo>
                <a:lnTo>
                  <a:pt x="900" y="474"/>
                </a:lnTo>
                <a:lnTo>
                  <a:pt x="776" y="748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66" name="Freeform 110"/>
          <p:cNvSpPr>
            <a:spLocks/>
          </p:cNvSpPr>
          <p:nvPr/>
        </p:nvSpPr>
        <p:spPr bwMode="auto">
          <a:xfrm>
            <a:off x="6651625" y="1597025"/>
            <a:ext cx="1682750" cy="1098550"/>
          </a:xfrm>
          <a:custGeom>
            <a:avLst/>
            <a:gdLst/>
            <a:ahLst/>
            <a:cxnLst>
              <a:cxn ang="0">
                <a:pos x="0" y="376"/>
              </a:cxn>
              <a:cxn ang="0">
                <a:pos x="70" y="172"/>
              </a:cxn>
              <a:cxn ang="0">
                <a:pos x="82" y="164"/>
              </a:cxn>
              <a:cxn ang="0">
                <a:pos x="114" y="144"/>
              </a:cxn>
              <a:cxn ang="0">
                <a:pos x="162" y="118"/>
              </a:cxn>
              <a:cxn ang="0">
                <a:pos x="226" y="86"/>
              </a:cxn>
              <a:cxn ang="0">
                <a:pos x="264" y="70"/>
              </a:cxn>
              <a:cxn ang="0">
                <a:pos x="304" y="54"/>
              </a:cxn>
              <a:cxn ang="0">
                <a:pos x="344" y="40"/>
              </a:cxn>
              <a:cxn ang="0">
                <a:pos x="388" y="26"/>
              </a:cxn>
              <a:cxn ang="0">
                <a:pos x="434" y="16"/>
              </a:cxn>
              <a:cxn ang="0">
                <a:pos x="482" y="8"/>
              </a:cxn>
              <a:cxn ang="0">
                <a:pos x="528" y="2"/>
              </a:cxn>
              <a:cxn ang="0">
                <a:pos x="578" y="0"/>
              </a:cxn>
              <a:cxn ang="0">
                <a:pos x="592" y="0"/>
              </a:cxn>
              <a:cxn ang="0">
                <a:pos x="630" y="2"/>
              </a:cxn>
              <a:cxn ang="0">
                <a:pos x="686" y="6"/>
              </a:cxn>
              <a:cxn ang="0">
                <a:pos x="718" y="10"/>
              </a:cxn>
              <a:cxn ang="0">
                <a:pos x="754" y="14"/>
              </a:cxn>
              <a:cxn ang="0">
                <a:pos x="790" y="20"/>
              </a:cxn>
              <a:cxn ang="0">
                <a:pos x="826" y="30"/>
              </a:cxn>
              <a:cxn ang="0">
                <a:pos x="864" y="40"/>
              </a:cxn>
              <a:cxn ang="0">
                <a:pos x="898" y="52"/>
              </a:cxn>
              <a:cxn ang="0">
                <a:pos x="934" y="68"/>
              </a:cxn>
              <a:cxn ang="0">
                <a:pos x="964" y="86"/>
              </a:cxn>
              <a:cxn ang="0">
                <a:pos x="992" y="108"/>
              </a:cxn>
              <a:cxn ang="0">
                <a:pos x="1006" y="120"/>
              </a:cxn>
              <a:cxn ang="0">
                <a:pos x="1016" y="132"/>
              </a:cxn>
              <a:cxn ang="0">
                <a:pos x="1020" y="136"/>
              </a:cxn>
              <a:cxn ang="0">
                <a:pos x="1030" y="150"/>
              </a:cxn>
              <a:cxn ang="0">
                <a:pos x="1040" y="170"/>
              </a:cxn>
              <a:cxn ang="0">
                <a:pos x="1052" y="198"/>
              </a:cxn>
              <a:cxn ang="0">
                <a:pos x="1056" y="214"/>
              </a:cxn>
              <a:cxn ang="0">
                <a:pos x="1060" y="232"/>
              </a:cxn>
              <a:cxn ang="0">
                <a:pos x="1060" y="250"/>
              </a:cxn>
              <a:cxn ang="0">
                <a:pos x="1060" y="270"/>
              </a:cxn>
              <a:cxn ang="0">
                <a:pos x="1058" y="292"/>
              </a:cxn>
              <a:cxn ang="0">
                <a:pos x="1052" y="314"/>
              </a:cxn>
              <a:cxn ang="0">
                <a:pos x="1044" y="338"/>
              </a:cxn>
              <a:cxn ang="0">
                <a:pos x="1032" y="360"/>
              </a:cxn>
              <a:cxn ang="0">
                <a:pos x="1022" y="374"/>
              </a:cxn>
              <a:cxn ang="0">
                <a:pos x="1010" y="388"/>
              </a:cxn>
              <a:cxn ang="0">
                <a:pos x="994" y="404"/>
              </a:cxn>
              <a:cxn ang="0">
                <a:pos x="974" y="422"/>
              </a:cxn>
              <a:cxn ang="0">
                <a:pos x="950" y="440"/>
              </a:cxn>
              <a:cxn ang="0">
                <a:pos x="924" y="458"/>
              </a:cxn>
              <a:cxn ang="0">
                <a:pos x="894" y="474"/>
              </a:cxn>
              <a:cxn ang="0">
                <a:pos x="778" y="692"/>
              </a:cxn>
            </a:cxnLst>
            <a:rect l="0" t="0" r="r" b="b"/>
            <a:pathLst>
              <a:path w="1060" h="692">
                <a:moveTo>
                  <a:pt x="0" y="376"/>
                </a:moveTo>
                <a:lnTo>
                  <a:pt x="70" y="172"/>
                </a:lnTo>
                <a:lnTo>
                  <a:pt x="82" y="164"/>
                </a:lnTo>
                <a:lnTo>
                  <a:pt x="114" y="144"/>
                </a:lnTo>
                <a:lnTo>
                  <a:pt x="162" y="118"/>
                </a:lnTo>
                <a:lnTo>
                  <a:pt x="226" y="86"/>
                </a:lnTo>
                <a:lnTo>
                  <a:pt x="264" y="70"/>
                </a:lnTo>
                <a:lnTo>
                  <a:pt x="304" y="54"/>
                </a:lnTo>
                <a:lnTo>
                  <a:pt x="344" y="40"/>
                </a:lnTo>
                <a:lnTo>
                  <a:pt x="388" y="26"/>
                </a:lnTo>
                <a:lnTo>
                  <a:pt x="434" y="16"/>
                </a:lnTo>
                <a:lnTo>
                  <a:pt x="482" y="8"/>
                </a:lnTo>
                <a:lnTo>
                  <a:pt x="528" y="2"/>
                </a:lnTo>
                <a:lnTo>
                  <a:pt x="578" y="0"/>
                </a:lnTo>
                <a:lnTo>
                  <a:pt x="592" y="0"/>
                </a:lnTo>
                <a:lnTo>
                  <a:pt x="630" y="2"/>
                </a:lnTo>
                <a:lnTo>
                  <a:pt x="686" y="6"/>
                </a:lnTo>
                <a:lnTo>
                  <a:pt x="718" y="10"/>
                </a:lnTo>
                <a:lnTo>
                  <a:pt x="754" y="14"/>
                </a:lnTo>
                <a:lnTo>
                  <a:pt x="790" y="20"/>
                </a:lnTo>
                <a:lnTo>
                  <a:pt x="826" y="30"/>
                </a:lnTo>
                <a:lnTo>
                  <a:pt x="864" y="40"/>
                </a:lnTo>
                <a:lnTo>
                  <a:pt x="898" y="52"/>
                </a:lnTo>
                <a:lnTo>
                  <a:pt x="934" y="68"/>
                </a:lnTo>
                <a:lnTo>
                  <a:pt x="964" y="86"/>
                </a:lnTo>
                <a:lnTo>
                  <a:pt x="992" y="108"/>
                </a:lnTo>
                <a:lnTo>
                  <a:pt x="1006" y="120"/>
                </a:lnTo>
                <a:lnTo>
                  <a:pt x="1016" y="132"/>
                </a:lnTo>
                <a:lnTo>
                  <a:pt x="1020" y="136"/>
                </a:lnTo>
                <a:lnTo>
                  <a:pt x="1030" y="150"/>
                </a:lnTo>
                <a:lnTo>
                  <a:pt x="1040" y="170"/>
                </a:lnTo>
                <a:lnTo>
                  <a:pt x="1052" y="198"/>
                </a:lnTo>
                <a:lnTo>
                  <a:pt x="1056" y="214"/>
                </a:lnTo>
                <a:lnTo>
                  <a:pt x="1060" y="232"/>
                </a:lnTo>
                <a:lnTo>
                  <a:pt x="1060" y="250"/>
                </a:lnTo>
                <a:lnTo>
                  <a:pt x="1060" y="270"/>
                </a:lnTo>
                <a:lnTo>
                  <a:pt x="1058" y="292"/>
                </a:lnTo>
                <a:lnTo>
                  <a:pt x="1052" y="314"/>
                </a:lnTo>
                <a:lnTo>
                  <a:pt x="1044" y="338"/>
                </a:lnTo>
                <a:lnTo>
                  <a:pt x="1032" y="360"/>
                </a:lnTo>
                <a:lnTo>
                  <a:pt x="1022" y="374"/>
                </a:lnTo>
                <a:lnTo>
                  <a:pt x="1010" y="388"/>
                </a:lnTo>
                <a:lnTo>
                  <a:pt x="994" y="404"/>
                </a:lnTo>
                <a:lnTo>
                  <a:pt x="974" y="422"/>
                </a:lnTo>
                <a:lnTo>
                  <a:pt x="950" y="440"/>
                </a:lnTo>
                <a:lnTo>
                  <a:pt x="924" y="458"/>
                </a:lnTo>
                <a:lnTo>
                  <a:pt x="894" y="474"/>
                </a:lnTo>
                <a:lnTo>
                  <a:pt x="778" y="692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67" name="Freeform 111"/>
          <p:cNvSpPr>
            <a:spLocks/>
          </p:cNvSpPr>
          <p:nvPr/>
        </p:nvSpPr>
        <p:spPr bwMode="auto">
          <a:xfrm>
            <a:off x="6664325" y="1685925"/>
            <a:ext cx="1670050" cy="1028700"/>
          </a:xfrm>
          <a:custGeom>
            <a:avLst/>
            <a:gdLst/>
            <a:ahLst/>
            <a:cxnLst>
              <a:cxn ang="0">
                <a:pos x="0" y="318"/>
              </a:cxn>
              <a:cxn ang="0">
                <a:pos x="62" y="172"/>
              </a:cxn>
              <a:cxn ang="0">
                <a:pos x="74" y="164"/>
              </a:cxn>
              <a:cxn ang="0">
                <a:pos x="106" y="144"/>
              </a:cxn>
              <a:cxn ang="0">
                <a:pos x="154" y="118"/>
              </a:cxn>
              <a:cxn ang="0">
                <a:pos x="218" y="86"/>
              </a:cxn>
              <a:cxn ang="0">
                <a:pos x="256" y="70"/>
              </a:cxn>
              <a:cxn ang="0">
                <a:pos x="296" y="54"/>
              </a:cxn>
              <a:cxn ang="0">
                <a:pos x="336" y="40"/>
              </a:cxn>
              <a:cxn ang="0">
                <a:pos x="380" y="28"/>
              </a:cxn>
              <a:cxn ang="0">
                <a:pos x="426" y="16"/>
              </a:cxn>
              <a:cxn ang="0">
                <a:pos x="474" y="8"/>
              </a:cxn>
              <a:cxn ang="0">
                <a:pos x="520" y="2"/>
              </a:cxn>
              <a:cxn ang="0">
                <a:pos x="570" y="0"/>
              </a:cxn>
              <a:cxn ang="0">
                <a:pos x="584" y="0"/>
              </a:cxn>
              <a:cxn ang="0">
                <a:pos x="622" y="2"/>
              </a:cxn>
              <a:cxn ang="0">
                <a:pos x="678" y="6"/>
              </a:cxn>
              <a:cxn ang="0">
                <a:pos x="710" y="10"/>
              </a:cxn>
              <a:cxn ang="0">
                <a:pos x="746" y="14"/>
              </a:cxn>
              <a:cxn ang="0">
                <a:pos x="782" y="22"/>
              </a:cxn>
              <a:cxn ang="0">
                <a:pos x="818" y="30"/>
              </a:cxn>
              <a:cxn ang="0">
                <a:pos x="856" y="40"/>
              </a:cxn>
              <a:cxn ang="0">
                <a:pos x="890" y="54"/>
              </a:cxn>
              <a:cxn ang="0">
                <a:pos x="926" y="68"/>
              </a:cxn>
              <a:cxn ang="0">
                <a:pos x="956" y="86"/>
              </a:cxn>
              <a:cxn ang="0">
                <a:pos x="984" y="108"/>
              </a:cxn>
              <a:cxn ang="0">
                <a:pos x="998" y="120"/>
              </a:cxn>
              <a:cxn ang="0">
                <a:pos x="1008" y="132"/>
              </a:cxn>
              <a:cxn ang="0">
                <a:pos x="1012" y="136"/>
              </a:cxn>
              <a:cxn ang="0">
                <a:pos x="1022" y="150"/>
              </a:cxn>
              <a:cxn ang="0">
                <a:pos x="1032" y="170"/>
              </a:cxn>
              <a:cxn ang="0">
                <a:pos x="1044" y="198"/>
              </a:cxn>
              <a:cxn ang="0">
                <a:pos x="1048" y="214"/>
              </a:cxn>
              <a:cxn ang="0">
                <a:pos x="1052" y="232"/>
              </a:cxn>
              <a:cxn ang="0">
                <a:pos x="1052" y="250"/>
              </a:cxn>
              <a:cxn ang="0">
                <a:pos x="1052" y="270"/>
              </a:cxn>
              <a:cxn ang="0">
                <a:pos x="1050" y="292"/>
              </a:cxn>
              <a:cxn ang="0">
                <a:pos x="1044" y="314"/>
              </a:cxn>
              <a:cxn ang="0">
                <a:pos x="1036" y="338"/>
              </a:cxn>
              <a:cxn ang="0">
                <a:pos x="1024" y="362"/>
              </a:cxn>
              <a:cxn ang="0">
                <a:pos x="1014" y="374"/>
              </a:cxn>
              <a:cxn ang="0">
                <a:pos x="1002" y="388"/>
              </a:cxn>
              <a:cxn ang="0">
                <a:pos x="986" y="404"/>
              </a:cxn>
              <a:cxn ang="0">
                <a:pos x="966" y="422"/>
              </a:cxn>
              <a:cxn ang="0">
                <a:pos x="942" y="442"/>
              </a:cxn>
              <a:cxn ang="0">
                <a:pos x="916" y="458"/>
              </a:cxn>
              <a:cxn ang="0">
                <a:pos x="886" y="474"/>
              </a:cxn>
              <a:cxn ang="0">
                <a:pos x="768" y="648"/>
              </a:cxn>
            </a:cxnLst>
            <a:rect l="0" t="0" r="r" b="b"/>
            <a:pathLst>
              <a:path w="1052" h="648">
                <a:moveTo>
                  <a:pt x="0" y="318"/>
                </a:moveTo>
                <a:lnTo>
                  <a:pt x="62" y="172"/>
                </a:lnTo>
                <a:lnTo>
                  <a:pt x="74" y="164"/>
                </a:lnTo>
                <a:lnTo>
                  <a:pt x="106" y="144"/>
                </a:lnTo>
                <a:lnTo>
                  <a:pt x="154" y="118"/>
                </a:lnTo>
                <a:lnTo>
                  <a:pt x="218" y="86"/>
                </a:lnTo>
                <a:lnTo>
                  <a:pt x="256" y="70"/>
                </a:lnTo>
                <a:lnTo>
                  <a:pt x="296" y="54"/>
                </a:lnTo>
                <a:lnTo>
                  <a:pt x="336" y="40"/>
                </a:lnTo>
                <a:lnTo>
                  <a:pt x="380" y="28"/>
                </a:lnTo>
                <a:lnTo>
                  <a:pt x="426" y="16"/>
                </a:lnTo>
                <a:lnTo>
                  <a:pt x="474" y="8"/>
                </a:lnTo>
                <a:lnTo>
                  <a:pt x="520" y="2"/>
                </a:lnTo>
                <a:lnTo>
                  <a:pt x="570" y="0"/>
                </a:lnTo>
                <a:lnTo>
                  <a:pt x="584" y="0"/>
                </a:lnTo>
                <a:lnTo>
                  <a:pt x="622" y="2"/>
                </a:lnTo>
                <a:lnTo>
                  <a:pt x="678" y="6"/>
                </a:lnTo>
                <a:lnTo>
                  <a:pt x="710" y="10"/>
                </a:lnTo>
                <a:lnTo>
                  <a:pt x="746" y="14"/>
                </a:lnTo>
                <a:lnTo>
                  <a:pt x="782" y="22"/>
                </a:lnTo>
                <a:lnTo>
                  <a:pt x="818" y="30"/>
                </a:lnTo>
                <a:lnTo>
                  <a:pt x="856" y="40"/>
                </a:lnTo>
                <a:lnTo>
                  <a:pt x="890" y="54"/>
                </a:lnTo>
                <a:lnTo>
                  <a:pt x="926" y="68"/>
                </a:lnTo>
                <a:lnTo>
                  <a:pt x="956" y="86"/>
                </a:lnTo>
                <a:lnTo>
                  <a:pt x="984" y="108"/>
                </a:lnTo>
                <a:lnTo>
                  <a:pt x="998" y="120"/>
                </a:lnTo>
                <a:lnTo>
                  <a:pt x="1008" y="132"/>
                </a:lnTo>
                <a:lnTo>
                  <a:pt x="1012" y="136"/>
                </a:lnTo>
                <a:lnTo>
                  <a:pt x="1022" y="150"/>
                </a:lnTo>
                <a:lnTo>
                  <a:pt x="1032" y="170"/>
                </a:lnTo>
                <a:lnTo>
                  <a:pt x="1044" y="198"/>
                </a:lnTo>
                <a:lnTo>
                  <a:pt x="1048" y="214"/>
                </a:lnTo>
                <a:lnTo>
                  <a:pt x="1052" y="232"/>
                </a:lnTo>
                <a:lnTo>
                  <a:pt x="1052" y="250"/>
                </a:lnTo>
                <a:lnTo>
                  <a:pt x="1052" y="270"/>
                </a:lnTo>
                <a:lnTo>
                  <a:pt x="1050" y="292"/>
                </a:lnTo>
                <a:lnTo>
                  <a:pt x="1044" y="314"/>
                </a:lnTo>
                <a:lnTo>
                  <a:pt x="1036" y="338"/>
                </a:lnTo>
                <a:lnTo>
                  <a:pt x="1024" y="362"/>
                </a:lnTo>
                <a:lnTo>
                  <a:pt x="1014" y="374"/>
                </a:lnTo>
                <a:lnTo>
                  <a:pt x="1002" y="388"/>
                </a:lnTo>
                <a:lnTo>
                  <a:pt x="986" y="404"/>
                </a:lnTo>
                <a:lnTo>
                  <a:pt x="966" y="422"/>
                </a:lnTo>
                <a:lnTo>
                  <a:pt x="942" y="442"/>
                </a:lnTo>
                <a:lnTo>
                  <a:pt x="916" y="458"/>
                </a:lnTo>
                <a:lnTo>
                  <a:pt x="886" y="474"/>
                </a:lnTo>
                <a:lnTo>
                  <a:pt x="768" y="648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68" name="Freeform 112"/>
          <p:cNvSpPr>
            <a:spLocks/>
          </p:cNvSpPr>
          <p:nvPr/>
        </p:nvSpPr>
        <p:spPr bwMode="auto">
          <a:xfrm>
            <a:off x="6661150" y="1762125"/>
            <a:ext cx="1673225" cy="952500"/>
          </a:xfrm>
          <a:custGeom>
            <a:avLst/>
            <a:gdLst/>
            <a:ahLst/>
            <a:cxnLst>
              <a:cxn ang="0">
                <a:pos x="0" y="280"/>
              </a:cxn>
              <a:cxn ang="0">
                <a:pos x="64" y="172"/>
              </a:cxn>
              <a:cxn ang="0">
                <a:pos x="76" y="164"/>
              </a:cxn>
              <a:cxn ang="0">
                <a:pos x="108" y="144"/>
              </a:cxn>
              <a:cxn ang="0">
                <a:pos x="156" y="118"/>
              </a:cxn>
              <a:cxn ang="0">
                <a:pos x="220" y="86"/>
              </a:cxn>
              <a:cxn ang="0">
                <a:pos x="258" y="70"/>
              </a:cxn>
              <a:cxn ang="0">
                <a:pos x="298" y="54"/>
              </a:cxn>
              <a:cxn ang="0">
                <a:pos x="338" y="40"/>
              </a:cxn>
              <a:cxn ang="0">
                <a:pos x="382" y="28"/>
              </a:cxn>
              <a:cxn ang="0">
                <a:pos x="428" y="16"/>
              </a:cxn>
              <a:cxn ang="0">
                <a:pos x="476" y="8"/>
              </a:cxn>
              <a:cxn ang="0">
                <a:pos x="522" y="2"/>
              </a:cxn>
              <a:cxn ang="0">
                <a:pos x="572" y="0"/>
              </a:cxn>
              <a:cxn ang="0">
                <a:pos x="586" y="0"/>
              </a:cxn>
              <a:cxn ang="0">
                <a:pos x="624" y="2"/>
              </a:cxn>
              <a:cxn ang="0">
                <a:pos x="680" y="6"/>
              </a:cxn>
              <a:cxn ang="0">
                <a:pos x="712" y="10"/>
              </a:cxn>
              <a:cxn ang="0">
                <a:pos x="748" y="14"/>
              </a:cxn>
              <a:cxn ang="0">
                <a:pos x="784" y="22"/>
              </a:cxn>
              <a:cxn ang="0">
                <a:pos x="820" y="30"/>
              </a:cxn>
              <a:cxn ang="0">
                <a:pos x="858" y="40"/>
              </a:cxn>
              <a:cxn ang="0">
                <a:pos x="892" y="54"/>
              </a:cxn>
              <a:cxn ang="0">
                <a:pos x="928" y="68"/>
              </a:cxn>
              <a:cxn ang="0">
                <a:pos x="958" y="86"/>
              </a:cxn>
              <a:cxn ang="0">
                <a:pos x="986" y="108"/>
              </a:cxn>
              <a:cxn ang="0">
                <a:pos x="1000" y="120"/>
              </a:cxn>
              <a:cxn ang="0">
                <a:pos x="1010" y="132"/>
              </a:cxn>
              <a:cxn ang="0">
                <a:pos x="1014" y="136"/>
              </a:cxn>
              <a:cxn ang="0">
                <a:pos x="1024" y="150"/>
              </a:cxn>
              <a:cxn ang="0">
                <a:pos x="1034" y="170"/>
              </a:cxn>
              <a:cxn ang="0">
                <a:pos x="1046" y="198"/>
              </a:cxn>
              <a:cxn ang="0">
                <a:pos x="1050" y="214"/>
              </a:cxn>
              <a:cxn ang="0">
                <a:pos x="1054" y="232"/>
              </a:cxn>
              <a:cxn ang="0">
                <a:pos x="1054" y="250"/>
              </a:cxn>
              <a:cxn ang="0">
                <a:pos x="1054" y="270"/>
              </a:cxn>
              <a:cxn ang="0">
                <a:pos x="1052" y="292"/>
              </a:cxn>
              <a:cxn ang="0">
                <a:pos x="1046" y="314"/>
              </a:cxn>
              <a:cxn ang="0">
                <a:pos x="1038" y="338"/>
              </a:cxn>
              <a:cxn ang="0">
                <a:pos x="1026" y="362"/>
              </a:cxn>
              <a:cxn ang="0">
                <a:pos x="1016" y="374"/>
              </a:cxn>
              <a:cxn ang="0">
                <a:pos x="1004" y="388"/>
              </a:cxn>
              <a:cxn ang="0">
                <a:pos x="988" y="404"/>
              </a:cxn>
              <a:cxn ang="0">
                <a:pos x="968" y="422"/>
              </a:cxn>
              <a:cxn ang="0">
                <a:pos x="944" y="442"/>
              </a:cxn>
              <a:cxn ang="0">
                <a:pos x="918" y="458"/>
              </a:cxn>
              <a:cxn ang="0">
                <a:pos x="888" y="474"/>
              </a:cxn>
              <a:cxn ang="0">
                <a:pos x="770" y="600"/>
              </a:cxn>
            </a:cxnLst>
            <a:rect l="0" t="0" r="r" b="b"/>
            <a:pathLst>
              <a:path w="1054" h="600">
                <a:moveTo>
                  <a:pt x="0" y="280"/>
                </a:moveTo>
                <a:lnTo>
                  <a:pt x="64" y="172"/>
                </a:lnTo>
                <a:lnTo>
                  <a:pt x="76" y="164"/>
                </a:lnTo>
                <a:lnTo>
                  <a:pt x="108" y="144"/>
                </a:lnTo>
                <a:lnTo>
                  <a:pt x="156" y="118"/>
                </a:lnTo>
                <a:lnTo>
                  <a:pt x="220" y="86"/>
                </a:lnTo>
                <a:lnTo>
                  <a:pt x="258" y="70"/>
                </a:lnTo>
                <a:lnTo>
                  <a:pt x="298" y="54"/>
                </a:lnTo>
                <a:lnTo>
                  <a:pt x="338" y="40"/>
                </a:lnTo>
                <a:lnTo>
                  <a:pt x="382" y="28"/>
                </a:lnTo>
                <a:lnTo>
                  <a:pt x="428" y="16"/>
                </a:lnTo>
                <a:lnTo>
                  <a:pt x="476" y="8"/>
                </a:lnTo>
                <a:lnTo>
                  <a:pt x="522" y="2"/>
                </a:lnTo>
                <a:lnTo>
                  <a:pt x="572" y="0"/>
                </a:lnTo>
                <a:lnTo>
                  <a:pt x="586" y="0"/>
                </a:lnTo>
                <a:lnTo>
                  <a:pt x="624" y="2"/>
                </a:lnTo>
                <a:lnTo>
                  <a:pt x="680" y="6"/>
                </a:lnTo>
                <a:lnTo>
                  <a:pt x="712" y="10"/>
                </a:lnTo>
                <a:lnTo>
                  <a:pt x="748" y="14"/>
                </a:lnTo>
                <a:lnTo>
                  <a:pt x="784" y="22"/>
                </a:lnTo>
                <a:lnTo>
                  <a:pt x="820" y="30"/>
                </a:lnTo>
                <a:lnTo>
                  <a:pt x="858" y="40"/>
                </a:lnTo>
                <a:lnTo>
                  <a:pt x="892" y="54"/>
                </a:lnTo>
                <a:lnTo>
                  <a:pt x="928" y="68"/>
                </a:lnTo>
                <a:lnTo>
                  <a:pt x="958" y="86"/>
                </a:lnTo>
                <a:lnTo>
                  <a:pt x="986" y="108"/>
                </a:lnTo>
                <a:lnTo>
                  <a:pt x="1000" y="120"/>
                </a:lnTo>
                <a:lnTo>
                  <a:pt x="1010" y="132"/>
                </a:lnTo>
                <a:lnTo>
                  <a:pt x="1014" y="136"/>
                </a:lnTo>
                <a:lnTo>
                  <a:pt x="1024" y="150"/>
                </a:lnTo>
                <a:lnTo>
                  <a:pt x="1034" y="170"/>
                </a:lnTo>
                <a:lnTo>
                  <a:pt x="1046" y="198"/>
                </a:lnTo>
                <a:lnTo>
                  <a:pt x="1050" y="214"/>
                </a:lnTo>
                <a:lnTo>
                  <a:pt x="1054" y="232"/>
                </a:lnTo>
                <a:lnTo>
                  <a:pt x="1054" y="250"/>
                </a:lnTo>
                <a:lnTo>
                  <a:pt x="1054" y="270"/>
                </a:lnTo>
                <a:lnTo>
                  <a:pt x="1052" y="292"/>
                </a:lnTo>
                <a:lnTo>
                  <a:pt x="1046" y="314"/>
                </a:lnTo>
                <a:lnTo>
                  <a:pt x="1038" y="338"/>
                </a:lnTo>
                <a:lnTo>
                  <a:pt x="1026" y="362"/>
                </a:lnTo>
                <a:lnTo>
                  <a:pt x="1016" y="374"/>
                </a:lnTo>
                <a:lnTo>
                  <a:pt x="1004" y="388"/>
                </a:lnTo>
                <a:lnTo>
                  <a:pt x="988" y="404"/>
                </a:lnTo>
                <a:lnTo>
                  <a:pt x="968" y="422"/>
                </a:lnTo>
                <a:lnTo>
                  <a:pt x="944" y="442"/>
                </a:lnTo>
                <a:lnTo>
                  <a:pt x="918" y="458"/>
                </a:lnTo>
                <a:lnTo>
                  <a:pt x="888" y="474"/>
                </a:lnTo>
                <a:lnTo>
                  <a:pt x="770" y="600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69" name="Freeform 113"/>
          <p:cNvSpPr>
            <a:spLocks/>
          </p:cNvSpPr>
          <p:nvPr/>
        </p:nvSpPr>
        <p:spPr bwMode="auto">
          <a:xfrm>
            <a:off x="6673850" y="1847850"/>
            <a:ext cx="1660525" cy="866775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56" y="172"/>
              </a:cxn>
              <a:cxn ang="0">
                <a:pos x="68" y="164"/>
              </a:cxn>
              <a:cxn ang="0">
                <a:pos x="100" y="144"/>
              </a:cxn>
              <a:cxn ang="0">
                <a:pos x="148" y="118"/>
              </a:cxn>
              <a:cxn ang="0">
                <a:pos x="212" y="86"/>
              </a:cxn>
              <a:cxn ang="0">
                <a:pos x="250" y="70"/>
              </a:cxn>
              <a:cxn ang="0">
                <a:pos x="290" y="54"/>
              </a:cxn>
              <a:cxn ang="0">
                <a:pos x="330" y="40"/>
              </a:cxn>
              <a:cxn ang="0">
                <a:pos x="374" y="28"/>
              </a:cxn>
              <a:cxn ang="0">
                <a:pos x="420" y="16"/>
              </a:cxn>
              <a:cxn ang="0">
                <a:pos x="468" y="8"/>
              </a:cxn>
              <a:cxn ang="0">
                <a:pos x="514" y="2"/>
              </a:cxn>
              <a:cxn ang="0">
                <a:pos x="564" y="0"/>
              </a:cxn>
              <a:cxn ang="0">
                <a:pos x="578" y="0"/>
              </a:cxn>
              <a:cxn ang="0">
                <a:pos x="616" y="2"/>
              </a:cxn>
              <a:cxn ang="0">
                <a:pos x="672" y="6"/>
              </a:cxn>
              <a:cxn ang="0">
                <a:pos x="704" y="10"/>
              </a:cxn>
              <a:cxn ang="0">
                <a:pos x="740" y="14"/>
              </a:cxn>
              <a:cxn ang="0">
                <a:pos x="776" y="22"/>
              </a:cxn>
              <a:cxn ang="0">
                <a:pos x="812" y="30"/>
              </a:cxn>
              <a:cxn ang="0">
                <a:pos x="850" y="40"/>
              </a:cxn>
              <a:cxn ang="0">
                <a:pos x="884" y="54"/>
              </a:cxn>
              <a:cxn ang="0">
                <a:pos x="920" y="68"/>
              </a:cxn>
              <a:cxn ang="0">
                <a:pos x="950" y="86"/>
              </a:cxn>
              <a:cxn ang="0">
                <a:pos x="978" y="108"/>
              </a:cxn>
              <a:cxn ang="0">
                <a:pos x="992" y="120"/>
              </a:cxn>
              <a:cxn ang="0">
                <a:pos x="1002" y="132"/>
              </a:cxn>
              <a:cxn ang="0">
                <a:pos x="1006" y="136"/>
              </a:cxn>
              <a:cxn ang="0">
                <a:pos x="1016" y="150"/>
              </a:cxn>
              <a:cxn ang="0">
                <a:pos x="1026" y="170"/>
              </a:cxn>
              <a:cxn ang="0">
                <a:pos x="1038" y="198"/>
              </a:cxn>
              <a:cxn ang="0">
                <a:pos x="1042" y="214"/>
              </a:cxn>
              <a:cxn ang="0">
                <a:pos x="1046" y="232"/>
              </a:cxn>
              <a:cxn ang="0">
                <a:pos x="1046" y="250"/>
              </a:cxn>
              <a:cxn ang="0">
                <a:pos x="1046" y="270"/>
              </a:cxn>
              <a:cxn ang="0">
                <a:pos x="1044" y="292"/>
              </a:cxn>
              <a:cxn ang="0">
                <a:pos x="1038" y="314"/>
              </a:cxn>
              <a:cxn ang="0">
                <a:pos x="1030" y="338"/>
              </a:cxn>
              <a:cxn ang="0">
                <a:pos x="1018" y="362"/>
              </a:cxn>
              <a:cxn ang="0">
                <a:pos x="1008" y="374"/>
              </a:cxn>
              <a:cxn ang="0">
                <a:pos x="996" y="388"/>
              </a:cxn>
              <a:cxn ang="0">
                <a:pos x="980" y="404"/>
              </a:cxn>
              <a:cxn ang="0">
                <a:pos x="960" y="422"/>
              </a:cxn>
              <a:cxn ang="0">
                <a:pos x="936" y="442"/>
              </a:cxn>
              <a:cxn ang="0">
                <a:pos x="910" y="458"/>
              </a:cxn>
              <a:cxn ang="0">
                <a:pos x="880" y="474"/>
              </a:cxn>
              <a:cxn ang="0">
                <a:pos x="762" y="546"/>
              </a:cxn>
            </a:cxnLst>
            <a:rect l="0" t="0" r="r" b="b"/>
            <a:pathLst>
              <a:path w="1046" h="546">
                <a:moveTo>
                  <a:pt x="0" y="230"/>
                </a:moveTo>
                <a:lnTo>
                  <a:pt x="56" y="172"/>
                </a:lnTo>
                <a:lnTo>
                  <a:pt x="68" y="164"/>
                </a:lnTo>
                <a:lnTo>
                  <a:pt x="100" y="144"/>
                </a:lnTo>
                <a:lnTo>
                  <a:pt x="148" y="118"/>
                </a:lnTo>
                <a:lnTo>
                  <a:pt x="212" y="86"/>
                </a:lnTo>
                <a:lnTo>
                  <a:pt x="250" y="70"/>
                </a:lnTo>
                <a:lnTo>
                  <a:pt x="290" y="54"/>
                </a:lnTo>
                <a:lnTo>
                  <a:pt x="330" y="40"/>
                </a:lnTo>
                <a:lnTo>
                  <a:pt x="374" y="28"/>
                </a:lnTo>
                <a:lnTo>
                  <a:pt x="420" y="16"/>
                </a:lnTo>
                <a:lnTo>
                  <a:pt x="468" y="8"/>
                </a:lnTo>
                <a:lnTo>
                  <a:pt x="514" y="2"/>
                </a:lnTo>
                <a:lnTo>
                  <a:pt x="564" y="0"/>
                </a:lnTo>
                <a:lnTo>
                  <a:pt x="578" y="0"/>
                </a:lnTo>
                <a:lnTo>
                  <a:pt x="616" y="2"/>
                </a:lnTo>
                <a:lnTo>
                  <a:pt x="672" y="6"/>
                </a:lnTo>
                <a:lnTo>
                  <a:pt x="704" y="10"/>
                </a:lnTo>
                <a:lnTo>
                  <a:pt x="740" y="14"/>
                </a:lnTo>
                <a:lnTo>
                  <a:pt x="776" y="22"/>
                </a:lnTo>
                <a:lnTo>
                  <a:pt x="812" y="30"/>
                </a:lnTo>
                <a:lnTo>
                  <a:pt x="850" y="40"/>
                </a:lnTo>
                <a:lnTo>
                  <a:pt x="884" y="54"/>
                </a:lnTo>
                <a:lnTo>
                  <a:pt x="920" y="68"/>
                </a:lnTo>
                <a:lnTo>
                  <a:pt x="950" y="86"/>
                </a:lnTo>
                <a:lnTo>
                  <a:pt x="978" y="108"/>
                </a:lnTo>
                <a:lnTo>
                  <a:pt x="992" y="120"/>
                </a:lnTo>
                <a:lnTo>
                  <a:pt x="1002" y="132"/>
                </a:lnTo>
                <a:lnTo>
                  <a:pt x="1006" y="136"/>
                </a:lnTo>
                <a:lnTo>
                  <a:pt x="1016" y="150"/>
                </a:lnTo>
                <a:lnTo>
                  <a:pt x="1026" y="170"/>
                </a:lnTo>
                <a:lnTo>
                  <a:pt x="1038" y="198"/>
                </a:lnTo>
                <a:lnTo>
                  <a:pt x="1042" y="214"/>
                </a:lnTo>
                <a:lnTo>
                  <a:pt x="1046" y="232"/>
                </a:lnTo>
                <a:lnTo>
                  <a:pt x="1046" y="250"/>
                </a:lnTo>
                <a:lnTo>
                  <a:pt x="1046" y="270"/>
                </a:lnTo>
                <a:lnTo>
                  <a:pt x="1044" y="292"/>
                </a:lnTo>
                <a:lnTo>
                  <a:pt x="1038" y="314"/>
                </a:lnTo>
                <a:lnTo>
                  <a:pt x="1030" y="338"/>
                </a:lnTo>
                <a:lnTo>
                  <a:pt x="1018" y="362"/>
                </a:lnTo>
                <a:lnTo>
                  <a:pt x="1008" y="374"/>
                </a:lnTo>
                <a:lnTo>
                  <a:pt x="996" y="388"/>
                </a:lnTo>
                <a:lnTo>
                  <a:pt x="980" y="404"/>
                </a:lnTo>
                <a:lnTo>
                  <a:pt x="960" y="422"/>
                </a:lnTo>
                <a:lnTo>
                  <a:pt x="936" y="442"/>
                </a:lnTo>
                <a:lnTo>
                  <a:pt x="910" y="458"/>
                </a:lnTo>
                <a:lnTo>
                  <a:pt x="880" y="474"/>
                </a:lnTo>
                <a:lnTo>
                  <a:pt x="762" y="546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70" name="Freeform 114"/>
          <p:cNvSpPr>
            <a:spLocks/>
          </p:cNvSpPr>
          <p:nvPr/>
        </p:nvSpPr>
        <p:spPr bwMode="auto">
          <a:xfrm>
            <a:off x="4432300" y="3651250"/>
            <a:ext cx="419100" cy="254000"/>
          </a:xfrm>
          <a:custGeom>
            <a:avLst/>
            <a:gdLst/>
            <a:ahLst/>
            <a:cxnLst>
              <a:cxn ang="0">
                <a:pos x="132" y="160"/>
              </a:cxn>
              <a:cxn ang="0">
                <a:pos x="158" y="160"/>
              </a:cxn>
              <a:cxn ang="0">
                <a:pos x="184" y="156"/>
              </a:cxn>
              <a:cxn ang="0">
                <a:pos x="206" y="148"/>
              </a:cxn>
              <a:cxn ang="0">
                <a:pos x="226" y="140"/>
              </a:cxn>
              <a:cxn ang="0">
                <a:pos x="242" y="130"/>
              </a:cxn>
              <a:cxn ang="0">
                <a:pos x="254" y="118"/>
              </a:cxn>
              <a:cxn ang="0">
                <a:pos x="262" y="106"/>
              </a:cxn>
              <a:cxn ang="0">
                <a:pos x="264" y="98"/>
              </a:cxn>
              <a:cxn ang="0">
                <a:pos x="264" y="92"/>
              </a:cxn>
              <a:cxn ang="0">
                <a:pos x="264" y="84"/>
              </a:cxn>
              <a:cxn ang="0">
                <a:pos x="262" y="76"/>
              </a:cxn>
              <a:cxn ang="0">
                <a:pos x="254" y="62"/>
              </a:cxn>
              <a:cxn ang="0">
                <a:pos x="242" y="46"/>
              </a:cxn>
              <a:cxn ang="0">
                <a:pos x="226" y="32"/>
              </a:cxn>
              <a:cxn ang="0">
                <a:pos x="206" y="20"/>
              </a:cxn>
              <a:cxn ang="0">
                <a:pos x="184" y="10"/>
              </a:cxn>
              <a:cxn ang="0">
                <a:pos x="158" y="4"/>
              </a:cxn>
              <a:cxn ang="0">
                <a:pos x="132" y="0"/>
              </a:cxn>
              <a:cxn ang="0">
                <a:pos x="104" y="4"/>
              </a:cxn>
              <a:cxn ang="0">
                <a:pos x="80" y="10"/>
              </a:cxn>
              <a:cxn ang="0">
                <a:pos x="58" y="20"/>
              </a:cxn>
              <a:cxn ang="0">
                <a:pos x="38" y="32"/>
              </a:cxn>
              <a:cxn ang="0">
                <a:pos x="22" y="46"/>
              </a:cxn>
              <a:cxn ang="0">
                <a:pos x="10" y="62"/>
              </a:cxn>
              <a:cxn ang="0">
                <a:pos x="2" y="76"/>
              </a:cxn>
              <a:cxn ang="0">
                <a:pos x="0" y="84"/>
              </a:cxn>
              <a:cxn ang="0">
                <a:pos x="0" y="92"/>
              </a:cxn>
              <a:cxn ang="0">
                <a:pos x="0" y="98"/>
              </a:cxn>
              <a:cxn ang="0">
                <a:pos x="2" y="106"/>
              </a:cxn>
              <a:cxn ang="0">
                <a:pos x="10" y="118"/>
              </a:cxn>
              <a:cxn ang="0">
                <a:pos x="22" y="130"/>
              </a:cxn>
              <a:cxn ang="0">
                <a:pos x="38" y="140"/>
              </a:cxn>
              <a:cxn ang="0">
                <a:pos x="58" y="148"/>
              </a:cxn>
              <a:cxn ang="0">
                <a:pos x="80" y="156"/>
              </a:cxn>
              <a:cxn ang="0">
                <a:pos x="104" y="160"/>
              </a:cxn>
              <a:cxn ang="0">
                <a:pos x="132" y="160"/>
              </a:cxn>
            </a:cxnLst>
            <a:rect l="0" t="0" r="r" b="b"/>
            <a:pathLst>
              <a:path w="264" h="160">
                <a:moveTo>
                  <a:pt x="132" y="160"/>
                </a:moveTo>
                <a:lnTo>
                  <a:pt x="158" y="160"/>
                </a:lnTo>
                <a:lnTo>
                  <a:pt x="184" y="156"/>
                </a:lnTo>
                <a:lnTo>
                  <a:pt x="206" y="148"/>
                </a:lnTo>
                <a:lnTo>
                  <a:pt x="226" y="140"/>
                </a:lnTo>
                <a:lnTo>
                  <a:pt x="242" y="130"/>
                </a:lnTo>
                <a:lnTo>
                  <a:pt x="254" y="118"/>
                </a:lnTo>
                <a:lnTo>
                  <a:pt x="262" y="106"/>
                </a:lnTo>
                <a:lnTo>
                  <a:pt x="264" y="98"/>
                </a:lnTo>
                <a:lnTo>
                  <a:pt x="264" y="92"/>
                </a:lnTo>
                <a:lnTo>
                  <a:pt x="264" y="84"/>
                </a:lnTo>
                <a:lnTo>
                  <a:pt x="262" y="76"/>
                </a:lnTo>
                <a:lnTo>
                  <a:pt x="254" y="62"/>
                </a:lnTo>
                <a:lnTo>
                  <a:pt x="242" y="46"/>
                </a:lnTo>
                <a:lnTo>
                  <a:pt x="226" y="32"/>
                </a:lnTo>
                <a:lnTo>
                  <a:pt x="206" y="20"/>
                </a:lnTo>
                <a:lnTo>
                  <a:pt x="184" y="10"/>
                </a:lnTo>
                <a:lnTo>
                  <a:pt x="158" y="4"/>
                </a:lnTo>
                <a:lnTo>
                  <a:pt x="132" y="0"/>
                </a:lnTo>
                <a:lnTo>
                  <a:pt x="104" y="4"/>
                </a:lnTo>
                <a:lnTo>
                  <a:pt x="80" y="10"/>
                </a:lnTo>
                <a:lnTo>
                  <a:pt x="58" y="20"/>
                </a:lnTo>
                <a:lnTo>
                  <a:pt x="38" y="32"/>
                </a:lnTo>
                <a:lnTo>
                  <a:pt x="22" y="46"/>
                </a:lnTo>
                <a:lnTo>
                  <a:pt x="10" y="62"/>
                </a:lnTo>
                <a:lnTo>
                  <a:pt x="2" y="76"/>
                </a:lnTo>
                <a:lnTo>
                  <a:pt x="0" y="84"/>
                </a:lnTo>
                <a:lnTo>
                  <a:pt x="0" y="92"/>
                </a:lnTo>
                <a:lnTo>
                  <a:pt x="0" y="98"/>
                </a:lnTo>
                <a:lnTo>
                  <a:pt x="2" y="106"/>
                </a:lnTo>
                <a:lnTo>
                  <a:pt x="10" y="118"/>
                </a:lnTo>
                <a:lnTo>
                  <a:pt x="22" y="130"/>
                </a:lnTo>
                <a:lnTo>
                  <a:pt x="38" y="140"/>
                </a:lnTo>
                <a:lnTo>
                  <a:pt x="58" y="148"/>
                </a:lnTo>
                <a:lnTo>
                  <a:pt x="80" y="156"/>
                </a:lnTo>
                <a:lnTo>
                  <a:pt x="104" y="160"/>
                </a:lnTo>
                <a:lnTo>
                  <a:pt x="132" y="160"/>
                </a:lnTo>
                <a:close/>
              </a:path>
            </a:pathLst>
          </a:custGeom>
          <a:solidFill>
            <a:srgbClr val="F4449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71" name="Freeform 115"/>
          <p:cNvSpPr>
            <a:spLocks/>
          </p:cNvSpPr>
          <p:nvPr/>
        </p:nvSpPr>
        <p:spPr bwMode="auto">
          <a:xfrm>
            <a:off x="4448175" y="3654425"/>
            <a:ext cx="384175" cy="231775"/>
          </a:xfrm>
          <a:custGeom>
            <a:avLst/>
            <a:gdLst/>
            <a:ahLst/>
            <a:cxnLst>
              <a:cxn ang="0">
                <a:pos x="122" y="0"/>
              </a:cxn>
              <a:cxn ang="0">
                <a:pos x="146" y="2"/>
              </a:cxn>
              <a:cxn ang="0">
                <a:pos x="168" y="8"/>
              </a:cxn>
              <a:cxn ang="0">
                <a:pos x="190" y="16"/>
              </a:cxn>
              <a:cxn ang="0">
                <a:pos x="208" y="28"/>
              </a:cxn>
              <a:cxn ang="0">
                <a:pos x="222" y="42"/>
              </a:cxn>
              <a:cxn ang="0">
                <a:pos x="234" y="56"/>
              </a:cxn>
              <a:cxn ang="0">
                <a:pos x="240" y="70"/>
              </a:cxn>
              <a:cxn ang="0">
                <a:pos x="242" y="82"/>
              </a:cxn>
              <a:cxn ang="0">
                <a:pos x="242" y="90"/>
              </a:cxn>
              <a:cxn ang="0">
                <a:pos x="240" y="96"/>
              </a:cxn>
              <a:cxn ang="0">
                <a:pos x="234" y="108"/>
              </a:cxn>
              <a:cxn ang="0">
                <a:pos x="222" y="118"/>
              </a:cxn>
              <a:cxn ang="0">
                <a:pos x="208" y="128"/>
              </a:cxn>
              <a:cxn ang="0">
                <a:pos x="190" y="136"/>
              </a:cxn>
              <a:cxn ang="0">
                <a:pos x="168" y="142"/>
              </a:cxn>
              <a:cxn ang="0">
                <a:pos x="146" y="144"/>
              </a:cxn>
              <a:cxn ang="0">
                <a:pos x="122" y="146"/>
              </a:cxn>
              <a:cxn ang="0">
                <a:pos x="98" y="144"/>
              </a:cxn>
              <a:cxn ang="0">
                <a:pos x="74" y="142"/>
              </a:cxn>
              <a:cxn ang="0">
                <a:pos x="54" y="136"/>
              </a:cxn>
              <a:cxn ang="0">
                <a:pos x="36" y="128"/>
              </a:cxn>
              <a:cxn ang="0">
                <a:pos x="22" y="118"/>
              </a:cxn>
              <a:cxn ang="0">
                <a:pos x="10" y="108"/>
              </a:cxn>
              <a:cxn ang="0">
                <a:pos x="4" y="96"/>
              </a:cxn>
              <a:cxn ang="0">
                <a:pos x="2" y="90"/>
              </a:cxn>
              <a:cxn ang="0">
                <a:pos x="0" y="82"/>
              </a:cxn>
              <a:cxn ang="0">
                <a:pos x="4" y="70"/>
              </a:cxn>
              <a:cxn ang="0">
                <a:pos x="10" y="56"/>
              </a:cxn>
              <a:cxn ang="0">
                <a:pos x="22" y="42"/>
              </a:cxn>
              <a:cxn ang="0">
                <a:pos x="36" y="28"/>
              </a:cxn>
              <a:cxn ang="0">
                <a:pos x="54" y="16"/>
              </a:cxn>
              <a:cxn ang="0">
                <a:pos x="74" y="8"/>
              </a:cxn>
              <a:cxn ang="0">
                <a:pos x="98" y="2"/>
              </a:cxn>
              <a:cxn ang="0">
                <a:pos x="122" y="0"/>
              </a:cxn>
            </a:cxnLst>
            <a:rect l="0" t="0" r="r" b="b"/>
            <a:pathLst>
              <a:path w="242" h="146">
                <a:moveTo>
                  <a:pt x="122" y="0"/>
                </a:moveTo>
                <a:lnTo>
                  <a:pt x="146" y="2"/>
                </a:lnTo>
                <a:lnTo>
                  <a:pt x="168" y="8"/>
                </a:lnTo>
                <a:lnTo>
                  <a:pt x="190" y="16"/>
                </a:lnTo>
                <a:lnTo>
                  <a:pt x="208" y="28"/>
                </a:lnTo>
                <a:lnTo>
                  <a:pt x="222" y="42"/>
                </a:lnTo>
                <a:lnTo>
                  <a:pt x="234" y="56"/>
                </a:lnTo>
                <a:lnTo>
                  <a:pt x="240" y="70"/>
                </a:lnTo>
                <a:lnTo>
                  <a:pt x="242" y="82"/>
                </a:lnTo>
                <a:lnTo>
                  <a:pt x="242" y="90"/>
                </a:lnTo>
                <a:lnTo>
                  <a:pt x="240" y="96"/>
                </a:lnTo>
                <a:lnTo>
                  <a:pt x="234" y="108"/>
                </a:lnTo>
                <a:lnTo>
                  <a:pt x="222" y="118"/>
                </a:lnTo>
                <a:lnTo>
                  <a:pt x="208" y="128"/>
                </a:lnTo>
                <a:lnTo>
                  <a:pt x="190" y="136"/>
                </a:lnTo>
                <a:lnTo>
                  <a:pt x="168" y="142"/>
                </a:lnTo>
                <a:lnTo>
                  <a:pt x="146" y="144"/>
                </a:lnTo>
                <a:lnTo>
                  <a:pt x="122" y="146"/>
                </a:lnTo>
                <a:lnTo>
                  <a:pt x="98" y="144"/>
                </a:lnTo>
                <a:lnTo>
                  <a:pt x="74" y="142"/>
                </a:lnTo>
                <a:lnTo>
                  <a:pt x="54" y="136"/>
                </a:lnTo>
                <a:lnTo>
                  <a:pt x="36" y="128"/>
                </a:lnTo>
                <a:lnTo>
                  <a:pt x="22" y="118"/>
                </a:lnTo>
                <a:lnTo>
                  <a:pt x="10" y="108"/>
                </a:lnTo>
                <a:lnTo>
                  <a:pt x="4" y="96"/>
                </a:lnTo>
                <a:lnTo>
                  <a:pt x="2" y="90"/>
                </a:lnTo>
                <a:lnTo>
                  <a:pt x="0" y="82"/>
                </a:lnTo>
                <a:lnTo>
                  <a:pt x="4" y="70"/>
                </a:lnTo>
                <a:lnTo>
                  <a:pt x="10" y="56"/>
                </a:lnTo>
                <a:lnTo>
                  <a:pt x="22" y="42"/>
                </a:lnTo>
                <a:lnTo>
                  <a:pt x="36" y="28"/>
                </a:lnTo>
                <a:lnTo>
                  <a:pt x="54" y="16"/>
                </a:lnTo>
                <a:lnTo>
                  <a:pt x="74" y="8"/>
                </a:lnTo>
                <a:lnTo>
                  <a:pt x="98" y="2"/>
                </a:lnTo>
                <a:lnTo>
                  <a:pt x="122" y="0"/>
                </a:lnTo>
                <a:close/>
              </a:path>
            </a:pathLst>
          </a:custGeom>
          <a:solidFill>
            <a:srgbClr val="F55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72" name="Freeform 116"/>
          <p:cNvSpPr>
            <a:spLocks/>
          </p:cNvSpPr>
          <p:nvPr/>
        </p:nvSpPr>
        <p:spPr bwMode="auto">
          <a:xfrm>
            <a:off x="4467225" y="3654425"/>
            <a:ext cx="349250" cy="212725"/>
          </a:xfrm>
          <a:custGeom>
            <a:avLst/>
            <a:gdLst/>
            <a:ahLst/>
            <a:cxnLst>
              <a:cxn ang="0">
                <a:pos x="110" y="0"/>
              </a:cxn>
              <a:cxn ang="0">
                <a:pos x="132" y="2"/>
              </a:cxn>
              <a:cxn ang="0">
                <a:pos x="152" y="8"/>
              </a:cxn>
              <a:cxn ang="0">
                <a:pos x="170" y="16"/>
              </a:cxn>
              <a:cxn ang="0">
                <a:pos x="188" y="26"/>
              </a:cxn>
              <a:cxn ang="0">
                <a:pos x="200" y="38"/>
              </a:cxn>
              <a:cxn ang="0">
                <a:pos x="210" y="52"/>
              </a:cxn>
              <a:cxn ang="0">
                <a:pos x="218" y="64"/>
              </a:cxn>
              <a:cxn ang="0">
                <a:pos x="220" y="76"/>
              </a:cxn>
              <a:cxn ang="0">
                <a:pos x="218" y="88"/>
              </a:cxn>
              <a:cxn ang="0">
                <a:pos x="210" y="98"/>
              </a:cxn>
              <a:cxn ang="0">
                <a:pos x="200" y="108"/>
              </a:cxn>
              <a:cxn ang="0">
                <a:pos x="188" y="116"/>
              </a:cxn>
              <a:cxn ang="0">
                <a:pos x="170" y="124"/>
              </a:cxn>
              <a:cxn ang="0">
                <a:pos x="152" y="128"/>
              </a:cxn>
              <a:cxn ang="0">
                <a:pos x="132" y="132"/>
              </a:cxn>
              <a:cxn ang="0">
                <a:pos x="110" y="134"/>
              </a:cxn>
              <a:cxn ang="0">
                <a:pos x="88" y="132"/>
              </a:cxn>
              <a:cxn ang="0">
                <a:pos x="68" y="128"/>
              </a:cxn>
              <a:cxn ang="0">
                <a:pos x="48" y="124"/>
              </a:cxn>
              <a:cxn ang="0">
                <a:pos x="32" y="116"/>
              </a:cxn>
              <a:cxn ang="0">
                <a:pos x="20" y="108"/>
              </a:cxn>
              <a:cxn ang="0">
                <a:pos x="10" y="98"/>
              </a:cxn>
              <a:cxn ang="0">
                <a:pos x="2" y="88"/>
              </a:cxn>
              <a:cxn ang="0">
                <a:pos x="0" y="76"/>
              </a:cxn>
              <a:cxn ang="0">
                <a:pos x="2" y="64"/>
              </a:cxn>
              <a:cxn ang="0">
                <a:pos x="10" y="52"/>
              </a:cxn>
              <a:cxn ang="0">
                <a:pos x="20" y="38"/>
              </a:cxn>
              <a:cxn ang="0">
                <a:pos x="32" y="26"/>
              </a:cxn>
              <a:cxn ang="0">
                <a:pos x="48" y="16"/>
              </a:cxn>
              <a:cxn ang="0">
                <a:pos x="68" y="8"/>
              </a:cxn>
              <a:cxn ang="0">
                <a:pos x="88" y="2"/>
              </a:cxn>
              <a:cxn ang="0">
                <a:pos x="110" y="0"/>
              </a:cxn>
            </a:cxnLst>
            <a:rect l="0" t="0" r="r" b="b"/>
            <a:pathLst>
              <a:path w="220" h="134">
                <a:moveTo>
                  <a:pt x="110" y="0"/>
                </a:moveTo>
                <a:lnTo>
                  <a:pt x="132" y="2"/>
                </a:lnTo>
                <a:lnTo>
                  <a:pt x="152" y="8"/>
                </a:lnTo>
                <a:lnTo>
                  <a:pt x="170" y="16"/>
                </a:lnTo>
                <a:lnTo>
                  <a:pt x="188" y="26"/>
                </a:lnTo>
                <a:lnTo>
                  <a:pt x="200" y="38"/>
                </a:lnTo>
                <a:lnTo>
                  <a:pt x="210" y="52"/>
                </a:lnTo>
                <a:lnTo>
                  <a:pt x="218" y="64"/>
                </a:lnTo>
                <a:lnTo>
                  <a:pt x="220" y="76"/>
                </a:lnTo>
                <a:lnTo>
                  <a:pt x="218" y="88"/>
                </a:lnTo>
                <a:lnTo>
                  <a:pt x="210" y="98"/>
                </a:lnTo>
                <a:lnTo>
                  <a:pt x="200" y="108"/>
                </a:lnTo>
                <a:lnTo>
                  <a:pt x="188" y="116"/>
                </a:lnTo>
                <a:lnTo>
                  <a:pt x="170" y="124"/>
                </a:lnTo>
                <a:lnTo>
                  <a:pt x="152" y="128"/>
                </a:lnTo>
                <a:lnTo>
                  <a:pt x="132" y="132"/>
                </a:lnTo>
                <a:lnTo>
                  <a:pt x="110" y="134"/>
                </a:lnTo>
                <a:lnTo>
                  <a:pt x="88" y="132"/>
                </a:lnTo>
                <a:lnTo>
                  <a:pt x="68" y="128"/>
                </a:lnTo>
                <a:lnTo>
                  <a:pt x="48" y="124"/>
                </a:lnTo>
                <a:lnTo>
                  <a:pt x="32" y="116"/>
                </a:lnTo>
                <a:lnTo>
                  <a:pt x="20" y="108"/>
                </a:lnTo>
                <a:lnTo>
                  <a:pt x="10" y="98"/>
                </a:lnTo>
                <a:lnTo>
                  <a:pt x="2" y="88"/>
                </a:lnTo>
                <a:lnTo>
                  <a:pt x="0" y="76"/>
                </a:lnTo>
                <a:lnTo>
                  <a:pt x="2" y="64"/>
                </a:lnTo>
                <a:lnTo>
                  <a:pt x="10" y="52"/>
                </a:lnTo>
                <a:lnTo>
                  <a:pt x="20" y="38"/>
                </a:lnTo>
                <a:lnTo>
                  <a:pt x="32" y="26"/>
                </a:lnTo>
                <a:lnTo>
                  <a:pt x="48" y="16"/>
                </a:lnTo>
                <a:lnTo>
                  <a:pt x="68" y="8"/>
                </a:lnTo>
                <a:lnTo>
                  <a:pt x="88" y="2"/>
                </a:lnTo>
                <a:lnTo>
                  <a:pt x="110" y="0"/>
                </a:lnTo>
                <a:close/>
              </a:path>
            </a:pathLst>
          </a:custGeom>
          <a:solidFill>
            <a:srgbClr val="F66C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73" name="Freeform 117"/>
          <p:cNvSpPr>
            <a:spLocks/>
          </p:cNvSpPr>
          <p:nvPr/>
        </p:nvSpPr>
        <p:spPr bwMode="auto">
          <a:xfrm>
            <a:off x="4486275" y="3657600"/>
            <a:ext cx="311150" cy="187325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118" y="2"/>
              </a:cxn>
              <a:cxn ang="0">
                <a:pos x="136" y="6"/>
              </a:cxn>
              <a:cxn ang="0">
                <a:pos x="152" y="14"/>
              </a:cxn>
              <a:cxn ang="0">
                <a:pos x="168" y="22"/>
              </a:cxn>
              <a:cxn ang="0">
                <a:pos x="180" y="34"/>
              </a:cxn>
              <a:cxn ang="0">
                <a:pos x="188" y="44"/>
              </a:cxn>
              <a:cxn ang="0">
                <a:pos x="194" y="56"/>
              </a:cxn>
              <a:cxn ang="0">
                <a:pos x="196" y="68"/>
              </a:cxn>
              <a:cxn ang="0">
                <a:pos x="194" y="78"/>
              </a:cxn>
              <a:cxn ang="0">
                <a:pos x="188" y="88"/>
              </a:cxn>
              <a:cxn ang="0">
                <a:pos x="180" y="96"/>
              </a:cxn>
              <a:cxn ang="0">
                <a:pos x="168" y="104"/>
              </a:cxn>
              <a:cxn ang="0">
                <a:pos x="152" y="110"/>
              </a:cxn>
              <a:cxn ang="0">
                <a:pos x="136" y="114"/>
              </a:cxn>
              <a:cxn ang="0">
                <a:pos x="118" y="118"/>
              </a:cxn>
              <a:cxn ang="0">
                <a:pos x="98" y="118"/>
              </a:cxn>
              <a:cxn ang="0">
                <a:pos x="78" y="118"/>
              </a:cxn>
              <a:cxn ang="0">
                <a:pos x="60" y="114"/>
              </a:cxn>
              <a:cxn ang="0">
                <a:pos x="44" y="110"/>
              </a:cxn>
              <a:cxn ang="0">
                <a:pos x="28" y="104"/>
              </a:cxn>
              <a:cxn ang="0">
                <a:pos x="16" y="96"/>
              </a:cxn>
              <a:cxn ang="0">
                <a:pos x="8" y="88"/>
              </a:cxn>
              <a:cxn ang="0">
                <a:pos x="2" y="78"/>
              </a:cxn>
              <a:cxn ang="0">
                <a:pos x="0" y="68"/>
              </a:cxn>
              <a:cxn ang="0">
                <a:pos x="2" y="56"/>
              </a:cxn>
              <a:cxn ang="0">
                <a:pos x="8" y="44"/>
              </a:cxn>
              <a:cxn ang="0">
                <a:pos x="16" y="34"/>
              </a:cxn>
              <a:cxn ang="0">
                <a:pos x="28" y="22"/>
              </a:cxn>
              <a:cxn ang="0">
                <a:pos x="44" y="14"/>
              </a:cxn>
              <a:cxn ang="0">
                <a:pos x="60" y="6"/>
              </a:cxn>
              <a:cxn ang="0">
                <a:pos x="78" y="2"/>
              </a:cxn>
              <a:cxn ang="0">
                <a:pos x="98" y="0"/>
              </a:cxn>
            </a:cxnLst>
            <a:rect l="0" t="0" r="r" b="b"/>
            <a:pathLst>
              <a:path w="196" h="118">
                <a:moveTo>
                  <a:pt x="98" y="0"/>
                </a:moveTo>
                <a:lnTo>
                  <a:pt x="118" y="2"/>
                </a:lnTo>
                <a:lnTo>
                  <a:pt x="136" y="6"/>
                </a:lnTo>
                <a:lnTo>
                  <a:pt x="152" y="14"/>
                </a:lnTo>
                <a:lnTo>
                  <a:pt x="168" y="22"/>
                </a:lnTo>
                <a:lnTo>
                  <a:pt x="180" y="34"/>
                </a:lnTo>
                <a:lnTo>
                  <a:pt x="188" y="44"/>
                </a:lnTo>
                <a:lnTo>
                  <a:pt x="194" y="56"/>
                </a:lnTo>
                <a:lnTo>
                  <a:pt x="196" y="68"/>
                </a:lnTo>
                <a:lnTo>
                  <a:pt x="194" y="78"/>
                </a:lnTo>
                <a:lnTo>
                  <a:pt x="188" y="88"/>
                </a:lnTo>
                <a:lnTo>
                  <a:pt x="180" y="96"/>
                </a:lnTo>
                <a:lnTo>
                  <a:pt x="168" y="104"/>
                </a:lnTo>
                <a:lnTo>
                  <a:pt x="152" y="110"/>
                </a:lnTo>
                <a:lnTo>
                  <a:pt x="136" y="114"/>
                </a:lnTo>
                <a:lnTo>
                  <a:pt x="118" y="118"/>
                </a:lnTo>
                <a:lnTo>
                  <a:pt x="98" y="118"/>
                </a:lnTo>
                <a:lnTo>
                  <a:pt x="78" y="118"/>
                </a:lnTo>
                <a:lnTo>
                  <a:pt x="60" y="114"/>
                </a:lnTo>
                <a:lnTo>
                  <a:pt x="44" y="110"/>
                </a:lnTo>
                <a:lnTo>
                  <a:pt x="28" y="104"/>
                </a:lnTo>
                <a:lnTo>
                  <a:pt x="16" y="96"/>
                </a:lnTo>
                <a:lnTo>
                  <a:pt x="8" y="88"/>
                </a:lnTo>
                <a:lnTo>
                  <a:pt x="2" y="78"/>
                </a:lnTo>
                <a:lnTo>
                  <a:pt x="0" y="68"/>
                </a:lnTo>
                <a:lnTo>
                  <a:pt x="2" y="56"/>
                </a:lnTo>
                <a:lnTo>
                  <a:pt x="8" y="44"/>
                </a:lnTo>
                <a:lnTo>
                  <a:pt x="16" y="34"/>
                </a:lnTo>
                <a:lnTo>
                  <a:pt x="28" y="22"/>
                </a:lnTo>
                <a:lnTo>
                  <a:pt x="44" y="14"/>
                </a:lnTo>
                <a:lnTo>
                  <a:pt x="60" y="6"/>
                </a:lnTo>
                <a:lnTo>
                  <a:pt x="78" y="2"/>
                </a:lnTo>
                <a:lnTo>
                  <a:pt x="98" y="0"/>
                </a:lnTo>
                <a:close/>
              </a:path>
            </a:pathLst>
          </a:custGeom>
          <a:solidFill>
            <a:srgbClr val="F781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74" name="Freeform 118"/>
          <p:cNvSpPr>
            <a:spLocks/>
          </p:cNvSpPr>
          <p:nvPr/>
        </p:nvSpPr>
        <p:spPr bwMode="auto">
          <a:xfrm>
            <a:off x="4505325" y="3657600"/>
            <a:ext cx="273050" cy="168275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104" y="2"/>
              </a:cxn>
              <a:cxn ang="0">
                <a:pos x="120" y="6"/>
              </a:cxn>
              <a:cxn ang="0">
                <a:pos x="134" y="14"/>
              </a:cxn>
              <a:cxn ang="0">
                <a:pos x="148" y="22"/>
              </a:cxn>
              <a:cxn ang="0">
                <a:pos x="158" y="30"/>
              </a:cxn>
              <a:cxn ang="0">
                <a:pos x="166" y="40"/>
              </a:cxn>
              <a:cxn ang="0">
                <a:pos x="170" y="50"/>
              </a:cxn>
              <a:cxn ang="0">
                <a:pos x="172" y="60"/>
              </a:cxn>
              <a:cxn ang="0">
                <a:pos x="170" y="70"/>
              </a:cxn>
              <a:cxn ang="0">
                <a:pos x="166" y="78"/>
              </a:cxn>
              <a:cxn ang="0">
                <a:pos x="158" y="86"/>
              </a:cxn>
              <a:cxn ang="0">
                <a:pos x="148" y="92"/>
              </a:cxn>
              <a:cxn ang="0">
                <a:pos x="134" y="98"/>
              </a:cxn>
              <a:cxn ang="0">
                <a:pos x="120" y="102"/>
              </a:cxn>
              <a:cxn ang="0">
                <a:pos x="104" y="104"/>
              </a:cxn>
              <a:cxn ang="0">
                <a:pos x="86" y="106"/>
              </a:cxn>
              <a:cxn ang="0">
                <a:pos x="68" y="104"/>
              </a:cxn>
              <a:cxn ang="0">
                <a:pos x="52" y="102"/>
              </a:cxn>
              <a:cxn ang="0">
                <a:pos x="38" y="98"/>
              </a:cxn>
              <a:cxn ang="0">
                <a:pos x="24" y="92"/>
              </a:cxn>
              <a:cxn ang="0">
                <a:pos x="14" y="86"/>
              </a:cxn>
              <a:cxn ang="0">
                <a:pos x="6" y="78"/>
              </a:cxn>
              <a:cxn ang="0">
                <a:pos x="2" y="70"/>
              </a:cxn>
              <a:cxn ang="0">
                <a:pos x="0" y="60"/>
              </a:cxn>
              <a:cxn ang="0">
                <a:pos x="2" y="50"/>
              </a:cxn>
              <a:cxn ang="0">
                <a:pos x="6" y="40"/>
              </a:cxn>
              <a:cxn ang="0">
                <a:pos x="14" y="30"/>
              </a:cxn>
              <a:cxn ang="0">
                <a:pos x="24" y="22"/>
              </a:cxn>
              <a:cxn ang="0">
                <a:pos x="38" y="14"/>
              </a:cxn>
              <a:cxn ang="0">
                <a:pos x="52" y="6"/>
              </a:cxn>
              <a:cxn ang="0">
                <a:pos x="68" y="2"/>
              </a:cxn>
              <a:cxn ang="0">
                <a:pos x="86" y="0"/>
              </a:cxn>
            </a:cxnLst>
            <a:rect l="0" t="0" r="r" b="b"/>
            <a:pathLst>
              <a:path w="172" h="106">
                <a:moveTo>
                  <a:pt x="86" y="0"/>
                </a:moveTo>
                <a:lnTo>
                  <a:pt x="104" y="2"/>
                </a:lnTo>
                <a:lnTo>
                  <a:pt x="120" y="6"/>
                </a:lnTo>
                <a:lnTo>
                  <a:pt x="134" y="14"/>
                </a:lnTo>
                <a:lnTo>
                  <a:pt x="148" y="22"/>
                </a:lnTo>
                <a:lnTo>
                  <a:pt x="158" y="30"/>
                </a:lnTo>
                <a:lnTo>
                  <a:pt x="166" y="40"/>
                </a:lnTo>
                <a:lnTo>
                  <a:pt x="170" y="50"/>
                </a:lnTo>
                <a:lnTo>
                  <a:pt x="172" y="60"/>
                </a:lnTo>
                <a:lnTo>
                  <a:pt x="170" y="70"/>
                </a:lnTo>
                <a:lnTo>
                  <a:pt x="166" y="78"/>
                </a:lnTo>
                <a:lnTo>
                  <a:pt x="158" y="86"/>
                </a:lnTo>
                <a:lnTo>
                  <a:pt x="148" y="92"/>
                </a:lnTo>
                <a:lnTo>
                  <a:pt x="134" y="98"/>
                </a:lnTo>
                <a:lnTo>
                  <a:pt x="120" y="102"/>
                </a:lnTo>
                <a:lnTo>
                  <a:pt x="104" y="104"/>
                </a:lnTo>
                <a:lnTo>
                  <a:pt x="86" y="106"/>
                </a:lnTo>
                <a:lnTo>
                  <a:pt x="68" y="104"/>
                </a:lnTo>
                <a:lnTo>
                  <a:pt x="52" y="102"/>
                </a:lnTo>
                <a:lnTo>
                  <a:pt x="38" y="98"/>
                </a:lnTo>
                <a:lnTo>
                  <a:pt x="24" y="92"/>
                </a:lnTo>
                <a:lnTo>
                  <a:pt x="14" y="86"/>
                </a:lnTo>
                <a:lnTo>
                  <a:pt x="6" y="78"/>
                </a:lnTo>
                <a:lnTo>
                  <a:pt x="2" y="70"/>
                </a:lnTo>
                <a:lnTo>
                  <a:pt x="0" y="60"/>
                </a:lnTo>
                <a:lnTo>
                  <a:pt x="2" y="50"/>
                </a:lnTo>
                <a:lnTo>
                  <a:pt x="6" y="40"/>
                </a:lnTo>
                <a:lnTo>
                  <a:pt x="14" y="30"/>
                </a:lnTo>
                <a:lnTo>
                  <a:pt x="24" y="22"/>
                </a:lnTo>
                <a:lnTo>
                  <a:pt x="38" y="14"/>
                </a:lnTo>
                <a:lnTo>
                  <a:pt x="52" y="6"/>
                </a:lnTo>
                <a:lnTo>
                  <a:pt x="68" y="2"/>
                </a:lnTo>
                <a:lnTo>
                  <a:pt x="86" y="0"/>
                </a:lnTo>
                <a:close/>
              </a:path>
            </a:pathLst>
          </a:custGeom>
          <a:solidFill>
            <a:srgbClr val="F997C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75" name="Freeform 119"/>
          <p:cNvSpPr>
            <a:spLocks/>
          </p:cNvSpPr>
          <p:nvPr/>
        </p:nvSpPr>
        <p:spPr bwMode="auto">
          <a:xfrm>
            <a:off x="4524375" y="3660775"/>
            <a:ext cx="238125" cy="142875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90" y="2"/>
              </a:cxn>
              <a:cxn ang="0">
                <a:pos x="104" y="4"/>
              </a:cxn>
              <a:cxn ang="0">
                <a:pos x="116" y="10"/>
              </a:cxn>
              <a:cxn ang="0">
                <a:pos x="128" y="18"/>
              </a:cxn>
              <a:cxn ang="0">
                <a:pos x="136" y="26"/>
              </a:cxn>
              <a:cxn ang="0">
                <a:pos x="144" y="34"/>
              </a:cxn>
              <a:cxn ang="0">
                <a:pos x="148" y="44"/>
              </a:cxn>
              <a:cxn ang="0">
                <a:pos x="150" y="52"/>
              </a:cxn>
              <a:cxn ang="0">
                <a:pos x="148" y="60"/>
              </a:cxn>
              <a:cxn ang="0">
                <a:pos x="144" y="66"/>
              </a:cxn>
              <a:cxn ang="0">
                <a:pos x="136" y="74"/>
              </a:cxn>
              <a:cxn ang="0">
                <a:pos x="128" y="80"/>
              </a:cxn>
              <a:cxn ang="0">
                <a:pos x="116" y="84"/>
              </a:cxn>
              <a:cxn ang="0">
                <a:pos x="104" y="88"/>
              </a:cxn>
              <a:cxn ang="0">
                <a:pos x="90" y="90"/>
              </a:cxn>
              <a:cxn ang="0">
                <a:pos x="74" y="90"/>
              </a:cxn>
              <a:cxn ang="0">
                <a:pos x="60" y="90"/>
              </a:cxn>
              <a:cxn ang="0">
                <a:pos x="44" y="88"/>
              </a:cxn>
              <a:cxn ang="0">
                <a:pos x="32" y="84"/>
              </a:cxn>
              <a:cxn ang="0">
                <a:pos x="22" y="80"/>
              </a:cxn>
              <a:cxn ang="0">
                <a:pos x="12" y="74"/>
              </a:cxn>
              <a:cxn ang="0">
                <a:pos x="6" y="66"/>
              </a:cxn>
              <a:cxn ang="0">
                <a:pos x="0" y="60"/>
              </a:cxn>
              <a:cxn ang="0">
                <a:pos x="0" y="52"/>
              </a:cxn>
              <a:cxn ang="0">
                <a:pos x="0" y="44"/>
              </a:cxn>
              <a:cxn ang="0">
                <a:pos x="6" y="34"/>
              </a:cxn>
              <a:cxn ang="0">
                <a:pos x="12" y="26"/>
              </a:cxn>
              <a:cxn ang="0">
                <a:pos x="22" y="18"/>
              </a:cxn>
              <a:cxn ang="0">
                <a:pos x="32" y="10"/>
              </a:cxn>
              <a:cxn ang="0">
                <a:pos x="44" y="4"/>
              </a:cxn>
              <a:cxn ang="0">
                <a:pos x="60" y="2"/>
              </a:cxn>
              <a:cxn ang="0">
                <a:pos x="74" y="0"/>
              </a:cxn>
            </a:cxnLst>
            <a:rect l="0" t="0" r="r" b="b"/>
            <a:pathLst>
              <a:path w="150" h="90">
                <a:moveTo>
                  <a:pt x="74" y="0"/>
                </a:moveTo>
                <a:lnTo>
                  <a:pt x="90" y="2"/>
                </a:lnTo>
                <a:lnTo>
                  <a:pt x="104" y="4"/>
                </a:lnTo>
                <a:lnTo>
                  <a:pt x="116" y="10"/>
                </a:lnTo>
                <a:lnTo>
                  <a:pt x="128" y="18"/>
                </a:lnTo>
                <a:lnTo>
                  <a:pt x="136" y="26"/>
                </a:lnTo>
                <a:lnTo>
                  <a:pt x="144" y="34"/>
                </a:lnTo>
                <a:lnTo>
                  <a:pt x="148" y="44"/>
                </a:lnTo>
                <a:lnTo>
                  <a:pt x="150" y="52"/>
                </a:lnTo>
                <a:lnTo>
                  <a:pt x="148" y="60"/>
                </a:lnTo>
                <a:lnTo>
                  <a:pt x="144" y="66"/>
                </a:lnTo>
                <a:lnTo>
                  <a:pt x="136" y="74"/>
                </a:lnTo>
                <a:lnTo>
                  <a:pt x="128" y="80"/>
                </a:lnTo>
                <a:lnTo>
                  <a:pt x="116" y="84"/>
                </a:lnTo>
                <a:lnTo>
                  <a:pt x="104" y="88"/>
                </a:lnTo>
                <a:lnTo>
                  <a:pt x="90" y="90"/>
                </a:lnTo>
                <a:lnTo>
                  <a:pt x="74" y="90"/>
                </a:lnTo>
                <a:lnTo>
                  <a:pt x="60" y="90"/>
                </a:lnTo>
                <a:lnTo>
                  <a:pt x="44" y="88"/>
                </a:lnTo>
                <a:lnTo>
                  <a:pt x="32" y="84"/>
                </a:lnTo>
                <a:lnTo>
                  <a:pt x="22" y="80"/>
                </a:lnTo>
                <a:lnTo>
                  <a:pt x="12" y="74"/>
                </a:lnTo>
                <a:lnTo>
                  <a:pt x="6" y="66"/>
                </a:lnTo>
                <a:lnTo>
                  <a:pt x="0" y="60"/>
                </a:lnTo>
                <a:lnTo>
                  <a:pt x="0" y="52"/>
                </a:lnTo>
                <a:lnTo>
                  <a:pt x="0" y="44"/>
                </a:lnTo>
                <a:lnTo>
                  <a:pt x="6" y="34"/>
                </a:lnTo>
                <a:lnTo>
                  <a:pt x="12" y="26"/>
                </a:lnTo>
                <a:lnTo>
                  <a:pt x="22" y="18"/>
                </a:lnTo>
                <a:lnTo>
                  <a:pt x="32" y="10"/>
                </a:lnTo>
                <a:lnTo>
                  <a:pt x="44" y="4"/>
                </a:lnTo>
                <a:lnTo>
                  <a:pt x="60" y="2"/>
                </a:lnTo>
                <a:lnTo>
                  <a:pt x="74" y="0"/>
                </a:lnTo>
                <a:close/>
              </a:path>
            </a:pathLst>
          </a:custGeom>
          <a:solidFill>
            <a:srgbClr val="FAABD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76" name="Freeform 120"/>
          <p:cNvSpPr>
            <a:spLocks/>
          </p:cNvSpPr>
          <p:nvPr/>
        </p:nvSpPr>
        <p:spPr bwMode="auto">
          <a:xfrm>
            <a:off x="4540250" y="3660775"/>
            <a:ext cx="203200" cy="123825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78" y="2"/>
              </a:cxn>
              <a:cxn ang="0">
                <a:pos x="90" y="6"/>
              </a:cxn>
              <a:cxn ang="0">
                <a:pos x="100" y="10"/>
              </a:cxn>
              <a:cxn ang="0">
                <a:pos x="110" y="16"/>
              </a:cxn>
              <a:cxn ang="0">
                <a:pos x="118" y="22"/>
              </a:cxn>
              <a:cxn ang="0">
                <a:pos x="124" y="30"/>
              </a:cxn>
              <a:cxn ang="0">
                <a:pos x="126" y="38"/>
              </a:cxn>
              <a:cxn ang="0">
                <a:pos x="128" y="44"/>
              </a:cxn>
              <a:cxn ang="0">
                <a:pos x="126" y="52"/>
              </a:cxn>
              <a:cxn ang="0">
                <a:pos x="124" y="58"/>
              </a:cxn>
              <a:cxn ang="0">
                <a:pos x="118" y="64"/>
              </a:cxn>
              <a:cxn ang="0">
                <a:pos x="110" y="68"/>
              </a:cxn>
              <a:cxn ang="0">
                <a:pos x="100" y="72"/>
              </a:cxn>
              <a:cxn ang="0">
                <a:pos x="90" y="76"/>
              </a:cxn>
              <a:cxn ang="0">
                <a:pos x="78" y="78"/>
              </a:cxn>
              <a:cxn ang="0">
                <a:pos x="64" y="78"/>
              </a:cxn>
              <a:cxn ang="0">
                <a:pos x="52" y="78"/>
              </a:cxn>
              <a:cxn ang="0">
                <a:pos x="40" y="76"/>
              </a:cxn>
              <a:cxn ang="0">
                <a:pos x="28" y="72"/>
              </a:cxn>
              <a:cxn ang="0">
                <a:pos x="20" y="68"/>
              </a:cxn>
              <a:cxn ang="0">
                <a:pos x="12" y="64"/>
              </a:cxn>
              <a:cxn ang="0">
                <a:pos x="6" y="58"/>
              </a:cxn>
              <a:cxn ang="0">
                <a:pos x="2" y="52"/>
              </a:cxn>
              <a:cxn ang="0">
                <a:pos x="0" y="44"/>
              </a:cxn>
              <a:cxn ang="0">
                <a:pos x="2" y="38"/>
              </a:cxn>
              <a:cxn ang="0">
                <a:pos x="6" y="30"/>
              </a:cxn>
              <a:cxn ang="0">
                <a:pos x="12" y="22"/>
              </a:cxn>
              <a:cxn ang="0">
                <a:pos x="20" y="16"/>
              </a:cxn>
              <a:cxn ang="0">
                <a:pos x="28" y="10"/>
              </a:cxn>
              <a:cxn ang="0">
                <a:pos x="40" y="6"/>
              </a:cxn>
              <a:cxn ang="0">
                <a:pos x="52" y="2"/>
              </a:cxn>
              <a:cxn ang="0">
                <a:pos x="64" y="0"/>
              </a:cxn>
            </a:cxnLst>
            <a:rect l="0" t="0" r="r" b="b"/>
            <a:pathLst>
              <a:path w="128" h="78">
                <a:moveTo>
                  <a:pt x="64" y="0"/>
                </a:moveTo>
                <a:lnTo>
                  <a:pt x="78" y="2"/>
                </a:lnTo>
                <a:lnTo>
                  <a:pt x="90" y="6"/>
                </a:lnTo>
                <a:lnTo>
                  <a:pt x="100" y="10"/>
                </a:lnTo>
                <a:lnTo>
                  <a:pt x="110" y="16"/>
                </a:lnTo>
                <a:lnTo>
                  <a:pt x="118" y="22"/>
                </a:lnTo>
                <a:lnTo>
                  <a:pt x="124" y="30"/>
                </a:lnTo>
                <a:lnTo>
                  <a:pt x="126" y="38"/>
                </a:lnTo>
                <a:lnTo>
                  <a:pt x="128" y="44"/>
                </a:lnTo>
                <a:lnTo>
                  <a:pt x="126" y="52"/>
                </a:lnTo>
                <a:lnTo>
                  <a:pt x="124" y="58"/>
                </a:lnTo>
                <a:lnTo>
                  <a:pt x="118" y="64"/>
                </a:lnTo>
                <a:lnTo>
                  <a:pt x="110" y="68"/>
                </a:lnTo>
                <a:lnTo>
                  <a:pt x="100" y="72"/>
                </a:lnTo>
                <a:lnTo>
                  <a:pt x="90" y="76"/>
                </a:lnTo>
                <a:lnTo>
                  <a:pt x="78" y="78"/>
                </a:lnTo>
                <a:lnTo>
                  <a:pt x="64" y="78"/>
                </a:lnTo>
                <a:lnTo>
                  <a:pt x="52" y="78"/>
                </a:lnTo>
                <a:lnTo>
                  <a:pt x="40" y="76"/>
                </a:lnTo>
                <a:lnTo>
                  <a:pt x="28" y="72"/>
                </a:lnTo>
                <a:lnTo>
                  <a:pt x="20" y="68"/>
                </a:lnTo>
                <a:lnTo>
                  <a:pt x="12" y="64"/>
                </a:lnTo>
                <a:lnTo>
                  <a:pt x="6" y="58"/>
                </a:lnTo>
                <a:lnTo>
                  <a:pt x="2" y="52"/>
                </a:lnTo>
                <a:lnTo>
                  <a:pt x="0" y="44"/>
                </a:lnTo>
                <a:lnTo>
                  <a:pt x="2" y="38"/>
                </a:lnTo>
                <a:lnTo>
                  <a:pt x="6" y="30"/>
                </a:lnTo>
                <a:lnTo>
                  <a:pt x="12" y="22"/>
                </a:lnTo>
                <a:lnTo>
                  <a:pt x="20" y="16"/>
                </a:lnTo>
                <a:lnTo>
                  <a:pt x="28" y="10"/>
                </a:lnTo>
                <a:lnTo>
                  <a:pt x="40" y="6"/>
                </a:lnTo>
                <a:lnTo>
                  <a:pt x="52" y="2"/>
                </a:lnTo>
                <a:lnTo>
                  <a:pt x="64" y="0"/>
                </a:lnTo>
                <a:close/>
              </a:path>
            </a:pathLst>
          </a:custGeom>
          <a:solidFill>
            <a:srgbClr val="FBC0D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77" name="Freeform 121"/>
          <p:cNvSpPr>
            <a:spLocks/>
          </p:cNvSpPr>
          <p:nvPr/>
        </p:nvSpPr>
        <p:spPr bwMode="auto">
          <a:xfrm>
            <a:off x="4559300" y="3663950"/>
            <a:ext cx="165100" cy="101600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64" y="0"/>
              </a:cxn>
              <a:cxn ang="0">
                <a:pos x="72" y="4"/>
              </a:cxn>
              <a:cxn ang="0">
                <a:pos x="82" y="8"/>
              </a:cxn>
              <a:cxn ang="0">
                <a:pos x="90" y="12"/>
              </a:cxn>
              <a:cxn ang="0">
                <a:pos x="96" y="18"/>
              </a:cxn>
              <a:cxn ang="0">
                <a:pos x="100" y="24"/>
              </a:cxn>
              <a:cxn ang="0">
                <a:pos x="104" y="30"/>
              </a:cxn>
              <a:cxn ang="0">
                <a:pos x="104" y="36"/>
              </a:cxn>
              <a:cxn ang="0">
                <a:pos x="104" y="42"/>
              </a:cxn>
              <a:cxn ang="0">
                <a:pos x="100" y="46"/>
              </a:cxn>
              <a:cxn ang="0">
                <a:pos x="96" y="52"/>
              </a:cxn>
              <a:cxn ang="0">
                <a:pos x="90" y="56"/>
              </a:cxn>
              <a:cxn ang="0">
                <a:pos x="72" y="62"/>
              </a:cxn>
              <a:cxn ang="0">
                <a:pos x="52" y="64"/>
              </a:cxn>
              <a:cxn ang="0">
                <a:pos x="32" y="62"/>
              </a:cxn>
              <a:cxn ang="0">
                <a:pos x="16" y="56"/>
              </a:cxn>
              <a:cxn ang="0">
                <a:pos x="10" y="52"/>
              </a:cxn>
              <a:cxn ang="0">
                <a:pos x="4" y="46"/>
              </a:cxn>
              <a:cxn ang="0">
                <a:pos x="2" y="42"/>
              </a:cxn>
              <a:cxn ang="0">
                <a:pos x="0" y="36"/>
              </a:cxn>
              <a:cxn ang="0">
                <a:pos x="2" y="30"/>
              </a:cxn>
              <a:cxn ang="0">
                <a:pos x="4" y="24"/>
              </a:cxn>
              <a:cxn ang="0">
                <a:pos x="10" y="18"/>
              </a:cxn>
              <a:cxn ang="0">
                <a:pos x="16" y="12"/>
              </a:cxn>
              <a:cxn ang="0">
                <a:pos x="24" y="8"/>
              </a:cxn>
              <a:cxn ang="0">
                <a:pos x="32" y="4"/>
              </a:cxn>
              <a:cxn ang="0">
                <a:pos x="42" y="0"/>
              </a:cxn>
              <a:cxn ang="0">
                <a:pos x="52" y="0"/>
              </a:cxn>
            </a:cxnLst>
            <a:rect l="0" t="0" r="r" b="b"/>
            <a:pathLst>
              <a:path w="104" h="64">
                <a:moveTo>
                  <a:pt x="52" y="0"/>
                </a:moveTo>
                <a:lnTo>
                  <a:pt x="64" y="0"/>
                </a:lnTo>
                <a:lnTo>
                  <a:pt x="72" y="4"/>
                </a:lnTo>
                <a:lnTo>
                  <a:pt x="82" y="8"/>
                </a:lnTo>
                <a:lnTo>
                  <a:pt x="90" y="12"/>
                </a:lnTo>
                <a:lnTo>
                  <a:pt x="96" y="18"/>
                </a:lnTo>
                <a:lnTo>
                  <a:pt x="100" y="24"/>
                </a:lnTo>
                <a:lnTo>
                  <a:pt x="104" y="30"/>
                </a:lnTo>
                <a:lnTo>
                  <a:pt x="104" y="36"/>
                </a:lnTo>
                <a:lnTo>
                  <a:pt x="104" y="42"/>
                </a:lnTo>
                <a:lnTo>
                  <a:pt x="100" y="46"/>
                </a:lnTo>
                <a:lnTo>
                  <a:pt x="96" y="52"/>
                </a:lnTo>
                <a:lnTo>
                  <a:pt x="90" y="56"/>
                </a:lnTo>
                <a:lnTo>
                  <a:pt x="72" y="62"/>
                </a:lnTo>
                <a:lnTo>
                  <a:pt x="52" y="64"/>
                </a:lnTo>
                <a:lnTo>
                  <a:pt x="32" y="62"/>
                </a:lnTo>
                <a:lnTo>
                  <a:pt x="16" y="56"/>
                </a:lnTo>
                <a:lnTo>
                  <a:pt x="10" y="52"/>
                </a:lnTo>
                <a:lnTo>
                  <a:pt x="4" y="46"/>
                </a:lnTo>
                <a:lnTo>
                  <a:pt x="2" y="42"/>
                </a:lnTo>
                <a:lnTo>
                  <a:pt x="0" y="36"/>
                </a:lnTo>
                <a:lnTo>
                  <a:pt x="2" y="30"/>
                </a:lnTo>
                <a:lnTo>
                  <a:pt x="4" y="24"/>
                </a:lnTo>
                <a:lnTo>
                  <a:pt x="10" y="18"/>
                </a:lnTo>
                <a:lnTo>
                  <a:pt x="16" y="12"/>
                </a:lnTo>
                <a:lnTo>
                  <a:pt x="24" y="8"/>
                </a:lnTo>
                <a:lnTo>
                  <a:pt x="32" y="4"/>
                </a:lnTo>
                <a:lnTo>
                  <a:pt x="42" y="0"/>
                </a:lnTo>
                <a:lnTo>
                  <a:pt x="52" y="0"/>
                </a:lnTo>
                <a:close/>
              </a:path>
            </a:pathLst>
          </a:custGeom>
          <a:solidFill>
            <a:srgbClr val="FDD6E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78" name="Freeform 122"/>
          <p:cNvSpPr>
            <a:spLocks/>
          </p:cNvSpPr>
          <p:nvPr/>
        </p:nvSpPr>
        <p:spPr bwMode="auto">
          <a:xfrm>
            <a:off x="4578350" y="3667125"/>
            <a:ext cx="130175" cy="7620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48" y="0"/>
              </a:cxn>
              <a:cxn ang="0">
                <a:pos x="56" y="2"/>
              </a:cxn>
              <a:cxn ang="0">
                <a:pos x="70" y="8"/>
              </a:cxn>
              <a:cxn ang="0">
                <a:pos x="78" y="18"/>
              </a:cxn>
              <a:cxn ang="0">
                <a:pos x="80" y="22"/>
              </a:cxn>
              <a:cxn ang="0">
                <a:pos x="82" y="28"/>
              </a:cxn>
              <a:cxn ang="0">
                <a:pos x="80" y="32"/>
              </a:cxn>
              <a:cxn ang="0">
                <a:pos x="78" y="36"/>
              </a:cxn>
              <a:cxn ang="0">
                <a:pos x="70" y="42"/>
              </a:cxn>
              <a:cxn ang="0">
                <a:pos x="56" y="46"/>
              </a:cxn>
              <a:cxn ang="0">
                <a:pos x="40" y="48"/>
              </a:cxn>
              <a:cxn ang="0">
                <a:pos x="24" y="46"/>
              </a:cxn>
              <a:cxn ang="0">
                <a:pos x="12" y="42"/>
              </a:cxn>
              <a:cxn ang="0">
                <a:pos x="4" y="36"/>
              </a:cxn>
              <a:cxn ang="0">
                <a:pos x="0" y="32"/>
              </a:cxn>
              <a:cxn ang="0">
                <a:pos x="0" y="28"/>
              </a:cxn>
              <a:cxn ang="0">
                <a:pos x="0" y="22"/>
              </a:cxn>
              <a:cxn ang="0">
                <a:pos x="4" y="18"/>
              </a:cxn>
              <a:cxn ang="0">
                <a:pos x="12" y="8"/>
              </a:cxn>
              <a:cxn ang="0">
                <a:pos x="24" y="2"/>
              </a:cxn>
              <a:cxn ang="0">
                <a:pos x="32" y="0"/>
              </a:cxn>
              <a:cxn ang="0">
                <a:pos x="40" y="0"/>
              </a:cxn>
            </a:cxnLst>
            <a:rect l="0" t="0" r="r" b="b"/>
            <a:pathLst>
              <a:path w="82" h="48">
                <a:moveTo>
                  <a:pt x="40" y="0"/>
                </a:moveTo>
                <a:lnTo>
                  <a:pt x="48" y="0"/>
                </a:lnTo>
                <a:lnTo>
                  <a:pt x="56" y="2"/>
                </a:lnTo>
                <a:lnTo>
                  <a:pt x="70" y="8"/>
                </a:lnTo>
                <a:lnTo>
                  <a:pt x="78" y="18"/>
                </a:lnTo>
                <a:lnTo>
                  <a:pt x="80" y="22"/>
                </a:lnTo>
                <a:lnTo>
                  <a:pt x="82" y="28"/>
                </a:lnTo>
                <a:lnTo>
                  <a:pt x="80" y="32"/>
                </a:lnTo>
                <a:lnTo>
                  <a:pt x="78" y="36"/>
                </a:lnTo>
                <a:lnTo>
                  <a:pt x="70" y="42"/>
                </a:lnTo>
                <a:lnTo>
                  <a:pt x="56" y="46"/>
                </a:lnTo>
                <a:lnTo>
                  <a:pt x="40" y="48"/>
                </a:lnTo>
                <a:lnTo>
                  <a:pt x="24" y="46"/>
                </a:lnTo>
                <a:lnTo>
                  <a:pt x="12" y="42"/>
                </a:lnTo>
                <a:lnTo>
                  <a:pt x="4" y="36"/>
                </a:lnTo>
                <a:lnTo>
                  <a:pt x="0" y="32"/>
                </a:lnTo>
                <a:lnTo>
                  <a:pt x="0" y="28"/>
                </a:lnTo>
                <a:lnTo>
                  <a:pt x="0" y="22"/>
                </a:lnTo>
                <a:lnTo>
                  <a:pt x="4" y="18"/>
                </a:lnTo>
                <a:lnTo>
                  <a:pt x="12" y="8"/>
                </a:lnTo>
                <a:lnTo>
                  <a:pt x="24" y="2"/>
                </a:lnTo>
                <a:lnTo>
                  <a:pt x="32" y="0"/>
                </a:lnTo>
                <a:lnTo>
                  <a:pt x="40" y="0"/>
                </a:lnTo>
                <a:close/>
              </a:path>
            </a:pathLst>
          </a:custGeom>
          <a:solidFill>
            <a:srgbClr val="FEEAF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79" name="Freeform 123"/>
          <p:cNvSpPr>
            <a:spLocks/>
          </p:cNvSpPr>
          <p:nvPr/>
        </p:nvSpPr>
        <p:spPr bwMode="auto">
          <a:xfrm>
            <a:off x="4597400" y="3667125"/>
            <a:ext cx="92075" cy="57150"/>
          </a:xfrm>
          <a:custGeom>
            <a:avLst/>
            <a:gdLst/>
            <a:ahLst/>
            <a:cxnLst>
              <a:cxn ang="0">
                <a:pos x="28" y="36"/>
              </a:cxn>
              <a:cxn ang="0">
                <a:pos x="40" y="34"/>
              </a:cxn>
              <a:cxn ang="0">
                <a:pos x="50" y="32"/>
              </a:cxn>
              <a:cxn ang="0">
                <a:pos x="56" y="26"/>
              </a:cxn>
              <a:cxn ang="0">
                <a:pos x="58" y="20"/>
              </a:cxn>
              <a:cxn ang="0">
                <a:pos x="56" y="14"/>
              </a:cxn>
              <a:cxn ang="0">
                <a:pos x="50" y="6"/>
              </a:cxn>
              <a:cxn ang="0">
                <a:pos x="40" y="2"/>
              </a:cxn>
              <a:cxn ang="0">
                <a:pos x="28" y="0"/>
              </a:cxn>
              <a:cxn ang="0">
                <a:pos x="18" y="2"/>
              </a:cxn>
              <a:cxn ang="0">
                <a:pos x="8" y="6"/>
              </a:cxn>
              <a:cxn ang="0">
                <a:pos x="2" y="14"/>
              </a:cxn>
              <a:cxn ang="0">
                <a:pos x="0" y="20"/>
              </a:cxn>
              <a:cxn ang="0">
                <a:pos x="2" y="26"/>
              </a:cxn>
              <a:cxn ang="0">
                <a:pos x="8" y="32"/>
              </a:cxn>
              <a:cxn ang="0">
                <a:pos x="18" y="34"/>
              </a:cxn>
              <a:cxn ang="0">
                <a:pos x="28" y="36"/>
              </a:cxn>
            </a:cxnLst>
            <a:rect l="0" t="0" r="r" b="b"/>
            <a:pathLst>
              <a:path w="58" h="36">
                <a:moveTo>
                  <a:pt x="28" y="36"/>
                </a:moveTo>
                <a:lnTo>
                  <a:pt x="40" y="34"/>
                </a:lnTo>
                <a:lnTo>
                  <a:pt x="50" y="32"/>
                </a:lnTo>
                <a:lnTo>
                  <a:pt x="56" y="26"/>
                </a:lnTo>
                <a:lnTo>
                  <a:pt x="58" y="20"/>
                </a:lnTo>
                <a:lnTo>
                  <a:pt x="56" y="14"/>
                </a:lnTo>
                <a:lnTo>
                  <a:pt x="50" y="6"/>
                </a:lnTo>
                <a:lnTo>
                  <a:pt x="40" y="2"/>
                </a:lnTo>
                <a:lnTo>
                  <a:pt x="28" y="0"/>
                </a:lnTo>
                <a:lnTo>
                  <a:pt x="18" y="2"/>
                </a:lnTo>
                <a:lnTo>
                  <a:pt x="8" y="6"/>
                </a:lnTo>
                <a:lnTo>
                  <a:pt x="2" y="14"/>
                </a:lnTo>
                <a:lnTo>
                  <a:pt x="0" y="20"/>
                </a:lnTo>
                <a:lnTo>
                  <a:pt x="2" y="26"/>
                </a:lnTo>
                <a:lnTo>
                  <a:pt x="8" y="32"/>
                </a:lnTo>
                <a:lnTo>
                  <a:pt x="18" y="34"/>
                </a:lnTo>
                <a:lnTo>
                  <a:pt x="28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80" name="Freeform 124"/>
          <p:cNvSpPr>
            <a:spLocks/>
          </p:cNvSpPr>
          <p:nvPr/>
        </p:nvSpPr>
        <p:spPr bwMode="auto">
          <a:xfrm>
            <a:off x="5029200" y="4140200"/>
            <a:ext cx="403225" cy="209550"/>
          </a:xfrm>
          <a:custGeom>
            <a:avLst/>
            <a:gdLst/>
            <a:ahLst/>
            <a:cxnLst>
              <a:cxn ang="0">
                <a:pos x="126" y="132"/>
              </a:cxn>
              <a:cxn ang="0">
                <a:pos x="152" y="132"/>
              </a:cxn>
              <a:cxn ang="0">
                <a:pos x="176" y="128"/>
              </a:cxn>
              <a:cxn ang="0">
                <a:pos x="198" y="122"/>
              </a:cxn>
              <a:cxn ang="0">
                <a:pos x="216" y="114"/>
              </a:cxn>
              <a:cxn ang="0">
                <a:pos x="232" y="104"/>
              </a:cxn>
              <a:cxn ang="0">
                <a:pos x="244" y="92"/>
              </a:cxn>
              <a:cxn ang="0">
                <a:pos x="250" y="80"/>
              </a:cxn>
              <a:cxn ang="0">
                <a:pos x="252" y="74"/>
              </a:cxn>
              <a:cxn ang="0">
                <a:pos x="254" y="66"/>
              </a:cxn>
              <a:cxn ang="0">
                <a:pos x="252" y="60"/>
              </a:cxn>
              <a:cxn ang="0">
                <a:pos x="250" y="54"/>
              </a:cxn>
              <a:cxn ang="0">
                <a:pos x="244" y="40"/>
              </a:cxn>
              <a:cxn ang="0">
                <a:pos x="232" y="30"/>
              </a:cxn>
              <a:cxn ang="0">
                <a:pos x="216" y="20"/>
              </a:cxn>
              <a:cxn ang="0">
                <a:pos x="198" y="12"/>
              </a:cxn>
              <a:cxn ang="0">
                <a:pos x="176" y="6"/>
              </a:cxn>
              <a:cxn ang="0">
                <a:pos x="152" y="2"/>
              </a:cxn>
              <a:cxn ang="0">
                <a:pos x="126" y="0"/>
              </a:cxn>
              <a:cxn ang="0">
                <a:pos x="100" y="2"/>
              </a:cxn>
              <a:cxn ang="0">
                <a:pos x="76" y="6"/>
              </a:cxn>
              <a:cxn ang="0">
                <a:pos x="56" y="12"/>
              </a:cxn>
              <a:cxn ang="0">
                <a:pos x="36" y="20"/>
              </a:cxn>
              <a:cxn ang="0">
                <a:pos x="22" y="30"/>
              </a:cxn>
              <a:cxn ang="0">
                <a:pos x="10" y="40"/>
              </a:cxn>
              <a:cxn ang="0">
                <a:pos x="2" y="54"/>
              </a:cxn>
              <a:cxn ang="0">
                <a:pos x="0" y="60"/>
              </a:cxn>
              <a:cxn ang="0">
                <a:pos x="0" y="66"/>
              </a:cxn>
              <a:cxn ang="0">
                <a:pos x="0" y="74"/>
              </a:cxn>
              <a:cxn ang="0">
                <a:pos x="2" y="80"/>
              </a:cxn>
              <a:cxn ang="0">
                <a:pos x="10" y="92"/>
              </a:cxn>
              <a:cxn ang="0">
                <a:pos x="22" y="104"/>
              </a:cxn>
              <a:cxn ang="0">
                <a:pos x="36" y="114"/>
              </a:cxn>
              <a:cxn ang="0">
                <a:pos x="56" y="122"/>
              </a:cxn>
              <a:cxn ang="0">
                <a:pos x="76" y="128"/>
              </a:cxn>
              <a:cxn ang="0">
                <a:pos x="100" y="132"/>
              </a:cxn>
              <a:cxn ang="0">
                <a:pos x="126" y="132"/>
              </a:cxn>
            </a:cxnLst>
            <a:rect l="0" t="0" r="r" b="b"/>
            <a:pathLst>
              <a:path w="254" h="132">
                <a:moveTo>
                  <a:pt x="126" y="132"/>
                </a:moveTo>
                <a:lnTo>
                  <a:pt x="152" y="132"/>
                </a:lnTo>
                <a:lnTo>
                  <a:pt x="176" y="128"/>
                </a:lnTo>
                <a:lnTo>
                  <a:pt x="198" y="122"/>
                </a:lnTo>
                <a:lnTo>
                  <a:pt x="216" y="114"/>
                </a:lnTo>
                <a:lnTo>
                  <a:pt x="232" y="104"/>
                </a:lnTo>
                <a:lnTo>
                  <a:pt x="244" y="92"/>
                </a:lnTo>
                <a:lnTo>
                  <a:pt x="250" y="80"/>
                </a:lnTo>
                <a:lnTo>
                  <a:pt x="252" y="74"/>
                </a:lnTo>
                <a:lnTo>
                  <a:pt x="254" y="66"/>
                </a:lnTo>
                <a:lnTo>
                  <a:pt x="252" y="60"/>
                </a:lnTo>
                <a:lnTo>
                  <a:pt x="250" y="54"/>
                </a:lnTo>
                <a:lnTo>
                  <a:pt x="244" y="40"/>
                </a:lnTo>
                <a:lnTo>
                  <a:pt x="232" y="30"/>
                </a:lnTo>
                <a:lnTo>
                  <a:pt x="216" y="20"/>
                </a:lnTo>
                <a:lnTo>
                  <a:pt x="198" y="12"/>
                </a:lnTo>
                <a:lnTo>
                  <a:pt x="176" y="6"/>
                </a:lnTo>
                <a:lnTo>
                  <a:pt x="152" y="2"/>
                </a:lnTo>
                <a:lnTo>
                  <a:pt x="126" y="0"/>
                </a:lnTo>
                <a:lnTo>
                  <a:pt x="100" y="2"/>
                </a:lnTo>
                <a:lnTo>
                  <a:pt x="76" y="6"/>
                </a:lnTo>
                <a:lnTo>
                  <a:pt x="56" y="12"/>
                </a:lnTo>
                <a:lnTo>
                  <a:pt x="36" y="20"/>
                </a:lnTo>
                <a:lnTo>
                  <a:pt x="22" y="30"/>
                </a:lnTo>
                <a:lnTo>
                  <a:pt x="10" y="40"/>
                </a:lnTo>
                <a:lnTo>
                  <a:pt x="2" y="54"/>
                </a:lnTo>
                <a:lnTo>
                  <a:pt x="0" y="60"/>
                </a:lnTo>
                <a:lnTo>
                  <a:pt x="0" y="66"/>
                </a:lnTo>
                <a:lnTo>
                  <a:pt x="0" y="74"/>
                </a:lnTo>
                <a:lnTo>
                  <a:pt x="2" y="80"/>
                </a:lnTo>
                <a:lnTo>
                  <a:pt x="10" y="92"/>
                </a:lnTo>
                <a:lnTo>
                  <a:pt x="22" y="104"/>
                </a:lnTo>
                <a:lnTo>
                  <a:pt x="36" y="114"/>
                </a:lnTo>
                <a:lnTo>
                  <a:pt x="56" y="122"/>
                </a:lnTo>
                <a:lnTo>
                  <a:pt x="76" y="128"/>
                </a:lnTo>
                <a:lnTo>
                  <a:pt x="100" y="132"/>
                </a:lnTo>
                <a:lnTo>
                  <a:pt x="126" y="132"/>
                </a:lnTo>
                <a:close/>
              </a:path>
            </a:pathLst>
          </a:custGeom>
          <a:solidFill>
            <a:srgbClr val="FBB4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81" name="Freeform 125"/>
          <p:cNvSpPr>
            <a:spLocks/>
          </p:cNvSpPr>
          <p:nvPr/>
        </p:nvSpPr>
        <p:spPr bwMode="auto">
          <a:xfrm>
            <a:off x="5067300" y="4117975"/>
            <a:ext cx="327025" cy="200025"/>
          </a:xfrm>
          <a:custGeom>
            <a:avLst/>
            <a:gdLst/>
            <a:ahLst/>
            <a:cxnLst>
              <a:cxn ang="0">
                <a:pos x="102" y="126"/>
              </a:cxn>
              <a:cxn ang="0">
                <a:pos x="124" y="124"/>
              </a:cxn>
              <a:cxn ang="0">
                <a:pos x="142" y="120"/>
              </a:cxn>
              <a:cxn ang="0">
                <a:pos x="160" y="116"/>
              </a:cxn>
              <a:cxn ang="0">
                <a:pos x="176" y="110"/>
              </a:cxn>
              <a:cxn ang="0">
                <a:pos x="188" y="102"/>
              </a:cxn>
              <a:cxn ang="0">
                <a:pos x="198" y="92"/>
              </a:cxn>
              <a:cxn ang="0">
                <a:pos x="204" y="82"/>
              </a:cxn>
              <a:cxn ang="0">
                <a:pos x="206" y="72"/>
              </a:cxn>
              <a:cxn ang="0">
                <a:pos x="204" y="60"/>
              </a:cxn>
              <a:cxn ang="0">
                <a:pos x="198" y="48"/>
              </a:cxn>
              <a:cxn ang="0">
                <a:pos x="188" y="36"/>
              </a:cxn>
              <a:cxn ang="0">
                <a:pos x="176" y="24"/>
              </a:cxn>
              <a:cxn ang="0">
                <a:pos x="160" y="16"/>
              </a:cxn>
              <a:cxn ang="0">
                <a:pos x="142" y="8"/>
              </a:cxn>
              <a:cxn ang="0">
                <a:pos x="124" y="2"/>
              </a:cxn>
              <a:cxn ang="0">
                <a:pos x="102" y="0"/>
              </a:cxn>
              <a:cxn ang="0">
                <a:pos x="82" y="2"/>
              </a:cxn>
              <a:cxn ang="0">
                <a:pos x="62" y="8"/>
              </a:cxn>
              <a:cxn ang="0">
                <a:pos x="46" y="16"/>
              </a:cxn>
              <a:cxn ang="0">
                <a:pos x="30" y="24"/>
              </a:cxn>
              <a:cxn ang="0">
                <a:pos x="18" y="36"/>
              </a:cxn>
              <a:cxn ang="0">
                <a:pos x="8" y="48"/>
              </a:cxn>
              <a:cxn ang="0">
                <a:pos x="2" y="60"/>
              </a:cxn>
              <a:cxn ang="0">
                <a:pos x="0" y="72"/>
              </a:cxn>
              <a:cxn ang="0">
                <a:pos x="2" y="82"/>
              </a:cxn>
              <a:cxn ang="0">
                <a:pos x="8" y="92"/>
              </a:cxn>
              <a:cxn ang="0">
                <a:pos x="18" y="102"/>
              </a:cxn>
              <a:cxn ang="0">
                <a:pos x="30" y="110"/>
              </a:cxn>
              <a:cxn ang="0">
                <a:pos x="46" y="116"/>
              </a:cxn>
              <a:cxn ang="0">
                <a:pos x="62" y="120"/>
              </a:cxn>
              <a:cxn ang="0">
                <a:pos x="82" y="124"/>
              </a:cxn>
              <a:cxn ang="0">
                <a:pos x="102" y="126"/>
              </a:cxn>
            </a:cxnLst>
            <a:rect l="0" t="0" r="r" b="b"/>
            <a:pathLst>
              <a:path w="206" h="126">
                <a:moveTo>
                  <a:pt x="102" y="126"/>
                </a:moveTo>
                <a:lnTo>
                  <a:pt x="124" y="124"/>
                </a:lnTo>
                <a:lnTo>
                  <a:pt x="142" y="120"/>
                </a:lnTo>
                <a:lnTo>
                  <a:pt x="160" y="116"/>
                </a:lnTo>
                <a:lnTo>
                  <a:pt x="176" y="110"/>
                </a:lnTo>
                <a:lnTo>
                  <a:pt x="188" y="102"/>
                </a:lnTo>
                <a:lnTo>
                  <a:pt x="198" y="92"/>
                </a:lnTo>
                <a:lnTo>
                  <a:pt x="204" y="82"/>
                </a:lnTo>
                <a:lnTo>
                  <a:pt x="206" y="72"/>
                </a:lnTo>
                <a:lnTo>
                  <a:pt x="204" y="60"/>
                </a:lnTo>
                <a:lnTo>
                  <a:pt x="198" y="48"/>
                </a:lnTo>
                <a:lnTo>
                  <a:pt x="188" y="36"/>
                </a:lnTo>
                <a:lnTo>
                  <a:pt x="176" y="24"/>
                </a:lnTo>
                <a:lnTo>
                  <a:pt x="160" y="16"/>
                </a:lnTo>
                <a:lnTo>
                  <a:pt x="142" y="8"/>
                </a:lnTo>
                <a:lnTo>
                  <a:pt x="124" y="2"/>
                </a:lnTo>
                <a:lnTo>
                  <a:pt x="102" y="0"/>
                </a:lnTo>
                <a:lnTo>
                  <a:pt x="82" y="2"/>
                </a:lnTo>
                <a:lnTo>
                  <a:pt x="62" y="8"/>
                </a:lnTo>
                <a:lnTo>
                  <a:pt x="46" y="16"/>
                </a:lnTo>
                <a:lnTo>
                  <a:pt x="30" y="24"/>
                </a:lnTo>
                <a:lnTo>
                  <a:pt x="18" y="36"/>
                </a:lnTo>
                <a:lnTo>
                  <a:pt x="8" y="48"/>
                </a:lnTo>
                <a:lnTo>
                  <a:pt x="2" y="60"/>
                </a:lnTo>
                <a:lnTo>
                  <a:pt x="0" y="72"/>
                </a:lnTo>
                <a:lnTo>
                  <a:pt x="2" y="82"/>
                </a:lnTo>
                <a:lnTo>
                  <a:pt x="8" y="92"/>
                </a:lnTo>
                <a:lnTo>
                  <a:pt x="18" y="102"/>
                </a:lnTo>
                <a:lnTo>
                  <a:pt x="30" y="110"/>
                </a:lnTo>
                <a:lnTo>
                  <a:pt x="46" y="116"/>
                </a:lnTo>
                <a:lnTo>
                  <a:pt x="62" y="120"/>
                </a:lnTo>
                <a:lnTo>
                  <a:pt x="82" y="124"/>
                </a:lnTo>
                <a:lnTo>
                  <a:pt x="102" y="126"/>
                </a:lnTo>
                <a:close/>
              </a:path>
            </a:pathLst>
          </a:custGeom>
          <a:solidFill>
            <a:srgbClr val="F4449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82" name="Freeform 126"/>
          <p:cNvSpPr>
            <a:spLocks/>
          </p:cNvSpPr>
          <p:nvPr/>
        </p:nvSpPr>
        <p:spPr bwMode="auto">
          <a:xfrm>
            <a:off x="5083175" y="4121150"/>
            <a:ext cx="295275" cy="180975"/>
          </a:xfrm>
          <a:custGeom>
            <a:avLst/>
            <a:gdLst/>
            <a:ahLst/>
            <a:cxnLst>
              <a:cxn ang="0">
                <a:pos x="94" y="0"/>
              </a:cxn>
              <a:cxn ang="0">
                <a:pos x="112" y="2"/>
              </a:cxn>
              <a:cxn ang="0">
                <a:pos x="130" y="6"/>
              </a:cxn>
              <a:cxn ang="0">
                <a:pos x="146" y="12"/>
              </a:cxn>
              <a:cxn ang="0">
                <a:pos x="160" y="22"/>
              </a:cxn>
              <a:cxn ang="0">
                <a:pos x="170" y="32"/>
              </a:cxn>
              <a:cxn ang="0">
                <a:pos x="180" y="42"/>
              </a:cxn>
              <a:cxn ang="0">
                <a:pos x="186" y="54"/>
              </a:cxn>
              <a:cxn ang="0">
                <a:pos x="186" y="64"/>
              </a:cxn>
              <a:cxn ang="0">
                <a:pos x="186" y="74"/>
              </a:cxn>
              <a:cxn ang="0">
                <a:pos x="180" y="84"/>
              </a:cxn>
              <a:cxn ang="0">
                <a:pos x="170" y="92"/>
              </a:cxn>
              <a:cxn ang="0">
                <a:pos x="160" y="98"/>
              </a:cxn>
              <a:cxn ang="0">
                <a:pos x="146" y="104"/>
              </a:cxn>
              <a:cxn ang="0">
                <a:pos x="130" y="110"/>
              </a:cxn>
              <a:cxn ang="0">
                <a:pos x="112" y="112"/>
              </a:cxn>
              <a:cxn ang="0">
                <a:pos x="94" y="114"/>
              </a:cxn>
              <a:cxn ang="0">
                <a:pos x="74" y="112"/>
              </a:cxn>
              <a:cxn ang="0">
                <a:pos x="56" y="110"/>
              </a:cxn>
              <a:cxn ang="0">
                <a:pos x="40" y="104"/>
              </a:cxn>
              <a:cxn ang="0">
                <a:pos x="26" y="98"/>
              </a:cxn>
              <a:cxn ang="0">
                <a:pos x="16" y="92"/>
              </a:cxn>
              <a:cxn ang="0">
                <a:pos x="6" y="84"/>
              </a:cxn>
              <a:cxn ang="0">
                <a:pos x="0" y="74"/>
              </a:cxn>
              <a:cxn ang="0">
                <a:pos x="0" y="64"/>
              </a:cxn>
              <a:cxn ang="0">
                <a:pos x="0" y="54"/>
              </a:cxn>
              <a:cxn ang="0">
                <a:pos x="6" y="42"/>
              </a:cxn>
              <a:cxn ang="0">
                <a:pos x="16" y="32"/>
              </a:cxn>
              <a:cxn ang="0">
                <a:pos x="26" y="22"/>
              </a:cxn>
              <a:cxn ang="0">
                <a:pos x="40" y="12"/>
              </a:cxn>
              <a:cxn ang="0">
                <a:pos x="56" y="6"/>
              </a:cxn>
              <a:cxn ang="0">
                <a:pos x="74" y="2"/>
              </a:cxn>
              <a:cxn ang="0">
                <a:pos x="94" y="0"/>
              </a:cxn>
            </a:cxnLst>
            <a:rect l="0" t="0" r="r" b="b"/>
            <a:pathLst>
              <a:path w="186" h="114">
                <a:moveTo>
                  <a:pt x="94" y="0"/>
                </a:moveTo>
                <a:lnTo>
                  <a:pt x="112" y="2"/>
                </a:lnTo>
                <a:lnTo>
                  <a:pt x="130" y="6"/>
                </a:lnTo>
                <a:lnTo>
                  <a:pt x="146" y="12"/>
                </a:lnTo>
                <a:lnTo>
                  <a:pt x="160" y="22"/>
                </a:lnTo>
                <a:lnTo>
                  <a:pt x="170" y="32"/>
                </a:lnTo>
                <a:lnTo>
                  <a:pt x="180" y="42"/>
                </a:lnTo>
                <a:lnTo>
                  <a:pt x="186" y="54"/>
                </a:lnTo>
                <a:lnTo>
                  <a:pt x="186" y="64"/>
                </a:lnTo>
                <a:lnTo>
                  <a:pt x="186" y="74"/>
                </a:lnTo>
                <a:lnTo>
                  <a:pt x="180" y="84"/>
                </a:lnTo>
                <a:lnTo>
                  <a:pt x="170" y="92"/>
                </a:lnTo>
                <a:lnTo>
                  <a:pt x="160" y="98"/>
                </a:lnTo>
                <a:lnTo>
                  <a:pt x="146" y="104"/>
                </a:lnTo>
                <a:lnTo>
                  <a:pt x="130" y="110"/>
                </a:lnTo>
                <a:lnTo>
                  <a:pt x="112" y="112"/>
                </a:lnTo>
                <a:lnTo>
                  <a:pt x="94" y="114"/>
                </a:lnTo>
                <a:lnTo>
                  <a:pt x="74" y="112"/>
                </a:lnTo>
                <a:lnTo>
                  <a:pt x="56" y="110"/>
                </a:lnTo>
                <a:lnTo>
                  <a:pt x="40" y="104"/>
                </a:lnTo>
                <a:lnTo>
                  <a:pt x="26" y="98"/>
                </a:lnTo>
                <a:lnTo>
                  <a:pt x="16" y="92"/>
                </a:lnTo>
                <a:lnTo>
                  <a:pt x="6" y="84"/>
                </a:lnTo>
                <a:lnTo>
                  <a:pt x="0" y="74"/>
                </a:lnTo>
                <a:lnTo>
                  <a:pt x="0" y="64"/>
                </a:lnTo>
                <a:lnTo>
                  <a:pt x="0" y="54"/>
                </a:lnTo>
                <a:lnTo>
                  <a:pt x="6" y="42"/>
                </a:lnTo>
                <a:lnTo>
                  <a:pt x="16" y="32"/>
                </a:lnTo>
                <a:lnTo>
                  <a:pt x="26" y="22"/>
                </a:lnTo>
                <a:lnTo>
                  <a:pt x="40" y="12"/>
                </a:lnTo>
                <a:lnTo>
                  <a:pt x="56" y="6"/>
                </a:lnTo>
                <a:lnTo>
                  <a:pt x="74" y="2"/>
                </a:lnTo>
                <a:lnTo>
                  <a:pt x="94" y="0"/>
                </a:lnTo>
                <a:close/>
              </a:path>
            </a:pathLst>
          </a:custGeom>
          <a:solidFill>
            <a:srgbClr val="F55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83" name="Freeform 127"/>
          <p:cNvSpPr>
            <a:spLocks/>
          </p:cNvSpPr>
          <p:nvPr/>
        </p:nvSpPr>
        <p:spPr bwMode="auto">
          <a:xfrm>
            <a:off x="5095875" y="4121150"/>
            <a:ext cx="269875" cy="165100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102" y="2"/>
              </a:cxn>
              <a:cxn ang="0">
                <a:pos x="118" y="6"/>
              </a:cxn>
              <a:cxn ang="0">
                <a:pos x="132" y="12"/>
              </a:cxn>
              <a:cxn ang="0">
                <a:pos x="146" y="20"/>
              </a:cxn>
              <a:cxn ang="0">
                <a:pos x="156" y="30"/>
              </a:cxn>
              <a:cxn ang="0">
                <a:pos x="164" y="40"/>
              </a:cxn>
              <a:cxn ang="0">
                <a:pos x="168" y="50"/>
              </a:cxn>
              <a:cxn ang="0">
                <a:pos x="170" y="58"/>
              </a:cxn>
              <a:cxn ang="0">
                <a:pos x="168" y="68"/>
              </a:cxn>
              <a:cxn ang="0">
                <a:pos x="164" y="76"/>
              </a:cxn>
              <a:cxn ang="0">
                <a:pos x="156" y="84"/>
              </a:cxn>
              <a:cxn ang="0">
                <a:pos x="146" y="90"/>
              </a:cxn>
              <a:cxn ang="0">
                <a:pos x="132" y="96"/>
              </a:cxn>
              <a:cxn ang="0">
                <a:pos x="118" y="100"/>
              </a:cxn>
              <a:cxn ang="0">
                <a:pos x="102" y="102"/>
              </a:cxn>
              <a:cxn ang="0">
                <a:pos x="86" y="104"/>
              </a:cxn>
              <a:cxn ang="0">
                <a:pos x="68" y="102"/>
              </a:cxn>
              <a:cxn ang="0">
                <a:pos x="52" y="100"/>
              </a:cxn>
              <a:cxn ang="0">
                <a:pos x="38" y="96"/>
              </a:cxn>
              <a:cxn ang="0">
                <a:pos x="24" y="90"/>
              </a:cxn>
              <a:cxn ang="0">
                <a:pos x="14" y="84"/>
              </a:cxn>
              <a:cxn ang="0">
                <a:pos x="6" y="76"/>
              </a:cxn>
              <a:cxn ang="0">
                <a:pos x="2" y="68"/>
              </a:cxn>
              <a:cxn ang="0">
                <a:pos x="0" y="58"/>
              </a:cxn>
              <a:cxn ang="0">
                <a:pos x="2" y="50"/>
              </a:cxn>
              <a:cxn ang="0">
                <a:pos x="6" y="40"/>
              </a:cxn>
              <a:cxn ang="0">
                <a:pos x="14" y="30"/>
              </a:cxn>
              <a:cxn ang="0">
                <a:pos x="24" y="20"/>
              </a:cxn>
              <a:cxn ang="0">
                <a:pos x="38" y="12"/>
              </a:cxn>
              <a:cxn ang="0">
                <a:pos x="52" y="6"/>
              </a:cxn>
              <a:cxn ang="0">
                <a:pos x="68" y="2"/>
              </a:cxn>
              <a:cxn ang="0">
                <a:pos x="86" y="0"/>
              </a:cxn>
            </a:cxnLst>
            <a:rect l="0" t="0" r="r" b="b"/>
            <a:pathLst>
              <a:path w="170" h="104">
                <a:moveTo>
                  <a:pt x="86" y="0"/>
                </a:moveTo>
                <a:lnTo>
                  <a:pt x="102" y="2"/>
                </a:lnTo>
                <a:lnTo>
                  <a:pt x="118" y="6"/>
                </a:lnTo>
                <a:lnTo>
                  <a:pt x="132" y="12"/>
                </a:lnTo>
                <a:lnTo>
                  <a:pt x="146" y="20"/>
                </a:lnTo>
                <a:lnTo>
                  <a:pt x="156" y="30"/>
                </a:lnTo>
                <a:lnTo>
                  <a:pt x="164" y="40"/>
                </a:lnTo>
                <a:lnTo>
                  <a:pt x="168" y="50"/>
                </a:lnTo>
                <a:lnTo>
                  <a:pt x="170" y="58"/>
                </a:lnTo>
                <a:lnTo>
                  <a:pt x="168" y="68"/>
                </a:lnTo>
                <a:lnTo>
                  <a:pt x="164" y="76"/>
                </a:lnTo>
                <a:lnTo>
                  <a:pt x="156" y="84"/>
                </a:lnTo>
                <a:lnTo>
                  <a:pt x="146" y="90"/>
                </a:lnTo>
                <a:lnTo>
                  <a:pt x="132" y="96"/>
                </a:lnTo>
                <a:lnTo>
                  <a:pt x="118" y="100"/>
                </a:lnTo>
                <a:lnTo>
                  <a:pt x="102" y="102"/>
                </a:lnTo>
                <a:lnTo>
                  <a:pt x="86" y="104"/>
                </a:lnTo>
                <a:lnTo>
                  <a:pt x="68" y="102"/>
                </a:lnTo>
                <a:lnTo>
                  <a:pt x="52" y="100"/>
                </a:lnTo>
                <a:lnTo>
                  <a:pt x="38" y="96"/>
                </a:lnTo>
                <a:lnTo>
                  <a:pt x="24" y="90"/>
                </a:lnTo>
                <a:lnTo>
                  <a:pt x="14" y="84"/>
                </a:lnTo>
                <a:lnTo>
                  <a:pt x="6" y="76"/>
                </a:lnTo>
                <a:lnTo>
                  <a:pt x="2" y="68"/>
                </a:lnTo>
                <a:lnTo>
                  <a:pt x="0" y="58"/>
                </a:lnTo>
                <a:lnTo>
                  <a:pt x="2" y="50"/>
                </a:lnTo>
                <a:lnTo>
                  <a:pt x="6" y="40"/>
                </a:lnTo>
                <a:lnTo>
                  <a:pt x="14" y="30"/>
                </a:lnTo>
                <a:lnTo>
                  <a:pt x="24" y="20"/>
                </a:lnTo>
                <a:lnTo>
                  <a:pt x="38" y="12"/>
                </a:lnTo>
                <a:lnTo>
                  <a:pt x="52" y="6"/>
                </a:lnTo>
                <a:lnTo>
                  <a:pt x="68" y="2"/>
                </a:lnTo>
                <a:lnTo>
                  <a:pt x="86" y="0"/>
                </a:lnTo>
                <a:close/>
              </a:path>
            </a:pathLst>
          </a:custGeom>
          <a:solidFill>
            <a:srgbClr val="F66C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84" name="Freeform 128"/>
          <p:cNvSpPr>
            <a:spLocks/>
          </p:cNvSpPr>
          <p:nvPr/>
        </p:nvSpPr>
        <p:spPr bwMode="auto">
          <a:xfrm>
            <a:off x="5111750" y="4124325"/>
            <a:ext cx="241300" cy="146050"/>
          </a:xfrm>
          <a:custGeom>
            <a:avLst/>
            <a:gdLst/>
            <a:ahLst/>
            <a:cxnLst>
              <a:cxn ang="0">
                <a:pos x="76" y="0"/>
              </a:cxn>
              <a:cxn ang="0">
                <a:pos x="90" y="0"/>
              </a:cxn>
              <a:cxn ang="0">
                <a:pos x="104" y="4"/>
              </a:cxn>
              <a:cxn ang="0">
                <a:pos x="118" y="10"/>
              </a:cxn>
              <a:cxn ang="0">
                <a:pos x="130" y="18"/>
              </a:cxn>
              <a:cxn ang="0">
                <a:pos x="138" y="26"/>
              </a:cxn>
              <a:cxn ang="0">
                <a:pos x="146" y="34"/>
              </a:cxn>
              <a:cxn ang="0">
                <a:pos x="150" y="42"/>
              </a:cxn>
              <a:cxn ang="0">
                <a:pos x="152" y="52"/>
              </a:cxn>
              <a:cxn ang="0">
                <a:pos x="150" y="60"/>
              </a:cxn>
              <a:cxn ang="0">
                <a:pos x="146" y="66"/>
              </a:cxn>
              <a:cxn ang="0">
                <a:pos x="138" y="74"/>
              </a:cxn>
              <a:cxn ang="0">
                <a:pos x="130" y="80"/>
              </a:cxn>
              <a:cxn ang="0">
                <a:pos x="118" y="84"/>
              </a:cxn>
              <a:cxn ang="0">
                <a:pos x="104" y="88"/>
              </a:cxn>
              <a:cxn ang="0">
                <a:pos x="90" y="90"/>
              </a:cxn>
              <a:cxn ang="0">
                <a:pos x="76" y="92"/>
              </a:cxn>
              <a:cxn ang="0">
                <a:pos x="60" y="90"/>
              </a:cxn>
              <a:cxn ang="0">
                <a:pos x="46" y="88"/>
              </a:cxn>
              <a:cxn ang="0">
                <a:pos x="32" y="84"/>
              </a:cxn>
              <a:cxn ang="0">
                <a:pos x="22" y="80"/>
              </a:cxn>
              <a:cxn ang="0">
                <a:pos x="12" y="74"/>
              </a:cxn>
              <a:cxn ang="0">
                <a:pos x="6" y="66"/>
              </a:cxn>
              <a:cxn ang="0">
                <a:pos x="0" y="60"/>
              </a:cxn>
              <a:cxn ang="0">
                <a:pos x="0" y="52"/>
              </a:cxn>
              <a:cxn ang="0">
                <a:pos x="0" y="42"/>
              </a:cxn>
              <a:cxn ang="0">
                <a:pos x="6" y="34"/>
              </a:cxn>
              <a:cxn ang="0">
                <a:pos x="12" y="26"/>
              </a:cxn>
              <a:cxn ang="0">
                <a:pos x="22" y="18"/>
              </a:cxn>
              <a:cxn ang="0">
                <a:pos x="32" y="10"/>
              </a:cxn>
              <a:cxn ang="0">
                <a:pos x="46" y="4"/>
              </a:cxn>
              <a:cxn ang="0">
                <a:pos x="60" y="0"/>
              </a:cxn>
              <a:cxn ang="0">
                <a:pos x="76" y="0"/>
              </a:cxn>
            </a:cxnLst>
            <a:rect l="0" t="0" r="r" b="b"/>
            <a:pathLst>
              <a:path w="152" h="92">
                <a:moveTo>
                  <a:pt x="76" y="0"/>
                </a:moveTo>
                <a:lnTo>
                  <a:pt x="90" y="0"/>
                </a:lnTo>
                <a:lnTo>
                  <a:pt x="104" y="4"/>
                </a:lnTo>
                <a:lnTo>
                  <a:pt x="118" y="10"/>
                </a:lnTo>
                <a:lnTo>
                  <a:pt x="130" y="18"/>
                </a:lnTo>
                <a:lnTo>
                  <a:pt x="138" y="26"/>
                </a:lnTo>
                <a:lnTo>
                  <a:pt x="146" y="34"/>
                </a:lnTo>
                <a:lnTo>
                  <a:pt x="150" y="42"/>
                </a:lnTo>
                <a:lnTo>
                  <a:pt x="152" y="52"/>
                </a:lnTo>
                <a:lnTo>
                  <a:pt x="150" y="60"/>
                </a:lnTo>
                <a:lnTo>
                  <a:pt x="146" y="66"/>
                </a:lnTo>
                <a:lnTo>
                  <a:pt x="138" y="74"/>
                </a:lnTo>
                <a:lnTo>
                  <a:pt x="130" y="80"/>
                </a:lnTo>
                <a:lnTo>
                  <a:pt x="118" y="84"/>
                </a:lnTo>
                <a:lnTo>
                  <a:pt x="104" y="88"/>
                </a:lnTo>
                <a:lnTo>
                  <a:pt x="90" y="90"/>
                </a:lnTo>
                <a:lnTo>
                  <a:pt x="76" y="92"/>
                </a:lnTo>
                <a:lnTo>
                  <a:pt x="60" y="90"/>
                </a:lnTo>
                <a:lnTo>
                  <a:pt x="46" y="88"/>
                </a:lnTo>
                <a:lnTo>
                  <a:pt x="32" y="84"/>
                </a:lnTo>
                <a:lnTo>
                  <a:pt x="22" y="80"/>
                </a:lnTo>
                <a:lnTo>
                  <a:pt x="12" y="74"/>
                </a:lnTo>
                <a:lnTo>
                  <a:pt x="6" y="66"/>
                </a:lnTo>
                <a:lnTo>
                  <a:pt x="0" y="60"/>
                </a:lnTo>
                <a:lnTo>
                  <a:pt x="0" y="52"/>
                </a:lnTo>
                <a:lnTo>
                  <a:pt x="0" y="42"/>
                </a:lnTo>
                <a:lnTo>
                  <a:pt x="6" y="34"/>
                </a:lnTo>
                <a:lnTo>
                  <a:pt x="12" y="26"/>
                </a:lnTo>
                <a:lnTo>
                  <a:pt x="22" y="18"/>
                </a:lnTo>
                <a:lnTo>
                  <a:pt x="32" y="10"/>
                </a:lnTo>
                <a:lnTo>
                  <a:pt x="46" y="4"/>
                </a:lnTo>
                <a:lnTo>
                  <a:pt x="60" y="0"/>
                </a:lnTo>
                <a:lnTo>
                  <a:pt x="76" y="0"/>
                </a:lnTo>
                <a:close/>
              </a:path>
            </a:pathLst>
          </a:custGeom>
          <a:solidFill>
            <a:srgbClr val="F781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85" name="Freeform 129"/>
          <p:cNvSpPr>
            <a:spLocks/>
          </p:cNvSpPr>
          <p:nvPr/>
        </p:nvSpPr>
        <p:spPr bwMode="auto">
          <a:xfrm>
            <a:off x="5124450" y="4124325"/>
            <a:ext cx="212725" cy="130175"/>
          </a:xfrm>
          <a:custGeom>
            <a:avLst/>
            <a:gdLst/>
            <a:ahLst/>
            <a:cxnLst>
              <a:cxn ang="0">
                <a:pos x="68" y="0"/>
              </a:cxn>
              <a:cxn ang="0">
                <a:pos x="80" y="2"/>
              </a:cxn>
              <a:cxn ang="0">
                <a:pos x="94" y="4"/>
              </a:cxn>
              <a:cxn ang="0">
                <a:pos x="104" y="10"/>
              </a:cxn>
              <a:cxn ang="0">
                <a:pos x="114" y="16"/>
              </a:cxn>
              <a:cxn ang="0">
                <a:pos x="124" y="22"/>
              </a:cxn>
              <a:cxn ang="0">
                <a:pos x="130" y="30"/>
              </a:cxn>
              <a:cxn ang="0">
                <a:pos x="134" y="38"/>
              </a:cxn>
              <a:cxn ang="0">
                <a:pos x="134" y="46"/>
              </a:cxn>
              <a:cxn ang="0">
                <a:pos x="134" y="54"/>
              </a:cxn>
              <a:cxn ang="0">
                <a:pos x="130" y="60"/>
              </a:cxn>
              <a:cxn ang="0">
                <a:pos x="124" y="66"/>
              </a:cxn>
              <a:cxn ang="0">
                <a:pos x="114" y="70"/>
              </a:cxn>
              <a:cxn ang="0">
                <a:pos x="104" y="76"/>
              </a:cxn>
              <a:cxn ang="0">
                <a:pos x="94" y="78"/>
              </a:cxn>
              <a:cxn ang="0">
                <a:pos x="80" y="80"/>
              </a:cxn>
              <a:cxn ang="0">
                <a:pos x="68" y="82"/>
              </a:cxn>
              <a:cxn ang="0">
                <a:pos x="54" y="80"/>
              </a:cxn>
              <a:cxn ang="0">
                <a:pos x="42" y="78"/>
              </a:cxn>
              <a:cxn ang="0">
                <a:pos x="30" y="76"/>
              </a:cxn>
              <a:cxn ang="0">
                <a:pos x="20" y="70"/>
              </a:cxn>
              <a:cxn ang="0">
                <a:pos x="12" y="66"/>
              </a:cxn>
              <a:cxn ang="0">
                <a:pos x="6" y="60"/>
              </a:cxn>
              <a:cxn ang="0">
                <a:pos x="2" y="54"/>
              </a:cxn>
              <a:cxn ang="0">
                <a:pos x="0" y="46"/>
              </a:cxn>
              <a:cxn ang="0">
                <a:pos x="2" y="38"/>
              </a:cxn>
              <a:cxn ang="0">
                <a:pos x="6" y="30"/>
              </a:cxn>
              <a:cxn ang="0">
                <a:pos x="12" y="22"/>
              </a:cxn>
              <a:cxn ang="0">
                <a:pos x="20" y="16"/>
              </a:cxn>
              <a:cxn ang="0">
                <a:pos x="30" y="10"/>
              </a:cxn>
              <a:cxn ang="0">
                <a:pos x="42" y="4"/>
              </a:cxn>
              <a:cxn ang="0">
                <a:pos x="54" y="2"/>
              </a:cxn>
              <a:cxn ang="0">
                <a:pos x="68" y="0"/>
              </a:cxn>
            </a:cxnLst>
            <a:rect l="0" t="0" r="r" b="b"/>
            <a:pathLst>
              <a:path w="134" h="82">
                <a:moveTo>
                  <a:pt x="68" y="0"/>
                </a:moveTo>
                <a:lnTo>
                  <a:pt x="80" y="2"/>
                </a:lnTo>
                <a:lnTo>
                  <a:pt x="94" y="4"/>
                </a:lnTo>
                <a:lnTo>
                  <a:pt x="104" y="10"/>
                </a:lnTo>
                <a:lnTo>
                  <a:pt x="114" y="16"/>
                </a:lnTo>
                <a:lnTo>
                  <a:pt x="124" y="22"/>
                </a:lnTo>
                <a:lnTo>
                  <a:pt x="130" y="30"/>
                </a:lnTo>
                <a:lnTo>
                  <a:pt x="134" y="38"/>
                </a:lnTo>
                <a:lnTo>
                  <a:pt x="134" y="46"/>
                </a:lnTo>
                <a:lnTo>
                  <a:pt x="134" y="54"/>
                </a:lnTo>
                <a:lnTo>
                  <a:pt x="130" y="60"/>
                </a:lnTo>
                <a:lnTo>
                  <a:pt x="124" y="66"/>
                </a:lnTo>
                <a:lnTo>
                  <a:pt x="114" y="70"/>
                </a:lnTo>
                <a:lnTo>
                  <a:pt x="104" y="76"/>
                </a:lnTo>
                <a:lnTo>
                  <a:pt x="94" y="78"/>
                </a:lnTo>
                <a:lnTo>
                  <a:pt x="80" y="80"/>
                </a:lnTo>
                <a:lnTo>
                  <a:pt x="68" y="82"/>
                </a:lnTo>
                <a:lnTo>
                  <a:pt x="54" y="80"/>
                </a:lnTo>
                <a:lnTo>
                  <a:pt x="42" y="78"/>
                </a:lnTo>
                <a:lnTo>
                  <a:pt x="30" y="76"/>
                </a:lnTo>
                <a:lnTo>
                  <a:pt x="20" y="70"/>
                </a:lnTo>
                <a:lnTo>
                  <a:pt x="12" y="66"/>
                </a:lnTo>
                <a:lnTo>
                  <a:pt x="6" y="60"/>
                </a:lnTo>
                <a:lnTo>
                  <a:pt x="2" y="54"/>
                </a:lnTo>
                <a:lnTo>
                  <a:pt x="0" y="46"/>
                </a:lnTo>
                <a:lnTo>
                  <a:pt x="2" y="38"/>
                </a:lnTo>
                <a:lnTo>
                  <a:pt x="6" y="30"/>
                </a:lnTo>
                <a:lnTo>
                  <a:pt x="12" y="22"/>
                </a:lnTo>
                <a:lnTo>
                  <a:pt x="20" y="16"/>
                </a:lnTo>
                <a:lnTo>
                  <a:pt x="30" y="10"/>
                </a:lnTo>
                <a:lnTo>
                  <a:pt x="42" y="4"/>
                </a:lnTo>
                <a:lnTo>
                  <a:pt x="54" y="2"/>
                </a:lnTo>
                <a:lnTo>
                  <a:pt x="68" y="0"/>
                </a:lnTo>
                <a:close/>
              </a:path>
            </a:pathLst>
          </a:custGeom>
          <a:solidFill>
            <a:srgbClr val="F997C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86" name="Freeform 130"/>
          <p:cNvSpPr>
            <a:spLocks/>
          </p:cNvSpPr>
          <p:nvPr/>
        </p:nvSpPr>
        <p:spPr bwMode="auto">
          <a:xfrm>
            <a:off x="5140325" y="4124325"/>
            <a:ext cx="184150" cy="114300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70" y="2"/>
              </a:cxn>
              <a:cxn ang="0">
                <a:pos x="80" y="4"/>
              </a:cxn>
              <a:cxn ang="0">
                <a:pos x="90" y="8"/>
              </a:cxn>
              <a:cxn ang="0">
                <a:pos x="98" y="14"/>
              </a:cxn>
              <a:cxn ang="0">
                <a:pos x="106" y="20"/>
              </a:cxn>
              <a:cxn ang="0">
                <a:pos x="112" y="28"/>
              </a:cxn>
              <a:cxn ang="0">
                <a:pos x="114" y="34"/>
              </a:cxn>
              <a:cxn ang="0">
                <a:pos x="116" y="40"/>
              </a:cxn>
              <a:cxn ang="0">
                <a:pos x="114" y="46"/>
              </a:cxn>
              <a:cxn ang="0">
                <a:pos x="112" y="52"/>
              </a:cxn>
              <a:cxn ang="0">
                <a:pos x="106" y="58"/>
              </a:cxn>
              <a:cxn ang="0">
                <a:pos x="98" y="62"/>
              </a:cxn>
              <a:cxn ang="0">
                <a:pos x="90" y="66"/>
              </a:cxn>
              <a:cxn ang="0">
                <a:pos x="80" y="68"/>
              </a:cxn>
              <a:cxn ang="0">
                <a:pos x="70" y="70"/>
              </a:cxn>
              <a:cxn ang="0">
                <a:pos x="58" y="72"/>
              </a:cxn>
              <a:cxn ang="0">
                <a:pos x="46" y="70"/>
              </a:cxn>
              <a:cxn ang="0">
                <a:pos x="34" y="68"/>
              </a:cxn>
              <a:cxn ang="0">
                <a:pos x="24" y="66"/>
              </a:cxn>
              <a:cxn ang="0">
                <a:pos x="16" y="62"/>
              </a:cxn>
              <a:cxn ang="0">
                <a:pos x="8" y="58"/>
              </a:cxn>
              <a:cxn ang="0">
                <a:pos x="4" y="52"/>
              </a:cxn>
              <a:cxn ang="0">
                <a:pos x="0" y="46"/>
              </a:cxn>
              <a:cxn ang="0">
                <a:pos x="0" y="40"/>
              </a:cxn>
              <a:cxn ang="0">
                <a:pos x="0" y="34"/>
              </a:cxn>
              <a:cxn ang="0">
                <a:pos x="4" y="28"/>
              </a:cxn>
              <a:cxn ang="0">
                <a:pos x="8" y="20"/>
              </a:cxn>
              <a:cxn ang="0">
                <a:pos x="16" y="14"/>
              </a:cxn>
              <a:cxn ang="0">
                <a:pos x="24" y="8"/>
              </a:cxn>
              <a:cxn ang="0">
                <a:pos x="34" y="4"/>
              </a:cxn>
              <a:cxn ang="0">
                <a:pos x="46" y="2"/>
              </a:cxn>
              <a:cxn ang="0">
                <a:pos x="58" y="0"/>
              </a:cxn>
            </a:cxnLst>
            <a:rect l="0" t="0" r="r" b="b"/>
            <a:pathLst>
              <a:path w="116" h="72">
                <a:moveTo>
                  <a:pt x="58" y="0"/>
                </a:moveTo>
                <a:lnTo>
                  <a:pt x="70" y="2"/>
                </a:lnTo>
                <a:lnTo>
                  <a:pt x="80" y="4"/>
                </a:lnTo>
                <a:lnTo>
                  <a:pt x="90" y="8"/>
                </a:lnTo>
                <a:lnTo>
                  <a:pt x="98" y="14"/>
                </a:lnTo>
                <a:lnTo>
                  <a:pt x="106" y="20"/>
                </a:lnTo>
                <a:lnTo>
                  <a:pt x="112" y="28"/>
                </a:lnTo>
                <a:lnTo>
                  <a:pt x="114" y="34"/>
                </a:lnTo>
                <a:lnTo>
                  <a:pt x="116" y="40"/>
                </a:lnTo>
                <a:lnTo>
                  <a:pt x="114" y="46"/>
                </a:lnTo>
                <a:lnTo>
                  <a:pt x="112" y="52"/>
                </a:lnTo>
                <a:lnTo>
                  <a:pt x="106" y="58"/>
                </a:lnTo>
                <a:lnTo>
                  <a:pt x="98" y="62"/>
                </a:lnTo>
                <a:lnTo>
                  <a:pt x="90" y="66"/>
                </a:lnTo>
                <a:lnTo>
                  <a:pt x="80" y="68"/>
                </a:lnTo>
                <a:lnTo>
                  <a:pt x="70" y="70"/>
                </a:lnTo>
                <a:lnTo>
                  <a:pt x="58" y="72"/>
                </a:lnTo>
                <a:lnTo>
                  <a:pt x="46" y="70"/>
                </a:lnTo>
                <a:lnTo>
                  <a:pt x="34" y="68"/>
                </a:lnTo>
                <a:lnTo>
                  <a:pt x="24" y="66"/>
                </a:lnTo>
                <a:lnTo>
                  <a:pt x="16" y="62"/>
                </a:lnTo>
                <a:lnTo>
                  <a:pt x="8" y="58"/>
                </a:lnTo>
                <a:lnTo>
                  <a:pt x="4" y="52"/>
                </a:lnTo>
                <a:lnTo>
                  <a:pt x="0" y="46"/>
                </a:lnTo>
                <a:lnTo>
                  <a:pt x="0" y="40"/>
                </a:lnTo>
                <a:lnTo>
                  <a:pt x="0" y="34"/>
                </a:lnTo>
                <a:lnTo>
                  <a:pt x="4" y="28"/>
                </a:lnTo>
                <a:lnTo>
                  <a:pt x="8" y="20"/>
                </a:lnTo>
                <a:lnTo>
                  <a:pt x="16" y="14"/>
                </a:lnTo>
                <a:lnTo>
                  <a:pt x="24" y="8"/>
                </a:lnTo>
                <a:lnTo>
                  <a:pt x="34" y="4"/>
                </a:lnTo>
                <a:lnTo>
                  <a:pt x="46" y="2"/>
                </a:lnTo>
                <a:lnTo>
                  <a:pt x="58" y="0"/>
                </a:lnTo>
                <a:close/>
              </a:path>
            </a:pathLst>
          </a:custGeom>
          <a:solidFill>
            <a:srgbClr val="FAABD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87" name="Freeform 131"/>
          <p:cNvSpPr>
            <a:spLocks/>
          </p:cNvSpPr>
          <p:nvPr/>
        </p:nvSpPr>
        <p:spPr bwMode="auto">
          <a:xfrm>
            <a:off x="5153025" y="4127500"/>
            <a:ext cx="158750" cy="95250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60" y="0"/>
              </a:cxn>
              <a:cxn ang="0">
                <a:pos x="68" y="2"/>
              </a:cxn>
              <a:cxn ang="0">
                <a:pos x="78" y="6"/>
              </a:cxn>
              <a:cxn ang="0">
                <a:pos x="84" y="12"/>
              </a:cxn>
              <a:cxn ang="0">
                <a:pos x="90" y="16"/>
              </a:cxn>
              <a:cxn ang="0">
                <a:pos x="96" y="22"/>
              </a:cxn>
              <a:cxn ang="0">
                <a:pos x="98" y="28"/>
              </a:cxn>
              <a:cxn ang="0">
                <a:pos x="100" y="34"/>
              </a:cxn>
              <a:cxn ang="0">
                <a:pos x="98" y="38"/>
              </a:cxn>
              <a:cxn ang="0">
                <a:pos x="96" y="44"/>
              </a:cxn>
              <a:cxn ang="0">
                <a:pos x="90" y="48"/>
              </a:cxn>
              <a:cxn ang="0">
                <a:pos x="84" y="52"/>
              </a:cxn>
              <a:cxn ang="0">
                <a:pos x="68" y="58"/>
              </a:cxn>
              <a:cxn ang="0">
                <a:pos x="50" y="60"/>
              </a:cxn>
              <a:cxn ang="0">
                <a:pos x="30" y="58"/>
              </a:cxn>
              <a:cxn ang="0">
                <a:pos x="14" y="52"/>
              </a:cxn>
              <a:cxn ang="0">
                <a:pos x="8" y="48"/>
              </a:cxn>
              <a:cxn ang="0">
                <a:pos x="4" y="44"/>
              </a:cxn>
              <a:cxn ang="0">
                <a:pos x="2" y="38"/>
              </a:cxn>
              <a:cxn ang="0">
                <a:pos x="0" y="34"/>
              </a:cxn>
              <a:cxn ang="0">
                <a:pos x="2" y="28"/>
              </a:cxn>
              <a:cxn ang="0">
                <a:pos x="4" y="22"/>
              </a:cxn>
              <a:cxn ang="0">
                <a:pos x="8" y="16"/>
              </a:cxn>
              <a:cxn ang="0">
                <a:pos x="14" y="12"/>
              </a:cxn>
              <a:cxn ang="0">
                <a:pos x="22" y="6"/>
              </a:cxn>
              <a:cxn ang="0">
                <a:pos x="30" y="2"/>
              </a:cxn>
              <a:cxn ang="0">
                <a:pos x="40" y="0"/>
              </a:cxn>
              <a:cxn ang="0">
                <a:pos x="50" y="0"/>
              </a:cxn>
            </a:cxnLst>
            <a:rect l="0" t="0" r="r" b="b"/>
            <a:pathLst>
              <a:path w="100" h="60">
                <a:moveTo>
                  <a:pt x="50" y="0"/>
                </a:moveTo>
                <a:lnTo>
                  <a:pt x="60" y="0"/>
                </a:lnTo>
                <a:lnTo>
                  <a:pt x="68" y="2"/>
                </a:lnTo>
                <a:lnTo>
                  <a:pt x="78" y="6"/>
                </a:lnTo>
                <a:lnTo>
                  <a:pt x="84" y="12"/>
                </a:lnTo>
                <a:lnTo>
                  <a:pt x="90" y="16"/>
                </a:lnTo>
                <a:lnTo>
                  <a:pt x="96" y="22"/>
                </a:lnTo>
                <a:lnTo>
                  <a:pt x="98" y="28"/>
                </a:lnTo>
                <a:lnTo>
                  <a:pt x="100" y="34"/>
                </a:lnTo>
                <a:lnTo>
                  <a:pt x="98" y="38"/>
                </a:lnTo>
                <a:lnTo>
                  <a:pt x="96" y="44"/>
                </a:lnTo>
                <a:lnTo>
                  <a:pt x="90" y="48"/>
                </a:lnTo>
                <a:lnTo>
                  <a:pt x="84" y="52"/>
                </a:lnTo>
                <a:lnTo>
                  <a:pt x="68" y="58"/>
                </a:lnTo>
                <a:lnTo>
                  <a:pt x="50" y="60"/>
                </a:lnTo>
                <a:lnTo>
                  <a:pt x="30" y="58"/>
                </a:lnTo>
                <a:lnTo>
                  <a:pt x="14" y="52"/>
                </a:lnTo>
                <a:lnTo>
                  <a:pt x="8" y="48"/>
                </a:lnTo>
                <a:lnTo>
                  <a:pt x="4" y="44"/>
                </a:lnTo>
                <a:lnTo>
                  <a:pt x="2" y="38"/>
                </a:lnTo>
                <a:lnTo>
                  <a:pt x="0" y="34"/>
                </a:lnTo>
                <a:lnTo>
                  <a:pt x="2" y="28"/>
                </a:lnTo>
                <a:lnTo>
                  <a:pt x="4" y="22"/>
                </a:lnTo>
                <a:lnTo>
                  <a:pt x="8" y="16"/>
                </a:lnTo>
                <a:lnTo>
                  <a:pt x="14" y="12"/>
                </a:lnTo>
                <a:lnTo>
                  <a:pt x="22" y="6"/>
                </a:lnTo>
                <a:lnTo>
                  <a:pt x="30" y="2"/>
                </a:lnTo>
                <a:lnTo>
                  <a:pt x="40" y="0"/>
                </a:lnTo>
                <a:lnTo>
                  <a:pt x="50" y="0"/>
                </a:lnTo>
                <a:close/>
              </a:path>
            </a:pathLst>
          </a:custGeom>
          <a:solidFill>
            <a:srgbClr val="FBC0D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88" name="Freeform 132"/>
          <p:cNvSpPr>
            <a:spLocks/>
          </p:cNvSpPr>
          <p:nvPr/>
        </p:nvSpPr>
        <p:spPr bwMode="auto">
          <a:xfrm>
            <a:off x="5168900" y="4127500"/>
            <a:ext cx="127000" cy="79375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48" y="0"/>
              </a:cxn>
              <a:cxn ang="0">
                <a:pos x="56" y="2"/>
              </a:cxn>
              <a:cxn ang="0">
                <a:pos x="68" y="10"/>
              </a:cxn>
              <a:cxn ang="0">
                <a:pos x="78" y="18"/>
              </a:cxn>
              <a:cxn ang="0">
                <a:pos x="80" y="24"/>
              </a:cxn>
              <a:cxn ang="0">
                <a:pos x="80" y="28"/>
              </a:cxn>
              <a:cxn ang="0">
                <a:pos x="80" y="32"/>
              </a:cxn>
              <a:cxn ang="0">
                <a:pos x="78" y="36"/>
              </a:cxn>
              <a:cxn ang="0">
                <a:pos x="68" y="44"/>
              </a:cxn>
              <a:cxn ang="0">
                <a:pos x="56" y="48"/>
              </a:cxn>
              <a:cxn ang="0">
                <a:pos x="40" y="50"/>
              </a:cxn>
              <a:cxn ang="0">
                <a:pos x="24" y="48"/>
              </a:cxn>
              <a:cxn ang="0">
                <a:pos x="10" y="44"/>
              </a:cxn>
              <a:cxn ang="0">
                <a:pos x="2" y="36"/>
              </a:cxn>
              <a:cxn ang="0">
                <a:pos x="0" y="32"/>
              </a:cxn>
              <a:cxn ang="0">
                <a:pos x="0" y="28"/>
              </a:cxn>
              <a:cxn ang="0">
                <a:pos x="0" y="24"/>
              </a:cxn>
              <a:cxn ang="0">
                <a:pos x="2" y="18"/>
              </a:cxn>
              <a:cxn ang="0">
                <a:pos x="10" y="10"/>
              </a:cxn>
              <a:cxn ang="0">
                <a:pos x="24" y="2"/>
              </a:cxn>
              <a:cxn ang="0">
                <a:pos x="32" y="0"/>
              </a:cxn>
              <a:cxn ang="0">
                <a:pos x="40" y="0"/>
              </a:cxn>
            </a:cxnLst>
            <a:rect l="0" t="0" r="r" b="b"/>
            <a:pathLst>
              <a:path w="80" h="50">
                <a:moveTo>
                  <a:pt x="40" y="0"/>
                </a:moveTo>
                <a:lnTo>
                  <a:pt x="48" y="0"/>
                </a:lnTo>
                <a:lnTo>
                  <a:pt x="56" y="2"/>
                </a:lnTo>
                <a:lnTo>
                  <a:pt x="68" y="10"/>
                </a:lnTo>
                <a:lnTo>
                  <a:pt x="78" y="18"/>
                </a:lnTo>
                <a:lnTo>
                  <a:pt x="80" y="24"/>
                </a:lnTo>
                <a:lnTo>
                  <a:pt x="80" y="28"/>
                </a:lnTo>
                <a:lnTo>
                  <a:pt x="80" y="32"/>
                </a:lnTo>
                <a:lnTo>
                  <a:pt x="78" y="36"/>
                </a:lnTo>
                <a:lnTo>
                  <a:pt x="68" y="44"/>
                </a:lnTo>
                <a:lnTo>
                  <a:pt x="56" y="48"/>
                </a:lnTo>
                <a:lnTo>
                  <a:pt x="40" y="50"/>
                </a:lnTo>
                <a:lnTo>
                  <a:pt x="24" y="48"/>
                </a:lnTo>
                <a:lnTo>
                  <a:pt x="10" y="44"/>
                </a:lnTo>
                <a:lnTo>
                  <a:pt x="2" y="36"/>
                </a:lnTo>
                <a:lnTo>
                  <a:pt x="0" y="32"/>
                </a:lnTo>
                <a:lnTo>
                  <a:pt x="0" y="28"/>
                </a:lnTo>
                <a:lnTo>
                  <a:pt x="0" y="24"/>
                </a:lnTo>
                <a:lnTo>
                  <a:pt x="2" y="18"/>
                </a:lnTo>
                <a:lnTo>
                  <a:pt x="10" y="10"/>
                </a:lnTo>
                <a:lnTo>
                  <a:pt x="24" y="2"/>
                </a:lnTo>
                <a:lnTo>
                  <a:pt x="32" y="0"/>
                </a:lnTo>
                <a:lnTo>
                  <a:pt x="40" y="0"/>
                </a:lnTo>
                <a:close/>
              </a:path>
            </a:pathLst>
          </a:custGeom>
          <a:solidFill>
            <a:srgbClr val="FDD6E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89" name="Freeform 133"/>
          <p:cNvSpPr>
            <a:spLocks/>
          </p:cNvSpPr>
          <p:nvPr/>
        </p:nvSpPr>
        <p:spPr bwMode="auto">
          <a:xfrm>
            <a:off x="5181600" y="4130675"/>
            <a:ext cx="101600" cy="60325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44" y="2"/>
              </a:cxn>
              <a:cxn ang="0">
                <a:pos x="54" y="6"/>
              </a:cxn>
              <a:cxn ang="0">
                <a:pos x="60" y="14"/>
              </a:cxn>
              <a:cxn ang="0">
                <a:pos x="64" y="20"/>
              </a:cxn>
              <a:cxn ang="0">
                <a:pos x="62" y="24"/>
              </a:cxn>
              <a:cxn ang="0">
                <a:pos x="60" y="28"/>
              </a:cxn>
              <a:cxn ang="0">
                <a:pos x="54" y="32"/>
              </a:cxn>
              <a:cxn ang="0">
                <a:pos x="44" y="36"/>
              </a:cxn>
              <a:cxn ang="0">
                <a:pos x="32" y="38"/>
              </a:cxn>
              <a:cxn ang="0">
                <a:pos x="20" y="36"/>
              </a:cxn>
              <a:cxn ang="0">
                <a:pos x="10" y="32"/>
              </a:cxn>
              <a:cxn ang="0">
                <a:pos x="2" y="28"/>
              </a:cxn>
              <a:cxn ang="0">
                <a:pos x="0" y="24"/>
              </a:cxn>
              <a:cxn ang="0">
                <a:pos x="0" y="20"/>
              </a:cxn>
              <a:cxn ang="0">
                <a:pos x="2" y="14"/>
              </a:cxn>
              <a:cxn ang="0">
                <a:pos x="10" y="6"/>
              </a:cxn>
              <a:cxn ang="0">
                <a:pos x="20" y="2"/>
              </a:cxn>
              <a:cxn ang="0">
                <a:pos x="32" y="0"/>
              </a:cxn>
            </a:cxnLst>
            <a:rect l="0" t="0" r="r" b="b"/>
            <a:pathLst>
              <a:path w="64" h="38">
                <a:moveTo>
                  <a:pt x="32" y="0"/>
                </a:moveTo>
                <a:lnTo>
                  <a:pt x="44" y="2"/>
                </a:lnTo>
                <a:lnTo>
                  <a:pt x="54" y="6"/>
                </a:lnTo>
                <a:lnTo>
                  <a:pt x="60" y="14"/>
                </a:lnTo>
                <a:lnTo>
                  <a:pt x="64" y="20"/>
                </a:lnTo>
                <a:lnTo>
                  <a:pt x="62" y="24"/>
                </a:lnTo>
                <a:lnTo>
                  <a:pt x="60" y="28"/>
                </a:lnTo>
                <a:lnTo>
                  <a:pt x="54" y="32"/>
                </a:lnTo>
                <a:lnTo>
                  <a:pt x="44" y="36"/>
                </a:lnTo>
                <a:lnTo>
                  <a:pt x="32" y="38"/>
                </a:lnTo>
                <a:lnTo>
                  <a:pt x="20" y="36"/>
                </a:lnTo>
                <a:lnTo>
                  <a:pt x="10" y="32"/>
                </a:lnTo>
                <a:lnTo>
                  <a:pt x="2" y="28"/>
                </a:lnTo>
                <a:lnTo>
                  <a:pt x="0" y="24"/>
                </a:lnTo>
                <a:lnTo>
                  <a:pt x="0" y="20"/>
                </a:lnTo>
                <a:lnTo>
                  <a:pt x="2" y="14"/>
                </a:lnTo>
                <a:lnTo>
                  <a:pt x="10" y="6"/>
                </a:lnTo>
                <a:lnTo>
                  <a:pt x="20" y="2"/>
                </a:lnTo>
                <a:lnTo>
                  <a:pt x="32" y="0"/>
                </a:lnTo>
                <a:close/>
              </a:path>
            </a:pathLst>
          </a:custGeom>
          <a:solidFill>
            <a:srgbClr val="FEEAF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90" name="Freeform 134"/>
          <p:cNvSpPr>
            <a:spLocks/>
          </p:cNvSpPr>
          <p:nvPr/>
        </p:nvSpPr>
        <p:spPr bwMode="auto">
          <a:xfrm>
            <a:off x="5194300" y="4130675"/>
            <a:ext cx="73025" cy="44450"/>
          </a:xfrm>
          <a:custGeom>
            <a:avLst/>
            <a:gdLst/>
            <a:ahLst/>
            <a:cxnLst>
              <a:cxn ang="0">
                <a:pos x="24" y="28"/>
              </a:cxn>
              <a:cxn ang="0">
                <a:pos x="32" y="26"/>
              </a:cxn>
              <a:cxn ang="0">
                <a:pos x="40" y="24"/>
              </a:cxn>
              <a:cxn ang="0">
                <a:pos x="44" y="20"/>
              </a:cxn>
              <a:cxn ang="0">
                <a:pos x="46" y="16"/>
              </a:cxn>
              <a:cxn ang="0">
                <a:pos x="44" y="10"/>
              </a:cxn>
              <a:cxn ang="0">
                <a:pos x="40" y="6"/>
              </a:cxn>
              <a:cxn ang="0">
                <a:pos x="32" y="2"/>
              </a:cxn>
              <a:cxn ang="0">
                <a:pos x="24" y="0"/>
              </a:cxn>
              <a:cxn ang="0">
                <a:pos x="14" y="2"/>
              </a:cxn>
              <a:cxn ang="0">
                <a:pos x="8" y="6"/>
              </a:cxn>
              <a:cxn ang="0">
                <a:pos x="2" y="10"/>
              </a:cxn>
              <a:cxn ang="0">
                <a:pos x="0" y="16"/>
              </a:cxn>
              <a:cxn ang="0">
                <a:pos x="2" y="20"/>
              </a:cxn>
              <a:cxn ang="0">
                <a:pos x="8" y="24"/>
              </a:cxn>
              <a:cxn ang="0">
                <a:pos x="14" y="26"/>
              </a:cxn>
              <a:cxn ang="0">
                <a:pos x="24" y="28"/>
              </a:cxn>
            </a:cxnLst>
            <a:rect l="0" t="0" r="r" b="b"/>
            <a:pathLst>
              <a:path w="46" h="28">
                <a:moveTo>
                  <a:pt x="24" y="28"/>
                </a:moveTo>
                <a:lnTo>
                  <a:pt x="32" y="26"/>
                </a:lnTo>
                <a:lnTo>
                  <a:pt x="40" y="24"/>
                </a:lnTo>
                <a:lnTo>
                  <a:pt x="44" y="20"/>
                </a:lnTo>
                <a:lnTo>
                  <a:pt x="46" y="16"/>
                </a:lnTo>
                <a:lnTo>
                  <a:pt x="44" y="10"/>
                </a:lnTo>
                <a:lnTo>
                  <a:pt x="40" y="6"/>
                </a:lnTo>
                <a:lnTo>
                  <a:pt x="32" y="2"/>
                </a:lnTo>
                <a:lnTo>
                  <a:pt x="24" y="0"/>
                </a:lnTo>
                <a:lnTo>
                  <a:pt x="14" y="2"/>
                </a:lnTo>
                <a:lnTo>
                  <a:pt x="8" y="6"/>
                </a:lnTo>
                <a:lnTo>
                  <a:pt x="2" y="10"/>
                </a:lnTo>
                <a:lnTo>
                  <a:pt x="0" y="16"/>
                </a:lnTo>
                <a:lnTo>
                  <a:pt x="2" y="20"/>
                </a:lnTo>
                <a:lnTo>
                  <a:pt x="8" y="24"/>
                </a:lnTo>
                <a:lnTo>
                  <a:pt x="14" y="26"/>
                </a:lnTo>
                <a:lnTo>
                  <a:pt x="24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91" name="Freeform 135"/>
          <p:cNvSpPr>
            <a:spLocks/>
          </p:cNvSpPr>
          <p:nvPr/>
        </p:nvSpPr>
        <p:spPr bwMode="auto">
          <a:xfrm>
            <a:off x="4797425" y="4029075"/>
            <a:ext cx="327025" cy="171450"/>
          </a:xfrm>
          <a:custGeom>
            <a:avLst/>
            <a:gdLst/>
            <a:ahLst/>
            <a:cxnLst>
              <a:cxn ang="0">
                <a:pos x="102" y="108"/>
              </a:cxn>
              <a:cxn ang="0">
                <a:pos x="124" y="106"/>
              </a:cxn>
              <a:cxn ang="0">
                <a:pos x="142" y="104"/>
              </a:cxn>
              <a:cxn ang="0">
                <a:pos x="160" y="98"/>
              </a:cxn>
              <a:cxn ang="0">
                <a:pos x="176" y="92"/>
              </a:cxn>
              <a:cxn ang="0">
                <a:pos x="188" y="84"/>
              </a:cxn>
              <a:cxn ang="0">
                <a:pos x="198" y="74"/>
              </a:cxn>
              <a:cxn ang="0">
                <a:pos x="204" y="64"/>
              </a:cxn>
              <a:cxn ang="0">
                <a:pos x="206" y="54"/>
              </a:cxn>
              <a:cxn ang="0">
                <a:pos x="204" y="42"/>
              </a:cxn>
              <a:cxn ang="0">
                <a:pos x="198" y="32"/>
              </a:cxn>
              <a:cxn ang="0">
                <a:pos x="188" y="24"/>
              </a:cxn>
              <a:cxn ang="0">
                <a:pos x="176" y="16"/>
              </a:cxn>
              <a:cxn ang="0">
                <a:pos x="160" y="10"/>
              </a:cxn>
              <a:cxn ang="0">
                <a:pos x="142" y="4"/>
              </a:cxn>
              <a:cxn ang="0">
                <a:pos x="124" y="2"/>
              </a:cxn>
              <a:cxn ang="0">
                <a:pos x="102" y="0"/>
              </a:cxn>
              <a:cxn ang="0">
                <a:pos x="82" y="2"/>
              </a:cxn>
              <a:cxn ang="0">
                <a:pos x="62" y="4"/>
              </a:cxn>
              <a:cxn ang="0">
                <a:pos x="46" y="10"/>
              </a:cxn>
              <a:cxn ang="0">
                <a:pos x="30" y="16"/>
              </a:cxn>
              <a:cxn ang="0">
                <a:pos x="18" y="24"/>
              </a:cxn>
              <a:cxn ang="0">
                <a:pos x="8" y="32"/>
              </a:cxn>
              <a:cxn ang="0">
                <a:pos x="2" y="42"/>
              </a:cxn>
              <a:cxn ang="0">
                <a:pos x="0" y="54"/>
              </a:cxn>
              <a:cxn ang="0">
                <a:pos x="2" y="64"/>
              </a:cxn>
              <a:cxn ang="0">
                <a:pos x="8" y="74"/>
              </a:cxn>
              <a:cxn ang="0">
                <a:pos x="18" y="84"/>
              </a:cxn>
              <a:cxn ang="0">
                <a:pos x="30" y="92"/>
              </a:cxn>
              <a:cxn ang="0">
                <a:pos x="46" y="98"/>
              </a:cxn>
              <a:cxn ang="0">
                <a:pos x="62" y="104"/>
              </a:cxn>
              <a:cxn ang="0">
                <a:pos x="82" y="106"/>
              </a:cxn>
              <a:cxn ang="0">
                <a:pos x="102" y="108"/>
              </a:cxn>
            </a:cxnLst>
            <a:rect l="0" t="0" r="r" b="b"/>
            <a:pathLst>
              <a:path w="206" h="108">
                <a:moveTo>
                  <a:pt x="102" y="108"/>
                </a:moveTo>
                <a:lnTo>
                  <a:pt x="124" y="106"/>
                </a:lnTo>
                <a:lnTo>
                  <a:pt x="142" y="104"/>
                </a:lnTo>
                <a:lnTo>
                  <a:pt x="160" y="98"/>
                </a:lnTo>
                <a:lnTo>
                  <a:pt x="176" y="92"/>
                </a:lnTo>
                <a:lnTo>
                  <a:pt x="188" y="84"/>
                </a:lnTo>
                <a:lnTo>
                  <a:pt x="198" y="74"/>
                </a:lnTo>
                <a:lnTo>
                  <a:pt x="204" y="64"/>
                </a:lnTo>
                <a:lnTo>
                  <a:pt x="206" y="54"/>
                </a:lnTo>
                <a:lnTo>
                  <a:pt x="204" y="42"/>
                </a:lnTo>
                <a:lnTo>
                  <a:pt x="198" y="32"/>
                </a:lnTo>
                <a:lnTo>
                  <a:pt x="188" y="24"/>
                </a:lnTo>
                <a:lnTo>
                  <a:pt x="176" y="16"/>
                </a:lnTo>
                <a:lnTo>
                  <a:pt x="160" y="10"/>
                </a:lnTo>
                <a:lnTo>
                  <a:pt x="142" y="4"/>
                </a:lnTo>
                <a:lnTo>
                  <a:pt x="124" y="2"/>
                </a:lnTo>
                <a:lnTo>
                  <a:pt x="102" y="0"/>
                </a:lnTo>
                <a:lnTo>
                  <a:pt x="82" y="2"/>
                </a:lnTo>
                <a:lnTo>
                  <a:pt x="62" y="4"/>
                </a:lnTo>
                <a:lnTo>
                  <a:pt x="46" y="10"/>
                </a:lnTo>
                <a:lnTo>
                  <a:pt x="30" y="16"/>
                </a:lnTo>
                <a:lnTo>
                  <a:pt x="18" y="24"/>
                </a:lnTo>
                <a:lnTo>
                  <a:pt x="8" y="32"/>
                </a:lnTo>
                <a:lnTo>
                  <a:pt x="2" y="42"/>
                </a:lnTo>
                <a:lnTo>
                  <a:pt x="0" y="54"/>
                </a:lnTo>
                <a:lnTo>
                  <a:pt x="2" y="64"/>
                </a:lnTo>
                <a:lnTo>
                  <a:pt x="8" y="74"/>
                </a:lnTo>
                <a:lnTo>
                  <a:pt x="18" y="84"/>
                </a:lnTo>
                <a:lnTo>
                  <a:pt x="30" y="92"/>
                </a:lnTo>
                <a:lnTo>
                  <a:pt x="46" y="98"/>
                </a:lnTo>
                <a:lnTo>
                  <a:pt x="62" y="104"/>
                </a:lnTo>
                <a:lnTo>
                  <a:pt x="82" y="106"/>
                </a:lnTo>
                <a:lnTo>
                  <a:pt x="102" y="108"/>
                </a:lnTo>
                <a:close/>
              </a:path>
            </a:pathLst>
          </a:custGeom>
          <a:solidFill>
            <a:srgbClr val="FBB4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92" name="Freeform 136"/>
          <p:cNvSpPr>
            <a:spLocks/>
          </p:cNvSpPr>
          <p:nvPr/>
        </p:nvSpPr>
        <p:spPr bwMode="auto">
          <a:xfrm>
            <a:off x="4829175" y="4013200"/>
            <a:ext cx="263525" cy="158750"/>
          </a:xfrm>
          <a:custGeom>
            <a:avLst/>
            <a:gdLst/>
            <a:ahLst/>
            <a:cxnLst>
              <a:cxn ang="0">
                <a:pos x="84" y="100"/>
              </a:cxn>
              <a:cxn ang="0">
                <a:pos x="100" y="100"/>
              </a:cxn>
              <a:cxn ang="0">
                <a:pos x="116" y="96"/>
              </a:cxn>
              <a:cxn ang="0">
                <a:pos x="130" y="92"/>
              </a:cxn>
              <a:cxn ang="0">
                <a:pos x="142" y="88"/>
              </a:cxn>
              <a:cxn ang="0">
                <a:pos x="152" y="80"/>
              </a:cxn>
              <a:cxn ang="0">
                <a:pos x="160" y="74"/>
              </a:cxn>
              <a:cxn ang="0">
                <a:pos x="164" y="66"/>
              </a:cxn>
              <a:cxn ang="0">
                <a:pos x="166" y="56"/>
              </a:cxn>
              <a:cxn ang="0">
                <a:pos x="164" y="48"/>
              </a:cxn>
              <a:cxn ang="0">
                <a:pos x="160" y="38"/>
              </a:cxn>
              <a:cxn ang="0">
                <a:pos x="152" y="28"/>
              </a:cxn>
              <a:cxn ang="0">
                <a:pos x="142" y="18"/>
              </a:cxn>
              <a:cxn ang="0">
                <a:pos x="130" y="12"/>
              </a:cxn>
              <a:cxn ang="0">
                <a:pos x="116" y="4"/>
              </a:cxn>
              <a:cxn ang="0">
                <a:pos x="100" y="0"/>
              </a:cxn>
              <a:cxn ang="0">
                <a:pos x="84" y="0"/>
              </a:cxn>
              <a:cxn ang="0">
                <a:pos x="66" y="0"/>
              </a:cxn>
              <a:cxn ang="0">
                <a:pos x="50" y="4"/>
              </a:cxn>
              <a:cxn ang="0">
                <a:pos x="36" y="12"/>
              </a:cxn>
              <a:cxn ang="0">
                <a:pos x="24" y="18"/>
              </a:cxn>
              <a:cxn ang="0">
                <a:pos x="14" y="28"/>
              </a:cxn>
              <a:cxn ang="0">
                <a:pos x="6" y="38"/>
              </a:cxn>
              <a:cxn ang="0">
                <a:pos x="2" y="48"/>
              </a:cxn>
              <a:cxn ang="0">
                <a:pos x="0" y="56"/>
              </a:cxn>
              <a:cxn ang="0">
                <a:pos x="2" y="66"/>
              </a:cxn>
              <a:cxn ang="0">
                <a:pos x="6" y="74"/>
              </a:cxn>
              <a:cxn ang="0">
                <a:pos x="14" y="80"/>
              </a:cxn>
              <a:cxn ang="0">
                <a:pos x="24" y="88"/>
              </a:cxn>
              <a:cxn ang="0">
                <a:pos x="36" y="92"/>
              </a:cxn>
              <a:cxn ang="0">
                <a:pos x="50" y="96"/>
              </a:cxn>
              <a:cxn ang="0">
                <a:pos x="66" y="100"/>
              </a:cxn>
              <a:cxn ang="0">
                <a:pos x="84" y="100"/>
              </a:cxn>
            </a:cxnLst>
            <a:rect l="0" t="0" r="r" b="b"/>
            <a:pathLst>
              <a:path w="166" h="100">
                <a:moveTo>
                  <a:pt x="84" y="100"/>
                </a:moveTo>
                <a:lnTo>
                  <a:pt x="100" y="100"/>
                </a:lnTo>
                <a:lnTo>
                  <a:pt x="116" y="96"/>
                </a:lnTo>
                <a:lnTo>
                  <a:pt x="130" y="92"/>
                </a:lnTo>
                <a:lnTo>
                  <a:pt x="142" y="88"/>
                </a:lnTo>
                <a:lnTo>
                  <a:pt x="152" y="80"/>
                </a:lnTo>
                <a:lnTo>
                  <a:pt x="160" y="74"/>
                </a:lnTo>
                <a:lnTo>
                  <a:pt x="164" y="66"/>
                </a:lnTo>
                <a:lnTo>
                  <a:pt x="166" y="56"/>
                </a:lnTo>
                <a:lnTo>
                  <a:pt x="164" y="48"/>
                </a:lnTo>
                <a:lnTo>
                  <a:pt x="160" y="38"/>
                </a:lnTo>
                <a:lnTo>
                  <a:pt x="152" y="28"/>
                </a:lnTo>
                <a:lnTo>
                  <a:pt x="142" y="18"/>
                </a:lnTo>
                <a:lnTo>
                  <a:pt x="130" y="12"/>
                </a:lnTo>
                <a:lnTo>
                  <a:pt x="116" y="4"/>
                </a:lnTo>
                <a:lnTo>
                  <a:pt x="100" y="0"/>
                </a:lnTo>
                <a:lnTo>
                  <a:pt x="84" y="0"/>
                </a:lnTo>
                <a:lnTo>
                  <a:pt x="66" y="0"/>
                </a:lnTo>
                <a:lnTo>
                  <a:pt x="50" y="4"/>
                </a:lnTo>
                <a:lnTo>
                  <a:pt x="36" y="12"/>
                </a:lnTo>
                <a:lnTo>
                  <a:pt x="24" y="18"/>
                </a:lnTo>
                <a:lnTo>
                  <a:pt x="14" y="28"/>
                </a:lnTo>
                <a:lnTo>
                  <a:pt x="6" y="38"/>
                </a:lnTo>
                <a:lnTo>
                  <a:pt x="2" y="48"/>
                </a:lnTo>
                <a:lnTo>
                  <a:pt x="0" y="56"/>
                </a:lnTo>
                <a:lnTo>
                  <a:pt x="2" y="66"/>
                </a:lnTo>
                <a:lnTo>
                  <a:pt x="6" y="74"/>
                </a:lnTo>
                <a:lnTo>
                  <a:pt x="14" y="80"/>
                </a:lnTo>
                <a:lnTo>
                  <a:pt x="24" y="88"/>
                </a:lnTo>
                <a:lnTo>
                  <a:pt x="36" y="92"/>
                </a:lnTo>
                <a:lnTo>
                  <a:pt x="50" y="96"/>
                </a:lnTo>
                <a:lnTo>
                  <a:pt x="66" y="100"/>
                </a:lnTo>
                <a:lnTo>
                  <a:pt x="84" y="100"/>
                </a:lnTo>
                <a:close/>
              </a:path>
            </a:pathLst>
          </a:custGeom>
          <a:solidFill>
            <a:srgbClr val="F4449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93" name="Freeform 137"/>
          <p:cNvSpPr>
            <a:spLocks/>
          </p:cNvSpPr>
          <p:nvPr/>
        </p:nvSpPr>
        <p:spPr bwMode="auto">
          <a:xfrm>
            <a:off x="4841875" y="4013200"/>
            <a:ext cx="241300" cy="146050"/>
          </a:xfrm>
          <a:custGeom>
            <a:avLst/>
            <a:gdLst/>
            <a:ahLst/>
            <a:cxnLst>
              <a:cxn ang="0">
                <a:pos x="76" y="0"/>
              </a:cxn>
              <a:cxn ang="0">
                <a:pos x="90" y="2"/>
              </a:cxn>
              <a:cxn ang="0">
                <a:pos x="104" y="4"/>
              </a:cxn>
              <a:cxn ang="0">
                <a:pos x="118" y="10"/>
              </a:cxn>
              <a:cxn ang="0">
                <a:pos x="130" y="18"/>
              </a:cxn>
              <a:cxn ang="0">
                <a:pos x="138" y="26"/>
              </a:cxn>
              <a:cxn ang="0">
                <a:pos x="146" y="34"/>
              </a:cxn>
              <a:cxn ang="0">
                <a:pos x="150" y="44"/>
              </a:cxn>
              <a:cxn ang="0">
                <a:pos x="152" y="52"/>
              </a:cxn>
              <a:cxn ang="0">
                <a:pos x="150" y="60"/>
              </a:cxn>
              <a:cxn ang="0">
                <a:pos x="146" y="68"/>
              </a:cxn>
              <a:cxn ang="0">
                <a:pos x="138" y="74"/>
              </a:cxn>
              <a:cxn ang="0">
                <a:pos x="130" y="80"/>
              </a:cxn>
              <a:cxn ang="0">
                <a:pos x="118" y="86"/>
              </a:cxn>
              <a:cxn ang="0">
                <a:pos x="104" y="88"/>
              </a:cxn>
              <a:cxn ang="0">
                <a:pos x="90" y="92"/>
              </a:cxn>
              <a:cxn ang="0">
                <a:pos x="76" y="92"/>
              </a:cxn>
              <a:cxn ang="0">
                <a:pos x="60" y="92"/>
              </a:cxn>
              <a:cxn ang="0">
                <a:pos x="46" y="88"/>
              </a:cxn>
              <a:cxn ang="0">
                <a:pos x="32" y="86"/>
              </a:cxn>
              <a:cxn ang="0">
                <a:pos x="22" y="80"/>
              </a:cxn>
              <a:cxn ang="0">
                <a:pos x="12" y="74"/>
              </a:cxn>
              <a:cxn ang="0">
                <a:pos x="6" y="68"/>
              </a:cxn>
              <a:cxn ang="0">
                <a:pos x="0" y="60"/>
              </a:cxn>
              <a:cxn ang="0">
                <a:pos x="0" y="52"/>
              </a:cxn>
              <a:cxn ang="0">
                <a:pos x="0" y="44"/>
              </a:cxn>
              <a:cxn ang="0">
                <a:pos x="6" y="34"/>
              </a:cxn>
              <a:cxn ang="0">
                <a:pos x="12" y="26"/>
              </a:cxn>
              <a:cxn ang="0">
                <a:pos x="22" y="18"/>
              </a:cxn>
              <a:cxn ang="0">
                <a:pos x="32" y="10"/>
              </a:cxn>
              <a:cxn ang="0">
                <a:pos x="46" y="4"/>
              </a:cxn>
              <a:cxn ang="0">
                <a:pos x="60" y="2"/>
              </a:cxn>
              <a:cxn ang="0">
                <a:pos x="76" y="0"/>
              </a:cxn>
            </a:cxnLst>
            <a:rect l="0" t="0" r="r" b="b"/>
            <a:pathLst>
              <a:path w="152" h="92">
                <a:moveTo>
                  <a:pt x="76" y="0"/>
                </a:moveTo>
                <a:lnTo>
                  <a:pt x="90" y="2"/>
                </a:lnTo>
                <a:lnTo>
                  <a:pt x="104" y="4"/>
                </a:lnTo>
                <a:lnTo>
                  <a:pt x="118" y="10"/>
                </a:lnTo>
                <a:lnTo>
                  <a:pt x="130" y="18"/>
                </a:lnTo>
                <a:lnTo>
                  <a:pt x="138" y="26"/>
                </a:lnTo>
                <a:lnTo>
                  <a:pt x="146" y="34"/>
                </a:lnTo>
                <a:lnTo>
                  <a:pt x="150" y="44"/>
                </a:lnTo>
                <a:lnTo>
                  <a:pt x="152" y="52"/>
                </a:lnTo>
                <a:lnTo>
                  <a:pt x="150" y="60"/>
                </a:lnTo>
                <a:lnTo>
                  <a:pt x="146" y="68"/>
                </a:lnTo>
                <a:lnTo>
                  <a:pt x="138" y="74"/>
                </a:lnTo>
                <a:lnTo>
                  <a:pt x="130" y="80"/>
                </a:lnTo>
                <a:lnTo>
                  <a:pt x="118" y="86"/>
                </a:lnTo>
                <a:lnTo>
                  <a:pt x="104" y="88"/>
                </a:lnTo>
                <a:lnTo>
                  <a:pt x="90" y="92"/>
                </a:lnTo>
                <a:lnTo>
                  <a:pt x="76" y="92"/>
                </a:lnTo>
                <a:lnTo>
                  <a:pt x="60" y="92"/>
                </a:lnTo>
                <a:lnTo>
                  <a:pt x="46" y="88"/>
                </a:lnTo>
                <a:lnTo>
                  <a:pt x="32" y="86"/>
                </a:lnTo>
                <a:lnTo>
                  <a:pt x="22" y="80"/>
                </a:lnTo>
                <a:lnTo>
                  <a:pt x="12" y="74"/>
                </a:lnTo>
                <a:lnTo>
                  <a:pt x="6" y="68"/>
                </a:lnTo>
                <a:lnTo>
                  <a:pt x="0" y="60"/>
                </a:lnTo>
                <a:lnTo>
                  <a:pt x="0" y="52"/>
                </a:lnTo>
                <a:lnTo>
                  <a:pt x="0" y="44"/>
                </a:lnTo>
                <a:lnTo>
                  <a:pt x="6" y="34"/>
                </a:lnTo>
                <a:lnTo>
                  <a:pt x="12" y="26"/>
                </a:lnTo>
                <a:lnTo>
                  <a:pt x="22" y="18"/>
                </a:lnTo>
                <a:lnTo>
                  <a:pt x="32" y="10"/>
                </a:lnTo>
                <a:lnTo>
                  <a:pt x="46" y="4"/>
                </a:lnTo>
                <a:lnTo>
                  <a:pt x="60" y="2"/>
                </a:lnTo>
                <a:lnTo>
                  <a:pt x="76" y="0"/>
                </a:lnTo>
                <a:close/>
              </a:path>
            </a:pathLst>
          </a:custGeom>
          <a:solidFill>
            <a:srgbClr val="F55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94" name="Freeform 138"/>
          <p:cNvSpPr>
            <a:spLocks/>
          </p:cNvSpPr>
          <p:nvPr/>
        </p:nvSpPr>
        <p:spPr bwMode="auto">
          <a:xfrm>
            <a:off x="4851400" y="4013200"/>
            <a:ext cx="219075" cy="133350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84" y="2"/>
              </a:cxn>
              <a:cxn ang="0">
                <a:pos x="96" y="6"/>
              </a:cxn>
              <a:cxn ang="0">
                <a:pos x="108" y="10"/>
              </a:cxn>
              <a:cxn ang="0">
                <a:pos x="118" y="16"/>
              </a:cxn>
              <a:cxn ang="0">
                <a:pos x="126" y="24"/>
              </a:cxn>
              <a:cxn ang="0">
                <a:pos x="132" y="32"/>
              </a:cxn>
              <a:cxn ang="0">
                <a:pos x="136" y="40"/>
              </a:cxn>
              <a:cxn ang="0">
                <a:pos x="138" y="48"/>
              </a:cxn>
              <a:cxn ang="0">
                <a:pos x="136" y="56"/>
              </a:cxn>
              <a:cxn ang="0">
                <a:pos x="132" y="62"/>
              </a:cxn>
              <a:cxn ang="0">
                <a:pos x="126" y="68"/>
              </a:cxn>
              <a:cxn ang="0">
                <a:pos x="118" y="74"/>
              </a:cxn>
              <a:cxn ang="0">
                <a:pos x="108" y="78"/>
              </a:cxn>
              <a:cxn ang="0">
                <a:pos x="96" y="82"/>
              </a:cxn>
              <a:cxn ang="0">
                <a:pos x="84" y="84"/>
              </a:cxn>
              <a:cxn ang="0">
                <a:pos x="70" y="84"/>
              </a:cxn>
              <a:cxn ang="0">
                <a:pos x="56" y="84"/>
              </a:cxn>
              <a:cxn ang="0">
                <a:pos x="42" y="82"/>
              </a:cxn>
              <a:cxn ang="0">
                <a:pos x="30" y="78"/>
              </a:cxn>
              <a:cxn ang="0">
                <a:pos x="20" y="74"/>
              </a:cxn>
              <a:cxn ang="0">
                <a:pos x="12" y="68"/>
              </a:cxn>
              <a:cxn ang="0">
                <a:pos x="6" y="62"/>
              </a:cxn>
              <a:cxn ang="0">
                <a:pos x="2" y="56"/>
              </a:cxn>
              <a:cxn ang="0">
                <a:pos x="0" y="48"/>
              </a:cxn>
              <a:cxn ang="0">
                <a:pos x="2" y="40"/>
              </a:cxn>
              <a:cxn ang="0">
                <a:pos x="6" y="32"/>
              </a:cxn>
              <a:cxn ang="0">
                <a:pos x="12" y="24"/>
              </a:cxn>
              <a:cxn ang="0">
                <a:pos x="20" y="16"/>
              </a:cxn>
              <a:cxn ang="0">
                <a:pos x="30" y="10"/>
              </a:cxn>
              <a:cxn ang="0">
                <a:pos x="42" y="6"/>
              </a:cxn>
              <a:cxn ang="0">
                <a:pos x="56" y="2"/>
              </a:cxn>
              <a:cxn ang="0">
                <a:pos x="70" y="0"/>
              </a:cxn>
            </a:cxnLst>
            <a:rect l="0" t="0" r="r" b="b"/>
            <a:pathLst>
              <a:path w="138" h="84">
                <a:moveTo>
                  <a:pt x="70" y="0"/>
                </a:moveTo>
                <a:lnTo>
                  <a:pt x="84" y="2"/>
                </a:lnTo>
                <a:lnTo>
                  <a:pt x="96" y="6"/>
                </a:lnTo>
                <a:lnTo>
                  <a:pt x="108" y="10"/>
                </a:lnTo>
                <a:lnTo>
                  <a:pt x="118" y="16"/>
                </a:lnTo>
                <a:lnTo>
                  <a:pt x="126" y="24"/>
                </a:lnTo>
                <a:lnTo>
                  <a:pt x="132" y="32"/>
                </a:lnTo>
                <a:lnTo>
                  <a:pt x="136" y="40"/>
                </a:lnTo>
                <a:lnTo>
                  <a:pt x="138" y="48"/>
                </a:lnTo>
                <a:lnTo>
                  <a:pt x="136" y="56"/>
                </a:lnTo>
                <a:lnTo>
                  <a:pt x="132" y="62"/>
                </a:lnTo>
                <a:lnTo>
                  <a:pt x="126" y="68"/>
                </a:lnTo>
                <a:lnTo>
                  <a:pt x="118" y="74"/>
                </a:lnTo>
                <a:lnTo>
                  <a:pt x="108" y="78"/>
                </a:lnTo>
                <a:lnTo>
                  <a:pt x="96" y="82"/>
                </a:lnTo>
                <a:lnTo>
                  <a:pt x="84" y="84"/>
                </a:lnTo>
                <a:lnTo>
                  <a:pt x="70" y="84"/>
                </a:lnTo>
                <a:lnTo>
                  <a:pt x="56" y="84"/>
                </a:lnTo>
                <a:lnTo>
                  <a:pt x="42" y="82"/>
                </a:lnTo>
                <a:lnTo>
                  <a:pt x="30" y="78"/>
                </a:lnTo>
                <a:lnTo>
                  <a:pt x="20" y="74"/>
                </a:lnTo>
                <a:lnTo>
                  <a:pt x="12" y="68"/>
                </a:lnTo>
                <a:lnTo>
                  <a:pt x="6" y="62"/>
                </a:lnTo>
                <a:lnTo>
                  <a:pt x="2" y="56"/>
                </a:lnTo>
                <a:lnTo>
                  <a:pt x="0" y="48"/>
                </a:lnTo>
                <a:lnTo>
                  <a:pt x="2" y="40"/>
                </a:lnTo>
                <a:lnTo>
                  <a:pt x="6" y="32"/>
                </a:lnTo>
                <a:lnTo>
                  <a:pt x="12" y="24"/>
                </a:lnTo>
                <a:lnTo>
                  <a:pt x="20" y="16"/>
                </a:lnTo>
                <a:lnTo>
                  <a:pt x="30" y="10"/>
                </a:lnTo>
                <a:lnTo>
                  <a:pt x="42" y="6"/>
                </a:lnTo>
                <a:lnTo>
                  <a:pt x="56" y="2"/>
                </a:lnTo>
                <a:lnTo>
                  <a:pt x="70" y="0"/>
                </a:lnTo>
                <a:close/>
              </a:path>
            </a:pathLst>
          </a:custGeom>
          <a:solidFill>
            <a:srgbClr val="F66C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95" name="Freeform 139"/>
          <p:cNvSpPr>
            <a:spLocks/>
          </p:cNvSpPr>
          <p:nvPr/>
        </p:nvSpPr>
        <p:spPr bwMode="auto">
          <a:xfrm>
            <a:off x="4864100" y="4016375"/>
            <a:ext cx="196850" cy="117475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74" y="0"/>
              </a:cxn>
              <a:cxn ang="0">
                <a:pos x="86" y="4"/>
              </a:cxn>
              <a:cxn ang="0">
                <a:pos x="96" y="8"/>
              </a:cxn>
              <a:cxn ang="0">
                <a:pos x="106" y="14"/>
              </a:cxn>
              <a:cxn ang="0">
                <a:pos x="112" y="20"/>
              </a:cxn>
              <a:cxn ang="0">
                <a:pos x="118" y="28"/>
              </a:cxn>
              <a:cxn ang="0">
                <a:pos x="122" y="34"/>
              </a:cxn>
              <a:cxn ang="0">
                <a:pos x="124" y="42"/>
              </a:cxn>
              <a:cxn ang="0">
                <a:pos x="122" y="48"/>
              </a:cxn>
              <a:cxn ang="0">
                <a:pos x="118" y="54"/>
              </a:cxn>
              <a:cxn ang="0">
                <a:pos x="112" y="60"/>
              </a:cxn>
              <a:cxn ang="0">
                <a:pos x="106" y="64"/>
              </a:cxn>
              <a:cxn ang="0">
                <a:pos x="96" y="68"/>
              </a:cxn>
              <a:cxn ang="0">
                <a:pos x="86" y="72"/>
              </a:cxn>
              <a:cxn ang="0">
                <a:pos x="74" y="74"/>
              </a:cxn>
              <a:cxn ang="0">
                <a:pos x="62" y="74"/>
              </a:cxn>
              <a:cxn ang="0">
                <a:pos x="50" y="74"/>
              </a:cxn>
              <a:cxn ang="0">
                <a:pos x="38" y="72"/>
              </a:cxn>
              <a:cxn ang="0">
                <a:pos x="26" y="68"/>
              </a:cxn>
              <a:cxn ang="0">
                <a:pos x="18" y="64"/>
              </a:cxn>
              <a:cxn ang="0">
                <a:pos x="10" y="60"/>
              </a:cxn>
              <a:cxn ang="0">
                <a:pos x="4" y="54"/>
              </a:cxn>
              <a:cxn ang="0">
                <a:pos x="0" y="48"/>
              </a:cxn>
              <a:cxn ang="0">
                <a:pos x="0" y="42"/>
              </a:cxn>
              <a:cxn ang="0">
                <a:pos x="0" y="34"/>
              </a:cxn>
              <a:cxn ang="0">
                <a:pos x="4" y="28"/>
              </a:cxn>
              <a:cxn ang="0">
                <a:pos x="10" y="20"/>
              </a:cxn>
              <a:cxn ang="0">
                <a:pos x="18" y="14"/>
              </a:cxn>
              <a:cxn ang="0">
                <a:pos x="26" y="8"/>
              </a:cxn>
              <a:cxn ang="0">
                <a:pos x="38" y="4"/>
              </a:cxn>
              <a:cxn ang="0">
                <a:pos x="50" y="0"/>
              </a:cxn>
              <a:cxn ang="0">
                <a:pos x="62" y="0"/>
              </a:cxn>
            </a:cxnLst>
            <a:rect l="0" t="0" r="r" b="b"/>
            <a:pathLst>
              <a:path w="124" h="74">
                <a:moveTo>
                  <a:pt x="62" y="0"/>
                </a:moveTo>
                <a:lnTo>
                  <a:pt x="74" y="0"/>
                </a:lnTo>
                <a:lnTo>
                  <a:pt x="86" y="4"/>
                </a:lnTo>
                <a:lnTo>
                  <a:pt x="96" y="8"/>
                </a:lnTo>
                <a:lnTo>
                  <a:pt x="106" y="14"/>
                </a:lnTo>
                <a:lnTo>
                  <a:pt x="112" y="20"/>
                </a:lnTo>
                <a:lnTo>
                  <a:pt x="118" y="28"/>
                </a:lnTo>
                <a:lnTo>
                  <a:pt x="122" y="34"/>
                </a:lnTo>
                <a:lnTo>
                  <a:pt x="124" y="42"/>
                </a:lnTo>
                <a:lnTo>
                  <a:pt x="122" y="48"/>
                </a:lnTo>
                <a:lnTo>
                  <a:pt x="118" y="54"/>
                </a:lnTo>
                <a:lnTo>
                  <a:pt x="112" y="60"/>
                </a:lnTo>
                <a:lnTo>
                  <a:pt x="106" y="64"/>
                </a:lnTo>
                <a:lnTo>
                  <a:pt x="96" y="68"/>
                </a:lnTo>
                <a:lnTo>
                  <a:pt x="86" y="72"/>
                </a:lnTo>
                <a:lnTo>
                  <a:pt x="74" y="74"/>
                </a:lnTo>
                <a:lnTo>
                  <a:pt x="62" y="74"/>
                </a:lnTo>
                <a:lnTo>
                  <a:pt x="50" y="74"/>
                </a:lnTo>
                <a:lnTo>
                  <a:pt x="38" y="72"/>
                </a:lnTo>
                <a:lnTo>
                  <a:pt x="26" y="68"/>
                </a:lnTo>
                <a:lnTo>
                  <a:pt x="18" y="64"/>
                </a:lnTo>
                <a:lnTo>
                  <a:pt x="10" y="60"/>
                </a:lnTo>
                <a:lnTo>
                  <a:pt x="4" y="54"/>
                </a:lnTo>
                <a:lnTo>
                  <a:pt x="0" y="48"/>
                </a:lnTo>
                <a:lnTo>
                  <a:pt x="0" y="42"/>
                </a:lnTo>
                <a:lnTo>
                  <a:pt x="0" y="34"/>
                </a:lnTo>
                <a:lnTo>
                  <a:pt x="4" y="28"/>
                </a:lnTo>
                <a:lnTo>
                  <a:pt x="10" y="20"/>
                </a:lnTo>
                <a:lnTo>
                  <a:pt x="18" y="14"/>
                </a:lnTo>
                <a:lnTo>
                  <a:pt x="26" y="8"/>
                </a:lnTo>
                <a:lnTo>
                  <a:pt x="38" y="4"/>
                </a:lnTo>
                <a:lnTo>
                  <a:pt x="50" y="0"/>
                </a:lnTo>
                <a:lnTo>
                  <a:pt x="62" y="0"/>
                </a:lnTo>
                <a:close/>
              </a:path>
            </a:pathLst>
          </a:custGeom>
          <a:solidFill>
            <a:srgbClr val="F781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96" name="Freeform 140"/>
          <p:cNvSpPr>
            <a:spLocks/>
          </p:cNvSpPr>
          <p:nvPr/>
        </p:nvSpPr>
        <p:spPr bwMode="auto">
          <a:xfrm>
            <a:off x="4876800" y="4016375"/>
            <a:ext cx="171450" cy="104775"/>
          </a:xfrm>
          <a:custGeom>
            <a:avLst/>
            <a:gdLst/>
            <a:ahLst/>
            <a:cxnLst>
              <a:cxn ang="0">
                <a:pos x="54" y="0"/>
              </a:cxn>
              <a:cxn ang="0">
                <a:pos x="64" y="0"/>
              </a:cxn>
              <a:cxn ang="0">
                <a:pos x="74" y="4"/>
              </a:cxn>
              <a:cxn ang="0">
                <a:pos x="84" y="8"/>
              </a:cxn>
              <a:cxn ang="0">
                <a:pos x="92" y="12"/>
              </a:cxn>
              <a:cxn ang="0">
                <a:pos x="98" y="18"/>
              </a:cxn>
              <a:cxn ang="0">
                <a:pos x="104" y="24"/>
              </a:cxn>
              <a:cxn ang="0">
                <a:pos x="106" y="32"/>
              </a:cxn>
              <a:cxn ang="0">
                <a:pos x="108" y="38"/>
              </a:cxn>
              <a:cxn ang="0">
                <a:pos x="106" y="42"/>
              </a:cxn>
              <a:cxn ang="0">
                <a:pos x="104" y="48"/>
              </a:cxn>
              <a:cxn ang="0">
                <a:pos x="98" y="54"/>
              </a:cxn>
              <a:cxn ang="0">
                <a:pos x="92" y="58"/>
              </a:cxn>
              <a:cxn ang="0">
                <a:pos x="84" y="60"/>
              </a:cxn>
              <a:cxn ang="0">
                <a:pos x="74" y="64"/>
              </a:cxn>
              <a:cxn ang="0">
                <a:pos x="54" y="66"/>
              </a:cxn>
              <a:cxn ang="0">
                <a:pos x="32" y="64"/>
              </a:cxn>
              <a:cxn ang="0">
                <a:pos x="24" y="60"/>
              </a:cxn>
              <a:cxn ang="0">
                <a:pos x="14" y="58"/>
              </a:cxn>
              <a:cxn ang="0">
                <a:pos x="8" y="54"/>
              </a:cxn>
              <a:cxn ang="0">
                <a:pos x="4" y="48"/>
              </a:cxn>
              <a:cxn ang="0">
                <a:pos x="0" y="42"/>
              </a:cxn>
              <a:cxn ang="0">
                <a:pos x="0" y="38"/>
              </a:cxn>
              <a:cxn ang="0">
                <a:pos x="0" y="32"/>
              </a:cxn>
              <a:cxn ang="0">
                <a:pos x="4" y="24"/>
              </a:cxn>
              <a:cxn ang="0">
                <a:pos x="8" y="18"/>
              </a:cxn>
              <a:cxn ang="0">
                <a:pos x="14" y="12"/>
              </a:cxn>
              <a:cxn ang="0">
                <a:pos x="24" y="8"/>
              </a:cxn>
              <a:cxn ang="0">
                <a:pos x="32" y="4"/>
              </a:cxn>
              <a:cxn ang="0">
                <a:pos x="42" y="0"/>
              </a:cxn>
              <a:cxn ang="0">
                <a:pos x="54" y="0"/>
              </a:cxn>
            </a:cxnLst>
            <a:rect l="0" t="0" r="r" b="b"/>
            <a:pathLst>
              <a:path w="108" h="66">
                <a:moveTo>
                  <a:pt x="54" y="0"/>
                </a:moveTo>
                <a:lnTo>
                  <a:pt x="64" y="0"/>
                </a:lnTo>
                <a:lnTo>
                  <a:pt x="74" y="4"/>
                </a:lnTo>
                <a:lnTo>
                  <a:pt x="84" y="8"/>
                </a:lnTo>
                <a:lnTo>
                  <a:pt x="92" y="12"/>
                </a:lnTo>
                <a:lnTo>
                  <a:pt x="98" y="18"/>
                </a:lnTo>
                <a:lnTo>
                  <a:pt x="104" y="24"/>
                </a:lnTo>
                <a:lnTo>
                  <a:pt x="106" y="32"/>
                </a:lnTo>
                <a:lnTo>
                  <a:pt x="108" y="38"/>
                </a:lnTo>
                <a:lnTo>
                  <a:pt x="106" y="42"/>
                </a:lnTo>
                <a:lnTo>
                  <a:pt x="104" y="48"/>
                </a:lnTo>
                <a:lnTo>
                  <a:pt x="98" y="54"/>
                </a:lnTo>
                <a:lnTo>
                  <a:pt x="92" y="58"/>
                </a:lnTo>
                <a:lnTo>
                  <a:pt x="84" y="60"/>
                </a:lnTo>
                <a:lnTo>
                  <a:pt x="74" y="64"/>
                </a:lnTo>
                <a:lnTo>
                  <a:pt x="54" y="66"/>
                </a:lnTo>
                <a:lnTo>
                  <a:pt x="32" y="64"/>
                </a:lnTo>
                <a:lnTo>
                  <a:pt x="24" y="60"/>
                </a:lnTo>
                <a:lnTo>
                  <a:pt x="14" y="58"/>
                </a:lnTo>
                <a:lnTo>
                  <a:pt x="8" y="54"/>
                </a:lnTo>
                <a:lnTo>
                  <a:pt x="4" y="48"/>
                </a:lnTo>
                <a:lnTo>
                  <a:pt x="0" y="42"/>
                </a:lnTo>
                <a:lnTo>
                  <a:pt x="0" y="38"/>
                </a:lnTo>
                <a:lnTo>
                  <a:pt x="0" y="32"/>
                </a:lnTo>
                <a:lnTo>
                  <a:pt x="4" y="24"/>
                </a:lnTo>
                <a:lnTo>
                  <a:pt x="8" y="18"/>
                </a:lnTo>
                <a:lnTo>
                  <a:pt x="14" y="12"/>
                </a:lnTo>
                <a:lnTo>
                  <a:pt x="24" y="8"/>
                </a:lnTo>
                <a:lnTo>
                  <a:pt x="32" y="4"/>
                </a:lnTo>
                <a:lnTo>
                  <a:pt x="42" y="0"/>
                </a:lnTo>
                <a:lnTo>
                  <a:pt x="54" y="0"/>
                </a:lnTo>
                <a:close/>
              </a:path>
            </a:pathLst>
          </a:custGeom>
          <a:solidFill>
            <a:srgbClr val="F997C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97" name="Freeform 141"/>
          <p:cNvSpPr>
            <a:spLocks/>
          </p:cNvSpPr>
          <p:nvPr/>
        </p:nvSpPr>
        <p:spPr bwMode="auto">
          <a:xfrm>
            <a:off x="4886325" y="4016375"/>
            <a:ext cx="149225" cy="9207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58" y="2"/>
              </a:cxn>
              <a:cxn ang="0">
                <a:pos x="66" y="4"/>
              </a:cxn>
              <a:cxn ang="0">
                <a:pos x="74" y="8"/>
              </a:cxn>
              <a:cxn ang="0">
                <a:pos x="82" y="12"/>
              </a:cxn>
              <a:cxn ang="0">
                <a:pos x="86" y="16"/>
              </a:cxn>
              <a:cxn ang="0">
                <a:pos x="92" y="22"/>
              </a:cxn>
              <a:cxn ang="0">
                <a:pos x="94" y="28"/>
              </a:cxn>
              <a:cxn ang="0">
                <a:pos x="94" y="32"/>
              </a:cxn>
              <a:cxn ang="0">
                <a:pos x="94" y="38"/>
              </a:cxn>
              <a:cxn ang="0">
                <a:pos x="92" y="42"/>
              </a:cxn>
              <a:cxn ang="0">
                <a:pos x="86" y="46"/>
              </a:cxn>
              <a:cxn ang="0">
                <a:pos x="82" y="50"/>
              </a:cxn>
              <a:cxn ang="0">
                <a:pos x="66" y="56"/>
              </a:cxn>
              <a:cxn ang="0">
                <a:pos x="48" y="58"/>
              </a:cxn>
              <a:cxn ang="0">
                <a:pos x="30" y="56"/>
              </a:cxn>
              <a:cxn ang="0">
                <a:pos x="14" y="50"/>
              </a:cxn>
              <a:cxn ang="0">
                <a:pos x="8" y="46"/>
              </a:cxn>
              <a:cxn ang="0">
                <a:pos x="4" y="42"/>
              </a:cxn>
              <a:cxn ang="0">
                <a:pos x="2" y="38"/>
              </a:cxn>
              <a:cxn ang="0">
                <a:pos x="0" y="32"/>
              </a:cxn>
              <a:cxn ang="0">
                <a:pos x="2" y="28"/>
              </a:cxn>
              <a:cxn ang="0">
                <a:pos x="4" y="22"/>
              </a:cxn>
              <a:cxn ang="0">
                <a:pos x="8" y="16"/>
              </a:cxn>
              <a:cxn ang="0">
                <a:pos x="14" y="12"/>
              </a:cxn>
              <a:cxn ang="0">
                <a:pos x="22" y="8"/>
              </a:cxn>
              <a:cxn ang="0">
                <a:pos x="30" y="4"/>
              </a:cxn>
              <a:cxn ang="0">
                <a:pos x="38" y="2"/>
              </a:cxn>
              <a:cxn ang="0">
                <a:pos x="48" y="0"/>
              </a:cxn>
            </a:cxnLst>
            <a:rect l="0" t="0" r="r" b="b"/>
            <a:pathLst>
              <a:path w="94" h="58">
                <a:moveTo>
                  <a:pt x="48" y="0"/>
                </a:moveTo>
                <a:lnTo>
                  <a:pt x="58" y="2"/>
                </a:lnTo>
                <a:lnTo>
                  <a:pt x="66" y="4"/>
                </a:lnTo>
                <a:lnTo>
                  <a:pt x="74" y="8"/>
                </a:lnTo>
                <a:lnTo>
                  <a:pt x="82" y="12"/>
                </a:lnTo>
                <a:lnTo>
                  <a:pt x="86" y="16"/>
                </a:lnTo>
                <a:lnTo>
                  <a:pt x="92" y="22"/>
                </a:lnTo>
                <a:lnTo>
                  <a:pt x="94" y="28"/>
                </a:lnTo>
                <a:lnTo>
                  <a:pt x="94" y="32"/>
                </a:lnTo>
                <a:lnTo>
                  <a:pt x="94" y="38"/>
                </a:lnTo>
                <a:lnTo>
                  <a:pt x="92" y="42"/>
                </a:lnTo>
                <a:lnTo>
                  <a:pt x="86" y="46"/>
                </a:lnTo>
                <a:lnTo>
                  <a:pt x="82" y="50"/>
                </a:lnTo>
                <a:lnTo>
                  <a:pt x="66" y="56"/>
                </a:lnTo>
                <a:lnTo>
                  <a:pt x="48" y="58"/>
                </a:lnTo>
                <a:lnTo>
                  <a:pt x="30" y="56"/>
                </a:lnTo>
                <a:lnTo>
                  <a:pt x="14" y="50"/>
                </a:lnTo>
                <a:lnTo>
                  <a:pt x="8" y="46"/>
                </a:lnTo>
                <a:lnTo>
                  <a:pt x="4" y="42"/>
                </a:lnTo>
                <a:lnTo>
                  <a:pt x="2" y="38"/>
                </a:lnTo>
                <a:lnTo>
                  <a:pt x="0" y="32"/>
                </a:lnTo>
                <a:lnTo>
                  <a:pt x="2" y="28"/>
                </a:lnTo>
                <a:lnTo>
                  <a:pt x="4" y="22"/>
                </a:lnTo>
                <a:lnTo>
                  <a:pt x="8" y="16"/>
                </a:lnTo>
                <a:lnTo>
                  <a:pt x="14" y="12"/>
                </a:lnTo>
                <a:lnTo>
                  <a:pt x="22" y="8"/>
                </a:lnTo>
                <a:lnTo>
                  <a:pt x="30" y="4"/>
                </a:lnTo>
                <a:lnTo>
                  <a:pt x="38" y="2"/>
                </a:lnTo>
                <a:lnTo>
                  <a:pt x="48" y="0"/>
                </a:lnTo>
                <a:close/>
              </a:path>
            </a:pathLst>
          </a:custGeom>
          <a:solidFill>
            <a:srgbClr val="FAABD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98" name="Freeform 142"/>
          <p:cNvSpPr>
            <a:spLocks/>
          </p:cNvSpPr>
          <p:nvPr/>
        </p:nvSpPr>
        <p:spPr bwMode="auto">
          <a:xfrm>
            <a:off x="4899025" y="4019550"/>
            <a:ext cx="127000" cy="7620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48" y="0"/>
              </a:cxn>
              <a:cxn ang="0">
                <a:pos x="56" y="2"/>
              </a:cxn>
              <a:cxn ang="0">
                <a:pos x="68" y="8"/>
              </a:cxn>
              <a:cxn ang="0">
                <a:pos x="76" y="18"/>
              </a:cxn>
              <a:cxn ang="0">
                <a:pos x="78" y="22"/>
              </a:cxn>
              <a:cxn ang="0">
                <a:pos x="80" y="26"/>
              </a:cxn>
              <a:cxn ang="0">
                <a:pos x="78" y="30"/>
              </a:cxn>
              <a:cxn ang="0">
                <a:pos x="76" y="34"/>
              </a:cxn>
              <a:cxn ang="0">
                <a:pos x="68" y="42"/>
              </a:cxn>
              <a:cxn ang="0">
                <a:pos x="56" y="46"/>
              </a:cxn>
              <a:cxn ang="0">
                <a:pos x="40" y="48"/>
              </a:cxn>
              <a:cxn ang="0">
                <a:pos x="24" y="46"/>
              </a:cxn>
              <a:cxn ang="0">
                <a:pos x="12" y="42"/>
              </a:cxn>
              <a:cxn ang="0">
                <a:pos x="2" y="34"/>
              </a:cxn>
              <a:cxn ang="0">
                <a:pos x="0" y="30"/>
              </a:cxn>
              <a:cxn ang="0">
                <a:pos x="0" y="26"/>
              </a:cxn>
              <a:cxn ang="0">
                <a:pos x="0" y="22"/>
              </a:cxn>
              <a:cxn ang="0">
                <a:pos x="2" y="18"/>
              </a:cxn>
              <a:cxn ang="0">
                <a:pos x="12" y="8"/>
              </a:cxn>
              <a:cxn ang="0">
                <a:pos x="24" y="2"/>
              </a:cxn>
              <a:cxn ang="0">
                <a:pos x="32" y="0"/>
              </a:cxn>
              <a:cxn ang="0">
                <a:pos x="40" y="0"/>
              </a:cxn>
            </a:cxnLst>
            <a:rect l="0" t="0" r="r" b="b"/>
            <a:pathLst>
              <a:path w="80" h="48">
                <a:moveTo>
                  <a:pt x="40" y="0"/>
                </a:moveTo>
                <a:lnTo>
                  <a:pt x="48" y="0"/>
                </a:lnTo>
                <a:lnTo>
                  <a:pt x="56" y="2"/>
                </a:lnTo>
                <a:lnTo>
                  <a:pt x="68" y="8"/>
                </a:lnTo>
                <a:lnTo>
                  <a:pt x="76" y="18"/>
                </a:lnTo>
                <a:lnTo>
                  <a:pt x="78" y="22"/>
                </a:lnTo>
                <a:lnTo>
                  <a:pt x="80" y="26"/>
                </a:lnTo>
                <a:lnTo>
                  <a:pt x="78" y="30"/>
                </a:lnTo>
                <a:lnTo>
                  <a:pt x="76" y="34"/>
                </a:lnTo>
                <a:lnTo>
                  <a:pt x="68" y="42"/>
                </a:lnTo>
                <a:lnTo>
                  <a:pt x="56" y="46"/>
                </a:lnTo>
                <a:lnTo>
                  <a:pt x="40" y="48"/>
                </a:lnTo>
                <a:lnTo>
                  <a:pt x="24" y="46"/>
                </a:lnTo>
                <a:lnTo>
                  <a:pt x="12" y="42"/>
                </a:lnTo>
                <a:lnTo>
                  <a:pt x="2" y="34"/>
                </a:lnTo>
                <a:lnTo>
                  <a:pt x="0" y="30"/>
                </a:lnTo>
                <a:lnTo>
                  <a:pt x="0" y="26"/>
                </a:lnTo>
                <a:lnTo>
                  <a:pt x="0" y="22"/>
                </a:lnTo>
                <a:lnTo>
                  <a:pt x="2" y="18"/>
                </a:lnTo>
                <a:lnTo>
                  <a:pt x="12" y="8"/>
                </a:lnTo>
                <a:lnTo>
                  <a:pt x="24" y="2"/>
                </a:lnTo>
                <a:lnTo>
                  <a:pt x="32" y="0"/>
                </a:lnTo>
                <a:lnTo>
                  <a:pt x="40" y="0"/>
                </a:lnTo>
                <a:close/>
              </a:path>
            </a:pathLst>
          </a:custGeom>
          <a:solidFill>
            <a:srgbClr val="FBC0D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799" name="Freeform 143"/>
          <p:cNvSpPr>
            <a:spLocks/>
          </p:cNvSpPr>
          <p:nvPr/>
        </p:nvSpPr>
        <p:spPr bwMode="auto">
          <a:xfrm>
            <a:off x="4908550" y="4019550"/>
            <a:ext cx="104775" cy="6350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46" y="2"/>
              </a:cxn>
              <a:cxn ang="0">
                <a:pos x="58" y="8"/>
              </a:cxn>
              <a:cxn ang="0">
                <a:pos x="64" y="14"/>
              </a:cxn>
              <a:cxn ang="0">
                <a:pos x="66" y="22"/>
              </a:cxn>
              <a:cxn ang="0">
                <a:pos x="66" y="26"/>
              </a:cxn>
              <a:cxn ang="0">
                <a:pos x="64" y="30"/>
              </a:cxn>
              <a:cxn ang="0">
                <a:pos x="58" y="34"/>
              </a:cxn>
              <a:cxn ang="0">
                <a:pos x="46" y="38"/>
              </a:cxn>
              <a:cxn ang="0">
                <a:pos x="34" y="40"/>
              </a:cxn>
              <a:cxn ang="0">
                <a:pos x="20" y="38"/>
              </a:cxn>
              <a:cxn ang="0">
                <a:pos x="10" y="34"/>
              </a:cxn>
              <a:cxn ang="0">
                <a:pos x="4" y="30"/>
              </a:cxn>
              <a:cxn ang="0">
                <a:pos x="2" y="26"/>
              </a:cxn>
              <a:cxn ang="0">
                <a:pos x="0" y="22"/>
              </a:cxn>
              <a:cxn ang="0">
                <a:pos x="4" y="14"/>
              </a:cxn>
              <a:cxn ang="0">
                <a:pos x="10" y="8"/>
              </a:cxn>
              <a:cxn ang="0">
                <a:pos x="20" y="2"/>
              </a:cxn>
              <a:cxn ang="0">
                <a:pos x="34" y="0"/>
              </a:cxn>
            </a:cxnLst>
            <a:rect l="0" t="0" r="r" b="b"/>
            <a:pathLst>
              <a:path w="66" h="40">
                <a:moveTo>
                  <a:pt x="34" y="0"/>
                </a:moveTo>
                <a:lnTo>
                  <a:pt x="46" y="2"/>
                </a:lnTo>
                <a:lnTo>
                  <a:pt x="58" y="8"/>
                </a:lnTo>
                <a:lnTo>
                  <a:pt x="64" y="14"/>
                </a:lnTo>
                <a:lnTo>
                  <a:pt x="66" y="22"/>
                </a:lnTo>
                <a:lnTo>
                  <a:pt x="66" y="26"/>
                </a:lnTo>
                <a:lnTo>
                  <a:pt x="64" y="30"/>
                </a:lnTo>
                <a:lnTo>
                  <a:pt x="58" y="34"/>
                </a:lnTo>
                <a:lnTo>
                  <a:pt x="46" y="38"/>
                </a:lnTo>
                <a:lnTo>
                  <a:pt x="34" y="40"/>
                </a:lnTo>
                <a:lnTo>
                  <a:pt x="20" y="38"/>
                </a:lnTo>
                <a:lnTo>
                  <a:pt x="10" y="34"/>
                </a:lnTo>
                <a:lnTo>
                  <a:pt x="4" y="30"/>
                </a:lnTo>
                <a:lnTo>
                  <a:pt x="2" y="26"/>
                </a:lnTo>
                <a:lnTo>
                  <a:pt x="0" y="22"/>
                </a:lnTo>
                <a:lnTo>
                  <a:pt x="4" y="14"/>
                </a:lnTo>
                <a:lnTo>
                  <a:pt x="10" y="8"/>
                </a:lnTo>
                <a:lnTo>
                  <a:pt x="20" y="2"/>
                </a:lnTo>
                <a:lnTo>
                  <a:pt x="34" y="0"/>
                </a:lnTo>
                <a:close/>
              </a:path>
            </a:pathLst>
          </a:custGeom>
          <a:solidFill>
            <a:srgbClr val="FDD6E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00" name="Freeform 144"/>
          <p:cNvSpPr>
            <a:spLocks/>
          </p:cNvSpPr>
          <p:nvPr/>
        </p:nvSpPr>
        <p:spPr bwMode="auto">
          <a:xfrm>
            <a:off x="4921250" y="4019550"/>
            <a:ext cx="82550" cy="50800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36" y="2"/>
              </a:cxn>
              <a:cxn ang="0">
                <a:pos x="44" y="6"/>
              </a:cxn>
              <a:cxn ang="0">
                <a:pos x="50" y="12"/>
              </a:cxn>
              <a:cxn ang="0">
                <a:pos x="52" y="18"/>
              </a:cxn>
              <a:cxn ang="0">
                <a:pos x="50" y="24"/>
              </a:cxn>
              <a:cxn ang="0">
                <a:pos x="44" y="28"/>
              </a:cxn>
              <a:cxn ang="0">
                <a:pos x="36" y="30"/>
              </a:cxn>
              <a:cxn ang="0">
                <a:pos x="26" y="32"/>
              </a:cxn>
              <a:cxn ang="0">
                <a:pos x="16" y="30"/>
              </a:cxn>
              <a:cxn ang="0">
                <a:pos x="8" y="28"/>
              </a:cxn>
              <a:cxn ang="0">
                <a:pos x="2" y="24"/>
              </a:cxn>
              <a:cxn ang="0">
                <a:pos x="0" y="18"/>
              </a:cxn>
              <a:cxn ang="0">
                <a:pos x="2" y="12"/>
              </a:cxn>
              <a:cxn ang="0">
                <a:pos x="8" y="6"/>
              </a:cxn>
              <a:cxn ang="0">
                <a:pos x="16" y="2"/>
              </a:cxn>
              <a:cxn ang="0">
                <a:pos x="26" y="0"/>
              </a:cxn>
            </a:cxnLst>
            <a:rect l="0" t="0" r="r" b="b"/>
            <a:pathLst>
              <a:path w="52" h="32">
                <a:moveTo>
                  <a:pt x="26" y="0"/>
                </a:moveTo>
                <a:lnTo>
                  <a:pt x="36" y="2"/>
                </a:lnTo>
                <a:lnTo>
                  <a:pt x="44" y="6"/>
                </a:lnTo>
                <a:lnTo>
                  <a:pt x="50" y="12"/>
                </a:lnTo>
                <a:lnTo>
                  <a:pt x="52" y="18"/>
                </a:lnTo>
                <a:lnTo>
                  <a:pt x="50" y="24"/>
                </a:lnTo>
                <a:lnTo>
                  <a:pt x="44" y="28"/>
                </a:lnTo>
                <a:lnTo>
                  <a:pt x="36" y="30"/>
                </a:lnTo>
                <a:lnTo>
                  <a:pt x="26" y="32"/>
                </a:lnTo>
                <a:lnTo>
                  <a:pt x="16" y="30"/>
                </a:lnTo>
                <a:lnTo>
                  <a:pt x="8" y="28"/>
                </a:lnTo>
                <a:lnTo>
                  <a:pt x="2" y="24"/>
                </a:lnTo>
                <a:lnTo>
                  <a:pt x="0" y="18"/>
                </a:lnTo>
                <a:lnTo>
                  <a:pt x="2" y="12"/>
                </a:lnTo>
                <a:lnTo>
                  <a:pt x="8" y="6"/>
                </a:lnTo>
                <a:lnTo>
                  <a:pt x="16" y="2"/>
                </a:lnTo>
                <a:lnTo>
                  <a:pt x="26" y="0"/>
                </a:lnTo>
                <a:close/>
              </a:path>
            </a:pathLst>
          </a:custGeom>
          <a:solidFill>
            <a:srgbClr val="FEEAF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01" name="Freeform 145"/>
          <p:cNvSpPr>
            <a:spLocks/>
          </p:cNvSpPr>
          <p:nvPr/>
        </p:nvSpPr>
        <p:spPr bwMode="auto">
          <a:xfrm>
            <a:off x="4933950" y="4019550"/>
            <a:ext cx="57150" cy="38100"/>
          </a:xfrm>
          <a:custGeom>
            <a:avLst/>
            <a:gdLst/>
            <a:ahLst/>
            <a:cxnLst>
              <a:cxn ang="0">
                <a:pos x="18" y="24"/>
              </a:cxn>
              <a:cxn ang="0">
                <a:pos x="26" y="22"/>
              </a:cxn>
              <a:cxn ang="0">
                <a:pos x="32" y="20"/>
              </a:cxn>
              <a:cxn ang="0">
                <a:pos x="36" y="18"/>
              </a:cxn>
              <a:cxn ang="0">
                <a:pos x="36" y="14"/>
              </a:cxn>
              <a:cxn ang="0">
                <a:pos x="36" y="10"/>
              </a:cxn>
              <a:cxn ang="0">
                <a:pos x="32" y="6"/>
              </a:cxn>
              <a:cxn ang="0">
                <a:pos x="26" y="2"/>
              </a:cxn>
              <a:cxn ang="0">
                <a:pos x="18" y="0"/>
              </a:cxn>
              <a:cxn ang="0">
                <a:pos x="10" y="2"/>
              </a:cxn>
              <a:cxn ang="0">
                <a:pos x="4" y="6"/>
              </a:cxn>
              <a:cxn ang="0">
                <a:pos x="0" y="10"/>
              </a:cxn>
              <a:cxn ang="0">
                <a:pos x="0" y="14"/>
              </a:cxn>
              <a:cxn ang="0">
                <a:pos x="0" y="18"/>
              </a:cxn>
              <a:cxn ang="0">
                <a:pos x="4" y="20"/>
              </a:cxn>
              <a:cxn ang="0">
                <a:pos x="10" y="22"/>
              </a:cxn>
              <a:cxn ang="0">
                <a:pos x="18" y="24"/>
              </a:cxn>
            </a:cxnLst>
            <a:rect l="0" t="0" r="r" b="b"/>
            <a:pathLst>
              <a:path w="36" h="24">
                <a:moveTo>
                  <a:pt x="18" y="24"/>
                </a:moveTo>
                <a:lnTo>
                  <a:pt x="26" y="22"/>
                </a:lnTo>
                <a:lnTo>
                  <a:pt x="32" y="20"/>
                </a:lnTo>
                <a:lnTo>
                  <a:pt x="36" y="18"/>
                </a:lnTo>
                <a:lnTo>
                  <a:pt x="36" y="14"/>
                </a:lnTo>
                <a:lnTo>
                  <a:pt x="36" y="10"/>
                </a:lnTo>
                <a:lnTo>
                  <a:pt x="32" y="6"/>
                </a:lnTo>
                <a:lnTo>
                  <a:pt x="26" y="2"/>
                </a:lnTo>
                <a:lnTo>
                  <a:pt x="18" y="0"/>
                </a:lnTo>
                <a:lnTo>
                  <a:pt x="10" y="2"/>
                </a:lnTo>
                <a:lnTo>
                  <a:pt x="4" y="6"/>
                </a:lnTo>
                <a:lnTo>
                  <a:pt x="0" y="10"/>
                </a:lnTo>
                <a:lnTo>
                  <a:pt x="0" y="14"/>
                </a:lnTo>
                <a:lnTo>
                  <a:pt x="0" y="18"/>
                </a:lnTo>
                <a:lnTo>
                  <a:pt x="4" y="20"/>
                </a:lnTo>
                <a:lnTo>
                  <a:pt x="10" y="22"/>
                </a:lnTo>
                <a:lnTo>
                  <a:pt x="18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02" name="Line 146"/>
          <p:cNvSpPr>
            <a:spLocks noChangeShapeType="1"/>
          </p:cNvSpPr>
          <p:nvPr/>
        </p:nvSpPr>
        <p:spPr bwMode="auto">
          <a:xfrm flipH="1">
            <a:off x="2438400" y="3359150"/>
            <a:ext cx="2257425" cy="1270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147"/>
          <p:cNvGrpSpPr>
            <a:grpSpLocks/>
          </p:cNvGrpSpPr>
          <p:nvPr/>
        </p:nvGrpSpPr>
        <p:grpSpPr bwMode="auto">
          <a:xfrm>
            <a:off x="777875" y="3409950"/>
            <a:ext cx="1520825" cy="1889125"/>
            <a:chOff x="892" y="1714"/>
            <a:chExt cx="958" cy="1190"/>
          </a:xfrm>
        </p:grpSpPr>
        <p:sp>
          <p:nvSpPr>
            <p:cNvPr id="70804" name="Rectangle 148"/>
            <p:cNvSpPr>
              <a:spLocks noChangeArrowheads="1"/>
            </p:cNvSpPr>
            <p:nvPr/>
          </p:nvSpPr>
          <p:spPr bwMode="auto">
            <a:xfrm>
              <a:off x="1460" y="2126"/>
              <a:ext cx="136" cy="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805" name="Rectangle 149"/>
            <p:cNvSpPr>
              <a:spLocks noChangeArrowheads="1"/>
            </p:cNvSpPr>
            <p:nvPr/>
          </p:nvSpPr>
          <p:spPr bwMode="auto">
            <a:xfrm>
              <a:off x="1464" y="2130"/>
              <a:ext cx="132" cy="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806" name="Freeform 150"/>
            <p:cNvSpPr>
              <a:spLocks/>
            </p:cNvSpPr>
            <p:nvPr/>
          </p:nvSpPr>
          <p:spPr bwMode="auto">
            <a:xfrm>
              <a:off x="1596" y="1844"/>
              <a:ext cx="252" cy="356"/>
            </a:xfrm>
            <a:custGeom>
              <a:avLst/>
              <a:gdLst/>
              <a:ahLst/>
              <a:cxnLst>
                <a:cxn ang="0">
                  <a:pos x="252" y="0"/>
                </a:cxn>
                <a:cxn ang="0">
                  <a:pos x="252" y="64"/>
                </a:cxn>
                <a:cxn ang="0">
                  <a:pos x="0" y="356"/>
                </a:cxn>
                <a:cxn ang="0">
                  <a:pos x="0" y="282"/>
                </a:cxn>
                <a:cxn ang="0">
                  <a:pos x="252" y="0"/>
                </a:cxn>
              </a:cxnLst>
              <a:rect l="0" t="0" r="r" b="b"/>
              <a:pathLst>
                <a:path w="252" h="356">
                  <a:moveTo>
                    <a:pt x="252" y="0"/>
                  </a:moveTo>
                  <a:lnTo>
                    <a:pt x="252" y="64"/>
                  </a:lnTo>
                  <a:lnTo>
                    <a:pt x="0" y="356"/>
                  </a:lnTo>
                  <a:lnTo>
                    <a:pt x="0" y="282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807" name="Freeform 151"/>
            <p:cNvSpPr>
              <a:spLocks/>
            </p:cNvSpPr>
            <p:nvPr/>
          </p:nvSpPr>
          <p:spPr bwMode="auto">
            <a:xfrm>
              <a:off x="1598" y="1846"/>
              <a:ext cx="252" cy="356"/>
            </a:xfrm>
            <a:custGeom>
              <a:avLst/>
              <a:gdLst/>
              <a:ahLst/>
              <a:cxnLst>
                <a:cxn ang="0">
                  <a:pos x="252" y="0"/>
                </a:cxn>
                <a:cxn ang="0">
                  <a:pos x="252" y="64"/>
                </a:cxn>
                <a:cxn ang="0">
                  <a:pos x="0" y="356"/>
                </a:cxn>
                <a:cxn ang="0">
                  <a:pos x="0" y="282"/>
                </a:cxn>
                <a:cxn ang="0">
                  <a:pos x="252" y="0"/>
                </a:cxn>
              </a:cxnLst>
              <a:rect l="0" t="0" r="r" b="b"/>
              <a:pathLst>
                <a:path w="252" h="356">
                  <a:moveTo>
                    <a:pt x="252" y="0"/>
                  </a:moveTo>
                  <a:lnTo>
                    <a:pt x="252" y="64"/>
                  </a:lnTo>
                  <a:lnTo>
                    <a:pt x="0" y="356"/>
                  </a:lnTo>
                  <a:lnTo>
                    <a:pt x="0" y="282"/>
                  </a:lnTo>
                  <a:lnTo>
                    <a:pt x="252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808" name="Freeform 152"/>
            <p:cNvSpPr>
              <a:spLocks/>
            </p:cNvSpPr>
            <p:nvPr/>
          </p:nvSpPr>
          <p:spPr bwMode="auto">
            <a:xfrm>
              <a:off x="1460" y="1844"/>
              <a:ext cx="388" cy="280"/>
            </a:xfrm>
            <a:custGeom>
              <a:avLst/>
              <a:gdLst/>
              <a:ahLst/>
              <a:cxnLst>
                <a:cxn ang="0">
                  <a:pos x="388" y="0"/>
                </a:cxn>
                <a:cxn ang="0">
                  <a:pos x="270" y="0"/>
                </a:cxn>
                <a:cxn ang="0">
                  <a:pos x="0" y="280"/>
                </a:cxn>
                <a:cxn ang="0">
                  <a:pos x="136" y="280"/>
                </a:cxn>
                <a:cxn ang="0">
                  <a:pos x="388" y="0"/>
                </a:cxn>
              </a:cxnLst>
              <a:rect l="0" t="0" r="r" b="b"/>
              <a:pathLst>
                <a:path w="388" h="280">
                  <a:moveTo>
                    <a:pt x="388" y="0"/>
                  </a:moveTo>
                  <a:lnTo>
                    <a:pt x="270" y="0"/>
                  </a:lnTo>
                  <a:lnTo>
                    <a:pt x="0" y="280"/>
                  </a:lnTo>
                  <a:lnTo>
                    <a:pt x="136" y="28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809" name="Freeform 153"/>
            <p:cNvSpPr>
              <a:spLocks/>
            </p:cNvSpPr>
            <p:nvPr/>
          </p:nvSpPr>
          <p:spPr bwMode="auto">
            <a:xfrm>
              <a:off x="1462" y="1846"/>
              <a:ext cx="388" cy="280"/>
            </a:xfrm>
            <a:custGeom>
              <a:avLst/>
              <a:gdLst/>
              <a:ahLst/>
              <a:cxnLst>
                <a:cxn ang="0">
                  <a:pos x="388" y="0"/>
                </a:cxn>
                <a:cxn ang="0">
                  <a:pos x="270" y="0"/>
                </a:cxn>
                <a:cxn ang="0">
                  <a:pos x="0" y="280"/>
                </a:cxn>
                <a:cxn ang="0">
                  <a:pos x="136" y="280"/>
                </a:cxn>
                <a:cxn ang="0">
                  <a:pos x="388" y="0"/>
                </a:cxn>
              </a:cxnLst>
              <a:rect l="0" t="0" r="r" b="b"/>
              <a:pathLst>
                <a:path w="388" h="280">
                  <a:moveTo>
                    <a:pt x="388" y="0"/>
                  </a:moveTo>
                  <a:lnTo>
                    <a:pt x="270" y="0"/>
                  </a:lnTo>
                  <a:lnTo>
                    <a:pt x="0" y="280"/>
                  </a:lnTo>
                  <a:lnTo>
                    <a:pt x="136" y="280"/>
                  </a:lnTo>
                  <a:lnTo>
                    <a:pt x="388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810" name="Rectangle 154"/>
            <p:cNvSpPr>
              <a:spLocks noChangeArrowheads="1"/>
            </p:cNvSpPr>
            <p:nvPr/>
          </p:nvSpPr>
          <p:spPr bwMode="auto">
            <a:xfrm>
              <a:off x="952" y="2132"/>
              <a:ext cx="134" cy="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811" name="Rectangle 155"/>
            <p:cNvSpPr>
              <a:spLocks noChangeArrowheads="1"/>
            </p:cNvSpPr>
            <p:nvPr/>
          </p:nvSpPr>
          <p:spPr bwMode="auto">
            <a:xfrm>
              <a:off x="956" y="2136"/>
              <a:ext cx="130" cy="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812" name="Freeform 156"/>
            <p:cNvSpPr>
              <a:spLocks/>
            </p:cNvSpPr>
            <p:nvPr/>
          </p:nvSpPr>
          <p:spPr bwMode="auto">
            <a:xfrm>
              <a:off x="1086" y="1850"/>
              <a:ext cx="254" cy="356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54" y="64"/>
                </a:cxn>
                <a:cxn ang="0">
                  <a:pos x="0" y="356"/>
                </a:cxn>
                <a:cxn ang="0">
                  <a:pos x="0" y="282"/>
                </a:cxn>
                <a:cxn ang="0">
                  <a:pos x="254" y="0"/>
                </a:cxn>
              </a:cxnLst>
              <a:rect l="0" t="0" r="r" b="b"/>
              <a:pathLst>
                <a:path w="254" h="356">
                  <a:moveTo>
                    <a:pt x="254" y="0"/>
                  </a:moveTo>
                  <a:lnTo>
                    <a:pt x="254" y="64"/>
                  </a:lnTo>
                  <a:lnTo>
                    <a:pt x="0" y="356"/>
                  </a:lnTo>
                  <a:lnTo>
                    <a:pt x="0" y="28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813" name="Freeform 157"/>
            <p:cNvSpPr>
              <a:spLocks/>
            </p:cNvSpPr>
            <p:nvPr/>
          </p:nvSpPr>
          <p:spPr bwMode="auto">
            <a:xfrm>
              <a:off x="1088" y="1852"/>
              <a:ext cx="254" cy="356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54" y="64"/>
                </a:cxn>
                <a:cxn ang="0">
                  <a:pos x="0" y="356"/>
                </a:cxn>
                <a:cxn ang="0">
                  <a:pos x="0" y="282"/>
                </a:cxn>
                <a:cxn ang="0">
                  <a:pos x="254" y="0"/>
                </a:cxn>
              </a:cxnLst>
              <a:rect l="0" t="0" r="r" b="b"/>
              <a:pathLst>
                <a:path w="254" h="356">
                  <a:moveTo>
                    <a:pt x="254" y="0"/>
                  </a:moveTo>
                  <a:lnTo>
                    <a:pt x="254" y="64"/>
                  </a:lnTo>
                  <a:lnTo>
                    <a:pt x="0" y="356"/>
                  </a:lnTo>
                  <a:lnTo>
                    <a:pt x="0" y="282"/>
                  </a:lnTo>
                  <a:lnTo>
                    <a:pt x="254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814" name="Freeform 158"/>
            <p:cNvSpPr>
              <a:spLocks/>
            </p:cNvSpPr>
            <p:nvPr/>
          </p:nvSpPr>
          <p:spPr bwMode="auto">
            <a:xfrm>
              <a:off x="952" y="1850"/>
              <a:ext cx="388" cy="280"/>
            </a:xfrm>
            <a:custGeom>
              <a:avLst/>
              <a:gdLst/>
              <a:ahLst/>
              <a:cxnLst>
                <a:cxn ang="0">
                  <a:pos x="388" y="0"/>
                </a:cxn>
                <a:cxn ang="0">
                  <a:pos x="270" y="0"/>
                </a:cxn>
                <a:cxn ang="0">
                  <a:pos x="0" y="280"/>
                </a:cxn>
                <a:cxn ang="0">
                  <a:pos x="134" y="280"/>
                </a:cxn>
                <a:cxn ang="0">
                  <a:pos x="388" y="0"/>
                </a:cxn>
              </a:cxnLst>
              <a:rect l="0" t="0" r="r" b="b"/>
              <a:pathLst>
                <a:path w="388" h="280">
                  <a:moveTo>
                    <a:pt x="388" y="0"/>
                  </a:moveTo>
                  <a:lnTo>
                    <a:pt x="270" y="0"/>
                  </a:lnTo>
                  <a:lnTo>
                    <a:pt x="0" y="280"/>
                  </a:lnTo>
                  <a:lnTo>
                    <a:pt x="134" y="28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815" name="Freeform 159"/>
            <p:cNvSpPr>
              <a:spLocks/>
            </p:cNvSpPr>
            <p:nvPr/>
          </p:nvSpPr>
          <p:spPr bwMode="auto">
            <a:xfrm>
              <a:off x="954" y="1852"/>
              <a:ext cx="388" cy="280"/>
            </a:xfrm>
            <a:custGeom>
              <a:avLst/>
              <a:gdLst/>
              <a:ahLst/>
              <a:cxnLst>
                <a:cxn ang="0">
                  <a:pos x="388" y="0"/>
                </a:cxn>
                <a:cxn ang="0">
                  <a:pos x="270" y="0"/>
                </a:cxn>
                <a:cxn ang="0">
                  <a:pos x="0" y="280"/>
                </a:cxn>
                <a:cxn ang="0">
                  <a:pos x="134" y="280"/>
                </a:cxn>
                <a:cxn ang="0">
                  <a:pos x="388" y="0"/>
                </a:cxn>
              </a:cxnLst>
              <a:rect l="0" t="0" r="r" b="b"/>
              <a:pathLst>
                <a:path w="388" h="280">
                  <a:moveTo>
                    <a:pt x="388" y="0"/>
                  </a:moveTo>
                  <a:lnTo>
                    <a:pt x="270" y="0"/>
                  </a:lnTo>
                  <a:lnTo>
                    <a:pt x="0" y="280"/>
                  </a:lnTo>
                  <a:lnTo>
                    <a:pt x="134" y="280"/>
                  </a:lnTo>
                  <a:lnTo>
                    <a:pt x="388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816" name="Rectangle 160"/>
            <p:cNvSpPr>
              <a:spLocks noChangeArrowheads="1"/>
            </p:cNvSpPr>
            <p:nvPr/>
          </p:nvSpPr>
          <p:spPr bwMode="auto">
            <a:xfrm>
              <a:off x="1216" y="2124"/>
              <a:ext cx="134" cy="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817" name="Rectangle 161"/>
            <p:cNvSpPr>
              <a:spLocks noChangeArrowheads="1"/>
            </p:cNvSpPr>
            <p:nvPr/>
          </p:nvSpPr>
          <p:spPr bwMode="auto">
            <a:xfrm>
              <a:off x="1220" y="2128"/>
              <a:ext cx="130" cy="7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818" name="Freeform 162"/>
            <p:cNvSpPr>
              <a:spLocks/>
            </p:cNvSpPr>
            <p:nvPr/>
          </p:nvSpPr>
          <p:spPr bwMode="auto">
            <a:xfrm>
              <a:off x="1350" y="1842"/>
              <a:ext cx="254" cy="356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54" y="64"/>
                </a:cxn>
                <a:cxn ang="0">
                  <a:pos x="0" y="356"/>
                </a:cxn>
                <a:cxn ang="0">
                  <a:pos x="0" y="282"/>
                </a:cxn>
                <a:cxn ang="0">
                  <a:pos x="254" y="0"/>
                </a:cxn>
              </a:cxnLst>
              <a:rect l="0" t="0" r="r" b="b"/>
              <a:pathLst>
                <a:path w="254" h="356">
                  <a:moveTo>
                    <a:pt x="254" y="0"/>
                  </a:moveTo>
                  <a:lnTo>
                    <a:pt x="254" y="64"/>
                  </a:lnTo>
                  <a:lnTo>
                    <a:pt x="0" y="356"/>
                  </a:lnTo>
                  <a:lnTo>
                    <a:pt x="0" y="28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819" name="Freeform 163"/>
            <p:cNvSpPr>
              <a:spLocks/>
            </p:cNvSpPr>
            <p:nvPr/>
          </p:nvSpPr>
          <p:spPr bwMode="auto">
            <a:xfrm>
              <a:off x="1352" y="1844"/>
              <a:ext cx="254" cy="356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54" y="64"/>
                </a:cxn>
                <a:cxn ang="0">
                  <a:pos x="0" y="356"/>
                </a:cxn>
                <a:cxn ang="0">
                  <a:pos x="0" y="282"/>
                </a:cxn>
                <a:cxn ang="0">
                  <a:pos x="254" y="0"/>
                </a:cxn>
              </a:cxnLst>
              <a:rect l="0" t="0" r="r" b="b"/>
              <a:pathLst>
                <a:path w="254" h="356">
                  <a:moveTo>
                    <a:pt x="254" y="0"/>
                  </a:moveTo>
                  <a:lnTo>
                    <a:pt x="254" y="64"/>
                  </a:lnTo>
                  <a:lnTo>
                    <a:pt x="0" y="356"/>
                  </a:lnTo>
                  <a:lnTo>
                    <a:pt x="0" y="282"/>
                  </a:lnTo>
                  <a:lnTo>
                    <a:pt x="254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820" name="Freeform 164"/>
            <p:cNvSpPr>
              <a:spLocks/>
            </p:cNvSpPr>
            <p:nvPr/>
          </p:nvSpPr>
          <p:spPr bwMode="auto">
            <a:xfrm>
              <a:off x="1216" y="1842"/>
              <a:ext cx="388" cy="280"/>
            </a:xfrm>
            <a:custGeom>
              <a:avLst/>
              <a:gdLst/>
              <a:ahLst/>
              <a:cxnLst>
                <a:cxn ang="0">
                  <a:pos x="388" y="0"/>
                </a:cxn>
                <a:cxn ang="0">
                  <a:pos x="270" y="0"/>
                </a:cxn>
                <a:cxn ang="0">
                  <a:pos x="0" y="280"/>
                </a:cxn>
                <a:cxn ang="0">
                  <a:pos x="134" y="280"/>
                </a:cxn>
                <a:cxn ang="0">
                  <a:pos x="388" y="0"/>
                </a:cxn>
              </a:cxnLst>
              <a:rect l="0" t="0" r="r" b="b"/>
              <a:pathLst>
                <a:path w="388" h="280">
                  <a:moveTo>
                    <a:pt x="388" y="0"/>
                  </a:moveTo>
                  <a:lnTo>
                    <a:pt x="270" y="0"/>
                  </a:lnTo>
                  <a:lnTo>
                    <a:pt x="0" y="280"/>
                  </a:lnTo>
                  <a:lnTo>
                    <a:pt x="134" y="28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821" name="Freeform 165"/>
            <p:cNvSpPr>
              <a:spLocks/>
            </p:cNvSpPr>
            <p:nvPr/>
          </p:nvSpPr>
          <p:spPr bwMode="auto">
            <a:xfrm>
              <a:off x="1218" y="1844"/>
              <a:ext cx="388" cy="280"/>
            </a:xfrm>
            <a:custGeom>
              <a:avLst/>
              <a:gdLst/>
              <a:ahLst/>
              <a:cxnLst>
                <a:cxn ang="0">
                  <a:pos x="388" y="0"/>
                </a:cxn>
                <a:cxn ang="0">
                  <a:pos x="270" y="0"/>
                </a:cxn>
                <a:cxn ang="0">
                  <a:pos x="0" y="280"/>
                </a:cxn>
                <a:cxn ang="0">
                  <a:pos x="134" y="280"/>
                </a:cxn>
                <a:cxn ang="0">
                  <a:pos x="388" y="0"/>
                </a:cxn>
              </a:cxnLst>
              <a:rect l="0" t="0" r="r" b="b"/>
              <a:pathLst>
                <a:path w="388" h="280">
                  <a:moveTo>
                    <a:pt x="388" y="0"/>
                  </a:moveTo>
                  <a:lnTo>
                    <a:pt x="270" y="0"/>
                  </a:lnTo>
                  <a:lnTo>
                    <a:pt x="0" y="280"/>
                  </a:lnTo>
                  <a:lnTo>
                    <a:pt x="134" y="280"/>
                  </a:lnTo>
                  <a:lnTo>
                    <a:pt x="388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822" name="Freeform 166"/>
            <p:cNvSpPr>
              <a:spLocks/>
            </p:cNvSpPr>
            <p:nvPr/>
          </p:nvSpPr>
          <p:spPr bwMode="auto">
            <a:xfrm>
              <a:off x="892" y="2170"/>
              <a:ext cx="744" cy="734"/>
            </a:xfrm>
            <a:custGeom>
              <a:avLst/>
              <a:gdLst/>
              <a:ahLst/>
              <a:cxnLst>
                <a:cxn ang="0">
                  <a:pos x="252" y="734"/>
                </a:cxn>
                <a:cxn ang="0">
                  <a:pos x="744" y="160"/>
                </a:cxn>
                <a:cxn ang="0">
                  <a:pos x="0" y="160"/>
                </a:cxn>
                <a:cxn ang="0">
                  <a:pos x="136" y="0"/>
                </a:cxn>
              </a:cxnLst>
              <a:rect l="0" t="0" r="r" b="b"/>
              <a:pathLst>
                <a:path w="744" h="734">
                  <a:moveTo>
                    <a:pt x="252" y="734"/>
                  </a:moveTo>
                  <a:lnTo>
                    <a:pt x="744" y="160"/>
                  </a:lnTo>
                  <a:lnTo>
                    <a:pt x="0" y="160"/>
                  </a:lnTo>
                  <a:lnTo>
                    <a:pt x="136" y="0"/>
                  </a:lnTo>
                </a:path>
              </a:pathLst>
            </a:custGeom>
            <a:noFill/>
            <a:ln w="6350">
              <a:solidFill>
                <a:srgbClr val="1792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823" name="Line 167"/>
            <p:cNvSpPr>
              <a:spLocks noChangeShapeType="1"/>
            </p:cNvSpPr>
            <p:nvPr/>
          </p:nvSpPr>
          <p:spPr bwMode="auto">
            <a:xfrm flipV="1">
              <a:off x="1384" y="2166"/>
              <a:ext cx="136" cy="160"/>
            </a:xfrm>
            <a:prstGeom prst="line">
              <a:avLst/>
            </a:prstGeom>
            <a:noFill/>
            <a:ln w="6350">
              <a:solidFill>
                <a:srgbClr val="179233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824" name="Line 168"/>
            <p:cNvSpPr>
              <a:spLocks noChangeShapeType="1"/>
            </p:cNvSpPr>
            <p:nvPr/>
          </p:nvSpPr>
          <p:spPr bwMode="auto">
            <a:xfrm flipV="1">
              <a:off x="1152" y="2166"/>
              <a:ext cx="136" cy="160"/>
            </a:xfrm>
            <a:prstGeom prst="line">
              <a:avLst/>
            </a:prstGeom>
            <a:noFill/>
            <a:ln w="6350">
              <a:solidFill>
                <a:srgbClr val="179233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825" name="Rectangle 169"/>
            <p:cNvSpPr>
              <a:spLocks noChangeArrowheads="1"/>
            </p:cNvSpPr>
            <p:nvPr/>
          </p:nvSpPr>
          <p:spPr bwMode="auto">
            <a:xfrm>
              <a:off x="1230" y="1714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>
                  <a:solidFill>
                    <a:srgbClr val="13007C"/>
                  </a:solidFill>
                  <a:latin typeface="Times" pitchFamily="18" charset="0"/>
                </a:rPr>
                <a:t>A</a:t>
              </a:r>
              <a:endParaRPr lang="en-US" sz="24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70826" name="Rectangle 170"/>
            <p:cNvSpPr>
              <a:spLocks noChangeArrowheads="1"/>
            </p:cNvSpPr>
            <p:nvPr/>
          </p:nvSpPr>
          <p:spPr bwMode="auto">
            <a:xfrm>
              <a:off x="1510" y="1714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>
                  <a:solidFill>
                    <a:srgbClr val="13007C"/>
                  </a:solidFill>
                  <a:latin typeface="Times" pitchFamily="18" charset="0"/>
                </a:rPr>
                <a:t>B</a:t>
              </a:r>
              <a:endParaRPr lang="en-US" sz="24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70827" name="Rectangle 171"/>
            <p:cNvSpPr>
              <a:spLocks noChangeArrowheads="1"/>
            </p:cNvSpPr>
            <p:nvPr/>
          </p:nvSpPr>
          <p:spPr bwMode="auto">
            <a:xfrm>
              <a:off x="1760" y="1714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>
                  <a:solidFill>
                    <a:srgbClr val="13007C"/>
                  </a:solidFill>
                  <a:latin typeface="Times" pitchFamily="18" charset="0"/>
                </a:rPr>
                <a:t>C</a:t>
              </a:r>
              <a:endParaRPr lang="en-US" sz="2400">
                <a:solidFill>
                  <a:srgbClr val="000000"/>
                </a:solidFill>
                <a:latin typeface="Times" pitchFamily="18" charset="0"/>
              </a:endParaRPr>
            </a:p>
          </p:txBody>
        </p:sp>
      </p:grpSp>
      <p:sp>
        <p:nvSpPr>
          <p:cNvPr id="70828" name="Freeform 172"/>
          <p:cNvSpPr>
            <a:spLocks/>
          </p:cNvSpPr>
          <p:nvPr/>
        </p:nvSpPr>
        <p:spPr bwMode="auto">
          <a:xfrm>
            <a:off x="1593850" y="4692650"/>
            <a:ext cx="130175" cy="130175"/>
          </a:xfrm>
          <a:custGeom>
            <a:avLst/>
            <a:gdLst/>
            <a:ahLst/>
            <a:cxnLst>
              <a:cxn ang="0">
                <a:pos x="70" y="72"/>
              </a:cxn>
              <a:cxn ang="0">
                <a:pos x="74" y="66"/>
              </a:cxn>
              <a:cxn ang="0">
                <a:pos x="78" y="60"/>
              </a:cxn>
              <a:cxn ang="0">
                <a:pos x="80" y="52"/>
              </a:cxn>
              <a:cxn ang="0">
                <a:pos x="82" y="44"/>
              </a:cxn>
              <a:cxn ang="0">
                <a:pos x="80" y="36"/>
              </a:cxn>
              <a:cxn ang="0">
                <a:pos x="78" y="30"/>
              </a:cxn>
              <a:cxn ang="0">
                <a:pos x="74" y="22"/>
              </a:cxn>
              <a:cxn ang="0">
                <a:pos x="70" y="14"/>
              </a:cxn>
              <a:cxn ang="0">
                <a:pos x="62" y="10"/>
              </a:cxn>
              <a:cxn ang="0">
                <a:pos x="56" y="6"/>
              </a:cxn>
              <a:cxn ang="0">
                <a:pos x="48" y="2"/>
              </a:cxn>
              <a:cxn ang="0">
                <a:pos x="40" y="0"/>
              </a:cxn>
              <a:cxn ang="0">
                <a:pos x="32" y="2"/>
              </a:cxn>
              <a:cxn ang="0">
                <a:pos x="26" y="2"/>
              </a:cxn>
              <a:cxn ang="0">
                <a:pos x="18" y="6"/>
              </a:cxn>
              <a:cxn ang="0">
                <a:pos x="12" y="10"/>
              </a:cxn>
              <a:cxn ang="0">
                <a:pos x="6" y="16"/>
              </a:cxn>
              <a:cxn ang="0">
                <a:pos x="4" y="24"/>
              </a:cxn>
              <a:cxn ang="0">
                <a:pos x="2" y="30"/>
              </a:cxn>
              <a:cxn ang="0">
                <a:pos x="0" y="38"/>
              </a:cxn>
              <a:cxn ang="0">
                <a:pos x="2" y="46"/>
              </a:cxn>
              <a:cxn ang="0">
                <a:pos x="4" y="54"/>
              </a:cxn>
              <a:cxn ang="0">
                <a:pos x="8" y="62"/>
              </a:cxn>
              <a:cxn ang="0">
                <a:pos x="12" y="68"/>
              </a:cxn>
              <a:cxn ang="0">
                <a:pos x="20" y="74"/>
              </a:cxn>
              <a:cxn ang="0">
                <a:pos x="26" y="78"/>
              </a:cxn>
              <a:cxn ang="0">
                <a:pos x="34" y="80"/>
              </a:cxn>
              <a:cxn ang="0">
                <a:pos x="42" y="82"/>
              </a:cxn>
              <a:cxn ang="0">
                <a:pos x="50" y="82"/>
              </a:cxn>
              <a:cxn ang="0">
                <a:pos x="56" y="80"/>
              </a:cxn>
              <a:cxn ang="0">
                <a:pos x="64" y="78"/>
              </a:cxn>
              <a:cxn ang="0">
                <a:pos x="70" y="72"/>
              </a:cxn>
            </a:cxnLst>
            <a:rect l="0" t="0" r="r" b="b"/>
            <a:pathLst>
              <a:path w="82" h="82">
                <a:moveTo>
                  <a:pt x="70" y="72"/>
                </a:moveTo>
                <a:lnTo>
                  <a:pt x="74" y="66"/>
                </a:lnTo>
                <a:lnTo>
                  <a:pt x="78" y="60"/>
                </a:lnTo>
                <a:lnTo>
                  <a:pt x="80" y="52"/>
                </a:lnTo>
                <a:lnTo>
                  <a:pt x="82" y="44"/>
                </a:lnTo>
                <a:lnTo>
                  <a:pt x="80" y="36"/>
                </a:lnTo>
                <a:lnTo>
                  <a:pt x="78" y="30"/>
                </a:lnTo>
                <a:lnTo>
                  <a:pt x="74" y="22"/>
                </a:lnTo>
                <a:lnTo>
                  <a:pt x="70" y="14"/>
                </a:lnTo>
                <a:lnTo>
                  <a:pt x="62" y="10"/>
                </a:lnTo>
                <a:lnTo>
                  <a:pt x="56" y="6"/>
                </a:lnTo>
                <a:lnTo>
                  <a:pt x="48" y="2"/>
                </a:lnTo>
                <a:lnTo>
                  <a:pt x="40" y="0"/>
                </a:lnTo>
                <a:lnTo>
                  <a:pt x="32" y="2"/>
                </a:lnTo>
                <a:lnTo>
                  <a:pt x="26" y="2"/>
                </a:lnTo>
                <a:lnTo>
                  <a:pt x="18" y="6"/>
                </a:lnTo>
                <a:lnTo>
                  <a:pt x="12" y="10"/>
                </a:lnTo>
                <a:lnTo>
                  <a:pt x="6" y="16"/>
                </a:lnTo>
                <a:lnTo>
                  <a:pt x="4" y="24"/>
                </a:lnTo>
                <a:lnTo>
                  <a:pt x="2" y="30"/>
                </a:lnTo>
                <a:lnTo>
                  <a:pt x="0" y="38"/>
                </a:lnTo>
                <a:lnTo>
                  <a:pt x="2" y="46"/>
                </a:lnTo>
                <a:lnTo>
                  <a:pt x="4" y="54"/>
                </a:lnTo>
                <a:lnTo>
                  <a:pt x="8" y="62"/>
                </a:lnTo>
                <a:lnTo>
                  <a:pt x="12" y="68"/>
                </a:lnTo>
                <a:lnTo>
                  <a:pt x="20" y="74"/>
                </a:lnTo>
                <a:lnTo>
                  <a:pt x="26" y="78"/>
                </a:lnTo>
                <a:lnTo>
                  <a:pt x="34" y="80"/>
                </a:lnTo>
                <a:lnTo>
                  <a:pt x="42" y="82"/>
                </a:lnTo>
                <a:lnTo>
                  <a:pt x="50" y="82"/>
                </a:lnTo>
                <a:lnTo>
                  <a:pt x="56" y="80"/>
                </a:lnTo>
                <a:lnTo>
                  <a:pt x="64" y="78"/>
                </a:lnTo>
                <a:lnTo>
                  <a:pt x="70" y="7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29" name="Line 173"/>
          <p:cNvSpPr>
            <a:spLocks noChangeShapeType="1"/>
          </p:cNvSpPr>
          <p:nvPr/>
        </p:nvSpPr>
        <p:spPr bwMode="auto">
          <a:xfrm flipH="1">
            <a:off x="1606550" y="4597400"/>
            <a:ext cx="114300" cy="1206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30" name="Line 174"/>
          <p:cNvSpPr>
            <a:spLocks noChangeShapeType="1"/>
          </p:cNvSpPr>
          <p:nvPr/>
        </p:nvSpPr>
        <p:spPr bwMode="auto">
          <a:xfrm flipH="1">
            <a:off x="1711325" y="4673600"/>
            <a:ext cx="104775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31" name="Freeform 175"/>
          <p:cNvSpPr>
            <a:spLocks/>
          </p:cNvSpPr>
          <p:nvPr/>
        </p:nvSpPr>
        <p:spPr bwMode="auto">
          <a:xfrm>
            <a:off x="1720850" y="4578350"/>
            <a:ext cx="101600" cy="95250"/>
          </a:xfrm>
          <a:custGeom>
            <a:avLst/>
            <a:gdLst/>
            <a:ahLst/>
            <a:cxnLst>
              <a:cxn ang="0">
                <a:pos x="60" y="60"/>
              </a:cxn>
              <a:cxn ang="0">
                <a:pos x="64" y="48"/>
              </a:cxn>
              <a:cxn ang="0">
                <a:pos x="64" y="36"/>
              </a:cxn>
              <a:cxn ang="0">
                <a:pos x="62" y="24"/>
              </a:cxn>
              <a:cxn ang="0">
                <a:pos x="54" y="14"/>
              </a:cxn>
              <a:cxn ang="0">
                <a:pos x="48" y="8"/>
              </a:cxn>
              <a:cxn ang="0">
                <a:pos x="42" y="4"/>
              </a:cxn>
              <a:cxn ang="0">
                <a:pos x="36" y="2"/>
              </a:cxn>
              <a:cxn ang="0">
                <a:pos x="28" y="0"/>
              </a:cxn>
              <a:cxn ang="0">
                <a:pos x="22" y="0"/>
              </a:cxn>
              <a:cxn ang="0">
                <a:pos x="14" y="2"/>
              </a:cxn>
              <a:cxn ang="0">
                <a:pos x="8" y="6"/>
              </a:cxn>
              <a:cxn ang="0">
                <a:pos x="2" y="10"/>
              </a:cxn>
              <a:cxn ang="0">
                <a:pos x="0" y="12"/>
              </a:cxn>
            </a:cxnLst>
            <a:rect l="0" t="0" r="r" b="b"/>
            <a:pathLst>
              <a:path w="64" h="60">
                <a:moveTo>
                  <a:pt x="60" y="60"/>
                </a:moveTo>
                <a:lnTo>
                  <a:pt x="64" y="48"/>
                </a:lnTo>
                <a:lnTo>
                  <a:pt x="64" y="36"/>
                </a:lnTo>
                <a:lnTo>
                  <a:pt x="62" y="24"/>
                </a:lnTo>
                <a:lnTo>
                  <a:pt x="54" y="14"/>
                </a:lnTo>
                <a:lnTo>
                  <a:pt x="48" y="8"/>
                </a:lnTo>
                <a:lnTo>
                  <a:pt x="42" y="4"/>
                </a:lnTo>
                <a:lnTo>
                  <a:pt x="36" y="2"/>
                </a:lnTo>
                <a:lnTo>
                  <a:pt x="28" y="0"/>
                </a:lnTo>
                <a:lnTo>
                  <a:pt x="22" y="0"/>
                </a:lnTo>
                <a:lnTo>
                  <a:pt x="14" y="2"/>
                </a:lnTo>
                <a:lnTo>
                  <a:pt x="8" y="6"/>
                </a:lnTo>
                <a:lnTo>
                  <a:pt x="2" y="10"/>
                </a:lnTo>
                <a:lnTo>
                  <a:pt x="0" y="1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32" name="Rectangle 176"/>
          <p:cNvSpPr>
            <a:spLocks noChangeArrowheads="1"/>
          </p:cNvSpPr>
          <p:nvPr/>
        </p:nvSpPr>
        <p:spPr bwMode="auto">
          <a:xfrm>
            <a:off x="381000" y="4476750"/>
            <a:ext cx="10906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13007C"/>
                </a:solidFill>
                <a:latin typeface="Geneva" pitchFamily="34" charset="0"/>
              </a:rPr>
              <a:t>Pockels cell</a:t>
            </a: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70833" name="Rectangle 177"/>
          <p:cNvSpPr>
            <a:spLocks noChangeArrowheads="1"/>
          </p:cNvSpPr>
          <p:nvPr/>
        </p:nvSpPr>
        <p:spPr bwMode="auto">
          <a:xfrm>
            <a:off x="685800" y="6076950"/>
            <a:ext cx="119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13007C"/>
                </a:solidFill>
                <a:latin typeface="Geneva" pitchFamily="34" charset="0"/>
              </a:rPr>
              <a:t>100 keV DC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13007C"/>
                </a:solidFill>
                <a:latin typeface="Geneva" pitchFamily="34" charset="0"/>
              </a:rPr>
              <a:t>Electron Gun</a:t>
            </a: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70834" name="Rectangle 178"/>
          <p:cNvSpPr>
            <a:spLocks noChangeArrowheads="1"/>
          </p:cNvSpPr>
          <p:nvPr/>
        </p:nvSpPr>
        <p:spPr bwMode="auto">
          <a:xfrm>
            <a:off x="4038600" y="1657350"/>
            <a:ext cx="22209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13007C"/>
                </a:solidFill>
                <a:latin typeface="Geneva" pitchFamily="34" charset="0"/>
              </a:rPr>
              <a:t>Two SRF 600 MeV linacs</a:t>
            </a: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70835" name="Rectangle 179"/>
          <p:cNvSpPr>
            <a:spLocks noChangeArrowheads="1"/>
          </p:cNvSpPr>
          <p:nvPr/>
        </p:nvSpPr>
        <p:spPr bwMode="auto">
          <a:xfrm>
            <a:off x="4572000" y="1885950"/>
            <a:ext cx="996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13007C"/>
                </a:solidFill>
                <a:latin typeface="Geneva" pitchFamily="34" charset="0"/>
              </a:rPr>
              <a:t>(1497 MHz)</a:t>
            </a: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70836" name="Freeform 180"/>
          <p:cNvSpPr>
            <a:spLocks/>
          </p:cNvSpPr>
          <p:nvPr/>
        </p:nvSpPr>
        <p:spPr bwMode="auto">
          <a:xfrm>
            <a:off x="5715000" y="2009775"/>
            <a:ext cx="523875" cy="485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" y="6"/>
              </a:cxn>
              <a:cxn ang="0">
                <a:pos x="36" y="16"/>
              </a:cxn>
              <a:cxn ang="0">
                <a:pos x="58" y="30"/>
              </a:cxn>
              <a:cxn ang="0">
                <a:pos x="80" y="46"/>
              </a:cxn>
              <a:cxn ang="0">
                <a:pos x="104" y="66"/>
              </a:cxn>
              <a:cxn ang="0">
                <a:pos x="126" y="88"/>
              </a:cxn>
              <a:cxn ang="0">
                <a:pos x="134" y="100"/>
              </a:cxn>
              <a:cxn ang="0">
                <a:pos x="142" y="114"/>
              </a:cxn>
              <a:cxn ang="0">
                <a:pos x="160" y="108"/>
              </a:cxn>
              <a:cxn ang="0">
                <a:pos x="144" y="190"/>
              </a:cxn>
              <a:cxn ang="0">
                <a:pos x="86" y="136"/>
              </a:cxn>
              <a:cxn ang="0">
                <a:pos x="104" y="128"/>
              </a:cxn>
              <a:cxn ang="0">
                <a:pos x="98" y="108"/>
              </a:cxn>
              <a:cxn ang="0">
                <a:pos x="88" y="90"/>
              </a:cxn>
              <a:cxn ang="0">
                <a:pos x="78" y="66"/>
              </a:cxn>
              <a:cxn ang="0">
                <a:pos x="62" y="44"/>
              </a:cxn>
              <a:cxn ang="0">
                <a:pos x="54" y="32"/>
              </a:cxn>
              <a:cxn ang="0">
                <a:pos x="46" y="22"/>
              </a:cxn>
              <a:cxn ang="0">
                <a:pos x="36" y="14"/>
              </a:cxn>
              <a:cxn ang="0">
                <a:pos x="24" y="8"/>
              </a:cxn>
              <a:cxn ang="0">
                <a:pos x="12" y="2"/>
              </a:cxn>
              <a:cxn ang="0">
                <a:pos x="0" y="0"/>
              </a:cxn>
            </a:cxnLst>
            <a:rect l="0" t="0" r="r" b="b"/>
            <a:pathLst>
              <a:path w="160" h="190">
                <a:moveTo>
                  <a:pt x="0" y="0"/>
                </a:moveTo>
                <a:lnTo>
                  <a:pt x="18" y="6"/>
                </a:lnTo>
                <a:lnTo>
                  <a:pt x="36" y="16"/>
                </a:lnTo>
                <a:lnTo>
                  <a:pt x="58" y="30"/>
                </a:lnTo>
                <a:lnTo>
                  <a:pt x="80" y="46"/>
                </a:lnTo>
                <a:lnTo>
                  <a:pt x="104" y="66"/>
                </a:lnTo>
                <a:lnTo>
                  <a:pt x="126" y="88"/>
                </a:lnTo>
                <a:lnTo>
                  <a:pt x="134" y="100"/>
                </a:lnTo>
                <a:lnTo>
                  <a:pt x="142" y="114"/>
                </a:lnTo>
                <a:lnTo>
                  <a:pt x="160" y="108"/>
                </a:lnTo>
                <a:lnTo>
                  <a:pt x="144" y="190"/>
                </a:lnTo>
                <a:lnTo>
                  <a:pt x="86" y="136"/>
                </a:lnTo>
                <a:lnTo>
                  <a:pt x="104" y="128"/>
                </a:lnTo>
                <a:lnTo>
                  <a:pt x="98" y="108"/>
                </a:lnTo>
                <a:lnTo>
                  <a:pt x="88" y="90"/>
                </a:lnTo>
                <a:lnTo>
                  <a:pt x="78" y="66"/>
                </a:lnTo>
                <a:lnTo>
                  <a:pt x="62" y="44"/>
                </a:lnTo>
                <a:lnTo>
                  <a:pt x="54" y="32"/>
                </a:lnTo>
                <a:lnTo>
                  <a:pt x="46" y="22"/>
                </a:lnTo>
                <a:lnTo>
                  <a:pt x="36" y="14"/>
                </a:lnTo>
                <a:lnTo>
                  <a:pt x="24" y="8"/>
                </a:lnTo>
                <a:lnTo>
                  <a:pt x="12" y="2"/>
                </a:lnTo>
                <a:lnTo>
                  <a:pt x="0" y="0"/>
                </a:lnTo>
                <a:close/>
              </a:path>
            </a:pathLst>
          </a:custGeom>
          <a:solidFill>
            <a:srgbClr val="13007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37" name="Rectangle 181"/>
          <p:cNvSpPr>
            <a:spLocks noChangeArrowheads="1"/>
          </p:cNvSpPr>
          <p:nvPr/>
        </p:nvSpPr>
        <p:spPr bwMode="auto">
          <a:xfrm>
            <a:off x="2946400" y="2384425"/>
            <a:ext cx="139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13007C"/>
                </a:solidFill>
                <a:latin typeface="Geneva" pitchFamily="34" charset="0"/>
              </a:rPr>
              <a:t>67 MeV injector</a:t>
            </a: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70838" name="Rectangle 182"/>
          <p:cNvSpPr>
            <a:spLocks noChangeArrowheads="1"/>
          </p:cNvSpPr>
          <p:nvPr/>
        </p:nvSpPr>
        <p:spPr bwMode="auto">
          <a:xfrm>
            <a:off x="3124200" y="2571750"/>
            <a:ext cx="996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13007C"/>
                </a:solidFill>
                <a:latin typeface="Geneva" pitchFamily="34" charset="0"/>
              </a:rPr>
              <a:t>(1497 MHz)</a:t>
            </a: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70839" name="Freeform 183"/>
          <p:cNvSpPr>
            <a:spLocks/>
          </p:cNvSpPr>
          <p:nvPr/>
        </p:nvSpPr>
        <p:spPr bwMode="auto">
          <a:xfrm>
            <a:off x="4114800" y="2800350"/>
            <a:ext cx="530225" cy="339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8"/>
              </a:cxn>
              <a:cxn ang="0">
                <a:pos x="44" y="16"/>
              </a:cxn>
              <a:cxn ang="0">
                <a:pos x="70" y="28"/>
              </a:cxn>
              <a:cxn ang="0">
                <a:pos x="98" y="42"/>
              </a:cxn>
              <a:cxn ang="0">
                <a:pos x="126" y="60"/>
              </a:cxn>
              <a:cxn ang="0">
                <a:pos x="140" y="72"/>
              </a:cxn>
              <a:cxn ang="0">
                <a:pos x="150" y="82"/>
              </a:cxn>
              <a:cxn ang="0">
                <a:pos x="160" y="94"/>
              </a:cxn>
              <a:cxn ang="0">
                <a:pos x="168" y="108"/>
              </a:cxn>
              <a:cxn ang="0">
                <a:pos x="186" y="102"/>
              </a:cxn>
              <a:cxn ang="0">
                <a:pos x="172" y="184"/>
              </a:cxn>
              <a:cxn ang="0">
                <a:pos x="112" y="130"/>
              </a:cxn>
              <a:cxn ang="0">
                <a:pos x="130" y="122"/>
              </a:cxn>
              <a:cxn ang="0">
                <a:pos x="126" y="104"/>
              </a:cxn>
              <a:cxn ang="0">
                <a:pos x="118" y="86"/>
              </a:cxn>
              <a:cxn ang="0">
                <a:pos x="106" y="66"/>
              </a:cxn>
              <a:cxn ang="0">
                <a:pos x="98" y="54"/>
              </a:cxn>
              <a:cxn ang="0">
                <a:pos x="90" y="44"/>
              </a:cxn>
              <a:cxn ang="0">
                <a:pos x="78" y="34"/>
              </a:cxn>
              <a:cxn ang="0">
                <a:pos x="66" y="24"/>
              </a:cxn>
              <a:cxn ang="0">
                <a:pos x="52" y="16"/>
              </a:cxn>
              <a:cxn ang="0">
                <a:pos x="36" y="8"/>
              </a:cxn>
              <a:cxn ang="0">
                <a:pos x="18" y="4"/>
              </a:cxn>
              <a:cxn ang="0">
                <a:pos x="0" y="0"/>
              </a:cxn>
            </a:cxnLst>
            <a:rect l="0" t="0" r="r" b="b"/>
            <a:pathLst>
              <a:path w="186" h="184">
                <a:moveTo>
                  <a:pt x="0" y="0"/>
                </a:moveTo>
                <a:lnTo>
                  <a:pt x="20" y="8"/>
                </a:lnTo>
                <a:lnTo>
                  <a:pt x="44" y="16"/>
                </a:lnTo>
                <a:lnTo>
                  <a:pt x="70" y="28"/>
                </a:lnTo>
                <a:lnTo>
                  <a:pt x="98" y="42"/>
                </a:lnTo>
                <a:lnTo>
                  <a:pt x="126" y="60"/>
                </a:lnTo>
                <a:lnTo>
                  <a:pt x="140" y="72"/>
                </a:lnTo>
                <a:lnTo>
                  <a:pt x="150" y="82"/>
                </a:lnTo>
                <a:lnTo>
                  <a:pt x="160" y="94"/>
                </a:lnTo>
                <a:lnTo>
                  <a:pt x="168" y="108"/>
                </a:lnTo>
                <a:lnTo>
                  <a:pt x="186" y="102"/>
                </a:lnTo>
                <a:lnTo>
                  <a:pt x="172" y="184"/>
                </a:lnTo>
                <a:lnTo>
                  <a:pt x="112" y="130"/>
                </a:lnTo>
                <a:lnTo>
                  <a:pt x="130" y="122"/>
                </a:lnTo>
                <a:lnTo>
                  <a:pt x="126" y="104"/>
                </a:lnTo>
                <a:lnTo>
                  <a:pt x="118" y="86"/>
                </a:lnTo>
                <a:lnTo>
                  <a:pt x="106" y="66"/>
                </a:lnTo>
                <a:lnTo>
                  <a:pt x="98" y="54"/>
                </a:lnTo>
                <a:lnTo>
                  <a:pt x="90" y="44"/>
                </a:lnTo>
                <a:lnTo>
                  <a:pt x="78" y="34"/>
                </a:lnTo>
                <a:lnTo>
                  <a:pt x="66" y="24"/>
                </a:lnTo>
                <a:lnTo>
                  <a:pt x="52" y="16"/>
                </a:lnTo>
                <a:lnTo>
                  <a:pt x="36" y="8"/>
                </a:lnTo>
                <a:lnTo>
                  <a:pt x="18" y="4"/>
                </a:lnTo>
                <a:lnTo>
                  <a:pt x="0" y="0"/>
                </a:lnTo>
                <a:close/>
              </a:path>
            </a:pathLst>
          </a:custGeom>
          <a:solidFill>
            <a:srgbClr val="13007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40" name="Rectangle 184"/>
          <p:cNvSpPr>
            <a:spLocks noChangeArrowheads="1"/>
          </p:cNvSpPr>
          <p:nvPr/>
        </p:nvSpPr>
        <p:spPr bwMode="auto">
          <a:xfrm>
            <a:off x="6934200" y="3790950"/>
            <a:ext cx="12176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13007C"/>
                </a:solidFill>
                <a:latin typeface="Geneva" pitchFamily="34" charset="0"/>
              </a:rPr>
              <a:t>RF deflectors</a:t>
            </a: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grpSp>
        <p:nvGrpSpPr>
          <p:cNvPr id="3" name="Group 185"/>
          <p:cNvGrpSpPr>
            <a:grpSpLocks/>
          </p:cNvGrpSpPr>
          <p:nvPr/>
        </p:nvGrpSpPr>
        <p:grpSpPr bwMode="auto">
          <a:xfrm>
            <a:off x="152400" y="5314950"/>
            <a:ext cx="1041400" cy="1123950"/>
            <a:chOff x="516" y="2904"/>
            <a:chExt cx="656" cy="708"/>
          </a:xfrm>
        </p:grpSpPr>
        <p:grpSp>
          <p:nvGrpSpPr>
            <p:cNvPr id="4" name="Group 186"/>
            <p:cNvGrpSpPr>
              <a:grpSpLocks/>
            </p:cNvGrpSpPr>
            <p:nvPr/>
          </p:nvGrpSpPr>
          <p:grpSpPr bwMode="auto">
            <a:xfrm>
              <a:off x="1034" y="2904"/>
              <a:ext cx="138" cy="112"/>
              <a:chOff x="1034" y="2904"/>
              <a:chExt cx="138" cy="112"/>
            </a:xfrm>
          </p:grpSpPr>
          <p:sp>
            <p:nvSpPr>
              <p:cNvPr id="70843" name="Freeform 187"/>
              <p:cNvSpPr>
                <a:spLocks/>
              </p:cNvSpPr>
              <p:nvPr/>
            </p:nvSpPr>
            <p:spPr bwMode="auto">
              <a:xfrm>
                <a:off x="1034" y="2946"/>
                <a:ext cx="64" cy="70"/>
              </a:xfrm>
              <a:custGeom>
                <a:avLst/>
                <a:gdLst/>
                <a:ahLst/>
                <a:cxnLst>
                  <a:cxn ang="0">
                    <a:pos x="46" y="66"/>
                  </a:cxn>
                  <a:cxn ang="0">
                    <a:pos x="52" y="64"/>
                  </a:cxn>
                  <a:cxn ang="0">
                    <a:pos x="56" y="60"/>
                  </a:cxn>
                  <a:cxn ang="0">
                    <a:pos x="60" y="54"/>
                  </a:cxn>
                  <a:cxn ang="0">
                    <a:pos x="62" y="48"/>
                  </a:cxn>
                  <a:cxn ang="0">
                    <a:pos x="64" y="42"/>
                  </a:cxn>
                  <a:cxn ang="0">
                    <a:pos x="64" y="34"/>
                  </a:cxn>
                  <a:cxn ang="0">
                    <a:pos x="64" y="28"/>
                  </a:cxn>
                  <a:cxn ang="0">
                    <a:pos x="62" y="22"/>
                  </a:cxn>
                  <a:cxn ang="0">
                    <a:pos x="58" y="16"/>
                  </a:cxn>
                  <a:cxn ang="0">
                    <a:pos x="54" y="10"/>
                  </a:cxn>
                  <a:cxn ang="0">
                    <a:pos x="48" y="6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2" y="6"/>
                  </a:cxn>
                  <a:cxn ang="0">
                    <a:pos x="6" y="10"/>
                  </a:cxn>
                  <a:cxn ang="0">
                    <a:pos x="4" y="16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0" y="42"/>
                  </a:cxn>
                  <a:cxn ang="0">
                    <a:pos x="2" y="48"/>
                  </a:cxn>
                  <a:cxn ang="0">
                    <a:pos x="6" y="54"/>
                  </a:cxn>
                  <a:cxn ang="0">
                    <a:pos x="10" y="60"/>
                  </a:cxn>
                  <a:cxn ang="0">
                    <a:pos x="16" y="64"/>
                  </a:cxn>
                  <a:cxn ang="0">
                    <a:pos x="22" y="66"/>
                  </a:cxn>
                  <a:cxn ang="0">
                    <a:pos x="28" y="68"/>
                  </a:cxn>
                  <a:cxn ang="0">
                    <a:pos x="34" y="70"/>
                  </a:cxn>
                  <a:cxn ang="0">
                    <a:pos x="40" y="68"/>
                  </a:cxn>
                  <a:cxn ang="0">
                    <a:pos x="46" y="66"/>
                  </a:cxn>
                </a:cxnLst>
                <a:rect l="0" t="0" r="r" b="b"/>
                <a:pathLst>
                  <a:path w="64" h="70">
                    <a:moveTo>
                      <a:pt x="46" y="66"/>
                    </a:moveTo>
                    <a:lnTo>
                      <a:pt x="52" y="64"/>
                    </a:lnTo>
                    <a:lnTo>
                      <a:pt x="56" y="60"/>
                    </a:lnTo>
                    <a:lnTo>
                      <a:pt x="60" y="54"/>
                    </a:lnTo>
                    <a:lnTo>
                      <a:pt x="62" y="48"/>
                    </a:lnTo>
                    <a:lnTo>
                      <a:pt x="64" y="42"/>
                    </a:lnTo>
                    <a:lnTo>
                      <a:pt x="64" y="34"/>
                    </a:lnTo>
                    <a:lnTo>
                      <a:pt x="64" y="28"/>
                    </a:lnTo>
                    <a:lnTo>
                      <a:pt x="62" y="22"/>
                    </a:lnTo>
                    <a:lnTo>
                      <a:pt x="58" y="16"/>
                    </a:lnTo>
                    <a:lnTo>
                      <a:pt x="54" y="10"/>
                    </a:lnTo>
                    <a:lnTo>
                      <a:pt x="48" y="6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6"/>
                    </a:lnTo>
                    <a:lnTo>
                      <a:pt x="6" y="10"/>
                    </a:lnTo>
                    <a:lnTo>
                      <a:pt x="4" y="16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6" y="54"/>
                    </a:lnTo>
                    <a:lnTo>
                      <a:pt x="10" y="60"/>
                    </a:lnTo>
                    <a:lnTo>
                      <a:pt x="16" y="64"/>
                    </a:lnTo>
                    <a:lnTo>
                      <a:pt x="22" y="66"/>
                    </a:lnTo>
                    <a:lnTo>
                      <a:pt x="28" y="68"/>
                    </a:lnTo>
                    <a:lnTo>
                      <a:pt x="34" y="70"/>
                    </a:lnTo>
                    <a:lnTo>
                      <a:pt x="40" y="68"/>
                    </a:lnTo>
                    <a:lnTo>
                      <a:pt x="46" y="6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844" name="Line 188"/>
              <p:cNvSpPr>
                <a:spLocks noChangeShapeType="1"/>
              </p:cNvSpPr>
              <p:nvPr/>
            </p:nvSpPr>
            <p:spPr bwMode="auto">
              <a:xfrm flipH="1">
                <a:off x="1046" y="2908"/>
                <a:ext cx="78" cy="4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845" name="Line 189"/>
              <p:cNvSpPr>
                <a:spLocks noChangeShapeType="1"/>
              </p:cNvSpPr>
              <p:nvPr/>
            </p:nvSpPr>
            <p:spPr bwMode="auto">
              <a:xfrm flipH="1">
                <a:off x="1084" y="2966"/>
                <a:ext cx="78" cy="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846" name="Freeform 190"/>
              <p:cNvSpPr>
                <a:spLocks/>
              </p:cNvSpPr>
              <p:nvPr/>
            </p:nvSpPr>
            <p:spPr bwMode="auto">
              <a:xfrm>
                <a:off x="1122" y="2904"/>
                <a:ext cx="50" cy="64"/>
              </a:xfrm>
              <a:custGeom>
                <a:avLst/>
                <a:gdLst/>
                <a:ahLst/>
                <a:cxnLst>
                  <a:cxn ang="0">
                    <a:pos x="38" y="64"/>
                  </a:cxn>
                  <a:cxn ang="0">
                    <a:pos x="44" y="56"/>
                  </a:cxn>
                  <a:cxn ang="0">
                    <a:pos x="50" y="46"/>
                  </a:cxn>
                  <a:cxn ang="0">
                    <a:pos x="50" y="34"/>
                  </a:cxn>
                  <a:cxn ang="0">
                    <a:pos x="46" y="22"/>
                  </a:cxn>
                  <a:cxn ang="0">
                    <a:pos x="44" y="16"/>
                  </a:cxn>
                  <a:cxn ang="0">
                    <a:pos x="38" y="10"/>
                  </a:cxn>
                  <a:cxn ang="0">
                    <a:pos x="34" y="6"/>
                  </a:cxn>
                  <a:cxn ang="0">
                    <a:pos x="28" y="4"/>
                  </a:cxn>
                  <a:cxn ang="0">
                    <a:pos x="22" y="2"/>
                  </a:cxn>
                  <a:cxn ang="0">
                    <a:pos x="16" y="0"/>
                  </a:cxn>
                  <a:cxn ang="0">
                    <a:pos x="8" y="2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50" h="64">
                    <a:moveTo>
                      <a:pt x="38" y="64"/>
                    </a:moveTo>
                    <a:lnTo>
                      <a:pt x="44" y="56"/>
                    </a:lnTo>
                    <a:lnTo>
                      <a:pt x="50" y="46"/>
                    </a:lnTo>
                    <a:lnTo>
                      <a:pt x="50" y="34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38" y="10"/>
                    </a:lnTo>
                    <a:lnTo>
                      <a:pt x="34" y="6"/>
                    </a:lnTo>
                    <a:lnTo>
                      <a:pt x="28" y="4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5" name="Group 191"/>
            <p:cNvGrpSpPr>
              <a:grpSpLocks/>
            </p:cNvGrpSpPr>
            <p:nvPr/>
          </p:nvGrpSpPr>
          <p:grpSpPr bwMode="auto">
            <a:xfrm>
              <a:off x="516" y="3230"/>
              <a:ext cx="356" cy="382"/>
              <a:chOff x="516" y="3230"/>
              <a:chExt cx="356" cy="382"/>
            </a:xfrm>
          </p:grpSpPr>
          <p:sp>
            <p:nvSpPr>
              <p:cNvPr id="70848" name="Freeform 192"/>
              <p:cNvSpPr>
                <a:spLocks/>
              </p:cNvSpPr>
              <p:nvPr/>
            </p:nvSpPr>
            <p:spPr bwMode="auto">
              <a:xfrm>
                <a:off x="516" y="3410"/>
                <a:ext cx="198" cy="202"/>
              </a:xfrm>
              <a:custGeom>
                <a:avLst/>
                <a:gdLst/>
                <a:ahLst/>
                <a:cxnLst>
                  <a:cxn ang="0">
                    <a:pos x="170" y="178"/>
                  </a:cxn>
                  <a:cxn ang="0">
                    <a:pos x="182" y="164"/>
                  </a:cxn>
                  <a:cxn ang="0">
                    <a:pos x="190" y="146"/>
                  </a:cxn>
                  <a:cxn ang="0">
                    <a:pos x="196" y="128"/>
                  </a:cxn>
                  <a:cxn ang="0">
                    <a:pos x="198" y="110"/>
                  </a:cxn>
                  <a:cxn ang="0">
                    <a:pos x="196" y="90"/>
                  </a:cxn>
                  <a:cxn ang="0">
                    <a:pos x="190" y="70"/>
                  </a:cxn>
                  <a:cxn ang="0">
                    <a:pos x="180" y="52"/>
                  </a:cxn>
                  <a:cxn ang="0">
                    <a:pos x="168" y="36"/>
                  </a:cxn>
                  <a:cxn ang="0">
                    <a:pos x="152" y="22"/>
                  </a:cxn>
                  <a:cxn ang="0">
                    <a:pos x="134" y="10"/>
                  </a:cxn>
                  <a:cxn ang="0">
                    <a:pos x="114" y="4"/>
                  </a:cxn>
                  <a:cxn ang="0">
                    <a:pos x="100" y="0"/>
                  </a:cxn>
                  <a:cxn ang="0">
                    <a:pos x="80" y="0"/>
                  </a:cxn>
                  <a:cxn ang="0">
                    <a:pos x="62" y="4"/>
                  </a:cxn>
                  <a:cxn ang="0">
                    <a:pos x="44" y="12"/>
                  </a:cxn>
                  <a:cxn ang="0">
                    <a:pos x="28" y="24"/>
                  </a:cxn>
                  <a:cxn ang="0">
                    <a:pos x="16" y="40"/>
                  </a:cxn>
                  <a:cxn ang="0">
                    <a:pos x="6" y="56"/>
                  </a:cxn>
                  <a:cxn ang="0">
                    <a:pos x="2" y="74"/>
                  </a:cxn>
                  <a:cxn ang="0">
                    <a:pos x="0" y="94"/>
                  </a:cxn>
                  <a:cxn ang="0">
                    <a:pos x="2" y="114"/>
                  </a:cxn>
                  <a:cxn ang="0">
                    <a:pos x="8" y="132"/>
                  </a:cxn>
                  <a:cxn ang="0">
                    <a:pos x="16" y="150"/>
                  </a:cxn>
                  <a:cxn ang="0">
                    <a:pos x="30" y="168"/>
                  </a:cxn>
                  <a:cxn ang="0">
                    <a:pos x="46" y="182"/>
                  </a:cxn>
                  <a:cxn ang="0">
                    <a:pos x="64" y="192"/>
                  </a:cxn>
                  <a:cxn ang="0">
                    <a:pos x="82" y="200"/>
                  </a:cxn>
                  <a:cxn ang="0">
                    <a:pos x="102" y="202"/>
                  </a:cxn>
                  <a:cxn ang="0">
                    <a:pos x="118" y="202"/>
                  </a:cxn>
                  <a:cxn ang="0">
                    <a:pos x="136" y="198"/>
                  </a:cxn>
                  <a:cxn ang="0">
                    <a:pos x="154" y="190"/>
                  </a:cxn>
                  <a:cxn ang="0">
                    <a:pos x="170" y="178"/>
                  </a:cxn>
                </a:cxnLst>
                <a:rect l="0" t="0" r="r" b="b"/>
                <a:pathLst>
                  <a:path w="198" h="202">
                    <a:moveTo>
                      <a:pt x="170" y="178"/>
                    </a:moveTo>
                    <a:lnTo>
                      <a:pt x="182" y="164"/>
                    </a:lnTo>
                    <a:lnTo>
                      <a:pt x="190" y="146"/>
                    </a:lnTo>
                    <a:lnTo>
                      <a:pt x="196" y="128"/>
                    </a:lnTo>
                    <a:lnTo>
                      <a:pt x="198" y="110"/>
                    </a:lnTo>
                    <a:lnTo>
                      <a:pt x="196" y="90"/>
                    </a:lnTo>
                    <a:lnTo>
                      <a:pt x="190" y="70"/>
                    </a:lnTo>
                    <a:lnTo>
                      <a:pt x="180" y="52"/>
                    </a:lnTo>
                    <a:lnTo>
                      <a:pt x="168" y="36"/>
                    </a:lnTo>
                    <a:lnTo>
                      <a:pt x="152" y="22"/>
                    </a:lnTo>
                    <a:lnTo>
                      <a:pt x="134" y="10"/>
                    </a:lnTo>
                    <a:lnTo>
                      <a:pt x="114" y="4"/>
                    </a:lnTo>
                    <a:lnTo>
                      <a:pt x="100" y="0"/>
                    </a:lnTo>
                    <a:lnTo>
                      <a:pt x="80" y="0"/>
                    </a:lnTo>
                    <a:lnTo>
                      <a:pt x="62" y="4"/>
                    </a:lnTo>
                    <a:lnTo>
                      <a:pt x="44" y="12"/>
                    </a:lnTo>
                    <a:lnTo>
                      <a:pt x="28" y="24"/>
                    </a:lnTo>
                    <a:lnTo>
                      <a:pt x="16" y="40"/>
                    </a:lnTo>
                    <a:lnTo>
                      <a:pt x="6" y="56"/>
                    </a:lnTo>
                    <a:lnTo>
                      <a:pt x="2" y="74"/>
                    </a:lnTo>
                    <a:lnTo>
                      <a:pt x="0" y="94"/>
                    </a:lnTo>
                    <a:lnTo>
                      <a:pt x="2" y="114"/>
                    </a:lnTo>
                    <a:lnTo>
                      <a:pt x="8" y="132"/>
                    </a:lnTo>
                    <a:lnTo>
                      <a:pt x="16" y="150"/>
                    </a:lnTo>
                    <a:lnTo>
                      <a:pt x="30" y="168"/>
                    </a:lnTo>
                    <a:lnTo>
                      <a:pt x="46" y="182"/>
                    </a:lnTo>
                    <a:lnTo>
                      <a:pt x="64" y="192"/>
                    </a:lnTo>
                    <a:lnTo>
                      <a:pt x="82" y="200"/>
                    </a:lnTo>
                    <a:lnTo>
                      <a:pt x="102" y="202"/>
                    </a:lnTo>
                    <a:lnTo>
                      <a:pt x="118" y="202"/>
                    </a:lnTo>
                    <a:lnTo>
                      <a:pt x="136" y="198"/>
                    </a:lnTo>
                    <a:lnTo>
                      <a:pt x="154" y="190"/>
                    </a:lnTo>
                    <a:lnTo>
                      <a:pt x="170" y="17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849" name="Line 193"/>
              <p:cNvSpPr>
                <a:spLocks noChangeShapeType="1"/>
              </p:cNvSpPr>
              <p:nvPr/>
            </p:nvSpPr>
            <p:spPr bwMode="auto">
              <a:xfrm flipH="1">
                <a:off x="532" y="3256"/>
                <a:ext cx="180" cy="19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850" name="Line 194"/>
              <p:cNvSpPr>
                <a:spLocks noChangeShapeType="1"/>
              </p:cNvSpPr>
              <p:nvPr/>
            </p:nvSpPr>
            <p:spPr bwMode="auto">
              <a:xfrm flipH="1">
                <a:off x="694" y="3376"/>
                <a:ext cx="164" cy="20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851" name="Freeform 195"/>
              <p:cNvSpPr>
                <a:spLocks/>
              </p:cNvSpPr>
              <p:nvPr/>
            </p:nvSpPr>
            <p:spPr bwMode="auto">
              <a:xfrm>
                <a:off x="712" y="3230"/>
                <a:ext cx="160" cy="146"/>
              </a:xfrm>
              <a:custGeom>
                <a:avLst/>
                <a:gdLst/>
                <a:ahLst/>
                <a:cxnLst>
                  <a:cxn ang="0">
                    <a:pos x="146" y="146"/>
                  </a:cxn>
                  <a:cxn ang="0">
                    <a:pos x="154" y="134"/>
                  </a:cxn>
                  <a:cxn ang="0">
                    <a:pos x="158" y="120"/>
                  </a:cxn>
                  <a:cxn ang="0">
                    <a:pos x="160" y="104"/>
                  </a:cxn>
                  <a:cxn ang="0">
                    <a:pos x="160" y="88"/>
                  </a:cxn>
                  <a:cxn ang="0">
                    <a:pos x="158" y="74"/>
                  </a:cxn>
                  <a:cxn ang="0">
                    <a:pos x="152" y="58"/>
                  </a:cxn>
                  <a:cxn ang="0">
                    <a:pos x="144" y="44"/>
                  </a:cxn>
                  <a:cxn ang="0">
                    <a:pos x="134" y="32"/>
                  </a:cxn>
                  <a:cxn ang="0">
                    <a:pos x="120" y="18"/>
                  </a:cxn>
                  <a:cxn ang="0">
                    <a:pos x="104" y="8"/>
                  </a:cxn>
                  <a:cxn ang="0">
                    <a:pos x="86" y="2"/>
                  </a:cxn>
                  <a:cxn ang="0">
                    <a:pos x="68" y="0"/>
                  </a:cxn>
                  <a:cxn ang="0">
                    <a:pos x="52" y="0"/>
                  </a:cxn>
                  <a:cxn ang="0">
                    <a:pos x="34" y="4"/>
                  </a:cxn>
                  <a:cxn ang="0">
                    <a:pos x="18" y="10"/>
                  </a:cxn>
                  <a:cxn ang="0">
                    <a:pos x="4" y="22"/>
                  </a:cxn>
                  <a:cxn ang="0">
                    <a:pos x="0" y="26"/>
                  </a:cxn>
                </a:cxnLst>
                <a:rect l="0" t="0" r="r" b="b"/>
                <a:pathLst>
                  <a:path w="160" h="146">
                    <a:moveTo>
                      <a:pt x="146" y="146"/>
                    </a:moveTo>
                    <a:lnTo>
                      <a:pt x="154" y="134"/>
                    </a:lnTo>
                    <a:lnTo>
                      <a:pt x="158" y="120"/>
                    </a:lnTo>
                    <a:lnTo>
                      <a:pt x="160" y="104"/>
                    </a:lnTo>
                    <a:lnTo>
                      <a:pt x="160" y="88"/>
                    </a:lnTo>
                    <a:lnTo>
                      <a:pt x="158" y="74"/>
                    </a:lnTo>
                    <a:lnTo>
                      <a:pt x="152" y="58"/>
                    </a:lnTo>
                    <a:lnTo>
                      <a:pt x="144" y="44"/>
                    </a:lnTo>
                    <a:lnTo>
                      <a:pt x="134" y="32"/>
                    </a:lnTo>
                    <a:lnTo>
                      <a:pt x="120" y="18"/>
                    </a:lnTo>
                    <a:lnTo>
                      <a:pt x="104" y="8"/>
                    </a:lnTo>
                    <a:lnTo>
                      <a:pt x="86" y="2"/>
                    </a:lnTo>
                    <a:lnTo>
                      <a:pt x="68" y="0"/>
                    </a:lnTo>
                    <a:lnTo>
                      <a:pt x="52" y="0"/>
                    </a:lnTo>
                    <a:lnTo>
                      <a:pt x="34" y="4"/>
                    </a:lnTo>
                    <a:lnTo>
                      <a:pt x="18" y="10"/>
                    </a:lnTo>
                    <a:lnTo>
                      <a:pt x="4" y="22"/>
                    </a:lnTo>
                    <a:lnTo>
                      <a:pt x="0" y="26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0852" name="Line 196"/>
            <p:cNvSpPr>
              <a:spLocks noChangeShapeType="1"/>
            </p:cNvSpPr>
            <p:nvPr/>
          </p:nvSpPr>
          <p:spPr bwMode="auto">
            <a:xfrm flipV="1">
              <a:off x="834" y="2984"/>
              <a:ext cx="230" cy="266"/>
            </a:xfrm>
            <a:prstGeom prst="line">
              <a:avLst/>
            </a:prstGeom>
            <a:noFill/>
            <a:ln w="6350">
              <a:solidFill>
                <a:srgbClr val="179233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853" name="Line 197"/>
            <p:cNvSpPr>
              <a:spLocks noChangeShapeType="1"/>
            </p:cNvSpPr>
            <p:nvPr/>
          </p:nvSpPr>
          <p:spPr bwMode="auto">
            <a:xfrm flipV="1">
              <a:off x="842" y="2990"/>
              <a:ext cx="230" cy="268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0854" name="Rectangle 198"/>
          <p:cNvSpPr>
            <a:spLocks noChangeArrowheads="1"/>
          </p:cNvSpPr>
          <p:nvPr/>
        </p:nvSpPr>
        <p:spPr bwMode="auto">
          <a:xfrm>
            <a:off x="6400800" y="4324350"/>
            <a:ext cx="19351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13007C"/>
                </a:solidFill>
                <a:latin typeface="Geneva" pitchFamily="34" charset="0"/>
              </a:rPr>
              <a:t>Double-sided septum</a:t>
            </a: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70855" name="Rectangle 199"/>
          <p:cNvSpPr>
            <a:spLocks noChangeArrowheads="1"/>
          </p:cNvSpPr>
          <p:nvPr/>
        </p:nvSpPr>
        <p:spPr bwMode="auto">
          <a:xfrm>
            <a:off x="2286000" y="4933950"/>
            <a:ext cx="9191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13007C"/>
                </a:solidFill>
                <a:latin typeface="Geneva" pitchFamily="34" charset="0"/>
              </a:rPr>
              <a:t>Wien filter</a:t>
            </a: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70856" name="Rectangle 200"/>
          <p:cNvSpPr>
            <a:spLocks noChangeArrowheads="1"/>
          </p:cNvSpPr>
          <p:nvPr/>
        </p:nvSpPr>
        <p:spPr bwMode="auto">
          <a:xfrm>
            <a:off x="1355725" y="2876550"/>
            <a:ext cx="922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13007C"/>
                </a:solidFill>
                <a:latin typeface="Geneva" pitchFamily="34" charset="0"/>
              </a:rPr>
              <a:t>RF Lasers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13007C"/>
                </a:solidFill>
                <a:latin typeface="Geneva" pitchFamily="34" charset="0"/>
              </a:rPr>
              <a:t>(499 MHz)</a:t>
            </a: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70857" name="Freeform 201"/>
          <p:cNvSpPr>
            <a:spLocks/>
          </p:cNvSpPr>
          <p:nvPr/>
        </p:nvSpPr>
        <p:spPr bwMode="auto">
          <a:xfrm>
            <a:off x="6096000" y="1885950"/>
            <a:ext cx="1295400" cy="1143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" y="6"/>
              </a:cxn>
              <a:cxn ang="0">
                <a:pos x="36" y="16"/>
              </a:cxn>
              <a:cxn ang="0">
                <a:pos x="58" y="30"/>
              </a:cxn>
              <a:cxn ang="0">
                <a:pos x="80" y="46"/>
              </a:cxn>
              <a:cxn ang="0">
                <a:pos x="104" y="66"/>
              </a:cxn>
              <a:cxn ang="0">
                <a:pos x="126" y="88"/>
              </a:cxn>
              <a:cxn ang="0">
                <a:pos x="134" y="100"/>
              </a:cxn>
              <a:cxn ang="0">
                <a:pos x="142" y="114"/>
              </a:cxn>
              <a:cxn ang="0">
                <a:pos x="160" y="108"/>
              </a:cxn>
              <a:cxn ang="0">
                <a:pos x="144" y="190"/>
              </a:cxn>
              <a:cxn ang="0">
                <a:pos x="86" y="136"/>
              </a:cxn>
              <a:cxn ang="0">
                <a:pos x="104" y="128"/>
              </a:cxn>
              <a:cxn ang="0">
                <a:pos x="98" y="108"/>
              </a:cxn>
              <a:cxn ang="0">
                <a:pos x="88" y="90"/>
              </a:cxn>
              <a:cxn ang="0">
                <a:pos x="78" y="66"/>
              </a:cxn>
              <a:cxn ang="0">
                <a:pos x="62" y="44"/>
              </a:cxn>
              <a:cxn ang="0">
                <a:pos x="54" y="32"/>
              </a:cxn>
              <a:cxn ang="0">
                <a:pos x="46" y="22"/>
              </a:cxn>
              <a:cxn ang="0">
                <a:pos x="36" y="14"/>
              </a:cxn>
              <a:cxn ang="0">
                <a:pos x="24" y="8"/>
              </a:cxn>
              <a:cxn ang="0">
                <a:pos x="12" y="2"/>
              </a:cxn>
              <a:cxn ang="0">
                <a:pos x="0" y="0"/>
              </a:cxn>
            </a:cxnLst>
            <a:rect l="0" t="0" r="r" b="b"/>
            <a:pathLst>
              <a:path w="160" h="190">
                <a:moveTo>
                  <a:pt x="0" y="0"/>
                </a:moveTo>
                <a:lnTo>
                  <a:pt x="18" y="6"/>
                </a:lnTo>
                <a:lnTo>
                  <a:pt x="36" y="16"/>
                </a:lnTo>
                <a:lnTo>
                  <a:pt x="58" y="30"/>
                </a:lnTo>
                <a:lnTo>
                  <a:pt x="80" y="46"/>
                </a:lnTo>
                <a:lnTo>
                  <a:pt x="104" y="66"/>
                </a:lnTo>
                <a:lnTo>
                  <a:pt x="126" y="88"/>
                </a:lnTo>
                <a:lnTo>
                  <a:pt x="134" y="100"/>
                </a:lnTo>
                <a:lnTo>
                  <a:pt x="142" y="114"/>
                </a:lnTo>
                <a:lnTo>
                  <a:pt x="160" y="108"/>
                </a:lnTo>
                <a:lnTo>
                  <a:pt x="144" y="190"/>
                </a:lnTo>
                <a:lnTo>
                  <a:pt x="86" y="136"/>
                </a:lnTo>
                <a:lnTo>
                  <a:pt x="104" y="128"/>
                </a:lnTo>
                <a:lnTo>
                  <a:pt x="98" y="108"/>
                </a:lnTo>
                <a:lnTo>
                  <a:pt x="88" y="90"/>
                </a:lnTo>
                <a:lnTo>
                  <a:pt x="78" y="66"/>
                </a:lnTo>
                <a:lnTo>
                  <a:pt x="62" y="44"/>
                </a:lnTo>
                <a:lnTo>
                  <a:pt x="54" y="32"/>
                </a:lnTo>
                <a:lnTo>
                  <a:pt x="46" y="22"/>
                </a:lnTo>
                <a:lnTo>
                  <a:pt x="36" y="14"/>
                </a:lnTo>
                <a:lnTo>
                  <a:pt x="24" y="8"/>
                </a:lnTo>
                <a:lnTo>
                  <a:pt x="12" y="2"/>
                </a:lnTo>
                <a:lnTo>
                  <a:pt x="0" y="0"/>
                </a:lnTo>
                <a:close/>
              </a:path>
            </a:pathLst>
          </a:custGeom>
          <a:solidFill>
            <a:srgbClr val="13007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58" name="Freeform 202"/>
          <p:cNvSpPr>
            <a:spLocks/>
          </p:cNvSpPr>
          <p:nvPr/>
        </p:nvSpPr>
        <p:spPr bwMode="auto">
          <a:xfrm>
            <a:off x="6172200" y="3714750"/>
            <a:ext cx="736600" cy="269875"/>
          </a:xfrm>
          <a:custGeom>
            <a:avLst/>
            <a:gdLst/>
            <a:ahLst/>
            <a:cxnLst>
              <a:cxn ang="0">
                <a:pos x="464" y="124"/>
              </a:cxn>
              <a:cxn ang="0">
                <a:pos x="454" y="128"/>
              </a:cxn>
              <a:cxn ang="0">
                <a:pos x="426" y="138"/>
              </a:cxn>
              <a:cxn ang="0">
                <a:pos x="386" y="152"/>
              </a:cxn>
              <a:cxn ang="0">
                <a:pos x="360" y="158"/>
              </a:cxn>
              <a:cxn ang="0">
                <a:pos x="334" y="164"/>
              </a:cxn>
              <a:cxn ang="0">
                <a:pos x="304" y="168"/>
              </a:cxn>
              <a:cxn ang="0">
                <a:pos x="274" y="170"/>
              </a:cxn>
              <a:cxn ang="0">
                <a:pos x="242" y="170"/>
              </a:cxn>
              <a:cxn ang="0">
                <a:pos x="208" y="168"/>
              </a:cxn>
              <a:cxn ang="0">
                <a:pos x="176" y="162"/>
              </a:cxn>
              <a:cxn ang="0">
                <a:pos x="142" y="152"/>
              </a:cxn>
              <a:cxn ang="0">
                <a:pos x="110" y="138"/>
              </a:cxn>
              <a:cxn ang="0">
                <a:pos x="94" y="130"/>
              </a:cxn>
              <a:cxn ang="0">
                <a:pos x="78" y="120"/>
              </a:cxn>
              <a:cxn ang="0">
                <a:pos x="34" y="140"/>
              </a:cxn>
              <a:cxn ang="0">
                <a:pos x="0" y="0"/>
              </a:cxn>
              <a:cxn ang="0">
                <a:pos x="236" y="60"/>
              </a:cxn>
              <a:cxn ang="0">
                <a:pos x="178" y="86"/>
              </a:cxn>
              <a:cxn ang="0">
                <a:pos x="180" y="88"/>
              </a:cxn>
              <a:cxn ang="0">
                <a:pos x="188" y="96"/>
              </a:cxn>
              <a:cxn ang="0">
                <a:pos x="206" y="106"/>
              </a:cxn>
              <a:cxn ang="0">
                <a:pos x="232" y="118"/>
              </a:cxn>
              <a:cxn ang="0">
                <a:pos x="250" y="122"/>
              </a:cxn>
              <a:cxn ang="0">
                <a:pos x="270" y="126"/>
              </a:cxn>
              <a:cxn ang="0">
                <a:pos x="292" y="130"/>
              </a:cxn>
              <a:cxn ang="0">
                <a:pos x="320" y="132"/>
              </a:cxn>
              <a:cxn ang="0">
                <a:pos x="350" y="132"/>
              </a:cxn>
              <a:cxn ang="0">
                <a:pos x="384" y="132"/>
              </a:cxn>
              <a:cxn ang="0">
                <a:pos x="422" y="128"/>
              </a:cxn>
              <a:cxn ang="0">
                <a:pos x="464" y="124"/>
              </a:cxn>
            </a:cxnLst>
            <a:rect l="0" t="0" r="r" b="b"/>
            <a:pathLst>
              <a:path w="464" h="170">
                <a:moveTo>
                  <a:pt x="464" y="124"/>
                </a:moveTo>
                <a:lnTo>
                  <a:pt x="454" y="128"/>
                </a:lnTo>
                <a:lnTo>
                  <a:pt x="426" y="138"/>
                </a:lnTo>
                <a:lnTo>
                  <a:pt x="386" y="152"/>
                </a:lnTo>
                <a:lnTo>
                  <a:pt x="360" y="158"/>
                </a:lnTo>
                <a:lnTo>
                  <a:pt x="334" y="164"/>
                </a:lnTo>
                <a:lnTo>
                  <a:pt x="304" y="168"/>
                </a:lnTo>
                <a:lnTo>
                  <a:pt x="274" y="170"/>
                </a:lnTo>
                <a:lnTo>
                  <a:pt x="242" y="170"/>
                </a:lnTo>
                <a:lnTo>
                  <a:pt x="208" y="168"/>
                </a:lnTo>
                <a:lnTo>
                  <a:pt x="176" y="162"/>
                </a:lnTo>
                <a:lnTo>
                  <a:pt x="142" y="152"/>
                </a:lnTo>
                <a:lnTo>
                  <a:pt x="110" y="138"/>
                </a:lnTo>
                <a:lnTo>
                  <a:pt x="94" y="130"/>
                </a:lnTo>
                <a:lnTo>
                  <a:pt x="78" y="120"/>
                </a:lnTo>
                <a:lnTo>
                  <a:pt x="34" y="140"/>
                </a:lnTo>
                <a:lnTo>
                  <a:pt x="0" y="0"/>
                </a:lnTo>
                <a:lnTo>
                  <a:pt x="236" y="60"/>
                </a:lnTo>
                <a:lnTo>
                  <a:pt x="178" y="86"/>
                </a:lnTo>
                <a:lnTo>
                  <a:pt x="180" y="88"/>
                </a:lnTo>
                <a:lnTo>
                  <a:pt x="188" y="96"/>
                </a:lnTo>
                <a:lnTo>
                  <a:pt x="206" y="106"/>
                </a:lnTo>
                <a:lnTo>
                  <a:pt x="232" y="118"/>
                </a:lnTo>
                <a:lnTo>
                  <a:pt x="250" y="122"/>
                </a:lnTo>
                <a:lnTo>
                  <a:pt x="270" y="126"/>
                </a:lnTo>
                <a:lnTo>
                  <a:pt x="292" y="130"/>
                </a:lnTo>
                <a:lnTo>
                  <a:pt x="320" y="132"/>
                </a:lnTo>
                <a:lnTo>
                  <a:pt x="350" y="132"/>
                </a:lnTo>
                <a:lnTo>
                  <a:pt x="384" y="132"/>
                </a:lnTo>
                <a:lnTo>
                  <a:pt x="422" y="128"/>
                </a:lnTo>
                <a:lnTo>
                  <a:pt x="464" y="124"/>
                </a:lnTo>
                <a:close/>
              </a:path>
            </a:pathLst>
          </a:custGeom>
          <a:solidFill>
            <a:srgbClr val="13007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59" name="Freeform 203"/>
          <p:cNvSpPr>
            <a:spLocks/>
          </p:cNvSpPr>
          <p:nvPr/>
        </p:nvSpPr>
        <p:spPr bwMode="auto">
          <a:xfrm>
            <a:off x="5562600" y="4171950"/>
            <a:ext cx="762000" cy="304800"/>
          </a:xfrm>
          <a:custGeom>
            <a:avLst/>
            <a:gdLst/>
            <a:ahLst/>
            <a:cxnLst>
              <a:cxn ang="0">
                <a:pos x="464" y="124"/>
              </a:cxn>
              <a:cxn ang="0">
                <a:pos x="454" y="128"/>
              </a:cxn>
              <a:cxn ang="0">
                <a:pos x="426" y="138"/>
              </a:cxn>
              <a:cxn ang="0">
                <a:pos x="386" y="152"/>
              </a:cxn>
              <a:cxn ang="0">
                <a:pos x="360" y="158"/>
              </a:cxn>
              <a:cxn ang="0">
                <a:pos x="334" y="164"/>
              </a:cxn>
              <a:cxn ang="0">
                <a:pos x="304" y="168"/>
              </a:cxn>
              <a:cxn ang="0">
                <a:pos x="274" y="170"/>
              </a:cxn>
              <a:cxn ang="0">
                <a:pos x="242" y="170"/>
              </a:cxn>
              <a:cxn ang="0">
                <a:pos x="208" y="168"/>
              </a:cxn>
              <a:cxn ang="0">
                <a:pos x="176" y="162"/>
              </a:cxn>
              <a:cxn ang="0">
                <a:pos x="142" y="152"/>
              </a:cxn>
              <a:cxn ang="0">
                <a:pos x="110" y="138"/>
              </a:cxn>
              <a:cxn ang="0">
                <a:pos x="94" y="130"/>
              </a:cxn>
              <a:cxn ang="0">
                <a:pos x="78" y="120"/>
              </a:cxn>
              <a:cxn ang="0">
                <a:pos x="34" y="140"/>
              </a:cxn>
              <a:cxn ang="0">
                <a:pos x="0" y="0"/>
              </a:cxn>
              <a:cxn ang="0">
                <a:pos x="236" y="60"/>
              </a:cxn>
              <a:cxn ang="0">
                <a:pos x="178" y="86"/>
              </a:cxn>
              <a:cxn ang="0">
                <a:pos x="180" y="88"/>
              </a:cxn>
              <a:cxn ang="0">
                <a:pos x="188" y="96"/>
              </a:cxn>
              <a:cxn ang="0">
                <a:pos x="206" y="106"/>
              </a:cxn>
              <a:cxn ang="0">
                <a:pos x="232" y="118"/>
              </a:cxn>
              <a:cxn ang="0">
                <a:pos x="250" y="122"/>
              </a:cxn>
              <a:cxn ang="0">
                <a:pos x="270" y="126"/>
              </a:cxn>
              <a:cxn ang="0">
                <a:pos x="292" y="130"/>
              </a:cxn>
              <a:cxn ang="0">
                <a:pos x="320" y="132"/>
              </a:cxn>
              <a:cxn ang="0">
                <a:pos x="350" y="132"/>
              </a:cxn>
              <a:cxn ang="0">
                <a:pos x="384" y="132"/>
              </a:cxn>
              <a:cxn ang="0">
                <a:pos x="422" y="128"/>
              </a:cxn>
              <a:cxn ang="0">
                <a:pos x="464" y="124"/>
              </a:cxn>
            </a:cxnLst>
            <a:rect l="0" t="0" r="r" b="b"/>
            <a:pathLst>
              <a:path w="464" h="170">
                <a:moveTo>
                  <a:pt x="464" y="124"/>
                </a:moveTo>
                <a:lnTo>
                  <a:pt x="454" y="128"/>
                </a:lnTo>
                <a:lnTo>
                  <a:pt x="426" y="138"/>
                </a:lnTo>
                <a:lnTo>
                  <a:pt x="386" y="152"/>
                </a:lnTo>
                <a:lnTo>
                  <a:pt x="360" y="158"/>
                </a:lnTo>
                <a:lnTo>
                  <a:pt x="334" y="164"/>
                </a:lnTo>
                <a:lnTo>
                  <a:pt x="304" y="168"/>
                </a:lnTo>
                <a:lnTo>
                  <a:pt x="274" y="170"/>
                </a:lnTo>
                <a:lnTo>
                  <a:pt x="242" y="170"/>
                </a:lnTo>
                <a:lnTo>
                  <a:pt x="208" y="168"/>
                </a:lnTo>
                <a:lnTo>
                  <a:pt x="176" y="162"/>
                </a:lnTo>
                <a:lnTo>
                  <a:pt x="142" y="152"/>
                </a:lnTo>
                <a:lnTo>
                  <a:pt x="110" y="138"/>
                </a:lnTo>
                <a:lnTo>
                  <a:pt x="94" y="130"/>
                </a:lnTo>
                <a:lnTo>
                  <a:pt x="78" y="120"/>
                </a:lnTo>
                <a:lnTo>
                  <a:pt x="34" y="140"/>
                </a:lnTo>
                <a:lnTo>
                  <a:pt x="0" y="0"/>
                </a:lnTo>
                <a:lnTo>
                  <a:pt x="236" y="60"/>
                </a:lnTo>
                <a:lnTo>
                  <a:pt x="178" y="86"/>
                </a:lnTo>
                <a:lnTo>
                  <a:pt x="180" y="88"/>
                </a:lnTo>
                <a:lnTo>
                  <a:pt x="188" y="96"/>
                </a:lnTo>
                <a:lnTo>
                  <a:pt x="206" y="106"/>
                </a:lnTo>
                <a:lnTo>
                  <a:pt x="232" y="118"/>
                </a:lnTo>
                <a:lnTo>
                  <a:pt x="250" y="122"/>
                </a:lnTo>
                <a:lnTo>
                  <a:pt x="270" y="126"/>
                </a:lnTo>
                <a:lnTo>
                  <a:pt x="292" y="130"/>
                </a:lnTo>
                <a:lnTo>
                  <a:pt x="320" y="132"/>
                </a:lnTo>
                <a:lnTo>
                  <a:pt x="350" y="132"/>
                </a:lnTo>
                <a:lnTo>
                  <a:pt x="384" y="132"/>
                </a:lnTo>
                <a:lnTo>
                  <a:pt x="422" y="128"/>
                </a:lnTo>
                <a:lnTo>
                  <a:pt x="464" y="124"/>
                </a:lnTo>
                <a:close/>
              </a:path>
            </a:pathLst>
          </a:custGeom>
          <a:solidFill>
            <a:srgbClr val="13007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60" name="Freeform 204"/>
          <p:cNvSpPr>
            <a:spLocks/>
          </p:cNvSpPr>
          <p:nvPr/>
        </p:nvSpPr>
        <p:spPr bwMode="auto">
          <a:xfrm>
            <a:off x="5410200" y="3943350"/>
            <a:ext cx="152400" cy="228600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0" y="38"/>
              </a:cxn>
              <a:cxn ang="0">
                <a:pos x="0" y="90"/>
              </a:cxn>
              <a:cxn ang="0">
                <a:pos x="70" y="52"/>
              </a:cxn>
              <a:cxn ang="0">
                <a:pos x="70" y="0"/>
              </a:cxn>
            </a:cxnLst>
            <a:rect l="0" t="0" r="r" b="b"/>
            <a:pathLst>
              <a:path w="70" h="90">
                <a:moveTo>
                  <a:pt x="70" y="0"/>
                </a:moveTo>
                <a:lnTo>
                  <a:pt x="0" y="38"/>
                </a:lnTo>
                <a:lnTo>
                  <a:pt x="0" y="90"/>
                </a:lnTo>
                <a:lnTo>
                  <a:pt x="70" y="52"/>
                </a:lnTo>
                <a:lnTo>
                  <a:pt x="70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61" name="Freeform 205"/>
          <p:cNvSpPr>
            <a:spLocks/>
          </p:cNvSpPr>
          <p:nvPr/>
        </p:nvSpPr>
        <p:spPr bwMode="auto">
          <a:xfrm>
            <a:off x="1143000" y="5035550"/>
            <a:ext cx="163513" cy="196850"/>
          </a:xfrm>
          <a:custGeom>
            <a:avLst/>
            <a:gdLst/>
            <a:ahLst/>
            <a:cxnLst>
              <a:cxn ang="0">
                <a:pos x="160" y="124"/>
              </a:cxn>
              <a:cxn ang="0">
                <a:pos x="152" y="116"/>
              </a:cxn>
              <a:cxn ang="0">
                <a:pos x="146" y="108"/>
              </a:cxn>
              <a:cxn ang="0">
                <a:pos x="134" y="88"/>
              </a:cxn>
              <a:cxn ang="0">
                <a:pos x="126" y="66"/>
              </a:cxn>
              <a:cxn ang="0">
                <a:pos x="118" y="46"/>
              </a:cxn>
              <a:cxn ang="0">
                <a:pos x="112" y="28"/>
              </a:cxn>
              <a:cxn ang="0">
                <a:pos x="104" y="14"/>
              </a:cxn>
              <a:cxn ang="0">
                <a:pos x="98" y="8"/>
              </a:cxn>
              <a:cxn ang="0">
                <a:pos x="94" y="4"/>
              </a:cxn>
              <a:cxn ang="0">
                <a:pos x="88" y="0"/>
              </a:cxn>
              <a:cxn ang="0">
                <a:pos x="80" y="0"/>
              </a:cxn>
              <a:cxn ang="0">
                <a:pos x="72" y="0"/>
              </a:cxn>
              <a:cxn ang="0">
                <a:pos x="66" y="4"/>
              </a:cxn>
              <a:cxn ang="0">
                <a:pos x="62" y="8"/>
              </a:cxn>
              <a:cxn ang="0">
                <a:pos x="56" y="14"/>
              </a:cxn>
              <a:cxn ang="0">
                <a:pos x="48" y="28"/>
              </a:cxn>
              <a:cxn ang="0">
                <a:pos x="42" y="46"/>
              </a:cxn>
              <a:cxn ang="0">
                <a:pos x="34" y="66"/>
              </a:cxn>
              <a:cxn ang="0">
                <a:pos x="26" y="88"/>
              </a:cxn>
              <a:cxn ang="0">
                <a:pos x="14" y="108"/>
              </a:cxn>
              <a:cxn ang="0">
                <a:pos x="8" y="116"/>
              </a:cxn>
              <a:cxn ang="0">
                <a:pos x="0" y="124"/>
              </a:cxn>
            </a:cxnLst>
            <a:rect l="0" t="0" r="r" b="b"/>
            <a:pathLst>
              <a:path w="160" h="124">
                <a:moveTo>
                  <a:pt x="160" y="124"/>
                </a:moveTo>
                <a:lnTo>
                  <a:pt x="152" y="116"/>
                </a:lnTo>
                <a:lnTo>
                  <a:pt x="146" y="108"/>
                </a:lnTo>
                <a:lnTo>
                  <a:pt x="134" y="88"/>
                </a:lnTo>
                <a:lnTo>
                  <a:pt x="126" y="66"/>
                </a:lnTo>
                <a:lnTo>
                  <a:pt x="118" y="46"/>
                </a:lnTo>
                <a:lnTo>
                  <a:pt x="112" y="28"/>
                </a:lnTo>
                <a:lnTo>
                  <a:pt x="104" y="14"/>
                </a:lnTo>
                <a:lnTo>
                  <a:pt x="98" y="8"/>
                </a:lnTo>
                <a:lnTo>
                  <a:pt x="94" y="4"/>
                </a:lnTo>
                <a:lnTo>
                  <a:pt x="88" y="0"/>
                </a:lnTo>
                <a:lnTo>
                  <a:pt x="80" y="0"/>
                </a:lnTo>
                <a:lnTo>
                  <a:pt x="72" y="0"/>
                </a:lnTo>
                <a:lnTo>
                  <a:pt x="66" y="4"/>
                </a:lnTo>
                <a:lnTo>
                  <a:pt x="62" y="8"/>
                </a:lnTo>
                <a:lnTo>
                  <a:pt x="56" y="14"/>
                </a:lnTo>
                <a:lnTo>
                  <a:pt x="48" y="28"/>
                </a:lnTo>
                <a:lnTo>
                  <a:pt x="42" y="46"/>
                </a:lnTo>
                <a:lnTo>
                  <a:pt x="34" y="66"/>
                </a:lnTo>
                <a:lnTo>
                  <a:pt x="26" y="88"/>
                </a:lnTo>
                <a:lnTo>
                  <a:pt x="14" y="108"/>
                </a:lnTo>
                <a:lnTo>
                  <a:pt x="8" y="116"/>
                </a:lnTo>
                <a:lnTo>
                  <a:pt x="0" y="124"/>
                </a:lnTo>
              </a:path>
            </a:pathLst>
          </a:custGeom>
          <a:noFill/>
          <a:ln w="15875">
            <a:solidFill>
              <a:srgbClr val="339933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62" name="Freeform 206"/>
          <p:cNvSpPr>
            <a:spLocks/>
          </p:cNvSpPr>
          <p:nvPr/>
        </p:nvSpPr>
        <p:spPr bwMode="auto">
          <a:xfrm>
            <a:off x="1290638" y="4908550"/>
            <a:ext cx="161925" cy="196850"/>
          </a:xfrm>
          <a:custGeom>
            <a:avLst/>
            <a:gdLst/>
            <a:ahLst/>
            <a:cxnLst>
              <a:cxn ang="0">
                <a:pos x="160" y="124"/>
              </a:cxn>
              <a:cxn ang="0">
                <a:pos x="152" y="116"/>
              </a:cxn>
              <a:cxn ang="0">
                <a:pos x="146" y="108"/>
              </a:cxn>
              <a:cxn ang="0">
                <a:pos x="134" y="88"/>
              </a:cxn>
              <a:cxn ang="0">
                <a:pos x="126" y="66"/>
              </a:cxn>
              <a:cxn ang="0">
                <a:pos x="118" y="46"/>
              </a:cxn>
              <a:cxn ang="0">
                <a:pos x="112" y="28"/>
              </a:cxn>
              <a:cxn ang="0">
                <a:pos x="104" y="14"/>
              </a:cxn>
              <a:cxn ang="0">
                <a:pos x="98" y="8"/>
              </a:cxn>
              <a:cxn ang="0">
                <a:pos x="94" y="4"/>
              </a:cxn>
              <a:cxn ang="0">
                <a:pos x="88" y="0"/>
              </a:cxn>
              <a:cxn ang="0">
                <a:pos x="80" y="0"/>
              </a:cxn>
              <a:cxn ang="0">
                <a:pos x="72" y="0"/>
              </a:cxn>
              <a:cxn ang="0">
                <a:pos x="66" y="4"/>
              </a:cxn>
              <a:cxn ang="0">
                <a:pos x="62" y="8"/>
              </a:cxn>
              <a:cxn ang="0">
                <a:pos x="56" y="14"/>
              </a:cxn>
              <a:cxn ang="0">
                <a:pos x="48" y="28"/>
              </a:cxn>
              <a:cxn ang="0">
                <a:pos x="42" y="46"/>
              </a:cxn>
              <a:cxn ang="0">
                <a:pos x="34" y="66"/>
              </a:cxn>
              <a:cxn ang="0">
                <a:pos x="26" y="88"/>
              </a:cxn>
              <a:cxn ang="0">
                <a:pos x="14" y="108"/>
              </a:cxn>
              <a:cxn ang="0">
                <a:pos x="8" y="116"/>
              </a:cxn>
              <a:cxn ang="0">
                <a:pos x="0" y="124"/>
              </a:cxn>
            </a:cxnLst>
            <a:rect l="0" t="0" r="r" b="b"/>
            <a:pathLst>
              <a:path w="160" h="124">
                <a:moveTo>
                  <a:pt x="160" y="124"/>
                </a:moveTo>
                <a:lnTo>
                  <a:pt x="152" y="116"/>
                </a:lnTo>
                <a:lnTo>
                  <a:pt x="146" y="108"/>
                </a:lnTo>
                <a:lnTo>
                  <a:pt x="134" y="88"/>
                </a:lnTo>
                <a:lnTo>
                  <a:pt x="126" y="66"/>
                </a:lnTo>
                <a:lnTo>
                  <a:pt x="118" y="46"/>
                </a:lnTo>
                <a:lnTo>
                  <a:pt x="112" y="28"/>
                </a:lnTo>
                <a:lnTo>
                  <a:pt x="104" y="14"/>
                </a:lnTo>
                <a:lnTo>
                  <a:pt x="98" y="8"/>
                </a:lnTo>
                <a:lnTo>
                  <a:pt x="94" y="4"/>
                </a:lnTo>
                <a:lnTo>
                  <a:pt x="88" y="0"/>
                </a:lnTo>
                <a:lnTo>
                  <a:pt x="80" y="0"/>
                </a:lnTo>
                <a:lnTo>
                  <a:pt x="72" y="0"/>
                </a:lnTo>
                <a:lnTo>
                  <a:pt x="66" y="4"/>
                </a:lnTo>
                <a:lnTo>
                  <a:pt x="62" y="8"/>
                </a:lnTo>
                <a:lnTo>
                  <a:pt x="56" y="14"/>
                </a:lnTo>
                <a:lnTo>
                  <a:pt x="48" y="28"/>
                </a:lnTo>
                <a:lnTo>
                  <a:pt x="42" y="46"/>
                </a:lnTo>
                <a:lnTo>
                  <a:pt x="34" y="66"/>
                </a:lnTo>
                <a:lnTo>
                  <a:pt x="26" y="88"/>
                </a:lnTo>
                <a:lnTo>
                  <a:pt x="14" y="108"/>
                </a:lnTo>
                <a:lnTo>
                  <a:pt x="8" y="116"/>
                </a:lnTo>
                <a:lnTo>
                  <a:pt x="0" y="124"/>
                </a:lnTo>
              </a:path>
            </a:pathLst>
          </a:custGeom>
          <a:noFill/>
          <a:ln w="15875">
            <a:solidFill>
              <a:srgbClr val="FF0066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63" name="Freeform 207"/>
          <p:cNvSpPr>
            <a:spLocks/>
          </p:cNvSpPr>
          <p:nvPr/>
        </p:nvSpPr>
        <p:spPr bwMode="auto">
          <a:xfrm>
            <a:off x="1436688" y="4781550"/>
            <a:ext cx="163512" cy="196850"/>
          </a:xfrm>
          <a:custGeom>
            <a:avLst/>
            <a:gdLst/>
            <a:ahLst/>
            <a:cxnLst>
              <a:cxn ang="0">
                <a:pos x="160" y="124"/>
              </a:cxn>
              <a:cxn ang="0">
                <a:pos x="152" y="116"/>
              </a:cxn>
              <a:cxn ang="0">
                <a:pos x="146" y="108"/>
              </a:cxn>
              <a:cxn ang="0">
                <a:pos x="134" y="88"/>
              </a:cxn>
              <a:cxn ang="0">
                <a:pos x="126" y="66"/>
              </a:cxn>
              <a:cxn ang="0">
                <a:pos x="118" y="46"/>
              </a:cxn>
              <a:cxn ang="0">
                <a:pos x="112" y="28"/>
              </a:cxn>
              <a:cxn ang="0">
                <a:pos x="104" y="14"/>
              </a:cxn>
              <a:cxn ang="0">
                <a:pos x="98" y="8"/>
              </a:cxn>
              <a:cxn ang="0">
                <a:pos x="94" y="4"/>
              </a:cxn>
              <a:cxn ang="0">
                <a:pos x="88" y="0"/>
              </a:cxn>
              <a:cxn ang="0">
                <a:pos x="80" y="0"/>
              </a:cxn>
              <a:cxn ang="0">
                <a:pos x="72" y="0"/>
              </a:cxn>
              <a:cxn ang="0">
                <a:pos x="66" y="4"/>
              </a:cxn>
              <a:cxn ang="0">
                <a:pos x="62" y="8"/>
              </a:cxn>
              <a:cxn ang="0">
                <a:pos x="56" y="14"/>
              </a:cxn>
              <a:cxn ang="0">
                <a:pos x="48" y="28"/>
              </a:cxn>
              <a:cxn ang="0">
                <a:pos x="42" y="46"/>
              </a:cxn>
              <a:cxn ang="0">
                <a:pos x="34" y="66"/>
              </a:cxn>
              <a:cxn ang="0">
                <a:pos x="26" y="88"/>
              </a:cxn>
              <a:cxn ang="0">
                <a:pos x="14" y="108"/>
              </a:cxn>
              <a:cxn ang="0">
                <a:pos x="8" y="116"/>
              </a:cxn>
              <a:cxn ang="0">
                <a:pos x="0" y="124"/>
              </a:cxn>
            </a:cxnLst>
            <a:rect l="0" t="0" r="r" b="b"/>
            <a:pathLst>
              <a:path w="160" h="124">
                <a:moveTo>
                  <a:pt x="160" y="124"/>
                </a:moveTo>
                <a:lnTo>
                  <a:pt x="152" y="116"/>
                </a:lnTo>
                <a:lnTo>
                  <a:pt x="146" y="108"/>
                </a:lnTo>
                <a:lnTo>
                  <a:pt x="134" y="88"/>
                </a:lnTo>
                <a:lnTo>
                  <a:pt x="126" y="66"/>
                </a:lnTo>
                <a:lnTo>
                  <a:pt x="118" y="46"/>
                </a:lnTo>
                <a:lnTo>
                  <a:pt x="112" y="28"/>
                </a:lnTo>
                <a:lnTo>
                  <a:pt x="104" y="14"/>
                </a:lnTo>
                <a:lnTo>
                  <a:pt x="98" y="8"/>
                </a:lnTo>
                <a:lnTo>
                  <a:pt x="94" y="4"/>
                </a:lnTo>
                <a:lnTo>
                  <a:pt x="88" y="0"/>
                </a:lnTo>
                <a:lnTo>
                  <a:pt x="80" y="0"/>
                </a:lnTo>
                <a:lnTo>
                  <a:pt x="72" y="0"/>
                </a:lnTo>
                <a:lnTo>
                  <a:pt x="66" y="4"/>
                </a:lnTo>
                <a:lnTo>
                  <a:pt x="62" y="8"/>
                </a:lnTo>
                <a:lnTo>
                  <a:pt x="56" y="14"/>
                </a:lnTo>
                <a:lnTo>
                  <a:pt x="48" y="28"/>
                </a:lnTo>
                <a:lnTo>
                  <a:pt x="42" y="46"/>
                </a:lnTo>
                <a:lnTo>
                  <a:pt x="34" y="66"/>
                </a:lnTo>
                <a:lnTo>
                  <a:pt x="26" y="88"/>
                </a:lnTo>
                <a:lnTo>
                  <a:pt x="14" y="108"/>
                </a:lnTo>
                <a:lnTo>
                  <a:pt x="8" y="116"/>
                </a:lnTo>
                <a:lnTo>
                  <a:pt x="0" y="124"/>
                </a:lnTo>
              </a:path>
            </a:pathLst>
          </a:custGeom>
          <a:noFill/>
          <a:ln w="15875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0864" name="Picture 208" descr="sn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733550"/>
            <a:ext cx="1752600" cy="45085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70865" name="Rectangle 209"/>
          <p:cNvSpPr>
            <a:spLocks noChangeArrowheads="1"/>
          </p:cNvSpPr>
          <p:nvPr/>
        </p:nvSpPr>
        <p:spPr bwMode="auto">
          <a:xfrm>
            <a:off x="1947863" y="4781550"/>
            <a:ext cx="261937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66" name="Oval 210"/>
          <p:cNvSpPr>
            <a:spLocks noChangeArrowheads="1"/>
          </p:cNvSpPr>
          <p:nvPr/>
        </p:nvSpPr>
        <p:spPr bwMode="auto">
          <a:xfrm>
            <a:off x="2035175" y="4819650"/>
            <a:ext cx="87313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67" name="Line 211"/>
          <p:cNvSpPr>
            <a:spLocks noChangeShapeType="1"/>
          </p:cNvSpPr>
          <p:nvPr/>
        </p:nvSpPr>
        <p:spPr bwMode="auto">
          <a:xfrm flipV="1">
            <a:off x="1947863" y="4629150"/>
            <a:ext cx="347662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68" name="Line 212"/>
          <p:cNvSpPr>
            <a:spLocks noChangeShapeType="1"/>
          </p:cNvSpPr>
          <p:nvPr/>
        </p:nvSpPr>
        <p:spPr bwMode="auto">
          <a:xfrm flipV="1">
            <a:off x="2209800" y="4629150"/>
            <a:ext cx="347663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69" name="Line 213"/>
          <p:cNvSpPr>
            <a:spLocks noChangeShapeType="1"/>
          </p:cNvSpPr>
          <p:nvPr/>
        </p:nvSpPr>
        <p:spPr bwMode="auto">
          <a:xfrm flipV="1">
            <a:off x="2209800" y="4781550"/>
            <a:ext cx="347663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70" name="Line 214"/>
          <p:cNvSpPr>
            <a:spLocks noChangeShapeType="1"/>
          </p:cNvSpPr>
          <p:nvPr/>
        </p:nvSpPr>
        <p:spPr bwMode="auto">
          <a:xfrm flipV="1">
            <a:off x="2557463" y="46291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71" name="Line 215"/>
          <p:cNvSpPr>
            <a:spLocks noChangeShapeType="1"/>
          </p:cNvSpPr>
          <p:nvPr/>
        </p:nvSpPr>
        <p:spPr bwMode="auto">
          <a:xfrm flipH="1">
            <a:off x="2295525" y="4629150"/>
            <a:ext cx="26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72" name="Line 216"/>
          <p:cNvSpPr>
            <a:spLocks noChangeShapeType="1"/>
          </p:cNvSpPr>
          <p:nvPr/>
        </p:nvSpPr>
        <p:spPr bwMode="auto">
          <a:xfrm flipH="1">
            <a:off x="1143000" y="4857750"/>
            <a:ext cx="914400" cy="5334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73" name="Line 217"/>
          <p:cNvSpPr>
            <a:spLocks noChangeShapeType="1"/>
          </p:cNvSpPr>
          <p:nvPr/>
        </p:nvSpPr>
        <p:spPr bwMode="auto">
          <a:xfrm flipH="1">
            <a:off x="3810000" y="4629150"/>
            <a:ext cx="381000" cy="152400"/>
          </a:xfrm>
          <a:prstGeom prst="line">
            <a:avLst/>
          </a:prstGeom>
          <a:noFill/>
          <a:ln w="57150" cap="sq">
            <a:solidFill>
              <a:srgbClr val="FF9933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74" name="Line 218"/>
          <p:cNvSpPr>
            <a:spLocks noChangeShapeType="1"/>
          </p:cNvSpPr>
          <p:nvPr/>
        </p:nvSpPr>
        <p:spPr bwMode="auto">
          <a:xfrm flipV="1">
            <a:off x="1676400" y="5314950"/>
            <a:ext cx="457200" cy="228600"/>
          </a:xfrm>
          <a:prstGeom prst="line">
            <a:avLst/>
          </a:prstGeom>
          <a:noFill/>
          <a:ln w="57150" cap="sq">
            <a:solidFill>
              <a:srgbClr val="FF9933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75" name="Freeform 219"/>
          <p:cNvSpPr>
            <a:spLocks/>
          </p:cNvSpPr>
          <p:nvPr/>
        </p:nvSpPr>
        <p:spPr bwMode="auto">
          <a:xfrm>
            <a:off x="4038600" y="3790950"/>
            <a:ext cx="190500" cy="163513"/>
          </a:xfrm>
          <a:custGeom>
            <a:avLst/>
            <a:gdLst/>
            <a:ahLst/>
            <a:cxnLst>
              <a:cxn ang="0">
                <a:pos x="160" y="124"/>
              </a:cxn>
              <a:cxn ang="0">
                <a:pos x="152" y="116"/>
              </a:cxn>
              <a:cxn ang="0">
                <a:pos x="146" y="108"/>
              </a:cxn>
              <a:cxn ang="0">
                <a:pos x="134" y="88"/>
              </a:cxn>
              <a:cxn ang="0">
                <a:pos x="126" y="66"/>
              </a:cxn>
              <a:cxn ang="0">
                <a:pos x="118" y="46"/>
              </a:cxn>
              <a:cxn ang="0">
                <a:pos x="112" y="28"/>
              </a:cxn>
              <a:cxn ang="0">
                <a:pos x="104" y="14"/>
              </a:cxn>
              <a:cxn ang="0">
                <a:pos x="98" y="8"/>
              </a:cxn>
              <a:cxn ang="0">
                <a:pos x="94" y="4"/>
              </a:cxn>
              <a:cxn ang="0">
                <a:pos x="88" y="0"/>
              </a:cxn>
              <a:cxn ang="0">
                <a:pos x="80" y="0"/>
              </a:cxn>
              <a:cxn ang="0">
                <a:pos x="72" y="0"/>
              </a:cxn>
              <a:cxn ang="0">
                <a:pos x="66" y="4"/>
              </a:cxn>
              <a:cxn ang="0">
                <a:pos x="62" y="8"/>
              </a:cxn>
              <a:cxn ang="0">
                <a:pos x="56" y="14"/>
              </a:cxn>
              <a:cxn ang="0">
                <a:pos x="48" y="28"/>
              </a:cxn>
              <a:cxn ang="0">
                <a:pos x="42" y="46"/>
              </a:cxn>
              <a:cxn ang="0">
                <a:pos x="34" y="66"/>
              </a:cxn>
              <a:cxn ang="0">
                <a:pos x="26" y="88"/>
              </a:cxn>
              <a:cxn ang="0">
                <a:pos x="14" y="108"/>
              </a:cxn>
              <a:cxn ang="0">
                <a:pos x="8" y="116"/>
              </a:cxn>
              <a:cxn ang="0">
                <a:pos x="0" y="124"/>
              </a:cxn>
            </a:cxnLst>
            <a:rect l="0" t="0" r="r" b="b"/>
            <a:pathLst>
              <a:path w="160" h="124">
                <a:moveTo>
                  <a:pt x="160" y="124"/>
                </a:moveTo>
                <a:lnTo>
                  <a:pt x="152" y="116"/>
                </a:lnTo>
                <a:lnTo>
                  <a:pt x="146" y="108"/>
                </a:lnTo>
                <a:lnTo>
                  <a:pt x="134" y="88"/>
                </a:lnTo>
                <a:lnTo>
                  <a:pt x="126" y="66"/>
                </a:lnTo>
                <a:lnTo>
                  <a:pt x="118" y="46"/>
                </a:lnTo>
                <a:lnTo>
                  <a:pt x="112" y="28"/>
                </a:lnTo>
                <a:lnTo>
                  <a:pt x="104" y="14"/>
                </a:lnTo>
                <a:lnTo>
                  <a:pt x="98" y="8"/>
                </a:lnTo>
                <a:lnTo>
                  <a:pt x="94" y="4"/>
                </a:lnTo>
                <a:lnTo>
                  <a:pt x="88" y="0"/>
                </a:lnTo>
                <a:lnTo>
                  <a:pt x="80" y="0"/>
                </a:lnTo>
                <a:lnTo>
                  <a:pt x="72" y="0"/>
                </a:lnTo>
                <a:lnTo>
                  <a:pt x="66" y="4"/>
                </a:lnTo>
                <a:lnTo>
                  <a:pt x="62" y="8"/>
                </a:lnTo>
                <a:lnTo>
                  <a:pt x="56" y="14"/>
                </a:lnTo>
                <a:lnTo>
                  <a:pt x="48" y="28"/>
                </a:lnTo>
                <a:lnTo>
                  <a:pt x="42" y="46"/>
                </a:lnTo>
                <a:lnTo>
                  <a:pt x="34" y="66"/>
                </a:lnTo>
                <a:lnTo>
                  <a:pt x="26" y="88"/>
                </a:lnTo>
                <a:lnTo>
                  <a:pt x="14" y="108"/>
                </a:lnTo>
                <a:lnTo>
                  <a:pt x="8" y="116"/>
                </a:lnTo>
                <a:lnTo>
                  <a:pt x="0" y="124"/>
                </a:lnTo>
              </a:path>
            </a:pathLst>
          </a:custGeom>
          <a:noFill/>
          <a:ln w="15875">
            <a:solidFill>
              <a:srgbClr val="339933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76" name="Freeform 220"/>
          <p:cNvSpPr>
            <a:spLocks/>
          </p:cNvSpPr>
          <p:nvPr/>
        </p:nvSpPr>
        <p:spPr bwMode="auto">
          <a:xfrm>
            <a:off x="4495800" y="4629150"/>
            <a:ext cx="190500" cy="165100"/>
          </a:xfrm>
          <a:custGeom>
            <a:avLst/>
            <a:gdLst/>
            <a:ahLst/>
            <a:cxnLst>
              <a:cxn ang="0">
                <a:pos x="160" y="124"/>
              </a:cxn>
              <a:cxn ang="0">
                <a:pos x="152" y="116"/>
              </a:cxn>
              <a:cxn ang="0">
                <a:pos x="146" y="108"/>
              </a:cxn>
              <a:cxn ang="0">
                <a:pos x="134" y="88"/>
              </a:cxn>
              <a:cxn ang="0">
                <a:pos x="126" y="66"/>
              </a:cxn>
              <a:cxn ang="0">
                <a:pos x="118" y="46"/>
              </a:cxn>
              <a:cxn ang="0">
                <a:pos x="112" y="28"/>
              </a:cxn>
              <a:cxn ang="0">
                <a:pos x="104" y="14"/>
              </a:cxn>
              <a:cxn ang="0">
                <a:pos x="98" y="8"/>
              </a:cxn>
              <a:cxn ang="0">
                <a:pos x="94" y="4"/>
              </a:cxn>
              <a:cxn ang="0">
                <a:pos x="88" y="0"/>
              </a:cxn>
              <a:cxn ang="0">
                <a:pos x="80" y="0"/>
              </a:cxn>
              <a:cxn ang="0">
                <a:pos x="72" y="0"/>
              </a:cxn>
              <a:cxn ang="0">
                <a:pos x="66" y="4"/>
              </a:cxn>
              <a:cxn ang="0">
                <a:pos x="62" y="8"/>
              </a:cxn>
              <a:cxn ang="0">
                <a:pos x="56" y="14"/>
              </a:cxn>
              <a:cxn ang="0">
                <a:pos x="48" y="28"/>
              </a:cxn>
              <a:cxn ang="0">
                <a:pos x="42" y="46"/>
              </a:cxn>
              <a:cxn ang="0">
                <a:pos x="34" y="66"/>
              </a:cxn>
              <a:cxn ang="0">
                <a:pos x="26" y="88"/>
              </a:cxn>
              <a:cxn ang="0">
                <a:pos x="14" y="108"/>
              </a:cxn>
              <a:cxn ang="0">
                <a:pos x="8" y="116"/>
              </a:cxn>
              <a:cxn ang="0">
                <a:pos x="0" y="124"/>
              </a:cxn>
            </a:cxnLst>
            <a:rect l="0" t="0" r="r" b="b"/>
            <a:pathLst>
              <a:path w="160" h="124">
                <a:moveTo>
                  <a:pt x="160" y="124"/>
                </a:moveTo>
                <a:lnTo>
                  <a:pt x="152" y="116"/>
                </a:lnTo>
                <a:lnTo>
                  <a:pt x="146" y="108"/>
                </a:lnTo>
                <a:lnTo>
                  <a:pt x="134" y="88"/>
                </a:lnTo>
                <a:lnTo>
                  <a:pt x="126" y="66"/>
                </a:lnTo>
                <a:lnTo>
                  <a:pt x="118" y="46"/>
                </a:lnTo>
                <a:lnTo>
                  <a:pt x="112" y="28"/>
                </a:lnTo>
                <a:lnTo>
                  <a:pt x="104" y="14"/>
                </a:lnTo>
                <a:lnTo>
                  <a:pt x="98" y="8"/>
                </a:lnTo>
                <a:lnTo>
                  <a:pt x="94" y="4"/>
                </a:lnTo>
                <a:lnTo>
                  <a:pt x="88" y="0"/>
                </a:lnTo>
                <a:lnTo>
                  <a:pt x="80" y="0"/>
                </a:lnTo>
                <a:lnTo>
                  <a:pt x="72" y="0"/>
                </a:lnTo>
                <a:lnTo>
                  <a:pt x="66" y="4"/>
                </a:lnTo>
                <a:lnTo>
                  <a:pt x="62" y="8"/>
                </a:lnTo>
                <a:lnTo>
                  <a:pt x="56" y="14"/>
                </a:lnTo>
                <a:lnTo>
                  <a:pt x="48" y="28"/>
                </a:lnTo>
                <a:lnTo>
                  <a:pt x="42" y="46"/>
                </a:lnTo>
                <a:lnTo>
                  <a:pt x="34" y="66"/>
                </a:lnTo>
                <a:lnTo>
                  <a:pt x="26" y="88"/>
                </a:lnTo>
                <a:lnTo>
                  <a:pt x="14" y="108"/>
                </a:lnTo>
                <a:lnTo>
                  <a:pt x="8" y="116"/>
                </a:lnTo>
                <a:lnTo>
                  <a:pt x="0" y="124"/>
                </a:lnTo>
              </a:path>
            </a:pathLst>
          </a:custGeom>
          <a:noFill/>
          <a:ln w="15875">
            <a:solidFill>
              <a:srgbClr val="FF0066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77" name="Freeform 221"/>
          <p:cNvSpPr>
            <a:spLocks/>
          </p:cNvSpPr>
          <p:nvPr/>
        </p:nvSpPr>
        <p:spPr bwMode="auto">
          <a:xfrm>
            <a:off x="5181600" y="4933950"/>
            <a:ext cx="190500" cy="163513"/>
          </a:xfrm>
          <a:custGeom>
            <a:avLst/>
            <a:gdLst/>
            <a:ahLst/>
            <a:cxnLst>
              <a:cxn ang="0">
                <a:pos x="160" y="124"/>
              </a:cxn>
              <a:cxn ang="0">
                <a:pos x="152" y="116"/>
              </a:cxn>
              <a:cxn ang="0">
                <a:pos x="146" y="108"/>
              </a:cxn>
              <a:cxn ang="0">
                <a:pos x="134" y="88"/>
              </a:cxn>
              <a:cxn ang="0">
                <a:pos x="126" y="66"/>
              </a:cxn>
              <a:cxn ang="0">
                <a:pos x="118" y="46"/>
              </a:cxn>
              <a:cxn ang="0">
                <a:pos x="112" y="28"/>
              </a:cxn>
              <a:cxn ang="0">
                <a:pos x="104" y="14"/>
              </a:cxn>
              <a:cxn ang="0">
                <a:pos x="98" y="8"/>
              </a:cxn>
              <a:cxn ang="0">
                <a:pos x="94" y="4"/>
              </a:cxn>
              <a:cxn ang="0">
                <a:pos x="88" y="0"/>
              </a:cxn>
              <a:cxn ang="0">
                <a:pos x="80" y="0"/>
              </a:cxn>
              <a:cxn ang="0">
                <a:pos x="72" y="0"/>
              </a:cxn>
              <a:cxn ang="0">
                <a:pos x="66" y="4"/>
              </a:cxn>
              <a:cxn ang="0">
                <a:pos x="62" y="8"/>
              </a:cxn>
              <a:cxn ang="0">
                <a:pos x="56" y="14"/>
              </a:cxn>
              <a:cxn ang="0">
                <a:pos x="48" y="28"/>
              </a:cxn>
              <a:cxn ang="0">
                <a:pos x="42" y="46"/>
              </a:cxn>
              <a:cxn ang="0">
                <a:pos x="34" y="66"/>
              </a:cxn>
              <a:cxn ang="0">
                <a:pos x="26" y="88"/>
              </a:cxn>
              <a:cxn ang="0">
                <a:pos x="14" y="108"/>
              </a:cxn>
              <a:cxn ang="0">
                <a:pos x="8" y="116"/>
              </a:cxn>
              <a:cxn ang="0">
                <a:pos x="0" y="124"/>
              </a:cxn>
            </a:cxnLst>
            <a:rect l="0" t="0" r="r" b="b"/>
            <a:pathLst>
              <a:path w="160" h="124">
                <a:moveTo>
                  <a:pt x="160" y="124"/>
                </a:moveTo>
                <a:lnTo>
                  <a:pt x="152" y="116"/>
                </a:lnTo>
                <a:lnTo>
                  <a:pt x="146" y="108"/>
                </a:lnTo>
                <a:lnTo>
                  <a:pt x="134" y="88"/>
                </a:lnTo>
                <a:lnTo>
                  <a:pt x="126" y="66"/>
                </a:lnTo>
                <a:lnTo>
                  <a:pt x="118" y="46"/>
                </a:lnTo>
                <a:lnTo>
                  <a:pt x="112" y="28"/>
                </a:lnTo>
                <a:lnTo>
                  <a:pt x="104" y="14"/>
                </a:lnTo>
                <a:lnTo>
                  <a:pt x="98" y="8"/>
                </a:lnTo>
                <a:lnTo>
                  <a:pt x="94" y="4"/>
                </a:lnTo>
                <a:lnTo>
                  <a:pt x="88" y="0"/>
                </a:lnTo>
                <a:lnTo>
                  <a:pt x="80" y="0"/>
                </a:lnTo>
                <a:lnTo>
                  <a:pt x="72" y="0"/>
                </a:lnTo>
                <a:lnTo>
                  <a:pt x="66" y="4"/>
                </a:lnTo>
                <a:lnTo>
                  <a:pt x="62" y="8"/>
                </a:lnTo>
                <a:lnTo>
                  <a:pt x="56" y="14"/>
                </a:lnTo>
                <a:lnTo>
                  <a:pt x="48" y="28"/>
                </a:lnTo>
                <a:lnTo>
                  <a:pt x="42" y="46"/>
                </a:lnTo>
                <a:lnTo>
                  <a:pt x="34" y="66"/>
                </a:lnTo>
                <a:lnTo>
                  <a:pt x="26" y="88"/>
                </a:lnTo>
                <a:lnTo>
                  <a:pt x="14" y="108"/>
                </a:lnTo>
                <a:lnTo>
                  <a:pt x="8" y="116"/>
                </a:lnTo>
                <a:lnTo>
                  <a:pt x="0" y="124"/>
                </a:lnTo>
              </a:path>
            </a:pathLst>
          </a:custGeom>
          <a:noFill/>
          <a:ln w="15875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78" name="Freeform 222"/>
          <p:cNvSpPr>
            <a:spLocks/>
          </p:cNvSpPr>
          <p:nvPr/>
        </p:nvSpPr>
        <p:spPr bwMode="auto">
          <a:xfrm>
            <a:off x="1447800" y="5297488"/>
            <a:ext cx="190500" cy="163512"/>
          </a:xfrm>
          <a:custGeom>
            <a:avLst/>
            <a:gdLst/>
            <a:ahLst/>
            <a:cxnLst>
              <a:cxn ang="0">
                <a:pos x="160" y="124"/>
              </a:cxn>
              <a:cxn ang="0">
                <a:pos x="152" y="116"/>
              </a:cxn>
              <a:cxn ang="0">
                <a:pos x="146" y="108"/>
              </a:cxn>
              <a:cxn ang="0">
                <a:pos x="134" y="88"/>
              </a:cxn>
              <a:cxn ang="0">
                <a:pos x="126" y="66"/>
              </a:cxn>
              <a:cxn ang="0">
                <a:pos x="118" y="46"/>
              </a:cxn>
              <a:cxn ang="0">
                <a:pos x="112" y="28"/>
              </a:cxn>
              <a:cxn ang="0">
                <a:pos x="104" y="14"/>
              </a:cxn>
              <a:cxn ang="0">
                <a:pos x="98" y="8"/>
              </a:cxn>
              <a:cxn ang="0">
                <a:pos x="94" y="4"/>
              </a:cxn>
              <a:cxn ang="0">
                <a:pos x="88" y="0"/>
              </a:cxn>
              <a:cxn ang="0">
                <a:pos x="80" y="0"/>
              </a:cxn>
              <a:cxn ang="0">
                <a:pos x="72" y="0"/>
              </a:cxn>
              <a:cxn ang="0">
                <a:pos x="66" y="4"/>
              </a:cxn>
              <a:cxn ang="0">
                <a:pos x="62" y="8"/>
              </a:cxn>
              <a:cxn ang="0">
                <a:pos x="56" y="14"/>
              </a:cxn>
              <a:cxn ang="0">
                <a:pos x="48" y="28"/>
              </a:cxn>
              <a:cxn ang="0">
                <a:pos x="42" y="46"/>
              </a:cxn>
              <a:cxn ang="0">
                <a:pos x="34" y="66"/>
              </a:cxn>
              <a:cxn ang="0">
                <a:pos x="26" y="88"/>
              </a:cxn>
              <a:cxn ang="0">
                <a:pos x="14" y="108"/>
              </a:cxn>
              <a:cxn ang="0">
                <a:pos x="8" y="116"/>
              </a:cxn>
              <a:cxn ang="0">
                <a:pos x="0" y="124"/>
              </a:cxn>
            </a:cxnLst>
            <a:rect l="0" t="0" r="r" b="b"/>
            <a:pathLst>
              <a:path w="160" h="124">
                <a:moveTo>
                  <a:pt x="160" y="124"/>
                </a:moveTo>
                <a:lnTo>
                  <a:pt x="152" y="116"/>
                </a:lnTo>
                <a:lnTo>
                  <a:pt x="146" y="108"/>
                </a:lnTo>
                <a:lnTo>
                  <a:pt x="134" y="88"/>
                </a:lnTo>
                <a:lnTo>
                  <a:pt x="126" y="66"/>
                </a:lnTo>
                <a:lnTo>
                  <a:pt x="118" y="46"/>
                </a:lnTo>
                <a:lnTo>
                  <a:pt x="112" y="28"/>
                </a:lnTo>
                <a:lnTo>
                  <a:pt x="104" y="14"/>
                </a:lnTo>
                <a:lnTo>
                  <a:pt x="98" y="8"/>
                </a:lnTo>
                <a:lnTo>
                  <a:pt x="94" y="4"/>
                </a:lnTo>
                <a:lnTo>
                  <a:pt x="88" y="0"/>
                </a:lnTo>
                <a:lnTo>
                  <a:pt x="80" y="0"/>
                </a:lnTo>
                <a:lnTo>
                  <a:pt x="72" y="0"/>
                </a:lnTo>
                <a:lnTo>
                  <a:pt x="66" y="4"/>
                </a:lnTo>
                <a:lnTo>
                  <a:pt x="62" y="8"/>
                </a:lnTo>
                <a:lnTo>
                  <a:pt x="56" y="14"/>
                </a:lnTo>
                <a:lnTo>
                  <a:pt x="48" y="28"/>
                </a:lnTo>
                <a:lnTo>
                  <a:pt x="42" y="46"/>
                </a:lnTo>
                <a:lnTo>
                  <a:pt x="34" y="66"/>
                </a:lnTo>
                <a:lnTo>
                  <a:pt x="26" y="88"/>
                </a:lnTo>
                <a:lnTo>
                  <a:pt x="14" y="108"/>
                </a:lnTo>
                <a:lnTo>
                  <a:pt x="8" y="116"/>
                </a:lnTo>
                <a:lnTo>
                  <a:pt x="0" y="124"/>
                </a:lnTo>
              </a:path>
            </a:pathLst>
          </a:custGeom>
          <a:noFill/>
          <a:ln w="15875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79" name="Freeform 223"/>
          <p:cNvSpPr>
            <a:spLocks/>
          </p:cNvSpPr>
          <p:nvPr/>
        </p:nvSpPr>
        <p:spPr bwMode="auto">
          <a:xfrm>
            <a:off x="1619250" y="5191125"/>
            <a:ext cx="190500" cy="165100"/>
          </a:xfrm>
          <a:custGeom>
            <a:avLst/>
            <a:gdLst/>
            <a:ahLst/>
            <a:cxnLst>
              <a:cxn ang="0">
                <a:pos x="160" y="124"/>
              </a:cxn>
              <a:cxn ang="0">
                <a:pos x="152" y="116"/>
              </a:cxn>
              <a:cxn ang="0">
                <a:pos x="146" y="108"/>
              </a:cxn>
              <a:cxn ang="0">
                <a:pos x="134" y="88"/>
              </a:cxn>
              <a:cxn ang="0">
                <a:pos x="126" y="66"/>
              </a:cxn>
              <a:cxn ang="0">
                <a:pos x="118" y="46"/>
              </a:cxn>
              <a:cxn ang="0">
                <a:pos x="112" y="28"/>
              </a:cxn>
              <a:cxn ang="0">
                <a:pos x="104" y="14"/>
              </a:cxn>
              <a:cxn ang="0">
                <a:pos x="98" y="8"/>
              </a:cxn>
              <a:cxn ang="0">
                <a:pos x="94" y="4"/>
              </a:cxn>
              <a:cxn ang="0">
                <a:pos x="88" y="0"/>
              </a:cxn>
              <a:cxn ang="0">
                <a:pos x="80" y="0"/>
              </a:cxn>
              <a:cxn ang="0">
                <a:pos x="72" y="0"/>
              </a:cxn>
              <a:cxn ang="0">
                <a:pos x="66" y="4"/>
              </a:cxn>
              <a:cxn ang="0">
                <a:pos x="62" y="8"/>
              </a:cxn>
              <a:cxn ang="0">
                <a:pos x="56" y="14"/>
              </a:cxn>
              <a:cxn ang="0">
                <a:pos x="48" y="28"/>
              </a:cxn>
              <a:cxn ang="0">
                <a:pos x="42" y="46"/>
              </a:cxn>
              <a:cxn ang="0">
                <a:pos x="34" y="66"/>
              </a:cxn>
              <a:cxn ang="0">
                <a:pos x="26" y="88"/>
              </a:cxn>
              <a:cxn ang="0">
                <a:pos x="14" y="108"/>
              </a:cxn>
              <a:cxn ang="0">
                <a:pos x="8" y="116"/>
              </a:cxn>
              <a:cxn ang="0">
                <a:pos x="0" y="124"/>
              </a:cxn>
            </a:cxnLst>
            <a:rect l="0" t="0" r="r" b="b"/>
            <a:pathLst>
              <a:path w="160" h="124">
                <a:moveTo>
                  <a:pt x="160" y="124"/>
                </a:moveTo>
                <a:lnTo>
                  <a:pt x="152" y="116"/>
                </a:lnTo>
                <a:lnTo>
                  <a:pt x="146" y="108"/>
                </a:lnTo>
                <a:lnTo>
                  <a:pt x="134" y="88"/>
                </a:lnTo>
                <a:lnTo>
                  <a:pt x="126" y="66"/>
                </a:lnTo>
                <a:lnTo>
                  <a:pt x="118" y="46"/>
                </a:lnTo>
                <a:lnTo>
                  <a:pt x="112" y="28"/>
                </a:lnTo>
                <a:lnTo>
                  <a:pt x="104" y="14"/>
                </a:lnTo>
                <a:lnTo>
                  <a:pt x="98" y="8"/>
                </a:lnTo>
                <a:lnTo>
                  <a:pt x="94" y="4"/>
                </a:lnTo>
                <a:lnTo>
                  <a:pt x="88" y="0"/>
                </a:lnTo>
                <a:lnTo>
                  <a:pt x="80" y="0"/>
                </a:lnTo>
                <a:lnTo>
                  <a:pt x="72" y="0"/>
                </a:lnTo>
                <a:lnTo>
                  <a:pt x="66" y="4"/>
                </a:lnTo>
                <a:lnTo>
                  <a:pt x="62" y="8"/>
                </a:lnTo>
                <a:lnTo>
                  <a:pt x="56" y="14"/>
                </a:lnTo>
                <a:lnTo>
                  <a:pt x="48" y="28"/>
                </a:lnTo>
                <a:lnTo>
                  <a:pt x="42" y="46"/>
                </a:lnTo>
                <a:lnTo>
                  <a:pt x="34" y="66"/>
                </a:lnTo>
                <a:lnTo>
                  <a:pt x="26" y="88"/>
                </a:lnTo>
                <a:lnTo>
                  <a:pt x="14" y="108"/>
                </a:lnTo>
                <a:lnTo>
                  <a:pt x="8" y="116"/>
                </a:lnTo>
                <a:lnTo>
                  <a:pt x="0" y="124"/>
                </a:lnTo>
              </a:path>
            </a:pathLst>
          </a:custGeom>
          <a:noFill/>
          <a:ln w="15875">
            <a:solidFill>
              <a:srgbClr val="FF0066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80" name="Freeform 224"/>
          <p:cNvSpPr>
            <a:spLocks/>
          </p:cNvSpPr>
          <p:nvPr/>
        </p:nvSpPr>
        <p:spPr bwMode="auto">
          <a:xfrm>
            <a:off x="1790700" y="5086350"/>
            <a:ext cx="190500" cy="163513"/>
          </a:xfrm>
          <a:custGeom>
            <a:avLst/>
            <a:gdLst/>
            <a:ahLst/>
            <a:cxnLst>
              <a:cxn ang="0">
                <a:pos x="160" y="124"/>
              </a:cxn>
              <a:cxn ang="0">
                <a:pos x="152" y="116"/>
              </a:cxn>
              <a:cxn ang="0">
                <a:pos x="146" y="108"/>
              </a:cxn>
              <a:cxn ang="0">
                <a:pos x="134" y="88"/>
              </a:cxn>
              <a:cxn ang="0">
                <a:pos x="126" y="66"/>
              </a:cxn>
              <a:cxn ang="0">
                <a:pos x="118" y="46"/>
              </a:cxn>
              <a:cxn ang="0">
                <a:pos x="112" y="28"/>
              </a:cxn>
              <a:cxn ang="0">
                <a:pos x="104" y="14"/>
              </a:cxn>
              <a:cxn ang="0">
                <a:pos x="98" y="8"/>
              </a:cxn>
              <a:cxn ang="0">
                <a:pos x="94" y="4"/>
              </a:cxn>
              <a:cxn ang="0">
                <a:pos x="88" y="0"/>
              </a:cxn>
              <a:cxn ang="0">
                <a:pos x="80" y="0"/>
              </a:cxn>
              <a:cxn ang="0">
                <a:pos x="72" y="0"/>
              </a:cxn>
              <a:cxn ang="0">
                <a:pos x="66" y="4"/>
              </a:cxn>
              <a:cxn ang="0">
                <a:pos x="62" y="8"/>
              </a:cxn>
              <a:cxn ang="0">
                <a:pos x="56" y="14"/>
              </a:cxn>
              <a:cxn ang="0">
                <a:pos x="48" y="28"/>
              </a:cxn>
              <a:cxn ang="0">
                <a:pos x="42" y="46"/>
              </a:cxn>
              <a:cxn ang="0">
                <a:pos x="34" y="66"/>
              </a:cxn>
              <a:cxn ang="0">
                <a:pos x="26" y="88"/>
              </a:cxn>
              <a:cxn ang="0">
                <a:pos x="14" y="108"/>
              </a:cxn>
              <a:cxn ang="0">
                <a:pos x="8" y="116"/>
              </a:cxn>
              <a:cxn ang="0">
                <a:pos x="0" y="124"/>
              </a:cxn>
            </a:cxnLst>
            <a:rect l="0" t="0" r="r" b="b"/>
            <a:pathLst>
              <a:path w="160" h="124">
                <a:moveTo>
                  <a:pt x="160" y="124"/>
                </a:moveTo>
                <a:lnTo>
                  <a:pt x="152" y="116"/>
                </a:lnTo>
                <a:lnTo>
                  <a:pt x="146" y="108"/>
                </a:lnTo>
                <a:lnTo>
                  <a:pt x="134" y="88"/>
                </a:lnTo>
                <a:lnTo>
                  <a:pt x="126" y="66"/>
                </a:lnTo>
                <a:lnTo>
                  <a:pt x="118" y="46"/>
                </a:lnTo>
                <a:lnTo>
                  <a:pt x="112" y="28"/>
                </a:lnTo>
                <a:lnTo>
                  <a:pt x="104" y="14"/>
                </a:lnTo>
                <a:lnTo>
                  <a:pt x="98" y="8"/>
                </a:lnTo>
                <a:lnTo>
                  <a:pt x="94" y="4"/>
                </a:lnTo>
                <a:lnTo>
                  <a:pt x="88" y="0"/>
                </a:lnTo>
                <a:lnTo>
                  <a:pt x="80" y="0"/>
                </a:lnTo>
                <a:lnTo>
                  <a:pt x="72" y="0"/>
                </a:lnTo>
                <a:lnTo>
                  <a:pt x="66" y="4"/>
                </a:lnTo>
                <a:lnTo>
                  <a:pt x="62" y="8"/>
                </a:lnTo>
                <a:lnTo>
                  <a:pt x="56" y="14"/>
                </a:lnTo>
                <a:lnTo>
                  <a:pt x="48" y="28"/>
                </a:lnTo>
                <a:lnTo>
                  <a:pt x="42" y="46"/>
                </a:lnTo>
                <a:lnTo>
                  <a:pt x="34" y="66"/>
                </a:lnTo>
                <a:lnTo>
                  <a:pt x="26" y="88"/>
                </a:lnTo>
                <a:lnTo>
                  <a:pt x="14" y="108"/>
                </a:lnTo>
                <a:lnTo>
                  <a:pt x="8" y="116"/>
                </a:lnTo>
                <a:lnTo>
                  <a:pt x="0" y="124"/>
                </a:lnTo>
              </a:path>
            </a:pathLst>
          </a:custGeom>
          <a:noFill/>
          <a:ln w="15875">
            <a:solidFill>
              <a:srgbClr val="339933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81" name="Freeform 225"/>
          <p:cNvSpPr>
            <a:spLocks/>
          </p:cNvSpPr>
          <p:nvPr/>
        </p:nvSpPr>
        <p:spPr bwMode="auto">
          <a:xfrm>
            <a:off x="609600" y="4171950"/>
            <a:ext cx="163513" cy="196850"/>
          </a:xfrm>
          <a:custGeom>
            <a:avLst/>
            <a:gdLst/>
            <a:ahLst/>
            <a:cxnLst>
              <a:cxn ang="0">
                <a:pos x="160" y="124"/>
              </a:cxn>
              <a:cxn ang="0">
                <a:pos x="152" y="116"/>
              </a:cxn>
              <a:cxn ang="0">
                <a:pos x="146" y="108"/>
              </a:cxn>
              <a:cxn ang="0">
                <a:pos x="134" y="88"/>
              </a:cxn>
              <a:cxn ang="0">
                <a:pos x="126" y="66"/>
              </a:cxn>
              <a:cxn ang="0">
                <a:pos x="118" y="46"/>
              </a:cxn>
              <a:cxn ang="0">
                <a:pos x="112" y="28"/>
              </a:cxn>
              <a:cxn ang="0">
                <a:pos x="104" y="14"/>
              </a:cxn>
              <a:cxn ang="0">
                <a:pos x="98" y="8"/>
              </a:cxn>
              <a:cxn ang="0">
                <a:pos x="94" y="4"/>
              </a:cxn>
              <a:cxn ang="0">
                <a:pos x="88" y="0"/>
              </a:cxn>
              <a:cxn ang="0">
                <a:pos x="80" y="0"/>
              </a:cxn>
              <a:cxn ang="0">
                <a:pos x="72" y="0"/>
              </a:cxn>
              <a:cxn ang="0">
                <a:pos x="66" y="4"/>
              </a:cxn>
              <a:cxn ang="0">
                <a:pos x="62" y="8"/>
              </a:cxn>
              <a:cxn ang="0">
                <a:pos x="56" y="14"/>
              </a:cxn>
              <a:cxn ang="0">
                <a:pos x="48" y="28"/>
              </a:cxn>
              <a:cxn ang="0">
                <a:pos x="42" y="46"/>
              </a:cxn>
              <a:cxn ang="0">
                <a:pos x="34" y="66"/>
              </a:cxn>
              <a:cxn ang="0">
                <a:pos x="26" y="88"/>
              </a:cxn>
              <a:cxn ang="0">
                <a:pos x="14" y="108"/>
              </a:cxn>
              <a:cxn ang="0">
                <a:pos x="8" y="116"/>
              </a:cxn>
              <a:cxn ang="0">
                <a:pos x="0" y="124"/>
              </a:cxn>
            </a:cxnLst>
            <a:rect l="0" t="0" r="r" b="b"/>
            <a:pathLst>
              <a:path w="160" h="124">
                <a:moveTo>
                  <a:pt x="160" y="124"/>
                </a:moveTo>
                <a:lnTo>
                  <a:pt x="152" y="116"/>
                </a:lnTo>
                <a:lnTo>
                  <a:pt x="146" y="108"/>
                </a:lnTo>
                <a:lnTo>
                  <a:pt x="134" y="88"/>
                </a:lnTo>
                <a:lnTo>
                  <a:pt x="126" y="66"/>
                </a:lnTo>
                <a:lnTo>
                  <a:pt x="118" y="46"/>
                </a:lnTo>
                <a:lnTo>
                  <a:pt x="112" y="28"/>
                </a:lnTo>
                <a:lnTo>
                  <a:pt x="104" y="14"/>
                </a:lnTo>
                <a:lnTo>
                  <a:pt x="98" y="8"/>
                </a:lnTo>
                <a:lnTo>
                  <a:pt x="94" y="4"/>
                </a:lnTo>
                <a:lnTo>
                  <a:pt x="88" y="0"/>
                </a:lnTo>
                <a:lnTo>
                  <a:pt x="80" y="0"/>
                </a:lnTo>
                <a:lnTo>
                  <a:pt x="72" y="0"/>
                </a:lnTo>
                <a:lnTo>
                  <a:pt x="66" y="4"/>
                </a:lnTo>
                <a:lnTo>
                  <a:pt x="62" y="8"/>
                </a:lnTo>
                <a:lnTo>
                  <a:pt x="56" y="14"/>
                </a:lnTo>
                <a:lnTo>
                  <a:pt x="48" y="28"/>
                </a:lnTo>
                <a:lnTo>
                  <a:pt x="42" y="46"/>
                </a:lnTo>
                <a:lnTo>
                  <a:pt x="34" y="66"/>
                </a:lnTo>
                <a:lnTo>
                  <a:pt x="26" y="88"/>
                </a:lnTo>
                <a:lnTo>
                  <a:pt x="14" y="108"/>
                </a:lnTo>
                <a:lnTo>
                  <a:pt x="8" y="116"/>
                </a:lnTo>
                <a:lnTo>
                  <a:pt x="0" y="124"/>
                </a:lnTo>
              </a:path>
            </a:pathLst>
          </a:custGeom>
          <a:noFill/>
          <a:ln w="15875">
            <a:solidFill>
              <a:srgbClr val="339933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82" name="Freeform 226"/>
          <p:cNvSpPr>
            <a:spLocks/>
          </p:cNvSpPr>
          <p:nvPr/>
        </p:nvSpPr>
        <p:spPr bwMode="auto">
          <a:xfrm>
            <a:off x="1143000" y="4095750"/>
            <a:ext cx="161925" cy="196850"/>
          </a:xfrm>
          <a:custGeom>
            <a:avLst/>
            <a:gdLst/>
            <a:ahLst/>
            <a:cxnLst>
              <a:cxn ang="0">
                <a:pos x="160" y="124"/>
              </a:cxn>
              <a:cxn ang="0">
                <a:pos x="152" y="116"/>
              </a:cxn>
              <a:cxn ang="0">
                <a:pos x="146" y="108"/>
              </a:cxn>
              <a:cxn ang="0">
                <a:pos x="134" y="88"/>
              </a:cxn>
              <a:cxn ang="0">
                <a:pos x="126" y="66"/>
              </a:cxn>
              <a:cxn ang="0">
                <a:pos x="118" y="46"/>
              </a:cxn>
              <a:cxn ang="0">
                <a:pos x="112" y="28"/>
              </a:cxn>
              <a:cxn ang="0">
                <a:pos x="104" y="14"/>
              </a:cxn>
              <a:cxn ang="0">
                <a:pos x="98" y="8"/>
              </a:cxn>
              <a:cxn ang="0">
                <a:pos x="94" y="4"/>
              </a:cxn>
              <a:cxn ang="0">
                <a:pos x="88" y="0"/>
              </a:cxn>
              <a:cxn ang="0">
                <a:pos x="80" y="0"/>
              </a:cxn>
              <a:cxn ang="0">
                <a:pos x="72" y="0"/>
              </a:cxn>
              <a:cxn ang="0">
                <a:pos x="66" y="4"/>
              </a:cxn>
              <a:cxn ang="0">
                <a:pos x="62" y="8"/>
              </a:cxn>
              <a:cxn ang="0">
                <a:pos x="56" y="14"/>
              </a:cxn>
              <a:cxn ang="0">
                <a:pos x="48" y="28"/>
              </a:cxn>
              <a:cxn ang="0">
                <a:pos x="42" y="46"/>
              </a:cxn>
              <a:cxn ang="0">
                <a:pos x="34" y="66"/>
              </a:cxn>
              <a:cxn ang="0">
                <a:pos x="26" y="88"/>
              </a:cxn>
              <a:cxn ang="0">
                <a:pos x="14" y="108"/>
              </a:cxn>
              <a:cxn ang="0">
                <a:pos x="8" y="116"/>
              </a:cxn>
              <a:cxn ang="0">
                <a:pos x="0" y="124"/>
              </a:cxn>
            </a:cxnLst>
            <a:rect l="0" t="0" r="r" b="b"/>
            <a:pathLst>
              <a:path w="160" h="124">
                <a:moveTo>
                  <a:pt x="160" y="124"/>
                </a:moveTo>
                <a:lnTo>
                  <a:pt x="152" y="116"/>
                </a:lnTo>
                <a:lnTo>
                  <a:pt x="146" y="108"/>
                </a:lnTo>
                <a:lnTo>
                  <a:pt x="134" y="88"/>
                </a:lnTo>
                <a:lnTo>
                  <a:pt x="126" y="66"/>
                </a:lnTo>
                <a:lnTo>
                  <a:pt x="118" y="46"/>
                </a:lnTo>
                <a:lnTo>
                  <a:pt x="112" y="28"/>
                </a:lnTo>
                <a:lnTo>
                  <a:pt x="104" y="14"/>
                </a:lnTo>
                <a:lnTo>
                  <a:pt x="98" y="8"/>
                </a:lnTo>
                <a:lnTo>
                  <a:pt x="94" y="4"/>
                </a:lnTo>
                <a:lnTo>
                  <a:pt x="88" y="0"/>
                </a:lnTo>
                <a:lnTo>
                  <a:pt x="80" y="0"/>
                </a:lnTo>
                <a:lnTo>
                  <a:pt x="72" y="0"/>
                </a:lnTo>
                <a:lnTo>
                  <a:pt x="66" y="4"/>
                </a:lnTo>
                <a:lnTo>
                  <a:pt x="62" y="8"/>
                </a:lnTo>
                <a:lnTo>
                  <a:pt x="56" y="14"/>
                </a:lnTo>
                <a:lnTo>
                  <a:pt x="48" y="28"/>
                </a:lnTo>
                <a:lnTo>
                  <a:pt x="42" y="46"/>
                </a:lnTo>
                <a:lnTo>
                  <a:pt x="34" y="66"/>
                </a:lnTo>
                <a:lnTo>
                  <a:pt x="26" y="88"/>
                </a:lnTo>
                <a:lnTo>
                  <a:pt x="14" y="108"/>
                </a:lnTo>
                <a:lnTo>
                  <a:pt x="8" y="116"/>
                </a:lnTo>
                <a:lnTo>
                  <a:pt x="0" y="124"/>
                </a:lnTo>
              </a:path>
            </a:pathLst>
          </a:custGeom>
          <a:noFill/>
          <a:ln w="15875">
            <a:solidFill>
              <a:srgbClr val="FF0066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83" name="Freeform 227"/>
          <p:cNvSpPr>
            <a:spLocks/>
          </p:cNvSpPr>
          <p:nvPr/>
        </p:nvSpPr>
        <p:spPr bwMode="auto">
          <a:xfrm>
            <a:off x="1600200" y="4019550"/>
            <a:ext cx="163513" cy="196850"/>
          </a:xfrm>
          <a:custGeom>
            <a:avLst/>
            <a:gdLst/>
            <a:ahLst/>
            <a:cxnLst>
              <a:cxn ang="0">
                <a:pos x="160" y="124"/>
              </a:cxn>
              <a:cxn ang="0">
                <a:pos x="152" y="116"/>
              </a:cxn>
              <a:cxn ang="0">
                <a:pos x="146" y="108"/>
              </a:cxn>
              <a:cxn ang="0">
                <a:pos x="134" y="88"/>
              </a:cxn>
              <a:cxn ang="0">
                <a:pos x="126" y="66"/>
              </a:cxn>
              <a:cxn ang="0">
                <a:pos x="118" y="46"/>
              </a:cxn>
              <a:cxn ang="0">
                <a:pos x="112" y="28"/>
              </a:cxn>
              <a:cxn ang="0">
                <a:pos x="104" y="14"/>
              </a:cxn>
              <a:cxn ang="0">
                <a:pos x="98" y="8"/>
              </a:cxn>
              <a:cxn ang="0">
                <a:pos x="94" y="4"/>
              </a:cxn>
              <a:cxn ang="0">
                <a:pos x="88" y="0"/>
              </a:cxn>
              <a:cxn ang="0">
                <a:pos x="80" y="0"/>
              </a:cxn>
              <a:cxn ang="0">
                <a:pos x="72" y="0"/>
              </a:cxn>
              <a:cxn ang="0">
                <a:pos x="66" y="4"/>
              </a:cxn>
              <a:cxn ang="0">
                <a:pos x="62" y="8"/>
              </a:cxn>
              <a:cxn ang="0">
                <a:pos x="56" y="14"/>
              </a:cxn>
              <a:cxn ang="0">
                <a:pos x="48" y="28"/>
              </a:cxn>
              <a:cxn ang="0">
                <a:pos x="42" y="46"/>
              </a:cxn>
              <a:cxn ang="0">
                <a:pos x="34" y="66"/>
              </a:cxn>
              <a:cxn ang="0">
                <a:pos x="26" y="88"/>
              </a:cxn>
              <a:cxn ang="0">
                <a:pos x="14" y="108"/>
              </a:cxn>
              <a:cxn ang="0">
                <a:pos x="8" y="116"/>
              </a:cxn>
              <a:cxn ang="0">
                <a:pos x="0" y="124"/>
              </a:cxn>
            </a:cxnLst>
            <a:rect l="0" t="0" r="r" b="b"/>
            <a:pathLst>
              <a:path w="160" h="124">
                <a:moveTo>
                  <a:pt x="160" y="124"/>
                </a:moveTo>
                <a:lnTo>
                  <a:pt x="152" y="116"/>
                </a:lnTo>
                <a:lnTo>
                  <a:pt x="146" y="108"/>
                </a:lnTo>
                <a:lnTo>
                  <a:pt x="134" y="88"/>
                </a:lnTo>
                <a:lnTo>
                  <a:pt x="126" y="66"/>
                </a:lnTo>
                <a:lnTo>
                  <a:pt x="118" y="46"/>
                </a:lnTo>
                <a:lnTo>
                  <a:pt x="112" y="28"/>
                </a:lnTo>
                <a:lnTo>
                  <a:pt x="104" y="14"/>
                </a:lnTo>
                <a:lnTo>
                  <a:pt x="98" y="8"/>
                </a:lnTo>
                <a:lnTo>
                  <a:pt x="94" y="4"/>
                </a:lnTo>
                <a:lnTo>
                  <a:pt x="88" y="0"/>
                </a:lnTo>
                <a:lnTo>
                  <a:pt x="80" y="0"/>
                </a:lnTo>
                <a:lnTo>
                  <a:pt x="72" y="0"/>
                </a:lnTo>
                <a:lnTo>
                  <a:pt x="66" y="4"/>
                </a:lnTo>
                <a:lnTo>
                  <a:pt x="62" y="8"/>
                </a:lnTo>
                <a:lnTo>
                  <a:pt x="56" y="14"/>
                </a:lnTo>
                <a:lnTo>
                  <a:pt x="48" y="28"/>
                </a:lnTo>
                <a:lnTo>
                  <a:pt x="42" y="46"/>
                </a:lnTo>
                <a:lnTo>
                  <a:pt x="34" y="66"/>
                </a:lnTo>
                <a:lnTo>
                  <a:pt x="26" y="88"/>
                </a:lnTo>
                <a:lnTo>
                  <a:pt x="14" y="108"/>
                </a:lnTo>
                <a:lnTo>
                  <a:pt x="8" y="116"/>
                </a:lnTo>
                <a:lnTo>
                  <a:pt x="0" y="124"/>
                </a:lnTo>
              </a:path>
            </a:pathLst>
          </a:custGeom>
          <a:noFill/>
          <a:ln w="15875">
            <a:solidFill>
              <a:srgbClr val="3333CC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84" name="Line 228"/>
          <p:cNvSpPr>
            <a:spLocks noChangeShapeType="1"/>
          </p:cNvSpPr>
          <p:nvPr/>
        </p:nvSpPr>
        <p:spPr bwMode="auto">
          <a:xfrm flipH="1">
            <a:off x="3581400" y="4248150"/>
            <a:ext cx="457200" cy="0"/>
          </a:xfrm>
          <a:prstGeom prst="line">
            <a:avLst/>
          </a:prstGeom>
          <a:noFill/>
          <a:ln w="57150" cap="sq">
            <a:solidFill>
              <a:srgbClr val="FF9933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85" name="Line 229"/>
          <p:cNvSpPr>
            <a:spLocks noChangeShapeType="1"/>
          </p:cNvSpPr>
          <p:nvPr/>
        </p:nvSpPr>
        <p:spPr bwMode="auto">
          <a:xfrm flipH="1">
            <a:off x="4648200" y="4857750"/>
            <a:ext cx="228600" cy="381000"/>
          </a:xfrm>
          <a:prstGeom prst="line">
            <a:avLst/>
          </a:prstGeom>
          <a:noFill/>
          <a:ln w="57150" cap="sq">
            <a:solidFill>
              <a:srgbClr val="FF9933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86" name="Rectangle 230"/>
          <p:cNvSpPr>
            <a:spLocks noChangeArrowheads="1"/>
          </p:cNvSpPr>
          <p:nvPr/>
        </p:nvSpPr>
        <p:spPr bwMode="auto">
          <a:xfrm>
            <a:off x="1905000" y="5543550"/>
            <a:ext cx="12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FF9933"/>
                </a:solidFill>
                <a:latin typeface="Geneva" pitchFamily="34" charset="0"/>
              </a:rPr>
              <a:t>P</a:t>
            </a:r>
            <a:endParaRPr lang="en-US" sz="2400">
              <a:solidFill>
                <a:srgbClr val="FF9933"/>
              </a:solidFill>
              <a:latin typeface="Times" pitchFamily="18" charset="0"/>
            </a:endParaRPr>
          </a:p>
        </p:txBody>
      </p:sp>
      <p:grpSp>
        <p:nvGrpSpPr>
          <p:cNvPr id="6" name="Group 231"/>
          <p:cNvGrpSpPr>
            <a:grpSpLocks/>
          </p:cNvGrpSpPr>
          <p:nvPr/>
        </p:nvGrpSpPr>
        <p:grpSpPr bwMode="auto">
          <a:xfrm>
            <a:off x="3124200" y="5924550"/>
            <a:ext cx="5753100" cy="781050"/>
            <a:chOff x="1872" y="3312"/>
            <a:chExt cx="3624" cy="492"/>
          </a:xfrm>
        </p:grpSpPr>
        <p:pic>
          <p:nvPicPr>
            <p:cNvPr id="70888" name="Picture 232" descr="sna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72" y="3315"/>
              <a:ext cx="3624" cy="489"/>
            </a:xfrm>
            <a:prstGeom prst="rect">
              <a:avLst/>
            </a:prstGeom>
            <a:solidFill>
              <a:srgbClr val="FFCC99"/>
            </a:solidFill>
            <a:ln w="28575">
              <a:noFill/>
              <a:miter lim="800000"/>
              <a:headEnd/>
              <a:tailEnd/>
            </a:ln>
          </p:spPr>
        </p:pic>
        <p:sp>
          <p:nvSpPr>
            <p:cNvPr id="70889" name="Oval 233"/>
            <p:cNvSpPr>
              <a:spLocks noChangeArrowheads="1"/>
            </p:cNvSpPr>
            <p:nvPr/>
          </p:nvSpPr>
          <p:spPr bwMode="auto">
            <a:xfrm>
              <a:off x="2544" y="3312"/>
              <a:ext cx="480" cy="288"/>
            </a:xfrm>
            <a:prstGeom prst="ellipse">
              <a:avLst/>
            </a:prstGeom>
            <a:noFill/>
            <a:ln w="19050" cap="sq">
              <a:solidFill>
                <a:srgbClr val="FF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0890" name="Line 234"/>
          <p:cNvSpPr>
            <a:spLocks noChangeShapeType="1"/>
          </p:cNvSpPr>
          <p:nvPr/>
        </p:nvSpPr>
        <p:spPr bwMode="auto">
          <a:xfrm>
            <a:off x="4572000" y="5619750"/>
            <a:ext cx="76200" cy="457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891" name="Rectangle 235"/>
          <p:cNvSpPr>
            <a:spLocks noChangeArrowheads="1"/>
          </p:cNvSpPr>
          <p:nvPr/>
        </p:nvSpPr>
        <p:spPr bwMode="auto">
          <a:xfrm>
            <a:off x="3657600" y="5314950"/>
            <a:ext cx="1981200" cy="4667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13007C"/>
                </a:solidFill>
                <a:latin typeface="Comic Sans MS" pitchFamily="66" charset="0"/>
              </a:rPr>
              <a:t>Spin Precession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13007C"/>
                </a:solidFill>
                <a:latin typeface="Comic Sans MS" pitchFamily="66" charset="0"/>
              </a:rPr>
              <a:t>Degrees of Freedom</a:t>
            </a:r>
            <a:endParaRPr lang="en-US" sz="2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0893" name="Oval 237"/>
          <p:cNvSpPr>
            <a:spLocks noChangeArrowheads="1"/>
          </p:cNvSpPr>
          <p:nvPr/>
        </p:nvSpPr>
        <p:spPr bwMode="auto">
          <a:xfrm>
            <a:off x="2133600" y="4781550"/>
            <a:ext cx="1219200" cy="533400"/>
          </a:xfrm>
          <a:prstGeom prst="ellipse">
            <a:avLst/>
          </a:prstGeom>
          <a:noFill/>
          <a:ln w="19050" cap="sq">
            <a:solidFill>
              <a:srgbClr val="FF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0894" name="Picture 238"/>
          <p:cNvPicPr>
            <a:picLocks noChangeAspect="1" noChangeArrowheads="1"/>
          </p:cNvPicPr>
          <p:nvPr/>
        </p:nvPicPr>
        <p:blipFill>
          <a:blip r:embed="rId4" cstate="print"/>
          <a:srcRect b="48488"/>
          <a:stretch>
            <a:fillRect/>
          </a:stretch>
        </p:blipFill>
        <p:spPr bwMode="auto">
          <a:xfrm>
            <a:off x="1371600" y="2571750"/>
            <a:ext cx="762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895" name="Picture 239"/>
          <p:cNvPicPr>
            <a:picLocks noChangeAspect="1" noChangeArrowheads="1"/>
          </p:cNvPicPr>
          <p:nvPr/>
        </p:nvPicPr>
        <p:blipFill>
          <a:blip r:embed="rId4" cstate="print"/>
          <a:srcRect t="51721"/>
          <a:stretch>
            <a:fillRect/>
          </a:stretch>
        </p:blipFill>
        <p:spPr bwMode="auto">
          <a:xfrm>
            <a:off x="152400" y="4781550"/>
            <a:ext cx="990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8" name="Text Box 355"/>
          <p:cNvSpPr txBox="1">
            <a:spLocks noChangeArrowheads="1"/>
          </p:cNvSpPr>
          <p:nvPr/>
        </p:nvSpPr>
        <p:spPr bwMode="auto">
          <a:xfrm>
            <a:off x="304800" y="914400"/>
            <a:ext cx="3429000" cy="6186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Recirculating</a:t>
            </a:r>
            <a:r>
              <a:rPr lang="en-US" dirty="0" smtClean="0">
                <a:latin typeface="Comic Sans MS" pitchFamily="66" charset="0"/>
              </a:rPr>
              <a:t> SRF LINACs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Three </a:t>
            </a:r>
            <a:r>
              <a:rPr lang="en-US" dirty="0">
                <a:latin typeface="Comic Sans MS" pitchFamily="66" charset="0"/>
              </a:rPr>
              <a:t>Halls; 3x the </a:t>
            </a:r>
            <a:r>
              <a:rPr lang="en-US" dirty="0" smtClean="0">
                <a:latin typeface="Comic Sans MS" pitchFamily="66" charset="0"/>
              </a:rPr>
              <a:t>physics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39" name="Text Box 9"/>
          <p:cNvSpPr txBox="1">
            <a:spLocks noChangeArrowheads="1"/>
          </p:cNvSpPr>
          <p:nvPr/>
        </p:nvSpPr>
        <p:spPr bwMode="auto">
          <a:xfrm>
            <a:off x="609600" y="76200"/>
            <a:ext cx="7968848" cy="52322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US" altLang="en-US" sz="2800" dirty="0" smtClean="0">
                <a:solidFill>
                  <a:srgbClr val="000000"/>
                </a:solidFill>
                <a:latin typeface="Comic Sans MS" pitchFamily="66" charset="0"/>
              </a:rPr>
              <a:t>ontinuous</a:t>
            </a:r>
            <a:r>
              <a:rPr lang="en-US" altLang="en-US" sz="2800" dirty="0" smtClean="0">
                <a:solidFill>
                  <a:srgbClr val="FF0000"/>
                </a:solidFill>
                <a:latin typeface="Comic Sans MS" pitchFamily="66" charset="0"/>
              </a:rPr>
              <a:t> E</a:t>
            </a:r>
            <a:r>
              <a:rPr lang="en-US" altLang="en-US" sz="2800" dirty="0" smtClean="0">
                <a:solidFill>
                  <a:srgbClr val="000000"/>
                </a:solidFill>
                <a:latin typeface="Comic Sans MS" pitchFamily="66" charset="0"/>
              </a:rPr>
              <a:t>lectron</a:t>
            </a:r>
            <a:r>
              <a:rPr lang="en-US" altLang="en-US" sz="2800" dirty="0" smtClean="0">
                <a:solidFill>
                  <a:srgbClr val="FF0000"/>
                </a:solidFill>
                <a:latin typeface="Comic Sans MS" pitchFamily="66" charset="0"/>
              </a:rPr>
              <a:t> B</a:t>
            </a:r>
            <a:r>
              <a:rPr lang="en-US" altLang="en-US" sz="2800" dirty="0" smtClean="0">
                <a:solidFill>
                  <a:srgbClr val="000000"/>
                </a:solidFill>
                <a:latin typeface="Comic Sans MS" pitchFamily="66" charset="0"/>
              </a:rPr>
              <a:t>eam</a:t>
            </a:r>
            <a:r>
              <a:rPr lang="en-US" altLang="en-US" sz="2800" dirty="0" smtClean="0">
                <a:solidFill>
                  <a:srgbClr val="FF0000"/>
                </a:solidFill>
                <a:latin typeface="Comic Sans MS" pitchFamily="66" charset="0"/>
              </a:rPr>
              <a:t> A</a:t>
            </a:r>
            <a:r>
              <a:rPr lang="en-US" altLang="en-US" sz="2800" dirty="0" smtClean="0">
                <a:solidFill>
                  <a:srgbClr val="000000"/>
                </a:solidFill>
                <a:latin typeface="Comic Sans MS" pitchFamily="66" charset="0"/>
              </a:rPr>
              <a:t>ccelerator</a:t>
            </a:r>
            <a:r>
              <a:rPr lang="en-US" altLang="en-US" sz="2800" dirty="0" smtClean="0">
                <a:solidFill>
                  <a:srgbClr val="FF0000"/>
                </a:solidFill>
                <a:latin typeface="Comic Sans MS" pitchFamily="66" charset="0"/>
              </a:rPr>
              <a:t> F</a:t>
            </a:r>
            <a:r>
              <a:rPr lang="en-US" altLang="en-US" sz="2800" dirty="0" smtClean="0">
                <a:solidFill>
                  <a:srgbClr val="000000"/>
                </a:solidFill>
                <a:latin typeface="Comic Sans MS" pitchFamily="66" charset="0"/>
              </a:rPr>
              <a:t>acility</a:t>
            </a:r>
            <a:endParaRPr lang="en-US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077200" cy="4800600"/>
          </a:xfrm>
          <a:noFill/>
          <a:ln/>
        </p:spPr>
        <p:txBody>
          <a:bodyPr/>
          <a:lstStyle/>
          <a:p>
            <a:r>
              <a:rPr lang="en-US" sz="1800" dirty="0">
                <a:solidFill>
                  <a:srgbClr val="FF00FF"/>
                </a:solidFill>
                <a:latin typeface="Comic Sans MS" pitchFamily="66" charset="0"/>
              </a:rPr>
              <a:t>CEBAF’s first polarized e-beam experiment </a:t>
            </a:r>
            <a:r>
              <a:rPr lang="en-US" sz="1800" dirty="0" smtClean="0">
                <a:solidFill>
                  <a:srgbClr val="FF00FF"/>
                </a:solidFill>
                <a:latin typeface="Comic Sans MS" pitchFamily="66" charset="0"/>
              </a:rPr>
              <a:t>1995</a:t>
            </a:r>
            <a:endParaRPr lang="en-US" sz="1800" dirty="0">
              <a:solidFill>
                <a:srgbClr val="FF00FF"/>
              </a:solidFill>
              <a:latin typeface="Comic Sans MS" pitchFamily="66" charset="0"/>
            </a:endParaRPr>
          </a:p>
          <a:p>
            <a:r>
              <a:rPr lang="en-US" sz="1800" dirty="0">
                <a:solidFill>
                  <a:srgbClr val="339933"/>
                </a:solidFill>
                <a:latin typeface="Comic Sans MS" pitchFamily="66" charset="0"/>
              </a:rPr>
              <a:t>Now polarized beam experiments comprise ~ 80% of our physics program, in fact, we </a:t>
            </a:r>
            <a:r>
              <a:rPr lang="en-US" sz="1800" i="1" dirty="0">
                <a:solidFill>
                  <a:srgbClr val="339933"/>
                </a:solidFill>
                <a:latin typeface="Comic Sans MS" pitchFamily="66" charset="0"/>
              </a:rPr>
              <a:t>only</a:t>
            </a:r>
            <a:r>
              <a:rPr lang="en-US" sz="1800" dirty="0">
                <a:solidFill>
                  <a:srgbClr val="339933"/>
                </a:solidFill>
                <a:latin typeface="Comic Sans MS" pitchFamily="66" charset="0"/>
              </a:rPr>
              <a:t> deliver polarized electrons</a:t>
            </a:r>
          </a:p>
          <a:p>
            <a:r>
              <a:rPr lang="en-US" sz="1800" dirty="0">
                <a:latin typeface="Comic Sans MS" pitchFamily="66" charset="0"/>
              </a:rPr>
              <a:t>All beam originates via photoemission from a </a:t>
            </a:r>
            <a:r>
              <a:rPr lang="en-US" sz="1800" dirty="0" smtClean="0">
                <a:latin typeface="Comic Sans MS" pitchFamily="66" charset="0"/>
              </a:rPr>
              <a:t>strained superlattice GaAs crystal </a:t>
            </a:r>
            <a:r>
              <a:rPr lang="en-US" sz="1800" dirty="0">
                <a:latin typeface="Comic Sans MS" pitchFamily="66" charset="0"/>
              </a:rPr>
              <a:t>inside a 100kV </a:t>
            </a:r>
            <a:r>
              <a:rPr lang="en-US" sz="1800" dirty="0" smtClean="0">
                <a:latin typeface="Comic Sans MS" pitchFamily="66" charset="0"/>
              </a:rPr>
              <a:t>DC photogun </a:t>
            </a:r>
            <a:endParaRPr lang="en-US" sz="1800" dirty="0">
              <a:latin typeface="Comic Sans MS" pitchFamily="66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omic Sans MS" pitchFamily="66" charset="0"/>
              </a:rPr>
              <a:t>Three experimental areas may </a:t>
            </a:r>
            <a:r>
              <a:rPr lang="en-US" sz="1800" i="1" dirty="0">
                <a:solidFill>
                  <a:schemeClr val="tx1"/>
                </a:solidFill>
                <a:latin typeface="Comic Sans MS" pitchFamily="66" charset="0"/>
              </a:rPr>
              <a:t>simultaneously</a:t>
            </a:r>
            <a:r>
              <a:rPr lang="en-US" sz="1800" dirty="0">
                <a:solidFill>
                  <a:schemeClr val="tx1"/>
                </a:solidFill>
                <a:latin typeface="Comic Sans MS" pitchFamily="66" charset="0"/>
              </a:rPr>
              <a:t> receive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high polarization (~85%) </a:t>
            </a:r>
            <a:endParaRPr lang="en-US" sz="1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continuous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wave (499 MHz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independent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intensity (50 </a:t>
            </a:r>
            <a:r>
              <a:rPr lang="en-US" sz="1600" dirty="0" err="1">
                <a:solidFill>
                  <a:srgbClr val="FF0000"/>
                </a:solidFill>
                <a:latin typeface="Comic Sans MS" pitchFamily="66" charset="0"/>
              </a:rPr>
              <a:t>pA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 to 200 </a:t>
            </a:r>
            <a:r>
              <a:rPr lang="en-US" sz="1600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energy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selection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(6 GeV now, 12 GeV 2012)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en-US" sz="1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What about positron physics ?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Lepton charge degree of freedom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But, costly endeavor…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But, rich e- program keeps us busy…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5361" name="Picture 1" descr="C:\Documents and Settings\grames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0679" y="3276600"/>
            <a:ext cx="4053159" cy="2895600"/>
          </a:xfrm>
          <a:prstGeom prst="rect">
            <a:avLst/>
          </a:prstGeom>
          <a:noFill/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676400" y="228600"/>
            <a:ext cx="6149440" cy="52322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Everyone Gets Polarized Electrons !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8" name="Text Box 44"/>
          <p:cNvSpPr txBox="1">
            <a:spLocks noChangeArrowheads="1"/>
          </p:cNvSpPr>
          <p:nvPr/>
        </p:nvSpPr>
        <p:spPr bwMode="auto">
          <a:xfrm>
            <a:off x="3276600" y="4038600"/>
            <a:ext cx="5410200" cy="74635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Clr>
                <a:srgbClr val="000099"/>
              </a:buClr>
              <a:buFont typeface="Wingdings" pitchFamily="2" charset="2"/>
              <a:buChar char="Ø"/>
            </a:pPr>
            <a:r>
              <a:rPr lang="fr-FR" sz="1400" dirty="0" smtClean="0">
                <a:latin typeface="Comic Sans MS" pitchFamily="66" charset="0"/>
              </a:rPr>
              <a:t> </a:t>
            </a:r>
            <a:r>
              <a:rPr lang="fr-FR" sz="1600" b="1" dirty="0">
                <a:solidFill>
                  <a:srgbClr val="008000"/>
                </a:solidFill>
                <a:latin typeface="Comic Sans MS" pitchFamily="66" charset="0"/>
              </a:rPr>
              <a:t>e</a:t>
            </a:r>
            <a:r>
              <a:rPr lang="fr-FR" sz="1600" b="1" baseline="30000" dirty="0">
                <a:solidFill>
                  <a:srgbClr val="008000"/>
                </a:solidFill>
                <a:latin typeface="Comic Sans MS" pitchFamily="66" charset="0"/>
              </a:rPr>
              <a:t>+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dirty="0" err="1">
                <a:latin typeface="Comic Sans MS" pitchFamily="66" charset="0"/>
              </a:rPr>
              <a:t>beam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dirty="0" err="1">
                <a:latin typeface="Comic Sans MS" pitchFamily="66" charset="0"/>
              </a:rPr>
              <a:t>current</a:t>
            </a:r>
            <a:r>
              <a:rPr lang="fr-FR" sz="1400" dirty="0">
                <a:latin typeface="Comic Sans MS" pitchFamily="66" charset="0"/>
              </a:rPr>
              <a:t> &gt; </a:t>
            </a:r>
            <a:r>
              <a:rPr lang="fr-FR" sz="1400" b="1" dirty="0">
                <a:solidFill>
                  <a:srgbClr val="008000"/>
                </a:solidFill>
                <a:latin typeface="Comic Sans MS" pitchFamily="66" charset="0"/>
              </a:rPr>
              <a:t>100 </a:t>
            </a:r>
            <a:r>
              <a:rPr lang="fr-FR" sz="1400" b="1" dirty="0" err="1">
                <a:solidFill>
                  <a:srgbClr val="008000"/>
                </a:solidFill>
                <a:latin typeface="Comic Sans MS" pitchFamily="66" charset="0"/>
              </a:rPr>
              <a:t>nA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dirty="0" smtClean="0">
                <a:latin typeface="Comic Sans MS" pitchFamily="66" charset="0"/>
              </a:rPr>
              <a:t>in </a:t>
            </a:r>
            <a:r>
              <a:rPr lang="fr-FR" sz="1400" b="1" dirty="0">
                <a:solidFill>
                  <a:srgbClr val="008000"/>
                </a:solidFill>
                <a:latin typeface="Comic Sans MS" pitchFamily="66" charset="0"/>
              </a:rPr>
              <a:t>CW</a:t>
            </a:r>
            <a:r>
              <a:rPr lang="fr-FR" sz="1400" dirty="0">
                <a:latin typeface="Comic Sans MS" pitchFamily="66" charset="0"/>
              </a:rPr>
              <a:t> mode</a:t>
            </a:r>
          </a:p>
          <a:p>
            <a:pPr marL="228600" indent="-228600">
              <a:buClr>
                <a:srgbClr val="000099"/>
              </a:buClr>
              <a:buFont typeface="Wingdings" pitchFamily="2" charset="2"/>
              <a:buChar char="Ø"/>
            </a:pPr>
            <a:endParaRPr lang="fr-FR" sz="1050" dirty="0">
              <a:latin typeface="Comic Sans MS" pitchFamily="66" charset="0"/>
            </a:endParaRP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Ø"/>
            </a:pPr>
            <a:r>
              <a:rPr lang="fr-FR" sz="1400" dirty="0">
                <a:latin typeface="Comic Sans MS" pitchFamily="66" charset="0"/>
              </a:rPr>
              <a:t> As </a:t>
            </a:r>
            <a:r>
              <a:rPr lang="fr-FR" sz="1400" b="1" dirty="0">
                <a:solidFill>
                  <a:srgbClr val="008000"/>
                </a:solidFill>
                <a:latin typeface="Comic Sans MS" pitchFamily="66" charset="0"/>
              </a:rPr>
              <a:t>large</a:t>
            </a:r>
            <a:r>
              <a:rPr lang="fr-FR" sz="1400" dirty="0">
                <a:latin typeface="Comic Sans MS" pitchFamily="66" charset="0"/>
              </a:rPr>
              <a:t> as possible </a:t>
            </a:r>
            <a:r>
              <a:rPr lang="fr-FR" sz="1600" b="1" dirty="0">
                <a:solidFill>
                  <a:srgbClr val="008000"/>
                </a:solidFill>
                <a:latin typeface="Comic Sans MS" pitchFamily="66" charset="0"/>
              </a:rPr>
              <a:t>e</a:t>
            </a:r>
            <a:r>
              <a:rPr lang="fr-FR" sz="1600" b="1" baseline="30000" dirty="0">
                <a:solidFill>
                  <a:srgbClr val="008000"/>
                </a:solidFill>
                <a:latin typeface="Comic Sans MS" pitchFamily="66" charset="0"/>
              </a:rPr>
              <a:t>+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dirty="0" err="1">
                <a:latin typeface="Comic Sans MS" pitchFamily="66" charset="0"/>
              </a:rPr>
              <a:t>beam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b="1" dirty="0" err="1">
                <a:solidFill>
                  <a:srgbClr val="008000"/>
                </a:solidFill>
                <a:latin typeface="Comic Sans MS" pitchFamily="66" charset="0"/>
              </a:rPr>
              <a:t>polarization</a:t>
            </a:r>
            <a:endParaRPr lang="fr-FR" sz="14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1204912" y="5710238"/>
            <a:ext cx="7024688" cy="995362"/>
            <a:chOff x="930" y="3593"/>
            <a:chExt cx="4329" cy="627"/>
          </a:xfrm>
        </p:grpSpPr>
        <p:pic>
          <p:nvPicPr>
            <p:cNvPr id="26653" name="Picture 29" descr="isu_LOGO 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34" y="3593"/>
              <a:ext cx="245" cy="576"/>
            </a:xfrm>
            <a:prstGeom prst="rect">
              <a:avLst/>
            </a:prstGeom>
            <a:noFill/>
          </p:spPr>
        </p:pic>
        <p:pic>
          <p:nvPicPr>
            <p:cNvPr id="26655" name="Picture 31" descr="logo_tutelle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63" y="3763"/>
              <a:ext cx="635" cy="309"/>
            </a:xfrm>
            <a:prstGeom prst="rect">
              <a:avLst/>
            </a:prstGeom>
            <a:noFill/>
          </p:spPr>
        </p:pic>
        <p:pic>
          <p:nvPicPr>
            <p:cNvPr id="26656" name="Picture 32" descr="odu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97" y="3740"/>
              <a:ext cx="533" cy="347"/>
            </a:xfrm>
            <a:prstGeom prst="rect">
              <a:avLst/>
            </a:prstGeom>
            <a:noFill/>
          </p:spPr>
        </p:pic>
        <p:pic>
          <p:nvPicPr>
            <p:cNvPr id="26659" name="Picture 35" descr="cypher_new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30" y="3694"/>
              <a:ext cx="424" cy="407"/>
            </a:xfrm>
            <a:prstGeom prst="rect">
              <a:avLst/>
            </a:prstGeom>
            <a:noFill/>
          </p:spPr>
        </p:pic>
        <p:pic>
          <p:nvPicPr>
            <p:cNvPr id="26654" name="Picture 30" descr="IACLogoAnim-140W70H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67" y="3729"/>
              <a:ext cx="653" cy="327"/>
            </a:xfrm>
            <a:prstGeom prst="rect">
              <a:avLst/>
            </a:prstGeom>
            <a:noFill/>
          </p:spPr>
        </p:pic>
        <p:pic>
          <p:nvPicPr>
            <p:cNvPr id="26649" name="Picture 25" descr="JLab_logo_white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62" y="3811"/>
              <a:ext cx="691" cy="216"/>
            </a:xfrm>
            <a:prstGeom prst="rect">
              <a:avLst/>
            </a:prstGeom>
            <a:noFill/>
          </p:spPr>
        </p:pic>
        <p:pic>
          <p:nvPicPr>
            <p:cNvPr id="26650" name="Picture 26" descr="logoLPSC2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65" y="3812"/>
              <a:ext cx="540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71" name="Picture 47" descr="ujf_quadri_sig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99" y="3596"/>
              <a:ext cx="360" cy="624"/>
            </a:xfrm>
            <a:prstGeom prst="rect">
              <a:avLst/>
            </a:prstGeom>
            <a:noFill/>
          </p:spPr>
        </p:pic>
      </p:grpSp>
      <p:pic>
        <p:nvPicPr>
          <p:cNvPr id="22" name="Picture 5" descr="positronPost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" y="1295400"/>
            <a:ext cx="2286930" cy="3505200"/>
          </a:xfrm>
          <a:prstGeom prst="rect">
            <a:avLst/>
          </a:prstGeom>
          <a:noFill/>
        </p:spPr>
      </p:pic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3276600" y="1295400"/>
            <a:ext cx="5410200" cy="2492990"/>
          </a:xfrm>
          <a:prstGeom prst="rect">
            <a:avLst/>
          </a:prstGeom>
          <a:noFill/>
          <a:ln w="25400">
            <a:solidFill>
              <a:srgbClr val="008000"/>
            </a:solidFill>
            <a:prstDash val="dash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Clr>
                <a:srgbClr val="0000CC"/>
              </a:buClr>
              <a:buFont typeface="Wingdings" pitchFamily="2" charset="2"/>
              <a:buChar char="v"/>
            </a:pPr>
            <a:r>
              <a:rPr lang="fr-FR" sz="1400" dirty="0">
                <a:latin typeface="Comic Sans MS" pitchFamily="66" charset="0"/>
              </a:rPr>
              <a:t>  </a:t>
            </a:r>
            <a:r>
              <a:rPr lang="fr-FR" sz="1400" b="1" dirty="0" err="1">
                <a:solidFill>
                  <a:srgbClr val="FF0000"/>
                </a:solidFill>
                <a:latin typeface="Comic Sans MS" pitchFamily="66" charset="0"/>
              </a:rPr>
              <a:t>G</a:t>
            </a:r>
            <a:r>
              <a:rPr lang="fr-FR" sz="1400" dirty="0" err="1">
                <a:latin typeface="Comic Sans MS" pitchFamily="66" charset="0"/>
              </a:rPr>
              <a:t>eneralized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fr-FR" sz="1400" dirty="0">
                <a:latin typeface="Comic Sans MS" pitchFamily="66" charset="0"/>
              </a:rPr>
              <a:t>arton 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fr-FR" sz="1400" dirty="0">
                <a:latin typeface="Comic Sans MS" pitchFamily="66" charset="0"/>
              </a:rPr>
              <a:t>istributions </a:t>
            </a:r>
          </a:p>
          <a:p>
            <a:pPr algn="just">
              <a:buClr>
                <a:srgbClr val="0000CC"/>
              </a:buClr>
              <a:buFont typeface="Wingdings" pitchFamily="2" charset="2"/>
              <a:buChar char="v"/>
            </a:pPr>
            <a:endParaRPr lang="fr-FR" sz="1400" dirty="0">
              <a:latin typeface="Comic Sans MS" pitchFamily="66" charset="0"/>
            </a:endParaRPr>
          </a:p>
          <a:p>
            <a:pPr algn="just">
              <a:buClr>
                <a:srgbClr val="0000CC"/>
              </a:buClr>
              <a:buFont typeface="Wingdings" pitchFamily="2" charset="2"/>
              <a:buChar char="v"/>
            </a:pPr>
            <a:r>
              <a:rPr lang="fr-FR" sz="1400" dirty="0">
                <a:latin typeface="Comic Sans MS" pitchFamily="66" charset="0"/>
              </a:rPr>
              <a:t>  Investigation of 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2g exchange</a:t>
            </a:r>
            <a:r>
              <a:rPr lang="fr-FR" sz="1400" dirty="0">
                <a:latin typeface="Comic Sans MS" pitchFamily="66" charset="0"/>
              </a:rPr>
              <a:t> in </a:t>
            </a:r>
            <a:r>
              <a:rPr lang="fr-FR" sz="1400" dirty="0" err="1">
                <a:latin typeface="Comic Sans MS" pitchFamily="66" charset="0"/>
              </a:rPr>
              <a:t>elastic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dirty="0" err="1">
                <a:latin typeface="Comic Sans MS" pitchFamily="66" charset="0"/>
              </a:rPr>
              <a:t>scattering</a:t>
            </a:r>
            <a:endParaRPr lang="fr-FR" sz="1400" dirty="0">
              <a:latin typeface="Comic Sans MS" pitchFamily="66" charset="0"/>
            </a:endParaRPr>
          </a:p>
          <a:p>
            <a:pPr algn="just">
              <a:buClr>
                <a:srgbClr val="0000CC"/>
              </a:buClr>
              <a:buFont typeface="Wingdings" pitchFamily="2" charset="2"/>
              <a:buChar char="v"/>
            </a:pPr>
            <a:endParaRPr lang="fr-FR" sz="1400" dirty="0">
              <a:latin typeface="Comic Sans MS" pitchFamily="66" charset="0"/>
            </a:endParaRPr>
          </a:p>
          <a:p>
            <a:pPr algn="just">
              <a:buClr>
                <a:srgbClr val="0000CC"/>
              </a:buClr>
              <a:buFont typeface="Wingdings" pitchFamily="2" charset="2"/>
              <a:buChar char="v"/>
            </a:pPr>
            <a:r>
              <a:rPr lang="fr-FR" sz="1400" dirty="0">
                <a:latin typeface="Comic Sans MS" pitchFamily="66" charset="0"/>
              </a:rPr>
              <a:t>  </a:t>
            </a:r>
            <a:r>
              <a:rPr lang="fr-FR" sz="1400" dirty="0" err="1">
                <a:latin typeface="Comic Sans MS" pitchFamily="66" charset="0"/>
              </a:rPr>
              <a:t>Study</a:t>
            </a:r>
            <a:r>
              <a:rPr lang="fr-FR" sz="1400" dirty="0">
                <a:latin typeface="Comic Sans MS" pitchFamily="66" charset="0"/>
              </a:rPr>
              <a:t> of 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Coulomb </a:t>
            </a:r>
            <a:r>
              <a:rPr lang="fr-FR" sz="1400" b="1" dirty="0" err="1">
                <a:solidFill>
                  <a:srgbClr val="FF0000"/>
                </a:solidFill>
                <a:latin typeface="Comic Sans MS" pitchFamily="66" charset="0"/>
              </a:rPr>
              <a:t>distortion</a:t>
            </a:r>
            <a:r>
              <a:rPr lang="fr-FR" sz="1400" dirty="0">
                <a:latin typeface="Comic Sans MS" pitchFamily="66" charset="0"/>
              </a:rPr>
              <a:t> in the </a:t>
            </a:r>
            <a:r>
              <a:rPr lang="fr-FR" sz="1400" dirty="0" err="1">
                <a:latin typeface="Comic Sans MS" pitchFamily="66" charset="0"/>
              </a:rPr>
              <a:t>inelastic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dirty="0" err="1">
                <a:latin typeface="Comic Sans MS" pitchFamily="66" charset="0"/>
              </a:rPr>
              <a:t>regime</a:t>
            </a:r>
            <a:endParaRPr lang="fr-FR" sz="1400" dirty="0">
              <a:latin typeface="Comic Sans MS" pitchFamily="66" charset="0"/>
            </a:endParaRPr>
          </a:p>
          <a:p>
            <a:pPr algn="just">
              <a:buClr>
                <a:srgbClr val="0000CC"/>
              </a:buClr>
              <a:buFont typeface="Wingdings" pitchFamily="2" charset="2"/>
              <a:buChar char="v"/>
            </a:pPr>
            <a:endParaRPr lang="fr-FR" sz="1400" dirty="0">
              <a:latin typeface="Comic Sans MS" pitchFamily="66" charset="0"/>
            </a:endParaRPr>
          </a:p>
          <a:p>
            <a:pPr algn="just">
              <a:buClr>
                <a:srgbClr val="0000CC"/>
              </a:buClr>
              <a:buFont typeface="Wingdings" pitchFamily="2" charset="2"/>
              <a:buChar char="v"/>
            </a:pPr>
            <a:r>
              <a:rPr lang="fr-FR" sz="1400" dirty="0">
                <a:latin typeface="Comic Sans MS" pitchFamily="66" charset="0"/>
              </a:rPr>
              <a:t>  </a:t>
            </a:r>
            <a:r>
              <a:rPr lang="fr-FR" sz="1400" dirty="0" err="1">
                <a:latin typeface="Comic Sans MS" pitchFamily="66" charset="0"/>
              </a:rPr>
              <a:t>Search</a:t>
            </a:r>
            <a:r>
              <a:rPr lang="fr-FR" sz="1400" dirty="0">
                <a:latin typeface="Comic Sans MS" pitchFamily="66" charset="0"/>
              </a:rPr>
              <a:t> for a light </a:t>
            </a:r>
            <a:r>
              <a:rPr lang="fr-FR" sz="1400" dirty="0" err="1">
                <a:latin typeface="Comic Sans MS" pitchFamily="66" charset="0"/>
              </a:rPr>
              <a:t>dark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dirty="0" err="1">
                <a:latin typeface="Comic Sans MS" pitchFamily="66" charset="0"/>
              </a:rPr>
              <a:t>matter</a:t>
            </a:r>
            <a:r>
              <a:rPr lang="fr-FR" sz="1400" dirty="0">
                <a:latin typeface="Comic Sans MS" pitchFamily="66" charset="0"/>
              </a:rPr>
              <a:t> gauge </a:t>
            </a:r>
            <a:r>
              <a:rPr lang="fr-FR" sz="1400" b="1" dirty="0">
                <a:solidFill>
                  <a:schemeClr val="hlink"/>
                </a:solidFill>
                <a:latin typeface="Comic Sans MS" pitchFamily="66" charset="0"/>
              </a:rPr>
              <a:t>U-boson</a:t>
            </a:r>
          </a:p>
          <a:p>
            <a:pPr algn="just">
              <a:buClr>
                <a:srgbClr val="0000CC"/>
              </a:buClr>
              <a:buFont typeface="Wingdings" pitchFamily="2" charset="2"/>
              <a:buChar char="v"/>
            </a:pPr>
            <a:endParaRPr lang="fr-FR" sz="1400" dirty="0">
              <a:latin typeface="Comic Sans MS" pitchFamily="66" charset="0"/>
            </a:endParaRPr>
          </a:p>
          <a:p>
            <a:pPr algn="just">
              <a:buClr>
                <a:srgbClr val="0000CC"/>
              </a:buClr>
              <a:buFont typeface="Wingdings" pitchFamily="2" charset="2"/>
              <a:buChar char="v"/>
            </a:pPr>
            <a:r>
              <a:rPr lang="fr-FR" sz="1400" dirty="0">
                <a:latin typeface="Comic Sans MS" pitchFamily="66" charset="0"/>
              </a:rPr>
              <a:t>  </a:t>
            </a:r>
            <a:r>
              <a:rPr lang="fr-FR" sz="1400" dirty="0" err="1">
                <a:latin typeface="Comic Sans MS" pitchFamily="66" charset="0"/>
              </a:rPr>
              <a:t>Measurement</a:t>
            </a:r>
            <a:r>
              <a:rPr lang="fr-FR" sz="1400" dirty="0">
                <a:latin typeface="Comic Sans MS" pitchFamily="66" charset="0"/>
              </a:rPr>
              <a:t> of the C</a:t>
            </a:r>
            <a:r>
              <a:rPr lang="fr-FR" sz="1400" baseline="-25000" dirty="0">
                <a:latin typeface="Comic Sans MS" pitchFamily="66" charset="0"/>
              </a:rPr>
              <a:t>3q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b="1" dirty="0" err="1">
                <a:solidFill>
                  <a:schemeClr val="hlink"/>
                </a:solidFill>
                <a:latin typeface="Comic Sans MS" pitchFamily="66" charset="0"/>
              </a:rPr>
              <a:t>neutral</a:t>
            </a:r>
            <a:r>
              <a:rPr lang="fr-FR" sz="1400" b="1" dirty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fr-FR" sz="1400" b="1" dirty="0" err="1">
                <a:solidFill>
                  <a:schemeClr val="hlink"/>
                </a:solidFill>
                <a:latin typeface="Comic Sans MS" pitchFamily="66" charset="0"/>
              </a:rPr>
              <a:t>weak</a:t>
            </a:r>
            <a:r>
              <a:rPr lang="fr-FR" sz="1400" b="1" dirty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fr-FR" sz="1400" b="1" dirty="0" err="1">
                <a:solidFill>
                  <a:schemeClr val="hlink"/>
                </a:solidFill>
                <a:latin typeface="Comic Sans MS" pitchFamily="66" charset="0"/>
              </a:rPr>
              <a:t>coupling</a:t>
            </a:r>
            <a:endParaRPr lang="fr-FR" sz="1400" b="1" dirty="0">
              <a:solidFill>
                <a:schemeClr val="hlink"/>
              </a:solidFill>
              <a:latin typeface="Comic Sans MS" pitchFamily="66" charset="0"/>
            </a:endParaRPr>
          </a:p>
          <a:p>
            <a:pPr algn="just">
              <a:buClr>
                <a:srgbClr val="0000CC"/>
              </a:buClr>
              <a:buFont typeface="Wingdings" pitchFamily="2" charset="2"/>
              <a:buChar char="v"/>
            </a:pPr>
            <a:endParaRPr lang="fr-FR" sz="1400" dirty="0">
              <a:latin typeface="Comic Sans MS" pitchFamily="66" charset="0"/>
            </a:endParaRPr>
          </a:p>
          <a:p>
            <a:pPr algn="just">
              <a:buClr>
                <a:srgbClr val="0000CC"/>
              </a:buClr>
              <a:buFont typeface="Wingdings" pitchFamily="2" charset="2"/>
              <a:buChar char="v"/>
            </a:pPr>
            <a:r>
              <a:rPr lang="fr-FR" sz="1400" dirty="0">
                <a:latin typeface="Comic Sans MS" pitchFamily="66" charset="0"/>
              </a:rPr>
              <a:t>  </a:t>
            </a:r>
            <a:r>
              <a:rPr lang="fr-FR" sz="1400" b="1" dirty="0">
                <a:solidFill>
                  <a:srgbClr val="800080"/>
                </a:solidFill>
                <a:latin typeface="Comic Sans MS" pitchFamily="66" charset="0"/>
              </a:rPr>
              <a:t>P</a:t>
            </a:r>
            <a:r>
              <a:rPr lang="fr-FR" sz="1400" dirty="0">
                <a:latin typeface="Comic Sans MS" pitchFamily="66" charset="0"/>
              </a:rPr>
              <a:t>ositron </a:t>
            </a:r>
            <a:r>
              <a:rPr lang="fr-FR" sz="1400" b="1" dirty="0">
                <a:solidFill>
                  <a:srgbClr val="800080"/>
                </a:solidFill>
                <a:latin typeface="Comic Sans MS" pitchFamily="66" charset="0"/>
              </a:rPr>
              <a:t>A</a:t>
            </a:r>
            <a:r>
              <a:rPr lang="fr-FR" sz="1400" dirty="0">
                <a:latin typeface="Comic Sans MS" pitchFamily="66" charset="0"/>
              </a:rPr>
              <a:t>nnihilation </a:t>
            </a:r>
            <a:r>
              <a:rPr lang="fr-FR" sz="1400" b="1" dirty="0" err="1">
                <a:solidFill>
                  <a:srgbClr val="800080"/>
                </a:solidFill>
                <a:latin typeface="Comic Sans MS" pitchFamily="66" charset="0"/>
              </a:rPr>
              <a:t>S</a:t>
            </a:r>
            <a:r>
              <a:rPr lang="fr-FR" sz="1400" dirty="0" err="1">
                <a:latin typeface="Comic Sans MS" pitchFamily="66" charset="0"/>
              </a:rPr>
              <a:t>pectroscopy</a:t>
            </a:r>
            <a:r>
              <a:rPr lang="fr-FR" sz="1600" dirty="0">
                <a:latin typeface="Comic Sans MS" pitchFamily="66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0542" y="773668"/>
            <a:ext cx="8106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Recent workshop to discuss e+ @ </a:t>
            </a:r>
            <a:r>
              <a:rPr lang="en-US" dirty="0" err="1" smtClean="0"/>
              <a:t>Jlab</a:t>
            </a:r>
            <a:r>
              <a:rPr lang="en-US" dirty="0" smtClean="0"/>
              <a:t> … identified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“old” </a:t>
            </a:r>
            <a:r>
              <a:rPr lang="en-US" dirty="0" smtClean="0"/>
              <a:t>&amp; </a:t>
            </a:r>
            <a:r>
              <a:rPr lang="en-US" b="1" dirty="0" smtClean="0">
                <a:solidFill>
                  <a:srgbClr val="020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physics motivations…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" y="5264706"/>
            <a:ext cx="702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interest from the source &amp; accelerator community working at JLab …</a:t>
            </a:r>
            <a:endParaRPr lang="en-US" dirty="0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810000" y="76200"/>
            <a:ext cx="1649811" cy="52322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JPOS’09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63892"/>
            <a:ext cx="3313657" cy="229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795" y="2209800"/>
            <a:ext cx="200058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209800"/>
            <a:ext cx="225510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133600"/>
            <a:ext cx="202664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6706" y="5410200"/>
            <a:ext cx="22701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10 MeV/10 mA</a:t>
            </a:r>
          </a:p>
          <a:p>
            <a:r>
              <a:rPr lang="en-US" sz="1600" dirty="0" smtClean="0">
                <a:latin typeface="Comic Sans MS" pitchFamily="66" charset="0"/>
              </a:rPr>
              <a:t>Power loss/scattering</a:t>
            </a:r>
          </a:p>
          <a:p>
            <a:r>
              <a:rPr lang="en-US" sz="1600" dirty="0" smtClean="0">
                <a:latin typeface="Comic Sans MS" pitchFamily="66" charset="0"/>
              </a:rPr>
              <a:t>Compact, low </a:t>
            </a:r>
            <a:r>
              <a:rPr lang="en-US" sz="1600" dirty="0" err="1" smtClean="0">
                <a:latin typeface="Comic Sans MS" pitchFamily="66" charset="0"/>
              </a:rPr>
              <a:t>rad</a:t>
            </a:r>
            <a:endParaRPr lang="en-US" sz="1600" dirty="0" smtClean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3306" y="5410200"/>
            <a:ext cx="2231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100 MeV/10 mA</a:t>
            </a:r>
          </a:p>
          <a:p>
            <a:r>
              <a:rPr lang="en-US" sz="1600" dirty="0" smtClean="0">
                <a:latin typeface="Comic Sans MS" pitchFamily="66" charset="0"/>
              </a:rPr>
              <a:t>Better divergence</a:t>
            </a:r>
          </a:p>
          <a:p>
            <a:r>
              <a:rPr lang="en-US" sz="1600" dirty="0" smtClean="0">
                <a:latin typeface="Comic Sans MS" pitchFamily="66" charset="0"/>
              </a:rPr>
              <a:t>Worse energy spread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30078" y="5410200"/>
            <a:ext cx="1709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1000 MeV/1 mA</a:t>
            </a:r>
          </a:p>
          <a:p>
            <a:r>
              <a:rPr lang="en-US" sz="1600" dirty="0" smtClean="0">
                <a:latin typeface="Comic Sans MS" pitchFamily="66" charset="0"/>
              </a:rPr>
              <a:t>Easier source</a:t>
            </a:r>
          </a:p>
          <a:p>
            <a:r>
              <a:rPr lang="en-US" sz="1600" dirty="0" smtClean="0">
                <a:latin typeface="Comic Sans MS" pitchFamily="66" charset="0"/>
              </a:rPr>
              <a:t>Bigger “driver”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5715000" y="838200"/>
            <a:ext cx="1676400" cy="1371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3695700" y="1333500"/>
            <a:ext cx="10668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600200" y="1143000"/>
            <a:ext cx="2057400" cy="1066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52400" y="152400"/>
            <a:ext cx="3231975" cy="52322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If the shoe fits …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401686" y="162580"/>
            <a:ext cx="2666114" cy="52322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…then wear it !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838200" y="6400800"/>
            <a:ext cx="74437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000" dirty="0" smtClean="0">
                <a:latin typeface="Microsoft Sans Serif" pitchFamily="34" charset="0"/>
              </a:rPr>
              <a:t>A. </a:t>
            </a:r>
            <a:r>
              <a:rPr lang="fr-FR" sz="1000" dirty="0" err="1" smtClean="0">
                <a:latin typeface="Microsoft Sans Serif" pitchFamily="34" charset="0"/>
              </a:rPr>
              <a:t>Freyberger</a:t>
            </a:r>
            <a:r>
              <a:rPr lang="fr-FR" sz="1000" dirty="0" smtClean="0">
                <a:latin typeface="Microsoft Sans Serif" pitchFamily="34" charset="0"/>
              </a:rPr>
              <a:t>, </a:t>
            </a:r>
            <a:r>
              <a:rPr lang="fr-FR" sz="1000" dirty="0">
                <a:latin typeface="Microsoft Sans Serif" pitchFamily="34" charset="0"/>
              </a:rPr>
              <a:t>Proc. of the International Workshop on Positrons </a:t>
            </a:r>
            <a:r>
              <a:rPr lang="fr-FR" sz="1000" dirty="0" err="1">
                <a:latin typeface="Microsoft Sans Serif" pitchFamily="34" charset="0"/>
              </a:rPr>
              <a:t>at</a:t>
            </a:r>
            <a:r>
              <a:rPr lang="fr-FR" sz="1000" dirty="0">
                <a:latin typeface="Microsoft Sans Serif" pitchFamily="34" charset="0"/>
              </a:rPr>
              <a:t> Jefferson Lab, Newport News (VA, USA), March 25-27, 2009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6200" y="682823"/>
            <a:ext cx="8991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fr-FR" sz="1400" b="1" i="1" dirty="0">
                <a:solidFill>
                  <a:srgbClr val="00B050"/>
                </a:solidFill>
                <a:latin typeface="Comic Sans MS" pitchFamily="66" charset="0"/>
              </a:rPr>
              <a:t>J. Dumas</a:t>
            </a:r>
            <a:r>
              <a:rPr lang="fr-FR" sz="1400" b="1" i="1" dirty="0">
                <a:solidFill>
                  <a:srgbClr val="020BBE"/>
                </a:solidFill>
                <a:latin typeface="Comic Sans MS" pitchFamily="66" charset="0"/>
              </a:rPr>
              <a:t>, C. </a:t>
            </a:r>
            <a:r>
              <a:rPr lang="fr-FR" sz="1400" b="1" i="1" dirty="0" err="1" smtClean="0">
                <a:solidFill>
                  <a:srgbClr val="020BBE"/>
                </a:solidFill>
                <a:latin typeface="Comic Sans MS" pitchFamily="66" charset="0"/>
              </a:rPr>
              <a:t>Hyde</a:t>
            </a:r>
            <a:r>
              <a:rPr lang="fr-FR" sz="1400" b="1" i="1" dirty="0" smtClean="0">
                <a:solidFill>
                  <a:srgbClr val="020BBE"/>
                </a:solidFill>
                <a:latin typeface="Comic Sans MS" pitchFamily="66" charset="0"/>
              </a:rPr>
              <a:t>, </a:t>
            </a:r>
            <a:r>
              <a:rPr lang="fr-FR" sz="1400" b="1" i="1" dirty="0">
                <a:solidFill>
                  <a:srgbClr val="020BBE"/>
                </a:solidFill>
                <a:latin typeface="Comic Sans MS" pitchFamily="66" charset="0"/>
              </a:rPr>
              <a:t>T. Forest, A. </a:t>
            </a:r>
            <a:r>
              <a:rPr lang="fr-FR" sz="1400" b="1" i="1" dirty="0" err="1">
                <a:solidFill>
                  <a:srgbClr val="020BBE"/>
                </a:solidFill>
                <a:latin typeface="Comic Sans MS" pitchFamily="66" charset="0"/>
              </a:rPr>
              <a:t>Freyberger</a:t>
            </a:r>
            <a:r>
              <a:rPr lang="fr-FR" sz="1400" b="1" i="1" dirty="0">
                <a:solidFill>
                  <a:srgbClr val="020BBE"/>
                </a:solidFill>
                <a:latin typeface="Comic Sans MS" pitchFamily="66" charset="0"/>
              </a:rPr>
              <a:t>, S. </a:t>
            </a:r>
            <a:r>
              <a:rPr lang="fr-FR" sz="1400" b="1" i="1" dirty="0" err="1">
                <a:solidFill>
                  <a:srgbClr val="020BBE"/>
                </a:solidFill>
                <a:latin typeface="Comic Sans MS" pitchFamily="66" charset="0"/>
              </a:rPr>
              <a:t>Golge</a:t>
            </a:r>
            <a:r>
              <a:rPr lang="fr-FR" sz="1400" b="1" i="1" dirty="0">
                <a:solidFill>
                  <a:srgbClr val="020BBE"/>
                </a:solidFill>
                <a:latin typeface="Comic Sans MS" pitchFamily="66" charset="0"/>
              </a:rPr>
              <a:t>, </a:t>
            </a:r>
            <a:r>
              <a:rPr lang="fr-FR" sz="1400" b="1" i="1" dirty="0">
                <a:solidFill>
                  <a:srgbClr val="00B050"/>
                </a:solidFill>
                <a:latin typeface="Comic Sans MS" pitchFamily="66" charset="0"/>
              </a:rPr>
              <a:t>J. Grames</a:t>
            </a:r>
            <a:r>
              <a:rPr lang="fr-FR" sz="1400" b="1" i="1" dirty="0">
                <a:solidFill>
                  <a:srgbClr val="020BBE"/>
                </a:solidFill>
                <a:latin typeface="Comic Sans MS" pitchFamily="66" charset="0"/>
              </a:rPr>
              <a:t>, R. </a:t>
            </a:r>
            <a:r>
              <a:rPr lang="fr-FR" sz="1400" b="1" i="1" dirty="0" err="1">
                <a:solidFill>
                  <a:srgbClr val="020BBE"/>
                </a:solidFill>
                <a:latin typeface="Comic Sans MS" pitchFamily="66" charset="0"/>
              </a:rPr>
              <a:t>Kazimi</a:t>
            </a:r>
            <a:r>
              <a:rPr lang="fr-FR" sz="1400" b="1" i="1" dirty="0">
                <a:solidFill>
                  <a:srgbClr val="020BBE"/>
                </a:solidFill>
                <a:latin typeface="Comic Sans MS" pitchFamily="66" charset="0"/>
              </a:rPr>
              <a:t>, </a:t>
            </a:r>
            <a:r>
              <a:rPr lang="fr-FR" sz="1400" b="1" i="1" dirty="0">
                <a:solidFill>
                  <a:srgbClr val="00B050"/>
                </a:solidFill>
                <a:latin typeface="Comic Sans MS" pitchFamily="66" charset="0"/>
              </a:rPr>
              <a:t>E. </a:t>
            </a:r>
            <a:r>
              <a:rPr lang="fr-FR" sz="1400" b="1" i="1" dirty="0" err="1">
                <a:solidFill>
                  <a:srgbClr val="00B050"/>
                </a:solidFill>
                <a:latin typeface="Comic Sans MS" pitchFamily="66" charset="0"/>
              </a:rPr>
              <a:t>Voutier</a:t>
            </a:r>
            <a:endParaRPr lang="fr-FR" sz="1000" b="1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381000" y="24825"/>
            <a:ext cx="807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D60093"/>
              </a:buClr>
            </a:pPr>
            <a:r>
              <a:rPr lang="fr-FR" sz="1600" dirty="0">
                <a:latin typeface="Comic Sans MS" pitchFamily="66" charset="0"/>
              </a:rPr>
              <a:t> </a:t>
            </a:r>
            <a:r>
              <a:rPr lang="fr-FR" sz="1600" dirty="0" smtClean="0">
                <a:latin typeface="Comic Sans MS" pitchFamily="66" charset="0"/>
              </a:rPr>
              <a:t>R&amp;D Effort for a </a:t>
            </a:r>
            <a:r>
              <a:rPr lang="fr-FR" sz="1600" b="1" dirty="0" err="1" smtClean="0">
                <a:solidFill>
                  <a:srgbClr val="0000CC"/>
                </a:solidFill>
                <a:latin typeface="Comic Sans MS" pitchFamily="66" charset="0"/>
              </a:rPr>
              <a:t>continuous</a:t>
            </a:r>
            <a:r>
              <a:rPr lang="fr-FR" sz="1600" b="1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fr-FR" sz="1600" b="1" dirty="0" err="1" smtClean="0">
                <a:solidFill>
                  <a:srgbClr val="0000CC"/>
                </a:solidFill>
                <a:latin typeface="Comic Sans MS" pitchFamily="66" charset="0"/>
              </a:rPr>
              <a:t>wave</a:t>
            </a:r>
            <a:r>
              <a:rPr lang="fr-FR" sz="1600" b="1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fr-FR" sz="1600" b="1" dirty="0" smtClean="0">
                <a:solidFill>
                  <a:srgbClr val="00B050"/>
                </a:solidFill>
                <a:latin typeface="Comic Sans MS" pitchFamily="66" charset="0"/>
              </a:rPr>
              <a:t>[</a:t>
            </a:r>
            <a:r>
              <a:rPr lang="fr-FR" sz="1600" b="1" dirty="0" err="1" smtClean="0">
                <a:solidFill>
                  <a:srgbClr val="00B050"/>
                </a:solidFill>
                <a:latin typeface="Comic Sans MS" pitchFamily="66" charset="0"/>
              </a:rPr>
              <a:t>polarized</a:t>
            </a:r>
            <a:r>
              <a:rPr lang="fr-FR" sz="1600" b="1" dirty="0" smtClean="0">
                <a:solidFill>
                  <a:srgbClr val="00B050"/>
                </a:solidFill>
                <a:latin typeface="Comic Sans MS" pitchFamily="66" charset="0"/>
              </a:rPr>
              <a:t>] </a:t>
            </a:r>
            <a:r>
              <a:rPr lang="fr-FR" sz="1600" b="1" dirty="0" smtClean="0">
                <a:solidFill>
                  <a:srgbClr val="0000CC"/>
                </a:solidFill>
                <a:latin typeface="Comic Sans MS" pitchFamily="66" charset="0"/>
              </a:rPr>
              <a:t>positron source</a:t>
            </a:r>
            <a:endParaRPr lang="fr-FR" sz="1600" dirty="0">
              <a:latin typeface="Comic Sans MS" pitchFamily="66" charset="0"/>
            </a:endParaRPr>
          </a:p>
          <a:p>
            <a:pPr algn="ctr">
              <a:buClr>
                <a:srgbClr val="D60093"/>
              </a:buClr>
            </a:pPr>
            <a:r>
              <a:rPr lang="fr-FR" sz="1600" dirty="0" err="1" smtClean="0">
                <a:latin typeface="Comic Sans MS" pitchFamily="66" charset="0"/>
              </a:rPr>
              <a:t>at</a:t>
            </a:r>
            <a:r>
              <a:rPr lang="fr-FR" sz="1600" dirty="0" smtClean="0">
                <a:latin typeface="Comic Sans MS" pitchFamily="66" charset="0"/>
              </a:rPr>
              <a:t> </a:t>
            </a:r>
            <a:r>
              <a:rPr lang="fr-FR" sz="1600" dirty="0">
                <a:latin typeface="Comic Sans MS" pitchFamily="66" charset="0"/>
              </a:rPr>
              <a:t>JLab for </a:t>
            </a:r>
            <a:r>
              <a:rPr lang="fr-FR" sz="1600" b="1" dirty="0" err="1">
                <a:solidFill>
                  <a:srgbClr val="FF0000"/>
                </a:solidFill>
                <a:latin typeface="Comic Sans MS" pitchFamily="66" charset="0"/>
              </a:rPr>
              <a:t>fixed</a:t>
            </a:r>
            <a:r>
              <a:rPr lang="fr-FR" sz="16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1600" b="1" dirty="0" err="1">
                <a:solidFill>
                  <a:srgbClr val="FF0000"/>
                </a:solidFill>
                <a:latin typeface="Comic Sans MS" pitchFamily="66" charset="0"/>
              </a:rPr>
              <a:t>target</a:t>
            </a:r>
            <a:r>
              <a:rPr lang="fr-FR" sz="16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1600" b="1" dirty="0" err="1">
                <a:solidFill>
                  <a:srgbClr val="FF0000"/>
                </a:solidFill>
                <a:latin typeface="Comic Sans MS" pitchFamily="66" charset="0"/>
              </a:rPr>
              <a:t>experiments</a:t>
            </a:r>
            <a:r>
              <a:rPr lang="fr-FR" sz="16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1600" dirty="0">
                <a:latin typeface="Comic Sans MS" pitchFamily="66" charset="0"/>
              </a:rPr>
              <a:t>to </a:t>
            </a:r>
            <a:r>
              <a:rPr lang="fr-FR" sz="1600" dirty="0" err="1">
                <a:latin typeface="Comic Sans MS" pitchFamily="66" charset="0"/>
              </a:rPr>
              <a:t>take</a:t>
            </a:r>
            <a:r>
              <a:rPr lang="fr-FR" sz="1600" dirty="0">
                <a:latin typeface="Comic Sans MS" pitchFamily="66" charset="0"/>
              </a:rPr>
              <a:t> place in the </a:t>
            </a:r>
            <a:r>
              <a:rPr lang="fr-FR" sz="1600" b="1" dirty="0">
                <a:solidFill>
                  <a:srgbClr val="FF0000"/>
                </a:solidFill>
                <a:latin typeface="Comic Sans MS" pitchFamily="66" charset="0"/>
              </a:rPr>
              <a:t>12 GeV</a:t>
            </a:r>
            <a:r>
              <a:rPr lang="fr-FR" sz="1600" dirty="0">
                <a:latin typeface="Comic Sans MS" pitchFamily="66" charset="0"/>
              </a:rPr>
              <a:t> </a:t>
            </a:r>
            <a:r>
              <a:rPr lang="fr-FR" sz="1600" dirty="0" err="1">
                <a:latin typeface="Comic Sans MS" pitchFamily="66" charset="0"/>
              </a:rPr>
              <a:t>era</a:t>
            </a:r>
            <a:r>
              <a:rPr lang="fr-FR" sz="1600" dirty="0">
                <a:latin typeface="Comic Sans MS" pitchFamily="66" charset="0"/>
              </a:rPr>
              <a:t>.</a:t>
            </a:r>
          </a:p>
        </p:txBody>
      </p:sp>
      <p:pic>
        <p:nvPicPr>
          <p:cNvPr id="6" name="Picture 36" descr="e+tu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913" y="2941638"/>
            <a:ext cx="5732462" cy="2378075"/>
          </a:xfrm>
          <a:prstGeom prst="rect">
            <a:avLst/>
          </a:prstGeom>
          <a:noFill/>
        </p:spPr>
      </p:pic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473075" y="1643063"/>
            <a:ext cx="82121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3333FF"/>
              </a:buClr>
              <a:buFont typeface="Wingdings" pitchFamily="2" charset="2"/>
              <a:buChar char="Ø"/>
            </a:pPr>
            <a:r>
              <a:rPr lang="fr-FR" sz="1400" dirty="0">
                <a:latin typeface="Comic Sans MS" pitchFamily="66" charset="0"/>
              </a:rPr>
              <a:t> A </a:t>
            </a:r>
            <a:r>
              <a:rPr lang="fr-FR" sz="1400" b="1" dirty="0">
                <a:solidFill>
                  <a:srgbClr val="008000"/>
                </a:solidFill>
                <a:latin typeface="Comic Sans MS" pitchFamily="66" charset="0"/>
              </a:rPr>
              <a:t>possible concept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dirty="0" err="1">
                <a:latin typeface="Comic Sans MS" pitchFamily="66" charset="0"/>
              </a:rPr>
              <a:t>involves</a:t>
            </a:r>
            <a:r>
              <a:rPr lang="fr-FR" sz="1400" dirty="0">
                <a:latin typeface="Comic Sans MS" pitchFamily="66" charset="0"/>
              </a:rPr>
              <a:t> the construction of a </a:t>
            </a:r>
            <a:r>
              <a:rPr lang="fr-FR" sz="1400" b="1" dirty="0" err="1">
                <a:solidFill>
                  <a:srgbClr val="FF0000"/>
                </a:solidFill>
                <a:latin typeface="Comic Sans MS" pitchFamily="66" charset="0"/>
              </a:rPr>
              <a:t>dedicated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1400" b="1" baseline="30000" dirty="0">
                <a:solidFill>
                  <a:srgbClr val="FF0000"/>
                </a:solidFill>
                <a:latin typeface="Comic Sans MS" pitchFamily="66" charset="0"/>
              </a:rPr>
              <a:t>+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 tunnel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dirty="0" err="1"/>
              <a:t>at</a:t>
            </a:r>
            <a:r>
              <a:rPr lang="fr-FR" sz="1400" dirty="0"/>
              <a:t> the end of the </a:t>
            </a:r>
            <a:r>
              <a:rPr lang="fr-FR" sz="1400" dirty="0" err="1"/>
              <a:t>injector</a:t>
            </a:r>
            <a:r>
              <a:rPr lang="fr-FR" sz="1400" dirty="0"/>
              <a:t> and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dirty="0" err="1">
                <a:latin typeface="Comic Sans MS" pitchFamily="66" charset="0"/>
              </a:rPr>
              <a:t>parallel</a:t>
            </a:r>
            <a:r>
              <a:rPr lang="fr-FR" sz="1400" dirty="0">
                <a:latin typeface="Comic Sans MS" pitchFamily="66" charset="0"/>
              </a:rPr>
              <a:t> to the </a:t>
            </a:r>
            <a:r>
              <a:rPr lang="fr-FR" sz="1400" dirty="0" err="1">
                <a:latin typeface="Comic Sans MS" pitchFamily="66" charset="0"/>
              </a:rPr>
              <a:t>north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dirty="0" err="1">
                <a:latin typeface="Comic Sans MS" pitchFamily="66" charset="0"/>
              </a:rPr>
              <a:t>linac</a:t>
            </a:r>
            <a:r>
              <a:rPr lang="fr-FR" sz="1400" dirty="0">
                <a:latin typeface="Comic Sans MS" pitchFamily="66" charset="0"/>
              </a:rPr>
              <a:t>.</a:t>
            </a:r>
          </a:p>
          <a:p>
            <a:pPr algn="ctr">
              <a:buClr>
                <a:srgbClr val="3333FF"/>
              </a:buClr>
              <a:buFont typeface="Wingdings" pitchFamily="2" charset="2"/>
              <a:buChar char="Ø"/>
            </a:pPr>
            <a:r>
              <a:rPr lang="fr-FR" sz="1400" dirty="0">
                <a:latin typeface="Comic Sans MS" pitchFamily="66" charset="0"/>
              </a:rPr>
              <a:t> Positrons </a:t>
            </a:r>
            <a:r>
              <a:rPr lang="fr-FR" sz="1400" dirty="0" err="1">
                <a:latin typeface="Comic Sans MS" pitchFamily="66" charset="0"/>
              </a:rPr>
              <a:t>would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dirty="0" err="1">
                <a:latin typeface="Comic Sans MS" pitchFamily="66" charset="0"/>
              </a:rPr>
              <a:t>be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dirty="0" err="1">
                <a:latin typeface="Comic Sans MS" pitchFamily="66" charset="0"/>
              </a:rPr>
              <a:t>produced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dirty="0" err="1">
                <a:latin typeface="Comic Sans MS" pitchFamily="66" charset="0"/>
              </a:rPr>
              <a:t>with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120 MeV e</a:t>
            </a:r>
            <a:r>
              <a:rPr lang="fr-FR" sz="1400" b="1" baseline="30000" dirty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fr-FR" sz="1400" dirty="0">
                <a:latin typeface="Comic Sans MS" pitchFamily="66" charset="0"/>
              </a:rPr>
              <a:t> (JLab 12 GeV) incident on a </a:t>
            </a:r>
            <a:r>
              <a:rPr lang="fr-FR" sz="1400" dirty="0" err="1">
                <a:latin typeface="Comic Sans MS" pitchFamily="66" charset="0"/>
              </a:rPr>
              <a:t>tungsten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dirty="0" err="1">
                <a:latin typeface="Comic Sans MS" pitchFamily="66" charset="0"/>
              </a:rPr>
              <a:t>target</a:t>
            </a:r>
            <a:r>
              <a:rPr lang="fr-FR" sz="1400" dirty="0">
                <a:latin typeface="Comic Sans MS" pitchFamily="66" charset="0"/>
              </a:rPr>
              <a:t>.</a:t>
            </a:r>
          </a:p>
          <a:p>
            <a:pPr algn="ctr">
              <a:buClr>
                <a:srgbClr val="3333FF"/>
              </a:buClr>
              <a:buFont typeface="Wingdings" pitchFamily="2" charset="2"/>
              <a:buChar char="Ø"/>
            </a:pP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b="1" dirty="0">
                <a:solidFill>
                  <a:srgbClr val="008000"/>
                </a:solidFill>
                <a:latin typeface="Comic Sans MS" pitchFamily="66" charset="0"/>
              </a:rPr>
              <a:t>e</a:t>
            </a:r>
            <a:r>
              <a:rPr lang="fr-FR" sz="1400" b="1" baseline="30000" dirty="0">
                <a:solidFill>
                  <a:srgbClr val="008000"/>
                </a:solidFill>
                <a:latin typeface="Comic Sans MS" pitchFamily="66" charset="0"/>
              </a:rPr>
              <a:t>+</a:t>
            </a:r>
            <a:r>
              <a:rPr lang="fr-FR" sz="1400" dirty="0">
                <a:latin typeface="Comic Sans MS" pitchFamily="66" charset="0"/>
              </a:rPr>
              <a:t>’s are </a:t>
            </a:r>
            <a:r>
              <a:rPr lang="fr-FR" sz="1400" b="1" dirty="0" err="1">
                <a:solidFill>
                  <a:srgbClr val="008000"/>
                </a:solidFill>
                <a:latin typeface="Comic Sans MS" pitchFamily="66" charset="0"/>
              </a:rPr>
              <a:t>selected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dirty="0" err="1">
                <a:latin typeface="Comic Sans MS" pitchFamily="66" charset="0"/>
              </a:rPr>
              <a:t>with</a:t>
            </a:r>
            <a:r>
              <a:rPr lang="fr-FR" sz="1400" dirty="0">
                <a:latin typeface="Comic Sans MS" pitchFamily="66" charset="0"/>
              </a:rPr>
              <a:t> a </a:t>
            </a:r>
            <a:r>
              <a:rPr lang="fr-FR" sz="1400" b="1" dirty="0" err="1">
                <a:solidFill>
                  <a:srgbClr val="FF0000"/>
                </a:solidFill>
                <a:latin typeface="Comic Sans MS" pitchFamily="66" charset="0"/>
              </a:rPr>
              <a:t>quadrupole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 triplet</a:t>
            </a:r>
            <a:r>
              <a:rPr lang="fr-FR" sz="1400" dirty="0">
                <a:latin typeface="Comic Sans MS" pitchFamily="66" charset="0"/>
              </a:rPr>
              <a:t> and </a:t>
            </a:r>
            <a:r>
              <a:rPr lang="fr-FR" sz="1400" b="1" dirty="0" err="1">
                <a:solidFill>
                  <a:srgbClr val="008000"/>
                </a:solidFill>
                <a:latin typeface="Comic Sans MS" pitchFamily="66" charset="0"/>
              </a:rPr>
              <a:t>transported</a:t>
            </a:r>
            <a:r>
              <a:rPr lang="fr-FR" sz="1400" dirty="0">
                <a:latin typeface="Comic Sans MS" pitchFamily="66" charset="0"/>
              </a:rPr>
              <a:t> to the </a:t>
            </a:r>
            <a:r>
              <a:rPr lang="fr-FR" sz="1400" dirty="0" err="1">
                <a:latin typeface="Comic Sans MS" pitchFamily="66" charset="0"/>
              </a:rPr>
              <a:t>accelerator</a:t>
            </a:r>
            <a:r>
              <a:rPr lang="fr-FR" sz="1400" dirty="0">
                <a:latin typeface="Comic Sans MS" pitchFamily="66" charset="0"/>
              </a:rPr>
              <a:t> section.</a:t>
            </a: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854075" y="1355725"/>
            <a:ext cx="7443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000" dirty="0">
                <a:latin typeface="Microsoft Sans Serif" pitchFamily="34" charset="0"/>
              </a:rPr>
              <a:t>S. </a:t>
            </a:r>
            <a:r>
              <a:rPr lang="fr-FR" sz="1000" dirty="0" err="1">
                <a:latin typeface="Microsoft Sans Serif" pitchFamily="34" charset="0"/>
              </a:rPr>
              <a:t>Golge</a:t>
            </a:r>
            <a:r>
              <a:rPr lang="fr-FR" sz="1000" dirty="0">
                <a:latin typeface="Microsoft Sans Serif" pitchFamily="34" charset="0"/>
              </a:rPr>
              <a:t> et al., Proc. of the International Workshop on Positrons </a:t>
            </a:r>
            <a:r>
              <a:rPr lang="fr-FR" sz="1000" dirty="0" err="1">
                <a:latin typeface="Microsoft Sans Serif" pitchFamily="34" charset="0"/>
              </a:rPr>
              <a:t>at</a:t>
            </a:r>
            <a:r>
              <a:rPr lang="fr-FR" sz="1000" dirty="0">
                <a:latin typeface="Microsoft Sans Serif" pitchFamily="34" charset="0"/>
              </a:rPr>
              <a:t> Jefferson Lab, Newport News (VA, USA), March 25-27, 2009 </a:t>
            </a:r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1908175" y="5518150"/>
            <a:ext cx="5349875" cy="1187450"/>
          </a:xfrm>
          <a:prstGeom prst="rect">
            <a:avLst/>
          </a:prstGeom>
          <a:noFill/>
          <a:ln w="57150" cmpd="thickThin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600">
                <a:latin typeface="Comic Sans MS" pitchFamily="66" charset="0"/>
              </a:rPr>
              <a:t>G4beamline simulations indicate a global efficiency of </a:t>
            </a:r>
            <a:r>
              <a:rPr lang="fr-FR" sz="1600" b="1">
                <a:solidFill>
                  <a:srgbClr val="FF0000"/>
                </a:solidFill>
                <a:latin typeface="Comic Sans MS" pitchFamily="66" charset="0"/>
              </a:rPr>
              <a:t>10</a:t>
            </a:r>
            <a:r>
              <a:rPr lang="fr-FR" sz="1600" b="1" baseline="30000">
                <a:solidFill>
                  <a:srgbClr val="FF0000"/>
                </a:solidFill>
                <a:latin typeface="Comic Sans MS" pitchFamily="66" charset="0"/>
              </a:rPr>
              <a:t>-5</a:t>
            </a:r>
            <a:r>
              <a:rPr lang="fr-FR" sz="1600" b="1">
                <a:solidFill>
                  <a:srgbClr val="FF0000"/>
                </a:solidFill>
                <a:latin typeface="Comic Sans MS" pitchFamily="66" charset="0"/>
              </a:rPr>
              <a:t> e</a:t>
            </a:r>
            <a:r>
              <a:rPr lang="fr-FR" sz="1600" b="1" baseline="30000">
                <a:solidFill>
                  <a:srgbClr val="FF0000"/>
                </a:solidFill>
                <a:latin typeface="Comic Sans MS" pitchFamily="66" charset="0"/>
              </a:rPr>
              <a:t>+</a:t>
            </a:r>
            <a:r>
              <a:rPr lang="fr-FR" sz="1600" b="1">
                <a:solidFill>
                  <a:srgbClr val="FF0000"/>
                </a:solidFill>
                <a:latin typeface="Comic Sans MS" pitchFamily="66" charset="0"/>
              </a:rPr>
              <a:t>/e</a:t>
            </a:r>
            <a:r>
              <a:rPr lang="fr-FR" sz="1600" b="1" baseline="3000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fr-FR" sz="1600">
                <a:latin typeface="Comic Sans MS" pitchFamily="66" charset="0"/>
              </a:rPr>
              <a:t> for 120 MeV e</a:t>
            </a:r>
            <a:r>
              <a:rPr lang="fr-FR" sz="1600" baseline="30000">
                <a:latin typeface="Comic Sans MS" pitchFamily="66" charset="0"/>
              </a:rPr>
              <a:t>-</a:t>
            </a:r>
            <a:r>
              <a:rPr lang="fr-FR" sz="1600">
                <a:latin typeface="Comic Sans MS" pitchFamily="66" charset="0"/>
              </a:rPr>
              <a:t> off a 3 mm W target.</a:t>
            </a:r>
          </a:p>
          <a:p>
            <a:pPr algn="ctr"/>
            <a:endParaRPr lang="fr-FR" sz="1600">
              <a:latin typeface="Comic Sans MS" pitchFamily="66" charset="0"/>
            </a:endParaRPr>
          </a:p>
          <a:p>
            <a:pPr algn="ctr"/>
            <a:r>
              <a:rPr lang="fr-FR" sz="1600" b="1">
                <a:solidFill>
                  <a:srgbClr val="0000CC"/>
                </a:solidFill>
                <a:latin typeface="Comic Sans MS" pitchFamily="66" charset="0"/>
              </a:rPr>
              <a:t>10 mA e</a:t>
            </a:r>
            <a:r>
              <a:rPr lang="fr-FR" sz="1600" b="1" baseline="30000">
                <a:solidFill>
                  <a:srgbClr val="0000CC"/>
                </a:solidFill>
                <a:latin typeface="Comic Sans MS" pitchFamily="66" charset="0"/>
              </a:rPr>
              <a:t>-</a:t>
            </a:r>
            <a:r>
              <a:rPr lang="fr-FR" sz="1600">
                <a:latin typeface="Comic Sans MS" pitchFamily="66" charset="0"/>
              </a:rPr>
              <a:t> </a:t>
            </a:r>
            <a:r>
              <a:rPr lang="fr-FR" sz="2000" b="1">
                <a:solidFill>
                  <a:srgbClr val="FF0000"/>
                </a:solidFill>
                <a:latin typeface="ZapfChancery Italic" pitchFamily="66" charset="0"/>
              </a:rPr>
              <a:t>→ </a:t>
            </a:r>
            <a:r>
              <a:rPr lang="fr-FR" sz="1600" b="1">
                <a:solidFill>
                  <a:srgbClr val="FF0000"/>
                </a:solidFill>
                <a:latin typeface="Comic Sans MS" pitchFamily="66" charset="0"/>
              </a:rPr>
              <a:t>100 nA e</a:t>
            </a:r>
            <a:r>
              <a:rPr lang="fr-FR" sz="1600" b="1" baseline="30000">
                <a:solidFill>
                  <a:srgbClr val="FF0000"/>
                </a:solidFill>
                <a:latin typeface="Comic Sans MS" pitchFamily="66" charset="0"/>
              </a:rPr>
              <a:t>+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52400" y="1143000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80" y="990600"/>
            <a:ext cx="885112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286000" y="228600"/>
            <a:ext cx="4589718" cy="52322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What about polarized e+ 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7"/>
          <p:cNvGrpSpPr/>
          <p:nvPr/>
        </p:nvGrpSpPr>
        <p:grpSpPr>
          <a:xfrm>
            <a:off x="3372060" y="1143000"/>
            <a:ext cx="2571540" cy="838200"/>
            <a:chOff x="1295400" y="2819400"/>
            <a:chExt cx="2571540" cy="838200"/>
          </a:xfrm>
        </p:grpSpPr>
        <p:grpSp>
          <p:nvGrpSpPr>
            <p:cNvPr id="5" name="Group 50"/>
            <p:cNvGrpSpPr/>
            <p:nvPr/>
          </p:nvGrpSpPr>
          <p:grpSpPr>
            <a:xfrm>
              <a:off x="1295400" y="2819400"/>
              <a:ext cx="2571540" cy="838200"/>
              <a:chOff x="6477000" y="2057400"/>
              <a:chExt cx="2571540" cy="838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477000" y="2057400"/>
                <a:ext cx="2514600" cy="762000"/>
              </a:xfrm>
              <a:prstGeom prst="rect">
                <a:avLst/>
              </a:prstGeom>
              <a:solidFill>
                <a:srgbClr val="00B0F0">
                  <a:alpha val="50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37"/>
              <p:cNvGrpSpPr/>
              <p:nvPr/>
            </p:nvGrpSpPr>
            <p:grpSpPr>
              <a:xfrm>
                <a:off x="6477000" y="2209800"/>
                <a:ext cx="437940" cy="461665"/>
                <a:chOff x="228600" y="685800"/>
                <a:chExt cx="437940" cy="461665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228600" y="685800"/>
                  <a:ext cx="437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Comic Sans MS" pitchFamily="66" charset="0"/>
                    </a:rPr>
                    <a:t>e</a:t>
                  </a:r>
                  <a:r>
                    <a:rPr lang="en-US" sz="2400" baseline="30000" dirty="0" smtClean="0">
                      <a:latin typeface="Comic Sans MS" pitchFamily="66" charset="0"/>
                    </a:rPr>
                    <a:t>-</a:t>
                  </a:r>
                  <a:endParaRPr lang="en-US" sz="2400" baseline="30000" dirty="0">
                    <a:latin typeface="Comic Sans MS" pitchFamily="66" charset="0"/>
                  </a:endParaRPr>
                </a:p>
              </p:txBody>
            </p:sp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304800" y="762000"/>
                  <a:ext cx="228600" cy="1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32"/>
              <p:cNvGrpSpPr/>
              <p:nvPr/>
            </p:nvGrpSpPr>
            <p:grpSpPr>
              <a:xfrm>
                <a:off x="7467600" y="2205335"/>
                <a:ext cx="311304" cy="461665"/>
                <a:chOff x="228600" y="685800"/>
                <a:chExt cx="311304" cy="461665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228600" y="685800"/>
                  <a:ext cx="31130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Symbol" pitchFamily="18" charset="2"/>
                    </a:rPr>
                    <a:t>g</a:t>
                  </a:r>
                  <a:endParaRPr lang="en-US" sz="2400" baseline="30000" dirty="0">
                    <a:latin typeface="Symbol" pitchFamily="18" charset="2"/>
                  </a:endParaRPr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304800" y="762000"/>
                  <a:ext cx="228600" cy="1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40"/>
              <p:cNvGrpSpPr/>
              <p:nvPr/>
            </p:nvGrpSpPr>
            <p:grpSpPr>
              <a:xfrm>
                <a:off x="8382000" y="2129135"/>
                <a:ext cx="452368" cy="461665"/>
                <a:chOff x="228600" y="685800"/>
                <a:chExt cx="452368" cy="46166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228600" y="685800"/>
                  <a:ext cx="45236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Comic Sans MS" pitchFamily="66" charset="0"/>
                    </a:rPr>
                    <a:t>e</a:t>
                  </a:r>
                  <a:r>
                    <a:rPr lang="en-US" sz="2400" baseline="30000" dirty="0" smtClean="0">
                      <a:latin typeface="Comic Sans MS" pitchFamily="66" charset="0"/>
                    </a:rPr>
                    <a:t>+</a:t>
                  </a:r>
                  <a:endParaRPr lang="en-US" sz="2400" baseline="30000" dirty="0">
                    <a:latin typeface="Comic Sans MS" pitchFamily="66" charset="0"/>
                  </a:endParaRPr>
                </a:p>
              </p:txBody>
            </p: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304800" y="762000"/>
                  <a:ext cx="228600" cy="1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43"/>
              <p:cNvGrpSpPr/>
              <p:nvPr/>
            </p:nvGrpSpPr>
            <p:grpSpPr>
              <a:xfrm>
                <a:off x="8610600" y="2433935"/>
                <a:ext cx="437940" cy="461665"/>
                <a:chOff x="228600" y="685800"/>
                <a:chExt cx="437940" cy="461665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228600" y="685800"/>
                  <a:ext cx="437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Comic Sans MS" pitchFamily="66" charset="0"/>
                    </a:rPr>
                    <a:t>e</a:t>
                  </a:r>
                  <a:r>
                    <a:rPr lang="en-US" sz="2400" baseline="30000" dirty="0" smtClean="0">
                      <a:latin typeface="Comic Sans MS" pitchFamily="66" charset="0"/>
                    </a:rPr>
                    <a:t>-</a:t>
                  </a:r>
                  <a:endParaRPr lang="en-US" sz="2400" baseline="30000" dirty="0">
                    <a:latin typeface="Comic Sans MS" pitchFamily="66" charset="0"/>
                  </a:endParaRPr>
                </a:p>
              </p:txBody>
            </p: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304800" y="762000"/>
                  <a:ext cx="228600" cy="1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Striped Right Arrow 12"/>
              <p:cNvSpPr/>
              <p:nvPr/>
            </p:nvSpPr>
            <p:spPr>
              <a:xfrm>
                <a:off x="7010400" y="2438400"/>
                <a:ext cx="381000" cy="76200"/>
              </a:xfrm>
              <a:prstGeom prst="stripedRightArrow">
                <a:avLst>
                  <a:gd name="adj1" fmla="val 50000"/>
                  <a:gd name="adj2" fmla="val 56000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Striped Right Arrow 13"/>
              <p:cNvSpPr/>
              <p:nvPr/>
            </p:nvSpPr>
            <p:spPr>
              <a:xfrm>
                <a:off x="7924800" y="2438400"/>
                <a:ext cx="381000" cy="76200"/>
              </a:xfrm>
              <a:prstGeom prst="stripedRightArrow">
                <a:avLst>
                  <a:gd name="adj1" fmla="val 50000"/>
                  <a:gd name="adj2" fmla="val 56000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590800" y="3276600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Comic Sans MS" pitchFamily="66" charset="0"/>
                </a:rPr>
                <a:t>Pair</a:t>
              </a:r>
              <a:endParaRPr lang="en-US" sz="1200" dirty="0">
                <a:latin typeface="Comic Sans MS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48429" y="3276600"/>
              <a:ext cx="561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latin typeface="Comic Sans MS" pitchFamily="66" charset="0"/>
                </a:rPr>
                <a:t>Brem</a:t>
              </a:r>
              <a:endParaRPr lang="en-US" sz="1200" dirty="0">
                <a:latin typeface="Comic Sans MS" pitchFamily="66" charset="0"/>
              </a:endParaRPr>
            </a:p>
          </p:txBody>
        </p:sp>
      </p:grpSp>
      <p:sp>
        <p:nvSpPr>
          <p:cNvPr id="70" name="Text Box 69"/>
          <p:cNvSpPr txBox="1">
            <a:spLocks noChangeArrowheads="1"/>
          </p:cNvSpPr>
          <p:nvPr/>
        </p:nvSpPr>
        <p:spPr bwMode="auto">
          <a:xfrm>
            <a:off x="1219200" y="76200"/>
            <a:ext cx="6805068" cy="52322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Polarized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Bremsstrahlung/Pair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 Creation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</a:endParaRPr>
          </a:p>
        </p:txBody>
      </p:sp>
      <p:sp>
        <p:nvSpPr>
          <p:cNvPr id="71" name="TextBox 4"/>
          <p:cNvSpPr txBox="1">
            <a:spLocks noChangeArrowheads="1"/>
          </p:cNvSpPr>
          <p:nvPr/>
        </p:nvSpPr>
        <p:spPr bwMode="auto">
          <a:xfrm>
            <a:off x="4584700" y="-152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" name="Notched Right Arrow 72"/>
          <p:cNvSpPr/>
          <p:nvPr/>
        </p:nvSpPr>
        <p:spPr>
          <a:xfrm>
            <a:off x="96837" y="4032250"/>
            <a:ext cx="8964613" cy="1600200"/>
          </a:xfrm>
          <a:prstGeom prst="notchedRight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0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TextBox 35"/>
          <p:cNvSpPr txBox="1">
            <a:spLocks noChangeArrowheads="1"/>
          </p:cNvSpPr>
          <p:nvPr/>
        </p:nvSpPr>
        <p:spPr bwMode="auto">
          <a:xfrm>
            <a:off x="611187" y="4641850"/>
            <a:ext cx="706438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1995</a:t>
            </a:r>
          </a:p>
        </p:txBody>
      </p:sp>
      <p:sp>
        <p:nvSpPr>
          <p:cNvPr id="75" name="TextBox 36"/>
          <p:cNvSpPr txBox="1">
            <a:spLocks noChangeArrowheads="1"/>
          </p:cNvSpPr>
          <p:nvPr/>
        </p:nvSpPr>
        <p:spPr bwMode="auto">
          <a:xfrm>
            <a:off x="2794000" y="4652963"/>
            <a:ext cx="706437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1999</a:t>
            </a:r>
          </a:p>
        </p:txBody>
      </p:sp>
      <p:sp>
        <p:nvSpPr>
          <p:cNvPr id="76" name="TextBox 37"/>
          <p:cNvSpPr txBox="1">
            <a:spLocks noChangeArrowheads="1"/>
          </p:cNvSpPr>
          <p:nvPr/>
        </p:nvSpPr>
        <p:spPr bwMode="auto">
          <a:xfrm>
            <a:off x="3671887" y="4652963"/>
            <a:ext cx="74295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2000</a:t>
            </a:r>
          </a:p>
        </p:txBody>
      </p:sp>
      <p:sp>
        <p:nvSpPr>
          <p:cNvPr id="77" name="TextBox 38"/>
          <p:cNvSpPr txBox="1">
            <a:spLocks noChangeArrowheads="1"/>
          </p:cNvSpPr>
          <p:nvPr/>
        </p:nvSpPr>
        <p:spPr bwMode="auto">
          <a:xfrm>
            <a:off x="7392987" y="4652963"/>
            <a:ext cx="706438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2010</a:t>
            </a:r>
          </a:p>
        </p:txBody>
      </p:sp>
      <p:sp>
        <p:nvSpPr>
          <p:cNvPr id="78" name="TextBox 39"/>
          <p:cNvSpPr txBox="1">
            <a:spLocks noChangeArrowheads="1"/>
          </p:cNvSpPr>
          <p:nvPr/>
        </p:nvSpPr>
        <p:spPr bwMode="auto">
          <a:xfrm>
            <a:off x="4802187" y="4652963"/>
            <a:ext cx="74295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2004</a:t>
            </a:r>
          </a:p>
        </p:txBody>
      </p:sp>
      <p:sp>
        <p:nvSpPr>
          <p:cNvPr id="79" name="TextBox 40"/>
          <p:cNvSpPr txBox="1">
            <a:spLocks noChangeArrowheads="1"/>
          </p:cNvSpPr>
          <p:nvPr/>
        </p:nvSpPr>
        <p:spPr bwMode="auto">
          <a:xfrm>
            <a:off x="1754187" y="4652963"/>
            <a:ext cx="706438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1998</a:t>
            </a:r>
          </a:p>
        </p:txBody>
      </p:sp>
      <p:sp>
        <p:nvSpPr>
          <p:cNvPr id="80" name="TextBox 41"/>
          <p:cNvSpPr txBox="1">
            <a:spLocks noChangeArrowheads="1"/>
          </p:cNvSpPr>
          <p:nvPr/>
        </p:nvSpPr>
        <p:spPr bwMode="auto">
          <a:xfrm>
            <a:off x="563562" y="5327650"/>
            <a:ext cx="731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30 </a:t>
            </a:r>
            <a:r>
              <a:rPr lang="en-US">
                <a:latin typeface="Symbol" pitchFamily="18" charset="2"/>
              </a:rPr>
              <a:t>m</a:t>
            </a:r>
            <a:r>
              <a:rPr lang="en-US">
                <a:latin typeface="Calibri" pitchFamily="34" charset="0"/>
              </a:rPr>
              <a:t>A</a:t>
            </a:r>
          </a:p>
        </p:txBody>
      </p:sp>
      <p:sp>
        <p:nvSpPr>
          <p:cNvPr id="81" name="TextBox 42"/>
          <p:cNvSpPr txBox="1">
            <a:spLocks noChangeArrowheads="1"/>
          </p:cNvSpPr>
          <p:nvPr/>
        </p:nvSpPr>
        <p:spPr bwMode="auto">
          <a:xfrm>
            <a:off x="1652587" y="5338763"/>
            <a:ext cx="847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100 m</a:t>
            </a:r>
            <a:r>
              <a:rPr lang="en-US">
                <a:latin typeface="Calibri" pitchFamily="34" charset="0"/>
              </a:rPr>
              <a:t>A</a:t>
            </a:r>
          </a:p>
        </p:txBody>
      </p:sp>
      <p:sp>
        <p:nvSpPr>
          <p:cNvPr id="82" name="TextBox 43"/>
          <p:cNvSpPr txBox="1">
            <a:spLocks noChangeArrowheads="1"/>
          </p:cNvSpPr>
          <p:nvPr/>
        </p:nvSpPr>
        <p:spPr bwMode="auto">
          <a:xfrm>
            <a:off x="2751137" y="5338763"/>
            <a:ext cx="73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50 m</a:t>
            </a:r>
            <a:r>
              <a:rPr lang="en-US">
                <a:latin typeface="Calibri" pitchFamily="34" charset="0"/>
              </a:rPr>
              <a:t>A</a:t>
            </a:r>
          </a:p>
        </p:txBody>
      </p:sp>
      <p:sp>
        <p:nvSpPr>
          <p:cNvPr id="83" name="TextBox 44"/>
          <p:cNvSpPr txBox="1">
            <a:spLocks noChangeArrowheads="1"/>
          </p:cNvSpPr>
          <p:nvPr/>
        </p:nvSpPr>
        <p:spPr bwMode="auto">
          <a:xfrm>
            <a:off x="3602037" y="5338763"/>
            <a:ext cx="847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100 m</a:t>
            </a:r>
            <a:r>
              <a:rPr lang="en-US">
                <a:latin typeface="Calibri" pitchFamily="34" charset="0"/>
              </a:rPr>
              <a:t>A</a:t>
            </a:r>
          </a:p>
        </p:txBody>
      </p:sp>
      <p:sp>
        <p:nvSpPr>
          <p:cNvPr id="84" name="TextBox 45"/>
          <p:cNvSpPr txBox="1">
            <a:spLocks noChangeArrowheads="1"/>
          </p:cNvSpPr>
          <p:nvPr/>
        </p:nvSpPr>
        <p:spPr bwMode="auto">
          <a:xfrm>
            <a:off x="4730750" y="5327650"/>
            <a:ext cx="847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150 m</a:t>
            </a:r>
            <a:r>
              <a:rPr lang="en-US">
                <a:latin typeface="Calibri" pitchFamily="34" charset="0"/>
              </a:rPr>
              <a:t>A</a:t>
            </a:r>
          </a:p>
        </p:txBody>
      </p:sp>
      <p:sp>
        <p:nvSpPr>
          <p:cNvPr id="85" name="TextBox 46"/>
          <p:cNvSpPr txBox="1">
            <a:spLocks noChangeArrowheads="1"/>
          </p:cNvSpPr>
          <p:nvPr/>
        </p:nvSpPr>
        <p:spPr bwMode="auto">
          <a:xfrm>
            <a:off x="7310437" y="5338763"/>
            <a:ext cx="847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180 m</a:t>
            </a:r>
            <a:r>
              <a:rPr lang="en-US">
                <a:latin typeface="Calibri" pitchFamily="34" charset="0"/>
              </a:rPr>
              <a:t>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11187" y="4032250"/>
            <a:ext cx="57943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35%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755775" y="4043363"/>
            <a:ext cx="579437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35%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822575" y="4043363"/>
            <a:ext cx="579437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75%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736975" y="4043363"/>
            <a:ext cx="579437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75%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878387" y="4032250"/>
            <a:ext cx="57943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85%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453312" y="4043363"/>
            <a:ext cx="579438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85%</a:t>
            </a:r>
          </a:p>
        </p:txBody>
      </p:sp>
      <p:sp>
        <p:nvSpPr>
          <p:cNvPr id="92" name="TextBox 53"/>
          <p:cNvSpPr txBox="1">
            <a:spLocks noChangeArrowheads="1"/>
          </p:cNvSpPr>
          <p:nvPr/>
        </p:nvSpPr>
        <p:spPr bwMode="auto">
          <a:xfrm>
            <a:off x="6110287" y="4652963"/>
            <a:ext cx="74295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2007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169025" y="5327650"/>
            <a:ext cx="669925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1 </a:t>
            </a:r>
            <a:r>
              <a:rPr lang="en-US">
                <a:latin typeface="Calibri" pitchFamily="34" charset="0"/>
              </a:rPr>
              <a:t>mA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215062" y="4043363"/>
            <a:ext cx="579438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85%</a:t>
            </a:r>
          </a:p>
        </p:txBody>
      </p:sp>
      <p:sp>
        <p:nvSpPr>
          <p:cNvPr id="95" name="Oval 94"/>
          <p:cNvSpPr/>
          <p:nvPr/>
        </p:nvSpPr>
        <p:spPr>
          <a:xfrm>
            <a:off x="6054725" y="4046538"/>
            <a:ext cx="911225" cy="170497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0" y="3879850"/>
            <a:ext cx="449262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2000" b="0" i="0" u="none" strike="noStrike" kern="0" cap="none" spc="0" normalizeH="0" baseline="-2500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-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9375" y="5384800"/>
            <a:ext cx="381000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2000" b="0" i="0" u="none" strike="noStrike" kern="0" cap="none" spc="0" normalizeH="0" baseline="-2500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-</a:t>
            </a:r>
          </a:p>
        </p:txBody>
      </p:sp>
      <p:sp>
        <p:nvSpPr>
          <p:cNvPr id="98" name="Right Brace 97"/>
          <p:cNvSpPr>
            <a:spLocks/>
          </p:cNvSpPr>
          <p:nvPr/>
        </p:nvSpPr>
        <p:spPr bwMode="auto">
          <a:xfrm rot="-5400000">
            <a:off x="1373187" y="3041650"/>
            <a:ext cx="228600" cy="1752600"/>
          </a:xfrm>
          <a:prstGeom prst="rightBrace">
            <a:avLst>
              <a:gd name="adj1" fmla="val 8341"/>
              <a:gd name="adj2" fmla="val 50000"/>
            </a:avLst>
          </a:prstGeom>
          <a:noFill/>
          <a:ln w="15875" algn="ctr">
            <a:solidFill>
              <a:srgbClr val="000000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9" name="Right Brace 98"/>
          <p:cNvSpPr>
            <a:spLocks/>
          </p:cNvSpPr>
          <p:nvPr/>
        </p:nvSpPr>
        <p:spPr bwMode="auto">
          <a:xfrm rot="-5400000">
            <a:off x="6331744" y="2350293"/>
            <a:ext cx="228600" cy="3135313"/>
          </a:xfrm>
          <a:prstGeom prst="rightBrace">
            <a:avLst>
              <a:gd name="adj1" fmla="val 8572"/>
              <a:gd name="adj2" fmla="val 50000"/>
            </a:avLst>
          </a:prstGeom>
          <a:noFill/>
          <a:ln w="15875" algn="ctr">
            <a:solidFill>
              <a:srgbClr val="000000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0" name="TextBox 61"/>
          <p:cNvSpPr txBox="1">
            <a:spLocks noChangeArrowheads="1"/>
          </p:cNvSpPr>
          <p:nvPr/>
        </p:nvSpPr>
        <p:spPr bwMode="auto">
          <a:xfrm>
            <a:off x="1068387" y="3571875"/>
            <a:ext cx="904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bulk GaAs</a:t>
            </a:r>
          </a:p>
        </p:txBody>
      </p:sp>
      <p:sp>
        <p:nvSpPr>
          <p:cNvPr id="101" name="TextBox 62"/>
          <p:cNvSpPr txBox="1">
            <a:spLocks noChangeArrowheads="1"/>
          </p:cNvSpPr>
          <p:nvPr/>
        </p:nvSpPr>
        <p:spPr bwMode="auto">
          <a:xfrm>
            <a:off x="2908300" y="3571875"/>
            <a:ext cx="1201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Strained GaAs</a:t>
            </a:r>
          </a:p>
        </p:txBody>
      </p:sp>
      <p:sp>
        <p:nvSpPr>
          <p:cNvPr id="102" name="TextBox 63"/>
          <p:cNvSpPr txBox="1">
            <a:spLocks noChangeArrowheads="1"/>
          </p:cNvSpPr>
          <p:nvPr/>
        </p:nvSpPr>
        <p:spPr bwMode="auto">
          <a:xfrm>
            <a:off x="5411787" y="3571875"/>
            <a:ext cx="146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Superlattice GaAs</a:t>
            </a:r>
          </a:p>
        </p:txBody>
      </p:sp>
      <p:sp>
        <p:nvSpPr>
          <p:cNvPr id="103" name="Right Brace 102"/>
          <p:cNvSpPr>
            <a:spLocks/>
          </p:cNvSpPr>
          <p:nvPr/>
        </p:nvSpPr>
        <p:spPr bwMode="auto">
          <a:xfrm rot="-5400000">
            <a:off x="3430587" y="3041650"/>
            <a:ext cx="228600" cy="1752600"/>
          </a:xfrm>
          <a:prstGeom prst="rightBrace">
            <a:avLst>
              <a:gd name="adj1" fmla="val 8341"/>
              <a:gd name="adj2" fmla="val 50000"/>
            </a:avLst>
          </a:prstGeom>
          <a:noFill/>
          <a:ln w="15875" algn="ctr">
            <a:solidFill>
              <a:srgbClr val="000000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4" name="Right Brace 103"/>
          <p:cNvSpPr>
            <a:spLocks/>
          </p:cNvSpPr>
          <p:nvPr/>
        </p:nvSpPr>
        <p:spPr bwMode="auto">
          <a:xfrm rot="5400000">
            <a:off x="3621087" y="2774950"/>
            <a:ext cx="228600" cy="6248400"/>
          </a:xfrm>
          <a:prstGeom prst="rightBrace">
            <a:avLst>
              <a:gd name="adj1" fmla="val 8352"/>
              <a:gd name="adj2" fmla="val 50000"/>
            </a:avLst>
          </a:prstGeom>
          <a:noFill/>
          <a:ln w="15875" algn="ctr">
            <a:solidFill>
              <a:srgbClr val="000000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5" name="TextBox 69"/>
          <p:cNvSpPr txBox="1">
            <a:spLocks noChangeArrowheads="1"/>
          </p:cNvSpPr>
          <p:nvPr/>
        </p:nvSpPr>
        <p:spPr bwMode="auto">
          <a:xfrm>
            <a:off x="1876425" y="6032500"/>
            <a:ext cx="37226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All operating with suitable photocathode lifetime to sustain weeks of operation</a:t>
            </a:r>
          </a:p>
        </p:txBody>
      </p:sp>
      <p:sp>
        <p:nvSpPr>
          <p:cNvPr id="112" name="Text Box 70"/>
          <p:cNvSpPr txBox="1">
            <a:spLocks noChangeArrowheads="1"/>
          </p:cNvSpPr>
          <p:nvPr/>
        </p:nvSpPr>
        <p:spPr bwMode="auto">
          <a:xfrm>
            <a:off x="1686736" y="812884"/>
            <a:ext cx="562846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 dirty="0">
                <a:latin typeface="Microsoft Sans Serif" pitchFamily="34" charset="0"/>
              </a:rPr>
              <a:t>E.G. </a:t>
            </a:r>
            <a:r>
              <a:rPr lang="en-US" sz="1050" dirty="0" err="1">
                <a:latin typeface="Microsoft Sans Serif" pitchFamily="34" charset="0"/>
              </a:rPr>
              <a:t>Bessonov</a:t>
            </a:r>
            <a:r>
              <a:rPr lang="en-US" sz="1050" dirty="0">
                <a:latin typeface="Microsoft Sans Serif" pitchFamily="34" charset="0"/>
              </a:rPr>
              <a:t>, A.A. </a:t>
            </a:r>
            <a:r>
              <a:rPr lang="en-US" sz="1050" dirty="0" err="1">
                <a:latin typeface="Microsoft Sans Serif" pitchFamily="34" charset="0"/>
              </a:rPr>
              <a:t>Mikhailichenko</a:t>
            </a:r>
            <a:r>
              <a:rPr lang="en-US" sz="1050" dirty="0">
                <a:latin typeface="Microsoft Sans Serif" pitchFamily="34" charset="0"/>
              </a:rPr>
              <a:t>, EPAC (1996)       A.P. </a:t>
            </a:r>
            <a:r>
              <a:rPr lang="en-US" sz="1050" dirty="0" err="1">
                <a:latin typeface="Microsoft Sans Serif" pitchFamily="34" charset="0"/>
              </a:rPr>
              <a:t>Potylitsin</a:t>
            </a:r>
            <a:r>
              <a:rPr lang="en-US" sz="1050" dirty="0">
                <a:latin typeface="Microsoft Sans Serif" pitchFamily="34" charset="0"/>
              </a:rPr>
              <a:t>, NIM A398 (1997) 395</a:t>
            </a:r>
          </a:p>
        </p:txBody>
      </p:sp>
      <p:sp>
        <p:nvSpPr>
          <p:cNvPr id="113" name="Text Box 72"/>
          <p:cNvSpPr txBox="1">
            <a:spLocks noChangeArrowheads="1"/>
          </p:cNvSpPr>
          <p:nvPr/>
        </p:nvSpPr>
        <p:spPr bwMode="auto">
          <a:xfrm>
            <a:off x="379413" y="1981200"/>
            <a:ext cx="83835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3333FF"/>
              </a:buClr>
              <a:buFont typeface="Wingdings" pitchFamily="2" charset="2"/>
              <a:buChar char="Ø"/>
            </a:pP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dirty="0" err="1">
                <a:latin typeface="Comic Sans MS" pitchFamily="66" charset="0"/>
              </a:rPr>
              <a:t>Within</a:t>
            </a:r>
            <a:r>
              <a:rPr lang="fr-FR" sz="1400" dirty="0">
                <a:latin typeface="Comic Sans MS" pitchFamily="66" charset="0"/>
              </a:rPr>
              <a:t> a </a:t>
            </a:r>
            <a:r>
              <a:rPr lang="fr-FR" sz="1400" dirty="0" err="1">
                <a:latin typeface="Comic Sans MS" pitchFamily="66" charset="0"/>
              </a:rPr>
              <a:t>high</a:t>
            </a:r>
            <a:r>
              <a:rPr lang="fr-FR" sz="1400" dirty="0">
                <a:latin typeface="Comic Sans MS" pitchFamily="66" charset="0"/>
              </a:rPr>
              <a:t> Z </a:t>
            </a:r>
            <a:r>
              <a:rPr lang="fr-FR" sz="1400" dirty="0" err="1">
                <a:latin typeface="Comic Sans MS" pitchFamily="66" charset="0"/>
              </a:rPr>
              <a:t>target</a:t>
            </a:r>
            <a:r>
              <a:rPr lang="fr-FR" sz="1400" dirty="0">
                <a:latin typeface="Comic Sans MS" pitchFamily="66" charset="0"/>
              </a:rPr>
              <a:t>, </a:t>
            </a:r>
            <a:r>
              <a:rPr lang="fr-FR" sz="1400" b="1" dirty="0" err="1">
                <a:solidFill>
                  <a:srgbClr val="FF0000"/>
                </a:solidFill>
                <a:latin typeface="Comic Sans MS" pitchFamily="66" charset="0"/>
              </a:rPr>
              <a:t>longitudinally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1400" b="1" dirty="0" err="1">
                <a:solidFill>
                  <a:srgbClr val="FF0000"/>
                </a:solidFill>
                <a:latin typeface="Comic Sans MS" pitchFamily="66" charset="0"/>
              </a:rPr>
              <a:t>polarized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 e</a:t>
            </a:r>
            <a:r>
              <a:rPr lang="fr-FR" sz="1400" b="1" baseline="30000" dirty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’s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dirty="0" err="1">
                <a:latin typeface="Comic Sans MS" pitchFamily="66" charset="0"/>
              </a:rPr>
              <a:t>radiate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b="1" dirty="0" err="1">
                <a:solidFill>
                  <a:srgbClr val="008000"/>
                </a:solidFill>
                <a:latin typeface="Comic Sans MS" pitchFamily="66" charset="0"/>
              </a:rPr>
              <a:t>circularly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b="1" dirty="0" err="1">
                <a:solidFill>
                  <a:srgbClr val="008000"/>
                </a:solidFill>
                <a:latin typeface="Comic Sans MS" pitchFamily="66" charset="0"/>
              </a:rPr>
              <a:t>polarized</a:t>
            </a:r>
            <a:r>
              <a:rPr lang="fr-FR" sz="1400" b="1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fr-FR" sz="1400" b="1" dirty="0" err="1">
                <a:solidFill>
                  <a:srgbClr val="008000"/>
                </a:solidFill>
                <a:latin typeface="Symbol" pitchFamily="18" charset="2"/>
              </a:rPr>
              <a:t>g</a:t>
            </a:r>
            <a:r>
              <a:rPr lang="fr-FR" sz="1400" b="1" dirty="0" err="1">
                <a:solidFill>
                  <a:srgbClr val="008000"/>
                </a:solidFill>
                <a:latin typeface="Comic Sans MS" pitchFamily="66" charset="0"/>
              </a:rPr>
              <a:t>’s</a:t>
            </a:r>
            <a:r>
              <a:rPr lang="fr-FR" sz="1400" dirty="0">
                <a:latin typeface="Comic Sans MS" pitchFamily="66" charset="0"/>
              </a:rPr>
              <a:t>. </a:t>
            </a:r>
          </a:p>
          <a:p>
            <a:pPr algn="ctr">
              <a:buClr>
                <a:srgbClr val="3333FF"/>
              </a:buClr>
              <a:buFont typeface="Wingdings" pitchFamily="2" charset="2"/>
              <a:buChar char="Ø"/>
            </a:pP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dirty="0" err="1">
                <a:latin typeface="Comic Sans MS" pitchFamily="66" charset="0"/>
              </a:rPr>
              <a:t>Within</a:t>
            </a:r>
            <a:r>
              <a:rPr lang="fr-FR" sz="1400" dirty="0">
                <a:latin typeface="Comic Sans MS" pitchFamily="66" charset="0"/>
              </a:rPr>
              <a:t> the </a:t>
            </a:r>
            <a:r>
              <a:rPr lang="fr-FR" sz="1400" dirty="0" err="1">
                <a:latin typeface="Comic Sans MS" pitchFamily="66" charset="0"/>
              </a:rPr>
              <a:t>same</a:t>
            </a:r>
            <a:r>
              <a:rPr lang="fr-FR" sz="1400" dirty="0">
                <a:latin typeface="Comic Sans MS" pitchFamily="66" charset="0"/>
              </a:rPr>
              <a:t>/</a:t>
            </a:r>
            <a:r>
              <a:rPr lang="fr-FR" sz="1400" dirty="0" err="1">
                <a:latin typeface="Comic Sans MS" pitchFamily="66" charset="0"/>
              </a:rPr>
              <a:t>different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dirty="0" err="1">
                <a:latin typeface="Comic Sans MS" pitchFamily="66" charset="0"/>
              </a:rPr>
              <a:t>target</a:t>
            </a:r>
            <a:r>
              <a:rPr lang="fr-FR" sz="1400" dirty="0">
                <a:latin typeface="Comic Sans MS" pitchFamily="66" charset="0"/>
              </a:rPr>
              <a:t>, </a:t>
            </a:r>
            <a:r>
              <a:rPr lang="fr-FR" sz="1400" b="1" dirty="0" err="1">
                <a:solidFill>
                  <a:srgbClr val="008000"/>
                </a:solidFill>
                <a:latin typeface="Comic Sans MS" pitchFamily="66" charset="0"/>
              </a:rPr>
              <a:t>circularly</a:t>
            </a:r>
            <a:r>
              <a:rPr lang="fr-FR" sz="1400" b="1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fr-FR" sz="1400" b="1" dirty="0" err="1">
                <a:solidFill>
                  <a:srgbClr val="008000"/>
                </a:solidFill>
                <a:latin typeface="Comic Sans MS" pitchFamily="66" charset="0"/>
              </a:rPr>
              <a:t>polarized</a:t>
            </a:r>
            <a:r>
              <a:rPr lang="fr-FR" sz="1400" b="1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fr-FR" sz="1600" b="1" dirty="0" err="1">
                <a:solidFill>
                  <a:srgbClr val="008000"/>
                </a:solidFill>
                <a:latin typeface="Symbol" pitchFamily="18" charset="2"/>
              </a:rPr>
              <a:t>g</a:t>
            </a:r>
            <a:r>
              <a:rPr lang="fr-FR" sz="1400" b="1" dirty="0" err="1">
                <a:solidFill>
                  <a:srgbClr val="008000"/>
                </a:solidFill>
                <a:latin typeface="Comic Sans MS" pitchFamily="66" charset="0"/>
              </a:rPr>
              <a:t>’s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dirty="0" err="1">
                <a:latin typeface="Comic Sans MS" pitchFamily="66" charset="0"/>
              </a:rPr>
              <a:t>create</a:t>
            </a:r>
            <a:r>
              <a:rPr lang="fr-FR" sz="1400" dirty="0">
                <a:latin typeface="Comic Sans MS" pitchFamily="66" charset="0"/>
              </a:rPr>
              <a:t> </a:t>
            </a:r>
            <a:r>
              <a:rPr lang="fr-FR" sz="1400" b="1" dirty="0" err="1">
                <a:solidFill>
                  <a:srgbClr val="FF0000"/>
                </a:solidFill>
                <a:latin typeface="Comic Sans MS" pitchFamily="66" charset="0"/>
              </a:rPr>
              <a:t>longitudinally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1400" b="1" dirty="0" err="1">
                <a:solidFill>
                  <a:srgbClr val="FF0000"/>
                </a:solidFill>
                <a:latin typeface="Comic Sans MS" pitchFamily="66" charset="0"/>
              </a:rPr>
              <a:t>polarized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 e</a:t>
            </a:r>
            <a:r>
              <a:rPr lang="fr-FR" sz="1400" b="1" baseline="30000" dirty="0">
                <a:solidFill>
                  <a:srgbClr val="FF0000"/>
                </a:solidFill>
                <a:latin typeface="Comic Sans MS" pitchFamily="66" charset="0"/>
              </a:rPr>
              <a:t>+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’s</a:t>
            </a:r>
            <a:r>
              <a:rPr lang="fr-FR" sz="1400" dirty="0">
                <a:latin typeface="Comic Sans MS" pitchFamily="66" charset="0"/>
              </a:rPr>
              <a:t>. </a:t>
            </a:r>
          </a:p>
        </p:txBody>
      </p:sp>
      <p:sp>
        <p:nvSpPr>
          <p:cNvPr id="114" name="Text Box 73"/>
          <p:cNvSpPr txBox="1">
            <a:spLocks noChangeArrowheads="1"/>
          </p:cNvSpPr>
          <p:nvPr/>
        </p:nvSpPr>
        <p:spPr bwMode="auto">
          <a:xfrm>
            <a:off x="6538912" y="6400800"/>
            <a:ext cx="1985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200" dirty="0">
                <a:latin typeface="Comic Sans MS" pitchFamily="66" charset="0"/>
              </a:rPr>
              <a:t>Evolution of CEBAF </a:t>
            </a:r>
          </a:p>
          <a:p>
            <a:pPr algn="ctr"/>
            <a:r>
              <a:rPr lang="fr-FR" sz="1200" dirty="0" err="1">
                <a:latin typeface="Comic Sans MS" pitchFamily="66" charset="0"/>
              </a:rPr>
              <a:t>polarized</a:t>
            </a:r>
            <a:r>
              <a:rPr lang="fr-FR" sz="1200" dirty="0">
                <a:latin typeface="Comic Sans MS" pitchFamily="66" charset="0"/>
              </a:rPr>
              <a:t> </a:t>
            </a:r>
            <a:r>
              <a:rPr lang="fr-FR" sz="1200" dirty="0" err="1">
                <a:latin typeface="Comic Sans MS" pitchFamily="66" charset="0"/>
              </a:rPr>
              <a:t>electron</a:t>
            </a:r>
            <a:r>
              <a:rPr lang="fr-FR" sz="1200" dirty="0">
                <a:latin typeface="Comic Sans MS" pitchFamily="66" charset="0"/>
              </a:rPr>
              <a:t> source</a:t>
            </a:r>
          </a:p>
        </p:txBody>
      </p:sp>
      <p:sp>
        <p:nvSpPr>
          <p:cNvPr id="115" name="Oval 74"/>
          <p:cNvSpPr>
            <a:spLocks noChangeArrowheads="1"/>
          </p:cNvSpPr>
          <p:nvPr/>
        </p:nvSpPr>
        <p:spPr bwMode="auto">
          <a:xfrm>
            <a:off x="8172450" y="5567363"/>
            <a:ext cx="266700" cy="215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16" name="AutoShape 75"/>
          <p:cNvCxnSpPr>
            <a:cxnSpLocks noChangeShapeType="1"/>
            <a:stCxn id="114" idx="0"/>
            <a:endCxn id="115" idx="4"/>
          </p:cNvCxnSpPr>
          <p:nvPr/>
        </p:nvCxnSpPr>
        <p:spPr bwMode="auto">
          <a:xfrm rot="5400000" flipH="1" flipV="1">
            <a:off x="7610079" y="5705079"/>
            <a:ext cx="617537" cy="77390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969696"/>
            </a:solidFill>
            <a:round/>
            <a:headEnd/>
            <a:tailEnd type="diamond" w="sm" len="lg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2590800" y="2895600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So, why not pursued so far … ?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876800" y="838200"/>
            <a:ext cx="4191000" cy="3505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00B0F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6200" y="838200"/>
            <a:ext cx="4114800" cy="35052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rgbClr val="00B0F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" y="4800600"/>
          <a:ext cx="5181600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5000"/>
                <a:gridCol w="1752600"/>
                <a:gridCol w="1524000"/>
              </a:tblGrid>
              <a:tr h="40005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Source Property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E-166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</a:p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PRL 100, 210801 (2008)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J. Dumas et al.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Proc.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Spin 2008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5000"/>
                      </a:srgbClr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Electron beam energy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 GeV -</a:t>
                      </a:r>
                      <a:r>
                        <a:rPr lang="en-US" sz="1200" baseline="0" dirty="0" smtClean="0"/>
                        <a:t> Undulator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 MeV - Conversion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5000"/>
                      </a:srgbClr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Electron beam polarization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Unpolarized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85%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5000"/>
                      </a:srgbClr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Photo Production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Synchrotron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Bremsstrahlung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5000"/>
                      </a:srgbClr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Converter Target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Tungsten Foil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Tungsten Foil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5000"/>
                      </a:srgbClr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Positron</a:t>
                      </a:r>
                      <a:r>
                        <a:rPr lang="en-US" sz="1200" baseline="0" dirty="0" smtClean="0"/>
                        <a:t> Polarization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80% (measured)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40% (Simulation)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76200"/>
            <a:ext cx="6651180" cy="64633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PhD Thesis: 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Polarized Positrons for JLab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Jonathan DUMAS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Advisors: Eric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Voutier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LPSC and Joe Grames, JLab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226" y="1447800"/>
            <a:ext cx="3768174" cy="26670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0" y="862012"/>
            <a:ext cx="4138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ILC Polarized e+ Schemes/Demos</a:t>
            </a:r>
          </a:p>
          <a:p>
            <a:pPr algn="ctr"/>
            <a:r>
              <a:rPr lang="en-US" b="1" dirty="0" smtClean="0"/>
              <a:t>(synchrotron/Compton polarized photon)</a:t>
            </a:r>
            <a:endParaRPr lang="en-US" b="1" dirty="0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371600"/>
            <a:ext cx="406673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133530" y="801469"/>
            <a:ext cx="378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Conventional un-polarized e+ Scheme</a:t>
            </a:r>
          </a:p>
          <a:p>
            <a:pPr algn="ctr"/>
            <a:r>
              <a:rPr lang="en-US" b="1" dirty="0" smtClean="0"/>
              <a:t>(bremsstrahlung photon)</a:t>
            </a:r>
          </a:p>
        </p:txBody>
      </p:sp>
      <p:sp>
        <p:nvSpPr>
          <p:cNvPr id="18" name="Cross 17"/>
          <p:cNvSpPr>
            <a:spLocks noChangeAspect="1"/>
          </p:cNvSpPr>
          <p:nvPr/>
        </p:nvSpPr>
        <p:spPr>
          <a:xfrm>
            <a:off x="6874690" y="2450772"/>
            <a:ext cx="240040" cy="240040"/>
          </a:xfrm>
          <a:prstGeom prst="plus">
            <a:avLst>
              <a:gd name="adj" fmla="val 389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1130" y="3300412"/>
            <a:ext cx="4039800" cy="966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5057330" y="2706469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High Polarization, High Current e- Gun</a:t>
            </a:r>
          </a:p>
          <a:p>
            <a:pPr algn="ctr"/>
            <a:r>
              <a:rPr lang="en-US" b="1" dirty="0" smtClean="0"/>
              <a:t>(</a:t>
            </a:r>
            <a:r>
              <a:rPr lang="en-US" b="1" i="1" dirty="0" smtClean="0"/>
              <a:t>polarized</a:t>
            </a:r>
            <a:r>
              <a:rPr lang="en-US" b="1" dirty="0" smtClean="0"/>
              <a:t> </a:t>
            </a:r>
            <a:r>
              <a:rPr lang="en-US" b="1" i="1" dirty="0" smtClean="0"/>
              <a:t>bremsstrahlung</a:t>
            </a:r>
            <a:r>
              <a:rPr lang="en-US" b="1" dirty="0" smtClean="0"/>
              <a:t> photon)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67200" y="2514600"/>
            <a:ext cx="50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OR</a:t>
            </a:r>
            <a:endParaRPr lang="en-US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5791200" y="4658142"/>
            <a:ext cx="3276600" cy="2123658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Positron Yield scales with Beam Power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latin typeface="Comic Sans MS" pitchFamily="66" charset="0"/>
              </a:rPr>
              <a:t> </a:t>
            </a:r>
            <a:r>
              <a:rPr lang="en-US" sz="1200" dirty="0" smtClean="0">
                <a:latin typeface="Comic Sans MS" pitchFamily="66" charset="0"/>
              </a:rPr>
              <a:t>Replace GeV-pulsed with MeV-CW</a:t>
            </a:r>
          </a:p>
          <a:p>
            <a:pPr lvl="1"/>
            <a:endParaRPr lang="en-US" sz="1200" dirty="0" smtClean="0">
              <a:latin typeface="Comic Sans MS" pitchFamily="66" charset="0"/>
            </a:endParaRPr>
          </a:p>
          <a:p>
            <a:r>
              <a:rPr lang="en-US" sz="1200" dirty="0" smtClean="0">
                <a:latin typeface="Comic Sans MS" pitchFamily="66" charset="0"/>
              </a:rPr>
              <a:t>Reduce radiation budget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latin typeface="Comic Sans MS" pitchFamily="66" charset="0"/>
              </a:rPr>
              <a:t> </a:t>
            </a:r>
            <a:r>
              <a:rPr lang="en-US" sz="1200" dirty="0" smtClean="0">
                <a:latin typeface="Comic Sans MS" pitchFamily="66" charset="0"/>
              </a:rPr>
              <a:t>Remain below photo-neutron threshold</a:t>
            </a:r>
          </a:p>
          <a:p>
            <a:endParaRPr lang="en-US" sz="1200" dirty="0" smtClean="0">
              <a:latin typeface="Comic Sans MS" pitchFamily="66" charset="0"/>
            </a:endParaRPr>
          </a:p>
          <a:p>
            <a:r>
              <a:rPr lang="en-US" sz="1200" dirty="0" smtClean="0">
                <a:latin typeface="Comic Sans MS" pitchFamily="66" charset="0"/>
              </a:rPr>
              <a:t>Bunch/Capture to SRF </a:t>
            </a:r>
            <a:r>
              <a:rPr lang="en-US" sz="1200" dirty="0" err="1" smtClean="0">
                <a:latin typeface="Comic Sans MS" pitchFamily="66" charset="0"/>
              </a:rPr>
              <a:t>linac</a:t>
            </a:r>
            <a:endParaRPr lang="en-US" sz="12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>
                <a:latin typeface="Comic Sans MS" pitchFamily="66" charset="0"/>
              </a:rPr>
              <a:t> </a:t>
            </a:r>
            <a:r>
              <a:rPr lang="en-US" sz="1200" dirty="0" smtClean="0">
                <a:latin typeface="Comic Sans MS" pitchFamily="66" charset="0"/>
              </a:rPr>
              <a:t>Compact source vs. Damping Ring</a:t>
            </a:r>
          </a:p>
          <a:p>
            <a:endParaRPr lang="en-US" sz="1200" dirty="0" smtClean="0">
              <a:latin typeface="Comic Sans MS" pitchFamily="66" charset="0"/>
            </a:endParaRPr>
          </a:p>
          <a:p>
            <a:r>
              <a:rPr lang="en-US" sz="1200" dirty="0" smtClean="0">
                <a:latin typeface="Comic Sans MS" pitchFamily="66" charset="0"/>
              </a:rPr>
              <a:t>Unique capabilities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latin typeface="Comic Sans MS" pitchFamily="66" charset="0"/>
              </a:rPr>
              <a:t> </a:t>
            </a:r>
            <a:r>
              <a:rPr lang="en-US" sz="1200" dirty="0" smtClean="0">
                <a:latin typeface="Comic Sans MS" pitchFamily="66" charset="0"/>
              </a:rPr>
              <a:t>First CW source with </a:t>
            </a:r>
            <a:r>
              <a:rPr lang="en-US" sz="1200" dirty="0" err="1" smtClean="0">
                <a:latin typeface="Comic Sans MS" pitchFamily="66" charset="0"/>
              </a:rPr>
              <a:t>helicity</a:t>
            </a:r>
            <a:r>
              <a:rPr lang="en-US" sz="1200" dirty="0" smtClean="0">
                <a:latin typeface="Comic Sans MS" pitchFamily="66" charset="0"/>
              </a:rPr>
              <a:t> reversal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4272975">
            <a:off x="2699413" y="4526933"/>
            <a:ext cx="329475" cy="143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7232964">
            <a:off x="4552765" y="4526202"/>
            <a:ext cx="329475" cy="1434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5410200" y="5638800"/>
            <a:ext cx="304800" cy="3810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90800" y="4081790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T. Omori, Spin 2006</a:t>
            </a:r>
            <a:endParaRPr lang="en-US" sz="1050" dirty="0"/>
          </a:p>
        </p:txBody>
      </p:sp>
      <p:sp>
        <p:nvSpPr>
          <p:cNvPr id="20" name="Rectangle 19"/>
          <p:cNvSpPr/>
          <p:nvPr/>
        </p:nvSpPr>
        <p:spPr>
          <a:xfrm>
            <a:off x="381000" y="2590800"/>
            <a:ext cx="3434145" cy="2616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100" b="1" dirty="0" smtClean="0">
                <a:solidFill>
                  <a:prstClr val="black"/>
                </a:solidFill>
              </a:rPr>
              <a:t>E = 50 GeV                 L = 1m                  E-166 Experiment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0099CC"/>
      </a:lt1>
      <a:dk2>
        <a:srgbClr val="FFFFFF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0099CC"/>
      </a:lt1>
      <a:dk2>
        <a:srgbClr val="FFFFFF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1479</Words>
  <Application>Microsoft Office PowerPoint</Application>
  <PresentationFormat>On-screen Show (4:3)</PresentationFormat>
  <Paragraphs>277</Paragraphs>
  <Slides>19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Office Theme</vt:lpstr>
      <vt:lpstr>Default Design</vt:lpstr>
      <vt:lpstr>1_Default Design</vt:lpstr>
      <vt:lpstr>2_Office Theme</vt:lpstr>
      <vt:lpstr>3_Office Theme</vt:lpstr>
      <vt:lpstr>4_Office Theme</vt:lpstr>
      <vt:lpstr>5_Office Theme</vt:lpstr>
      <vt:lpstr>Modèle par défaut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Joseph M. Grames</dc:creator>
  <cp:lastModifiedBy>grames</cp:lastModifiedBy>
  <cp:revision>77</cp:revision>
  <dcterms:created xsi:type="dcterms:W3CDTF">2009-08-31T13:56:10Z</dcterms:created>
  <dcterms:modified xsi:type="dcterms:W3CDTF">2009-09-04T23:25:44Z</dcterms:modified>
</cp:coreProperties>
</file>