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9" r:id="rId4"/>
  </p:sldMasterIdLst>
  <p:notesMasterIdLst>
    <p:notesMasterId r:id="rId16"/>
  </p:notesMasterIdLst>
  <p:handoutMasterIdLst>
    <p:handoutMasterId r:id="rId17"/>
  </p:handoutMasterIdLst>
  <p:sldIdLst>
    <p:sldId id="662" r:id="rId5"/>
    <p:sldId id="665" r:id="rId6"/>
    <p:sldId id="666" r:id="rId7"/>
    <p:sldId id="683" r:id="rId8"/>
    <p:sldId id="684" r:id="rId9"/>
    <p:sldId id="685" r:id="rId10"/>
    <p:sldId id="686" r:id="rId11"/>
    <p:sldId id="687" r:id="rId12"/>
    <p:sldId id="688" r:id="rId13"/>
    <p:sldId id="689" r:id="rId14"/>
    <p:sldId id="681" r:id="rId1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A4001D"/>
    <a:srgbClr val="9A0000"/>
    <a:srgbClr val="FFCC99"/>
    <a:srgbClr val="9D3431"/>
    <a:srgbClr val="FFFFCC"/>
    <a:srgbClr val="FF0000"/>
    <a:srgbClr val="FF9966"/>
    <a:srgbClr val="008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23" autoAdjust="0"/>
    <p:restoredTop sz="97342" autoAdjust="0"/>
  </p:normalViewPr>
  <p:slideViewPr>
    <p:cSldViewPr snapToGrid="0">
      <p:cViewPr varScale="1">
        <p:scale>
          <a:sx n="77" d="100"/>
          <a:sy n="77" d="100"/>
        </p:scale>
        <p:origin x="99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2568" y="43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953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953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3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10392"/>
            <a:ext cx="5586735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3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3358E-CE59-44A9-940C-F5E33043BB0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92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57213" y="541480"/>
            <a:ext cx="5346655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March 3-4, 2020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March 3-4, 2020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March 3-4, 2020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March 3-4, 2020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March 3-4, 2020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March 3-4,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57213" y="600075"/>
            <a:ext cx="8008937" cy="2246313"/>
          </a:xfrm>
        </p:spPr>
        <p:txBody>
          <a:bodyPr/>
          <a:lstStyle/>
          <a:p>
            <a:r>
              <a:rPr lang="en-US" dirty="0" smtClean="0"/>
              <a:t>Homework - Clarification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Ritendra Bhattacharya</a:t>
            </a:r>
            <a:endParaRPr lang="en-US" dirty="0"/>
          </a:p>
          <a:p>
            <a:r>
              <a:rPr lang="en-US" dirty="0" smtClean="0"/>
              <a:t>March 3-4, 2020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4.5K Cold Box Controls Software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March 3-4, 2020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JLAB Team: R. Bhattacharya, R. Norton, A</a:t>
            </a:r>
            <a:r>
              <a:rPr lang="en-US" sz="1800" dirty="0">
                <a:solidFill>
                  <a:srgbClr val="0000FF"/>
                </a:solidFill>
              </a:rPr>
              <a:t>. Rangharajan, N. </a:t>
            </a:r>
            <a:r>
              <a:rPr lang="en-US" sz="1800" dirty="0" smtClean="0">
                <a:solidFill>
                  <a:srgbClr val="0000FF"/>
                </a:solidFill>
              </a:rPr>
              <a:t>Sandoval</a:t>
            </a:r>
          </a:p>
          <a:p>
            <a:endParaRPr lang="en-US" sz="1800" dirty="0">
              <a:solidFill>
                <a:srgbClr val="0000FF"/>
              </a:solidFill>
            </a:endParaRPr>
          </a:p>
          <a:p>
            <a:r>
              <a:rPr lang="en-US" sz="1800" dirty="0" smtClean="0">
                <a:solidFill>
                  <a:srgbClr val="0000FF"/>
                </a:solidFill>
              </a:rPr>
              <a:t>ALATUS Team: A. </a:t>
            </a:r>
            <a:r>
              <a:rPr lang="en-US" sz="1800" dirty="0">
                <a:solidFill>
                  <a:srgbClr val="0000FF"/>
                </a:solidFill>
              </a:rPr>
              <a:t>PERFECT, </a:t>
            </a:r>
            <a:r>
              <a:rPr lang="en-US" sz="1800" dirty="0" smtClean="0">
                <a:solidFill>
                  <a:srgbClr val="0000FF"/>
                </a:solidFill>
              </a:rPr>
              <a:t>G. MAS</a:t>
            </a:r>
          </a:p>
          <a:p>
            <a:endParaRPr lang="en-US" sz="1800" dirty="0">
              <a:solidFill>
                <a:srgbClr val="0000FF"/>
              </a:solidFill>
            </a:endParaRPr>
          </a:p>
          <a:p>
            <a:r>
              <a:rPr lang="en-US" sz="1800" dirty="0" smtClean="0">
                <a:solidFill>
                  <a:srgbClr val="0000FF"/>
                </a:solidFill>
              </a:rPr>
              <a:t>SLAC Team</a:t>
            </a:r>
            <a:r>
              <a:rPr lang="en-US" sz="1800" dirty="0">
                <a:solidFill>
                  <a:srgbClr val="0000FF"/>
                </a:solidFill>
              </a:rPr>
              <a:t>: D. Fairley, </a:t>
            </a:r>
            <a:r>
              <a:rPr lang="en-US" sz="1800" dirty="0" smtClean="0">
                <a:solidFill>
                  <a:srgbClr val="0000FF"/>
                </a:solidFill>
              </a:rPr>
              <a:t>A. De Lira, S. Shrishrimal</a:t>
            </a:r>
            <a:r>
              <a:rPr lang="en-US" sz="1800" dirty="0">
                <a:solidFill>
                  <a:srgbClr val="0000FF"/>
                </a:solidFill>
              </a:rPr>
              <a:t>, </a:t>
            </a:r>
            <a:r>
              <a:rPr lang="en-US" sz="1800" dirty="0" smtClean="0">
                <a:solidFill>
                  <a:srgbClr val="0000FF"/>
                </a:solidFill>
              </a:rPr>
              <a:t>D. Robinson</a:t>
            </a:r>
            <a:endParaRPr lang="en-US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238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March 3-4, 2020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US" sz="1800" dirty="0">
              <a:solidFill>
                <a:srgbClr val="0033CC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520215" y="3182397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A400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mtClean="0"/>
              <a:t>THANK YOU FOR KIND 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76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# 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March 3-4, 2020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Example of one hazard in HAZOP, trace back to PFD, P&amp;ID, Controls Philosophy, Specifications, Code, Validation (check-out documentation of bench tests)</a:t>
            </a:r>
          </a:p>
          <a:p>
            <a:endParaRPr lang="en-US" sz="1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Interface HAZOP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361198"/>
          </a:xfrm>
        </p:spPr>
        <p:txBody>
          <a:bodyPr>
            <a:normAutofit/>
          </a:bodyPr>
          <a:lstStyle/>
          <a:p>
            <a:pPr lvl="1">
              <a:lnSpc>
                <a:spcPct val="140000"/>
              </a:lnSpc>
              <a:spcAft>
                <a:spcPts val="600"/>
              </a:spcAft>
            </a:pPr>
            <a:r>
              <a:rPr lang="en-US" sz="1800" dirty="0">
                <a:solidFill>
                  <a:srgbClr val="0033CC"/>
                </a:solidFill>
              </a:rPr>
              <a:t>Interface HAZOP study was performed referring to document # C1303 NT 701 (0) </a:t>
            </a:r>
            <a:endParaRPr lang="en-US" sz="1800" dirty="0" smtClean="0">
              <a:solidFill>
                <a:srgbClr val="0033CC"/>
              </a:solidFill>
            </a:endParaRPr>
          </a:p>
          <a:p>
            <a:pPr lvl="1">
              <a:lnSpc>
                <a:spcPct val="140000"/>
              </a:lnSpc>
              <a:spcAft>
                <a:spcPts val="600"/>
              </a:spcAft>
            </a:pPr>
            <a:endParaRPr lang="en-US" sz="1800" dirty="0">
              <a:solidFill>
                <a:srgbClr val="0033CC"/>
              </a:solidFill>
            </a:endParaRPr>
          </a:p>
          <a:p>
            <a:pPr lvl="1">
              <a:lnSpc>
                <a:spcPct val="140000"/>
              </a:lnSpc>
              <a:spcAft>
                <a:spcPts val="600"/>
              </a:spcAft>
            </a:pPr>
            <a:endParaRPr lang="en-US" sz="1800" dirty="0" smtClean="0">
              <a:solidFill>
                <a:srgbClr val="0033CC"/>
              </a:solidFill>
            </a:endParaRPr>
          </a:p>
          <a:p>
            <a:pPr lvl="1">
              <a:lnSpc>
                <a:spcPct val="140000"/>
              </a:lnSpc>
              <a:spcAft>
                <a:spcPts val="600"/>
              </a:spcAft>
            </a:pPr>
            <a:endParaRPr lang="en-US" sz="1800" dirty="0">
              <a:solidFill>
                <a:srgbClr val="0033CC"/>
              </a:solidFill>
            </a:endParaRPr>
          </a:p>
          <a:p>
            <a:pPr lvl="1">
              <a:lnSpc>
                <a:spcPct val="140000"/>
              </a:lnSpc>
              <a:spcAft>
                <a:spcPts val="600"/>
              </a:spcAft>
            </a:pPr>
            <a:endParaRPr lang="en-US" sz="1800" dirty="0" smtClean="0">
              <a:solidFill>
                <a:srgbClr val="0033CC"/>
              </a:solidFill>
            </a:endParaRPr>
          </a:p>
          <a:p>
            <a:pPr lvl="1">
              <a:lnSpc>
                <a:spcPct val="140000"/>
              </a:lnSpc>
              <a:spcAft>
                <a:spcPts val="600"/>
              </a:spcAft>
            </a:pPr>
            <a:r>
              <a:rPr lang="en-US" sz="1800" dirty="0" smtClean="0">
                <a:solidFill>
                  <a:srgbClr val="0033CC"/>
                </a:solidFill>
              </a:rPr>
              <a:t>Action following HAZOP is to add a PID pressure controller to control the pressure using PV-22390 or PV22393.</a:t>
            </a:r>
          </a:p>
          <a:p>
            <a:pPr lvl="1">
              <a:lnSpc>
                <a:spcPct val="140000"/>
              </a:lnSpc>
              <a:spcAft>
                <a:spcPts val="600"/>
              </a:spcAft>
            </a:pPr>
            <a:endParaRPr lang="en-US" sz="1800" dirty="0" smtClean="0">
              <a:solidFill>
                <a:srgbClr val="0033CC"/>
              </a:solidFill>
            </a:endParaRPr>
          </a:p>
          <a:p>
            <a:pPr lvl="1">
              <a:lnSpc>
                <a:spcPct val="140000"/>
              </a:lnSpc>
              <a:spcAft>
                <a:spcPts val="600"/>
              </a:spcAft>
            </a:pPr>
            <a:endParaRPr lang="en-US" sz="1800" dirty="0" smtClean="0">
              <a:solidFill>
                <a:srgbClr val="0033C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March 3-4, 2020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139443"/>
            <a:ext cx="9144000" cy="133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2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Philosophy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March 3-4, 2020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3" y="1151890"/>
            <a:ext cx="9112917" cy="367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3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</a:t>
            </a:r>
            <a:r>
              <a:rPr lang="en-US" dirty="0" smtClean="0"/>
              <a:t>Philosophy with PFD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March 3-4, 2020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612" y="1098550"/>
            <a:ext cx="6085258" cy="575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3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PLC Code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March 3-4, 2020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04800" y="1053084"/>
            <a:ext cx="8108950" cy="636016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PV22939 PID Controller                                                PV22390 PID Controller</a:t>
            </a:r>
            <a:endParaRPr lang="en-US" sz="1800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0479" t="24651" r="39165" b="35418"/>
          <a:stretch/>
        </p:blipFill>
        <p:spPr>
          <a:xfrm>
            <a:off x="177801" y="1465453"/>
            <a:ext cx="3949700" cy="292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0088" t="24824" r="39361" b="42014"/>
          <a:stretch/>
        </p:blipFill>
        <p:spPr>
          <a:xfrm>
            <a:off x="152401" y="4432300"/>
            <a:ext cx="3975100" cy="2425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9697" t="24827" r="38873" b="47222"/>
          <a:stretch/>
        </p:blipFill>
        <p:spPr>
          <a:xfrm>
            <a:off x="4821081" y="1371092"/>
            <a:ext cx="4089401" cy="2044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3657600"/>
            <a:ext cx="4127501" cy="63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" y="6167247"/>
            <a:ext cx="4127501" cy="63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21081" y="1599946"/>
            <a:ext cx="4127501" cy="63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9697" t="24652" r="39458" b="45313"/>
          <a:stretch/>
        </p:blipFill>
        <p:spPr>
          <a:xfrm>
            <a:off x="4821081" y="3904760"/>
            <a:ext cx="4013201" cy="21971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802030" y="4342910"/>
            <a:ext cx="4127501" cy="63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Out -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March 3-4, 2020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3584"/>
            <a:ext cx="918210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75" y="3232641"/>
            <a:ext cx="917257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89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# 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March 3-4, 2020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33CC"/>
                </a:solidFill>
              </a:rPr>
              <a:t>Information on R2A2s and assignments for plan forward, specifically on </a:t>
            </a:r>
            <a:r>
              <a:rPr lang="en-US" sz="1800" dirty="0" err="1">
                <a:solidFill>
                  <a:srgbClr val="0033CC"/>
                </a:solidFill>
              </a:rPr>
              <a:t>Ritendra’s</a:t>
            </a:r>
            <a:r>
              <a:rPr lang="en-US" sz="1800" dirty="0">
                <a:solidFill>
                  <a:srgbClr val="0033CC"/>
                </a:solidFill>
              </a:rPr>
              <a:t> Integration (Slide 14).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117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# 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March 3-4, 2020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772116505"/>
              </p:ext>
            </p:extLst>
          </p:nvPr>
        </p:nvGraphicFramePr>
        <p:xfrm>
          <a:off x="88900" y="1092201"/>
          <a:ext cx="8885083" cy="5634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034">
                  <a:extLst>
                    <a:ext uri="{9D8B030D-6E8A-4147-A177-3AD203B41FA5}">
                      <a16:colId xmlns:a16="http://schemas.microsoft.com/office/drawing/2014/main" val="2620180793"/>
                    </a:ext>
                  </a:extLst>
                </a:gridCol>
                <a:gridCol w="3957166">
                  <a:extLst>
                    <a:ext uri="{9D8B030D-6E8A-4147-A177-3AD203B41FA5}">
                      <a16:colId xmlns:a16="http://schemas.microsoft.com/office/drawing/2014/main" val="368121616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99430196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126951268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3135257505"/>
                    </a:ext>
                  </a:extLst>
                </a:gridCol>
                <a:gridCol w="1315883">
                  <a:extLst>
                    <a:ext uri="{9D8B030D-6E8A-4147-A177-3AD203B41FA5}">
                      <a16:colId xmlns:a16="http://schemas.microsoft.com/office/drawing/2014/main" val="330889595"/>
                    </a:ext>
                  </a:extLst>
                </a:gridCol>
              </a:tblGrid>
              <a:tr h="33147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Description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Days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JLAB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ALATUS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SLAC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907857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Initial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Check of Installation: Equipment, Tools &amp; Utilities</a:t>
                      </a:r>
                    </a:p>
                    <a:p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- Wiring checks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5.0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1.0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POC + LEAD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595618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Final Loop Checks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Electrical synchronization of signals (from HMI to sensor/actuator)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Check good working of actuators: heater, valves (+ calibration), etc.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Check good working of sensor and calibrate if needed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Check emergency stop action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POC + LEAD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EE + ET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002499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Final Software check – Alarms, Trips and Interlocks</a:t>
                      </a:r>
                    </a:p>
                    <a:p>
                      <a:r>
                        <a:rPr lang="en-US" sz="1200" dirty="0" smtClean="0"/>
                        <a:t>- Check</a:t>
                      </a:r>
                      <a:r>
                        <a:rPr lang="en-US" sz="1200" baseline="0" dirty="0" smtClean="0"/>
                        <a:t> all the thresholds and simulate if possible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POC + LEAD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816515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Final Software check – Sequences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dirty="0" smtClean="0"/>
                        <a:t>Preliminary test of controller &amp; sequences (turbine, cool down, thermal shield etc.)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dirty="0" smtClean="0"/>
                        <a:t>Check of system interlocks</a:t>
                      </a:r>
                      <a:r>
                        <a:rPr lang="en-US" sz="1200" baseline="0" dirty="0" smtClean="0"/>
                        <a:t> and alarms (if some could not be tested at #250)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POC + LEAD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154623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340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Cold box start: Test &amp; tune sequences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dirty="0" smtClean="0"/>
                        <a:t>Cool Down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baseline="0" dirty="0" err="1" smtClean="0"/>
                        <a:t>Adsorber</a:t>
                      </a:r>
                      <a:r>
                        <a:rPr lang="en-US" sz="1200" baseline="0" dirty="0" smtClean="0"/>
                        <a:t> Regeneration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baseline="0" dirty="0" smtClean="0"/>
                        <a:t>Warm and Cold Shields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baseline="0" dirty="0" smtClean="0"/>
                        <a:t>Primary 4.5 K supply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baseline="0" dirty="0" smtClean="0"/>
                        <a:t>Calibration checks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dirty="0" smtClean="0"/>
                        <a:t>Shutdown</a:t>
                      </a:r>
                      <a:r>
                        <a:rPr lang="en-US" sz="1200" baseline="0" dirty="0" smtClean="0"/>
                        <a:t> checks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EE + SME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POC + LEAD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OPS</a:t>
                      </a:r>
                      <a:r>
                        <a:rPr lang="en-US" sz="1200" baseline="0" dirty="0" smtClean="0"/>
                        <a:t> + EE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093639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Performance Tests</a:t>
                      </a:r>
                    </a:p>
                    <a:p>
                      <a:r>
                        <a:rPr lang="en-US" sz="1200" dirty="0" smtClean="0"/>
                        <a:t>- Testing</a:t>
                      </a:r>
                      <a:r>
                        <a:rPr lang="en-US" sz="1200" baseline="0" dirty="0" smtClean="0"/>
                        <a:t> of 6 operating modes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POC + LEAD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OPS</a:t>
                      </a:r>
                      <a:r>
                        <a:rPr lang="en-US" sz="1200" baseline="0" dirty="0" smtClean="0"/>
                        <a:t> + SME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027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34575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E91A925118FE4FA277C2BFBC291332" ma:contentTypeVersion="11" ma:contentTypeDescription="Create a new document." ma:contentTypeScope="" ma:versionID="79046b07c074bc4ff8d52c79cbe6a797">
  <xsd:schema xmlns:xsd="http://www.w3.org/2001/XMLSchema" xmlns:xs="http://www.w3.org/2001/XMLSchema" xmlns:p="http://schemas.microsoft.com/office/2006/metadata/properties" xmlns:ns2="21472d40-09f0-44a7-9dcb-d638aadbfa31" targetNamespace="http://schemas.microsoft.com/office/2006/metadata/properties" ma:root="true" ma:fieldsID="367a321e30d0af435282c9c0024d4107" ns2:_="">
    <xsd:import namespace="21472d40-09f0-44a7-9dcb-d638aadbfa31"/>
    <xsd:element name="properties">
      <xsd:complexType>
        <xsd:sequence>
          <xsd:element name="documentManagement">
            <xsd:complexType>
              <xsd:all>
                <xsd:element ref="ns2:Plenary" minOccurs="0"/>
                <xsd:element ref="ns2:Breakou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472d40-09f0-44a7-9dcb-d638aadbfa31" elementFormDefault="qualified">
    <xsd:import namespace="http://schemas.microsoft.com/office/2006/documentManagement/types"/>
    <xsd:import namespace="http://schemas.microsoft.com/office/infopath/2007/PartnerControls"/>
    <xsd:element name="Plenary" ma:index="8" nillable="true" ma:displayName="Plenary" ma:list="{13d54d77-84b0-410e-8b98-b13f69219f04}" ma:internalName="Plenary" ma:showField="Title">
      <xsd:simpleType>
        <xsd:restriction base="dms:Lookup"/>
      </xsd:simpleType>
    </xsd:element>
    <xsd:element name="Breakout" ma:index="9" nillable="true" ma:displayName="Breakout" ma:list="{e385cd27-ca57-487d-a4d1-27625192f8e3}" ma:internalName="Breakout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lenary xmlns="21472d40-09f0-44a7-9dcb-d638aadbfa31" xsi:nil="true"/>
    <Breakout xmlns="21472d40-09f0-44a7-9dcb-d638aadbfa3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A237B8-4A05-4701-A041-A8D7675535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472d40-09f0-44a7-9dcb-d638aadbfa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1B16AA-9221-46AE-B700-523442ABDAB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1472d40-09f0-44a7-9dcb-d638aadbfa3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66693</TotalTime>
  <Words>427</Words>
  <Application>Microsoft Office PowerPoint</Application>
  <PresentationFormat>On-screen Show (4:3)</PresentationFormat>
  <Paragraphs>107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ＭＳ Ｐゴシック</vt:lpstr>
      <vt:lpstr>Arial</vt:lpstr>
      <vt:lpstr>Blank</vt:lpstr>
      <vt:lpstr>Homework - Clarification</vt:lpstr>
      <vt:lpstr>Homework # 1</vt:lpstr>
      <vt:lpstr>Interface HAZOP</vt:lpstr>
      <vt:lpstr>Control Philosophy</vt:lpstr>
      <vt:lpstr>Control Philosophy with PFD</vt:lpstr>
      <vt:lpstr>PLC Code</vt:lpstr>
      <vt:lpstr>Check Out - Results</vt:lpstr>
      <vt:lpstr>Homework # 4</vt:lpstr>
      <vt:lpstr>Slide # 14</vt:lpstr>
      <vt:lpstr>PowerPoint Presentation</vt:lpstr>
      <vt:lpstr>PowerPoint Presentation</vt:lpstr>
    </vt:vector>
  </TitlesOfParts>
  <Company>SLAC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LCLS-II ‘your title’</dc:title>
  <dc:creator>FACET</dc:creator>
  <cp:lastModifiedBy>Christine Fragapane</cp:lastModifiedBy>
  <cp:revision>2278</cp:revision>
  <cp:lastPrinted>2013-05-01T00:31:17Z</cp:lastPrinted>
  <dcterms:created xsi:type="dcterms:W3CDTF">2009-11-23T23:38:17Z</dcterms:created>
  <dcterms:modified xsi:type="dcterms:W3CDTF">2020-03-04T13:17:39Z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0x010100B9E91A925118FE4FA277C2BFBC291332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  <property fmtid="{D5CDD505-2E9C-101B-9397-08002B2CF9AE}" pid="7" name="Order">
    <vt:r8>3300</vt:r8>
  </property>
  <property fmtid="{D5CDD505-2E9C-101B-9397-08002B2CF9AE}" pid="8" name="xd_ProgID">
    <vt:lpwstr/>
  </property>
  <property fmtid="{D5CDD505-2E9C-101B-9397-08002B2CF9AE}" pid="9" name="_CopySource">
    <vt:lpwstr>https://slacspace.slac.stanford.edu/sites/reviews/lclsii/CD1DR_Dec2013/Presentations/LCLS-II_CD-1_Dir_Rev_PleneryBreakout_Template.pptx</vt:lpwstr>
  </property>
  <property fmtid="{D5CDD505-2E9C-101B-9397-08002B2CF9AE}" pid="10" name="TemplateUrl">
    <vt:lpwstr/>
  </property>
</Properties>
</file>