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16" r:id="rId2"/>
    <p:sldMasterId id="2147483729" r:id="rId3"/>
    <p:sldMasterId id="2147483676" r:id="rId4"/>
    <p:sldMasterId id="2147483743" r:id="rId5"/>
    <p:sldMasterId id="2147483756" r:id="rId6"/>
    <p:sldMasterId id="2147483770" r:id="rId7"/>
    <p:sldMasterId id="2147483784" r:id="rId8"/>
    <p:sldMasterId id="2147483798" r:id="rId9"/>
    <p:sldMasterId id="2147483812" r:id="rId10"/>
    <p:sldMasterId id="2147483826" r:id="rId11"/>
    <p:sldMasterId id="2147483854" r:id="rId12"/>
    <p:sldMasterId id="2147483868" r:id="rId13"/>
    <p:sldMasterId id="2147483871" r:id="rId14"/>
    <p:sldMasterId id="2147483874" r:id="rId15"/>
    <p:sldMasterId id="2147483879" r:id="rId16"/>
    <p:sldMasterId id="2147483893" r:id="rId17"/>
    <p:sldMasterId id="2147483908" r:id="rId18"/>
  </p:sldMasterIdLst>
  <p:notesMasterIdLst>
    <p:notesMasterId r:id="rId75"/>
  </p:notesMasterIdLst>
  <p:sldIdLst>
    <p:sldId id="520" r:id="rId19"/>
    <p:sldId id="338" r:id="rId20"/>
    <p:sldId id="434" r:id="rId21"/>
    <p:sldId id="435" r:id="rId22"/>
    <p:sldId id="521" r:id="rId23"/>
    <p:sldId id="473" r:id="rId24"/>
    <p:sldId id="558" r:id="rId25"/>
    <p:sldId id="472" r:id="rId26"/>
    <p:sldId id="474" r:id="rId27"/>
    <p:sldId id="522" r:id="rId28"/>
    <p:sldId id="449" r:id="rId29"/>
    <p:sldId id="450" r:id="rId30"/>
    <p:sldId id="464" r:id="rId31"/>
    <p:sldId id="463" r:id="rId32"/>
    <p:sldId id="555" r:id="rId33"/>
    <p:sldId id="523" r:id="rId34"/>
    <p:sldId id="524" r:id="rId35"/>
    <p:sldId id="554" r:id="rId36"/>
    <p:sldId id="476" r:id="rId37"/>
    <p:sldId id="477" r:id="rId38"/>
    <p:sldId id="525" r:id="rId39"/>
    <p:sldId id="526" r:id="rId40"/>
    <p:sldId id="466" r:id="rId41"/>
    <p:sldId id="467" r:id="rId42"/>
    <p:sldId id="528" r:id="rId43"/>
    <p:sldId id="529" r:id="rId44"/>
    <p:sldId id="557" r:id="rId45"/>
    <p:sldId id="556" r:id="rId46"/>
    <p:sldId id="483" r:id="rId47"/>
    <p:sldId id="530" r:id="rId48"/>
    <p:sldId id="531" r:id="rId49"/>
    <p:sldId id="532" r:id="rId50"/>
    <p:sldId id="533" r:id="rId51"/>
    <p:sldId id="534" r:id="rId52"/>
    <p:sldId id="559" r:id="rId53"/>
    <p:sldId id="560" r:id="rId54"/>
    <p:sldId id="561" r:id="rId55"/>
    <p:sldId id="535" r:id="rId56"/>
    <p:sldId id="536" r:id="rId57"/>
    <p:sldId id="486" r:id="rId58"/>
    <p:sldId id="538" r:id="rId59"/>
    <p:sldId id="539" r:id="rId60"/>
    <p:sldId id="540" r:id="rId61"/>
    <p:sldId id="541" r:id="rId62"/>
    <p:sldId id="543" r:id="rId63"/>
    <p:sldId id="544" r:id="rId64"/>
    <p:sldId id="542" r:id="rId65"/>
    <p:sldId id="551" r:id="rId66"/>
    <p:sldId id="545" r:id="rId67"/>
    <p:sldId id="546" r:id="rId68"/>
    <p:sldId id="547" r:id="rId69"/>
    <p:sldId id="548" r:id="rId70"/>
    <p:sldId id="549" r:id="rId71"/>
    <p:sldId id="550" r:id="rId72"/>
    <p:sldId id="552" r:id="rId73"/>
    <p:sldId id="553" r:id="rId74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FFFF"/>
    <a:srgbClr val="66FFFF"/>
    <a:srgbClr val="65FAF7"/>
    <a:srgbClr val="FFFF00"/>
    <a:srgbClr val="FF0000"/>
    <a:srgbClr val="FFFF99"/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1" autoAdjust="0"/>
    <p:restoredTop sz="94170" autoAdjust="0"/>
  </p:normalViewPr>
  <p:slideViewPr>
    <p:cSldViewPr>
      <p:cViewPr varScale="1">
        <p:scale>
          <a:sx n="66" d="100"/>
          <a:sy n="66" d="100"/>
        </p:scale>
        <p:origin x="-3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42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33B62CB-550E-4F7B-B33C-16F234712C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229697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3B62CB-550E-4F7B-B33C-16F234712C94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3660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fld id="{DE7C8D5B-8733-4A03-A1E9-ACA993B54CAB}" type="slidenum">
              <a:rPr lang="en-US" altLang="zh-CN" sz="1200" b="0" u="none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45</a:t>
            </a:fld>
            <a:endParaRPr lang="en-US" altLang="zh-CN" sz="1200" b="0" u="none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2953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4D1F2-A9D0-4ADC-BBAD-9AF59342E05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3603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3465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0613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5907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6774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50681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6533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5749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6597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1913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50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July 4, 2012</a:t>
            </a: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Hai-Bo Li (IHEP)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DBC4D-B1DA-4DCA-84AA-C12CE2A58F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7609891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8321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96590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6979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2734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6594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1166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9323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6798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3427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90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July 4, 2012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Hai-Bo Li (IHEP)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FFC60-6178-48CB-9C26-B7A30D5528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0604334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251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9293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0051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5887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8885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8837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0308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2672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020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785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July 4, 2012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Hai-Bo Li (IHEP)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B50D-8E04-471D-9346-8F81F17B04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2915144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1973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8644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2203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577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8282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7927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7598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7005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9656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4D1F2-A9D0-4ADC-BBAD-9AF59342E05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794660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8296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3694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6879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9409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3882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542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5159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4916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1081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917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263184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363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5038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44675"/>
            <a:ext cx="9144000" cy="1470025"/>
          </a:xfrm>
          <a:solidFill>
            <a:srgbClr val="0000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 altLang="zh-CN"/>
              <a:t>5/31/12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Meson2012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820A7C1-2F3B-4976-81F1-75BD31D7CC2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7806783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395288" y="6381750"/>
            <a:ext cx="84248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l" defTabSz="457200">
              <a:defRPr/>
            </a:pPr>
            <a:endParaRPr lang="zh-CN" altLang="en-US" sz="18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0190"/>
            <a:ext cx="8229600" cy="5085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69023"/>
            <a:ext cx="8229600" cy="741359"/>
          </a:xfrm>
          <a:solidFill>
            <a:srgbClr val="0000FF"/>
          </a:solidFill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endParaRPr lang="en-US" altLang="zh-CN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prstClr val="black"/>
                </a:solidFill>
              </a:rPr>
              <a:t>5/31/12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Meson2012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01DDFA-6F40-44BA-BFF9-9541AB2865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9851158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F5804-7B7E-4971-8603-EA2142D0DB9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0410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CE347-E301-478C-AE70-1BF3EC4558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3994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44675"/>
            <a:ext cx="9144000" cy="1470025"/>
          </a:xfrm>
          <a:solidFill>
            <a:srgbClr val="0000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 altLang="zh-CN"/>
              <a:t>5/31/12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Meson2012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820A7C1-2F3B-4976-81F1-75BD31D7CC2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8987568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395288" y="6381750"/>
            <a:ext cx="84248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l" defTabSz="457200">
              <a:defRPr/>
            </a:pPr>
            <a:endParaRPr lang="zh-CN" altLang="en-US" sz="18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0190"/>
            <a:ext cx="8229600" cy="5085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69023"/>
            <a:ext cx="8229600" cy="741359"/>
          </a:xfrm>
          <a:solidFill>
            <a:srgbClr val="0000FF"/>
          </a:solidFill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endParaRPr lang="en-US" altLang="zh-CN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prstClr val="black"/>
                </a:solidFill>
              </a:rPr>
              <a:t>5/31/12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Meson2012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01DDFA-6F40-44BA-BFF9-9541AB2865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5122663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44675"/>
            <a:ext cx="9144000" cy="1470025"/>
          </a:xfrm>
          <a:solidFill>
            <a:srgbClr val="0000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 altLang="zh-CN"/>
              <a:t>5/31/12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Meson2012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820A7C1-2F3B-4976-81F1-75BD31D7CC2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127153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395288" y="6381750"/>
            <a:ext cx="84248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l" defTabSz="457200">
              <a:defRPr/>
            </a:pPr>
            <a:endParaRPr lang="zh-CN" altLang="en-US" sz="18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0190"/>
            <a:ext cx="8229600" cy="5085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69023"/>
            <a:ext cx="8229600" cy="741359"/>
          </a:xfrm>
          <a:solidFill>
            <a:srgbClr val="0000FF"/>
          </a:solidFill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endParaRPr lang="en-US" altLang="zh-CN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prstClr val="black"/>
                </a:solidFill>
              </a:rPr>
              <a:t>5/31/12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Meson2012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01DDFA-6F40-44BA-BFF9-9541AB2865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798026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1579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E1EA4-FE6D-4DC2-9A77-31DEB20657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51317516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3048000"/>
            <a:ext cx="8229600" cy="4495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53FC1-7B31-46C6-9375-6712EFA1882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25697545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6741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1882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7298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8740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3145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5459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7540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07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591913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1517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8837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1936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2782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5498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8228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4D1F2-A9D0-4ADC-BBAD-9AF59342E05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505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CE347-E301-478C-AE70-1BF3EC4558F7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771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39309-29B3-40C8-A27C-CC76608C83B9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88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F5804-7B7E-4971-8603-EA2142D0DB9A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920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602273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332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July 4, 2012</a:t>
            </a: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/>
                </a:solidFill>
              </a:rPr>
              <a:t>Hai-Bo Li (IHEP)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75797-46EF-4B3C-9758-AB0A1871E437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2691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July 4, 2012</a:t>
            </a: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/>
                </a:solidFill>
              </a:rPr>
              <a:t>Hai-Bo Li (IHEP)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4CDD1-F64A-493F-A3C0-33AEE65E9D0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6955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July 4, 2012</a:t>
            </a: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/>
                </a:solidFill>
              </a:rPr>
              <a:t>Hai-Bo Li (IHEP)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87C0E-A42B-4E3D-B271-D7F441C963C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640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4D1F2-A9D0-4ADC-BBAD-9AF59342E05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325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July 4, 2012</a:t>
            </a: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/>
                </a:solidFill>
              </a:rPr>
              <a:t>Hai-Bo Li (IHEP)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DBC4D-B1DA-4DCA-84AA-C12CE2A58F4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2491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July 4, 2012</a:t>
            </a: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/>
                </a:solidFill>
              </a:rPr>
              <a:t>Hai-Bo Li (IHEP)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FFC60-6178-48CB-9C26-B7A30D55281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25914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July 4, 2012</a:t>
            </a: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/>
                </a:solidFill>
              </a:rPr>
              <a:t>Hai-Bo Li (IHEP)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B50D-8E04-471D-9346-8F81F17B04B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9231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4D1F2-A9D0-4ADC-BBAD-9AF59342E05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576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70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199135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925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8138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0799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0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90261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39584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4385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55352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8703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95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4D1F2-A9D0-4ADC-BBAD-9AF59342E05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480698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199641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4062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466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85948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255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4909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869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678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265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29376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73200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1929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CE347-E301-478C-AE70-1BF3EC4558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3994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7694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0113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0929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562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1331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13779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82301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B34ED-74D9-4526-A2DE-3DAF70F971D1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98195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6D64A-969D-491D-8096-96E49C0E1614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9CF94-3BF5-44CD-AC2F-6CD420B539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089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8A369-BC2F-45C4-AF37-1D3EA5954505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E345E-7E65-4163-8899-4E3DAF1238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459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39309-29B3-40C8-A27C-CC76608C83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56093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49B51-0D87-443B-B86E-2BC0B5ED6EE0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3FDB2-D8CB-4BC5-8CC4-2AB8828C6F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7635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049E4-3E50-4071-BF9D-E4C1F6F2D8D0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8627-4C9D-466B-A1B0-8F733E678A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66458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E3E68-5A30-48A3-A9A6-A9F1B514180B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6621B-11A4-44E6-8ADD-5CE766909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1946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254A4-E1EB-487E-A115-44011A1C2DFE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6F612-2A10-46A8-A98E-815020CEDF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3208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8160C-2D98-4A9F-A47A-AE91F6565D41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6A52A-4D53-4CF1-999F-5EBCE6CBEF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0948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9D921-4BC8-4868-B42A-607E1609C9F2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61796-6352-4205-83D9-3F0F20EABC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26957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CDFCA-77B4-4CB2-8F06-8060F34C85D6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4960-BA16-4AA3-87FE-D890280165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89316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AD370-9998-4C82-8DE6-FF79286A050A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3B3D0-7AE7-432C-8121-0A98E33F71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81283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4A59-289F-4463-A8E9-BBED786B48FB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B4D1F-333F-40FF-A084-07162261ED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1774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T背景副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3" t="7797"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71472" y="1714488"/>
            <a:ext cx="7772400" cy="2090735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44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9BEAD167-303B-4FA9-A835-00E3CCAB27F7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049B6599-4BCC-4E90-8BB1-1DC8E09B37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7797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F5804-7B7E-4971-8603-EA2142D0DB9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0410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500" b="0" baseline="0" dirty="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buClr>
                <a:srgbClr val="00B0F0"/>
              </a:buClr>
              <a:buSzPct val="80000"/>
              <a:buFont typeface="Wingdings" pitchFamily="2" charset="2"/>
              <a:buChar char="n"/>
              <a:defRPr b="0">
                <a:solidFill>
                  <a:srgbClr val="002060"/>
                </a:solidFill>
                <a:latin typeface="+mn-ea"/>
                <a:ea typeface="+mn-ea"/>
              </a:defRPr>
            </a:lvl1pPr>
            <a:lvl2pPr algn="l">
              <a:buClr>
                <a:srgbClr val="00B050"/>
              </a:buClr>
              <a:buSzPct val="80000"/>
              <a:defRPr b="0" baseline="0">
                <a:solidFill>
                  <a:srgbClr val="0070C0"/>
                </a:solidFill>
                <a:latin typeface="+mn-ea"/>
                <a:ea typeface="+mn-ea"/>
              </a:defRPr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3AA86B13-F311-4B4D-84B6-3304DC7F065F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B1783E65-15A9-41E8-BB83-59E35C004C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50816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423F47FA-ACF0-4668-95BC-94F52508AE4D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326DB904-ED29-4E0C-97AB-119D33A80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0712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6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FBFD8861-F0D9-4C9C-B532-A6C9C0F94B5D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628A3AED-8C87-4394-88F5-A5CA56201A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78022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/>
          <a:lstStyle>
            <a:lvl1pPr>
              <a:defRPr lang="zh-CN" altLang="en-US" sz="36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5B60F1B1-D519-481C-8305-0FEF048D3DB1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AAE96CF6-64F8-4F1B-9D7C-437F4AD26D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48307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BDAA241B-5EC6-479E-B291-903A60637A55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8B320CAD-DFBC-410F-A91D-908A912FE6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2865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D1E107BB-BEBE-4672-A00C-C72BF7365406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55813CB9-FA53-4EBC-8F57-B1CE0D2113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54618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6339E89E-1863-45FB-94C1-F1732FFADEED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D4A99DE3-784E-41B9-AAB7-FB26D76E0B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83123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C7B6BF08-90AD-4823-981C-8787FE2414DF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665F78EA-331F-4077-89AB-5457F1B73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702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5B6BB374-795F-4294-93F0-B4E0EB2DBFBC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14693A26-ADC1-413D-9E7D-B4B0BED380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1030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62500D03-C70D-4F29-9132-6AD9BB86B4B8}" type="datetime1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ea typeface="楷体_GB2312" pitchFamily="49" charset="-122"/>
              </a:defRPr>
            </a:lvl1pPr>
          </a:lstStyle>
          <a:p>
            <a:pPr>
              <a:defRPr/>
            </a:pPr>
            <a:fld id="{AD45C57B-5A59-4630-80B2-0C3C443885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5069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5269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8366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3276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125538"/>
            <a:ext cx="4038600" cy="25876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865563"/>
            <a:ext cx="4038600" cy="25876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9769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558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05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327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421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2816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01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4240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2454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13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July 4, 2012</a:t>
            </a: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Hai-Bo Li (IHEP)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75797-46EF-4B3C-9758-AB0A1871E4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4067218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1446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374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4036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0359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3605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1241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048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718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042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8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July 4, 2012</a:t>
            </a: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Hai-Bo Li (IHEP)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4CDD1-F64A-493F-A3C0-33AEE65E9D0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1053236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9557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724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3464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5408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6457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0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185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D9EF-DE4A-47E1-B8B4-58F2E3995DB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1217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054C-0D53-4BDD-BD88-91FBF52B7E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1684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9A9A-9AAE-4328-8B3E-1E4D547946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41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July 4, 2012</a:t>
            </a: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Hai-Bo Li (IHEP)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87C0E-A42B-4E3D-B271-D7F441C963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13658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2F8F-0CA5-4F39-8897-B7984AB59B1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892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B61-6C9F-424E-9B1E-FC7E0F343E2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4559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4E3A-4BBE-4C11-92DF-4C0DF5096DB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2351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B494-F855-47D6-86CC-90F99A604C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888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B5A-E3B0-46A0-A9AE-1DCB1190B52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4245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56F1-BF3A-4014-B901-362DB13B30F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3677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C867-5EE9-4522-90A0-D450EFF852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6507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A51-0CEB-431A-B83D-64C7562F8F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8/6/2011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3589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57A-667B-4B1A-BD68-79E1A91BD0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D08EB-5C98-4944-B95D-A52E664AF2B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618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3A804-03AE-4E8F-8733-354FC3B0A3F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E51C-1F54-4E34-9DCC-371B2EB4094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300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14D1F2-A9D0-4ADC-BBAD-9AF59342E0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5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42" r:id="rId10"/>
    <p:sldLayoutId id="2147483698" r:id="rId11"/>
    <p:sldLayoutId id="2147483699" r:id="rId12"/>
    <p:sldLayoutId id="2147483700" r:id="rId13"/>
    <p:sldLayoutId id="2147483741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39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93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94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宋体" charset="-122"/>
              </a:defRPr>
            </a:lvl1pPr>
          </a:lstStyle>
          <a:p>
            <a:pPr algn="l" defTabSz="457200"/>
            <a:r>
              <a:rPr lang="en-US" altLang="zh-CN">
                <a:solidFill>
                  <a:prstClr val="black"/>
                </a:solidFill>
              </a:rPr>
              <a:t>5/31/12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r>
              <a:rPr lang="en-US"/>
              <a:t>Meson2012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defTabSz="457200">
              <a:defRPr/>
            </a:pPr>
            <a:fld id="{B99C9F67-343C-4C7D-AD5F-E06F95CA7724}" type="slidenum">
              <a:rPr lang="en-US" altLang="zh-CN">
                <a:ea typeface="MS PGothic" pitchFamily="34" charset="-128"/>
              </a:rPr>
              <a:pPr defTabSz="457200">
                <a:defRPr/>
              </a:pPr>
              <a:t>‹#›</a:t>
            </a:fld>
            <a:endParaRPr lang="en-US" altLang="zh-CN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26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922" r:id="rId3"/>
    <p:sldLayoutId id="2147483923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宋体" charset="-122"/>
              </a:defRPr>
            </a:lvl1pPr>
          </a:lstStyle>
          <a:p>
            <a:pPr algn="l" defTabSz="457200"/>
            <a:r>
              <a:rPr lang="en-US" altLang="zh-CN">
                <a:solidFill>
                  <a:prstClr val="black"/>
                </a:solidFill>
              </a:rPr>
              <a:t>5/31/12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r>
              <a:rPr lang="en-US"/>
              <a:t>Meson2012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defTabSz="457200">
              <a:defRPr/>
            </a:pPr>
            <a:fld id="{B99C9F67-343C-4C7D-AD5F-E06F95CA7724}" type="slidenum">
              <a:rPr lang="en-US" altLang="zh-CN">
                <a:ea typeface="MS PGothic" pitchFamily="34" charset="-128"/>
              </a:rPr>
              <a:pPr defTabSz="457200">
                <a:defRPr/>
              </a:pPr>
              <a:t>‹#›</a:t>
            </a:fld>
            <a:endParaRPr lang="en-US" altLang="zh-CN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33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宋体" charset="-122"/>
              </a:defRPr>
            </a:lvl1pPr>
          </a:lstStyle>
          <a:p>
            <a:pPr algn="l" defTabSz="457200"/>
            <a:r>
              <a:rPr lang="en-US" altLang="zh-CN">
                <a:solidFill>
                  <a:prstClr val="black"/>
                </a:solidFill>
              </a:rPr>
              <a:t>5/31/12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r>
              <a:rPr lang="en-US"/>
              <a:t>Meson2012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defTabSz="457200">
              <a:defRPr/>
            </a:pPr>
            <a:fld id="{B99C9F67-343C-4C7D-AD5F-E06F95CA7724}" type="slidenum">
              <a:rPr lang="en-US" altLang="zh-CN">
                <a:ea typeface="MS PGothic" pitchFamily="34" charset="-128"/>
              </a:rPr>
              <a:pPr defTabSz="457200">
                <a:defRPr/>
              </a:pPr>
              <a:t>‹#›</a:t>
            </a:fld>
            <a:endParaRPr lang="en-US" altLang="zh-CN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25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3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14D1F2-A9D0-4ADC-BBAD-9AF59342E05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97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98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EBEC2-703E-4362-96B8-84086A2FE119}" type="datetimeFigureOut">
              <a:rPr lang="zh-CN" altLang="en-US" smtClean="0"/>
              <a:pPr/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2412F-72F1-4138-A546-8EE761FF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3269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B7A5F-FC4D-4F3D-B255-2ECA1286C9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0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498DF1-A47D-4D3B-ACE6-8E83A16AB044}" type="datetimeFigureOut">
              <a:rPr lang="zh-CN" altLang="en-US"/>
              <a:pPr>
                <a:defRPr/>
              </a:pPr>
              <a:t>2011-8-6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D192CA-160E-44BE-80B0-9AD39B2086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4" descr="PPT背景副本-窄3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2938" y="44450"/>
            <a:ext cx="804386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7313"/>
            <a:ext cx="82296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Verdana"/>
                <a:ea typeface="微软雅黑"/>
              </a:defRPr>
            </a:lvl1pPr>
          </a:lstStyle>
          <a:p>
            <a:pPr algn="l">
              <a:defRPr/>
            </a:pPr>
            <a:fld id="{23E51C4A-8FB7-4029-881C-4BCAA1EE5415}" type="datetime1">
              <a:rPr lang="zh-CN" altLang="en-US"/>
              <a:pPr algn="l">
                <a:defRPr/>
              </a:pPr>
              <a:t>2011-8-6</a:t>
            </a:fld>
            <a:endParaRPr lang="zh-CN" altLang="en-US"/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Verdana"/>
                <a:ea typeface="微软雅黑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48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Verdana"/>
                <a:ea typeface="微软雅黑"/>
              </a:defRPr>
            </a:lvl1pPr>
          </a:lstStyle>
          <a:p>
            <a:pPr>
              <a:defRPr/>
            </a:pPr>
            <a:fld id="{F3AC1D2F-14C5-4B15-B05C-D11490E3F5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6651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ea typeface="微软雅黑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华文中宋" pitchFamily="2" charset="-122"/>
        </a:defRPr>
      </a:lvl9pPr>
    </p:titleStyle>
    <p:bodyStyle>
      <a:lvl1pPr marL="342900" indent="-342900" algn="just" rtl="0" eaLnBrk="0" fontAlgn="base" hangingPunct="0">
        <a:lnSpc>
          <a:spcPct val="120000"/>
        </a:lnSpc>
        <a:spcBef>
          <a:spcPct val="20000"/>
        </a:spcBef>
        <a:spcAft>
          <a:spcPct val="20000"/>
        </a:spcAft>
        <a:buClr>
          <a:srgbClr val="FF0000"/>
        </a:buClr>
        <a:buSzPct val="90000"/>
        <a:buFont typeface="Wingdings" pitchFamily="2" charset="2"/>
        <a:buChar char="n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l"/>
        <a:defRPr sz="2400" b="1">
          <a:solidFill>
            <a:srgbClr val="0000FF"/>
          </a:solidFill>
          <a:latin typeface="+mn-lt"/>
          <a:ea typeface="+mn-ea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charset="-122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charset="-122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5pPr>
      <a:lvl6pPr marL="25146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6pPr>
      <a:lvl7pPr marL="29718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7pPr>
      <a:lvl8pPr marL="34290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8pPr>
      <a:lvl9pPr marL="38862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56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01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87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021EE9-5239-4483-A522-8B939A3D4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1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4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5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5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5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53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5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0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4.emf"/><Relationship Id="rId5" Type="http://schemas.openxmlformats.org/officeDocument/2006/relationships/image" Target="../media/image93.wmf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c.stanford.edu/spires/find/wwwhepau/wwwscan?rawcmd=fin+%22Yu,%20Jie-Sheng%22" TargetMode="External"/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55.xml"/><Relationship Id="rId6" Type="http://schemas.openxmlformats.org/officeDocument/2006/relationships/hyperlink" Target="http://www.slac.stanford.edu/spires/find/wwwhepau/wwwscan?rawcmd=fin+%22zhao,%20qiang%22" TargetMode="External"/><Relationship Id="rId5" Type="http://schemas.openxmlformats.org/officeDocument/2006/relationships/hyperlink" Target="http://www.slac.stanford.edu/spires/find/wwwhepau/wwwscan?rawcmd=fin+%22Liu,%20Xiang%22" TargetMode="External"/><Relationship Id="rId4" Type="http://schemas.openxmlformats.org/officeDocument/2006/relationships/hyperlink" Target="http://www.slac.stanford.edu/spires/find/wwwhepau/wwwscan?rawcmd=fin+%22Sun,%20Zhi-Feng%22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15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9.png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16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0.png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2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1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6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6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150.wmf"/><Relationship Id="rId4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8"/>
          <p:cNvSpPr>
            <a:spLocks noGrp="1" noRot="1" noChangeArrowheads="1"/>
          </p:cNvSpPr>
          <p:nvPr>
            <p:ph type="subTitle" idx="1"/>
          </p:nvPr>
        </p:nvSpPr>
        <p:spPr>
          <a:xfrm>
            <a:off x="179512" y="2277669"/>
            <a:ext cx="8856984" cy="4580331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sz="4800" dirty="0" smtClean="0"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4000" dirty="0" err="1" smtClean="0">
                <a:latin typeface="Comic Sans MS" pitchFamily="66" charset="0"/>
                <a:ea typeface="楷体_GB2312" pitchFamily="49" charset="-122"/>
              </a:rPr>
              <a:t>Shuangshi</a:t>
            </a:r>
            <a:r>
              <a:rPr lang="en-US" altLang="zh-CN" sz="4000" dirty="0" smtClean="0">
                <a:latin typeface="Comic Sans MS" pitchFamily="66" charset="0"/>
                <a:ea typeface="楷体_GB2312" pitchFamily="49" charset="-122"/>
              </a:rPr>
              <a:t> Fang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400" dirty="0" smtClean="0">
                <a:latin typeface="Comic Sans MS" pitchFamily="66" charset="0"/>
                <a:ea typeface="楷体_GB2312" pitchFamily="49" charset="-122"/>
              </a:rPr>
              <a:t>(for the BESIII Collaboration )</a:t>
            </a:r>
            <a:endParaRPr lang="zh-CN" altLang="en-US" sz="2400" dirty="0" smtClean="0">
              <a:latin typeface="Comic Sans MS" pitchFamily="66" charset="0"/>
              <a:ea typeface="楷体_GB2312" pitchFamily="49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4000" dirty="0" smtClean="0"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80000"/>
              </a:lnSpc>
            </a:pPr>
            <a:endParaRPr lang="zh-CN" altLang="en-US" sz="4000" dirty="0" smtClean="0"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dirty="0" smtClean="0">
                <a:latin typeface="Helvetica" pitchFamily="34" charset="0"/>
                <a:ea typeface="楷体_GB2312" pitchFamily="49" charset="-122"/>
              </a:rPr>
              <a:t>Institute of High Energy Physics</a:t>
            </a:r>
            <a:endParaRPr lang="zh-CN" altLang="en-US" sz="2000" dirty="0" smtClean="0">
              <a:latin typeface="Helvetica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 dirty="0">
              <a:solidFill>
                <a:srgbClr val="006699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The 7</a:t>
            </a:r>
            <a:r>
              <a:rPr lang="en-US" altLang="zh-CN" sz="2400" baseline="30000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th</a:t>
            </a:r>
            <a:r>
              <a:rPr lang="en-US" altLang="zh-CN" sz="2400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International Chiral Dynamics Workshop,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August 6-10, 2012, Jefferson Lab, USA</a:t>
            </a:r>
            <a:endParaRPr lang="zh-CN" altLang="en-US" sz="2400" dirty="0" smtClean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 smtClean="0">
              <a:solidFill>
                <a:schemeClr val="hlink"/>
              </a:solidFill>
              <a:latin typeface="Times" pitchFamily="18" charset="0"/>
            </a:endParaRPr>
          </a:p>
        </p:txBody>
      </p:sp>
      <p:graphicFrame>
        <p:nvGraphicFramePr>
          <p:cNvPr id="44036" name="Object 1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88262" name="Equation" r:id="rId3" imgW="114151" imgH="215619" progId="Equation.3">
              <p:embed/>
            </p:oleObj>
          </a:graphicData>
        </a:graphic>
      </p:graphicFrame>
      <p:graphicFrame>
        <p:nvGraphicFramePr>
          <p:cNvPr id="44037" name="Object 1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88263" name="Equation" r:id="rId4" imgW="114151" imgH="215619" progId="Equation.3">
              <p:embed/>
            </p:oleObj>
          </a:graphicData>
        </a:graphic>
      </p:graphicFrame>
      <p:graphicFrame>
        <p:nvGraphicFramePr>
          <p:cNvPr id="44038" name="Object 1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88264" name="Equation" r:id="rId5" imgW="114151" imgH="215619" progId="Equation.3">
              <p:embed/>
            </p:oleObj>
          </a:graphicData>
        </a:graphic>
      </p:graphicFrame>
      <p:graphicFrame>
        <p:nvGraphicFramePr>
          <p:cNvPr id="44039" name="Object 1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88265" name="Equation" r:id="rId6" imgW="114151" imgH="215619" progId="Equation.3">
              <p:embed/>
            </p:oleObj>
          </a:graphicData>
        </a:graphic>
      </p:graphicFrame>
      <p:pic>
        <p:nvPicPr>
          <p:cNvPr id="44040" name="Picture 6" descr="C:\Documents and Settings\dy\桌面\猪头\音乐\93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3016"/>
            <a:ext cx="176688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55576" y="260648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EECE1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sym typeface="Symbol" pitchFamily="18" charset="2"/>
              </a:rPr>
              <a:t>Highlights from BESIII</a:t>
            </a:r>
          </a:p>
        </p:txBody>
      </p:sp>
    </p:spTree>
    <p:extLst>
      <p:ext uri="{BB962C8B-B14F-4D97-AF65-F5344CB8AC3E}">
        <p14:creationId xmlns:p14="http://schemas.microsoft.com/office/powerpoint/2010/main" xmlns="" val="40229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2891" y="44624"/>
            <a:ext cx="5007421" cy="738286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latin typeface="Comic Sans MS" pitchFamily="66" charset="0"/>
                <a:sym typeface="Symbol" pitchFamily="18" charset="2"/>
              </a:rPr>
              <a:t>Mass and width of </a:t>
            </a:r>
            <a:r>
              <a:rPr lang="en-US" altLang="zh-CN" sz="3200" b="1" baseline="-25000" dirty="0" smtClean="0">
                <a:latin typeface="Times New Roman" pitchFamily="18" charset="0"/>
              </a:rPr>
              <a:t>c</a:t>
            </a:r>
            <a:r>
              <a:rPr lang="en-US" altLang="zh-CN" sz="3200" b="1" dirty="0" smtClean="0">
                <a:latin typeface="Times New Roman" pitchFamily="18" charset="0"/>
              </a:rPr>
              <a:t>(1S) 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>
              <a:xfrm>
                <a:off x="0" y="765174"/>
                <a:ext cx="9144000" cy="60482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altLang="zh-CN" sz="2200" dirty="0" smtClean="0">
                    <a:solidFill>
                      <a:prstClr val="black"/>
                    </a:solidFill>
                    <a:latin typeface="Times New Roman" pitchFamily="18" charset="0"/>
                  </a:rPr>
                  <a:t>Ground state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dirty="0">
                        <a:solidFill>
                          <a:prstClr val="black"/>
                        </a:solidFill>
                        <a:latin typeface="Cambria Math"/>
                      </a:rPr>
                      <m:t>c</m:t>
                    </m:r>
                    <m:bar>
                      <m:barPr>
                        <m:pos m:val="top"/>
                        <m:ctrlPr>
                          <a:rPr lang="en-US" altLang="zh-CN" sz="2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altLang="zh-CN" sz="2200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c</m:t>
                        </m:r>
                      </m:e>
                    </m:bar>
                  </m:oMath>
                </a14:m>
                <a:r>
                  <a:rPr lang="en-US" altLang="zh-CN" sz="2200" dirty="0" smtClean="0">
                    <a:solidFill>
                      <a:prstClr val="black"/>
                    </a:solidFill>
                    <a:latin typeface="Times New Roman" pitchFamily="18" charset="0"/>
                  </a:rPr>
                  <a:t> system, but its properties are not well known:</a:t>
                </a:r>
              </a:p>
              <a:p>
                <a:pPr marL="0" indent="0" fontAlgn="auto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itchFamily="34" charset="0"/>
                  <a:buNone/>
                </a:pPr>
                <a:r>
                  <a:rPr lang="en-US" altLang="zh-CN" sz="2000" dirty="0" smtClean="0">
                    <a:solidFill>
                      <a:prstClr val="black"/>
                    </a:solidFill>
                  </a:rPr>
                  <a:t/>
                </a:r>
                <a:r>
                  <a:rPr lang="en-US" altLang="zh-CN" sz="2000" dirty="0" smtClean="0">
                    <a:solidFill>
                      <a:prstClr val="black"/>
                    </a:solidFill>
                    <a:latin typeface="Comic Sans MS" pitchFamily="66" charset="0"/>
                  </a:rPr>
                  <a:t>J</a:t>
                </a:r>
                <a:r>
                  <a:rPr lang="en-US" altLang="zh-CN" sz="2000" dirty="0" smtClean="0">
                    <a:solidFill>
                      <a:prstClr val="black"/>
                    </a:solidFill>
                  </a:rPr>
                  <a:t>/</a:t>
                </a:r>
                <a:r>
                  <a:rPr lang="en-US" altLang="zh-CN" sz="2000" dirty="0" smtClean="0">
                    <a:solidFill>
                      <a:prstClr val="black"/>
                    </a:solidFill>
                    <a:latin typeface="Symbol" pitchFamily="18" charset="2"/>
                  </a:rPr>
                  <a:t>y</a:t>
                </a:r>
                <a:r>
                  <a:rPr lang="en-US" altLang="zh-CN" sz="2000" dirty="0" smtClean="0">
                    <a:solidFill>
                      <a:prstClr val="black"/>
                    </a:solidFill>
                  </a:rPr>
                  <a:t/>
                </a:r>
                <a:r>
                  <a:rPr lang="en-US" altLang="zh-CN" sz="2000" dirty="0" err="1" smtClean="0">
                    <a:solidFill>
                      <a:prstClr val="black"/>
                    </a:solidFill>
                    <a:latin typeface="Times New Roman" pitchFamily="18" charset="0"/>
                  </a:rPr>
                  <a:t>radiative</a:t>
                </a:r>
                <a:r>
                  <a:rPr lang="en-US" altLang="zh-CN" sz="2000" dirty="0" smtClean="0">
                    <a:solidFill>
                      <a:prstClr val="black"/>
                    </a:solidFill>
                    <a:latin typeface="Times New Roman" pitchFamily="18" charset="0"/>
                  </a:rPr>
                  <a:t> transition:</a:t>
                </a:r>
                <a:r>
                  <a:rPr lang="en-US" altLang="zh-CN" sz="2000" dirty="0" smtClean="0">
                    <a:solidFill>
                      <a:prstClr val="black"/>
                    </a:solidFill>
                  </a:rPr>
                  <a:t/>
                </a: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M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altLang="zh-CN" sz="2000" dirty="0" smtClean="0">
                    <a:solidFill>
                      <a:srgbClr val="0000FF"/>
                    </a:solidFill>
                  </a:rPr>
                  <a:t> 2978.0MeV/</a:t>
                </a:r>
                <a:r>
                  <a:rPr lang="en-US" altLang="zh-CN" sz="2000" i="1" dirty="0" smtClean="0">
                    <a:solidFill>
                      <a:srgbClr val="0000FF"/>
                    </a:solidFill>
                  </a:rPr>
                  <a:t>c</a:t>
                </a:r>
                <a:r>
                  <a:rPr lang="en-US" altLang="zh-CN" sz="2000" i="1" baseline="30000" dirty="0" smtClean="0">
                    <a:solidFill>
                      <a:srgbClr val="0000FF"/>
                    </a:solidFill>
                  </a:rPr>
                  <a:t>2</a:t>
                </a:r>
                <a:r>
                  <a:rPr lang="en-US" altLang="zh-CN" sz="2000" dirty="0" smtClean="0">
                    <a:solidFill>
                      <a:prstClr val="black"/>
                    </a:solidFill>
                  </a:rPr>
                  <a:t>,              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latin typeface="Symbol" pitchFamily="18" charset="2"/>
                  </a:rPr>
                  <a:t>G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altLang="zh-CN" sz="2000" dirty="0" smtClean="0">
                    <a:solidFill>
                      <a:srgbClr val="0000FF"/>
                    </a:solidFill>
                  </a:rPr>
                  <a:t> 10MeV</a:t>
                </a:r>
                <a:endParaRPr lang="en-US" altLang="zh-CN" sz="2000" dirty="0" smtClean="0">
                  <a:solidFill>
                    <a:prstClr val="black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r>
                  <a:rPr lang="en-US" altLang="zh-CN" sz="2000" dirty="0" smtClean="0">
                    <a:solidFill>
                      <a:prstClr val="black"/>
                    </a:solidFill>
                  </a:rPr>
                  <a:t/>
                </a:r>
                <a:r>
                  <a:rPr lang="en-US" altLang="zh-CN" sz="2000" dirty="0" err="1" smtClean="0">
                    <a:solidFill>
                      <a:prstClr val="black"/>
                    </a:solidFill>
                    <a:latin typeface="Symbol" pitchFamily="18" charset="2"/>
                  </a:rPr>
                  <a:t>gg</a:t>
                </a:r>
                <a:r>
                  <a:rPr lang="en-US" altLang="zh-CN" sz="2000" dirty="0" smtClean="0">
                    <a:solidFill>
                      <a:prstClr val="black"/>
                    </a:solidFill>
                    <a:latin typeface="Symbol" pitchFamily="18" charset="2"/>
                  </a:rPr>
                  <a:t/>
                </a:r>
                <a:r>
                  <a:rPr lang="en-US" altLang="zh-CN" sz="2000" dirty="0" smtClean="0">
                    <a:solidFill>
                      <a:prstClr val="black"/>
                    </a:solidFill>
                    <a:latin typeface="Times New Roman" pitchFamily="18" charset="0"/>
                  </a:rPr>
                  <a:t> process</a:t>
                </a:r>
                <a:r>
                  <a:rPr lang="en-US" altLang="zh-CN" sz="2000" dirty="0" smtClean="0">
                    <a:solidFill>
                      <a:prstClr val="black"/>
                    </a:solidFill>
                  </a:rPr>
                  <a:t>:                           </a:t>
                </a: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M =  2983.1±1.0 MeV/</a:t>
                </a:r>
                <a:r>
                  <a:rPr lang="en-US" altLang="zh-CN" sz="2000" i="1" dirty="0" smtClean="0">
                    <a:solidFill>
                      <a:srgbClr val="0000FF"/>
                    </a:solidFill>
                  </a:rPr>
                  <a:t>c</a:t>
                </a:r>
                <a:r>
                  <a:rPr lang="en-US" altLang="zh-CN" sz="2000" i="1" baseline="30000" dirty="0" smtClean="0">
                    <a:solidFill>
                      <a:srgbClr val="0000FF"/>
                    </a:solidFill>
                  </a:rPr>
                  <a:t>2</a:t>
                </a:r>
                <a:r>
                  <a:rPr lang="en-US" altLang="zh-CN" sz="2000" dirty="0" smtClean="0">
                    <a:solidFill>
                      <a:prstClr val="black"/>
                    </a:solidFill>
                  </a:rPr>
                  <a:t>,   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latin typeface="Symbol" pitchFamily="18" charset="2"/>
                  </a:rPr>
                  <a:t>G </a:t>
                </a: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= 31.3±1.9 MeV</a:t>
                </a: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 smtClean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 smtClean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 smtClean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 smtClean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Tx/>
                  <a:buNone/>
                </a:pPr>
                <a:endParaRPr lang="en-US" altLang="zh-CN" sz="2000" dirty="0" smtClean="0">
                  <a:solidFill>
                    <a:srgbClr val="0000FF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 typeface="Arial" pitchFamily="34" charset="0"/>
                  <a:buNone/>
                </a:pPr>
                <a:endParaRPr lang="en-US" altLang="zh-CN" sz="2000" dirty="0" smtClean="0">
                  <a:solidFill>
                    <a:prstClr val="black"/>
                  </a:solidFill>
                </a:endParaRPr>
              </a:p>
              <a:p>
                <a:pPr fontAlgn="auto">
                  <a:lnSpc>
                    <a:spcPct val="80000"/>
                  </a:lnSpc>
                  <a:spcAft>
                    <a:spcPts val="0"/>
                  </a:spcAft>
                  <a:buFont typeface="Arial" pitchFamily="34" charset="0"/>
                  <a:buNone/>
                </a:pPr>
                <a:endParaRPr lang="en-US" altLang="zh-CN" sz="2000" dirty="0" smtClean="0">
                  <a:solidFill>
                    <a:prstClr val="black"/>
                  </a:solidFill>
                </a:endParaRPr>
              </a:p>
              <a:p>
                <a:pPr fontAlgn="auto">
                  <a:lnSpc>
                    <a:spcPct val="80000"/>
                  </a:lnSpc>
                  <a:spcBef>
                    <a:spcPts val="1800"/>
                  </a:spcBef>
                  <a:spcAft>
                    <a:spcPts val="0"/>
                  </a:spcAft>
                </a:pPr>
                <a:r>
                  <a:rPr lang="en-US" altLang="zh-CN" sz="2200" dirty="0" err="1" smtClean="0">
                    <a:solidFill>
                      <a:prstClr val="black"/>
                    </a:solidFill>
                  </a:rPr>
                  <a:t>CLEOc</a:t>
                </a:r>
                <a:r>
                  <a:rPr lang="en-US" altLang="zh-CN" sz="2200" dirty="0" smtClean="0">
                    <a:solidFill>
                      <a:prstClr val="black"/>
                    </a:solidFill>
                  </a:rPr>
                  <a:t/>
                </a:r>
                <a:r>
                  <a:rPr lang="en-US" altLang="zh-CN" sz="2200" dirty="0">
                    <a:solidFill>
                      <a:prstClr val="black"/>
                    </a:solidFill>
                  </a:rPr>
                  <a:t>found the distortion of the </a:t>
                </a:r>
                <a:r>
                  <a:rPr lang="en-US" altLang="zh-CN" sz="2400" dirty="0" smtClean="0">
                    <a:solidFill>
                      <a:prstClr val="black"/>
                    </a:solidFill>
                    <a:latin typeface="Comic Sans MS" pitchFamily="66" charset="0"/>
                    <a:sym typeface="Symbol" pitchFamily="18" charset="2"/>
                  </a:rPr>
                  <a:t></a:t>
                </a:r>
                <a:r>
                  <a:rPr lang="en-US" altLang="zh-CN" sz="2200" baseline="-25000" dirty="0" smtClean="0">
                    <a:solidFill>
                      <a:prstClr val="black"/>
                    </a:solidFill>
                    <a:latin typeface="Times New Roman" pitchFamily="18" charset="0"/>
                  </a:rPr>
                  <a:t>c</a:t>
                </a:r>
                <a:r>
                  <a:rPr lang="en-US" altLang="zh-CN" sz="2200" baseline="-25000" dirty="0" smtClean="0">
                    <a:solidFill>
                      <a:prstClr val="black"/>
                    </a:solidFill>
                  </a:rPr>
                  <a:t/>
                </a:r>
                <a:r>
                  <a:rPr lang="en-US" altLang="zh-CN" sz="2200" dirty="0" err="1">
                    <a:solidFill>
                      <a:prstClr val="black"/>
                    </a:solidFill>
                  </a:rPr>
                  <a:t>lineshape</a:t>
                </a:r>
                <a:r>
                  <a:rPr lang="en-US" altLang="zh-CN" sz="2200" dirty="0">
                    <a:solidFill>
                      <a:prstClr val="black"/>
                    </a:solidFill>
                  </a:rPr>
                  <a:t> in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Symbol" pitchFamily="18" charset="2"/>
                    <a:sym typeface="Wingdings" pitchFamily="2" charset="2"/>
                  </a:rPr>
                  <a:t>y</a:t>
                </a:r>
                <a:r>
                  <a:rPr lang="en-US" altLang="zh-CN" sz="2200" dirty="0">
                    <a:solidFill>
                      <a:prstClr val="black"/>
                    </a:solidFill>
                  </a:rPr>
                  <a:t>’ decays</a:t>
                </a:r>
              </a:p>
              <a:p>
                <a:pPr fontAlgn="auto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dirty="0">
                        <a:solidFill>
                          <a:prstClr val="black"/>
                        </a:solidFill>
                        <a:latin typeface="Cambria Math"/>
                      </a:rPr>
                      <m:t>c</m:t>
                    </m:r>
                    <m:bar>
                      <m:barPr>
                        <m:pos m:val="top"/>
                        <m:ctrlPr>
                          <a:rPr lang="en-US" altLang="zh-CN" sz="2200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altLang="zh-CN" sz="2200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c</m:t>
                        </m:r>
                      </m:e>
                    </m:bar>
                  </m:oMath>
                </a14:m>
                <a:r>
                  <a:rPr lang="en-US" altLang="zh-CN" sz="2200" dirty="0" smtClean="0">
                    <a:solidFill>
                      <a:prstClr val="black"/>
                    </a:solidFill>
                  </a:rPr>
                  <a:t> hyperfine splitting: M(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>
                        <a:solidFill>
                          <a:prstClr val="black"/>
                        </a:solidFill>
                        <a:latin typeface="Comic Sans MS" pitchFamily="66" charset="0"/>
                      </a:rPr>
                      <m:t>J</m:t>
                    </m:r>
                    <m:r>
                      <a:rPr lang="en-US" altLang="zh-CN" sz="2000" i="1" smtClean="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>
                      <a:rPr lang="zh-CN" altLang="en-US" sz="2000" i="1" smtClean="0">
                        <a:solidFill>
                          <a:prstClr val="black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altLang="zh-CN" sz="2200" dirty="0" smtClean="0">
                    <a:solidFill>
                      <a:prstClr val="black"/>
                    </a:solidFill>
                  </a:rPr>
                  <a:t>)- M(</a:t>
                </a:r>
                <a:r>
                  <a:rPr lang="en-US" altLang="zh-CN" sz="2000" dirty="0" smtClean="0">
                    <a:solidFill>
                      <a:prstClr val="black"/>
                    </a:solidFill>
                    <a:latin typeface="Comic Sans MS" pitchFamily="66" charset="0"/>
                    <a:sym typeface="Symbol" pitchFamily="18" charset="2"/>
                  </a:rPr>
                  <a:t></a:t>
                </a:r>
                <a:r>
                  <a:rPr lang="en-US" altLang="zh-CN" sz="2200" baseline="-25000" dirty="0" smtClean="0">
                    <a:solidFill>
                      <a:prstClr val="black"/>
                    </a:solidFill>
                    <a:latin typeface="Times New Roman" pitchFamily="18" charset="0"/>
                  </a:rPr>
                  <a:t>c</a:t>
                </a:r>
                <a:r>
                  <a:rPr lang="en-US" altLang="zh-CN" sz="2200" dirty="0" smtClean="0">
                    <a:solidFill>
                      <a:prstClr val="black"/>
                    </a:solidFill>
                  </a:rPr>
                  <a:t>) </a:t>
                </a:r>
                <a:r>
                  <a:rPr lang="en-US" altLang="zh-CN" sz="2200" dirty="0">
                    <a:solidFill>
                      <a:prstClr val="black"/>
                    </a:solidFill>
                  </a:rPr>
                  <a:t>is important experimental input </a:t>
                </a:r>
                <a:endParaRPr lang="en-US" altLang="zh-CN" sz="2200" dirty="0" smtClean="0">
                  <a:solidFill>
                    <a:prstClr val="black"/>
                  </a:solidFill>
                </a:endParaRPr>
              </a:p>
              <a:p>
                <a:pPr mar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</a:pPr>
                <a:r>
                  <a:rPr lang="en-US" altLang="zh-CN" sz="2200" dirty="0" smtClean="0">
                    <a:solidFill>
                      <a:prstClr val="black"/>
                    </a:solidFill>
                  </a:rPr>
                  <a:t>     to test the lattice QCD, but is dominated by error on M(</a:t>
                </a:r>
                <a:r>
                  <a:rPr lang="en-US" altLang="zh-CN" sz="2000" dirty="0" smtClean="0">
                    <a:solidFill>
                      <a:prstClr val="black"/>
                    </a:solidFill>
                    <a:latin typeface="Comic Sans MS" pitchFamily="66" charset="0"/>
                    <a:sym typeface="Symbol" pitchFamily="18" charset="2"/>
                  </a:rPr>
                  <a:t></a:t>
                </a:r>
                <a:r>
                  <a:rPr lang="en-US" altLang="zh-CN" sz="2200" baseline="-25000" dirty="0" smtClean="0">
                    <a:solidFill>
                      <a:prstClr val="black"/>
                    </a:solidFill>
                    <a:latin typeface="Times New Roman" pitchFamily="18" charset="0"/>
                  </a:rPr>
                  <a:t>c</a:t>
                </a:r>
                <a:r>
                  <a:rPr lang="en-US" altLang="zh-CN" sz="2200" dirty="0" smtClean="0">
                    <a:solidFill>
                      <a:prstClr val="black"/>
                    </a:solidFill>
                  </a:rPr>
                  <a:t>) </a:t>
                </a:r>
              </a:p>
            </p:txBody>
          </p:sp>
        </mc:Choice>
        <mc:Fallback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65174"/>
                <a:ext cx="9144000" cy="6048201"/>
              </a:xfrm>
              <a:prstGeom prst="rect">
                <a:avLst/>
              </a:prstGeom>
              <a:blipFill rotWithShape="1">
                <a:blip r:embed="rId2"/>
                <a:stretch>
                  <a:fillRect l="-733" t="-1714" b="-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14554"/>
            <a:ext cx="4464496" cy="305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68640"/>
            <a:ext cx="4320480" cy="319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339752" y="226864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</a:rPr>
              <a:t>mass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516216" y="2094527"/>
            <a:ext cx="87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xmlns="" val="5738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3550" y="-114300"/>
            <a:ext cx="8229600" cy="620713"/>
          </a:xfrm>
        </p:spPr>
        <p:txBody>
          <a:bodyPr/>
          <a:lstStyle/>
          <a:p>
            <a:r>
              <a:rPr lang="en-US" altLang="zh-CN" sz="3200" dirty="0" smtClean="0">
                <a:latin typeface="Comic Sans MS" pitchFamily="66" charset="0"/>
                <a:sym typeface="Symbol" pitchFamily="18" charset="2"/>
              </a:rPr>
              <a:t></a:t>
            </a:r>
            <a:r>
              <a:rPr lang="en-US" altLang="zh-CN" sz="3200" baseline="-25000" dirty="0" smtClean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altLang="zh-CN" sz="3200" dirty="0" smtClean="0">
                <a:latin typeface="Comic Sans MS" pitchFamily="66" charset="0"/>
                <a:sym typeface="Symbol" pitchFamily="18" charset="2"/>
              </a:rPr>
              <a:t> resonance parameters from </a:t>
            </a:r>
            <a:r>
              <a:rPr lang="en-US" altLang="zh-CN" sz="3200" baseline="-25000" dirty="0" smtClean="0">
                <a:latin typeface="Comic Sans MS" pitchFamily="66" charset="0"/>
                <a:sym typeface="Symbol" pitchFamily="18" charset="2"/>
              </a:rPr>
              <a:t>C</a:t>
            </a: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D9E6D-DACF-44BA-800D-3F37610213CD}" type="slidenum">
              <a:rPr lang="en-US" altLang="zh-CN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16390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506413"/>
            <a:ext cx="8340725" cy="400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sp>
        <p:nvSpPr>
          <p:cNvPr id="16391" name="Text Box 20"/>
          <p:cNvSpPr txBox="1">
            <a:spLocks noChangeArrowheads="1"/>
          </p:cNvSpPr>
          <p:nvPr/>
        </p:nvSpPr>
        <p:spPr bwMode="auto">
          <a:xfrm>
            <a:off x="0" y="5013325"/>
            <a:ext cx="5435600" cy="11906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b="1" dirty="0">
                <a:solidFill>
                  <a:srgbClr val="CC0000"/>
                </a:solidFill>
              </a:rPr>
              <a:t>mass: 2984.3</a:t>
            </a:r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</a:t>
            </a:r>
            <a:r>
              <a:rPr lang="en-US" altLang="zh-CN" sz="1800" b="1" dirty="0">
                <a:solidFill>
                  <a:srgbClr val="CC0000"/>
                </a:solidFill>
              </a:rPr>
              <a:t>0.6</a:t>
            </a:r>
            <a:r>
              <a:rPr lang="en-US" altLang="zh-CN" sz="1800" b="1" baseline="-25000" dirty="0">
                <a:solidFill>
                  <a:srgbClr val="CC0000"/>
                </a:solidFill>
              </a:rPr>
              <a:t>stat</a:t>
            </a:r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0.6</a:t>
            </a:r>
            <a:r>
              <a:rPr lang="en-US" altLang="zh-CN" sz="1800" b="1" baseline="-25000" dirty="0">
                <a:solidFill>
                  <a:srgbClr val="CC0000"/>
                </a:solidFill>
                <a:sym typeface="SymbolPS" pitchFamily="18" charset="2"/>
              </a:rPr>
              <a:t>sys</a:t>
            </a:r>
            <a:r>
              <a:rPr lang="en-US" altLang="zh-CN" sz="1800" b="1" dirty="0">
                <a:solidFill>
                  <a:srgbClr val="CC0000"/>
                </a:solidFill>
              </a:rPr>
              <a:t> MeV/</a:t>
            </a:r>
            <a:r>
              <a:rPr lang="en-US" altLang="zh-CN" sz="1800" b="1" i="1" dirty="0">
                <a:solidFill>
                  <a:srgbClr val="CC0000"/>
                </a:solidFill>
              </a:rPr>
              <a:t>c</a:t>
            </a:r>
            <a:r>
              <a:rPr lang="en-US" altLang="zh-CN" sz="1800" b="1" i="1" baseline="30000" dirty="0">
                <a:solidFill>
                  <a:srgbClr val="CC0000"/>
                </a:solidFill>
              </a:rPr>
              <a:t>2</a:t>
            </a:r>
          </a:p>
          <a:p>
            <a:pPr algn="l" eaLnBrk="1" hangingPunct="1"/>
            <a:r>
              <a:rPr lang="en-US" altLang="zh-CN" sz="1800" b="1" dirty="0">
                <a:solidFill>
                  <a:srgbClr val="CC0000"/>
                </a:solidFill>
              </a:rPr>
              <a:t>width: 32.0</a:t>
            </a:r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</a:t>
            </a:r>
            <a:r>
              <a:rPr lang="en-US" altLang="zh-CN" sz="1800" b="1" dirty="0">
                <a:solidFill>
                  <a:srgbClr val="CC0000"/>
                </a:solidFill>
              </a:rPr>
              <a:t>1.2</a:t>
            </a:r>
            <a:r>
              <a:rPr lang="en-US" altLang="zh-CN" sz="1800" b="1" baseline="-25000" dirty="0">
                <a:solidFill>
                  <a:srgbClr val="CC0000"/>
                </a:solidFill>
              </a:rPr>
              <a:t>stat</a:t>
            </a:r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1.0</a:t>
            </a:r>
            <a:r>
              <a:rPr lang="en-US" altLang="zh-CN" sz="1800" b="1" baseline="-25000" dirty="0">
                <a:solidFill>
                  <a:srgbClr val="CC0000"/>
                </a:solidFill>
                <a:sym typeface="SymbolPS" pitchFamily="18" charset="2"/>
              </a:rPr>
              <a:t>sys</a:t>
            </a:r>
            <a:r>
              <a:rPr lang="en-US" altLang="zh-CN" sz="1800" b="1" dirty="0">
                <a:solidFill>
                  <a:srgbClr val="CC0000"/>
                </a:solidFill>
              </a:rPr>
              <a:t> MeV </a:t>
            </a:r>
          </a:p>
          <a:p>
            <a:pPr algn="l" eaLnBrk="1" hangingPunct="1"/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</a:t>
            </a:r>
            <a:r>
              <a:rPr lang="en-US" altLang="zh-CN" sz="1800" b="1" dirty="0">
                <a:solidFill>
                  <a:srgbClr val="CC0000"/>
                </a:solidFill>
              </a:rPr>
              <a:t>:     2.40</a:t>
            </a:r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</a:t>
            </a:r>
            <a:r>
              <a:rPr lang="en-US" altLang="zh-CN" sz="1800" b="1" dirty="0">
                <a:solidFill>
                  <a:srgbClr val="CC0000"/>
                </a:solidFill>
              </a:rPr>
              <a:t>0.07</a:t>
            </a:r>
            <a:r>
              <a:rPr lang="en-US" altLang="zh-CN" sz="1800" b="1" baseline="-25000" dirty="0">
                <a:solidFill>
                  <a:srgbClr val="CC0000"/>
                </a:solidFill>
              </a:rPr>
              <a:t>stat</a:t>
            </a:r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0.08</a:t>
            </a:r>
            <a:r>
              <a:rPr lang="en-US" altLang="zh-CN" sz="1800" b="1" baseline="-25000" dirty="0">
                <a:solidFill>
                  <a:srgbClr val="CC0000"/>
                </a:solidFill>
                <a:sym typeface="SymbolPS" pitchFamily="18" charset="2"/>
              </a:rPr>
              <a:t>sys</a:t>
            </a:r>
            <a:r>
              <a:rPr lang="en-US" altLang="zh-CN" sz="1800" b="1" dirty="0">
                <a:solidFill>
                  <a:srgbClr val="CC0000"/>
                </a:solidFill>
              </a:rPr>
              <a:t> rad (constructive)</a:t>
            </a:r>
          </a:p>
          <a:p>
            <a:pPr algn="l" eaLnBrk="1" hangingPunct="1"/>
            <a:r>
              <a:rPr lang="en-US" altLang="zh-CN" sz="1800" b="1" dirty="0">
                <a:solidFill>
                  <a:srgbClr val="CC0000"/>
                </a:solidFill>
              </a:rPr>
              <a:t>    or 4.19</a:t>
            </a:r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</a:t>
            </a:r>
            <a:r>
              <a:rPr lang="en-US" altLang="zh-CN" sz="1800" b="1" dirty="0">
                <a:solidFill>
                  <a:srgbClr val="CC0000"/>
                </a:solidFill>
              </a:rPr>
              <a:t>0.03</a:t>
            </a:r>
            <a:r>
              <a:rPr lang="en-US" altLang="zh-CN" sz="1800" b="1" baseline="-25000" dirty="0">
                <a:solidFill>
                  <a:srgbClr val="CC0000"/>
                </a:solidFill>
              </a:rPr>
              <a:t>stat</a:t>
            </a:r>
            <a:r>
              <a:rPr lang="en-US" altLang="zh-CN" sz="1800" b="1" dirty="0">
                <a:solidFill>
                  <a:srgbClr val="CC0000"/>
                </a:solidFill>
                <a:sym typeface="SymbolPS" pitchFamily="18" charset="2"/>
              </a:rPr>
              <a:t>0.09</a:t>
            </a:r>
            <a:r>
              <a:rPr lang="en-US" altLang="zh-CN" sz="1800" b="1" baseline="-25000" dirty="0">
                <a:solidFill>
                  <a:srgbClr val="CC0000"/>
                </a:solidFill>
                <a:sym typeface="SymbolPS" pitchFamily="18" charset="2"/>
              </a:rPr>
              <a:t>sys</a:t>
            </a:r>
            <a:r>
              <a:rPr lang="en-US" altLang="zh-CN" sz="1800" b="1" dirty="0">
                <a:solidFill>
                  <a:srgbClr val="CC0000"/>
                </a:solidFill>
              </a:rPr>
              <a:t> rad (</a:t>
            </a:r>
            <a:r>
              <a:rPr lang="en-US" altLang="zh-CN" sz="1800" b="1" dirty="0" err="1">
                <a:solidFill>
                  <a:srgbClr val="CC0000"/>
                </a:solidFill>
              </a:rPr>
              <a:t>desconstruct</a:t>
            </a:r>
            <a:r>
              <a:rPr lang="en-US" altLang="zh-CN" sz="1800" b="1" dirty="0">
                <a:solidFill>
                  <a:srgbClr val="CC0000"/>
                </a:solidFill>
              </a:rPr>
              <a:t>)</a:t>
            </a:r>
          </a:p>
        </p:txBody>
      </p:sp>
      <p:sp>
        <p:nvSpPr>
          <p:cNvPr id="16392" name="Text Box 21"/>
          <p:cNvSpPr txBox="1">
            <a:spLocks noChangeArrowheads="1"/>
          </p:cNvSpPr>
          <p:nvPr/>
        </p:nvSpPr>
        <p:spPr bwMode="auto">
          <a:xfrm>
            <a:off x="0" y="4516438"/>
            <a:ext cx="6443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0000"/>
                </a:solidFill>
              </a:rPr>
              <a:t>The interference between </a:t>
            </a:r>
            <a:r>
              <a:rPr lang="en-US" altLang="zh-CN" b="1">
                <a:solidFill>
                  <a:srgbClr val="FF0000"/>
                </a:solidFill>
                <a:sym typeface="Symbol" pitchFamily="18" charset="2"/>
              </a:rPr>
              <a:t></a:t>
            </a:r>
            <a:r>
              <a:rPr lang="en-US" altLang="zh-CN" b="1" baseline="-25000">
                <a:solidFill>
                  <a:srgbClr val="FF0000"/>
                </a:solidFill>
                <a:sym typeface="Symbol" pitchFamily="18" charset="2"/>
              </a:rPr>
              <a:t>c</a:t>
            </a:r>
            <a:r>
              <a:rPr lang="en-US" altLang="zh-CN" b="1">
                <a:solidFill>
                  <a:srgbClr val="FF0000"/>
                </a:solidFill>
                <a:sym typeface="Symbol" pitchFamily="18" charset="2"/>
              </a:rPr>
              <a:t> and non-</a:t>
            </a:r>
            <a:r>
              <a:rPr lang="en-US" altLang="zh-CN" b="1" baseline="-25000">
                <a:solidFill>
                  <a:srgbClr val="FF0000"/>
                </a:solidFill>
                <a:sym typeface="Symbol" pitchFamily="18" charset="2"/>
              </a:rPr>
              <a:t>c</a:t>
            </a:r>
            <a:r>
              <a:rPr lang="en-US" altLang="zh-CN" b="1">
                <a:solidFill>
                  <a:srgbClr val="FF0000"/>
                </a:solidFill>
                <a:sym typeface="Symbol" pitchFamily="18" charset="2"/>
              </a:rPr>
              <a:t> decays</a:t>
            </a: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: </a:t>
            </a:r>
            <a:r>
              <a:rPr lang="en-US" altLang="zh-CN">
                <a:sym typeface="Symbol" pitchFamily="18" charset="2"/>
              </a:rPr>
              <a:t> </a:t>
            </a:r>
          </a:p>
        </p:txBody>
      </p:sp>
      <p:sp>
        <p:nvSpPr>
          <p:cNvPr id="16393" name="Text Box 24"/>
          <p:cNvSpPr txBox="1">
            <a:spLocks noChangeArrowheads="1"/>
          </p:cNvSpPr>
          <p:nvPr/>
        </p:nvSpPr>
        <p:spPr bwMode="auto">
          <a:xfrm>
            <a:off x="900113" y="1231900"/>
            <a:ext cx="758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KsK</a:t>
            </a:r>
            <a:r>
              <a:rPr lang="en-US" altLang="zh-CN">
                <a:solidFill>
                  <a:srgbClr val="FF0000"/>
                </a:solidFill>
                <a:sym typeface="SymbolPS" pitchFamily="18" charset="2"/>
              </a:rPr>
              <a:t></a:t>
            </a:r>
          </a:p>
        </p:txBody>
      </p:sp>
      <p:sp>
        <p:nvSpPr>
          <p:cNvPr id="16394" name="Text Box 25"/>
          <p:cNvSpPr txBox="1">
            <a:spLocks noChangeArrowheads="1"/>
          </p:cNvSpPr>
          <p:nvPr/>
        </p:nvSpPr>
        <p:spPr bwMode="auto">
          <a:xfrm>
            <a:off x="3635375" y="1268413"/>
            <a:ext cx="73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KK</a:t>
            </a:r>
            <a:r>
              <a:rPr lang="en-US" altLang="zh-CN">
                <a:solidFill>
                  <a:srgbClr val="FF0000"/>
                </a:solidFill>
                <a:sym typeface="SymbolPS" pitchFamily="18" charset="2"/>
              </a:rPr>
              <a:t></a:t>
            </a:r>
            <a:r>
              <a:rPr lang="en-US" altLang="zh-CN" baseline="30000">
                <a:solidFill>
                  <a:srgbClr val="FF0000"/>
                </a:solidFill>
                <a:sym typeface="SymbolPS" pitchFamily="18" charset="2"/>
              </a:rPr>
              <a:t>0</a:t>
            </a:r>
          </a:p>
        </p:txBody>
      </p:sp>
      <p:sp>
        <p:nvSpPr>
          <p:cNvPr id="16395" name="Text Box 26"/>
          <p:cNvSpPr txBox="1">
            <a:spLocks noChangeArrowheads="1"/>
          </p:cNvSpPr>
          <p:nvPr/>
        </p:nvSpPr>
        <p:spPr bwMode="auto">
          <a:xfrm>
            <a:off x="6559550" y="1125538"/>
            <a:ext cx="615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  <a:sym typeface="SymbolPS" pitchFamily="18" charset="2"/>
              </a:rPr>
              <a:t></a:t>
            </a: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</a:t>
            </a:r>
            <a:endParaRPr lang="en-US" altLang="zh-CN" baseline="30000">
              <a:solidFill>
                <a:srgbClr val="FF0000"/>
              </a:solidFill>
              <a:sym typeface="SymbolPS" pitchFamily="18" charset="2"/>
            </a:endParaRPr>
          </a:p>
        </p:txBody>
      </p:sp>
      <p:sp>
        <p:nvSpPr>
          <p:cNvPr id="16396" name="Text Box 27"/>
          <p:cNvSpPr txBox="1">
            <a:spLocks noChangeArrowheads="1"/>
          </p:cNvSpPr>
          <p:nvPr/>
        </p:nvSpPr>
        <p:spPr bwMode="auto">
          <a:xfrm>
            <a:off x="755650" y="32845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KsK3</a:t>
            </a:r>
            <a:r>
              <a:rPr lang="en-US" altLang="zh-CN">
                <a:solidFill>
                  <a:srgbClr val="FF0000"/>
                </a:solidFill>
                <a:sym typeface="SymbolPS" pitchFamily="18" charset="2"/>
              </a:rPr>
              <a:t></a:t>
            </a:r>
            <a:endParaRPr lang="en-US" altLang="zh-CN" baseline="30000">
              <a:solidFill>
                <a:srgbClr val="FF0000"/>
              </a:solidFill>
              <a:sym typeface="SymbolPS" pitchFamily="18" charset="2"/>
            </a:endParaRPr>
          </a:p>
        </p:txBody>
      </p:sp>
      <p:sp>
        <p:nvSpPr>
          <p:cNvPr id="16397" name="Text Box 28"/>
          <p:cNvSpPr txBox="1">
            <a:spLocks noChangeArrowheads="1"/>
          </p:cNvSpPr>
          <p:nvPr/>
        </p:nvSpPr>
        <p:spPr bwMode="auto">
          <a:xfrm>
            <a:off x="3686175" y="3284538"/>
            <a:ext cx="1030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2K2</a:t>
            </a:r>
            <a:r>
              <a:rPr lang="en-US" altLang="zh-CN">
                <a:solidFill>
                  <a:srgbClr val="FF0000"/>
                </a:solidFill>
                <a:sym typeface="SymbolPS" pitchFamily="18" charset="2"/>
              </a:rPr>
              <a:t></a:t>
            </a:r>
            <a:r>
              <a:rPr lang="en-US" altLang="zh-CN" baseline="30000">
                <a:solidFill>
                  <a:srgbClr val="FF0000"/>
                </a:solidFill>
                <a:sym typeface="SymbolPS" pitchFamily="18" charset="2"/>
              </a:rPr>
              <a:t>0</a:t>
            </a:r>
          </a:p>
        </p:txBody>
      </p:sp>
      <p:sp>
        <p:nvSpPr>
          <p:cNvPr id="16398" name="Text Box 29"/>
          <p:cNvSpPr txBox="1">
            <a:spLocks noChangeArrowheads="1"/>
          </p:cNvSpPr>
          <p:nvPr/>
        </p:nvSpPr>
        <p:spPr bwMode="auto">
          <a:xfrm>
            <a:off x="6573838" y="3176588"/>
            <a:ext cx="80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3(</a:t>
            </a:r>
            <a:r>
              <a:rPr lang="en-US" altLang="zh-CN">
                <a:solidFill>
                  <a:srgbClr val="FF0000"/>
                </a:solidFill>
                <a:sym typeface="SymbolPS" pitchFamily="18" charset="2"/>
              </a:rPr>
              <a:t>)</a:t>
            </a:r>
            <a:endParaRPr lang="en-US" altLang="zh-CN" baseline="30000">
              <a:solidFill>
                <a:srgbClr val="FF0000"/>
              </a:solidFill>
              <a:sym typeface="SymbolPS" pitchFamily="18" charset="2"/>
            </a:endParaRPr>
          </a:p>
        </p:txBody>
      </p:sp>
      <p:sp>
        <p:nvSpPr>
          <p:cNvPr id="16399" name="Rectangle 11"/>
          <p:cNvSpPr>
            <a:spLocks noChangeArrowheads="1"/>
          </p:cNvSpPr>
          <p:nvPr/>
        </p:nvSpPr>
        <p:spPr bwMode="auto">
          <a:xfrm>
            <a:off x="5219700" y="5084763"/>
            <a:ext cx="4140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CN" sz="1800" b="1"/>
              <a:t>Relative phase </a:t>
            </a:r>
            <a:r>
              <a:rPr lang="en-US" altLang="zh-CN" sz="1800" b="1">
                <a:sym typeface="Symbol" pitchFamily="18" charset="2"/>
              </a:rPr>
              <a:t> </a:t>
            </a:r>
            <a:r>
              <a:rPr lang="en-US" altLang="zh-CN" sz="1800" b="1"/>
              <a:t>values from each </a:t>
            </a:r>
          </a:p>
          <a:p>
            <a:pPr algn="l"/>
            <a:r>
              <a:rPr lang="en-US" altLang="zh-CN" sz="1800" b="1"/>
              <a:t>mode are consistent within 3</a:t>
            </a:r>
            <a:r>
              <a:rPr lang="en-US" altLang="zh-CN" sz="1800" b="1">
                <a:sym typeface="SymbolPS" pitchFamily="18" charset="2"/>
              </a:rPr>
              <a:t></a:t>
            </a:r>
            <a:r>
              <a:rPr lang="en-US" altLang="zh-CN" sz="1800" b="1"/>
              <a:t>,</a:t>
            </a:r>
          </a:p>
          <a:p>
            <a:pPr algn="l"/>
            <a:r>
              <a:rPr lang="en-US" altLang="zh-CN" sz="1800" b="1"/>
              <a:t>    </a:t>
            </a:r>
            <a:r>
              <a:rPr lang="en-US" altLang="zh-CN" sz="1800" b="1">
                <a:sym typeface="Wingdings" pitchFamily="2" charset="2"/>
              </a:rPr>
              <a:t> </a:t>
            </a:r>
            <a:r>
              <a:rPr lang="en-US" altLang="zh-CN" sz="1800" b="1"/>
              <a:t>use a common phase value </a:t>
            </a:r>
          </a:p>
          <a:p>
            <a:pPr algn="l"/>
            <a:r>
              <a:rPr lang="en-US" altLang="zh-CN" sz="1800" b="1"/>
              <a:t>    in the simultaneous fit.</a:t>
            </a:r>
          </a:p>
        </p:txBody>
      </p:sp>
      <p:sp>
        <p:nvSpPr>
          <p:cNvPr id="16400" name="Rectangle 40"/>
          <p:cNvSpPr>
            <a:spLocks noChangeArrowheads="1"/>
          </p:cNvSpPr>
          <p:nvPr/>
        </p:nvSpPr>
        <p:spPr bwMode="auto">
          <a:xfrm>
            <a:off x="3709988" y="6332538"/>
            <a:ext cx="3798887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>
                <a:solidFill>
                  <a:srgbClr val="FF0000"/>
                </a:solidFill>
              </a:rPr>
              <a:t>Phys.Rev.Lett. 108 (2012) 222002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86800" cy="561975"/>
          </a:xfrm>
        </p:spPr>
        <p:txBody>
          <a:bodyPr/>
          <a:lstStyle/>
          <a:p>
            <a:r>
              <a:rPr lang="en-US" altLang="zh-CN" sz="3200" b="1" smtClean="0">
                <a:latin typeface="Comic Sans MS" pitchFamily="66" charset="0"/>
              </a:rPr>
              <a:t>Comparison of the mass and width for </a:t>
            </a:r>
            <a:r>
              <a:rPr lang="en-US" altLang="zh-CN" sz="3200" b="1" smtClean="0">
                <a:latin typeface="Comic Sans MS" pitchFamily="66" charset="0"/>
                <a:sym typeface="Symbol" pitchFamily="18" charset="2"/>
              </a:rPr>
              <a:t></a:t>
            </a:r>
            <a:r>
              <a:rPr lang="en-US" altLang="zh-CN" sz="3200" b="1" baseline="-25000" smtClean="0">
                <a:latin typeface="Comic Sans MS" pitchFamily="66" charset="0"/>
                <a:sym typeface="Symbol" pitchFamily="18" charset="2"/>
              </a:rPr>
              <a:t>c</a:t>
            </a:r>
            <a:endParaRPr lang="en-US" altLang="en-US" sz="3200" b="1" baseline="-25000" smtClean="0">
              <a:latin typeface="Comic Sans MS" pitchFamily="66" charset="0"/>
              <a:ea typeface="宋体" pitchFamily="2" charset="-122"/>
              <a:sym typeface="Symbol" pitchFamily="18" charset="2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46CE6-D13A-4BA3-9A31-449DF6162896}" type="slidenum">
              <a:rPr lang="en-US" altLang="zh-CN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17414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437063"/>
            <a:ext cx="440531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矩形 1"/>
          <p:cNvSpPr>
            <a:spLocks noChangeArrowheads="1"/>
          </p:cNvSpPr>
          <p:nvPr/>
        </p:nvSpPr>
        <p:spPr bwMode="auto">
          <a:xfrm>
            <a:off x="0" y="4005263"/>
            <a:ext cx="5059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zh-CN">
                <a:latin typeface="Calibri" pitchFamily="34" charset="0"/>
                <a:sym typeface="Symbol" pitchFamily="18" charset="2"/>
              </a:rPr>
              <a:t>Hyperfine splitting: M(1S) =</a:t>
            </a:r>
            <a:r>
              <a:rPr lang="en-US" altLang="zh-CN" b="1"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112.6 </a:t>
            </a:r>
            <a:r>
              <a:rPr lang="en-US" altLang="zh-CN" b="1">
                <a:solidFill>
                  <a:srgbClr val="FF0000"/>
                </a:solidFill>
                <a:latin typeface="Calibri" pitchFamily="34" charset="0"/>
                <a:sym typeface="SymbolPS" pitchFamily="18" charset="2"/>
              </a:rPr>
              <a:t>± 0.8</a:t>
            </a:r>
            <a:r>
              <a:rPr lang="en-US" altLang="zh-CN" b="1">
                <a:latin typeface="Calibri" pitchFamily="34" charset="0"/>
                <a:sym typeface="SymbolPS" pitchFamily="18" charset="2"/>
              </a:rPr>
              <a:t> </a:t>
            </a:r>
            <a:r>
              <a:rPr lang="en-US" altLang="zh-CN">
                <a:latin typeface="Calibri" pitchFamily="34" charset="0"/>
                <a:sym typeface="SymbolPS" pitchFamily="18" charset="2"/>
              </a:rPr>
              <a:t>MeV</a:t>
            </a:r>
          </a:p>
        </p:txBody>
      </p:sp>
      <p:sp>
        <p:nvSpPr>
          <p:cNvPr id="17417" name="Text Box 3"/>
          <p:cNvSpPr txBox="1">
            <a:spLocks noChangeArrowheads="1"/>
          </p:cNvSpPr>
          <p:nvPr/>
        </p:nvSpPr>
        <p:spPr bwMode="auto">
          <a:xfrm>
            <a:off x="5076825" y="4516438"/>
            <a:ext cx="3059113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b="1">
                <a:solidFill>
                  <a:srgbClr val="FF0000"/>
                </a:solidFill>
              </a:rPr>
              <a:t>Better agreement with LQCD calculations</a:t>
            </a:r>
          </a:p>
        </p:txBody>
      </p:sp>
      <p:pic>
        <p:nvPicPr>
          <p:cNvPr id="17418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005263"/>
            <a:ext cx="5969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395536" y="656643"/>
            <a:ext cx="8629650" cy="3060700"/>
            <a:chOff x="162" y="2069"/>
            <a:chExt cx="5436" cy="2019"/>
          </a:xfrm>
        </p:grpSpPr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" y="2084"/>
              <a:ext cx="2718" cy="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069"/>
              <a:ext cx="2718" cy="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zh-CN" sz="4000" smtClean="0">
                <a:latin typeface="Comic Sans MS" pitchFamily="66" charset="0"/>
              </a:rPr>
              <a:t>Property of h</a:t>
            </a:r>
            <a:r>
              <a:rPr lang="en-US" altLang="zh-CN" sz="4000" baseline="-25000" smtClean="0">
                <a:latin typeface="Comic Sans MS" pitchFamily="66" charset="0"/>
              </a:rPr>
              <a:t>c</a:t>
            </a:r>
            <a:r>
              <a:rPr lang="en-US" altLang="zh-CN" sz="4000" smtClean="0">
                <a:latin typeface="Comic Sans MS" pitchFamily="66" charset="0"/>
              </a:rPr>
              <a:t> (1p1)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zh-CN" smtClean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88224" y="6411708"/>
            <a:ext cx="2133600" cy="365125"/>
          </a:xfrm>
        </p:spPr>
        <p:txBody>
          <a:bodyPr/>
          <a:lstStyle/>
          <a:p>
            <a:pPr>
              <a:defRPr/>
            </a:pPr>
            <a:fld id="{55D37490-06A8-44C7-8C20-43F3AEA3B786}" type="slidenum">
              <a:rPr lang="en-US" altLang="zh-CN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8569325" cy="551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561975"/>
          </a:xfrm>
        </p:spPr>
        <p:txBody>
          <a:bodyPr/>
          <a:lstStyle/>
          <a:p>
            <a:r>
              <a:rPr lang="en-US" altLang="zh-CN" sz="3200" smtClean="0">
                <a:latin typeface="Comic Sans MS" pitchFamily="66" charset="0"/>
              </a:rPr>
              <a:t>Observation of h</a:t>
            </a:r>
            <a:r>
              <a:rPr lang="en-US" altLang="zh-CN" sz="3200" baseline="-25000" smtClean="0">
                <a:latin typeface="Comic Sans MS" pitchFamily="66" charset="0"/>
              </a:rPr>
              <a:t>c </a:t>
            </a:r>
            <a:r>
              <a:rPr lang="en-US" altLang="zh-CN" sz="3200" smtClean="0">
                <a:latin typeface="Comic Sans MS" pitchFamily="66" charset="0"/>
              </a:rPr>
              <a:t>in inclusive reaction</a:t>
            </a:r>
            <a:endParaRPr lang="en-US" altLang="zh-CN" sz="3200" baseline="-25000" smtClean="0">
              <a:latin typeface="Comic Sans MS" pitchFamily="66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58749-B968-4285-A35D-8B86D48278C3}" type="slidenum">
              <a:rPr lang="en-US" altLang="zh-CN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903605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5975" y="6326412"/>
            <a:ext cx="4320480" cy="3303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82"/>
          <a:stretch>
            <a:fillRect/>
          </a:stretch>
        </p:blipFill>
        <p:spPr bwMode="auto">
          <a:xfrm>
            <a:off x="6148854" y="2787563"/>
            <a:ext cx="3087960" cy="229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01" y="1178935"/>
            <a:ext cx="6295756" cy="365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152400" y="4876800"/>
            <a:ext cx="4191000" cy="1625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</a:rPr>
              <a:t>Simultaneous fit to </a:t>
            </a:r>
            <a:r>
              <a:rPr lang="en-US" altLang="zh-CN" b="1">
                <a:solidFill>
                  <a:srgbClr val="0000FF"/>
                </a:solidFill>
                <a:latin typeface="Symbol" pitchFamily="18" charset="2"/>
                <a:ea typeface="ヒラギノ角ゴ Pro W3" charset="-128"/>
              </a:rPr>
              <a:t>p</a:t>
            </a:r>
            <a:r>
              <a:rPr lang="en-US" altLang="zh-CN" b="1" baseline="30000">
                <a:solidFill>
                  <a:srgbClr val="0000FF"/>
                </a:solidFill>
                <a:latin typeface="Calibri"/>
                <a:ea typeface="ヒラギノ角ゴ Pro W3" charset="-128"/>
              </a:rPr>
              <a:t>0</a:t>
            </a: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</a:rPr>
              <a:t> recoiling mass: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</a:rPr>
              <a:t>M(h</a:t>
            </a:r>
            <a:r>
              <a:rPr lang="en-US" altLang="zh-CN" b="1" baseline="-25000">
                <a:solidFill>
                  <a:srgbClr val="0000FF"/>
                </a:solidFill>
                <a:latin typeface="Calibri"/>
                <a:ea typeface="ヒラギノ角ゴ Pro W3" charset="-128"/>
              </a:rPr>
              <a:t>c</a:t>
            </a: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</a:rPr>
              <a:t>) =  3525.31±0.11±0.15 MeV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srgbClr val="0000FF"/>
                </a:solidFill>
                <a:latin typeface="Symbol" pitchFamily="18" charset="2"/>
                <a:ea typeface="ヒラギノ角ゴ Pro W3" charset="-128"/>
              </a:rPr>
              <a:t>G</a:t>
            </a: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</a:rPr>
              <a:t>(h</a:t>
            </a:r>
            <a:r>
              <a:rPr lang="en-US" altLang="zh-CN" b="1" baseline="-25000">
                <a:solidFill>
                  <a:srgbClr val="0000FF"/>
                </a:solidFill>
                <a:latin typeface="Calibri"/>
                <a:ea typeface="ヒラギノ角ゴ Pro W3" charset="-128"/>
              </a:rPr>
              <a:t>c</a:t>
            </a: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</a:rPr>
              <a:t>) =  0.70±0.28±0.25 MeV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</a:rPr>
              <a:t>N   =  832±35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  <a:sym typeface="SymbolPS" pitchFamily="18" charset="2"/>
              </a:rPr>
              <a:t></a:t>
            </a:r>
            <a:r>
              <a:rPr lang="en-US" altLang="zh-CN" b="1" baseline="30000">
                <a:solidFill>
                  <a:srgbClr val="0000FF"/>
                </a:solidFill>
                <a:latin typeface="Calibri"/>
                <a:ea typeface="ヒラギノ角ゴ Pro W3" charset="-128"/>
              </a:rPr>
              <a:t>2</a:t>
            </a:r>
            <a:r>
              <a:rPr lang="en-US" altLang="zh-CN" b="1">
                <a:solidFill>
                  <a:srgbClr val="0000FF"/>
                </a:solidFill>
                <a:latin typeface="Calibri"/>
                <a:ea typeface="ヒラギノ角ゴ Pro W3" charset="-128"/>
              </a:rPr>
              <a:t>/d.o.f. = 32/46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105400" y="5299075"/>
            <a:ext cx="4191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>
                <a:solidFill>
                  <a:srgbClr val="1F497D"/>
                </a:solidFill>
                <a:ea typeface="ヒラギノ角ゴ Pro W3" charset="-128"/>
              </a:rPr>
              <a:t>Consistent with BESIII inclusive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>
                <a:solidFill>
                  <a:srgbClr val="1F497D"/>
                </a:solidFill>
                <a:ea typeface="ヒラギノ角ゴ Pro W3" charset="-128"/>
              </a:rPr>
              <a:t>results  PRL104,132002(2010)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>
                <a:solidFill>
                  <a:srgbClr val="FF0000"/>
                </a:solidFill>
                <a:ea typeface="ヒラギノ角ゴ Pro W3" charset="-128"/>
              </a:rPr>
              <a:t>CLEOc exlusive results 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>
                <a:solidFill>
                  <a:srgbClr val="FF0000"/>
                </a:solidFill>
                <a:ea typeface="ヒラギノ角ゴ Pro W3" charset="-128"/>
              </a:rPr>
              <a:t>M(h</a:t>
            </a:r>
            <a:r>
              <a:rPr lang="en-US" altLang="zh-CN" sz="1600" b="1" baseline="-25000">
                <a:solidFill>
                  <a:srgbClr val="FF0000"/>
                </a:solidFill>
                <a:ea typeface="ヒラギノ角ゴ Pro W3" charset="-128"/>
              </a:rPr>
              <a:t>c</a:t>
            </a:r>
            <a:r>
              <a:rPr lang="en-US" altLang="zh-CN" sz="1600" b="1">
                <a:solidFill>
                  <a:srgbClr val="FF0000"/>
                </a:solidFill>
                <a:ea typeface="ヒラギノ角ゴ Pro W3" charset="-128"/>
              </a:rPr>
              <a:t>)=3525.21±0.27±0.14 MeV/c</a:t>
            </a:r>
            <a:r>
              <a:rPr lang="en-US" altLang="zh-CN" sz="1600" b="1" baseline="30000">
                <a:solidFill>
                  <a:srgbClr val="FF0000"/>
                </a:solidFill>
                <a:ea typeface="ヒラギノ角ゴ Pro W3" charset="-128"/>
              </a:rPr>
              <a:t>2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>
                <a:solidFill>
                  <a:srgbClr val="FF0000"/>
                </a:solidFill>
                <a:ea typeface="ヒラギノ角ゴ Pro W3" charset="-128"/>
              </a:rPr>
              <a:t>N   =  136±14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>
                <a:solidFill>
                  <a:srgbClr val="FF0000"/>
                </a:solidFill>
                <a:ea typeface="ヒラギノ角ゴ Pro W3" charset="-128"/>
              </a:rPr>
              <a:t>PRL101, 182003(2008)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239541" y="5943600"/>
            <a:ext cx="2103859" cy="400110"/>
          </a:xfrm>
          <a:prstGeom prst="rect">
            <a:avLst/>
          </a:prstGeom>
          <a:noFill/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宋体"/>
              </a:rPr>
              <a:t>BESIII preliminary</a:t>
            </a:r>
          </a:p>
        </p:txBody>
      </p:sp>
      <p:sp>
        <p:nvSpPr>
          <p:cNvPr id="9" name="Title 8"/>
          <p:cNvSpPr>
            <a:spLocks/>
          </p:cNvSpPr>
          <p:nvPr/>
        </p:nvSpPr>
        <p:spPr bwMode="auto">
          <a:xfrm>
            <a:off x="6092634" y="2368344"/>
            <a:ext cx="3200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宋体"/>
              </a:rPr>
              <a:t>Summed 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宋体"/>
              </a:rPr>
              <a:t>p</a:t>
            </a:r>
            <a:r>
              <a:rPr lang="en-US" altLang="zh-CN" sz="240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宋体"/>
              </a:rPr>
              <a:t>0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宋体"/>
              </a:rPr>
              <a:t> recoil mass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52400" y="647700"/>
            <a:ext cx="2362200" cy="419100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ea typeface="宋体"/>
              </a:rPr>
              <a:t>BESIII preliminary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6437122" y="830262"/>
            <a:ext cx="2511425" cy="1311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</a:t>
            </a:r>
            <a:r>
              <a:rPr lang="el-GR" altLang="zh-CN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PS" pitchFamily="18" charset="2"/>
              </a:rPr>
              <a:t></a:t>
            </a:r>
            <a:r>
              <a:rPr lang="en-US" altLang="zh-CN" baseline="30000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0</a:t>
            </a:r>
            <a:r>
              <a:rPr lang="en-US" altLang="zh-CN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h</a:t>
            </a:r>
            <a:r>
              <a:rPr lang="en-US" altLang="zh-CN" baseline="-25000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h</a:t>
            </a:r>
            <a:r>
              <a:rPr lang="en-US" altLang="zh-CN" baseline="-25000" dirty="0" err="1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l-GR" altLang="zh-CN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</a:t>
            </a:r>
            <a:r>
              <a:rPr lang="en-US" altLang="zh-CN" baseline="-25000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l-GR" altLang="zh-CN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</a:t>
            </a:r>
            <a:r>
              <a:rPr lang="en-US" altLang="zh-CN" baseline="-25000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</a:t>
            </a:r>
            <a:r>
              <a:rPr lang="en-US" altLang="zh-CN" dirty="0">
                <a:solidFill>
                  <a:prstClr val="black"/>
                </a:solidFill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is reconstructed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prstClr val="black"/>
                </a:solidFill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exclusively with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prstClr val="black"/>
                </a:solidFill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16 decay modes</a:t>
            </a:r>
            <a:endParaRPr lang="en-US" altLang="zh-CN" dirty="0">
              <a:solidFill>
                <a:prstClr val="black"/>
              </a:solidFill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004"/>
            <a:ext cx="8229600" cy="620713"/>
          </a:xfrm>
        </p:spPr>
        <p:txBody>
          <a:bodyPr/>
          <a:lstStyle/>
          <a:p>
            <a:pPr algn="l"/>
            <a:r>
              <a:rPr lang="en-US" altLang="zh-CN" sz="2800" b="1" dirty="0" err="1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altLang="zh-CN" sz="2800" b="1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</a:rPr>
              <a:t>(1P1) in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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SymbolPS" pitchFamily="18" charset="2"/>
              </a:rPr>
              <a:t></a:t>
            </a:r>
            <a:r>
              <a:rPr lang="en-US" altLang="zh-CN" sz="2800" b="1" baseline="30000" dirty="0" smtClean="0">
                <a:solidFill>
                  <a:srgbClr val="FF0000"/>
                </a:solidFill>
                <a:latin typeface="Comic Sans MS" pitchFamily="66" charset="0"/>
                <a:sym typeface="SymbolPS" pitchFamily="18" charset="2"/>
              </a:rPr>
              <a:t>0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SymbolPS" pitchFamily="18" charset="2"/>
              </a:rPr>
              <a:t>h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Comic Sans MS" pitchFamily="66" charset="0"/>
                <a:sym typeface="SymbolPS" pitchFamily="18" charset="2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SymbolPS" pitchFamily="18" charset="2"/>
              </a:rPr>
              <a:t>,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altLang="zh-CN" sz="2800" b="1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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c,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</a:t>
            </a:r>
            <a:r>
              <a:rPr lang="en-US" altLang="zh-CN" sz="2800" b="1" baseline="-25000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c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X</a:t>
            </a:r>
            <a:r>
              <a:rPr lang="en-US" altLang="zh-CN" sz="2800" b="1" baseline="-25000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i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(exclusive)</a:t>
            </a:r>
            <a:endParaRPr lang="en-US" altLang="zh-CN" sz="2800" b="1" baseline="-25000" dirty="0" smtClean="0">
              <a:solidFill>
                <a:srgbClr val="FF0000"/>
              </a:solidFill>
              <a:latin typeface="Comic Sans MS" pitchFamily="66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87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47900"/>
            <a:ext cx="7924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7543800" y="2476500"/>
            <a:ext cx="838200" cy="228600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7021513" y="2741613"/>
            <a:ext cx="838200" cy="192087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7029450" y="2960688"/>
            <a:ext cx="838200" cy="2016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260648"/>
            <a:ext cx="6120680" cy="648072"/>
          </a:xfrm>
        </p:spPr>
        <p:txBody>
          <a:bodyPr>
            <a:normAutofit/>
          </a:bodyPr>
          <a:lstStyle/>
          <a:p>
            <a:pPr marL="742950" lvl="1" indent="-285750"/>
            <a:r>
              <a:rPr lang="en-US" altLang="zh-CN" sz="3200" b="1" dirty="0" smtClean="0"/>
              <a:t>Observation</a:t>
            </a:r>
            <a:r>
              <a:rPr lang="en-US" altLang="zh-CN" sz="3200" b="1" i="1" dirty="0" smtClean="0">
                <a:sym typeface="Symbol" pitchFamily="18" charset="2"/>
              </a:rPr>
              <a:t> </a:t>
            </a:r>
            <a:r>
              <a:rPr lang="en-US" altLang="zh-CN" sz="3200" b="1" dirty="0" smtClean="0">
                <a:sym typeface="Symbol" pitchFamily="18" charset="2"/>
              </a:rPr>
              <a:t>of</a:t>
            </a:r>
            <a:r>
              <a:rPr lang="en-US" altLang="zh-CN" sz="3200" b="1" i="1" dirty="0" smtClean="0">
                <a:sym typeface="Symbol" pitchFamily="18" charset="2"/>
              </a:rPr>
              <a:t> </a:t>
            </a:r>
            <a:r>
              <a:rPr kumimoji="1" lang="el-GR" altLang="zh-CN" sz="3200" b="1" dirty="0" smtClean="0">
                <a:ea typeface="华文新魏" pitchFamily="2" charset="-122"/>
                <a:cs typeface="Arial" charset="0"/>
                <a:sym typeface="Symbol" pitchFamily="18" charset="2"/>
              </a:rPr>
              <a:t></a:t>
            </a:r>
            <a:r>
              <a:rPr kumimoji="1" lang="en-US" altLang="zh-CN" sz="3200" b="1" dirty="0" smtClean="0">
                <a:ea typeface="华文新魏" pitchFamily="2" charset="-122"/>
                <a:cs typeface="Arial" charset="0"/>
                <a:sym typeface="Symbol" pitchFamily="18" charset="2"/>
              </a:rPr>
              <a:t>’</a:t>
            </a:r>
            <a:r>
              <a:rPr kumimoji="1" lang="el-GR" altLang="zh-CN" sz="3200" b="1" dirty="0" smtClean="0">
                <a:ea typeface="华文新魏" pitchFamily="2" charset="-122"/>
                <a:cs typeface="Arial" charset="0"/>
                <a:sym typeface="Symbol" pitchFamily="18" charset="2"/>
              </a:rPr>
              <a:t> </a:t>
            </a:r>
            <a:r>
              <a:rPr lang="en-US" altLang="zh-CN" sz="3200" b="1" dirty="0" smtClean="0">
                <a:latin typeface="Comic Sans MS" pitchFamily="66" charset="0"/>
                <a:sym typeface="Symbol" pitchFamily="18" charset="2"/>
              </a:rPr>
              <a:t></a:t>
            </a:r>
            <a:r>
              <a:rPr lang="en-US" altLang="zh-CN" sz="3200" b="1" baseline="-25000" dirty="0" smtClean="0">
                <a:latin typeface="Times New Roman" pitchFamily="18" charset="0"/>
                <a:sym typeface="Symbol" pitchFamily="18" charset="2"/>
              </a:rPr>
              <a:t>c</a:t>
            </a:r>
            <a:r>
              <a:rPr lang="en-US" altLang="zh-CN" sz="3200" b="1" dirty="0" smtClean="0">
                <a:latin typeface="Times New Roman" pitchFamily="18" charset="0"/>
                <a:sym typeface="Symbol" pitchFamily="18" charset="2"/>
              </a:rPr>
              <a:t>(2S)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410200"/>
          </a:xfrm>
        </p:spPr>
        <p:txBody>
          <a:bodyPr/>
          <a:lstStyle/>
          <a:p>
            <a:pPr>
              <a:lnSpc>
                <a:spcPct val="75000"/>
              </a:lnSpc>
              <a:buFont typeface="Wingdings" pitchFamily="2" charset="2"/>
              <a:buChar char="Ø"/>
            </a:pPr>
            <a:r>
              <a:rPr lang="en-US" altLang="zh-CN" sz="1800" dirty="0">
                <a:solidFill>
                  <a:srgbClr val="0000CC"/>
                </a:solidFill>
                <a:cs typeface="Times New Roman" pitchFamily="18" charset="0"/>
              </a:rPr>
              <a:t>First “observation”</a:t>
            </a:r>
            <a:r>
              <a:rPr lang="en-US" altLang="zh-CN" sz="1800" dirty="0">
                <a:cs typeface="Times New Roman" pitchFamily="18" charset="0"/>
              </a:rPr>
              <a:t> by Crystal  Ball in 1982 (M=3.592, B=0.2%-1.3% from </a:t>
            </a:r>
            <a:r>
              <a:rPr lang="en-US" altLang="zh-CN" sz="1800" dirty="0">
                <a:sym typeface="Wingdings" pitchFamily="2" charset="2"/>
              </a:rPr>
              <a:t> </a:t>
            </a:r>
            <a:r>
              <a:rPr lang="en-US" altLang="zh-CN" sz="1800" dirty="0">
                <a:latin typeface="Comic Sans MS" pitchFamily="66" charset="0"/>
                <a:sym typeface="Symbol" pitchFamily="18" charset="2"/>
              </a:rPr>
              <a:t></a:t>
            </a:r>
            <a:r>
              <a:rPr lang="en-US" altLang="zh-CN" sz="1800" dirty="0" err="1">
                <a:latin typeface="Symbol" pitchFamily="18" charset="2"/>
                <a:cs typeface="Times New Roman" pitchFamily="18" charset="0"/>
                <a:sym typeface="Wingdings" pitchFamily="2" charset="2"/>
              </a:rPr>
              <a:t>g</a:t>
            </a:r>
            <a:r>
              <a:rPr lang="en-US" altLang="zh-CN" sz="1800" dirty="0" err="1">
                <a:cs typeface="Times New Roman" pitchFamily="18" charset="0"/>
                <a:sym typeface="Wingdings" pitchFamily="2" charset="2"/>
              </a:rPr>
              <a:t>X</a:t>
            </a:r>
            <a:r>
              <a:rPr lang="en-US" altLang="zh-CN" sz="1800" dirty="0">
                <a:cs typeface="Times New Roman" pitchFamily="18" charset="0"/>
                <a:sym typeface="Wingdings" pitchFamily="2" charset="2"/>
              </a:rPr>
              <a:t>,</a:t>
            </a:r>
            <a:r>
              <a:rPr lang="en-US" altLang="zh-CN" sz="1800" dirty="0">
                <a:cs typeface="Times New Roman" pitchFamily="18" charset="0"/>
              </a:rPr>
              <a:t>  never confirmed by other experiments.)</a:t>
            </a: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endParaRPr lang="en-US" altLang="zh-CN" sz="1800" dirty="0">
              <a:cs typeface="Times New Roman" pitchFamily="18" charset="0"/>
            </a:endParaRP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  <a:cs typeface="Times New Roman" pitchFamily="18" charset="0"/>
              </a:rPr>
              <a:t>Published results about </a:t>
            </a:r>
            <a:r>
              <a:rPr lang="en-US" altLang="zh-CN" sz="1800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h</a:t>
            </a:r>
            <a:r>
              <a:rPr lang="en-US" altLang="zh-CN" sz="1800" baseline="-25000" dirty="0" err="1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c</a:t>
            </a:r>
            <a:r>
              <a:rPr lang="en-US" altLang="zh-CN" sz="1800" dirty="0">
                <a:solidFill>
                  <a:srgbClr val="FF0000"/>
                </a:solidFill>
                <a:cs typeface="Times New Roman" pitchFamily="18" charset="0"/>
              </a:rPr>
              <a:t>(2S) observation:</a:t>
            </a: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endParaRPr lang="en-US" altLang="zh-CN" sz="18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endParaRPr lang="en-US" altLang="zh-CN" sz="18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endParaRPr lang="en-US" altLang="zh-CN" sz="18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endParaRPr lang="en-US" altLang="zh-CN" sz="18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endParaRPr lang="en-US" altLang="zh-CN" sz="18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/>
              <a:t>    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/>
              <a:t>     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/>
              <a:t>      Combined with the results based on two-photon processes from </a:t>
            </a:r>
            <a:r>
              <a:rPr lang="en-US" altLang="zh-CN" sz="1800" dirty="0" err="1"/>
              <a:t>BaBar</a:t>
            </a:r>
            <a:r>
              <a:rPr lang="en-US" altLang="zh-CN" sz="1800" dirty="0"/>
              <a:t> and Belle reported at ICHEP 2010, the world average </a:t>
            </a:r>
            <a:r>
              <a:rPr lang="en-US" altLang="zh-CN" sz="1800" dirty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en-US" altLang="zh-CN" sz="1800" dirty="0">
                <a:solidFill>
                  <a:srgbClr val="0000FF"/>
                </a:solidFill>
              </a:rPr>
              <a:t>(</a:t>
            </a:r>
            <a:r>
              <a:rPr lang="en-US" altLang="zh-CN" sz="1800" dirty="0" err="1">
                <a:solidFill>
                  <a:srgbClr val="0000FF"/>
                </a:solidFill>
                <a:latin typeface="Symbol" pitchFamily="18" charset="2"/>
              </a:rPr>
              <a:t>h</a:t>
            </a:r>
            <a:r>
              <a:rPr lang="en-US" altLang="zh-CN" sz="1800" baseline="-25000" dirty="0" err="1">
                <a:solidFill>
                  <a:srgbClr val="0000FF"/>
                </a:solidFill>
              </a:rPr>
              <a:t>c</a:t>
            </a:r>
            <a:r>
              <a:rPr lang="en-US" altLang="zh-CN" sz="1800" dirty="0">
                <a:solidFill>
                  <a:srgbClr val="0000FF"/>
                </a:solidFill>
              </a:rPr>
              <a:t>(2S))=12±3 MeV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zh-CN" sz="1800" dirty="0">
              <a:cs typeface="Times New Roman" pitchFamily="18" charset="0"/>
            </a:endParaRPr>
          </a:p>
          <a:p>
            <a:pPr>
              <a:lnSpc>
                <a:spcPct val="75000"/>
              </a:lnSpc>
              <a:spcBef>
                <a:spcPct val="4000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en-US" altLang="zh-CN" sz="1800" dirty="0">
                <a:sym typeface="Wingdings" pitchFamily="2" charset="2"/>
              </a:rPr>
              <a:t>The </a:t>
            </a:r>
            <a:r>
              <a:rPr lang="en-US" altLang="zh-CN" sz="1800" dirty="0">
                <a:cs typeface="Times New Roman" pitchFamily="18" charset="0"/>
              </a:rPr>
              <a:t>M1 transition</a:t>
            </a:r>
            <a:r>
              <a:rPr lang="en-US" altLang="zh-CN" sz="1800" dirty="0">
                <a:sym typeface="Wingdings" pitchFamily="2" charset="2"/>
              </a:rPr>
              <a:t> </a:t>
            </a:r>
            <a:r>
              <a:rPr lang="en-US" altLang="zh-CN" sz="1800" dirty="0">
                <a:latin typeface="Comic Sans MS" pitchFamily="66" charset="0"/>
                <a:sym typeface="Symbol" pitchFamily="18" charset="2"/>
              </a:rPr>
              <a:t></a:t>
            </a:r>
            <a:r>
              <a:rPr lang="en-US" altLang="zh-CN" sz="1800" baseline="-250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altLang="zh-CN" sz="1800" dirty="0">
                <a:latin typeface="Comic Sans MS" pitchFamily="66" charset="0"/>
                <a:sym typeface="Symbol" pitchFamily="18" charset="2"/>
              </a:rPr>
              <a:t>(2S)</a:t>
            </a:r>
            <a:r>
              <a:rPr lang="en-US" altLang="zh-CN" sz="18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zh-CN" sz="1800" dirty="0">
                <a:cs typeface="Times New Roman" pitchFamily="18" charset="0"/>
              </a:rPr>
              <a:t>has not been observed. </a:t>
            </a:r>
          </a:p>
          <a:p>
            <a:pPr>
              <a:lnSpc>
                <a:spcPct val="75000"/>
              </a:lnSpc>
              <a:spcBef>
                <a:spcPct val="15000"/>
              </a:spcBef>
              <a:buFont typeface="Wingdings" pitchFamily="2" charset="2"/>
              <a:buNone/>
            </a:pPr>
            <a:r>
              <a:rPr lang="en-US" altLang="zh-CN" sz="1800" dirty="0">
                <a:cs typeface="Times New Roman" pitchFamily="18" charset="0"/>
              </a:rPr>
              <a:t>     (</a:t>
            </a:r>
            <a:r>
              <a:rPr lang="en-US" altLang="zh-CN" sz="1600" dirty="0"/>
              <a:t>experimental challenge : </a:t>
            </a:r>
            <a:r>
              <a:rPr lang="en-US" altLang="zh-CN" sz="1800" dirty="0">
                <a:cs typeface="Times New Roman" pitchFamily="18" charset="0"/>
              </a:rPr>
              <a:t>search for real photons </a:t>
            </a:r>
            <a:r>
              <a:rPr lang="en-US" altLang="zh-CN" sz="1800" dirty="0">
                <a:solidFill>
                  <a:srgbClr val="0000FF"/>
                </a:solidFill>
                <a:cs typeface="Times New Roman" pitchFamily="18" charset="0"/>
              </a:rPr>
              <a:t>~50MeV</a:t>
            </a:r>
            <a:r>
              <a:rPr lang="en-US" altLang="zh-CN" sz="1800" dirty="0">
                <a:cs typeface="Times New Roman" pitchFamily="18" charset="0"/>
              </a:rPr>
              <a:t>, )</a:t>
            </a: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endParaRPr lang="en-US" altLang="zh-CN" sz="1800" dirty="0">
              <a:cs typeface="Times New Roman" pitchFamily="18" charset="0"/>
            </a:endParaRP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r>
              <a:rPr lang="en-US" altLang="zh-CN" sz="1800" dirty="0">
                <a:cs typeface="Times New Roman" pitchFamily="18" charset="0"/>
              </a:rPr>
              <a:t>Better chance to observe </a:t>
            </a:r>
            <a:r>
              <a:rPr lang="en-US" altLang="zh-CN" sz="1800" dirty="0" err="1">
                <a:latin typeface="Symbol" pitchFamily="18" charset="2"/>
                <a:sym typeface="Wingdings" pitchFamily="2" charset="2"/>
              </a:rPr>
              <a:t>h</a:t>
            </a:r>
            <a:r>
              <a:rPr lang="en-US" altLang="zh-CN" sz="1800" baseline="-25000" dirty="0" err="1"/>
              <a:t>c</a:t>
            </a:r>
            <a:r>
              <a:rPr lang="en-US" altLang="zh-CN" sz="1800" dirty="0"/>
              <a:t>(2S) in </a:t>
            </a:r>
            <a:r>
              <a:rPr lang="en-US" altLang="zh-CN" sz="1800" dirty="0">
                <a:sym typeface="Wingdings" pitchFamily="2" charset="2"/>
              </a:rPr>
              <a:t> </a:t>
            </a:r>
            <a:r>
              <a:rPr lang="en-US" altLang="zh-CN" sz="1800" dirty="0">
                <a:latin typeface="Comic Sans MS" pitchFamily="66" charset="0"/>
                <a:sym typeface="Symbol" pitchFamily="18" charset="2"/>
              </a:rPr>
              <a:t> </a:t>
            </a:r>
            <a:r>
              <a:rPr lang="en-US" altLang="zh-CN" sz="1800" dirty="0" err="1">
                <a:cs typeface="Times New Roman" pitchFamily="18" charset="0"/>
              </a:rPr>
              <a:t>radiative</a:t>
            </a:r>
            <a:r>
              <a:rPr lang="en-US" altLang="zh-CN" sz="1800" dirty="0">
                <a:cs typeface="Times New Roman" pitchFamily="18" charset="0"/>
              </a:rPr>
              <a:t> transition with ~106M </a:t>
            </a:r>
            <a:r>
              <a:rPr lang="en-US" altLang="zh-CN" sz="1800" dirty="0">
                <a:latin typeface="Comic Sans MS" pitchFamily="66" charset="0"/>
                <a:sym typeface="Symbol" pitchFamily="18" charset="2"/>
              </a:rPr>
              <a:t> </a:t>
            </a:r>
            <a:r>
              <a:rPr lang="en-US" altLang="zh-CN" sz="1800" dirty="0"/>
              <a:t>data at BESIII.</a:t>
            </a:r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endParaRPr lang="en-US" altLang="zh-CN" sz="1800" dirty="0"/>
          </a:p>
          <a:p>
            <a:pPr>
              <a:lnSpc>
                <a:spcPct val="75000"/>
              </a:lnSpc>
              <a:buFont typeface="Wingdings" pitchFamily="2" charset="2"/>
              <a:buChar char="Ø"/>
            </a:pPr>
            <a:r>
              <a:rPr lang="en-US" altLang="zh-CN" sz="1800" dirty="0">
                <a:cs typeface="Times New Roman" pitchFamily="18" charset="0"/>
              </a:rPr>
              <a:t>Decay mode studied: </a:t>
            </a:r>
            <a:r>
              <a:rPr lang="en-US" altLang="zh-CN" sz="1800" dirty="0">
                <a:sym typeface="Wingdings" pitchFamily="2" charset="2"/>
              </a:rPr>
              <a:t> </a:t>
            </a:r>
            <a:r>
              <a:rPr lang="en-US" altLang="zh-CN" sz="1800" dirty="0">
                <a:latin typeface="Comic Sans MS" pitchFamily="66" charset="0"/>
                <a:sym typeface="Symbol" pitchFamily="18" charset="2"/>
              </a:rPr>
              <a:t></a:t>
            </a:r>
            <a:r>
              <a:rPr lang="en-US" altLang="zh-CN" sz="1800" dirty="0" err="1">
                <a:latin typeface="Symbol" pitchFamily="18" charset="2"/>
                <a:sym typeface="Wingdings" pitchFamily="2" charset="2"/>
              </a:rPr>
              <a:t>gh</a:t>
            </a:r>
            <a:r>
              <a:rPr lang="en-US" altLang="zh-CN" sz="1800" baseline="-25000" dirty="0" err="1">
                <a:sym typeface="Wingdings" pitchFamily="2" charset="2"/>
              </a:rPr>
              <a:t>c</a:t>
            </a:r>
            <a:r>
              <a:rPr lang="en-US" altLang="zh-CN" sz="1800" dirty="0">
                <a:sym typeface="Wingdings" pitchFamily="2" charset="2"/>
              </a:rPr>
              <a:t>(2S)</a:t>
            </a:r>
            <a:r>
              <a:rPr lang="en-US" altLang="zh-CN" sz="1800" dirty="0" err="1">
                <a:latin typeface="Symbol" pitchFamily="18" charset="2"/>
                <a:sym typeface="Wingdings" pitchFamily="2" charset="2"/>
              </a:rPr>
              <a:t>g</a:t>
            </a:r>
            <a:r>
              <a:rPr lang="en-US" altLang="zh-CN" sz="1800" dirty="0" err="1">
                <a:solidFill>
                  <a:srgbClr val="0000FF"/>
                </a:solidFill>
                <a:sym typeface="Wingdings" pitchFamily="2" charset="2"/>
              </a:rPr>
              <a:t>KsK</a:t>
            </a:r>
            <a:r>
              <a:rPr lang="en-US" altLang="zh-CN" sz="1800" dirty="0" err="1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zh-CN" sz="1800" dirty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en-US" altLang="zh-CN" sz="1800" dirty="0" smtClean="0">
                <a:latin typeface="Symbol" pitchFamily="18" charset="2"/>
                <a:sym typeface="Wingdings" pitchFamily="2" charset="2"/>
              </a:rPr>
              <a:t>,K</a:t>
            </a:r>
            <a:r>
              <a:rPr lang="en-US" altLang="zh-CN" sz="1800" baseline="30000" dirty="0" smtClean="0">
                <a:latin typeface="Symbol" pitchFamily="18" charset="2"/>
                <a:sym typeface="Wingdings" pitchFamily="2" charset="2"/>
              </a:rPr>
              <a:t>+</a:t>
            </a:r>
            <a:r>
              <a:rPr lang="en-US" altLang="zh-CN" sz="1800" dirty="0" smtClean="0">
                <a:latin typeface="Symbol" pitchFamily="18" charset="2"/>
                <a:sym typeface="Wingdings" pitchFamily="2" charset="2"/>
              </a:rPr>
              <a:t>K</a:t>
            </a:r>
            <a:r>
              <a:rPr lang="en-US" altLang="zh-CN" sz="1800" baseline="30000" dirty="0" smtClean="0">
                <a:latin typeface="Symbol" pitchFamily="18" charset="2"/>
                <a:sym typeface="Wingdings" pitchFamily="2" charset="2"/>
              </a:rPr>
              <a:t>-</a:t>
            </a:r>
            <a:r>
              <a:rPr lang="en-US" altLang="zh-CN" sz="1800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zh-CN" sz="1800" baseline="30000" dirty="0" smtClean="0">
                <a:latin typeface="Symbol" pitchFamily="18" charset="2"/>
                <a:sym typeface="Wingdings" pitchFamily="2" charset="2"/>
              </a:rPr>
              <a:t>0</a:t>
            </a:r>
            <a:endParaRPr lang="en-US" altLang="zh-CN" sz="1800" dirty="0">
              <a:latin typeface="Symbol" pitchFamily="18" charset="2"/>
              <a:sym typeface="Wingdings" pitchFamily="2" charset="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7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77325" cy="647972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latin typeface="Comic Sans MS" pitchFamily="66" charset="0"/>
              </a:rPr>
              <a:t>Observation of </a:t>
            </a:r>
            <a:r>
              <a:rPr lang="en-US" altLang="zh-CN" sz="2800" b="1" dirty="0" smtClean="0">
                <a:latin typeface="Comic Sans MS" pitchFamily="66" charset="0"/>
                <a:sym typeface="Symbol" pitchFamily="18" charset="2"/>
              </a:rPr>
              <a:t></a:t>
            </a:r>
            <a:r>
              <a:rPr lang="en-US" altLang="zh-CN" sz="2800" b="1" baseline="-250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altLang="zh-CN" sz="2800" b="1" dirty="0">
                <a:latin typeface="Comic Sans MS" pitchFamily="66" charset="0"/>
                <a:sym typeface="Symbol" pitchFamily="18" charset="2"/>
              </a:rPr>
              <a:t>(2S) in </a:t>
            </a:r>
            <a:r>
              <a:rPr lang="en-US" altLang="zh-CN" sz="2800" b="1" baseline="-250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altLang="zh-CN" sz="2800" b="1" dirty="0">
                <a:latin typeface="Comic Sans MS" pitchFamily="66" charset="0"/>
                <a:sym typeface="Symbol" pitchFamily="18" charset="2"/>
              </a:rPr>
              <a:t>(2S</a:t>
            </a:r>
            <a:r>
              <a:rPr lang="en-US" altLang="zh-CN" sz="2800" b="1" dirty="0" smtClean="0">
                <a:latin typeface="Comic Sans MS" pitchFamily="66" charset="0"/>
                <a:sym typeface="Symbol" pitchFamily="18" charset="2"/>
              </a:rPr>
              <a:t>),</a:t>
            </a:r>
            <a:br>
              <a:rPr lang="en-US" altLang="zh-CN" sz="2800" b="1" dirty="0" smtClean="0">
                <a:latin typeface="Comic Sans MS" pitchFamily="66" charset="0"/>
                <a:sym typeface="Symbol" pitchFamily="18" charset="2"/>
              </a:rPr>
            </a:br>
            <a:r>
              <a:rPr lang="en-US" altLang="zh-CN" sz="2800" b="1" dirty="0" smtClean="0">
                <a:latin typeface="Comic Sans MS" pitchFamily="66" charset="0"/>
                <a:sym typeface="Symbol" pitchFamily="18" charset="2"/>
              </a:rPr>
              <a:t></a:t>
            </a:r>
            <a:r>
              <a:rPr lang="en-US" altLang="zh-CN" sz="2800" b="1" baseline="-250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altLang="zh-CN" sz="2800" b="1" dirty="0">
                <a:latin typeface="Comic Sans MS" pitchFamily="66" charset="0"/>
                <a:sym typeface="Symbol" pitchFamily="18" charset="2"/>
              </a:rPr>
              <a:t>(2S)</a:t>
            </a:r>
            <a:r>
              <a:rPr lang="en-US" altLang="zh-CN" sz="2800" b="1" dirty="0" err="1">
                <a:latin typeface="Comic Sans MS" pitchFamily="66" charset="0"/>
                <a:sym typeface="Symbol" pitchFamily="18" charset="2"/>
              </a:rPr>
              <a:t>K</a:t>
            </a:r>
            <a:r>
              <a:rPr lang="en-US" altLang="zh-CN" sz="2800" b="1" baseline="-25000" dirty="0" err="1">
                <a:latin typeface="Comic Sans MS" pitchFamily="66" charset="0"/>
                <a:sym typeface="Symbol" pitchFamily="18" charset="2"/>
              </a:rPr>
              <a:t>s</a:t>
            </a:r>
            <a:r>
              <a:rPr lang="en-US" altLang="zh-CN" sz="2800" b="1" dirty="0" err="1">
                <a:latin typeface="Comic Sans MS" pitchFamily="66" charset="0"/>
                <a:sym typeface="Symbol" pitchFamily="18" charset="2"/>
              </a:rPr>
              <a:t>K</a:t>
            </a:r>
            <a:r>
              <a:rPr lang="en-US" altLang="zh-CN" sz="2800" b="1" dirty="0" smtClean="0">
                <a:latin typeface="Comic Sans MS" pitchFamily="66" charset="0"/>
                <a:sym typeface="SymbolPS" pitchFamily="18" charset="2"/>
              </a:rPr>
              <a:t>, K</a:t>
            </a:r>
            <a:r>
              <a:rPr lang="en-US" altLang="zh-CN" sz="2800" b="1" baseline="30000" dirty="0" smtClean="0">
                <a:latin typeface="Comic Sans MS" pitchFamily="66" charset="0"/>
                <a:sym typeface="SymbolPS" pitchFamily="18" charset="2"/>
              </a:rPr>
              <a:t>+</a:t>
            </a:r>
            <a:r>
              <a:rPr lang="en-US" altLang="zh-CN" sz="2800" b="1" dirty="0" smtClean="0">
                <a:latin typeface="Comic Sans MS" pitchFamily="66" charset="0"/>
                <a:sym typeface="SymbolPS" pitchFamily="18" charset="2"/>
              </a:rPr>
              <a:t>K</a:t>
            </a:r>
            <a:r>
              <a:rPr lang="en-US" altLang="zh-CN" sz="2800" b="1" baseline="30000" dirty="0" smtClean="0">
                <a:latin typeface="Comic Sans MS" pitchFamily="66" charset="0"/>
                <a:sym typeface="SymbolPS" pitchFamily="18" charset="2"/>
              </a:rPr>
              <a:t>-</a:t>
            </a:r>
            <a:r>
              <a:rPr lang="en-US" altLang="zh-CN" sz="2800" b="1" dirty="0" smtClean="0">
                <a:latin typeface="Comic Sans MS" pitchFamily="66" charset="0"/>
                <a:sym typeface="SymbolPS" pitchFamily="18" charset="2"/>
              </a:rPr>
              <a:t></a:t>
            </a:r>
            <a:r>
              <a:rPr lang="en-US" altLang="zh-CN" sz="2800" b="1" baseline="30000" dirty="0" smtClean="0">
                <a:latin typeface="Comic Sans MS" pitchFamily="66" charset="0"/>
                <a:sym typeface="SymbolPS" pitchFamily="18" charset="2"/>
              </a:rPr>
              <a:t>0</a:t>
            </a:r>
            <a:endParaRPr lang="en-US" altLang="zh-CN" sz="2800" b="1" baseline="30000" dirty="0">
              <a:latin typeface="Comic Sans MS" pitchFamily="66" charset="0"/>
              <a:sym typeface="SymbolPS" pitchFamily="18" charset="2"/>
            </a:endParaRP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4830763" y="1447800"/>
            <a:ext cx="4409540" cy="1015663"/>
          </a:xfrm>
          <a:prstGeom prst="rect">
            <a:avLst/>
          </a:prstGeom>
          <a:noFill/>
          <a:ln w="1905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宋体"/>
              </a:rPr>
              <a:t>M(</a:t>
            </a:r>
            <a:r>
              <a:rPr lang="en-US" altLang="zh-CN" dirty="0" err="1">
                <a:solidFill>
                  <a:srgbClr val="0000FF"/>
                </a:solidFill>
                <a:latin typeface="Symbol" pitchFamily="18" charset="2"/>
                <a:ea typeface="宋体"/>
              </a:rPr>
              <a:t>h</a:t>
            </a:r>
            <a:r>
              <a:rPr lang="en-US" altLang="zh-CN" baseline="-25000" dirty="0" err="1">
                <a:solidFill>
                  <a:srgbClr val="0000FF"/>
                </a:solidFill>
                <a:latin typeface="Calibri"/>
                <a:ea typeface="宋体"/>
              </a:rPr>
              <a:t>c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宋体"/>
              </a:rPr>
              <a:t>(2S)) = (3637.6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宋体"/>
                <a:cs typeface="Times New Roman" pitchFamily="18" charset="0"/>
              </a:rPr>
              <a:t>±2.9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宋体"/>
                <a:cs typeface="Times New Roman" pitchFamily="18" charset="0"/>
                <a:sym typeface="SymbolPS" pitchFamily="18" charset="2"/>
              </a:rPr>
              <a:t>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宋体"/>
                <a:cs typeface="Times New Roman" pitchFamily="18" charset="0"/>
              </a:rPr>
              <a:t>1.6) MeV/c</a:t>
            </a:r>
            <a:r>
              <a:rPr lang="en-US" altLang="zh-CN" baseline="30000" dirty="0">
                <a:solidFill>
                  <a:srgbClr val="0000FF"/>
                </a:solidFill>
                <a:latin typeface="Calibri"/>
                <a:ea typeface="宋体"/>
                <a:cs typeface="Times New Roman" pitchFamily="18" charset="0"/>
              </a:rPr>
              <a:t>2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0000FF"/>
                </a:solidFill>
                <a:latin typeface="Math1" pitchFamily="2" charset="2"/>
                <a:ea typeface="宋体"/>
              </a:rPr>
              <a:t>G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宋体"/>
              </a:rPr>
              <a:t>(</a:t>
            </a:r>
            <a:r>
              <a:rPr lang="en-US" altLang="zh-CN" dirty="0" err="1">
                <a:solidFill>
                  <a:srgbClr val="0000FF"/>
                </a:solidFill>
                <a:latin typeface="Symbol" pitchFamily="18" charset="2"/>
                <a:ea typeface="宋体"/>
              </a:rPr>
              <a:t>h</a:t>
            </a:r>
            <a:r>
              <a:rPr lang="en-US" altLang="zh-CN" baseline="-25000" dirty="0" err="1">
                <a:solidFill>
                  <a:srgbClr val="0000FF"/>
                </a:solidFill>
                <a:latin typeface="Calibri"/>
                <a:ea typeface="宋体"/>
              </a:rPr>
              <a:t>c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宋体"/>
              </a:rPr>
              <a:t>(2S)) = 16.9±6.4±4.8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宋体"/>
              </a:rPr>
              <a:t>Statistical significance larger than 10.2</a:t>
            </a:r>
            <a:r>
              <a:rPr lang="en-US" altLang="zh-CN" dirty="0">
                <a:solidFill>
                  <a:srgbClr val="0000FF"/>
                </a:solidFill>
                <a:latin typeface="Symbol" pitchFamily="18" charset="2"/>
                <a:ea typeface="宋体"/>
              </a:rPr>
              <a:t>s!</a:t>
            </a: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5343525" y="2486025"/>
            <a:ext cx="3562963" cy="707886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Br(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  <a:sym typeface="Symbol" pitchFamily="18" charset="2"/>
              </a:rPr>
              <a:t></a:t>
            </a:r>
            <a:r>
              <a:rPr lang="en-US" altLang="zh-CN" b="1" dirty="0" err="1">
                <a:solidFill>
                  <a:prstClr val="black"/>
                </a:solidFill>
                <a:latin typeface="Symbol" pitchFamily="18" charset="2"/>
                <a:ea typeface="宋体"/>
                <a:sym typeface="Wingdings" pitchFamily="2" charset="2"/>
              </a:rPr>
              <a:t>g</a:t>
            </a:r>
            <a:r>
              <a:rPr lang="en-US" altLang="zh-CN" b="1" dirty="0" err="1">
                <a:solidFill>
                  <a:prstClr val="black"/>
                </a:solidFill>
                <a:latin typeface="Symbol" pitchFamily="18" charset="2"/>
                <a:ea typeface="宋体"/>
              </a:rPr>
              <a:t>h</a:t>
            </a:r>
            <a:r>
              <a:rPr lang="en-US" altLang="zh-CN" b="1" baseline="-25000" dirty="0" err="1">
                <a:solidFill>
                  <a:prstClr val="black"/>
                </a:solidFill>
                <a:latin typeface="Calibri"/>
                <a:ea typeface="宋体"/>
              </a:rPr>
              <a:t>c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(2S)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n-US" altLang="zh-CN" b="1" dirty="0" err="1">
                <a:solidFill>
                  <a:prstClr val="black"/>
                </a:solidFill>
                <a:latin typeface="Symbol" pitchFamily="18" charset="2"/>
                <a:ea typeface="宋体"/>
                <a:sym typeface="Wingdings" pitchFamily="2" charset="2"/>
              </a:rPr>
              <a:t>g</a:t>
            </a:r>
            <a:r>
              <a:rPr lang="en-US" altLang="zh-CN" b="1" dirty="0" err="1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K</a:t>
            </a:r>
            <a:r>
              <a:rPr lang="en-US" altLang="zh-CN" b="1" u="sng" dirty="0" err="1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K</a:t>
            </a:r>
            <a:r>
              <a:rPr lang="en-US" altLang="zh-CN" b="1" dirty="0" err="1">
                <a:solidFill>
                  <a:prstClr val="black"/>
                </a:solidFill>
                <a:latin typeface="Symbol" pitchFamily="18" charset="2"/>
                <a:ea typeface="宋体"/>
                <a:sym typeface="Wingdings" pitchFamily="2" charset="2"/>
              </a:rPr>
              <a:t>p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=(1.30±0.20</a:t>
            </a:r>
            <a:r>
              <a:rPr lang="en-US" altLang="zh-CN" b="1" baseline="-25000" dirty="0">
                <a:solidFill>
                  <a:prstClr val="black"/>
                </a:solidFill>
                <a:latin typeface="Calibri"/>
                <a:ea typeface="宋体"/>
              </a:rPr>
              <a:t>stat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±0.30</a:t>
            </a:r>
            <a:r>
              <a:rPr lang="en-US" altLang="zh-CN" b="1" baseline="-25000" dirty="0">
                <a:solidFill>
                  <a:prstClr val="black"/>
                </a:solidFill>
                <a:latin typeface="Calibri"/>
                <a:ea typeface="宋体"/>
              </a:rPr>
              <a:t>sys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) ×10</a:t>
            </a:r>
            <a:r>
              <a:rPr lang="en-US" altLang="zh-CN" b="1" baseline="30000" dirty="0">
                <a:solidFill>
                  <a:prstClr val="black"/>
                </a:solidFill>
                <a:latin typeface="Calibri"/>
                <a:ea typeface="宋体"/>
              </a:rPr>
              <a:t>-5</a:t>
            </a: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5032375" y="3114675"/>
            <a:ext cx="4111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solidFill>
                  <a:prstClr val="black"/>
                </a:solidFill>
                <a:latin typeface="Calibri"/>
                <a:ea typeface="宋体"/>
              </a:rPr>
              <a:t>+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prstClr val="black"/>
                </a:solidFill>
                <a:latin typeface="Calibri"/>
                <a:ea typeface="宋体"/>
              </a:rPr>
              <a:t>Br(</a:t>
            </a:r>
            <a:r>
              <a:rPr lang="en-US" altLang="zh-CN" b="1">
                <a:solidFill>
                  <a:prstClr val="black"/>
                </a:solidFill>
                <a:latin typeface="Symbol" pitchFamily="18" charset="2"/>
                <a:ea typeface="宋体"/>
              </a:rPr>
              <a:t>h</a:t>
            </a:r>
            <a:r>
              <a:rPr lang="en-US" altLang="zh-CN" b="1" baseline="-25000">
                <a:solidFill>
                  <a:prstClr val="black"/>
                </a:solidFill>
                <a:latin typeface="Calibri"/>
                <a:ea typeface="宋体"/>
              </a:rPr>
              <a:t>c</a:t>
            </a:r>
            <a:r>
              <a:rPr lang="en-US" altLang="zh-CN" b="1">
                <a:solidFill>
                  <a:prstClr val="black"/>
                </a:solidFill>
                <a:latin typeface="Calibri"/>
                <a:ea typeface="宋体"/>
              </a:rPr>
              <a:t>(2S)</a:t>
            </a:r>
            <a:r>
              <a:rPr lang="en-US" altLang="zh-CN" b="1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KK</a:t>
            </a:r>
            <a:r>
              <a:rPr lang="en-US" altLang="zh-CN" b="1">
                <a:solidFill>
                  <a:prstClr val="black"/>
                </a:solidFill>
                <a:latin typeface="Symbol" pitchFamily="18" charset="2"/>
                <a:ea typeface="宋体"/>
                <a:sym typeface="Wingdings" pitchFamily="2" charset="2"/>
              </a:rPr>
              <a:t>p</a:t>
            </a:r>
            <a:r>
              <a:rPr lang="en-US" altLang="zh-CN" b="1">
                <a:solidFill>
                  <a:prstClr val="black"/>
                </a:solidFill>
                <a:latin typeface="Calibri"/>
                <a:ea typeface="宋体"/>
              </a:rPr>
              <a:t>)=(1.9±0.4±1.1)%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prstClr val="black"/>
                </a:solidFill>
                <a:latin typeface="Calibri"/>
                <a:ea typeface="宋体"/>
              </a:rPr>
              <a:t>From BABAR(PRD78,012006)</a:t>
            </a:r>
          </a:p>
        </p:txBody>
      </p:sp>
      <p:sp>
        <p:nvSpPr>
          <p:cNvPr id="87054" name="Rectangle 14"/>
          <p:cNvSpPr>
            <a:spLocks noChangeArrowheads="1"/>
          </p:cNvSpPr>
          <p:nvPr/>
        </p:nvSpPr>
        <p:spPr bwMode="auto">
          <a:xfrm>
            <a:off x="5638800" y="4572000"/>
            <a:ext cx="3151188" cy="7143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Br(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  <a:sym typeface="Symbol" pitchFamily="18" charset="2"/>
              </a:rPr>
              <a:t></a:t>
            </a:r>
            <a:r>
              <a:rPr lang="en-US" altLang="zh-CN" sz="1800" dirty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 </a:t>
            </a:r>
            <a:r>
              <a:rPr lang="en-US" altLang="zh-CN" b="1" dirty="0" err="1">
                <a:solidFill>
                  <a:prstClr val="black"/>
                </a:solidFill>
                <a:latin typeface="Symbol" pitchFamily="18" charset="2"/>
                <a:ea typeface="宋体"/>
                <a:sym typeface="Wingdings" pitchFamily="2" charset="2"/>
              </a:rPr>
              <a:t>g</a:t>
            </a:r>
            <a:r>
              <a:rPr lang="en-US" altLang="zh-CN" b="1" dirty="0" err="1">
                <a:solidFill>
                  <a:prstClr val="black"/>
                </a:solidFill>
                <a:latin typeface="Symbol" pitchFamily="18" charset="2"/>
                <a:ea typeface="宋体"/>
              </a:rPr>
              <a:t>h</a:t>
            </a:r>
            <a:r>
              <a:rPr lang="en-US" altLang="zh-CN" b="1" baseline="-25000" dirty="0" err="1">
                <a:solidFill>
                  <a:prstClr val="black"/>
                </a:solidFill>
                <a:latin typeface="Calibri"/>
                <a:ea typeface="宋体"/>
              </a:rPr>
              <a:t>c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(2S))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=(6.8±1.1</a:t>
            </a:r>
            <a:r>
              <a:rPr lang="en-US" altLang="zh-CN" b="1" baseline="-25000" dirty="0">
                <a:solidFill>
                  <a:prstClr val="black"/>
                </a:solidFill>
                <a:latin typeface="Calibri"/>
                <a:ea typeface="宋体"/>
              </a:rPr>
              <a:t>stat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±4.5</a:t>
            </a:r>
            <a:r>
              <a:rPr lang="en-US" altLang="zh-CN" b="1" baseline="-25000" dirty="0">
                <a:solidFill>
                  <a:prstClr val="black"/>
                </a:solidFill>
                <a:latin typeface="Calibri"/>
                <a:ea typeface="宋体"/>
              </a:rPr>
              <a:t>sys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) ×10</a:t>
            </a:r>
            <a:r>
              <a:rPr lang="en-US" altLang="zh-CN" b="1" baseline="30000" dirty="0">
                <a:solidFill>
                  <a:prstClr val="black"/>
                </a:solidFill>
                <a:latin typeface="Calibri"/>
                <a:ea typeface="宋体"/>
              </a:rPr>
              <a:t>-4</a:t>
            </a:r>
          </a:p>
        </p:txBody>
      </p:sp>
      <p:sp>
        <p:nvSpPr>
          <p:cNvPr id="87055" name="AutoShape 15"/>
          <p:cNvSpPr>
            <a:spLocks noChangeArrowheads="1"/>
          </p:cNvSpPr>
          <p:nvPr/>
        </p:nvSpPr>
        <p:spPr bwMode="auto">
          <a:xfrm>
            <a:off x="6934200" y="4267200"/>
            <a:ext cx="457200" cy="288925"/>
          </a:xfrm>
          <a:prstGeom prst="downArrow">
            <a:avLst>
              <a:gd name="adj1" fmla="val 50000"/>
              <a:gd name="adj2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5638800" y="541020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>
                <a:solidFill>
                  <a:srgbClr val="FF0000"/>
                </a:solidFill>
                <a:ea typeface="宋体"/>
              </a:rPr>
              <a:t>CLEO-c: &lt;7.6</a:t>
            </a:r>
            <a:r>
              <a:rPr lang="en-US" altLang="zh-CN" sz="1800">
                <a:solidFill>
                  <a:srgbClr val="FF0000"/>
                </a:solidFill>
                <a:ea typeface="宋体"/>
                <a:sym typeface="SymbolPS" pitchFamily="18" charset="2"/>
              </a:rPr>
              <a:t>10</a:t>
            </a:r>
            <a:r>
              <a:rPr lang="en-US" altLang="zh-CN" sz="1800" baseline="30000">
                <a:solidFill>
                  <a:srgbClr val="FF0000"/>
                </a:solidFill>
                <a:ea typeface="宋体"/>
                <a:sym typeface="SymbolPS" pitchFamily="18" charset="2"/>
              </a:rPr>
              <a:t>4</a:t>
            </a:r>
            <a:r>
              <a:rPr lang="en-US" altLang="zh-CN" sz="1800">
                <a:solidFill>
                  <a:srgbClr val="FF0000"/>
                </a:solidFill>
                <a:ea typeface="宋体"/>
                <a:sym typeface="SymbolPS" pitchFamily="18" charset="2"/>
              </a:rPr>
              <a:t>  PRD81,052002(2010)</a:t>
            </a:r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5483225" y="6096000"/>
            <a:ext cx="3527425" cy="67151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>
                <a:solidFill>
                  <a:prstClr val="black"/>
                </a:solidFill>
                <a:ea typeface="宋体"/>
              </a:rPr>
              <a:t>Potential model: (0.1</a:t>
            </a:r>
            <a:r>
              <a:rPr lang="en-US" altLang="zh-CN" sz="1800">
                <a:solidFill>
                  <a:prstClr val="black"/>
                </a:solidFill>
                <a:ea typeface="宋体"/>
                <a:sym typeface="SymbolPS" pitchFamily="18" charset="2"/>
              </a:rPr>
              <a:t>6.2)10</a:t>
            </a:r>
            <a:r>
              <a:rPr lang="en-US" altLang="zh-CN" sz="1800" baseline="30000">
                <a:solidFill>
                  <a:prstClr val="black"/>
                </a:solidFill>
                <a:ea typeface="宋体"/>
                <a:sym typeface="SymbolPS" pitchFamily="18" charset="2"/>
              </a:rPr>
              <a:t>4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>
                <a:solidFill>
                  <a:prstClr val="black"/>
                </a:solidFill>
                <a:ea typeface="宋体"/>
                <a:sym typeface="SymbolPS" pitchFamily="18" charset="2"/>
              </a:rPr>
              <a:t> PRL89,162002(2002)</a:t>
            </a:r>
            <a:r>
              <a:rPr lang="en-US" altLang="zh-CN">
                <a:solidFill>
                  <a:prstClr val="black"/>
                </a:solidFill>
                <a:ea typeface="宋体"/>
              </a:rPr>
              <a:t> 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6407150" y="609600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>
                <a:solidFill>
                  <a:prstClr val="black"/>
                </a:solidFill>
                <a:ea typeface="宋体"/>
              </a:rPr>
              <a:t>With 106M </a:t>
            </a:r>
            <a:r>
              <a:rPr lang="en-US" altLang="zh-CN" sz="1800" b="1">
                <a:solidFill>
                  <a:prstClr val="black"/>
                </a:solidFill>
                <a:ea typeface="宋体"/>
                <a:sym typeface="Symbol" pitchFamily="18" charset="2"/>
              </a:rPr>
              <a:t> events:</a:t>
            </a:r>
            <a:r>
              <a:rPr lang="en-US" altLang="zh-CN">
                <a:solidFill>
                  <a:prstClr val="black"/>
                </a:solidFill>
                <a:ea typeface="宋体"/>
                <a:sym typeface="Symbol" pitchFamily="18" charset="2"/>
              </a:rPr>
              <a:t> </a:t>
            </a: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0" y="38100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sym typeface="Symbol" pitchFamily="18" charset="2"/>
            </a:endParaRPr>
          </a:p>
        </p:txBody>
      </p:sp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4876800" y="990600"/>
            <a:ext cx="2909771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prstClr val="black"/>
                </a:solidFill>
                <a:ea typeface="宋体"/>
              </a:rPr>
              <a:t>simultaneous fit results: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06" y="1006475"/>
            <a:ext cx="431222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95" y="3709193"/>
            <a:ext cx="4514850" cy="276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595" y="6431756"/>
            <a:ext cx="440940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800" dirty="0"/>
              <a:t>Phys. Rev. </a:t>
            </a:r>
            <a:r>
              <a:rPr lang="en-US" altLang="zh-CN" sz="1800" dirty="0" err="1"/>
              <a:t>Lett</a:t>
            </a:r>
            <a:r>
              <a:rPr lang="en-US" altLang="zh-CN" sz="1800" dirty="0"/>
              <a:t>. 109, 042003 (2012) </a:t>
            </a:r>
            <a:endParaRPr lang="zh-CN" altLang="en-US" sz="1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86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731" y="-3002"/>
            <a:ext cx="6589443" cy="8397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3200" b="1" dirty="0" smtClean="0"/>
              <a:t>     Search for </a:t>
            </a:r>
            <a:r>
              <a:rPr lang="en-US" altLang="zh-CN" sz="3200" b="1" dirty="0" err="1" smtClean="0">
                <a:latin typeface="Symbol" pitchFamily="18" charset="2"/>
              </a:rPr>
              <a:t>h</a:t>
            </a:r>
            <a:r>
              <a:rPr lang="en-US" altLang="zh-CN" sz="3200" b="1" baseline="-25000" dirty="0" err="1" smtClean="0"/>
              <a:t>c</a:t>
            </a:r>
            <a:r>
              <a:rPr lang="en-US" altLang="zh-CN" sz="3200" b="1" dirty="0" smtClean="0"/>
              <a:t>(2S)</a:t>
            </a:r>
            <a:r>
              <a:rPr lang="en-US" altLang="zh-CN" sz="3200" b="1" dirty="0" smtClean="0">
                <a:sym typeface="Wingdings" pitchFamily="2" charset="2"/>
              </a:rPr>
              <a:t>VV</a:t>
            </a:r>
            <a:endParaRPr lang="en-US" altLang="zh-CN" sz="3200" b="1" dirty="0" smtClean="0"/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6959"/>
            <a:ext cx="3024188" cy="2170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942455"/>
            <a:ext cx="3024187" cy="2168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947217"/>
            <a:ext cx="3059112" cy="2192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123499" y="6237312"/>
            <a:ext cx="8912997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00" b="1" i="1" dirty="0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</a:rPr>
              <a:t>No signals observed in </a:t>
            </a:r>
            <a:r>
              <a:rPr lang="en-US" altLang="zh-CN" sz="2200" b="1" dirty="0" err="1">
                <a:solidFill>
                  <a:srgbClr val="0070C0"/>
                </a:solidFill>
                <a:latin typeface="Symbol" pitchFamily="18" charset="2"/>
                <a:ea typeface="Gulim" pitchFamily="34" charset="-127"/>
                <a:cs typeface="Arial" charset="0"/>
              </a:rPr>
              <a:t>h</a:t>
            </a:r>
            <a:r>
              <a:rPr lang="en-US" altLang="zh-CN" sz="2200" b="1" baseline="-25000" dirty="0" err="1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</a:rPr>
              <a:t>c</a:t>
            </a:r>
            <a:r>
              <a:rPr lang="en-US" altLang="zh-CN" sz="2200" b="1" dirty="0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  <a:sym typeface="Wingdings" pitchFamily="2" charset="2"/>
              </a:rPr>
              <a:t>(2S) </a:t>
            </a:r>
            <a:r>
              <a:rPr lang="en-US" altLang="zh-CN" sz="2200" b="1" dirty="0" err="1">
                <a:solidFill>
                  <a:srgbClr val="0070C0"/>
                </a:solidFill>
                <a:latin typeface="Symbol" pitchFamily="18" charset="2"/>
                <a:ea typeface="Gulim" pitchFamily="34" charset="-127"/>
                <a:cs typeface="Arial" charset="0"/>
                <a:sym typeface="Wingdings" pitchFamily="2" charset="2"/>
              </a:rPr>
              <a:t>rr</a:t>
            </a:r>
            <a:r>
              <a:rPr lang="en-US" altLang="zh-CN" sz="2200" b="1" dirty="0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  <a:sym typeface="Wingdings" pitchFamily="2" charset="2"/>
              </a:rPr>
              <a:t>, K*</a:t>
            </a:r>
            <a:r>
              <a:rPr lang="en-US" altLang="zh-CN" sz="2200" b="1" baseline="30000" dirty="0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  <a:sym typeface="Wingdings" pitchFamily="2" charset="2"/>
              </a:rPr>
              <a:t>0</a:t>
            </a:r>
            <a:r>
              <a:rPr lang="en-US" altLang="zh-CN" sz="2200" b="1" dirty="0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  <a:sym typeface="Wingdings" pitchFamily="2" charset="2"/>
              </a:rPr>
              <a:t>K*</a:t>
            </a:r>
            <a:r>
              <a:rPr lang="en-US" altLang="zh-CN" sz="2200" b="1" baseline="30000" dirty="0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  <a:sym typeface="Wingdings" pitchFamily="2" charset="2"/>
              </a:rPr>
              <a:t>0</a:t>
            </a:r>
            <a:r>
              <a:rPr lang="en-US" altLang="zh-CN" sz="2200" b="1" dirty="0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  <a:sym typeface="Wingdings" pitchFamily="2" charset="2"/>
              </a:rPr>
              <a:t>, </a:t>
            </a:r>
            <a:r>
              <a:rPr lang="en-US" altLang="zh-CN" sz="2200" b="1" dirty="0" err="1">
                <a:solidFill>
                  <a:srgbClr val="0070C0"/>
                </a:solidFill>
                <a:latin typeface="Symbol" pitchFamily="18" charset="2"/>
                <a:ea typeface="Gulim" pitchFamily="34" charset="-127"/>
                <a:cs typeface="Arial" charset="0"/>
                <a:sym typeface="Wingdings" pitchFamily="2" charset="2"/>
              </a:rPr>
              <a:t>ff</a:t>
            </a:r>
            <a:r>
              <a:rPr lang="en-US" altLang="zh-CN" sz="2200" b="1" i="1" dirty="0">
                <a:solidFill>
                  <a:srgbClr val="0070C0"/>
                </a:solidFill>
                <a:latin typeface="Calibri"/>
                <a:ea typeface="Gulim" pitchFamily="34" charset="-127"/>
                <a:cs typeface="Arial" charset="0"/>
                <a:sym typeface="Wingdings" pitchFamily="2" charset="2"/>
              </a:rPr>
              <a:t>;  more stringent UL’s are set.</a:t>
            </a:r>
            <a:endParaRPr lang="en-US" altLang="zh-CN" sz="2200" b="1" i="1" dirty="0">
              <a:solidFill>
                <a:srgbClr val="0070C0"/>
              </a:solidFill>
              <a:latin typeface="Calibri"/>
              <a:ea typeface="Gulim" pitchFamily="34" charset="-127"/>
              <a:cs typeface="Arial" charset="0"/>
            </a:endParaRPr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123499" y="692696"/>
            <a:ext cx="9068060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600"/>
              </a:spcAft>
            </a:pPr>
            <a:r>
              <a:rPr lang="en-US" altLang="zh-CN" b="1" dirty="0">
                <a:solidFill>
                  <a:prstClr val="black"/>
                </a:solidFill>
                <a:latin typeface="Times New Roman" pitchFamily="18" charset="0"/>
                <a:ea typeface="宋体"/>
                <a:cs typeface="Arial" charset="0"/>
              </a:rPr>
              <a:t>Test for the ‘intermediate charmed meson loops’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Gulim" pitchFamily="34" charset="-127"/>
                <a:cs typeface="Arial" charset="0"/>
              </a:rPr>
              <a:t>:</a:t>
            </a:r>
            <a:endParaRPr lang="en-US" altLang="zh-CN" b="1" dirty="0">
              <a:solidFill>
                <a:prstClr val="black"/>
              </a:solidFill>
              <a:latin typeface="Symbol" pitchFamily="18" charset="2"/>
              <a:ea typeface="宋体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prstClr val="black"/>
                </a:solidFill>
                <a:latin typeface="Symbol" pitchFamily="18" charset="2"/>
                <a:ea typeface="宋体"/>
              </a:rPr>
              <a:t>    </a:t>
            </a:r>
            <a:r>
              <a:rPr lang="en-US" altLang="zh-CN" dirty="0" err="1">
                <a:solidFill>
                  <a:prstClr val="black"/>
                </a:solidFill>
                <a:latin typeface="Symbol" pitchFamily="18" charset="2"/>
                <a:ea typeface="宋体"/>
              </a:rPr>
              <a:t>h</a:t>
            </a:r>
            <a:r>
              <a:rPr lang="en-US" altLang="zh-CN" baseline="-25000" dirty="0" err="1">
                <a:solidFill>
                  <a:prstClr val="black"/>
                </a:solidFill>
                <a:latin typeface="Calibri"/>
                <a:ea typeface="宋体"/>
              </a:rPr>
              <a:t>c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(2S)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VV is highly suppressed by the </a:t>
            </a:r>
            <a:r>
              <a:rPr lang="en-US" altLang="zh-CN" dirty="0" err="1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helicity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 selection rule.</a:t>
            </a:r>
            <a:endParaRPr lang="en-US" altLang="zh-CN" dirty="0">
              <a:solidFill>
                <a:prstClr val="black"/>
              </a:solidFill>
              <a:latin typeface="Times New Roman" pitchFamily="18" charset="0"/>
              <a:ea typeface="宋体"/>
              <a:cs typeface="Arial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ea typeface="宋体"/>
                <a:cs typeface="Arial" charset="0"/>
              </a:rPr>
              <a:t>    ‘intermediate charmed meson loops’ can increase the production rate of </a:t>
            </a:r>
            <a:r>
              <a:rPr lang="en-US" altLang="zh-CN" dirty="0" err="1">
                <a:solidFill>
                  <a:prstClr val="black"/>
                </a:solidFill>
                <a:latin typeface="Symbol" pitchFamily="18" charset="2"/>
                <a:ea typeface="宋体"/>
              </a:rPr>
              <a:t>h</a:t>
            </a:r>
            <a:r>
              <a:rPr lang="en-US" altLang="zh-CN" baseline="-25000" dirty="0" err="1">
                <a:solidFill>
                  <a:prstClr val="black"/>
                </a:solidFill>
                <a:latin typeface="Calibri"/>
                <a:ea typeface="宋体"/>
              </a:rPr>
              <a:t>c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(2S)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VV. </a:t>
            </a:r>
            <a:endParaRPr lang="en-US" altLang="zh-CN" dirty="0">
              <a:solidFill>
                <a:prstClr val="black"/>
              </a:solidFill>
              <a:latin typeface="Times New Roman" pitchFamily="18" charset="0"/>
              <a:ea typeface="宋体"/>
              <a:cs typeface="Arial" charset="0"/>
            </a:endParaRPr>
          </a:p>
        </p:txBody>
      </p:sp>
      <p:graphicFrame>
        <p:nvGraphicFramePr>
          <p:cNvPr id="2" name="Group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65641148"/>
              </p:ext>
            </p:extLst>
          </p:nvPr>
        </p:nvGraphicFramePr>
        <p:xfrm>
          <a:off x="252288" y="4221088"/>
          <a:ext cx="8712200" cy="1877568"/>
        </p:xfrm>
        <a:graphic>
          <a:graphicData uri="http://schemas.openxmlformats.org/drawingml/2006/table">
            <a:tbl>
              <a:tblPr/>
              <a:tblGrid>
                <a:gridCol w="1007344"/>
                <a:gridCol w="2736304"/>
                <a:gridCol w="2485702"/>
                <a:gridCol w="2482850"/>
              </a:tblGrid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Br(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y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/>
                        </a:rPr>
                        <a:t>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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  <a:sym typeface="Wingdings" pitchFamily="2" charset="2"/>
                        </a:rPr>
                        <a:t>gh</a:t>
                      </a:r>
                      <a:r>
                        <a:rPr kumimoji="0" lang="en-US" altLang="zh-CN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c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(2S)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  <a:sym typeface="Wingdings" pitchFamily="2" charset="2"/>
                        </a:rPr>
                        <a:t>g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VV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         (10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-7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)</a:t>
                      </a:r>
                      <a:endParaRPr kumimoji="0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Br(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  <a:sym typeface="Wingdings" pitchFamily="2" charset="2"/>
                        </a:rPr>
                        <a:t>h</a:t>
                      </a:r>
                      <a:r>
                        <a:rPr kumimoji="0" lang="en-US" altLang="zh-CN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c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’VV) 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(10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-3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(using BESIII BF(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y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/>
                        </a:rPr>
                        <a:t>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</a:t>
                      </a:r>
                      <a:r>
                        <a:rPr kumimoji="0" lang="en-US" altLang="zh-CN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  <a:ea typeface="宋体" pitchFamily="2" charset="-122"/>
                          <a:sym typeface="Wingdings" pitchFamily="2" charset="2"/>
                        </a:rPr>
                        <a:t>gh</a:t>
                      </a:r>
                      <a:r>
                        <a:rPr kumimoji="0" lang="en-US" altLang="zh-CN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c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(2S))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Br(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  <a:sym typeface="Wingdings" pitchFamily="2" charset="2"/>
                        </a:rPr>
                        <a:t>h</a:t>
                      </a:r>
                      <a:r>
                        <a:rPr kumimoji="0" lang="en-US" altLang="zh-CN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c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’VV) 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(10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-3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pitchFamily="2" charset="-122"/>
                          <a:sym typeface="Wingdings" pitchFamily="2" charset="2"/>
                        </a:rPr>
                        <a:t>Theory:  (arXiv:1010.1343)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r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0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r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     &lt;12.7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6.4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Mathematica1" pitchFamily="2" charset="2"/>
                        </a:rPr>
                        <a:t>~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28.9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K*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K*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     &lt;19.6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&lt;5.4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7.9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Mathematica1" pitchFamily="2" charset="2"/>
                        </a:rPr>
                        <a:t>~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35.8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ff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     &lt;  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2.1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Mathematica1" pitchFamily="2" charset="2"/>
                        </a:rPr>
                        <a:t>~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35878" name="Oval 37"/>
          <p:cNvSpPr>
            <a:spLocks noChangeArrowheads="1"/>
          </p:cNvSpPr>
          <p:nvPr/>
        </p:nvSpPr>
        <p:spPr bwMode="auto">
          <a:xfrm>
            <a:off x="2232025" y="2673350"/>
            <a:ext cx="431800" cy="792163"/>
          </a:xfrm>
          <a:prstGeom prst="ellips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60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35879" name="Oval 38"/>
          <p:cNvSpPr>
            <a:spLocks noChangeArrowheads="1"/>
          </p:cNvSpPr>
          <p:nvPr/>
        </p:nvSpPr>
        <p:spPr bwMode="auto">
          <a:xfrm>
            <a:off x="5292725" y="2889250"/>
            <a:ext cx="431800" cy="792163"/>
          </a:xfrm>
          <a:prstGeom prst="ellips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60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35880" name="Oval 39"/>
          <p:cNvSpPr>
            <a:spLocks noChangeArrowheads="1"/>
          </p:cNvSpPr>
          <p:nvPr/>
        </p:nvSpPr>
        <p:spPr bwMode="auto">
          <a:xfrm>
            <a:off x="8280400" y="2781300"/>
            <a:ext cx="431800" cy="792163"/>
          </a:xfrm>
          <a:prstGeom prst="ellips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60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2175" y="-24212"/>
            <a:ext cx="240482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i="1" dirty="0">
                <a:solidFill>
                  <a:srgbClr val="C00000"/>
                </a:solidFill>
                <a:latin typeface="Calibri"/>
                <a:ea typeface="宋体"/>
              </a:rPr>
              <a:t>PRD84, 091102R (2011)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57789" y="1646093"/>
            <a:ext cx="217399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Calibri"/>
                <a:ea typeface="宋体"/>
              </a:rPr>
              <a:t>(PRD81, 014017 (2010))</a:t>
            </a:r>
          </a:p>
        </p:txBody>
      </p:sp>
      <p:sp>
        <p:nvSpPr>
          <p:cNvPr id="3" name="矩形 2"/>
          <p:cNvSpPr/>
          <p:nvPr/>
        </p:nvSpPr>
        <p:spPr>
          <a:xfrm>
            <a:off x="965497" y="2060848"/>
            <a:ext cx="591829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zh-CN" sz="1800" dirty="0">
                <a:solidFill>
                  <a:prstClr val="black"/>
                </a:solidFill>
                <a:latin typeface="Symbol" pitchFamily="18" charset="2"/>
              </a:rPr>
              <a:t>r</a:t>
            </a:r>
            <a:r>
              <a:rPr lang="en-US" altLang="zh-CN" sz="1800" baseline="30000" dirty="0">
                <a:solidFill>
                  <a:prstClr val="black"/>
                </a:solidFill>
                <a:latin typeface="Symbol" pitchFamily="18" charset="2"/>
              </a:rPr>
              <a:t>0</a:t>
            </a:r>
            <a:r>
              <a:rPr lang="en-US" altLang="zh-CN" sz="1800" dirty="0">
                <a:solidFill>
                  <a:prstClr val="black"/>
                </a:solidFill>
                <a:latin typeface="Symbol" pitchFamily="18" charset="2"/>
              </a:rPr>
              <a:t>r</a:t>
            </a:r>
            <a:r>
              <a:rPr lang="en-US" altLang="zh-CN" sz="1800" baseline="30000" dirty="0">
                <a:solidFill>
                  <a:prstClr val="black"/>
                </a:solidFill>
                <a:latin typeface="Symbol" pitchFamily="18" charset="2"/>
              </a:rPr>
              <a:t>0</a:t>
            </a:r>
          </a:p>
        </p:txBody>
      </p:sp>
      <p:sp>
        <p:nvSpPr>
          <p:cNvPr id="4" name="矩形 3"/>
          <p:cNvSpPr/>
          <p:nvPr/>
        </p:nvSpPr>
        <p:spPr>
          <a:xfrm>
            <a:off x="3704578" y="2094756"/>
            <a:ext cx="841897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zh-CN" sz="1800" dirty="0">
                <a:solidFill>
                  <a:prstClr val="black"/>
                </a:solidFill>
                <a:latin typeface="Arial" charset="0"/>
              </a:rPr>
              <a:t>K*</a:t>
            </a:r>
            <a:r>
              <a:rPr lang="en-US" altLang="zh-CN" sz="1800" baseline="30000" dirty="0">
                <a:solidFill>
                  <a:prstClr val="black"/>
                </a:solidFill>
                <a:latin typeface="Arial" charset="0"/>
              </a:rPr>
              <a:t>0</a:t>
            </a:r>
            <a:r>
              <a:rPr lang="en-US" altLang="zh-CN" sz="1800" dirty="0">
                <a:solidFill>
                  <a:prstClr val="black"/>
                </a:solidFill>
                <a:latin typeface="Arial" charset="0"/>
              </a:rPr>
              <a:t>K*</a:t>
            </a:r>
            <a:r>
              <a:rPr lang="en-US" altLang="zh-CN" sz="1800" baseline="30000" dirty="0">
                <a:solidFill>
                  <a:prstClr val="black"/>
                </a:solidFill>
                <a:latin typeface="Arial" charset="0"/>
              </a:rPr>
              <a:t>0</a:t>
            </a:r>
          </a:p>
        </p:txBody>
      </p:sp>
      <p:sp>
        <p:nvSpPr>
          <p:cNvPr id="5" name="矩形 4"/>
          <p:cNvSpPr/>
          <p:nvPr/>
        </p:nvSpPr>
        <p:spPr>
          <a:xfrm>
            <a:off x="6876256" y="2094756"/>
            <a:ext cx="425116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zh-CN" sz="1800" dirty="0" err="1">
                <a:solidFill>
                  <a:prstClr val="black"/>
                </a:solidFill>
                <a:latin typeface="Symbol" pitchFamily="18" charset="2"/>
              </a:rPr>
              <a:t>ff</a:t>
            </a:r>
            <a:endParaRPr lang="en-US" altLang="zh-CN" sz="1800" dirty="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6E51C-1F54-4E34-9DCC-371B2EB40948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63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7109B-43EB-4B86-9A12-8E12E442C6A5}" type="slidenum">
              <a:rPr lang="en-US" altLang="zh-CN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55300" name="Text 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5497" y="655911"/>
            <a:ext cx="9121080" cy="2616101"/>
          </a:xfrm>
          <a:prstGeom prst="rect">
            <a:avLst/>
          </a:prstGeom>
          <a:blipFill rotWithShape="1">
            <a:blip r:embed="rId2"/>
            <a:stretch>
              <a:fillRect l="-735" t="-1399" r="-869"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noFill/>
                <a:latin typeface="+mn-lt"/>
                <a:ea typeface="+mn-ea"/>
              </a:rPr>
              <a:t> </a:t>
            </a:r>
          </a:p>
        </p:txBody>
      </p:sp>
      <p:sp>
        <p:nvSpPr>
          <p:cNvPr id="55302" name="Text 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00720" y="3273317"/>
            <a:ext cx="5357812" cy="3185487"/>
          </a:xfrm>
          <a:prstGeom prst="rect">
            <a:avLst/>
          </a:prstGeom>
          <a:blipFill rotWithShape="1">
            <a:blip r:embed="rId3" cstate="print"/>
            <a:stretch>
              <a:fillRect l="-1820" t="-1530" r="-1138" b="-765"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noFill/>
                <a:latin typeface="+mn-lt"/>
                <a:ea typeface="+mn-ea"/>
              </a:rPr>
              <a:t> </a:t>
            </a:r>
          </a:p>
        </p:txBody>
      </p:sp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13100"/>
            <a:ext cx="3000375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832001" y="11857"/>
            <a:ext cx="2952329" cy="641350"/>
          </a:xfrm>
          <a:prstGeom prst="rect">
            <a:avLst/>
          </a:prstGeom>
          <a:blipFill rotWithShape="1">
            <a:blip r:embed="rId5"/>
            <a:stretch>
              <a:fillRect t="-4762" b="-32381"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noFill/>
                <a:latin typeface="+mn-lt"/>
                <a:ea typeface="+mn-ea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5286388"/>
            <a:ext cx="5429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dirty="0" smtClean="0">
                <a:solidFill>
                  <a:srgbClr val="0033CC"/>
                </a:solidFill>
              </a:rPr>
              <a:t>Coupled channel:  </a:t>
            </a:r>
            <a:r>
              <a:rPr lang="en-US" altLang="zh-CN" dirty="0" smtClean="0">
                <a:solidFill>
                  <a:srgbClr val="FF0000"/>
                </a:solidFill>
              </a:rPr>
              <a:t>the </a:t>
            </a:r>
            <a:r>
              <a:rPr lang="en-US" altLang="zh-CN" dirty="0" err="1" smtClean="0">
                <a:solidFill>
                  <a:srgbClr val="FF0000"/>
                </a:solidFill>
              </a:rPr>
              <a:t>hadron</a:t>
            </a:r>
            <a:r>
              <a:rPr lang="en-US" altLang="zh-CN" dirty="0" smtClean="0">
                <a:solidFill>
                  <a:srgbClr val="FF0000"/>
                </a:solidFill>
              </a:rPr>
              <a:t>-loop effect </a:t>
            </a:r>
          </a:p>
          <a:p>
            <a:pPr algn="l"/>
            <a:r>
              <a:rPr lang="en-US" altLang="zh-CN" dirty="0" smtClean="0">
                <a:solidFill>
                  <a:srgbClr val="FF0000"/>
                </a:solidFill>
              </a:rPr>
              <a:t>also may play an important in the continuous</a:t>
            </a:r>
          </a:p>
          <a:p>
            <a:pPr algn="l"/>
            <a:r>
              <a:rPr lang="en-US" altLang="zh-CN" dirty="0" smtClean="0">
                <a:solidFill>
                  <a:srgbClr val="FF0000"/>
                </a:solidFill>
              </a:rPr>
              <a:t>spectra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zh-CN" b="1" smtClean="0">
                <a:latin typeface="Comic Sans MS" pitchFamily="66" charset="0"/>
                <a:ea typeface="仿宋_GB2312" pitchFamily="49" charset="-122"/>
              </a:rPr>
              <a:t>Outline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/>
          <a:lstStyle/>
          <a:p>
            <a:r>
              <a:rPr lang="en-US" altLang="zh-CN" sz="2800" b="1" dirty="0" smtClean="0">
                <a:latin typeface="Comic Sans MS" pitchFamily="66" charset="0"/>
                <a:ea typeface="仿宋_GB2312" pitchFamily="49" charset="-122"/>
              </a:rPr>
              <a:t>Status of BEPCII/BESIII</a:t>
            </a:r>
          </a:p>
          <a:p>
            <a:r>
              <a:rPr lang="en-US" altLang="zh-CN" sz="2800" b="1" dirty="0" err="1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Charmonium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 transitions</a:t>
            </a:r>
          </a:p>
          <a:p>
            <a:r>
              <a:rPr lang="en-US" altLang="zh-CN" sz="2800" b="1" dirty="0" err="1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Charmonium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 decays</a:t>
            </a: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Light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hadron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spectroscopy</a:t>
            </a:r>
            <a:endParaRPr lang="en-US" altLang="zh-CN" sz="2800" b="1" dirty="0" smtClean="0">
              <a:latin typeface="Comic Sans MS" pitchFamily="66" charset="0"/>
              <a:ea typeface="仿宋_GB2312" pitchFamily="49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Charm physics</a:t>
            </a:r>
          </a:p>
          <a:p>
            <a:r>
              <a:rPr lang="en-US" altLang="zh-CN" sz="2800" b="1" dirty="0" smtClean="0">
                <a:latin typeface="Comic Sans MS" pitchFamily="66" charset="0"/>
                <a:ea typeface="仿宋_GB2312" pitchFamily="49" charset="-122"/>
              </a:rPr>
              <a:t>Summary 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76794-E7B4-4C26-A7F7-AD551E2156D5}" type="slidenum">
              <a:rPr lang="en-US" altLang="zh-CN"/>
              <a:pPr>
                <a:defRPr/>
              </a:pPr>
              <a:t>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3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CN" altLang="en-US"/>
              <a:t>July 4, 2012</a:t>
            </a:r>
            <a:endParaRPr lang="en-US" altLang="zh-CN"/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/>
              <a:t>Hai-Bo Li (IHEP)</a:t>
            </a:r>
          </a:p>
        </p:txBody>
      </p:sp>
      <p:sp>
        <p:nvSpPr>
          <p:cNvPr id="2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A1632-A996-4E48-B65F-1A5FB034FCF9}" type="slidenum">
              <a:rPr lang="en-US" altLang="zh-CN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468313" y="687388"/>
            <a:ext cx="5983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>
              <a:buClr>
                <a:srgbClr val="0000FF"/>
              </a:buClr>
              <a:buFontTx/>
              <a:buChar char="•"/>
            </a:pP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cs typeface="Arial" charset="0"/>
              </a:rPr>
              <a:t> Select </a:t>
            </a:r>
            <a:r>
              <a:rPr kumimoji="1" lang="el-GR" altLang="zh-CN" sz="2200" dirty="0">
                <a:solidFill>
                  <a:srgbClr val="0033CC"/>
                </a:solidFill>
                <a:latin typeface="Calibri" pitchFamily="34" charset="0"/>
                <a:ea typeface="华文新魏" pitchFamily="2" charset="-122"/>
                <a:cs typeface="Arial" charset="0"/>
                <a:sym typeface="Symbol" pitchFamily="18" charset="2"/>
              </a:rPr>
              <a:t></a:t>
            </a: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cs typeface="Arial" charset="0"/>
              </a:rPr>
              <a:t>(2S) </a:t>
            </a:r>
            <a:r>
              <a:rPr lang="el-GR" altLang="zh-CN" sz="2200" dirty="0">
                <a:solidFill>
                  <a:srgbClr val="0033CC"/>
                </a:solidFill>
                <a:latin typeface="Calibri" pitchFamily="34" charset="0"/>
                <a:cs typeface="Arial" charset="0"/>
                <a:sym typeface="Symbol" pitchFamily="18" charset="2"/>
              </a:rPr>
              <a:t></a:t>
            </a: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l-GR" altLang="zh-CN" sz="2200" dirty="0">
                <a:solidFill>
                  <a:srgbClr val="0033CC"/>
                </a:solidFill>
                <a:latin typeface="Calibri" pitchFamily="34" charset="0"/>
                <a:cs typeface="Arial" charset="0"/>
                <a:sym typeface="Symbol" pitchFamily="18" charset="2"/>
              </a:rPr>
              <a:t></a:t>
            </a: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J/</a:t>
            </a:r>
            <a:r>
              <a:rPr kumimoji="1" lang="el-GR" altLang="zh-CN" sz="2200" dirty="0">
                <a:solidFill>
                  <a:srgbClr val="0033CC"/>
                </a:solidFill>
                <a:latin typeface="Calibri" pitchFamily="34" charset="0"/>
                <a:ea typeface="华文新魏" pitchFamily="2" charset="-122"/>
                <a:sym typeface="Symbol" pitchFamily="18" charset="2"/>
              </a:rPr>
              <a:t></a:t>
            </a: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, J/</a:t>
            </a:r>
            <a:r>
              <a:rPr kumimoji="1" lang="el-GR" altLang="zh-CN" sz="2200" dirty="0">
                <a:solidFill>
                  <a:srgbClr val="0033CC"/>
                </a:solidFill>
                <a:latin typeface="Calibri" pitchFamily="34" charset="0"/>
                <a:ea typeface="华文新魏" pitchFamily="2" charset="-122"/>
                <a:sym typeface="Symbol" pitchFamily="18" charset="2"/>
              </a:rPr>
              <a:t></a:t>
            </a: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l-GR" altLang="zh-CN" sz="2200" dirty="0">
                <a:solidFill>
                  <a:srgbClr val="0033CC"/>
                </a:solidFill>
                <a:latin typeface="Calibri" pitchFamily="34" charset="0"/>
                <a:cs typeface="Arial" charset="0"/>
                <a:sym typeface="Symbol" pitchFamily="18" charset="2"/>
              </a:rPr>
              <a:t></a:t>
            </a: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2200" i="1" dirty="0" err="1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e</a:t>
            </a:r>
            <a:r>
              <a:rPr lang="en-US" altLang="zh-CN" sz="2200" i="1" baseline="30000" dirty="0" err="1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n-US" altLang="zh-CN" sz="2200" i="1" dirty="0" err="1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e</a:t>
            </a:r>
            <a:r>
              <a:rPr lang="en-US" altLang="zh-CN" sz="2200" baseline="300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-</a:t>
            </a: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and</a:t>
            </a:r>
            <a:r>
              <a:rPr lang="en-US" altLang="zh-CN" sz="2200" i="1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2400" i="1" dirty="0">
                <a:solidFill>
                  <a:srgbClr val="0033CC"/>
                </a:solidFill>
                <a:latin typeface="Symbol" pitchFamily="18" charset="2"/>
                <a:cs typeface="Arial" charset="0"/>
              </a:rPr>
              <a:t></a:t>
            </a:r>
            <a:r>
              <a:rPr lang="en-US" altLang="zh-CN" sz="2200" i="1" baseline="300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n-US" altLang="zh-CN" sz="2400" i="1" dirty="0">
                <a:solidFill>
                  <a:srgbClr val="0033CC"/>
                </a:solidFill>
                <a:latin typeface="Symbol" pitchFamily="18" charset="2"/>
                <a:cs typeface="Arial" charset="0"/>
              </a:rPr>
              <a:t></a:t>
            </a:r>
            <a:r>
              <a:rPr lang="en-US" altLang="zh-CN" sz="2200" baseline="300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- </a:t>
            </a:r>
            <a:r>
              <a:rPr lang="en-US" altLang="zh-CN" sz="22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events</a:t>
            </a: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642938" y="1071563"/>
            <a:ext cx="269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>
                <a:latin typeface="Calibri" pitchFamily="34" charset="0"/>
                <a:cs typeface="Arial" charset="0"/>
                <a:sym typeface="Symbol" pitchFamily="18" charset="2"/>
              </a:rPr>
              <a:t></a:t>
            </a:r>
            <a:r>
              <a:rPr lang="en-US" altLang="zh-CN" b="1" baseline="-25000">
                <a:latin typeface="Calibri" pitchFamily="34" charset="0"/>
                <a:cs typeface="Arial" charset="0"/>
                <a:sym typeface="Symbol" pitchFamily="18" charset="2"/>
              </a:rPr>
              <a:t>sm</a:t>
            </a:r>
            <a:r>
              <a:rPr lang="en-US" altLang="zh-CN" b="1">
                <a:latin typeface="Calibri" pitchFamily="34" charset="0"/>
                <a:cs typeface="Arial" charset="0"/>
                <a:sym typeface="Symbol" pitchFamily="18" charset="2"/>
              </a:rPr>
              <a:t> - low energy gamma</a:t>
            </a:r>
          </a:p>
        </p:txBody>
      </p:sp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70025"/>
            <a:ext cx="5143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31"/>
          <p:cNvSpPr txBox="1">
            <a:spLocks noChangeArrowheads="1"/>
          </p:cNvSpPr>
          <p:nvPr/>
        </p:nvSpPr>
        <p:spPr bwMode="auto">
          <a:xfrm>
            <a:off x="1041400" y="1766888"/>
            <a:ext cx="434975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i="1">
                <a:cs typeface="Arial" charset="0"/>
              </a:rPr>
              <a:t>ee</a:t>
            </a:r>
          </a:p>
        </p:txBody>
      </p:sp>
      <p:sp>
        <p:nvSpPr>
          <p:cNvPr id="26634" name="Text Box 32"/>
          <p:cNvSpPr txBox="1">
            <a:spLocks noChangeArrowheads="1"/>
          </p:cNvSpPr>
          <p:nvPr/>
        </p:nvSpPr>
        <p:spPr bwMode="auto">
          <a:xfrm>
            <a:off x="3332163" y="1693863"/>
            <a:ext cx="447675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i="1">
                <a:latin typeface="Symbol" pitchFamily="18" charset="2"/>
                <a:cs typeface="Arial" charset="0"/>
              </a:rPr>
              <a:t></a:t>
            </a:r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5429256" y="1450975"/>
            <a:ext cx="3606794" cy="19462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82563" indent="-182563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altLang="zh-CN" dirty="0">
                <a:solidFill>
                  <a:srgbClr val="0000FF"/>
                </a:solidFill>
                <a:latin typeface="Calibri" pitchFamily="34" charset="0"/>
                <a:cs typeface="Arial" charset="0"/>
                <a:sym typeface="Symbol" pitchFamily="18" charset="2"/>
              </a:rPr>
              <a:t>the </a:t>
            </a:r>
            <a:r>
              <a:rPr lang="el-GR" altLang="zh-CN" dirty="0">
                <a:solidFill>
                  <a:srgbClr val="0000FF"/>
                </a:solidFill>
                <a:latin typeface="Calibri" pitchFamily="34" charset="0"/>
                <a:cs typeface="Arial" charset="0"/>
                <a:sym typeface="Symbol" pitchFamily="18" charset="2"/>
              </a:rPr>
              <a:t></a:t>
            </a:r>
            <a:r>
              <a:rPr lang="en-US" altLang="zh-CN" baseline="-25000" dirty="0" err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cJ</a:t>
            </a:r>
            <a:r>
              <a:rPr lang="en-US" altLang="zh-CN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 components:</a:t>
            </a:r>
            <a:r>
              <a:rPr kumimoji="1" lang="en-US" altLang="zh-CN" dirty="0">
                <a:solidFill>
                  <a:srgbClr val="0000FF"/>
                </a:solidFill>
                <a:latin typeface="Calibri" pitchFamily="34" charset="0"/>
                <a:ea typeface="华文新魏" pitchFamily="2" charset="-122"/>
                <a:sym typeface="Symbol" pitchFamily="18" charset="2"/>
              </a:rPr>
              <a:t> double E1 scaling</a:t>
            </a:r>
            <a:endParaRPr lang="en-US" altLang="zh-CN" dirty="0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  <a:cs typeface="Arial" charset="0"/>
              </a:rPr>
              <a:t> yields </a:t>
            </a:r>
            <a:r>
              <a:rPr lang="en-US" altLang="zh-CN" dirty="0">
                <a:solidFill>
                  <a:srgbClr val="FF0000"/>
                </a:solidFill>
                <a:cs typeface="Arial" charset="0"/>
              </a:rPr>
              <a:t>of the two-photon events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zh-CN" dirty="0" smtClean="0">
                <a:solidFill>
                  <a:srgbClr val="00B050"/>
                </a:solidFill>
                <a:cs typeface="Arial" charset="0"/>
              </a:rPr>
              <a:t> continuum(green</a:t>
            </a:r>
            <a:r>
              <a:rPr lang="en-US" altLang="zh-CN" dirty="0">
                <a:solidFill>
                  <a:schemeClr val="hlink"/>
                </a:solidFill>
                <a:cs typeface="Arial" charset="0"/>
              </a:rPr>
              <a:t>)+</a:t>
            </a:r>
            <a:r>
              <a:rPr kumimoji="1" lang="el-GR" altLang="zh-CN" dirty="0">
                <a:solidFill>
                  <a:schemeClr val="hlink"/>
                </a:solidFill>
                <a:latin typeface="Calibri" pitchFamily="34" charset="0"/>
                <a:ea typeface="华文新魏" pitchFamily="2" charset="-122"/>
                <a:cs typeface="Arial" charset="0"/>
                <a:sym typeface="Symbol" pitchFamily="18" charset="2"/>
              </a:rPr>
              <a:t> </a:t>
            </a:r>
            <a:r>
              <a:rPr lang="en-US" altLang="zh-CN" dirty="0">
                <a:solidFill>
                  <a:schemeClr val="hlink"/>
                </a:solidFill>
                <a:cs typeface="Arial" charset="0"/>
              </a:rPr>
              <a:t>’-decay BG(yellow)</a:t>
            </a:r>
          </a:p>
        </p:txBody>
      </p:sp>
      <p:sp>
        <p:nvSpPr>
          <p:cNvPr id="26636" name="Line 15"/>
          <p:cNvSpPr>
            <a:spLocks noChangeShapeType="1"/>
          </p:cNvSpPr>
          <p:nvPr/>
        </p:nvSpPr>
        <p:spPr bwMode="auto">
          <a:xfrm flipV="1">
            <a:off x="4786313" y="1857375"/>
            <a:ext cx="785812" cy="428625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37" name="Line 18"/>
          <p:cNvSpPr>
            <a:spLocks noChangeShapeType="1"/>
          </p:cNvSpPr>
          <p:nvPr/>
        </p:nvSpPr>
        <p:spPr bwMode="auto">
          <a:xfrm flipV="1">
            <a:off x="4500562" y="2357437"/>
            <a:ext cx="1000125" cy="500058"/>
          </a:xfrm>
          <a:prstGeom prst="line">
            <a:avLst/>
          </a:prstGeom>
          <a:noFill/>
          <a:ln w="38100">
            <a:solidFill>
              <a:srgbClr val="C000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38" name="Line 16"/>
          <p:cNvSpPr>
            <a:spLocks noChangeShapeType="1"/>
          </p:cNvSpPr>
          <p:nvPr/>
        </p:nvSpPr>
        <p:spPr bwMode="auto">
          <a:xfrm flipH="1">
            <a:off x="4643438" y="2786063"/>
            <a:ext cx="785812" cy="2857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39" name="Text Box 22"/>
          <p:cNvSpPr txBox="1">
            <a:spLocks noChangeArrowheads="1"/>
          </p:cNvSpPr>
          <p:nvPr/>
        </p:nvSpPr>
        <p:spPr bwMode="auto">
          <a:xfrm>
            <a:off x="500063" y="4286250"/>
            <a:ext cx="4643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zh-CN">
                <a:latin typeface="Calibri" pitchFamily="34" charset="0"/>
                <a:cs typeface="Arial" charset="0"/>
              </a:rPr>
              <a:t>Global fit of the two-photon process and cascade </a:t>
            </a:r>
            <a:r>
              <a:rPr lang="el-GR" altLang="zh-CN">
                <a:latin typeface="Calibri" pitchFamily="34" charset="0"/>
                <a:cs typeface="Arial" charset="0"/>
                <a:sym typeface="Symbol" pitchFamily="18" charset="2"/>
              </a:rPr>
              <a:t></a:t>
            </a:r>
            <a:r>
              <a:rPr lang="en-US" altLang="zh-CN" baseline="-25000">
                <a:latin typeface="Calibri" pitchFamily="34" charset="0"/>
                <a:sym typeface="Symbol" pitchFamily="18" charset="2"/>
              </a:rPr>
              <a:t>cJ</a:t>
            </a:r>
            <a:r>
              <a:rPr lang="en-US" altLang="zh-CN">
                <a:latin typeface="Calibri" pitchFamily="34" charset="0"/>
                <a:cs typeface="Arial" charset="0"/>
              </a:rPr>
              <a:t> processes </a:t>
            </a:r>
            <a:endParaRPr lang="pl-PL" altLang="zh-CN">
              <a:latin typeface="Calibri" pitchFamily="34" charset="0"/>
              <a:cs typeface="Arial" charset="0"/>
            </a:endParaRPr>
          </a:p>
          <a:p>
            <a:pPr algn="l" eaLnBrk="1" hangingPunct="1">
              <a:buFontTx/>
              <a:buChar char="•"/>
            </a:pPr>
            <a:r>
              <a:rPr lang="en-US" altLang="zh-CN">
                <a:latin typeface="Calibri" pitchFamily="34" charset="0"/>
                <a:cs typeface="Arial" charset="0"/>
              </a:rPr>
              <a:t>See</a:t>
            </a:r>
            <a:r>
              <a:rPr lang="en-US" altLang="zh-CN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  <a:r>
              <a:rPr lang="pl-PL" altLang="zh-CN" b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clear </a:t>
            </a:r>
            <a:r>
              <a:rPr lang="en-US" altLang="zh-CN" b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excess </a:t>
            </a:r>
            <a:r>
              <a:rPr lang="en-US" altLang="zh-CN">
                <a:latin typeface="Calibri" pitchFamily="34" charset="0"/>
                <a:cs typeface="Arial" charset="0"/>
              </a:rPr>
              <a:t>over BG + continuum</a:t>
            </a:r>
          </a:p>
        </p:txBody>
      </p:sp>
      <p:pic>
        <p:nvPicPr>
          <p:cNvPr id="26640" name="矩形 45"/>
          <p:cNvPicPr>
            <a:picLocks noRot="1" noChangeAspect="1" noMove="1" noResize="1" noEditPoints="1" noAdjustHandles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8" y="5327650"/>
            <a:ext cx="5297487" cy="1500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276"/>
          <a:stretch>
            <a:fillRect/>
          </a:stretch>
        </p:blipFill>
        <p:spPr bwMode="auto">
          <a:xfrm>
            <a:off x="5500688" y="3643313"/>
            <a:ext cx="34988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直接箭头连接符 37"/>
          <p:cNvCxnSpPr/>
          <p:nvPr/>
        </p:nvCxnSpPr>
        <p:spPr bwMode="auto">
          <a:xfrm flipV="1">
            <a:off x="4786313" y="4365625"/>
            <a:ext cx="2449512" cy="71913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56325" y="6308725"/>
            <a:ext cx="2489200" cy="376238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dirty="0">
                <a:latin typeface="+mn-lt"/>
                <a:ea typeface="+mn-ea"/>
                <a:cs typeface="Arial" charset="0"/>
                <a:sym typeface="Symbol" pitchFamily="18" charset="2"/>
              </a:rPr>
              <a:t>3.44&lt;RM(</a:t>
            </a:r>
            <a:r>
              <a:rPr lang="en-US" altLang="zh-CN" sz="1800" b="1" baseline="-25000" dirty="0" err="1">
                <a:latin typeface="+mn-lt"/>
                <a:ea typeface="+mn-ea"/>
                <a:cs typeface="Arial" charset="0"/>
                <a:sym typeface="Symbol" pitchFamily="18" charset="2"/>
              </a:rPr>
              <a:t>sm</a:t>
            </a:r>
            <a:r>
              <a:rPr lang="en-US" altLang="zh-CN" sz="1800" b="1" dirty="0">
                <a:latin typeface="+mn-lt"/>
                <a:ea typeface="+mn-ea"/>
                <a:cs typeface="Arial" charset="0"/>
                <a:sym typeface="Symbol" pitchFamily="18" charset="2"/>
              </a:rPr>
              <a:t> )&lt;3.48GeV</a:t>
            </a:r>
            <a:endParaRPr lang="zh-CN" altLang="en-US" sz="1800" dirty="0">
              <a:latin typeface="+mn-lt"/>
              <a:ea typeface="+mn-ea"/>
            </a:endParaRPr>
          </a:p>
        </p:txBody>
      </p:sp>
      <p:sp>
        <p:nvSpPr>
          <p:cNvPr id="3075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0658" y="53777"/>
            <a:ext cx="5328592" cy="641350"/>
          </a:xfrm>
          <a:prstGeom prst="rect">
            <a:avLst/>
          </a:prstGeom>
          <a:blipFill rotWithShape="1">
            <a:blip r:embed="rId5" cstate="print"/>
            <a:stretch>
              <a:fillRect l="-686" t="-4762" r="-572" b="-32381"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noFill/>
                <a:latin typeface="+mn-lt"/>
                <a:ea typeface="+mn-ea"/>
              </a:rPr>
              <a:t> </a:t>
            </a:r>
          </a:p>
        </p:txBody>
      </p:sp>
      <p:sp>
        <p:nvSpPr>
          <p:cNvPr id="26645" name="TextBox 17"/>
          <p:cNvSpPr txBox="1">
            <a:spLocks noChangeArrowheads="1"/>
          </p:cNvSpPr>
          <p:nvPr/>
        </p:nvSpPr>
        <p:spPr bwMode="auto">
          <a:xfrm>
            <a:off x="5899150" y="94437"/>
            <a:ext cx="3227388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>
                <a:solidFill>
                  <a:srgbClr val="C00000"/>
                </a:solidFill>
                <a:latin typeface="Calibri" pitchFamily="34" charset="0"/>
              </a:rPr>
              <a:t>arXiv: 1112.0942   Submit to PRL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236654"/>
            <a:ext cx="8229600" cy="725470"/>
          </a:xfrm>
          <a:noFill/>
        </p:spPr>
        <p:txBody>
          <a:bodyPr>
            <a:normAutofit fontScale="90000"/>
          </a:bodyPr>
          <a:lstStyle/>
          <a:p>
            <a:r>
              <a:rPr lang="en-US" altLang="zh-CN" sz="3200" b="1" dirty="0" smtClean="0"/>
              <a:t>Higher-order </a:t>
            </a:r>
            <a:r>
              <a:rPr lang="en-US" altLang="zh-CN" sz="3200" b="1" dirty="0" err="1" smtClean="0"/>
              <a:t>Multipole</a:t>
            </a:r>
            <a:r>
              <a:rPr lang="en-US" altLang="zh-CN" sz="3200" b="1" dirty="0" smtClean="0"/>
              <a:t> in </a:t>
            </a:r>
            <a:r>
              <a:rPr lang="en-US" altLang="zh-CN" sz="3200" b="1" dirty="0" smtClean="0">
                <a:sym typeface="Symbol"/>
              </a:rPr>
              <a:t></a:t>
            </a:r>
            <a:r>
              <a:rPr lang="en-US" altLang="zh-CN" sz="3200" b="1" baseline="-25000" dirty="0" smtClean="0">
                <a:sym typeface="Symbol"/>
              </a:rPr>
              <a:t>c2</a:t>
            </a:r>
            <a:r>
              <a:rPr lang="en-US" altLang="zh-CN" sz="3200" b="1" dirty="0" smtClean="0">
                <a:sym typeface="Symbol"/>
              </a:rPr>
              <a:t>, </a:t>
            </a:r>
            <a:r>
              <a:rPr lang="en-US" altLang="zh-CN" sz="3200" b="1" baseline="-25000" dirty="0" smtClean="0">
                <a:sym typeface="Symbol"/>
              </a:rPr>
              <a:t>c2</a:t>
            </a:r>
            <a:r>
              <a:rPr lang="en-US" altLang="zh-CN" sz="3200" b="1" dirty="0" smtClean="0">
                <a:sym typeface="Symbol"/>
              </a:rPr>
              <a:t></a:t>
            </a:r>
            <a:r>
              <a:rPr lang="en-US" altLang="zh-CN" sz="3200" b="1" baseline="30000" dirty="0" smtClean="0">
                <a:sym typeface="Symbol"/>
              </a:rPr>
              <a:t>+</a:t>
            </a:r>
            <a:r>
              <a:rPr lang="en-US" altLang="zh-CN" sz="3200" b="1" dirty="0" smtClean="0">
                <a:sym typeface="Symbol"/>
              </a:rPr>
              <a:t></a:t>
            </a:r>
            <a:r>
              <a:rPr lang="en-US" altLang="zh-CN" sz="3200" b="1" baseline="30000" dirty="0" smtClean="0">
                <a:sym typeface="Symbol"/>
              </a:rPr>
              <a:t>-</a:t>
            </a:r>
            <a:r>
              <a:rPr lang="en-US" altLang="zh-CN" sz="3200" b="1" dirty="0" smtClean="0">
                <a:sym typeface="Symbol"/>
              </a:rPr>
              <a:t>,K</a:t>
            </a:r>
            <a:r>
              <a:rPr lang="en-US" altLang="zh-CN" sz="3200" b="1" baseline="30000" dirty="0" smtClean="0">
                <a:sym typeface="Symbol"/>
              </a:rPr>
              <a:t>+</a:t>
            </a:r>
            <a:r>
              <a:rPr lang="en-US" altLang="zh-CN" sz="3200" b="1" dirty="0" smtClean="0">
                <a:sym typeface="Symbol"/>
              </a:rPr>
              <a:t>K</a:t>
            </a:r>
            <a:r>
              <a:rPr lang="en-US" altLang="zh-CN" sz="3200" b="1" baseline="30000" dirty="0" smtClean="0">
                <a:sym typeface="Symbol"/>
              </a:rPr>
              <a:t>-</a:t>
            </a:r>
            <a:endParaRPr lang="zh-CN" altLang="en-US" sz="3200" b="1" baseline="30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6679" y="984718"/>
            <a:ext cx="8929718" cy="500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/>
              <a:t>Investigate the contribution from high-order </a:t>
            </a:r>
            <a:r>
              <a:rPr lang="en-US" altLang="zh-CN" sz="2400" dirty="0" err="1" smtClean="0"/>
              <a:t>multipole</a:t>
            </a:r>
            <a:r>
              <a:rPr lang="en-US" altLang="zh-CN" sz="2400" dirty="0" smtClean="0"/>
              <a:t> amplitudes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933056"/>
            <a:ext cx="4114844" cy="260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265" y="4005064"/>
            <a:ext cx="3880336" cy="253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876256" y="-14687"/>
            <a:ext cx="227180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i="1" dirty="0">
                <a:solidFill>
                  <a:srgbClr val="C00000"/>
                </a:solidFill>
                <a:latin typeface="Calibri"/>
                <a:ea typeface="宋体"/>
              </a:rPr>
              <a:t>PRD84, 092006 (2011)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469124" y="1542271"/>
                <a:ext cx="828092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</a:t>
                </a:r>
                <a:r>
                  <a:rPr lang="en-US" altLang="zh-CN" baseline="-25000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c2  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i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  <a:ea typeface="+mn-ea"/>
                  </a:rPr>
                  <a:t>s dominated by electric dipole (E1) transition, 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  <a:ea typeface="+mn-ea"/>
                  </a:rPr>
                  <a:t>      but expect some magnetic </a:t>
                </a:r>
                <a:r>
                  <a:rPr lang="en-US" dirty="0" err="1">
                    <a:solidFill>
                      <a:prstClr val="black"/>
                    </a:solidFill>
                    <a:latin typeface="Calibri"/>
                    <a:ea typeface="+mn-ea"/>
                  </a:rPr>
                  <a:t>quadrupole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  <a:ea typeface="+mn-ea"/>
                  </a:rPr>
                  <a:t> component (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</a:rPr>
                  <a:t>M2).</a:t>
                </a:r>
              </a:p>
              <a:p>
                <a:pPr marL="285750" indent="-285750" algn="l" fontAlgn="auto">
                  <a:spcBef>
                    <a:spcPts val="120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</a:rPr>
                  <a:t>M2 amplitude provides sensitivity to charm quark anomalous magnetic moment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𝜅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</a:rPr>
                  <a:t>:    M2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=0.029(1+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𝜅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  <a:p>
                <a:pPr marL="285750" indent="-285750" algn="l" fontAlgn="auto">
                  <a:spcBef>
                    <a:spcPts val="120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  <a:ea typeface="+mn-ea"/>
                  </a:rPr>
                  <a:t>Use large clean samples of 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</a:t>
                </a:r>
                <a:r>
                  <a:rPr lang="en-US" altLang="zh-CN" baseline="-25000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c2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</a:t>
                </a:r>
                <a:r>
                  <a:rPr lang="en-US" altLang="zh-CN" baseline="30000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+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</a:t>
                </a:r>
                <a:r>
                  <a:rPr lang="en-US" altLang="zh-CN" baseline="30000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-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 and </a:t>
                </a:r>
                <a:r>
                  <a:rPr lang="en-US" altLang="zh-CN" baseline="-25000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c2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K</a:t>
                </a:r>
                <a:r>
                  <a:rPr lang="en-US" altLang="zh-CN" baseline="30000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+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K</a:t>
                </a:r>
                <a:r>
                  <a:rPr lang="en-US" altLang="zh-CN" baseline="30000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-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 ;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  <a:ea typeface="+mn-ea"/>
                    <a:sym typeface="Symbol"/>
                  </a:rPr>
                  <a:t/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</a:t>
                </a:r>
                <a:r>
                  <a:rPr lang="en-US" altLang="zh-CN" baseline="-25000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c0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宋体"/>
                    <a:sym typeface="Symbol"/>
                  </a:rPr>
                  <a:t>  samples used as control since M2 = 0.</a:t>
                </a:r>
                <a:endParaRPr lang="en-US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4" y="1542271"/>
                <a:ext cx="8280920" cy="224676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663" t="-1897" b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763688" y="3914040"/>
            <a:ext cx="508473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</a:t>
            </a:r>
            <a:r>
              <a:rPr lang="en-US" altLang="zh-CN" sz="1800" baseline="-25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c0</a:t>
            </a:r>
            <a:r>
              <a:rPr lang="en-US" altLang="zh-CN" sz="18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12160" y="3885465"/>
            <a:ext cx="508473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</a:t>
            </a:r>
            <a:r>
              <a:rPr lang="en-US" altLang="zh-CN" sz="1800" baseline="-25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c0</a:t>
            </a:r>
            <a:r>
              <a:rPr lang="en-US" altLang="zh-CN" sz="18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71800" y="3893512"/>
            <a:ext cx="490840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</a:t>
            </a:r>
            <a:r>
              <a:rPr lang="en-US" altLang="zh-CN" sz="1800" baseline="-25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c2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90876" y="3885465"/>
            <a:ext cx="490840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</a:t>
            </a:r>
            <a:r>
              <a:rPr lang="en-US" altLang="zh-CN" sz="1800" baseline="-25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c2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85964" y="4149080"/>
            <a:ext cx="109998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</a:t>
            </a:r>
            <a:r>
              <a:rPr lang="en-US" altLang="zh-CN" sz="1800" b="1" baseline="30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+</a:t>
            </a: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</a:t>
            </a:r>
            <a:r>
              <a:rPr lang="en-US" altLang="zh-CN" sz="1800" b="1" baseline="30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-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68344" y="4149080"/>
            <a:ext cx="109998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K</a:t>
            </a:r>
            <a:r>
              <a:rPr lang="en-US" altLang="zh-CN" sz="1800" b="1" baseline="30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+</a:t>
            </a: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K</a:t>
            </a:r>
            <a:r>
              <a:rPr lang="en-US" altLang="zh-CN" sz="1800" b="1" baseline="30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-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1993591" y="4269491"/>
            <a:ext cx="338336" cy="292462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2924304" y="4268713"/>
            <a:ext cx="338336" cy="292462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182297" y="4250919"/>
            <a:ext cx="338336" cy="292462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7141682" y="4258631"/>
            <a:ext cx="338336" cy="292462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36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236654"/>
            <a:ext cx="8229600" cy="725470"/>
          </a:xfrm>
          <a:noFill/>
        </p:spPr>
        <p:txBody>
          <a:bodyPr>
            <a:normAutofit fontScale="90000"/>
          </a:bodyPr>
          <a:lstStyle/>
          <a:p>
            <a:r>
              <a:rPr lang="en-US" altLang="zh-CN" sz="3200" b="1" dirty="0" smtClean="0"/>
              <a:t>Higher-order </a:t>
            </a:r>
            <a:r>
              <a:rPr lang="en-US" altLang="zh-CN" sz="3200" b="1" dirty="0" err="1" smtClean="0"/>
              <a:t>Multipole</a:t>
            </a:r>
            <a:r>
              <a:rPr lang="en-US" altLang="zh-CN" sz="3200" b="1" dirty="0" smtClean="0"/>
              <a:t> in </a:t>
            </a:r>
            <a:r>
              <a:rPr lang="en-US" altLang="zh-CN" sz="3200" b="1" dirty="0" smtClean="0">
                <a:sym typeface="Symbol"/>
              </a:rPr>
              <a:t></a:t>
            </a:r>
            <a:r>
              <a:rPr lang="en-US" altLang="zh-CN" sz="3200" b="1" baseline="-25000" dirty="0" smtClean="0">
                <a:sym typeface="Symbol"/>
              </a:rPr>
              <a:t>c2</a:t>
            </a:r>
            <a:r>
              <a:rPr lang="en-US" altLang="zh-CN" sz="3200" b="1" dirty="0" smtClean="0">
                <a:sym typeface="Symbol"/>
              </a:rPr>
              <a:t>, </a:t>
            </a:r>
            <a:r>
              <a:rPr lang="en-US" altLang="zh-CN" sz="3200" b="1" baseline="-25000" dirty="0" smtClean="0">
                <a:sym typeface="Symbol"/>
              </a:rPr>
              <a:t>c2</a:t>
            </a:r>
            <a:r>
              <a:rPr lang="en-US" altLang="zh-CN" sz="3200" b="1" dirty="0" smtClean="0">
                <a:sym typeface="Symbol"/>
              </a:rPr>
              <a:t></a:t>
            </a:r>
            <a:r>
              <a:rPr lang="en-US" altLang="zh-CN" sz="3200" b="1" baseline="30000" dirty="0" smtClean="0">
                <a:sym typeface="Symbol"/>
              </a:rPr>
              <a:t>+</a:t>
            </a:r>
            <a:r>
              <a:rPr lang="en-US" altLang="zh-CN" sz="3200" b="1" dirty="0" smtClean="0">
                <a:sym typeface="Symbol"/>
              </a:rPr>
              <a:t></a:t>
            </a:r>
            <a:r>
              <a:rPr lang="en-US" altLang="zh-CN" sz="3200" b="1" baseline="30000" dirty="0" smtClean="0">
                <a:sym typeface="Symbol"/>
              </a:rPr>
              <a:t>-</a:t>
            </a:r>
            <a:r>
              <a:rPr lang="en-US" altLang="zh-CN" sz="3200" b="1" dirty="0" smtClean="0">
                <a:sym typeface="Symbol"/>
              </a:rPr>
              <a:t>,K</a:t>
            </a:r>
            <a:r>
              <a:rPr lang="en-US" altLang="zh-CN" sz="3200" b="1" baseline="30000" dirty="0" smtClean="0">
                <a:sym typeface="Symbol"/>
              </a:rPr>
              <a:t>+</a:t>
            </a:r>
            <a:r>
              <a:rPr lang="en-US" altLang="zh-CN" sz="3200" b="1" dirty="0" smtClean="0">
                <a:sym typeface="Symbol"/>
              </a:rPr>
              <a:t>K</a:t>
            </a:r>
            <a:r>
              <a:rPr lang="en-US" altLang="zh-CN" sz="3200" b="1" baseline="30000" dirty="0" smtClean="0">
                <a:sym typeface="Symbol"/>
              </a:rPr>
              <a:t>-</a:t>
            </a:r>
            <a:endParaRPr lang="zh-CN" altLang="en-US" sz="3200" b="1" baseline="30000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268" y="836712"/>
            <a:ext cx="4214219" cy="568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041" y="2312477"/>
            <a:ext cx="2357454" cy="650756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" y="3776873"/>
            <a:ext cx="4644859" cy="211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68776" y="2558325"/>
            <a:ext cx="92869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/>
              </a:rPr>
              <a:t>4.4</a:t>
            </a: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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46415" y="2331528"/>
            <a:ext cx="2672706" cy="325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cxnSp>
        <p:nvCxnSpPr>
          <p:cNvPr id="12" name="直接箭头连接符 11"/>
          <p:cNvCxnSpPr>
            <a:stCxn id="10" idx="6"/>
          </p:cNvCxnSpPr>
          <p:nvPr/>
        </p:nvCxnSpPr>
        <p:spPr>
          <a:xfrm>
            <a:off x="3219121" y="2494217"/>
            <a:ext cx="549655" cy="234953"/>
          </a:xfrm>
          <a:prstGeom prst="straightConnector1">
            <a:avLst/>
          </a:prstGeom>
          <a:ln w="2667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7377" y="-14687"/>
            <a:ext cx="229068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i="1" dirty="0">
                <a:solidFill>
                  <a:srgbClr val="C00000"/>
                </a:solidFill>
                <a:latin typeface="Calibri"/>
                <a:ea typeface="宋体"/>
              </a:rPr>
              <a:t>PRD84, 092006 (2011)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/>
              <p:cNvSpPr txBox="1"/>
              <p:nvPr/>
            </p:nvSpPr>
            <p:spPr>
              <a:xfrm>
                <a:off x="1619672" y="6030624"/>
                <a:ext cx="25088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  <a:latin typeface="Calibri"/>
                    <a:ea typeface="+mn-ea"/>
                  </a:rPr>
                  <a:t>M(c) = 1.5 </a:t>
                </a:r>
                <a:r>
                  <a:rPr lang="en-US" sz="1800" dirty="0" err="1">
                    <a:solidFill>
                      <a:prstClr val="black"/>
                    </a:solidFill>
                    <a:latin typeface="Calibri"/>
                    <a:ea typeface="+mn-ea"/>
                  </a:rPr>
                  <a:t>GeV</a:t>
                </a:r>
                <a:r>
                  <a:rPr lang="en-US" sz="1800" dirty="0">
                    <a:solidFill>
                      <a:prstClr val="black"/>
                    </a:solidFill>
                    <a:latin typeface="Calibri"/>
                    <a:ea typeface="+mn-ea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𝜅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/>
                    <a:ea typeface="+mn-ea"/>
                  </a:rPr>
                  <a:t> = 0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6030624"/>
                <a:ext cx="2508828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2190" t="-8197" r="-97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接箭头连接符 17"/>
          <p:cNvCxnSpPr/>
          <p:nvPr/>
        </p:nvCxnSpPr>
        <p:spPr>
          <a:xfrm flipH="1" flipV="1">
            <a:off x="2779982" y="5517232"/>
            <a:ext cx="335657" cy="490090"/>
          </a:xfrm>
          <a:prstGeom prst="straightConnector1">
            <a:avLst/>
          </a:prstGeom>
          <a:ln w="2667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8670" y="1052736"/>
            <a:ext cx="297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Extract M2 using fit to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     full angular distribution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矩形 19"/>
              <p:cNvSpPr/>
              <p:nvPr/>
            </p:nvSpPr>
            <p:spPr>
              <a:xfrm>
                <a:off x="254327" y="3081154"/>
                <a:ext cx="4572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  <a:ea typeface="+mn-ea"/>
                  </a:rPr>
                  <a:t>Significant signal for M2 amplitude 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  <a:ea typeface="+mn-ea"/>
                  </a:rPr>
                  <a:t>       that is consistent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  <a:ea typeface="+mn-ea"/>
                  </a:rPr>
                  <a:t> =0</a:t>
                </a:r>
              </a:p>
            </p:txBody>
          </p:sp>
        </mc:Choice>
        <mc:Fallback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27" y="3081154"/>
                <a:ext cx="4572000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200" t="-427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/>
          <p:cNvCxnSpPr/>
          <p:nvPr/>
        </p:nvCxnSpPr>
        <p:spPr>
          <a:xfrm>
            <a:off x="3157479" y="1550695"/>
            <a:ext cx="1592789" cy="353943"/>
          </a:xfrm>
          <a:prstGeom prst="straightConnector1">
            <a:avLst/>
          </a:prstGeom>
          <a:ln w="2667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2618" y="1857132"/>
            <a:ext cx="29131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Evidence of M2 contribution:</a:t>
            </a:r>
          </a:p>
        </p:txBody>
      </p:sp>
      <p:sp>
        <p:nvSpPr>
          <p:cNvPr id="5" name="矩形 4"/>
          <p:cNvSpPr/>
          <p:nvPr/>
        </p:nvSpPr>
        <p:spPr>
          <a:xfrm>
            <a:off x="5436096" y="6444044"/>
            <a:ext cx="1117614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</a:t>
            </a:r>
            <a:r>
              <a:rPr lang="en-US" altLang="zh-CN" sz="1800" b="1" baseline="-25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c2</a:t>
            </a: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</a:t>
            </a:r>
            <a:r>
              <a:rPr lang="en-US" altLang="zh-CN" sz="1800" b="1" baseline="30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+</a:t>
            </a: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</a:t>
            </a:r>
            <a:r>
              <a:rPr lang="en-US" altLang="zh-CN" sz="1800" b="1" baseline="30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-</a:t>
            </a: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,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6336" y="6444044"/>
            <a:ext cx="1058303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</a:t>
            </a:r>
            <a:r>
              <a:rPr lang="en-US" altLang="zh-CN" sz="1800" b="1" baseline="-25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c2</a:t>
            </a: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K</a:t>
            </a:r>
            <a:r>
              <a:rPr lang="en-US" altLang="zh-CN" sz="1800" b="1" baseline="30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+</a:t>
            </a:r>
            <a:r>
              <a:rPr lang="en-US" altLang="zh-CN" sz="1800" b="1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K</a:t>
            </a:r>
            <a:r>
              <a:rPr lang="en-US" altLang="zh-CN" sz="1800" b="1" baseline="30000" dirty="0">
                <a:solidFill>
                  <a:prstClr val="black"/>
                </a:solidFill>
                <a:latin typeface="Calibri"/>
                <a:ea typeface="宋体"/>
                <a:sym typeface="Symbol"/>
              </a:rPr>
              <a:t>-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zh-CN" smtClean="0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5758C-E83F-48D7-980B-D158ECE743E6}" type="slidenum">
              <a:rPr lang="en-US" altLang="zh-CN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49" y="-26988"/>
            <a:ext cx="8532813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6856413" y="3357563"/>
            <a:ext cx="2287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b="1">
                <a:solidFill>
                  <a:srgbClr val="FF0000"/>
                </a:solidFill>
              </a:rPr>
              <a:t>We are measuring </a:t>
            </a:r>
          </a:p>
          <a:p>
            <a:pPr algn="l" eaLnBrk="1" hangingPunct="1"/>
            <a:r>
              <a:rPr lang="en-US" altLang="zh-CN" sz="1800" b="1">
                <a:solidFill>
                  <a:srgbClr val="FF0000"/>
                </a:solidFill>
              </a:rPr>
              <a:t>BRs at 10</a:t>
            </a:r>
            <a:r>
              <a:rPr lang="en-US" altLang="zh-CN" sz="1800" b="1" baseline="30000">
                <a:solidFill>
                  <a:srgbClr val="FF0000"/>
                </a:solidFill>
              </a:rPr>
              <a:t>-6</a:t>
            </a:r>
          </a:p>
        </p:txBody>
      </p:sp>
      <p:sp>
        <p:nvSpPr>
          <p:cNvPr id="29705" name="Line 6"/>
          <p:cNvSpPr>
            <a:spLocks noChangeShapeType="1"/>
          </p:cNvSpPr>
          <p:nvPr/>
        </p:nvSpPr>
        <p:spPr bwMode="auto">
          <a:xfrm flipH="1">
            <a:off x="7596188" y="3933825"/>
            <a:ext cx="288925" cy="9350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706" name="Line 7"/>
          <p:cNvSpPr>
            <a:spLocks noChangeShapeType="1"/>
          </p:cNvSpPr>
          <p:nvPr/>
        </p:nvSpPr>
        <p:spPr bwMode="auto">
          <a:xfrm flipH="1">
            <a:off x="7524750" y="3933825"/>
            <a:ext cx="360363" cy="1511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707" name="Text Box 8"/>
          <p:cNvSpPr txBox="1">
            <a:spLocks noChangeArrowheads="1"/>
          </p:cNvSpPr>
          <p:nvPr/>
        </p:nvSpPr>
        <p:spPr bwMode="auto">
          <a:xfrm>
            <a:off x="85725" y="476250"/>
            <a:ext cx="2541588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/>
              <a:t>PRL105, 261801(2010)</a:t>
            </a:r>
          </a:p>
        </p:txBody>
      </p:sp>
      <p:sp>
        <p:nvSpPr>
          <p:cNvPr id="29708" name="Text Box 9"/>
          <p:cNvSpPr txBox="1">
            <a:spLocks noChangeArrowheads="1"/>
          </p:cNvSpPr>
          <p:nvPr/>
        </p:nvSpPr>
        <p:spPr bwMode="auto">
          <a:xfrm>
            <a:off x="395288" y="-26988"/>
            <a:ext cx="6802437" cy="5191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800" b="1" dirty="0"/>
              <a:t>Evidence for </a:t>
            </a:r>
            <a:r>
              <a:rPr lang="en-US" altLang="zh-CN" sz="2800" b="1" dirty="0">
                <a:sym typeface="Symbol" pitchFamily="18" charset="2"/>
              </a:rPr>
              <a:t> decays into </a:t>
            </a:r>
            <a:r>
              <a:rPr lang="en-US" altLang="zh-CN" sz="2800" b="1" dirty="0">
                <a:sym typeface="SymbolPS" pitchFamily="18" charset="2"/>
              </a:rPr>
              <a:t> and </a:t>
            </a:r>
            <a:r>
              <a:rPr lang="en-US" altLang="zh-CN" sz="2800" b="1" dirty="0">
                <a:sym typeface="Symbol" pitchFamily="18" charset="2"/>
              </a:rPr>
              <a:t></a:t>
            </a:r>
            <a:r>
              <a:rPr lang="en-US" altLang="zh-CN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633413"/>
          </a:xfrm>
        </p:spPr>
        <p:txBody>
          <a:bodyPr/>
          <a:lstStyle/>
          <a:p>
            <a:r>
              <a:rPr lang="en-US" altLang="zh-CN" sz="4000" smtClean="0">
                <a:latin typeface="Comic Sans MS" pitchFamily="66" charset="0"/>
              </a:rPr>
              <a:t>Some surprises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zh-CN" smtClean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AD436-5D73-43CE-9DF2-447AED2F62F6}" type="slidenum">
              <a:rPr lang="en-US" altLang="zh-CN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9144000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5"/>
          <p:cNvSpPr txBox="1">
            <a:spLocks noChangeArrowheads="1"/>
          </p:cNvSpPr>
          <p:nvPr/>
        </p:nvSpPr>
        <p:spPr bwMode="auto">
          <a:xfrm>
            <a:off x="85725" y="541338"/>
            <a:ext cx="2541588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/>
              <a:t>PRL105, 261801(2010)</a:t>
            </a:r>
          </a:p>
        </p:txBody>
      </p:sp>
      <p:sp>
        <p:nvSpPr>
          <p:cNvPr id="30729" name="Text Box 6"/>
          <p:cNvSpPr txBox="1">
            <a:spLocks noChangeArrowheads="1"/>
          </p:cNvSpPr>
          <p:nvPr/>
        </p:nvSpPr>
        <p:spPr bwMode="auto">
          <a:xfrm>
            <a:off x="5232400" y="6237288"/>
            <a:ext cx="3133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/>
              <a:t>Q. Zhao, PLB697(2011)52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937"/>
            <a:ext cx="4524375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613" y="908050"/>
            <a:ext cx="4445000" cy="4537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5605" name="Oval 4"/>
          <p:cNvSpPr>
            <a:spLocks noChangeArrowheads="1"/>
          </p:cNvSpPr>
          <p:nvPr/>
        </p:nvSpPr>
        <p:spPr bwMode="auto">
          <a:xfrm>
            <a:off x="7164388" y="3213100"/>
            <a:ext cx="1403350" cy="32385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60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06" name="Oval 5"/>
          <p:cNvSpPr>
            <a:spLocks noChangeArrowheads="1"/>
          </p:cNvSpPr>
          <p:nvPr/>
        </p:nvSpPr>
        <p:spPr bwMode="auto">
          <a:xfrm>
            <a:off x="7164388" y="3860800"/>
            <a:ext cx="1403350" cy="32385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60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07" name="Oval 6"/>
          <p:cNvSpPr>
            <a:spLocks noChangeArrowheads="1"/>
          </p:cNvSpPr>
          <p:nvPr/>
        </p:nvSpPr>
        <p:spPr bwMode="auto">
          <a:xfrm>
            <a:off x="7200900" y="4508500"/>
            <a:ext cx="1331913" cy="288925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60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08" name="Rectangle 7"/>
          <p:cNvSpPr>
            <a:spLocks noChangeArrowheads="1"/>
          </p:cNvSpPr>
          <p:nvPr/>
        </p:nvSpPr>
        <p:spPr bwMode="auto">
          <a:xfrm>
            <a:off x="7308850" y="4797425"/>
            <a:ext cx="1511300" cy="2159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60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7524750" y="5373688"/>
            <a:ext cx="12954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>
                <a:solidFill>
                  <a:srgbClr val="0000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Evidence</a:t>
            </a:r>
          </a:p>
        </p:txBody>
      </p:sp>
      <p:sp>
        <p:nvSpPr>
          <p:cNvPr id="25610" name="Line 9"/>
          <p:cNvSpPr>
            <a:spLocks noChangeShapeType="1"/>
          </p:cNvSpPr>
          <p:nvPr/>
        </p:nvSpPr>
        <p:spPr bwMode="auto">
          <a:xfrm flipV="1">
            <a:off x="8459788" y="5013325"/>
            <a:ext cx="1587" cy="53975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51519" y="-23180"/>
            <a:ext cx="6408043" cy="755650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宋体"/>
                <a:sym typeface="Symbol" pitchFamily="18" charset="2"/>
              </a:rPr>
              <a:t></a:t>
            </a:r>
            <a:r>
              <a:rPr lang="en-US" altLang="zh-CN" sz="3200" b="1" baseline="-25000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宋体"/>
                <a:sym typeface="Symbol" pitchFamily="18" charset="2"/>
              </a:rPr>
              <a:t>cJ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宋体"/>
                <a:sym typeface="Wingdings" pitchFamily="2" charset="2"/>
              </a:rPr>
              <a:t>VV</a:t>
            </a:r>
            <a:endParaRPr lang="en-US" altLang="zh-CN" sz="3200" b="1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宋体"/>
            </a:endParaRP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>
            <a:off x="5795963" y="5805488"/>
            <a:ext cx="863600" cy="6477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15" name="Text Box 14"/>
          <p:cNvSpPr txBox="1">
            <a:spLocks noChangeArrowheads="1"/>
          </p:cNvSpPr>
          <p:nvPr/>
        </p:nvSpPr>
        <p:spPr bwMode="auto">
          <a:xfrm>
            <a:off x="7019925" y="5697538"/>
            <a:ext cx="230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First observation</a:t>
            </a:r>
          </a:p>
        </p:txBody>
      </p:sp>
      <p:sp>
        <p:nvSpPr>
          <p:cNvPr id="25616" name="Line 15"/>
          <p:cNvSpPr>
            <a:spLocks noChangeShapeType="1"/>
          </p:cNvSpPr>
          <p:nvPr/>
        </p:nvSpPr>
        <p:spPr bwMode="auto">
          <a:xfrm>
            <a:off x="9001125" y="3321050"/>
            <a:ext cx="0" cy="25209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17" name="Line 16"/>
          <p:cNvSpPr>
            <a:spLocks noChangeShapeType="1"/>
          </p:cNvSpPr>
          <p:nvPr/>
        </p:nvSpPr>
        <p:spPr bwMode="auto">
          <a:xfrm flipH="1">
            <a:off x="8532813" y="3321050"/>
            <a:ext cx="4683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18" name="Line 17"/>
          <p:cNvSpPr>
            <a:spLocks noChangeShapeType="1"/>
          </p:cNvSpPr>
          <p:nvPr/>
        </p:nvSpPr>
        <p:spPr bwMode="auto">
          <a:xfrm flipH="1">
            <a:off x="8567738" y="4041775"/>
            <a:ext cx="433387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19" name="Line 18"/>
          <p:cNvSpPr>
            <a:spLocks noChangeShapeType="1"/>
          </p:cNvSpPr>
          <p:nvPr/>
        </p:nvSpPr>
        <p:spPr bwMode="auto">
          <a:xfrm flipH="1">
            <a:off x="8604250" y="4689475"/>
            <a:ext cx="396875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24" name="Line 23"/>
          <p:cNvSpPr>
            <a:spLocks noChangeShapeType="1"/>
          </p:cNvSpPr>
          <p:nvPr/>
        </p:nvSpPr>
        <p:spPr bwMode="auto">
          <a:xfrm flipV="1">
            <a:off x="3959225" y="1592263"/>
            <a:ext cx="433388" cy="73025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25" name="Line 24"/>
          <p:cNvSpPr>
            <a:spLocks noChangeShapeType="1"/>
          </p:cNvSpPr>
          <p:nvPr/>
        </p:nvSpPr>
        <p:spPr bwMode="auto">
          <a:xfrm flipV="1">
            <a:off x="3887788" y="2420938"/>
            <a:ext cx="468312" cy="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26" name="Line 25"/>
          <p:cNvSpPr>
            <a:spLocks noChangeShapeType="1"/>
          </p:cNvSpPr>
          <p:nvPr/>
        </p:nvSpPr>
        <p:spPr bwMode="auto">
          <a:xfrm>
            <a:off x="3924300" y="3860601"/>
            <a:ext cx="468313" cy="144463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27" name="Line 26"/>
          <p:cNvSpPr>
            <a:spLocks noChangeShapeType="1"/>
          </p:cNvSpPr>
          <p:nvPr/>
        </p:nvSpPr>
        <p:spPr bwMode="auto">
          <a:xfrm>
            <a:off x="3779912" y="4797152"/>
            <a:ext cx="576263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5628" name="Text Box 27"/>
          <p:cNvSpPr txBox="1">
            <a:spLocks noChangeArrowheads="1"/>
          </p:cNvSpPr>
          <p:nvPr/>
        </p:nvSpPr>
        <p:spPr bwMode="auto">
          <a:xfrm>
            <a:off x="5305942" y="6361987"/>
            <a:ext cx="401744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prstClr val="black"/>
                </a:solidFill>
                <a:latin typeface="Calibri"/>
                <a:ea typeface="Gulim" pitchFamily="34" charset="-127"/>
                <a:cs typeface="Arial" charset="0"/>
              </a:rPr>
              <a:t>PRD81 014017 (2010) , PRD81 074006 (2010)</a:t>
            </a: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29125795"/>
              </p:ext>
            </p:extLst>
          </p:nvPr>
        </p:nvGraphicFramePr>
        <p:xfrm>
          <a:off x="1814413" y="1200150"/>
          <a:ext cx="452438" cy="428625"/>
        </p:xfrm>
        <a:graphic>
          <a:graphicData uri="http://schemas.openxmlformats.org/presentationml/2006/ole">
            <p:oleObj spid="_x0000_s90258" name="Equation" r:id="rId5" imgW="241300" imgH="228600" progId="">
              <p:embed/>
            </p:oleObj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12729664"/>
              </p:ext>
            </p:extLst>
          </p:nvPr>
        </p:nvGraphicFramePr>
        <p:xfrm>
          <a:off x="2627784" y="1052736"/>
          <a:ext cx="428625" cy="428625"/>
        </p:xfrm>
        <a:graphic>
          <a:graphicData uri="http://schemas.openxmlformats.org/presentationml/2006/ole">
            <p:oleObj spid="_x0000_s90259" name="Equation" r:id="rId6" imgW="228600" imgH="228600" progId="">
              <p:embed/>
            </p:oleObj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18161446"/>
              </p:ext>
            </p:extLst>
          </p:nvPr>
        </p:nvGraphicFramePr>
        <p:xfrm>
          <a:off x="3521273" y="875953"/>
          <a:ext cx="455613" cy="431800"/>
        </p:xfrm>
        <a:graphic>
          <a:graphicData uri="http://schemas.openxmlformats.org/presentationml/2006/ole">
            <p:oleObj spid="_x0000_s90260" name="Equation" r:id="rId7" imgW="241300" imgH="228600" progId="">
              <p:embed/>
            </p:oleObj>
          </a:graphicData>
        </a:graphic>
      </p:graphicFrame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546894" y="1146175"/>
            <a:ext cx="1133376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Calibri" charset="0"/>
                <a:cs typeface="Arial" charset="0"/>
                <a:sym typeface="Symbol" charset="2"/>
              </a:rPr>
              <a:t></a:t>
            </a:r>
            <a:r>
              <a:rPr lang="en-US" altLang="zh-CN" sz="2800" dirty="0">
                <a:solidFill>
                  <a:srgbClr val="FF0000"/>
                </a:solidFill>
                <a:latin typeface="Calibri" charset="0"/>
                <a:cs typeface="Arial" charset="0"/>
                <a:sym typeface="Symbol" charset="2"/>
              </a:rPr>
              <a:t>(KK)</a:t>
            </a:r>
          </a:p>
        </p:txBody>
      </p:sp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564258" y="2210197"/>
            <a:ext cx="1154112" cy="519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Calibri" charset="0"/>
                <a:cs typeface="Arial" charset="0"/>
                <a:sym typeface="Symbol" charset="2"/>
              </a:rPr>
              <a:t></a:t>
            </a:r>
            <a:r>
              <a:rPr lang="en-US" altLang="zh-CN" sz="2800" dirty="0">
                <a:solidFill>
                  <a:srgbClr val="FF0000"/>
                </a:solidFill>
                <a:latin typeface="Calibri" charset="0"/>
                <a:cs typeface="Arial" charset="0"/>
                <a:sym typeface="Symbol" charset="2"/>
              </a:rPr>
              <a:t>(3)</a:t>
            </a:r>
          </a:p>
        </p:txBody>
      </p:sp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668710" y="3321050"/>
            <a:ext cx="673100" cy="519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Calibri" charset="0"/>
                <a:cs typeface="Arial" charset="0"/>
                <a:sym typeface="Symbol" charset="2"/>
              </a:rPr>
              <a:t></a:t>
            </a: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671513" y="4402930"/>
            <a:ext cx="614362" cy="519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SimSun" pitchFamily="2" charset="-122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Calibri" charset="0"/>
                <a:cs typeface="Arial" charset="0"/>
                <a:sym typeface="Symbol" charset="2"/>
              </a:rPr>
              <a:t>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34366" y="-14687"/>
            <a:ext cx="240963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i="1" dirty="0">
                <a:solidFill>
                  <a:srgbClr val="C00000"/>
                </a:solidFill>
                <a:latin typeface="Calibri"/>
                <a:ea typeface="宋体"/>
              </a:rPr>
              <a:t>PRL107, 091803 (2011)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7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35" y="4397909"/>
            <a:ext cx="9048666" cy="2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5" y="589020"/>
            <a:ext cx="5661857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7" name="Picture 10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22" y="68365"/>
            <a:ext cx="2924175" cy="436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653" y="0"/>
            <a:ext cx="6171713" cy="58902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宋体"/>
                <a:cs typeface="Arial" charset="0"/>
                <a:sym typeface="Symbol" pitchFamily="18" charset="2"/>
              </a:rPr>
              <a:t></a:t>
            </a:r>
            <a:r>
              <a:rPr lang="en-US" altLang="zh-CN" sz="3600" b="1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宋体"/>
                <a:cs typeface="Arial" charset="0"/>
                <a:sym typeface="Symbol" pitchFamily="18" charset="2"/>
              </a:rPr>
              <a:t>c0/2</a:t>
            </a:r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宋体"/>
                <a:cs typeface="Arial" charset="0"/>
                <a:sym typeface="Symbol" pitchFamily="18" charset="2"/>
              </a:rPr>
              <a:t></a:t>
            </a:r>
            <a:endParaRPr lang="en-US" altLang="zh-CN" sz="36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宋体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00192" y="0"/>
            <a:ext cx="28326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i="1" dirty="0">
                <a:solidFill>
                  <a:srgbClr val="C00000"/>
                </a:solidFill>
                <a:latin typeface="Calibri"/>
                <a:ea typeface="宋体"/>
              </a:rPr>
              <a:t>PRD85, 112008, (2012)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44982"/>
            <a:ext cx="2333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组合 55"/>
          <p:cNvGrpSpPr/>
          <p:nvPr/>
        </p:nvGrpSpPr>
        <p:grpSpPr>
          <a:xfrm>
            <a:off x="2950203" y="690647"/>
            <a:ext cx="2828530" cy="2115459"/>
            <a:chOff x="2535557" y="377438"/>
            <a:chExt cx="2828530" cy="2115459"/>
          </a:xfrm>
        </p:grpSpPr>
        <p:grpSp>
          <p:nvGrpSpPr>
            <p:cNvPr id="57" name="组合 56"/>
            <p:cNvGrpSpPr/>
            <p:nvPr/>
          </p:nvGrpSpPr>
          <p:grpSpPr>
            <a:xfrm>
              <a:off x="2535557" y="377438"/>
              <a:ext cx="2828530" cy="2115459"/>
              <a:chOff x="2716278" y="401146"/>
              <a:chExt cx="3885029" cy="2721133"/>
            </a:xfrm>
            <a:noFill/>
          </p:grpSpPr>
          <p:sp>
            <p:nvSpPr>
              <p:cNvPr id="60" name="TextBox 59"/>
              <p:cNvSpPr txBox="1"/>
              <p:nvPr/>
            </p:nvSpPr>
            <p:spPr>
              <a:xfrm>
                <a:off x="4896036" y="2523831"/>
                <a:ext cx="1224136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 dirty="0">
                    <a:solidFill>
                      <a:prstClr val="black"/>
                    </a:solidFill>
                    <a:latin typeface="Calibri"/>
                    <a:ea typeface="宋体"/>
                  </a:rPr>
                  <a:t>f</a:t>
                </a:r>
                <a:r>
                  <a:rPr lang="en-US" altLang="zh-CN" sz="2800" baseline="-25000" dirty="0">
                    <a:solidFill>
                      <a:prstClr val="black"/>
                    </a:solidFill>
                    <a:latin typeface="Calibri"/>
                    <a:ea typeface="宋体"/>
                  </a:rPr>
                  <a:t>2</a:t>
                </a:r>
                <a:endParaRPr lang="zh-CN" altLang="en-US" sz="2800" baseline="-25000" dirty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2716278" y="401146"/>
                <a:ext cx="3885029" cy="2721133"/>
                <a:chOff x="2741567" y="484866"/>
                <a:chExt cx="3588977" cy="2517982"/>
              </a:xfrm>
              <a:grpFill/>
            </p:grpSpPr>
            <p:grpSp>
              <p:nvGrpSpPr>
                <p:cNvPr id="64" name="组合 63"/>
                <p:cNvGrpSpPr/>
                <p:nvPr/>
              </p:nvGrpSpPr>
              <p:grpSpPr>
                <a:xfrm>
                  <a:off x="2741567" y="980743"/>
                  <a:ext cx="2371639" cy="2022105"/>
                  <a:chOff x="2848433" y="1024946"/>
                  <a:chExt cx="2371639" cy="2022105"/>
                </a:xfrm>
                <a:grpFill/>
              </p:grpSpPr>
              <p:cxnSp>
                <p:nvCxnSpPr>
                  <p:cNvPr id="66" name="直接连接符 65"/>
                  <p:cNvCxnSpPr/>
                  <p:nvPr/>
                </p:nvCxnSpPr>
                <p:spPr>
                  <a:xfrm>
                    <a:off x="2848433" y="1628800"/>
                    <a:ext cx="643447" cy="0"/>
                  </a:xfrm>
                  <a:prstGeom prst="line">
                    <a:avLst/>
                  </a:prstGeom>
                  <a:grpFill/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任意多边形 66"/>
                  <p:cNvSpPr/>
                  <p:nvPr/>
                </p:nvSpPr>
                <p:spPr>
                  <a:xfrm>
                    <a:off x="3427316" y="1548974"/>
                    <a:ext cx="129127" cy="736736"/>
                  </a:xfrm>
                  <a:custGeom>
                    <a:avLst/>
                    <a:gdLst>
                      <a:gd name="connsiteX0" fmla="*/ 339674 w 378862"/>
                      <a:gd name="connsiteY0" fmla="*/ 0 h 927463"/>
                      <a:gd name="connsiteX1" fmla="*/ 13102 w 378862"/>
                      <a:gd name="connsiteY1" fmla="*/ 143692 h 927463"/>
                      <a:gd name="connsiteX2" fmla="*/ 339674 w 378862"/>
                      <a:gd name="connsiteY2" fmla="*/ 195943 h 927463"/>
                      <a:gd name="connsiteX3" fmla="*/ 39 w 378862"/>
                      <a:gd name="connsiteY3" fmla="*/ 313509 h 927463"/>
                      <a:gd name="connsiteX4" fmla="*/ 352736 w 378862"/>
                      <a:gd name="connsiteY4" fmla="*/ 365760 h 927463"/>
                      <a:gd name="connsiteX5" fmla="*/ 39 w 378862"/>
                      <a:gd name="connsiteY5" fmla="*/ 509452 h 927463"/>
                      <a:gd name="connsiteX6" fmla="*/ 378862 w 378862"/>
                      <a:gd name="connsiteY6" fmla="*/ 574766 h 927463"/>
                      <a:gd name="connsiteX7" fmla="*/ 39 w 378862"/>
                      <a:gd name="connsiteY7" fmla="*/ 718458 h 927463"/>
                      <a:gd name="connsiteX8" fmla="*/ 352736 w 378862"/>
                      <a:gd name="connsiteY8" fmla="*/ 796835 h 927463"/>
                      <a:gd name="connsiteX9" fmla="*/ 13102 w 378862"/>
                      <a:gd name="connsiteY9" fmla="*/ 888275 h 927463"/>
                      <a:gd name="connsiteX10" fmla="*/ 209045 w 378862"/>
                      <a:gd name="connsiteY10" fmla="*/ 927463 h 927463"/>
                      <a:gd name="connsiteX11" fmla="*/ 209045 w 378862"/>
                      <a:gd name="connsiteY11" fmla="*/ 927463 h 927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78862" h="927463">
                        <a:moveTo>
                          <a:pt x="339674" y="0"/>
                        </a:moveTo>
                        <a:cubicBezTo>
                          <a:pt x="176388" y="55517"/>
                          <a:pt x="13102" y="111035"/>
                          <a:pt x="13102" y="143692"/>
                        </a:cubicBezTo>
                        <a:cubicBezTo>
                          <a:pt x="13102" y="176349"/>
                          <a:pt x="341851" y="167640"/>
                          <a:pt x="339674" y="195943"/>
                        </a:cubicBezTo>
                        <a:cubicBezTo>
                          <a:pt x="337497" y="224246"/>
                          <a:pt x="-2138" y="285206"/>
                          <a:pt x="39" y="313509"/>
                        </a:cubicBezTo>
                        <a:cubicBezTo>
                          <a:pt x="2216" y="341812"/>
                          <a:pt x="352736" y="333103"/>
                          <a:pt x="352736" y="365760"/>
                        </a:cubicBezTo>
                        <a:cubicBezTo>
                          <a:pt x="352736" y="398417"/>
                          <a:pt x="-4315" y="474618"/>
                          <a:pt x="39" y="509452"/>
                        </a:cubicBezTo>
                        <a:cubicBezTo>
                          <a:pt x="4393" y="544286"/>
                          <a:pt x="378862" y="539932"/>
                          <a:pt x="378862" y="574766"/>
                        </a:cubicBezTo>
                        <a:cubicBezTo>
                          <a:pt x="378862" y="609600"/>
                          <a:pt x="4393" y="681447"/>
                          <a:pt x="39" y="718458"/>
                        </a:cubicBezTo>
                        <a:cubicBezTo>
                          <a:pt x="-4315" y="755470"/>
                          <a:pt x="350559" y="768532"/>
                          <a:pt x="352736" y="796835"/>
                        </a:cubicBezTo>
                        <a:cubicBezTo>
                          <a:pt x="354913" y="825138"/>
                          <a:pt x="37050" y="866504"/>
                          <a:pt x="13102" y="888275"/>
                        </a:cubicBezTo>
                        <a:cubicBezTo>
                          <a:pt x="-10846" y="910046"/>
                          <a:pt x="209045" y="927463"/>
                          <a:pt x="209045" y="927463"/>
                        </a:cubicBezTo>
                        <a:lnTo>
                          <a:pt x="209045" y="927463"/>
                        </a:lnTo>
                      </a:path>
                    </a:pathLst>
                  </a:cu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zh-CN" altLang="en-US" sz="18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任意多边形 67"/>
                  <p:cNvSpPr/>
                  <p:nvPr/>
                </p:nvSpPr>
                <p:spPr>
                  <a:xfrm>
                    <a:off x="3427058" y="1024947"/>
                    <a:ext cx="129127" cy="603853"/>
                  </a:xfrm>
                  <a:custGeom>
                    <a:avLst/>
                    <a:gdLst>
                      <a:gd name="connsiteX0" fmla="*/ 339674 w 378862"/>
                      <a:gd name="connsiteY0" fmla="*/ 0 h 927463"/>
                      <a:gd name="connsiteX1" fmla="*/ 13102 w 378862"/>
                      <a:gd name="connsiteY1" fmla="*/ 143692 h 927463"/>
                      <a:gd name="connsiteX2" fmla="*/ 339674 w 378862"/>
                      <a:gd name="connsiteY2" fmla="*/ 195943 h 927463"/>
                      <a:gd name="connsiteX3" fmla="*/ 39 w 378862"/>
                      <a:gd name="connsiteY3" fmla="*/ 313509 h 927463"/>
                      <a:gd name="connsiteX4" fmla="*/ 352736 w 378862"/>
                      <a:gd name="connsiteY4" fmla="*/ 365760 h 927463"/>
                      <a:gd name="connsiteX5" fmla="*/ 39 w 378862"/>
                      <a:gd name="connsiteY5" fmla="*/ 509452 h 927463"/>
                      <a:gd name="connsiteX6" fmla="*/ 378862 w 378862"/>
                      <a:gd name="connsiteY6" fmla="*/ 574766 h 927463"/>
                      <a:gd name="connsiteX7" fmla="*/ 39 w 378862"/>
                      <a:gd name="connsiteY7" fmla="*/ 718458 h 927463"/>
                      <a:gd name="connsiteX8" fmla="*/ 352736 w 378862"/>
                      <a:gd name="connsiteY8" fmla="*/ 796835 h 927463"/>
                      <a:gd name="connsiteX9" fmla="*/ 13102 w 378862"/>
                      <a:gd name="connsiteY9" fmla="*/ 888275 h 927463"/>
                      <a:gd name="connsiteX10" fmla="*/ 209045 w 378862"/>
                      <a:gd name="connsiteY10" fmla="*/ 927463 h 927463"/>
                      <a:gd name="connsiteX11" fmla="*/ 209045 w 378862"/>
                      <a:gd name="connsiteY11" fmla="*/ 927463 h 927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78862" h="927463">
                        <a:moveTo>
                          <a:pt x="339674" y="0"/>
                        </a:moveTo>
                        <a:cubicBezTo>
                          <a:pt x="176388" y="55517"/>
                          <a:pt x="13102" y="111035"/>
                          <a:pt x="13102" y="143692"/>
                        </a:cubicBezTo>
                        <a:cubicBezTo>
                          <a:pt x="13102" y="176349"/>
                          <a:pt x="341851" y="167640"/>
                          <a:pt x="339674" y="195943"/>
                        </a:cubicBezTo>
                        <a:cubicBezTo>
                          <a:pt x="337497" y="224246"/>
                          <a:pt x="-2138" y="285206"/>
                          <a:pt x="39" y="313509"/>
                        </a:cubicBezTo>
                        <a:cubicBezTo>
                          <a:pt x="2216" y="341812"/>
                          <a:pt x="352736" y="333103"/>
                          <a:pt x="352736" y="365760"/>
                        </a:cubicBezTo>
                        <a:cubicBezTo>
                          <a:pt x="352736" y="398417"/>
                          <a:pt x="-4315" y="474618"/>
                          <a:pt x="39" y="509452"/>
                        </a:cubicBezTo>
                        <a:cubicBezTo>
                          <a:pt x="4393" y="544286"/>
                          <a:pt x="378862" y="539932"/>
                          <a:pt x="378862" y="574766"/>
                        </a:cubicBezTo>
                        <a:cubicBezTo>
                          <a:pt x="378862" y="609600"/>
                          <a:pt x="4393" y="681447"/>
                          <a:pt x="39" y="718458"/>
                        </a:cubicBezTo>
                        <a:cubicBezTo>
                          <a:pt x="-4315" y="755470"/>
                          <a:pt x="350559" y="768532"/>
                          <a:pt x="352736" y="796835"/>
                        </a:cubicBezTo>
                        <a:cubicBezTo>
                          <a:pt x="354913" y="825138"/>
                          <a:pt x="37050" y="866504"/>
                          <a:pt x="13102" y="888275"/>
                        </a:cubicBezTo>
                        <a:cubicBezTo>
                          <a:pt x="-10846" y="910046"/>
                          <a:pt x="209045" y="927463"/>
                          <a:pt x="209045" y="927463"/>
                        </a:cubicBezTo>
                        <a:lnTo>
                          <a:pt x="209045" y="927463"/>
                        </a:lnTo>
                      </a:path>
                    </a:pathLst>
                  </a:cu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zh-CN" altLang="en-US" sz="18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9" name="直接箭头连接符 68"/>
                  <p:cNvCxnSpPr/>
                  <p:nvPr/>
                </p:nvCxnSpPr>
                <p:spPr>
                  <a:xfrm>
                    <a:off x="3923928" y="1024947"/>
                    <a:ext cx="0" cy="603853"/>
                  </a:xfrm>
                  <a:prstGeom prst="straightConnector1">
                    <a:avLst/>
                  </a:prstGeom>
                  <a:grpFill/>
                  <a:ln>
                    <a:tailEnd type="arrow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箭头连接符 69"/>
                  <p:cNvCxnSpPr/>
                  <p:nvPr/>
                </p:nvCxnSpPr>
                <p:spPr>
                  <a:xfrm>
                    <a:off x="3923928" y="1917342"/>
                    <a:ext cx="0" cy="448194"/>
                  </a:xfrm>
                  <a:prstGeom prst="straightConnector1">
                    <a:avLst/>
                  </a:prstGeom>
                  <a:grpFill/>
                  <a:ln>
                    <a:tailEnd type="arrow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箭头连接符 70"/>
                  <p:cNvCxnSpPr/>
                  <p:nvPr/>
                </p:nvCxnSpPr>
                <p:spPr>
                  <a:xfrm flipV="1">
                    <a:off x="4283968" y="1024947"/>
                    <a:ext cx="0" cy="524027"/>
                  </a:xfrm>
                  <a:prstGeom prst="straightConnector1">
                    <a:avLst/>
                  </a:prstGeom>
                  <a:grpFill/>
                  <a:ln>
                    <a:tailEnd type="arrow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箭头连接符 71"/>
                  <p:cNvCxnSpPr/>
                  <p:nvPr/>
                </p:nvCxnSpPr>
                <p:spPr>
                  <a:xfrm flipV="1">
                    <a:off x="4283319" y="1850033"/>
                    <a:ext cx="0" cy="512894"/>
                  </a:xfrm>
                  <a:prstGeom prst="straightConnector1">
                    <a:avLst/>
                  </a:prstGeom>
                  <a:grpFill/>
                  <a:ln>
                    <a:tailEnd type="arrow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接箭头连接符 74"/>
                  <p:cNvCxnSpPr/>
                  <p:nvPr/>
                </p:nvCxnSpPr>
                <p:spPr>
                  <a:xfrm>
                    <a:off x="4932040" y="1024946"/>
                    <a:ext cx="0" cy="603853"/>
                  </a:xfrm>
                  <a:prstGeom prst="straightConnector1">
                    <a:avLst/>
                  </a:prstGeom>
                  <a:grpFill/>
                  <a:ln>
                    <a:tailEnd type="arrow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直接箭头连接符 75"/>
                  <p:cNvCxnSpPr/>
                  <p:nvPr/>
                </p:nvCxnSpPr>
                <p:spPr>
                  <a:xfrm flipV="1">
                    <a:off x="4926388" y="1884992"/>
                    <a:ext cx="0" cy="512894"/>
                  </a:xfrm>
                  <a:prstGeom prst="straightConnector1">
                    <a:avLst/>
                  </a:prstGeom>
                  <a:grpFill/>
                  <a:ln>
                    <a:tailEnd type="arrow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接箭头连接符 76"/>
                  <p:cNvCxnSpPr/>
                  <p:nvPr/>
                </p:nvCxnSpPr>
                <p:spPr>
                  <a:xfrm flipV="1">
                    <a:off x="5220072" y="1024946"/>
                    <a:ext cx="0" cy="512894"/>
                  </a:xfrm>
                  <a:prstGeom prst="straightConnector1">
                    <a:avLst/>
                  </a:prstGeom>
                  <a:grpFill/>
                  <a:ln>
                    <a:tailEnd type="arrow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接箭头连接符 77"/>
                  <p:cNvCxnSpPr/>
                  <p:nvPr/>
                </p:nvCxnSpPr>
                <p:spPr>
                  <a:xfrm>
                    <a:off x="5220072" y="1895513"/>
                    <a:ext cx="0" cy="603853"/>
                  </a:xfrm>
                  <a:prstGeom prst="straightConnector1">
                    <a:avLst/>
                  </a:prstGeom>
                  <a:grpFill/>
                  <a:ln>
                    <a:tailEnd type="arrow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3809374" y="2523831"/>
                    <a:ext cx="949188" cy="52322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l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altLang="zh-CN" sz="2800" dirty="0">
                        <a:solidFill>
                          <a:prstClr val="black"/>
                        </a:solidFill>
                        <a:latin typeface="Calibri"/>
                        <a:ea typeface="宋体"/>
                      </a:rPr>
                      <a:t>f</a:t>
                    </a:r>
                    <a:r>
                      <a:rPr lang="en-US" altLang="zh-CN" sz="2800" baseline="-25000" dirty="0">
                        <a:solidFill>
                          <a:prstClr val="black"/>
                        </a:solidFill>
                        <a:latin typeface="Calibri"/>
                        <a:ea typeface="宋体"/>
                      </a:rPr>
                      <a:t>0</a:t>
                    </a:r>
                    <a:endParaRPr lang="zh-CN" altLang="en-US" sz="2800" baseline="-25000" dirty="0">
                      <a:solidFill>
                        <a:prstClr val="black"/>
                      </a:solidFill>
                      <a:latin typeface="Calibri"/>
                      <a:ea typeface="宋体"/>
                    </a:endParaRPr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3522232" y="484866"/>
                  <a:ext cx="2808312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CN" sz="1800" b="1" dirty="0" err="1">
                      <a:solidFill>
                        <a:srgbClr val="0033CC"/>
                      </a:solidFill>
                      <a:latin typeface="Calibri"/>
                      <a:ea typeface="宋体"/>
                    </a:rPr>
                    <a:t>Helicity</a:t>
                  </a:r>
                  <a:r>
                    <a:rPr lang="en-US" altLang="zh-CN" sz="1800" b="1" dirty="0">
                      <a:solidFill>
                        <a:srgbClr val="0033CC"/>
                      </a:solidFill>
                      <a:latin typeface="Calibri"/>
                      <a:ea typeface="宋体"/>
                    </a:rPr>
                    <a:t> configuration</a:t>
                  </a:r>
                  <a:endParaRPr lang="zh-CN" altLang="en-US" sz="1800" b="1" dirty="0">
                    <a:solidFill>
                      <a:srgbClr val="0033CC"/>
                    </a:solidFill>
                    <a:latin typeface="Calibri"/>
                    <a:ea typeface="宋体"/>
                  </a:endParaRPr>
                </a:p>
              </p:txBody>
            </p:sp>
          </p:grpSp>
        </p:grpSp>
        <p:sp>
          <p:nvSpPr>
            <p:cNvPr id="58" name="左大括号 57"/>
            <p:cNvSpPr/>
            <p:nvPr/>
          </p:nvSpPr>
          <p:spPr>
            <a:xfrm rot="-5400000">
              <a:off x="3478660" y="1820189"/>
              <a:ext cx="162018" cy="524712"/>
            </a:xfrm>
            <a:prstGeom prst="lef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9" name="左大括号 58"/>
            <p:cNvSpPr/>
            <p:nvPr/>
          </p:nvSpPr>
          <p:spPr>
            <a:xfrm rot="-5400000">
              <a:off x="4260166" y="1790962"/>
              <a:ext cx="162018" cy="524712"/>
            </a:xfrm>
            <a:prstGeom prst="lef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38622" y="692696"/>
            <a:ext cx="86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</a:rPr>
              <a:t> </a:t>
            </a:r>
            <a:r>
              <a:rPr lang="el-GR" altLang="zh-CN" dirty="0" smtClean="0">
                <a:latin typeface="+mj-lt"/>
              </a:rPr>
              <a:t>γ</a:t>
            </a:r>
            <a:r>
              <a:rPr lang="en-US" altLang="zh-CN" dirty="0" smtClean="0">
                <a:latin typeface="+mj-lt"/>
              </a:rPr>
              <a:t>(</a:t>
            </a:r>
            <a:r>
              <a:rPr lang="el-GR" altLang="zh-CN" dirty="0" smtClean="0">
                <a:latin typeface="+mj-lt"/>
              </a:rPr>
              <a:t>λ</a:t>
            </a:r>
            <a:r>
              <a:rPr lang="en-US" altLang="zh-CN" dirty="0" smtClean="0">
                <a:latin typeface="+mj-lt"/>
              </a:rPr>
              <a:t>1) </a:t>
            </a:r>
            <a:endParaRPr lang="zh-CN" altLang="en-US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96545" y="2165481"/>
            <a:ext cx="86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</a:rPr>
              <a:t> </a:t>
            </a:r>
            <a:r>
              <a:rPr lang="el-GR" altLang="zh-CN" dirty="0" smtClean="0">
                <a:latin typeface="+mj-lt"/>
              </a:rPr>
              <a:t>γ</a:t>
            </a:r>
            <a:r>
              <a:rPr lang="en-US" altLang="zh-CN" dirty="0" smtClean="0">
                <a:latin typeface="+mj-lt"/>
              </a:rPr>
              <a:t>(</a:t>
            </a:r>
            <a:r>
              <a:rPr lang="el-GR" altLang="zh-CN" dirty="0" smtClean="0">
                <a:latin typeface="+mj-lt"/>
              </a:rPr>
              <a:t>λ</a:t>
            </a:r>
            <a:r>
              <a:rPr lang="en-US" altLang="zh-CN" dirty="0">
                <a:latin typeface="+mj-lt"/>
              </a:rPr>
              <a:t>2</a:t>
            </a:r>
            <a:r>
              <a:rPr lang="en-US" altLang="zh-CN" dirty="0" smtClean="0">
                <a:latin typeface="+mj-lt"/>
              </a:rPr>
              <a:t>) </a:t>
            </a:r>
            <a:endParaRPr lang="zh-CN" altLang="en-US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78680" y="1445316"/>
            <a:ext cx="86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 </a:t>
            </a:r>
            <a:r>
              <a:rPr lang="el-GR" altLang="zh-CN" sz="2400" dirty="0" smtClean="0">
                <a:latin typeface="+mj-lt"/>
              </a:rPr>
              <a:t>χ</a:t>
            </a:r>
            <a:r>
              <a:rPr lang="en-US" altLang="zh-CN" sz="2400" baseline="-25000" dirty="0" smtClean="0">
                <a:latin typeface="+mj-lt"/>
              </a:rPr>
              <a:t>c2</a:t>
            </a:r>
            <a:r>
              <a:rPr lang="en-US" altLang="zh-CN" sz="2400" dirty="0" smtClean="0">
                <a:latin typeface="+mj-lt"/>
              </a:rPr>
              <a:t> </a:t>
            </a:r>
            <a:endParaRPr lang="zh-CN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2"/>
          <p:cNvSpPr txBox="1">
            <a:spLocks/>
          </p:cNvSpPr>
          <p:nvPr/>
        </p:nvSpPr>
        <p:spPr bwMode="auto">
          <a:xfrm>
            <a:off x="47772" y="0"/>
            <a:ext cx="9096227" cy="889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dirty="0" smtClean="0">
                <a:solidFill>
                  <a:prstClr val="white"/>
                </a:solidFill>
                <a:latin typeface="Comic Sans MS" pitchFamily="66" charset="0"/>
              </a:rPr>
              <a:t>              Search for </a:t>
            </a:r>
            <a:r>
              <a:rPr kumimoji="0"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</a:t>
            </a:r>
            <a:r>
              <a:rPr kumimoji="0" lang="en-US" altLang="zh-CN" sz="3200" b="1" baseline="-25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cJ</a:t>
            </a:r>
            <a:r>
              <a:rPr kumimoji="0" lang="en-US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华文楷体"/>
                <a:sym typeface="Wingdings" pitchFamily="2" charset="2"/>
              </a:rPr>
              <a:t>→</a:t>
            </a:r>
            <a:r>
              <a:rPr kumimoji="0" lang="el-GR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π</a:t>
            </a:r>
            <a:r>
              <a:rPr kumimoji="0" lang="en-US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+</a:t>
            </a:r>
            <a:r>
              <a:rPr kumimoji="0" lang="el-GR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π</a:t>
            </a:r>
            <a:r>
              <a:rPr kumimoji="0" lang="en-US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+</a:t>
            </a:r>
            <a:r>
              <a:rPr kumimoji="0" lang="el-GR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η</a:t>
            </a:r>
            <a:r>
              <a:rPr kumimoji="0" lang="en-US" altLang="zh-CN" sz="3200" b="1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c</a:t>
            </a:r>
            <a:r>
              <a:rPr kumimoji="0" lang="el-GR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 </a:t>
            </a:r>
            <a:r>
              <a:rPr kumimoji="0" lang="en-US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(</a:t>
            </a:r>
            <a:r>
              <a:rPr kumimoji="0" lang="el-GR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η</a:t>
            </a:r>
            <a:r>
              <a:rPr kumimoji="0" lang="en-US" altLang="zh-CN" sz="3200" b="1" baseline="-25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c</a:t>
            </a:r>
            <a:r>
              <a:rPr kumimoji="0" lang="en-US" altLang="zh-CN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/>
                <a:ea typeface="华文楷体"/>
                <a:sym typeface="Wingdings" pitchFamily="2" charset="2"/>
              </a:rPr>
              <a:t>→</a:t>
            </a:r>
            <a:r>
              <a:rPr kumimoji="0" lang="en-US" altLang="zh-CN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KK</a:t>
            </a:r>
            <a:r>
              <a:rPr kumimoji="0" lang="el-GR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π</a:t>
            </a:r>
            <a:r>
              <a:rPr kumimoji="0" lang="en-US" altLang="zh-C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)</a:t>
            </a:r>
            <a:r>
              <a:rPr kumimoji="0" lang="en-US" altLang="zh-CN" sz="3200" b="1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 </a:t>
            </a:r>
            <a:endParaRPr kumimoji="0" lang="en-US" altLang="zh-CN" sz="3200" b="1" baseline="-25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r>
              <a:rPr kumimoji="0" lang="en-US" altLang="zh-CN" sz="2600" dirty="0" smtClean="0">
                <a:solidFill>
                  <a:prstClr val="white"/>
                </a:solidFill>
              </a:rPr>
              <a:t>(Preliminary results)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788" y="866020"/>
            <a:ext cx="7150456" cy="39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53" y="4830386"/>
            <a:ext cx="8847263" cy="20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2"/>
          <p:cNvSpPr txBox="1">
            <a:spLocks/>
          </p:cNvSpPr>
          <p:nvPr/>
        </p:nvSpPr>
        <p:spPr bwMode="auto">
          <a:xfrm>
            <a:off x="6156176" y="2636912"/>
            <a:ext cx="936104" cy="2060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200" dirty="0" smtClean="0">
                <a:solidFill>
                  <a:prstClr val="white"/>
                </a:solidFill>
                <a:latin typeface="Comic Sans MS" pitchFamily="66" charset="0"/>
              </a:rPr>
              <a:t>   M(</a:t>
            </a:r>
            <a:r>
              <a:rPr kumimoji="0" lang="en-US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K</a:t>
            </a:r>
            <a:r>
              <a:rPr kumimoji="0" lang="en-US" altLang="zh-CN" sz="1200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S</a:t>
            </a:r>
            <a:r>
              <a:rPr kumimoji="0" lang="en-US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K</a:t>
            </a:r>
            <a:r>
              <a:rPr kumimoji="0" lang="el-GR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π</a:t>
            </a:r>
            <a:r>
              <a:rPr kumimoji="0" lang="en-US" altLang="zh-CN" sz="120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)</a:t>
            </a:r>
            <a:r>
              <a:rPr kumimoji="0" lang="en-US" altLang="zh-CN" sz="1200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 </a:t>
            </a:r>
            <a:endParaRPr kumimoji="0" lang="en-US" altLang="zh-CN" sz="1200" baseline="-25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6" name="Title 2"/>
          <p:cNvSpPr txBox="1">
            <a:spLocks/>
          </p:cNvSpPr>
          <p:nvPr/>
        </p:nvSpPr>
        <p:spPr bwMode="auto">
          <a:xfrm>
            <a:off x="1684665" y="980728"/>
            <a:ext cx="655087" cy="36004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</a:t>
            </a:r>
            <a:r>
              <a:rPr kumimoji="0" lang="en-US" altLang="zh-CN" sz="1600" b="1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c0</a:t>
            </a:r>
            <a:endParaRPr kumimoji="0" lang="en-US" altLang="zh-CN" sz="1600" baseline="-25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" name="Title 2"/>
          <p:cNvSpPr txBox="1">
            <a:spLocks/>
          </p:cNvSpPr>
          <p:nvPr/>
        </p:nvSpPr>
        <p:spPr bwMode="auto">
          <a:xfrm>
            <a:off x="4060929" y="976211"/>
            <a:ext cx="655087" cy="33242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</a:t>
            </a:r>
            <a:r>
              <a:rPr kumimoji="0" lang="en-US" altLang="zh-CN" sz="1600" b="1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c1</a:t>
            </a:r>
            <a:endParaRPr kumimoji="0" lang="en-US" altLang="zh-CN" sz="1600" baseline="-25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8" name="Title 2"/>
          <p:cNvSpPr txBox="1">
            <a:spLocks/>
          </p:cNvSpPr>
          <p:nvPr/>
        </p:nvSpPr>
        <p:spPr bwMode="auto">
          <a:xfrm>
            <a:off x="6444208" y="983945"/>
            <a:ext cx="655087" cy="36004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</a:t>
            </a:r>
            <a:r>
              <a:rPr kumimoji="0" lang="en-US" altLang="zh-CN" sz="1600" b="1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c2</a:t>
            </a:r>
            <a:endParaRPr kumimoji="0" lang="en-US" altLang="zh-CN" sz="1600" baseline="-25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0" name="Title 2"/>
          <p:cNvSpPr txBox="1">
            <a:spLocks/>
          </p:cNvSpPr>
          <p:nvPr/>
        </p:nvSpPr>
        <p:spPr bwMode="auto">
          <a:xfrm>
            <a:off x="6228184" y="4593832"/>
            <a:ext cx="936104" cy="2060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1200" dirty="0" smtClean="0">
                <a:solidFill>
                  <a:prstClr val="white"/>
                </a:solidFill>
                <a:latin typeface="Comic Sans MS" pitchFamily="66" charset="0"/>
              </a:rPr>
              <a:t>   M(</a:t>
            </a:r>
            <a:r>
              <a:rPr kumimoji="0" lang="en-US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KK</a:t>
            </a:r>
            <a:r>
              <a:rPr kumimoji="0" lang="el-GR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π</a:t>
            </a:r>
            <a:r>
              <a:rPr kumimoji="0" lang="en-US" altLang="zh-CN" sz="12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0</a:t>
            </a:r>
            <a:r>
              <a:rPr kumimoji="0" lang="en-US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)</a:t>
            </a:r>
            <a:r>
              <a:rPr kumimoji="0" lang="en-US" altLang="zh-CN" sz="1200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sym typeface="Wingdings" pitchFamily="2" charset="2"/>
              </a:rPr>
              <a:t> </a:t>
            </a:r>
            <a:endParaRPr kumimoji="0" lang="en-US" altLang="zh-CN" sz="1200" baseline="-25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080" y="1343985"/>
            <a:ext cx="2610007" cy="2678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597" y="1611838"/>
            <a:ext cx="2886424" cy="3049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接箭头连接符 3"/>
          <p:cNvCxnSpPr/>
          <p:nvPr/>
        </p:nvCxnSpPr>
        <p:spPr>
          <a:xfrm flipH="1">
            <a:off x="6258597" y="1916832"/>
            <a:ext cx="905691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6258597" y="1916832"/>
            <a:ext cx="1058092" cy="18722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43570" y="5357826"/>
            <a:ext cx="15247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dirty="0" smtClean="0">
                <a:solidFill>
                  <a:srgbClr val="FF0000"/>
                </a:solidFill>
              </a:rPr>
              <a:t>@ 90% C.L.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3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2"/>
          <p:cNvSpPr txBox="1">
            <a:spLocks/>
          </p:cNvSpPr>
          <p:nvPr/>
        </p:nvSpPr>
        <p:spPr bwMode="auto">
          <a:xfrm>
            <a:off x="47772" y="0"/>
            <a:ext cx="9096227" cy="889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84" charset="0"/>
                <a:ea typeface="MS PGothic" pitchFamily="3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 lvl="0"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dirty="0" smtClean="0">
                <a:latin typeface="Comic Sans MS" pitchFamily="66" charset="0"/>
              </a:rPr>
              <a:t>     Observation of </a:t>
            </a:r>
            <a:r>
              <a:rPr kumimoji="0" lang="en-US" altLang="zh-CN" dirty="0" err="1" smtClean="0">
                <a:latin typeface="Comic Sans MS" pitchFamily="66" charset="0"/>
              </a:rPr>
              <a:t>e</a:t>
            </a:r>
            <a:r>
              <a:rPr kumimoji="0" lang="en-US" altLang="zh-CN" baseline="30000" dirty="0" err="1" smtClean="0">
                <a:latin typeface="Comic Sans MS" pitchFamily="66" charset="0"/>
              </a:rPr>
              <a:t>+</a:t>
            </a:r>
            <a:r>
              <a:rPr kumimoji="0" lang="en-US" altLang="zh-CN" dirty="0" err="1" smtClean="0">
                <a:latin typeface="Comic Sans MS" pitchFamily="66" charset="0"/>
              </a:rPr>
              <a:t>e</a:t>
            </a:r>
            <a:r>
              <a:rPr kumimoji="0" lang="en-US" altLang="zh-CN" baseline="30000" dirty="0" smtClean="0">
                <a:latin typeface="Comic Sans MS" pitchFamily="66" charset="0"/>
              </a:rPr>
              <a:t>-</a:t>
            </a:r>
            <a:r>
              <a:rPr kumimoji="0" lang="en-US" altLang="zh-CN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华文楷体"/>
                <a:cs typeface="+mn-cs"/>
                <a:sym typeface="Wingdings" pitchFamily="2" charset="2"/>
              </a:rPr>
              <a:t>→</a:t>
            </a:r>
            <a:r>
              <a:rPr kumimoji="0" lang="el-GR" altLang="zh-CN" sz="3200" dirty="0" smtClean="0">
                <a:solidFill>
                  <a:prstClr val="white"/>
                </a:solidFill>
                <a:latin typeface="Comic Sans MS" pitchFamily="66" charset="0"/>
                <a:ea typeface="华文楷体"/>
                <a:cs typeface="+mn-cs"/>
                <a:sym typeface="Wingdings" pitchFamily="2" charset="2"/>
              </a:rPr>
              <a:t>η</a:t>
            </a:r>
            <a:r>
              <a:rPr kumimoji="0" lang="el-GR" altLang="zh-CN" sz="3200" dirty="0" smtClean="0">
                <a:solidFill>
                  <a:prstClr val="white"/>
                </a:solidFill>
                <a:latin typeface="Comic Sans MS" pitchFamily="66" charset="0"/>
                <a:ea typeface="华文楷体"/>
                <a:sym typeface="Wingdings" pitchFamily="2" charset="2"/>
              </a:rPr>
              <a:t> </a:t>
            </a:r>
            <a:r>
              <a:rPr kumimoji="0" lang="en-US" altLang="zh-CN" sz="3200" dirty="0" smtClean="0">
                <a:solidFill>
                  <a:prstClr val="white"/>
                </a:solidFill>
                <a:latin typeface="Comic Sans MS" pitchFamily="66" charset="0"/>
                <a:ea typeface="华文楷体"/>
                <a:sym typeface="Wingdings" pitchFamily="2" charset="2"/>
              </a:rPr>
              <a:t>J/</a:t>
            </a:r>
            <a:r>
              <a:rPr kumimoji="0" lang="el-GR" altLang="zh-CN" sz="3200" dirty="0" smtClean="0">
                <a:solidFill>
                  <a:prstClr val="white"/>
                </a:solidFill>
                <a:latin typeface="Comic Sans MS" pitchFamily="66" charset="0"/>
                <a:ea typeface="华文楷体"/>
                <a:sym typeface="Wingdings" pitchFamily="2" charset="2"/>
              </a:rPr>
              <a:t>Ψ</a:t>
            </a:r>
            <a:r>
              <a:rPr kumimoji="0" lang="en-US" altLang="zh-CN" sz="3200" dirty="0">
                <a:solidFill>
                  <a:prstClr val="white"/>
                </a:solidFill>
                <a:latin typeface="Comic Sans MS" pitchFamily="66" charset="0"/>
                <a:ea typeface="华文楷体"/>
                <a:sym typeface="Wingdings" pitchFamily="2" charset="2"/>
              </a:rPr>
              <a:t> </a:t>
            </a:r>
            <a:r>
              <a:rPr kumimoji="0" lang="en-US" altLang="zh-CN" sz="3200" dirty="0" smtClean="0">
                <a:solidFill>
                  <a:prstClr val="white"/>
                </a:solidFill>
                <a:latin typeface="Comic Sans MS" pitchFamily="66" charset="0"/>
                <a:ea typeface="华文楷体"/>
                <a:sym typeface="Wingdings" pitchFamily="2" charset="2"/>
              </a:rPr>
              <a:t>@4.009 </a:t>
            </a:r>
            <a:r>
              <a:rPr kumimoji="0" lang="en-US" altLang="zh-CN" sz="3200" dirty="0" err="1" smtClean="0">
                <a:solidFill>
                  <a:prstClr val="white"/>
                </a:solidFill>
                <a:latin typeface="Comic Sans MS" pitchFamily="66" charset="0"/>
                <a:ea typeface="华文楷体"/>
                <a:sym typeface="Wingdings" pitchFamily="2" charset="2"/>
              </a:rPr>
              <a:t>GeV</a:t>
            </a:r>
            <a:r>
              <a:rPr kumimoji="0" lang="en-US" altLang="zh-CN" sz="3200" baseline="-25000" dirty="0" smtClean="0">
                <a:solidFill>
                  <a:prstClr val="white"/>
                </a:solidFill>
                <a:latin typeface="Comic Sans MS" pitchFamily="66" charset="0"/>
                <a:ea typeface="华文楷体"/>
                <a:cs typeface="+mn-cs"/>
                <a:sym typeface="Wingdings" pitchFamily="2" charset="2"/>
              </a:rPr>
              <a:t> </a:t>
            </a:r>
            <a:endParaRPr kumimoji="0" lang="en-US" altLang="zh-CN" sz="3200" baseline="-25000" dirty="0">
              <a:solidFill>
                <a:prstClr val="white"/>
              </a:solidFill>
              <a:latin typeface="Comic Sans MS" pitchFamily="66" charset="0"/>
              <a:cs typeface="+mn-cs"/>
            </a:endParaRPr>
          </a:p>
          <a:p>
            <a:r>
              <a:rPr kumimoji="0" lang="en-US" altLang="zh-CN" sz="2600" dirty="0" smtClean="0">
                <a:latin typeface="Calibri" pitchFamily="34" charset="0"/>
              </a:rPr>
              <a:t>(Preliminary results)</a:t>
            </a:r>
          </a:p>
        </p:txBody>
      </p:sp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69" y="1052736"/>
            <a:ext cx="606873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608" y="1022768"/>
            <a:ext cx="3168352" cy="226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25" y="4108222"/>
            <a:ext cx="4851413" cy="44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384154" y="3319722"/>
            <a:ext cx="875380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>
              <a:buClr>
                <a:srgbClr val="0000FF"/>
              </a:buClr>
              <a:buFontTx/>
              <a:buChar char="•"/>
            </a:pPr>
            <a:r>
              <a:rPr lang="en-US" altLang="zh-CN" sz="2200" dirty="0" smtClean="0">
                <a:solidFill>
                  <a:srgbClr val="FF0000"/>
                </a:solidFill>
                <a:cs typeface="Arial" charset="0"/>
              </a:rPr>
              <a:t>  Data: 477pb</a:t>
            </a:r>
            <a:r>
              <a:rPr lang="en-US" altLang="zh-CN" sz="2200" baseline="30000" dirty="0" smtClean="0">
                <a:solidFill>
                  <a:srgbClr val="FF0000"/>
                </a:solidFill>
                <a:cs typeface="Arial" charset="0"/>
              </a:rPr>
              <a:t>-1</a:t>
            </a:r>
            <a:r>
              <a:rPr lang="en-US" altLang="zh-CN" sz="2200" dirty="0" smtClean="0">
                <a:solidFill>
                  <a:srgbClr val="FF0000"/>
                </a:solidFill>
                <a:cs typeface="Arial" charset="0"/>
              </a:rPr>
              <a:t> @ 4.009 </a:t>
            </a:r>
            <a:r>
              <a:rPr lang="en-US" altLang="zh-CN" sz="2200" dirty="0" err="1" smtClean="0">
                <a:solidFill>
                  <a:srgbClr val="FF0000"/>
                </a:solidFill>
                <a:cs typeface="Arial" charset="0"/>
              </a:rPr>
              <a:t>GeV</a:t>
            </a:r>
            <a:endParaRPr lang="en-US" altLang="zh-CN" sz="2200" dirty="0" smtClean="0">
              <a:solidFill>
                <a:srgbClr val="FF0000"/>
              </a:solidFill>
              <a:cs typeface="Arial" charset="0"/>
            </a:endParaRPr>
          </a:p>
          <a:p>
            <a:pPr algn="l" eaLnBrk="1" hangingPunct="1">
              <a:buClr>
                <a:srgbClr val="0000FF"/>
              </a:buClr>
              <a:buFontTx/>
              <a:buChar char="•"/>
            </a:pPr>
            <a:r>
              <a:rPr lang="en-US" altLang="zh-CN" sz="2200" dirty="0" smtClean="0">
                <a:solidFill>
                  <a:srgbClr val="FF0000"/>
                </a:solidFill>
                <a:sym typeface="Symbol" pitchFamily="18" charset="2"/>
              </a:rPr>
              <a:t>  First observation of</a:t>
            </a:r>
            <a:r>
              <a:rPr lang="en-US" altLang="zh-CN" sz="24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sym typeface="Symbol" pitchFamily="18" charset="2"/>
              </a:rPr>
              <a:t>e+e</a:t>
            </a:r>
            <a:r>
              <a:rPr lang="en-US" altLang="zh-CN" sz="2400" dirty="0" smtClean="0">
                <a:solidFill>
                  <a:srgbClr val="FF0000"/>
                </a:solidFill>
                <a:sym typeface="Symbol" pitchFamily="18" charset="2"/>
              </a:rPr>
              <a:t>-</a:t>
            </a:r>
            <a:r>
              <a:rPr lang="en-US" altLang="zh-CN" sz="2400" dirty="0" smtClean="0">
                <a:solidFill>
                  <a:srgbClr val="FF0000"/>
                </a:solidFill>
                <a:ea typeface="华文楷体"/>
                <a:sym typeface="Symbol" pitchFamily="18" charset="2"/>
              </a:rPr>
              <a:t>→</a:t>
            </a:r>
            <a:r>
              <a:rPr lang="en-US" altLang="zh-CN" sz="22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l-GR" altLang="zh-CN" sz="2200" dirty="0" smtClean="0">
                <a:solidFill>
                  <a:srgbClr val="FF0000"/>
                </a:solidFill>
                <a:sym typeface="Symbol" pitchFamily="18" charset="2"/>
              </a:rPr>
              <a:t>η</a:t>
            </a:r>
            <a:r>
              <a:rPr lang="en-US" altLang="zh-CN" sz="2200" dirty="0" smtClean="0">
                <a:solidFill>
                  <a:srgbClr val="FF0000"/>
                </a:solidFill>
                <a:sym typeface="Symbol" pitchFamily="18" charset="2"/>
              </a:rPr>
              <a:t>J/</a:t>
            </a:r>
            <a:r>
              <a:rPr lang="el-GR" altLang="zh-CN" sz="2200" dirty="0" smtClean="0">
                <a:solidFill>
                  <a:srgbClr val="FF0000"/>
                </a:solidFill>
                <a:sym typeface="Symbol" pitchFamily="18" charset="2"/>
              </a:rPr>
              <a:t>Ψ</a:t>
            </a:r>
            <a:endParaRPr lang="en-US" altLang="zh-CN" sz="2200" dirty="0">
              <a:solidFill>
                <a:srgbClr val="FF0000"/>
              </a:solidFill>
              <a:sym typeface="Symbol" pitchFamily="18" charset="2"/>
            </a:endParaRPr>
          </a:p>
          <a:p>
            <a:pPr algn="l" eaLnBrk="1" hangingPunct="1">
              <a:buClr>
                <a:srgbClr val="0000FF"/>
              </a:buClr>
              <a:buFontTx/>
              <a:buChar char="•"/>
            </a:pPr>
            <a:endParaRPr lang="en-US" altLang="zh-CN" sz="2200" dirty="0" smtClean="0">
              <a:solidFill>
                <a:srgbClr val="FF0000"/>
              </a:solidFill>
              <a:sym typeface="Symbol" pitchFamily="18" charset="2"/>
            </a:endParaRPr>
          </a:p>
          <a:p>
            <a:pPr algn="l" eaLnBrk="1" hangingPunct="1">
              <a:buClr>
                <a:srgbClr val="0000FF"/>
              </a:buClr>
              <a:buFontTx/>
              <a:buChar char="•"/>
            </a:pPr>
            <a:endParaRPr lang="en-US" altLang="zh-CN" sz="2200" dirty="0">
              <a:solidFill>
                <a:srgbClr val="FF0000"/>
              </a:solidFill>
              <a:sym typeface="Symbol" pitchFamily="18" charset="2"/>
            </a:endParaRPr>
          </a:p>
          <a:p>
            <a:pPr algn="l" eaLnBrk="1" hangingPunct="1">
              <a:buClr>
                <a:srgbClr val="0000FF"/>
              </a:buClr>
              <a:buFontTx/>
              <a:buChar char="•"/>
            </a:pPr>
            <a:r>
              <a:rPr lang="en-US" altLang="zh-CN" sz="2200" dirty="0" smtClean="0">
                <a:solidFill>
                  <a:srgbClr val="FF0000"/>
                </a:solidFill>
                <a:sym typeface="Symbol" pitchFamily="18" charset="2"/>
              </a:rPr>
              <a:t> Assumption of  </a:t>
            </a:r>
            <a:r>
              <a:rPr lang="el-GR" altLang="zh-CN" sz="2200" dirty="0">
                <a:solidFill>
                  <a:srgbClr val="FF0000"/>
                </a:solidFill>
                <a:sym typeface="Symbol" pitchFamily="18" charset="2"/>
              </a:rPr>
              <a:t>η</a:t>
            </a:r>
            <a:r>
              <a:rPr lang="en-US" altLang="zh-CN" sz="2200" dirty="0">
                <a:solidFill>
                  <a:srgbClr val="FF0000"/>
                </a:solidFill>
                <a:sym typeface="Symbol" pitchFamily="18" charset="2"/>
              </a:rPr>
              <a:t>J/</a:t>
            </a:r>
            <a:r>
              <a:rPr lang="el-GR" altLang="zh-CN" sz="2200" dirty="0" smtClean="0">
                <a:solidFill>
                  <a:srgbClr val="FF0000"/>
                </a:solidFill>
                <a:sym typeface="Symbol" pitchFamily="18" charset="2"/>
              </a:rPr>
              <a:t>Ψ</a:t>
            </a:r>
            <a:r>
              <a:rPr lang="en-US" altLang="zh-CN" sz="22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  <a:sym typeface="Symbol" pitchFamily="18" charset="2"/>
              </a:rPr>
              <a:t>signal is from</a:t>
            </a:r>
            <a:r>
              <a:rPr lang="el-GR" altLang="zh-CN" sz="22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l-GR" altLang="zh-CN" sz="2200" dirty="0" smtClean="0">
                <a:solidFill>
                  <a:srgbClr val="FF0000"/>
                </a:solidFill>
                <a:sym typeface="Symbol" pitchFamily="18" charset="2"/>
              </a:rPr>
              <a:t>Ψ</a:t>
            </a:r>
            <a:r>
              <a:rPr lang="en-US" altLang="zh-CN" sz="2200" dirty="0" smtClean="0">
                <a:solidFill>
                  <a:srgbClr val="FF0000"/>
                </a:solidFill>
                <a:sym typeface="Symbol" pitchFamily="18" charset="2"/>
              </a:rPr>
              <a:t>(4040)</a:t>
            </a:r>
          </a:p>
          <a:p>
            <a:pPr algn="l" eaLnBrk="1" hangingPunct="1">
              <a:buClr>
                <a:srgbClr val="0000FF"/>
              </a:buClr>
              <a:buFontTx/>
              <a:buChar char="•"/>
            </a:pPr>
            <a:endParaRPr lang="en-US" altLang="zh-CN" sz="2200" dirty="0">
              <a:solidFill>
                <a:srgbClr val="FF0000"/>
              </a:solidFill>
              <a:sym typeface="Symbol" pitchFamily="18" charset="2"/>
            </a:endParaRPr>
          </a:p>
          <a:p>
            <a:pPr algn="l" eaLnBrk="1" hangingPunct="1">
              <a:buClr>
                <a:srgbClr val="0000FF"/>
              </a:buClr>
              <a:buFontTx/>
              <a:buChar char="•"/>
            </a:pPr>
            <a:endParaRPr lang="en-US" altLang="zh-CN" sz="2200" dirty="0" smtClean="0">
              <a:solidFill>
                <a:srgbClr val="FF0000"/>
              </a:solidFill>
              <a:sym typeface="Symbol" pitchFamily="18" charset="2"/>
            </a:endParaRPr>
          </a:p>
          <a:p>
            <a:pPr algn="l" eaLnBrk="1" hangingPunct="1">
              <a:buClr>
                <a:srgbClr val="0000FF"/>
              </a:buClr>
            </a:pPr>
            <a:endParaRPr lang="en-US" altLang="zh-CN" sz="2200" dirty="0" smtClean="0">
              <a:solidFill>
                <a:srgbClr val="FF0000"/>
              </a:solidFill>
              <a:sym typeface="Symbol" pitchFamily="18" charset="2"/>
            </a:endParaRPr>
          </a:p>
          <a:p>
            <a:pPr algn="l" eaLnBrk="1" hangingPunct="1">
              <a:buClr>
                <a:srgbClr val="0000FF"/>
              </a:buClr>
            </a:pPr>
            <a:r>
              <a:rPr lang="en-US" altLang="zh-CN" sz="2200" dirty="0" smtClean="0">
                <a:solidFill>
                  <a:srgbClr val="FF0000"/>
                </a:solidFill>
                <a:sym typeface="Symbol" pitchFamily="18" charset="2"/>
              </a:rPr>
              <a:t>                                                                         @90% C.L. </a:t>
            </a:r>
            <a:endParaRPr lang="en-US" altLang="zh-CN" sz="22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96975" y="836712"/>
            <a:ext cx="135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J/</a:t>
            </a:r>
            <a:r>
              <a:rPr kumimoji="1" lang="el-GR" altLang="zh-CN" dirty="0">
                <a:solidFill>
                  <a:srgbClr val="0033CC"/>
                </a:solidFill>
                <a:latin typeface="Calibri" pitchFamily="34" charset="0"/>
                <a:ea typeface="华文新魏" pitchFamily="2" charset="-122"/>
                <a:sym typeface="Symbol" pitchFamily="18" charset="2"/>
              </a:rPr>
              <a:t></a:t>
            </a:r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l-GR" altLang="zh-CN" dirty="0">
                <a:solidFill>
                  <a:srgbClr val="0033CC"/>
                </a:solidFill>
                <a:latin typeface="Calibri" pitchFamily="34" charset="0"/>
                <a:cs typeface="Arial" charset="0"/>
                <a:sym typeface="Symbol" pitchFamily="18" charset="2"/>
              </a:rPr>
              <a:t></a:t>
            </a:r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i="1" dirty="0" err="1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e</a:t>
            </a:r>
            <a:r>
              <a:rPr lang="en-US" altLang="zh-CN" i="1" baseline="30000" dirty="0" err="1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n-US" altLang="zh-CN" i="1" dirty="0" err="1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e</a:t>
            </a:r>
            <a:r>
              <a:rPr lang="en-US" altLang="zh-CN" baseline="300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-</a:t>
            </a:r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056393" y="883667"/>
            <a:ext cx="138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J/</a:t>
            </a:r>
            <a:r>
              <a:rPr kumimoji="1" lang="el-GR" altLang="zh-CN" dirty="0">
                <a:solidFill>
                  <a:srgbClr val="0033CC"/>
                </a:solidFill>
                <a:latin typeface="Calibri" pitchFamily="34" charset="0"/>
                <a:ea typeface="华文新魏" pitchFamily="2" charset="-122"/>
                <a:sym typeface="Symbol" pitchFamily="18" charset="2"/>
              </a:rPr>
              <a:t></a:t>
            </a:r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l-GR" altLang="zh-CN" dirty="0">
                <a:solidFill>
                  <a:srgbClr val="0033CC"/>
                </a:solidFill>
                <a:latin typeface="Calibri" pitchFamily="34" charset="0"/>
                <a:cs typeface="Arial" charset="0"/>
                <a:sym typeface="Symbol" pitchFamily="18" charset="2"/>
              </a:rPr>
              <a:t></a:t>
            </a:r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i="1" dirty="0" smtClean="0">
                <a:solidFill>
                  <a:srgbClr val="0033CC"/>
                </a:solidFill>
                <a:latin typeface="Symbol" pitchFamily="18" charset="2"/>
                <a:cs typeface="Arial" charset="0"/>
              </a:rPr>
              <a:t></a:t>
            </a:r>
            <a:r>
              <a:rPr lang="en-US" altLang="zh-CN" i="1" baseline="300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n-US" altLang="zh-CN" i="1" dirty="0">
                <a:solidFill>
                  <a:srgbClr val="0033CC"/>
                </a:solidFill>
                <a:latin typeface="Symbol" pitchFamily="18" charset="2"/>
                <a:cs typeface="Arial" charset="0"/>
              </a:rPr>
              <a:t></a:t>
            </a:r>
            <a:r>
              <a:rPr lang="en-US" altLang="zh-CN" baseline="300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- </a:t>
            </a:r>
            <a:endParaRPr lang="zh-CN" altLang="en-US" dirty="0"/>
          </a:p>
        </p:txBody>
      </p:sp>
      <p:sp>
        <p:nvSpPr>
          <p:cNvPr id="61" name="矩形 60"/>
          <p:cNvSpPr/>
          <p:nvPr/>
        </p:nvSpPr>
        <p:spPr>
          <a:xfrm>
            <a:off x="7020272" y="836012"/>
            <a:ext cx="138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J/</a:t>
            </a:r>
            <a:r>
              <a:rPr kumimoji="1" lang="el-GR" altLang="zh-CN" dirty="0">
                <a:solidFill>
                  <a:srgbClr val="0033CC"/>
                </a:solidFill>
                <a:latin typeface="Calibri" pitchFamily="34" charset="0"/>
                <a:ea typeface="华文新魏" pitchFamily="2" charset="-122"/>
                <a:sym typeface="Symbol" pitchFamily="18" charset="2"/>
              </a:rPr>
              <a:t></a:t>
            </a:r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l-GR" altLang="zh-CN" dirty="0">
                <a:solidFill>
                  <a:srgbClr val="0033CC"/>
                </a:solidFill>
                <a:latin typeface="Calibri" pitchFamily="34" charset="0"/>
                <a:cs typeface="Arial" charset="0"/>
                <a:sym typeface="Symbol" pitchFamily="18" charset="2"/>
              </a:rPr>
              <a:t></a:t>
            </a:r>
            <a:r>
              <a:rPr lang="en-US" altLang="zh-CN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i="1" dirty="0" smtClean="0">
                <a:solidFill>
                  <a:srgbClr val="0033CC"/>
                </a:solidFill>
                <a:latin typeface="Symbol" pitchFamily="18" charset="2"/>
                <a:cs typeface="Arial" charset="0"/>
              </a:rPr>
              <a:t></a:t>
            </a:r>
            <a:r>
              <a:rPr lang="en-US" altLang="zh-CN" i="1" baseline="300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n-US" altLang="zh-CN" i="1" dirty="0">
                <a:solidFill>
                  <a:srgbClr val="0033CC"/>
                </a:solidFill>
                <a:latin typeface="Symbol" pitchFamily="18" charset="2"/>
                <a:cs typeface="Arial" charset="0"/>
              </a:rPr>
              <a:t></a:t>
            </a:r>
            <a:r>
              <a:rPr lang="en-US" altLang="zh-CN" baseline="30000" dirty="0">
                <a:solidFill>
                  <a:srgbClr val="0033CC"/>
                </a:solidFill>
                <a:latin typeface="Calibri" pitchFamily="34" charset="0"/>
                <a:sym typeface="Symbol" pitchFamily="18" charset="2"/>
              </a:rPr>
              <a:t>- </a:t>
            </a:r>
            <a:endParaRPr lang="zh-CN" altLang="en-US" dirty="0"/>
          </a:p>
        </p:txBody>
      </p:sp>
      <p:pic>
        <p:nvPicPr>
          <p:cNvPr id="9729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311" y="5254516"/>
            <a:ext cx="3456383" cy="46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9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085" y="5224581"/>
            <a:ext cx="4310355" cy="52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9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922" y="6021288"/>
            <a:ext cx="5657143" cy="47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777" y="4154939"/>
            <a:ext cx="2942455" cy="42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65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8013700" cy="1143000"/>
          </a:xfrm>
        </p:spPr>
        <p:txBody>
          <a:bodyPr/>
          <a:lstStyle/>
          <a:p>
            <a:r>
              <a:rPr lang="en-US" altLang="zh-CN" sz="3600" b="1" smtClean="0">
                <a:latin typeface="Comic Sans MS" pitchFamily="66" charset="0"/>
              </a:rPr>
              <a:t/>
            </a:r>
            <a:br>
              <a:rPr lang="en-US" altLang="zh-CN" sz="3600" b="1" smtClean="0">
                <a:latin typeface="Comic Sans MS" pitchFamily="66" charset="0"/>
              </a:rPr>
            </a:br>
            <a:r>
              <a:rPr lang="en-US" altLang="zh-CN" sz="3600" b="1" smtClean="0">
                <a:latin typeface="Comic Sans MS" pitchFamily="66" charset="0"/>
              </a:rPr>
              <a:t>Charm as a tool to study light hadron spectroscopy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D0034-15F7-41EF-A80B-D3026CEE740B}" type="slidenum">
              <a:rPr lang="en-US" altLang="zh-CN"/>
              <a:pPr>
                <a:defRPr/>
              </a:pPr>
              <a:t>29</a:t>
            </a:fld>
            <a:endParaRPr lang="en-US" altLang="zh-CN"/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7197725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zh-CN" smtClean="0"/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D27E86-380C-47BE-9395-A89BAD589F3D}" type="slidenum">
              <a:rPr lang="en-US" altLang="zh-CN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38" y="-26988"/>
            <a:ext cx="8999537" cy="630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201613" y="92075"/>
            <a:ext cx="5018087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>
                <a:solidFill>
                  <a:srgbClr val="FF0000"/>
                </a:solidFill>
              </a:rPr>
              <a:t>Satellite view of BEPCII /BESIII</a:t>
            </a:r>
          </a:p>
        </p:txBody>
      </p:sp>
      <p:sp>
        <p:nvSpPr>
          <p:cNvPr id="9225" name="Text Box 7"/>
          <p:cNvSpPr txBox="1">
            <a:spLocks noChangeArrowheads="1"/>
          </p:cNvSpPr>
          <p:nvPr/>
        </p:nvSpPr>
        <p:spPr bwMode="auto">
          <a:xfrm>
            <a:off x="250825" y="4652963"/>
            <a:ext cx="1368425" cy="701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BESIII detector</a:t>
            </a:r>
          </a:p>
        </p:txBody>
      </p:sp>
      <p:sp>
        <p:nvSpPr>
          <p:cNvPr id="9226" name="Line 8"/>
          <p:cNvSpPr>
            <a:spLocks noChangeShapeType="1"/>
          </p:cNvSpPr>
          <p:nvPr/>
        </p:nvSpPr>
        <p:spPr bwMode="auto">
          <a:xfrm flipV="1">
            <a:off x="1187450" y="3357563"/>
            <a:ext cx="1368425" cy="1223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227" name="Text Box 9"/>
          <p:cNvSpPr txBox="1">
            <a:spLocks noChangeArrowheads="1"/>
          </p:cNvSpPr>
          <p:nvPr/>
        </p:nvSpPr>
        <p:spPr bwMode="auto">
          <a:xfrm>
            <a:off x="5651500" y="260350"/>
            <a:ext cx="10033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LINAC</a:t>
            </a:r>
          </a:p>
        </p:txBody>
      </p:sp>
      <p:sp>
        <p:nvSpPr>
          <p:cNvPr id="9228" name="Line 10"/>
          <p:cNvSpPr>
            <a:spLocks noChangeShapeType="1"/>
          </p:cNvSpPr>
          <p:nvPr/>
        </p:nvSpPr>
        <p:spPr bwMode="auto">
          <a:xfrm>
            <a:off x="6516688" y="620713"/>
            <a:ext cx="792162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870450" y="4333875"/>
            <a:ext cx="4238625" cy="1311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0000"/>
                </a:solidFill>
                <a:sym typeface="SymbolPS" pitchFamily="18" charset="2"/>
              </a:rPr>
              <a:t>2004: start BEPCII construction</a:t>
            </a:r>
          </a:p>
          <a:p>
            <a:pPr algn="l" eaLnBrk="1" hangingPunct="1"/>
            <a:r>
              <a:rPr lang="en-US" altLang="zh-CN" b="1">
                <a:solidFill>
                  <a:srgbClr val="FF0000"/>
                </a:solidFill>
                <a:sym typeface="SymbolPS" pitchFamily="18" charset="2"/>
              </a:rPr>
              <a:t>2008: test run of BEPCII </a:t>
            </a:r>
          </a:p>
          <a:p>
            <a:pPr algn="l" eaLnBrk="1" hangingPunct="1"/>
            <a:r>
              <a:rPr lang="en-US" altLang="zh-CN" b="1">
                <a:solidFill>
                  <a:srgbClr val="FF0000"/>
                </a:solidFill>
                <a:sym typeface="SymbolPS" pitchFamily="18" charset="2"/>
              </a:rPr>
              <a:t>2009-now: BECPII/BESIII </a:t>
            </a:r>
          </a:p>
          <a:p>
            <a:pPr algn="l" eaLnBrk="1" hangingPunct="1"/>
            <a:r>
              <a:rPr lang="en-US" altLang="zh-CN" b="1">
                <a:solidFill>
                  <a:srgbClr val="FF0000"/>
                </a:solidFill>
                <a:sym typeface="SymbolPS" pitchFamily="18" charset="2"/>
              </a:rPr>
              <a:t>             data taking   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900113" y="3141663"/>
            <a:ext cx="1439862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2550" y="3141663"/>
            <a:ext cx="1033463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>
                <a:solidFill>
                  <a:srgbClr val="FF0000"/>
                </a:solidFill>
              </a:rPr>
              <a:t>South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889000"/>
          </a:xfrm>
        </p:spPr>
        <p:txBody>
          <a:bodyPr/>
          <a:lstStyle/>
          <a:p>
            <a:r>
              <a:rPr kumimoji="0" lang="en-US" altLang="zh-CN" smtClean="0">
                <a:latin typeface="Calibri" pitchFamily="34" charset="0"/>
              </a:rPr>
              <a:t>Observation of </a:t>
            </a:r>
            <a:r>
              <a:rPr kumimoji="0" lang="en-US" altLang="zh-CN" sz="3200" smtClean="0">
                <a:latin typeface="Calibri" pitchFamily="34" charset="0"/>
              </a:rPr>
              <a:t>X(pp</a:t>
            </a:r>
            <a:r>
              <a:rPr kumimoji="0" lang="en-US" altLang="zh-CN" sz="3200" smtClean="0">
                <a:latin typeface="Cambria Math" pitchFamily="18" charset="0"/>
              </a:rPr>
              <a:t>bar</a:t>
            </a:r>
            <a:r>
              <a:rPr kumimoji="0" lang="en-US" altLang="zh-CN" sz="3200" smtClean="0">
                <a:latin typeface="Calibri" pitchFamily="34" charset="0"/>
              </a:rPr>
              <a:t>) </a:t>
            </a:r>
            <a:r>
              <a:rPr kumimoji="0" lang="en-US" altLang="zh-CN" smtClean="0">
                <a:latin typeface="Calibri" pitchFamily="34" charset="0"/>
              </a:rPr>
              <a:t>@ BESII</a:t>
            </a: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220D226-C804-4639-9BE7-925498C83DCC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30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741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8" y="1327150"/>
            <a:ext cx="39481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5" name="Object 2"/>
          <p:cNvGraphicFramePr>
            <a:graphicFrameLocks noChangeAspect="1"/>
          </p:cNvGraphicFramePr>
          <p:nvPr/>
        </p:nvGraphicFramePr>
        <p:xfrm>
          <a:off x="990600" y="984250"/>
          <a:ext cx="1835150" cy="446088"/>
        </p:xfrm>
        <a:graphic>
          <a:graphicData uri="http://schemas.openxmlformats.org/presentationml/2006/ole">
            <p:oleObj spid="_x0000_s91186" name="Equation" r:id="rId4" imgW="838200" imgH="203200" progId="">
              <p:embed/>
            </p:oleObj>
          </a:graphicData>
        </a:graphic>
      </p:graphicFrame>
      <p:sp>
        <p:nvSpPr>
          <p:cNvPr id="17416" name="Text Box 4"/>
          <p:cNvSpPr txBox="1">
            <a:spLocks noChangeArrowheads="1"/>
          </p:cNvSpPr>
          <p:nvPr/>
        </p:nvSpPr>
        <p:spPr bwMode="auto">
          <a:xfrm>
            <a:off x="484188" y="4449763"/>
            <a:ext cx="3459162" cy="1014412"/>
          </a:xfrm>
          <a:prstGeom prst="rect">
            <a:avLst/>
          </a:prstGeom>
          <a:solidFill>
            <a:srgbClr val="FCFE9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</a:rPr>
              <a:t>M=1859 </a:t>
            </a:r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MeV/c</a:t>
            </a:r>
            <a:r>
              <a:rPr lang="en-US" altLang="zh-CN" sz="2400" b="1" baseline="30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l" defTabSz="457200" eaLnBrk="1" hangingPunct="1"/>
            <a:endParaRPr lang="en-US" altLang="zh-CN" sz="1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457200" eaLnBrk="1" hangingPunct="1"/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Γ &lt; 30 MeV/c</a:t>
            </a:r>
            <a:r>
              <a:rPr lang="en-US" altLang="zh-CN" sz="2400" b="1" baseline="30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(90% CL)</a:t>
            </a:r>
            <a:endParaRPr lang="en-US" altLang="zh-CN" sz="24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7417" name="Text Box 23"/>
          <p:cNvSpPr txBox="1">
            <a:spLocks noChangeArrowheads="1"/>
          </p:cNvSpPr>
          <p:nvPr/>
        </p:nvSpPr>
        <p:spPr bwMode="auto">
          <a:xfrm>
            <a:off x="1627188" y="4297363"/>
            <a:ext cx="15398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800" b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b="1">
                <a:solidFill>
                  <a:srgbClr val="0000CC"/>
                </a:solidFill>
                <a:latin typeface="Times New Roman" pitchFamily="18" charset="0"/>
              </a:rPr>
              <a:t>+3    +5</a:t>
            </a:r>
          </a:p>
          <a:p>
            <a:pPr algn="l" defTabSz="457200" eaLnBrk="1" hangingPunct="1"/>
            <a:r>
              <a:rPr lang="en-US" altLang="zh-CN" b="1">
                <a:solidFill>
                  <a:srgbClr val="0000CC"/>
                </a:solidFill>
                <a:latin typeface="Symbol" pitchFamily="18" charset="2"/>
              </a:rPr>
              <a:t>-</a:t>
            </a:r>
            <a:r>
              <a:rPr lang="en-US" altLang="zh-CN" b="1">
                <a:solidFill>
                  <a:srgbClr val="0000CC"/>
                </a:solidFill>
                <a:latin typeface="Times New Roman" pitchFamily="18" charset="0"/>
              </a:rPr>
              <a:t>10  </a:t>
            </a:r>
            <a:r>
              <a:rPr lang="en-US" altLang="zh-CN" b="1">
                <a:solidFill>
                  <a:srgbClr val="0000CC"/>
                </a:solidFill>
                <a:latin typeface="Symbol" pitchFamily="18" charset="2"/>
              </a:rPr>
              <a:t>-</a:t>
            </a:r>
            <a:r>
              <a:rPr lang="en-US" altLang="zh-CN" b="1">
                <a:solidFill>
                  <a:srgbClr val="0000CC"/>
                </a:solidFill>
                <a:latin typeface="Times New Roman" pitchFamily="18" charset="0"/>
              </a:rPr>
              <a:t>25</a:t>
            </a:r>
          </a:p>
        </p:txBody>
      </p:sp>
      <p:sp>
        <p:nvSpPr>
          <p:cNvPr id="17418" name="Text Box 18"/>
          <p:cNvSpPr txBox="1">
            <a:spLocks noChangeArrowheads="1"/>
          </p:cNvSpPr>
          <p:nvPr/>
        </p:nvSpPr>
        <p:spPr bwMode="auto">
          <a:xfrm>
            <a:off x="590550" y="5756275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rgbClr val="CC3300"/>
                </a:solidFill>
                <a:latin typeface="Times New Roman" pitchFamily="18" charset="0"/>
                <a:ea typeface="宋体" charset="-122"/>
              </a:rPr>
              <a:t>PRL 91 (2003) 022001</a:t>
            </a:r>
          </a:p>
        </p:txBody>
      </p:sp>
      <p:sp>
        <p:nvSpPr>
          <p:cNvPr id="17419" name="TextBox 22"/>
          <p:cNvSpPr txBox="1">
            <a:spLocks noChangeArrowheads="1"/>
          </p:cNvSpPr>
          <p:nvPr/>
        </p:nvSpPr>
        <p:spPr bwMode="auto">
          <a:xfrm>
            <a:off x="4314825" y="1474788"/>
            <a:ext cx="4595813" cy="3521075"/>
          </a:xfrm>
          <a:prstGeom prst="rect">
            <a:avLst/>
          </a:prstGeom>
          <a:noFill/>
          <a:ln w="254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06820" tIns="53410" rIns="106820" bIns="534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600" b="1">
                <a:solidFill>
                  <a:srgbClr val="3333CC"/>
                </a:solidFill>
                <a:latin typeface="Calibri" pitchFamily="34" charset="0"/>
              </a:rPr>
              <a:t>Theoretical interpretation:</a:t>
            </a:r>
          </a:p>
          <a:p>
            <a:pPr algn="l" defTabSz="457200"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zh-CN" sz="220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altLang="zh-CN" sz="2600">
                <a:solidFill>
                  <a:prstClr val="black"/>
                </a:solidFill>
                <a:latin typeface="Cambria" pitchFamily="18" charset="0"/>
              </a:rPr>
              <a:t>conventional meson?</a:t>
            </a:r>
          </a:p>
          <a:p>
            <a:pPr algn="l" defTabSz="457200"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zh-CN" sz="260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altLang="zh-CN" sz="2600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pp</a:t>
            </a:r>
            <a:r>
              <a:rPr lang="en-US" altLang="zh-CN" sz="2600">
                <a:solidFill>
                  <a:prstClr val="black"/>
                </a:solidFill>
                <a:latin typeface="Calibri" pitchFamily="34" charset="0"/>
              </a:rPr>
              <a:t>bar</a:t>
            </a:r>
            <a:r>
              <a:rPr lang="en-US" altLang="zh-CN" sz="2600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 </a:t>
            </a:r>
            <a:r>
              <a:rPr lang="en-US" altLang="zh-CN" sz="2600">
                <a:solidFill>
                  <a:prstClr val="black"/>
                </a:solidFill>
                <a:latin typeface="Cambria" pitchFamily="18" charset="0"/>
              </a:rPr>
              <a:t>bound state/multiquark</a:t>
            </a:r>
          </a:p>
          <a:p>
            <a:pPr algn="l" defTabSz="457200"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zh-CN" sz="2600">
                <a:solidFill>
                  <a:prstClr val="black"/>
                </a:solidFill>
                <a:latin typeface="Cambria" pitchFamily="18" charset="0"/>
              </a:rPr>
              <a:t> glueball</a:t>
            </a:r>
          </a:p>
          <a:p>
            <a:pPr algn="l" defTabSz="457200"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zh-CN" sz="2600">
                <a:solidFill>
                  <a:prstClr val="black"/>
                </a:solidFill>
                <a:latin typeface="Cambria" pitchFamily="18" charset="0"/>
              </a:rPr>
              <a:t> Final state interaction (FSI)</a:t>
            </a:r>
          </a:p>
          <a:p>
            <a:pPr algn="l" defTabSz="457200"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zh-CN" sz="2600">
                <a:solidFill>
                  <a:prstClr val="black"/>
                </a:solidFill>
                <a:latin typeface="Cambria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1038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889000"/>
          </a:xfrm>
        </p:spPr>
        <p:txBody>
          <a:bodyPr/>
          <a:lstStyle/>
          <a:p>
            <a:r>
              <a:rPr kumimoji="0" lang="en-US" altLang="zh-CN" smtClean="0">
                <a:latin typeface="Calibri" pitchFamily="34" charset="0"/>
              </a:rPr>
              <a:t>Confirmation @ BESIII and CLEOc</a:t>
            </a:r>
          </a:p>
        </p:txBody>
      </p:sp>
      <p:sp>
        <p:nvSpPr>
          <p:cNvPr id="1843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22920AF9-5A98-404D-9891-6A80F89924F9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31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8438" name="Object 2"/>
          <p:cNvGraphicFramePr>
            <a:graphicFrameLocks noChangeAspect="1"/>
          </p:cNvGraphicFramePr>
          <p:nvPr/>
        </p:nvGraphicFramePr>
        <p:xfrm>
          <a:off x="663575" y="1308100"/>
          <a:ext cx="3241675" cy="449263"/>
        </p:xfrm>
        <a:graphic>
          <a:graphicData uri="http://schemas.openxmlformats.org/presentationml/2006/ole">
            <p:oleObj spid="_x0000_s92210" name="Equation" r:id="rId3" imgW="1765300" imgH="241300" progId="">
              <p:embed/>
            </p:oleObj>
          </a:graphicData>
        </a:graphic>
      </p:graphicFrame>
      <p:pic>
        <p:nvPicPr>
          <p:cNvPr id="18439" name="Picture 19"/>
          <p:cNvPicPr>
            <a:picLocks noChangeAspect="1" noChangeArrowheads="1"/>
          </p:cNvPicPr>
          <p:nvPr/>
        </p:nvPicPr>
        <p:blipFill>
          <a:blip r:embed="rId4">
            <a:lum bright="-30000" contrast="4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6" t="53712" r="6165"/>
          <a:stretch>
            <a:fillRect/>
          </a:stretch>
        </p:blipFill>
        <p:spPr bwMode="auto">
          <a:xfrm>
            <a:off x="207963" y="1757363"/>
            <a:ext cx="41513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4"/>
          <p:cNvSpPr txBox="1">
            <a:spLocks noChangeArrowheads="1"/>
          </p:cNvSpPr>
          <p:nvPr/>
        </p:nvSpPr>
        <p:spPr bwMode="auto">
          <a:xfrm>
            <a:off x="457200" y="4772025"/>
            <a:ext cx="3714750" cy="984250"/>
          </a:xfrm>
          <a:prstGeom prst="rect">
            <a:avLst/>
          </a:prstGeom>
          <a:solidFill>
            <a:srgbClr val="FCFE9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>
              <a:spcBef>
                <a:spcPts val="1200"/>
              </a:spcBef>
            </a:pPr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M=1861 </a:t>
            </a:r>
            <a:r>
              <a:rPr lang="en-US" altLang="zh-CN" sz="2400" b="1" baseline="3000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+6 </a:t>
            </a:r>
            <a:r>
              <a:rPr lang="en-US" altLang="zh-CN" sz="2400" b="1" baseline="-2500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-13</a:t>
            </a:r>
            <a:r>
              <a:rPr lang="en-US" altLang="zh-CN" sz="2400" b="1" baseline="3000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+7</a:t>
            </a:r>
            <a:r>
              <a:rPr lang="en-US" altLang="zh-CN" sz="2400" b="1" baseline="-2500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-26</a:t>
            </a:r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MeV/c</a:t>
            </a:r>
            <a:r>
              <a:rPr lang="en-US" altLang="zh-CN" sz="2400" b="1" baseline="3000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2</a:t>
            </a:r>
            <a:endParaRPr lang="en-US" altLang="zh-CN" sz="2400" b="1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algn="l" defTabSz="457200" eaLnBrk="1" hangingPunct="1">
              <a:spcBef>
                <a:spcPts val="1200"/>
              </a:spcBef>
            </a:pPr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Γ &lt; 38 MeV/c</a:t>
            </a:r>
            <a:r>
              <a:rPr lang="en-US" altLang="zh-CN" sz="2400" b="1" baseline="3000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(90% CL)</a:t>
            </a:r>
          </a:p>
        </p:txBody>
      </p:sp>
      <p:sp>
        <p:nvSpPr>
          <p:cNvPr id="18441" name="Rectangle 18"/>
          <p:cNvSpPr>
            <a:spLocks noChangeArrowheads="1"/>
          </p:cNvSpPr>
          <p:nvPr/>
        </p:nvSpPr>
        <p:spPr bwMode="auto">
          <a:xfrm>
            <a:off x="457200" y="5935663"/>
            <a:ext cx="34480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r>
              <a:rPr lang="en-US" altLang="zh-CN" sz="180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Chinese Physics C 34, 421 (2010)</a:t>
            </a: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504825" y="957263"/>
            <a:ext cx="5932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600">
                <a:solidFill>
                  <a:prstClr val="black"/>
                </a:solidFill>
              </a:rPr>
              <a:t>Fit with one resonance at BESII did:</a:t>
            </a:r>
          </a:p>
        </p:txBody>
      </p:sp>
      <p:pic>
        <p:nvPicPr>
          <p:cNvPr id="1844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0913" y="4686300"/>
            <a:ext cx="41179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Rectangle 18"/>
          <p:cNvSpPr>
            <a:spLocks noChangeArrowheads="1"/>
          </p:cNvSpPr>
          <p:nvPr/>
        </p:nvSpPr>
        <p:spPr bwMode="auto">
          <a:xfrm>
            <a:off x="4829175" y="5935663"/>
            <a:ext cx="34480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r>
              <a:rPr lang="en-US" altLang="zh-CN" sz="180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t>PRD 82, 092002(2010)</a:t>
            </a:r>
          </a:p>
        </p:txBody>
      </p:sp>
      <p:pic>
        <p:nvPicPr>
          <p:cNvPr id="18445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60913" y="1738313"/>
            <a:ext cx="3738562" cy="2760662"/>
          </a:xfrm>
        </p:spPr>
      </p:pic>
      <p:sp>
        <p:nvSpPr>
          <p:cNvPr id="18446" name="Text Box 13"/>
          <p:cNvSpPr txBox="1">
            <a:spLocks noChangeArrowheads="1"/>
          </p:cNvSpPr>
          <p:nvPr/>
        </p:nvSpPr>
        <p:spPr bwMode="auto">
          <a:xfrm>
            <a:off x="7426325" y="1955800"/>
            <a:ext cx="954088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1800" b="1">
                <a:solidFill>
                  <a:prstClr val="black"/>
                </a:solidFill>
                <a:latin typeface="Albertus" pitchFamily="34" charset="0"/>
              </a:rPr>
              <a:t>CLEOc</a:t>
            </a:r>
          </a:p>
        </p:txBody>
      </p:sp>
      <p:sp>
        <p:nvSpPr>
          <p:cNvPr id="18447" name="Text Box 13"/>
          <p:cNvSpPr txBox="1">
            <a:spLocks noChangeArrowheads="1"/>
          </p:cNvSpPr>
          <p:nvPr/>
        </p:nvSpPr>
        <p:spPr bwMode="auto">
          <a:xfrm>
            <a:off x="3054350" y="1955800"/>
            <a:ext cx="850900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1800" b="1">
                <a:solidFill>
                  <a:prstClr val="black"/>
                </a:solidFill>
                <a:latin typeface="Albertus" pitchFamily="34" charset="0"/>
              </a:rPr>
              <a:t>BESIII</a:t>
            </a:r>
          </a:p>
        </p:txBody>
      </p:sp>
    </p:spTree>
    <p:extLst>
      <p:ext uri="{BB962C8B-B14F-4D97-AF65-F5344CB8AC3E}">
        <p14:creationId xmlns:p14="http://schemas.microsoft.com/office/powerpoint/2010/main" xmlns="" val="586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741362"/>
          </a:xfrm>
        </p:spPr>
        <p:txBody>
          <a:bodyPr/>
          <a:lstStyle/>
          <a:p>
            <a:r>
              <a:rPr kumimoji="0" lang="en-US" altLang="zh-CN" dirty="0" smtClean="0">
                <a:latin typeface="Calibri" pitchFamily="34" charset="0"/>
              </a:rPr>
              <a:t>Several non-observations</a:t>
            </a:r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A9EC1DC3-A534-4C75-A9E1-3907D7ED8B9A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32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490" y="749300"/>
            <a:ext cx="3976688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6" descr="图片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000108"/>
            <a:ext cx="362108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95663"/>
            <a:ext cx="35290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Oval 30"/>
          <p:cNvSpPr>
            <a:spLocks noChangeArrowheads="1"/>
          </p:cNvSpPr>
          <p:nvPr/>
        </p:nvSpPr>
        <p:spPr bwMode="auto">
          <a:xfrm>
            <a:off x="912813" y="4591050"/>
            <a:ext cx="609600" cy="304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6820" tIns="53410" rIns="106820" bIns="53410" anchor="ctr"/>
          <a:lstStyle/>
          <a:p>
            <a:pPr algn="l" defTabSz="457200"/>
            <a:endParaRPr lang="zh-CN" altLang="en-US" sz="1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9469" name="Oval 30"/>
          <p:cNvSpPr>
            <a:spLocks noChangeArrowheads="1"/>
          </p:cNvSpPr>
          <p:nvPr/>
        </p:nvSpPr>
        <p:spPr bwMode="auto">
          <a:xfrm>
            <a:off x="708025" y="1749425"/>
            <a:ext cx="647700" cy="2873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6820" tIns="53410" rIns="106820" bIns="53410" anchor="ctr"/>
          <a:lstStyle/>
          <a:p>
            <a:pPr algn="l" defTabSz="457200"/>
            <a:endParaRPr lang="zh-CN" altLang="en-US" sz="1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9470" name="Oval 30"/>
          <p:cNvSpPr>
            <a:spLocks noChangeArrowheads="1"/>
          </p:cNvSpPr>
          <p:nvPr/>
        </p:nvSpPr>
        <p:spPr bwMode="auto">
          <a:xfrm>
            <a:off x="5429257" y="2143116"/>
            <a:ext cx="428628" cy="720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6820" tIns="53410" rIns="106820" bIns="53410" anchor="ctr"/>
          <a:lstStyle/>
          <a:p>
            <a:pPr algn="l" defTabSz="457200"/>
            <a:endParaRPr lang="zh-CN" altLang="en-US" sz="1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9471" name="Text Box 19"/>
          <p:cNvSpPr txBox="1">
            <a:spLocks noChangeArrowheads="1"/>
          </p:cNvSpPr>
          <p:nvPr/>
        </p:nvSpPr>
        <p:spPr bwMode="auto">
          <a:xfrm>
            <a:off x="850900" y="2593975"/>
            <a:ext cx="2125663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>
              <a:spcBef>
                <a:spcPct val="50000"/>
              </a:spcBef>
            </a:pPr>
            <a:r>
              <a:rPr lang="en-US" altLang="zh-CN" sz="140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PRD 73 (2006) 032001</a:t>
            </a:r>
          </a:p>
        </p:txBody>
      </p:sp>
      <p:sp>
        <p:nvSpPr>
          <p:cNvPr id="19472" name="Rectangle 17"/>
          <p:cNvSpPr>
            <a:spLocks noChangeArrowheads="1"/>
          </p:cNvSpPr>
          <p:nvPr/>
        </p:nvSpPr>
        <p:spPr bwMode="auto">
          <a:xfrm>
            <a:off x="2051050" y="5159375"/>
            <a:ext cx="2011363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457200">
              <a:spcBef>
                <a:spcPct val="50000"/>
              </a:spcBef>
            </a:pPr>
            <a:r>
              <a:rPr lang="en-US" altLang="zh-CN" sz="1400" i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PRL 99 (2007) 011802</a:t>
            </a:r>
          </a:p>
        </p:txBody>
      </p:sp>
      <p:pic>
        <p:nvPicPr>
          <p:cNvPr id="19473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338513"/>
            <a:ext cx="38100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TextBox 18"/>
          <p:cNvSpPr txBox="1">
            <a:spLocks noChangeArrowheads="1"/>
          </p:cNvSpPr>
          <p:nvPr/>
        </p:nvSpPr>
        <p:spPr bwMode="auto">
          <a:xfrm>
            <a:off x="6608763" y="3446463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1800" b="1">
                <a:solidFill>
                  <a:srgbClr val="0000FF"/>
                </a:solidFill>
              </a:rPr>
              <a:t>@CLEOc</a:t>
            </a:r>
            <a:endParaRPr lang="en-US" altLang="zh-CN" sz="1800">
              <a:solidFill>
                <a:srgbClr val="0000FF"/>
              </a:solidFill>
            </a:endParaRPr>
          </a:p>
        </p:txBody>
      </p:sp>
      <p:sp>
        <p:nvSpPr>
          <p:cNvPr id="19475" name="Rectangle 17"/>
          <p:cNvSpPr>
            <a:spLocks noChangeArrowheads="1"/>
          </p:cNvSpPr>
          <p:nvPr/>
        </p:nvSpPr>
        <p:spPr bwMode="auto">
          <a:xfrm>
            <a:off x="5467350" y="3846513"/>
            <a:ext cx="2160588" cy="307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457200">
              <a:spcBef>
                <a:spcPct val="50000"/>
              </a:spcBef>
            </a:pPr>
            <a:r>
              <a:rPr lang="en-US" altLang="zh-CN" sz="1400" i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PRD 82 (2010) 092002</a:t>
            </a:r>
          </a:p>
        </p:txBody>
      </p:sp>
      <p:sp>
        <p:nvSpPr>
          <p:cNvPr id="19476" name="Rectangle 17"/>
          <p:cNvSpPr>
            <a:spLocks noChangeArrowheads="1"/>
          </p:cNvSpPr>
          <p:nvPr/>
        </p:nvSpPr>
        <p:spPr bwMode="auto">
          <a:xfrm>
            <a:off x="6019800" y="2593975"/>
            <a:ext cx="1819275" cy="307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457200">
              <a:spcBef>
                <a:spcPct val="50000"/>
              </a:spcBef>
            </a:pPr>
            <a:r>
              <a:rPr lang="en-US" altLang="zh-CN" sz="1400" i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EPJC 53 (2008) 15</a:t>
            </a:r>
          </a:p>
        </p:txBody>
      </p:sp>
      <p:sp>
        <p:nvSpPr>
          <p:cNvPr id="19477" name="TextBox 20"/>
          <p:cNvSpPr txBox="1">
            <a:spLocks noChangeArrowheads="1"/>
          </p:cNvSpPr>
          <p:nvPr/>
        </p:nvSpPr>
        <p:spPr bwMode="auto">
          <a:xfrm>
            <a:off x="661988" y="5843588"/>
            <a:ext cx="516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400">
                <a:solidFill>
                  <a:srgbClr val="FF0000"/>
                </a:solidFill>
              </a:rPr>
              <a:t>Pure FSI interpretation is disfavored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954061" y="1127774"/>
                <a:ext cx="2476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457200"/>
                <a14:m>
                  <m:oMath xmlns:m="http://schemas.openxmlformats.org/officeDocument/2006/math">
                    <m:r>
                      <a:rPr lang="el-GR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𝜰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𝟏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𝑺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)→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𝜸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zh-CN" altLang="en-US" sz="1800" b="1" dirty="0">
                    <a:solidFill>
                      <a:srgbClr val="0000FF"/>
                    </a:solidFill>
                    <a:latin typeface="Arial" charset="0"/>
                    <a:ea typeface="MS PGothic" pitchFamily="34" charset="-128"/>
                  </a:rPr>
                  <a:t/>
                </a:r>
                <a:r>
                  <a:rPr lang="en-US" altLang="zh-CN" sz="1800" b="1" dirty="0">
                    <a:solidFill>
                      <a:srgbClr val="0000FF"/>
                    </a:solidFill>
                    <a:latin typeface="Arial" charset="0"/>
                    <a:ea typeface="MS PGothic" pitchFamily="34" charset="-128"/>
                  </a:rPr>
                  <a:t>@CLEO</a:t>
                </a:r>
                <a:endParaRPr lang="zh-CN" altLang="en-US" sz="1800" b="1" dirty="0">
                  <a:solidFill>
                    <a:prstClr val="black"/>
                  </a:solidFill>
                  <a:latin typeface="Arial" charset="0"/>
                  <a:ea typeface="MS PGothic" pitchFamily="34" charset="-128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061" y="1127774"/>
                <a:ext cx="2476960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r="-1232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4" name="TextBox 23"/>
              <p:cNvSpPr txBox="1"/>
              <p:nvPr/>
            </p:nvSpPr>
            <p:spPr>
              <a:xfrm>
                <a:off x="5252876" y="1195206"/>
                <a:ext cx="2258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457200"/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𝝍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zh-CN" altLang="en-US" sz="1800" b="1" dirty="0">
                    <a:solidFill>
                      <a:srgbClr val="0000FF"/>
                    </a:solidFill>
                    <a:latin typeface="Arial" charset="0"/>
                    <a:ea typeface="MS PGothic" pitchFamily="34" charset="-128"/>
                  </a:rPr>
                  <a:t/>
                </a:r>
                <a:r>
                  <a:rPr lang="en-US" altLang="zh-CN" sz="1800" b="1" dirty="0">
                    <a:solidFill>
                      <a:srgbClr val="0000FF"/>
                    </a:solidFill>
                    <a:latin typeface="Arial" charset="0"/>
                    <a:ea typeface="MS PGothic" pitchFamily="34" charset="-128"/>
                  </a:rPr>
                  <a:t>@BESII</a:t>
                </a:r>
                <a:endParaRPr lang="zh-CN" altLang="en-US" sz="1800" b="1" dirty="0">
                  <a:solidFill>
                    <a:prstClr val="black"/>
                  </a:solidFill>
                  <a:latin typeface="Arial" charset="0"/>
                  <a:ea typeface="MS PGothic" pitchFamily="34" charset="-128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876" y="1195206"/>
                <a:ext cx="2258952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541" t="-8197" r="-1622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5" name="TextBox 24"/>
              <p:cNvSpPr txBox="1"/>
              <p:nvPr/>
            </p:nvSpPr>
            <p:spPr>
              <a:xfrm>
                <a:off x="954060" y="3661847"/>
                <a:ext cx="20617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457200"/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𝝍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′→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𝜸</m:t>
                    </m:r>
                    <m:r>
                      <a:rPr lang="en-US" altLang="zh-CN" sz="1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zh-CN" altLang="en-US" sz="1800" b="1" dirty="0">
                    <a:solidFill>
                      <a:srgbClr val="0000FF"/>
                    </a:solidFill>
                    <a:latin typeface="Arial" charset="0"/>
                    <a:ea typeface="MS PGothic" pitchFamily="34" charset="-128"/>
                  </a:rPr>
                  <a:t/>
                </a:r>
                <a:r>
                  <a:rPr lang="en-US" altLang="zh-CN" sz="1800" b="1" dirty="0">
                    <a:solidFill>
                      <a:srgbClr val="0000FF"/>
                    </a:solidFill>
                    <a:latin typeface="Arial" charset="0"/>
                    <a:ea typeface="MS PGothic" pitchFamily="34" charset="-128"/>
                  </a:rPr>
                  <a:t>@BESII</a:t>
                </a:r>
                <a:endParaRPr lang="zh-CN" altLang="en-US" sz="1800" b="1" dirty="0">
                  <a:solidFill>
                    <a:prstClr val="black"/>
                  </a:solidFill>
                  <a:latin typeface="Arial" charset="0"/>
                  <a:ea typeface="MS PGothic" pitchFamily="34" charset="-128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060" y="3661847"/>
                <a:ext cx="2061783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183" t="-8333" r="-1775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57626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323850" y="4483100"/>
            <a:ext cx="8569325" cy="1450975"/>
          </a:xfrm>
        </p:spPr>
        <p:txBody>
          <a:bodyPr/>
          <a:lstStyle/>
          <a:p>
            <a:pPr eaLnBrk="1" fontAlgn="t" hangingPunct="1">
              <a:spcBef>
                <a:spcPts val="1200"/>
              </a:spcBef>
            </a:pPr>
            <a:r>
              <a:rPr kumimoji="0" lang="en-US" altLang="zh-CN" sz="2000" smtClean="0">
                <a:solidFill>
                  <a:srgbClr val="FF0000"/>
                </a:solidFill>
                <a:latin typeface="Calibri" pitchFamily="34" charset="0"/>
                <a:ea typeface="宋体" charset="-122"/>
              </a:rPr>
              <a:t>Spin-parity, mass, width and B.R. of X(pp</a:t>
            </a:r>
            <a:r>
              <a:rPr kumimoji="0" lang="en-US" altLang="zh-CN" sz="2000" smtClean="0">
                <a:solidFill>
                  <a:srgbClr val="FF0000"/>
                </a:solidFill>
                <a:latin typeface="Cambria Math" pitchFamily="18" charset="0"/>
              </a:rPr>
              <a:t>bar</a:t>
            </a:r>
            <a:r>
              <a:rPr kumimoji="0" lang="en-US" altLang="zh-CN" sz="2000" smtClean="0">
                <a:solidFill>
                  <a:srgbClr val="FF0000"/>
                </a:solidFill>
                <a:latin typeface="Calibri" pitchFamily="34" charset="0"/>
                <a:ea typeface="宋体" charset="-122"/>
              </a:rPr>
              <a:t>):</a:t>
            </a:r>
            <a:endParaRPr kumimoji="0" lang="zh-CN" altLang="en-US" sz="2000" smtClean="0">
              <a:solidFill>
                <a:srgbClr val="FF0000"/>
              </a:solidFill>
              <a:latin typeface="Calibri" pitchFamily="34" charset="0"/>
              <a:ea typeface="宋体" charset="-122"/>
            </a:endParaRPr>
          </a:p>
          <a:p>
            <a:pPr eaLnBrk="1" fontAlgn="t" hangingPunct="1"/>
            <a:endParaRPr kumimoji="0" lang="en-US" altLang="zh-CN" sz="2800" smtClean="0">
              <a:latin typeface="Calibri" pitchFamily="34" charset="0"/>
              <a:ea typeface="宋体" charset="-122"/>
            </a:endParaRPr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741362"/>
          </a:xfrm>
        </p:spPr>
        <p:txBody>
          <a:bodyPr/>
          <a:lstStyle/>
          <a:p>
            <a:pPr algn="l"/>
            <a:r>
              <a:rPr kumimoji="0" lang="en-US" altLang="zh-CN" smtClean="0">
                <a:latin typeface="Calibri" pitchFamily="34" charset="0"/>
              </a:rPr>
              <a:t>           PWA of                        @BESIII </a:t>
            </a:r>
          </a:p>
        </p:txBody>
      </p:sp>
      <p:sp>
        <p:nvSpPr>
          <p:cNvPr id="204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5561DFAA-1D16-41C8-957F-E9B049E2FB9C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33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20487" name="Object 2"/>
          <p:cNvGraphicFramePr>
            <a:graphicFrameLocks noChangeAspect="1"/>
          </p:cNvGraphicFramePr>
          <p:nvPr/>
        </p:nvGraphicFramePr>
        <p:xfrm>
          <a:off x="3044825" y="238125"/>
          <a:ext cx="1973263" cy="495300"/>
        </p:xfrm>
        <a:graphic>
          <a:graphicData uri="http://schemas.openxmlformats.org/presentationml/2006/ole">
            <p:oleObj spid="_x0000_s93282" name="Equation" r:id="rId3" imgW="800100" imgH="203200" progId="">
              <p:embed/>
            </p:oleObj>
          </a:graphicData>
        </a:graphic>
      </p:graphicFrame>
      <p:pic>
        <p:nvPicPr>
          <p:cNvPr id="2048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9925" y="857250"/>
            <a:ext cx="3878263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9" name="Object 3"/>
          <p:cNvGraphicFramePr>
            <a:graphicFrameLocks noChangeAspect="1"/>
          </p:cNvGraphicFramePr>
          <p:nvPr/>
        </p:nvGraphicFramePr>
        <p:xfrm>
          <a:off x="1079500" y="4776788"/>
          <a:ext cx="6784975" cy="1639887"/>
        </p:xfrm>
        <a:graphic>
          <a:graphicData uri="http://schemas.openxmlformats.org/presentationml/2006/ole">
            <p:oleObj spid="_x0000_s93283" name="Equation" r:id="rId5" imgW="4762500" imgH="1016000" progId="">
              <p:embed/>
            </p:oleObj>
          </a:graphicData>
        </a:graphic>
      </p:graphicFrame>
      <p:sp>
        <p:nvSpPr>
          <p:cNvPr id="20490" name="内容占位符 2"/>
          <p:cNvSpPr txBox="1">
            <a:spLocks/>
          </p:cNvSpPr>
          <p:nvPr/>
        </p:nvSpPr>
        <p:spPr bwMode="auto">
          <a:xfrm>
            <a:off x="2784475" y="4810125"/>
            <a:ext cx="5092700" cy="419100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hangingPunct="1">
              <a:buFont typeface="Arial" charset="0"/>
              <a:buNone/>
            </a:pPr>
            <a:r>
              <a:rPr lang="en-US" altLang="zh-CN" b="1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&gt;6.8</a:t>
            </a:r>
            <a:r>
              <a:rPr lang="el-GR" altLang="zh-CN" b="1">
                <a:solidFill>
                  <a:prstClr val="black"/>
                </a:solidFill>
                <a:latin typeface="Cambria Math" pitchFamily="18" charset="0"/>
              </a:rPr>
              <a:t>σ</a:t>
            </a:r>
            <a:r>
              <a:rPr lang="en-US" altLang="zh-CN" b="1">
                <a:solidFill>
                  <a:prstClr val="black"/>
                </a:solidFill>
                <a:latin typeface="Cambria Math" pitchFamily="18" charset="0"/>
              </a:rPr>
              <a:t> better </a:t>
            </a:r>
            <a:r>
              <a:rPr lang="en-US" altLang="zh-CN" b="1">
                <a:solidFill>
                  <a:prstClr val="black"/>
                </a:solidFill>
                <a:latin typeface="Calibri" pitchFamily="34" charset="0"/>
              </a:rPr>
              <a:t>than other J</a:t>
            </a:r>
            <a:r>
              <a:rPr lang="en-US" altLang="zh-CN" b="1" baseline="30000">
                <a:solidFill>
                  <a:prstClr val="black"/>
                </a:solidFill>
                <a:latin typeface="Calibri" pitchFamily="34" charset="0"/>
              </a:rPr>
              <a:t>pc</a:t>
            </a:r>
            <a:r>
              <a:rPr lang="en-US" altLang="zh-CN" b="1">
                <a:solidFill>
                  <a:prstClr val="black"/>
                </a:solidFill>
                <a:latin typeface="Calibri" pitchFamily="34" charset="0"/>
              </a:rPr>
              <a:t> assignments</a:t>
            </a:r>
            <a:endParaRPr lang="en-US" altLang="zh-CN" b="1">
              <a:solidFill>
                <a:prstClr val="black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12" name="右箭头 2"/>
          <p:cNvSpPr/>
          <p:nvPr/>
        </p:nvSpPr>
        <p:spPr>
          <a:xfrm>
            <a:off x="1979613" y="4941888"/>
            <a:ext cx="504825" cy="12382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0492" name="TextBox 12"/>
          <p:cNvSpPr txBox="1">
            <a:spLocks noChangeArrowheads="1"/>
          </p:cNvSpPr>
          <p:nvPr/>
        </p:nvSpPr>
        <p:spPr bwMode="auto">
          <a:xfrm>
            <a:off x="211138" y="946150"/>
            <a:ext cx="44799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zh-CN" sz="2200">
                <a:solidFill>
                  <a:srgbClr val="BF504D"/>
                </a:solidFill>
                <a:latin typeface="Calibri" pitchFamily="34" charset="0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PWA of J/ψ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γ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  <a:ea typeface="宋体" charset="-122"/>
              </a:rPr>
              <a:t>pp</a:t>
            </a:r>
            <a:r>
              <a:rPr lang="en-US" altLang="zh-CN">
                <a:solidFill>
                  <a:srgbClr val="FF0000"/>
                </a:solidFill>
                <a:latin typeface="Cambria Math" pitchFamily="18" charset="0"/>
              </a:rPr>
              <a:t>bar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 was first performed</a:t>
            </a:r>
          </a:p>
          <a:p>
            <a:pPr algn="l" defTabSz="4572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zh-CN" sz="2200">
                <a:solidFill>
                  <a:prstClr val="black"/>
                </a:solidFill>
                <a:latin typeface="Calibri" pitchFamily="34" charset="0"/>
              </a:rPr>
              <a:t>  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</a:rPr>
              <a:t>The fit with a BW and S-wave FSI(I=0) factor can well describe ppb mass threshold structure.</a:t>
            </a:r>
          </a:p>
          <a:p>
            <a:pPr algn="l" defTabSz="4572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zh-CN">
                <a:solidFill>
                  <a:prstClr val="black"/>
                </a:solidFill>
                <a:latin typeface="Calibri" pitchFamily="34" charset="0"/>
              </a:rPr>
              <a:t>  It is much better than that without FSI effect, and Δ2lnL=51 (7.1σ</a:t>
            </a:r>
            <a:r>
              <a:rPr lang="en-US" altLang="zh-CN">
                <a:solidFill>
                  <a:prstClr val="black"/>
                </a:solidFill>
              </a:rPr>
              <a:t>)</a:t>
            </a:r>
            <a:endParaRPr lang="en-US" altLang="zh-CN">
              <a:solidFill>
                <a:prstClr val="black"/>
              </a:solidFill>
              <a:latin typeface="Calibri" pitchFamily="34" charset="0"/>
            </a:endParaRPr>
          </a:p>
          <a:p>
            <a:pPr algn="l" defTabSz="4572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zh-CN">
                <a:solidFill>
                  <a:prstClr val="black"/>
                </a:solidFill>
                <a:latin typeface="Calibri" pitchFamily="34" charset="0"/>
              </a:rPr>
              <a:t> Different FSI models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Model dependent uncertainty</a:t>
            </a:r>
            <a:endParaRPr lang="en-US" altLang="zh-CN">
              <a:solidFill>
                <a:prstClr val="black"/>
              </a:solidFill>
              <a:latin typeface="Calibri" pitchFamily="34" charset="0"/>
            </a:endParaRPr>
          </a:p>
          <a:p>
            <a:pPr algn="l" defTabSz="457200" eaLnBrk="1" hangingPunct="1"/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6364288" y="4405313"/>
            <a:ext cx="2474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rgbClr val="BF504D"/>
                </a:solidFill>
                <a:latin typeface="Calibri" pitchFamily="34" charset="0"/>
                <a:ea typeface="宋体" charset="-122"/>
              </a:rPr>
              <a:t>PRL 108,112003(2012)</a:t>
            </a:r>
          </a:p>
        </p:txBody>
      </p:sp>
    </p:spTree>
    <p:extLst>
      <p:ext uri="{BB962C8B-B14F-4D97-AF65-F5344CB8AC3E}">
        <p14:creationId xmlns:p14="http://schemas.microsoft.com/office/powerpoint/2010/main" xmlns="" val="13667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 idx="4294967295"/>
          </p:nvPr>
        </p:nvSpPr>
        <p:spPr>
          <a:xfrm>
            <a:off x="323850" y="68263"/>
            <a:ext cx="8569325" cy="741362"/>
          </a:xfrm>
          <a:solidFill>
            <a:srgbClr val="0000FF"/>
          </a:solidFill>
        </p:spPr>
        <p:txBody>
          <a:bodyPr/>
          <a:lstStyle/>
          <a:p>
            <a:pPr algn="l"/>
            <a:r>
              <a:rPr kumimoji="0" lang="en-US" altLang="zh-CN" sz="300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kumimoji="0" lang="en-US" altLang="zh-CN" sz="2800" b="1" smtClean="0">
                <a:solidFill>
                  <a:schemeClr val="bg1"/>
                </a:solidFill>
                <a:latin typeface="Calibri" pitchFamily="34" charset="0"/>
                <a:ea typeface="宋体" charset="-122"/>
              </a:rPr>
              <a:t>M</a:t>
            </a:r>
            <a:r>
              <a:rPr kumimoji="0" lang="en-US" altLang="zh-CN" sz="2800" b="1" baseline="-25000" smtClean="0">
                <a:solidFill>
                  <a:schemeClr val="bg1"/>
                </a:solidFill>
                <a:latin typeface="Calibri" pitchFamily="34" charset="0"/>
                <a:ea typeface="宋体" charset="-122"/>
              </a:rPr>
              <a:t>ppbar</a:t>
            </a:r>
            <a:r>
              <a:rPr kumimoji="0" lang="en-US" altLang="zh-CN" sz="2800" b="1" smtClean="0">
                <a:solidFill>
                  <a:schemeClr val="bg1"/>
                </a:solidFill>
                <a:latin typeface="Calibri" pitchFamily="34" charset="0"/>
                <a:ea typeface="宋体" charset="-122"/>
              </a:rPr>
              <a:t> threshold structure of                         @BESIII</a:t>
            </a:r>
            <a:endParaRPr kumimoji="0" lang="en-US" altLang="zh-CN" sz="2800" b="1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509" name="Slide Number Placeholder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defTabSz="457200" eaLnBrk="1" hangingPunct="1"/>
            <a:fld id="{E92DA218-A286-49D1-9998-AABDDB6413DE}" type="slidenum">
              <a:rPr lang="en-US" altLang="zh-CN" sz="1200">
                <a:solidFill>
                  <a:srgbClr val="000000"/>
                </a:solidFill>
                <a:latin typeface="Calibri" pitchFamily="34" charset="0"/>
              </a:rPr>
              <a:pPr algn="r" defTabSz="457200" eaLnBrk="1" hangingPunct="1"/>
              <a:t>34</a:t>
            </a:fld>
            <a:endParaRPr lang="en-US" altLang="zh-CN" sz="120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21510" name="Object 2"/>
          <p:cNvGraphicFramePr>
            <a:graphicFrameLocks noChangeAspect="1"/>
          </p:cNvGraphicFramePr>
          <p:nvPr/>
        </p:nvGraphicFramePr>
        <p:xfrm>
          <a:off x="4967288" y="233363"/>
          <a:ext cx="1566862" cy="495300"/>
        </p:xfrm>
        <a:graphic>
          <a:graphicData uri="http://schemas.openxmlformats.org/presentationml/2006/ole">
            <p:oleObj spid="_x0000_s94306" name="Equation" r:id="rId3" imgW="635000" imgH="203200" progId="">
              <p:embed/>
            </p:oleObj>
          </a:graphicData>
        </a:graphic>
      </p:graphicFrame>
      <p:pic>
        <p:nvPicPr>
          <p:cNvPr id="21511" name="Picture 3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2675" y="1009650"/>
            <a:ext cx="52705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右箭头 8"/>
          <p:cNvSpPr/>
          <p:nvPr/>
        </p:nvSpPr>
        <p:spPr>
          <a:xfrm rot="2700000" flipV="1">
            <a:off x="5102225" y="1766888"/>
            <a:ext cx="741363" cy="73025"/>
          </a:xfrm>
          <a:prstGeom prst="rightArrow">
            <a:avLst/>
          </a:prstGeom>
          <a:solidFill>
            <a:srgbClr val="4A4AD2"/>
          </a:solidFill>
          <a:ln>
            <a:solidFill>
              <a:srgbClr val="4A4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9" name="右箭头 10"/>
          <p:cNvSpPr/>
          <p:nvPr/>
        </p:nvSpPr>
        <p:spPr>
          <a:xfrm rot="2700000" flipV="1">
            <a:off x="4889500" y="2408238"/>
            <a:ext cx="409575" cy="49212"/>
          </a:xfrm>
          <a:prstGeom prst="rightArrow">
            <a:avLst/>
          </a:prstGeom>
          <a:solidFill>
            <a:srgbClr val="4A4AD2"/>
          </a:solidFill>
          <a:ln>
            <a:solidFill>
              <a:srgbClr val="4A4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0" name="右箭头 11"/>
          <p:cNvSpPr/>
          <p:nvPr/>
        </p:nvSpPr>
        <p:spPr>
          <a:xfrm rot="1800000" flipV="1">
            <a:off x="3240088" y="2178050"/>
            <a:ext cx="960437" cy="131763"/>
          </a:xfrm>
          <a:prstGeom prst="rightArrow">
            <a:avLst/>
          </a:prstGeom>
          <a:solidFill>
            <a:srgbClr val="FF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1" name="椭圆 12"/>
          <p:cNvSpPr/>
          <p:nvPr/>
        </p:nvSpPr>
        <p:spPr>
          <a:xfrm>
            <a:off x="4021138" y="2433638"/>
            <a:ext cx="479425" cy="5207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1516" name="内容占位符 2"/>
          <p:cNvSpPr>
            <a:spLocks noGrp="1"/>
          </p:cNvSpPr>
          <p:nvPr>
            <p:ph idx="4294967295"/>
          </p:nvPr>
        </p:nvSpPr>
        <p:spPr>
          <a:xfrm>
            <a:off x="323850" y="1154113"/>
            <a:ext cx="3095625" cy="1279525"/>
          </a:xfr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kumimoji="0" lang="en-US" altLang="zh-CN" sz="2000" smtClean="0">
                <a:latin typeface="Calibri" pitchFamily="34" charset="0"/>
                <a:ea typeface="宋体" charset="-122"/>
              </a:rPr>
              <a:t>Obviously different line shape of pp</a:t>
            </a:r>
            <a:r>
              <a:rPr kumimoji="0" lang="en-US" altLang="zh-CN" sz="2000" smtClean="0">
                <a:latin typeface="Calibri" pitchFamily="34" charset="0"/>
              </a:rPr>
              <a:t>bar mass spectrum near threshold</a:t>
            </a:r>
            <a:r>
              <a:rPr kumimoji="0" lang="en-US" altLang="zh-CN" sz="2000" smtClean="0">
                <a:latin typeface="Calibri" pitchFamily="34" charset="0"/>
                <a:ea typeface="宋体" charset="-122"/>
              </a:rPr>
              <a:t> from that in J/</a:t>
            </a:r>
            <a:r>
              <a:rPr kumimoji="0" lang="el-GR" altLang="zh-CN" sz="2000" smtClean="0">
                <a:latin typeface="Calibri" pitchFamily="34" charset="0"/>
              </a:rPr>
              <a:t>ψ</a:t>
            </a:r>
            <a:r>
              <a:rPr kumimoji="0" lang="en-US" altLang="zh-CN" sz="2000" smtClean="0">
                <a:latin typeface="Calibri" pitchFamily="34" charset="0"/>
                <a:ea typeface="宋体" charset="-122"/>
              </a:rPr>
              <a:t> decays</a:t>
            </a:r>
          </a:p>
        </p:txBody>
      </p:sp>
      <p:cxnSp>
        <p:nvCxnSpPr>
          <p:cNvPr id="23" name="直接连接符 14"/>
          <p:cNvCxnSpPr/>
          <p:nvPr/>
        </p:nvCxnSpPr>
        <p:spPr>
          <a:xfrm>
            <a:off x="250825" y="3241675"/>
            <a:ext cx="864235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8" name="TextBox 14"/>
          <p:cNvSpPr txBox="1">
            <a:spLocks noChangeArrowheads="1"/>
          </p:cNvSpPr>
          <p:nvPr/>
        </p:nvSpPr>
        <p:spPr bwMode="auto">
          <a:xfrm>
            <a:off x="6227763" y="3201988"/>
            <a:ext cx="249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b="1">
                <a:solidFill>
                  <a:srgbClr val="4A4AD2"/>
                </a:solidFill>
                <a:latin typeface="Cambria" pitchFamily="18" charset="0"/>
                <a:ea typeface="宋体" charset="-122"/>
              </a:rPr>
              <a:t>PWA Projection:</a:t>
            </a:r>
            <a:endParaRPr lang="zh-CN" altLang="en-US" b="1">
              <a:solidFill>
                <a:srgbClr val="4A4AD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1519" name="TextBox 15"/>
          <p:cNvSpPr txBox="1">
            <a:spLocks noChangeArrowheads="1"/>
          </p:cNvSpPr>
          <p:nvPr/>
        </p:nvSpPr>
        <p:spPr bwMode="auto">
          <a:xfrm>
            <a:off x="323850" y="3201988"/>
            <a:ext cx="2087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b="1">
                <a:solidFill>
                  <a:srgbClr val="4A4AD2"/>
                </a:solidFill>
                <a:latin typeface="Cambria" pitchFamily="18" charset="0"/>
                <a:ea typeface="宋体" charset="-122"/>
              </a:rPr>
              <a:t>PWA results:</a:t>
            </a:r>
            <a:endParaRPr lang="zh-CN" altLang="en-US" b="1">
              <a:solidFill>
                <a:srgbClr val="4A4AD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1520" name="内容占位符 2"/>
          <p:cNvSpPr txBox="1">
            <a:spLocks/>
          </p:cNvSpPr>
          <p:nvPr/>
        </p:nvSpPr>
        <p:spPr bwMode="auto">
          <a:xfrm>
            <a:off x="179388" y="3530600"/>
            <a:ext cx="57975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200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Significance of X(pp</a:t>
            </a:r>
            <a:r>
              <a:rPr lang="en-US" altLang="zh-CN" sz="2200">
                <a:solidFill>
                  <a:prstClr val="black"/>
                </a:solidFill>
                <a:latin typeface="Cambria Math" pitchFamily="18" charset="0"/>
              </a:rPr>
              <a:t>bar</a:t>
            </a:r>
            <a:r>
              <a:rPr lang="en-US" altLang="zh-CN" sz="2200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) is &gt; 6.9</a:t>
            </a:r>
            <a:r>
              <a:rPr lang="el-GR" altLang="zh-CN" sz="2200">
                <a:solidFill>
                  <a:prstClr val="black"/>
                </a:solidFill>
                <a:latin typeface="Cambria Math" pitchFamily="18" charset="0"/>
              </a:rPr>
              <a:t>σ</a:t>
            </a:r>
            <a:r>
              <a:rPr lang="en-US" altLang="zh-CN" sz="2200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.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200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The production ratio R: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CN" sz="2200">
              <a:solidFill>
                <a:prstClr val="black"/>
              </a:solidFill>
              <a:latin typeface="Calibri" pitchFamily="34" charset="0"/>
              <a:ea typeface="宋体" charset="-122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CN" sz="2200">
              <a:solidFill>
                <a:prstClr val="black"/>
              </a:solidFill>
              <a:latin typeface="Calibri" pitchFamily="34" charset="0"/>
              <a:ea typeface="宋体" charset="-122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CN" sz="2200">
              <a:solidFill>
                <a:prstClr val="black"/>
              </a:solidFill>
              <a:latin typeface="Calibri" pitchFamily="34" charset="0"/>
              <a:ea typeface="宋体" charset="-122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200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It is suppressed compared with “12% rule”.</a:t>
            </a:r>
          </a:p>
        </p:txBody>
      </p:sp>
      <p:graphicFrame>
        <p:nvGraphicFramePr>
          <p:cNvPr id="21521" name="Object 3"/>
          <p:cNvGraphicFramePr>
            <a:graphicFrameLocks noChangeAspect="1"/>
          </p:cNvGraphicFramePr>
          <p:nvPr/>
        </p:nvGraphicFramePr>
        <p:xfrm>
          <a:off x="863600" y="4300538"/>
          <a:ext cx="4313238" cy="1231900"/>
        </p:xfrm>
        <a:graphic>
          <a:graphicData uri="http://schemas.openxmlformats.org/presentationml/2006/ole">
            <p:oleObj spid="_x0000_s94307" name="Equation" r:id="rId5" imgW="2489200" imgH="711200" progId="">
              <p:embed/>
            </p:oleObj>
          </a:graphicData>
        </a:graphic>
      </p:graphicFrame>
      <p:sp>
        <p:nvSpPr>
          <p:cNvPr id="21522" name="内容占位符 2"/>
          <p:cNvSpPr txBox="1">
            <a:spLocks/>
          </p:cNvSpPr>
          <p:nvPr/>
        </p:nvSpPr>
        <p:spPr bwMode="auto">
          <a:xfrm>
            <a:off x="3635375" y="3962400"/>
            <a:ext cx="2208213" cy="419100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hangingPunct="1">
              <a:buFont typeface="Arial" charset="0"/>
              <a:buNone/>
            </a:pPr>
            <a:r>
              <a:rPr lang="en-US" altLang="zh-CN" sz="1800" b="1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first measurement</a:t>
            </a:r>
          </a:p>
        </p:txBody>
      </p:sp>
      <p:pic>
        <p:nvPicPr>
          <p:cNvPr id="21523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6938" y="3679825"/>
            <a:ext cx="27003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4" name="Text Box 15"/>
          <p:cNvSpPr txBox="1">
            <a:spLocks noChangeArrowheads="1"/>
          </p:cNvSpPr>
          <p:nvPr/>
        </p:nvSpPr>
        <p:spPr bwMode="auto">
          <a:xfrm>
            <a:off x="4722813" y="5989638"/>
            <a:ext cx="2593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rgbClr val="BF504D"/>
                </a:solidFill>
                <a:latin typeface="Calibri" pitchFamily="34" charset="0"/>
                <a:ea typeface="宋体" charset="-122"/>
              </a:rPr>
              <a:t>PRL 108,112003(2012)</a:t>
            </a:r>
          </a:p>
        </p:txBody>
      </p:sp>
    </p:spTree>
    <p:extLst>
      <p:ext uri="{BB962C8B-B14F-4D97-AF65-F5344CB8AC3E}">
        <p14:creationId xmlns:p14="http://schemas.microsoft.com/office/powerpoint/2010/main" xmlns="" val="5195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1975"/>
          </a:xfrm>
        </p:spPr>
        <p:txBody>
          <a:bodyPr/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Confirmation of X(1835) and two new structures</a:t>
            </a:r>
          </a:p>
        </p:txBody>
      </p:sp>
      <p:graphicFrame>
        <p:nvGraphicFramePr>
          <p:cNvPr id="4301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4925" y="2636838"/>
          <a:ext cx="3527425" cy="965200"/>
        </p:xfrm>
        <a:graphic>
          <a:graphicData uri="http://schemas.openxmlformats.org/presentationml/2006/ole">
            <p:oleObj spid="_x0000_s359426" name="Equation" r:id="rId3" imgW="2413000" imgH="660400" progId="">
              <p:embed/>
            </p:oleObj>
          </a:graphicData>
        </a:graphic>
      </p:graphicFrame>
      <p:graphicFrame>
        <p:nvGraphicFramePr>
          <p:cNvPr id="226372" name="Group 68"/>
          <p:cNvGraphicFramePr>
            <a:graphicFrameLocks noGrp="1"/>
          </p:cNvGraphicFramePr>
          <p:nvPr>
            <p:ph sz="half" idx="2"/>
          </p:nvPr>
        </p:nvGraphicFramePr>
        <p:xfrm>
          <a:off x="0" y="4076700"/>
          <a:ext cx="5905500" cy="1455951"/>
        </p:xfrm>
        <a:graphic>
          <a:graphicData uri="http://schemas.openxmlformats.org/drawingml/2006/table">
            <a:tbl>
              <a:tblPr/>
              <a:tblGrid>
                <a:gridCol w="1152525"/>
                <a:gridCol w="1944688"/>
                <a:gridCol w="1655762"/>
                <a:gridCol w="1152525"/>
              </a:tblGrid>
              <a:tr h="33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Resonance</a:t>
                      </a:r>
                      <a:endParaRPr kumimoji="0" lang="en-US" altLang="zh-CN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M( MeV/c</a:t>
                      </a:r>
                      <a:r>
                        <a:rPr kumimoji="0" lang="en-US" altLang="zh-CN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  <a:sym typeface="Symbol" pitchFamily="18" charset="2"/>
                        </a:rPr>
                        <a:t>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( MeV/c</a:t>
                      </a:r>
                      <a:r>
                        <a:rPr kumimoji="0" lang="en-US" altLang="zh-CN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Stat.Sig.</a:t>
                      </a:r>
                      <a:endParaRPr kumimoji="0" lang="en-US" altLang="zh-CN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3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X(1835)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1836.5±3.0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+5.6</a:t>
                      </a:r>
                      <a:r>
                        <a:rPr kumimoji="0" lang="en-US" altLang="zh-C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-2.1</a:t>
                      </a:r>
                      <a:endParaRPr kumimoji="0" lang="en-US" altLang="zh-CN" sz="1600" b="0" i="1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190.1±9.0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+38</a:t>
                      </a:r>
                      <a:r>
                        <a:rPr kumimoji="0" lang="en-US" altLang="zh-C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-36</a:t>
                      </a:r>
                      <a:endParaRPr kumimoji="0" lang="en-US" altLang="zh-CN" sz="1600" b="0" i="1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&gt;20</a:t>
                      </a:r>
                      <a:r>
                        <a:rPr kumimoji="0" lang="el-GR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σ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5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X(2120)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2122.4±6.7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+4.7</a:t>
                      </a:r>
                      <a:r>
                        <a:rPr kumimoji="0" lang="en-US" altLang="zh-C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-2.7</a:t>
                      </a:r>
                      <a:endParaRPr kumimoji="0" lang="en-US" altLang="zh-CN" sz="1600" b="0" i="1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83±16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+31</a:t>
                      </a:r>
                      <a:r>
                        <a:rPr kumimoji="0" lang="en-US" altLang="zh-C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-11</a:t>
                      </a:r>
                      <a:endParaRPr kumimoji="0" lang="en-US" altLang="zh-CN" sz="1600" b="0" i="1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7.2</a:t>
                      </a:r>
                      <a:r>
                        <a:rPr kumimoji="0" lang="el-GR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σ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X(2370)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2376.3±8.7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+3.2</a:t>
                      </a:r>
                      <a:r>
                        <a:rPr kumimoji="0" lang="en-US" altLang="zh-C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-4.3</a:t>
                      </a:r>
                      <a:endParaRPr kumimoji="0" lang="en-US" altLang="zh-CN" sz="1600" b="0" i="1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83±17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+44</a:t>
                      </a:r>
                      <a:r>
                        <a:rPr kumimoji="0" lang="en-US" altLang="zh-C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-6</a:t>
                      </a:r>
                      <a:endParaRPr kumimoji="0" lang="en-US" altLang="zh-CN" sz="1600" b="0" i="1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6.4</a:t>
                      </a:r>
                      <a:r>
                        <a:rPr kumimoji="0" lang="el-GR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σ</a:t>
                      </a:r>
                      <a:endParaRPr kumimoji="0" lang="en-US" altLang="zh-CN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</a:tbl>
          </a:graphicData>
        </a:graphic>
      </p:graphicFrame>
      <p:sp>
        <p:nvSpPr>
          <p:cNvPr id="2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F2150-79A3-4172-B27D-DE3FB40E2024}" type="slidenum">
              <a:rPr lang="en-US" altLang="zh-CN"/>
              <a:pPr>
                <a:defRPr/>
              </a:pPr>
              <a:t>35</a:t>
            </a:fld>
            <a:endParaRPr lang="en-US" altLang="zh-CN"/>
          </a:p>
        </p:txBody>
      </p:sp>
      <p:sp>
        <p:nvSpPr>
          <p:cNvPr id="43039" name="Text Box 74"/>
          <p:cNvSpPr txBox="1">
            <a:spLocks noChangeArrowheads="1"/>
          </p:cNvSpPr>
          <p:nvPr/>
        </p:nvSpPr>
        <p:spPr bwMode="auto">
          <a:xfrm>
            <a:off x="6257925" y="5661025"/>
            <a:ext cx="2706688" cy="83502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600" b="1">
                <a:solidFill>
                  <a:srgbClr val="FF0000"/>
                </a:solidFill>
              </a:rPr>
              <a:t>X(1835) consistent with</a:t>
            </a:r>
          </a:p>
          <a:p>
            <a:pPr algn="l" eaLnBrk="1" hangingPunct="1"/>
            <a:r>
              <a:rPr lang="en-US" altLang="zh-CN" sz="1600" b="1">
                <a:solidFill>
                  <a:srgbClr val="FF0000"/>
                </a:solidFill>
              </a:rPr>
              <a:t> 0</a:t>
            </a:r>
            <a:r>
              <a:rPr lang="en-US" altLang="zh-CN" sz="1600" b="1" baseline="30000">
                <a:solidFill>
                  <a:srgbClr val="FF0000"/>
                </a:solidFill>
                <a:sym typeface="SymbolPS" pitchFamily="18" charset="2"/>
              </a:rPr>
              <a:t>+</a:t>
            </a:r>
            <a:r>
              <a:rPr lang="en-US" altLang="zh-CN" sz="1600" b="1">
                <a:solidFill>
                  <a:srgbClr val="FF0000"/>
                </a:solidFill>
                <a:sym typeface="SymbolPS" pitchFamily="18" charset="2"/>
              </a:rPr>
              <a:t>, but the others are </a:t>
            </a:r>
          </a:p>
          <a:p>
            <a:pPr algn="l" eaLnBrk="1" hangingPunct="1"/>
            <a:r>
              <a:rPr lang="en-US" altLang="zh-CN" sz="1600" b="1">
                <a:solidFill>
                  <a:srgbClr val="FF0000"/>
                </a:solidFill>
                <a:sym typeface="SymbolPS" pitchFamily="18" charset="2"/>
              </a:rPr>
              <a:t>not excluded</a:t>
            </a:r>
            <a:endParaRPr lang="en-US" altLang="zh-CN" sz="1600" b="1" baseline="30000">
              <a:solidFill>
                <a:srgbClr val="FF0000"/>
              </a:solidFill>
              <a:sym typeface="SymbolPS" pitchFamily="18" charset="2"/>
            </a:endParaRPr>
          </a:p>
        </p:txBody>
      </p:sp>
      <p:pic>
        <p:nvPicPr>
          <p:cNvPr id="43040" name="Picture 6" descr="Picture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692150"/>
            <a:ext cx="33131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1" name="Picture 21" descr="fi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765175"/>
            <a:ext cx="3313113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2" name="Text Box 15"/>
          <p:cNvSpPr txBox="1">
            <a:spLocks noChangeArrowheads="1"/>
          </p:cNvSpPr>
          <p:nvPr/>
        </p:nvSpPr>
        <p:spPr bwMode="auto">
          <a:xfrm>
            <a:off x="468313" y="549275"/>
            <a:ext cx="2447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latinLnBrk="1" hangingPunct="1">
              <a:spcBef>
                <a:spcPct val="50000"/>
              </a:spcBef>
            </a:pPr>
            <a:r>
              <a:rPr kumimoji="1" lang="en-US" altLang="zh-CN" sz="1600" b="1">
                <a:solidFill>
                  <a:srgbClr val="CC3300"/>
                </a:solidFill>
                <a:ea typeface="Gulim" pitchFamily="34" charset="-127"/>
                <a:cs typeface="Arial" charset="0"/>
              </a:rPr>
              <a:t>PRL 95,262001(2005)</a:t>
            </a:r>
          </a:p>
        </p:txBody>
      </p:sp>
      <p:pic>
        <p:nvPicPr>
          <p:cNvPr id="43043" name="图片 9" descr="fig3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00438"/>
            <a:ext cx="2870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4" name="Line 66"/>
          <p:cNvSpPr>
            <a:spLocks noChangeShapeType="1"/>
          </p:cNvSpPr>
          <p:nvPr/>
        </p:nvSpPr>
        <p:spPr bwMode="auto">
          <a:xfrm>
            <a:off x="0" y="4724400"/>
            <a:ext cx="57245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3045" name="Text Box 69"/>
          <p:cNvSpPr txBox="1">
            <a:spLocks noChangeArrowheads="1"/>
          </p:cNvSpPr>
          <p:nvPr/>
        </p:nvSpPr>
        <p:spPr bwMode="auto">
          <a:xfrm>
            <a:off x="0" y="3709988"/>
            <a:ext cx="2338388" cy="3667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b="1"/>
              <a:t>BESIII fit results:</a:t>
            </a:r>
          </a:p>
        </p:txBody>
      </p:sp>
      <p:sp>
        <p:nvSpPr>
          <p:cNvPr id="43046" name="Text Box 70"/>
          <p:cNvSpPr txBox="1">
            <a:spLocks noChangeArrowheads="1"/>
          </p:cNvSpPr>
          <p:nvPr/>
        </p:nvSpPr>
        <p:spPr bwMode="auto">
          <a:xfrm>
            <a:off x="595313" y="933450"/>
            <a:ext cx="881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FF0000"/>
                </a:solidFill>
              </a:rPr>
              <a:t>BESII</a:t>
            </a:r>
          </a:p>
        </p:txBody>
      </p:sp>
      <p:sp>
        <p:nvSpPr>
          <p:cNvPr id="43047" name="Text Box 71"/>
          <p:cNvSpPr txBox="1">
            <a:spLocks noChangeArrowheads="1"/>
          </p:cNvSpPr>
          <p:nvPr/>
        </p:nvSpPr>
        <p:spPr bwMode="auto">
          <a:xfrm>
            <a:off x="6011863" y="476250"/>
            <a:ext cx="2671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rgbClr val="CC3300"/>
                </a:solidFill>
              </a:rPr>
              <a:t>PRL 106, 072002(2011)</a:t>
            </a:r>
          </a:p>
        </p:txBody>
      </p:sp>
      <p:sp>
        <p:nvSpPr>
          <p:cNvPr id="43048" name="Text Box 72"/>
          <p:cNvSpPr txBox="1">
            <a:spLocks noChangeArrowheads="1"/>
          </p:cNvSpPr>
          <p:nvPr/>
        </p:nvSpPr>
        <p:spPr bwMode="auto">
          <a:xfrm>
            <a:off x="5724525" y="1533525"/>
            <a:ext cx="1055688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f1(1510)</a:t>
            </a:r>
          </a:p>
        </p:txBody>
      </p:sp>
      <p:sp>
        <p:nvSpPr>
          <p:cNvPr id="43049" name="Line 73"/>
          <p:cNvSpPr>
            <a:spLocks noChangeShapeType="1"/>
          </p:cNvSpPr>
          <p:nvPr/>
        </p:nvSpPr>
        <p:spPr bwMode="auto">
          <a:xfrm>
            <a:off x="6300788" y="1916113"/>
            <a:ext cx="142875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3050" name="Line 75"/>
          <p:cNvSpPr>
            <a:spLocks noChangeShapeType="1"/>
          </p:cNvSpPr>
          <p:nvPr/>
        </p:nvSpPr>
        <p:spPr bwMode="auto">
          <a:xfrm flipV="1">
            <a:off x="7308850" y="4508500"/>
            <a:ext cx="431800" cy="1152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3051" name="Text Box 76"/>
          <p:cNvSpPr txBox="1">
            <a:spLocks noChangeArrowheads="1"/>
          </p:cNvSpPr>
          <p:nvPr/>
        </p:nvSpPr>
        <p:spPr bwMode="auto">
          <a:xfrm>
            <a:off x="7661275" y="765175"/>
            <a:ext cx="131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FF0000"/>
                </a:solidFill>
              </a:rPr>
              <a:t>two news!</a:t>
            </a:r>
            <a:r>
              <a:rPr lang="en-US" altLang="zh-CN"/>
              <a:t> </a:t>
            </a:r>
          </a:p>
        </p:txBody>
      </p:sp>
      <p:sp>
        <p:nvSpPr>
          <p:cNvPr id="43052" name="Line 77"/>
          <p:cNvSpPr>
            <a:spLocks noChangeShapeType="1"/>
          </p:cNvSpPr>
          <p:nvPr/>
        </p:nvSpPr>
        <p:spPr bwMode="auto">
          <a:xfrm flipH="1">
            <a:off x="7451725" y="1125538"/>
            <a:ext cx="360363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3053" name="Line 78"/>
          <p:cNvSpPr>
            <a:spLocks noChangeShapeType="1"/>
          </p:cNvSpPr>
          <p:nvPr/>
        </p:nvSpPr>
        <p:spPr bwMode="auto">
          <a:xfrm flipH="1">
            <a:off x="7885113" y="1125538"/>
            <a:ext cx="71437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3054" name="Rectangle 79"/>
          <p:cNvSpPr>
            <a:spLocks noChangeArrowheads="1"/>
          </p:cNvSpPr>
          <p:nvPr/>
        </p:nvSpPr>
        <p:spPr bwMode="auto">
          <a:xfrm>
            <a:off x="34925" y="5589588"/>
            <a:ext cx="6624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CN" b="1" dirty="0">
                <a:solidFill>
                  <a:srgbClr val="CC3300"/>
                </a:solidFill>
              </a:rPr>
              <a:t>An amplitude analysis could help with </a:t>
            </a:r>
          </a:p>
          <a:p>
            <a:pPr algn="l"/>
            <a:r>
              <a:rPr lang="en-US" altLang="zh-CN" b="1" dirty="0">
                <a:solidFill>
                  <a:srgbClr val="CC3300"/>
                </a:solidFill>
              </a:rPr>
              <a:t>interpretation for the additional new structures! </a:t>
            </a:r>
          </a:p>
        </p:txBody>
      </p:sp>
      <p:sp>
        <p:nvSpPr>
          <p:cNvPr id="43055" name="Text Box 80"/>
          <p:cNvSpPr txBox="1">
            <a:spLocks noChangeArrowheads="1"/>
          </p:cNvSpPr>
          <p:nvPr/>
        </p:nvSpPr>
        <p:spPr bwMode="auto">
          <a:xfrm>
            <a:off x="3276600" y="904875"/>
            <a:ext cx="1989138" cy="1006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/>
              <a:t>J/</a:t>
            </a:r>
            <a:r>
              <a:rPr lang="en-US" altLang="zh-CN" b="1">
                <a:sym typeface="Symbol" pitchFamily="18" charset="2"/>
              </a:rPr>
              <a:t></a:t>
            </a:r>
            <a:r>
              <a:rPr lang="el-GR" altLang="zh-CN" b="1">
                <a:sym typeface="SymbolPS" pitchFamily="18" charset="2"/>
              </a:rPr>
              <a:t></a:t>
            </a:r>
            <a:r>
              <a:rPr lang="en-US" altLang="zh-CN" b="1" baseline="30000">
                <a:sym typeface="SymbolPS" pitchFamily="18" charset="2"/>
              </a:rPr>
              <a:t>+</a:t>
            </a:r>
            <a:r>
              <a:rPr lang="el-GR" altLang="zh-CN" b="1">
                <a:sym typeface="SymbolPS" pitchFamily="18" charset="2"/>
              </a:rPr>
              <a:t></a:t>
            </a:r>
            <a:r>
              <a:rPr lang="en-US" altLang="zh-CN" b="1" baseline="30000">
                <a:sym typeface="SymbolPS" pitchFamily="18" charset="2"/>
              </a:rPr>
              <a:t></a:t>
            </a:r>
          </a:p>
          <a:p>
            <a:pPr algn="l" eaLnBrk="1" hangingPunct="1"/>
            <a:r>
              <a:rPr lang="en-US" altLang="zh-CN" b="1">
                <a:sym typeface="Symbol" pitchFamily="18" charset="2"/>
              </a:rPr>
              <a:t>      </a:t>
            </a:r>
            <a:r>
              <a:rPr lang="en-US" altLang="zh-CN" b="1">
                <a:sym typeface="SymbolPS" pitchFamily="18" charset="2"/>
              </a:rPr>
              <a:t>+</a:t>
            </a:r>
            <a:r>
              <a:rPr lang="en-US" altLang="zh-CN" b="1" baseline="30000">
                <a:sym typeface="SymbolPS" pitchFamily="18" charset="2"/>
              </a:rPr>
              <a:t></a:t>
            </a:r>
          </a:p>
          <a:p>
            <a:pPr algn="l" eaLnBrk="1" hangingPunct="1"/>
            <a:r>
              <a:rPr lang="en-US" altLang="zh-CN" b="1">
                <a:sym typeface="Symbol" pitchFamily="18" charset="2"/>
              </a:rPr>
              <a:t>      </a:t>
            </a:r>
            <a:r>
              <a:rPr lang="en-US" altLang="zh-CN" b="1">
                <a:sym typeface="SymbolPS" pitchFamily="18" charset="2"/>
              </a:rPr>
              <a:t></a:t>
            </a:r>
          </a:p>
        </p:txBody>
      </p:sp>
      <p:sp>
        <p:nvSpPr>
          <p:cNvPr id="43056" name="Text Box 81"/>
          <p:cNvSpPr txBox="1">
            <a:spLocks noChangeArrowheads="1"/>
          </p:cNvSpPr>
          <p:nvPr/>
        </p:nvSpPr>
        <p:spPr bwMode="auto">
          <a:xfrm>
            <a:off x="3697288" y="2657475"/>
            <a:ext cx="1922462" cy="915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b="1"/>
              <a:t>BESIII: 225M </a:t>
            </a:r>
          </a:p>
          <a:p>
            <a:pPr algn="l" eaLnBrk="1" hangingPunct="1"/>
            <a:r>
              <a:rPr lang="en-US" altLang="zh-CN" sz="1800" b="1"/>
              <a:t>J/</a:t>
            </a:r>
            <a:r>
              <a:rPr lang="en-US" altLang="zh-CN" sz="1800" b="1">
                <a:sym typeface="Symbol" pitchFamily="18" charset="2"/>
              </a:rPr>
              <a:t> events,</a:t>
            </a:r>
          </a:p>
          <a:p>
            <a:pPr algn="l" eaLnBrk="1" hangingPunct="1"/>
            <a:r>
              <a:rPr lang="en-US" altLang="zh-CN" sz="1800" b="1">
                <a:sym typeface="Symbol" pitchFamily="18" charset="2"/>
              </a:rPr>
              <a:t>new structures!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633412"/>
          </a:xfrm>
        </p:spPr>
        <p:txBody>
          <a:bodyPr/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Comic Sans MS" pitchFamily="66" charset="0"/>
                <a:sym typeface="SymbolPS" pitchFamily="18" charset="2"/>
              </a:rPr>
              <a:t>What’s the nature of new structures?</a:t>
            </a: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ABE1E-841D-46D5-91D6-C9CCAD74FA71}" type="slidenum">
              <a:rPr lang="en-US" altLang="zh-CN"/>
              <a:pPr>
                <a:defRPr/>
              </a:pPr>
              <a:t>36</a:t>
            </a:fld>
            <a:endParaRPr lang="en-US" altLang="zh-CN"/>
          </a:p>
        </p:txBody>
      </p:sp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5175"/>
            <a:ext cx="4464051" cy="418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504825" y="644525"/>
            <a:ext cx="3779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/>
              <a:t>PRD73,014516(2006) Y.Chen et al</a:t>
            </a:r>
          </a:p>
        </p:txBody>
      </p:sp>
      <p:sp>
        <p:nvSpPr>
          <p:cNvPr id="44040" name="Text Box 6"/>
          <p:cNvSpPr txBox="1">
            <a:spLocks noChangeArrowheads="1"/>
          </p:cNvSpPr>
          <p:nvPr/>
        </p:nvSpPr>
        <p:spPr bwMode="auto">
          <a:xfrm>
            <a:off x="1258888" y="3663950"/>
            <a:ext cx="2533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/>
              <a:t>0</a:t>
            </a:r>
            <a:r>
              <a:rPr lang="en-US" altLang="zh-CN" b="1" baseline="30000">
                <a:sym typeface="SymbolPS" pitchFamily="18" charset="2"/>
              </a:rPr>
              <a:t>+</a:t>
            </a:r>
            <a:r>
              <a:rPr lang="en-US" altLang="zh-CN" b="1">
                <a:sym typeface="SymbolPS" pitchFamily="18" charset="2"/>
              </a:rPr>
              <a:t>: 2560(35)(120)</a:t>
            </a:r>
          </a:p>
          <a:p>
            <a:pPr algn="l" eaLnBrk="1" hangingPunct="1"/>
            <a:r>
              <a:rPr lang="en-US" altLang="zh-CN"/>
              <a:t>2</a:t>
            </a:r>
            <a:r>
              <a:rPr lang="en-US" altLang="zh-CN" b="1" baseline="30000">
                <a:sym typeface="SymbolPS" pitchFamily="18" charset="2"/>
              </a:rPr>
              <a:t>++</a:t>
            </a:r>
            <a:r>
              <a:rPr lang="en-US" altLang="zh-CN" b="1">
                <a:sym typeface="SymbolPS" pitchFamily="18" charset="2"/>
              </a:rPr>
              <a:t>: 2390(30)(120)</a:t>
            </a:r>
          </a:p>
        </p:txBody>
      </p:sp>
      <p:sp>
        <p:nvSpPr>
          <p:cNvPr id="44041" name="Text Box 8"/>
          <p:cNvSpPr txBox="1">
            <a:spLocks noChangeArrowheads="1"/>
          </p:cNvSpPr>
          <p:nvPr/>
        </p:nvSpPr>
        <p:spPr bwMode="auto">
          <a:xfrm>
            <a:off x="4344988" y="981075"/>
            <a:ext cx="4843462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>
              <a:buFont typeface="Wingdings" pitchFamily="2" charset="2"/>
              <a:buChar char="ü"/>
            </a:pPr>
            <a:r>
              <a:rPr lang="en-US" altLang="zh-CN" sz="1800"/>
              <a:t>It is the first time resonant structures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altLang="zh-CN" sz="1800"/>
              <a:t>   are  observed in the 2.3 GeV/c2 region, </a:t>
            </a:r>
          </a:p>
          <a:p>
            <a:pPr algn="l" eaLnBrk="1" hangingPunct="1"/>
            <a:r>
              <a:rPr lang="en-US" altLang="zh-CN" sz="1800"/>
              <a:t>   it is interesting since: </a:t>
            </a:r>
          </a:p>
          <a:p>
            <a:pPr algn="l" eaLnBrk="1" hangingPunct="1"/>
            <a:endParaRPr lang="en-US" altLang="zh-CN" sz="1800"/>
          </a:p>
          <a:p>
            <a:pPr algn="l" eaLnBrk="1" hangingPunct="1"/>
            <a:r>
              <a:rPr lang="en-US" altLang="zh-CN" sz="1800">
                <a:solidFill>
                  <a:srgbClr val="FF0000"/>
                </a:solidFill>
              </a:rPr>
              <a:t>   LQCD predicts that the lowest lying </a:t>
            </a:r>
          </a:p>
          <a:p>
            <a:pPr algn="l" eaLnBrk="1" hangingPunct="1"/>
            <a:r>
              <a:rPr lang="en-US" altLang="zh-CN" sz="1800">
                <a:solidFill>
                  <a:srgbClr val="FF0000"/>
                </a:solidFill>
              </a:rPr>
              <a:t>   pseudoscalar glueball: around 2.3 GeV/c</a:t>
            </a:r>
            <a:r>
              <a:rPr lang="en-US" altLang="zh-CN" sz="1800" baseline="30000">
                <a:solidFill>
                  <a:srgbClr val="FF0000"/>
                </a:solidFill>
              </a:rPr>
              <a:t>2</a:t>
            </a:r>
            <a:r>
              <a:rPr lang="en-US" altLang="zh-CN" sz="1800">
                <a:solidFill>
                  <a:srgbClr val="FF0000"/>
                </a:solidFill>
              </a:rPr>
              <a:t>. </a:t>
            </a:r>
          </a:p>
          <a:p>
            <a:pPr algn="l" eaLnBrk="1" hangingPunct="1"/>
            <a:endParaRPr lang="en-US" altLang="zh-CN" sz="1800">
              <a:solidFill>
                <a:srgbClr val="FF0000"/>
              </a:solidFill>
            </a:endParaRPr>
          </a:p>
          <a:p>
            <a:pPr algn="l" eaLnBrk="1" hangingPunct="1"/>
            <a:endParaRPr lang="en-US" altLang="zh-CN" sz="1800">
              <a:solidFill>
                <a:srgbClr val="FF0000"/>
              </a:solidFill>
            </a:endParaRPr>
          </a:p>
          <a:p>
            <a:pPr algn="l" eaLnBrk="1" hangingPunct="1"/>
            <a:r>
              <a:rPr lang="en-US" altLang="zh-CN" sz="1800">
                <a:solidFill>
                  <a:srgbClr val="FF0000"/>
                </a:solidFill>
              </a:rPr>
              <a:t>   J/</a:t>
            </a:r>
            <a:r>
              <a:rPr lang="en-US" altLang="zh-CN" sz="1800">
                <a:solidFill>
                  <a:srgbClr val="FF0000"/>
                </a:solidFill>
                <a:sym typeface="Symbol" pitchFamily="18" charset="2"/>
              </a:rPr>
              <a:t></a:t>
            </a:r>
            <a:r>
              <a:rPr lang="en-US" altLang="zh-CN" sz="1800">
                <a:solidFill>
                  <a:srgbClr val="FF0000"/>
                </a:solidFill>
              </a:rPr>
              <a:t>--&gt;</a:t>
            </a:r>
            <a:r>
              <a:rPr lang="en-US" altLang="zh-CN" sz="1800">
                <a:solidFill>
                  <a:srgbClr val="FF0000"/>
                </a:solidFill>
                <a:sym typeface="Symbol" pitchFamily="18" charset="2"/>
              </a:rPr>
              <a:t></a:t>
            </a:r>
            <a:r>
              <a:rPr lang="en-US" altLang="zh-CN" sz="1800">
                <a:solidFill>
                  <a:srgbClr val="FF0000"/>
                </a:solidFill>
                <a:sym typeface="SymbolPS" pitchFamily="18" charset="2"/>
              </a:rPr>
              <a:t></a:t>
            </a:r>
            <a:r>
              <a:rPr lang="en-US" altLang="zh-CN" sz="1800">
                <a:solidFill>
                  <a:srgbClr val="FF0000"/>
                </a:solidFill>
                <a:sym typeface="Symbol" pitchFamily="18" charset="2"/>
              </a:rPr>
              <a:t></a:t>
            </a:r>
            <a:r>
              <a:rPr lang="en-US" altLang="zh-CN" sz="1800">
                <a:solidFill>
                  <a:srgbClr val="FF0000"/>
                </a:solidFill>
              </a:rPr>
              <a:t>' decay is  a good channel </a:t>
            </a:r>
          </a:p>
          <a:p>
            <a:pPr algn="l" eaLnBrk="1" hangingPunct="1"/>
            <a:r>
              <a:rPr lang="en-US" altLang="zh-CN" sz="1800">
                <a:solidFill>
                  <a:srgbClr val="FF0000"/>
                </a:solidFill>
              </a:rPr>
              <a:t>   for finding 0</a:t>
            </a:r>
            <a:r>
              <a:rPr lang="en-US" altLang="zh-CN" sz="1800" baseline="30000">
                <a:solidFill>
                  <a:srgbClr val="FF0000"/>
                </a:solidFill>
              </a:rPr>
              <a:t>-+</a:t>
            </a:r>
            <a:r>
              <a:rPr lang="en-US" altLang="zh-CN" sz="1800">
                <a:solidFill>
                  <a:srgbClr val="FF0000"/>
                </a:solidFill>
              </a:rPr>
              <a:t> glueballs</a:t>
            </a:r>
            <a:r>
              <a:rPr lang="en-US" altLang="zh-CN" sz="1800"/>
              <a:t>. </a:t>
            </a:r>
          </a:p>
          <a:p>
            <a:pPr algn="l" eaLnBrk="1" hangingPunct="1"/>
            <a:endParaRPr lang="en-US" altLang="zh-CN" sz="1800"/>
          </a:p>
          <a:p>
            <a:pPr algn="l" eaLnBrk="1" hangingPunct="1">
              <a:buFont typeface="Wingdings" pitchFamily="2" charset="2"/>
              <a:buChar char="ü"/>
            </a:pPr>
            <a:r>
              <a:rPr lang="en-US" altLang="zh-CN" sz="1800"/>
              <a:t>Nature of X(2120)/X(2370) </a:t>
            </a:r>
          </a:p>
          <a:p>
            <a:pPr algn="l" eaLnBrk="1" hangingPunct="1"/>
            <a:r>
              <a:rPr lang="en-US" altLang="zh-CN" sz="1800"/>
              <a:t>   </a:t>
            </a:r>
            <a:r>
              <a:rPr lang="en-US" altLang="zh-CN" sz="1800">
                <a:solidFill>
                  <a:srgbClr val="FF0000"/>
                </a:solidFill>
              </a:rPr>
              <a:t>pseudoscalar glueball ? </a:t>
            </a:r>
          </a:p>
          <a:p>
            <a:pPr algn="l" eaLnBrk="1" hangingPunct="1"/>
            <a:r>
              <a:rPr lang="en-US" altLang="zh-CN" sz="1800">
                <a:solidFill>
                  <a:srgbClr val="FF0000"/>
                </a:solidFill>
              </a:rPr>
              <a:t>  </a:t>
            </a:r>
            <a:r>
              <a:rPr lang="en-US" altLang="zh-CN" sz="1800">
                <a:solidFill>
                  <a:srgbClr val="FF0000"/>
                </a:solidFill>
                <a:sym typeface="Symbol" pitchFamily="18" charset="2"/>
              </a:rPr>
              <a:t>/ excited states? </a:t>
            </a:r>
            <a:endParaRPr lang="en-US" altLang="zh-CN" sz="1800">
              <a:sym typeface="Symbol" pitchFamily="18" charset="2"/>
            </a:endParaRPr>
          </a:p>
          <a:p>
            <a:pPr algn="l" eaLnBrk="1" hangingPunct="1"/>
            <a:endParaRPr lang="en-US" altLang="zh-CN" sz="1800"/>
          </a:p>
          <a:p>
            <a:pPr algn="l" eaLnBrk="1" hangingPunct="1"/>
            <a:endParaRPr lang="en-US" altLang="zh-CN" sz="1800"/>
          </a:p>
          <a:p>
            <a:pPr algn="l" eaLnBrk="1" hangingPunct="1"/>
            <a:r>
              <a:rPr lang="en-US" altLang="zh-CN" sz="1800"/>
              <a:t> </a:t>
            </a:r>
          </a:p>
        </p:txBody>
      </p:sp>
      <p:sp>
        <p:nvSpPr>
          <p:cNvPr id="44042" name="Text Box 9"/>
          <p:cNvSpPr txBox="1">
            <a:spLocks noChangeArrowheads="1"/>
          </p:cNvSpPr>
          <p:nvPr/>
        </p:nvSpPr>
        <p:spPr bwMode="auto">
          <a:xfrm>
            <a:off x="4643438" y="4941888"/>
            <a:ext cx="4032250" cy="15255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/>
              <a:t>PRD82,074026,2010</a:t>
            </a:r>
          </a:p>
          <a:p>
            <a:pPr algn="l" eaLnBrk="1" hangingPunct="1"/>
            <a:r>
              <a:rPr lang="en-US" altLang="zh-CN" sz="1800"/>
              <a:t> J.F. Liu, G.J. Ding and M.L.Yan </a:t>
            </a:r>
          </a:p>
          <a:p>
            <a:pPr algn="l" eaLnBrk="1" hangingPunct="1"/>
            <a:r>
              <a:rPr lang="en-US" altLang="zh-CN" sz="1800"/>
              <a:t>PRD</a:t>
            </a:r>
            <a:r>
              <a:rPr lang="en-US" altLang="zh-CN" sz="1800" b="1"/>
              <a:t>83:114007,2011</a:t>
            </a:r>
            <a:r>
              <a:rPr lang="en-US" altLang="zh-CN" sz="1800"/>
              <a:t> </a:t>
            </a:r>
          </a:p>
          <a:p>
            <a:pPr algn="l" eaLnBrk="1" hangingPunct="1"/>
            <a:r>
              <a:rPr lang="en-US" altLang="zh-CN" sz="1800"/>
              <a:t>(</a:t>
            </a:r>
            <a:r>
              <a:rPr lang="en-US" altLang="zh-CN" sz="1800">
                <a:solidFill>
                  <a:srgbClr val="FF0000"/>
                </a:solidFill>
                <a:hlinkClick r:id="rId3"/>
              </a:rPr>
              <a:t>J.S. Yu</a:t>
            </a:r>
            <a:r>
              <a:rPr lang="en-US" altLang="zh-CN" sz="1800">
                <a:solidFill>
                  <a:srgbClr val="FF0000"/>
                </a:solidFill>
              </a:rPr>
              <a:t>, </a:t>
            </a:r>
            <a:r>
              <a:rPr lang="en-US" altLang="zh-CN" sz="1800">
                <a:solidFill>
                  <a:srgbClr val="FF0000"/>
                </a:solidFill>
                <a:hlinkClick r:id="rId4"/>
              </a:rPr>
              <a:t>Z.-F. Sun</a:t>
            </a:r>
            <a:r>
              <a:rPr lang="en-US" altLang="zh-CN" sz="1800">
                <a:solidFill>
                  <a:srgbClr val="FF0000"/>
                </a:solidFill>
              </a:rPr>
              <a:t>, </a:t>
            </a:r>
            <a:r>
              <a:rPr lang="en-US" altLang="zh-CN" sz="1800">
                <a:solidFill>
                  <a:srgbClr val="FF0000"/>
                </a:solidFill>
                <a:hlinkClick r:id="rId5"/>
              </a:rPr>
              <a:t>X. Liu</a:t>
            </a:r>
            <a:r>
              <a:rPr lang="en-US" altLang="zh-CN" sz="1800">
                <a:solidFill>
                  <a:srgbClr val="FF0000"/>
                </a:solidFill>
              </a:rPr>
              <a:t>, Q.</a:t>
            </a:r>
            <a:r>
              <a:rPr lang="en-US" altLang="zh-CN" sz="1800">
                <a:solidFill>
                  <a:srgbClr val="FF0000"/>
                </a:solidFill>
                <a:hlinkClick r:id="rId6"/>
              </a:rPr>
              <a:t> zhao</a:t>
            </a:r>
            <a:r>
              <a:rPr lang="en-US" altLang="zh-CN" sz="1800">
                <a:solidFill>
                  <a:srgbClr val="FF0000"/>
                </a:solidFill>
              </a:rPr>
              <a:t>),</a:t>
            </a:r>
            <a:r>
              <a:rPr lang="en-US" altLang="zh-CN"/>
              <a:t> </a:t>
            </a:r>
          </a:p>
          <a:p>
            <a:pPr algn="l" eaLnBrk="1" hangingPunct="1"/>
            <a:r>
              <a:rPr lang="en-US" altLang="zh-CN"/>
              <a:t> and more… </a:t>
            </a:r>
          </a:p>
        </p:txBody>
      </p:sp>
      <p:sp>
        <p:nvSpPr>
          <p:cNvPr id="44043" name="Text Box 10"/>
          <p:cNvSpPr txBox="1">
            <a:spLocks noChangeArrowheads="1"/>
          </p:cNvSpPr>
          <p:nvPr/>
        </p:nvSpPr>
        <p:spPr bwMode="auto">
          <a:xfrm>
            <a:off x="179388" y="5373688"/>
            <a:ext cx="4037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/>
              <a:t>For detail see Light meson session:  </a:t>
            </a:r>
          </a:p>
          <a:p>
            <a:pPr algn="l" eaLnBrk="1" hangingPunct="1"/>
            <a:r>
              <a:rPr lang="en-US" altLang="zh-CN" sz="1800"/>
              <a:t> Hongwei Liu’s talk on June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549275"/>
          </a:xfrm>
        </p:spPr>
        <p:txBody>
          <a:bodyPr/>
          <a:lstStyle/>
          <a:p>
            <a:r>
              <a:rPr lang="en-US" altLang="zh-CN" sz="3200" smtClean="0">
                <a:latin typeface="Comic Sans MS" pitchFamily="66" charset="0"/>
              </a:rPr>
              <a:t>X(1870) in J/</a:t>
            </a:r>
            <a:r>
              <a:rPr lang="en-US" altLang="zh-CN" sz="3200" smtClean="0">
                <a:latin typeface="Comic Sans MS" pitchFamily="66" charset="0"/>
                <a:sym typeface="Symbol" pitchFamily="18" charset="2"/>
              </a:rPr>
              <a:t></a:t>
            </a:r>
            <a:r>
              <a:rPr lang="en-US" altLang="zh-CN" sz="3200" smtClean="0">
                <a:latin typeface="Comic Sans MS" pitchFamily="66" charset="0"/>
                <a:sym typeface="SymbolPS" pitchFamily="18" charset="2"/>
              </a:rPr>
              <a:t>X, X</a:t>
            </a:r>
            <a:r>
              <a:rPr lang="en-US" altLang="zh-CN" sz="3200" smtClean="0">
                <a:latin typeface="Comic Sans MS" pitchFamily="66" charset="0"/>
                <a:sym typeface="Symbol" pitchFamily="18" charset="2"/>
              </a:rPr>
              <a:t></a:t>
            </a:r>
            <a:r>
              <a:rPr lang="en-US" altLang="zh-CN" sz="3200" smtClean="0">
                <a:latin typeface="Comic Sans MS" pitchFamily="66" charset="0"/>
                <a:sym typeface="SymbolPS" pitchFamily="18" charset="2"/>
              </a:rPr>
              <a:t>a</a:t>
            </a:r>
            <a:r>
              <a:rPr lang="en-US" altLang="zh-CN" sz="3200" baseline="-25000" smtClean="0">
                <a:latin typeface="Comic Sans MS" pitchFamily="66" charset="0"/>
                <a:sym typeface="SymbolPS" pitchFamily="18" charset="2"/>
              </a:rPr>
              <a:t>0</a:t>
            </a:r>
            <a:r>
              <a:rPr lang="en-US" altLang="zh-CN" sz="3200" smtClean="0">
                <a:latin typeface="Comic Sans MS" pitchFamily="66" charset="0"/>
                <a:sym typeface="SymbolPS" pitchFamily="18" charset="2"/>
              </a:rPr>
              <a:t>(980)</a:t>
            </a:r>
            <a:r>
              <a:rPr lang="en-US" altLang="zh-CN" sz="3200" smtClean="0"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2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03831C-11F6-433E-A55D-41CC3C9FB998}" type="slidenum">
              <a:rPr lang="en-US" altLang="zh-CN"/>
              <a:pPr>
                <a:defRPr/>
              </a:pPr>
              <a:t>37</a:t>
            </a:fld>
            <a:endParaRPr lang="en-US" altLang="zh-CN"/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95400"/>
            <a:ext cx="478790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868863"/>
            <a:ext cx="6475413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57200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pic>
        <p:nvPicPr>
          <p:cNvPr id="450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-26988"/>
            <a:ext cx="21351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sp>
        <p:nvSpPr>
          <p:cNvPr id="45066" name="Text Box 9"/>
          <p:cNvSpPr txBox="1">
            <a:spLocks noChangeArrowheads="1"/>
          </p:cNvSpPr>
          <p:nvPr/>
        </p:nvSpPr>
        <p:spPr bwMode="auto">
          <a:xfrm>
            <a:off x="563563" y="4508500"/>
            <a:ext cx="1487487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FF0000"/>
                </a:solidFill>
              </a:rPr>
              <a:t>M(a</a:t>
            </a:r>
            <a:r>
              <a:rPr lang="en-US" altLang="zh-CN" sz="1800" b="1" baseline="-25000">
                <a:solidFill>
                  <a:srgbClr val="FF0000"/>
                </a:solidFill>
              </a:rPr>
              <a:t>0</a:t>
            </a:r>
            <a:r>
              <a:rPr lang="en-US" altLang="zh-CN" sz="1800" b="1">
                <a:solidFill>
                  <a:srgbClr val="FF0000"/>
                </a:solidFill>
              </a:rPr>
              <a:t>(980)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)</a:t>
            </a:r>
          </a:p>
        </p:txBody>
      </p:sp>
      <p:sp>
        <p:nvSpPr>
          <p:cNvPr id="45067" name="Text Box 10"/>
          <p:cNvSpPr txBox="1">
            <a:spLocks noChangeArrowheads="1"/>
          </p:cNvSpPr>
          <p:nvPr/>
        </p:nvSpPr>
        <p:spPr bwMode="auto">
          <a:xfrm>
            <a:off x="2478088" y="4508500"/>
            <a:ext cx="2525712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FF0000"/>
                </a:solidFill>
              </a:rPr>
              <a:t>M(</a:t>
            </a:r>
            <a:r>
              <a:rPr lang="en-US" altLang="zh-CN" sz="1800" b="1">
                <a:solidFill>
                  <a:srgbClr val="FF0000"/>
                </a:solidFill>
                <a:sym typeface="Symbol" pitchFamily="18" charset="2"/>
              </a:rPr>
              <a:t>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</a:t>
            </a:r>
            <a:r>
              <a:rPr lang="en-US" altLang="zh-CN" sz="1800" b="1" baseline="30000">
                <a:solidFill>
                  <a:srgbClr val="FF0000"/>
                </a:solidFill>
                <a:sym typeface="SymbolPS" pitchFamily="18" charset="2"/>
              </a:rPr>
              <a:t>+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</a:t>
            </a:r>
            <a:r>
              <a:rPr lang="en-US" altLang="zh-CN" sz="1800" b="1" baseline="30000">
                <a:solidFill>
                  <a:srgbClr val="FF0000"/>
                </a:solidFill>
                <a:sym typeface="SymbolPS" pitchFamily="18" charset="2"/>
              </a:rPr>
              <a:t>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) non-a</a:t>
            </a:r>
            <a:r>
              <a:rPr lang="en-US" altLang="zh-CN" sz="1800" b="1" baseline="-25000">
                <a:solidFill>
                  <a:srgbClr val="FF0000"/>
                </a:solidFill>
                <a:sym typeface="SymbolPS" pitchFamily="18" charset="2"/>
              </a:rPr>
              <a:t>0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(980)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611188" y="2349500"/>
            <a:ext cx="1120775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FF0000"/>
                </a:solidFill>
              </a:rPr>
              <a:t>M(</a:t>
            </a:r>
            <a:r>
              <a:rPr lang="en-US" altLang="zh-CN" sz="1800" b="1">
                <a:solidFill>
                  <a:srgbClr val="FF0000"/>
                </a:solidFill>
                <a:sym typeface="Symbol" pitchFamily="18" charset="2"/>
              </a:rPr>
              <a:t>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</a:t>
            </a:r>
            <a:r>
              <a:rPr lang="en-US" altLang="zh-CN" sz="1800" b="1" baseline="30000">
                <a:solidFill>
                  <a:srgbClr val="FF0000"/>
                </a:solidFill>
                <a:sym typeface="SymbolPS" pitchFamily="18" charset="2"/>
              </a:rPr>
              <a:t>+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</a:t>
            </a:r>
            <a:r>
              <a:rPr lang="en-US" altLang="zh-CN" sz="1800" b="1" baseline="30000">
                <a:solidFill>
                  <a:srgbClr val="FF0000"/>
                </a:solidFill>
                <a:sym typeface="SymbolPS" pitchFamily="18" charset="2"/>
              </a:rPr>
              <a:t>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)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3024188" y="2349500"/>
            <a:ext cx="9017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FF0000"/>
                </a:solidFill>
              </a:rPr>
              <a:t>M(</a:t>
            </a:r>
            <a:r>
              <a:rPr lang="en-US" altLang="zh-CN" sz="1800" b="1">
                <a:solidFill>
                  <a:srgbClr val="FF0000"/>
                </a:solidFill>
                <a:sym typeface="Symbol" pitchFamily="18" charset="2"/>
              </a:rPr>
              <a:t>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</a:t>
            </a:r>
            <a:r>
              <a:rPr lang="en-US" altLang="zh-CN" sz="1800" b="1" baseline="30000">
                <a:solidFill>
                  <a:srgbClr val="FF0000"/>
                </a:solidFill>
                <a:sym typeface="SymbolPS" pitchFamily="18" charset="2"/>
              </a:rPr>
              <a:t></a:t>
            </a:r>
            <a:r>
              <a:rPr lang="en-US" altLang="zh-CN" sz="1800" b="1">
                <a:solidFill>
                  <a:srgbClr val="FF0000"/>
                </a:solidFill>
                <a:sym typeface="SymbolPS" pitchFamily="18" charset="2"/>
              </a:rPr>
              <a:t>)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3419475" y="549275"/>
            <a:ext cx="903288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a</a:t>
            </a:r>
            <a:r>
              <a:rPr lang="en-US" altLang="zh-CN" sz="1600" b="1" baseline="-25000">
                <a:solidFill>
                  <a:srgbClr val="FF0000"/>
                </a:solidFill>
              </a:rPr>
              <a:t>0</a:t>
            </a:r>
            <a:r>
              <a:rPr lang="en-US" altLang="zh-CN" sz="1600" b="1">
                <a:solidFill>
                  <a:srgbClr val="FF0000"/>
                </a:solidFill>
              </a:rPr>
              <a:t>(980)</a:t>
            </a: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 flipH="1">
            <a:off x="3203575" y="836613"/>
            <a:ext cx="360363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5314950" y="617538"/>
            <a:ext cx="3252788" cy="65087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/>
              <a:t>J/</a:t>
            </a:r>
            <a:r>
              <a:rPr lang="en-US" altLang="zh-CN" sz="1800">
                <a:sym typeface="Symbol" pitchFamily="18" charset="2"/>
              </a:rPr>
              <a:t></a:t>
            </a:r>
            <a:r>
              <a:rPr lang="en-US" altLang="zh-CN" sz="1800">
                <a:sym typeface="SymbolPS" pitchFamily="18" charset="2"/>
              </a:rPr>
              <a:t></a:t>
            </a:r>
            <a:r>
              <a:rPr lang="en-US" altLang="zh-CN" sz="1800">
                <a:sym typeface="Symbol" pitchFamily="18" charset="2"/>
              </a:rPr>
              <a:t></a:t>
            </a:r>
            <a:r>
              <a:rPr lang="en-US" altLang="zh-CN" sz="1800">
                <a:sym typeface="SymbolPS" pitchFamily="18" charset="2"/>
              </a:rPr>
              <a:t></a:t>
            </a:r>
            <a:r>
              <a:rPr lang="en-US" altLang="zh-CN" sz="1800" baseline="30000">
                <a:sym typeface="SymbolPS" pitchFamily="18" charset="2"/>
              </a:rPr>
              <a:t>+</a:t>
            </a:r>
            <a:r>
              <a:rPr lang="en-US" altLang="zh-CN" sz="1800">
                <a:sym typeface="SymbolPS" pitchFamily="18" charset="2"/>
              </a:rPr>
              <a:t></a:t>
            </a:r>
            <a:r>
              <a:rPr lang="en-US" altLang="zh-CN" sz="1800" baseline="30000">
                <a:sym typeface="SymbolPS" pitchFamily="18" charset="2"/>
              </a:rPr>
              <a:t></a:t>
            </a:r>
            <a:r>
              <a:rPr lang="en-US" altLang="zh-CN" sz="1800">
                <a:sym typeface="SymbolPS" pitchFamily="18" charset="2"/>
              </a:rPr>
              <a:t>, </a:t>
            </a:r>
          </a:p>
          <a:p>
            <a:pPr algn="l" eaLnBrk="1" hangingPunct="1"/>
            <a:r>
              <a:rPr lang="en-US" altLang="zh-CN" sz="1800">
                <a:sym typeface="SymbolPS" pitchFamily="18" charset="2"/>
              </a:rPr>
              <a:t>a</a:t>
            </a:r>
            <a:r>
              <a:rPr lang="en-US" altLang="zh-CN" sz="1800" baseline="-25000">
                <a:sym typeface="SymbolPS" pitchFamily="18" charset="2"/>
              </a:rPr>
              <a:t>0</a:t>
            </a:r>
            <a:r>
              <a:rPr lang="en-US" altLang="zh-CN" sz="1800">
                <a:sym typeface="SymbolPS" pitchFamily="18" charset="2"/>
              </a:rPr>
              <a:t>(980) reconstructed in </a:t>
            </a:r>
            <a:r>
              <a:rPr lang="en-US" altLang="zh-CN" sz="1800">
                <a:sym typeface="Symbol" pitchFamily="18" charset="2"/>
              </a:rPr>
              <a:t></a:t>
            </a:r>
            <a:r>
              <a:rPr lang="en-US" altLang="zh-CN" sz="1800">
                <a:sym typeface="SymbolPS" pitchFamily="18" charset="2"/>
              </a:rPr>
              <a:t></a:t>
            </a:r>
            <a:r>
              <a:rPr lang="en-US" altLang="zh-CN" sz="1800" baseline="30000">
                <a:sym typeface="SymbolPS" pitchFamily="18" charset="2"/>
              </a:rPr>
              <a:t>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5148263" y="1755775"/>
            <a:ext cx="906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400" b="1">
                <a:solidFill>
                  <a:srgbClr val="FF0000"/>
                </a:solidFill>
              </a:rPr>
              <a:t>f</a:t>
            </a:r>
            <a:r>
              <a:rPr lang="en-US" altLang="zh-CN" sz="1400" b="1" baseline="-25000">
                <a:solidFill>
                  <a:srgbClr val="FF0000"/>
                </a:solidFill>
              </a:rPr>
              <a:t>1</a:t>
            </a:r>
            <a:r>
              <a:rPr lang="en-US" altLang="zh-CN" sz="1400" b="1">
                <a:solidFill>
                  <a:srgbClr val="FF0000"/>
                </a:solidFill>
              </a:rPr>
              <a:t>(1285)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5878513" y="1485900"/>
            <a:ext cx="854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rgbClr val="FF0000"/>
                </a:solidFill>
                <a:sym typeface="Symbol" pitchFamily="18" charset="2"/>
              </a:rPr>
              <a:t>(1405)</a:t>
            </a: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5580063" y="2060575"/>
            <a:ext cx="21590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rgbClr val="4D4D4D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H="1">
            <a:off x="6227763" y="1773238"/>
            <a:ext cx="73025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5076825" y="4508500"/>
            <a:ext cx="3779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b="1"/>
              <a:t>BR(</a:t>
            </a:r>
            <a:r>
              <a:rPr lang="en-US" altLang="zh-CN" sz="1800" b="1">
                <a:solidFill>
                  <a:schemeClr val="tx2"/>
                </a:solidFill>
              </a:rPr>
              <a:t>J/</a:t>
            </a:r>
            <a:r>
              <a:rPr lang="en-US" altLang="zh-CN" sz="1800" b="1">
                <a:solidFill>
                  <a:schemeClr val="tx2"/>
                </a:solidFill>
                <a:sym typeface="Symbol" pitchFamily="18" charset="2"/>
              </a:rPr>
              <a:t></a:t>
            </a:r>
            <a:r>
              <a:rPr lang="en-US" altLang="zh-CN" sz="1800" b="1">
                <a:solidFill>
                  <a:schemeClr val="tx2"/>
                </a:solidFill>
                <a:sym typeface="SymbolPS" pitchFamily="18" charset="2"/>
              </a:rPr>
              <a:t>X, X</a:t>
            </a:r>
            <a:r>
              <a:rPr lang="en-US" altLang="zh-CN" sz="1800" b="1">
                <a:solidFill>
                  <a:schemeClr val="tx2"/>
                </a:solidFill>
                <a:sym typeface="Symbol" pitchFamily="18" charset="2"/>
              </a:rPr>
              <a:t>                )</a:t>
            </a:r>
          </a:p>
        </p:txBody>
      </p:sp>
      <p:pic>
        <p:nvPicPr>
          <p:cNvPr id="4507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87863"/>
            <a:ext cx="14509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sp>
        <p:nvSpPr>
          <p:cNvPr id="45079" name="Line 23"/>
          <p:cNvSpPr>
            <a:spLocks noChangeShapeType="1"/>
          </p:cNvSpPr>
          <p:nvPr/>
        </p:nvSpPr>
        <p:spPr bwMode="auto">
          <a:xfrm>
            <a:off x="6804025" y="4797425"/>
            <a:ext cx="215900" cy="647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080" name="Line 24"/>
          <p:cNvSpPr>
            <a:spLocks noChangeShapeType="1"/>
          </p:cNvSpPr>
          <p:nvPr/>
        </p:nvSpPr>
        <p:spPr bwMode="auto">
          <a:xfrm>
            <a:off x="6804025" y="4868863"/>
            <a:ext cx="215900" cy="9366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>
            <a:off x="6804025" y="4868863"/>
            <a:ext cx="215900" cy="12239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323850" y="4868863"/>
            <a:ext cx="1908175" cy="14652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 b="1"/>
              <a:t>Identification </a:t>
            </a:r>
          </a:p>
          <a:p>
            <a:pPr algn="l" eaLnBrk="1" hangingPunct="1"/>
            <a:r>
              <a:rPr lang="en-US" altLang="zh-CN" sz="1800" b="1"/>
              <a:t>of X(1870):</a:t>
            </a:r>
          </a:p>
          <a:p>
            <a:pPr algn="l" eaLnBrk="1" hangingPunct="1"/>
            <a:r>
              <a:rPr lang="en-US" altLang="zh-CN" sz="1800" b="1"/>
              <a:t>0</a:t>
            </a:r>
            <a:r>
              <a:rPr lang="en-US" altLang="zh-CN" sz="1800" b="1" baseline="30000">
                <a:sym typeface="SymbolPS" pitchFamily="18" charset="2"/>
              </a:rPr>
              <a:t>+</a:t>
            </a:r>
            <a:r>
              <a:rPr lang="en-US" altLang="zh-CN" sz="1800" b="1">
                <a:sym typeface="SymbolPS" pitchFamily="18" charset="2"/>
              </a:rPr>
              <a:t>(?)</a:t>
            </a:r>
          </a:p>
          <a:p>
            <a:pPr algn="l" eaLnBrk="1" hangingPunct="1"/>
            <a:r>
              <a:rPr lang="en-US" altLang="zh-CN" sz="1800" b="1">
                <a:sym typeface="SymbolPS" pitchFamily="18" charset="2"/>
              </a:rPr>
              <a:t>It is X(1835)? </a:t>
            </a:r>
          </a:p>
          <a:p>
            <a:pPr algn="l" eaLnBrk="1" hangingPunct="1"/>
            <a:r>
              <a:rPr lang="en-US" altLang="zh-CN" sz="1800" b="1">
                <a:sym typeface="SymbolPS" pitchFamily="18" charset="2"/>
              </a:rPr>
              <a:t>Need PWA! </a:t>
            </a:r>
            <a:endParaRPr lang="en-US" altLang="zh-CN" sz="1800" b="1" baseline="30000">
              <a:sym typeface="SymbolPS" pitchFamily="18" charset="2"/>
            </a:endParaRPr>
          </a:p>
        </p:txBody>
      </p:sp>
      <p:sp>
        <p:nvSpPr>
          <p:cNvPr id="45083" name="Text Box 29"/>
          <p:cNvSpPr txBox="1">
            <a:spLocks noChangeArrowheads="1"/>
          </p:cNvSpPr>
          <p:nvPr/>
        </p:nvSpPr>
        <p:spPr bwMode="auto">
          <a:xfrm>
            <a:off x="8034338" y="1341438"/>
            <a:ext cx="11541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X(1870): </a:t>
            </a:r>
          </a:p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7.2</a:t>
            </a:r>
            <a:r>
              <a:rPr lang="en-US" altLang="zh-CN" sz="1600" b="1">
                <a:solidFill>
                  <a:srgbClr val="FF0000"/>
                </a:solidFill>
                <a:sym typeface="Symbol" pitchFamily="18" charset="2"/>
              </a:rPr>
              <a:t></a:t>
            </a:r>
          </a:p>
        </p:txBody>
      </p:sp>
      <p:sp>
        <p:nvSpPr>
          <p:cNvPr id="45084" name="Line 30"/>
          <p:cNvSpPr>
            <a:spLocks noChangeShapeType="1"/>
          </p:cNvSpPr>
          <p:nvPr/>
        </p:nvSpPr>
        <p:spPr bwMode="auto">
          <a:xfrm flipH="1" flipV="1">
            <a:off x="8027988" y="1628775"/>
            <a:ext cx="360362" cy="1444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085" name="TextBox 37"/>
          <p:cNvSpPr txBox="1">
            <a:spLocks noChangeArrowheads="1"/>
          </p:cNvSpPr>
          <p:nvPr/>
        </p:nvSpPr>
        <p:spPr bwMode="auto">
          <a:xfrm>
            <a:off x="6792913" y="2852738"/>
            <a:ext cx="23399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>
                <a:solidFill>
                  <a:srgbClr val="C00000"/>
                </a:solidFill>
                <a:latin typeface="Calibri" pitchFamily="34" charset="0"/>
              </a:rPr>
              <a:t>PRL 107, 182001(2011)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741362"/>
          </a:xfrm>
        </p:spPr>
        <p:txBody>
          <a:bodyPr/>
          <a:lstStyle/>
          <a:p>
            <a:r>
              <a:rPr lang="en-US" altLang="zh-CN" sz="2800" b="1" smtClean="0">
                <a:latin typeface="Calibri" pitchFamily="34" charset="0"/>
                <a:sym typeface="Symbol" pitchFamily="18" charset="2"/>
              </a:rPr>
              <a:t>Anomalous line shape of f</a:t>
            </a:r>
            <a:r>
              <a:rPr lang="en-US" altLang="zh-CN" sz="2800" b="1" baseline="-25000" smtClean="0">
                <a:latin typeface="Calibri" pitchFamily="34" charset="0"/>
                <a:sym typeface="Symbol" pitchFamily="18" charset="2"/>
              </a:rPr>
              <a:t>0</a:t>
            </a:r>
            <a:r>
              <a:rPr lang="en-US" altLang="zh-CN" sz="2800" b="1" smtClean="0">
                <a:latin typeface="Calibri" pitchFamily="34" charset="0"/>
                <a:sym typeface="Symbol" pitchFamily="18" charset="2"/>
              </a:rPr>
              <a:t>(980) in </a:t>
            </a:r>
            <a:r>
              <a:rPr lang="en-US" altLang="zh-CN" sz="2800" smtClean="0">
                <a:latin typeface="Comic Sans MS" pitchFamily="66" charset="0"/>
              </a:rPr>
              <a:t>J</a:t>
            </a:r>
            <a:r>
              <a:rPr lang="en-US" altLang="zh-CN" sz="2800" b="1" smtClean="0">
                <a:latin typeface="Calibri" pitchFamily="34" charset="0"/>
                <a:sym typeface="Symbol" pitchFamily="18" charset="2"/>
              </a:rPr>
              <a:t>/3</a:t>
            </a:r>
            <a:endParaRPr kumimoji="0" lang="en-US" altLang="zh-CN" sz="2800" smtClean="0">
              <a:latin typeface="Symbol" pitchFamily="18" charset="2"/>
            </a:endParaRP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A264037-22F7-4E69-947A-7ECCB5BE4515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38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13" y="942975"/>
            <a:ext cx="43354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388" y="979488"/>
            <a:ext cx="43957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5"/>
          <p:cNvSpPr txBox="1">
            <a:spLocks noChangeArrowheads="1"/>
          </p:cNvSpPr>
          <p:nvPr/>
        </p:nvSpPr>
        <p:spPr bwMode="auto">
          <a:xfrm>
            <a:off x="2484438" y="1231900"/>
            <a:ext cx="1871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f</a:t>
            </a:r>
            <a:r>
              <a:rPr lang="en-US" altLang="zh-CN" b="1" baseline="-25000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0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(980)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</a:t>
            </a:r>
            <a:r>
              <a:rPr lang="en-US" altLang="zh-CN" b="1" baseline="30000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+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</a:t>
            </a:r>
            <a:r>
              <a:rPr lang="en-US" altLang="zh-CN" b="1" baseline="30000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PS" pitchFamily="18" charset="2"/>
              </a:rPr>
              <a:t>-</a:t>
            </a:r>
          </a:p>
        </p:txBody>
      </p:sp>
      <p:sp>
        <p:nvSpPr>
          <p:cNvPr id="22537" name="Text Box 14"/>
          <p:cNvSpPr txBox="1">
            <a:spLocks noChangeArrowheads="1"/>
          </p:cNvSpPr>
          <p:nvPr/>
        </p:nvSpPr>
        <p:spPr bwMode="auto">
          <a:xfrm>
            <a:off x="6948488" y="1231900"/>
            <a:ext cx="1797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f</a:t>
            </a:r>
            <a:r>
              <a:rPr lang="en-US" altLang="zh-CN" b="1" baseline="-25000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0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(980)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</a:t>
            </a:r>
            <a:r>
              <a:rPr lang="en-US" altLang="zh-CN" b="1" baseline="30000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PS" pitchFamily="18" charset="2"/>
              </a:rPr>
              <a:t>0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</a:t>
            </a:r>
            <a:r>
              <a:rPr lang="en-US" altLang="zh-CN" b="1" baseline="30000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PS" pitchFamily="18" charset="2"/>
              </a:rPr>
              <a:t>0</a:t>
            </a:r>
          </a:p>
        </p:txBody>
      </p:sp>
      <p:pic>
        <p:nvPicPr>
          <p:cNvPr id="22538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875" y="4230688"/>
            <a:ext cx="2590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216400"/>
            <a:ext cx="26289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25" y="4854575"/>
            <a:ext cx="80930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" y="5984875"/>
            <a:ext cx="8788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Box 14"/>
          <p:cNvSpPr txBox="1">
            <a:spLocks noChangeArrowheads="1"/>
          </p:cNvSpPr>
          <p:nvPr/>
        </p:nvSpPr>
        <p:spPr bwMode="auto">
          <a:xfrm>
            <a:off x="5588000" y="4840288"/>
            <a:ext cx="2679700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1800" b="1">
                <a:solidFill>
                  <a:srgbClr val="C00000"/>
                </a:solidFill>
              </a:rPr>
              <a:t>PRL 108, 182001 (2012)</a:t>
            </a:r>
          </a:p>
        </p:txBody>
      </p:sp>
    </p:spTree>
    <p:extLst>
      <p:ext uri="{BB962C8B-B14F-4D97-AF65-F5344CB8AC3E}">
        <p14:creationId xmlns:p14="http://schemas.microsoft.com/office/powerpoint/2010/main" xmlns="" val="210642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741362"/>
          </a:xfrm>
        </p:spPr>
        <p:txBody>
          <a:bodyPr/>
          <a:lstStyle/>
          <a:p>
            <a:r>
              <a:rPr lang="en-US" altLang="zh-CN" sz="3200" b="1" smtClean="0">
                <a:latin typeface="Calibri" pitchFamily="34" charset="0"/>
                <a:sym typeface="Symbol" pitchFamily="18" charset="2"/>
              </a:rPr>
              <a:t>(1405) in </a:t>
            </a:r>
            <a:r>
              <a:rPr lang="en-US" altLang="zh-CN" sz="3200" smtClean="0">
                <a:latin typeface="Comic Sans MS" pitchFamily="66" charset="0"/>
              </a:rPr>
              <a:t>J</a:t>
            </a:r>
            <a:r>
              <a:rPr lang="en-US" altLang="zh-CN" sz="3200" b="1" smtClean="0">
                <a:latin typeface="Calibri" pitchFamily="34" charset="0"/>
                <a:sym typeface="Symbol" pitchFamily="18" charset="2"/>
              </a:rPr>
              <a:t>/f</a:t>
            </a:r>
            <a:r>
              <a:rPr lang="en-US" altLang="zh-CN" sz="3200" b="1" baseline="-25000" smtClean="0">
                <a:latin typeface="Calibri" pitchFamily="34" charset="0"/>
                <a:sym typeface="Symbol" pitchFamily="18" charset="2"/>
              </a:rPr>
              <a:t>0</a:t>
            </a:r>
            <a:r>
              <a:rPr lang="en-US" altLang="zh-CN" sz="3200" b="1" smtClean="0">
                <a:latin typeface="Calibri" pitchFamily="34" charset="0"/>
                <a:sym typeface="Symbol" pitchFamily="18" charset="2"/>
              </a:rPr>
              <a:t>(980)</a:t>
            </a:r>
            <a:r>
              <a:rPr lang="en-US" altLang="zh-CN" sz="3200" b="1" baseline="30000" smtClean="0">
                <a:latin typeface="Calibri" pitchFamily="34" charset="0"/>
                <a:sym typeface="SymbolPS" pitchFamily="18" charset="2"/>
              </a:rPr>
              <a:t>0</a:t>
            </a:r>
            <a:r>
              <a:rPr lang="en-US" altLang="zh-CN" sz="3200" b="1" smtClean="0">
                <a:latin typeface="Calibri" pitchFamily="34" charset="0"/>
                <a:sym typeface="SymbolPS" pitchFamily="18" charset="2"/>
              </a:rPr>
              <a:t>, f</a:t>
            </a:r>
            <a:r>
              <a:rPr lang="en-US" altLang="zh-CN" sz="3200" b="1" baseline="-25000" smtClean="0">
                <a:latin typeface="Calibri" pitchFamily="34" charset="0"/>
                <a:sym typeface="SymbolPS" pitchFamily="18" charset="2"/>
              </a:rPr>
              <a:t>0</a:t>
            </a:r>
            <a:r>
              <a:rPr lang="en-US" altLang="zh-CN" sz="3200" b="1" smtClean="0">
                <a:latin typeface="Calibri" pitchFamily="34" charset="0"/>
                <a:sym typeface="SymbolPS" pitchFamily="18" charset="2"/>
              </a:rPr>
              <a:t>(980)</a:t>
            </a:r>
            <a:r>
              <a:rPr lang="en-US" altLang="zh-CN" sz="3200" b="1" smtClean="0">
                <a:latin typeface="Calibri" pitchFamily="34" charset="0"/>
                <a:sym typeface="Symbol" pitchFamily="18" charset="2"/>
              </a:rPr>
              <a:t>2</a:t>
            </a:r>
            <a:endParaRPr kumimoji="0" lang="en-US" altLang="zh-CN" sz="3200" smtClean="0">
              <a:latin typeface="Symbol" pitchFamily="18" charset="2"/>
            </a:endParaRPr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5D6C85B-4B1B-4E2C-9DF2-49F5C5616951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39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125" y="852488"/>
            <a:ext cx="38655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63" y="858838"/>
            <a:ext cx="39147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5"/>
          <p:cNvSpPr txBox="1">
            <a:spLocks noChangeArrowheads="1"/>
          </p:cNvSpPr>
          <p:nvPr/>
        </p:nvSpPr>
        <p:spPr bwMode="auto">
          <a:xfrm>
            <a:off x="2411413" y="1001713"/>
            <a:ext cx="1871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f</a:t>
            </a:r>
            <a:r>
              <a:rPr lang="en-US" altLang="zh-CN" b="1" baseline="-25000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0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(980)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</a:t>
            </a:r>
            <a:r>
              <a:rPr lang="en-US" altLang="zh-CN" b="1" baseline="30000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+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</a:t>
            </a:r>
            <a:r>
              <a:rPr lang="en-US" altLang="zh-CN" b="1" baseline="30000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PS" pitchFamily="18" charset="2"/>
              </a:rPr>
              <a:t>-</a:t>
            </a:r>
          </a:p>
        </p:txBody>
      </p:sp>
      <p:sp>
        <p:nvSpPr>
          <p:cNvPr id="23561" name="矩形 10"/>
          <p:cNvSpPr>
            <a:spLocks noChangeArrowheads="1"/>
          </p:cNvSpPr>
          <p:nvPr/>
        </p:nvSpPr>
        <p:spPr bwMode="auto">
          <a:xfrm>
            <a:off x="1241425" y="1568450"/>
            <a:ext cx="663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457200"/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f</a:t>
            </a:r>
            <a:r>
              <a:rPr lang="en-US" altLang="zh-CN" baseline="-25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1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/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MS PGothic" pitchFamily="34" charset="-128"/>
                <a:sym typeface="Symbol" pitchFamily="18" charset="2"/>
              </a:rPr>
              <a:t></a:t>
            </a:r>
            <a:endParaRPr lang="en-US" altLang="zh-CN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algn="l" defTabSz="457200"/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3.7</a:t>
            </a:r>
            <a:r>
              <a:rPr lang="en-US" altLang="zh-CN">
                <a:solidFill>
                  <a:prstClr val="black"/>
                </a:solidFill>
                <a:latin typeface="Symbol" pitchFamily="18" charset="2"/>
                <a:ea typeface="MS PGothic" pitchFamily="34" charset="-128"/>
              </a:rPr>
              <a:t>s</a:t>
            </a:r>
            <a:endParaRPr lang="en-US" altLang="zh-CN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562" name="矩形 10"/>
          <p:cNvSpPr>
            <a:spLocks noChangeArrowheads="1"/>
          </p:cNvSpPr>
          <p:nvPr/>
        </p:nvSpPr>
        <p:spPr bwMode="auto">
          <a:xfrm>
            <a:off x="5464175" y="1706563"/>
            <a:ext cx="661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457200"/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f</a:t>
            </a:r>
            <a:r>
              <a:rPr lang="en-US" altLang="zh-CN" baseline="-25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1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/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MS PGothic" pitchFamily="34" charset="-128"/>
                <a:sym typeface="Symbol" pitchFamily="18" charset="2"/>
              </a:rPr>
              <a:t></a:t>
            </a:r>
            <a:endParaRPr lang="en-US" altLang="zh-CN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algn="l" defTabSz="457200"/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1.2</a:t>
            </a:r>
            <a:r>
              <a:rPr lang="en-US" altLang="zh-CN">
                <a:solidFill>
                  <a:prstClr val="black"/>
                </a:solidFill>
                <a:latin typeface="Symbol" pitchFamily="18" charset="2"/>
                <a:ea typeface="MS PGothic" pitchFamily="34" charset="-128"/>
              </a:rPr>
              <a:t>s</a:t>
            </a:r>
            <a:endParaRPr lang="en-US" altLang="zh-CN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498475" y="3659188"/>
            <a:ext cx="8524875" cy="4889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b="1">
                <a:solidFill>
                  <a:srgbClr val="FF0000"/>
                </a:solidFill>
                <a:latin typeface="Calibri" pitchFamily="34" charset="0"/>
              </a:rPr>
              <a:t>First observed:  </a:t>
            </a:r>
            <a:r>
              <a:rPr lang="en-US" altLang="zh-CN" b="1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(1405)f</a:t>
            </a:r>
            <a:r>
              <a:rPr lang="en-US" altLang="zh-CN" b="1" baseline="-250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0</a:t>
            </a:r>
            <a:r>
              <a:rPr lang="en-US" altLang="zh-CN" b="1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(980)</a:t>
            </a:r>
            <a:r>
              <a:rPr lang="en-US" altLang="zh-CN" b="1" baseline="30000">
                <a:solidFill>
                  <a:srgbClr val="FF0000"/>
                </a:solidFill>
                <a:latin typeface="Calibri" pitchFamily="34" charset="0"/>
                <a:sym typeface="SymbolPS" pitchFamily="18" charset="2"/>
              </a:rPr>
              <a:t>0</a:t>
            </a:r>
            <a:r>
              <a:rPr lang="en-US" altLang="zh-CN" b="1">
                <a:solidFill>
                  <a:srgbClr val="FF0000"/>
                </a:solidFill>
                <a:latin typeface="Calibri" pitchFamily="34" charset="0"/>
                <a:sym typeface="SymbolPS" pitchFamily="18" charset="2"/>
              </a:rPr>
              <a:t> (Large isospin breaking):</a:t>
            </a:r>
            <a:r>
              <a:rPr lang="en-US" altLang="zh-CN" sz="2600" b="1">
                <a:solidFill>
                  <a:srgbClr val="FF0000"/>
                </a:solidFill>
                <a:latin typeface="Calibri" pitchFamily="34" charset="0"/>
                <a:sym typeface="SymbolPS" pitchFamily="18" charset="2"/>
              </a:rPr>
              <a:t>                  </a:t>
            </a:r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6665913" y="1020763"/>
            <a:ext cx="1797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f</a:t>
            </a:r>
            <a:r>
              <a:rPr lang="en-US" altLang="zh-CN" b="1" baseline="-25000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0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</a:rPr>
              <a:t>(980)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</a:t>
            </a:r>
            <a:r>
              <a:rPr lang="en-US" altLang="zh-CN" b="1" baseline="30000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PS" pitchFamily="18" charset="2"/>
              </a:rPr>
              <a:t>0</a:t>
            </a:r>
            <a:r>
              <a:rPr lang="en-US" altLang="zh-CN" b="1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" pitchFamily="18" charset="2"/>
              </a:rPr>
              <a:t></a:t>
            </a:r>
            <a:r>
              <a:rPr lang="en-US" altLang="zh-CN" b="1" baseline="30000">
                <a:solidFill>
                  <a:prstClr val="black"/>
                </a:solidFill>
                <a:latin typeface="Comic Sans MS" pitchFamily="66" charset="0"/>
                <a:ea typeface="宋体" charset="-122"/>
                <a:sym typeface="SymbolPS" pitchFamily="18" charset="2"/>
              </a:rPr>
              <a:t>0</a:t>
            </a:r>
          </a:p>
        </p:txBody>
      </p:sp>
      <p:sp>
        <p:nvSpPr>
          <p:cNvPr id="23565" name="Line 15"/>
          <p:cNvSpPr>
            <a:spLocks noChangeShapeType="1"/>
          </p:cNvSpPr>
          <p:nvPr/>
        </p:nvSpPr>
        <p:spPr bwMode="auto">
          <a:xfrm>
            <a:off x="1573213" y="2190750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l" defTabSz="457200"/>
            <a:endParaRPr lang="zh-CN" altLang="en-US" sz="18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23566" name="Line 15"/>
          <p:cNvSpPr>
            <a:spLocks noChangeShapeType="1"/>
          </p:cNvSpPr>
          <p:nvPr/>
        </p:nvSpPr>
        <p:spPr bwMode="auto">
          <a:xfrm>
            <a:off x="5795963" y="2343150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l" defTabSz="457200"/>
            <a:endParaRPr lang="zh-CN" altLang="en-US" sz="18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graphicFrame>
        <p:nvGraphicFramePr>
          <p:cNvPr id="23567" name="Object 2"/>
          <p:cNvGraphicFramePr>
            <a:graphicFrameLocks noChangeAspect="1"/>
          </p:cNvGraphicFramePr>
          <p:nvPr/>
        </p:nvGraphicFramePr>
        <p:xfrm>
          <a:off x="1104900" y="4214813"/>
          <a:ext cx="5530850" cy="744537"/>
        </p:xfrm>
        <a:graphic>
          <a:graphicData uri="http://schemas.openxmlformats.org/presentationml/2006/ole">
            <p:oleObj spid="_x0000_s95330" name="Equation" r:id="rId5" imgW="3276600" imgH="444500" progId="">
              <p:embed/>
            </p:oleObj>
          </a:graphicData>
        </a:graphic>
      </p:graphicFrame>
      <p:sp>
        <p:nvSpPr>
          <p:cNvPr id="23568" name="TextBox 25"/>
          <p:cNvSpPr txBox="1">
            <a:spLocks noChangeArrowheads="1"/>
          </p:cNvSpPr>
          <p:nvPr/>
        </p:nvSpPr>
        <p:spPr bwMode="auto">
          <a:xfrm>
            <a:off x="236538" y="5940425"/>
            <a:ext cx="87868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200" b="1">
                <a:solidFill>
                  <a:prstClr val="black"/>
                </a:solidFill>
              </a:rPr>
              <a:t>a</a:t>
            </a:r>
            <a:r>
              <a:rPr lang="en-US" altLang="zh-CN" sz="2200" b="1" baseline="-25000">
                <a:solidFill>
                  <a:prstClr val="black"/>
                </a:solidFill>
              </a:rPr>
              <a:t>0</a:t>
            </a:r>
            <a:r>
              <a:rPr lang="en-US" altLang="zh-CN" sz="2200" b="1">
                <a:solidFill>
                  <a:prstClr val="black"/>
                </a:solidFill>
              </a:rPr>
              <a:t>-f</a:t>
            </a:r>
            <a:r>
              <a:rPr lang="en-US" altLang="zh-CN" sz="2200" b="1" baseline="-25000">
                <a:solidFill>
                  <a:prstClr val="black"/>
                </a:solidFill>
              </a:rPr>
              <a:t>0</a:t>
            </a:r>
            <a:r>
              <a:rPr lang="en-US" altLang="zh-CN" sz="2200" b="1">
                <a:solidFill>
                  <a:prstClr val="black"/>
                </a:solidFill>
              </a:rPr>
              <a:t> mixing alone can not explain the branching ratio of </a:t>
            </a:r>
            <a:r>
              <a:rPr lang="en-US" altLang="zh-CN" sz="2200" b="1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lang="en-US" altLang="zh-CN" sz="2200" b="1">
                <a:solidFill>
                  <a:prstClr val="black"/>
                </a:solidFill>
              </a:rPr>
              <a:t>(1405)</a:t>
            </a:r>
          </a:p>
        </p:txBody>
      </p:sp>
      <p:graphicFrame>
        <p:nvGraphicFramePr>
          <p:cNvPr id="23569" name="Object 3"/>
          <p:cNvGraphicFramePr>
            <a:graphicFrameLocks noChangeAspect="1"/>
          </p:cNvGraphicFramePr>
          <p:nvPr/>
        </p:nvGraphicFramePr>
        <p:xfrm>
          <a:off x="1428750" y="5318125"/>
          <a:ext cx="4932363" cy="642938"/>
        </p:xfrm>
        <a:graphic>
          <a:graphicData uri="http://schemas.openxmlformats.org/presentationml/2006/ole">
            <p:oleObj spid="_x0000_s95331" name="Equation" r:id="rId6" imgW="3390900" imgH="444500" progId="">
              <p:embed/>
            </p:oleObj>
          </a:graphicData>
        </a:graphic>
      </p:graphicFrame>
      <p:sp>
        <p:nvSpPr>
          <p:cNvPr id="23570" name="TextBox 27"/>
          <p:cNvSpPr txBox="1">
            <a:spLocks noChangeArrowheads="1"/>
          </p:cNvSpPr>
          <p:nvPr/>
        </p:nvSpPr>
        <p:spPr bwMode="auto">
          <a:xfrm>
            <a:off x="3414713" y="4878388"/>
            <a:ext cx="849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zh-CN" altLang="en-US" sz="2800" b="1">
                <a:solidFill>
                  <a:srgbClr val="0000FF"/>
                </a:solidFill>
                <a:latin typeface="MS Gothic" pitchFamily="49" charset="-128"/>
                <a:ea typeface="MS Gothic" pitchFamily="49" charset="-128"/>
              </a:rPr>
              <a:t>∨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23571" name="TextBox 28"/>
          <p:cNvSpPr txBox="1">
            <a:spLocks noChangeArrowheads="1"/>
          </p:cNvSpPr>
          <p:nvPr/>
        </p:nvSpPr>
        <p:spPr bwMode="auto">
          <a:xfrm>
            <a:off x="6461125" y="5435600"/>
            <a:ext cx="2357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1600" b="1">
                <a:solidFill>
                  <a:srgbClr val="FF6600"/>
                </a:solidFill>
              </a:rPr>
              <a:t>PRD, 83(2100)032003</a:t>
            </a:r>
          </a:p>
        </p:txBody>
      </p:sp>
      <p:sp>
        <p:nvSpPr>
          <p:cNvPr id="23572" name="TextBox 14"/>
          <p:cNvSpPr txBox="1">
            <a:spLocks noChangeArrowheads="1"/>
          </p:cNvSpPr>
          <p:nvPr/>
        </p:nvSpPr>
        <p:spPr bwMode="auto">
          <a:xfrm>
            <a:off x="6413500" y="4840288"/>
            <a:ext cx="2679700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1600" b="1">
                <a:solidFill>
                  <a:srgbClr val="C00000"/>
                </a:solidFill>
              </a:rPr>
              <a:t>PRL 108, 182001 (2012)</a:t>
            </a:r>
          </a:p>
        </p:txBody>
      </p:sp>
    </p:spTree>
    <p:extLst>
      <p:ext uri="{BB962C8B-B14F-4D97-AF65-F5344CB8AC3E}">
        <p14:creationId xmlns:p14="http://schemas.microsoft.com/office/powerpoint/2010/main" xmlns="" val="20059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en-US" altLang="zh-CN" sz="4000" smtClean="0">
                <a:latin typeface="Comic Sans MS" pitchFamily="66" charset="0"/>
              </a:rPr>
              <a:t>BEPCII storage rings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C1EF95-8C9D-4E96-AD31-AB4D1F815BB4}" type="slidenum">
              <a:rPr lang="en-US" altLang="zh-CN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602932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6248400" y="981075"/>
            <a:ext cx="2895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  <a:ea typeface="隶书" pitchFamily="49" charset="-122"/>
              </a:rPr>
              <a:t>Beam energy: 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  <a:ea typeface="隶书" pitchFamily="49" charset="-122"/>
              </a:rPr>
              <a:t>     </a:t>
            </a:r>
            <a:r>
              <a:rPr kumimoji="1" lang="en-US" altLang="zh-CN" b="1" dirty="0">
                <a:solidFill>
                  <a:srgbClr val="990000"/>
                </a:solidFill>
                <a:latin typeface="Times New Roman" pitchFamily="18" charset="0"/>
                <a:ea typeface="隶书" pitchFamily="49" charset="-122"/>
              </a:rPr>
              <a:t>1.0-2.3 </a:t>
            </a:r>
            <a:r>
              <a:rPr kumimoji="1" lang="en-US" altLang="zh-CN" b="1" dirty="0" err="1">
                <a:solidFill>
                  <a:srgbClr val="990000"/>
                </a:solidFill>
                <a:latin typeface="Times New Roman" pitchFamily="18" charset="0"/>
                <a:ea typeface="隶书" pitchFamily="49" charset="-122"/>
              </a:rPr>
              <a:t>GeV</a:t>
            </a:r>
            <a:endParaRPr kumimoji="1" lang="en-US" altLang="zh-CN" b="1" dirty="0">
              <a:solidFill>
                <a:srgbClr val="990000"/>
              </a:solidFill>
              <a:latin typeface="Times New Roman" pitchFamily="18" charset="0"/>
              <a:ea typeface="隶书" pitchFamily="49" charset="-122"/>
            </a:endParaRP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  <a:ea typeface="隶书" pitchFamily="49" charset="-122"/>
              </a:rPr>
              <a:t>Design Luminosity: 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  <a:ea typeface="隶书" pitchFamily="49" charset="-122"/>
              </a:rPr>
              <a:t>     </a:t>
            </a:r>
            <a:r>
              <a:rPr kumimoji="1" lang="en-US" altLang="zh-CN" b="1" dirty="0">
                <a:solidFill>
                  <a:schemeClr val="hlink"/>
                </a:solidFill>
                <a:latin typeface="Times New Roman" pitchFamily="18" charset="0"/>
                <a:ea typeface="隶书" pitchFamily="49" charset="-122"/>
              </a:rPr>
              <a:t>1</a:t>
            </a:r>
            <a:r>
              <a:rPr kumimoji="1" lang="en-US" altLang="zh-CN" b="1" dirty="0">
                <a:solidFill>
                  <a:schemeClr val="hlink"/>
                </a:solidFill>
                <a:latin typeface="Times New Roman" pitchFamily="18" charset="0"/>
              </a:rPr>
              <a:t>×10</a:t>
            </a:r>
            <a:r>
              <a:rPr kumimoji="1" lang="en-US" altLang="zh-CN" b="1" baseline="30000" dirty="0">
                <a:solidFill>
                  <a:schemeClr val="hlink"/>
                </a:solidFill>
                <a:latin typeface="Times New Roman" pitchFamily="18" charset="0"/>
              </a:rPr>
              <a:t>33  </a:t>
            </a:r>
            <a:r>
              <a:rPr kumimoji="1" lang="en-US" altLang="zh-CN" b="1" dirty="0">
                <a:solidFill>
                  <a:schemeClr val="hlink"/>
                </a:solidFill>
                <a:latin typeface="Times New Roman" pitchFamily="18" charset="0"/>
              </a:rPr>
              <a:t>cm</a:t>
            </a:r>
            <a:r>
              <a:rPr kumimoji="1" lang="en-US" altLang="zh-CN" b="1" baseline="30000" dirty="0">
                <a:solidFill>
                  <a:schemeClr val="hlink"/>
                </a:solidFill>
                <a:latin typeface="Times New Roman" pitchFamily="18" charset="0"/>
              </a:rPr>
              <a:t>-2</a:t>
            </a:r>
            <a:r>
              <a:rPr kumimoji="1" lang="en-US" altLang="zh-CN" b="1" dirty="0">
                <a:solidFill>
                  <a:schemeClr val="hlink"/>
                </a:solidFill>
                <a:latin typeface="Times New Roman" pitchFamily="18" charset="0"/>
              </a:rPr>
              <a:t>s</a:t>
            </a:r>
            <a:r>
              <a:rPr kumimoji="1" lang="en-US" altLang="zh-CN" b="1" baseline="30000" dirty="0">
                <a:solidFill>
                  <a:schemeClr val="hlink"/>
                </a:solidFill>
                <a:latin typeface="Times New Roman" pitchFamily="18" charset="0"/>
              </a:rPr>
              <a:t>-1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Optimum energy: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     1.89 </a:t>
            </a:r>
            <a:r>
              <a:rPr kumimoji="1" lang="en-US" altLang="zh-CN" b="1" dirty="0" err="1">
                <a:solidFill>
                  <a:srgbClr val="003300"/>
                </a:solidFill>
                <a:latin typeface="Times New Roman" pitchFamily="18" charset="0"/>
              </a:rPr>
              <a:t>GeV</a:t>
            </a:r>
            <a:endParaRPr kumimoji="1" lang="en-US" altLang="zh-CN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Energy spread: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     5.16 ×10</a:t>
            </a:r>
            <a:r>
              <a:rPr kumimoji="1" lang="en-US" altLang="zh-CN" b="1" baseline="30000" dirty="0">
                <a:solidFill>
                  <a:srgbClr val="003300"/>
                </a:solidFill>
                <a:latin typeface="Times New Roman" pitchFamily="18" charset="0"/>
              </a:rPr>
              <a:t>-4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No. of bunches: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      </a:t>
            </a:r>
            <a:r>
              <a:rPr kumimoji="1" lang="en-US" altLang="zh-CN" b="1" dirty="0">
                <a:solidFill>
                  <a:schemeClr val="hlink"/>
                </a:solidFill>
                <a:latin typeface="Times New Roman" pitchFamily="18" charset="0"/>
              </a:rPr>
              <a:t>93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Bunch length: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     1.5 cm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Total current: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</a:rPr>
              <a:t>      </a:t>
            </a:r>
            <a:r>
              <a:rPr kumimoji="1" lang="en-US" altLang="zh-CN" b="1" dirty="0">
                <a:solidFill>
                  <a:srgbClr val="990000"/>
                </a:solidFill>
                <a:latin typeface="Times New Roman" pitchFamily="18" charset="0"/>
              </a:rPr>
              <a:t>0.91 A</a:t>
            </a:r>
          </a:p>
          <a:p>
            <a:pPr algn="l"/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  <a:ea typeface="隶书" pitchFamily="49" charset="-122"/>
              </a:rPr>
              <a:t>Circumference</a:t>
            </a:r>
            <a:r>
              <a:rPr kumimoji="1" lang="zh-CN" altLang="en-US" b="1" dirty="0">
                <a:solidFill>
                  <a:srgbClr val="003300"/>
                </a:solidFill>
                <a:latin typeface="Times New Roman" pitchFamily="18" charset="0"/>
                <a:ea typeface="隶书" pitchFamily="49" charset="-122"/>
              </a:rPr>
              <a:t>：</a:t>
            </a:r>
          </a:p>
          <a:p>
            <a:pPr algn="l"/>
            <a:r>
              <a:rPr kumimoji="1" lang="zh-CN" altLang="en-US" b="1" dirty="0">
                <a:solidFill>
                  <a:srgbClr val="003300"/>
                </a:solidFill>
                <a:latin typeface="Times New Roman" pitchFamily="18" charset="0"/>
                <a:ea typeface="隶书" pitchFamily="49" charset="-122"/>
              </a:rPr>
              <a:t>      </a:t>
            </a:r>
            <a:r>
              <a:rPr kumimoji="1" lang="en-US" altLang="zh-CN" b="1" dirty="0">
                <a:solidFill>
                  <a:srgbClr val="003300"/>
                </a:solidFill>
                <a:latin typeface="Times New Roman" pitchFamily="18" charset="0"/>
                <a:ea typeface="隶书" pitchFamily="49" charset="-122"/>
              </a:rPr>
              <a:t>237m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50900"/>
          </a:xfrm>
        </p:spPr>
        <p:txBody>
          <a:bodyPr/>
          <a:lstStyle/>
          <a:p>
            <a:r>
              <a:rPr lang="en-US" altLang="zh-CN" sz="3200" b="1" smtClean="0">
                <a:latin typeface="Comic Sans MS" pitchFamily="66" charset="0"/>
              </a:rPr>
              <a:t>Large isospin violation in </a:t>
            </a:r>
            <a:r>
              <a:rPr lang="en-US" altLang="zh-CN" sz="3200" b="1" smtClean="0">
                <a:latin typeface="Comic Sans MS" pitchFamily="66" charset="0"/>
                <a:sym typeface="Symbol" pitchFamily="18" charset="2"/>
              </a:rPr>
              <a:t>(1405) </a:t>
            </a:r>
            <a:r>
              <a:rPr lang="en-US" altLang="zh-CN" sz="3200" b="1" smtClean="0">
                <a:latin typeface="Comic Sans MS" pitchFamily="66" charset="0"/>
              </a:rPr>
              <a:t>decay</a:t>
            </a:r>
          </a:p>
        </p:txBody>
      </p:sp>
      <p:graphicFrame>
        <p:nvGraphicFramePr>
          <p:cNvPr id="4096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93738" y="1801813"/>
          <a:ext cx="8043862" cy="877887"/>
        </p:xfrm>
        <a:graphic>
          <a:graphicData uri="http://schemas.openxmlformats.org/presentationml/2006/ole">
            <p:oleObj spid="_x0000_s41073" name="公式" r:id="rId3" imgW="4305300" imgH="469900" progId="Equation.3">
              <p:embed/>
            </p:oleObj>
          </a:graphicData>
        </a:graphic>
      </p:graphicFrame>
      <p:graphicFrame>
        <p:nvGraphicFramePr>
          <p:cNvPr id="40964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546350" y="3138488"/>
          <a:ext cx="3976688" cy="795337"/>
        </p:xfrm>
        <a:graphic>
          <a:graphicData uri="http://schemas.openxmlformats.org/presentationml/2006/ole">
            <p:oleObj spid="_x0000_s41074" name="公式" r:id="rId4" imgW="2286000" imgH="457200" progId="Equation.3">
              <p:embed/>
            </p:oleObj>
          </a:graphicData>
        </a:graphic>
      </p:graphicFrame>
      <p:sp>
        <p:nvSpPr>
          <p:cNvPr id="1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A4C712-4627-4567-89CF-202C1328FD33}" type="slidenum">
              <a:rPr lang="en-US" altLang="zh-CN"/>
              <a:pPr>
                <a:defRPr/>
              </a:pPr>
              <a:t>40</a:t>
            </a:fld>
            <a:endParaRPr lang="en-US" altLang="zh-CN"/>
          </a:p>
        </p:txBody>
      </p:sp>
      <p:sp>
        <p:nvSpPr>
          <p:cNvPr id="40968" name="Text Box 4"/>
          <p:cNvSpPr txBox="1">
            <a:spLocks noChangeArrowheads="1"/>
          </p:cNvSpPr>
          <p:nvPr/>
        </p:nvSpPr>
        <p:spPr bwMode="auto">
          <a:xfrm>
            <a:off x="179388" y="908050"/>
            <a:ext cx="878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/>
              <a:t>In general,  magnitude of isospin violation in strong decay should be less </a:t>
            </a:r>
          </a:p>
          <a:p>
            <a:pPr algn="l" eaLnBrk="1" hangingPunct="1"/>
            <a:r>
              <a:rPr lang="en-US" altLang="zh-CN"/>
              <a:t> than </a:t>
            </a:r>
            <a:r>
              <a:rPr lang="en-US" altLang="zh-CN">
                <a:solidFill>
                  <a:srgbClr val="FF0000"/>
                </a:solidFill>
              </a:rPr>
              <a:t>1% or at 0.1%</a:t>
            </a:r>
            <a:r>
              <a:rPr lang="en-US" altLang="zh-CN"/>
              <a:t> level.  For example:  </a:t>
            </a:r>
          </a:p>
        </p:txBody>
      </p:sp>
      <p:pic>
        <p:nvPicPr>
          <p:cNvPr id="409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4076700"/>
            <a:ext cx="64246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sp>
        <p:nvSpPr>
          <p:cNvPr id="40970" name="Text Box 7"/>
          <p:cNvSpPr txBox="1">
            <a:spLocks noChangeArrowheads="1"/>
          </p:cNvSpPr>
          <p:nvPr/>
        </p:nvSpPr>
        <p:spPr bwMode="auto">
          <a:xfrm>
            <a:off x="58738" y="5589588"/>
            <a:ext cx="3140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Triangle Singularity (TS)</a:t>
            </a:r>
          </a:p>
        </p:txBody>
      </p:sp>
      <p:sp>
        <p:nvSpPr>
          <p:cNvPr id="40971" name="Text Box 8"/>
          <p:cNvSpPr txBox="1">
            <a:spLocks noChangeArrowheads="1"/>
          </p:cNvSpPr>
          <p:nvPr/>
        </p:nvSpPr>
        <p:spPr bwMode="auto">
          <a:xfrm>
            <a:off x="3924300" y="5445125"/>
            <a:ext cx="1673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a</a:t>
            </a:r>
            <a:r>
              <a:rPr lang="en-US" altLang="zh-CN" baseline="-25000"/>
              <a:t>0</a:t>
            </a:r>
            <a:r>
              <a:rPr lang="en-US" altLang="zh-CN"/>
              <a:t>—f</a:t>
            </a:r>
            <a:r>
              <a:rPr lang="en-US" altLang="zh-CN" baseline="-25000"/>
              <a:t>0 </a:t>
            </a:r>
            <a:r>
              <a:rPr lang="en-US" altLang="zh-CN"/>
              <a:t>mixing</a:t>
            </a:r>
          </a:p>
        </p:txBody>
      </p:sp>
      <p:sp>
        <p:nvSpPr>
          <p:cNvPr id="40972" name="Text Box 9"/>
          <p:cNvSpPr txBox="1">
            <a:spLocks noChangeArrowheads="1"/>
          </p:cNvSpPr>
          <p:nvPr/>
        </p:nvSpPr>
        <p:spPr bwMode="auto">
          <a:xfrm>
            <a:off x="465138" y="5949950"/>
            <a:ext cx="4540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J.J.Wu et al, PRL 108, 081803(2012)</a:t>
            </a:r>
          </a:p>
        </p:txBody>
      </p:sp>
      <p:sp>
        <p:nvSpPr>
          <p:cNvPr id="40973" name="Text Box 10"/>
          <p:cNvSpPr txBox="1">
            <a:spLocks noChangeArrowheads="1"/>
          </p:cNvSpPr>
          <p:nvPr/>
        </p:nvSpPr>
        <p:spPr bwMode="auto">
          <a:xfrm>
            <a:off x="6345238" y="4268788"/>
            <a:ext cx="297973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/>
              <a:t>K*K pair in TS is almost </a:t>
            </a:r>
          </a:p>
          <a:p>
            <a:pPr algn="l" eaLnBrk="1" hangingPunct="1"/>
            <a:r>
              <a:rPr lang="en-US" altLang="zh-CN" sz="1800"/>
              <a:t>on-shell, together with </a:t>
            </a:r>
          </a:p>
          <a:p>
            <a:pPr algn="l" eaLnBrk="1" hangingPunct="1"/>
            <a:r>
              <a:rPr lang="en-US" altLang="zh-CN" sz="1800"/>
              <a:t>mixing explain the narrow </a:t>
            </a:r>
          </a:p>
          <a:p>
            <a:pPr algn="l" eaLnBrk="1" hangingPunct="1"/>
            <a:r>
              <a:rPr lang="en-US" altLang="zh-CN" sz="1800"/>
              <a:t>f</a:t>
            </a:r>
            <a:r>
              <a:rPr lang="en-US" altLang="zh-CN" sz="1800" baseline="-25000"/>
              <a:t>0</a:t>
            </a:r>
            <a:r>
              <a:rPr lang="en-US" altLang="zh-CN" sz="1800"/>
              <a:t>(980), and large </a:t>
            </a:r>
          </a:p>
          <a:p>
            <a:pPr algn="l" eaLnBrk="1" hangingPunct="1"/>
            <a:r>
              <a:rPr lang="en-US" altLang="zh-CN" sz="1800"/>
              <a:t>isospin violation.  </a:t>
            </a:r>
          </a:p>
        </p:txBody>
      </p:sp>
      <p:sp>
        <p:nvSpPr>
          <p:cNvPr id="40974" name="Text Box 11"/>
          <p:cNvSpPr txBox="1">
            <a:spLocks noChangeArrowheads="1"/>
          </p:cNvSpPr>
          <p:nvPr/>
        </p:nvSpPr>
        <p:spPr bwMode="auto">
          <a:xfrm>
            <a:off x="250825" y="2636838"/>
            <a:ext cx="1363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However: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266700" y="1027113"/>
            <a:ext cx="5127625" cy="2058987"/>
          </a:xfrm>
        </p:spPr>
        <p:txBody>
          <a:bodyPr/>
          <a:lstStyle/>
          <a:p>
            <a:r>
              <a:rPr lang="en-US" altLang="zh-CN" sz="24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First observed f</a:t>
            </a:r>
            <a:r>
              <a:rPr lang="en-US" altLang="zh-CN" sz="2400" b="1" baseline="-25000" smtClean="0">
                <a:solidFill>
                  <a:srgbClr val="FF0000"/>
                </a:solidFill>
                <a:latin typeface="Arial" charset="0"/>
                <a:cs typeface="Arial" charset="0"/>
              </a:rPr>
              <a:t>0</a:t>
            </a:r>
            <a:r>
              <a:rPr lang="en-US" altLang="zh-CN" sz="24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(1710) from</a:t>
            </a:r>
            <a:r>
              <a:rPr lang="en-US" altLang="zh-CN" sz="240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4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J/</a:t>
            </a:r>
            <a:r>
              <a:rPr lang="en-US" altLang="zh-CN" sz="2400" b="1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</a:t>
            </a:r>
            <a:r>
              <a:rPr lang="en-US" altLang="zh-CN" sz="24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 radiative decays to </a:t>
            </a:r>
            <a:r>
              <a:rPr kumimoji="0" lang="en-US" altLang="zh-CN" b="1" smtClean="0">
                <a:solidFill>
                  <a:srgbClr val="FF0000"/>
                </a:solidFill>
                <a:latin typeface="Symbol" pitchFamily="18" charset="2"/>
              </a:rPr>
              <a:t>hh</a:t>
            </a:r>
            <a:r>
              <a:rPr lang="en-US" altLang="zh-CN" sz="24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 by Crystal Ball in 1982. </a:t>
            </a:r>
          </a:p>
          <a:p>
            <a:r>
              <a:rPr lang="en-US" altLang="zh-CN" sz="24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LQCD predicts: </a:t>
            </a:r>
          </a:p>
          <a:p>
            <a:endParaRPr lang="zh-CN" altLang="en-US" sz="2400" smtClean="0">
              <a:latin typeface="Arial" charset="0"/>
              <a:cs typeface="Arial" charset="0"/>
            </a:endParaRPr>
          </a:p>
        </p:txBody>
      </p:sp>
      <p:sp>
        <p:nvSpPr>
          <p:cNvPr id="25603" name="Title 2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741362"/>
          </a:xfrm>
        </p:spPr>
        <p:txBody>
          <a:bodyPr/>
          <a:lstStyle/>
          <a:p>
            <a:r>
              <a:rPr lang="en-US" altLang="zh-CN" sz="3200" b="1" smtClean="0">
                <a:latin typeface="Calibri" pitchFamily="34" charset="0"/>
              </a:rPr>
              <a:t>Study of </a:t>
            </a:r>
            <a:r>
              <a:rPr kumimoji="0" lang="en-US" altLang="zh-CN" sz="3200" b="1" smtClean="0">
                <a:latin typeface="Symbol" pitchFamily="18" charset="2"/>
              </a:rPr>
              <a:t>hh</a:t>
            </a:r>
            <a:r>
              <a:rPr lang="en-US" altLang="zh-CN" sz="3200" b="1" smtClean="0">
                <a:latin typeface="Calibri" pitchFamily="34" charset="0"/>
              </a:rPr>
              <a:t> system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61E2D387-B27C-4760-8C37-276EC80A504F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41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07" name="Content Placeholder 1"/>
          <p:cNvSpPr txBox="1">
            <a:spLocks/>
          </p:cNvSpPr>
          <p:nvPr/>
        </p:nvSpPr>
        <p:spPr bwMode="auto">
          <a:xfrm>
            <a:off x="388938" y="3562350"/>
            <a:ext cx="8686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>
              <a:spcAft>
                <a:spcPts val="1800"/>
              </a:spcAft>
              <a:buFont typeface="Arial" charset="0"/>
              <a:buChar char="•"/>
            </a:pPr>
            <a:r>
              <a:rPr lang="zh-CN" altLang="en-US" sz="2400" b="1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Crystal Barrel Collaboration (2002) analyzed the three final states 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zh-CN" sz="2400" b="1" baseline="30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zh-CN" sz="2400" b="1" baseline="30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zh-CN" sz="2400" b="1" baseline="30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</a:t>
            </a:r>
            <a:r>
              <a:rPr lang="en-US" altLang="zh-CN" sz="2400" b="1" baseline="30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zh-CN" sz="2400" b="1" baseline="30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 and 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zh-CN" sz="2400" b="1" baseline="30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hh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 with K matrix formalism. Found a 2</a:t>
            </a:r>
            <a:r>
              <a:rPr lang="en-US" altLang="zh-CN" sz="2400" b="1" baseline="30000">
                <a:solidFill>
                  <a:prstClr val="black"/>
                </a:solidFill>
                <a:latin typeface="Calibri" pitchFamily="34" charset="0"/>
              </a:rPr>
              <a:t>++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 (~1870MeV), but no f</a:t>
            </a:r>
            <a:r>
              <a:rPr lang="en-US" altLang="zh-CN" sz="2400" b="1" baseline="-25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(1710).</a:t>
            </a:r>
          </a:p>
          <a:p>
            <a:pPr algn="l" defTabSz="457200" eaLnBrk="1" hangingPunct="1">
              <a:spcAft>
                <a:spcPts val="1800"/>
              </a:spcAft>
              <a:buFont typeface="Arial" charset="0"/>
              <a:buChar char="•"/>
            </a:pP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 E835 (2006): ppbar 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zh-CN" sz="2400" b="1" baseline="30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hh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 , found f</a:t>
            </a:r>
            <a:r>
              <a:rPr lang="en-US" altLang="zh-CN" sz="2400" b="1" baseline="-25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(1500) and f</a:t>
            </a:r>
            <a:r>
              <a:rPr lang="en-US" altLang="zh-CN" sz="2400" b="1" baseline="-25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(1710).</a:t>
            </a:r>
          </a:p>
          <a:p>
            <a:pPr algn="l" defTabSz="457200" eaLnBrk="1" hangingPunct="1">
              <a:spcAft>
                <a:spcPts val="1800"/>
              </a:spcAft>
              <a:buFont typeface="Arial" charset="0"/>
              <a:buChar char="•"/>
            </a:pP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 WA102 and GAMS all identified f</a:t>
            </a:r>
            <a:r>
              <a:rPr lang="en-US" altLang="zh-CN" sz="2400" b="1" baseline="-25000">
                <a:solidFill>
                  <a:prstClr val="black"/>
                </a:solidFill>
                <a:latin typeface="Calibri" pitchFamily="34" charset="0"/>
              </a:rPr>
              <a:t>0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(1710) in </a:t>
            </a:r>
            <a:r>
              <a:rPr lang="en-US" altLang="zh-CN" sz="2400" b="1">
                <a:solidFill>
                  <a:prstClr val="black"/>
                </a:solidFill>
                <a:latin typeface="Symbol" pitchFamily="18" charset="2"/>
              </a:rPr>
              <a:t>hh</a:t>
            </a:r>
            <a:r>
              <a:rPr lang="en-US" altLang="zh-CN" sz="2400" b="1">
                <a:solidFill>
                  <a:prstClr val="black"/>
                </a:solidFill>
                <a:latin typeface="Calibri" pitchFamily="34" charset="0"/>
              </a:rPr>
              <a:t> .</a:t>
            </a:r>
          </a:p>
        </p:txBody>
      </p:sp>
      <p:pic>
        <p:nvPicPr>
          <p:cNvPr id="2560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60181"/>
            <a:ext cx="3933494" cy="208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8561" y="2719388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61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2"/>
          <p:cNvSpPr>
            <a:spLocks noGrp="1"/>
          </p:cNvSpPr>
          <p:nvPr>
            <p:ph type="title"/>
          </p:nvPr>
        </p:nvSpPr>
        <p:spPr>
          <a:xfrm>
            <a:off x="266700" y="68263"/>
            <a:ext cx="8675688" cy="741362"/>
          </a:xfrm>
        </p:spPr>
        <p:txBody>
          <a:bodyPr/>
          <a:lstStyle/>
          <a:p>
            <a:r>
              <a:rPr lang="en-US" altLang="zh-CN" sz="2800" b="1" smtClean="0">
                <a:latin typeface="Calibri" pitchFamily="34" charset="0"/>
              </a:rPr>
              <a:t>Preliminary PWA results of J/ψ</a:t>
            </a:r>
            <a:r>
              <a:rPr lang="en-US" altLang="zh-CN" sz="2800" b="1" smtClean="0"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800" b="1" smtClean="0">
                <a:latin typeface="Calibri" pitchFamily="34" charset="0"/>
              </a:rPr>
              <a:t>γηη @BESIII</a:t>
            </a: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D5A5D2CC-7A41-4C6F-8893-07DF18B599ED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42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663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350" y="809625"/>
            <a:ext cx="668496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" y="2279650"/>
            <a:ext cx="4965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5232400" y="2894013"/>
            <a:ext cx="39116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>
              <a:spcAft>
                <a:spcPts val="2400"/>
              </a:spcAft>
              <a:buFont typeface="Arial" charset="0"/>
              <a:buChar char="•"/>
            </a:pPr>
            <a:r>
              <a:rPr lang="zh-CN" altLang="en-US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zh-CN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altLang="zh-CN" sz="2600" b="1" baseline="-25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</a:t>
            </a:r>
            <a:r>
              <a:rPr lang="en-US" altLang="zh-CN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(1710) and f</a:t>
            </a:r>
            <a:r>
              <a:rPr lang="en-US" altLang="zh-CN" sz="2600" b="1" baseline="-25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</a:t>
            </a:r>
            <a:r>
              <a:rPr lang="en-US" altLang="zh-CN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(2100) are dominant scalars.</a:t>
            </a:r>
          </a:p>
          <a:p>
            <a:pPr algn="l" defTabSz="457200"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zh-CN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altLang="zh-CN" sz="2600" b="1" baseline="-25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</a:t>
            </a:r>
            <a:r>
              <a:rPr lang="en-US" altLang="zh-CN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(1500) exists (8.2</a:t>
            </a:r>
            <a:r>
              <a:rPr lang="el-GR" altLang="zh-CN" sz="2800" b="1">
                <a:solidFill>
                  <a:prstClr val="black"/>
                </a:solidFill>
                <a:cs typeface="Arial" charset="0"/>
              </a:rPr>
              <a:t>σ</a:t>
            </a:r>
            <a:r>
              <a:rPr lang="en-US" altLang="zh-CN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).</a:t>
            </a:r>
          </a:p>
          <a:p>
            <a:pPr algn="l" defTabSz="457200"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zh-CN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altLang="zh-CN" sz="2600" b="1" baseline="-25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altLang="zh-CN" sz="2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’(1525) is the dominant tensor.</a:t>
            </a:r>
          </a:p>
        </p:txBody>
      </p:sp>
      <p:sp>
        <p:nvSpPr>
          <p:cNvPr id="10" name="Rectangle 9"/>
          <p:cNvSpPr/>
          <p:nvPr/>
        </p:nvSpPr>
        <p:spPr>
          <a:xfrm rot="18367749">
            <a:off x="1346584" y="2307559"/>
            <a:ext cx="4461809" cy="1015663"/>
          </a:xfrm>
          <a:prstGeom prst="rect">
            <a:avLst/>
          </a:prstGeom>
          <a:noFill/>
          <a:scene3d>
            <a:camera prst="orthographicFront">
              <a:rot lat="0" lon="2700000" rev="0"/>
            </a:camera>
            <a:lightRig rig="threePt" dir="t"/>
          </a:scene3d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-84" charset="0"/>
                <a:ea typeface="ＭＳ Ｐゴシック" pitchFamily="-84" charset="-128"/>
              </a:rPr>
              <a:t>Preliminary</a:t>
            </a:r>
            <a:endParaRPr lang="en-US" sz="60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Arial" pitchFamily="-8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8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037" y="850242"/>
            <a:ext cx="6753225" cy="301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268288" y="68263"/>
            <a:ext cx="8472487" cy="741362"/>
          </a:xfrm>
        </p:spPr>
        <p:txBody>
          <a:bodyPr/>
          <a:lstStyle/>
          <a:p>
            <a:pPr algn="l"/>
            <a:r>
              <a:rPr lang="zh-CN" altLang="en-US" dirty="0" smtClean="0">
                <a:latin typeface="Calibri" pitchFamily="34" charset="0"/>
              </a:rPr>
              <a:t>     </a:t>
            </a:r>
            <a:r>
              <a:rPr lang="en-US" altLang="zh-CN" sz="2800" b="1" dirty="0" err="1" smtClean="0">
                <a:latin typeface="Calibri" pitchFamily="34" charset="0"/>
              </a:rPr>
              <a:t>M</a:t>
            </a:r>
            <a:r>
              <a:rPr lang="en-US" altLang="zh-CN" sz="2800" b="1" baseline="-25000" dirty="0" err="1" smtClean="0">
                <a:latin typeface="Calibri" pitchFamily="34" charset="0"/>
              </a:rPr>
              <a:t>ωΦ</a:t>
            </a:r>
            <a:r>
              <a:rPr lang="en-US" altLang="zh-CN" sz="2800" b="1" dirty="0" smtClean="0">
                <a:latin typeface="Calibri" pitchFamily="34" charset="0"/>
              </a:rPr>
              <a:t> threshold enhancement in J/</a:t>
            </a:r>
            <a:r>
              <a:rPr lang="en-US" altLang="zh-CN" sz="2800" b="1" dirty="0" err="1" smtClean="0">
                <a:latin typeface="Calibri" pitchFamily="34" charset="0"/>
              </a:rPr>
              <a:t>ψ</a:t>
            </a:r>
            <a:r>
              <a:rPr lang="en-US" altLang="zh-CN" sz="2800" b="1" dirty="0" err="1" smtClean="0"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800" b="1" dirty="0" err="1" smtClean="0">
                <a:latin typeface="Calibri" pitchFamily="34" charset="0"/>
              </a:rPr>
              <a:t>γω</a:t>
            </a:r>
            <a:r>
              <a:rPr lang="el-GR" altLang="zh-CN" sz="2800" b="1" dirty="0" smtClean="0">
                <a:latin typeface="Calibri" pitchFamily="34" charset="0"/>
              </a:rPr>
              <a:t>φ</a:t>
            </a:r>
            <a:r>
              <a:rPr lang="en-US" altLang="zh-CN" dirty="0" smtClean="0">
                <a:latin typeface="Calibri" pitchFamily="34" charset="0"/>
              </a:rPr>
              <a:t> </a:t>
            </a: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7B0BDD0D-BB65-4486-AA8C-06A632909D65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43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76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325" y="3960813"/>
            <a:ext cx="32019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3762375" y="3567216"/>
            <a:ext cx="2598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1800" dirty="0">
                <a:solidFill>
                  <a:srgbClr val="FF0000"/>
                </a:solidFill>
              </a:rPr>
              <a:t>PRL 96(2006) 162002</a:t>
            </a: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4408488" y="3865563"/>
            <a:ext cx="2320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400">
                <a:solidFill>
                  <a:prstClr val="black"/>
                </a:solidFill>
              </a:rPr>
              <a:t>For X(1810):</a:t>
            </a:r>
          </a:p>
        </p:txBody>
      </p:sp>
      <p:pic>
        <p:nvPicPr>
          <p:cNvPr id="2765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313238"/>
            <a:ext cx="326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TextBox 11"/>
          <p:cNvSpPr txBox="1">
            <a:spLocks noChangeArrowheads="1"/>
          </p:cNvSpPr>
          <p:nvPr/>
        </p:nvSpPr>
        <p:spPr bwMode="auto">
          <a:xfrm>
            <a:off x="4451350" y="5297488"/>
            <a:ext cx="4289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200">
                <a:solidFill>
                  <a:srgbClr val="0000FF"/>
                </a:solidFill>
              </a:rPr>
              <a:t>J</a:t>
            </a:r>
            <a:r>
              <a:rPr lang="en-US" altLang="zh-CN" sz="2200" baseline="30000">
                <a:solidFill>
                  <a:srgbClr val="0000FF"/>
                </a:solidFill>
              </a:rPr>
              <a:t>pc</a:t>
            </a:r>
            <a:r>
              <a:rPr lang="en-US" altLang="zh-CN" sz="2200">
                <a:solidFill>
                  <a:srgbClr val="0000FF"/>
                </a:solidFill>
              </a:rPr>
              <a:t> favors 0</a:t>
            </a:r>
            <a:r>
              <a:rPr lang="en-US" altLang="zh-CN" sz="2200" baseline="30000">
                <a:solidFill>
                  <a:srgbClr val="0000FF"/>
                </a:solidFill>
              </a:rPr>
              <a:t>++</a:t>
            </a:r>
            <a:r>
              <a:rPr lang="en-US" altLang="zh-CN" sz="2200">
                <a:solidFill>
                  <a:srgbClr val="0000FF"/>
                </a:solidFill>
              </a:rPr>
              <a:t> over 0</a:t>
            </a:r>
            <a:r>
              <a:rPr lang="en-US" altLang="zh-CN" sz="2200" baseline="30000">
                <a:solidFill>
                  <a:srgbClr val="0000FF"/>
                </a:solidFill>
              </a:rPr>
              <a:t>-+</a:t>
            </a:r>
            <a:r>
              <a:rPr lang="en-US" altLang="zh-CN" sz="2200">
                <a:solidFill>
                  <a:srgbClr val="0000FF"/>
                </a:solidFill>
              </a:rPr>
              <a:t> and 2</a:t>
            </a:r>
            <a:r>
              <a:rPr lang="en-US" altLang="zh-CN" sz="2200" baseline="30000">
                <a:solidFill>
                  <a:srgbClr val="0000FF"/>
                </a:solidFill>
              </a:rPr>
              <a:t>++</a:t>
            </a:r>
          </a:p>
        </p:txBody>
      </p:sp>
      <p:sp>
        <p:nvSpPr>
          <p:cNvPr id="27660" name="Rectangle 17"/>
          <p:cNvSpPr>
            <a:spLocks noChangeArrowheads="1"/>
          </p:cNvSpPr>
          <p:nvPr/>
        </p:nvSpPr>
        <p:spPr bwMode="auto">
          <a:xfrm>
            <a:off x="3576638" y="1176809"/>
            <a:ext cx="790575" cy="3079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457200">
              <a:spcBef>
                <a:spcPct val="50000"/>
              </a:spcBef>
            </a:pPr>
            <a:r>
              <a:rPr lang="en-US" altLang="zh-CN" sz="1400" i="1" dirty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BESII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91503" y="1196752"/>
            <a:ext cx="3768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CN" sz="1200" dirty="0" smtClean="0"/>
          </a:p>
        </p:txBody>
      </p:sp>
    </p:spTree>
    <p:extLst>
      <p:ext uri="{BB962C8B-B14F-4D97-AF65-F5344CB8AC3E}">
        <p14:creationId xmlns:p14="http://schemas.microsoft.com/office/powerpoint/2010/main" xmlns="" val="2890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88900" y="68263"/>
            <a:ext cx="8915400" cy="741362"/>
          </a:xfrm>
        </p:spPr>
        <p:txBody>
          <a:bodyPr/>
          <a:lstStyle/>
          <a:p>
            <a:r>
              <a:rPr lang="en-US" altLang="zh-CN" sz="2800" b="1" dirty="0" smtClean="0">
                <a:latin typeface="Calibri" pitchFamily="34" charset="0"/>
              </a:rPr>
              <a:t>Preliminary PWA results of J/</a:t>
            </a:r>
            <a:r>
              <a:rPr lang="en-US" altLang="zh-CN" sz="2800" b="1" dirty="0" err="1" smtClean="0">
                <a:latin typeface="Calibri" pitchFamily="34" charset="0"/>
              </a:rPr>
              <a:t>ψ</a:t>
            </a:r>
            <a:r>
              <a:rPr lang="en-US" altLang="zh-CN" sz="2800" b="1" dirty="0" err="1" smtClean="0"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800" b="1" dirty="0" err="1" smtClean="0">
                <a:latin typeface="Calibri" pitchFamily="34" charset="0"/>
              </a:rPr>
              <a:t>γω</a:t>
            </a:r>
            <a:r>
              <a:rPr lang="el-GR" altLang="zh-CN" sz="2800" b="1" dirty="0" smtClean="0">
                <a:latin typeface="Calibri" pitchFamily="34" charset="0"/>
              </a:rPr>
              <a:t>φ</a:t>
            </a:r>
            <a:r>
              <a:rPr lang="en-US" altLang="zh-CN" sz="2800" b="1" dirty="0" smtClean="0">
                <a:latin typeface="Calibri" pitchFamily="34" charset="0"/>
              </a:rPr>
              <a:t> @BESIII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2F9A4F5-16ED-444C-812B-0C45C37FFCDA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44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867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238" y="809625"/>
            <a:ext cx="74564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09875"/>
            <a:ext cx="66040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777875" y="5516563"/>
            <a:ext cx="7689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defTabSz="457200" eaLnBrk="1" hangingPunct="1"/>
            <a:r>
              <a:rPr lang="en-US" altLang="zh-CN" sz="2600" b="1">
                <a:solidFill>
                  <a:srgbClr val="0000FF"/>
                </a:solidFill>
                <a:cs typeface="Arial" charset="0"/>
              </a:rPr>
              <a:t>Is X(1810) the f0(1710)/f0(1790) or new state?</a:t>
            </a:r>
            <a:endParaRPr lang="en-US" altLang="zh-CN" sz="260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6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56E8D-42BD-4BE2-93F3-43ABAC24E829}" type="slidenum">
              <a:rPr lang="en-US" altLang="zh-CN"/>
              <a:pPr>
                <a:defRPr/>
              </a:pPr>
              <a:t>45</a:t>
            </a:fld>
            <a:endParaRPr lang="en-US" altLang="zh-CN"/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gray">
          <a:xfrm>
            <a:off x="636588" y="464820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r>
              <a:rPr lang="en-US" altLang="zh-CN" u="none">
                <a:solidFill>
                  <a:schemeClr val="bg1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gray">
          <a:xfrm>
            <a:off x="685800" y="27432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r>
              <a:rPr lang="en-US" altLang="zh-CN" u="none">
                <a:solidFill>
                  <a:schemeClr val="bg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gray">
          <a:xfrm>
            <a:off x="685800" y="563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r>
              <a:rPr lang="en-US" altLang="zh-CN" u="none">
                <a:solidFill>
                  <a:schemeClr val="bg1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gray">
          <a:xfrm>
            <a:off x="685800" y="4038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r>
              <a:rPr lang="en-US" altLang="zh-CN" u="none">
                <a:solidFill>
                  <a:schemeClr val="bg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gray">
          <a:xfrm>
            <a:off x="1600200" y="50292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r>
              <a:rPr lang="en-US" altLang="zh-CN" u="none">
                <a:solidFill>
                  <a:schemeClr val="bg1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48136" name="Text Box 7"/>
          <p:cNvSpPr txBox="1">
            <a:spLocks noChangeArrowheads="1"/>
          </p:cNvSpPr>
          <p:nvPr/>
        </p:nvSpPr>
        <p:spPr bwMode="gray">
          <a:xfrm>
            <a:off x="636588" y="182880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C1072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r>
              <a:rPr lang="en-US" altLang="zh-CN" u="none">
                <a:solidFill>
                  <a:schemeClr val="bg1"/>
                </a:solidFill>
                <a:latin typeface="Arial" pitchFamily="34" charset="0"/>
              </a:rPr>
              <a:t>1</a:t>
            </a:r>
          </a:p>
        </p:txBody>
      </p:sp>
      <p:pic>
        <p:nvPicPr>
          <p:cNvPr id="481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05" y="3843076"/>
            <a:ext cx="9023606" cy="602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0149" y="-27384"/>
            <a:ext cx="9169400" cy="1008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</a:rPr>
              <a:t>       Observation of two N* baryons  in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</a:t>
            </a:r>
            <a:r>
              <a:rPr lang="el-GR" altLang="zh-CN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π</a:t>
            </a:r>
            <a:r>
              <a:rPr lang="en-US" altLang="zh-CN" sz="2400" baseline="300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0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PS"/>
              </a:rPr>
              <a:t>p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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PS"/>
              </a:rPr>
              <a:t>p decay</a:t>
            </a:r>
          </a:p>
          <a:p>
            <a:pPr marL="0" indent="0" eaLnBrk="1" hangingPunct="1"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PS"/>
              </a:rPr>
              <a:t>                                       arXiv:1207.0223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5641" y="1112837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dirty="0" smtClean="0">
                <a:latin typeface="Comic Sans MS" pitchFamily="66" charset="0"/>
                <a:ea typeface="仿宋_GB2312" pitchFamily="49" charset="-122"/>
              </a:rPr>
              <a:t>Non-relativistic quark model is successful in interpreting of the excited baryons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Predicted more excited stated (“missing resonance problem”)</a:t>
            </a:r>
          </a:p>
          <a:p>
            <a:r>
              <a:rPr lang="en-US" altLang="zh-CN" sz="2400" dirty="0" smtClean="0">
                <a:latin typeface="Comic Sans MS" pitchFamily="66" charset="0"/>
              </a:rPr>
              <a:t>J</a:t>
            </a:r>
            <a:r>
              <a:rPr lang="en-GB" altLang="zh-CN" sz="2400" dirty="0">
                <a:latin typeface="Comic Sans MS" pitchFamily="66" charset="0"/>
              </a:rPr>
              <a:t>/</a:t>
            </a:r>
            <a:r>
              <a:rPr lang="en-GB" altLang="zh-CN" sz="2400" dirty="0" smtClean="0">
                <a:latin typeface="Comic Sans MS" pitchFamily="66" charset="0"/>
                <a:sym typeface="Symbol" pitchFamily="18" charset="2"/>
              </a:rPr>
              <a:t></a:t>
            </a:r>
            <a:r>
              <a:rPr lang="en-US" altLang="zh-CN" sz="2400" dirty="0" smtClean="0">
                <a:latin typeface="Comic Sans MS" pitchFamily="66" charset="0"/>
                <a:sym typeface="Symbol" pitchFamily="18" charset="2"/>
              </a:rPr>
              <a:t> (</a:t>
            </a:r>
            <a:r>
              <a:rPr lang="en-GB" altLang="zh-CN" sz="2400" dirty="0" smtClean="0">
                <a:latin typeface="Comic Sans MS" pitchFamily="66" charset="0"/>
                <a:sym typeface="Symbol" pitchFamily="18" charset="2"/>
              </a:rPr>
              <a:t>’</a:t>
            </a:r>
            <a:r>
              <a:rPr lang="en-GB" altLang="zh-CN" sz="2400" dirty="0" smtClean="0">
                <a:latin typeface="Comic Sans MS" pitchFamily="66" charset="0"/>
              </a:rPr>
              <a:t>) decays offers an window to search for the missing resonance   </a:t>
            </a:r>
            <a:endParaRPr lang="en-US" altLang="zh-CN" sz="2400" dirty="0" smtClean="0">
              <a:solidFill>
                <a:srgbClr val="FF0000"/>
              </a:solidFill>
              <a:latin typeface="Comic Sans MS" pitchFamily="66" charset="0"/>
              <a:ea typeface="仿宋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244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36294-5006-4E21-A043-4D1B4F1D040C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581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54864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98600"/>
            <a:ext cx="5181600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椭圆 3"/>
          <p:cNvSpPr>
            <a:spLocks noChangeArrowheads="1"/>
          </p:cNvSpPr>
          <p:nvPr/>
        </p:nvSpPr>
        <p:spPr bwMode="auto">
          <a:xfrm>
            <a:off x="3810000" y="2971800"/>
            <a:ext cx="914400" cy="457200"/>
          </a:xfrm>
          <a:prstGeom prst="ellipse">
            <a:avLst/>
          </a:prstGeom>
          <a:noFill/>
          <a:ln w="15875" algn="ctr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9160" name="椭圆 7"/>
          <p:cNvSpPr>
            <a:spLocks noChangeArrowheads="1"/>
          </p:cNvSpPr>
          <p:nvPr/>
        </p:nvSpPr>
        <p:spPr bwMode="auto">
          <a:xfrm>
            <a:off x="3733800" y="5638800"/>
            <a:ext cx="914400" cy="457200"/>
          </a:xfrm>
          <a:prstGeom prst="ellipse">
            <a:avLst/>
          </a:prstGeom>
          <a:noFill/>
          <a:ln w="15875" algn="ctr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9161" name="矩形 8"/>
          <p:cNvSpPr>
            <a:spLocks noChangeArrowheads="1"/>
          </p:cNvSpPr>
          <p:nvPr/>
        </p:nvSpPr>
        <p:spPr bwMode="auto">
          <a:xfrm>
            <a:off x="1676400" y="3551238"/>
            <a:ext cx="746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SzPct val="70000"/>
            </a:pPr>
            <a:r>
              <a:rPr lang="en-US" altLang="zh-CN" u="none">
                <a:sym typeface="Symbol" pitchFamily="18" charset="2"/>
              </a:rPr>
              <a:t>Two new baryonic excited states are observed !</a:t>
            </a:r>
            <a:endParaRPr lang="en-US" altLang="zh-CN" u="none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0149" y="-27384"/>
            <a:ext cx="9169400" cy="533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</a:rPr>
              <a:t>                         PWA results on N* baryons in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</a:t>
            </a:r>
            <a:r>
              <a:rPr lang="el-GR" altLang="zh-CN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π</a:t>
            </a:r>
            <a:r>
              <a:rPr lang="en-US" altLang="zh-CN" sz="2400" baseline="300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0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PS"/>
              </a:rPr>
              <a:t>p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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PS"/>
              </a:rPr>
              <a:t>p </a:t>
            </a:r>
          </a:p>
        </p:txBody>
      </p:sp>
    </p:spTree>
    <p:extLst>
      <p:ext uri="{BB962C8B-B14F-4D97-AF65-F5344CB8AC3E}">
        <p14:creationId xmlns:p14="http://schemas.microsoft.com/office/powerpoint/2010/main" xmlns="" val="1867838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E13A0-0439-491C-82FA-9D3120429E44}" type="slidenum">
              <a:rPr lang="en-US" altLang="zh-CN"/>
              <a:pPr>
                <a:defRPr/>
              </a:pPr>
              <a:t>47</a:t>
            </a:fld>
            <a:endParaRPr lang="en-US" altLang="zh-CN"/>
          </a:p>
        </p:txBody>
      </p:sp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81300"/>
            <a:ext cx="345598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69400" cy="533400"/>
          </a:xfrm>
          <a:solidFill>
            <a:srgbClr val="FFFF00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</a:rPr>
              <a:t>Preliminary results on N* baryon in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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PS"/>
              </a:rPr>
              <a:t>p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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  <a:sym typeface="SymbolPS"/>
              </a:rPr>
              <a:t>p decay</a:t>
            </a:r>
          </a:p>
        </p:txBody>
      </p:sp>
      <p:graphicFrame>
        <p:nvGraphicFramePr>
          <p:cNvPr id="23557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6732588" y="5734050"/>
          <a:ext cx="1655762" cy="425450"/>
        </p:xfrm>
        <a:graphic>
          <a:graphicData uri="http://schemas.openxmlformats.org/presentationml/2006/ole">
            <p:oleObj spid="_x0000_s96384" name="Equation" r:id="rId4" imgW="939392" imgH="241195" progId="Equation.3">
              <p:embed/>
            </p:oleObj>
          </a:graphicData>
        </a:graphic>
      </p:graphicFrame>
      <p:graphicFrame>
        <p:nvGraphicFramePr>
          <p:cNvPr id="23558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948488" y="4724400"/>
          <a:ext cx="1727200" cy="461963"/>
        </p:xfrm>
        <a:graphic>
          <a:graphicData uri="http://schemas.openxmlformats.org/presentationml/2006/ole">
            <p:oleObj spid="_x0000_s96385" name="Equation" r:id="rId5" imgW="901309" imgH="241195" progId="Equation.3">
              <p:embed/>
            </p:oleObj>
          </a:graphicData>
        </a:graphic>
      </p:graphicFrame>
      <p:pic>
        <p:nvPicPr>
          <p:cNvPr id="23559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9688" y="692150"/>
            <a:ext cx="33131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925" y="765175"/>
            <a:ext cx="35274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36004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179388" y="5445125"/>
            <a:ext cx="392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0000"/>
                </a:solidFill>
              </a:rPr>
              <a:t>Br(</a:t>
            </a:r>
            <a:r>
              <a:rPr lang="en-US" altLang="zh-CN">
                <a:solidFill>
                  <a:srgbClr val="000000"/>
                </a:solidFill>
                <a:sym typeface="Symbol" pitchFamily="18" charset="2"/>
              </a:rPr>
              <a:t></a:t>
            </a:r>
            <a:r>
              <a:rPr lang="en-US" altLang="zh-CN">
                <a:solidFill>
                  <a:srgbClr val="000000"/>
                </a:solidFill>
              </a:rPr>
              <a:t>'</a:t>
            </a:r>
            <a:r>
              <a:rPr lang="en-US" altLang="zh-CN">
                <a:solidFill>
                  <a:srgbClr val="000000"/>
                </a:solidFill>
                <a:sym typeface="Symbol" pitchFamily="18" charset="2"/>
              </a:rPr>
              <a:t>pp)=</a:t>
            </a:r>
            <a:r>
              <a:rPr lang="en-US" altLang="zh-CN">
                <a:solidFill>
                  <a:srgbClr val="000000"/>
                </a:solidFill>
              </a:rPr>
              <a:t>(6.6</a:t>
            </a:r>
            <a:r>
              <a:rPr lang="en-US" altLang="zh-CN">
                <a:solidFill>
                  <a:srgbClr val="000000"/>
                </a:solidFill>
                <a:sym typeface="Symbol" pitchFamily="18" charset="2"/>
              </a:rPr>
              <a:t>0.20.6</a:t>
            </a:r>
            <a:r>
              <a:rPr lang="en-US" altLang="zh-CN">
                <a:solidFill>
                  <a:srgbClr val="000000"/>
                </a:solidFill>
              </a:rPr>
              <a:t>)</a:t>
            </a:r>
            <a:r>
              <a:rPr lang="en-US" altLang="zh-CN">
                <a:solidFill>
                  <a:srgbClr val="000000"/>
                </a:solidFill>
                <a:sym typeface="Symbol" pitchFamily="18" charset="2"/>
              </a:rPr>
              <a:t>10</a:t>
            </a:r>
            <a:r>
              <a:rPr lang="en-US" altLang="zh-CN" baseline="30000">
                <a:solidFill>
                  <a:srgbClr val="000000"/>
                </a:solidFill>
                <a:sym typeface="SymbolPS"/>
              </a:rPr>
              <a:t></a:t>
            </a:r>
            <a:r>
              <a:rPr lang="en-US" altLang="zh-CN" baseline="30000">
                <a:solidFill>
                  <a:srgbClr val="000000"/>
                </a:solidFill>
                <a:sym typeface="Symbol" pitchFamily="18" charset="2"/>
              </a:rPr>
              <a:t>5</a:t>
            </a:r>
          </a:p>
        </p:txBody>
      </p:sp>
      <p:sp>
        <p:nvSpPr>
          <p:cNvPr id="23563" name="Rectangle 10"/>
          <p:cNvSpPr>
            <a:spLocks noChangeArrowheads="1"/>
          </p:cNvSpPr>
          <p:nvPr/>
        </p:nvSpPr>
        <p:spPr bwMode="auto">
          <a:xfrm>
            <a:off x="4211638" y="5445125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CN" sz="1800">
                <a:solidFill>
                  <a:srgbClr val="000000"/>
                </a:solidFill>
              </a:rPr>
              <a:t>Br(</a:t>
            </a:r>
            <a:r>
              <a:rPr lang="en-US" altLang="zh-CN" sz="1800">
                <a:solidFill>
                  <a:srgbClr val="000000"/>
                </a:solidFill>
                <a:sym typeface="Symbol" pitchFamily="18" charset="2"/>
              </a:rPr>
              <a:t></a:t>
            </a:r>
            <a:r>
              <a:rPr lang="en-US" altLang="zh-CN" sz="1800">
                <a:solidFill>
                  <a:srgbClr val="000000"/>
                </a:solidFill>
              </a:rPr>
              <a:t>'</a:t>
            </a:r>
            <a:r>
              <a:rPr lang="en-US" altLang="zh-CN" sz="1800">
                <a:solidFill>
                  <a:srgbClr val="000000"/>
                </a:solidFill>
                <a:sym typeface="Symbol" pitchFamily="18" charset="2"/>
              </a:rPr>
              <a:t>N(1535)p</a:t>
            </a:r>
            <a:r>
              <a:rPr lang="en-US" altLang="zh-CN" sz="1800">
                <a:solidFill>
                  <a:srgbClr val="000000"/>
                </a:solidFill>
              </a:rPr>
              <a:t>)</a:t>
            </a:r>
            <a:r>
              <a:rPr lang="en-US" altLang="zh-CN" sz="1800">
                <a:solidFill>
                  <a:srgbClr val="000000"/>
                </a:solidFill>
                <a:sym typeface="Symbol" pitchFamily="18" charset="2"/>
              </a:rPr>
              <a:t>Br(N(1535)p+c.c.) </a:t>
            </a:r>
          </a:p>
        </p:txBody>
      </p:sp>
      <p:sp>
        <p:nvSpPr>
          <p:cNvPr id="23564" name="Rectangle 11"/>
          <p:cNvSpPr>
            <a:spLocks noChangeArrowheads="1"/>
          </p:cNvSpPr>
          <p:nvPr/>
        </p:nvSpPr>
        <p:spPr bwMode="auto">
          <a:xfrm>
            <a:off x="252413" y="5876925"/>
            <a:ext cx="3116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PDG2010:  (6.0</a:t>
            </a:r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1.2)10</a:t>
            </a:r>
            <a:r>
              <a:rPr lang="en-US" altLang="zh-CN" baseline="30000">
                <a:solidFill>
                  <a:srgbClr val="FF0000"/>
                </a:solidFill>
                <a:sym typeface="SymbolPS"/>
              </a:rPr>
              <a:t></a:t>
            </a:r>
            <a:r>
              <a:rPr lang="en-US" altLang="zh-CN" baseline="30000">
                <a:solidFill>
                  <a:srgbClr val="FF0000"/>
                </a:solidFill>
                <a:sym typeface="Symbol" pitchFamily="18" charset="2"/>
              </a:rPr>
              <a:t>5</a:t>
            </a:r>
          </a:p>
        </p:txBody>
      </p:sp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6359525" y="5734050"/>
            <a:ext cx="31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=</a:t>
            </a:r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1042988" y="3357563"/>
            <a:ext cx="1584325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/>
              <a:t>N(1535)</a:t>
            </a:r>
          </a:p>
        </p:txBody>
      </p:sp>
      <p:sp>
        <p:nvSpPr>
          <p:cNvPr id="23567" name="Line 14"/>
          <p:cNvSpPr>
            <a:spLocks noChangeShapeType="1"/>
          </p:cNvSpPr>
          <p:nvPr/>
        </p:nvSpPr>
        <p:spPr bwMode="auto">
          <a:xfrm flipH="1">
            <a:off x="611188" y="3789363"/>
            <a:ext cx="504825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23568" name="Text Box 15"/>
          <p:cNvSpPr txBox="1">
            <a:spLocks noChangeArrowheads="1"/>
          </p:cNvSpPr>
          <p:nvPr/>
        </p:nvSpPr>
        <p:spPr bwMode="auto">
          <a:xfrm>
            <a:off x="1311275" y="5048250"/>
            <a:ext cx="884238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M(p</a:t>
            </a:r>
            <a:r>
              <a:rPr lang="en-US" altLang="zh-CN" b="1">
                <a:solidFill>
                  <a:srgbClr val="FF0000"/>
                </a:solidFill>
                <a:sym typeface="Symbol" pitchFamily="18" charset="2"/>
              </a:rPr>
              <a:t>)</a:t>
            </a:r>
          </a:p>
        </p:txBody>
      </p:sp>
      <p:sp>
        <p:nvSpPr>
          <p:cNvPr id="23569" name="Text Box 16"/>
          <p:cNvSpPr txBox="1">
            <a:spLocks noChangeArrowheads="1"/>
          </p:cNvSpPr>
          <p:nvPr/>
        </p:nvSpPr>
        <p:spPr bwMode="auto">
          <a:xfrm>
            <a:off x="4775200" y="5013325"/>
            <a:ext cx="868363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M(p</a:t>
            </a:r>
            <a:r>
              <a:rPr lang="en-US" altLang="zh-CN" b="1">
                <a:solidFill>
                  <a:srgbClr val="FF0000"/>
                </a:solidFill>
                <a:sym typeface="Symbol" pitchFamily="18" charset="2"/>
              </a:rPr>
              <a:t>p)</a:t>
            </a:r>
          </a:p>
        </p:txBody>
      </p:sp>
      <p:sp>
        <p:nvSpPr>
          <p:cNvPr id="23570" name="Text Box 17"/>
          <p:cNvSpPr txBox="1">
            <a:spLocks noChangeArrowheads="1"/>
          </p:cNvSpPr>
          <p:nvPr/>
        </p:nvSpPr>
        <p:spPr bwMode="auto">
          <a:xfrm>
            <a:off x="2351088" y="715963"/>
            <a:ext cx="1303337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/>
              <a:t>Dalitz plot</a:t>
            </a:r>
          </a:p>
          <a:p>
            <a:pPr algn="l" eaLnBrk="1" hangingPunct="1"/>
            <a:r>
              <a:rPr lang="en-US" altLang="zh-CN" sz="1800"/>
              <a:t> data</a:t>
            </a:r>
          </a:p>
        </p:txBody>
      </p:sp>
      <p:sp>
        <p:nvSpPr>
          <p:cNvPr id="23571" name="Text Box 18"/>
          <p:cNvSpPr txBox="1">
            <a:spLocks noChangeArrowheads="1"/>
          </p:cNvSpPr>
          <p:nvPr/>
        </p:nvSpPr>
        <p:spPr bwMode="auto">
          <a:xfrm>
            <a:off x="5789613" y="692150"/>
            <a:ext cx="1303337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/>
              <a:t>Dalitz plot</a:t>
            </a:r>
          </a:p>
          <a:p>
            <a:pPr algn="l" eaLnBrk="1" hangingPunct="1"/>
            <a:r>
              <a:rPr lang="en-US" altLang="zh-CN" sz="1800"/>
              <a:t> MC fit</a:t>
            </a:r>
          </a:p>
        </p:txBody>
      </p:sp>
      <p:sp>
        <p:nvSpPr>
          <p:cNvPr id="23572" name="Text Box 19"/>
          <p:cNvSpPr txBox="1">
            <a:spLocks noChangeArrowheads="1"/>
          </p:cNvSpPr>
          <p:nvPr/>
        </p:nvSpPr>
        <p:spPr bwMode="auto">
          <a:xfrm>
            <a:off x="7308850" y="908050"/>
            <a:ext cx="1504950" cy="146526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800">
                <a:latin typeface="Arial" pitchFamily="34" charset="0"/>
              </a:rPr>
              <a:t>A full PWA is</a:t>
            </a:r>
          </a:p>
          <a:p>
            <a:pPr algn="l" eaLnBrk="1" hangingPunct="1"/>
            <a:r>
              <a:rPr lang="en-US" altLang="zh-CN" sz="1800">
                <a:latin typeface="Arial" pitchFamily="34" charset="0"/>
              </a:rPr>
              <a:t>performed.</a:t>
            </a:r>
          </a:p>
          <a:p>
            <a:pPr algn="l" eaLnBrk="1" hangingPunct="1"/>
            <a:r>
              <a:rPr lang="en-US" altLang="zh-CN" sz="1800">
                <a:latin typeface="Arial" pitchFamily="34" charset="0"/>
              </a:rPr>
              <a:t> </a:t>
            </a:r>
            <a:endParaRPr lang="en-US" altLang="zh-CN" sz="1800">
              <a:latin typeface="Arial" pitchFamily="34" charset="0"/>
              <a:sym typeface="Symbol" pitchFamily="18" charset="2"/>
            </a:endParaRPr>
          </a:p>
          <a:p>
            <a:pPr algn="l" eaLnBrk="1" hangingPunct="1"/>
            <a:r>
              <a:rPr lang="en-US" altLang="zh-CN" sz="1800">
                <a:latin typeface="Arial" pitchFamily="34" charset="0"/>
                <a:sym typeface="Symbol" pitchFamily="18" charset="2"/>
              </a:rPr>
              <a:t> Background</a:t>
            </a:r>
          </a:p>
          <a:p>
            <a:pPr algn="l" eaLnBrk="1" hangingPunct="1"/>
            <a:r>
              <a:rPr lang="en-US" altLang="zh-CN" sz="1800">
                <a:latin typeface="Arial" pitchFamily="34" charset="0"/>
                <a:sym typeface="Symbol" pitchFamily="18" charset="2"/>
              </a:rPr>
              <a:t> clean! </a:t>
            </a:r>
          </a:p>
        </p:txBody>
      </p:sp>
      <p:sp>
        <p:nvSpPr>
          <p:cNvPr id="23573" name="Text Box 20"/>
          <p:cNvSpPr txBox="1">
            <a:spLocks noChangeArrowheads="1"/>
          </p:cNvSpPr>
          <p:nvPr/>
        </p:nvSpPr>
        <p:spPr bwMode="auto">
          <a:xfrm>
            <a:off x="6732588" y="2997200"/>
            <a:ext cx="2411412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0000"/>
                </a:solidFill>
              </a:rPr>
              <a:t>N(1535) is 1/2</a:t>
            </a:r>
            <a:r>
              <a:rPr lang="en-US" altLang="zh-CN" b="1" baseline="30000">
                <a:solidFill>
                  <a:srgbClr val="FF0000"/>
                </a:solidFill>
                <a:sym typeface="SymbolPS"/>
              </a:rPr>
              <a:t></a:t>
            </a:r>
          </a:p>
        </p:txBody>
      </p:sp>
      <p:graphicFrame>
        <p:nvGraphicFramePr>
          <p:cNvPr id="23574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948488" y="4076700"/>
          <a:ext cx="1584325" cy="430213"/>
        </p:xfrm>
        <a:graphic>
          <a:graphicData uri="http://schemas.openxmlformats.org/presentationml/2006/ole">
            <p:oleObj spid="_x0000_s96386" name="Equation" r:id="rId9" imgW="888614" imgH="241195" progId="Equation.3">
              <p:embed/>
            </p:oleObj>
          </a:graphicData>
        </a:graphic>
      </p:graphicFrame>
      <p:sp>
        <p:nvSpPr>
          <p:cNvPr id="23575" name="Text Box 22"/>
          <p:cNvSpPr txBox="1">
            <a:spLocks noChangeArrowheads="1"/>
          </p:cNvSpPr>
          <p:nvPr/>
        </p:nvSpPr>
        <p:spPr bwMode="auto">
          <a:xfrm>
            <a:off x="6878638" y="3717925"/>
            <a:ext cx="862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0033CC"/>
                </a:solidFill>
              </a:rPr>
              <a:t>Mass:</a:t>
            </a:r>
          </a:p>
        </p:txBody>
      </p:sp>
      <p:sp>
        <p:nvSpPr>
          <p:cNvPr id="23576" name="Text Box 23"/>
          <p:cNvSpPr txBox="1">
            <a:spLocks noChangeArrowheads="1"/>
          </p:cNvSpPr>
          <p:nvPr/>
        </p:nvSpPr>
        <p:spPr bwMode="auto">
          <a:xfrm>
            <a:off x="6875463" y="443706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0033CC"/>
                </a:solidFill>
              </a:rPr>
              <a:t>Width:</a:t>
            </a:r>
          </a:p>
        </p:txBody>
      </p:sp>
      <p:sp>
        <p:nvSpPr>
          <p:cNvPr id="23577" name="Text Box 24"/>
          <p:cNvSpPr txBox="1">
            <a:spLocks noChangeArrowheads="1"/>
          </p:cNvSpPr>
          <p:nvPr/>
        </p:nvSpPr>
        <p:spPr bwMode="auto">
          <a:xfrm>
            <a:off x="8388350" y="4149725"/>
            <a:ext cx="78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400" b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GeV/C</a:t>
            </a:r>
            <a:r>
              <a:rPr lang="en-US" altLang="zh-CN" sz="1400" b="1" baseline="3000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</a:p>
        </p:txBody>
      </p:sp>
      <p:sp>
        <p:nvSpPr>
          <p:cNvPr id="23578" name="Text Box 25"/>
          <p:cNvSpPr txBox="1">
            <a:spLocks noChangeArrowheads="1"/>
          </p:cNvSpPr>
          <p:nvPr/>
        </p:nvSpPr>
        <p:spPr bwMode="auto">
          <a:xfrm>
            <a:off x="8569325" y="4797425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1400" b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GeV</a:t>
            </a:r>
            <a:endParaRPr lang="en-US" altLang="zh-CN" sz="1400" b="1" baseline="3000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>
            <a:off x="5292725" y="5084763"/>
            <a:ext cx="1428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0" y="692150"/>
            <a:ext cx="2351088" cy="36988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FF0000"/>
                </a:solidFill>
                <a:latin typeface="Arial" pitchFamily="34" charset="0"/>
              </a:rPr>
              <a:t>BESIII Preliminary</a:t>
            </a:r>
          </a:p>
        </p:txBody>
      </p:sp>
    </p:spTree>
    <p:extLst>
      <p:ext uri="{BB962C8B-B14F-4D97-AF65-F5344CB8AC3E}">
        <p14:creationId xmlns:p14="http://schemas.microsoft.com/office/powerpoint/2010/main" xmlns="" val="18331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357166"/>
            <a:ext cx="8534400" cy="5257800"/>
          </a:xfrm>
        </p:spPr>
        <p:txBody>
          <a:bodyPr/>
          <a:lstStyle/>
          <a:p>
            <a:pPr>
              <a:buFontTx/>
              <a:buNone/>
            </a:pPr>
            <a:endParaRPr lang="en-US" altLang="zh-CN" sz="4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US" altLang="zh-CN" sz="4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altLang="zh-CN" dirty="0" err="1" smtClean="0">
                <a:solidFill>
                  <a:srgbClr val="000066"/>
                </a:solidFill>
                <a:latin typeface="Comic Sans MS" pitchFamily="66" charset="0"/>
              </a:rPr>
              <a:t>e</a:t>
            </a:r>
            <a:r>
              <a:rPr lang="en-US" altLang="zh-CN" baseline="30000" dirty="0" err="1" smtClean="0">
                <a:solidFill>
                  <a:srgbClr val="000066"/>
                </a:solidFill>
                <a:latin typeface="Comic Sans MS" pitchFamily="66" charset="0"/>
              </a:rPr>
              <a:t>+</a:t>
            </a:r>
            <a:r>
              <a:rPr lang="en-US" altLang="zh-CN" dirty="0" err="1" smtClean="0">
                <a:solidFill>
                  <a:srgbClr val="000066"/>
                </a:solidFill>
                <a:latin typeface="Comic Sans MS" pitchFamily="66" charset="0"/>
              </a:rPr>
              <a:t>e</a:t>
            </a:r>
            <a:r>
              <a:rPr lang="en-US" altLang="zh-CN" baseline="30000" dirty="0" smtClean="0">
                <a:solidFill>
                  <a:srgbClr val="000066"/>
                </a:solidFill>
                <a:latin typeface="Comic Sans MS" pitchFamily="66" charset="0"/>
                <a:sym typeface="SymbolPS" pitchFamily="18" charset="2"/>
              </a:rPr>
              <a:t></a:t>
            </a:r>
            <a:r>
              <a:rPr lang="en-US" altLang="zh-CN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altLang="zh-CN" dirty="0" err="1" smtClean="0">
                <a:solidFill>
                  <a:srgbClr val="000066"/>
                </a:solidFill>
                <a:latin typeface="Comic Sans MS" pitchFamily="66" charset="0"/>
              </a:rPr>
              <a:t>Colliders@threshold</a:t>
            </a:r>
            <a:r>
              <a:rPr lang="en-US" altLang="zh-CN" dirty="0" smtClean="0">
                <a:solidFill>
                  <a:srgbClr val="000066"/>
                </a:solidFill>
                <a:latin typeface="Comic Sans MS" pitchFamily="66" charset="0"/>
              </a:rPr>
              <a:t>:</a:t>
            </a:r>
            <a:endParaRPr lang="en-US" altLang="zh-CN" sz="36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US" altLang="zh-CN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</a:rPr>
              <a:t>Good for charm flavor physics: </a:t>
            </a:r>
          </a:p>
          <a:p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</a:rPr>
              <a:t>   Threshold production: clean </a:t>
            </a:r>
          </a:p>
          <a:p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</a:rPr>
              <a:t>   Known initial energy and quantum numbers  </a:t>
            </a:r>
          </a:p>
          <a:p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</a:rPr>
              <a:t>   Both D and </a:t>
            </a:r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</a:t>
            </a:r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  <a:sym typeface="SymbolPS"/>
              </a:rPr>
              <a:t>D</a:t>
            </a:r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</a:rPr>
              <a:t> fully reconstructed (double tag) </a:t>
            </a:r>
          </a:p>
          <a:p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</a:rPr>
              <a:t>   Absolute measurements</a:t>
            </a:r>
          </a:p>
          <a:p>
            <a:pPr>
              <a:buFontTx/>
              <a:buNone/>
            </a:pPr>
            <a:endParaRPr lang="en-US" altLang="zh-CN" sz="2400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87215-5889-4DDA-9AAA-D0D4E2753153}" type="slidenum">
              <a:rPr lang="en-US" altLang="zh-CN"/>
              <a:pPr>
                <a:defRPr/>
              </a:pPr>
              <a:t>48</a:t>
            </a:fld>
            <a:endParaRPr lang="en-US" altLang="zh-CN"/>
          </a:p>
        </p:txBody>
      </p:sp>
      <p:pic>
        <p:nvPicPr>
          <p:cNvPr id="522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2644775"/>
            <a:ext cx="8535988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571480"/>
            <a:ext cx="8686800" cy="1143000"/>
          </a:xfrm>
        </p:spPr>
        <p:txBody>
          <a:bodyPr/>
          <a:lstStyle/>
          <a:p>
            <a:r>
              <a:rPr lang="en-US" altLang="zh-CN" sz="4000" b="1" dirty="0" smtClean="0">
                <a:latin typeface="Comic Sans MS" pitchFamily="66" charset="0"/>
              </a:rPr>
              <a:t>Charm physics at BESIII</a:t>
            </a:r>
          </a:p>
        </p:txBody>
      </p:sp>
    </p:spTree>
    <p:extLst>
      <p:ext uri="{BB962C8B-B14F-4D97-AF65-F5344CB8AC3E}">
        <p14:creationId xmlns:p14="http://schemas.microsoft.com/office/powerpoint/2010/main" xmlns="" val="42347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214686"/>
            <a:ext cx="5143536" cy="34251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785794"/>
            <a:ext cx="940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 D</a:t>
            </a:r>
            <a:r>
              <a:rPr lang="en-US" altLang="zh-CN" sz="2400" b="1" baseline="30000" dirty="0" smtClean="0">
                <a:solidFill>
                  <a:prstClr val="black"/>
                </a:solidFill>
                <a:latin typeface="Calibri"/>
                <a:ea typeface="宋体"/>
              </a:rPr>
              <a:t>+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Calibri"/>
                <a:ea typeface="宋体"/>
              </a:rPr>
              <a:t>leptonic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 decays play an important role in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 understanding  of the SM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8505472" cy="169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92880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Test LQCD calculation of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Calibri"/>
                <a:ea typeface="宋体"/>
              </a:rPr>
              <a:t>f</a:t>
            </a:r>
            <a:r>
              <a:rPr lang="en-US" altLang="zh-CN" sz="2400" b="1" baseline="-25000" dirty="0" err="1" smtClean="0">
                <a:solidFill>
                  <a:prstClr val="black"/>
                </a:solidFill>
                <a:latin typeface="Calibri"/>
                <a:ea typeface="宋体"/>
              </a:rPr>
              <a:t>D</a:t>
            </a:r>
            <a:endParaRPr lang="zh-CN" altLang="en-US" sz="2400" b="1" baseline="-250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69400" cy="809954"/>
          </a:xfrm>
          <a:solidFill>
            <a:srgbClr val="0033CC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zh-CN" sz="3600" dirty="0" smtClean="0">
                <a:solidFill>
                  <a:srgbClr val="FFFF00"/>
                </a:solidFill>
                <a:latin typeface="Comic Sans MS" pitchFamily="66" charset="0"/>
                <a:sym typeface="SymbolPS"/>
              </a:rPr>
              <a:t>D</a:t>
            </a:r>
            <a:r>
              <a:rPr lang="en-US" altLang="zh-CN" sz="3600" baseline="30000" dirty="0" smtClean="0">
                <a:solidFill>
                  <a:srgbClr val="FFFF00"/>
                </a:solidFill>
                <a:latin typeface="Comic Sans MS" pitchFamily="66" charset="0"/>
                <a:sym typeface="SymbolPS"/>
              </a:rPr>
              <a:t>+</a:t>
            </a:r>
            <a:r>
              <a:rPr lang="en-US" altLang="zh-CN" sz="3600" dirty="0" smtClean="0">
                <a:solidFill>
                  <a:srgbClr val="FFFF00"/>
                </a:solidFill>
                <a:latin typeface="宋体"/>
                <a:ea typeface="宋体"/>
                <a:sym typeface="SymbolPS"/>
              </a:rPr>
              <a:t>→</a:t>
            </a:r>
            <a:r>
              <a:rPr lang="el-GR" altLang="zh-CN" sz="3600" dirty="0" smtClean="0">
                <a:solidFill>
                  <a:srgbClr val="FFFF00"/>
                </a:solidFill>
                <a:latin typeface="Comic Sans MS"/>
                <a:ea typeface="宋体"/>
                <a:sym typeface="SymbolPS"/>
              </a:rPr>
              <a:t>μ</a:t>
            </a:r>
            <a:r>
              <a:rPr lang="en-US" altLang="zh-CN" sz="3600" baseline="30000" dirty="0" smtClean="0">
                <a:solidFill>
                  <a:srgbClr val="FFFF00"/>
                </a:solidFill>
                <a:latin typeface="Comic Sans MS"/>
                <a:ea typeface="宋体"/>
                <a:sym typeface="SymbolPS"/>
              </a:rPr>
              <a:t>+</a:t>
            </a:r>
            <a:r>
              <a:rPr lang="el-GR" altLang="zh-CN" sz="3600" dirty="0" smtClean="0">
                <a:solidFill>
                  <a:srgbClr val="FFFF00"/>
                </a:solidFill>
                <a:latin typeface="Comic Sans MS"/>
                <a:ea typeface="宋体"/>
                <a:sym typeface="SymbolPS"/>
              </a:rPr>
              <a:t>ν</a:t>
            </a:r>
            <a:endParaRPr lang="en-US" altLang="zh-CN" sz="3600" dirty="0" smtClean="0">
              <a:solidFill>
                <a:srgbClr val="FFFF00"/>
              </a:solidFill>
              <a:latin typeface="Comic Sans MS" pitchFamily="66" charset="0"/>
              <a:sym typeface="SymbolP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286124"/>
            <a:ext cx="6192688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 Precise measurement of |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Calibri"/>
                <a:ea typeface="宋体"/>
              </a:rPr>
              <a:t>V</a:t>
            </a:r>
            <a:r>
              <a:rPr lang="en-US" altLang="zh-CN" sz="2400" b="1" baseline="-25000" dirty="0" err="1" smtClean="0">
                <a:solidFill>
                  <a:prstClr val="black"/>
                </a:solidFill>
                <a:latin typeface="Calibri"/>
                <a:ea typeface="宋体"/>
              </a:rPr>
              <a:t>cd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|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</a:pPr>
            <a:endParaRPr lang="en-US" altLang="zh-CN" sz="2800" b="1" baseline="-25000" dirty="0" smtClean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857628"/>
            <a:ext cx="619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Theoretical uncertainty will be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reduced in determination of |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Calibri"/>
                <a:ea typeface="宋体"/>
              </a:rPr>
              <a:t>V</a:t>
            </a:r>
            <a:r>
              <a:rPr lang="en-US" altLang="zh-CN" sz="2400" b="1" baseline="-25000" dirty="0" err="1" smtClean="0">
                <a:solidFill>
                  <a:prstClr val="black"/>
                </a:solidFill>
                <a:latin typeface="Calibri"/>
                <a:ea typeface="宋体"/>
              </a:rPr>
              <a:t>ud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|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If FF calculations can be validated 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with charm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</a:pPr>
            <a:endParaRPr lang="en-US" altLang="zh-CN" sz="2800" b="1" dirty="0" smtClean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4572000" y="5286388"/>
            <a:ext cx="4857784" cy="15716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15016"/>
            <a:ext cx="8942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  Reduced </a:t>
            </a: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/>
              </a:rPr>
              <a:t>width of band in triangle would lead to 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precisely test </a:t>
            </a: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/>
              </a:rPr>
              <a:t>the SM, and search for new physics beyond 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the SM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3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25522240"/>
              </p:ext>
            </p:extLst>
          </p:nvPr>
        </p:nvGraphicFramePr>
        <p:xfrm>
          <a:off x="612775" y="443670"/>
          <a:ext cx="7572375" cy="4651375"/>
        </p:xfrm>
        <a:graphic>
          <a:graphicData uri="http://schemas.openxmlformats.org/presentationml/2006/ole">
            <p:oleObj spid="_x0000_s89138" name="Photo Editor 照片" r:id="rId3" imgW="6157494" imgH="4723810" progId="">
              <p:embed/>
            </p:oleObj>
          </a:graphicData>
        </a:graphic>
      </p:graphicFrame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567488" y="4005263"/>
            <a:ext cx="2576512" cy="12255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  <a:defRPr/>
            </a:pPr>
            <a:r>
              <a:rPr kumimoji="1" lang="en-US" altLang="zh-CN" dirty="0" err="1">
                <a:solidFill>
                  <a:prstClr val="black"/>
                </a:solidFill>
                <a:latin typeface="Calibri"/>
                <a:ea typeface="宋体"/>
              </a:rPr>
              <a:t>μCounter</a:t>
            </a:r>
            <a:endParaRPr kumimoji="1" lang="en-US" altLang="zh-CN" dirty="0">
              <a:solidFill>
                <a:prstClr val="black"/>
              </a:solidFill>
              <a:latin typeface="Calibri"/>
              <a:ea typeface="宋体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  8- 9 layers RPC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  <a:sym typeface="Symbol" pitchFamily="18" charset="2"/>
              </a:rPr>
              <a:t>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R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  <a:sym typeface="Symbol" pitchFamily="18" charset="2"/>
              </a:rPr>
              <a:t>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=1.4 cm~1.7 cm</a:t>
            </a:r>
            <a:r>
              <a:rPr lang="en-US" altLang="zh-CN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宋体"/>
              </a:rPr>
              <a:t> </a:t>
            </a:r>
            <a:endParaRPr kumimoji="1" lang="en-US" altLang="zh-CN" sz="2800" dirty="0">
              <a:solidFill>
                <a:srgbClr val="EEECE1"/>
              </a:solidFill>
              <a:latin typeface="Calibri"/>
              <a:ea typeface="宋体"/>
            </a:endParaRPr>
          </a:p>
        </p:txBody>
      </p:sp>
      <p:sp>
        <p:nvSpPr>
          <p:cNvPr id="9220" name="Line 5"/>
          <p:cNvSpPr>
            <a:spLocks noChangeShapeType="1"/>
          </p:cNvSpPr>
          <p:nvPr/>
        </p:nvSpPr>
        <p:spPr bwMode="auto">
          <a:xfrm flipH="1" flipV="1">
            <a:off x="4711699" y="3771900"/>
            <a:ext cx="1895475" cy="920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0" y="3771900"/>
            <a:ext cx="2484438" cy="116998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</a:pPr>
            <a:r>
              <a:rPr kumimoji="1" lang="en-US" altLang="zh-CN">
                <a:solidFill>
                  <a:prstClr val="black"/>
                </a:solidFill>
                <a:latin typeface="Calibri" pitchFamily="34" charset="0"/>
                <a:ea typeface="宋体"/>
              </a:rPr>
              <a:t>Time Of Flight (TOF)</a:t>
            </a:r>
          </a:p>
          <a:p>
            <a:pPr marL="342900" indent="-342900" algn="l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宋体"/>
                <a:sym typeface="Symbol" pitchFamily="18" charset="2"/>
              </a:rPr>
              <a:t></a:t>
            </a:r>
            <a:r>
              <a:rPr lang="en-US" altLang="zh-CN" baseline="-30000">
                <a:solidFill>
                  <a:prstClr val="black"/>
                </a:solidFill>
                <a:latin typeface="Calibri" pitchFamily="34" charset="0"/>
                <a:ea typeface="宋体"/>
              </a:rPr>
              <a:t>T 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宋体"/>
              </a:rPr>
              <a:t>:  90 ps Barrel</a:t>
            </a:r>
          </a:p>
          <a:p>
            <a:pPr marL="342900" indent="-342900" algn="l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宋体"/>
              </a:rPr>
              <a:t>       110 ps endcap</a:t>
            </a:r>
            <a:endParaRPr kumimoji="1" lang="en-US" altLang="zh-CN" sz="3200">
              <a:solidFill>
                <a:srgbClr val="EEECE1"/>
              </a:solidFill>
              <a:latin typeface="Calibri" pitchFamily="34" charset="0"/>
              <a:ea typeface="宋体"/>
            </a:endParaRPr>
          </a:p>
        </p:txBody>
      </p:sp>
      <p:sp>
        <p:nvSpPr>
          <p:cNvPr id="9222" name="Line 7"/>
          <p:cNvSpPr>
            <a:spLocks noChangeShapeType="1"/>
          </p:cNvSpPr>
          <p:nvPr/>
        </p:nvSpPr>
        <p:spPr bwMode="auto">
          <a:xfrm flipV="1">
            <a:off x="4711700" y="1778000"/>
            <a:ext cx="2324100" cy="3849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7938" y="1268413"/>
            <a:ext cx="2692400" cy="122396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</a:pPr>
            <a:r>
              <a:rPr kumimoji="1" lang="en-US" altLang="zh-CN">
                <a:solidFill>
                  <a:prstClr val="black"/>
                </a:solidFill>
                <a:latin typeface="Calibri" pitchFamily="34" charset="0"/>
                <a:ea typeface="宋体"/>
              </a:rPr>
              <a:t>Drift Chamber (MDC)</a:t>
            </a:r>
            <a:r>
              <a:rPr kumimoji="1" lang="en-US" altLang="zh-CN">
                <a:solidFill>
                  <a:srgbClr val="EEECE1"/>
                </a:solidFill>
                <a:latin typeface="Calibri" pitchFamily="34" charset="0"/>
                <a:ea typeface="宋体"/>
              </a:rPr>
              <a:t> 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</a:pP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  <a:sym typeface="Symbol" pitchFamily="18" charset="2"/>
              </a:rPr>
              <a:t>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P/P (</a:t>
            </a:r>
            <a:r>
              <a:rPr lang="en-US" altLang="zh-CN" baseline="3000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0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/</a:t>
            </a:r>
            <a:r>
              <a:rPr lang="en-US" altLang="zh-CN" baseline="-3000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0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) = 0.5%(1GeV</a:t>
            </a:r>
            <a:r>
              <a:rPr lang="zh-CN" altLang="en-US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）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</a:pPr>
            <a:r>
              <a:rPr lang="zh-CN" altLang="en-US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  <a:sym typeface="Symbol" pitchFamily="18" charset="2"/>
              </a:rPr>
              <a:t></a:t>
            </a:r>
            <a:r>
              <a:rPr lang="en-US" altLang="zh-CN" baseline="-3000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dE/dx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 (</a:t>
            </a:r>
            <a:r>
              <a:rPr lang="en-US" altLang="zh-CN" baseline="3000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0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/</a:t>
            </a:r>
            <a:r>
              <a:rPr lang="en-US" altLang="zh-CN" baseline="-3000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0</a:t>
            </a:r>
            <a:r>
              <a:rPr lang="en-US" altLang="zh-CN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) = 6%</a:t>
            </a:r>
            <a:endParaRPr kumimoji="1" lang="en-US" altLang="zh-CN" sz="2800">
              <a:solidFill>
                <a:srgbClr val="EEECE1"/>
              </a:solidFill>
              <a:latin typeface="Calibri" pitchFamily="34" charset="0"/>
              <a:ea typeface="宋体"/>
            </a:endParaRPr>
          </a:p>
        </p:txBody>
      </p:sp>
      <p:sp>
        <p:nvSpPr>
          <p:cNvPr id="9224" name="Line 9"/>
          <p:cNvSpPr>
            <a:spLocks noChangeShapeType="1"/>
          </p:cNvSpPr>
          <p:nvPr/>
        </p:nvSpPr>
        <p:spPr bwMode="auto">
          <a:xfrm>
            <a:off x="2627313" y="1773238"/>
            <a:ext cx="1368623" cy="779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25" name="Rectangle 10"/>
          <p:cNvSpPr>
            <a:spLocks noChangeArrowheads="1"/>
          </p:cNvSpPr>
          <p:nvPr/>
        </p:nvSpPr>
        <p:spPr bwMode="auto">
          <a:xfrm>
            <a:off x="2429920" y="4448969"/>
            <a:ext cx="4248150" cy="8763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</a:pPr>
            <a:r>
              <a:rPr kumimoji="1" lang="en-GB" altLang="zh-CN" dirty="0">
                <a:solidFill>
                  <a:prstClr val="black"/>
                </a:solidFill>
                <a:latin typeface="Calibri" pitchFamily="34" charset="0"/>
                <a:ea typeface="宋体"/>
              </a:rPr>
              <a:t>EMC</a:t>
            </a:r>
            <a:r>
              <a:rPr kumimoji="1" lang="zh-CN" altLang="en-GB" dirty="0">
                <a:solidFill>
                  <a:prstClr val="black"/>
                </a:solidFill>
                <a:latin typeface="Calibri" pitchFamily="34" charset="0"/>
                <a:ea typeface="宋体"/>
              </a:rPr>
              <a:t>：  </a:t>
            </a:r>
            <a:r>
              <a:rPr lang="zh-CN" altLang="en-US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  <a:sym typeface="Symbol" pitchFamily="18" charset="2"/>
              </a:rPr>
              <a:t>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E/√E(</a:t>
            </a:r>
            <a:r>
              <a:rPr lang="en-US" altLang="zh-CN" baseline="30000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0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/</a:t>
            </a:r>
            <a:r>
              <a:rPr lang="en-US" altLang="zh-CN" baseline="-30000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0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) = 2.5 % (1 </a:t>
            </a:r>
            <a:r>
              <a:rPr lang="en-US" altLang="zh-CN" dirty="0" err="1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GeV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)</a:t>
            </a:r>
          </a:p>
          <a:p>
            <a:pPr marL="342900" indent="-34290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</a:pPr>
            <a:r>
              <a:rPr lang="en-US" altLang="zh-CN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(</a:t>
            </a:r>
            <a:r>
              <a:rPr lang="en-US" altLang="zh-CN" dirty="0" err="1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CsI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  <a:ea typeface="黑体" pitchFamily="49" charset="-122"/>
                <a:cs typeface="Calibri" pitchFamily="34" charset="0"/>
              </a:rPr>
              <a:t>)       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  <a:ea typeface="宋体"/>
                <a:sym typeface="Symbol" pitchFamily="18" charset="2"/>
              </a:rPr>
              <a:t></a:t>
            </a:r>
            <a:r>
              <a:rPr lang="en-US" altLang="zh-CN" baseline="-30000" dirty="0">
                <a:solidFill>
                  <a:prstClr val="black"/>
                </a:solidFill>
                <a:latin typeface="Calibri" pitchFamily="34" charset="0"/>
                <a:ea typeface="宋体"/>
              </a:rPr>
              <a:t>z,</a:t>
            </a:r>
            <a:r>
              <a:rPr lang="en-US" altLang="zh-CN" baseline="-30000" dirty="0">
                <a:solidFill>
                  <a:prstClr val="black"/>
                </a:solidFill>
                <a:latin typeface="Calibri" pitchFamily="34" charset="0"/>
                <a:ea typeface="宋体"/>
                <a:sym typeface="Symbol" pitchFamily="18" charset="2"/>
              </a:rPr>
              <a:t>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  <a:ea typeface="宋体"/>
              </a:rPr>
              <a:t>(cm) = 0.5 - 0.7 cm/√E</a:t>
            </a:r>
            <a:endParaRPr kumimoji="1" lang="en-US" altLang="zh-CN" sz="3200" dirty="0">
              <a:solidFill>
                <a:prstClr val="black"/>
              </a:solidFill>
              <a:latin typeface="Calibri" pitchFamily="34" charset="0"/>
              <a:ea typeface="宋体"/>
            </a:endParaRPr>
          </a:p>
        </p:txBody>
      </p:sp>
      <p:sp>
        <p:nvSpPr>
          <p:cNvPr id="9226" name="Line 11"/>
          <p:cNvSpPr>
            <a:spLocks noChangeShapeType="1"/>
          </p:cNvSpPr>
          <p:nvPr/>
        </p:nvSpPr>
        <p:spPr bwMode="auto">
          <a:xfrm flipV="1">
            <a:off x="3132137" y="3289300"/>
            <a:ext cx="1323975" cy="1022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27" name="Line 12"/>
          <p:cNvSpPr>
            <a:spLocks noChangeShapeType="1"/>
          </p:cNvSpPr>
          <p:nvPr/>
        </p:nvSpPr>
        <p:spPr bwMode="auto">
          <a:xfrm flipV="1">
            <a:off x="2484437" y="3166269"/>
            <a:ext cx="1914526" cy="1008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28" name="Line 13"/>
          <p:cNvSpPr>
            <a:spLocks noChangeShapeType="1"/>
          </p:cNvSpPr>
          <p:nvPr/>
        </p:nvSpPr>
        <p:spPr bwMode="auto">
          <a:xfrm flipV="1">
            <a:off x="7721600" y="2400300"/>
            <a:ext cx="3810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29" name="Line 14"/>
          <p:cNvSpPr>
            <a:spLocks noChangeShapeType="1"/>
          </p:cNvSpPr>
          <p:nvPr/>
        </p:nvSpPr>
        <p:spPr bwMode="auto">
          <a:xfrm flipH="1">
            <a:off x="2036763" y="3140968"/>
            <a:ext cx="236220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30" name="Line 15"/>
          <p:cNvSpPr>
            <a:spLocks noChangeShapeType="1"/>
          </p:cNvSpPr>
          <p:nvPr/>
        </p:nvSpPr>
        <p:spPr bwMode="auto">
          <a:xfrm>
            <a:off x="3686175" y="3289300"/>
            <a:ext cx="10795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32" name="Rectangle 17"/>
          <p:cNvSpPr>
            <a:spLocks noChangeArrowheads="1"/>
          </p:cNvSpPr>
          <p:nvPr/>
        </p:nvSpPr>
        <p:spPr bwMode="auto">
          <a:xfrm>
            <a:off x="6804025" y="1303338"/>
            <a:ext cx="2295525" cy="6413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</a:pPr>
            <a:r>
              <a:rPr kumimoji="1" lang="en-US" altLang="zh-CN">
                <a:solidFill>
                  <a:srgbClr val="0000FF"/>
                </a:solidFill>
                <a:latin typeface="Calibri" pitchFamily="34" charset="0"/>
                <a:ea typeface="宋体"/>
              </a:rPr>
              <a:t>Super-conducting magnet (</a:t>
            </a:r>
            <a:r>
              <a:rPr lang="en-US" altLang="zh-CN">
                <a:solidFill>
                  <a:srgbClr val="0000FF"/>
                </a:solidFill>
                <a:latin typeface="Calibri" pitchFamily="34" charset="0"/>
                <a:ea typeface="宋体"/>
              </a:rPr>
              <a:t>1.0 tesla)  </a:t>
            </a:r>
            <a:r>
              <a:rPr kumimoji="1" lang="en-US" altLang="zh-CN">
                <a:solidFill>
                  <a:srgbClr val="0000FF"/>
                </a:solidFill>
                <a:latin typeface="Calibri" pitchFamily="34" charset="0"/>
                <a:ea typeface="宋体"/>
              </a:rPr>
              <a:t> </a:t>
            </a:r>
          </a:p>
        </p:txBody>
      </p:sp>
      <p:sp>
        <p:nvSpPr>
          <p:cNvPr id="9234" name="Rectangle 1026"/>
          <p:cNvSpPr>
            <a:spLocks noChangeArrowheads="1"/>
          </p:cNvSpPr>
          <p:nvPr/>
        </p:nvSpPr>
        <p:spPr bwMode="auto">
          <a:xfrm>
            <a:off x="1571278" y="171450"/>
            <a:ext cx="5237534" cy="7921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prstClr val="black"/>
                </a:solidFill>
                <a:latin typeface="Calibri" pitchFamily="34" charset="0"/>
                <a:ea typeface="宋体"/>
              </a:rPr>
              <a:t>The BESIII Detector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95306" y="-17182"/>
            <a:ext cx="224933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srgbClr val="C00000"/>
                </a:solidFill>
                <a:latin typeface="Calibri"/>
                <a:ea typeface="宋体"/>
              </a:rPr>
              <a:t>NIM</a:t>
            </a:r>
            <a:r>
              <a:rPr lang="en-US" sz="1800" dirty="0">
                <a:solidFill>
                  <a:srgbClr val="C00000"/>
                </a:solidFill>
                <a:latin typeface="Calibri"/>
                <a:ea typeface="+mn-ea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Calibri"/>
                <a:ea typeface="宋体"/>
              </a:rPr>
              <a:t>A614, 345 </a:t>
            </a:r>
            <a:r>
              <a:rPr lang="en-US" sz="1800" dirty="0">
                <a:solidFill>
                  <a:srgbClr val="C00000"/>
                </a:solidFill>
                <a:latin typeface="Calibri"/>
                <a:ea typeface="+mn-ea"/>
              </a:rPr>
              <a:t>(2010)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Content Placeholder 6"/>
          <p:cNvSpPr>
            <a:spLocks/>
          </p:cNvSpPr>
          <p:nvPr/>
        </p:nvSpPr>
        <p:spPr bwMode="auto">
          <a:xfrm>
            <a:off x="-24376" y="5322095"/>
            <a:ext cx="914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dirty="0"/>
              <a:t>Comparable capabilities to CLEO-c, plus </a:t>
            </a:r>
            <a:r>
              <a:rPr lang="en-US" altLang="zh-CN" sz="2400" dirty="0" err="1"/>
              <a:t>muon</a:t>
            </a:r>
            <a:r>
              <a:rPr lang="en-US" altLang="zh-CN" sz="2400" dirty="0"/>
              <a:t> ID</a:t>
            </a:r>
          </a:p>
          <a:p>
            <a:pPr marL="342900" indent="-342900" algn="l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dirty="0"/>
              <a:t>The big advantage: BEPCII is a </a:t>
            </a:r>
            <a:r>
              <a:rPr lang="en-US" altLang="zh-CN" sz="2400" dirty="0" smtClean="0"/>
              <a:t>double-ring </a:t>
            </a:r>
            <a:r>
              <a:rPr lang="en-US" altLang="zh-CN" sz="2400" dirty="0"/>
              <a:t>machine designed for charm</a:t>
            </a:r>
          </a:p>
          <a:p>
            <a:pPr marL="742950" lvl="1" indent="-285750" algn="l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400" dirty="0"/>
              <a:t>Design (achieved) luminosity at </a:t>
            </a:r>
            <a:r>
              <a:rPr lang="en-US" altLang="zh-CN" sz="2400" i="1" dirty="0"/>
              <a:t>ψ</a:t>
            </a:r>
            <a:r>
              <a:rPr lang="en-US" altLang="zh-CN" sz="2400" dirty="0"/>
              <a:t>(3770): 1 (0.65) x 10</a:t>
            </a:r>
            <a:r>
              <a:rPr lang="en-US" altLang="zh-CN" sz="2400" baseline="30000" dirty="0"/>
              <a:t>33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xmlns="" val="230997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宋体"/>
              </a:rPr>
              <a:t>In the system recoiling against the singly tagged D</a:t>
            </a:r>
            <a:r>
              <a:rPr lang="en-US" altLang="zh-CN" sz="2800" baseline="30000" dirty="0">
                <a:solidFill>
                  <a:prstClr val="black"/>
                </a:solidFill>
                <a:latin typeface="Calibri"/>
                <a:ea typeface="宋体"/>
              </a:rPr>
              <a:t>-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宋体"/>
              </a:rPr>
              <a:t>, BES-III selected the purely </a:t>
            </a:r>
            <a:r>
              <a:rPr lang="en-US" altLang="zh-CN" sz="2800" b="1" dirty="0" err="1">
                <a:solidFill>
                  <a:prstClr val="black"/>
                </a:solidFill>
                <a:latin typeface="Calibri"/>
                <a:ea typeface="宋体"/>
              </a:rPr>
              <a:t>leptonic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宋体"/>
              </a:rPr>
              <a:t> decay events for </a:t>
            </a:r>
            <a:r>
              <a:rPr lang="en-US" altLang="zh-CN" sz="2400" dirty="0" smtClean="0">
                <a:latin typeface="Calibri"/>
                <a:ea typeface="宋体"/>
              </a:rPr>
              <a:t>D</a:t>
            </a:r>
            <a:r>
              <a:rPr lang="en-US" altLang="zh-CN" sz="2400" baseline="30000" dirty="0" smtClean="0">
                <a:latin typeface="Calibri"/>
                <a:ea typeface="宋体"/>
              </a:rPr>
              <a:t>0</a:t>
            </a:r>
            <a:r>
              <a:rPr lang="en-US" altLang="zh-CN" sz="2400" dirty="0" smtClean="0">
                <a:latin typeface="Calibri"/>
                <a:ea typeface="宋体"/>
                <a:sym typeface="Wingdings" pitchFamily="2" charset="2"/>
              </a:rPr>
              <a:t>μ</a:t>
            </a:r>
            <a:r>
              <a:rPr lang="en-US" altLang="zh-CN" sz="2400" baseline="30000" dirty="0" smtClean="0">
                <a:latin typeface="Calibri"/>
                <a:ea typeface="宋体"/>
              </a:rPr>
              <a:t>+</a:t>
            </a:r>
            <a:r>
              <a:rPr lang="en-US" altLang="zh-CN" sz="2400" dirty="0" smtClean="0">
                <a:latin typeface="Calibri"/>
                <a:ea typeface="宋体"/>
              </a:rPr>
              <a:t> </a:t>
            </a:r>
            <a:r>
              <a:rPr lang="en-US" altLang="zh-CN" sz="2400" dirty="0" smtClean="0">
                <a:latin typeface="Symbol" pitchFamily="18" charset="2"/>
                <a:ea typeface="宋体"/>
              </a:rPr>
              <a:t>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2800" dirty="0">
              <a:solidFill>
                <a:prstClr val="black"/>
              </a:solidFill>
              <a:latin typeface="Math1" pitchFamily="2" charset="2"/>
              <a:ea typeface="宋体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338" y="1142747"/>
            <a:ext cx="385762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7088"/>
            <a:ext cx="3962400" cy="31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250" y="4283846"/>
            <a:ext cx="68294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9708301">
            <a:off x="6084168" y="5437458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宋体"/>
              </a:rPr>
              <a:t>BESIII preliminary</a:t>
            </a:r>
            <a:endParaRPr lang="zh-CN" altLang="en-US" sz="32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85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8711311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8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108520" y="228898"/>
            <a:ext cx="4259373" cy="3260591"/>
            <a:chOff x="255888" y="1139222"/>
            <a:chExt cx="4259373" cy="3260591"/>
          </a:xfrm>
        </p:grpSpPr>
        <p:grpSp>
          <p:nvGrpSpPr>
            <p:cNvPr id="25" name="组合 24"/>
            <p:cNvGrpSpPr/>
            <p:nvPr/>
          </p:nvGrpSpPr>
          <p:grpSpPr>
            <a:xfrm>
              <a:off x="371885" y="1139222"/>
              <a:ext cx="4143376" cy="3260591"/>
              <a:chOff x="251520" y="1196752"/>
              <a:chExt cx="4143375" cy="3260591"/>
            </a:xfrm>
          </p:grpSpPr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96752"/>
                <a:ext cx="4143375" cy="285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386783" y="2046039"/>
                <a:ext cx="1008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alibri"/>
                    <a:ea typeface="宋体"/>
                  </a:rPr>
                  <a:t>D</a:t>
                </a:r>
                <a:r>
                  <a:rPr lang="en-US" altLang="zh-CN" sz="2400" b="1" baseline="30000" dirty="0" smtClean="0">
                    <a:solidFill>
                      <a:prstClr val="black"/>
                    </a:solidFill>
                    <a:latin typeface="Calibri"/>
                    <a:ea typeface="宋体"/>
                  </a:rPr>
                  <a:t>0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alibri"/>
                    <a:ea typeface="宋体"/>
                  </a:rPr>
                  <a:t> tag</a:t>
                </a:r>
                <a:endParaRPr lang="zh-CN" altLang="en-US" sz="2400" b="1" baseline="30000" dirty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cxnSp>
            <p:nvCxnSpPr>
              <p:cNvPr id="21" name="直接箭头连接符 20"/>
              <p:cNvCxnSpPr/>
              <p:nvPr/>
            </p:nvCxnSpPr>
            <p:spPr>
              <a:xfrm flipH="1">
                <a:off x="1302943" y="3436181"/>
                <a:ext cx="432000" cy="288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792415" y="3580181"/>
                <a:ext cx="6840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3200" b="1" dirty="0" smtClean="0">
                    <a:solidFill>
                      <a:prstClr val="black"/>
                    </a:solidFill>
                    <a:latin typeface="Calibri"/>
                    <a:ea typeface="宋体"/>
                  </a:rPr>
                  <a:t>e</a:t>
                </a:r>
                <a:r>
                  <a:rPr lang="en-US" altLang="zh-CN" sz="3200" b="1" baseline="30000" dirty="0" smtClean="0">
                    <a:solidFill>
                      <a:prstClr val="black"/>
                    </a:solidFill>
                    <a:latin typeface="Calibri"/>
                    <a:ea typeface="宋体"/>
                  </a:rPr>
                  <a:t>+</a:t>
                </a:r>
                <a:endParaRPr lang="zh-CN" altLang="en-US" sz="3200" b="1" baseline="30000" dirty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48095" y="3872568"/>
                <a:ext cx="5760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3200" b="1" dirty="0">
                  <a:solidFill>
                    <a:prstClr val="black"/>
                  </a:solidFill>
                  <a:latin typeface="Math1" pitchFamily="2" charset="2"/>
                  <a:ea typeface="宋体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55888" y="3121402"/>
              <a:ext cx="1263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dirty="0" smtClean="0">
                  <a:solidFill>
                    <a:prstClr val="black"/>
                  </a:solidFill>
                  <a:latin typeface="Calibri"/>
                  <a:ea typeface="宋体"/>
                </a:rPr>
                <a:t>K</a:t>
              </a:r>
              <a:r>
                <a:rPr lang="en-US" altLang="zh-CN" sz="3600" baseline="30000" dirty="0" smtClean="0">
                  <a:solidFill>
                    <a:prstClr val="black"/>
                  </a:solidFill>
                  <a:latin typeface="Calibri"/>
                  <a:ea typeface="宋体"/>
                </a:rPr>
                <a:t>-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alibri"/>
                  <a:ea typeface="宋体"/>
                </a:rPr>
                <a:t>/</a:t>
              </a:r>
              <a:r>
                <a:rPr lang="el-GR" altLang="zh-CN" sz="2800" dirty="0" smtClean="0">
                  <a:solidFill>
                    <a:prstClr val="black"/>
                  </a:solidFill>
                  <a:latin typeface="Calibri"/>
                  <a:ea typeface="宋体"/>
                </a:rPr>
                <a:t>π</a:t>
              </a:r>
              <a:r>
                <a:rPr lang="en-US" altLang="zh-CN" sz="2800" baseline="30000" dirty="0" smtClean="0">
                  <a:solidFill>
                    <a:prstClr val="black"/>
                  </a:solidFill>
                  <a:latin typeface="Calibri"/>
                  <a:ea typeface="宋体"/>
                </a:rPr>
                <a:t>-</a:t>
              </a:r>
              <a:endParaRPr lang="zh-CN" altLang="en-US" sz="2800" baseline="30000" dirty="0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714620"/>
            <a:ext cx="7572556" cy="25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0"/>
            <a:ext cx="9091896" cy="769441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dirty="0">
                <a:solidFill>
                  <a:srgbClr val="FFFF00"/>
                </a:solidFill>
                <a:latin typeface="Calibri"/>
                <a:ea typeface="宋体"/>
              </a:rPr>
              <a:t>D</a:t>
            </a:r>
            <a:r>
              <a:rPr lang="en-US" altLang="zh-CN" sz="4400" baseline="30000" dirty="0">
                <a:solidFill>
                  <a:srgbClr val="FFFF00"/>
                </a:solidFill>
                <a:latin typeface="Calibri"/>
                <a:ea typeface="宋体"/>
              </a:rPr>
              <a:t>0</a:t>
            </a:r>
            <a:r>
              <a:rPr lang="en-US" altLang="zh-CN" sz="4400" dirty="0">
                <a:solidFill>
                  <a:srgbClr val="FFFF00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n-US" altLang="zh-CN" sz="4400" dirty="0">
                <a:solidFill>
                  <a:srgbClr val="FFFF00"/>
                </a:solidFill>
                <a:latin typeface="Calibri"/>
                <a:ea typeface="宋体"/>
              </a:rPr>
              <a:t>K</a:t>
            </a:r>
            <a:r>
              <a:rPr lang="en-US" altLang="zh-CN" sz="4400" baseline="30000" dirty="0">
                <a:solidFill>
                  <a:srgbClr val="FFFF00"/>
                </a:solidFill>
                <a:latin typeface="Symbol" pitchFamily="18" charset="2"/>
                <a:ea typeface="宋体"/>
              </a:rPr>
              <a:t>-</a:t>
            </a:r>
            <a:r>
              <a:rPr lang="en-US" altLang="zh-CN" sz="4400" dirty="0">
                <a:solidFill>
                  <a:srgbClr val="FFFF00"/>
                </a:solidFill>
                <a:latin typeface="Calibri"/>
                <a:ea typeface="宋体"/>
              </a:rPr>
              <a:t>/</a:t>
            </a:r>
            <a:r>
              <a:rPr lang="en-US" altLang="zh-CN" sz="4400" dirty="0">
                <a:solidFill>
                  <a:srgbClr val="FFFF00"/>
                </a:solidFill>
                <a:latin typeface="Symbol" pitchFamily="18" charset="2"/>
                <a:ea typeface="宋体"/>
              </a:rPr>
              <a:t>p</a:t>
            </a:r>
            <a:r>
              <a:rPr lang="en-US" altLang="zh-CN" sz="4400" baseline="30000" dirty="0">
                <a:solidFill>
                  <a:srgbClr val="FFFF00"/>
                </a:solidFill>
                <a:latin typeface="Symbol" pitchFamily="18" charset="2"/>
                <a:ea typeface="宋体"/>
              </a:rPr>
              <a:t>-</a:t>
            </a:r>
            <a:r>
              <a:rPr lang="en-US" altLang="zh-CN" sz="4400" dirty="0">
                <a:solidFill>
                  <a:srgbClr val="FFFF00"/>
                </a:solidFill>
                <a:latin typeface="Calibri"/>
                <a:ea typeface="宋体"/>
              </a:rPr>
              <a:t> e</a:t>
            </a:r>
            <a:r>
              <a:rPr lang="en-US" altLang="zh-CN" sz="4400" baseline="30000" dirty="0">
                <a:solidFill>
                  <a:srgbClr val="FFFF00"/>
                </a:solidFill>
                <a:latin typeface="Calibri"/>
                <a:ea typeface="宋体"/>
              </a:rPr>
              <a:t>+</a:t>
            </a:r>
            <a:r>
              <a:rPr lang="en-US" altLang="zh-CN" sz="4400" dirty="0">
                <a:solidFill>
                  <a:srgbClr val="FFFF00"/>
                </a:solidFill>
                <a:latin typeface="Calibri"/>
                <a:ea typeface="宋体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latin typeface="Symbol" pitchFamily="18" charset="2"/>
                <a:ea typeface="宋体"/>
              </a:rPr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59373" y="892478"/>
            <a:ext cx="46399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BESIII, ~2.93 fb-1 data taken at ψ(3770), ~923 pb-1 analyzed </a:t>
            </a:r>
            <a:endParaRPr lang="zh-CN" altLang="en-US" b="1" dirty="0">
              <a:solidFill>
                <a:prstClr val="black"/>
              </a:solidFill>
              <a:latin typeface="Calibri"/>
              <a:ea typeface="宋体"/>
            </a:endParaRP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b="1" dirty="0">
                <a:solidFill>
                  <a:prstClr val="black"/>
                </a:solidFill>
                <a:latin typeface="Calibri"/>
                <a:ea typeface="宋体"/>
              </a:rPr>
              <a:t>signal side: missing neutrino inferred </a:t>
            </a:r>
            <a:endParaRPr lang="zh-CN" altLang="en-US" b="1" dirty="0">
              <a:solidFill>
                <a:prstClr val="black"/>
              </a:solidFill>
              <a:latin typeface="Calibri"/>
              <a:ea typeface="宋体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altLang="zh-CN" dirty="0">
              <a:solidFill>
                <a:prstClr val="black"/>
              </a:solidFill>
              <a:latin typeface="Calibri"/>
              <a:ea typeface="宋体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Calibri"/>
              <a:ea typeface="宋体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zh-CN" altLang="en-US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902" y="2186356"/>
            <a:ext cx="3169227" cy="75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966" y="4963348"/>
            <a:ext cx="8787930" cy="194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3174" y="482472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err="1" smtClean="0">
                <a:solidFill>
                  <a:prstClr val="black"/>
                </a:solidFill>
                <a:latin typeface="Calibri"/>
                <a:ea typeface="宋体"/>
              </a:rPr>
              <a:t>U</a:t>
            </a:r>
            <a:r>
              <a:rPr lang="en-US" altLang="zh-CN" sz="2400" b="1" baseline="-25000" dirty="0" err="1" smtClean="0">
                <a:solidFill>
                  <a:prstClr val="black"/>
                </a:solidFill>
                <a:latin typeface="Calibri"/>
                <a:ea typeface="宋体"/>
              </a:rPr>
              <a:t>k</a:t>
            </a:r>
            <a:r>
              <a:rPr lang="en-US" altLang="zh-CN" sz="2400" b="1" baseline="-250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(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Calibri"/>
                <a:ea typeface="宋体"/>
              </a:rPr>
              <a:t>GeV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)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3636" y="4779705"/>
            <a:ext cx="174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U</a:t>
            </a:r>
            <a:r>
              <a:rPr lang="en-US" altLang="zh-CN" sz="2400" b="1" baseline="-250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l-GR" altLang="zh-CN" sz="2400" b="1" baseline="-25000" dirty="0" smtClean="0">
                <a:solidFill>
                  <a:prstClr val="black"/>
                </a:solidFill>
                <a:latin typeface="Calibri"/>
                <a:ea typeface="宋体"/>
              </a:rPr>
              <a:t>π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(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Calibri"/>
                <a:ea typeface="宋体"/>
              </a:rPr>
              <a:t>GeV</a:t>
            </a: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)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3071810"/>
            <a:ext cx="175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D</a:t>
            </a:r>
            <a:r>
              <a:rPr lang="en-US" altLang="zh-CN" sz="2400" baseline="30000" dirty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K</a:t>
            </a:r>
            <a:r>
              <a:rPr lang="en-US" altLang="zh-CN" sz="2400" baseline="30000" dirty="0" smtClean="0">
                <a:solidFill>
                  <a:prstClr val="black"/>
                </a:solidFill>
                <a:latin typeface="Symbol" pitchFamily="18" charset="2"/>
                <a:ea typeface="宋体"/>
              </a:rPr>
              <a:t>-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e</a:t>
            </a:r>
            <a:r>
              <a:rPr lang="en-US" altLang="zh-CN" sz="2400" baseline="30000" dirty="0">
                <a:solidFill>
                  <a:prstClr val="black"/>
                </a:solidFill>
                <a:latin typeface="Calibri"/>
                <a:ea typeface="宋体"/>
              </a:rPr>
              <a:t>+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Symbol" pitchFamily="18" charset="2"/>
                <a:ea typeface="宋体"/>
              </a:rPr>
              <a:t>n</a:t>
            </a:r>
            <a:endParaRPr lang="zh-CN" altLang="en-US" sz="18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0892" y="3143248"/>
            <a:ext cx="166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D</a:t>
            </a:r>
            <a:r>
              <a:rPr lang="en-US" altLang="zh-CN" sz="2400" baseline="30000" dirty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n-US" altLang="zh-CN" sz="2400" dirty="0" smtClean="0">
                <a:solidFill>
                  <a:prstClr val="black"/>
                </a:solidFill>
                <a:latin typeface="Symbol" pitchFamily="18" charset="2"/>
                <a:ea typeface="宋体"/>
              </a:rPr>
              <a:t>p</a:t>
            </a:r>
            <a:r>
              <a:rPr lang="en-US" altLang="zh-CN" sz="2400" baseline="30000" dirty="0" smtClean="0">
                <a:solidFill>
                  <a:prstClr val="black"/>
                </a:solidFill>
                <a:latin typeface="Symbol" pitchFamily="18" charset="2"/>
                <a:ea typeface="宋体"/>
              </a:rPr>
              <a:t>-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e</a:t>
            </a:r>
            <a:r>
              <a:rPr lang="en-US" altLang="zh-CN" sz="2400" baseline="30000" dirty="0">
                <a:solidFill>
                  <a:prstClr val="black"/>
                </a:solidFill>
                <a:latin typeface="Calibri"/>
                <a:ea typeface="宋体"/>
              </a:rPr>
              <a:t>+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Symbol" pitchFamily="18" charset="2"/>
                <a:ea typeface="宋体"/>
              </a:rPr>
              <a:t>n</a:t>
            </a:r>
            <a:endParaRPr lang="zh-CN" altLang="en-US" sz="18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8900" y="2813484"/>
            <a:ext cx="68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prstClr val="black"/>
                </a:solidFill>
                <a:latin typeface="Calibri"/>
                <a:ea typeface="宋体"/>
              </a:rPr>
              <a:t>ν</a:t>
            </a:r>
            <a:endParaRPr lang="zh-CN" altLang="en-US" sz="3200" b="1" baseline="300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7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2000240"/>
            <a:ext cx="3429024" cy="30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003" y="1643049"/>
            <a:ext cx="3431583" cy="341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0"/>
            <a:ext cx="9091896" cy="769441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dirty="0">
                <a:solidFill>
                  <a:srgbClr val="FFFF00"/>
                </a:solidFill>
                <a:latin typeface="Calibri"/>
                <a:ea typeface="宋体"/>
              </a:rPr>
              <a:t>D</a:t>
            </a:r>
            <a:r>
              <a:rPr lang="en-US" altLang="zh-CN" sz="4400" baseline="30000" dirty="0">
                <a:solidFill>
                  <a:srgbClr val="FFFF00"/>
                </a:solidFill>
                <a:latin typeface="Calibri"/>
                <a:ea typeface="宋体"/>
              </a:rPr>
              <a:t>0</a:t>
            </a:r>
            <a:r>
              <a:rPr lang="en-US" altLang="zh-CN" sz="4400" dirty="0" smtClean="0">
                <a:solidFill>
                  <a:srgbClr val="FFFF00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n-US" altLang="zh-CN" sz="4400" dirty="0" smtClean="0">
                <a:solidFill>
                  <a:srgbClr val="FFFF00"/>
                </a:solidFill>
                <a:latin typeface="Symbol" pitchFamily="18" charset="2"/>
                <a:ea typeface="宋体"/>
              </a:rPr>
              <a:t>gg</a:t>
            </a:r>
            <a:endParaRPr lang="en-US" altLang="zh-CN" sz="4400" dirty="0">
              <a:solidFill>
                <a:srgbClr val="FFFF00"/>
              </a:solidFill>
              <a:latin typeface="Symbol" pitchFamily="18" charset="2"/>
              <a:ea typeface="宋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0375" y="5013176"/>
            <a:ext cx="73448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B(D</a:t>
            </a:r>
            <a:r>
              <a:rPr lang="en-US" altLang="zh-CN" sz="2800" b="1" baseline="30000" dirty="0" smtClean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→</a:t>
            </a:r>
            <a:r>
              <a:rPr lang="el-GR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γγ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)/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宋体"/>
              </a:rPr>
              <a:t>B(D</a:t>
            </a:r>
            <a:r>
              <a:rPr lang="en-US" altLang="zh-CN" sz="2800" b="1" baseline="30000" dirty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l-GR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π</a:t>
            </a:r>
            <a:r>
              <a:rPr lang="en-US" altLang="zh-CN" sz="2800" b="1" baseline="30000" dirty="0" smtClean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l-GR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π</a:t>
            </a:r>
            <a:r>
              <a:rPr lang="en-US" altLang="zh-CN" sz="2800" b="1" baseline="30000" dirty="0" smtClean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)&lt;5.8×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10</a:t>
            </a:r>
            <a:r>
              <a:rPr lang="en-US" altLang="zh-CN" sz="2800" b="1" baseline="30000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-3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 @90% CL, with 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PDG value: 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宋体"/>
              </a:rPr>
              <a:t>B(D</a:t>
            </a:r>
            <a:r>
              <a:rPr lang="en-US" altLang="zh-CN" sz="2800" b="1" baseline="30000" dirty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l-GR" altLang="zh-CN" sz="2800" b="1" dirty="0">
                <a:solidFill>
                  <a:prstClr val="black"/>
                </a:solidFill>
                <a:latin typeface="Calibri"/>
                <a:ea typeface="宋体"/>
              </a:rPr>
              <a:t>π</a:t>
            </a:r>
            <a:r>
              <a:rPr lang="en-US" altLang="zh-CN" sz="2800" b="1" baseline="30000" dirty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l-GR" altLang="zh-CN" sz="2800" b="1" dirty="0">
                <a:solidFill>
                  <a:prstClr val="black"/>
                </a:solidFill>
                <a:latin typeface="Calibri"/>
                <a:ea typeface="宋体"/>
              </a:rPr>
              <a:t>π</a:t>
            </a:r>
            <a:r>
              <a:rPr lang="en-US" altLang="zh-CN" sz="2800" b="1" baseline="30000" dirty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)=8×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10</a:t>
            </a:r>
            <a:r>
              <a:rPr lang="en-US" altLang="zh-CN" sz="2800" b="1" baseline="30000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-4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 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BESIII: 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B(D</a:t>
            </a:r>
            <a:r>
              <a:rPr lang="en-US" altLang="zh-CN" sz="2800" b="1" baseline="30000" dirty="0" smtClean="0">
                <a:solidFill>
                  <a:prstClr val="black"/>
                </a:solidFill>
                <a:latin typeface="Calibri"/>
                <a:ea typeface="宋体"/>
              </a:rPr>
              <a:t>0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l-GR" altLang="zh-CN" sz="2800" b="1" dirty="0">
                <a:solidFill>
                  <a:prstClr val="black"/>
                </a:solidFill>
                <a:latin typeface="Calibri"/>
                <a:ea typeface="宋体"/>
                <a:sym typeface="Wingdings" pitchFamily="2" charset="2"/>
              </a:rPr>
              <a:t>γγ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宋体"/>
              </a:rPr>
              <a:t>)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</a:rPr>
              <a:t>)&lt;4.6×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10</a:t>
            </a:r>
            <a:r>
              <a:rPr lang="en-US" altLang="zh-CN" sz="2800" b="1" baseline="30000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-6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 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@90% 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/>
                <a:sym typeface="Mathematica1"/>
              </a:rPr>
              <a:t>CL.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err="1" smtClean="0">
                <a:solidFill>
                  <a:srgbClr val="00B050"/>
                </a:solidFill>
                <a:latin typeface="Calibri"/>
                <a:ea typeface="宋体"/>
                <a:sym typeface="Mathematica1"/>
              </a:rPr>
              <a:t>BaBar</a:t>
            </a:r>
            <a:r>
              <a:rPr lang="en-US" altLang="zh-CN" sz="2800" b="1" dirty="0" smtClean="0">
                <a:solidFill>
                  <a:srgbClr val="00B050"/>
                </a:solidFill>
                <a:latin typeface="Calibri"/>
                <a:ea typeface="宋体"/>
                <a:sym typeface="Mathematica1"/>
              </a:rPr>
              <a:t>: </a:t>
            </a:r>
            <a:r>
              <a:rPr lang="en-US" altLang="zh-CN" sz="2800" b="1" dirty="0">
                <a:solidFill>
                  <a:srgbClr val="00B050"/>
                </a:solidFill>
                <a:latin typeface="Calibri"/>
                <a:ea typeface="宋体"/>
              </a:rPr>
              <a:t>B(D</a:t>
            </a:r>
            <a:r>
              <a:rPr lang="en-US" altLang="zh-CN" sz="2800" b="1" baseline="30000" dirty="0">
                <a:solidFill>
                  <a:srgbClr val="00B050"/>
                </a:solidFill>
                <a:latin typeface="Calibri"/>
                <a:ea typeface="宋体"/>
              </a:rPr>
              <a:t>0</a:t>
            </a:r>
            <a:r>
              <a:rPr lang="en-US" altLang="zh-CN" sz="2800" b="1" dirty="0" smtClean="0">
                <a:solidFill>
                  <a:srgbClr val="00B050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l-GR" altLang="zh-CN" sz="2800" b="1" dirty="0" smtClean="0">
                <a:solidFill>
                  <a:srgbClr val="00B050"/>
                </a:solidFill>
                <a:latin typeface="Calibri"/>
                <a:ea typeface="宋体"/>
              </a:rPr>
              <a:t>γγ</a:t>
            </a:r>
            <a:r>
              <a:rPr lang="en-US" altLang="zh-CN" sz="2800" b="1" dirty="0" smtClean="0">
                <a:solidFill>
                  <a:srgbClr val="00B050"/>
                </a:solidFill>
                <a:latin typeface="Calibri"/>
                <a:ea typeface="宋体"/>
              </a:rPr>
              <a:t>)&lt;2.2</a:t>
            </a:r>
            <a:r>
              <a:rPr lang="en-US" altLang="zh-CN" sz="2800" b="1" dirty="0">
                <a:solidFill>
                  <a:srgbClr val="00B050"/>
                </a:solidFill>
                <a:latin typeface="Calibri"/>
                <a:ea typeface="宋体"/>
                <a:sym typeface="Mathematica1"/>
              </a:rPr>
              <a:t>×</a:t>
            </a:r>
            <a:r>
              <a:rPr lang="en-US" altLang="zh-CN" sz="2800" b="1" dirty="0" smtClean="0">
                <a:solidFill>
                  <a:srgbClr val="00B050"/>
                </a:solidFill>
                <a:latin typeface="Calibri"/>
                <a:ea typeface="宋体"/>
                <a:sym typeface="Mathematica1"/>
              </a:rPr>
              <a:t>10</a:t>
            </a:r>
            <a:r>
              <a:rPr lang="en-US" altLang="zh-CN" sz="2800" b="1" baseline="30000" dirty="0" smtClean="0">
                <a:solidFill>
                  <a:srgbClr val="00B050"/>
                </a:solidFill>
                <a:latin typeface="Calibri"/>
                <a:ea typeface="宋体"/>
                <a:sym typeface="Mathematica1"/>
              </a:rPr>
              <a:t>-6</a:t>
            </a:r>
            <a:r>
              <a:rPr lang="en-US" altLang="zh-CN" sz="2800" b="1" dirty="0" smtClean="0">
                <a:solidFill>
                  <a:srgbClr val="00B050"/>
                </a:solidFill>
                <a:latin typeface="Calibri"/>
                <a:ea typeface="宋体"/>
                <a:sym typeface="Mathematica1"/>
              </a:rPr>
              <a:t> </a:t>
            </a:r>
            <a:r>
              <a:rPr lang="en-US" altLang="zh-CN" sz="2800" b="1" dirty="0">
                <a:solidFill>
                  <a:srgbClr val="00B050"/>
                </a:solidFill>
                <a:latin typeface="Calibri"/>
                <a:ea typeface="宋体"/>
                <a:sym typeface="Mathematica1"/>
              </a:rPr>
              <a:t>@90% CL.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2800" b="1" dirty="0">
              <a:solidFill>
                <a:prstClr val="black"/>
              </a:solidFill>
              <a:latin typeface="Calibri"/>
              <a:ea typeface="宋体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71604" y="1571612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B050"/>
                </a:solidFill>
                <a:latin typeface="Calibri"/>
                <a:ea typeface="宋体"/>
              </a:rPr>
              <a:t>B(D</a:t>
            </a:r>
            <a:r>
              <a:rPr lang="en-US" altLang="zh-CN" sz="2400" b="1" baseline="30000" dirty="0">
                <a:solidFill>
                  <a:srgbClr val="00B050"/>
                </a:solidFill>
                <a:latin typeface="Calibri"/>
                <a:ea typeface="宋体"/>
              </a:rPr>
              <a:t>0</a:t>
            </a:r>
            <a:r>
              <a:rPr lang="en-US" altLang="zh-CN" sz="2400" b="1" dirty="0">
                <a:solidFill>
                  <a:srgbClr val="00B050"/>
                </a:solidFill>
                <a:latin typeface="Calibri"/>
                <a:ea typeface="宋体"/>
                <a:sym typeface="Wingdings" pitchFamily="2" charset="2"/>
              </a:rPr>
              <a:t></a:t>
            </a:r>
            <a:r>
              <a:rPr lang="el-GR" altLang="zh-CN" sz="2400" b="1" dirty="0">
                <a:solidFill>
                  <a:srgbClr val="00B050"/>
                </a:solidFill>
                <a:latin typeface="Calibri"/>
                <a:ea typeface="宋体"/>
              </a:rPr>
              <a:t>γγ</a:t>
            </a:r>
            <a:r>
              <a:rPr lang="en-US" altLang="zh-CN" b="1" dirty="0" smtClean="0">
                <a:solidFill>
                  <a:srgbClr val="00B050"/>
                </a:solidFill>
                <a:latin typeface="Calibri"/>
                <a:ea typeface="宋体"/>
              </a:rPr>
              <a:t>)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357158" y="785794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sym typeface="Symbol" pitchFamily="18" charset="2"/>
              </a:rPr>
              <a:t>Theoretical predictions:   SM (short distance)~ 10</a:t>
            </a:r>
            <a:r>
              <a:rPr lang="en-US" altLang="zh-CN" sz="2400" baseline="30000" dirty="0" smtClean="0">
                <a:solidFill>
                  <a:srgbClr val="FF0000"/>
                </a:solidFill>
                <a:sym typeface="Symbol" pitchFamily="18" charset="2"/>
              </a:rPr>
              <a:t>-11</a:t>
            </a:r>
          </a:p>
          <a:p>
            <a:pPr algn="l"/>
            <a:r>
              <a:rPr lang="en-US" altLang="zh-CN" sz="2400" dirty="0" smtClean="0">
                <a:solidFill>
                  <a:srgbClr val="FF0000"/>
                </a:solidFill>
                <a:sym typeface="Symbol" pitchFamily="18" charset="2"/>
              </a:rPr>
              <a:t>                                                  Long distance ~10</a:t>
            </a:r>
            <a:r>
              <a:rPr lang="en-US" altLang="zh-CN" sz="2400" baseline="30000" dirty="0" smtClean="0">
                <a:solidFill>
                  <a:srgbClr val="FF0000"/>
                </a:solidFill>
                <a:sym typeface="Symbol" pitchFamily="18" charset="2"/>
              </a:rPr>
              <a:t>-8</a:t>
            </a:r>
            <a:endParaRPr lang="zh-CN" alt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xmlns="" val="5696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116632"/>
            <a:ext cx="2880320" cy="576064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31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8394" y="769511"/>
                <a:ext cx="9036496" cy="5805264"/>
              </a:xfrm>
            </p:spPr>
            <p:txBody>
              <a:bodyPr anchor="t">
                <a:noAutofit/>
              </a:bodyPr>
              <a:lstStyle/>
              <a:p>
                <a:pPr>
                  <a:lnSpc>
                    <a:spcPct val="80000"/>
                  </a:lnSpc>
                  <a:buFont typeface="Wingdings" pitchFamily="2" charset="2"/>
                  <a:buChar char="Ø"/>
                </a:pPr>
                <a:r>
                  <a:rPr lang="en-US" altLang="zh-CN" sz="2200" dirty="0" smtClean="0">
                    <a:solidFill>
                      <a:srgbClr val="001A19"/>
                    </a:solidFill>
                    <a:latin typeface="Comic Sans MS" pitchFamily="66" charset="0"/>
                  </a:rPr>
                  <a:t>BESIII is successfully operating since 2008</a:t>
                </a:r>
                <a:r>
                  <a:rPr lang="zh-CN" altLang="en-US" sz="2200" dirty="0">
                    <a:solidFill>
                      <a:srgbClr val="001A19"/>
                    </a:solidFill>
                    <a:latin typeface="Comic Sans MS" pitchFamily="66" charset="0"/>
                  </a:rPr>
                  <a:t>：</a:t>
                </a:r>
              </a:p>
              <a:p>
                <a:pPr marL="6480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altLang="zh-CN" sz="1800" b="1" dirty="0" smtClean="0">
                    <a:solidFill>
                      <a:srgbClr val="001A19"/>
                    </a:solidFill>
                    <a:latin typeface="Comic Sans MS" pitchFamily="66" charset="0"/>
                  </a:rPr>
                  <a:t>World largest data samples </a:t>
                </a:r>
                <a:r>
                  <a:rPr lang="en-US" altLang="zh-CN" sz="1800" b="1" dirty="0">
                    <a:solidFill>
                      <a:srgbClr val="001A19"/>
                    </a:solidFill>
                    <a:latin typeface="Comic Sans MS" pitchFamily="66" charset="0"/>
                  </a:rPr>
                  <a:t>at </a:t>
                </a:r>
                <a:r>
                  <a:rPr lang="en-US" altLang="zh-CN" sz="1800" b="1" dirty="0">
                    <a:latin typeface="Comic Sans MS" pitchFamily="66" charset="0"/>
                  </a:rPr>
                  <a:t>J/</a:t>
                </a:r>
                <a:r>
                  <a:rPr lang="en-US" altLang="zh-CN" sz="1800" b="1" dirty="0">
                    <a:latin typeface="Comic Sans MS" pitchFamily="66" charset="0"/>
                    <a:sym typeface="Symbol" pitchFamily="18" charset="2"/>
                  </a:rPr>
                  <a:t>, </a:t>
                </a:r>
                <a:r>
                  <a:rPr lang="en-US" altLang="zh-CN" sz="1800" b="1" dirty="0" smtClean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,</a:t>
                </a:r>
                <a:r>
                  <a:rPr lang="en-US" altLang="zh-CN" sz="1800" b="1" dirty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(3770), </a:t>
                </a:r>
                <a:r>
                  <a:rPr lang="en-US" altLang="zh-CN" sz="1800" b="1" dirty="0" smtClean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(4040) already collected,  more data in future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800" b="1" i="1"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𝑺</m:t>
                        </m:r>
                      </m:sub>
                      <m:sup>
                        <m:r>
                          <a:rPr lang="en-US" sz="1800" b="1" i="1">
                            <a:latin typeface="Cambria Math"/>
                          </a:rPr>
                          <m:t>∗+</m:t>
                        </m:r>
                      </m:sup>
                    </m:sSubSup>
                    <m:sSubSup>
                      <m:sSubSupPr>
                        <m:ctrlPr>
                          <a:rPr lang="en-US" sz="1800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800" b="1" i="1"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𝑺</m:t>
                        </m:r>
                      </m:sub>
                      <m:sup>
                        <m:r>
                          <a:rPr lang="en-US" sz="1800" b="1" i="1">
                            <a:latin typeface="Cambria Math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1800" b="1" dirty="0" smtClean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 at 4170 MeV coming soon).</a:t>
                </a:r>
                <a:endParaRPr lang="en-US" altLang="zh-CN" sz="1800" b="1" dirty="0">
                  <a:solidFill>
                    <a:srgbClr val="001A19"/>
                  </a:solidFill>
                  <a:latin typeface="Comic Sans MS" pitchFamily="66" charset="0"/>
                </a:endParaRPr>
              </a:p>
              <a:p>
                <a:pPr>
                  <a:lnSpc>
                    <a:spcPct val="80000"/>
                  </a:lnSpc>
                  <a:spcBef>
                    <a:spcPts val="1000"/>
                  </a:spcBef>
                  <a:buFont typeface="Wingdings" pitchFamily="2" charset="2"/>
                  <a:buChar char="Ø"/>
                </a:pPr>
                <a:r>
                  <a:rPr lang="en-US" altLang="zh-CN" sz="2200" dirty="0" err="1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Charmonium</a:t>
                </a:r>
                <a:r>
                  <a:rPr lang="en-US" altLang="zh-CN" sz="2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/>
                </a:r>
                <a:r>
                  <a:rPr lang="en-US" altLang="zh-CN" sz="2200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decays</a:t>
                </a:r>
                <a:r>
                  <a:rPr lang="en-US" altLang="zh-CN" sz="1800" b="1" dirty="0" smtClean="0">
                    <a:latin typeface="Comic Sans MS" pitchFamily="66" charset="0"/>
                  </a:rPr>
                  <a:t/>
                </a:r>
                <a:endParaRPr lang="en-US" altLang="zh-CN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Wingdings" pitchFamily="2" charset="2"/>
                </a:endParaRPr>
              </a:p>
              <a:p>
                <a:pPr marL="6480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altLang="zh-CN" sz="1800" b="1" dirty="0" smtClean="0">
                    <a:latin typeface="Comic Sans MS" pitchFamily="66" charset="0"/>
                  </a:rPr>
                  <a:t>first observation </a:t>
                </a:r>
                <a:r>
                  <a:rPr lang="en-US" altLang="zh-CN" sz="1800" b="1" dirty="0">
                    <a:latin typeface="Comic Sans MS" pitchFamily="66" charset="0"/>
                  </a:rPr>
                  <a:t>of </a:t>
                </a:r>
                <a:r>
                  <a:rPr lang="en-US" altLang="zh-CN" sz="1800" b="1" dirty="0">
                    <a:latin typeface="Comic Sans MS" pitchFamily="66" charset="0"/>
                    <a:sym typeface="Symbol" pitchFamily="18" charset="2"/>
                  </a:rPr>
                  <a:t></a:t>
                </a:r>
                <a:r>
                  <a:rPr lang="en-US" altLang="zh-CN" sz="1800" b="1" baseline="-25000" dirty="0">
                    <a:latin typeface="Comic Sans MS" pitchFamily="66" charset="0"/>
                    <a:sym typeface="Symbol" pitchFamily="18" charset="2"/>
                  </a:rPr>
                  <a:t>c</a:t>
                </a:r>
                <a:r>
                  <a:rPr lang="en-US" altLang="zh-CN" sz="1800" b="1" dirty="0">
                    <a:latin typeface="Comic Sans MS" pitchFamily="66" charset="0"/>
                    <a:sym typeface="Symbol" pitchFamily="18" charset="2"/>
                  </a:rPr>
                  <a:t>(2S) in </a:t>
                </a:r>
                <a:r>
                  <a:rPr lang="en-US" altLang="zh-CN" sz="1800" b="1" baseline="-25000" dirty="0">
                    <a:latin typeface="Comic Sans MS" pitchFamily="66" charset="0"/>
                    <a:sym typeface="Symbol" pitchFamily="18" charset="2"/>
                  </a:rPr>
                  <a:t>c</a:t>
                </a:r>
                <a:r>
                  <a:rPr lang="en-US" altLang="zh-CN" sz="1800" b="1" dirty="0">
                    <a:latin typeface="Comic Sans MS" pitchFamily="66" charset="0"/>
                    <a:sym typeface="Symbol" pitchFamily="18" charset="2"/>
                  </a:rPr>
                  <a:t>(2S) decay</a:t>
                </a:r>
                <a:r>
                  <a:rPr lang="en-US" altLang="zh-CN" sz="1800" b="1" dirty="0" smtClean="0">
                    <a:latin typeface="Comic Sans MS" pitchFamily="66" charset="0"/>
                    <a:sym typeface="Symbol" pitchFamily="18" charset="2"/>
                  </a:rPr>
                  <a:t>.</a:t>
                </a:r>
              </a:p>
              <a:p>
                <a:pPr marL="6480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altLang="zh-CN" sz="1800" b="1" dirty="0">
                    <a:latin typeface="Comic Sans MS" pitchFamily="66" charset="0"/>
                  </a:rPr>
                  <a:t>Precision measurements of </a:t>
                </a:r>
                <a:r>
                  <a:rPr lang="en-US" altLang="zh-CN" sz="1800" b="1" dirty="0" err="1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h</a:t>
                </a:r>
                <a:r>
                  <a:rPr lang="en-US" altLang="zh-CN" sz="1800" b="1" baseline="-25000" dirty="0" err="1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C</a:t>
                </a:r>
                <a:r>
                  <a:rPr lang="en-US" altLang="zh-CN" sz="1800" b="1" dirty="0"/>
                  <a:t/>
                </a:r>
                <a:r>
                  <a:rPr lang="en-US" altLang="zh-CN" sz="1800" b="1" dirty="0">
                    <a:latin typeface="Comic Sans MS" pitchFamily="66" charset="0"/>
                  </a:rPr>
                  <a:t>and</a:t>
                </a:r>
                <a:r>
                  <a:rPr lang="en-US" altLang="zh-CN" sz="1800" b="1" dirty="0"/>
                  <a:t/>
                </a:r>
                <a:r>
                  <a:rPr lang="en-US" altLang="zh-CN" sz="1800" b="1" dirty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</a:t>
                </a:r>
                <a:r>
                  <a:rPr lang="en-US" altLang="zh-CN" sz="1800" b="1" baseline="-25000" dirty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C</a:t>
                </a:r>
                <a:r>
                  <a:rPr lang="en-US" altLang="zh-CN" sz="1800" b="1" dirty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(1S) and </a:t>
                </a:r>
                <a:r>
                  <a:rPr lang="en-US" altLang="zh-CN" sz="1800" b="1" baseline="-25000" dirty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C</a:t>
                </a:r>
                <a:r>
                  <a:rPr lang="en-US" altLang="zh-CN" sz="1800" b="1" dirty="0">
                    <a:solidFill>
                      <a:srgbClr val="001A19"/>
                    </a:solidFill>
                    <a:latin typeface="Comic Sans MS" pitchFamily="66" charset="0"/>
                    <a:sym typeface="Symbol" pitchFamily="18" charset="2"/>
                  </a:rPr>
                  <a:t>(2S) </a:t>
                </a:r>
                <a:r>
                  <a:rPr lang="en-US" altLang="zh-CN" sz="1800" b="1" dirty="0">
                    <a:latin typeface="Comic Sans MS" pitchFamily="66" charset="0"/>
                  </a:rPr>
                  <a:t>properties</a:t>
                </a:r>
                <a:endParaRPr lang="en-US" altLang="zh-CN" sz="1800" b="1" dirty="0" smtClean="0">
                  <a:latin typeface="Comic Sans MS" pitchFamily="66" charset="0"/>
                  <a:sym typeface="Symbol" pitchFamily="18" charset="2"/>
                </a:endParaRPr>
              </a:p>
              <a:p>
                <a:pPr marL="648000" lvl="1" indent="-3429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altLang="zh-CN" sz="1800" b="1" dirty="0">
                    <a:latin typeface="Comic Sans MS" pitchFamily="66" charset="0"/>
                  </a:rPr>
                  <a:t>First evidence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/>
                </a:r>
                <a:r>
                  <a:rPr lang="en-US" altLang="zh-CN" sz="1800" b="1" dirty="0">
                    <a:latin typeface="Comic Sans MS" pitchFamily="66" charset="0"/>
                  </a:rPr>
                  <a:t>of</a:t>
                </a:r>
                <a:r>
                  <a:rPr lang="en-US" altLang="zh-CN" sz="1800" b="1" dirty="0">
                    <a:latin typeface="Comic Sans MS" pitchFamily="66" charset="0"/>
                    <a:sym typeface="Symbol" pitchFamily="18" charset="2"/>
                  </a:rPr>
                  <a:t/>
                </a:r>
                <a:r>
                  <a:rPr kumimoji="1" lang="el-GR" altLang="zh-CN" sz="1800" b="1" dirty="0">
                    <a:ea typeface="华文新魏" pitchFamily="2" charset="-122"/>
                    <a:cs typeface="Arial" charset="0"/>
                    <a:sym typeface="Symbol" pitchFamily="18" charset="2"/>
                  </a:rPr>
                  <a:t></a:t>
                </a:r>
                <a:r>
                  <a:rPr kumimoji="1" lang="en-US" altLang="zh-CN" sz="1800" b="1" dirty="0">
                    <a:ea typeface="华文新魏" pitchFamily="2" charset="-122"/>
                    <a:cs typeface="Arial" charset="0"/>
                    <a:sym typeface="Symbol" pitchFamily="18" charset="2"/>
                  </a:rPr>
                  <a:t>’</a:t>
                </a:r>
                <a:r>
                  <a:rPr kumimoji="1" lang="el-GR" altLang="zh-CN" sz="1800" b="1" dirty="0">
                    <a:ea typeface="华文新魏" pitchFamily="2" charset="-122"/>
                    <a:cs typeface="Arial" charset="0"/>
                    <a:sym typeface="Symbol" pitchFamily="18" charset="2"/>
                  </a:rPr>
                  <a:t></a:t>
                </a:r>
                <a:r>
                  <a:rPr kumimoji="1" lang="en-US" altLang="zh-CN" sz="1800" b="1" dirty="0">
                    <a:ea typeface="华文新魏" pitchFamily="2" charset="-122"/>
                    <a:cs typeface="Arial" charset="0"/>
                    <a:sym typeface="Symbol" pitchFamily="18" charset="2"/>
                  </a:rPr>
                  <a:t/>
                </a:r>
                <a:r>
                  <a:rPr kumimoji="1" lang="el-GR" altLang="zh-CN" sz="1800" b="1" dirty="0" smtClean="0">
                    <a:ea typeface="华文新魏" pitchFamily="2" charset="-122"/>
                    <a:cs typeface="Arial" charset="0"/>
                    <a:sym typeface="Symbol" pitchFamily="18" charset="2"/>
                  </a:rPr>
                  <a:t></a:t>
                </a:r>
                <a:r>
                  <a:rPr lang="en-US" altLang="zh-CN" sz="1800" b="1" dirty="0">
                    <a:latin typeface="Comic Sans MS" pitchFamily="66" charset="0"/>
                  </a:rPr>
                  <a:t>J/</a:t>
                </a:r>
                <a:r>
                  <a:rPr lang="en-US" altLang="zh-CN" sz="1800" b="1" dirty="0" smtClean="0">
                    <a:latin typeface="Comic Sans MS" pitchFamily="66" charset="0"/>
                    <a:sym typeface="Symbol" pitchFamily="18" charset="2"/>
                  </a:rPr>
                  <a:t></a:t>
                </a:r>
                <a:endParaRPr kumimoji="1" lang="en-US" altLang="zh-CN" sz="1800" b="1" dirty="0">
                  <a:ea typeface="华文新魏" pitchFamily="2" charset="-122"/>
                  <a:cs typeface="Arial" charset="0"/>
                  <a:sym typeface="Symbol" pitchFamily="18" charset="2"/>
                </a:endParaRPr>
              </a:p>
              <a:p>
                <a:pPr marL="648000" lvl="1" indent="-3429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altLang="zh-CN" sz="1800" b="1" dirty="0">
                    <a:latin typeface="Comic Sans MS" pitchFamily="66" charset="0"/>
                  </a:rPr>
                  <a:t>First measurement of </a:t>
                </a:r>
                <a:r>
                  <a:rPr lang="en-US" altLang="zh-CN" sz="1800" b="1" dirty="0">
                    <a:latin typeface="Calibri" charset="0"/>
                    <a:sym typeface="Symbol" charset="2"/>
                  </a:rPr>
                  <a:t></a:t>
                </a:r>
                <a:r>
                  <a:rPr lang="en-US" altLang="zh-CN" sz="1800" b="1" baseline="-25000" dirty="0">
                    <a:latin typeface="Calibri" charset="0"/>
                    <a:sym typeface="Symbol" charset="2"/>
                  </a:rPr>
                  <a:t>c1</a:t>
                </a:r>
                <a:r>
                  <a:rPr lang="en-US" altLang="zh-CN" sz="1800" b="1" dirty="0">
                    <a:latin typeface="Calibri" charset="0"/>
                    <a:sym typeface="Symbol" charset="2"/>
                  </a:rPr>
                  <a:t/>
                </a:r>
                <a:r>
                  <a:rPr lang="en-US" altLang="zh-CN" sz="1800" b="1" dirty="0">
                    <a:latin typeface="Calibri" charset="0"/>
                    <a:sym typeface="Wingdings" charset="2"/>
                  </a:rPr>
                  <a:t> </a:t>
                </a:r>
                <a:r>
                  <a:rPr lang="en-US" altLang="zh-CN" sz="1800" b="1" dirty="0">
                    <a:latin typeface="Calibri" charset="0"/>
                    <a:sym typeface="Symbol" charset="2"/>
                  </a:rPr>
                  <a:t> , ,  and </a:t>
                </a:r>
                <a:r>
                  <a:rPr lang="en-US" altLang="zh-CN" sz="1800" b="1" dirty="0" err="1">
                    <a:latin typeface="Euclid Symbol" pitchFamily="18" charset="2"/>
                    <a:sym typeface="Symbol" charset="2"/>
                  </a:rPr>
                  <a:t>h</a:t>
                </a:r>
                <a:r>
                  <a:rPr lang="en-US" altLang="zh-CN" sz="1800" b="1" baseline="-25000" dirty="0" err="1">
                    <a:sym typeface="Symbol" charset="2"/>
                  </a:rPr>
                  <a:t>c</a:t>
                </a:r>
                <a:r>
                  <a:rPr lang="en-US" altLang="zh-CN" sz="1800" b="1" dirty="0">
                    <a:sym typeface="Symbol" charset="2"/>
                  </a:rPr>
                  <a:t>(2S)</a:t>
                </a:r>
                <a:r>
                  <a:rPr lang="en-US" altLang="zh-CN" sz="1800" b="1" dirty="0">
                    <a:latin typeface="Euclid Symbol" pitchFamily="18" charset="2"/>
                    <a:sym typeface="Wingdings" pitchFamily="2" charset="2"/>
                  </a:rPr>
                  <a:t></a:t>
                </a:r>
                <a:r>
                  <a:rPr lang="en-US" altLang="zh-CN" sz="1800" b="1" dirty="0">
                    <a:sym typeface="Wingdings" pitchFamily="2" charset="2"/>
                  </a:rPr>
                  <a:t>VV</a:t>
                </a:r>
                <a:r>
                  <a:rPr lang="en-US" altLang="zh-CN" sz="1800" b="1" dirty="0">
                    <a:latin typeface="Calibri" charset="0"/>
                    <a:sym typeface="Symbol" charset="2"/>
                  </a:rPr>
                  <a:t> , </a:t>
                </a:r>
                <a:r>
                  <a:rPr lang="en-US" altLang="zh-CN" sz="1800" b="1" dirty="0" smtClean="0">
                    <a:latin typeface="Calibri" charset="0"/>
                    <a:sym typeface="Mathematica1"/>
                  </a:rPr>
                  <a:t></a:t>
                </a:r>
                <a:r>
                  <a:rPr lang="el-GR" altLang="zh-CN" sz="1800" b="1" dirty="0" smtClean="0">
                    <a:latin typeface="Calibri" charset="0"/>
                    <a:sym typeface="Mathematica1"/>
                  </a:rPr>
                  <a:t>χ</a:t>
                </a:r>
                <a:r>
                  <a:rPr lang="en-US" altLang="zh-CN" sz="1800" b="1" baseline="-25000" dirty="0" smtClean="0">
                    <a:latin typeface="Calibri" charset="0"/>
                    <a:sym typeface="Mathematica1"/>
                  </a:rPr>
                  <a:t>c0/2</a:t>
                </a:r>
                <a:r>
                  <a:rPr lang="en-US" altLang="zh-CN" sz="1800" b="1" dirty="0">
                    <a:latin typeface="Calibri" charset="0"/>
                    <a:sym typeface="Wingdings" pitchFamily="2" charset="2"/>
                  </a:rPr>
                  <a:t></a:t>
                </a:r>
                <a:r>
                  <a:rPr lang="en-US" altLang="zh-CN" sz="1800" b="1" dirty="0">
                    <a:latin typeface="Calibri" charset="0"/>
                    <a:sym typeface="Symbol" charset="2"/>
                  </a:rPr>
                  <a:t></a:t>
                </a:r>
                <a:r>
                  <a:rPr kumimoji="1" lang="en-US" altLang="zh-CN" sz="18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  <a:ea typeface="华文新魏" pitchFamily="2" charset="-122"/>
                    <a:cs typeface="Arial" charset="0"/>
                    <a:sym typeface="Symbol" pitchFamily="18" charset="2"/>
                  </a:rPr>
                  <a:t/>
                </a:r>
                <a:endParaRPr lang="en-US" altLang="zh-CN" sz="18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endParaRPr>
              </a:p>
              <a:p>
                <a:pPr>
                  <a:spcBef>
                    <a:spcPts val="1000"/>
                  </a:spcBef>
                  <a:buFont typeface="Wingdings" pitchFamily="2" charset="2"/>
                  <a:buChar char="Ø"/>
                </a:pPr>
                <a:r>
                  <a:rPr lang="en-US" altLang="zh-CN" sz="2200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Light hadron spectroscopy</a:t>
                </a:r>
              </a:p>
              <a:p>
                <a:pPr marL="6480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sz="1800" b="1" dirty="0" smtClean="0">
                    <a:latin typeface="Comic Sans MS" pitchFamily="66" charset="0"/>
                  </a:rPr>
                  <a:t>Confirmation of </a:t>
                </a:r>
                <a:r>
                  <a:rPr lang="en-US" sz="1800" b="1" dirty="0" err="1" smtClean="0">
                    <a:latin typeface="Comic Sans MS" pitchFamily="66" charset="0"/>
                  </a:rPr>
                  <a:t>ppbar</a:t>
                </a:r>
                <a:r>
                  <a:rPr lang="en-US" sz="1800" b="1" dirty="0" smtClean="0">
                    <a:latin typeface="Comic Sans MS" pitchFamily="66" charset="0"/>
                  </a:rPr>
                  <a:t> threshold enhancement</a:t>
                </a:r>
              </a:p>
              <a:p>
                <a:pPr marL="6480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sz="1800" b="1" dirty="0" smtClean="0">
                    <a:latin typeface="Comic Sans MS" pitchFamily="66" charset="0"/>
                  </a:rPr>
                  <a:t>Confirmation of X(1835) and observation of two new </a:t>
                </a:r>
                <a:r>
                  <a:rPr lang="en-US" sz="1800" b="1" dirty="0" err="1" smtClean="0">
                    <a:latin typeface="Comic Sans MS" pitchFamily="66" charset="0"/>
                  </a:rPr>
                  <a:t>strucutures</a:t>
                </a:r>
                <a:endParaRPr lang="en-US" sz="1800" b="1" dirty="0" smtClean="0">
                  <a:latin typeface="Comic Sans MS" pitchFamily="66" charset="0"/>
                </a:endParaRPr>
              </a:p>
              <a:p>
                <a:pPr marL="6480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sz="1800" b="1" dirty="0" smtClean="0">
                    <a:latin typeface="Comic Sans MS" pitchFamily="66" charset="0"/>
                  </a:rPr>
                  <a:t>Observation of a new structure X(1870)</a:t>
                </a:r>
              </a:p>
              <a:p>
                <a:pPr marL="6480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sz="1800" b="1" dirty="0" smtClean="0">
                    <a:latin typeface="Comic Sans MS" pitchFamily="66" charset="0"/>
                  </a:rPr>
                  <a:t>First observation of </a:t>
                </a:r>
                <a:r>
                  <a:rPr lang="el-GR" sz="1800" b="1" dirty="0" smtClean="0">
                    <a:latin typeface="Comic Sans MS" pitchFamily="66" charset="0"/>
                  </a:rPr>
                  <a:t>η</a:t>
                </a:r>
                <a:r>
                  <a:rPr lang="en-US" sz="1800" b="1" dirty="0" smtClean="0">
                    <a:latin typeface="Comic Sans MS" pitchFamily="66" charset="0"/>
                  </a:rPr>
                  <a:t>(1405)</a:t>
                </a:r>
                <a:r>
                  <a:rPr lang="en-US" sz="1800" b="1" dirty="0" smtClean="0">
                    <a:latin typeface="宋体"/>
                    <a:ea typeface="宋体"/>
                  </a:rPr>
                  <a:t>→f</a:t>
                </a:r>
                <a:r>
                  <a:rPr lang="en-US" sz="1800" b="1" baseline="-25000" dirty="0" smtClean="0">
                    <a:latin typeface="宋体"/>
                    <a:ea typeface="宋体"/>
                  </a:rPr>
                  <a:t>0</a:t>
                </a:r>
                <a:r>
                  <a:rPr lang="en-US" sz="1800" b="1" dirty="0" smtClean="0">
                    <a:latin typeface="宋体"/>
                    <a:ea typeface="宋体"/>
                  </a:rPr>
                  <a:t>(980)</a:t>
                </a:r>
                <a:r>
                  <a:rPr lang="el-GR" sz="1800" b="1" dirty="0" smtClean="0">
                    <a:latin typeface="宋体"/>
                    <a:ea typeface="宋体"/>
                  </a:rPr>
                  <a:t>π</a:t>
                </a:r>
                <a:r>
                  <a:rPr lang="en-US" sz="1800" b="1" baseline="30000" dirty="0" smtClean="0">
                    <a:latin typeface="宋体"/>
                    <a:ea typeface="宋体"/>
                  </a:rPr>
                  <a:t>0</a:t>
                </a:r>
              </a:p>
              <a:p>
                <a:pPr marL="648000">
                  <a:lnSpc>
                    <a:spcPct val="80000"/>
                  </a:lnSpc>
                  <a:buFont typeface="Wingdings" pitchFamily="2" charset="2"/>
                  <a:buChar char="q"/>
                </a:pPr>
                <a:r>
                  <a:rPr lang="en-US" sz="1800" b="1" dirty="0" smtClean="0">
                    <a:latin typeface="Comic Sans MS" pitchFamily="66" charset="0"/>
                  </a:rPr>
                  <a:t>Observation of two new excited baryonic states</a:t>
                </a:r>
                <a:r>
                  <a:rPr lang="en-US" sz="1800" b="1" baseline="30000" dirty="0" smtClean="0">
                    <a:latin typeface="宋体"/>
                    <a:ea typeface="宋体"/>
                  </a:rPr>
                  <a:t/>
                </a:r>
                <a:endParaRPr lang="en-US" sz="1800" b="1" baseline="30000" dirty="0" smtClean="0">
                  <a:latin typeface="Comic Sans MS" pitchFamily="66" charset="0"/>
                </a:endParaRPr>
              </a:p>
              <a:p>
                <a:pPr>
                  <a:spcBef>
                    <a:spcPts val="1000"/>
                  </a:spcBef>
                  <a:buFont typeface="Wingdings" pitchFamily="2" charset="2"/>
                  <a:buChar char="Ø"/>
                </a:pPr>
                <a:r>
                  <a:rPr lang="en-US" sz="2200" dirty="0" smtClean="0">
                    <a:latin typeface="Comic Sans MS" pitchFamily="66" charset="0"/>
                  </a:rPr>
                  <a:t>Charm decays</a:t>
                </a:r>
                <a:r>
                  <a:rPr lang="zh-CN" altLang="en-US" sz="2200" dirty="0" smtClean="0">
                    <a:latin typeface="Comic Sans MS" pitchFamily="66" charset="0"/>
                  </a:rPr>
                  <a:t>：</a:t>
                </a:r>
                <a:endParaRPr lang="en-US" sz="2200" dirty="0">
                  <a:latin typeface="Comic Sans MS" pitchFamily="66" charset="0"/>
                </a:endParaRPr>
              </a:p>
              <a:p>
                <a:pPr marL="648000">
                  <a:lnSpc>
                    <a:spcPct val="80000"/>
                  </a:lnSpc>
                  <a:spcBef>
                    <a:spcPts val="432"/>
                  </a:spcBef>
                  <a:buFont typeface="Wingdings" pitchFamily="2" charset="2"/>
                  <a:buChar char="q"/>
                </a:pPr>
                <a:r>
                  <a:rPr lang="en-US" sz="1800" b="1" dirty="0" smtClean="0">
                    <a:latin typeface="Comic Sans MS" pitchFamily="66" charset="0"/>
                  </a:rPr>
                  <a:t>precision open-charm D physics to come soon.</a:t>
                </a:r>
                <a:endParaRPr lang="en-US" altLang="zh-CN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Wingdings" pitchFamily="2" charset="2"/>
                </a:endParaRPr>
              </a:p>
              <a:p>
                <a:pPr>
                  <a:lnSpc>
                    <a:spcPct val="80000"/>
                  </a:lnSpc>
                  <a:spcBef>
                    <a:spcPts val="1600"/>
                  </a:spcBef>
                  <a:buFont typeface="Wingdings" pitchFamily="2" charset="2"/>
                  <a:buChar char="Ø"/>
                </a:pPr>
                <a:r>
                  <a:rPr lang="en-US" altLang="zh-CN" sz="2400" b="1" dirty="0" smtClean="0">
                    <a:solidFill>
                      <a:srgbClr val="FF0000"/>
                    </a:solidFill>
                    <a:latin typeface="Comic Sans MS" pitchFamily="66" charset="0"/>
                    <a:sym typeface="Symbol" pitchFamily="18" charset="2"/>
                  </a:rPr>
                  <a:t>Expect many more results from BESIII in the future!</a:t>
                </a:r>
                <a:endParaRPr lang="en-US" altLang="zh-CN" sz="2400" b="1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endParaRPr>
              </a:p>
            </p:txBody>
          </p:sp>
        </mc:Choice>
        <mc:Fallback>
          <p:sp>
            <p:nvSpPr>
              <p:cNvPr id="1331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8394" y="769511"/>
                <a:ext cx="9036496" cy="5805264"/>
              </a:xfrm>
              <a:blipFill rotWithShape="1">
                <a:blip r:embed="rId2"/>
                <a:stretch>
                  <a:fillRect l="-945" t="-2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6120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242088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6000" dirty="0" smtClean="0"/>
              <a:t>Thank you !</a:t>
            </a:r>
            <a:endParaRPr lang="zh-CN" altLang="en-US" sz="6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D0E9-AC7A-4ADA-8549-C9F2A68FD7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6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DBA33-1457-46EF-8AFC-9E10B6C881A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28" y="3986213"/>
            <a:ext cx="4067175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pic>
        <p:nvPicPr>
          <p:cNvPr id="2253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54025"/>
            <a:ext cx="4938712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8278"/>
            <a:ext cx="5040313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6"/>
          <p:cNvSpPr txBox="1">
            <a:spLocks noChangeArrowheads="1"/>
          </p:cNvSpPr>
          <p:nvPr/>
        </p:nvSpPr>
        <p:spPr bwMode="auto">
          <a:xfrm>
            <a:off x="1042988" y="1196975"/>
            <a:ext cx="2105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5050"/>
                </a:solidFill>
              </a:rPr>
              <a:t>Sum of 16 of </a:t>
            </a:r>
          </a:p>
          <a:p>
            <a:pPr algn="l" eaLnBrk="1" hangingPunct="1"/>
            <a:r>
              <a:rPr lang="en-US" altLang="zh-CN" b="1">
                <a:solidFill>
                  <a:srgbClr val="FF5050"/>
                </a:solidFill>
                <a:sym typeface="Symbol" pitchFamily="18" charset="2"/>
              </a:rPr>
              <a:t></a:t>
            </a:r>
            <a:r>
              <a:rPr lang="en-US" altLang="zh-CN" b="1" baseline="-25000">
                <a:solidFill>
                  <a:srgbClr val="FF5050"/>
                </a:solidFill>
                <a:sym typeface="Symbol" pitchFamily="18" charset="2"/>
              </a:rPr>
              <a:t>C</a:t>
            </a:r>
            <a:r>
              <a:rPr lang="en-US" altLang="zh-CN" b="1">
                <a:solidFill>
                  <a:srgbClr val="FF5050"/>
                </a:solidFill>
                <a:sym typeface="Symbol" pitchFamily="18" charset="2"/>
              </a:rPr>
              <a:t> decay modes</a:t>
            </a:r>
          </a:p>
        </p:txBody>
      </p:sp>
      <p:sp>
        <p:nvSpPr>
          <p:cNvPr id="22538" name="Text Box 7"/>
          <p:cNvSpPr txBox="1">
            <a:spLocks noChangeArrowheads="1"/>
          </p:cNvSpPr>
          <p:nvPr/>
        </p:nvSpPr>
        <p:spPr bwMode="auto">
          <a:xfrm>
            <a:off x="5435600" y="1125538"/>
            <a:ext cx="1666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5050"/>
                </a:solidFill>
              </a:rPr>
              <a:t>Background </a:t>
            </a:r>
          </a:p>
          <a:p>
            <a:pPr algn="l" eaLnBrk="1" hangingPunct="1"/>
            <a:r>
              <a:rPr lang="en-US" altLang="zh-CN" b="1">
                <a:solidFill>
                  <a:srgbClr val="FF5050"/>
                </a:solidFill>
              </a:rPr>
              <a:t>subtracted </a:t>
            </a:r>
            <a:endParaRPr lang="en-US" altLang="zh-CN" b="1">
              <a:solidFill>
                <a:srgbClr val="FF5050"/>
              </a:solidFill>
              <a:sym typeface="Symbol" pitchFamily="18" charset="2"/>
            </a:endParaRP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090" y="4084382"/>
            <a:ext cx="370046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sp>
        <p:nvSpPr>
          <p:cNvPr id="22540" name="Line 14"/>
          <p:cNvSpPr>
            <a:spLocks noChangeShapeType="1"/>
          </p:cNvSpPr>
          <p:nvPr/>
        </p:nvSpPr>
        <p:spPr bwMode="auto">
          <a:xfrm>
            <a:off x="3995738" y="5013325"/>
            <a:ext cx="144462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2541" name="Text Box 15"/>
          <p:cNvSpPr txBox="1">
            <a:spLocks noChangeArrowheads="1"/>
          </p:cNvSpPr>
          <p:nvPr/>
        </p:nvSpPr>
        <p:spPr bwMode="auto">
          <a:xfrm>
            <a:off x="1619250" y="3452812"/>
            <a:ext cx="574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The </a:t>
            </a:r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</a:t>
            </a:r>
            <a:r>
              <a:rPr lang="en-US" altLang="zh-CN" baseline="-25000" dirty="0">
                <a:solidFill>
                  <a:srgbClr val="FF0000"/>
                </a:solidFill>
                <a:sym typeface="Symbol" pitchFamily="18" charset="2"/>
              </a:rPr>
              <a:t>C </a:t>
            </a:r>
            <a:r>
              <a:rPr lang="en-US" altLang="zh-CN" dirty="0" err="1">
                <a:solidFill>
                  <a:srgbClr val="FF0000"/>
                </a:solidFill>
              </a:rPr>
              <a:t>lineshape</a:t>
            </a:r>
            <a:r>
              <a:rPr lang="en-US" altLang="zh-CN" dirty="0">
                <a:solidFill>
                  <a:srgbClr val="FF0000"/>
                </a:solidFill>
              </a:rPr>
              <a:t> is not distorted in the </a:t>
            </a:r>
            <a:r>
              <a:rPr lang="en-US" altLang="zh-CN" dirty="0" err="1">
                <a:solidFill>
                  <a:srgbClr val="FF0000"/>
                </a:solidFill>
                <a:sym typeface="Symbol" pitchFamily="18" charset="2"/>
              </a:rPr>
              <a:t>h</a:t>
            </a:r>
            <a:r>
              <a:rPr lang="en-US" altLang="zh-CN" baseline="-25000" dirty="0" err="1">
                <a:solidFill>
                  <a:srgbClr val="FF0000"/>
                </a:solidFill>
                <a:sym typeface="Symbol" pitchFamily="18" charset="2"/>
              </a:rPr>
              <a:t>C</a:t>
            </a:r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</a:t>
            </a:r>
            <a:r>
              <a:rPr lang="en-US" altLang="zh-CN" baseline="-25000" dirty="0">
                <a:solidFill>
                  <a:srgbClr val="FF0000"/>
                </a:solidFill>
                <a:sym typeface="Symbol" pitchFamily="18" charset="2"/>
              </a:rPr>
              <a:t>C</a:t>
            </a:r>
          </a:p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 Detail analysis of </a:t>
            </a:r>
            <a:r>
              <a:rPr lang="en-US" altLang="zh-CN" baseline="-25000" dirty="0">
                <a:solidFill>
                  <a:srgbClr val="FF0000"/>
                </a:solidFill>
                <a:sym typeface="Symbol" pitchFamily="18" charset="2"/>
              </a:rPr>
              <a:t>c</a:t>
            </a:r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 parameters is ongoing!  </a:t>
            </a:r>
            <a:r>
              <a:rPr lang="en-US" altLang="zh-CN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7431088" y="4672013"/>
            <a:ext cx="1677987" cy="1006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>
                <a:solidFill>
                  <a:prstClr val="black"/>
                </a:solidFill>
              </a:rPr>
              <a:t>Asymmetric </a:t>
            </a:r>
          </a:p>
          <a:p>
            <a:pPr algn="l" eaLnBrk="1" hangingPunct="1"/>
            <a:r>
              <a:rPr lang="en-US" altLang="zh-CN">
                <a:solidFill>
                  <a:prstClr val="black"/>
                </a:solidFill>
              </a:rPr>
              <a:t>lineshape</a:t>
            </a:r>
          </a:p>
          <a:p>
            <a:pPr algn="l" eaLnBrk="1" hangingPunct="1"/>
            <a:r>
              <a:rPr lang="en-US" altLang="zh-CN">
                <a:solidFill>
                  <a:prstClr val="black"/>
                </a:solidFill>
              </a:rPr>
              <a:t>in </a:t>
            </a:r>
            <a:r>
              <a:rPr lang="en-US" altLang="zh-CN">
                <a:solidFill>
                  <a:prstClr val="black"/>
                </a:solidFill>
                <a:sym typeface="Symbol" pitchFamily="18" charset="2"/>
              </a:rPr>
              <a:t> decay</a:t>
            </a:r>
          </a:p>
        </p:txBody>
      </p:sp>
      <p:sp>
        <p:nvSpPr>
          <p:cNvPr id="22543" name="Text Box 17"/>
          <p:cNvSpPr txBox="1">
            <a:spLocks noChangeArrowheads="1"/>
          </p:cNvSpPr>
          <p:nvPr/>
        </p:nvSpPr>
        <p:spPr bwMode="auto">
          <a:xfrm>
            <a:off x="0" y="4222750"/>
            <a:ext cx="2011363" cy="1006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>
                <a:solidFill>
                  <a:prstClr val="black"/>
                </a:solidFill>
              </a:rPr>
              <a:t>Symmetric</a:t>
            </a:r>
          </a:p>
          <a:p>
            <a:pPr algn="l" eaLnBrk="1" hangingPunct="1"/>
            <a:r>
              <a:rPr lang="en-US" altLang="zh-CN">
                <a:solidFill>
                  <a:prstClr val="black"/>
                </a:solidFill>
              </a:rPr>
              <a:t> lineshape</a:t>
            </a:r>
          </a:p>
          <a:p>
            <a:pPr algn="l" eaLnBrk="1" hangingPunct="1"/>
            <a:r>
              <a:rPr lang="en-US" altLang="zh-CN">
                <a:solidFill>
                  <a:prstClr val="black"/>
                </a:solidFill>
              </a:rPr>
              <a:t>in </a:t>
            </a:r>
            <a:r>
              <a:rPr lang="en-US" altLang="zh-CN">
                <a:solidFill>
                  <a:prstClr val="black"/>
                </a:solidFill>
                <a:sym typeface="Symbol" pitchFamily="18" charset="2"/>
              </a:rPr>
              <a:t> production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74905" y="22225"/>
            <a:ext cx="8229600" cy="431800"/>
          </a:xfrm>
        </p:spPr>
        <p:txBody>
          <a:bodyPr/>
          <a:lstStyle/>
          <a:p>
            <a:r>
              <a:rPr lang="en-US" altLang="zh-CN" sz="3200" dirty="0" smtClean="0">
                <a:latin typeface="Comic Sans MS" pitchFamily="66" charset="0"/>
                <a:sym typeface="Symbol" pitchFamily="18" charset="2"/>
              </a:rPr>
              <a:t></a:t>
            </a:r>
            <a:r>
              <a:rPr lang="en-US" altLang="zh-CN" sz="3200" baseline="-25000" dirty="0" smtClean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altLang="zh-CN" sz="3200" dirty="0" smtClean="0"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zh-CN" sz="3200" dirty="0" err="1" smtClean="0">
                <a:latin typeface="Comic Sans MS" pitchFamily="66" charset="0"/>
                <a:sym typeface="Symbol" pitchFamily="18" charset="2"/>
              </a:rPr>
              <a:t>lineshape</a:t>
            </a:r>
            <a:r>
              <a:rPr lang="en-US" altLang="zh-CN" sz="3200" dirty="0" smtClean="0">
                <a:latin typeface="Comic Sans MS" pitchFamily="66" charset="0"/>
                <a:sym typeface="Symbol" pitchFamily="18" charset="2"/>
              </a:rPr>
              <a:t> from </a:t>
            </a:r>
            <a:r>
              <a:rPr lang="en-US" altLang="zh-CN" sz="3200" dirty="0" smtClean="0">
                <a:latin typeface="Comic Sans MS" pitchFamily="66" charset="0"/>
                <a:sym typeface="SymbolPS" pitchFamily="18" charset="2"/>
              </a:rPr>
              <a:t></a:t>
            </a:r>
            <a:r>
              <a:rPr lang="en-US" altLang="zh-CN" sz="3200" baseline="30000" dirty="0" smtClean="0">
                <a:latin typeface="Comic Sans MS" pitchFamily="66" charset="0"/>
                <a:sym typeface="SymbolPS" pitchFamily="18" charset="2"/>
              </a:rPr>
              <a:t>0</a:t>
            </a:r>
            <a:r>
              <a:rPr lang="en-US" altLang="zh-CN" sz="3200" dirty="0" smtClean="0">
                <a:latin typeface="Comic Sans MS" pitchFamily="66" charset="0"/>
                <a:sym typeface="SymbolPS" pitchFamily="18" charset="2"/>
              </a:rPr>
              <a:t>h</a:t>
            </a:r>
            <a:r>
              <a:rPr lang="en-US" altLang="zh-CN" sz="3200" baseline="-25000" dirty="0" smtClean="0">
                <a:latin typeface="Comic Sans MS" pitchFamily="66" charset="0"/>
                <a:sym typeface="SymbolPS" pitchFamily="18" charset="2"/>
              </a:rPr>
              <a:t>C</a:t>
            </a:r>
            <a:r>
              <a:rPr lang="en-US" altLang="zh-CN" sz="3200" dirty="0" smtClean="0">
                <a:latin typeface="Comic Sans MS" pitchFamily="66" charset="0"/>
                <a:sym typeface="SymbolPS" pitchFamily="18" charset="2"/>
              </a:rPr>
              <a:t>, </a:t>
            </a:r>
            <a:r>
              <a:rPr lang="en-US" altLang="zh-CN" sz="3200" dirty="0" err="1" smtClean="0">
                <a:latin typeface="Comic Sans MS" pitchFamily="66" charset="0"/>
                <a:sym typeface="Symbol" pitchFamily="18" charset="2"/>
              </a:rPr>
              <a:t>h</a:t>
            </a:r>
            <a:r>
              <a:rPr lang="en-US" altLang="zh-CN" sz="3200" baseline="-25000" dirty="0" err="1" smtClean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altLang="zh-CN" sz="3200" dirty="0" smtClean="0">
                <a:latin typeface="Comic Sans MS" pitchFamily="66" charset="0"/>
                <a:sym typeface="Symbol" pitchFamily="18" charset="2"/>
              </a:rPr>
              <a:t></a:t>
            </a:r>
            <a:r>
              <a:rPr lang="en-US" altLang="zh-CN" sz="3200" baseline="-25000" dirty="0" smtClean="0">
                <a:latin typeface="Comic Sans MS" pitchFamily="66" charset="0"/>
                <a:sym typeface="Symbol" pitchFamily="18" charset="2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30905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r>
              <a:rPr lang="en-US" altLang="zh-CN" sz="4000" smtClean="0">
                <a:latin typeface="Comic Sans MS" pitchFamily="66" charset="0"/>
              </a:rPr>
              <a:t>BESIII Collaboration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2654C-EB1C-492F-B535-966F62F5EF60}" type="slidenum">
              <a:rPr lang="en-US" altLang="zh-CN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525" y="754883"/>
            <a:ext cx="8372475" cy="54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</p:pic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395288" y="5589588"/>
            <a:ext cx="386715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300&gt; physicists </a:t>
            </a:r>
          </a:p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52 institutes from 11 countries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4475163" y="2947988"/>
            <a:ext cx="457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5307013" y="1244600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>
                <a:solidFill>
                  <a:srgbClr val="FF0000"/>
                </a:solidFill>
              </a:rPr>
              <a:t>(12)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r>
              <a:rPr lang="en-US" altLang="zh-CN" sz="4000" smtClean="0">
                <a:latin typeface="Comic Sans MS" pitchFamily="66" charset="0"/>
              </a:rPr>
              <a:t>BESIII – physics using “charm”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0E6B5-A7E8-4FE1-A80D-C7E90D682815}" type="slidenum">
              <a:rPr lang="en-US" altLang="zh-CN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2132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4067175" y="692150"/>
            <a:ext cx="4930775" cy="5578475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/>
              <a:t>Charmonium physics:   </a:t>
            </a:r>
          </a:p>
          <a:p>
            <a:pPr algn="l" eaLnBrk="1" hangingPunct="1"/>
            <a:r>
              <a:rPr lang="en-US" altLang="zh-CN" b="1"/>
              <a:t>   - Spectroscopy </a:t>
            </a:r>
          </a:p>
          <a:p>
            <a:pPr algn="l" eaLnBrk="1" hangingPunct="1"/>
            <a:r>
              <a:rPr lang="en-US" altLang="zh-CN" b="1"/>
              <a:t>   - transitions and decays </a:t>
            </a:r>
          </a:p>
          <a:p>
            <a:pPr algn="l" eaLnBrk="1" hangingPunct="1"/>
            <a:r>
              <a:rPr lang="en-US" altLang="zh-CN" b="1"/>
              <a:t> Light hadron physics:  </a:t>
            </a:r>
          </a:p>
          <a:p>
            <a:pPr algn="l" eaLnBrk="1" hangingPunct="1"/>
            <a:r>
              <a:rPr lang="en-US" altLang="zh-CN" b="1"/>
              <a:t>   - meson &amp; baryon spectroscopy  </a:t>
            </a:r>
          </a:p>
          <a:p>
            <a:pPr algn="l" eaLnBrk="1" hangingPunct="1"/>
            <a:r>
              <a:rPr lang="en-US" altLang="zh-CN" b="1"/>
              <a:t>   - glueball &amp; hybrid  </a:t>
            </a:r>
          </a:p>
          <a:p>
            <a:pPr algn="l" eaLnBrk="1" hangingPunct="1"/>
            <a:r>
              <a:rPr lang="en-US" altLang="zh-CN" b="1"/>
              <a:t>   - two-photon physics </a:t>
            </a:r>
          </a:p>
          <a:p>
            <a:pPr algn="l" eaLnBrk="1" hangingPunct="1"/>
            <a:r>
              <a:rPr lang="en-US" altLang="zh-CN" b="1"/>
              <a:t>   - e.m. form factors of nucleon </a:t>
            </a:r>
          </a:p>
          <a:p>
            <a:pPr algn="l" eaLnBrk="1" hangingPunct="1"/>
            <a:r>
              <a:rPr lang="en-US" altLang="zh-CN" b="1"/>
              <a:t>Charm physics:  </a:t>
            </a:r>
          </a:p>
          <a:p>
            <a:pPr algn="l" eaLnBrk="1" hangingPunct="1"/>
            <a:r>
              <a:rPr lang="en-US" altLang="zh-CN" b="1"/>
              <a:t>   - (semi)leptonic + hadronic decays</a:t>
            </a:r>
          </a:p>
          <a:p>
            <a:pPr algn="l" eaLnBrk="1" hangingPunct="1"/>
            <a:r>
              <a:rPr lang="en-US" altLang="zh-CN" b="1"/>
              <a:t>   - decay constant, form factors </a:t>
            </a:r>
          </a:p>
          <a:p>
            <a:pPr algn="l" eaLnBrk="1" hangingPunct="1"/>
            <a:r>
              <a:rPr lang="en-US" altLang="zh-CN" b="1"/>
              <a:t>   - CKM matrix: Vcd, Vcs  </a:t>
            </a:r>
          </a:p>
          <a:p>
            <a:pPr algn="l" eaLnBrk="1" hangingPunct="1"/>
            <a:r>
              <a:rPr lang="en-US" altLang="zh-CN" b="1"/>
              <a:t>   - D</a:t>
            </a:r>
            <a:r>
              <a:rPr lang="en-US" altLang="zh-CN" b="1" baseline="30000"/>
              <a:t>0</a:t>
            </a:r>
            <a:r>
              <a:rPr lang="en-US" altLang="zh-CN" b="1"/>
              <a:t>-D</a:t>
            </a:r>
            <a:r>
              <a:rPr lang="en-US" altLang="zh-CN" b="1" baseline="30000"/>
              <a:t>0</a:t>
            </a:r>
            <a:r>
              <a:rPr lang="en-US" altLang="zh-CN" b="1"/>
              <a:t>bar mixing and CP violation </a:t>
            </a:r>
          </a:p>
          <a:p>
            <a:pPr algn="l" eaLnBrk="1" hangingPunct="1"/>
            <a:r>
              <a:rPr lang="en-US" altLang="zh-CN" b="1"/>
              <a:t>   - rare/forbidden decays </a:t>
            </a:r>
          </a:p>
          <a:p>
            <a:pPr algn="l" eaLnBrk="1" hangingPunct="1"/>
            <a:r>
              <a:rPr lang="en-US" altLang="zh-CN" b="1"/>
              <a:t>Tau physics:  </a:t>
            </a:r>
          </a:p>
          <a:p>
            <a:pPr algn="l" eaLnBrk="1" hangingPunct="1"/>
            <a:r>
              <a:rPr lang="en-US" altLang="zh-CN" b="1"/>
              <a:t>   - Tau decays near threshold </a:t>
            </a:r>
          </a:p>
          <a:p>
            <a:pPr algn="l" eaLnBrk="1" hangingPunct="1"/>
            <a:r>
              <a:rPr lang="en-US" altLang="zh-CN" b="1"/>
              <a:t>   - tau mass scan </a:t>
            </a:r>
          </a:p>
          <a:p>
            <a:pPr algn="l" eaLnBrk="1" hangingPunct="1"/>
            <a:r>
              <a:rPr lang="en-US" altLang="zh-CN" b="1"/>
              <a:t>…and many more.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" y="206103"/>
            <a:ext cx="8229600" cy="633412"/>
          </a:xfrm>
        </p:spPr>
        <p:txBody>
          <a:bodyPr/>
          <a:lstStyle/>
          <a:p>
            <a:r>
              <a:rPr lang="en-US" altLang="zh-CN" sz="3200" b="1" dirty="0" smtClean="0">
                <a:latin typeface="Comic Sans MS" pitchFamily="66" charset="0"/>
              </a:rPr>
              <a:t>BESIII data set and future plans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95620E-9AD8-4736-A2F6-81F7D6927EBB}" type="slidenum">
              <a:rPr lang="en-US" altLang="zh-CN"/>
              <a:pPr>
                <a:defRPr/>
              </a:pPr>
              <a:t>8</a:t>
            </a:fld>
            <a:endParaRPr lang="en-US" altLang="zh-CN" dirty="0"/>
          </a:p>
        </p:txBody>
      </p:sp>
      <p:sp>
        <p:nvSpPr>
          <p:cNvPr id="17410" name="Text 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51520" y="839515"/>
            <a:ext cx="8784976" cy="4608954"/>
          </a:xfrm>
          <a:prstGeom prst="rect">
            <a:avLst/>
          </a:prstGeom>
          <a:blipFill rotWithShape="1">
            <a:blip r:embed="rId2"/>
            <a:stretch>
              <a:fillRect l="-972" b="-2249"/>
            </a:stretch>
          </a:blipFill>
          <a:ln>
            <a:noFill/>
          </a:ln>
          <a:ex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noFill/>
                <a:latin typeface="+mn-lt"/>
                <a:ea typeface="+mn-ea"/>
              </a:rPr>
              <a:t> </a:t>
            </a:r>
          </a:p>
        </p:txBody>
      </p:sp>
      <p:sp>
        <p:nvSpPr>
          <p:cNvPr id="5" name="矩形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60032" y="3178455"/>
            <a:ext cx="1807161" cy="541880"/>
          </a:xfrm>
          <a:prstGeom prst="rect">
            <a:avLst/>
          </a:prstGeom>
          <a:blipFill rotWithShape="1">
            <a:blip r:embed="rId3" cstate="print"/>
            <a:stretch>
              <a:fillRect l="-6734" t="-6742" r="-5051" b="-31461"/>
            </a:stretch>
          </a:blipFill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noFill/>
                <a:latin typeface="+mn-lt"/>
                <a:ea typeface="+mn-ea"/>
              </a:rPr>
              <a:t> </a:t>
            </a:r>
          </a:p>
        </p:txBody>
      </p:sp>
      <p:sp>
        <p:nvSpPr>
          <p:cNvPr id="12296" name="右大括号 5"/>
          <p:cNvSpPr>
            <a:spLocks/>
          </p:cNvSpPr>
          <p:nvPr/>
        </p:nvSpPr>
        <p:spPr bwMode="auto">
          <a:xfrm>
            <a:off x="4427538" y="3068638"/>
            <a:ext cx="285750" cy="785812"/>
          </a:xfrm>
          <a:prstGeom prst="rightBrace">
            <a:avLst>
              <a:gd name="adj1" fmla="val 8339"/>
              <a:gd name="adj2" fmla="val 50000"/>
            </a:avLst>
          </a:prstGeom>
          <a:solidFill>
            <a:schemeClr val="bg1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eaLnBrk="0" hangingPunct="0"/>
            <a:endParaRPr lang="zh-CN" altLang="zh-CN" sz="1800">
              <a:latin typeface="Calibri" pitchFamily="34" charset="0"/>
            </a:endParaRPr>
          </a:p>
        </p:txBody>
      </p:sp>
      <p:sp>
        <p:nvSpPr>
          <p:cNvPr id="12297" name="TextBox 1"/>
          <p:cNvSpPr txBox="1">
            <a:spLocks noChangeArrowheads="1"/>
          </p:cNvSpPr>
          <p:nvPr/>
        </p:nvSpPr>
        <p:spPr bwMode="auto">
          <a:xfrm>
            <a:off x="6084888" y="2060575"/>
            <a:ext cx="2816225" cy="10064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dirty="0">
                <a:latin typeface="Calibri" pitchFamily="34" charset="0"/>
              </a:rPr>
              <a:t>World’s largest sample of</a:t>
            </a:r>
          </a:p>
          <a:p>
            <a:pPr algn="l" eaLnBrk="1" hangingPunct="1"/>
            <a:r>
              <a:rPr lang="en-US" altLang="zh-CN" dirty="0"/>
              <a:t>J</a:t>
            </a:r>
            <a:r>
              <a:rPr lang="en-GB" altLang="zh-CN" dirty="0">
                <a:latin typeface="Calibri" pitchFamily="34" charset="0"/>
              </a:rPr>
              <a:t>/</a:t>
            </a:r>
            <a:r>
              <a:rPr lang="en-GB" altLang="zh-CN" dirty="0">
                <a:latin typeface="Calibri" pitchFamily="34" charset="0"/>
                <a:sym typeface="Symbol" pitchFamily="18" charset="2"/>
              </a:rPr>
              <a:t></a:t>
            </a:r>
            <a:r>
              <a:rPr lang="en-US" altLang="zh-CN" dirty="0">
                <a:latin typeface="Calibri" pitchFamily="34" charset="0"/>
                <a:sym typeface="Symbol" pitchFamily="18" charset="2"/>
              </a:rPr>
              <a:t>,</a:t>
            </a:r>
            <a:r>
              <a:rPr lang="en-GB" altLang="zh-CN" dirty="0">
                <a:latin typeface="Calibri" pitchFamily="34" charset="0"/>
                <a:sym typeface="Symbol" pitchFamily="18" charset="2"/>
              </a:rPr>
              <a:t></a:t>
            </a:r>
            <a:r>
              <a:rPr lang="en-GB" altLang="zh-CN" dirty="0">
                <a:latin typeface="Calibri" pitchFamily="34" charset="0"/>
              </a:rPr>
              <a:t>(2S) </a:t>
            </a:r>
            <a:r>
              <a:rPr lang="en-US" altLang="zh-CN" dirty="0">
                <a:latin typeface="Calibri" pitchFamily="34" charset="0"/>
              </a:rPr>
              <a:t> and </a:t>
            </a:r>
            <a:r>
              <a:rPr lang="en-GB" altLang="zh-CN" dirty="0">
                <a:latin typeface="Calibri" pitchFamily="34" charset="0"/>
                <a:sym typeface="Symbol" pitchFamily="18" charset="2"/>
              </a:rPr>
              <a:t>(3770) </a:t>
            </a:r>
          </a:p>
          <a:p>
            <a:pPr algn="l" eaLnBrk="1" hangingPunct="1"/>
            <a:r>
              <a:rPr lang="en-GB" altLang="zh-CN" dirty="0">
                <a:latin typeface="Calibri" pitchFamily="34" charset="0"/>
                <a:sym typeface="Symbol" pitchFamily="18" charset="2"/>
              </a:rPr>
              <a:t>(and still growing)</a:t>
            </a:r>
            <a:endParaRPr lang="en-US" altLang="zh-CN" dirty="0">
              <a:latin typeface="Calibri" pitchFamily="34" charset="0"/>
            </a:endParaRPr>
          </a:p>
        </p:txBody>
      </p:sp>
      <p:sp>
        <p:nvSpPr>
          <p:cNvPr id="12298" name="矩形 2"/>
          <p:cNvSpPr>
            <a:spLocks noChangeArrowheads="1"/>
          </p:cNvSpPr>
          <p:nvPr/>
        </p:nvSpPr>
        <p:spPr bwMode="auto">
          <a:xfrm>
            <a:off x="0" y="5276850"/>
            <a:ext cx="39243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zh-CN" b="1">
                <a:solidFill>
                  <a:srgbClr val="1818FF"/>
                </a:solidFill>
              </a:rPr>
              <a:t>Tentative future running plans:</a:t>
            </a:r>
            <a:r>
              <a:rPr lang="en-GB" altLang="zh-CN" sz="2400" b="1">
                <a:solidFill>
                  <a:srgbClr val="1818FF"/>
                </a:solidFill>
              </a:rPr>
              <a:t> </a:t>
            </a:r>
          </a:p>
        </p:txBody>
      </p:sp>
      <p:sp>
        <p:nvSpPr>
          <p:cNvPr id="12299" name="Rectangle 10"/>
          <p:cNvSpPr>
            <a:spLocks noChangeArrowheads="1"/>
          </p:cNvSpPr>
          <p:nvPr/>
        </p:nvSpPr>
        <p:spPr bwMode="auto">
          <a:xfrm>
            <a:off x="351751" y="5740118"/>
            <a:ext cx="8424863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/>
            <a:r>
              <a:rPr lang="en-US" altLang="zh-CN" sz="1800" b="1" u="sng" dirty="0">
                <a:solidFill>
                  <a:schemeClr val="accent2"/>
                </a:solidFill>
              </a:rPr>
              <a:t>2013</a:t>
            </a:r>
            <a:r>
              <a:rPr lang="en-US" altLang="zh-CN" sz="1800" b="1" dirty="0">
                <a:solidFill>
                  <a:schemeClr val="accent2"/>
                </a:solidFill>
              </a:rPr>
              <a:t> E</a:t>
            </a:r>
            <a:r>
              <a:rPr lang="en-US" altLang="zh-CN" sz="1800" b="1" baseline="-25000" dirty="0">
                <a:solidFill>
                  <a:schemeClr val="accent2"/>
                </a:solidFill>
              </a:rPr>
              <a:t>CM</a:t>
            </a:r>
            <a:r>
              <a:rPr lang="en-US" altLang="zh-CN" sz="1800" b="1" dirty="0">
                <a:solidFill>
                  <a:schemeClr val="accent2"/>
                </a:solidFill>
              </a:rPr>
              <a:t>=4260 and 4360 MeV for “XYZ” studies (0.5 fb</a:t>
            </a:r>
            <a:r>
              <a:rPr lang="en-US" altLang="zh-CN" sz="1800" b="1" baseline="30000" dirty="0">
                <a:solidFill>
                  <a:schemeClr val="accent2"/>
                </a:solidFill>
              </a:rPr>
              <a:t>-1 </a:t>
            </a:r>
            <a:r>
              <a:rPr lang="en-US" altLang="zh-CN" sz="1800" b="1" dirty="0">
                <a:solidFill>
                  <a:schemeClr val="accent2"/>
                </a:solidFill>
              </a:rPr>
              <a:t>each)</a:t>
            </a:r>
          </a:p>
          <a:p>
            <a:pPr lvl="1" algn="l"/>
            <a:r>
              <a:rPr lang="en-US" altLang="zh-CN" sz="1800" b="1" u="sng" dirty="0">
                <a:solidFill>
                  <a:schemeClr val="accent2"/>
                </a:solidFill>
              </a:rPr>
              <a:t>2014</a:t>
            </a:r>
            <a:r>
              <a:rPr lang="en-US" altLang="zh-CN" sz="1800" b="1" dirty="0">
                <a:solidFill>
                  <a:schemeClr val="accent2"/>
                </a:solidFill>
              </a:rPr>
              <a:t> E</a:t>
            </a:r>
            <a:r>
              <a:rPr lang="en-US" altLang="zh-CN" sz="1800" b="1" baseline="-25000" dirty="0">
                <a:solidFill>
                  <a:schemeClr val="accent2"/>
                </a:solidFill>
              </a:rPr>
              <a:t>CM</a:t>
            </a:r>
            <a:r>
              <a:rPr lang="en-US" altLang="zh-CN" sz="1800" b="1" dirty="0">
                <a:solidFill>
                  <a:schemeClr val="accent2"/>
                </a:solidFill>
              </a:rPr>
              <a:t>=4170 MeV for Ds (~2.4 fb-1)</a:t>
            </a:r>
          </a:p>
          <a:p>
            <a:pPr lvl="1" algn="l"/>
            <a:r>
              <a:rPr lang="en-US" altLang="zh-CN" sz="1800" b="1" u="sng" dirty="0">
                <a:solidFill>
                  <a:schemeClr val="accent2"/>
                </a:solidFill>
              </a:rPr>
              <a:t>TBD</a:t>
            </a:r>
            <a:r>
              <a:rPr lang="en-US" altLang="zh-CN" sz="1800" b="1" dirty="0">
                <a:solidFill>
                  <a:schemeClr val="accent2"/>
                </a:solidFill>
              </a:rPr>
              <a:t>    Additional ψ(3770) data</a:t>
            </a:r>
          </a:p>
        </p:txBody>
      </p:sp>
      <p:sp>
        <p:nvSpPr>
          <p:cNvPr id="12300" name="Text Box 11"/>
          <p:cNvSpPr txBox="1">
            <a:spLocks noChangeArrowheads="1"/>
          </p:cNvSpPr>
          <p:nvPr/>
        </p:nvSpPr>
        <p:spPr bwMode="auto">
          <a:xfrm>
            <a:off x="2514600" y="4916488"/>
            <a:ext cx="6873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/>
              <a:t>0.4</a:t>
            </a:r>
          </a:p>
        </p:txBody>
      </p:sp>
      <p:sp>
        <p:nvSpPr>
          <p:cNvPr id="12301" name="Text Box 12"/>
          <p:cNvSpPr txBox="1">
            <a:spLocks noChangeArrowheads="1"/>
          </p:cNvSpPr>
          <p:nvPr/>
        </p:nvSpPr>
        <p:spPr bwMode="auto">
          <a:xfrm>
            <a:off x="5076825" y="4941888"/>
            <a:ext cx="20875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400" b="1" dirty="0"/>
              <a:t>1 billion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4575" y="549275"/>
            <a:ext cx="8496300" cy="1143000"/>
          </a:xfrm>
        </p:spPr>
        <p:txBody>
          <a:bodyPr/>
          <a:lstStyle/>
          <a:p>
            <a:pPr algn="l"/>
            <a:r>
              <a:rPr lang="en-US" altLang="zh-CN" sz="3200" b="1" smtClean="0">
                <a:latin typeface="Comic Sans MS" pitchFamily="66" charset="0"/>
              </a:rPr>
              <a:t>Below Threshold Charmonium</a:t>
            </a:r>
            <a:br>
              <a:rPr lang="en-US" altLang="zh-CN" sz="3200" b="1" smtClean="0">
                <a:latin typeface="Comic Sans MS" pitchFamily="66" charset="0"/>
              </a:rPr>
            </a:br>
            <a:endParaRPr lang="en-US" altLang="zh-CN" sz="3200" b="1" smtClean="0">
              <a:latin typeface="Comic Sans MS" pitchFamily="66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40575-52AA-41F0-AB2C-1456BF7750A7}" type="slidenum">
              <a:rPr lang="en-US" altLang="zh-CN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1434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285860"/>
            <a:ext cx="4097668" cy="444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6694488" y="1484313"/>
            <a:ext cx="1543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000090"/>
                </a:solidFill>
                <a:latin typeface="Calibri" pitchFamily="34" charset="0"/>
              </a:rPr>
              <a:t>Properties not</a:t>
            </a:r>
          </a:p>
          <a:p>
            <a:pPr eaLnBrk="1" hangingPunct="1"/>
            <a:r>
              <a:rPr lang="en-US" altLang="zh-CN" sz="1800" b="1">
                <a:solidFill>
                  <a:srgbClr val="000090"/>
                </a:solidFill>
                <a:latin typeface="Calibri" pitchFamily="34" charset="0"/>
              </a:rPr>
              <a:t>well known</a:t>
            </a:r>
          </a:p>
        </p:txBody>
      </p:sp>
      <p:sp>
        <p:nvSpPr>
          <p:cNvPr id="14344" name="TextBox 3"/>
          <p:cNvSpPr txBox="1">
            <a:spLocks noChangeArrowheads="1"/>
          </p:cNvSpPr>
          <p:nvPr/>
        </p:nvSpPr>
        <p:spPr bwMode="auto">
          <a:xfrm>
            <a:off x="134938" y="4616450"/>
            <a:ext cx="2111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000090"/>
                </a:solidFill>
                <a:latin typeface="Calibri" pitchFamily="34" charset="0"/>
              </a:rPr>
              <a:t>Problems with mass</a:t>
            </a:r>
          </a:p>
          <a:p>
            <a:pPr eaLnBrk="1" hangingPunct="1"/>
            <a:r>
              <a:rPr lang="en-US" altLang="zh-CN" sz="1800" b="1">
                <a:solidFill>
                  <a:srgbClr val="000090"/>
                </a:solidFill>
                <a:latin typeface="Calibri" pitchFamily="34" charset="0"/>
              </a:rPr>
              <a:t>measurements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214546" y="4786322"/>
            <a:ext cx="977900" cy="204787"/>
          </a:xfrm>
          <a:prstGeom prst="straightConnector1">
            <a:avLst/>
          </a:prstGeom>
          <a:ln w="15875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Office Theme">
      <a:majorFont>
        <a:latin typeface=""/>
        <a:ea typeface="MS PGothic"/>
        <a:cs typeface="ＭＳ Ｐゴシック"/>
      </a:majorFont>
      <a:minorFont>
        <a:latin typeface=""/>
        <a:ea typeface="MS PGothic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Office Theme">
      <a:majorFont>
        <a:latin typeface=""/>
        <a:ea typeface="MS PGothic"/>
        <a:cs typeface="ＭＳ Ｐゴシック"/>
      </a:majorFont>
      <a:minorFont>
        <a:latin typeface=""/>
        <a:ea typeface="MS PGothic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Office Theme">
      <a:majorFont>
        <a:latin typeface=""/>
        <a:ea typeface="MS PGothic"/>
        <a:cs typeface="ＭＳ Ｐゴシック"/>
      </a:majorFont>
      <a:minorFont>
        <a:latin typeface=""/>
        <a:ea typeface="MS PGothic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HEP">
  <a:themeElements>
    <a:clrScheme name="IHE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HE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40498</TotalTime>
  <Words>2995</Words>
  <Application>Microsoft Office PowerPoint</Application>
  <PresentationFormat>全屏显示(4:3)</PresentationFormat>
  <Paragraphs>621</Paragraphs>
  <Slides>56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18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56</vt:i4>
      </vt:variant>
    </vt:vector>
  </HeadingPairs>
  <TitlesOfParts>
    <vt:vector size="77" baseType="lpstr">
      <vt:lpstr>Office 主题​​</vt:lpstr>
      <vt:lpstr>1_自定义设计方案</vt:lpstr>
      <vt:lpstr>2_自定义设计方案</vt:lpstr>
      <vt:lpstr>自定义设计方案</vt:lpstr>
      <vt:lpstr>IHEP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8_Office 主题​​</vt:lpstr>
      <vt:lpstr>3_Office Theme</vt:lpstr>
      <vt:lpstr>4_Office Theme</vt:lpstr>
      <vt:lpstr>5_Office Theme</vt:lpstr>
      <vt:lpstr>9_Office 主题​​</vt:lpstr>
      <vt:lpstr>10_Office 主题​​</vt:lpstr>
      <vt:lpstr>7_Office 主题​​</vt:lpstr>
      <vt:lpstr>Equation</vt:lpstr>
      <vt:lpstr>Photo Editor 照片</vt:lpstr>
      <vt:lpstr>公式</vt:lpstr>
      <vt:lpstr>Highlights from BESIII</vt:lpstr>
      <vt:lpstr>Outline </vt:lpstr>
      <vt:lpstr>幻灯片 3</vt:lpstr>
      <vt:lpstr>BEPCII storage rings</vt:lpstr>
      <vt:lpstr>幻灯片 5</vt:lpstr>
      <vt:lpstr>BESIII Collaboration</vt:lpstr>
      <vt:lpstr>BESIII – physics using “charm”</vt:lpstr>
      <vt:lpstr>BESIII data set and future plans</vt:lpstr>
      <vt:lpstr>Below Threshold Charmonium </vt:lpstr>
      <vt:lpstr>Mass and width of c(1S) </vt:lpstr>
      <vt:lpstr>C resonance parameters from C</vt:lpstr>
      <vt:lpstr>Comparison of the mass and width for c</vt:lpstr>
      <vt:lpstr>Property of hc (1p1)</vt:lpstr>
      <vt:lpstr>Observation of hc in inclusive reaction</vt:lpstr>
      <vt:lpstr>hc(1P1) in 0hc, hcc, cXi (exclusive)</vt:lpstr>
      <vt:lpstr>Observation of ’ c(2S)</vt:lpstr>
      <vt:lpstr>Observation of c(2S) in c(2S), c(2S)KsK, K+K-0</vt:lpstr>
      <vt:lpstr>     Search for hc(2S)VV</vt:lpstr>
      <vt:lpstr>幻灯片 19</vt:lpstr>
      <vt:lpstr>幻灯片 20</vt:lpstr>
      <vt:lpstr>Higher-order Multipole in c2, c2+-,K+K-</vt:lpstr>
      <vt:lpstr>Higher-order Multipole in c2, c2+-,K+K-</vt:lpstr>
      <vt:lpstr>幻灯片 23</vt:lpstr>
      <vt:lpstr>Some surprises</vt:lpstr>
      <vt:lpstr>幻灯片 25</vt:lpstr>
      <vt:lpstr>幻灯片 26</vt:lpstr>
      <vt:lpstr>幻灯片 27</vt:lpstr>
      <vt:lpstr>幻灯片 28</vt:lpstr>
      <vt:lpstr> Charm as a tool to study light hadron spectroscopy</vt:lpstr>
      <vt:lpstr>Observation of X(ppbar) @ BESII</vt:lpstr>
      <vt:lpstr>Confirmation @ BESIII and CLEOc</vt:lpstr>
      <vt:lpstr>Several non-observations</vt:lpstr>
      <vt:lpstr>           PWA of                        @BESIII </vt:lpstr>
      <vt:lpstr> Mppbar threshold structure of                         @BESIII</vt:lpstr>
      <vt:lpstr>Confirmation of X(1835) and two new structures</vt:lpstr>
      <vt:lpstr>What’s the nature of new structures?</vt:lpstr>
      <vt:lpstr>X(1870) in J/X, Xa0(980) </vt:lpstr>
      <vt:lpstr>Anomalous line shape of f0(980) in J/3</vt:lpstr>
      <vt:lpstr>(1405) in J/f0(980)0, f0(980)2</vt:lpstr>
      <vt:lpstr>Large isospin violation in (1405) decay</vt:lpstr>
      <vt:lpstr>Study of hh system</vt:lpstr>
      <vt:lpstr>Preliminary PWA results of J/ψγηη @BESIII</vt:lpstr>
      <vt:lpstr>     MωΦ threshold enhancement in J/ψγωφ </vt:lpstr>
      <vt:lpstr>Preliminary PWA results of J/ψγωφ @BESIII</vt:lpstr>
      <vt:lpstr>幻灯片 45</vt:lpstr>
      <vt:lpstr>幻灯片 46</vt:lpstr>
      <vt:lpstr>Preliminary results on N* baryon in p p decay</vt:lpstr>
      <vt:lpstr>Charm physics at BESIII</vt:lpstr>
      <vt:lpstr>D+→μ+ν</vt:lpstr>
      <vt:lpstr>幻灯片 50</vt:lpstr>
      <vt:lpstr>幻灯片 51</vt:lpstr>
      <vt:lpstr>幻灯片 52</vt:lpstr>
      <vt:lpstr>幻灯片 53</vt:lpstr>
      <vt:lpstr>Summary</vt:lpstr>
      <vt:lpstr>Thank you !</vt:lpstr>
      <vt:lpstr>C lineshape from 0hC, hCC</vt:lpstr>
    </vt:vector>
  </TitlesOfParts>
  <Company>MC SYSTEM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Lenovo User</cp:lastModifiedBy>
  <cp:revision>454</cp:revision>
  <dcterms:created xsi:type="dcterms:W3CDTF">2011-03-29T09:19:40Z</dcterms:created>
  <dcterms:modified xsi:type="dcterms:W3CDTF">2011-08-06T12:27:39Z</dcterms:modified>
</cp:coreProperties>
</file>