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18" r:id="rId3"/>
    <p:sldId id="319" r:id="rId4"/>
    <p:sldId id="279" r:id="rId5"/>
    <p:sldId id="280" r:id="rId6"/>
    <p:sldId id="312" r:id="rId7"/>
    <p:sldId id="281" r:id="rId8"/>
    <p:sldId id="314" r:id="rId9"/>
    <p:sldId id="317" r:id="rId10"/>
    <p:sldId id="315" r:id="rId11"/>
    <p:sldId id="320" r:id="rId12"/>
    <p:sldId id="305" r:id="rId13"/>
    <p:sldId id="285" r:id="rId14"/>
    <p:sldId id="291" r:id="rId15"/>
    <p:sldId id="284" r:id="rId16"/>
    <p:sldId id="306" r:id="rId17"/>
    <p:sldId id="308" r:id="rId18"/>
    <p:sldId id="309" r:id="rId19"/>
    <p:sldId id="293" r:id="rId20"/>
    <p:sldId id="29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2C6D8C-FB33-4510-9B0E-C79AD76479D2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E77613-5B11-4636-A507-2867D79ED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Tunneling of Electrons through a potential barrier (workfunction), due to high electric fields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Field Emission: High fields are achieved with high aspect-ratio structure, best structures are whisker-like structures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Two ways of modulation: control of the transmission through the barrier, or control of the flux of electrons to the surface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Barrier transmission is described by Fowler Nordheim model.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Time fluctuations: Absorption / Desorption of gas molecules by tip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Spatial fluctuations: statistical variations in emitter tip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ACB8-9AB0-4863-850F-D5F2E091279B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05A8-F008-442F-B4CD-C35A58EDD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A2130-3931-4E6A-A671-A088A29ED965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F4E9-5B7C-45B6-801B-A1E44B88A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70E25-7A21-4A0E-9224-5F26C9C60329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77F7-15A2-43D5-B8BA-4BCED0E45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60A1-6E59-46CA-A2C8-8351BB540BBF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486F-2DF1-4F7A-AEC8-33F61F060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35CF6-3E41-48F4-86CA-A047AB572566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A627-89D9-4779-8A04-388ACC65D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13EC-2BF2-4FA8-B907-165A99C86D9B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4648-B63C-4583-8676-C7A77B437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82047-483F-41EE-BBF7-084E58FECDAC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7E18-594D-4F14-A497-E26B2FB7A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0286F-A50F-4B04-BDD8-4E1474A83E34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44209-C0DB-4F11-8F30-0CA2696D1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87A2-F25C-476B-8147-34E00A26E9BD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8320D-A9CE-4C79-9EC4-5EECA7939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4EC6-FEB3-49F6-9D34-8DD060773C58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A4A1-6B68-46AE-AC70-4CC349DAF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B4F24-586E-4BC9-B777-0E88EA41F0AE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A970-9BE6-4908-9298-37D98CFEB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D56247-900D-4D66-864C-6C4E71C4FB2B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DAEFBD-C220-4216-8979-780CF6C99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228600" y="6553200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/>
              <a:t>W.S. Graves (MIT) FLS Workshop 3/2012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1000" y="685800"/>
            <a:ext cx="830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30275" y="3398838"/>
            <a:ext cx="731996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>
                <a:latin typeface="Arial" charset="0"/>
              </a:rPr>
              <a:t>W.S. Graves</a:t>
            </a:r>
          </a:p>
          <a:p>
            <a:pPr algn="ctr">
              <a:spcBef>
                <a:spcPts val="800"/>
              </a:spcBef>
            </a:pPr>
            <a:r>
              <a:rPr lang="en-US" sz="2000" b="1">
                <a:latin typeface="Arial" charset="0"/>
              </a:rPr>
              <a:t> MIT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March, 2012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Presented at the ICFA Future Light Sources Workshop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295400" y="1143000"/>
            <a:ext cx="6477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n-US" sz="4000" b="1">
                <a:solidFill>
                  <a:srgbClr val="990033"/>
                </a:solidFill>
              </a:rPr>
              <a:t>Intense Super-radiant X-rays from a Compact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4572000" y="12954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Tails due to electrostatic lens aberrations surround dense core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11238"/>
            <a:ext cx="351313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04800" y="0"/>
            <a:ext cx="84534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3300"/>
                </a:solidFill>
                <a:latin typeface="Arial" charset="0"/>
              </a:rPr>
              <a:t>Phase space at cathode exit (~100 eV)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4953000" y="2667000"/>
            <a:ext cx="312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~30% of electrons lost on gates</a:t>
            </a:r>
          </a:p>
          <a:p>
            <a:endParaRPr lang="en-US"/>
          </a:p>
          <a:p>
            <a:r>
              <a:rPr lang="en-US">
                <a:latin typeface="Symbol" pitchFamily="18" charset="2"/>
              </a:rPr>
              <a:t>e</a:t>
            </a:r>
            <a:r>
              <a:rPr lang="en-US" baseline="-25000"/>
              <a:t>n</a:t>
            </a:r>
            <a:r>
              <a:rPr lang="en-US"/>
              <a:t> = 2 X 10</a:t>
            </a:r>
            <a:r>
              <a:rPr lang="en-US" baseline="30000"/>
              <a:t>-11</a:t>
            </a:r>
            <a:r>
              <a:rPr lang="en-US"/>
              <a:t> m-rad after gates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05200" y="1633538"/>
            <a:ext cx="990600" cy="271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533400" y="4114800"/>
            <a:ext cx="8077200" cy="203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Thermal emittance studies typically 10</a:t>
            </a:r>
            <a:r>
              <a:rPr lang="en-US" baseline="30000"/>
              <a:t>-6</a:t>
            </a:r>
            <a:r>
              <a:rPr lang="en-US"/>
              <a:t> m-rad per mm spot size</a:t>
            </a:r>
          </a:p>
          <a:p>
            <a:endParaRPr lang="en-US"/>
          </a:p>
          <a:p>
            <a:r>
              <a:rPr lang="en-US"/>
              <a:t>Emittance of each tip is very small.  RMS emission width ~1 nm.</a:t>
            </a:r>
          </a:p>
          <a:p>
            <a:endParaRPr lang="en-US"/>
          </a:p>
          <a:p>
            <a:r>
              <a:rPr lang="en-US"/>
              <a:t>=&gt; Initial emittance = 10</a:t>
            </a:r>
            <a:r>
              <a:rPr lang="en-US" baseline="30000"/>
              <a:t>-12</a:t>
            </a:r>
            <a:r>
              <a:rPr lang="en-US"/>
              <a:t> m-rad</a:t>
            </a:r>
          </a:p>
          <a:p>
            <a:endParaRPr lang="en-US"/>
          </a:p>
          <a:p>
            <a:r>
              <a:rPr lang="en-US"/>
              <a:t>Uncertainty Principle requires </a:t>
            </a:r>
            <a:r>
              <a:rPr lang="en-US">
                <a:latin typeface="Symbol" pitchFamily="18" charset="2"/>
              </a:rPr>
              <a:t>e</a:t>
            </a:r>
            <a:r>
              <a:rPr lang="en-US" baseline="-25000"/>
              <a:t>n</a:t>
            </a:r>
            <a:r>
              <a:rPr lang="en-US"/>
              <a:t> &gt;= 2 X 10</a:t>
            </a:r>
            <a:r>
              <a:rPr lang="en-US" baseline="30000"/>
              <a:t>-13</a:t>
            </a:r>
            <a:r>
              <a:rPr lang="en-US"/>
              <a:t> m-rad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42052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244725" y="4495800"/>
            <a:ext cx="228600" cy="1524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962650"/>
            <a:ext cx="3886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1713" y="2133600"/>
            <a:ext cx="39512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5791200" y="4191000"/>
            <a:ext cx="533400" cy="21336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4038600" y="33528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6" name="Text Box 3"/>
          <p:cNvSpPr txBox="1">
            <a:spLocks noChangeArrowheads="1"/>
          </p:cNvSpPr>
          <p:nvPr/>
        </p:nvSpPr>
        <p:spPr bwMode="auto">
          <a:xfrm>
            <a:off x="304800" y="0"/>
            <a:ext cx="845343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3300"/>
                </a:solidFill>
                <a:latin typeface="Arial" charset="0"/>
              </a:rPr>
              <a:t>EEX Beamlet Transformation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5407025"/>
            <a:ext cx="35814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Transverse distribution at cathode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7800" y="5410200"/>
            <a:ext cx="35814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Longitudinal distribution at ICS IP</a:t>
            </a:r>
          </a:p>
        </p:txBody>
      </p:sp>
      <p:sp>
        <p:nvSpPr>
          <p:cNvPr id="12299" name="TextBox 17"/>
          <p:cNvSpPr txBox="1">
            <a:spLocks noChangeArrowheads="1"/>
          </p:cNvSpPr>
          <p:nvPr/>
        </p:nvSpPr>
        <p:spPr bwMode="auto">
          <a:xfrm>
            <a:off x="381000" y="1092200"/>
            <a:ext cx="84582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 x-x’ phase space at the cathode is exchanged into the time-dE/E phase space by the EEX line, generating a bunched beam.  The bunching and energy spread depend on the small tip emittance.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267450"/>
            <a:ext cx="3886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600200"/>
            <a:ext cx="5602288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6" name="Group 14"/>
          <p:cNvGrpSpPr>
            <a:grpSpLocks/>
          </p:cNvGrpSpPr>
          <p:nvPr/>
        </p:nvGrpSpPr>
        <p:grpSpPr bwMode="auto">
          <a:xfrm>
            <a:off x="2514600" y="3962400"/>
            <a:ext cx="457200" cy="304800"/>
            <a:chOff x="3810000" y="3886200"/>
            <a:chExt cx="457200" cy="3048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810000" y="3886200"/>
              <a:ext cx="0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267200" y="3886200"/>
              <a:ext cx="0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0" y="4038600"/>
              <a:ext cx="457200" cy="0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2590800" y="403860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t</a:t>
            </a:r>
            <a:r>
              <a:rPr lang="en-US"/>
              <a:t> </a:t>
            </a:r>
          </a:p>
        </p:txBody>
      </p:sp>
      <p:grpSp>
        <p:nvGrpSpPr>
          <p:cNvPr id="13318" name="Group 12"/>
          <p:cNvGrpSpPr>
            <a:grpSpLocks/>
          </p:cNvGrpSpPr>
          <p:nvPr/>
        </p:nvGrpSpPr>
        <p:grpSpPr bwMode="auto">
          <a:xfrm rot="5400000">
            <a:off x="1828800" y="3276600"/>
            <a:ext cx="457200" cy="304800"/>
            <a:chOff x="2971800" y="3200400"/>
            <a:chExt cx="457200" cy="304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71800" y="3200400"/>
              <a:ext cx="0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429000" y="3200400"/>
              <a:ext cx="0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3352800"/>
              <a:ext cx="457200" cy="0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9" name="Rectangle 15"/>
          <p:cNvSpPr>
            <a:spLocks noChangeArrowheads="1"/>
          </p:cNvSpPr>
          <p:nvPr/>
        </p:nvSpPr>
        <p:spPr bwMode="auto">
          <a:xfrm>
            <a:off x="1524000" y="3244850"/>
            <a:ext cx="552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dg/g</a:t>
            </a: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477000" y="6143625"/>
            <a:ext cx="342900" cy="409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TextBox 20"/>
          <p:cNvSpPr txBox="1">
            <a:spLocks noChangeArrowheads="1"/>
          </p:cNvSpPr>
          <p:nvPr/>
        </p:nvSpPr>
        <p:spPr bwMode="auto">
          <a:xfrm>
            <a:off x="6735763" y="5943600"/>
            <a:ext cx="1112837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You are here</a:t>
            </a:r>
          </a:p>
        </p:txBody>
      </p:sp>
      <p:sp>
        <p:nvSpPr>
          <p:cNvPr id="13322" name="Text Box 2"/>
          <p:cNvSpPr txBox="1">
            <a:spLocks noChangeArrowheads="1"/>
          </p:cNvSpPr>
          <p:nvPr/>
        </p:nvSpPr>
        <p:spPr bwMode="auto">
          <a:xfrm>
            <a:off x="63500" y="49213"/>
            <a:ext cx="89281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Arial" charset="0"/>
              </a:rPr>
              <a:t>Beamlet Phase Space Requirements</a:t>
            </a:r>
          </a:p>
        </p:txBody>
      </p:sp>
      <p:sp>
        <p:nvSpPr>
          <p:cNvPr id="13323" name="TextBox 21"/>
          <p:cNvSpPr txBox="1">
            <a:spLocks noChangeArrowheads="1"/>
          </p:cNvSpPr>
          <p:nvPr/>
        </p:nvSpPr>
        <p:spPr bwMode="auto">
          <a:xfrm>
            <a:off x="5867400" y="815975"/>
            <a:ext cx="3048000" cy="2308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Requirements for super-radiant emission</a:t>
            </a:r>
          </a:p>
          <a:p>
            <a:endParaRPr lang="en-US"/>
          </a:p>
          <a:p>
            <a:r>
              <a:rPr lang="en-US"/>
              <a:t>Need pulse short relative to wavelength.</a:t>
            </a:r>
          </a:p>
          <a:p>
            <a:endParaRPr lang="en-US"/>
          </a:p>
          <a:p>
            <a:r>
              <a:rPr lang="en-US"/>
              <a:t>Energy spread small enough to prevent debunching during ICS</a:t>
            </a:r>
          </a:p>
        </p:txBody>
      </p:sp>
      <p:sp>
        <p:nvSpPr>
          <p:cNvPr id="133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25" name="Object 23"/>
          <p:cNvGraphicFramePr>
            <a:graphicFrameLocks noChangeAspect="1"/>
          </p:cNvGraphicFramePr>
          <p:nvPr/>
        </p:nvGraphicFramePr>
        <p:xfrm>
          <a:off x="6781800" y="3200400"/>
          <a:ext cx="1219200" cy="657225"/>
        </p:xfrm>
        <a:graphic>
          <a:graphicData uri="http://schemas.openxmlformats.org/presentationml/2006/ole">
            <p:oleObj spid="_x0000_s13325" name="Equation" r:id="rId5" imgW="622030" imgH="342751" progId="Equation.DSMT4">
              <p:embed/>
            </p:oleObj>
          </a:graphicData>
        </a:graphic>
      </p:graphicFrame>
      <p:sp>
        <p:nvSpPr>
          <p:cNvPr id="13326" name="TextBox 24"/>
          <p:cNvSpPr txBox="1">
            <a:spLocks noChangeArrowheads="1"/>
          </p:cNvSpPr>
          <p:nvPr/>
        </p:nvSpPr>
        <p:spPr bwMode="auto">
          <a:xfrm>
            <a:off x="5791200" y="3857625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Need</a:t>
            </a:r>
          </a:p>
        </p:txBody>
      </p:sp>
      <p:sp>
        <p:nvSpPr>
          <p:cNvPr id="133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28" name="Object 26"/>
          <p:cNvGraphicFramePr>
            <a:graphicFrameLocks noChangeAspect="1"/>
          </p:cNvGraphicFramePr>
          <p:nvPr/>
        </p:nvGraphicFramePr>
        <p:xfrm>
          <a:off x="6858000" y="4010025"/>
          <a:ext cx="1341438" cy="838200"/>
        </p:xfrm>
        <a:graphic>
          <a:graphicData uri="http://schemas.openxmlformats.org/presentationml/2006/ole">
            <p:oleObj spid="_x0000_s13328" name="Equation" r:id="rId6" imgW="685800" imgH="431800" progId="Equation.DSMT4">
              <p:embed/>
            </p:oleObj>
          </a:graphicData>
        </a:graphic>
      </p:graphicFrame>
      <p:sp>
        <p:nvSpPr>
          <p:cNvPr id="28" name="Left Brace 27"/>
          <p:cNvSpPr/>
          <p:nvPr/>
        </p:nvSpPr>
        <p:spPr>
          <a:xfrm>
            <a:off x="6477000" y="3248025"/>
            <a:ext cx="381000" cy="1600200"/>
          </a:xfrm>
          <a:prstGeom prst="leftBrace">
            <a:avLst>
              <a:gd name="adj1" fmla="val 4106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3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31" name="Object 29"/>
          <p:cNvGraphicFramePr>
            <a:graphicFrameLocks noChangeAspect="1"/>
          </p:cNvGraphicFramePr>
          <p:nvPr/>
        </p:nvGraphicFramePr>
        <p:xfrm>
          <a:off x="1377950" y="5514975"/>
          <a:ext cx="3194050" cy="657225"/>
        </p:xfrm>
        <a:graphic>
          <a:graphicData uri="http://schemas.openxmlformats.org/presentationml/2006/ole">
            <p:oleObj spid="_x0000_s13331" name="Equation" r:id="rId7" imgW="2070100" imgH="431800" progId="Equation.DSMT4">
              <p:embed/>
            </p:oleObj>
          </a:graphicData>
        </a:graphic>
      </p:graphicFrame>
      <p:sp>
        <p:nvSpPr>
          <p:cNvPr id="13332" name="TextBox 30"/>
          <p:cNvSpPr txBox="1">
            <a:spLocks noChangeArrowheads="1"/>
          </p:cNvSpPr>
          <p:nvPr/>
        </p:nvSpPr>
        <p:spPr bwMode="auto">
          <a:xfrm>
            <a:off x="463550" y="56388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Implies</a:t>
            </a:r>
          </a:p>
        </p:txBody>
      </p:sp>
      <p:sp>
        <p:nvSpPr>
          <p:cNvPr id="13333" name="TextBox 31"/>
          <p:cNvSpPr txBox="1">
            <a:spLocks noChangeArrowheads="1"/>
          </p:cNvSpPr>
          <p:nvPr/>
        </p:nvSpPr>
        <p:spPr bwMode="auto">
          <a:xfrm>
            <a:off x="1066800" y="9144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P. Piot simulation results of ELEGANT tracking from PARMELA output</a:t>
            </a:r>
          </a:p>
        </p:txBody>
      </p:sp>
      <p:sp>
        <p:nvSpPr>
          <p:cNvPr id="13334" name="TextBox 32"/>
          <p:cNvSpPr txBox="1">
            <a:spLocks noChangeArrowheads="1"/>
          </p:cNvSpPr>
          <p:nvPr/>
        </p:nvSpPr>
        <p:spPr bwMode="auto">
          <a:xfrm>
            <a:off x="4495800" y="56499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m-rad at 13.5 nm wavelength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768350"/>
            <a:ext cx="8243887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04800" y="165100"/>
            <a:ext cx="8234363" cy="436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>
                <a:solidFill>
                  <a:srgbClr val="990033"/>
                </a:solidFill>
              </a:rPr>
              <a:t>Use ½-cell gun and 3-cell linac to reach 1.5 MeV</a:t>
            </a: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304800" y="914400"/>
            <a:ext cx="2209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Total accelerator length ~10 cm</a:t>
            </a:r>
          </a:p>
          <a:p>
            <a:endParaRPr lang="en-US"/>
          </a:p>
          <a:p>
            <a:r>
              <a:rPr lang="en-US"/>
              <a:t>Low-cost 9.3 GHz copper structures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52800" y="5915025"/>
            <a:ext cx="266700" cy="333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20"/>
          <p:cNvSpPr txBox="1">
            <a:spLocks noChangeArrowheads="1"/>
          </p:cNvSpPr>
          <p:nvPr/>
        </p:nvSpPr>
        <p:spPr bwMode="auto">
          <a:xfrm>
            <a:off x="3535363" y="5715000"/>
            <a:ext cx="1646237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These 2 components</a:t>
            </a:r>
          </a:p>
        </p:txBody>
      </p:sp>
      <p:pic>
        <p:nvPicPr>
          <p:cNvPr id="14343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267450"/>
            <a:ext cx="3886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4191000" y="6019800"/>
            <a:ext cx="17463" cy="257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3500" y="49213"/>
            <a:ext cx="89281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Arial" charset="0"/>
              </a:rPr>
              <a:t>Emittance Exchange (EEX)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905000" y="2133600"/>
          <a:ext cx="2898775" cy="1247775"/>
        </p:xfrm>
        <a:graphic>
          <a:graphicData uri="http://schemas.openxmlformats.org/presentationml/2006/ole">
            <p:oleObj spid="_x0000_s15364" name="Equation" r:id="rId3" imgW="2120900" imgH="914400" progId="Equation.DSMT4">
              <p:embed/>
            </p:oleObj>
          </a:graphicData>
        </a:graphic>
      </p:graphicFrame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973263" y="838200"/>
          <a:ext cx="2789237" cy="1114425"/>
        </p:xfrm>
        <a:graphic>
          <a:graphicData uri="http://schemas.openxmlformats.org/presentationml/2006/ole">
            <p:oleObj spid="_x0000_s15366" name="Equation" r:id="rId4" imgW="2349500" imgH="939800" progId="Equation.DSMT4">
              <p:embed/>
            </p:oleObj>
          </a:graphicData>
        </a:graphic>
      </p:graphicFrame>
      <p:graphicFrame>
        <p:nvGraphicFramePr>
          <p:cNvPr id="15367" name="Object 8"/>
          <p:cNvGraphicFramePr>
            <a:graphicFrameLocks noChangeAspect="1"/>
          </p:cNvGraphicFramePr>
          <p:nvPr/>
        </p:nvGraphicFramePr>
        <p:xfrm>
          <a:off x="152400" y="1219200"/>
          <a:ext cx="871538" cy="301625"/>
        </p:xfrm>
        <a:graphic>
          <a:graphicData uri="http://schemas.openxmlformats.org/presentationml/2006/ole">
            <p:oleObj spid="_x0000_s15367" name="Equation" r:id="rId5" imgW="685800" imgH="241300" progId="Equation.DSMT4">
              <p:embed/>
            </p:oleObj>
          </a:graphicData>
        </a:graphic>
      </p:graphicFrame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5029200" y="1066800"/>
            <a:ext cx="2443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Sigma matrix contains second moments.</a:t>
            </a: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5029200" y="2309813"/>
            <a:ext cx="2819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Unusual transport matrix completely exchanges transverse and longitudinal phase space.</a:t>
            </a:r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2667000" y="36068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Result of matching and EEX is a beam with periodic current modulation at x-ray wavelength.</a:t>
            </a:r>
          </a:p>
        </p:txBody>
      </p:sp>
      <p:sp>
        <p:nvSpPr>
          <p:cNvPr id="15371" name="TextBox 18"/>
          <p:cNvSpPr txBox="1">
            <a:spLocks noChangeArrowheads="1"/>
          </p:cNvSpPr>
          <p:nvPr/>
        </p:nvSpPr>
        <p:spPr bwMode="auto">
          <a:xfrm>
            <a:off x="1211263" y="1244600"/>
            <a:ext cx="793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where</a:t>
            </a:r>
          </a:p>
        </p:txBody>
      </p:sp>
      <p:sp>
        <p:nvSpPr>
          <p:cNvPr id="15372" name="TextBox 20"/>
          <p:cNvSpPr txBox="1">
            <a:spLocks noChangeArrowheads="1"/>
          </p:cNvSpPr>
          <p:nvPr/>
        </p:nvSpPr>
        <p:spPr bwMode="auto">
          <a:xfrm>
            <a:off x="3962400" y="4221163"/>
            <a:ext cx="2209800" cy="2778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EEX components</a:t>
            </a:r>
          </a:p>
        </p:txBody>
      </p:sp>
      <p:pic>
        <p:nvPicPr>
          <p:cNvPr id="15373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678363"/>
            <a:ext cx="60960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Brace 1"/>
          <p:cNvSpPr/>
          <p:nvPr/>
        </p:nvSpPr>
        <p:spPr>
          <a:xfrm rot="16200000">
            <a:off x="4876800" y="3687763"/>
            <a:ext cx="228600" cy="1905000"/>
          </a:xfrm>
          <a:prstGeom prst="rightBrace">
            <a:avLst>
              <a:gd name="adj1" fmla="val 74602"/>
              <a:gd name="adj2" fmla="val 4842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152400" y="5410200"/>
            <a:ext cx="8458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M. Cornacchia and P. Emma, Phys. Rev. ST-AB 5, 084001</a:t>
            </a:r>
          </a:p>
          <a:p>
            <a:pPr eaLnBrk="0" hangingPunct="0"/>
            <a:r>
              <a:rPr lang="en-US" sz="1400">
                <a:solidFill>
                  <a:schemeClr val="tx2"/>
                </a:solidFill>
                <a:latin typeface="Arial" charset="0"/>
              </a:rPr>
              <a:t>P. Emma, Z. Huang, K.-J. Kim, and P. Piot, Phys Rev ST-AB 9, 100702</a:t>
            </a:r>
          </a:p>
          <a:p>
            <a:pPr eaLnBrk="0" hangingPunct="0"/>
            <a:r>
              <a:rPr lang="en-US" sz="1400">
                <a:solidFill>
                  <a:schemeClr val="tx2"/>
                </a:solidFill>
                <a:latin typeface="Arial" charset="0"/>
              </a:rPr>
              <a:t>B.E. Carlsten, K.A. Bishofberger, S.J. Russell, N.A.Yampolsky, to appear in Phys. Rev. ST-AB</a:t>
            </a:r>
          </a:p>
          <a:p>
            <a:pPr eaLnBrk="0" hangingPunct="0"/>
            <a:r>
              <a:rPr lang="fi-FI" sz="1400">
                <a:solidFill>
                  <a:schemeClr val="tx2"/>
                </a:solidFill>
                <a:latin typeface="Arial" charset="0"/>
              </a:rPr>
              <a:t>Y.-E Sun, P. Piot, et al</a:t>
            </a:r>
            <a:r>
              <a:rPr lang="en-US" sz="1400">
                <a:solidFill>
                  <a:schemeClr val="tx2"/>
                </a:solidFill>
                <a:latin typeface="Arial" charset="0"/>
              </a:rPr>
              <a:t>, Phys. Rev. Lett. 105, 234801</a:t>
            </a:r>
          </a:p>
          <a:p>
            <a:pPr eaLnBrk="0" hangingPunct="0"/>
            <a:r>
              <a:rPr lang="en-US" sz="1400">
                <a:solidFill>
                  <a:schemeClr val="tx2"/>
                </a:solidFill>
                <a:latin typeface="Arial" charset="0"/>
              </a:rPr>
              <a:t>A. Zholents and M. Zolotorev, report ANL/APS/LS-327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 rot="19355047">
            <a:off x="2055813" y="1779588"/>
            <a:ext cx="32004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 smtClean="0">
                <a:cs typeface="+mn-cs"/>
              </a:rPr>
              <a:t>See P. </a:t>
            </a:r>
            <a:r>
              <a:rPr lang="en-US" sz="1600" b="1" dirty="0" err="1" smtClean="0">
                <a:cs typeface="+mn-cs"/>
              </a:rPr>
              <a:t>Piot</a:t>
            </a:r>
            <a:r>
              <a:rPr lang="en-US" sz="1600" b="1" dirty="0" smtClean="0">
                <a:cs typeface="+mn-cs"/>
              </a:rPr>
              <a:t> talk in Compact Working Group this afternoon</a:t>
            </a:r>
            <a:endParaRPr lang="en-US" sz="1600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6267450"/>
            <a:ext cx="3886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6553200" y="6143625"/>
            <a:ext cx="342900" cy="409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20"/>
          <p:cNvSpPr txBox="1">
            <a:spLocks noChangeArrowheads="1"/>
          </p:cNvSpPr>
          <p:nvPr/>
        </p:nvSpPr>
        <p:spPr bwMode="auto">
          <a:xfrm>
            <a:off x="6811963" y="5943600"/>
            <a:ext cx="1112837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You are here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39004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2013" y="931863"/>
            <a:ext cx="3862387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2"/>
          <p:cNvSpPr txBox="1">
            <a:spLocks noChangeArrowheads="1"/>
          </p:cNvSpPr>
          <p:nvPr/>
        </p:nvSpPr>
        <p:spPr bwMode="auto">
          <a:xfrm>
            <a:off x="63500" y="49213"/>
            <a:ext cx="89281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Arial" charset="0"/>
              </a:rPr>
              <a:t>9X9 Array Bunching after EEX</a:t>
            </a: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5334000" y="44196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13 nm</a:t>
            </a: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990600" y="4157663"/>
            <a:ext cx="838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13 nm</a:t>
            </a: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1371600" y="4386263"/>
            <a:ext cx="838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6.5 nm</a:t>
            </a: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1295400" y="5602288"/>
            <a:ext cx="487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P. Piot simulation results of ELEGANT 1</a:t>
            </a:r>
            <a:r>
              <a:rPr lang="en-US" baseline="30000"/>
              <a:t>st</a:t>
            </a:r>
            <a:r>
              <a:rPr lang="en-US"/>
              <a:t> and 2</a:t>
            </a:r>
            <a:r>
              <a:rPr lang="en-US" baseline="30000"/>
              <a:t>nd</a:t>
            </a:r>
            <a:r>
              <a:rPr lang="en-US"/>
              <a:t> order tracking from PARMELA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4572000" y="2997200"/>
            <a:ext cx="43434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Energy emitted on-axis per unit frequency &amp; solid angle</a:t>
            </a:r>
          </a:p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>
                <a:latin typeface="Arial" charset="0"/>
              </a:rPr>
              <a:t> = laser periods, </a:t>
            </a:r>
            <a:r>
              <a:rPr lang="en-US" i="1">
                <a:latin typeface="Symbol" pitchFamily="18" charset="2"/>
              </a:rPr>
              <a:t>a</a:t>
            </a:r>
            <a:r>
              <a:rPr lang="en-US">
                <a:latin typeface="Arial" charset="0"/>
              </a:rPr>
              <a:t> = fine struct const</a:t>
            </a: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7411" name="Text Box 13"/>
          <p:cNvSpPr txBox="1">
            <a:spLocks noChangeArrowheads="1"/>
          </p:cNvSpPr>
          <p:nvPr/>
        </p:nvSpPr>
        <p:spPr bwMode="auto">
          <a:xfrm>
            <a:off x="685800" y="42863"/>
            <a:ext cx="76962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Arial Unicode MS" pitchFamily="34" charset="-128"/>
              </a:rPr>
              <a:t>Single Electron X-ray Emission</a:t>
            </a:r>
          </a:p>
        </p:txBody>
      </p:sp>
      <p:graphicFrame>
        <p:nvGraphicFramePr>
          <p:cNvPr id="17412" name="Object 14"/>
          <p:cNvGraphicFramePr>
            <a:graphicFrameLocks noChangeAspect="1"/>
          </p:cNvGraphicFramePr>
          <p:nvPr/>
        </p:nvGraphicFramePr>
        <p:xfrm>
          <a:off x="1425575" y="4483100"/>
          <a:ext cx="2940050" cy="469900"/>
        </p:xfrm>
        <a:graphic>
          <a:graphicData uri="http://schemas.openxmlformats.org/presentationml/2006/ole">
            <p:oleObj spid="_x0000_s17412" name="Equation" r:id="rId3" imgW="1435100" imgH="228600" progId="Equation.DSMT4">
              <p:embed/>
            </p:oleObj>
          </a:graphicData>
        </a:graphic>
      </p:graphicFrame>
      <p:sp>
        <p:nvSpPr>
          <p:cNvPr id="17413" name="Text Box 16"/>
          <p:cNvSpPr txBox="1">
            <a:spLocks noChangeArrowheads="1"/>
          </p:cNvSpPr>
          <p:nvPr/>
        </p:nvSpPr>
        <p:spPr bwMode="auto">
          <a:xfrm>
            <a:off x="4572000" y="1296988"/>
            <a:ext cx="3048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Resonant x-ray wavelength</a:t>
            </a:r>
          </a:p>
        </p:txBody>
      </p:sp>
      <p:sp>
        <p:nvSpPr>
          <p:cNvPr id="17414" name="Text Box 17"/>
          <p:cNvSpPr txBox="1">
            <a:spLocks noChangeArrowheads="1"/>
          </p:cNvSpPr>
          <p:nvPr/>
        </p:nvSpPr>
        <p:spPr bwMode="auto">
          <a:xfrm>
            <a:off x="4572000" y="4467225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Bandwidth for single electron. </a:t>
            </a:r>
          </a:p>
        </p:txBody>
      </p:sp>
      <p:graphicFrame>
        <p:nvGraphicFramePr>
          <p:cNvPr id="17415" name="Object 18"/>
          <p:cNvGraphicFramePr>
            <a:graphicFrameLocks noChangeAspect="1"/>
          </p:cNvGraphicFramePr>
          <p:nvPr/>
        </p:nvGraphicFramePr>
        <p:xfrm>
          <a:off x="1295400" y="5073650"/>
          <a:ext cx="2687638" cy="830263"/>
        </p:xfrm>
        <a:graphic>
          <a:graphicData uri="http://schemas.openxmlformats.org/presentationml/2006/ole">
            <p:oleObj spid="_x0000_s17415" name="Equation" r:id="rId4" imgW="1409088" imgH="431613" progId="Equation.DSMT4">
              <p:embed/>
            </p:oleObj>
          </a:graphicData>
        </a:graphic>
      </p:graphicFrame>
      <p:sp>
        <p:nvSpPr>
          <p:cNvPr id="17416" name="Text Box 19"/>
          <p:cNvSpPr txBox="1">
            <a:spLocks noChangeArrowheads="1"/>
          </p:cNvSpPr>
          <p:nvPr/>
        </p:nvSpPr>
        <p:spPr bwMode="auto">
          <a:xfrm>
            <a:off x="4572000" y="5159375"/>
            <a:ext cx="3124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Opening angle of central cone with narrow bandwidth</a:t>
            </a:r>
          </a:p>
        </p:txBody>
      </p:sp>
      <p:sp>
        <p:nvSpPr>
          <p:cNvPr id="1741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18" name="Object 2"/>
          <p:cNvGraphicFramePr>
            <a:graphicFrameLocks noChangeAspect="1"/>
          </p:cNvGraphicFramePr>
          <p:nvPr/>
        </p:nvGraphicFramePr>
        <p:xfrm>
          <a:off x="1295400" y="2987675"/>
          <a:ext cx="2695575" cy="898525"/>
        </p:xfrm>
        <a:graphic>
          <a:graphicData uri="http://schemas.openxmlformats.org/presentationml/2006/ole">
            <p:oleObj spid="_x0000_s17418" name="Equation" r:id="rId5" imgW="1459866" imgH="482391" progId="Equation.DSMT4">
              <p:embed/>
            </p:oleObj>
          </a:graphicData>
        </a:graphic>
      </p:graphicFrame>
      <p:sp>
        <p:nvSpPr>
          <p:cNvPr id="1741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20" name="Object 4"/>
          <p:cNvGraphicFramePr>
            <a:graphicFrameLocks noChangeAspect="1"/>
          </p:cNvGraphicFramePr>
          <p:nvPr/>
        </p:nvGraphicFramePr>
        <p:xfrm>
          <a:off x="1295400" y="1144588"/>
          <a:ext cx="2887663" cy="760412"/>
        </p:xfrm>
        <a:graphic>
          <a:graphicData uri="http://schemas.openxmlformats.org/presentationml/2006/ole">
            <p:oleObj spid="_x0000_s17420" name="Equation" r:id="rId6" imgW="1587500" imgH="419100" progId="Equation.DSMT4">
              <p:embed/>
            </p:oleObj>
          </a:graphicData>
        </a:graphic>
      </p:graphicFrame>
      <p:sp>
        <p:nvSpPr>
          <p:cNvPr id="1742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22" name="Object 6"/>
          <p:cNvGraphicFramePr>
            <a:graphicFrameLocks noChangeAspect="1"/>
          </p:cNvGraphicFramePr>
          <p:nvPr/>
        </p:nvGraphicFramePr>
        <p:xfrm>
          <a:off x="2438400" y="1997075"/>
          <a:ext cx="1905000" cy="669925"/>
        </p:xfrm>
        <a:graphic>
          <a:graphicData uri="http://schemas.openxmlformats.org/presentationml/2006/ole">
            <p:oleObj spid="_x0000_s17422" name="Equation" r:id="rId7" imgW="1117115" imgH="393529" progId="Equation.DSMT4">
              <p:embed/>
            </p:oleObj>
          </a:graphicData>
        </a:graphic>
      </p:graphicFrame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4572000" y="2147888"/>
            <a:ext cx="3048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Laser strength parameter</a:t>
            </a:r>
          </a:p>
        </p:txBody>
      </p:sp>
      <p:sp>
        <p:nvSpPr>
          <p:cNvPr id="17424" name="Rectangle 7"/>
          <p:cNvSpPr>
            <a:spLocks noChangeArrowheads="1"/>
          </p:cNvSpPr>
          <p:nvPr/>
        </p:nvSpPr>
        <p:spPr bwMode="auto">
          <a:xfrm>
            <a:off x="574675" y="714375"/>
            <a:ext cx="7883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See K.-J. Kim, “Characteristics of Synchrotron Radiation”, AIP Conf. Proc. 184, 565 (AIP 1989)</a:t>
            </a:r>
          </a:p>
        </p:txBody>
      </p:sp>
      <p:pic>
        <p:nvPicPr>
          <p:cNvPr id="17425" name="Picture 1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6267450"/>
            <a:ext cx="3886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H="1">
            <a:off x="7162800" y="6143625"/>
            <a:ext cx="342900" cy="409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7" name="TextBox 20"/>
          <p:cNvSpPr txBox="1">
            <a:spLocks noChangeArrowheads="1"/>
          </p:cNvSpPr>
          <p:nvPr/>
        </p:nvSpPr>
        <p:spPr bwMode="auto">
          <a:xfrm>
            <a:off x="7421563" y="5943600"/>
            <a:ext cx="1112837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You are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28600" y="990600"/>
          <a:ext cx="4691063" cy="812800"/>
        </p:xfrm>
        <a:graphic>
          <a:graphicData uri="http://schemas.openxmlformats.org/presentationml/2006/ole">
            <p:oleObj spid="_x0000_s18434" name="Equation" r:id="rId3" imgW="2806700" imgH="482600" progId="Equation.DSMT4">
              <p:embed/>
            </p:oleObj>
          </a:graphicData>
        </a:graphic>
      </p:graphicFrame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85800" y="42863"/>
            <a:ext cx="76962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Arial Unicode MS" pitchFamily="34" charset="-128"/>
              </a:rPr>
              <a:t>Incoherent ICS X-ray Scaling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3795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1274763" y="5078413"/>
          <a:ext cx="2260600" cy="390525"/>
        </p:xfrm>
        <a:graphic>
          <a:graphicData uri="http://schemas.openxmlformats.org/presentationml/2006/ole">
            <p:oleObj spid="_x0000_s18437" name="Equation" r:id="rId4" imgW="1409088" imgH="241195" progId="Equation.DSMT4">
              <p:embed/>
            </p:oleObj>
          </a:graphicData>
        </a:graphic>
      </p:graphicFrame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4038600" y="4978400"/>
            <a:ext cx="3581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Phases usually add randomly at x-ray frequencies</a:t>
            </a:r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0" y="3795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5105400" y="1219200"/>
            <a:ext cx="38862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On-axis emission from N</a:t>
            </a:r>
            <a:r>
              <a:rPr lang="en-US" baseline="-25000">
                <a:latin typeface="Arial" charset="0"/>
              </a:rPr>
              <a:t>e</a:t>
            </a:r>
            <a:r>
              <a:rPr lang="en-US">
                <a:latin typeface="Arial" charset="0"/>
              </a:rPr>
              <a:t> electrons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914400" y="4495800"/>
            <a:ext cx="75438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Standard incoherent ICS emission scales linearly with N</a:t>
            </a:r>
            <a:r>
              <a:rPr lang="en-US" b="1" baseline="-25000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 (~10</a:t>
            </a:r>
            <a:r>
              <a:rPr lang="en-US" b="1" baseline="3000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)</a:t>
            </a:r>
          </a:p>
        </p:txBody>
      </p:sp>
      <p:sp>
        <p:nvSpPr>
          <p:cNvPr id="18442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3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44" name="Object 4"/>
          <p:cNvGraphicFramePr>
            <a:graphicFrameLocks noChangeAspect="1"/>
          </p:cNvGraphicFramePr>
          <p:nvPr/>
        </p:nvGraphicFramePr>
        <p:xfrm>
          <a:off x="574675" y="2590800"/>
          <a:ext cx="2203450" cy="533400"/>
        </p:xfrm>
        <a:graphic>
          <a:graphicData uri="http://schemas.openxmlformats.org/presentationml/2006/ole">
            <p:oleObj spid="_x0000_s18444" name="Equation" r:id="rId5" imgW="1218671" imgH="291973" progId="Equation.DSMT4">
              <p:embed/>
            </p:oleObj>
          </a:graphicData>
        </a:graphic>
      </p:graphicFrame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727075" y="3124200"/>
            <a:ext cx="20574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Bunching factor</a:t>
            </a:r>
          </a:p>
        </p:txBody>
      </p:sp>
      <p:graphicFrame>
        <p:nvGraphicFramePr>
          <p:cNvPr id="18446" name="Object 6"/>
          <p:cNvGraphicFramePr>
            <a:graphicFrameLocks noChangeAspect="1"/>
          </p:cNvGraphicFramePr>
          <p:nvPr/>
        </p:nvGraphicFramePr>
        <p:xfrm>
          <a:off x="1319213" y="5573713"/>
          <a:ext cx="698500" cy="369887"/>
        </p:xfrm>
        <a:graphic>
          <a:graphicData uri="http://schemas.openxmlformats.org/presentationml/2006/ole">
            <p:oleObj spid="_x0000_s18446" name="Equation" r:id="rId6" imgW="431613" imgH="228501" progId="Equation.DSMT4">
              <p:embed/>
            </p:oleObj>
          </a:graphicData>
        </a:graphic>
      </p:graphicFrame>
      <p:sp>
        <p:nvSpPr>
          <p:cNvPr id="20" name="Right Brace 19"/>
          <p:cNvSpPr/>
          <p:nvPr/>
        </p:nvSpPr>
        <p:spPr>
          <a:xfrm rot="5400000">
            <a:off x="3848100" y="1028700"/>
            <a:ext cx="228600" cy="1371600"/>
          </a:xfrm>
          <a:prstGeom prst="rightBrace">
            <a:avLst>
              <a:gd name="adj1" fmla="val 74602"/>
              <a:gd name="adj2" fmla="val 4842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8" name="TextBox 2"/>
          <p:cNvSpPr txBox="1">
            <a:spLocks noChangeArrowheads="1"/>
          </p:cNvSpPr>
          <p:nvPr/>
        </p:nvSpPr>
        <p:spPr bwMode="auto">
          <a:xfrm>
            <a:off x="3581400" y="1825625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Super-radiant term</a:t>
            </a:r>
          </a:p>
        </p:txBody>
      </p:sp>
      <p:sp>
        <p:nvSpPr>
          <p:cNvPr id="18449" name="TextBox 20"/>
          <p:cNvSpPr txBox="1">
            <a:spLocks noChangeArrowheads="1"/>
          </p:cNvSpPr>
          <p:nvPr/>
        </p:nvSpPr>
        <p:spPr bwMode="auto">
          <a:xfrm>
            <a:off x="2667000" y="1825625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ICS</a:t>
            </a:r>
          </a:p>
        </p:txBody>
      </p:sp>
      <p:sp>
        <p:nvSpPr>
          <p:cNvPr id="23" name="Right Brace 22"/>
          <p:cNvSpPr/>
          <p:nvPr/>
        </p:nvSpPr>
        <p:spPr>
          <a:xfrm rot="5400000">
            <a:off x="1828800" y="1143000"/>
            <a:ext cx="228600" cy="1143000"/>
          </a:xfrm>
          <a:prstGeom prst="rightBrace">
            <a:avLst>
              <a:gd name="adj1" fmla="val 74602"/>
              <a:gd name="adj2" fmla="val 4842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51" name="TextBox 23"/>
          <p:cNvSpPr txBox="1">
            <a:spLocks noChangeArrowheads="1"/>
          </p:cNvSpPr>
          <p:nvPr/>
        </p:nvSpPr>
        <p:spPr bwMode="auto">
          <a:xfrm>
            <a:off x="1295400" y="1825625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Single electron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9400" y="1600200"/>
            <a:ext cx="0" cy="2286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53" name="Object 18"/>
          <p:cNvGraphicFramePr>
            <a:graphicFrameLocks noChangeAspect="1"/>
          </p:cNvGraphicFramePr>
          <p:nvPr/>
        </p:nvGraphicFramePr>
        <p:xfrm>
          <a:off x="5756275" y="3294063"/>
          <a:ext cx="2147888" cy="820737"/>
        </p:xfrm>
        <a:graphic>
          <a:graphicData uri="http://schemas.openxmlformats.org/presentationml/2006/ole">
            <p:oleObj spid="_x0000_s18453" name="Equation" r:id="rId7" imgW="1206500" imgH="457200" progId="Equation.DSMT4">
              <p:embed/>
            </p:oleObj>
          </a:graphicData>
        </a:graphic>
      </p:graphicFrame>
      <p:sp>
        <p:nvSpPr>
          <p:cNvPr id="18454" name="Text Box 13"/>
          <p:cNvSpPr txBox="1">
            <a:spLocks noChangeArrowheads="1"/>
          </p:cNvSpPr>
          <p:nvPr/>
        </p:nvSpPr>
        <p:spPr bwMode="auto">
          <a:xfrm>
            <a:off x="4156075" y="3446463"/>
            <a:ext cx="1905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Opening angle</a:t>
            </a:r>
          </a:p>
        </p:txBody>
      </p:sp>
      <p:graphicFrame>
        <p:nvGraphicFramePr>
          <p:cNvPr id="18455" name="Object 9"/>
          <p:cNvGraphicFramePr>
            <a:graphicFrameLocks noChangeAspect="1"/>
          </p:cNvGraphicFramePr>
          <p:nvPr/>
        </p:nvGraphicFramePr>
        <p:xfrm>
          <a:off x="5562600" y="2743200"/>
          <a:ext cx="2514600" cy="401638"/>
        </p:xfrm>
        <a:graphic>
          <a:graphicData uri="http://schemas.openxmlformats.org/presentationml/2006/ole">
            <p:oleObj spid="_x0000_s18455" name="Equation" r:id="rId8" imgW="1435100" imgH="228600" progId="Equation.DSMT4">
              <p:embed/>
            </p:oleObj>
          </a:graphicData>
        </a:graphic>
      </p:graphicFrame>
      <p:sp>
        <p:nvSpPr>
          <p:cNvPr id="18456" name="Text Box 13"/>
          <p:cNvSpPr txBox="1">
            <a:spLocks noChangeArrowheads="1"/>
          </p:cNvSpPr>
          <p:nvPr/>
        </p:nvSpPr>
        <p:spPr bwMode="auto">
          <a:xfrm>
            <a:off x="4191000" y="2736850"/>
            <a:ext cx="13716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Bandwidth</a:t>
            </a:r>
          </a:p>
        </p:txBody>
      </p:sp>
      <p:pic>
        <p:nvPicPr>
          <p:cNvPr id="18457" name="Picture 3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6267450"/>
            <a:ext cx="3886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flipH="1">
            <a:off x="7162800" y="6143625"/>
            <a:ext cx="342900" cy="409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9" name="TextBox 20"/>
          <p:cNvSpPr txBox="1">
            <a:spLocks noChangeArrowheads="1"/>
          </p:cNvSpPr>
          <p:nvPr/>
        </p:nvSpPr>
        <p:spPr bwMode="auto">
          <a:xfrm>
            <a:off x="7421563" y="5943600"/>
            <a:ext cx="1112837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You are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9"/>
          <p:cNvGraphicFramePr>
            <a:graphicFrameLocks noChangeAspect="1"/>
          </p:cNvGraphicFramePr>
          <p:nvPr/>
        </p:nvGraphicFramePr>
        <p:xfrm>
          <a:off x="608013" y="4843463"/>
          <a:ext cx="3381375" cy="750887"/>
        </p:xfrm>
        <a:graphic>
          <a:graphicData uri="http://schemas.openxmlformats.org/presentationml/2006/ole">
            <p:oleObj spid="_x0000_s19458" name="Equation" r:id="rId3" imgW="2311400" imgH="508000" progId="Equation.DSMT4">
              <p:embed/>
            </p:oleObj>
          </a:graphicData>
        </a:graphic>
      </p:graphicFrame>
      <p:sp>
        <p:nvSpPr>
          <p:cNvPr id="19459" name="Text Box 15"/>
          <p:cNvSpPr txBox="1">
            <a:spLocks noChangeArrowheads="1"/>
          </p:cNvSpPr>
          <p:nvPr/>
        </p:nvSpPr>
        <p:spPr bwMode="auto">
          <a:xfrm>
            <a:off x="381000" y="4191000"/>
            <a:ext cx="83058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Super-radiant emission narrows bandwidth and angle, and increases flux</a:t>
            </a:r>
          </a:p>
        </p:txBody>
      </p:sp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1563688" y="5791200"/>
          <a:ext cx="882650" cy="369888"/>
        </p:xfrm>
        <a:graphic>
          <a:graphicData uri="http://schemas.openxmlformats.org/presentationml/2006/ole">
            <p:oleObj spid="_x0000_s19460" name="Equation" r:id="rId4" imgW="545863" imgH="228501" progId="Equation.DSMT4">
              <p:embed/>
            </p:oleObj>
          </a:graphicData>
        </a:graphic>
      </p:graphicFrame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238625" y="4887913"/>
            <a:ext cx="41433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Nanocathode + emittance exchange produces bunches at x-ray period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685800" y="42863"/>
            <a:ext cx="76962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Arial Unicode MS" pitchFamily="34" charset="-128"/>
              </a:rPr>
              <a:t>Super-radiant ICS X-ray Scaling</a:t>
            </a:r>
          </a:p>
        </p:txBody>
      </p:sp>
      <p:graphicFrame>
        <p:nvGraphicFramePr>
          <p:cNvPr id="19463" name="Object 18"/>
          <p:cNvGraphicFramePr>
            <a:graphicFrameLocks noChangeAspect="1"/>
          </p:cNvGraphicFramePr>
          <p:nvPr/>
        </p:nvGraphicFramePr>
        <p:xfrm>
          <a:off x="4114800" y="3141663"/>
          <a:ext cx="2757488" cy="820737"/>
        </p:xfrm>
        <a:graphic>
          <a:graphicData uri="http://schemas.openxmlformats.org/presentationml/2006/ole">
            <p:oleObj spid="_x0000_s19463" name="Equation" r:id="rId5" imgW="1549400" imgH="457200" progId="Equation.DSMT4">
              <p:embed/>
            </p:oleObj>
          </a:graphicData>
        </a:graphic>
      </p:graphicFrame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914400" y="3351213"/>
            <a:ext cx="25908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And opening angle is</a:t>
            </a:r>
          </a:p>
        </p:txBody>
      </p:sp>
      <p:graphicFrame>
        <p:nvGraphicFramePr>
          <p:cNvPr id="19465" name="Object 8"/>
          <p:cNvGraphicFramePr>
            <a:graphicFrameLocks noChangeAspect="1"/>
          </p:cNvGraphicFramePr>
          <p:nvPr/>
        </p:nvGraphicFramePr>
        <p:xfrm>
          <a:off x="4114800" y="2341563"/>
          <a:ext cx="3405188" cy="401637"/>
        </p:xfrm>
        <a:graphic>
          <a:graphicData uri="http://schemas.openxmlformats.org/presentationml/2006/ole">
            <p:oleObj spid="_x0000_s19465" name="Equation" r:id="rId6" imgW="1943100" imgH="228600" progId="Equation.DSMT4">
              <p:embed/>
            </p:oleObj>
          </a:graphicData>
        </a:graphic>
      </p:graphicFrame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685800" y="2209800"/>
            <a:ext cx="32766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For N</a:t>
            </a:r>
            <a:r>
              <a:rPr lang="en-US" baseline="-25000">
                <a:latin typeface="Arial" charset="0"/>
              </a:rPr>
              <a:t>B</a:t>
            </a:r>
            <a:r>
              <a:rPr lang="en-US">
                <a:latin typeface="Arial" charset="0"/>
              </a:rPr>
              <a:t> beamlets emitting in phase, bandwidth becomes</a:t>
            </a:r>
          </a:p>
        </p:txBody>
      </p:sp>
      <p:graphicFrame>
        <p:nvGraphicFramePr>
          <p:cNvPr id="19467" name="Object 10"/>
          <p:cNvGraphicFramePr>
            <a:graphicFrameLocks noChangeAspect="1"/>
          </p:cNvGraphicFramePr>
          <p:nvPr/>
        </p:nvGraphicFramePr>
        <p:xfrm>
          <a:off x="914400" y="1143000"/>
          <a:ext cx="3119438" cy="812800"/>
        </p:xfrm>
        <a:graphic>
          <a:graphicData uri="http://schemas.openxmlformats.org/presentationml/2006/ole">
            <p:oleObj spid="_x0000_s19467" name="Equation" r:id="rId7" imgW="1866900" imgH="482600" progId="Equation.DSMT4">
              <p:embed/>
            </p:oleObj>
          </a:graphicData>
        </a:graphic>
      </p:graphicFrame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4419600" y="1295400"/>
            <a:ext cx="38862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Super-radiant spectral density</a:t>
            </a:r>
          </a:p>
        </p:txBody>
      </p:sp>
      <p:pic>
        <p:nvPicPr>
          <p:cNvPr id="19469" name="Picture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6267450"/>
            <a:ext cx="3886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7162800" y="6143625"/>
            <a:ext cx="342900" cy="409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TextBox 20"/>
          <p:cNvSpPr txBox="1">
            <a:spLocks noChangeArrowheads="1"/>
          </p:cNvSpPr>
          <p:nvPr/>
        </p:nvSpPr>
        <p:spPr bwMode="auto">
          <a:xfrm>
            <a:off x="7421563" y="5943600"/>
            <a:ext cx="1112837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You are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90" name="Group 58"/>
          <p:cNvGraphicFramePr>
            <a:graphicFrameLocks noGrp="1"/>
          </p:cNvGraphicFramePr>
          <p:nvPr/>
        </p:nvGraphicFramePr>
        <p:xfrm>
          <a:off x="1184275" y="990600"/>
          <a:ext cx="6740525" cy="4754563"/>
        </p:xfrm>
        <a:graphic>
          <a:graphicData uri="http://schemas.openxmlformats.org/drawingml/2006/table">
            <a:tbl>
              <a:tblPr/>
              <a:tblGrid>
                <a:gridCol w="5000215"/>
                <a:gridCol w="1740310"/>
              </a:tblGrid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Photon energy [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Pulse length [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Flux per shot [photons]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FWHM bandwidth [%]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Source RMS divergence [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mrad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Source RMS size [mm]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Peak brightness [photons/(sec mm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mrad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0.1%bw)]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Coherent fraction [%]</a:t>
                      </a: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flux at 1 kHz (0.1% BW)</a:t>
                      </a: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flux at 100 MHz (0.1% BW)</a:t>
                      </a: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brightness at 1 kHz</a:t>
                      </a: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brightness at 100 MHz</a:t>
                      </a: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6" name="Text Box 56"/>
          <p:cNvSpPr txBox="1">
            <a:spLocks noChangeArrowheads="1"/>
          </p:cNvSpPr>
          <p:nvPr/>
        </p:nvSpPr>
        <p:spPr bwMode="auto">
          <a:xfrm>
            <a:off x="63500" y="49213"/>
            <a:ext cx="89281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Arial" charset="0"/>
              </a:rPr>
              <a:t>Estimated Super-radiant EUV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spect="1" noChangeArrowheads="1"/>
          </p:cNvSpPr>
          <p:nvPr/>
        </p:nvSpPr>
        <p:spPr bwMode="auto">
          <a:xfrm>
            <a:off x="609600" y="130175"/>
            <a:ext cx="80470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algn="ctr">
              <a:lnSpc>
                <a:spcPct val="70000"/>
              </a:lnSpc>
            </a:pPr>
            <a:r>
              <a:rPr lang="en-US" sz="3100" b="1">
                <a:solidFill>
                  <a:srgbClr val="990033"/>
                </a:solidFill>
                <a:latin typeface="Arial" charset="0"/>
              </a:rPr>
              <a:t>Acknowledgements</a:t>
            </a: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457200" y="1100138"/>
            <a:ext cx="8153400" cy="1692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This work is the result of collaboration with</a:t>
            </a:r>
          </a:p>
          <a:p>
            <a:pPr algn="ctr"/>
            <a:endParaRPr lang="en-US" sz="2800">
              <a:latin typeface="Arial" charset="0"/>
            </a:endParaRPr>
          </a:p>
          <a:p>
            <a:pPr algn="ctr"/>
            <a:r>
              <a:rPr lang="en-US" sz="2800">
                <a:latin typeface="Arial" charset="0"/>
              </a:rPr>
              <a:t>K. Berggren, F. Kaertner, D. Moncton, P. Piot, and L. Velasquez-Garcia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457200" y="3810000"/>
            <a:ext cx="8153400" cy="1262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Funding has been provided by</a:t>
            </a:r>
          </a:p>
          <a:p>
            <a:pPr algn="ctr"/>
            <a:endParaRPr lang="en-US" sz="2800">
              <a:latin typeface="Arial" charset="0"/>
            </a:endParaRPr>
          </a:p>
          <a:p>
            <a:pPr algn="ctr"/>
            <a:r>
              <a:rPr lang="en-US" sz="2800">
                <a:latin typeface="Arial" charset="0"/>
              </a:rPr>
              <a:t>DARPA AXis, DOE-BES, and NSF-DMR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3500" y="49213"/>
            <a:ext cx="89281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Arial" charset="0"/>
              </a:rPr>
              <a:t>Summary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" y="1589088"/>
            <a:ext cx="8382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Compact sources using mildly relativistic beams will be 10</a:t>
            </a:r>
            <a:r>
              <a:rPr lang="en-US" sz="2400" b="1" baseline="30000">
                <a:latin typeface="Arial" charset="0"/>
              </a:rPr>
              <a:t>6</a:t>
            </a:r>
            <a:r>
              <a:rPr lang="en-US" sz="2400" b="1">
                <a:latin typeface="Arial" charset="0"/>
              </a:rPr>
              <a:t> brighter than existing lab sources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Cost &amp; size are attractive for science not easily done at major facilities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Super-radiant emission may enable compact performance similar to a major facility undulator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Pulses are &lt;100 fs, special modes may reach sub-fs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Scaling to hard x-rays to be explored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6" t="4471"/>
          <a:stretch>
            <a:fillRect/>
          </a:stretch>
        </p:blipFill>
        <p:spPr bwMode="auto">
          <a:xfrm>
            <a:off x="1090613" y="873125"/>
            <a:ext cx="6072187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5867400" y="3387725"/>
            <a:ext cx="695325" cy="21907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2362200" y="5097463"/>
            <a:ext cx="2881313" cy="385762"/>
          </a:xfrm>
          <a:custGeom>
            <a:avLst/>
            <a:gdLst>
              <a:gd name="T0" fmla="*/ 0 w 1815"/>
              <a:gd name="T1" fmla="*/ 2147483647 h 243"/>
              <a:gd name="T2" fmla="*/ 2147483647 w 1815"/>
              <a:gd name="T3" fmla="*/ 2147483647 h 243"/>
              <a:gd name="T4" fmla="*/ 2147483647 w 1815"/>
              <a:gd name="T5" fmla="*/ 2147483647 h 243"/>
              <a:gd name="T6" fmla="*/ 2147483647 w 1815"/>
              <a:gd name="T7" fmla="*/ 2147483647 h 243"/>
              <a:gd name="T8" fmla="*/ 2147483647 w 1815"/>
              <a:gd name="T9" fmla="*/ 2147483647 h 243"/>
              <a:gd name="T10" fmla="*/ 2147483647 w 1815"/>
              <a:gd name="T11" fmla="*/ 2147483647 h 243"/>
              <a:gd name="T12" fmla="*/ 2147483647 w 1815"/>
              <a:gd name="T13" fmla="*/ 2147483647 h 2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15" h="243">
                <a:moveTo>
                  <a:pt x="0" y="227"/>
                </a:moveTo>
                <a:cubicBezTo>
                  <a:pt x="271" y="235"/>
                  <a:pt x="543" y="243"/>
                  <a:pt x="704" y="235"/>
                </a:cubicBezTo>
                <a:cubicBezTo>
                  <a:pt x="865" y="227"/>
                  <a:pt x="904" y="200"/>
                  <a:pt x="968" y="179"/>
                </a:cubicBezTo>
                <a:cubicBezTo>
                  <a:pt x="1032" y="158"/>
                  <a:pt x="1040" y="132"/>
                  <a:pt x="1088" y="107"/>
                </a:cubicBezTo>
                <a:cubicBezTo>
                  <a:pt x="1136" y="82"/>
                  <a:pt x="1149" y="44"/>
                  <a:pt x="1256" y="27"/>
                </a:cubicBezTo>
                <a:cubicBezTo>
                  <a:pt x="1363" y="10"/>
                  <a:pt x="1641" y="6"/>
                  <a:pt x="1728" y="3"/>
                </a:cubicBezTo>
                <a:cubicBezTo>
                  <a:pt x="1815" y="0"/>
                  <a:pt x="1795" y="5"/>
                  <a:pt x="1776" y="11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3962400" y="3082925"/>
            <a:ext cx="2374900" cy="1801813"/>
          </a:xfrm>
          <a:custGeom>
            <a:avLst/>
            <a:gdLst>
              <a:gd name="T0" fmla="*/ 0 w 1496"/>
              <a:gd name="T1" fmla="*/ 2147483647 h 1135"/>
              <a:gd name="T2" fmla="*/ 2147483647 w 1496"/>
              <a:gd name="T3" fmla="*/ 2147483647 h 1135"/>
              <a:gd name="T4" fmla="*/ 2147483647 w 1496"/>
              <a:gd name="T5" fmla="*/ 2147483647 h 1135"/>
              <a:gd name="T6" fmla="*/ 2147483647 w 1496"/>
              <a:gd name="T7" fmla="*/ 0 h 11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96" h="1135">
                <a:moveTo>
                  <a:pt x="0" y="1120"/>
                </a:moveTo>
                <a:cubicBezTo>
                  <a:pt x="40" y="1127"/>
                  <a:pt x="81" y="1135"/>
                  <a:pt x="200" y="976"/>
                </a:cubicBezTo>
                <a:cubicBezTo>
                  <a:pt x="319" y="817"/>
                  <a:pt x="496" y="331"/>
                  <a:pt x="712" y="168"/>
                </a:cubicBezTo>
                <a:cubicBezTo>
                  <a:pt x="928" y="5"/>
                  <a:pt x="1364" y="28"/>
                  <a:pt x="1496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5638800" y="1330325"/>
            <a:ext cx="1295400" cy="500063"/>
          </a:xfrm>
          <a:custGeom>
            <a:avLst/>
            <a:gdLst>
              <a:gd name="T0" fmla="*/ 0 w 816"/>
              <a:gd name="T1" fmla="*/ 2147483647 h 315"/>
              <a:gd name="T2" fmla="*/ 2147483647 w 816"/>
              <a:gd name="T3" fmla="*/ 2147483647 h 315"/>
              <a:gd name="T4" fmla="*/ 2147483647 w 816"/>
              <a:gd name="T5" fmla="*/ 2147483647 h 315"/>
              <a:gd name="T6" fmla="*/ 2147483647 w 816"/>
              <a:gd name="T7" fmla="*/ 2147483647 h 3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6" h="315">
                <a:moveTo>
                  <a:pt x="0" y="315"/>
                </a:moveTo>
                <a:cubicBezTo>
                  <a:pt x="38" y="220"/>
                  <a:pt x="77" y="126"/>
                  <a:pt x="200" y="75"/>
                </a:cubicBezTo>
                <a:cubicBezTo>
                  <a:pt x="323" y="24"/>
                  <a:pt x="656" y="22"/>
                  <a:pt x="736" y="11"/>
                </a:cubicBezTo>
                <a:cubicBezTo>
                  <a:pt x="816" y="0"/>
                  <a:pt x="688" y="11"/>
                  <a:pt x="680" y="11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19750" y="933450"/>
            <a:ext cx="18732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X-ray Lasers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334000" y="3235325"/>
            <a:ext cx="22860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Synchrotron</a:t>
            </a:r>
          </a:p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Radiation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588000" y="4933950"/>
            <a:ext cx="1346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X-ray Tubes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 rot="-5400000">
            <a:off x="6696075" y="4095750"/>
            <a:ext cx="1600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Relativity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 rot="-5400000">
            <a:off x="7108032" y="1875631"/>
            <a:ext cx="108743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Coherent</a:t>
            </a:r>
          </a:p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Emission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V="1">
            <a:off x="7315200" y="1177925"/>
            <a:ext cx="0" cy="1981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7315200" y="3463925"/>
            <a:ext cx="0" cy="213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953000" y="3997325"/>
            <a:ext cx="228600" cy="228600"/>
          </a:xfrm>
          <a:prstGeom prst="ellipse">
            <a:avLst/>
          </a:prstGeom>
          <a:solidFill>
            <a:srgbClr val="CC0000"/>
          </a:solidFill>
          <a:ln w="57150" algn="ctr">
            <a:solidFill>
              <a:srgbClr val="3399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894138" y="3540125"/>
            <a:ext cx="525462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ICS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419600" y="3768725"/>
            <a:ext cx="5334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5181600" y="3200400"/>
            <a:ext cx="228600" cy="228600"/>
          </a:xfrm>
          <a:prstGeom prst="ellipse">
            <a:avLst/>
          </a:prstGeom>
          <a:solidFill>
            <a:srgbClr val="CC0000"/>
          </a:solidFill>
          <a:ln w="57150" algn="ctr">
            <a:solidFill>
              <a:srgbClr val="3399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276600" y="2667000"/>
            <a:ext cx="19177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Super-radiant ICS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648200" y="2971800"/>
            <a:ext cx="5334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6" name="Rectangle 2"/>
          <p:cNvSpPr txBox="1">
            <a:spLocks noChangeAspect="1" noChangeArrowheads="1"/>
          </p:cNvSpPr>
          <p:nvPr/>
        </p:nvSpPr>
        <p:spPr bwMode="auto">
          <a:xfrm>
            <a:off x="609600" y="130175"/>
            <a:ext cx="80470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algn="ctr">
              <a:lnSpc>
                <a:spcPct val="70000"/>
              </a:lnSpc>
            </a:pPr>
            <a:r>
              <a:rPr lang="en-US" sz="3200" b="1">
                <a:solidFill>
                  <a:srgbClr val="990033"/>
                </a:solidFill>
                <a:latin typeface="Arial" charset="0"/>
              </a:rPr>
              <a:t>Generations of Hard X-ray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animBg="1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5791200" y="2228850"/>
            <a:ext cx="2362200" cy="438150"/>
          </a:xfrm>
          <a:custGeom>
            <a:avLst/>
            <a:gdLst>
              <a:gd name="connsiteX0" fmla="*/ 0 w 3524250"/>
              <a:gd name="connsiteY0" fmla="*/ 9543 h 438168"/>
              <a:gd name="connsiteX1" fmla="*/ 485775 w 3524250"/>
              <a:gd name="connsiteY1" fmla="*/ 438168 h 438168"/>
              <a:gd name="connsiteX2" fmla="*/ 895350 w 3524250"/>
              <a:gd name="connsiteY2" fmla="*/ 9543 h 438168"/>
              <a:gd name="connsiteX3" fmla="*/ 1400175 w 3524250"/>
              <a:gd name="connsiteY3" fmla="*/ 409593 h 438168"/>
              <a:gd name="connsiteX4" fmla="*/ 1857375 w 3524250"/>
              <a:gd name="connsiteY4" fmla="*/ 18 h 438168"/>
              <a:gd name="connsiteX5" fmla="*/ 2295525 w 3524250"/>
              <a:gd name="connsiteY5" fmla="*/ 428643 h 438168"/>
              <a:gd name="connsiteX6" fmla="*/ 2752725 w 3524250"/>
              <a:gd name="connsiteY6" fmla="*/ 18 h 438168"/>
              <a:gd name="connsiteX7" fmla="*/ 3238500 w 3524250"/>
              <a:gd name="connsiteY7" fmla="*/ 428643 h 438168"/>
              <a:gd name="connsiteX8" fmla="*/ 3524250 w 3524250"/>
              <a:gd name="connsiteY8" fmla="*/ 66693 h 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438168">
                <a:moveTo>
                  <a:pt x="0" y="9543"/>
                </a:moveTo>
                <a:cubicBezTo>
                  <a:pt x="168275" y="223855"/>
                  <a:pt x="336550" y="438168"/>
                  <a:pt x="485775" y="438168"/>
                </a:cubicBezTo>
                <a:cubicBezTo>
                  <a:pt x="635000" y="438168"/>
                  <a:pt x="742950" y="14306"/>
                  <a:pt x="895350" y="9543"/>
                </a:cubicBezTo>
                <a:cubicBezTo>
                  <a:pt x="1047750" y="4780"/>
                  <a:pt x="1239838" y="411180"/>
                  <a:pt x="1400175" y="409593"/>
                </a:cubicBezTo>
                <a:cubicBezTo>
                  <a:pt x="1560512" y="408006"/>
                  <a:pt x="1708150" y="-3157"/>
                  <a:pt x="1857375" y="18"/>
                </a:cubicBezTo>
                <a:cubicBezTo>
                  <a:pt x="2006600" y="3193"/>
                  <a:pt x="2146300" y="428643"/>
                  <a:pt x="2295525" y="428643"/>
                </a:cubicBezTo>
                <a:cubicBezTo>
                  <a:pt x="2444750" y="428643"/>
                  <a:pt x="2595563" y="18"/>
                  <a:pt x="2752725" y="18"/>
                </a:cubicBezTo>
                <a:cubicBezTo>
                  <a:pt x="2909887" y="18"/>
                  <a:pt x="3109913" y="417531"/>
                  <a:pt x="3238500" y="428643"/>
                </a:cubicBezTo>
                <a:cubicBezTo>
                  <a:pt x="3367088" y="439756"/>
                  <a:pt x="3445669" y="253224"/>
                  <a:pt x="3524250" y="6669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791200" y="2000250"/>
            <a:ext cx="2362200" cy="438150"/>
          </a:xfrm>
          <a:custGeom>
            <a:avLst/>
            <a:gdLst>
              <a:gd name="connsiteX0" fmla="*/ 0 w 3524250"/>
              <a:gd name="connsiteY0" fmla="*/ 9543 h 438168"/>
              <a:gd name="connsiteX1" fmla="*/ 485775 w 3524250"/>
              <a:gd name="connsiteY1" fmla="*/ 438168 h 438168"/>
              <a:gd name="connsiteX2" fmla="*/ 895350 w 3524250"/>
              <a:gd name="connsiteY2" fmla="*/ 9543 h 438168"/>
              <a:gd name="connsiteX3" fmla="*/ 1400175 w 3524250"/>
              <a:gd name="connsiteY3" fmla="*/ 409593 h 438168"/>
              <a:gd name="connsiteX4" fmla="*/ 1857375 w 3524250"/>
              <a:gd name="connsiteY4" fmla="*/ 18 h 438168"/>
              <a:gd name="connsiteX5" fmla="*/ 2295525 w 3524250"/>
              <a:gd name="connsiteY5" fmla="*/ 428643 h 438168"/>
              <a:gd name="connsiteX6" fmla="*/ 2752725 w 3524250"/>
              <a:gd name="connsiteY6" fmla="*/ 18 h 438168"/>
              <a:gd name="connsiteX7" fmla="*/ 3238500 w 3524250"/>
              <a:gd name="connsiteY7" fmla="*/ 428643 h 438168"/>
              <a:gd name="connsiteX8" fmla="*/ 3524250 w 3524250"/>
              <a:gd name="connsiteY8" fmla="*/ 66693 h 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438168">
                <a:moveTo>
                  <a:pt x="0" y="9543"/>
                </a:moveTo>
                <a:cubicBezTo>
                  <a:pt x="168275" y="223855"/>
                  <a:pt x="336550" y="438168"/>
                  <a:pt x="485775" y="438168"/>
                </a:cubicBezTo>
                <a:cubicBezTo>
                  <a:pt x="635000" y="438168"/>
                  <a:pt x="742950" y="14306"/>
                  <a:pt x="895350" y="9543"/>
                </a:cubicBezTo>
                <a:cubicBezTo>
                  <a:pt x="1047750" y="4780"/>
                  <a:pt x="1239838" y="411180"/>
                  <a:pt x="1400175" y="409593"/>
                </a:cubicBezTo>
                <a:cubicBezTo>
                  <a:pt x="1560512" y="408006"/>
                  <a:pt x="1708150" y="-3157"/>
                  <a:pt x="1857375" y="18"/>
                </a:cubicBezTo>
                <a:cubicBezTo>
                  <a:pt x="2006600" y="3193"/>
                  <a:pt x="2146300" y="428643"/>
                  <a:pt x="2295525" y="428643"/>
                </a:cubicBezTo>
                <a:cubicBezTo>
                  <a:pt x="2444750" y="428643"/>
                  <a:pt x="2595563" y="18"/>
                  <a:pt x="2752725" y="18"/>
                </a:cubicBezTo>
                <a:cubicBezTo>
                  <a:pt x="2909887" y="18"/>
                  <a:pt x="3109913" y="417531"/>
                  <a:pt x="3238500" y="428643"/>
                </a:cubicBezTo>
                <a:cubicBezTo>
                  <a:pt x="3367088" y="439756"/>
                  <a:pt x="3445669" y="253224"/>
                  <a:pt x="3524250" y="6669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791200" y="1771650"/>
            <a:ext cx="2362200" cy="438150"/>
          </a:xfrm>
          <a:custGeom>
            <a:avLst/>
            <a:gdLst>
              <a:gd name="connsiteX0" fmla="*/ 0 w 3524250"/>
              <a:gd name="connsiteY0" fmla="*/ 9543 h 438168"/>
              <a:gd name="connsiteX1" fmla="*/ 485775 w 3524250"/>
              <a:gd name="connsiteY1" fmla="*/ 438168 h 438168"/>
              <a:gd name="connsiteX2" fmla="*/ 895350 w 3524250"/>
              <a:gd name="connsiteY2" fmla="*/ 9543 h 438168"/>
              <a:gd name="connsiteX3" fmla="*/ 1400175 w 3524250"/>
              <a:gd name="connsiteY3" fmla="*/ 409593 h 438168"/>
              <a:gd name="connsiteX4" fmla="*/ 1857375 w 3524250"/>
              <a:gd name="connsiteY4" fmla="*/ 18 h 438168"/>
              <a:gd name="connsiteX5" fmla="*/ 2295525 w 3524250"/>
              <a:gd name="connsiteY5" fmla="*/ 428643 h 438168"/>
              <a:gd name="connsiteX6" fmla="*/ 2752725 w 3524250"/>
              <a:gd name="connsiteY6" fmla="*/ 18 h 438168"/>
              <a:gd name="connsiteX7" fmla="*/ 3238500 w 3524250"/>
              <a:gd name="connsiteY7" fmla="*/ 428643 h 438168"/>
              <a:gd name="connsiteX8" fmla="*/ 3524250 w 3524250"/>
              <a:gd name="connsiteY8" fmla="*/ 66693 h 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438168">
                <a:moveTo>
                  <a:pt x="0" y="9543"/>
                </a:moveTo>
                <a:cubicBezTo>
                  <a:pt x="168275" y="223855"/>
                  <a:pt x="336550" y="438168"/>
                  <a:pt x="485775" y="438168"/>
                </a:cubicBezTo>
                <a:cubicBezTo>
                  <a:pt x="635000" y="438168"/>
                  <a:pt x="742950" y="14306"/>
                  <a:pt x="895350" y="9543"/>
                </a:cubicBezTo>
                <a:cubicBezTo>
                  <a:pt x="1047750" y="4780"/>
                  <a:pt x="1239838" y="411180"/>
                  <a:pt x="1400175" y="409593"/>
                </a:cubicBezTo>
                <a:cubicBezTo>
                  <a:pt x="1560512" y="408006"/>
                  <a:pt x="1708150" y="-3157"/>
                  <a:pt x="1857375" y="18"/>
                </a:cubicBezTo>
                <a:cubicBezTo>
                  <a:pt x="2006600" y="3193"/>
                  <a:pt x="2146300" y="428643"/>
                  <a:pt x="2295525" y="428643"/>
                </a:cubicBezTo>
                <a:cubicBezTo>
                  <a:pt x="2444750" y="428643"/>
                  <a:pt x="2595563" y="18"/>
                  <a:pt x="2752725" y="18"/>
                </a:cubicBezTo>
                <a:cubicBezTo>
                  <a:pt x="2909887" y="18"/>
                  <a:pt x="3109913" y="417531"/>
                  <a:pt x="3238500" y="428643"/>
                </a:cubicBezTo>
                <a:cubicBezTo>
                  <a:pt x="3367088" y="439756"/>
                  <a:pt x="3445669" y="253224"/>
                  <a:pt x="3524250" y="6669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8486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248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924800" y="198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8" name="Rectangle 2"/>
          <p:cNvSpPr txBox="1">
            <a:spLocks noChangeArrowheads="1"/>
          </p:cNvSpPr>
          <p:nvPr/>
        </p:nvSpPr>
        <p:spPr bwMode="auto">
          <a:xfrm>
            <a:off x="152400" y="173038"/>
            <a:ext cx="8686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algn="ctr">
              <a:lnSpc>
                <a:spcPct val="70000"/>
              </a:lnSpc>
            </a:pPr>
            <a:r>
              <a:rPr lang="en-US" sz="3600" b="1">
                <a:solidFill>
                  <a:srgbClr val="990033"/>
                </a:solidFill>
                <a:latin typeface="Arial" charset="0"/>
              </a:rPr>
              <a:t>Super-radiant X-rays via 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50" y="2995613"/>
            <a:ext cx="8496300" cy="2414587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latin typeface="+mn-lt"/>
                <a:cs typeface="+mn-cs"/>
              </a:rPr>
              <a:t>Steps</a:t>
            </a:r>
          </a:p>
          <a:p>
            <a:pPr marL="382059" indent="-38205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Emit array of electron </a:t>
            </a:r>
            <a:r>
              <a:rPr lang="en-US" dirty="0" err="1">
                <a:latin typeface="+mn-lt"/>
                <a:cs typeface="+mn-cs"/>
              </a:rPr>
              <a:t>beamlets</a:t>
            </a:r>
            <a:r>
              <a:rPr lang="en-US" dirty="0">
                <a:latin typeface="+mn-lt"/>
                <a:cs typeface="+mn-cs"/>
              </a:rPr>
              <a:t> from cathode 2D array of </a:t>
            </a:r>
            <a:r>
              <a:rPr lang="en-US" dirty="0" err="1">
                <a:latin typeface="+mn-lt"/>
                <a:cs typeface="+mn-cs"/>
              </a:rPr>
              <a:t>nanotips</a:t>
            </a:r>
            <a:r>
              <a:rPr lang="en-US" dirty="0">
                <a:latin typeface="+mn-lt"/>
                <a:cs typeface="+mn-cs"/>
              </a:rPr>
              <a:t>.</a:t>
            </a:r>
          </a:p>
          <a:p>
            <a:pPr marL="382059" indent="-38205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Accelerate and focus </a:t>
            </a:r>
            <a:r>
              <a:rPr lang="en-US" dirty="0" err="1">
                <a:latin typeface="+mn-lt"/>
                <a:cs typeface="+mn-cs"/>
              </a:rPr>
              <a:t>beamlet</a:t>
            </a:r>
            <a:r>
              <a:rPr lang="en-US" dirty="0">
                <a:latin typeface="+mn-lt"/>
                <a:cs typeface="+mn-cs"/>
              </a:rPr>
              <a:t> array.</a:t>
            </a:r>
          </a:p>
          <a:p>
            <a:pPr marL="382059" indent="-38205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Perform emittance exchange (EEX) to swap </a:t>
            </a:r>
            <a:r>
              <a:rPr lang="en-US" i="1" dirty="0">
                <a:solidFill>
                  <a:srgbClr val="FF0000"/>
                </a:solidFill>
                <a:latin typeface="+mn-lt"/>
                <a:cs typeface="+mn-cs"/>
              </a:rPr>
              <a:t>transverse</a:t>
            </a:r>
            <a:r>
              <a:rPr lang="en-US" i="1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beamlet</a:t>
            </a:r>
            <a:r>
              <a:rPr lang="en-US" dirty="0">
                <a:latin typeface="+mn-lt"/>
                <a:cs typeface="+mn-cs"/>
              </a:rPr>
              <a:t> spacing into </a:t>
            </a:r>
            <a:r>
              <a:rPr lang="en-US" i="1" dirty="0">
                <a:solidFill>
                  <a:srgbClr val="FF0000"/>
                </a:solidFill>
                <a:latin typeface="+mn-lt"/>
                <a:cs typeface="+mn-cs"/>
              </a:rPr>
              <a:t>longitudinal</a:t>
            </a: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dimension.  Arrange dynamics to give desired period.</a:t>
            </a:r>
          </a:p>
          <a:p>
            <a:pPr marL="382059" indent="-38205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Modulated electron beam backscatters laser to emit ICS x-rays in phase.</a:t>
            </a:r>
          </a:p>
        </p:txBody>
      </p:sp>
      <p:sp>
        <p:nvSpPr>
          <p:cNvPr id="5130" name="TextBox 1"/>
          <p:cNvSpPr txBox="1">
            <a:spLocks noChangeArrowheads="1"/>
          </p:cNvSpPr>
          <p:nvPr/>
        </p:nvSpPr>
        <p:spPr bwMode="auto">
          <a:xfrm>
            <a:off x="457200" y="5638800"/>
            <a:ext cx="8610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“Intense Super-radiant X-rays from a Compact Source using a Nanocathode Array and Emittance Exchange”</a:t>
            </a:r>
          </a:p>
          <a:p>
            <a:r>
              <a:rPr lang="en-US" sz="1400"/>
              <a:t>W.S. Graves, F.X. Kaertner, D.E. Moncton, P. Piot</a:t>
            </a:r>
          </a:p>
          <a:p>
            <a:r>
              <a:rPr lang="en-US" sz="1400"/>
              <a:t>submitted to PRL, published on arXiv:1202.0318v2</a:t>
            </a:r>
          </a:p>
        </p:txBody>
      </p:sp>
      <p:sp>
        <p:nvSpPr>
          <p:cNvPr id="3" name="Oval 2"/>
          <p:cNvSpPr/>
          <p:nvPr/>
        </p:nvSpPr>
        <p:spPr>
          <a:xfrm>
            <a:off x="18288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259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38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192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47800" y="198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19800" y="22288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05600" y="24574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5600" y="20002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29400" y="22288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96000" y="24574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6000" y="20002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39000" y="22288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15200" y="24574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15200" y="20002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14400" y="2209800"/>
            <a:ext cx="2362200" cy="438150"/>
          </a:xfrm>
          <a:custGeom>
            <a:avLst/>
            <a:gdLst>
              <a:gd name="connsiteX0" fmla="*/ 0 w 3524250"/>
              <a:gd name="connsiteY0" fmla="*/ 9543 h 438168"/>
              <a:gd name="connsiteX1" fmla="*/ 485775 w 3524250"/>
              <a:gd name="connsiteY1" fmla="*/ 438168 h 438168"/>
              <a:gd name="connsiteX2" fmla="*/ 895350 w 3524250"/>
              <a:gd name="connsiteY2" fmla="*/ 9543 h 438168"/>
              <a:gd name="connsiteX3" fmla="*/ 1400175 w 3524250"/>
              <a:gd name="connsiteY3" fmla="*/ 409593 h 438168"/>
              <a:gd name="connsiteX4" fmla="*/ 1857375 w 3524250"/>
              <a:gd name="connsiteY4" fmla="*/ 18 h 438168"/>
              <a:gd name="connsiteX5" fmla="*/ 2295525 w 3524250"/>
              <a:gd name="connsiteY5" fmla="*/ 428643 h 438168"/>
              <a:gd name="connsiteX6" fmla="*/ 2752725 w 3524250"/>
              <a:gd name="connsiteY6" fmla="*/ 18 h 438168"/>
              <a:gd name="connsiteX7" fmla="*/ 3238500 w 3524250"/>
              <a:gd name="connsiteY7" fmla="*/ 428643 h 438168"/>
              <a:gd name="connsiteX8" fmla="*/ 3524250 w 3524250"/>
              <a:gd name="connsiteY8" fmla="*/ 66693 h 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438168">
                <a:moveTo>
                  <a:pt x="0" y="9543"/>
                </a:moveTo>
                <a:cubicBezTo>
                  <a:pt x="168275" y="223855"/>
                  <a:pt x="336550" y="438168"/>
                  <a:pt x="485775" y="438168"/>
                </a:cubicBezTo>
                <a:cubicBezTo>
                  <a:pt x="635000" y="438168"/>
                  <a:pt x="742950" y="14306"/>
                  <a:pt x="895350" y="9543"/>
                </a:cubicBezTo>
                <a:cubicBezTo>
                  <a:pt x="1047750" y="4780"/>
                  <a:pt x="1239838" y="411180"/>
                  <a:pt x="1400175" y="409593"/>
                </a:cubicBezTo>
                <a:cubicBezTo>
                  <a:pt x="1560512" y="408006"/>
                  <a:pt x="1708150" y="-3157"/>
                  <a:pt x="1857375" y="18"/>
                </a:cubicBezTo>
                <a:cubicBezTo>
                  <a:pt x="2006600" y="3193"/>
                  <a:pt x="2146300" y="428643"/>
                  <a:pt x="2295525" y="428643"/>
                </a:cubicBezTo>
                <a:cubicBezTo>
                  <a:pt x="2444750" y="428643"/>
                  <a:pt x="2595563" y="18"/>
                  <a:pt x="2752725" y="18"/>
                </a:cubicBezTo>
                <a:cubicBezTo>
                  <a:pt x="2909887" y="18"/>
                  <a:pt x="3109913" y="417531"/>
                  <a:pt x="3238500" y="428643"/>
                </a:cubicBezTo>
                <a:cubicBezTo>
                  <a:pt x="3367088" y="439756"/>
                  <a:pt x="3445669" y="253224"/>
                  <a:pt x="3524250" y="6669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600200" y="1981200"/>
            <a:ext cx="2362200" cy="438150"/>
          </a:xfrm>
          <a:custGeom>
            <a:avLst/>
            <a:gdLst>
              <a:gd name="connsiteX0" fmla="*/ 0 w 3524250"/>
              <a:gd name="connsiteY0" fmla="*/ 9543 h 438168"/>
              <a:gd name="connsiteX1" fmla="*/ 485775 w 3524250"/>
              <a:gd name="connsiteY1" fmla="*/ 438168 h 438168"/>
              <a:gd name="connsiteX2" fmla="*/ 895350 w 3524250"/>
              <a:gd name="connsiteY2" fmla="*/ 9543 h 438168"/>
              <a:gd name="connsiteX3" fmla="*/ 1400175 w 3524250"/>
              <a:gd name="connsiteY3" fmla="*/ 409593 h 438168"/>
              <a:gd name="connsiteX4" fmla="*/ 1857375 w 3524250"/>
              <a:gd name="connsiteY4" fmla="*/ 18 h 438168"/>
              <a:gd name="connsiteX5" fmla="*/ 2295525 w 3524250"/>
              <a:gd name="connsiteY5" fmla="*/ 428643 h 438168"/>
              <a:gd name="connsiteX6" fmla="*/ 2752725 w 3524250"/>
              <a:gd name="connsiteY6" fmla="*/ 18 h 438168"/>
              <a:gd name="connsiteX7" fmla="*/ 3238500 w 3524250"/>
              <a:gd name="connsiteY7" fmla="*/ 428643 h 438168"/>
              <a:gd name="connsiteX8" fmla="*/ 3524250 w 3524250"/>
              <a:gd name="connsiteY8" fmla="*/ 66693 h 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438168">
                <a:moveTo>
                  <a:pt x="0" y="9543"/>
                </a:moveTo>
                <a:cubicBezTo>
                  <a:pt x="168275" y="223855"/>
                  <a:pt x="336550" y="438168"/>
                  <a:pt x="485775" y="438168"/>
                </a:cubicBezTo>
                <a:cubicBezTo>
                  <a:pt x="635000" y="438168"/>
                  <a:pt x="742950" y="14306"/>
                  <a:pt x="895350" y="9543"/>
                </a:cubicBezTo>
                <a:cubicBezTo>
                  <a:pt x="1047750" y="4780"/>
                  <a:pt x="1239838" y="411180"/>
                  <a:pt x="1400175" y="409593"/>
                </a:cubicBezTo>
                <a:cubicBezTo>
                  <a:pt x="1560512" y="408006"/>
                  <a:pt x="1708150" y="-3157"/>
                  <a:pt x="1857375" y="18"/>
                </a:cubicBezTo>
                <a:cubicBezTo>
                  <a:pt x="2006600" y="3193"/>
                  <a:pt x="2146300" y="428643"/>
                  <a:pt x="2295525" y="428643"/>
                </a:cubicBezTo>
                <a:cubicBezTo>
                  <a:pt x="2444750" y="428643"/>
                  <a:pt x="2595563" y="18"/>
                  <a:pt x="2752725" y="18"/>
                </a:cubicBezTo>
                <a:cubicBezTo>
                  <a:pt x="2909887" y="18"/>
                  <a:pt x="3109913" y="417531"/>
                  <a:pt x="3238500" y="428643"/>
                </a:cubicBezTo>
                <a:cubicBezTo>
                  <a:pt x="3367088" y="439756"/>
                  <a:pt x="3445669" y="253224"/>
                  <a:pt x="3524250" y="6669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143000" y="1752600"/>
            <a:ext cx="2362200" cy="438150"/>
          </a:xfrm>
          <a:custGeom>
            <a:avLst/>
            <a:gdLst>
              <a:gd name="connsiteX0" fmla="*/ 0 w 3524250"/>
              <a:gd name="connsiteY0" fmla="*/ 9543 h 438168"/>
              <a:gd name="connsiteX1" fmla="*/ 485775 w 3524250"/>
              <a:gd name="connsiteY1" fmla="*/ 438168 h 438168"/>
              <a:gd name="connsiteX2" fmla="*/ 895350 w 3524250"/>
              <a:gd name="connsiteY2" fmla="*/ 9543 h 438168"/>
              <a:gd name="connsiteX3" fmla="*/ 1400175 w 3524250"/>
              <a:gd name="connsiteY3" fmla="*/ 409593 h 438168"/>
              <a:gd name="connsiteX4" fmla="*/ 1857375 w 3524250"/>
              <a:gd name="connsiteY4" fmla="*/ 18 h 438168"/>
              <a:gd name="connsiteX5" fmla="*/ 2295525 w 3524250"/>
              <a:gd name="connsiteY5" fmla="*/ 428643 h 438168"/>
              <a:gd name="connsiteX6" fmla="*/ 2752725 w 3524250"/>
              <a:gd name="connsiteY6" fmla="*/ 18 h 438168"/>
              <a:gd name="connsiteX7" fmla="*/ 3238500 w 3524250"/>
              <a:gd name="connsiteY7" fmla="*/ 428643 h 438168"/>
              <a:gd name="connsiteX8" fmla="*/ 3524250 w 3524250"/>
              <a:gd name="connsiteY8" fmla="*/ 66693 h 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438168">
                <a:moveTo>
                  <a:pt x="0" y="9543"/>
                </a:moveTo>
                <a:cubicBezTo>
                  <a:pt x="168275" y="223855"/>
                  <a:pt x="336550" y="438168"/>
                  <a:pt x="485775" y="438168"/>
                </a:cubicBezTo>
                <a:cubicBezTo>
                  <a:pt x="635000" y="438168"/>
                  <a:pt x="742950" y="14306"/>
                  <a:pt x="895350" y="9543"/>
                </a:cubicBezTo>
                <a:cubicBezTo>
                  <a:pt x="1047750" y="4780"/>
                  <a:pt x="1239838" y="411180"/>
                  <a:pt x="1400175" y="409593"/>
                </a:cubicBezTo>
                <a:cubicBezTo>
                  <a:pt x="1560512" y="408006"/>
                  <a:pt x="1708150" y="-3157"/>
                  <a:pt x="1857375" y="18"/>
                </a:cubicBezTo>
                <a:cubicBezTo>
                  <a:pt x="2006600" y="3193"/>
                  <a:pt x="2146300" y="428643"/>
                  <a:pt x="2295525" y="428643"/>
                </a:cubicBezTo>
                <a:cubicBezTo>
                  <a:pt x="2444750" y="428643"/>
                  <a:pt x="2595563" y="18"/>
                  <a:pt x="2752725" y="18"/>
                </a:cubicBezTo>
                <a:cubicBezTo>
                  <a:pt x="2909887" y="18"/>
                  <a:pt x="3109913" y="417531"/>
                  <a:pt x="3238500" y="428643"/>
                </a:cubicBezTo>
                <a:cubicBezTo>
                  <a:pt x="3367088" y="439756"/>
                  <a:pt x="3445669" y="253224"/>
                  <a:pt x="3524250" y="6669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86000" y="198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8194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00400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52" name="TextBox 121"/>
          <p:cNvSpPr txBox="1">
            <a:spLocks noChangeArrowheads="1"/>
          </p:cNvSpPr>
          <p:nvPr/>
        </p:nvSpPr>
        <p:spPr bwMode="auto">
          <a:xfrm>
            <a:off x="762000" y="990600"/>
            <a:ext cx="3352800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ICS (or undulator) emission is not a coherent process, scales as N</a:t>
            </a:r>
          </a:p>
        </p:txBody>
      </p:sp>
      <p:sp>
        <p:nvSpPr>
          <p:cNvPr id="5153" name="TextBox 121"/>
          <p:cNvSpPr txBox="1">
            <a:spLocks noChangeArrowheads="1"/>
          </p:cNvSpPr>
          <p:nvPr/>
        </p:nvSpPr>
        <p:spPr bwMode="auto">
          <a:xfrm>
            <a:off x="4876800" y="990600"/>
            <a:ext cx="3886200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Super-radiant emission is in-phase spontaneous emission, scales as N</a:t>
            </a:r>
            <a:r>
              <a:rPr lang="en-US" sz="1600" baseline="30000">
                <a:latin typeface="Arial" charset="0"/>
              </a:rPr>
              <a:t>2</a:t>
            </a:r>
            <a:r>
              <a:rPr lang="en-US" sz="1600">
                <a:latin typeface="Arial" charset="0"/>
              </a:rPr>
              <a:t> </a:t>
            </a:r>
          </a:p>
        </p:txBody>
      </p:sp>
      <p:sp>
        <p:nvSpPr>
          <p:cNvPr id="5154" name="TextBox 121"/>
          <p:cNvSpPr txBox="1">
            <a:spLocks noChangeArrowheads="1"/>
          </p:cNvSpPr>
          <p:nvPr/>
        </p:nvSpPr>
        <p:spPr bwMode="auto">
          <a:xfrm>
            <a:off x="2667000" y="2633663"/>
            <a:ext cx="1981200" cy="338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N electrons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0" y="134938"/>
            <a:ext cx="89916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 algn="ctr">
              <a:lnSpc>
                <a:spcPct val="70000"/>
              </a:lnSpc>
            </a:pPr>
            <a:r>
              <a:rPr lang="en-US" sz="3600" b="1">
                <a:solidFill>
                  <a:srgbClr val="990033"/>
                </a:solidFill>
                <a:latin typeface="Arial" charset="0"/>
              </a:rPr>
              <a:t>Super-radiant ICS Example at 13 nm</a:t>
            </a:r>
          </a:p>
        </p:txBody>
      </p:sp>
      <p:grpSp>
        <p:nvGrpSpPr>
          <p:cNvPr id="6147" name="Group 15"/>
          <p:cNvGrpSpPr>
            <a:grpSpLocks/>
          </p:cNvGrpSpPr>
          <p:nvPr/>
        </p:nvGrpSpPr>
        <p:grpSpPr bwMode="auto">
          <a:xfrm>
            <a:off x="228600" y="990600"/>
            <a:ext cx="8458200" cy="420688"/>
            <a:chOff x="228022" y="1340504"/>
            <a:chExt cx="8458777" cy="421414"/>
          </a:xfrm>
        </p:grpSpPr>
        <p:sp>
          <p:nvSpPr>
            <p:cNvPr id="6206" name="TextBox 212"/>
            <p:cNvSpPr txBox="1">
              <a:spLocks noChangeArrowheads="1"/>
            </p:cNvSpPr>
            <p:nvPr/>
          </p:nvSpPr>
          <p:spPr bwMode="auto">
            <a:xfrm>
              <a:off x="228022" y="1340504"/>
              <a:ext cx="8458777" cy="42141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8206" tIns="41029" rIns="8206" bIns="41029">
              <a:spAutoFit/>
            </a:bodyPr>
            <a:lstStyle/>
            <a:p>
              <a:pPr algn="ctr"/>
              <a:r>
                <a:rPr lang="en-US" sz="2200">
                  <a:latin typeface="Arial" charset="0"/>
                </a:rPr>
                <a:t> FEA       gun       focus &amp; matching      emittance-exchange      ICS</a:t>
              </a:r>
            </a:p>
          </p:txBody>
        </p:sp>
        <p:sp>
          <p:nvSpPr>
            <p:cNvPr id="216" name="Right Arrow 215"/>
            <p:cNvSpPr/>
            <p:nvPr/>
          </p:nvSpPr>
          <p:spPr>
            <a:xfrm>
              <a:off x="1044053" y="1427968"/>
              <a:ext cx="373088" cy="23217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7" name="Right Arrow 216"/>
            <p:cNvSpPr/>
            <p:nvPr/>
          </p:nvSpPr>
          <p:spPr>
            <a:xfrm>
              <a:off x="2056947" y="1427968"/>
              <a:ext cx="374676" cy="23217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8" name="Right Arrow 217"/>
            <p:cNvSpPr/>
            <p:nvPr/>
          </p:nvSpPr>
          <p:spPr>
            <a:xfrm>
              <a:off x="7619926" y="1427968"/>
              <a:ext cx="373088" cy="23217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6" name="Right Arrow 135"/>
            <p:cNvSpPr/>
            <p:nvPr/>
          </p:nvSpPr>
          <p:spPr>
            <a:xfrm>
              <a:off x="4686026" y="1427968"/>
              <a:ext cx="373088" cy="23217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339725" y="2743200"/>
            <a:ext cx="8956675" cy="2017713"/>
            <a:chOff x="339725" y="1944469"/>
            <a:chExt cx="8956675" cy="2017931"/>
          </a:xfrm>
        </p:grpSpPr>
        <p:cxnSp>
          <p:nvCxnSpPr>
            <p:cNvPr id="130" name="Straight Connector 129"/>
            <p:cNvCxnSpPr>
              <a:endCxn id="183" idx="1"/>
            </p:cNvCxnSpPr>
            <p:nvPr/>
          </p:nvCxnSpPr>
          <p:spPr bwMode="auto">
            <a:xfrm>
              <a:off x="982663" y="2852617"/>
              <a:ext cx="1047750" cy="1588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 bwMode="auto">
            <a:xfrm>
              <a:off x="2903538" y="2852617"/>
              <a:ext cx="1363662" cy="1588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202" idx="1"/>
              <a:endCxn id="201" idx="3"/>
            </p:cNvCxnSpPr>
            <p:nvPr/>
          </p:nvCxnSpPr>
          <p:spPr bwMode="auto">
            <a:xfrm>
              <a:off x="4384675" y="2866907"/>
              <a:ext cx="265113" cy="161942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99" idx="1"/>
              <a:endCxn id="200" idx="3"/>
            </p:cNvCxnSpPr>
            <p:nvPr/>
          </p:nvCxnSpPr>
          <p:spPr bwMode="auto">
            <a:xfrm>
              <a:off x="6213475" y="3022498"/>
              <a:ext cx="233363" cy="228625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 bwMode="auto">
            <a:xfrm>
              <a:off x="6629400" y="3240009"/>
              <a:ext cx="463550" cy="0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 bwMode="auto">
            <a:xfrm>
              <a:off x="4841875" y="3020910"/>
              <a:ext cx="306388" cy="0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 bwMode="auto">
            <a:xfrm flipV="1">
              <a:off x="5757863" y="3030436"/>
              <a:ext cx="263525" cy="0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69"/>
            <p:cNvGrpSpPr>
              <a:grpSpLocks noChangeAspect="1"/>
            </p:cNvGrpSpPr>
            <p:nvPr/>
          </p:nvGrpSpPr>
          <p:grpSpPr bwMode="auto">
            <a:xfrm>
              <a:off x="5054414" y="2743755"/>
              <a:ext cx="812986" cy="572314"/>
              <a:chOff x="-609600" y="4450080"/>
              <a:chExt cx="5806441" cy="4084320"/>
            </a:xfrm>
            <a:solidFill>
              <a:schemeClr val="accent2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368506" y="4448360"/>
                <a:ext cx="3854958" cy="408984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57164" y="4878870"/>
                <a:ext cx="4353834" cy="3172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Round Single Corner Rectangle 142"/>
              <p:cNvSpPr/>
              <p:nvPr/>
            </p:nvSpPr>
            <p:spPr>
              <a:xfrm flipH="1">
                <a:off x="3373101" y="6952116"/>
                <a:ext cx="850362" cy="1098929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Round Single Corner Rectangle 143"/>
              <p:cNvSpPr/>
              <p:nvPr/>
            </p:nvSpPr>
            <p:spPr>
              <a:xfrm flipH="1" flipV="1">
                <a:off x="3373101" y="4878870"/>
                <a:ext cx="850362" cy="1098936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4223463" y="5547296"/>
                <a:ext cx="975078" cy="430509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223463" y="6952116"/>
                <a:ext cx="975078" cy="430509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Round Same Side Corner Rectangle 146"/>
              <p:cNvSpPr/>
              <p:nvPr/>
            </p:nvSpPr>
            <p:spPr>
              <a:xfrm>
                <a:off x="1831118" y="6940783"/>
                <a:ext cx="850362" cy="1098936"/>
              </a:xfrm>
              <a:prstGeom prst="round2SameRect">
                <a:avLst>
                  <a:gd name="adj1" fmla="val 37483"/>
                  <a:gd name="adj2" fmla="val 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Round Same Side Corner Rectangle 147"/>
              <p:cNvSpPr/>
              <p:nvPr/>
            </p:nvSpPr>
            <p:spPr>
              <a:xfrm rot="10800000">
                <a:off x="1831118" y="4878870"/>
                <a:ext cx="850362" cy="1098936"/>
              </a:xfrm>
              <a:prstGeom prst="round2SameRect">
                <a:avLst>
                  <a:gd name="adj1" fmla="val 37483"/>
                  <a:gd name="adj2" fmla="val 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Round Single Corner Rectangle 148"/>
              <p:cNvSpPr/>
              <p:nvPr/>
            </p:nvSpPr>
            <p:spPr>
              <a:xfrm>
                <a:off x="368506" y="6940783"/>
                <a:ext cx="850355" cy="1098936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Round Single Corner Rectangle 149"/>
              <p:cNvSpPr/>
              <p:nvPr/>
            </p:nvSpPr>
            <p:spPr>
              <a:xfrm flipV="1">
                <a:off x="368506" y="4878870"/>
                <a:ext cx="850355" cy="1098936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-606572" y="5547296"/>
                <a:ext cx="975078" cy="430509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-606572" y="6918125"/>
                <a:ext cx="975078" cy="430509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>
                <a:off x="368506" y="4878870"/>
                <a:ext cx="3854958" cy="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368506" y="8039719"/>
                <a:ext cx="3854958" cy="11326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70" name="TextBox 104"/>
            <p:cNvSpPr txBox="1">
              <a:spLocks noChangeArrowheads="1"/>
            </p:cNvSpPr>
            <p:nvPr/>
          </p:nvSpPr>
          <p:spPr bwMode="auto">
            <a:xfrm>
              <a:off x="339725" y="3163669"/>
              <a:ext cx="7270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Gun</a:t>
              </a:r>
            </a:p>
          </p:txBody>
        </p:sp>
        <p:sp>
          <p:nvSpPr>
            <p:cNvPr id="6171" name="TextBox 105"/>
            <p:cNvSpPr txBox="1">
              <a:spLocks noChangeArrowheads="1"/>
            </p:cNvSpPr>
            <p:nvPr/>
          </p:nvSpPr>
          <p:spPr bwMode="auto">
            <a:xfrm>
              <a:off x="1981200" y="3163669"/>
              <a:ext cx="990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RF cavity</a:t>
              </a:r>
            </a:p>
          </p:txBody>
        </p:sp>
        <p:sp>
          <p:nvSpPr>
            <p:cNvPr id="6172" name="TextBox 106"/>
            <p:cNvSpPr txBox="1">
              <a:spLocks noChangeArrowheads="1"/>
            </p:cNvSpPr>
            <p:nvPr/>
          </p:nvSpPr>
          <p:spPr bwMode="auto">
            <a:xfrm>
              <a:off x="2743200" y="2108537"/>
              <a:ext cx="17192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Quadrupoles</a:t>
              </a:r>
            </a:p>
          </p:txBody>
        </p:sp>
        <p:sp>
          <p:nvSpPr>
            <p:cNvPr id="6173" name="TextBox 129"/>
            <p:cNvSpPr txBox="1">
              <a:spLocks noChangeArrowheads="1"/>
            </p:cNvSpPr>
            <p:nvPr/>
          </p:nvSpPr>
          <p:spPr bwMode="auto">
            <a:xfrm>
              <a:off x="4724400" y="2249269"/>
              <a:ext cx="10874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Dipoles</a:t>
              </a:r>
            </a:p>
          </p:txBody>
        </p:sp>
        <p:sp>
          <p:nvSpPr>
            <p:cNvPr id="6174" name="TextBox 133"/>
            <p:cNvSpPr txBox="1">
              <a:spLocks noChangeArrowheads="1"/>
            </p:cNvSpPr>
            <p:nvPr/>
          </p:nvSpPr>
          <p:spPr bwMode="auto">
            <a:xfrm>
              <a:off x="4495800" y="3316069"/>
              <a:ext cx="1905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RF deflecting cavity</a:t>
              </a:r>
            </a:p>
          </p:txBody>
        </p:sp>
        <p:sp>
          <p:nvSpPr>
            <p:cNvPr id="160" name="Oval 159"/>
            <p:cNvSpPr/>
            <p:nvPr/>
          </p:nvSpPr>
          <p:spPr>
            <a:xfrm>
              <a:off x="6858000" y="2935176"/>
              <a:ext cx="615950" cy="5509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176" name="Group 189"/>
            <p:cNvGrpSpPr>
              <a:grpSpLocks/>
            </p:cNvGrpSpPr>
            <p:nvPr/>
          </p:nvGrpSpPr>
          <p:grpSpPr bwMode="auto">
            <a:xfrm rot="-1533634">
              <a:off x="7300468" y="2918878"/>
              <a:ext cx="661987" cy="134938"/>
              <a:chOff x="1936750" y="1163638"/>
              <a:chExt cx="1782763" cy="4351338"/>
            </a:xfrm>
          </p:grpSpPr>
          <p:sp>
            <p:nvSpPr>
              <p:cNvPr id="6204" name="Freeform 48"/>
              <p:cNvSpPr>
                <a:spLocks/>
              </p:cNvSpPr>
              <p:nvPr/>
            </p:nvSpPr>
            <p:spPr bwMode="auto">
              <a:xfrm>
                <a:off x="1936750" y="1163638"/>
                <a:ext cx="890588" cy="4351338"/>
              </a:xfrm>
              <a:custGeom>
                <a:avLst/>
                <a:gdLst>
                  <a:gd name="T0" fmla="*/ 2147483647 w 561"/>
                  <a:gd name="T1" fmla="*/ 2147483647 h 2741"/>
                  <a:gd name="T2" fmla="*/ 2147483647 w 561"/>
                  <a:gd name="T3" fmla="*/ 2147483647 h 2741"/>
                  <a:gd name="T4" fmla="*/ 2147483647 w 561"/>
                  <a:gd name="T5" fmla="*/ 2147483647 h 2741"/>
                  <a:gd name="T6" fmla="*/ 2147483647 w 561"/>
                  <a:gd name="T7" fmla="*/ 2147483647 h 2741"/>
                  <a:gd name="T8" fmla="*/ 2147483647 w 561"/>
                  <a:gd name="T9" fmla="*/ 2147483647 h 2741"/>
                  <a:gd name="T10" fmla="*/ 2147483647 w 561"/>
                  <a:gd name="T11" fmla="*/ 2147483647 h 2741"/>
                  <a:gd name="T12" fmla="*/ 2147483647 w 561"/>
                  <a:gd name="T13" fmla="*/ 2147483647 h 2741"/>
                  <a:gd name="T14" fmla="*/ 2147483647 w 561"/>
                  <a:gd name="T15" fmla="*/ 0 h 2741"/>
                  <a:gd name="T16" fmla="*/ 2147483647 w 561"/>
                  <a:gd name="T17" fmla="*/ 2147483647 h 2741"/>
                  <a:gd name="T18" fmla="*/ 2147483647 w 561"/>
                  <a:gd name="T19" fmla="*/ 2147483647 h 2741"/>
                  <a:gd name="T20" fmla="*/ 2147483647 w 561"/>
                  <a:gd name="T21" fmla="*/ 2147483647 h 2741"/>
                  <a:gd name="T22" fmla="*/ 2147483647 w 561"/>
                  <a:gd name="T23" fmla="*/ 2147483647 h 2741"/>
                  <a:gd name="T24" fmla="*/ 2147483647 w 561"/>
                  <a:gd name="T25" fmla="*/ 2147483647 h 2741"/>
                  <a:gd name="T26" fmla="*/ 2147483647 w 561"/>
                  <a:gd name="T27" fmla="*/ 2147483647 h 2741"/>
                  <a:gd name="T28" fmla="*/ 2147483647 w 561"/>
                  <a:gd name="T29" fmla="*/ 2147483647 h 2741"/>
                  <a:gd name="T30" fmla="*/ 2147483647 w 561"/>
                  <a:gd name="T31" fmla="*/ 2147483647 h 2741"/>
                  <a:gd name="T32" fmla="*/ 2147483647 w 561"/>
                  <a:gd name="T33" fmla="*/ 2147483647 h 2741"/>
                  <a:gd name="T34" fmla="*/ 2147483647 w 561"/>
                  <a:gd name="T35" fmla="*/ 2147483647 h 2741"/>
                  <a:gd name="T36" fmla="*/ 2147483647 w 561"/>
                  <a:gd name="T37" fmla="*/ 2147483647 h 2741"/>
                  <a:gd name="T38" fmla="*/ 2147483647 w 561"/>
                  <a:gd name="T39" fmla="*/ 2147483647 h 2741"/>
                  <a:gd name="T40" fmla="*/ 2147483647 w 561"/>
                  <a:gd name="T41" fmla="*/ 2147483647 h 2741"/>
                  <a:gd name="T42" fmla="*/ 2147483647 w 561"/>
                  <a:gd name="T43" fmla="*/ 2147483647 h 2741"/>
                  <a:gd name="T44" fmla="*/ 2147483647 w 561"/>
                  <a:gd name="T45" fmla="*/ 2147483647 h 2741"/>
                  <a:gd name="T46" fmla="*/ 2147483647 w 561"/>
                  <a:gd name="T47" fmla="*/ 2147483647 h 2741"/>
                  <a:gd name="T48" fmla="*/ 2147483647 w 561"/>
                  <a:gd name="T49" fmla="*/ 2147483647 h 2741"/>
                  <a:gd name="T50" fmla="*/ 2147483647 w 561"/>
                  <a:gd name="T51" fmla="*/ 2147483647 h 2741"/>
                  <a:gd name="T52" fmla="*/ 2147483647 w 561"/>
                  <a:gd name="T53" fmla="*/ 2147483647 h 2741"/>
                  <a:gd name="T54" fmla="*/ 2147483647 w 561"/>
                  <a:gd name="T55" fmla="*/ 2147483647 h 2741"/>
                  <a:gd name="T56" fmla="*/ 2147483647 w 561"/>
                  <a:gd name="T57" fmla="*/ 2147483647 h 2741"/>
                  <a:gd name="T58" fmla="*/ 2147483647 w 561"/>
                  <a:gd name="T59" fmla="*/ 2147483647 h 2741"/>
                  <a:gd name="T60" fmla="*/ 2147483647 w 561"/>
                  <a:gd name="T61" fmla="*/ 2147483647 h 2741"/>
                  <a:gd name="T62" fmla="*/ 2147483647 w 561"/>
                  <a:gd name="T63" fmla="*/ 2147483647 h 2741"/>
                  <a:gd name="T64" fmla="*/ 2147483647 w 561"/>
                  <a:gd name="T65" fmla="*/ 2147483647 h 2741"/>
                  <a:gd name="T66" fmla="*/ 2147483647 w 561"/>
                  <a:gd name="T67" fmla="*/ 2147483647 h 2741"/>
                  <a:gd name="T68" fmla="*/ 2147483647 w 561"/>
                  <a:gd name="T69" fmla="*/ 2147483647 h 2741"/>
                  <a:gd name="T70" fmla="*/ 2147483647 w 561"/>
                  <a:gd name="T71" fmla="*/ 2147483647 h 2741"/>
                  <a:gd name="T72" fmla="*/ 2147483647 w 561"/>
                  <a:gd name="T73" fmla="*/ 2147483647 h 2741"/>
                  <a:gd name="T74" fmla="*/ 2147483647 w 561"/>
                  <a:gd name="T75" fmla="*/ 2147483647 h 2741"/>
                  <a:gd name="T76" fmla="*/ 2147483647 w 561"/>
                  <a:gd name="T77" fmla="*/ 2147483647 h 2741"/>
                  <a:gd name="T78" fmla="*/ 2147483647 w 561"/>
                  <a:gd name="T79" fmla="*/ 2147483647 h 2741"/>
                  <a:gd name="T80" fmla="*/ 2147483647 w 561"/>
                  <a:gd name="T81" fmla="*/ 0 h 2741"/>
                  <a:gd name="T82" fmla="*/ 2147483647 w 561"/>
                  <a:gd name="T83" fmla="*/ 2147483647 h 27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1" h="2741">
                    <a:moveTo>
                      <a:pt x="0" y="1371"/>
                    </a:moveTo>
                    <a:lnTo>
                      <a:pt x="8" y="1283"/>
                    </a:lnTo>
                    <a:lnTo>
                      <a:pt x="8" y="1195"/>
                    </a:lnTo>
                    <a:lnTo>
                      <a:pt x="16" y="1106"/>
                    </a:lnTo>
                    <a:lnTo>
                      <a:pt x="16" y="1026"/>
                    </a:lnTo>
                    <a:lnTo>
                      <a:pt x="24" y="946"/>
                    </a:lnTo>
                    <a:lnTo>
                      <a:pt x="24" y="866"/>
                    </a:lnTo>
                    <a:lnTo>
                      <a:pt x="32" y="786"/>
                    </a:lnTo>
                    <a:lnTo>
                      <a:pt x="32" y="706"/>
                    </a:lnTo>
                    <a:lnTo>
                      <a:pt x="40" y="634"/>
                    </a:lnTo>
                    <a:lnTo>
                      <a:pt x="40" y="561"/>
                    </a:lnTo>
                    <a:lnTo>
                      <a:pt x="48" y="497"/>
                    </a:lnTo>
                    <a:lnTo>
                      <a:pt x="56" y="425"/>
                    </a:lnTo>
                    <a:lnTo>
                      <a:pt x="56" y="369"/>
                    </a:lnTo>
                    <a:lnTo>
                      <a:pt x="64" y="313"/>
                    </a:lnTo>
                    <a:lnTo>
                      <a:pt x="64" y="257"/>
                    </a:lnTo>
                    <a:lnTo>
                      <a:pt x="72" y="209"/>
                    </a:lnTo>
                    <a:lnTo>
                      <a:pt x="72" y="169"/>
                    </a:lnTo>
                    <a:lnTo>
                      <a:pt x="80" y="129"/>
                    </a:lnTo>
                    <a:lnTo>
                      <a:pt x="80" y="97"/>
                    </a:lnTo>
                    <a:lnTo>
                      <a:pt x="88" y="65"/>
                    </a:lnTo>
                    <a:lnTo>
                      <a:pt x="88" y="41"/>
                    </a:lnTo>
                    <a:lnTo>
                      <a:pt x="96" y="25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20" y="8"/>
                    </a:lnTo>
                    <a:lnTo>
                      <a:pt x="120" y="25"/>
                    </a:lnTo>
                    <a:lnTo>
                      <a:pt x="128" y="41"/>
                    </a:lnTo>
                    <a:lnTo>
                      <a:pt x="128" y="65"/>
                    </a:lnTo>
                    <a:lnTo>
                      <a:pt x="136" y="97"/>
                    </a:lnTo>
                    <a:lnTo>
                      <a:pt x="136" y="129"/>
                    </a:lnTo>
                    <a:lnTo>
                      <a:pt x="144" y="169"/>
                    </a:lnTo>
                    <a:lnTo>
                      <a:pt x="144" y="209"/>
                    </a:lnTo>
                    <a:lnTo>
                      <a:pt x="152" y="257"/>
                    </a:lnTo>
                    <a:lnTo>
                      <a:pt x="160" y="313"/>
                    </a:lnTo>
                    <a:lnTo>
                      <a:pt x="160" y="369"/>
                    </a:lnTo>
                    <a:lnTo>
                      <a:pt x="168" y="425"/>
                    </a:lnTo>
                    <a:lnTo>
                      <a:pt x="168" y="497"/>
                    </a:lnTo>
                    <a:lnTo>
                      <a:pt x="176" y="561"/>
                    </a:lnTo>
                    <a:lnTo>
                      <a:pt x="176" y="634"/>
                    </a:lnTo>
                    <a:lnTo>
                      <a:pt x="184" y="706"/>
                    </a:lnTo>
                    <a:lnTo>
                      <a:pt x="184" y="786"/>
                    </a:lnTo>
                    <a:lnTo>
                      <a:pt x="192" y="866"/>
                    </a:lnTo>
                    <a:lnTo>
                      <a:pt x="192" y="946"/>
                    </a:lnTo>
                    <a:lnTo>
                      <a:pt x="200" y="1026"/>
                    </a:lnTo>
                    <a:lnTo>
                      <a:pt x="208" y="1106"/>
                    </a:lnTo>
                    <a:lnTo>
                      <a:pt x="208" y="1195"/>
                    </a:lnTo>
                    <a:lnTo>
                      <a:pt x="216" y="1283"/>
                    </a:lnTo>
                    <a:lnTo>
                      <a:pt x="216" y="1371"/>
                    </a:lnTo>
                    <a:lnTo>
                      <a:pt x="224" y="1451"/>
                    </a:lnTo>
                    <a:lnTo>
                      <a:pt x="224" y="1539"/>
                    </a:lnTo>
                    <a:lnTo>
                      <a:pt x="232" y="1627"/>
                    </a:lnTo>
                    <a:lnTo>
                      <a:pt x="232" y="1708"/>
                    </a:lnTo>
                    <a:lnTo>
                      <a:pt x="240" y="1788"/>
                    </a:lnTo>
                    <a:lnTo>
                      <a:pt x="240" y="1868"/>
                    </a:lnTo>
                    <a:lnTo>
                      <a:pt x="248" y="1948"/>
                    </a:lnTo>
                    <a:lnTo>
                      <a:pt x="256" y="2028"/>
                    </a:lnTo>
                    <a:lnTo>
                      <a:pt x="256" y="2100"/>
                    </a:lnTo>
                    <a:lnTo>
                      <a:pt x="264" y="2172"/>
                    </a:lnTo>
                    <a:lnTo>
                      <a:pt x="264" y="2236"/>
                    </a:lnTo>
                    <a:lnTo>
                      <a:pt x="272" y="2309"/>
                    </a:lnTo>
                    <a:lnTo>
                      <a:pt x="272" y="2365"/>
                    </a:lnTo>
                    <a:lnTo>
                      <a:pt x="280" y="2421"/>
                    </a:lnTo>
                    <a:lnTo>
                      <a:pt x="280" y="2477"/>
                    </a:lnTo>
                    <a:lnTo>
                      <a:pt x="288" y="2525"/>
                    </a:lnTo>
                    <a:lnTo>
                      <a:pt x="288" y="2565"/>
                    </a:lnTo>
                    <a:lnTo>
                      <a:pt x="296" y="2605"/>
                    </a:lnTo>
                    <a:lnTo>
                      <a:pt x="296" y="2637"/>
                    </a:lnTo>
                    <a:lnTo>
                      <a:pt x="304" y="2669"/>
                    </a:lnTo>
                    <a:lnTo>
                      <a:pt x="312" y="2693"/>
                    </a:lnTo>
                    <a:lnTo>
                      <a:pt x="312" y="2709"/>
                    </a:lnTo>
                    <a:lnTo>
                      <a:pt x="320" y="2725"/>
                    </a:lnTo>
                    <a:lnTo>
                      <a:pt x="320" y="2733"/>
                    </a:lnTo>
                    <a:lnTo>
                      <a:pt x="328" y="2741"/>
                    </a:lnTo>
                    <a:lnTo>
                      <a:pt x="328" y="2733"/>
                    </a:lnTo>
                    <a:lnTo>
                      <a:pt x="336" y="2725"/>
                    </a:lnTo>
                    <a:lnTo>
                      <a:pt x="336" y="2709"/>
                    </a:lnTo>
                    <a:lnTo>
                      <a:pt x="344" y="2693"/>
                    </a:lnTo>
                    <a:lnTo>
                      <a:pt x="344" y="2669"/>
                    </a:lnTo>
                    <a:lnTo>
                      <a:pt x="353" y="2637"/>
                    </a:lnTo>
                    <a:lnTo>
                      <a:pt x="361" y="2605"/>
                    </a:lnTo>
                    <a:lnTo>
                      <a:pt x="361" y="2565"/>
                    </a:lnTo>
                    <a:lnTo>
                      <a:pt x="369" y="2525"/>
                    </a:lnTo>
                    <a:lnTo>
                      <a:pt x="369" y="2477"/>
                    </a:lnTo>
                    <a:lnTo>
                      <a:pt x="377" y="2421"/>
                    </a:lnTo>
                    <a:lnTo>
                      <a:pt x="377" y="2365"/>
                    </a:lnTo>
                    <a:lnTo>
                      <a:pt x="385" y="2309"/>
                    </a:lnTo>
                    <a:lnTo>
                      <a:pt x="385" y="2236"/>
                    </a:lnTo>
                    <a:lnTo>
                      <a:pt x="393" y="2172"/>
                    </a:lnTo>
                    <a:lnTo>
                      <a:pt x="393" y="2100"/>
                    </a:lnTo>
                    <a:lnTo>
                      <a:pt x="401" y="2028"/>
                    </a:lnTo>
                    <a:lnTo>
                      <a:pt x="401" y="1948"/>
                    </a:lnTo>
                    <a:lnTo>
                      <a:pt x="409" y="1868"/>
                    </a:lnTo>
                    <a:lnTo>
                      <a:pt x="417" y="1788"/>
                    </a:lnTo>
                    <a:lnTo>
                      <a:pt x="417" y="1708"/>
                    </a:lnTo>
                    <a:lnTo>
                      <a:pt x="425" y="1627"/>
                    </a:lnTo>
                    <a:lnTo>
                      <a:pt x="425" y="1539"/>
                    </a:lnTo>
                    <a:lnTo>
                      <a:pt x="433" y="1451"/>
                    </a:lnTo>
                    <a:lnTo>
                      <a:pt x="433" y="1363"/>
                    </a:lnTo>
                    <a:lnTo>
                      <a:pt x="441" y="1283"/>
                    </a:lnTo>
                    <a:lnTo>
                      <a:pt x="441" y="1195"/>
                    </a:lnTo>
                    <a:lnTo>
                      <a:pt x="449" y="1106"/>
                    </a:lnTo>
                    <a:lnTo>
                      <a:pt x="449" y="1026"/>
                    </a:lnTo>
                    <a:lnTo>
                      <a:pt x="457" y="946"/>
                    </a:lnTo>
                    <a:lnTo>
                      <a:pt x="465" y="866"/>
                    </a:lnTo>
                    <a:lnTo>
                      <a:pt x="465" y="786"/>
                    </a:lnTo>
                    <a:lnTo>
                      <a:pt x="473" y="706"/>
                    </a:lnTo>
                    <a:lnTo>
                      <a:pt x="473" y="634"/>
                    </a:lnTo>
                    <a:lnTo>
                      <a:pt x="481" y="561"/>
                    </a:lnTo>
                    <a:lnTo>
                      <a:pt x="481" y="497"/>
                    </a:lnTo>
                    <a:lnTo>
                      <a:pt x="489" y="425"/>
                    </a:lnTo>
                    <a:lnTo>
                      <a:pt x="489" y="369"/>
                    </a:lnTo>
                    <a:lnTo>
                      <a:pt x="497" y="313"/>
                    </a:lnTo>
                    <a:lnTo>
                      <a:pt x="497" y="257"/>
                    </a:lnTo>
                    <a:lnTo>
                      <a:pt x="505" y="209"/>
                    </a:lnTo>
                    <a:lnTo>
                      <a:pt x="513" y="169"/>
                    </a:lnTo>
                    <a:lnTo>
                      <a:pt x="513" y="129"/>
                    </a:lnTo>
                    <a:lnTo>
                      <a:pt x="521" y="97"/>
                    </a:lnTo>
                    <a:lnTo>
                      <a:pt x="521" y="65"/>
                    </a:lnTo>
                    <a:lnTo>
                      <a:pt x="529" y="41"/>
                    </a:lnTo>
                    <a:lnTo>
                      <a:pt x="529" y="25"/>
                    </a:lnTo>
                    <a:lnTo>
                      <a:pt x="545" y="0"/>
                    </a:lnTo>
                    <a:lnTo>
                      <a:pt x="537" y="0"/>
                    </a:lnTo>
                    <a:lnTo>
                      <a:pt x="545" y="0"/>
                    </a:lnTo>
                    <a:lnTo>
                      <a:pt x="553" y="8"/>
                    </a:lnTo>
                    <a:lnTo>
                      <a:pt x="553" y="25"/>
                    </a:lnTo>
                    <a:lnTo>
                      <a:pt x="561" y="41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triangle" w="med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Freeform 49"/>
              <p:cNvSpPr>
                <a:spLocks/>
              </p:cNvSpPr>
              <p:nvPr/>
            </p:nvSpPr>
            <p:spPr bwMode="auto">
              <a:xfrm>
                <a:off x="2827338" y="1163638"/>
                <a:ext cx="892175" cy="4351338"/>
              </a:xfrm>
              <a:custGeom>
                <a:avLst/>
                <a:gdLst>
                  <a:gd name="T0" fmla="*/ 2147483647 w 562"/>
                  <a:gd name="T1" fmla="*/ 2147483647 h 2741"/>
                  <a:gd name="T2" fmla="*/ 2147483647 w 562"/>
                  <a:gd name="T3" fmla="*/ 2147483647 h 2741"/>
                  <a:gd name="T4" fmla="*/ 2147483647 w 562"/>
                  <a:gd name="T5" fmla="*/ 2147483647 h 2741"/>
                  <a:gd name="T6" fmla="*/ 2147483647 w 562"/>
                  <a:gd name="T7" fmla="*/ 2147483647 h 2741"/>
                  <a:gd name="T8" fmla="*/ 2147483647 w 562"/>
                  <a:gd name="T9" fmla="*/ 2147483647 h 2741"/>
                  <a:gd name="T10" fmla="*/ 2147483647 w 562"/>
                  <a:gd name="T11" fmla="*/ 2147483647 h 2741"/>
                  <a:gd name="T12" fmla="*/ 2147483647 w 562"/>
                  <a:gd name="T13" fmla="*/ 2147483647 h 2741"/>
                  <a:gd name="T14" fmla="*/ 2147483647 w 562"/>
                  <a:gd name="T15" fmla="*/ 2147483647 h 2741"/>
                  <a:gd name="T16" fmla="*/ 2147483647 w 562"/>
                  <a:gd name="T17" fmla="*/ 2147483647 h 2741"/>
                  <a:gd name="T18" fmla="*/ 2147483647 w 562"/>
                  <a:gd name="T19" fmla="*/ 2147483647 h 2741"/>
                  <a:gd name="T20" fmla="*/ 2147483647 w 562"/>
                  <a:gd name="T21" fmla="*/ 2147483647 h 2741"/>
                  <a:gd name="T22" fmla="*/ 2147483647 w 562"/>
                  <a:gd name="T23" fmla="*/ 2147483647 h 2741"/>
                  <a:gd name="T24" fmla="*/ 2147483647 w 562"/>
                  <a:gd name="T25" fmla="*/ 2147483647 h 2741"/>
                  <a:gd name="T26" fmla="*/ 2147483647 w 562"/>
                  <a:gd name="T27" fmla="*/ 2147483647 h 2741"/>
                  <a:gd name="T28" fmla="*/ 2147483647 w 562"/>
                  <a:gd name="T29" fmla="*/ 2147483647 h 2741"/>
                  <a:gd name="T30" fmla="*/ 2147483647 w 562"/>
                  <a:gd name="T31" fmla="*/ 2147483647 h 2741"/>
                  <a:gd name="T32" fmla="*/ 2147483647 w 562"/>
                  <a:gd name="T33" fmla="*/ 2147483647 h 2741"/>
                  <a:gd name="T34" fmla="*/ 2147483647 w 562"/>
                  <a:gd name="T35" fmla="*/ 2147483647 h 2741"/>
                  <a:gd name="T36" fmla="*/ 2147483647 w 562"/>
                  <a:gd name="T37" fmla="*/ 2147483647 h 2741"/>
                  <a:gd name="T38" fmla="*/ 2147483647 w 562"/>
                  <a:gd name="T39" fmla="*/ 2147483647 h 2741"/>
                  <a:gd name="T40" fmla="*/ 2147483647 w 562"/>
                  <a:gd name="T41" fmla="*/ 2147483647 h 2741"/>
                  <a:gd name="T42" fmla="*/ 2147483647 w 562"/>
                  <a:gd name="T43" fmla="*/ 2147483647 h 2741"/>
                  <a:gd name="T44" fmla="*/ 2147483647 w 562"/>
                  <a:gd name="T45" fmla="*/ 2147483647 h 2741"/>
                  <a:gd name="T46" fmla="*/ 2147483647 w 562"/>
                  <a:gd name="T47" fmla="*/ 2147483647 h 2741"/>
                  <a:gd name="T48" fmla="*/ 2147483647 w 562"/>
                  <a:gd name="T49" fmla="*/ 2147483647 h 2741"/>
                  <a:gd name="T50" fmla="*/ 2147483647 w 562"/>
                  <a:gd name="T51" fmla="*/ 2147483647 h 2741"/>
                  <a:gd name="T52" fmla="*/ 2147483647 w 562"/>
                  <a:gd name="T53" fmla="*/ 2147483647 h 2741"/>
                  <a:gd name="T54" fmla="*/ 2147483647 w 562"/>
                  <a:gd name="T55" fmla="*/ 2147483647 h 2741"/>
                  <a:gd name="T56" fmla="*/ 2147483647 w 562"/>
                  <a:gd name="T57" fmla="*/ 2147483647 h 2741"/>
                  <a:gd name="T58" fmla="*/ 2147483647 w 562"/>
                  <a:gd name="T59" fmla="*/ 2147483647 h 2741"/>
                  <a:gd name="T60" fmla="*/ 2147483647 w 562"/>
                  <a:gd name="T61" fmla="*/ 2147483647 h 2741"/>
                  <a:gd name="T62" fmla="*/ 2147483647 w 562"/>
                  <a:gd name="T63" fmla="*/ 0 h 2741"/>
                  <a:gd name="T64" fmla="*/ 2147483647 w 562"/>
                  <a:gd name="T65" fmla="*/ 2147483647 h 2741"/>
                  <a:gd name="T66" fmla="*/ 2147483647 w 562"/>
                  <a:gd name="T67" fmla="*/ 2147483647 h 2741"/>
                  <a:gd name="T68" fmla="*/ 2147483647 w 562"/>
                  <a:gd name="T69" fmla="*/ 2147483647 h 2741"/>
                  <a:gd name="T70" fmla="*/ 2147483647 w 562"/>
                  <a:gd name="T71" fmla="*/ 2147483647 h 2741"/>
                  <a:gd name="T72" fmla="*/ 2147483647 w 562"/>
                  <a:gd name="T73" fmla="*/ 2147483647 h 2741"/>
                  <a:gd name="T74" fmla="*/ 2147483647 w 562"/>
                  <a:gd name="T75" fmla="*/ 2147483647 h 2741"/>
                  <a:gd name="T76" fmla="*/ 2147483647 w 562"/>
                  <a:gd name="T77" fmla="*/ 2147483647 h 2741"/>
                  <a:gd name="T78" fmla="*/ 2147483647 w 562"/>
                  <a:gd name="T79" fmla="*/ 2147483647 h 2741"/>
                  <a:gd name="T80" fmla="*/ 2147483647 w 562"/>
                  <a:gd name="T81" fmla="*/ 2147483647 h 2741"/>
                  <a:gd name="T82" fmla="*/ 2147483647 w 562"/>
                  <a:gd name="T83" fmla="*/ 2147483647 h 27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2" h="2741">
                    <a:moveTo>
                      <a:pt x="0" y="41"/>
                    </a:moveTo>
                    <a:lnTo>
                      <a:pt x="8" y="65"/>
                    </a:lnTo>
                    <a:lnTo>
                      <a:pt x="8" y="97"/>
                    </a:lnTo>
                    <a:lnTo>
                      <a:pt x="16" y="129"/>
                    </a:lnTo>
                    <a:lnTo>
                      <a:pt x="16" y="169"/>
                    </a:lnTo>
                    <a:lnTo>
                      <a:pt x="24" y="209"/>
                    </a:lnTo>
                    <a:lnTo>
                      <a:pt x="24" y="257"/>
                    </a:lnTo>
                    <a:lnTo>
                      <a:pt x="32" y="313"/>
                    </a:lnTo>
                    <a:lnTo>
                      <a:pt x="32" y="369"/>
                    </a:lnTo>
                    <a:lnTo>
                      <a:pt x="40" y="425"/>
                    </a:lnTo>
                    <a:lnTo>
                      <a:pt x="40" y="497"/>
                    </a:lnTo>
                    <a:lnTo>
                      <a:pt x="48" y="561"/>
                    </a:lnTo>
                    <a:lnTo>
                      <a:pt x="56" y="634"/>
                    </a:lnTo>
                    <a:lnTo>
                      <a:pt x="56" y="706"/>
                    </a:lnTo>
                    <a:lnTo>
                      <a:pt x="64" y="786"/>
                    </a:lnTo>
                    <a:lnTo>
                      <a:pt x="64" y="866"/>
                    </a:lnTo>
                    <a:lnTo>
                      <a:pt x="72" y="946"/>
                    </a:lnTo>
                    <a:lnTo>
                      <a:pt x="72" y="1026"/>
                    </a:lnTo>
                    <a:lnTo>
                      <a:pt x="80" y="1106"/>
                    </a:lnTo>
                    <a:lnTo>
                      <a:pt x="80" y="1195"/>
                    </a:lnTo>
                    <a:lnTo>
                      <a:pt x="88" y="1283"/>
                    </a:lnTo>
                    <a:lnTo>
                      <a:pt x="88" y="1363"/>
                    </a:lnTo>
                    <a:lnTo>
                      <a:pt x="96" y="1451"/>
                    </a:lnTo>
                    <a:lnTo>
                      <a:pt x="104" y="1539"/>
                    </a:lnTo>
                    <a:lnTo>
                      <a:pt x="104" y="1627"/>
                    </a:lnTo>
                    <a:lnTo>
                      <a:pt x="112" y="1708"/>
                    </a:lnTo>
                    <a:lnTo>
                      <a:pt x="112" y="1788"/>
                    </a:lnTo>
                    <a:lnTo>
                      <a:pt x="120" y="1868"/>
                    </a:lnTo>
                    <a:lnTo>
                      <a:pt x="120" y="1948"/>
                    </a:lnTo>
                    <a:lnTo>
                      <a:pt x="128" y="2028"/>
                    </a:lnTo>
                    <a:lnTo>
                      <a:pt x="128" y="2100"/>
                    </a:lnTo>
                    <a:lnTo>
                      <a:pt x="136" y="2172"/>
                    </a:lnTo>
                    <a:lnTo>
                      <a:pt x="136" y="2236"/>
                    </a:lnTo>
                    <a:lnTo>
                      <a:pt x="144" y="2309"/>
                    </a:lnTo>
                    <a:lnTo>
                      <a:pt x="144" y="2365"/>
                    </a:lnTo>
                    <a:lnTo>
                      <a:pt x="152" y="2421"/>
                    </a:lnTo>
                    <a:lnTo>
                      <a:pt x="160" y="2477"/>
                    </a:lnTo>
                    <a:lnTo>
                      <a:pt x="160" y="2525"/>
                    </a:lnTo>
                    <a:lnTo>
                      <a:pt x="169" y="2565"/>
                    </a:lnTo>
                    <a:lnTo>
                      <a:pt x="169" y="2605"/>
                    </a:lnTo>
                    <a:lnTo>
                      <a:pt x="177" y="2637"/>
                    </a:lnTo>
                    <a:lnTo>
                      <a:pt x="177" y="2669"/>
                    </a:lnTo>
                    <a:lnTo>
                      <a:pt x="185" y="2693"/>
                    </a:lnTo>
                    <a:lnTo>
                      <a:pt x="185" y="2709"/>
                    </a:lnTo>
                    <a:lnTo>
                      <a:pt x="193" y="2725"/>
                    </a:lnTo>
                    <a:lnTo>
                      <a:pt x="193" y="2733"/>
                    </a:lnTo>
                    <a:lnTo>
                      <a:pt x="201" y="2741"/>
                    </a:lnTo>
                    <a:lnTo>
                      <a:pt x="209" y="2733"/>
                    </a:lnTo>
                    <a:lnTo>
                      <a:pt x="209" y="2725"/>
                    </a:lnTo>
                    <a:lnTo>
                      <a:pt x="217" y="2709"/>
                    </a:lnTo>
                    <a:lnTo>
                      <a:pt x="217" y="2693"/>
                    </a:lnTo>
                    <a:lnTo>
                      <a:pt x="225" y="2669"/>
                    </a:lnTo>
                    <a:lnTo>
                      <a:pt x="225" y="2637"/>
                    </a:lnTo>
                    <a:lnTo>
                      <a:pt x="233" y="2605"/>
                    </a:lnTo>
                    <a:lnTo>
                      <a:pt x="233" y="2565"/>
                    </a:lnTo>
                    <a:lnTo>
                      <a:pt x="241" y="2525"/>
                    </a:lnTo>
                    <a:lnTo>
                      <a:pt x="241" y="2477"/>
                    </a:lnTo>
                    <a:lnTo>
                      <a:pt x="249" y="2421"/>
                    </a:lnTo>
                    <a:lnTo>
                      <a:pt x="249" y="2365"/>
                    </a:lnTo>
                    <a:lnTo>
                      <a:pt x="257" y="2309"/>
                    </a:lnTo>
                    <a:lnTo>
                      <a:pt x="265" y="2236"/>
                    </a:lnTo>
                    <a:lnTo>
                      <a:pt x="265" y="2172"/>
                    </a:lnTo>
                    <a:lnTo>
                      <a:pt x="273" y="2100"/>
                    </a:lnTo>
                    <a:lnTo>
                      <a:pt x="273" y="2028"/>
                    </a:lnTo>
                    <a:lnTo>
                      <a:pt x="281" y="1948"/>
                    </a:lnTo>
                    <a:lnTo>
                      <a:pt x="281" y="1868"/>
                    </a:lnTo>
                    <a:lnTo>
                      <a:pt x="289" y="1788"/>
                    </a:lnTo>
                    <a:lnTo>
                      <a:pt x="289" y="1708"/>
                    </a:lnTo>
                    <a:lnTo>
                      <a:pt x="297" y="1627"/>
                    </a:lnTo>
                    <a:lnTo>
                      <a:pt x="297" y="1539"/>
                    </a:lnTo>
                    <a:lnTo>
                      <a:pt x="305" y="1451"/>
                    </a:lnTo>
                    <a:lnTo>
                      <a:pt x="313" y="1363"/>
                    </a:lnTo>
                    <a:lnTo>
                      <a:pt x="313" y="1283"/>
                    </a:lnTo>
                    <a:lnTo>
                      <a:pt x="321" y="1195"/>
                    </a:lnTo>
                    <a:lnTo>
                      <a:pt x="321" y="1106"/>
                    </a:lnTo>
                    <a:lnTo>
                      <a:pt x="329" y="1026"/>
                    </a:lnTo>
                    <a:lnTo>
                      <a:pt x="329" y="946"/>
                    </a:lnTo>
                    <a:lnTo>
                      <a:pt x="337" y="866"/>
                    </a:lnTo>
                    <a:lnTo>
                      <a:pt x="337" y="786"/>
                    </a:lnTo>
                    <a:lnTo>
                      <a:pt x="345" y="706"/>
                    </a:lnTo>
                    <a:lnTo>
                      <a:pt x="345" y="634"/>
                    </a:lnTo>
                    <a:lnTo>
                      <a:pt x="353" y="561"/>
                    </a:lnTo>
                    <a:lnTo>
                      <a:pt x="361" y="497"/>
                    </a:lnTo>
                    <a:lnTo>
                      <a:pt x="361" y="425"/>
                    </a:lnTo>
                    <a:lnTo>
                      <a:pt x="369" y="369"/>
                    </a:lnTo>
                    <a:lnTo>
                      <a:pt x="369" y="313"/>
                    </a:lnTo>
                    <a:lnTo>
                      <a:pt x="377" y="257"/>
                    </a:lnTo>
                    <a:lnTo>
                      <a:pt x="377" y="209"/>
                    </a:lnTo>
                    <a:lnTo>
                      <a:pt x="385" y="169"/>
                    </a:lnTo>
                    <a:lnTo>
                      <a:pt x="385" y="129"/>
                    </a:lnTo>
                    <a:lnTo>
                      <a:pt x="393" y="97"/>
                    </a:lnTo>
                    <a:lnTo>
                      <a:pt x="393" y="65"/>
                    </a:lnTo>
                    <a:lnTo>
                      <a:pt x="401" y="41"/>
                    </a:lnTo>
                    <a:lnTo>
                      <a:pt x="401" y="25"/>
                    </a:lnTo>
                    <a:lnTo>
                      <a:pt x="409" y="8"/>
                    </a:lnTo>
                    <a:lnTo>
                      <a:pt x="417" y="0"/>
                    </a:lnTo>
                    <a:lnTo>
                      <a:pt x="425" y="8"/>
                    </a:lnTo>
                    <a:lnTo>
                      <a:pt x="433" y="25"/>
                    </a:lnTo>
                    <a:lnTo>
                      <a:pt x="433" y="41"/>
                    </a:lnTo>
                    <a:lnTo>
                      <a:pt x="441" y="65"/>
                    </a:lnTo>
                    <a:lnTo>
                      <a:pt x="441" y="97"/>
                    </a:lnTo>
                    <a:lnTo>
                      <a:pt x="449" y="129"/>
                    </a:lnTo>
                    <a:lnTo>
                      <a:pt x="449" y="169"/>
                    </a:lnTo>
                    <a:lnTo>
                      <a:pt x="457" y="209"/>
                    </a:lnTo>
                    <a:lnTo>
                      <a:pt x="465" y="257"/>
                    </a:lnTo>
                    <a:lnTo>
                      <a:pt x="465" y="313"/>
                    </a:lnTo>
                    <a:lnTo>
                      <a:pt x="473" y="369"/>
                    </a:lnTo>
                    <a:lnTo>
                      <a:pt x="473" y="425"/>
                    </a:lnTo>
                    <a:lnTo>
                      <a:pt x="481" y="497"/>
                    </a:lnTo>
                    <a:lnTo>
                      <a:pt x="481" y="561"/>
                    </a:lnTo>
                    <a:lnTo>
                      <a:pt x="489" y="634"/>
                    </a:lnTo>
                    <a:lnTo>
                      <a:pt x="489" y="706"/>
                    </a:lnTo>
                    <a:lnTo>
                      <a:pt x="497" y="786"/>
                    </a:lnTo>
                    <a:lnTo>
                      <a:pt x="497" y="866"/>
                    </a:lnTo>
                    <a:lnTo>
                      <a:pt x="505" y="946"/>
                    </a:lnTo>
                    <a:lnTo>
                      <a:pt x="505" y="1026"/>
                    </a:lnTo>
                    <a:lnTo>
                      <a:pt x="513" y="1106"/>
                    </a:lnTo>
                    <a:lnTo>
                      <a:pt x="521" y="1195"/>
                    </a:lnTo>
                    <a:lnTo>
                      <a:pt x="521" y="1283"/>
                    </a:lnTo>
                    <a:lnTo>
                      <a:pt x="529" y="1371"/>
                    </a:lnTo>
                    <a:lnTo>
                      <a:pt x="529" y="1451"/>
                    </a:lnTo>
                    <a:lnTo>
                      <a:pt x="538" y="1539"/>
                    </a:lnTo>
                    <a:lnTo>
                      <a:pt x="538" y="1627"/>
                    </a:lnTo>
                    <a:lnTo>
                      <a:pt x="546" y="1708"/>
                    </a:lnTo>
                    <a:lnTo>
                      <a:pt x="546" y="1788"/>
                    </a:lnTo>
                    <a:lnTo>
                      <a:pt x="554" y="1868"/>
                    </a:lnTo>
                    <a:lnTo>
                      <a:pt x="554" y="1948"/>
                    </a:lnTo>
                    <a:lnTo>
                      <a:pt x="562" y="2028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77" name="Group 196"/>
            <p:cNvGrpSpPr>
              <a:grpSpLocks noChangeAspect="1"/>
            </p:cNvGrpSpPr>
            <p:nvPr/>
          </p:nvGrpSpPr>
          <p:grpSpPr bwMode="auto">
            <a:xfrm rot="10800000">
              <a:off x="7277100" y="3111282"/>
              <a:ext cx="701675" cy="128587"/>
              <a:chOff x="1936750" y="1163638"/>
              <a:chExt cx="4151313" cy="4351338"/>
            </a:xfrm>
          </p:grpSpPr>
          <p:sp>
            <p:nvSpPr>
              <p:cNvPr id="6199" name="Freeform 48"/>
              <p:cNvSpPr>
                <a:spLocks/>
              </p:cNvSpPr>
              <p:nvPr/>
            </p:nvSpPr>
            <p:spPr bwMode="auto">
              <a:xfrm>
                <a:off x="1936750" y="1163638"/>
                <a:ext cx="890588" cy="4351338"/>
              </a:xfrm>
              <a:custGeom>
                <a:avLst/>
                <a:gdLst>
                  <a:gd name="T0" fmla="*/ 2147483647 w 561"/>
                  <a:gd name="T1" fmla="*/ 2147483647 h 2741"/>
                  <a:gd name="T2" fmla="*/ 2147483647 w 561"/>
                  <a:gd name="T3" fmla="*/ 2147483647 h 2741"/>
                  <a:gd name="T4" fmla="*/ 2147483647 w 561"/>
                  <a:gd name="T5" fmla="*/ 2147483647 h 2741"/>
                  <a:gd name="T6" fmla="*/ 2147483647 w 561"/>
                  <a:gd name="T7" fmla="*/ 2147483647 h 2741"/>
                  <a:gd name="T8" fmla="*/ 2147483647 w 561"/>
                  <a:gd name="T9" fmla="*/ 2147483647 h 2741"/>
                  <a:gd name="T10" fmla="*/ 2147483647 w 561"/>
                  <a:gd name="T11" fmla="*/ 2147483647 h 2741"/>
                  <a:gd name="T12" fmla="*/ 2147483647 w 561"/>
                  <a:gd name="T13" fmla="*/ 2147483647 h 2741"/>
                  <a:gd name="T14" fmla="*/ 2147483647 w 561"/>
                  <a:gd name="T15" fmla="*/ 0 h 2741"/>
                  <a:gd name="T16" fmla="*/ 2147483647 w 561"/>
                  <a:gd name="T17" fmla="*/ 2147483647 h 2741"/>
                  <a:gd name="T18" fmla="*/ 2147483647 w 561"/>
                  <a:gd name="T19" fmla="*/ 2147483647 h 2741"/>
                  <a:gd name="T20" fmla="*/ 2147483647 w 561"/>
                  <a:gd name="T21" fmla="*/ 2147483647 h 2741"/>
                  <a:gd name="T22" fmla="*/ 2147483647 w 561"/>
                  <a:gd name="T23" fmla="*/ 2147483647 h 2741"/>
                  <a:gd name="T24" fmla="*/ 2147483647 w 561"/>
                  <a:gd name="T25" fmla="*/ 2147483647 h 2741"/>
                  <a:gd name="T26" fmla="*/ 2147483647 w 561"/>
                  <a:gd name="T27" fmla="*/ 2147483647 h 2741"/>
                  <a:gd name="T28" fmla="*/ 2147483647 w 561"/>
                  <a:gd name="T29" fmla="*/ 2147483647 h 2741"/>
                  <a:gd name="T30" fmla="*/ 2147483647 w 561"/>
                  <a:gd name="T31" fmla="*/ 2147483647 h 2741"/>
                  <a:gd name="T32" fmla="*/ 2147483647 w 561"/>
                  <a:gd name="T33" fmla="*/ 2147483647 h 2741"/>
                  <a:gd name="T34" fmla="*/ 2147483647 w 561"/>
                  <a:gd name="T35" fmla="*/ 2147483647 h 2741"/>
                  <a:gd name="T36" fmla="*/ 2147483647 w 561"/>
                  <a:gd name="T37" fmla="*/ 2147483647 h 2741"/>
                  <a:gd name="T38" fmla="*/ 2147483647 w 561"/>
                  <a:gd name="T39" fmla="*/ 2147483647 h 2741"/>
                  <a:gd name="T40" fmla="*/ 2147483647 w 561"/>
                  <a:gd name="T41" fmla="*/ 2147483647 h 2741"/>
                  <a:gd name="T42" fmla="*/ 2147483647 w 561"/>
                  <a:gd name="T43" fmla="*/ 2147483647 h 2741"/>
                  <a:gd name="T44" fmla="*/ 2147483647 w 561"/>
                  <a:gd name="T45" fmla="*/ 2147483647 h 2741"/>
                  <a:gd name="T46" fmla="*/ 2147483647 w 561"/>
                  <a:gd name="T47" fmla="*/ 2147483647 h 2741"/>
                  <a:gd name="T48" fmla="*/ 2147483647 w 561"/>
                  <a:gd name="T49" fmla="*/ 2147483647 h 2741"/>
                  <a:gd name="T50" fmla="*/ 2147483647 w 561"/>
                  <a:gd name="T51" fmla="*/ 2147483647 h 2741"/>
                  <a:gd name="T52" fmla="*/ 2147483647 w 561"/>
                  <a:gd name="T53" fmla="*/ 2147483647 h 2741"/>
                  <a:gd name="T54" fmla="*/ 2147483647 w 561"/>
                  <a:gd name="T55" fmla="*/ 2147483647 h 2741"/>
                  <a:gd name="T56" fmla="*/ 2147483647 w 561"/>
                  <a:gd name="T57" fmla="*/ 2147483647 h 2741"/>
                  <a:gd name="T58" fmla="*/ 2147483647 w 561"/>
                  <a:gd name="T59" fmla="*/ 2147483647 h 2741"/>
                  <a:gd name="T60" fmla="*/ 2147483647 w 561"/>
                  <a:gd name="T61" fmla="*/ 2147483647 h 2741"/>
                  <a:gd name="T62" fmla="*/ 2147483647 w 561"/>
                  <a:gd name="T63" fmla="*/ 2147483647 h 2741"/>
                  <a:gd name="T64" fmla="*/ 2147483647 w 561"/>
                  <a:gd name="T65" fmla="*/ 2147483647 h 2741"/>
                  <a:gd name="T66" fmla="*/ 2147483647 w 561"/>
                  <a:gd name="T67" fmla="*/ 2147483647 h 2741"/>
                  <a:gd name="T68" fmla="*/ 2147483647 w 561"/>
                  <a:gd name="T69" fmla="*/ 2147483647 h 2741"/>
                  <a:gd name="T70" fmla="*/ 2147483647 w 561"/>
                  <a:gd name="T71" fmla="*/ 2147483647 h 2741"/>
                  <a:gd name="T72" fmla="*/ 2147483647 w 561"/>
                  <a:gd name="T73" fmla="*/ 2147483647 h 2741"/>
                  <a:gd name="T74" fmla="*/ 2147483647 w 561"/>
                  <a:gd name="T75" fmla="*/ 2147483647 h 2741"/>
                  <a:gd name="T76" fmla="*/ 2147483647 w 561"/>
                  <a:gd name="T77" fmla="*/ 2147483647 h 2741"/>
                  <a:gd name="T78" fmla="*/ 2147483647 w 561"/>
                  <a:gd name="T79" fmla="*/ 2147483647 h 2741"/>
                  <a:gd name="T80" fmla="*/ 2147483647 w 561"/>
                  <a:gd name="T81" fmla="*/ 0 h 2741"/>
                  <a:gd name="T82" fmla="*/ 2147483647 w 561"/>
                  <a:gd name="T83" fmla="*/ 2147483647 h 27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1" h="2741">
                    <a:moveTo>
                      <a:pt x="0" y="1371"/>
                    </a:moveTo>
                    <a:lnTo>
                      <a:pt x="8" y="1283"/>
                    </a:lnTo>
                    <a:lnTo>
                      <a:pt x="8" y="1195"/>
                    </a:lnTo>
                    <a:lnTo>
                      <a:pt x="16" y="1106"/>
                    </a:lnTo>
                    <a:lnTo>
                      <a:pt x="16" y="1026"/>
                    </a:lnTo>
                    <a:lnTo>
                      <a:pt x="24" y="946"/>
                    </a:lnTo>
                    <a:lnTo>
                      <a:pt x="24" y="866"/>
                    </a:lnTo>
                    <a:lnTo>
                      <a:pt x="32" y="786"/>
                    </a:lnTo>
                    <a:lnTo>
                      <a:pt x="32" y="706"/>
                    </a:lnTo>
                    <a:lnTo>
                      <a:pt x="40" y="634"/>
                    </a:lnTo>
                    <a:lnTo>
                      <a:pt x="40" y="561"/>
                    </a:lnTo>
                    <a:lnTo>
                      <a:pt x="48" y="497"/>
                    </a:lnTo>
                    <a:lnTo>
                      <a:pt x="56" y="425"/>
                    </a:lnTo>
                    <a:lnTo>
                      <a:pt x="56" y="369"/>
                    </a:lnTo>
                    <a:lnTo>
                      <a:pt x="64" y="313"/>
                    </a:lnTo>
                    <a:lnTo>
                      <a:pt x="64" y="257"/>
                    </a:lnTo>
                    <a:lnTo>
                      <a:pt x="72" y="209"/>
                    </a:lnTo>
                    <a:lnTo>
                      <a:pt x="72" y="169"/>
                    </a:lnTo>
                    <a:lnTo>
                      <a:pt x="80" y="129"/>
                    </a:lnTo>
                    <a:lnTo>
                      <a:pt x="80" y="97"/>
                    </a:lnTo>
                    <a:lnTo>
                      <a:pt x="88" y="65"/>
                    </a:lnTo>
                    <a:lnTo>
                      <a:pt x="88" y="41"/>
                    </a:lnTo>
                    <a:lnTo>
                      <a:pt x="96" y="25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20" y="8"/>
                    </a:lnTo>
                    <a:lnTo>
                      <a:pt x="120" y="25"/>
                    </a:lnTo>
                    <a:lnTo>
                      <a:pt x="128" y="41"/>
                    </a:lnTo>
                    <a:lnTo>
                      <a:pt x="128" y="65"/>
                    </a:lnTo>
                    <a:lnTo>
                      <a:pt x="136" y="97"/>
                    </a:lnTo>
                    <a:lnTo>
                      <a:pt x="136" y="129"/>
                    </a:lnTo>
                    <a:lnTo>
                      <a:pt x="144" y="169"/>
                    </a:lnTo>
                    <a:lnTo>
                      <a:pt x="144" y="209"/>
                    </a:lnTo>
                    <a:lnTo>
                      <a:pt x="152" y="257"/>
                    </a:lnTo>
                    <a:lnTo>
                      <a:pt x="160" y="313"/>
                    </a:lnTo>
                    <a:lnTo>
                      <a:pt x="160" y="369"/>
                    </a:lnTo>
                    <a:lnTo>
                      <a:pt x="168" y="425"/>
                    </a:lnTo>
                    <a:lnTo>
                      <a:pt x="168" y="497"/>
                    </a:lnTo>
                    <a:lnTo>
                      <a:pt x="176" y="561"/>
                    </a:lnTo>
                    <a:lnTo>
                      <a:pt x="176" y="634"/>
                    </a:lnTo>
                    <a:lnTo>
                      <a:pt x="184" y="706"/>
                    </a:lnTo>
                    <a:lnTo>
                      <a:pt x="184" y="786"/>
                    </a:lnTo>
                    <a:lnTo>
                      <a:pt x="192" y="866"/>
                    </a:lnTo>
                    <a:lnTo>
                      <a:pt x="192" y="946"/>
                    </a:lnTo>
                    <a:lnTo>
                      <a:pt x="200" y="1026"/>
                    </a:lnTo>
                    <a:lnTo>
                      <a:pt x="208" y="1106"/>
                    </a:lnTo>
                    <a:lnTo>
                      <a:pt x="208" y="1195"/>
                    </a:lnTo>
                    <a:lnTo>
                      <a:pt x="216" y="1283"/>
                    </a:lnTo>
                    <a:lnTo>
                      <a:pt x="216" y="1371"/>
                    </a:lnTo>
                    <a:lnTo>
                      <a:pt x="224" y="1451"/>
                    </a:lnTo>
                    <a:lnTo>
                      <a:pt x="224" y="1539"/>
                    </a:lnTo>
                    <a:lnTo>
                      <a:pt x="232" y="1627"/>
                    </a:lnTo>
                    <a:lnTo>
                      <a:pt x="232" y="1708"/>
                    </a:lnTo>
                    <a:lnTo>
                      <a:pt x="240" y="1788"/>
                    </a:lnTo>
                    <a:lnTo>
                      <a:pt x="240" y="1868"/>
                    </a:lnTo>
                    <a:lnTo>
                      <a:pt x="248" y="1948"/>
                    </a:lnTo>
                    <a:lnTo>
                      <a:pt x="256" y="2028"/>
                    </a:lnTo>
                    <a:lnTo>
                      <a:pt x="256" y="2100"/>
                    </a:lnTo>
                    <a:lnTo>
                      <a:pt x="264" y="2172"/>
                    </a:lnTo>
                    <a:lnTo>
                      <a:pt x="264" y="2236"/>
                    </a:lnTo>
                    <a:lnTo>
                      <a:pt x="272" y="2309"/>
                    </a:lnTo>
                    <a:lnTo>
                      <a:pt x="272" y="2365"/>
                    </a:lnTo>
                    <a:lnTo>
                      <a:pt x="280" y="2421"/>
                    </a:lnTo>
                    <a:lnTo>
                      <a:pt x="280" y="2477"/>
                    </a:lnTo>
                    <a:lnTo>
                      <a:pt x="288" y="2525"/>
                    </a:lnTo>
                    <a:lnTo>
                      <a:pt x="288" y="2565"/>
                    </a:lnTo>
                    <a:lnTo>
                      <a:pt x="296" y="2605"/>
                    </a:lnTo>
                    <a:lnTo>
                      <a:pt x="296" y="2637"/>
                    </a:lnTo>
                    <a:lnTo>
                      <a:pt x="304" y="2669"/>
                    </a:lnTo>
                    <a:lnTo>
                      <a:pt x="312" y="2693"/>
                    </a:lnTo>
                    <a:lnTo>
                      <a:pt x="312" y="2709"/>
                    </a:lnTo>
                    <a:lnTo>
                      <a:pt x="320" y="2725"/>
                    </a:lnTo>
                    <a:lnTo>
                      <a:pt x="320" y="2733"/>
                    </a:lnTo>
                    <a:lnTo>
                      <a:pt x="328" y="2741"/>
                    </a:lnTo>
                    <a:lnTo>
                      <a:pt x="328" y="2733"/>
                    </a:lnTo>
                    <a:lnTo>
                      <a:pt x="336" y="2725"/>
                    </a:lnTo>
                    <a:lnTo>
                      <a:pt x="336" y="2709"/>
                    </a:lnTo>
                    <a:lnTo>
                      <a:pt x="344" y="2693"/>
                    </a:lnTo>
                    <a:lnTo>
                      <a:pt x="344" y="2669"/>
                    </a:lnTo>
                    <a:lnTo>
                      <a:pt x="353" y="2637"/>
                    </a:lnTo>
                    <a:lnTo>
                      <a:pt x="361" y="2605"/>
                    </a:lnTo>
                    <a:lnTo>
                      <a:pt x="361" y="2565"/>
                    </a:lnTo>
                    <a:lnTo>
                      <a:pt x="369" y="2525"/>
                    </a:lnTo>
                    <a:lnTo>
                      <a:pt x="369" y="2477"/>
                    </a:lnTo>
                    <a:lnTo>
                      <a:pt x="377" y="2421"/>
                    </a:lnTo>
                    <a:lnTo>
                      <a:pt x="377" y="2365"/>
                    </a:lnTo>
                    <a:lnTo>
                      <a:pt x="385" y="2309"/>
                    </a:lnTo>
                    <a:lnTo>
                      <a:pt x="385" y="2236"/>
                    </a:lnTo>
                    <a:lnTo>
                      <a:pt x="393" y="2172"/>
                    </a:lnTo>
                    <a:lnTo>
                      <a:pt x="393" y="2100"/>
                    </a:lnTo>
                    <a:lnTo>
                      <a:pt x="401" y="2028"/>
                    </a:lnTo>
                    <a:lnTo>
                      <a:pt x="401" y="1948"/>
                    </a:lnTo>
                    <a:lnTo>
                      <a:pt x="409" y="1868"/>
                    </a:lnTo>
                    <a:lnTo>
                      <a:pt x="417" y="1788"/>
                    </a:lnTo>
                    <a:lnTo>
                      <a:pt x="417" y="1708"/>
                    </a:lnTo>
                    <a:lnTo>
                      <a:pt x="425" y="1627"/>
                    </a:lnTo>
                    <a:lnTo>
                      <a:pt x="425" y="1539"/>
                    </a:lnTo>
                    <a:lnTo>
                      <a:pt x="433" y="1451"/>
                    </a:lnTo>
                    <a:lnTo>
                      <a:pt x="433" y="1363"/>
                    </a:lnTo>
                    <a:lnTo>
                      <a:pt x="441" y="1283"/>
                    </a:lnTo>
                    <a:lnTo>
                      <a:pt x="441" y="1195"/>
                    </a:lnTo>
                    <a:lnTo>
                      <a:pt x="449" y="1106"/>
                    </a:lnTo>
                    <a:lnTo>
                      <a:pt x="449" y="1026"/>
                    </a:lnTo>
                    <a:lnTo>
                      <a:pt x="457" y="946"/>
                    </a:lnTo>
                    <a:lnTo>
                      <a:pt x="465" y="866"/>
                    </a:lnTo>
                    <a:lnTo>
                      <a:pt x="465" y="786"/>
                    </a:lnTo>
                    <a:lnTo>
                      <a:pt x="473" y="706"/>
                    </a:lnTo>
                    <a:lnTo>
                      <a:pt x="473" y="634"/>
                    </a:lnTo>
                    <a:lnTo>
                      <a:pt x="481" y="561"/>
                    </a:lnTo>
                    <a:lnTo>
                      <a:pt x="481" y="497"/>
                    </a:lnTo>
                    <a:lnTo>
                      <a:pt x="489" y="425"/>
                    </a:lnTo>
                    <a:lnTo>
                      <a:pt x="489" y="369"/>
                    </a:lnTo>
                    <a:lnTo>
                      <a:pt x="497" y="313"/>
                    </a:lnTo>
                    <a:lnTo>
                      <a:pt x="497" y="257"/>
                    </a:lnTo>
                    <a:lnTo>
                      <a:pt x="505" y="209"/>
                    </a:lnTo>
                    <a:lnTo>
                      <a:pt x="513" y="169"/>
                    </a:lnTo>
                    <a:lnTo>
                      <a:pt x="513" y="129"/>
                    </a:lnTo>
                    <a:lnTo>
                      <a:pt x="521" y="97"/>
                    </a:lnTo>
                    <a:lnTo>
                      <a:pt x="521" y="65"/>
                    </a:lnTo>
                    <a:lnTo>
                      <a:pt x="529" y="41"/>
                    </a:lnTo>
                    <a:lnTo>
                      <a:pt x="529" y="25"/>
                    </a:lnTo>
                    <a:lnTo>
                      <a:pt x="545" y="0"/>
                    </a:lnTo>
                    <a:lnTo>
                      <a:pt x="537" y="0"/>
                    </a:lnTo>
                    <a:lnTo>
                      <a:pt x="545" y="0"/>
                    </a:lnTo>
                    <a:lnTo>
                      <a:pt x="553" y="8"/>
                    </a:lnTo>
                    <a:lnTo>
                      <a:pt x="553" y="25"/>
                    </a:lnTo>
                    <a:lnTo>
                      <a:pt x="561" y="41"/>
                    </a:lnTo>
                  </a:path>
                </a:pathLst>
              </a:custGeom>
              <a:noFill/>
              <a:ln w="25400" cap="flat">
                <a:solidFill>
                  <a:srgbClr val="0000FF"/>
                </a:solidFill>
                <a:prstDash val="solid"/>
                <a:round/>
                <a:headEnd type="non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Freeform 49"/>
              <p:cNvSpPr>
                <a:spLocks/>
              </p:cNvSpPr>
              <p:nvPr/>
            </p:nvSpPr>
            <p:spPr bwMode="auto">
              <a:xfrm>
                <a:off x="2827338" y="1163638"/>
                <a:ext cx="892175" cy="4351338"/>
              </a:xfrm>
              <a:custGeom>
                <a:avLst/>
                <a:gdLst>
                  <a:gd name="T0" fmla="*/ 2147483647 w 562"/>
                  <a:gd name="T1" fmla="*/ 2147483647 h 2741"/>
                  <a:gd name="T2" fmla="*/ 2147483647 w 562"/>
                  <a:gd name="T3" fmla="*/ 2147483647 h 2741"/>
                  <a:gd name="T4" fmla="*/ 2147483647 w 562"/>
                  <a:gd name="T5" fmla="*/ 2147483647 h 2741"/>
                  <a:gd name="T6" fmla="*/ 2147483647 w 562"/>
                  <a:gd name="T7" fmla="*/ 2147483647 h 2741"/>
                  <a:gd name="T8" fmla="*/ 2147483647 w 562"/>
                  <a:gd name="T9" fmla="*/ 2147483647 h 2741"/>
                  <a:gd name="T10" fmla="*/ 2147483647 w 562"/>
                  <a:gd name="T11" fmla="*/ 2147483647 h 2741"/>
                  <a:gd name="T12" fmla="*/ 2147483647 w 562"/>
                  <a:gd name="T13" fmla="*/ 2147483647 h 2741"/>
                  <a:gd name="T14" fmla="*/ 2147483647 w 562"/>
                  <a:gd name="T15" fmla="*/ 2147483647 h 2741"/>
                  <a:gd name="T16" fmla="*/ 2147483647 w 562"/>
                  <a:gd name="T17" fmla="*/ 2147483647 h 2741"/>
                  <a:gd name="T18" fmla="*/ 2147483647 w 562"/>
                  <a:gd name="T19" fmla="*/ 2147483647 h 2741"/>
                  <a:gd name="T20" fmla="*/ 2147483647 w 562"/>
                  <a:gd name="T21" fmla="*/ 2147483647 h 2741"/>
                  <a:gd name="T22" fmla="*/ 2147483647 w 562"/>
                  <a:gd name="T23" fmla="*/ 2147483647 h 2741"/>
                  <a:gd name="T24" fmla="*/ 2147483647 w 562"/>
                  <a:gd name="T25" fmla="*/ 2147483647 h 2741"/>
                  <a:gd name="T26" fmla="*/ 2147483647 w 562"/>
                  <a:gd name="T27" fmla="*/ 2147483647 h 2741"/>
                  <a:gd name="T28" fmla="*/ 2147483647 w 562"/>
                  <a:gd name="T29" fmla="*/ 2147483647 h 2741"/>
                  <a:gd name="T30" fmla="*/ 2147483647 w 562"/>
                  <a:gd name="T31" fmla="*/ 2147483647 h 2741"/>
                  <a:gd name="T32" fmla="*/ 2147483647 w 562"/>
                  <a:gd name="T33" fmla="*/ 2147483647 h 2741"/>
                  <a:gd name="T34" fmla="*/ 2147483647 w 562"/>
                  <a:gd name="T35" fmla="*/ 2147483647 h 2741"/>
                  <a:gd name="T36" fmla="*/ 2147483647 w 562"/>
                  <a:gd name="T37" fmla="*/ 2147483647 h 2741"/>
                  <a:gd name="T38" fmla="*/ 2147483647 w 562"/>
                  <a:gd name="T39" fmla="*/ 2147483647 h 2741"/>
                  <a:gd name="T40" fmla="*/ 2147483647 w 562"/>
                  <a:gd name="T41" fmla="*/ 2147483647 h 2741"/>
                  <a:gd name="T42" fmla="*/ 2147483647 w 562"/>
                  <a:gd name="T43" fmla="*/ 2147483647 h 2741"/>
                  <a:gd name="T44" fmla="*/ 2147483647 w 562"/>
                  <a:gd name="T45" fmla="*/ 2147483647 h 2741"/>
                  <a:gd name="T46" fmla="*/ 2147483647 w 562"/>
                  <a:gd name="T47" fmla="*/ 2147483647 h 2741"/>
                  <a:gd name="T48" fmla="*/ 2147483647 w 562"/>
                  <a:gd name="T49" fmla="*/ 2147483647 h 2741"/>
                  <a:gd name="T50" fmla="*/ 2147483647 w 562"/>
                  <a:gd name="T51" fmla="*/ 2147483647 h 2741"/>
                  <a:gd name="T52" fmla="*/ 2147483647 w 562"/>
                  <a:gd name="T53" fmla="*/ 2147483647 h 2741"/>
                  <a:gd name="T54" fmla="*/ 2147483647 w 562"/>
                  <a:gd name="T55" fmla="*/ 2147483647 h 2741"/>
                  <a:gd name="T56" fmla="*/ 2147483647 w 562"/>
                  <a:gd name="T57" fmla="*/ 2147483647 h 2741"/>
                  <a:gd name="T58" fmla="*/ 2147483647 w 562"/>
                  <a:gd name="T59" fmla="*/ 2147483647 h 2741"/>
                  <a:gd name="T60" fmla="*/ 2147483647 w 562"/>
                  <a:gd name="T61" fmla="*/ 2147483647 h 2741"/>
                  <a:gd name="T62" fmla="*/ 2147483647 w 562"/>
                  <a:gd name="T63" fmla="*/ 0 h 2741"/>
                  <a:gd name="T64" fmla="*/ 2147483647 w 562"/>
                  <a:gd name="T65" fmla="*/ 2147483647 h 2741"/>
                  <a:gd name="T66" fmla="*/ 2147483647 w 562"/>
                  <a:gd name="T67" fmla="*/ 2147483647 h 2741"/>
                  <a:gd name="T68" fmla="*/ 2147483647 w 562"/>
                  <a:gd name="T69" fmla="*/ 2147483647 h 2741"/>
                  <a:gd name="T70" fmla="*/ 2147483647 w 562"/>
                  <a:gd name="T71" fmla="*/ 2147483647 h 2741"/>
                  <a:gd name="T72" fmla="*/ 2147483647 w 562"/>
                  <a:gd name="T73" fmla="*/ 2147483647 h 2741"/>
                  <a:gd name="T74" fmla="*/ 2147483647 w 562"/>
                  <a:gd name="T75" fmla="*/ 2147483647 h 2741"/>
                  <a:gd name="T76" fmla="*/ 2147483647 w 562"/>
                  <a:gd name="T77" fmla="*/ 2147483647 h 2741"/>
                  <a:gd name="T78" fmla="*/ 2147483647 w 562"/>
                  <a:gd name="T79" fmla="*/ 2147483647 h 2741"/>
                  <a:gd name="T80" fmla="*/ 2147483647 w 562"/>
                  <a:gd name="T81" fmla="*/ 2147483647 h 2741"/>
                  <a:gd name="T82" fmla="*/ 2147483647 w 562"/>
                  <a:gd name="T83" fmla="*/ 2147483647 h 27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2" h="2741">
                    <a:moveTo>
                      <a:pt x="0" y="41"/>
                    </a:moveTo>
                    <a:lnTo>
                      <a:pt x="8" y="65"/>
                    </a:lnTo>
                    <a:lnTo>
                      <a:pt x="8" y="97"/>
                    </a:lnTo>
                    <a:lnTo>
                      <a:pt x="16" y="129"/>
                    </a:lnTo>
                    <a:lnTo>
                      <a:pt x="16" y="169"/>
                    </a:lnTo>
                    <a:lnTo>
                      <a:pt x="24" y="209"/>
                    </a:lnTo>
                    <a:lnTo>
                      <a:pt x="24" y="257"/>
                    </a:lnTo>
                    <a:lnTo>
                      <a:pt x="32" y="313"/>
                    </a:lnTo>
                    <a:lnTo>
                      <a:pt x="32" y="369"/>
                    </a:lnTo>
                    <a:lnTo>
                      <a:pt x="40" y="425"/>
                    </a:lnTo>
                    <a:lnTo>
                      <a:pt x="40" y="497"/>
                    </a:lnTo>
                    <a:lnTo>
                      <a:pt x="48" y="561"/>
                    </a:lnTo>
                    <a:lnTo>
                      <a:pt x="56" y="634"/>
                    </a:lnTo>
                    <a:lnTo>
                      <a:pt x="56" y="706"/>
                    </a:lnTo>
                    <a:lnTo>
                      <a:pt x="64" y="786"/>
                    </a:lnTo>
                    <a:lnTo>
                      <a:pt x="64" y="866"/>
                    </a:lnTo>
                    <a:lnTo>
                      <a:pt x="72" y="946"/>
                    </a:lnTo>
                    <a:lnTo>
                      <a:pt x="72" y="1026"/>
                    </a:lnTo>
                    <a:lnTo>
                      <a:pt x="80" y="1106"/>
                    </a:lnTo>
                    <a:lnTo>
                      <a:pt x="80" y="1195"/>
                    </a:lnTo>
                    <a:lnTo>
                      <a:pt x="88" y="1283"/>
                    </a:lnTo>
                    <a:lnTo>
                      <a:pt x="88" y="1363"/>
                    </a:lnTo>
                    <a:lnTo>
                      <a:pt x="96" y="1451"/>
                    </a:lnTo>
                    <a:lnTo>
                      <a:pt x="104" y="1539"/>
                    </a:lnTo>
                    <a:lnTo>
                      <a:pt x="104" y="1627"/>
                    </a:lnTo>
                    <a:lnTo>
                      <a:pt x="112" y="1708"/>
                    </a:lnTo>
                    <a:lnTo>
                      <a:pt x="112" y="1788"/>
                    </a:lnTo>
                    <a:lnTo>
                      <a:pt x="120" y="1868"/>
                    </a:lnTo>
                    <a:lnTo>
                      <a:pt x="120" y="1948"/>
                    </a:lnTo>
                    <a:lnTo>
                      <a:pt x="128" y="2028"/>
                    </a:lnTo>
                    <a:lnTo>
                      <a:pt x="128" y="2100"/>
                    </a:lnTo>
                    <a:lnTo>
                      <a:pt x="136" y="2172"/>
                    </a:lnTo>
                    <a:lnTo>
                      <a:pt x="136" y="2236"/>
                    </a:lnTo>
                    <a:lnTo>
                      <a:pt x="144" y="2309"/>
                    </a:lnTo>
                    <a:lnTo>
                      <a:pt x="144" y="2365"/>
                    </a:lnTo>
                    <a:lnTo>
                      <a:pt x="152" y="2421"/>
                    </a:lnTo>
                    <a:lnTo>
                      <a:pt x="160" y="2477"/>
                    </a:lnTo>
                    <a:lnTo>
                      <a:pt x="160" y="2525"/>
                    </a:lnTo>
                    <a:lnTo>
                      <a:pt x="169" y="2565"/>
                    </a:lnTo>
                    <a:lnTo>
                      <a:pt x="169" y="2605"/>
                    </a:lnTo>
                    <a:lnTo>
                      <a:pt x="177" y="2637"/>
                    </a:lnTo>
                    <a:lnTo>
                      <a:pt x="177" y="2669"/>
                    </a:lnTo>
                    <a:lnTo>
                      <a:pt x="185" y="2693"/>
                    </a:lnTo>
                    <a:lnTo>
                      <a:pt x="185" y="2709"/>
                    </a:lnTo>
                    <a:lnTo>
                      <a:pt x="193" y="2725"/>
                    </a:lnTo>
                    <a:lnTo>
                      <a:pt x="193" y="2733"/>
                    </a:lnTo>
                    <a:lnTo>
                      <a:pt x="201" y="2741"/>
                    </a:lnTo>
                    <a:lnTo>
                      <a:pt x="209" y="2733"/>
                    </a:lnTo>
                    <a:lnTo>
                      <a:pt x="209" y="2725"/>
                    </a:lnTo>
                    <a:lnTo>
                      <a:pt x="217" y="2709"/>
                    </a:lnTo>
                    <a:lnTo>
                      <a:pt x="217" y="2693"/>
                    </a:lnTo>
                    <a:lnTo>
                      <a:pt x="225" y="2669"/>
                    </a:lnTo>
                    <a:lnTo>
                      <a:pt x="225" y="2637"/>
                    </a:lnTo>
                    <a:lnTo>
                      <a:pt x="233" y="2605"/>
                    </a:lnTo>
                    <a:lnTo>
                      <a:pt x="233" y="2565"/>
                    </a:lnTo>
                    <a:lnTo>
                      <a:pt x="241" y="2525"/>
                    </a:lnTo>
                    <a:lnTo>
                      <a:pt x="241" y="2477"/>
                    </a:lnTo>
                    <a:lnTo>
                      <a:pt x="249" y="2421"/>
                    </a:lnTo>
                    <a:lnTo>
                      <a:pt x="249" y="2365"/>
                    </a:lnTo>
                    <a:lnTo>
                      <a:pt x="257" y="2309"/>
                    </a:lnTo>
                    <a:lnTo>
                      <a:pt x="265" y="2236"/>
                    </a:lnTo>
                    <a:lnTo>
                      <a:pt x="265" y="2172"/>
                    </a:lnTo>
                    <a:lnTo>
                      <a:pt x="273" y="2100"/>
                    </a:lnTo>
                    <a:lnTo>
                      <a:pt x="273" y="2028"/>
                    </a:lnTo>
                    <a:lnTo>
                      <a:pt x="281" y="1948"/>
                    </a:lnTo>
                    <a:lnTo>
                      <a:pt x="281" y="1868"/>
                    </a:lnTo>
                    <a:lnTo>
                      <a:pt x="289" y="1788"/>
                    </a:lnTo>
                    <a:lnTo>
                      <a:pt x="289" y="1708"/>
                    </a:lnTo>
                    <a:lnTo>
                      <a:pt x="297" y="1627"/>
                    </a:lnTo>
                    <a:lnTo>
                      <a:pt x="297" y="1539"/>
                    </a:lnTo>
                    <a:lnTo>
                      <a:pt x="305" y="1451"/>
                    </a:lnTo>
                    <a:lnTo>
                      <a:pt x="313" y="1363"/>
                    </a:lnTo>
                    <a:lnTo>
                      <a:pt x="313" y="1283"/>
                    </a:lnTo>
                    <a:lnTo>
                      <a:pt x="321" y="1195"/>
                    </a:lnTo>
                    <a:lnTo>
                      <a:pt x="321" y="1106"/>
                    </a:lnTo>
                    <a:lnTo>
                      <a:pt x="329" y="1026"/>
                    </a:lnTo>
                    <a:lnTo>
                      <a:pt x="329" y="946"/>
                    </a:lnTo>
                    <a:lnTo>
                      <a:pt x="337" y="866"/>
                    </a:lnTo>
                    <a:lnTo>
                      <a:pt x="337" y="786"/>
                    </a:lnTo>
                    <a:lnTo>
                      <a:pt x="345" y="706"/>
                    </a:lnTo>
                    <a:lnTo>
                      <a:pt x="345" y="634"/>
                    </a:lnTo>
                    <a:lnTo>
                      <a:pt x="353" y="561"/>
                    </a:lnTo>
                    <a:lnTo>
                      <a:pt x="361" y="497"/>
                    </a:lnTo>
                    <a:lnTo>
                      <a:pt x="361" y="425"/>
                    </a:lnTo>
                    <a:lnTo>
                      <a:pt x="369" y="369"/>
                    </a:lnTo>
                    <a:lnTo>
                      <a:pt x="369" y="313"/>
                    </a:lnTo>
                    <a:lnTo>
                      <a:pt x="377" y="257"/>
                    </a:lnTo>
                    <a:lnTo>
                      <a:pt x="377" y="209"/>
                    </a:lnTo>
                    <a:lnTo>
                      <a:pt x="385" y="169"/>
                    </a:lnTo>
                    <a:lnTo>
                      <a:pt x="385" y="129"/>
                    </a:lnTo>
                    <a:lnTo>
                      <a:pt x="393" y="97"/>
                    </a:lnTo>
                    <a:lnTo>
                      <a:pt x="393" y="65"/>
                    </a:lnTo>
                    <a:lnTo>
                      <a:pt x="401" y="41"/>
                    </a:lnTo>
                    <a:lnTo>
                      <a:pt x="401" y="25"/>
                    </a:lnTo>
                    <a:lnTo>
                      <a:pt x="409" y="8"/>
                    </a:lnTo>
                    <a:lnTo>
                      <a:pt x="417" y="0"/>
                    </a:lnTo>
                    <a:lnTo>
                      <a:pt x="425" y="8"/>
                    </a:lnTo>
                    <a:lnTo>
                      <a:pt x="433" y="25"/>
                    </a:lnTo>
                    <a:lnTo>
                      <a:pt x="433" y="41"/>
                    </a:lnTo>
                    <a:lnTo>
                      <a:pt x="441" y="65"/>
                    </a:lnTo>
                    <a:lnTo>
                      <a:pt x="441" y="97"/>
                    </a:lnTo>
                    <a:lnTo>
                      <a:pt x="449" y="129"/>
                    </a:lnTo>
                    <a:lnTo>
                      <a:pt x="449" y="169"/>
                    </a:lnTo>
                    <a:lnTo>
                      <a:pt x="457" y="209"/>
                    </a:lnTo>
                    <a:lnTo>
                      <a:pt x="465" y="257"/>
                    </a:lnTo>
                    <a:lnTo>
                      <a:pt x="465" y="313"/>
                    </a:lnTo>
                    <a:lnTo>
                      <a:pt x="473" y="369"/>
                    </a:lnTo>
                    <a:lnTo>
                      <a:pt x="473" y="425"/>
                    </a:lnTo>
                    <a:lnTo>
                      <a:pt x="481" y="497"/>
                    </a:lnTo>
                    <a:lnTo>
                      <a:pt x="481" y="561"/>
                    </a:lnTo>
                    <a:lnTo>
                      <a:pt x="489" y="634"/>
                    </a:lnTo>
                    <a:lnTo>
                      <a:pt x="489" y="706"/>
                    </a:lnTo>
                    <a:lnTo>
                      <a:pt x="497" y="786"/>
                    </a:lnTo>
                    <a:lnTo>
                      <a:pt x="497" y="866"/>
                    </a:lnTo>
                    <a:lnTo>
                      <a:pt x="505" y="946"/>
                    </a:lnTo>
                    <a:lnTo>
                      <a:pt x="505" y="1026"/>
                    </a:lnTo>
                    <a:lnTo>
                      <a:pt x="513" y="1106"/>
                    </a:lnTo>
                    <a:lnTo>
                      <a:pt x="521" y="1195"/>
                    </a:lnTo>
                    <a:lnTo>
                      <a:pt x="521" y="1283"/>
                    </a:lnTo>
                    <a:lnTo>
                      <a:pt x="529" y="1371"/>
                    </a:lnTo>
                    <a:lnTo>
                      <a:pt x="529" y="1451"/>
                    </a:lnTo>
                    <a:lnTo>
                      <a:pt x="538" y="1539"/>
                    </a:lnTo>
                    <a:lnTo>
                      <a:pt x="538" y="1627"/>
                    </a:lnTo>
                    <a:lnTo>
                      <a:pt x="546" y="1708"/>
                    </a:lnTo>
                    <a:lnTo>
                      <a:pt x="546" y="1788"/>
                    </a:lnTo>
                    <a:lnTo>
                      <a:pt x="554" y="1868"/>
                    </a:lnTo>
                    <a:lnTo>
                      <a:pt x="554" y="1948"/>
                    </a:lnTo>
                    <a:lnTo>
                      <a:pt x="562" y="2028"/>
                    </a:lnTo>
                  </a:path>
                </a:pathLst>
              </a:custGeom>
              <a:noFill/>
              <a:ln w="25400" cap="flat">
                <a:solidFill>
                  <a:srgbClr val="0000FF"/>
                </a:solidFill>
                <a:prstDash val="solid"/>
                <a:round/>
                <a:headEnd type="non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50"/>
              <p:cNvSpPr>
                <a:spLocks/>
              </p:cNvSpPr>
              <p:nvPr/>
            </p:nvSpPr>
            <p:spPr bwMode="auto">
              <a:xfrm>
                <a:off x="3719513" y="1163638"/>
                <a:ext cx="890588" cy="4351338"/>
              </a:xfrm>
              <a:custGeom>
                <a:avLst/>
                <a:gdLst>
                  <a:gd name="T0" fmla="*/ 2147483647 w 561"/>
                  <a:gd name="T1" fmla="*/ 2147483647 h 2741"/>
                  <a:gd name="T2" fmla="*/ 2147483647 w 561"/>
                  <a:gd name="T3" fmla="*/ 2147483647 h 2741"/>
                  <a:gd name="T4" fmla="*/ 2147483647 w 561"/>
                  <a:gd name="T5" fmla="*/ 2147483647 h 2741"/>
                  <a:gd name="T6" fmla="*/ 2147483647 w 561"/>
                  <a:gd name="T7" fmla="*/ 2147483647 h 2741"/>
                  <a:gd name="T8" fmla="*/ 2147483647 w 561"/>
                  <a:gd name="T9" fmla="*/ 2147483647 h 2741"/>
                  <a:gd name="T10" fmla="*/ 2147483647 w 561"/>
                  <a:gd name="T11" fmla="*/ 2147483647 h 2741"/>
                  <a:gd name="T12" fmla="*/ 2147483647 w 561"/>
                  <a:gd name="T13" fmla="*/ 2147483647 h 2741"/>
                  <a:gd name="T14" fmla="*/ 2147483647 w 561"/>
                  <a:gd name="T15" fmla="*/ 2147483647 h 2741"/>
                  <a:gd name="T16" fmla="*/ 2147483647 w 561"/>
                  <a:gd name="T17" fmla="*/ 2147483647 h 2741"/>
                  <a:gd name="T18" fmla="*/ 2147483647 w 561"/>
                  <a:gd name="T19" fmla="*/ 2147483647 h 2741"/>
                  <a:gd name="T20" fmla="*/ 2147483647 w 561"/>
                  <a:gd name="T21" fmla="*/ 2147483647 h 2741"/>
                  <a:gd name="T22" fmla="*/ 2147483647 w 561"/>
                  <a:gd name="T23" fmla="*/ 2147483647 h 2741"/>
                  <a:gd name="T24" fmla="*/ 2147483647 w 561"/>
                  <a:gd name="T25" fmla="*/ 2147483647 h 2741"/>
                  <a:gd name="T26" fmla="*/ 2147483647 w 561"/>
                  <a:gd name="T27" fmla="*/ 2147483647 h 2741"/>
                  <a:gd name="T28" fmla="*/ 2147483647 w 561"/>
                  <a:gd name="T29" fmla="*/ 2147483647 h 2741"/>
                  <a:gd name="T30" fmla="*/ 2147483647 w 561"/>
                  <a:gd name="T31" fmla="*/ 2147483647 h 2741"/>
                  <a:gd name="T32" fmla="*/ 2147483647 w 561"/>
                  <a:gd name="T33" fmla="*/ 2147483647 h 2741"/>
                  <a:gd name="T34" fmla="*/ 2147483647 w 561"/>
                  <a:gd name="T35" fmla="*/ 2147483647 h 2741"/>
                  <a:gd name="T36" fmla="*/ 2147483647 w 561"/>
                  <a:gd name="T37" fmla="*/ 2147483647 h 2741"/>
                  <a:gd name="T38" fmla="*/ 2147483647 w 561"/>
                  <a:gd name="T39" fmla="*/ 2147483647 h 2741"/>
                  <a:gd name="T40" fmla="*/ 2147483647 w 561"/>
                  <a:gd name="T41" fmla="*/ 2147483647 h 2741"/>
                  <a:gd name="T42" fmla="*/ 2147483647 w 561"/>
                  <a:gd name="T43" fmla="*/ 2147483647 h 2741"/>
                  <a:gd name="T44" fmla="*/ 2147483647 w 561"/>
                  <a:gd name="T45" fmla="*/ 2147483647 h 2741"/>
                  <a:gd name="T46" fmla="*/ 2147483647 w 561"/>
                  <a:gd name="T47" fmla="*/ 2147483647 h 2741"/>
                  <a:gd name="T48" fmla="*/ 2147483647 w 561"/>
                  <a:gd name="T49" fmla="*/ 2147483647 h 2741"/>
                  <a:gd name="T50" fmla="*/ 2147483647 w 561"/>
                  <a:gd name="T51" fmla="*/ 2147483647 h 2741"/>
                  <a:gd name="T52" fmla="*/ 2147483647 w 561"/>
                  <a:gd name="T53" fmla="*/ 2147483647 h 2741"/>
                  <a:gd name="T54" fmla="*/ 2147483647 w 561"/>
                  <a:gd name="T55" fmla="*/ 2147483647 h 2741"/>
                  <a:gd name="T56" fmla="*/ 2147483647 w 561"/>
                  <a:gd name="T57" fmla="*/ 2147483647 h 2741"/>
                  <a:gd name="T58" fmla="*/ 2147483647 w 561"/>
                  <a:gd name="T59" fmla="*/ 2147483647 h 2741"/>
                  <a:gd name="T60" fmla="*/ 2147483647 w 561"/>
                  <a:gd name="T61" fmla="*/ 2147483647 h 2741"/>
                  <a:gd name="T62" fmla="*/ 2147483647 w 561"/>
                  <a:gd name="T63" fmla="*/ 2147483647 h 2741"/>
                  <a:gd name="T64" fmla="*/ 2147483647 w 561"/>
                  <a:gd name="T65" fmla="*/ 2147483647 h 2741"/>
                  <a:gd name="T66" fmla="*/ 2147483647 w 561"/>
                  <a:gd name="T67" fmla="*/ 2147483647 h 2741"/>
                  <a:gd name="T68" fmla="*/ 2147483647 w 561"/>
                  <a:gd name="T69" fmla="*/ 2147483647 h 2741"/>
                  <a:gd name="T70" fmla="*/ 2147483647 w 561"/>
                  <a:gd name="T71" fmla="*/ 2147483647 h 2741"/>
                  <a:gd name="T72" fmla="*/ 2147483647 w 561"/>
                  <a:gd name="T73" fmla="*/ 2147483647 h 2741"/>
                  <a:gd name="T74" fmla="*/ 2147483647 w 561"/>
                  <a:gd name="T75" fmla="*/ 2147483647 h 2741"/>
                  <a:gd name="T76" fmla="*/ 2147483647 w 561"/>
                  <a:gd name="T77" fmla="*/ 2147483647 h 2741"/>
                  <a:gd name="T78" fmla="*/ 2147483647 w 561"/>
                  <a:gd name="T79" fmla="*/ 2147483647 h 2741"/>
                  <a:gd name="T80" fmla="*/ 2147483647 w 561"/>
                  <a:gd name="T81" fmla="*/ 2147483647 h 2741"/>
                  <a:gd name="T82" fmla="*/ 2147483647 w 561"/>
                  <a:gd name="T83" fmla="*/ 2147483647 h 27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1" h="2741">
                    <a:moveTo>
                      <a:pt x="0" y="2028"/>
                    </a:moveTo>
                    <a:lnTo>
                      <a:pt x="8" y="2100"/>
                    </a:lnTo>
                    <a:lnTo>
                      <a:pt x="8" y="2172"/>
                    </a:lnTo>
                    <a:lnTo>
                      <a:pt x="16" y="2236"/>
                    </a:lnTo>
                    <a:lnTo>
                      <a:pt x="16" y="2309"/>
                    </a:lnTo>
                    <a:lnTo>
                      <a:pt x="24" y="2365"/>
                    </a:lnTo>
                    <a:lnTo>
                      <a:pt x="24" y="2421"/>
                    </a:lnTo>
                    <a:lnTo>
                      <a:pt x="32" y="2477"/>
                    </a:lnTo>
                    <a:lnTo>
                      <a:pt x="32" y="2525"/>
                    </a:lnTo>
                    <a:lnTo>
                      <a:pt x="40" y="2565"/>
                    </a:lnTo>
                    <a:lnTo>
                      <a:pt x="40" y="2605"/>
                    </a:lnTo>
                    <a:lnTo>
                      <a:pt x="48" y="2637"/>
                    </a:lnTo>
                    <a:lnTo>
                      <a:pt x="56" y="2669"/>
                    </a:lnTo>
                    <a:lnTo>
                      <a:pt x="56" y="2693"/>
                    </a:lnTo>
                    <a:lnTo>
                      <a:pt x="64" y="2709"/>
                    </a:lnTo>
                    <a:lnTo>
                      <a:pt x="64" y="2725"/>
                    </a:lnTo>
                    <a:lnTo>
                      <a:pt x="72" y="2733"/>
                    </a:lnTo>
                    <a:lnTo>
                      <a:pt x="72" y="2741"/>
                    </a:lnTo>
                    <a:lnTo>
                      <a:pt x="80" y="2733"/>
                    </a:lnTo>
                    <a:lnTo>
                      <a:pt x="80" y="2725"/>
                    </a:lnTo>
                    <a:lnTo>
                      <a:pt x="88" y="2709"/>
                    </a:lnTo>
                    <a:lnTo>
                      <a:pt x="88" y="2693"/>
                    </a:lnTo>
                    <a:lnTo>
                      <a:pt x="96" y="2669"/>
                    </a:lnTo>
                    <a:lnTo>
                      <a:pt x="96" y="2637"/>
                    </a:lnTo>
                    <a:lnTo>
                      <a:pt x="104" y="2605"/>
                    </a:lnTo>
                    <a:lnTo>
                      <a:pt x="112" y="2565"/>
                    </a:lnTo>
                    <a:lnTo>
                      <a:pt x="112" y="2525"/>
                    </a:lnTo>
                    <a:lnTo>
                      <a:pt x="120" y="2477"/>
                    </a:lnTo>
                    <a:lnTo>
                      <a:pt x="120" y="2421"/>
                    </a:lnTo>
                    <a:lnTo>
                      <a:pt x="128" y="2365"/>
                    </a:lnTo>
                    <a:lnTo>
                      <a:pt x="128" y="2309"/>
                    </a:lnTo>
                    <a:lnTo>
                      <a:pt x="136" y="2236"/>
                    </a:lnTo>
                    <a:lnTo>
                      <a:pt x="136" y="2172"/>
                    </a:lnTo>
                    <a:lnTo>
                      <a:pt x="144" y="2100"/>
                    </a:lnTo>
                    <a:lnTo>
                      <a:pt x="144" y="2028"/>
                    </a:lnTo>
                    <a:lnTo>
                      <a:pt x="152" y="1948"/>
                    </a:lnTo>
                    <a:lnTo>
                      <a:pt x="160" y="1868"/>
                    </a:lnTo>
                    <a:lnTo>
                      <a:pt x="160" y="1788"/>
                    </a:lnTo>
                    <a:lnTo>
                      <a:pt x="168" y="1708"/>
                    </a:lnTo>
                    <a:lnTo>
                      <a:pt x="168" y="1627"/>
                    </a:lnTo>
                    <a:lnTo>
                      <a:pt x="176" y="1539"/>
                    </a:lnTo>
                    <a:lnTo>
                      <a:pt x="176" y="1451"/>
                    </a:lnTo>
                    <a:lnTo>
                      <a:pt x="184" y="1371"/>
                    </a:lnTo>
                    <a:lnTo>
                      <a:pt x="184" y="1283"/>
                    </a:lnTo>
                    <a:lnTo>
                      <a:pt x="192" y="1195"/>
                    </a:lnTo>
                    <a:lnTo>
                      <a:pt x="192" y="1106"/>
                    </a:lnTo>
                    <a:lnTo>
                      <a:pt x="200" y="1026"/>
                    </a:lnTo>
                    <a:lnTo>
                      <a:pt x="208" y="946"/>
                    </a:lnTo>
                    <a:lnTo>
                      <a:pt x="208" y="866"/>
                    </a:lnTo>
                    <a:lnTo>
                      <a:pt x="216" y="786"/>
                    </a:lnTo>
                    <a:lnTo>
                      <a:pt x="216" y="706"/>
                    </a:lnTo>
                    <a:lnTo>
                      <a:pt x="224" y="634"/>
                    </a:lnTo>
                    <a:lnTo>
                      <a:pt x="224" y="561"/>
                    </a:lnTo>
                    <a:lnTo>
                      <a:pt x="232" y="497"/>
                    </a:lnTo>
                    <a:lnTo>
                      <a:pt x="232" y="425"/>
                    </a:lnTo>
                    <a:lnTo>
                      <a:pt x="240" y="369"/>
                    </a:lnTo>
                    <a:lnTo>
                      <a:pt x="240" y="313"/>
                    </a:lnTo>
                    <a:lnTo>
                      <a:pt x="248" y="257"/>
                    </a:lnTo>
                    <a:lnTo>
                      <a:pt x="248" y="209"/>
                    </a:lnTo>
                    <a:lnTo>
                      <a:pt x="256" y="169"/>
                    </a:lnTo>
                    <a:lnTo>
                      <a:pt x="264" y="129"/>
                    </a:lnTo>
                    <a:lnTo>
                      <a:pt x="264" y="97"/>
                    </a:lnTo>
                    <a:lnTo>
                      <a:pt x="272" y="65"/>
                    </a:lnTo>
                    <a:lnTo>
                      <a:pt x="272" y="41"/>
                    </a:lnTo>
                    <a:lnTo>
                      <a:pt x="280" y="25"/>
                    </a:lnTo>
                    <a:lnTo>
                      <a:pt x="280" y="8"/>
                    </a:lnTo>
                    <a:lnTo>
                      <a:pt x="288" y="0"/>
                    </a:lnTo>
                    <a:lnTo>
                      <a:pt x="296" y="8"/>
                    </a:lnTo>
                    <a:lnTo>
                      <a:pt x="304" y="25"/>
                    </a:lnTo>
                    <a:lnTo>
                      <a:pt x="312" y="41"/>
                    </a:lnTo>
                    <a:lnTo>
                      <a:pt x="312" y="65"/>
                    </a:lnTo>
                    <a:lnTo>
                      <a:pt x="320" y="97"/>
                    </a:lnTo>
                    <a:lnTo>
                      <a:pt x="320" y="129"/>
                    </a:lnTo>
                    <a:lnTo>
                      <a:pt x="328" y="169"/>
                    </a:lnTo>
                    <a:lnTo>
                      <a:pt x="328" y="209"/>
                    </a:lnTo>
                    <a:lnTo>
                      <a:pt x="336" y="257"/>
                    </a:lnTo>
                    <a:lnTo>
                      <a:pt x="336" y="313"/>
                    </a:lnTo>
                    <a:lnTo>
                      <a:pt x="344" y="369"/>
                    </a:lnTo>
                    <a:lnTo>
                      <a:pt x="344" y="425"/>
                    </a:lnTo>
                    <a:lnTo>
                      <a:pt x="353" y="497"/>
                    </a:lnTo>
                    <a:lnTo>
                      <a:pt x="353" y="561"/>
                    </a:lnTo>
                    <a:lnTo>
                      <a:pt x="361" y="634"/>
                    </a:lnTo>
                    <a:lnTo>
                      <a:pt x="369" y="706"/>
                    </a:lnTo>
                    <a:lnTo>
                      <a:pt x="369" y="786"/>
                    </a:lnTo>
                    <a:lnTo>
                      <a:pt x="377" y="866"/>
                    </a:lnTo>
                    <a:lnTo>
                      <a:pt x="377" y="946"/>
                    </a:lnTo>
                    <a:lnTo>
                      <a:pt x="385" y="1026"/>
                    </a:lnTo>
                    <a:lnTo>
                      <a:pt x="385" y="1106"/>
                    </a:lnTo>
                    <a:lnTo>
                      <a:pt x="393" y="1195"/>
                    </a:lnTo>
                    <a:lnTo>
                      <a:pt x="393" y="1283"/>
                    </a:lnTo>
                    <a:lnTo>
                      <a:pt x="401" y="1363"/>
                    </a:lnTo>
                    <a:lnTo>
                      <a:pt x="401" y="1451"/>
                    </a:lnTo>
                    <a:lnTo>
                      <a:pt x="409" y="1539"/>
                    </a:lnTo>
                    <a:lnTo>
                      <a:pt x="417" y="1627"/>
                    </a:lnTo>
                    <a:lnTo>
                      <a:pt x="417" y="1708"/>
                    </a:lnTo>
                    <a:lnTo>
                      <a:pt x="425" y="1788"/>
                    </a:lnTo>
                    <a:lnTo>
                      <a:pt x="425" y="1868"/>
                    </a:lnTo>
                    <a:lnTo>
                      <a:pt x="433" y="1948"/>
                    </a:lnTo>
                    <a:lnTo>
                      <a:pt x="433" y="2028"/>
                    </a:lnTo>
                    <a:lnTo>
                      <a:pt x="441" y="2100"/>
                    </a:lnTo>
                    <a:lnTo>
                      <a:pt x="441" y="2172"/>
                    </a:lnTo>
                    <a:lnTo>
                      <a:pt x="449" y="2236"/>
                    </a:lnTo>
                    <a:lnTo>
                      <a:pt x="449" y="2309"/>
                    </a:lnTo>
                    <a:lnTo>
                      <a:pt x="457" y="2365"/>
                    </a:lnTo>
                    <a:lnTo>
                      <a:pt x="465" y="2421"/>
                    </a:lnTo>
                    <a:lnTo>
                      <a:pt x="465" y="2477"/>
                    </a:lnTo>
                    <a:lnTo>
                      <a:pt x="473" y="2525"/>
                    </a:lnTo>
                    <a:lnTo>
                      <a:pt x="473" y="2565"/>
                    </a:lnTo>
                    <a:lnTo>
                      <a:pt x="481" y="2605"/>
                    </a:lnTo>
                    <a:lnTo>
                      <a:pt x="481" y="2637"/>
                    </a:lnTo>
                    <a:lnTo>
                      <a:pt x="489" y="2669"/>
                    </a:lnTo>
                    <a:lnTo>
                      <a:pt x="489" y="2693"/>
                    </a:lnTo>
                    <a:lnTo>
                      <a:pt x="497" y="2709"/>
                    </a:lnTo>
                    <a:lnTo>
                      <a:pt x="497" y="2725"/>
                    </a:lnTo>
                    <a:lnTo>
                      <a:pt x="505" y="2733"/>
                    </a:lnTo>
                    <a:lnTo>
                      <a:pt x="505" y="2741"/>
                    </a:lnTo>
                    <a:lnTo>
                      <a:pt x="513" y="2733"/>
                    </a:lnTo>
                    <a:lnTo>
                      <a:pt x="521" y="2725"/>
                    </a:lnTo>
                    <a:lnTo>
                      <a:pt x="521" y="2709"/>
                    </a:lnTo>
                    <a:lnTo>
                      <a:pt x="529" y="2693"/>
                    </a:lnTo>
                    <a:lnTo>
                      <a:pt x="529" y="2669"/>
                    </a:lnTo>
                    <a:lnTo>
                      <a:pt x="537" y="2637"/>
                    </a:lnTo>
                    <a:lnTo>
                      <a:pt x="537" y="2605"/>
                    </a:lnTo>
                    <a:lnTo>
                      <a:pt x="545" y="2565"/>
                    </a:lnTo>
                    <a:lnTo>
                      <a:pt x="545" y="2525"/>
                    </a:lnTo>
                    <a:lnTo>
                      <a:pt x="553" y="2477"/>
                    </a:lnTo>
                    <a:lnTo>
                      <a:pt x="553" y="2421"/>
                    </a:lnTo>
                    <a:lnTo>
                      <a:pt x="561" y="2365"/>
                    </a:lnTo>
                  </a:path>
                </a:pathLst>
              </a:custGeom>
              <a:noFill/>
              <a:ln w="25400" cap="flat">
                <a:solidFill>
                  <a:srgbClr val="0000FF"/>
                </a:solidFill>
                <a:prstDash val="solid"/>
                <a:round/>
                <a:headEnd type="non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Freeform 51"/>
              <p:cNvSpPr>
                <a:spLocks/>
              </p:cNvSpPr>
              <p:nvPr/>
            </p:nvSpPr>
            <p:spPr bwMode="auto">
              <a:xfrm>
                <a:off x="4610100" y="1163638"/>
                <a:ext cx="879475" cy="4351338"/>
              </a:xfrm>
              <a:custGeom>
                <a:avLst/>
                <a:gdLst>
                  <a:gd name="T0" fmla="*/ 2147483647 w 554"/>
                  <a:gd name="T1" fmla="*/ 2147483647 h 2741"/>
                  <a:gd name="T2" fmla="*/ 2147483647 w 554"/>
                  <a:gd name="T3" fmla="*/ 2147483647 h 2741"/>
                  <a:gd name="T4" fmla="*/ 2147483647 w 554"/>
                  <a:gd name="T5" fmla="*/ 2147483647 h 2741"/>
                  <a:gd name="T6" fmla="*/ 2147483647 w 554"/>
                  <a:gd name="T7" fmla="*/ 2147483647 h 2741"/>
                  <a:gd name="T8" fmla="*/ 2147483647 w 554"/>
                  <a:gd name="T9" fmla="*/ 2147483647 h 2741"/>
                  <a:gd name="T10" fmla="*/ 2147483647 w 554"/>
                  <a:gd name="T11" fmla="*/ 2147483647 h 2741"/>
                  <a:gd name="T12" fmla="*/ 2147483647 w 554"/>
                  <a:gd name="T13" fmla="*/ 2147483647 h 2741"/>
                  <a:gd name="T14" fmla="*/ 2147483647 w 554"/>
                  <a:gd name="T15" fmla="*/ 2147483647 h 2741"/>
                  <a:gd name="T16" fmla="*/ 2147483647 w 554"/>
                  <a:gd name="T17" fmla="*/ 2147483647 h 2741"/>
                  <a:gd name="T18" fmla="*/ 2147483647 w 554"/>
                  <a:gd name="T19" fmla="*/ 2147483647 h 2741"/>
                  <a:gd name="T20" fmla="*/ 2147483647 w 554"/>
                  <a:gd name="T21" fmla="*/ 2147483647 h 2741"/>
                  <a:gd name="T22" fmla="*/ 2147483647 w 554"/>
                  <a:gd name="T23" fmla="*/ 2147483647 h 2741"/>
                  <a:gd name="T24" fmla="*/ 2147483647 w 554"/>
                  <a:gd name="T25" fmla="*/ 0 h 2741"/>
                  <a:gd name="T26" fmla="*/ 2147483647 w 554"/>
                  <a:gd name="T27" fmla="*/ 2147483647 h 2741"/>
                  <a:gd name="T28" fmla="*/ 2147483647 w 554"/>
                  <a:gd name="T29" fmla="*/ 2147483647 h 2741"/>
                  <a:gd name="T30" fmla="*/ 2147483647 w 554"/>
                  <a:gd name="T31" fmla="*/ 2147483647 h 2741"/>
                  <a:gd name="T32" fmla="*/ 2147483647 w 554"/>
                  <a:gd name="T33" fmla="*/ 2147483647 h 2741"/>
                  <a:gd name="T34" fmla="*/ 2147483647 w 554"/>
                  <a:gd name="T35" fmla="*/ 2147483647 h 2741"/>
                  <a:gd name="T36" fmla="*/ 2147483647 w 554"/>
                  <a:gd name="T37" fmla="*/ 2147483647 h 2741"/>
                  <a:gd name="T38" fmla="*/ 2147483647 w 554"/>
                  <a:gd name="T39" fmla="*/ 2147483647 h 2741"/>
                  <a:gd name="T40" fmla="*/ 2147483647 w 554"/>
                  <a:gd name="T41" fmla="*/ 2147483647 h 2741"/>
                  <a:gd name="T42" fmla="*/ 2147483647 w 554"/>
                  <a:gd name="T43" fmla="*/ 2147483647 h 2741"/>
                  <a:gd name="T44" fmla="*/ 2147483647 w 554"/>
                  <a:gd name="T45" fmla="*/ 2147483647 h 2741"/>
                  <a:gd name="T46" fmla="*/ 2147483647 w 554"/>
                  <a:gd name="T47" fmla="*/ 2147483647 h 2741"/>
                  <a:gd name="T48" fmla="*/ 2147483647 w 554"/>
                  <a:gd name="T49" fmla="*/ 2147483647 h 2741"/>
                  <a:gd name="T50" fmla="*/ 2147483647 w 554"/>
                  <a:gd name="T51" fmla="*/ 2147483647 h 2741"/>
                  <a:gd name="T52" fmla="*/ 2147483647 w 554"/>
                  <a:gd name="T53" fmla="*/ 2147483647 h 2741"/>
                  <a:gd name="T54" fmla="*/ 2147483647 w 554"/>
                  <a:gd name="T55" fmla="*/ 2147483647 h 2741"/>
                  <a:gd name="T56" fmla="*/ 2147483647 w 554"/>
                  <a:gd name="T57" fmla="*/ 2147483647 h 2741"/>
                  <a:gd name="T58" fmla="*/ 2147483647 w 554"/>
                  <a:gd name="T59" fmla="*/ 2147483647 h 2741"/>
                  <a:gd name="T60" fmla="*/ 2147483647 w 554"/>
                  <a:gd name="T61" fmla="*/ 2147483647 h 2741"/>
                  <a:gd name="T62" fmla="*/ 2147483647 w 554"/>
                  <a:gd name="T63" fmla="*/ 2147483647 h 2741"/>
                  <a:gd name="T64" fmla="*/ 2147483647 w 554"/>
                  <a:gd name="T65" fmla="*/ 2147483647 h 2741"/>
                  <a:gd name="T66" fmla="*/ 2147483647 w 554"/>
                  <a:gd name="T67" fmla="*/ 2147483647 h 2741"/>
                  <a:gd name="T68" fmla="*/ 2147483647 w 554"/>
                  <a:gd name="T69" fmla="*/ 2147483647 h 2741"/>
                  <a:gd name="T70" fmla="*/ 2147483647 w 554"/>
                  <a:gd name="T71" fmla="*/ 2147483647 h 2741"/>
                  <a:gd name="T72" fmla="*/ 2147483647 w 554"/>
                  <a:gd name="T73" fmla="*/ 2147483647 h 2741"/>
                  <a:gd name="T74" fmla="*/ 2147483647 w 554"/>
                  <a:gd name="T75" fmla="*/ 2147483647 h 2741"/>
                  <a:gd name="T76" fmla="*/ 2147483647 w 554"/>
                  <a:gd name="T77" fmla="*/ 2147483647 h 2741"/>
                  <a:gd name="T78" fmla="*/ 2147483647 w 554"/>
                  <a:gd name="T79" fmla="*/ 2147483647 h 2741"/>
                  <a:gd name="T80" fmla="*/ 2147483647 w 554"/>
                  <a:gd name="T81" fmla="*/ 2147483647 h 2741"/>
                  <a:gd name="T82" fmla="*/ 2147483647 w 554"/>
                  <a:gd name="T83" fmla="*/ 2147483647 h 27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54" h="2741">
                    <a:moveTo>
                      <a:pt x="0" y="2365"/>
                    </a:moveTo>
                    <a:lnTo>
                      <a:pt x="8" y="2309"/>
                    </a:lnTo>
                    <a:lnTo>
                      <a:pt x="8" y="2236"/>
                    </a:lnTo>
                    <a:lnTo>
                      <a:pt x="16" y="2172"/>
                    </a:lnTo>
                    <a:lnTo>
                      <a:pt x="16" y="2100"/>
                    </a:lnTo>
                    <a:lnTo>
                      <a:pt x="24" y="2028"/>
                    </a:lnTo>
                    <a:lnTo>
                      <a:pt x="24" y="1948"/>
                    </a:lnTo>
                    <a:lnTo>
                      <a:pt x="32" y="1868"/>
                    </a:lnTo>
                    <a:lnTo>
                      <a:pt x="32" y="1788"/>
                    </a:lnTo>
                    <a:lnTo>
                      <a:pt x="40" y="1708"/>
                    </a:lnTo>
                    <a:lnTo>
                      <a:pt x="40" y="1627"/>
                    </a:lnTo>
                    <a:lnTo>
                      <a:pt x="48" y="1539"/>
                    </a:lnTo>
                    <a:lnTo>
                      <a:pt x="56" y="1451"/>
                    </a:lnTo>
                    <a:lnTo>
                      <a:pt x="56" y="1371"/>
                    </a:lnTo>
                    <a:lnTo>
                      <a:pt x="64" y="1283"/>
                    </a:lnTo>
                    <a:lnTo>
                      <a:pt x="64" y="1195"/>
                    </a:lnTo>
                    <a:lnTo>
                      <a:pt x="72" y="1106"/>
                    </a:lnTo>
                    <a:lnTo>
                      <a:pt x="72" y="1026"/>
                    </a:lnTo>
                    <a:lnTo>
                      <a:pt x="80" y="946"/>
                    </a:lnTo>
                    <a:lnTo>
                      <a:pt x="80" y="866"/>
                    </a:lnTo>
                    <a:lnTo>
                      <a:pt x="88" y="786"/>
                    </a:lnTo>
                    <a:lnTo>
                      <a:pt x="88" y="706"/>
                    </a:lnTo>
                    <a:lnTo>
                      <a:pt x="96" y="634"/>
                    </a:lnTo>
                    <a:lnTo>
                      <a:pt x="96" y="561"/>
                    </a:lnTo>
                    <a:lnTo>
                      <a:pt x="104" y="497"/>
                    </a:lnTo>
                    <a:lnTo>
                      <a:pt x="112" y="425"/>
                    </a:lnTo>
                    <a:lnTo>
                      <a:pt x="112" y="369"/>
                    </a:lnTo>
                    <a:lnTo>
                      <a:pt x="120" y="313"/>
                    </a:lnTo>
                    <a:lnTo>
                      <a:pt x="120" y="257"/>
                    </a:lnTo>
                    <a:lnTo>
                      <a:pt x="128" y="209"/>
                    </a:lnTo>
                    <a:lnTo>
                      <a:pt x="128" y="169"/>
                    </a:lnTo>
                    <a:lnTo>
                      <a:pt x="136" y="129"/>
                    </a:lnTo>
                    <a:lnTo>
                      <a:pt x="136" y="97"/>
                    </a:lnTo>
                    <a:lnTo>
                      <a:pt x="144" y="65"/>
                    </a:lnTo>
                    <a:lnTo>
                      <a:pt x="144" y="41"/>
                    </a:lnTo>
                    <a:lnTo>
                      <a:pt x="152" y="25"/>
                    </a:lnTo>
                    <a:lnTo>
                      <a:pt x="169" y="0"/>
                    </a:lnTo>
                    <a:lnTo>
                      <a:pt x="160" y="0"/>
                    </a:lnTo>
                    <a:lnTo>
                      <a:pt x="169" y="0"/>
                    </a:lnTo>
                    <a:lnTo>
                      <a:pt x="177" y="8"/>
                    </a:lnTo>
                    <a:lnTo>
                      <a:pt x="177" y="25"/>
                    </a:lnTo>
                    <a:lnTo>
                      <a:pt x="185" y="41"/>
                    </a:lnTo>
                    <a:lnTo>
                      <a:pt x="185" y="65"/>
                    </a:lnTo>
                    <a:lnTo>
                      <a:pt x="193" y="97"/>
                    </a:lnTo>
                    <a:lnTo>
                      <a:pt x="193" y="129"/>
                    </a:lnTo>
                    <a:lnTo>
                      <a:pt x="201" y="169"/>
                    </a:lnTo>
                    <a:lnTo>
                      <a:pt x="201" y="209"/>
                    </a:lnTo>
                    <a:lnTo>
                      <a:pt x="209" y="257"/>
                    </a:lnTo>
                    <a:lnTo>
                      <a:pt x="217" y="313"/>
                    </a:lnTo>
                    <a:lnTo>
                      <a:pt x="217" y="369"/>
                    </a:lnTo>
                    <a:lnTo>
                      <a:pt x="225" y="425"/>
                    </a:lnTo>
                    <a:lnTo>
                      <a:pt x="225" y="497"/>
                    </a:lnTo>
                    <a:lnTo>
                      <a:pt x="233" y="561"/>
                    </a:lnTo>
                    <a:lnTo>
                      <a:pt x="233" y="634"/>
                    </a:lnTo>
                    <a:lnTo>
                      <a:pt x="241" y="706"/>
                    </a:lnTo>
                    <a:lnTo>
                      <a:pt x="241" y="786"/>
                    </a:lnTo>
                    <a:lnTo>
                      <a:pt x="249" y="866"/>
                    </a:lnTo>
                    <a:lnTo>
                      <a:pt x="249" y="946"/>
                    </a:lnTo>
                    <a:lnTo>
                      <a:pt x="257" y="1026"/>
                    </a:lnTo>
                    <a:lnTo>
                      <a:pt x="265" y="1106"/>
                    </a:lnTo>
                    <a:lnTo>
                      <a:pt x="265" y="1195"/>
                    </a:lnTo>
                    <a:lnTo>
                      <a:pt x="273" y="1283"/>
                    </a:lnTo>
                    <a:lnTo>
                      <a:pt x="273" y="1363"/>
                    </a:lnTo>
                    <a:lnTo>
                      <a:pt x="281" y="1451"/>
                    </a:lnTo>
                    <a:lnTo>
                      <a:pt x="281" y="1539"/>
                    </a:lnTo>
                    <a:lnTo>
                      <a:pt x="289" y="1627"/>
                    </a:lnTo>
                    <a:lnTo>
                      <a:pt x="289" y="1708"/>
                    </a:lnTo>
                    <a:lnTo>
                      <a:pt x="297" y="1788"/>
                    </a:lnTo>
                    <a:lnTo>
                      <a:pt x="297" y="1868"/>
                    </a:lnTo>
                    <a:lnTo>
                      <a:pt x="305" y="1948"/>
                    </a:lnTo>
                    <a:lnTo>
                      <a:pt x="313" y="2028"/>
                    </a:lnTo>
                    <a:lnTo>
                      <a:pt x="313" y="2100"/>
                    </a:lnTo>
                    <a:lnTo>
                      <a:pt x="321" y="2172"/>
                    </a:lnTo>
                    <a:lnTo>
                      <a:pt x="321" y="2236"/>
                    </a:lnTo>
                    <a:lnTo>
                      <a:pt x="329" y="2309"/>
                    </a:lnTo>
                    <a:lnTo>
                      <a:pt x="329" y="2365"/>
                    </a:lnTo>
                    <a:lnTo>
                      <a:pt x="337" y="2421"/>
                    </a:lnTo>
                    <a:lnTo>
                      <a:pt x="337" y="2477"/>
                    </a:lnTo>
                    <a:lnTo>
                      <a:pt x="345" y="2525"/>
                    </a:lnTo>
                    <a:lnTo>
                      <a:pt x="345" y="2565"/>
                    </a:lnTo>
                    <a:lnTo>
                      <a:pt x="353" y="2605"/>
                    </a:lnTo>
                    <a:lnTo>
                      <a:pt x="353" y="2637"/>
                    </a:lnTo>
                    <a:lnTo>
                      <a:pt x="361" y="2669"/>
                    </a:lnTo>
                    <a:lnTo>
                      <a:pt x="369" y="2693"/>
                    </a:lnTo>
                    <a:lnTo>
                      <a:pt x="369" y="2709"/>
                    </a:lnTo>
                    <a:lnTo>
                      <a:pt x="377" y="2725"/>
                    </a:lnTo>
                    <a:lnTo>
                      <a:pt x="377" y="2733"/>
                    </a:lnTo>
                    <a:lnTo>
                      <a:pt x="385" y="2741"/>
                    </a:lnTo>
                    <a:lnTo>
                      <a:pt x="385" y="2733"/>
                    </a:lnTo>
                    <a:lnTo>
                      <a:pt x="393" y="2725"/>
                    </a:lnTo>
                    <a:lnTo>
                      <a:pt x="393" y="2709"/>
                    </a:lnTo>
                    <a:lnTo>
                      <a:pt x="401" y="2693"/>
                    </a:lnTo>
                    <a:lnTo>
                      <a:pt x="401" y="2669"/>
                    </a:lnTo>
                    <a:lnTo>
                      <a:pt x="409" y="2637"/>
                    </a:lnTo>
                    <a:lnTo>
                      <a:pt x="417" y="2605"/>
                    </a:lnTo>
                    <a:lnTo>
                      <a:pt x="417" y="2565"/>
                    </a:lnTo>
                    <a:lnTo>
                      <a:pt x="425" y="2525"/>
                    </a:lnTo>
                    <a:lnTo>
                      <a:pt x="425" y="2477"/>
                    </a:lnTo>
                    <a:lnTo>
                      <a:pt x="433" y="2421"/>
                    </a:lnTo>
                    <a:lnTo>
                      <a:pt x="433" y="2365"/>
                    </a:lnTo>
                    <a:lnTo>
                      <a:pt x="441" y="2309"/>
                    </a:lnTo>
                    <a:lnTo>
                      <a:pt x="441" y="2236"/>
                    </a:lnTo>
                    <a:lnTo>
                      <a:pt x="449" y="2172"/>
                    </a:lnTo>
                    <a:lnTo>
                      <a:pt x="449" y="2100"/>
                    </a:lnTo>
                    <a:lnTo>
                      <a:pt x="457" y="2028"/>
                    </a:lnTo>
                    <a:lnTo>
                      <a:pt x="457" y="1948"/>
                    </a:lnTo>
                    <a:lnTo>
                      <a:pt x="465" y="1868"/>
                    </a:lnTo>
                    <a:lnTo>
                      <a:pt x="473" y="1788"/>
                    </a:lnTo>
                    <a:lnTo>
                      <a:pt x="473" y="1708"/>
                    </a:lnTo>
                    <a:lnTo>
                      <a:pt x="481" y="1627"/>
                    </a:lnTo>
                    <a:lnTo>
                      <a:pt x="481" y="1539"/>
                    </a:lnTo>
                    <a:lnTo>
                      <a:pt x="489" y="1451"/>
                    </a:lnTo>
                    <a:lnTo>
                      <a:pt x="489" y="1371"/>
                    </a:lnTo>
                    <a:lnTo>
                      <a:pt x="497" y="1283"/>
                    </a:lnTo>
                    <a:lnTo>
                      <a:pt x="497" y="1195"/>
                    </a:lnTo>
                    <a:lnTo>
                      <a:pt x="505" y="1106"/>
                    </a:lnTo>
                    <a:lnTo>
                      <a:pt x="505" y="1026"/>
                    </a:lnTo>
                    <a:lnTo>
                      <a:pt x="513" y="946"/>
                    </a:lnTo>
                    <a:lnTo>
                      <a:pt x="521" y="866"/>
                    </a:lnTo>
                    <a:lnTo>
                      <a:pt x="521" y="786"/>
                    </a:lnTo>
                    <a:lnTo>
                      <a:pt x="529" y="706"/>
                    </a:lnTo>
                    <a:lnTo>
                      <a:pt x="529" y="634"/>
                    </a:lnTo>
                    <a:lnTo>
                      <a:pt x="538" y="561"/>
                    </a:lnTo>
                    <a:lnTo>
                      <a:pt x="538" y="497"/>
                    </a:lnTo>
                    <a:lnTo>
                      <a:pt x="546" y="425"/>
                    </a:lnTo>
                    <a:lnTo>
                      <a:pt x="546" y="369"/>
                    </a:lnTo>
                    <a:lnTo>
                      <a:pt x="554" y="313"/>
                    </a:lnTo>
                    <a:lnTo>
                      <a:pt x="554" y="257"/>
                    </a:lnTo>
                  </a:path>
                </a:pathLst>
              </a:custGeom>
              <a:noFill/>
              <a:ln w="25400" cap="flat">
                <a:solidFill>
                  <a:srgbClr val="0000FF"/>
                </a:solidFill>
                <a:prstDash val="solid"/>
                <a:round/>
                <a:headEnd type="non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Freeform 52"/>
              <p:cNvSpPr>
                <a:spLocks/>
              </p:cNvSpPr>
              <p:nvPr/>
            </p:nvSpPr>
            <p:spPr bwMode="auto">
              <a:xfrm>
                <a:off x="5489575" y="1163638"/>
                <a:ext cx="598488" cy="4351338"/>
              </a:xfrm>
              <a:custGeom>
                <a:avLst/>
                <a:gdLst>
                  <a:gd name="T0" fmla="*/ 2147483647 w 377"/>
                  <a:gd name="T1" fmla="*/ 2147483647 h 2741"/>
                  <a:gd name="T2" fmla="*/ 2147483647 w 377"/>
                  <a:gd name="T3" fmla="*/ 2147483647 h 2741"/>
                  <a:gd name="T4" fmla="*/ 2147483647 w 377"/>
                  <a:gd name="T5" fmla="*/ 2147483647 h 2741"/>
                  <a:gd name="T6" fmla="*/ 2147483647 w 377"/>
                  <a:gd name="T7" fmla="*/ 2147483647 h 2741"/>
                  <a:gd name="T8" fmla="*/ 2147483647 w 377"/>
                  <a:gd name="T9" fmla="*/ 0 h 2741"/>
                  <a:gd name="T10" fmla="*/ 2147483647 w 377"/>
                  <a:gd name="T11" fmla="*/ 2147483647 h 2741"/>
                  <a:gd name="T12" fmla="*/ 2147483647 w 377"/>
                  <a:gd name="T13" fmla="*/ 2147483647 h 2741"/>
                  <a:gd name="T14" fmla="*/ 2147483647 w 377"/>
                  <a:gd name="T15" fmla="*/ 2147483647 h 2741"/>
                  <a:gd name="T16" fmla="*/ 2147483647 w 377"/>
                  <a:gd name="T17" fmla="*/ 2147483647 h 2741"/>
                  <a:gd name="T18" fmla="*/ 2147483647 w 377"/>
                  <a:gd name="T19" fmla="*/ 2147483647 h 2741"/>
                  <a:gd name="T20" fmla="*/ 2147483647 w 377"/>
                  <a:gd name="T21" fmla="*/ 2147483647 h 2741"/>
                  <a:gd name="T22" fmla="*/ 2147483647 w 377"/>
                  <a:gd name="T23" fmla="*/ 2147483647 h 2741"/>
                  <a:gd name="T24" fmla="*/ 2147483647 w 377"/>
                  <a:gd name="T25" fmla="*/ 2147483647 h 2741"/>
                  <a:gd name="T26" fmla="*/ 2147483647 w 377"/>
                  <a:gd name="T27" fmla="*/ 2147483647 h 2741"/>
                  <a:gd name="T28" fmla="*/ 2147483647 w 377"/>
                  <a:gd name="T29" fmla="*/ 2147483647 h 2741"/>
                  <a:gd name="T30" fmla="*/ 2147483647 w 377"/>
                  <a:gd name="T31" fmla="*/ 2147483647 h 2741"/>
                  <a:gd name="T32" fmla="*/ 2147483647 w 377"/>
                  <a:gd name="T33" fmla="*/ 2147483647 h 2741"/>
                  <a:gd name="T34" fmla="*/ 2147483647 w 377"/>
                  <a:gd name="T35" fmla="*/ 2147483647 h 2741"/>
                  <a:gd name="T36" fmla="*/ 2147483647 w 377"/>
                  <a:gd name="T37" fmla="*/ 2147483647 h 2741"/>
                  <a:gd name="T38" fmla="*/ 2147483647 w 377"/>
                  <a:gd name="T39" fmla="*/ 2147483647 h 2741"/>
                  <a:gd name="T40" fmla="*/ 2147483647 w 377"/>
                  <a:gd name="T41" fmla="*/ 2147483647 h 2741"/>
                  <a:gd name="T42" fmla="*/ 2147483647 w 377"/>
                  <a:gd name="T43" fmla="*/ 2147483647 h 2741"/>
                  <a:gd name="T44" fmla="*/ 2147483647 w 377"/>
                  <a:gd name="T45" fmla="*/ 2147483647 h 2741"/>
                  <a:gd name="T46" fmla="*/ 2147483647 w 377"/>
                  <a:gd name="T47" fmla="*/ 2147483647 h 2741"/>
                  <a:gd name="T48" fmla="*/ 2147483647 w 377"/>
                  <a:gd name="T49" fmla="*/ 2147483647 h 2741"/>
                  <a:gd name="T50" fmla="*/ 2147483647 w 377"/>
                  <a:gd name="T51" fmla="*/ 2147483647 h 2741"/>
                  <a:gd name="T52" fmla="*/ 2147483647 w 377"/>
                  <a:gd name="T53" fmla="*/ 2147483647 h 2741"/>
                  <a:gd name="T54" fmla="*/ 2147483647 w 377"/>
                  <a:gd name="T55" fmla="*/ 2147483647 h 2741"/>
                  <a:gd name="T56" fmla="*/ 2147483647 w 377"/>
                  <a:gd name="T57" fmla="*/ 2147483647 h 2741"/>
                  <a:gd name="T58" fmla="*/ 2147483647 w 377"/>
                  <a:gd name="T59" fmla="*/ 2147483647 h 2741"/>
                  <a:gd name="T60" fmla="*/ 2147483647 w 377"/>
                  <a:gd name="T61" fmla="*/ 2147483647 h 2741"/>
                  <a:gd name="T62" fmla="*/ 2147483647 w 377"/>
                  <a:gd name="T63" fmla="*/ 2147483647 h 2741"/>
                  <a:gd name="T64" fmla="*/ 2147483647 w 377"/>
                  <a:gd name="T65" fmla="*/ 2147483647 h 2741"/>
                  <a:gd name="T66" fmla="*/ 2147483647 w 377"/>
                  <a:gd name="T67" fmla="*/ 2147483647 h 2741"/>
                  <a:gd name="T68" fmla="*/ 2147483647 w 377"/>
                  <a:gd name="T69" fmla="*/ 2147483647 h 2741"/>
                  <a:gd name="T70" fmla="*/ 2147483647 w 377"/>
                  <a:gd name="T71" fmla="*/ 2147483647 h 2741"/>
                  <a:gd name="T72" fmla="*/ 2147483647 w 377"/>
                  <a:gd name="T73" fmla="*/ 2147483647 h 2741"/>
                  <a:gd name="T74" fmla="*/ 2147483647 w 377"/>
                  <a:gd name="T75" fmla="*/ 2147483647 h 2741"/>
                  <a:gd name="T76" fmla="*/ 2147483647 w 377"/>
                  <a:gd name="T77" fmla="*/ 2147483647 h 2741"/>
                  <a:gd name="T78" fmla="*/ 2147483647 w 377"/>
                  <a:gd name="T79" fmla="*/ 2147483647 h 2741"/>
                  <a:gd name="T80" fmla="*/ 2147483647 w 377"/>
                  <a:gd name="T81" fmla="*/ 2147483647 h 2741"/>
                  <a:gd name="T82" fmla="*/ 2147483647 w 377"/>
                  <a:gd name="T83" fmla="*/ 2147483647 h 27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7" h="2741">
                    <a:moveTo>
                      <a:pt x="0" y="257"/>
                    </a:moveTo>
                    <a:lnTo>
                      <a:pt x="8" y="209"/>
                    </a:lnTo>
                    <a:lnTo>
                      <a:pt x="16" y="169"/>
                    </a:lnTo>
                    <a:lnTo>
                      <a:pt x="16" y="129"/>
                    </a:lnTo>
                    <a:lnTo>
                      <a:pt x="24" y="97"/>
                    </a:lnTo>
                    <a:lnTo>
                      <a:pt x="24" y="65"/>
                    </a:lnTo>
                    <a:lnTo>
                      <a:pt x="32" y="41"/>
                    </a:lnTo>
                    <a:lnTo>
                      <a:pt x="32" y="25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56" y="25"/>
                    </a:lnTo>
                    <a:lnTo>
                      <a:pt x="64" y="41"/>
                    </a:lnTo>
                    <a:lnTo>
                      <a:pt x="72" y="65"/>
                    </a:lnTo>
                    <a:lnTo>
                      <a:pt x="72" y="97"/>
                    </a:lnTo>
                    <a:lnTo>
                      <a:pt x="80" y="129"/>
                    </a:lnTo>
                    <a:lnTo>
                      <a:pt x="80" y="169"/>
                    </a:lnTo>
                    <a:lnTo>
                      <a:pt x="88" y="209"/>
                    </a:lnTo>
                    <a:lnTo>
                      <a:pt x="88" y="257"/>
                    </a:lnTo>
                    <a:lnTo>
                      <a:pt x="96" y="313"/>
                    </a:lnTo>
                    <a:lnTo>
                      <a:pt x="96" y="369"/>
                    </a:lnTo>
                    <a:lnTo>
                      <a:pt x="104" y="425"/>
                    </a:lnTo>
                    <a:lnTo>
                      <a:pt x="104" y="497"/>
                    </a:lnTo>
                    <a:lnTo>
                      <a:pt x="112" y="561"/>
                    </a:lnTo>
                    <a:lnTo>
                      <a:pt x="120" y="634"/>
                    </a:lnTo>
                    <a:lnTo>
                      <a:pt x="120" y="706"/>
                    </a:lnTo>
                    <a:lnTo>
                      <a:pt x="128" y="786"/>
                    </a:lnTo>
                    <a:lnTo>
                      <a:pt x="128" y="866"/>
                    </a:lnTo>
                    <a:lnTo>
                      <a:pt x="136" y="946"/>
                    </a:lnTo>
                    <a:lnTo>
                      <a:pt x="136" y="1026"/>
                    </a:lnTo>
                    <a:lnTo>
                      <a:pt x="144" y="1106"/>
                    </a:lnTo>
                    <a:lnTo>
                      <a:pt x="144" y="1195"/>
                    </a:lnTo>
                    <a:lnTo>
                      <a:pt x="152" y="1283"/>
                    </a:lnTo>
                    <a:lnTo>
                      <a:pt x="152" y="1363"/>
                    </a:lnTo>
                    <a:lnTo>
                      <a:pt x="160" y="1451"/>
                    </a:lnTo>
                    <a:lnTo>
                      <a:pt x="168" y="1539"/>
                    </a:lnTo>
                    <a:lnTo>
                      <a:pt x="168" y="1627"/>
                    </a:lnTo>
                    <a:lnTo>
                      <a:pt x="176" y="1708"/>
                    </a:lnTo>
                    <a:lnTo>
                      <a:pt x="176" y="1788"/>
                    </a:lnTo>
                    <a:lnTo>
                      <a:pt x="184" y="1868"/>
                    </a:lnTo>
                    <a:lnTo>
                      <a:pt x="184" y="1948"/>
                    </a:lnTo>
                    <a:lnTo>
                      <a:pt x="192" y="2028"/>
                    </a:lnTo>
                    <a:lnTo>
                      <a:pt x="192" y="2100"/>
                    </a:lnTo>
                    <a:lnTo>
                      <a:pt x="200" y="2172"/>
                    </a:lnTo>
                    <a:lnTo>
                      <a:pt x="200" y="2236"/>
                    </a:lnTo>
                    <a:lnTo>
                      <a:pt x="208" y="2309"/>
                    </a:lnTo>
                    <a:lnTo>
                      <a:pt x="208" y="2365"/>
                    </a:lnTo>
                    <a:lnTo>
                      <a:pt x="216" y="2421"/>
                    </a:lnTo>
                    <a:lnTo>
                      <a:pt x="224" y="2477"/>
                    </a:lnTo>
                    <a:lnTo>
                      <a:pt x="224" y="2525"/>
                    </a:lnTo>
                    <a:lnTo>
                      <a:pt x="232" y="2565"/>
                    </a:lnTo>
                    <a:lnTo>
                      <a:pt x="232" y="2605"/>
                    </a:lnTo>
                    <a:lnTo>
                      <a:pt x="240" y="2637"/>
                    </a:lnTo>
                    <a:lnTo>
                      <a:pt x="240" y="2669"/>
                    </a:lnTo>
                    <a:lnTo>
                      <a:pt x="248" y="2693"/>
                    </a:lnTo>
                    <a:lnTo>
                      <a:pt x="248" y="2709"/>
                    </a:lnTo>
                    <a:lnTo>
                      <a:pt x="256" y="2725"/>
                    </a:lnTo>
                    <a:lnTo>
                      <a:pt x="256" y="2733"/>
                    </a:lnTo>
                    <a:lnTo>
                      <a:pt x="264" y="2741"/>
                    </a:lnTo>
                    <a:lnTo>
                      <a:pt x="272" y="2733"/>
                    </a:lnTo>
                    <a:lnTo>
                      <a:pt x="272" y="2725"/>
                    </a:lnTo>
                    <a:lnTo>
                      <a:pt x="280" y="2709"/>
                    </a:lnTo>
                    <a:lnTo>
                      <a:pt x="280" y="2693"/>
                    </a:lnTo>
                    <a:lnTo>
                      <a:pt x="288" y="2669"/>
                    </a:lnTo>
                    <a:lnTo>
                      <a:pt x="288" y="2637"/>
                    </a:lnTo>
                    <a:lnTo>
                      <a:pt x="296" y="2605"/>
                    </a:lnTo>
                    <a:lnTo>
                      <a:pt x="296" y="2565"/>
                    </a:lnTo>
                    <a:lnTo>
                      <a:pt x="304" y="2525"/>
                    </a:lnTo>
                    <a:lnTo>
                      <a:pt x="304" y="2477"/>
                    </a:lnTo>
                    <a:lnTo>
                      <a:pt x="312" y="2421"/>
                    </a:lnTo>
                    <a:lnTo>
                      <a:pt x="312" y="2365"/>
                    </a:lnTo>
                    <a:lnTo>
                      <a:pt x="320" y="2309"/>
                    </a:lnTo>
                    <a:lnTo>
                      <a:pt x="328" y="2236"/>
                    </a:lnTo>
                    <a:lnTo>
                      <a:pt x="328" y="2172"/>
                    </a:lnTo>
                    <a:lnTo>
                      <a:pt x="336" y="2100"/>
                    </a:lnTo>
                    <a:lnTo>
                      <a:pt x="336" y="2028"/>
                    </a:lnTo>
                    <a:lnTo>
                      <a:pt x="344" y="1948"/>
                    </a:lnTo>
                    <a:lnTo>
                      <a:pt x="344" y="1868"/>
                    </a:lnTo>
                    <a:lnTo>
                      <a:pt x="352" y="1788"/>
                    </a:lnTo>
                    <a:lnTo>
                      <a:pt x="352" y="1708"/>
                    </a:lnTo>
                    <a:lnTo>
                      <a:pt x="361" y="1627"/>
                    </a:lnTo>
                    <a:lnTo>
                      <a:pt x="361" y="1539"/>
                    </a:lnTo>
                    <a:lnTo>
                      <a:pt x="369" y="1451"/>
                    </a:lnTo>
                    <a:lnTo>
                      <a:pt x="377" y="1371"/>
                    </a:lnTo>
                  </a:path>
                </a:pathLst>
              </a:custGeom>
              <a:noFill/>
              <a:ln w="25400" cap="flat">
                <a:solidFill>
                  <a:srgbClr val="0000FF"/>
                </a:solidFill>
                <a:prstDash val="solid"/>
                <a:round/>
                <a:headEnd type="non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8" name="TextBox 202"/>
            <p:cNvSpPr txBox="1">
              <a:spLocks noChangeArrowheads="1"/>
            </p:cNvSpPr>
            <p:nvPr/>
          </p:nvSpPr>
          <p:spPr bwMode="auto">
            <a:xfrm>
              <a:off x="7283450" y="2477869"/>
              <a:ext cx="12509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IR laser</a:t>
              </a:r>
            </a:p>
          </p:txBody>
        </p:sp>
        <p:sp>
          <p:nvSpPr>
            <p:cNvPr id="6179" name="TextBox 203"/>
            <p:cNvSpPr txBox="1">
              <a:spLocks noChangeArrowheads="1"/>
            </p:cNvSpPr>
            <p:nvPr/>
          </p:nvSpPr>
          <p:spPr bwMode="auto">
            <a:xfrm>
              <a:off x="7467600" y="3203138"/>
              <a:ext cx="1828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Super-radiant ICS</a:t>
              </a:r>
            </a:p>
          </p:txBody>
        </p:sp>
        <p:sp>
          <p:nvSpPr>
            <p:cNvPr id="6180" name="TextBox 204"/>
            <p:cNvSpPr txBox="1">
              <a:spLocks noChangeArrowheads="1"/>
            </p:cNvSpPr>
            <p:nvPr/>
          </p:nvSpPr>
          <p:spPr bwMode="auto">
            <a:xfrm>
              <a:off x="685800" y="1944469"/>
              <a:ext cx="18287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Nanocathode</a:t>
              </a:r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514008" y="2601375"/>
              <a:ext cx="465138" cy="511175"/>
              <a:chOff x="4876800" y="3489371"/>
              <a:chExt cx="465138" cy="511175"/>
            </a:xfrm>
            <a:solidFill>
              <a:schemeClr val="accent2"/>
            </a:solidFill>
          </p:grpSpPr>
          <p:sp>
            <p:nvSpPr>
              <p:cNvPr id="174" name="Rectangle 173"/>
              <p:cNvSpPr/>
              <p:nvPr/>
            </p:nvSpPr>
            <p:spPr bwMode="auto">
              <a:xfrm>
                <a:off x="4876800" y="3489371"/>
                <a:ext cx="404813" cy="511175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953000" y="3543346"/>
                <a:ext cx="266700" cy="396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Round Single Corner Rectangle 175"/>
              <p:cNvSpPr/>
              <p:nvPr/>
            </p:nvSpPr>
            <p:spPr bwMode="auto">
              <a:xfrm flipH="1">
                <a:off x="5113338" y="3802108"/>
                <a:ext cx="106362" cy="138113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Round Single Corner Rectangle 176"/>
              <p:cNvSpPr/>
              <p:nvPr/>
            </p:nvSpPr>
            <p:spPr bwMode="auto">
              <a:xfrm flipH="1" flipV="1">
                <a:off x="5113338" y="3543346"/>
                <a:ext cx="106362" cy="136525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5219700" y="3627483"/>
                <a:ext cx="122238" cy="52388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5219700" y="3802108"/>
                <a:ext cx="122238" cy="53975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5197475" y="3679871"/>
                <a:ext cx="114300" cy="122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1969128" y="2573347"/>
              <a:ext cx="1002672" cy="573088"/>
              <a:chOff x="2377116" y="3147390"/>
              <a:chExt cx="1002672" cy="573088"/>
            </a:xfrm>
            <a:solidFill>
              <a:schemeClr val="accent2"/>
            </a:solidFill>
          </p:grpSpPr>
          <p:sp>
            <p:nvSpPr>
              <p:cNvPr id="182" name="Rectangle 181"/>
              <p:cNvSpPr/>
              <p:nvPr/>
            </p:nvSpPr>
            <p:spPr bwMode="auto">
              <a:xfrm>
                <a:off x="2513641" y="3147390"/>
                <a:ext cx="729622" cy="573088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2438400" y="3206128"/>
                <a:ext cx="838200" cy="444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Round Single Corner Rectangle 183"/>
              <p:cNvSpPr/>
              <p:nvPr/>
            </p:nvSpPr>
            <p:spPr bwMode="auto">
              <a:xfrm flipH="1">
                <a:off x="3124200" y="3498228"/>
                <a:ext cx="119063" cy="153987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Round Single Corner Rectangle 184"/>
              <p:cNvSpPr/>
              <p:nvPr/>
            </p:nvSpPr>
            <p:spPr bwMode="auto">
              <a:xfrm flipH="1" flipV="1">
                <a:off x="3124200" y="3207715"/>
                <a:ext cx="119063" cy="153988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3243263" y="3301378"/>
                <a:ext cx="136525" cy="60325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3243263" y="3498228"/>
                <a:ext cx="136525" cy="60325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Round Same Side Corner Rectangle 187"/>
              <p:cNvSpPr/>
              <p:nvPr/>
            </p:nvSpPr>
            <p:spPr bwMode="auto">
              <a:xfrm>
                <a:off x="2718428" y="3496640"/>
                <a:ext cx="119063" cy="153988"/>
              </a:xfrm>
              <a:prstGeom prst="round2SameRect">
                <a:avLst>
                  <a:gd name="adj1" fmla="val 37483"/>
                  <a:gd name="adj2" fmla="val 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Round Same Side Corner Rectangle 188"/>
              <p:cNvSpPr/>
              <p:nvPr/>
            </p:nvSpPr>
            <p:spPr bwMode="auto">
              <a:xfrm rot="10800000">
                <a:off x="2718428" y="3207715"/>
                <a:ext cx="119063" cy="153988"/>
              </a:xfrm>
              <a:prstGeom prst="round2SameRect">
                <a:avLst>
                  <a:gd name="adj1" fmla="val 37483"/>
                  <a:gd name="adj2" fmla="val 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Round Single Corner Rectangle 189"/>
              <p:cNvSpPr/>
              <p:nvPr/>
            </p:nvSpPr>
            <p:spPr bwMode="auto">
              <a:xfrm>
                <a:off x="2513641" y="3496640"/>
                <a:ext cx="119062" cy="153988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Round Single Corner Rectangle 190"/>
              <p:cNvSpPr/>
              <p:nvPr/>
            </p:nvSpPr>
            <p:spPr bwMode="auto">
              <a:xfrm flipV="1">
                <a:off x="2513641" y="3207715"/>
                <a:ext cx="119062" cy="153988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2377116" y="3301378"/>
                <a:ext cx="136525" cy="60325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2377116" y="3493465"/>
                <a:ext cx="136525" cy="60325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94" name="Straight Connector 193"/>
              <p:cNvCxnSpPr/>
              <p:nvPr/>
            </p:nvCxnSpPr>
            <p:spPr bwMode="auto">
              <a:xfrm>
                <a:off x="2513641" y="3207715"/>
                <a:ext cx="539750" cy="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auto">
              <a:xfrm>
                <a:off x="2513641" y="3650628"/>
                <a:ext cx="539750" cy="1587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Round Same Side Corner Rectangle 195"/>
              <p:cNvSpPr/>
              <p:nvPr/>
            </p:nvSpPr>
            <p:spPr bwMode="auto">
              <a:xfrm>
                <a:off x="2928937" y="3503612"/>
                <a:ext cx="119063" cy="153988"/>
              </a:xfrm>
              <a:prstGeom prst="round2SameRect">
                <a:avLst>
                  <a:gd name="adj1" fmla="val 37483"/>
                  <a:gd name="adj2" fmla="val 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Round Same Side Corner Rectangle 196"/>
              <p:cNvSpPr/>
              <p:nvPr/>
            </p:nvSpPr>
            <p:spPr bwMode="auto">
              <a:xfrm rot="10800000">
                <a:off x="2928937" y="3214687"/>
                <a:ext cx="119063" cy="153988"/>
              </a:xfrm>
              <a:prstGeom prst="round2SameRect">
                <a:avLst>
                  <a:gd name="adj1" fmla="val 37483"/>
                  <a:gd name="adj2" fmla="val 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98" name="Straight Arrow Connector 197"/>
            <p:cNvCxnSpPr/>
            <p:nvPr/>
          </p:nvCxnSpPr>
          <p:spPr>
            <a:xfrm flipH="1">
              <a:off x="609600" y="2285819"/>
              <a:ext cx="381000" cy="4778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rapezoid 198"/>
            <p:cNvSpPr/>
            <p:nvPr/>
          </p:nvSpPr>
          <p:spPr bwMode="auto">
            <a:xfrm rot="10768601">
              <a:off x="6021388" y="2792286"/>
              <a:ext cx="192087" cy="462013"/>
            </a:xfrm>
            <a:prstGeom prst="trapezoid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0" name="Trapezoid 199"/>
            <p:cNvSpPr/>
            <p:nvPr/>
          </p:nvSpPr>
          <p:spPr bwMode="auto">
            <a:xfrm rot="10768601">
              <a:off x="6446838" y="3019323"/>
              <a:ext cx="192087" cy="462012"/>
            </a:xfrm>
            <a:prstGeom prst="trapezoid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1" name="Trapezoid 200"/>
            <p:cNvSpPr/>
            <p:nvPr/>
          </p:nvSpPr>
          <p:spPr bwMode="auto">
            <a:xfrm rot="10768601">
              <a:off x="4649788" y="2798636"/>
              <a:ext cx="192087" cy="460425"/>
            </a:xfrm>
            <a:prstGeom prst="trapezoid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2" name="Trapezoid 201"/>
            <p:cNvSpPr/>
            <p:nvPr/>
          </p:nvSpPr>
          <p:spPr bwMode="auto">
            <a:xfrm rot="10768601">
              <a:off x="4192588" y="2636694"/>
              <a:ext cx="192087" cy="462013"/>
            </a:xfrm>
            <a:prstGeom prst="trapezoid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188" name="Group 202"/>
            <p:cNvGrpSpPr>
              <a:grpSpLocks/>
            </p:cNvGrpSpPr>
            <p:nvPr/>
          </p:nvGrpSpPr>
          <p:grpSpPr bwMode="auto">
            <a:xfrm>
              <a:off x="1066800" y="2503627"/>
              <a:ext cx="838200" cy="685800"/>
              <a:chOff x="3733800" y="4191000"/>
              <a:chExt cx="838200" cy="685800"/>
            </a:xfrm>
          </p:grpSpPr>
          <p:grpSp>
            <p:nvGrpSpPr>
              <p:cNvPr id="204" name="Group 59"/>
              <p:cNvGrpSpPr>
                <a:grpSpLocks noChangeAspect="1"/>
              </p:cNvGrpSpPr>
              <p:nvPr/>
            </p:nvGrpSpPr>
            <p:grpSpPr bwMode="auto">
              <a:xfrm>
                <a:off x="4198277" y="4193058"/>
                <a:ext cx="373723" cy="683742"/>
                <a:chOff x="3858" y="1670"/>
                <a:chExt cx="145" cy="220"/>
              </a:xfrm>
              <a:solidFill>
                <a:srgbClr val="FFFF00"/>
              </a:solidFill>
            </p:grpSpPr>
            <p:sp>
              <p:nvSpPr>
                <p:cNvPr id="209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954" y="1670"/>
                  <a:ext cx="49" cy="218"/>
                </a:xfrm>
                <a:prstGeom prst="ellipse">
                  <a:avLst/>
                </a:prstGeom>
                <a:grpFill/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61"/>
                <p:cNvSpPr>
                  <a:spLocks noChangeAspect="1"/>
                </p:cNvSpPr>
                <p:nvPr/>
              </p:nvSpPr>
              <p:spPr bwMode="auto">
                <a:xfrm>
                  <a:off x="3858" y="1672"/>
                  <a:ext cx="72" cy="218"/>
                </a:xfrm>
                <a:custGeom>
                  <a:avLst/>
                  <a:gdLst>
                    <a:gd name="T0" fmla="*/ 0 w 399"/>
                    <a:gd name="T1" fmla="*/ 20 h 726"/>
                    <a:gd name="T2" fmla="*/ 1 w 399"/>
                    <a:gd name="T3" fmla="*/ 11 h 726"/>
                    <a:gd name="T4" fmla="*/ 1 w 399"/>
                    <a:gd name="T5" fmla="*/ 9 h 726"/>
                    <a:gd name="T6" fmla="*/ 0 w 399"/>
                    <a:gd name="T7" fmla="*/ 0 h 726"/>
                    <a:gd name="T8" fmla="*/ 2 w 399"/>
                    <a:gd name="T9" fmla="*/ 0 h 726"/>
                    <a:gd name="T10" fmla="*/ 2 w 399"/>
                    <a:gd name="T11" fmla="*/ 9 h 726"/>
                    <a:gd name="T12" fmla="*/ 2 w 399"/>
                    <a:gd name="T13" fmla="*/ 11 h 726"/>
                    <a:gd name="T14" fmla="*/ 2 w 399"/>
                    <a:gd name="T15" fmla="*/ 20 h 726"/>
                    <a:gd name="T16" fmla="*/ 0 w 399"/>
                    <a:gd name="T17" fmla="*/ 20 h 7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99" h="726">
                      <a:moveTo>
                        <a:pt x="0" y="726"/>
                      </a:moveTo>
                      <a:lnTo>
                        <a:pt x="109" y="399"/>
                      </a:lnTo>
                      <a:lnTo>
                        <a:pt x="109" y="327"/>
                      </a:lnTo>
                      <a:lnTo>
                        <a:pt x="0" y="0"/>
                      </a:lnTo>
                      <a:lnTo>
                        <a:pt x="399" y="0"/>
                      </a:lnTo>
                      <a:lnTo>
                        <a:pt x="290" y="327"/>
                      </a:lnTo>
                      <a:lnTo>
                        <a:pt x="290" y="399"/>
                      </a:lnTo>
                      <a:lnTo>
                        <a:pt x="399" y="726"/>
                      </a:lnTo>
                      <a:lnTo>
                        <a:pt x="0" y="72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5" name="Group 59"/>
              <p:cNvGrpSpPr>
                <a:grpSpLocks noChangeAspect="1"/>
              </p:cNvGrpSpPr>
              <p:nvPr/>
            </p:nvGrpSpPr>
            <p:grpSpPr bwMode="auto">
              <a:xfrm flipH="1">
                <a:off x="3733800" y="4191000"/>
                <a:ext cx="373723" cy="683742"/>
                <a:chOff x="3858" y="1670"/>
                <a:chExt cx="145" cy="220"/>
              </a:xfrm>
              <a:solidFill>
                <a:srgbClr val="FFFF00"/>
              </a:solidFill>
            </p:grpSpPr>
            <p:sp>
              <p:nvSpPr>
                <p:cNvPr id="207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954" y="1670"/>
                  <a:ext cx="49" cy="218"/>
                </a:xfrm>
                <a:prstGeom prst="ellipse">
                  <a:avLst/>
                </a:prstGeom>
                <a:grpFill/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Freeform 61"/>
                <p:cNvSpPr>
                  <a:spLocks noChangeAspect="1"/>
                </p:cNvSpPr>
                <p:nvPr/>
              </p:nvSpPr>
              <p:spPr bwMode="auto">
                <a:xfrm>
                  <a:off x="3858" y="1672"/>
                  <a:ext cx="72" cy="218"/>
                </a:xfrm>
                <a:custGeom>
                  <a:avLst/>
                  <a:gdLst>
                    <a:gd name="T0" fmla="*/ 0 w 399"/>
                    <a:gd name="T1" fmla="*/ 20 h 726"/>
                    <a:gd name="T2" fmla="*/ 1 w 399"/>
                    <a:gd name="T3" fmla="*/ 11 h 726"/>
                    <a:gd name="T4" fmla="*/ 1 w 399"/>
                    <a:gd name="T5" fmla="*/ 9 h 726"/>
                    <a:gd name="T6" fmla="*/ 0 w 399"/>
                    <a:gd name="T7" fmla="*/ 0 h 726"/>
                    <a:gd name="T8" fmla="*/ 2 w 399"/>
                    <a:gd name="T9" fmla="*/ 0 h 726"/>
                    <a:gd name="T10" fmla="*/ 2 w 399"/>
                    <a:gd name="T11" fmla="*/ 9 h 726"/>
                    <a:gd name="T12" fmla="*/ 2 w 399"/>
                    <a:gd name="T13" fmla="*/ 11 h 726"/>
                    <a:gd name="T14" fmla="*/ 2 w 399"/>
                    <a:gd name="T15" fmla="*/ 20 h 726"/>
                    <a:gd name="T16" fmla="*/ 0 w 399"/>
                    <a:gd name="T17" fmla="*/ 20 h 7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99" h="726">
                      <a:moveTo>
                        <a:pt x="0" y="726"/>
                      </a:moveTo>
                      <a:lnTo>
                        <a:pt x="109" y="399"/>
                      </a:lnTo>
                      <a:lnTo>
                        <a:pt x="109" y="327"/>
                      </a:lnTo>
                      <a:lnTo>
                        <a:pt x="0" y="0"/>
                      </a:lnTo>
                      <a:lnTo>
                        <a:pt x="399" y="0"/>
                      </a:lnTo>
                      <a:lnTo>
                        <a:pt x="290" y="327"/>
                      </a:lnTo>
                      <a:lnTo>
                        <a:pt x="290" y="399"/>
                      </a:lnTo>
                      <a:lnTo>
                        <a:pt x="399" y="726"/>
                      </a:lnTo>
                      <a:lnTo>
                        <a:pt x="0" y="72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6189" name="Group 211"/>
            <p:cNvGrpSpPr>
              <a:grpSpLocks/>
            </p:cNvGrpSpPr>
            <p:nvPr/>
          </p:nvGrpSpPr>
          <p:grpSpPr bwMode="auto">
            <a:xfrm>
              <a:off x="3048000" y="2514104"/>
              <a:ext cx="986309" cy="683742"/>
              <a:chOff x="2895600" y="3160435"/>
              <a:chExt cx="986309" cy="683742"/>
            </a:xfrm>
          </p:grpSpPr>
          <p:grpSp>
            <p:nvGrpSpPr>
              <p:cNvPr id="213" name="Group 59"/>
              <p:cNvGrpSpPr>
                <a:grpSpLocks noChangeAspect="1"/>
              </p:cNvGrpSpPr>
              <p:nvPr/>
            </p:nvGrpSpPr>
            <p:grpSpPr bwMode="auto">
              <a:xfrm>
                <a:off x="3132120" y="3160435"/>
                <a:ext cx="343130" cy="683742"/>
                <a:chOff x="3858" y="1670"/>
                <a:chExt cx="145" cy="220"/>
              </a:xfrm>
              <a:solidFill>
                <a:srgbClr val="FFFF00"/>
              </a:solidFill>
            </p:grpSpPr>
            <p:sp>
              <p:nvSpPr>
                <p:cNvPr id="220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954" y="1670"/>
                  <a:ext cx="49" cy="218"/>
                </a:xfrm>
                <a:prstGeom prst="ellipse">
                  <a:avLst/>
                </a:prstGeom>
                <a:grpFill/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61"/>
                <p:cNvSpPr>
                  <a:spLocks noChangeAspect="1"/>
                </p:cNvSpPr>
                <p:nvPr/>
              </p:nvSpPr>
              <p:spPr bwMode="auto">
                <a:xfrm>
                  <a:off x="3858" y="1672"/>
                  <a:ext cx="72" cy="218"/>
                </a:xfrm>
                <a:custGeom>
                  <a:avLst/>
                  <a:gdLst>
                    <a:gd name="T0" fmla="*/ 0 w 399"/>
                    <a:gd name="T1" fmla="*/ 20 h 726"/>
                    <a:gd name="T2" fmla="*/ 1 w 399"/>
                    <a:gd name="T3" fmla="*/ 11 h 726"/>
                    <a:gd name="T4" fmla="*/ 1 w 399"/>
                    <a:gd name="T5" fmla="*/ 9 h 726"/>
                    <a:gd name="T6" fmla="*/ 0 w 399"/>
                    <a:gd name="T7" fmla="*/ 0 h 726"/>
                    <a:gd name="T8" fmla="*/ 2 w 399"/>
                    <a:gd name="T9" fmla="*/ 0 h 726"/>
                    <a:gd name="T10" fmla="*/ 2 w 399"/>
                    <a:gd name="T11" fmla="*/ 9 h 726"/>
                    <a:gd name="T12" fmla="*/ 2 w 399"/>
                    <a:gd name="T13" fmla="*/ 11 h 726"/>
                    <a:gd name="T14" fmla="*/ 2 w 399"/>
                    <a:gd name="T15" fmla="*/ 20 h 726"/>
                    <a:gd name="T16" fmla="*/ 0 w 399"/>
                    <a:gd name="T17" fmla="*/ 20 h 7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99" h="726">
                      <a:moveTo>
                        <a:pt x="0" y="726"/>
                      </a:moveTo>
                      <a:lnTo>
                        <a:pt x="109" y="399"/>
                      </a:lnTo>
                      <a:lnTo>
                        <a:pt x="109" y="327"/>
                      </a:lnTo>
                      <a:lnTo>
                        <a:pt x="0" y="0"/>
                      </a:lnTo>
                      <a:lnTo>
                        <a:pt x="399" y="0"/>
                      </a:lnTo>
                      <a:lnTo>
                        <a:pt x="290" y="327"/>
                      </a:lnTo>
                      <a:lnTo>
                        <a:pt x="290" y="399"/>
                      </a:lnTo>
                      <a:lnTo>
                        <a:pt x="399" y="726"/>
                      </a:lnTo>
                      <a:lnTo>
                        <a:pt x="0" y="72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6194" name="Oval 60"/>
              <p:cNvSpPr>
                <a:spLocks noChangeAspect="1" noChangeArrowheads="1"/>
              </p:cNvSpPr>
              <p:nvPr/>
            </p:nvSpPr>
            <p:spPr bwMode="auto">
              <a:xfrm>
                <a:off x="3765954" y="3163543"/>
                <a:ext cx="115955" cy="677526"/>
              </a:xfrm>
              <a:prstGeom prst="ellipse">
                <a:avLst/>
              </a:prstGeom>
              <a:solidFill>
                <a:srgbClr val="FFFF00"/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5" name="Freeform 61"/>
              <p:cNvSpPr>
                <a:spLocks noChangeAspect="1"/>
              </p:cNvSpPr>
              <p:nvPr/>
            </p:nvSpPr>
            <p:spPr bwMode="auto">
              <a:xfrm>
                <a:off x="3533391" y="3163543"/>
                <a:ext cx="170382" cy="677526"/>
              </a:xfrm>
              <a:custGeom>
                <a:avLst/>
                <a:gdLst>
                  <a:gd name="T0" fmla="*/ 0 w 399"/>
                  <a:gd name="T1" fmla="*/ 17418764 h 726"/>
                  <a:gd name="T2" fmla="*/ 182339 w 399"/>
                  <a:gd name="T3" fmla="*/ 9580554 h 726"/>
                  <a:gd name="T4" fmla="*/ 182339 w 399"/>
                  <a:gd name="T5" fmla="*/ 7838211 h 726"/>
                  <a:gd name="T6" fmla="*/ 0 w 399"/>
                  <a:gd name="T7" fmla="*/ 0 h 726"/>
                  <a:gd name="T8" fmla="*/ 364677 w 399"/>
                  <a:gd name="T9" fmla="*/ 0 h 726"/>
                  <a:gd name="T10" fmla="*/ 364677 w 399"/>
                  <a:gd name="T11" fmla="*/ 7838211 h 726"/>
                  <a:gd name="T12" fmla="*/ 364677 w 399"/>
                  <a:gd name="T13" fmla="*/ 9580554 h 726"/>
                  <a:gd name="T14" fmla="*/ 364677 w 399"/>
                  <a:gd name="T15" fmla="*/ 17418764 h 726"/>
                  <a:gd name="T16" fmla="*/ 0 w 399"/>
                  <a:gd name="T17" fmla="*/ 17418764 h 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9" h="726">
                    <a:moveTo>
                      <a:pt x="0" y="726"/>
                    </a:moveTo>
                    <a:lnTo>
                      <a:pt x="109" y="399"/>
                    </a:lnTo>
                    <a:lnTo>
                      <a:pt x="109" y="327"/>
                    </a:lnTo>
                    <a:lnTo>
                      <a:pt x="0" y="0"/>
                    </a:lnTo>
                    <a:lnTo>
                      <a:pt x="399" y="0"/>
                    </a:lnTo>
                    <a:lnTo>
                      <a:pt x="290" y="327"/>
                    </a:lnTo>
                    <a:lnTo>
                      <a:pt x="290" y="399"/>
                    </a:lnTo>
                    <a:lnTo>
                      <a:pt x="399" y="726"/>
                    </a:lnTo>
                    <a:lnTo>
                      <a:pt x="0" y="72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Freeform 61"/>
              <p:cNvSpPr>
                <a:spLocks noChangeAspect="1"/>
              </p:cNvSpPr>
              <p:nvPr/>
            </p:nvSpPr>
            <p:spPr bwMode="auto">
              <a:xfrm>
                <a:off x="2895600" y="3163543"/>
                <a:ext cx="170382" cy="677526"/>
              </a:xfrm>
              <a:custGeom>
                <a:avLst/>
                <a:gdLst>
                  <a:gd name="T0" fmla="*/ 0 w 399"/>
                  <a:gd name="T1" fmla="*/ 17418764 h 726"/>
                  <a:gd name="T2" fmla="*/ 182339 w 399"/>
                  <a:gd name="T3" fmla="*/ 9580554 h 726"/>
                  <a:gd name="T4" fmla="*/ 182339 w 399"/>
                  <a:gd name="T5" fmla="*/ 7838211 h 726"/>
                  <a:gd name="T6" fmla="*/ 0 w 399"/>
                  <a:gd name="T7" fmla="*/ 0 h 726"/>
                  <a:gd name="T8" fmla="*/ 364677 w 399"/>
                  <a:gd name="T9" fmla="*/ 0 h 726"/>
                  <a:gd name="T10" fmla="*/ 364677 w 399"/>
                  <a:gd name="T11" fmla="*/ 7838211 h 726"/>
                  <a:gd name="T12" fmla="*/ 364677 w 399"/>
                  <a:gd name="T13" fmla="*/ 9580554 h 726"/>
                  <a:gd name="T14" fmla="*/ 364677 w 399"/>
                  <a:gd name="T15" fmla="*/ 17418764 h 726"/>
                  <a:gd name="T16" fmla="*/ 0 w 399"/>
                  <a:gd name="T17" fmla="*/ 17418764 h 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9" h="726">
                    <a:moveTo>
                      <a:pt x="0" y="726"/>
                    </a:moveTo>
                    <a:lnTo>
                      <a:pt x="109" y="399"/>
                    </a:lnTo>
                    <a:lnTo>
                      <a:pt x="109" y="327"/>
                    </a:lnTo>
                    <a:lnTo>
                      <a:pt x="0" y="0"/>
                    </a:lnTo>
                    <a:lnTo>
                      <a:pt x="399" y="0"/>
                    </a:lnTo>
                    <a:lnTo>
                      <a:pt x="290" y="327"/>
                    </a:lnTo>
                    <a:lnTo>
                      <a:pt x="290" y="399"/>
                    </a:lnTo>
                    <a:lnTo>
                      <a:pt x="399" y="726"/>
                    </a:lnTo>
                    <a:lnTo>
                      <a:pt x="0" y="72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22" name="Straight Arrow Connector 221"/>
            <p:cNvCxnSpPr/>
            <p:nvPr/>
          </p:nvCxnSpPr>
          <p:spPr>
            <a:xfrm flipH="1">
              <a:off x="4419600" y="2554135"/>
              <a:ext cx="381000" cy="762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Rectangle 222"/>
            <p:cNvSpPr/>
            <p:nvPr/>
          </p:nvSpPr>
          <p:spPr>
            <a:xfrm>
              <a:off x="509588" y="2801812"/>
              <a:ext cx="98425" cy="9049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24" name="Straight Arrow Connector 223"/>
            <p:cNvCxnSpPr/>
            <p:nvPr/>
          </p:nvCxnSpPr>
          <p:spPr>
            <a:xfrm flipH="1">
              <a:off x="4724400" y="2593827"/>
              <a:ext cx="152400" cy="1889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5" name="Straight Connector 224"/>
          <p:cNvCxnSpPr/>
          <p:nvPr/>
        </p:nvCxnSpPr>
        <p:spPr>
          <a:xfrm>
            <a:off x="460375" y="4456113"/>
            <a:ext cx="0" cy="1081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3124200" y="4470400"/>
            <a:ext cx="0" cy="1079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7350125" y="4775200"/>
            <a:ext cx="0" cy="774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Box 120"/>
          <p:cNvSpPr txBox="1">
            <a:spLocks noChangeArrowheads="1"/>
          </p:cNvSpPr>
          <p:nvPr/>
        </p:nvSpPr>
        <p:spPr bwMode="auto">
          <a:xfrm>
            <a:off x="915988" y="5014913"/>
            <a:ext cx="1522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</a:rPr>
              <a:t>75 cm</a:t>
            </a:r>
          </a:p>
        </p:txBody>
      </p:sp>
      <p:sp>
        <p:nvSpPr>
          <p:cNvPr id="6153" name="TextBox 121"/>
          <p:cNvSpPr txBox="1">
            <a:spLocks noChangeArrowheads="1"/>
          </p:cNvSpPr>
          <p:nvPr/>
        </p:nvSpPr>
        <p:spPr bwMode="auto">
          <a:xfrm>
            <a:off x="4497388" y="5029200"/>
            <a:ext cx="1522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</a:rPr>
              <a:t>150 cm</a:t>
            </a:r>
          </a:p>
        </p:txBody>
      </p:sp>
      <p:cxnSp>
        <p:nvCxnSpPr>
          <p:cNvPr id="230" name="Straight Arrow Connector 229"/>
          <p:cNvCxnSpPr/>
          <p:nvPr/>
        </p:nvCxnSpPr>
        <p:spPr>
          <a:xfrm flipH="1">
            <a:off x="3146425" y="5181600"/>
            <a:ext cx="14255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5867400" y="5181600"/>
            <a:ext cx="14827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 rot="16200000">
            <a:off x="2171700" y="800100"/>
            <a:ext cx="381000" cy="3505200"/>
          </a:xfrm>
          <a:prstGeom prst="rightBrace">
            <a:avLst>
              <a:gd name="adj1" fmla="val 144452"/>
              <a:gd name="adj2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7" name="TextBox 121"/>
          <p:cNvSpPr txBox="1">
            <a:spLocks noChangeArrowheads="1"/>
          </p:cNvSpPr>
          <p:nvPr/>
        </p:nvSpPr>
        <p:spPr bwMode="auto">
          <a:xfrm>
            <a:off x="1066800" y="1992313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</a:rPr>
              <a:t>Acceleration &amp; matching</a:t>
            </a:r>
          </a:p>
        </p:txBody>
      </p:sp>
      <p:sp>
        <p:nvSpPr>
          <p:cNvPr id="236" name="Right Brace 235"/>
          <p:cNvSpPr/>
          <p:nvPr/>
        </p:nvSpPr>
        <p:spPr>
          <a:xfrm rot="16200000">
            <a:off x="5257800" y="1295400"/>
            <a:ext cx="381000" cy="2514600"/>
          </a:xfrm>
          <a:prstGeom prst="rightBrace">
            <a:avLst>
              <a:gd name="adj1" fmla="val 144452"/>
              <a:gd name="adj2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9" name="TextBox 121"/>
          <p:cNvSpPr txBox="1">
            <a:spLocks noChangeArrowheads="1"/>
          </p:cNvSpPr>
          <p:nvPr/>
        </p:nvSpPr>
        <p:spPr bwMode="auto">
          <a:xfrm>
            <a:off x="4114800" y="19812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</a:rPr>
              <a:t>Emittance exchange (EEX)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457200" y="5181600"/>
            <a:ext cx="8159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2232025" y="5181600"/>
            <a:ext cx="8921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152400" y="762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rgbClr val="990033"/>
                </a:solidFill>
                <a:latin typeface="Arial" charset="0"/>
              </a:rPr>
              <a:t>Nano-Fabrication of Field Emission Tips</a:t>
            </a:r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458200" y="6553200"/>
            <a:ext cx="609600" cy="304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BA9854B9-E21D-40B7-8774-6A552A801B91}" type="slidenum">
              <a:rPr lang="en-US" smtClean="0">
                <a:latin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400" smtClean="0">
              <a:latin typeface="Times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 l="24585" t="13101" r="20370" b="24332"/>
          <a:stretch>
            <a:fillRect/>
          </a:stretch>
        </p:blipFill>
        <p:spPr bwMode="auto">
          <a:xfrm>
            <a:off x="762000" y="873125"/>
            <a:ext cx="38862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 l="34393" t="20230" r="15701" b="26973"/>
          <a:stretch>
            <a:fillRect/>
          </a:stretch>
        </p:blipFill>
        <p:spPr bwMode="auto">
          <a:xfrm>
            <a:off x="4522788" y="873125"/>
            <a:ext cx="37068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 cstate="print"/>
          <a:srcRect l="14206" t="68304" r="36296" b="6734"/>
          <a:stretch>
            <a:fillRect/>
          </a:stretch>
        </p:blipFill>
        <p:spPr bwMode="auto">
          <a:xfrm>
            <a:off x="3657600" y="3844925"/>
            <a:ext cx="45720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itle 1"/>
          <p:cNvSpPr>
            <a:spLocks/>
          </p:cNvSpPr>
          <p:nvPr/>
        </p:nvSpPr>
        <p:spPr bwMode="auto">
          <a:xfrm>
            <a:off x="381000" y="4159250"/>
            <a:ext cx="3200400" cy="163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Electron micrographs of silica pillars fabricated with electron-beam lithography</a:t>
            </a:r>
          </a:p>
          <a:p>
            <a:pPr>
              <a:spcAft>
                <a:spcPts val="600"/>
              </a:spcAft>
            </a:pPr>
            <a:r>
              <a:rPr lang="en-US"/>
              <a:t>MIT Nanostructures Lab</a:t>
            </a:r>
          </a:p>
          <a:p>
            <a:pPr>
              <a:spcAft>
                <a:spcPts val="600"/>
              </a:spcAft>
            </a:pPr>
            <a:r>
              <a:rPr lang="en-US"/>
              <a:t>(Berggren group)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 cstate="print"/>
          <a:srcRect l="-516" t="-2222" r="50000" b="46367"/>
          <a:stretch>
            <a:fillRect/>
          </a:stretch>
        </p:blipFill>
        <p:spPr bwMode="auto">
          <a:xfrm>
            <a:off x="1143000" y="3886200"/>
            <a:ext cx="2644775" cy="2438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8195" name="Text Box 21"/>
          <p:cNvSpPr txBox="1">
            <a:spLocks noChangeArrowheads="1"/>
          </p:cNvSpPr>
          <p:nvPr/>
        </p:nvSpPr>
        <p:spPr bwMode="auto">
          <a:xfrm>
            <a:off x="4191000" y="5715000"/>
            <a:ext cx="45720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T. Akinwande &amp; L. Velasquez-Garcia, MIT MTL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K. Berggren, MIT Nanostructures Lab</a:t>
            </a:r>
          </a:p>
        </p:txBody>
      </p:sp>
      <p:pic>
        <p:nvPicPr>
          <p:cNvPr id="8196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82675"/>
            <a:ext cx="324167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2667000" y="954088"/>
            <a:ext cx="34290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Multi-gate structure, Nagao et al,  Jpn J. Appl Phys 48 (2009) 06FK02</a:t>
            </a:r>
          </a:p>
        </p:txBody>
      </p:sp>
      <p:grpSp>
        <p:nvGrpSpPr>
          <p:cNvPr id="8198" name="Group 48"/>
          <p:cNvGrpSpPr>
            <a:grpSpLocks noChangeAspect="1"/>
          </p:cNvGrpSpPr>
          <p:nvPr/>
        </p:nvGrpSpPr>
        <p:grpSpPr bwMode="auto">
          <a:xfrm>
            <a:off x="3886200" y="2209800"/>
            <a:ext cx="3048000" cy="2755900"/>
            <a:chOff x="2286000" y="1828799"/>
            <a:chExt cx="5056278" cy="4570412"/>
          </a:xfrm>
        </p:grpSpPr>
        <p:pic>
          <p:nvPicPr>
            <p:cNvPr id="8201" name="Picture 3" descr="D:\TEM\500k7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0" y="1828799"/>
              <a:ext cx="4570412" cy="4570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2" name="Oval 4"/>
            <p:cNvSpPr>
              <a:spLocks noChangeArrowheads="1"/>
            </p:cNvSpPr>
            <p:nvPr/>
          </p:nvSpPr>
          <p:spPr bwMode="auto">
            <a:xfrm>
              <a:off x="4343400" y="2133600"/>
              <a:ext cx="304800" cy="30480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Text Box 5"/>
            <p:cNvSpPr txBox="1">
              <a:spLocks noChangeArrowheads="1"/>
            </p:cNvSpPr>
            <p:nvPr/>
          </p:nvSpPr>
          <p:spPr bwMode="auto">
            <a:xfrm>
              <a:off x="4724399" y="1905000"/>
              <a:ext cx="2617879" cy="3184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Symbol" pitchFamily="18" charset="2"/>
                  <a:sym typeface="Symbol" pitchFamily="18" charset="2"/>
                </a:rPr>
                <a:t></a:t>
              </a:r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1.6 nm radius circle</a:t>
              </a:r>
            </a:p>
          </p:txBody>
        </p:sp>
      </p:grpSp>
      <p:pic>
        <p:nvPicPr>
          <p:cNvPr id="8199" name="Picture 4" descr="C:\My Documents\Talks folder\IDW01Talk\tipdi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895600"/>
            <a:ext cx="297973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itle 19"/>
          <p:cNvSpPr txBox="1">
            <a:spLocks/>
          </p:cNvSpPr>
          <p:nvPr/>
        </p:nvSpPr>
        <p:spPr bwMode="auto">
          <a:xfrm>
            <a:off x="457200" y="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charset="0"/>
              </a:rPr>
              <a:t>Multi-gate Structures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981200" y="1905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Gate voltages = +55, +3, +55V</a:t>
            </a:r>
          </a:p>
          <a:p>
            <a:r>
              <a:rPr lang="en-US" sz="1600"/>
              <a:t>Tip radius = 3 nm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609600"/>
            <a:ext cx="17240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95400" y="5057775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+55V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295400" y="32766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+55V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322388" y="41910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+3V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2362200" y="3987800"/>
            <a:ext cx="320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Einzel lens surrounding each tip focuses individual beamlets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1828800" y="762000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+100V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1828800" y="6200775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0V</a:t>
            </a:r>
          </a:p>
        </p:txBody>
      </p:sp>
      <p:sp>
        <p:nvSpPr>
          <p:cNvPr id="9226" name="TextBox 21"/>
          <p:cNvSpPr txBox="1">
            <a:spLocks noChangeArrowheads="1"/>
          </p:cNvSpPr>
          <p:nvPr/>
        </p:nvSpPr>
        <p:spPr bwMode="auto">
          <a:xfrm>
            <a:off x="1905000" y="54864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Conical tip is rotationally symmetric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838200" y="5638800"/>
            <a:ext cx="1066800" cy="33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Title 19"/>
          <p:cNvSpPr txBox="1">
            <a:spLocks/>
          </p:cNvSpPr>
          <p:nvPr/>
        </p:nvSpPr>
        <p:spPr bwMode="auto">
          <a:xfrm>
            <a:off x="457200" y="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charset="0"/>
              </a:rPr>
              <a:t>Model of Nanotip Electric Field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1905000" y="3276600"/>
            <a:ext cx="381000" cy="2057400"/>
          </a:xfrm>
          <a:prstGeom prst="rightBrace">
            <a:avLst>
              <a:gd name="adj1" fmla="val 76818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30" name="TextBox 5"/>
          <p:cNvSpPr txBox="1">
            <a:spLocks noChangeArrowheads="1"/>
          </p:cNvSpPr>
          <p:nvPr/>
        </p:nvSpPr>
        <p:spPr bwMode="auto">
          <a:xfrm>
            <a:off x="4953000" y="1044575"/>
            <a:ext cx="3810000" cy="2308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Exploring geometries and voltages.  </a:t>
            </a:r>
          </a:p>
          <a:p>
            <a:endParaRPr lang="en-US" sz="1600">
              <a:latin typeface="Arial" charset="0"/>
            </a:endParaRPr>
          </a:p>
          <a:p>
            <a:r>
              <a:rPr lang="en-US" sz="1600">
                <a:latin typeface="Arial" charset="0"/>
              </a:rPr>
              <a:t>Modeling at nm scale requires care.</a:t>
            </a:r>
          </a:p>
          <a:p>
            <a:r>
              <a:rPr lang="en-US" sz="1600">
                <a:latin typeface="Arial" charset="0"/>
              </a:rPr>
              <a:t>V ~ 10-50 V on gates</a:t>
            </a:r>
          </a:p>
          <a:p>
            <a:endParaRPr lang="en-US" sz="1600">
              <a:latin typeface="Arial" charset="0"/>
            </a:endParaRPr>
          </a:p>
          <a:p>
            <a:r>
              <a:rPr lang="en-US" sz="1600">
                <a:latin typeface="Arial" charset="0"/>
              </a:rPr>
              <a:t>E-field at tip ~ 6 X 10</a:t>
            </a:r>
            <a:r>
              <a:rPr lang="en-US" sz="1600" baseline="30000">
                <a:latin typeface="Arial" charset="0"/>
              </a:rPr>
              <a:t>9 </a:t>
            </a:r>
            <a:r>
              <a:rPr lang="en-US" sz="1600">
                <a:latin typeface="Arial" charset="0"/>
              </a:rPr>
              <a:t>V/m</a:t>
            </a:r>
          </a:p>
          <a:p>
            <a:endParaRPr lang="en-US" sz="1600">
              <a:latin typeface="Arial" charset="0"/>
            </a:endParaRPr>
          </a:p>
          <a:p>
            <a:r>
              <a:rPr lang="en-US" sz="1600">
                <a:latin typeface="Arial" charset="0"/>
              </a:rPr>
              <a:t>Dimensions and voltages are consistent with arrays produced in the lab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572000" y="5838825"/>
            <a:ext cx="342900" cy="409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2" name="TextBox 20"/>
          <p:cNvSpPr txBox="1">
            <a:spLocks noChangeArrowheads="1"/>
          </p:cNvSpPr>
          <p:nvPr/>
        </p:nvSpPr>
        <p:spPr bwMode="auto">
          <a:xfrm>
            <a:off x="4830763" y="5638800"/>
            <a:ext cx="1112837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You are here</a:t>
            </a:r>
          </a:p>
        </p:txBody>
      </p:sp>
      <p:pic>
        <p:nvPicPr>
          <p:cNvPr id="9233" name="Picture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191250"/>
            <a:ext cx="3886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86200"/>
            <a:ext cx="3494088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41363"/>
            <a:ext cx="346075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04800" y="0"/>
            <a:ext cx="84534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3300"/>
                </a:solidFill>
                <a:latin typeface="Arial" charset="0"/>
              </a:rPr>
              <a:t>Surface Fields and Current Density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914400" y="3548063"/>
            <a:ext cx="685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Fowler-Nordheim emission using numerical surface fields</a:t>
            </a: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 cstate="print"/>
          <a:srcRect t="19843" r="14185"/>
          <a:stretch>
            <a:fillRect/>
          </a:stretch>
        </p:blipFill>
        <p:spPr bwMode="auto">
          <a:xfrm>
            <a:off x="4586288" y="838200"/>
            <a:ext cx="3948112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876800" y="2786063"/>
            <a:ext cx="533400" cy="3381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Tip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1066800"/>
            <a:ext cx="685800" cy="338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Gate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05400" y="2514600"/>
            <a:ext cx="76200" cy="261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572000" y="5838825"/>
            <a:ext cx="342900" cy="409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TextBox 20"/>
          <p:cNvSpPr txBox="1">
            <a:spLocks noChangeArrowheads="1"/>
          </p:cNvSpPr>
          <p:nvPr/>
        </p:nvSpPr>
        <p:spPr bwMode="auto">
          <a:xfrm>
            <a:off x="4830763" y="5638800"/>
            <a:ext cx="1112837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You are here</a:t>
            </a:r>
          </a:p>
        </p:txBody>
      </p:sp>
      <p:pic>
        <p:nvPicPr>
          <p:cNvPr id="10252" name="Picture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191250"/>
            <a:ext cx="3886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4876800" y="4038600"/>
            <a:ext cx="3733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Current per tip = 10 uA for 1 ps</a:t>
            </a:r>
          </a:p>
          <a:p>
            <a:r>
              <a:rPr lang="en-US"/>
              <a:t>Charge = 65 electrons/shot/tip</a:t>
            </a:r>
          </a:p>
          <a:p>
            <a:endParaRPr lang="en-US"/>
          </a:p>
          <a:p>
            <a:r>
              <a:rPr lang="en-US"/>
              <a:t>Can make 400 X 400 array or larger</a:t>
            </a:r>
          </a:p>
          <a:p>
            <a:r>
              <a:rPr lang="en-US"/>
              <a:t>Total charge ~1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5146</TotalTime>
  <Words>1189</Words>
  <Application>Microsoft Office PowerPoint</Application>
  <PresentationFormat>On-screen Show (4:3)</PresentationFormat>
  <Paragraphs>207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Arial</vt:lpstr>
      <vt:lpstr>Times</vt:lpstr>
      <vt:lpstr>Symbol</vt:lpstr>
      <vt:lpstr>Times New Roman</vt:lpstr>
      <vt:lpstr>Arial Unicode MS</vt:lpstr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wsgraves</dc:creator>
  <cp:lastModifiedBy>confacct</cp:lastModifiedBy>
  <cp:revision>127</cp:revision>
  <dcterms:created xsi:type="dcterms:W3CDTF">2012-02-02T16:24:35Z</dcterms:created>
  <dcterms:modified xsi:type="dcterms:W3CDTF">2012-03-07T13:27:13Z</dcterms:modified>
</cp:coreProperties>
</file>