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832" r:id="rId2"/>
    <p:sldId id="1840" r:id="rId3"/>
    <p:sldId id="1903" r:id="rId4"/>
    <p:sldId id="1910" r:id="rId5"/>
    <p:sldId id="1911" r:id="rId6"/>
    <p:sldId id="1890" r:id="rId7"/>
    <p:sldId id="1914" r:id="rId8"/>
    <p:sldId id="1908" r:id="rId9"/>
    <p:sldId id="1906" r:id="rId10"/>
    <p:sldId id="1909" r:id="rId11"/>
    <p:sldId id="1864" r:id="rId12"/>
    <p:sldId id="1912" r:id="rId13"/>
    <p:sldId id="1913" r:id="rId14"/>
    <p:sldId id="1881" r:id="rId15"/>
    <p:sldId id="1891" r:id="rId16"/>
    <p:sldId id="1907" r:id="rId17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FF"/>
    <a:srgbClr val="FF9900"/>
    <a:srgbClr val="00CC99"/>
    <a:srgbClr val="00CC66"/>
    <a:srgbClr val="CCFF99"/>
    <a:srgbClr val="99FF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 autoAdjust="0"/>
    <p:restoredTop sz="99882" autoAdjust="0"/>
  </p:normalViewPr>
  <p:slideViewPr>
    <p:cSldViewPr>
      <p:cViewPr varScale="1">
        <p:scale>
          <a:sx n="48" d="100"/>
          <a:sy n="48" d="100"/>
        </p:scale>
        <p:origin x="-1062" y="-10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l9000\Users\cboulware\UW%20200%20MHz%20gun\Cavity%20data%20analysis%2012020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519364687999864"/>
          <c:y val="8.6368364171196921E-2"/>
          <c:w val="0.75319444444444517"/>
          <c:h val="0.690034481402330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QvE!$AA$11:$AA$24</c:f>
              <c:numCache>
                <c:formatCode>0.0E+00</c:formatCode>
                <c:ptCount val="14"/>
                <c:pt idx="0">
                  <c:v>0.27140407701805097</c:v>
                </c:pt>
                <c:pt idx="1">
                  <c:v>0.18993997098346749</c:v>
                </c:pt>
                <c:pt idx="2">
                  <c:v>0.35165465224417286</c:v>
                </c:pt>
                <c:pt idx="3">
                  <c:v>0.28748577960967453</c:v>
                </c:pt>
                <c:pt idx="4">
                  <c:v>0.25038964667016433</c:v>
                </c:pt>
                <c:pt idx="5">
                  <c:v>0.24469008246805871</c:v>
                </c:pt>
                <c:pt idx="6">
                  <c:v>0.2855067414231709</c:v>
                </c:pt>
                <c:pt idx="7">
                  <c:v>0.30138134542458106</c:v>
                </c:pt>
                <c:pt idx="8">
                  <c:v>0.3432546010565885</c:v>
                </c:pt>
                <c:pt idx="9">
                  <c:v>0.41458765612020598</c:v>
                </c:pt>
                <c:pt idx="10">
                  <c:v>0.50421570341418542</c:v>
                </c:pt>
                <c:pt idx="11">
                  <c:v>0.51774554103772552</c:v>
                </c:pt>
                <c:pt idx="12">
                  <c:v>0.45985018688720153</c:v>
                </c:pt>
                <c:pt idx="13">
                  <c:v>0.44886564542351925</c:v>
                </c:pt>
              </c:numCache>
            </c:numRef>
          </c:xVal>
          <c:yVal>
            <c:numRef>
              <c:f>QvE!$U$11:$U$24</c:f>
              <c:numCache>
                <c:formatCode>0.0E+00</c:formatCode>
                <c:ptCount val="14"/>
                <c:pt idx="0">
                  <c:v>4782572698.5731144</c:v>
                </c:pt>
                <c:pt idx="1">
                  <c:v>3313065741.98562</c:v>
                </c:pt>
                <c:pt idx="2">
                  <c:v>1345513374.5887589</c:v>
                </c:pt>
                <c:pt idx="3">
                  <c:v>2803041999.5771394</c:v>
                </c:pt>
                <c:pt idx="4">
                  <c:v>3364566499.3833528</c:v>
                </c:pt>
                <c:pt idx="5">
                  <c:v>3306970790.2618613</c:v>
                </c:pt>
                <c:pt idx="6">
                  <c:v>2685392309.1471128</c:v>
                </c:pt>
                <c:pt idx="7">
                  <c:v>2196439771.3762317</c:v>
                </c:pt>
                <c:pt idx="8">
                  <c:v>1720680640.8533349</c:v>
                </c:pt>
                <c:pt idx="9">
                  <c:v>795732507.21140444</c:v>
                </c:pt>
                <c:pt idx="10">
                  <c:v>898031411.83149922</c:v>
                </c:pt>
                <c:pt idx="11">
                  <c:v>808628191.50402319</c:v>
                </c:pt>
                <c:pt idx="12">
                  <c:v>418497777.0912897</c:v>
                </c:pt>
                <c:pt idx="13">
                  <c:v>492655093.63826346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800"/>
                      <a:t>1</a:t>
                    </a:r>
                    <a:r>
                      <a:rPr lang="en-US"/>
                      <a:t>0</a:t>
                    </a:r>
                    <a:r>
                      <a:rPr lang="en-US" baseline="30000"/>
                      <a:t>7</a:t>
                    </a:r>
                  </a:p>
                </c:rich>
              </c:tx>
              <c:dLblPos val="l"/>
              <c:showSer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/>
                      <a:t>1</a:t>
                    </a:r>
                    <a:r>
                      <a:rPr lang="en-US"/>
                      <a:t>0</a:t>
                    </a:r>
                    <a:r>
                      <a:rPr lang="en-US" baseline="30000"/>
                      <a:t>8</a:t>
                    </a:r>
                  </a:p>
                </c:rich>
              </c:tx>
              <c:dLblPos val="l"/>
              <c:showSer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800"/>
                      <a:t>1</a:t>
                    </a:r>
                    <a:r>
                      <a:rPr lang="en-US"/>
                      <a:t>0</a:t>
                    </a:r>
                    <a:r>
                      <a:rPr lang="en-US" baseline="30000"/>
                      <a:t>9</a:t>
                    </a:r>
                  </a:p>
                </c:rich>
              </c:tx>
              <c:dLblPos val="l"/>
              <c:showSer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800"/>
                      <a:t>1</a:t>
                    </a:r>
                    <a:r>
                      <a:rPr lang="en-US"/>
                      <a:t>0</a:t>
                    </a:r>
                    <a:r>
                      <a:rPr lang="en-US" baseline="30000"/>
                      <a:t>10</a:t>
                    </a:r>
                  </a:p>
                </c:rich>
              </c:tx>
              <c:dLblPos val="l"/>
              <c:showSerName val="1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dLblPos val="l"/>
            <c:showSerName val="1"/>
          </c:dLbls>
          <c:xVal>
            <c:numRef>
              <c:f>QvE!$AG$3:$AG$6</c:f>
              <c:numCache>
                <c:formatCode>0.00E+00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QvE!$AH$3:$AH$6</c:f>
              <c:numCache>
                <c:formatCode>0.00E+00</c:formatCode>
                <c:ptCount val="4"/>
                <c:pt idx="0">
                  <c:v>10000000</c:v>
                </c:pt>
                <c:pt idx="1">
                  <c:v>100000000</c:v>
                </c:pt>
                <c:pt idx="2">
                  <c:v>1000000000</c:v>
                </c:pt>
                <c:pt idx="3">
                  <c:v>10000000000</c:v>
                </c:pt>
              </c:numCache>
            </c:numRef>
          </c:yVal>
        </c:ser>
        <c:axId val="44198912"/>
        <c:axId val="44217472"/>
      </c:scatterChart>
      <c:valAx>
        <c:axId val="44198912"/>
        <c:scaling>
          <c:orientation val="minMax"/>
          <c:max val="0.60000000000000064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integrated voltage (MV)</a:t>
                </a:r>
              </a:p>
            </c:rich>
          </c:tx>
        </c:title>
        <c:numFmt formatCode="#,##0.0" sourceLinked="0"/>
        <c:tickLblPos val="nextTo"/>
        <c:crossAx val="44217472"/>
        <c:crosses val="autoZero"/>
        <c:crossBetween val="midCat"/>
        <c:majorUnit val="0.1"/>
      </c:valAx>
      <c:valAx>
        <c:axId val="44217472"/>
        <c:scaling>
          <c:logBase val="10"/>
          <c:orientation val="minMax"/>
          <c:min val="100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cavity Q</a:t>
                </a:r>
              </a:p>
            </c:rich>
          </c:tx>
          <c:layout>
            <c:manualLayout>
              <c:xMode val="edge"/>
              <c:yMode val="edge"/>
              <c:x val="3.3333333333333354E-2"/>
              <c:y val="0.28993112460066689"/>
            </c:manualLayout>
          </c:layout>
        </c:title>
        <c:numFmt formatCode="0.E+00" sourceLinked="0"/>
        <c:tickLblPos val="none"/>
        <c:crossAx val="44198912"/>
        <c:crosses val="autoZero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sz="2800" b="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0" tIns="47825" rIns="95650" bIns="47825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0" tIns="47825" rIns="95650" bIns="47825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8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0" tIns="47825" rIns="95650" bIns="47825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4000"/>
            <a:ext cx="3189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0" tIns="47825" rIns="95650" bIns="47825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D6E3B08-4033-4AF0-9BFE-13117A8B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9" tIns="47825" rIns="97299" bIns="47825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9" tIns="47825" rIns="97299" bIns="47825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5088" y="723900"/>
            <a:ext cx="4652962" cy="3595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9" tIns="47825" rIns="97299" bIns="47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9" tIns="47825" rIns="97299" bIns="47825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9" tIns="47825" rIns="97299" bIns="47825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499CA57-EE35-4ADA-907E-6A1063752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A8E05-FCF0-47D1-91E2-23662E96BE6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17B4-E503-4858-97E6-AEF882865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AEAC-6E9E-4079-B98E-3741E354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228600"/>
            <a:ext cx="21526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3055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AD31-7847-4FD6-86F9-2867897BA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  <a:lvl2pPr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1ABC-6691-4860-B917-C297F6670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BC120-19CA-4D5B-B31C-B7EF544A7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9BE6-3C36-4D02-9470-658008736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8C4B-8A67-450B-B07F-70B915C4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4704C-937A-4D8F-9E72-4BB2ABBE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D460E-6667-40CB-972C-22C5EA29F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713B-81C5-4C10-B50A-BE95AD27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E612-BB8B-4C60-B11D-65CACE0B2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7086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9461" name="Picture 23" descr="UWheader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7086600"/>
            <a:ext cx="18303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7086600"/>
            <a:ext cx="2133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599C6C15-34B9-4649-BCFC-2841D7F6D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2pPr>
      <a:lvl3pPr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3pPr>
      <a:lvl4pPr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4pPr>
      <a:lvl5pPr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5pPr>
      <a:lvl6pPr marL="457200"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6pPr>
      <a:lvl7pPr marL="914400"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7pPr>
      <a:lvl8pPr marL="1371600"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8pPr>
      <a:lvl9pPr marL="1828800" algn="ctr" defTabSz="1019175" rtl="0" eaLnBrk="0" fontAlgn="base" hangingPunct="0">
        <a:spcBef>
          <a:spcPct val="0"/>
        </a:spcBef>
        <a:spcAft>
          <a:spcPct val="0"/>
        </a:spcAft>
        <a:defRPr sz="4000">
          <a:solidFill>
            <a:srgbClr val="333399"/>
          </a:solidFill>
          <a:latin typeface="Times New Roman" pitchFamily="18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rgbClr val="FF0000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3pPr>
      <a:lvl4pPr marL="1782763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0"/>
            <a:ext cx="8550275" cy="762000"/>
          </a:xfrm>
        </p:spPr>
        <p:txBody>
          <a:bodyPr>
            <a:noAutofit/>
          </a:bodyPr>
          <a:lstStyle/>
          <a:p>
            <a:r>
              <a:rPr lang="en-GB" sz="3100" b="1" smtClean="0"/>
              <a:t>THE WISCONSIN SUPERCONDUCTING RF ELECTRON  GUN  UPDATE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 smtClean="0"/>
              <a:t/>
            </a:r>
            <a:br>
              <a:rPr lang="en-US" sz="3100" b="1" smtClean="0"/>
            </a:br>
            <a:r>
              <a:rPr lang="en-GB" sz="1800" smtClean="0"/>
              <a:t>R.Legg (JLab); J. Bisognano, R. Bosch, D. Eisert, M. Fisher, M. Green, K. Jacobs, K. Kleman, J. Kulpin, G. Rogers (UW-Madison/SRC); J. Lawler, D. Yavuz (UW-Madison Physics); T. Miller (UIUC)</a:t>
            </a:r>
            <a:br>
              <a:rPr lang="en-GB" sz="1800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n-GB" sz="3100" smtClean="0"/>
              <a:t/>
            </a:r>
            <a:br>
              <a:rPr lang="en-GB" sz="3100" smtClean="0"/>
            </a:br>
            <a:r>
              <a:rPr lang="en-GB" sz="2800" smtClean="0"/>
              <a:t/>
            </a:r>
            <a:br>
              <a:rPr lang="en-GB" sz="2800" smtClean="0"/>
            </a:br>
            <a:r>
              <a:rPr lang="en-GB" sz="2800" smtClean="0"/>
              <a:t/>
            </a:r>
            <a:br>
              <a:rPr lang="en-GB" sz="2800" smtClean="0"/>
            </a:br>
            <a:r>
              <a:rPr lang="en-GB" sz="2800" smtClean="0"/>
              <a:t>March 6, 2012</a:t>
            </a:r>
            <a:br>
              <a:rPr lang="en-GB" sz="2800" smtClean="0"/>
            </a:br>
            <a:r>
              <a:rPr lang="en-GB" sz="2800" smtClean="0"/>
              <a:t/>
            </a:r>
            <a:br>
              <a:rPr lang="en-GB" sz="2800" smtClean="0"/>
            </a:br>
            <a:r>
              <a:rPr lang="en-US" sz="2800" smtClean="0"/>
              <a:t>DOE  Award  # DE-SC0005264</a:t>
            </a:r>
            <a:br>
              <a:rPr lang="en-US" sz="2800" smtClean="0"/>
            </a:br>
            <a:r>
              <a:rPr lang="en-US" sz="2800" b="1" smtClean="0"/>
              <a:t/>
            </a:r>
            <a:br>
              <a:rPr lang="en-US" sz="2800" b="1" smtClean="0"/>
            </a:b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T</a:t>
            </a:r>
            <a:r>
              <a:rPr lang="en-US" baseline="-25000" smtClean="0"/>
              <a:t>C</a:t>
            </a:r>
            <a:r>
              <a:rPr lang="en-US" smtClean="0"/>
              <a:t> Solenoid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534400" cy="4724400"/>
          </a:xfrm>
        </p:spPr>
        <p:txBody>
          <a:bodyPr/>
          <a:lstStyle/>
          <a:p>
            <a:r>
              <a:rPr lang="en-US" smtClean="0"/>
              <a:t>Specification developed from early field maps</a:t>
            </a:r>
          </a:p>
          <a:p>
            <a:r>
              <a:rPr lang="en-US" smtClean="0"/>
              <a:t>And then we simulated. A lot. </a:t>
            </a:r>
          </a:p>
          <a:p>
            <a:r>
              <a:rPr lang="en-US" smtClean="0"/>
              <a:t>Danfysik fabricating now, delivery in April / May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02E2A-0D1B-4298-87ED-ABFAC83ACE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971800"/>
            <a:ext cx="25050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 l="301" t="26093" r="-301" b="2727"/>
          <a:stretch>
            <a:fillRect/>
          </a:stretch>
        </p:blipFill>
        <p:spPr bwMode="auto">
          <a:xfrm>
            <a:off x="914400" y="3252788"/>
            <a:ext cx="47244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RF Coupler, HPA and LLRF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68438"/>
            <a:ext cx="8885238" cy="492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Power is introduced through a ceramic rf window and a tuned resonant structure.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Relatively low power, &lt;10kW, at 1 mA of beam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20 kW solid state amplifier procured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08838" y="7204075"/>
            <a:ext cx="2346325" cy="414338"/>
          </a:xfrm>
        </p:spPr>
        <p:txBody>
          <a:bodyPr lIns="101882" tIns="50941" rIns="101882" bIns="50941"/>
          <a:lstStyle/>
          <a:p>
            <a:pPr>
              <a:defRPr/>
            </a:pPr>
            <a:fld id="{7DAB2760-F11A-44E7-BD8A-BD6CC515D4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2"/>
          <a:srcRect l="7368" t="22368" r="21581" b="19316"/>
          <a:stretch>
            <a:fillRect/>
          </a:stretch>
        </p:blipFill>
        <p:spPr bwMode="auto">
          <a:xfrm>
            <a:off x="228600" y="3733800"/>
            <a:ext cx="52244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3"/>
          <a:srcRect l="18646" t="12083" r="16042" b="23889"/>
          <a:stretch>
            <a:fillRect/>
          </a:stretch>
        </p:blipFill>
        <p:spPr bwMode="auto">
          <a:xfrm>
            <a:off x="5715000" y="3048000"/>
            <a:ext cx="2765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C:\Users\BISOGN~1\AppData\Local\Temp\LLR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5181600"/>
            <a:ext cx="2749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543800" y="25908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ea typeface="Calibri" pitchFamily="34" charset="0"/>
                <a:cs typeface="Times New Roman" pitchFamily="18" charset="0"/>
              </a:rPr>
              <a:t>Harris Corporation Broadcast Communications Division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5257800" y="6934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Based on Jlab 12 GeV upgrade module</a:t>
            </a:r>
          </a:p>
        </p:txBody>
      </p:sp>
      <p:pic>
        <p:nvPicPr>
          <p:cNvPr id="26633" name="Picture 11" descr="C:\Users\BISOGN~1\AppData\Local\Temp\IMG_27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191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 l="10068"/>
          <a:stretch>
            <a:fillRect/>
          </a:stretch>
        </p:blipFill>
        <p:spPr bwMode="auto">
          <a:xfrm>
            <a:off x="381000" y="381000"/>
            <a:ext cx="424815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2A71C-72E6-4A48-850D-0E3449CD36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 l="33333" t="24445" r="19167" b="17778"/>
          <a:stretch>
            <a:fillRect/>
          </a:stretch>
        </p:blipFill>
        <p:spPr bwMode="auto">
          <a:xfrm>
            <a:off x="3505200" y="2971800"/>
            <a:ext cx="62833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800600" y="762000"/>
            <a:ext cx="4114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Photocathode laser installation week of February 13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/>
          <a:srcRect l="5624" t="18230" r="37500" b="4688"/>
          <a:stretch>
            <a:fillRect/>
          </a:stretch>
        </p:blipFill>
        <p:spPr bwMode="auto">
          <a:xfrm>
            <a:off x="533400" y="990600"/>
            <a:ext cx="36147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BISOGN~1\AppData\Local\Temp\9100 0121 8-3-11.png"/>
          <p:cNvPicPr>
            <a:picLocks noChangeAspect="1" noChangeArrowheads="1"/>
          </p:cNvPicPr>
          <p:nvPr/>
        </p:nvPicPr>
        <p:blipFill>
          <a:blip r:embed="rId4"/>
          <a:srcRect l="12312" t="32367" r="24475" b="42302"/>
          <a:stretch>
            <a:fillRect/>
          </a:stretch>
        </p:blipFill>
        <p:spPr bwMode="auto">
          <a:xfrm>
            <a:off x="4521200" y="2514600"/>
            <a:ext cx="553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Test Vault Preparations at UW</a:t>
            </a:r>
          </a:p>
        </p:txBody>
      </p:sp>
      <p:cxnSp>
        <p:nvCxnSpPr>
          <p:cNvPr id="28676" name="Straight Arrow Connector 5"/>
          <p:cNvCxnSpPr>
            <a:cxnSpLocks noChangeShapeType="1"/>
          </p:cNvCxnSpPr>
          <p:nvPr/>
        </p:nvCxnSpPr>
        <p:spPr bwMode="auto">
          <a:xfrm flipV="1">
            <a:off x="8458200" y="3886200"/>
            <a:ext cx="152400" cy="11430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6934200" y="5105400"/>
            <a:ext cx="251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Clean room for cryomodule assembly</a:t>
            </a:r>
          </a:p>
        </p:txBody>
      </p:sp>
      <p:cxnSp>
        <p:nvCxnSpPr>
          <p:cNvPr id="28678" name="Straight Arrow Connector 9"/>
          <p:cNvCxnSpPr>
            <a:cxnSpLocks noChangeShapeType="1"/>
          </p:cNvCxnSpPr>
          <p:nvPr/>
        </p:nvCxnSpPr>
        <p:spPr bwMode="auto">
          <a:xfrm flipH="1">
            <a:off x="7239000" y="2057400"/>
            <a:ext cx="457200" cy="1219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7620000" y="13716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Electron Gun and Beam Diagnostic Line</a:t>
            </a:r>
          </a:p>
        </p:txBody>
      </p:sp>
      <p:cxnSp>
        <p:nvCxnSpPr>
          <p:cNvPr id="28680" name="Straight Arrow Connector 15"/>
          <p:cNvCxnSpPr>
            <a:cxnSpLocks noChangeShapeType="1"/>
          </p:cNvCxnSpPr>
          <p:nvPr/>
        </p:nvCxnSpPr>
        <p:spPr bwMode="auto">
          <a:xfrm flipH="1">
            <a:off x="5486400" y="2133600"/>
            <a:ext cx="152400" cy="990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5181600" y="17526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RF </a:t>
            </a:r>
          </a:p>
        </p:txBody>
      </p:sp>
      <p:cxnSp>
        <p:nvCxnSpPr>
          <p:cNvPr id="28682" name="Straight Arrow Connector 18"/>
          <p:cNvCxnSpPr>
            <a:cxnSpLocks noChangeShapeType="1"/>
          </p:cNvCxnSpPr>
          <p:nvPr/>
        </p:nvCxnSpPr>
        <p:spPr bwMode="auto">
          <a:xfrm flipV="1">
            <a:off x="5334000" y="3429000"/>
            <a:ext cx="685800" cy="205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8683" name="TextBox 19"/>
          <p:cNvSpPr txBox="1">
            <a:spLocks noChangeArrowheads="1"/>
          </p:cNvSpPr>
          <p:nvPr/>
        </p:nvSpPr>
        <p:spPr bwMode="auto">
          <a:xfrm>
            <a:off x="3962400" y="548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Photocathode Laser</a:t>
            </a:r>
          </a:p>
        </p:txBody>
      </p:sp>
      <p:cxnSp>
        <p:nvCxnSpPr>
          <p:cNvPr id="28684" name="Straight Arrow Connector 13"/>
          <p:cNvCxnSpPr>
            <a:cxnSpLocks noChangeShapeType="1"/>
          </p:cNvCxnSpPr>
          <p:nvPr/>
        </p:nvCxnSpPr>
        <p:spPr bwMode="auto">
          <a:xfrm>
            <a:off x="3048000" y="1600200"/>
            <a:ext cx="457200" cy="2057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Scope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68438"/>
            <a:ext cx="9051925" cy="51292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Demonstrate single bunch beam dynamics and operation of SRF gun</a:t>
            </a:r>
          </a:p>
          <a:p>
            <a:pPr>
              <a:defRPr/>
            </a:pPr>
            <a:r>
              <a:rPr lang="en-US" dirty="0" smtClean="0"/>
              <a:t>Low repetition rate drive laser </a:t>
            </a:r>
          </a:p>
          <a:p>
            <a:pPr lvl="1">
              <a:defRPr/>
            </a:pPr>
            <a:r>
              <a:rPr lang="en-US" dirty="0" smtClean="0"/>
              <a:t>Allows option of using doubled or tripled </a:t>
            </a:r>
            <a:r>
              <a:rPr lang="en-US" dirty="0" err="1" smtClean="0"/>
              <a:t>Ti:Sapphire</a:t>
            </a:r>
            <a:r>
              <a:rPr lang="en-US" dirty="0" smtClean="0"/>
              <a:t> laser</a:t>
            </a:r>
          </a:p>
          <a:p>
            <a:pPr>
              <a:defRPr/>
            </a:pPr>
            <a:r>
              <a:rPr lang="en-US" dirty="0"/>
              <a:t>Cu Cathode Used for Initial Operation</a:t>
            </a:r>
          </a:p>
          <a:p>
            <a:pPr lvl="1">
              <a:defRPr/>
            </a:pPr>
            <a:r>
              <a:rPr lang="en-US" dirty="0" smtClean="0"/>
              <a:t>Little </a:t>
            </a:r>
            <a:r>
              <a:rPr lang="en-US" dirty="0"/>
              <a:t>chance of cavity contamination from evaporated cathode material</a:t>
            </a:r>
          </a:p>
          <a:p>
            <a:pPr lvl="1">
              <a:defRPr/>
            </a:pPr>
            <a:r>
              <a:rPr lang="en-US" dirty="0"/>
              <a:t>Cathode will not degrade over time like semiconductor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No cathode preparation chamber needed</a:t>
            </a:r>
            <a:endParaRPr lang="en-US" dirty="0"/>
          </a:p>
          <a:p>
            <a:pPr marL="509412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08838" y="7204075"/>
            <a:ext cx="2346325" cy="414338"/>
          </a:xfrm>
        </p:spPr>
        <p:txBody>
          <a:bodyPr lIns="101882" tIns="50941" rIns="101882" bIns="50941"/>
          <a:lstStyle/>
          <a:p>
            <a:pPr>
              <a:defRPr/>
            </a:pPr>
            <a:fld id="{3B8B87D4-74C9-4D94-BD80-F195FDE731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Wisconsin SRF electron gun development moving forward as planned</a:t>
            </a:r>
          </a:p>
          <a:p>
            <a:r>
              <a:rPr lang="en-US" smtClean="0"/>
              <a:t>Offers attractive capabilities as CW electron source for FELs and other applications</a:t>
            </a:r>
          </a:p>
          <a:p>
            <a:r>
              <a:rPr lang="en-US" smtClean="0"/>
              <a:t>In the fall, we hope to have made our first low emittance electron bunch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41C71-EF0B-469C-969B-2D01435D7B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03238" y="36513"/>
            <a:ext cx="9051925" cy="1295400"/>
          </a:xfrm>
        </p:spPr>
        <p:txBody>
          <a:bodyPr/>
          <a:lstStyle/>
          <a:p>
            <a:r>
              <a:rPr lang="en-US" smtClean="0"/>
              <a:t>Coming Attractions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9051925" cy="5872163"/>
          </a:xfrm>
        </p:spPr>
        <p:txBody>
          <a:bodyPr/>
          <a:lstStyle/>
          <a:p>
            <a:pPr indent="131763" algn="just">
              <a:buFont typeface="Arial" charset="0"/>
              <a:buChar char="•"/>
            </a:pPr>
            <a:r>
              <a:rPr lang="en-GB" sz="2000" smtClean="0">
                <a:cs typeface="Times New Roman" pitchFamily="18" charset="0"/>
              </a:rPr>
              <a:t>R&amp;D on photocathode materials, including novel approaches, by Angle Resolved Photo Emission Spectroscopy (ARPES) studies on the Aladdin storage ring at SRC</a:t>
            </a:r>
          </a:p>
          <a:p>
            <a:pPr indent="131763" algn="just">
              <a:buFont typeface="Arial" charset="0"/>
              <a:buChar char="•"/>
            </a:pPr>
            <a:endParaRPr lang="en-US" sz="2000" smtClean="0"/>
          </a:p>
          <a:p>
            <a:pPr indent="131763" algn="just">
              <a:buFont typeface="Arial" charset="0"/>
              <a:buChar char="•"/>
            </a:pPr>
            <a:r>
              <a:rPr lang="en-GB" sz="2000" smtClean="0">
                <a:cs typeface="Times New Roman" pitchFamily="18" charset="0"/>
              </a:rPr>
              <a:t> Studies of the laser high harmonic generation (HHG) process  for seeding, and other laser beam interactions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08838" y="7204075"/>
            <a:ext cx="2346325" cy="414338"/>
          </a:xfrm>
        </p:spPr>
        <p:txBody>
          <a:bodyPr lIns="101882" tIns="50941" rIns="101882" bIns="50941"/>
          <a:lstStyle/>
          <a:p>
            <a:pPr>
              <a:defRPr/>
            </a:pPr>
            <a:fld id="{764ABAC3-3F28-430B-B94E-E091128A87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990600" y="3124200"/>
            <a:ext cx="40052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chemeClr val="tx1"/>
                </a:solidFill>
              </a:rPr>
              <a:t>Bi thin film in the rombohedral phase. The surface state ~0.4 eV below the Fermi edge (blue spot) only has </a:t>
            </a:r>
            <a:r>
              <a:rPr lang="en-US" sz="2400" u="sng">
                <a:solidFill>
                  <a:schemeClr val="tx1"/>
                </a:solidFill>
              </a:rPr>
              <a:t>+</a:t>
            </a:r>
            <a:r>
              <a:rPr lang="en-US" sz="2400">
                <a:solidFill>
                  <a:schemeClr val="tx1"/>
                </a:solidFill>
              </a:rPr>
              <a:t>2° emission angle.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chemeClr val="tx1"/>
                </a:solidFill>
              </a:rPr>
              <a:t>This involves accessing a specific surface state without thermalization.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50466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1300"/>
              <a:t>G. Bian, T. Miller, and T.-C. Chiang, Phys. Rev. B 80, 245407  (2009)</a:t>
            </a:r>
          </a:p>
        </p:txBody>
      </p:sp>
      <p:grpSp>
        <p:nvGrpSpPr>
          <p:cNvPr id="31750" name="Group 12"/>
          <p:cNvGrpSpPr>
            <a:grpSpLocks/>
          </p:cNvGrpSpPr>
          <p:nvPr/>
        </p:nvGrpSpPr>
        <p:grpSpPr bwMode="auto">
          <a:xfrm>
            <a:off x="5791200" y="3048000"/>
            <a:ext cx="3124200" cy="3971925"/>
            <a:chOff x="3072" y="864"/>
            <a:chExt cx="1327" cy="1728"/>
          </a:xfrm>
        </p:grpSpPr>
        <p:pic>
          <p:nvPicPr>
            <p:cNvPr id="31751" name="Picture 8" descr="D0_Bi"/>
            <p:cNvPicPr>
              <a:picLocks noChangeAspect="1" noChangeArrowheads="1"/>
            </p:cNvPicPr>
            <p:nvPr/>
          </p:nvPicPr>
          <p:blipFill>
            <a:blip r:embed="rId2"/>
            <a:srcRect b="50000"/>
            <a:stretch>
              <a:fillRect/>
            </a:stretch>
          </p:blipFill>
          <p:spPr bwMode="auto">
            <a:xfrm>
              <a:off x="3072" y="864"/>
              <a:ext cx="1327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11" descr="D0_Bi"/>
            <p:cNvPicPr>
              <a:picLocks noChangeAspect="1" noChangeArrowheads="1"/>
            </p:cNvPicPr>
            <p:nvPr/>
          </p:nvPicPr>
          <p:blipFill>
            <a:blip r:embed="rId2"/>
            <a:srcRect t="80769"/>
            <a:stretch>
              <a:fillRect/>
            </a:stretch>
          </p:blipFill>
          <p:spPr bwMode="auto">
            <a:xfrm>
              <a:off x="3072" y="2112"/>
              <a:ext cx="132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87375" y="0"/>
            <a:ext cx="9051925" cy="1295400"/>
          </a:xfrm>
        </p:spPr>
        <p:txBody>
          <a:bodyPr/>
          <a:lstStyle/>
          <a:p>
            <a:r>
              <a:rPr lang="en-US" smtClean="0"/>
              <a:t>Starting Point:</a:t>
            </a:r>
            <a:br>
              <a:rPr lang="en-US" smtClean="0"/>
            </a:br>
            <a:r>
              <a:rPr lang="en-US" smtClean="0"/>
              <a:t>Next Generation VUV/Soft X-ray Source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87375" y="1381125"/>
            <a:ext cx="9051925" cy="5130800"/>
          </a:xfrm>
        </p:spPr>
        <p:txBody>
          <a:bodyPr/>
          <a:lstStyle/>
          <a:p>
            <a:r>
              <a:rPr lang="en-US" sz="2200" smtClean="0"/>
              <a:t>Probe physical, chemical, and biological systems on their critical temporal, spatial, and energy scales—femtoseconds, nanometers, and millivolts</a:t>
            </a:r>
          </a:p>
          <a:p>
            <a:r>
              <a:rPr lang="en-US" sz="2200" smtClean="0"/>
              <a:t>Performance goals</a:t>
            </a:r>
          </a:p>
          <a:p>
            <a:pPr lvl="1"/>
            <a:r>
              <a:rPr lang="en-US" sz="2200" smtClean="0"/>
              <a:t>Full 6D coherence</a:t>
            </a:r>
          </a:p>
          <a:p>
            <a:pPr lvl="1"/>
            <a:r>
              <a:rPr lang="en-US" sz="2200" smtClean="0"/>
              <a:t>Short pulses</a:t>
            </a:r>
          </a:p>
          <a:p>
            <a:pPr lvl="1"/>
            <a:r>
              <a:rPr lang="en-US" sz="2200" smtClean="0"/>
              <a:t>High repetition rates into megahertz</a:t>
            </a:r>
          </a:p>
          <a:p>
            <a:pPr lvl="1"/>
            <a:r>
              <a:rPr lang="en-US" sz="2200" smtClean="0"/>
              <a:t>High peak and average flux</a:t>
            </a:r>
          </a:p>
          <a:p>
            <a:pPr lvl="1"/>
            <a:r>
              <a:rPr lang="en-US" sz="2200" smtClean="0"/>
              <a:t>Tunability and polarization control</a:t>
            </a:r>
          </a:p>
          <a:p>
            <a:pPr lvl="1"/>
            <a:r>
              <a:rPr lang="en-US" sz="2200" smtClean="0"/>
              <a:t>Many beamlines operating independently and simultaneously to spread costs</a:t>
            </a:r>
          </a:p>
          <a:p>
            <a:r>
              <a:rPr lang="en-US" sz="2200" smtClean="0"/>
              <a:t>Superconducting-linac-driven FEL “farm” is an ideal solution</a:t>
            </a:r>
          </a:p>
          <a:p>
            <a:pPr lvl="1"/>
            <a:r>
              <a:rPr lang="en-US" sz="2200" smtClean="0"/>
              <a:t>CW</a:t>
            </a:r>
          </a:p>
          <a:p>
            <a:pPr lvl="1"/>
            <a:r>
              <a:rPr lang="en-US" sz="2200" smtClean="0"/>
              <a:t>Naturally a coherent process</a:t>
            </a:r>
          </a:p>
          <a:p>
            <a:pPr lvl="1"/>
            <a:r>
              <a:rPr lang="en-US" sz="2200" smtClean="0"/>
              <a:t>Seeding ensures temporal as well as transverse coherence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08838" y="7078663"/>
            <a:ext cx="2346325" cy="539750"/>
          </a:xfrm>
        </p:spPr>
        <p:txBody>
          <a:bodyPr lIns="101882" tIns="50941" rIns="101882" bIns="50941"/>
          <a:lstStyle>
            <a:lvl1pPr algn="ctr" eaLnBrk="0" hangingPunct="0">
              <a:defRPr sz="3100">
                <a:solidFill>
                  <a:schemeClr val="tx2"/>
                </a:solidFill>
                <a:latin typeface="Arial" charset="0"/>
              </a:defRPr>
            </a:lvl1pPr>
            <a:lvl2pPr marL="827795" indent="-318383" algn="ctr" eaLnBrk="0" hangingPunct="0">
              <a:defRPr sz="3100">
                <a:solidFill>
                  <a:schemeClr val="tx2"/>
                </a:solidFill>
                <a:latin typeface="Arial" charset="0"/>
              </a:defRPr>
            </a:lvl2pPr>
            <a:lvl3pPr marL="1273531" indent="-254706" algn="ctr" eaLnBrk="0" hangingPunct="0">
              <a:defRPr sz="3100">
                <a:solidFill>
                  <a:schemeClr val="tx2"/>
                </a:solidFill>
                <a:latin typeface="Arial" charset="0"/>
              </a:defRPr>
            </a:lvl3pPr>
            <a:lvl4pPr marL="1782943" indent="-254706" algn="ctr" eaLnBrk="0" hangingPunct="0">
              <a:defRPr sz="3100">
                <a:solidFill>
                  <a:schemeClr val="tx2"/>
                </a:solidFill>
                <a:latin typeface="Arial" charset="0"/>
              </a:defRPr>
            </a:lvl4pPr>
            <a:lvl5pPr marL="2292355" indent="-254706" algn="ctr" eaLnBrk="0" hangingPunct="0">
              <a:defRPr sz="3100">
                <a:solidFill>
                  <a:schemeClr val="tx2"/>
                </a:solidFill>
                <a:latin typeface="Arial" charset="0"/>
              </a:defRPr>
            </a:lvl5pPr>
            <a:lvl6pPr marL="2801767" indent="-254706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3311180" indent="-254706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3820592" indent="-254706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4330004" indent="-254706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F4A6B10-A84F-4C0E-A7F3-128AFCF8F78D}" type="slidenum">
              <a:rPr lang="en-US" sz="1600" smtClean="0">
                <a:solidFill>
                  <a:schemeClr val="tx1"/>
                </a:solidFill>
              </a:rPr>
              <a:pPr algn="r" eaLnBrk="1" hangingPunct="1">
                <a:defRPr/>
              </a:pPr>
              <a:t>3</a:t>
            </a:fld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9051925" cy="98425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Key Gun Parameters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9051925" cy="3195638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smtClean="0"/>
              <a:t>Electric field at cathode – up to 45 MV/m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smtClean="0"/>
              <a:t>Peak surface magnetic field – 93 mT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smtClean="0"/>
              <a:t>Dynamic power loss into He – 39 W at 4K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smtClean="0"/>
              <a:t>Q – 2.5E9</a:t>
            </a:r>
          </a:p>
          <a:p>
            <a:pPr eaLnBrk="1" hangingPunct="1">
              <a:buClr>
                <a:srgbClr val="002060"/>
              </a:buClr>
              <a:buFont typeface="Arial" charset="0"/>
              <a:buChar char="•"/>
            </a:pPr>
            <a:r>
              <a:rPr lang="en-US" sz="2400" smtClean="0"/>
              <a:t>Frequency – 199.6 MHz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33400" y="3962400"/>
            <a:ext cx="905192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rgbClr val="000099"/>
                </a:solidFill>
              </a:rPr>
              <a:t>RMS bunch length at gun exit – 0.18 mm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rgbClr val="000099"/>
                </a:solidFill>
              </a:rPr>
              <a:t>Cathode spot ~1 mm for 0.85 mm-mrad</a:t>
            </a:r>
            <a:r>
              <a:rPr lang="en-US" sz="2400" b="0">
                <a:solidFill>
                  <a:srgbClr val="000099"/>
                </a:solidFill>
                <a:latin typeface="Symbol" pitchFamily="18" charset="2"/>
              </a:rPr>
              <a:t> </a:t>
            </a:r>
            <a:r>
              <a:rPr lang="en-US" sz="2400" b="0">
                <a:solidFill>
                  <a:srgbClr val="000099"/>
                </a:solidFill>
              </a:rPr>
              <a:t>thermal emittance (Cs2Te)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rgbClr val="000099"/>
                </a:solidFill>
              </a:rPr>
              <a:t>At gun exit, </a:t>
            </a:r>
            <a:r>
              <a:rPr lang="en-US" sz="2400" b="0">
                <a:solidFill>
                  <a:srgbClr val="000099"/>
                </a:solidFill>
                <a:latin typeface="Symbol" pitchFamily="18" charset="2"/>
              </a:rPr>
              <a:t>d</a:t>
            </a:r>
            <a:r>
              <a:rPr lang="en-US" sz="2400" b="0">
                <a:solidFill>
                  <a:srgbClr val="000099"/>
                </a:solidFill>
              </a:rPr>
              <a:t>p/p ~ 2.5%, divergence – 7 mrad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rgbClr val="000099"/>
                </a:solidFill>
              </a:rPr>
              <a:t>Q – 200 pC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rgbClr val="000099"/>
                </a:solidFill>
              </a:rPr>
              <a:t>Kinetic energy – 4.0 MeV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>
                <a:solidFill>
                  <a:srgbClr val="000099"/>
                </a:solidFill>
              </a:rPr>
              <a:t>With smaller spot, can be operated in lower charge modes with lowered emittance</a:t>
            </a:r>
          </a:p>
          <a:p>
            <a:pPr marL="381000" indent="-3810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971800" y="3276600"/>
            <a:ext cx="3970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C00000"/>
                </a:solidFill>
              </a:rPr>
              <a:t>Key Bunch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2" descr="C:\Users\BISOGN~1\AppData\Local\Temp\overall SRF egun cryostat assy.jpg"/>
          <p:cNvPicPr>
            <a:picLocks noChangeAspect="1" noChangeArrowheads="1"/>
          </p:cNvPicPr>
          <p:nvPr/>
        </p:nvPicPr>
        <p:blipFill>
          <a:blip r:embed="rId3"/>
          <a:srcRect t="2173" b="1111"/>
          <a:stretch>
            <a:fillRect/>
          </a:stretch>
        </p:blipFill>
        <p:spPr bwMode="auto">
          <a:xfrm>
            <a:off x="304800" y="304800"/>
            <a:ext cx="622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Box 2"/>
          <p:cNvSpPr txBox="1">
            <a:spLocks noChangeArrowheads="1"/>
          </p:cNvSpPr>
          <p:nvPr/>
        </p:nvSpPr>
        <p:spPr bwMode="auto">
          <a:xfrm>
            <a:off x="5867400" y="228600"/>
            <a:ext cx="3962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CW Electron Gun is Critical Component</a:t>
            </a:r>
          </a:p>
          <a:p>
            <a:endParaRPr lang="en-US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Wisconsin SRF e-gun</a:t>
            </a: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933950" y="3810000"/>
          <a:ext cx="190500" cy="152400"/>
        </p:xfrm>
        <a:graphic>
          <a:graphicData uri="http://schemas.openxmlformats.org/presentationml/2006/ole">
            <p:oleObj spid="_x0000_s1038" name="Equation" r:id="rId4" imgW="190417" imgH="152334" progId="Equation.3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933950" y="3810000"/>
          <a:ext cx="190500" cy="152400"/>
        </p:xfrm>
        <a:graphic>
          <a:graphicData uri="http://schemas.openxmlformats.org/presentationml/2006/ole">
            <p:oleObj spid="_x0000_s1039" name="Equation" r:id="rId5" imgW="190417" imgH="152334" progId="Equation.3">
              <p:embed/>
            </p:oleObj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933950" y="3810000"/>
          <a:ext cx="190500" cy="152400"/>
        </p:xfrm>
        <a:graphic>
          <a:graphicData uri="http://schemas.openxmlformats.org/presentationml/2006/ole">
            <p:oleObj spid="_x0000_s1040" name="Equation" r:id="rId6" imgW="190417" imgH="152334" progId="Equation.3">
              <p:embed/>
            </p:oleObj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34000" y="1828800"/>
          <a:ext cx="1524000" cy="381000"/>
        </p:xfrm>
        <a:graphic>
          <a:graphicData uri="http://schemas.openxmlformats.org/presentationml/2006/ole">
            <p:oleObj spid="_x0000_s1041" name="Equation" r:id="rId7" imgW="190417" imgH="15233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8C4946-34C2-4477-8E2D-12FB42D2C1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482" name="Picture 3" descr="C:\Users\BISOGN~1\AppData\Local\Temp\Cavity at Sckiaky following final closure e-beam we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4257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105400" y="1447800"/>
            <a:ext cx="350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Preparations for final e-beam weld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914400" y="5181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Bake at JLab to prevent Q-disease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447800" y="228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Wisconsin SRF Electron Gun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1F08D-EB37-4D99-913C-9A895D55E0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1506" name="AutoShape 2" descr="mailbox://C%7C/Users/bisognano/AppData/Roaming/Thunderbird/Profiles/3stt151q.default/Mail/wiscmail.wisc.edu/Inbox?number=1136396019&amp;part=1.2&amp;type=image/png&amp;filename=cavity-dewar-tuner-solenoid%20for%20DOE%20poster%20-%20three%20quarter%20cross-section.png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AutoShape 4" descr="mailbox://C%7C/Users/bisognano/AppData/Roaming/Thunderbird/Profiles/3stt151q.default/Mail/wiscmail.wisc.edu/Inbox?number=1136396019&amp;part=1.2&amp;type=image/png&amp;filename=cavity-dewar-tuner-solenoid%20for%20DOE%20poster%20-%20three%20quarter%20cross-section.png"/>
          <p:cNvSpPr>
            <a:spLocks noChangeAspect="1" noChangeArrowheads="1"/>
          </p:cNvSpPr>
          <p:nvPr/>
        </p:nvSpPr>
        <p:spPr bwMode="auto">
          <a:xfrm>
            <a:off x="193675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08" name="Picture 5" descr="C:\Users\BISOGN~1\AppData\Local\Temp\cavity-dewar-tuner-solenoid for DOE poster - three quarter cross-section-1.png"/>
          <p:cNvPicPr>
            <a:picLocks noChangeAspect="1" noChangeArrowheads="1"/>
          </p:cNvPicPr>
          <p:nvPr/>
        </p:nvPicPr>
        <p:blipFill>
          <a:blip r:embed="rId2"/>
          <a:srcRect l="10463" t="13028" b="13635"/>
          <a:stretch>
            <a:fillRect/>
          </a:stretch>
        </p:blipFill>
        <p:spPr bwMode="auto">
          <a:xfrm>
            <a:off x="228600" y="1371600"/>
            <a:ext cx="426561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0" y="457200"/>
            <a:ext cx="1005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99"/>
                </a:solidFill>
              </a:rPr>
              <a:t>Cold Test of Cavity at Niowave Completed and Installation into He Vessel  Under Way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/>
          <a:srcRect l="19461" r="7466"/>
          <a:stretch>
            <a:fillRect/>
          </a:stretch>
        </p:blipFill>
        <p:spPr bwMode="auto">
          <a:xfrm>
            <a:off x="3886200" y="1676400"/>
            <a:ext cx="23622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/>
          </p:cNvPicPr>
          <p:nvPr/>
        </p:nvPicPr>
        <p:blipFill>
          <a:blip r:embed="rId4"/>
          <a:srcRect l="5168" t="8476" r="3464" b="13695"/>
          <a:stretch>
            <a:fillRect/>
          </a:stretch>
        </p:blipFill>
        <p:spPr bwMode="auto">
          <a:xfrm>
            <a:off x="511175" y="3798888"/>
            <a:ext cx="26384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173413"/>
            <a:ext cx="276225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/>
          <p:cNvPicPr>
            <a:picLocks noChangeAspect="1"/>
          </p:cNvPicPr>
          <p:nvPr/>
        </p:nvPicPr>
        <p:blipFill>
          <a:blip r:embed="rId6"/>
          <a:srcRect l="10829" t="31065" r="-244" b="7289"/>
          <a:stretch>
            <a:fillRect/>
          </a:stretch>
        </p:blipFill>
        <p:spPr bwMode="auto">
          <a:xfrm>
            <a:off x="3124200" y="3962400"/>
            <a:ext cx="342423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9220200" cy="1371600"/>
          </a:xfrm>
        </p:spPr>
        <p:txBody>
          <a:bodyPr/>
          <a:lstStyle/>
          <a:p>
            <a:r>
              <a:rPr lang="en-US" smtClean="0"/>
              <a:t>February 7 Acceptance Test Successful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4724400"/>
          </a:xfrm>
        </p:spPr>
        <p:txBody>
          <a:bodyPr/>
          <a:lstStyle/>
          <a:p>
            <a:r>
              <a:rPr lang="en-US" sz="2400" smtClean="0"/>
              <a:t>Cryogenic acceptance test at Niowave successfully completed</a:t>
            </a:r>
          </a:p>
          <a:p>
            <a:r>
              <a:rPr lang="en-US" sz="2400" smtClean="0"/>
              <a:t>Test results</a:t>
            </a:r>
          </a:p>
          <a:p>
            <a:pPr lvl="1"/>
            <a:r>
              <a:rPr lang="en-US" sz="2000" smtClean="0"/>
              <a:t>Low field Q</a:t>
            </a:r>
            <a:r>
              <a:rPr lang="en-US" sz="2000" baseline="-25000" smtClean="0"/>
              <a:t>0</a:t>
            </a:r>
            <a:r>
              <a:rPr lang="en-US" sz="2000" smtClean="0"/>
              <a:t> of 3 10</a:t>
            </a:r>
            <a:r>
              <a:rPr lang="en-US" sz="2000" baseline="30000" smtClean="0"/>
              <a:t>9</a:t>
            </a:r>
            <a:r>
              <a:rPr lang="en-US" sz="2000" smtClean="0"/>
              <a:t> , as predicted by modeling</a:t>
            </a:r>
            <a:endParaRPr lang="en-US" sz="2000" baseline="30000" smtClean="0"/>
          </a:p>
          <a:p>
            <a:pPr lvl="1"/>
            <a:r>
              <a:rPr lang="en-US" sz="2000" smtClean="0"/>
              <a:t>Gradients in 10 MV/m range obtained, limited by test configuration (limited RF power, test coupler, and pumping)</a:t>
            </a:r>
          </a:p>
          <a:p>
            <a:pPr lvl="1"/>
            <a:r>
              <a:rPr lang="en-US" sz="2000" smtClean="0"/>
              <a:t>The cavity showed initial multipactor and field emission but both continued to process throughout the test</a:t>
            </a:r>
          </a:p>
          <a:p>
            <a:pPr lvl="1"/>
            <a:r>
              <a:rPr lang="en-US" sz="2000" smtClean="0"/>
              <a:t>Field is expected to substantially improve with continued processing after final assembly at Wisconsin </a:t>
            </a:r>
          </a:p>
          <a:p>
            <a:r>
              <a:rPr lang="en-US" sz="2400" smtClean="0"/>
              <a:t>This test marks a major milestone in the SRF gun program, demonstrating both Q</a:t>
            </a:r>
            <a:r>
              <a:rPr lang="en-US" sz="2400" baseline="-25000" smtClean="0"/>
              <a:t>0</a:t>
            </a:r>
            <a:r>
              <a:rPr lang="en-US" sz="2400" smtClean="0"/>
              <a:t> and the potential for high gradients in the gun after final processing planned at 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EE029-B248-494D-9CFB-52EE62A13D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6AAF1-1B44-4658-9A3E-A6F840981889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Q</a:t>
            </a:r>
            <a:r>
              <a:rPr lang="en-US" baseline="-25000" smtClean="0">
                <a:cs typeface="Times New Roman" pitchFamily="18" charset="0"/>
              </a:rPr>
              <a:t>0</a:t>
            </a:r>
            <a:r>
              <a:rPr lang="en-US" smtClean="0">
                <a:cs typeface="Times New Roman" pitchFamily="18" charset="0"/>
              </a:rPr>
              <a:t> vs E</a:t>
            </a:r>
            <a:r>
              <a:rPr lang="en-US" baseline="-25000" smtClean="0">
                <a:cs typeface="Times New Roman" pitchFamily="18" charset="0"/>
              </a:rPr>
              <a:t>ACC</a:t>
            </a:r>
            <a:r>
              <a:rPr lang="en-US" smtClean="0">
                <a:cs typeface="Times New Roman" pitchFamily="18" charset="0"/>
              </a:rPr>
              <a:t> results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51460" y="1640840"/>
          <a:ext cx="9052560" cy="49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6789738" y="3368675"/>
            <a:ext cx="585787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59663" y="3022600"/>
            <a:ext cx="587375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208838" y="3281363"/>
            <a:ext cx="419100" cy="25876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13338" y="3971925"/>
            <a:ext cx="4860925" cy="1360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E338B"/>
            </a:solidFill>
          </a:ln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2700" dirty="0">
                <a:latin typeface="+mj-lt"/>
              </a:rPr>
              <a:t>Gap in the data here shows conditioning progress from one run to the next.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0638" y="1812925"/>
            <a:ext cx="2681287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E338B"/>
            </a:solidFill>
          </a:ln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2700" dirty="0">
                <a:latin typeface="+mj-lt"/>
              </a:rPr>
              <a:t>R/Q = 147 </a:t>
            </a:r>
            <a:r>
              <a:rPr lang="el-GR" sz="2700" dirty="0">
                <a:latin typeface="+mj-lt"/>
              </a:rPr>
              <a:t>Ω</a:t>
            </a:r>
            <a:endParaRPr lang="en-US" sz="2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534400" cy="1295400"/>
          </a:xfrm>
        </p:spPr>
        <p:txBody>
          <a:bodyPr/>
          <a:lstStyle/>
          <a:p>
            <a:r>
              <a:rPr lang="en-US" smtClean="0"/>
              <a:t>Frequency Map</a:t>
            </a:r>
            <a:br>
              <a:rPr lang="en-US" smtClean="0"/>
            </a:b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534400" cy="2362200"/>
          </a:xfrm>
        </p:spPr>
        <p:txBody>
          <a:bodyPr/>
          <a:lstStyle/>
          <a:p>
            <a:r>
              <a:rPr lang="en-US" sz="2400" smtClean="0"/>
              <a:t>Map which starts with a cold cavity at the correct frequency and moves back through the series of production steps producing an expected resonant frequency at each step</a:t>
            </a:r>
          </a:p>
          <a:p>
            <a:r>
              <a:rPr lang="en-US" sz="2400" smtClean="0"/>
              <a:t>Actual cavity frequency was 199.47 MHz due to sign error in permittivity change from air to vacuum; corrected after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44AE0-9616-45C5-B805-ECA8E2E925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 l="18239" t="12190" r="43513" b="24571"/>
          <a:stretch>
            <a:fillRect/>
          </a:stretch>
        </p:blipFill>
        <p:spPr bwMode="auto">
          <a:xfrm>
            <a:off x="696913" y="3352800"/>
            <a:ext cx="2143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143000" y="2971800"/>
            <a:ext cx="502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FEA to Evaluate Stress and Deformation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352800"/>
            <a:ext cx="19050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876800"/>
            <a:ext cx="2163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29200" y="3200400"/>
          <a:ext cx="4724400" cy="3902075"/>
        </p:xfrm>
        <a:graphic>
          <a:graphicData uri="http://schemas.openxmlformats.org/drawingml/2006/table">
            <a:tbl>
              <a:tblPr firstRow="1" firstCol="1" bandRow="1"/>
              <a:tblGrid>
                <a:gridCol w="1421840"/>
                <a:gridCol w="940360"/>
                <a:gridCol w="685800"/>
                <a:gridCol w="736496"/>
                <a:gridCol w="939903"/>
              </a:tblGrid>
              <a:tr h="3727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State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Freq, </a:t>
                      </a:r>
                      <a:endParaRPr lang="en-US" sz="12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MHz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 Freq, MHz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Volume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in^3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 volume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in^3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Nominal, 4 K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199.58953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6269.213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emove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1600 lb preload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tuner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199.65256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0.06303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6267.753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1.46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Warmed to 273 K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199.3704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0.28216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6294.653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26.9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Skin depth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temp at 200 MHz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199.3185945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0.05180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6295.853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Remove vacuum load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199.2485945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6300.243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4.39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Change in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permitivity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fvac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/fair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199.1947645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0.05383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6300.243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Undo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BCP etch 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199.3688075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0.174042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6282.793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-17.45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Final weld shrinkage, 0.7 mm</a:t>
                      </a:r>
                      <a:endParaRPr lang="en-US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199.280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0.088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6294.87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6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TABLE </a:t>
                      </a:r>
                      <a:r>
                        <a:rPr lang="en-US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Steps from cavity blank to final frequency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5717" marR="1571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18157</TotalTime>
  <Words>781</Words>
  <Application>Microsoft Office PowerPoint</Application>
  <PresentationFormat>Custom</PresentationFormat>
  <Paragraphs>171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Wingdings</vt:lpstr>
      <vt:lpstr>Symbol</vt:lpstr>
      <vt:lpstr>Calibri</vt:lpstr>
      <vt:lpstr>Default Design</vt:lpstr>
      <vt:lpstr>Equation</vt:lpstr>
      <vt:lpstr>THE WISCONSIN SUPERCONDUCTING RF ELECTRON  GUN  UPDATE  R.Legg (JLab); J. Bisognano, R. Bosch, D. Eisert, M. Fisher, M. Green, K. Jacobs, K. Kleman, J. Kulpin, G. Rogers (UW-Madison/SRC); J. Lawler, D. Yavuz (UW-Madison Physics); T. Miller (UIUC)     March 6, 2012  DOE  Award  # DE-SC0005264  </vt:lpstr>
      <vt:lpstr>Starting Point: Next Generation VUV/Soft X-ray Source</vt:lpstr>
      <vt:lpstr>Key Gun Parameters</vt:lpstr>
      <vt:lpstr>Slide 4</vt:lpstr>
      <vt:lpstr>Slide 5</vt:lpstr>
      <vt:lpstr>Slide 6</vt:lpstr>
      <vt:lpstr>February 7 Acceptance Test Successful</vt:lpstr>
      <vt:lpstr>Q0 vs EACC results</vt:lpstr>
      <vt:lpstr>Frequency Map </vt:lpstr>
      <vt:lpstr>High TC Solenoid</vt:lpstr>
      <vt:lpstr>RF Coupler, HPA and LLRF</vt:lpstr>
      <vt:lpstr>Slide 12</vt:lpstr>
      <vt:lpstr>Slide 13</vt:lpstr>
      <vt:lpstr>Current Scope </vt:lpstr>
      <vt:lpstr>Summary</vt:lpstr>
      <vt:lpstr>Coming Attractions</vt:lpstr>
    </vt:vector>
  </TitlesOfParts>
  <Company>Synchrotron Radiation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SRC User</dc:creator>
  <cp:lastModifiedBy>rlegg</cp:lastModifiedBy>
  <cp:revision>662</cp:revision>
  <cp:lastPrinted>2002-10-11T14:47:13Z</cp:lastPrinted>
  <dcterms:created xsi:type="dcterms:W3CDTF">1999-07-29T19:56:40Z</dcterms:created>
  <dcterms:modified xsi:type="dcterms:W3CDTF">2012-03-06T18:37:51Z</dcterms:modified>
</cp:coreProperties>
</file>