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31" r:id="rId3"/>
    <p:sldId id="393" r:id="rId4"/>
    <p:sldId id="394" r:id="rId5"/>
    <p:sldId id="398" r:id="rId6"/>
    <p:sldId id="399" r:id="rId7"/>
    <p:sldId id="402" r:id="rId8"/>
    <p:sldId id="405" r:id="rId9"/>
    <p:sldId id="403" r:id="rId10"/>
    <p:sldId id="408" r:id="rId11"/>
    <p:sldId id="409" r:id="rId12"/>
    <p:sldId id="406" r:id="rId13"/>
    <p:sldId id="422" r:id="rId14"/>
    <p:sldId id="400" r:id="rId15"/>
    <p:sldId id="401" r:id="rId16"/>
    <p:sldId id="423" r:id="rId17"/>
    <p:sldId id="395" r:id="rId18"/>
    <p:sldId id="424" r:id="rId19"/>
    <p:sldId id="428" r:id="rId20"/>
    <p:sldId id="425" r:id="rId21"/>
    <p:sldId id="426" r:id="rId22"/>
    <p:sldId id="429" r:id="rId23"/>
    <p:sldId id="430" r:id="rId24"/>
    <p:sldId id="396" r:id="rId25"/>
    <p:sldId id="410" r:id="rId26"/>
    <p:sldId id="413" r:id="rId27"/>
    <p:sldId id="397" r:id="rId28"/>
    <p:sldId id="411" r:id="rId29"/>
    <p:sldId id="412" r:id="rId30"/>
    <p:sldId id="432" r:id="rId31"/>
    <p:sldId id="433" r:id="rId32"/>
    <p:sldId id="434" r:id="rId33"/>
    <p:sldId id="417" r:id="rId34"/>
    <p:sldId id="419" r:id="rId35"/>
    <p:sldId id="420" r:id="rId36"/>
    <p:sldId id="421" r:id="rId37"/>
    <p:sldId id="436" r:id="rId38"/>
    <p:sldId id="435" r:id="rId39"/>
    <p:sldId id="437" r:id="rId40"/>
    <p:sldId id="373" r:id="rId41"/>
    <p:sldId id="371" r:id="rId42"/>
    <p:sldId id="351" r:id="rId43"/>
    <p:sldId id="386" r:id="rId44"/>
    <p:sldId id="390" r:id="rId45"/>
  </p:sldIdLst>
  <p:sldSz cx="9144000" cy="6858000" type="screen4x3"/>
  <p:notesSz cx="7099300" cy="102235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CC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8940" autoAdjust="0"/>
  </p:normalViewPr>
  <p:slideViewPr>
    <p:cSldViewPr>
      <p:cViewPr varScale="1">
        <p:scale>
          <a:sx n="109" d="100"/>
          <a:sy n="109" d="100"/>
        </p:scale>
        <p:origin x="-22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466" y="-84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964AE74-C860-46B6-865F-254CBF4EC394}" type="datetimeFigureOut">
              <a:rPr lang="ja-JP" altLang="en-US"/>
              <a:pPr>
                <a:defRPr/>
              </a:pPr>
              <a:t>2012/3/7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969C357-2405-468E-BBD8-3DC8C6E9D7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F81839C-A641-41F8-8AE4-43079D515233}" type="datetimeFigureOut">
              <a:rPr lang="ja-JP" altLang="en-US"/>
              <a:pPr>
                <a:defRPr/>
              </a:pPr>
              <a:t>2012/3/7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1" tIns="49491" rIns="98981" bIns="4949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8981" tIns="49491" rIns="98981" bIns="49491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6E7B32A-1403-4995-857F-82C8F1D254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I’m </a:t>
            </a:r>
            <a:r>
              <a:rPr lang="en-US" altLang="ja-JP" dirty="0" err="1" smtClean="0"/>
              <a:t>tsukasa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, in KEK, High energy accelerator research organization.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Today, I will be talking about</a:t>
            </a:r>
            <a:r>
              <a:rPr lang="en-US" altLang="ja-JP" baseline="0" dirty="0" smtClean="0"/>
              <a:t> Development of an Injector for the compact ERL.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8BD2F-AFB3-4416-A052-54468CCDEBB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order to achieve goal</a:t>
            </a:r>
            <a:r>
              <a:rPr kumimoji="1" lang="en-US" altLang="ja-JP" baseline="0" dirty="0" smtClean="0"/>
              <a:t> vacuum pressure, </a:t>
            </a:r>
            <a:r>
              <a:rPr kumimoji="1" lang="en-US" altLang="ja-JP" baseline="0" dirty="0" err="1" smtClean="0"/>
              <a:t>outgassing</a:t>
            </a:r>
            <a:r>
              <a:rPr kumimoji="1" lang="en-US" altLang="ja-JP" baseline="0" dirty="0" smtClean="0"/>
              <a:t> from the remaining components should be suppressed.</a:t>
            </a:r>
          </a:p>
          <a:p>
            <a:r>
              <a:rPr kumimoji="1" lang="en-US" altLang="ja-JP" baseline="0" dirty="0" smtClean="0"/>
              <a:t>Thus, this results shows that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electron beam specification in first</a:t>
            </a:r>
            <a:r>
              <a:rPr kumimoji="1" lang="en-US" altLang="ja-JP" baseline="0" dirty="0" smtClean="0"/>
              <a:t> beam operation.</a:t>
            </a:r>
          </a:p>
          <a:p>
            <a:r>
              <a:rPr kumimoji="1" lang="en-US" altLang="ja-JP" baseline="0" dirty="0" smtClean="0"/>
              <a:t>To achieve this specification, we decide laser specification</a:t>
            </a:r>
          </a:p>
          <a:p>
            <a:r>
              <a:rPr kumimoji="1" lang="en-US" altLang="ja-JP" dirty="0" smtClean="0"/>
              <a:t>Y. Honda is</a:t>
            </a:r>
            <a:r>
              <a:rPr kumimoji="1" lang="en-US" altLang="ja-JP" baseline="0" dirty="0" smtClean="0"/>
              <a:t> developing laser system. </a:t>
            </a:r>
          </a:p>
          <a:p>
            <a:r>
              <a:rPr kumimoji="1" lang="en-US" altLang="ja-JP" baseline="0" dirty="0" smtClean="0"/>
              <a:t>And he achieves </a:t>
            </a:r>
          </a:p>
          <a:p>
            <a:r>
              <a:rPr kumimoji="1" lang="en-US" altLang="ja-JP" baseline="0" dirty="0" smtClean="0"/>
              <a:t>These values are enough for first beam operation.</a:t>
            </a:r>
          </a:p>
          <a:p>
            <a:r>
              <a:rPr kumimoji="1" lang="en-US" altLang="ja-JP" baseline="0" dirty="0" smtClean="0"/>
              <a:t>Thus,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Prof.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sakanaka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takahashi</a:t>
            </a:r>
            <a:r>
              <a:rPr kumimoji="1" lang="en-US" altLang="ja-JP" baseline="0" dirty="0" smtClean="0"/>
              <a:t> made Cold model of bunching cavity to check</a:t>
            </a:r>
          </a:p>
          <a:p>
            <a:r>
              <a:rPr kumimoji="1" lang="en-US" altLang="ja-JP" baseline="0" dirty="0" smtClean="0"/>
              <a:t>These measurement results is fed back to design of actual cavity.</a:t>
            </a:r>
          </a:p>
          <a:p>
            <a:r>
              <a:rPr kumimoji="1" lang="en-US" altLang="ja-JP" baseline="0" dirty="0" smtClean="0"/>
              <a:t>The fabrication of actual cavity will be finished this autumn.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first part is the same layout as 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injector.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 will show you beam operation in Gun Test </a:t>
            </a:r>
            <a:r>
              <a:rPr kumimoji="1" lang="en-US" altLang="ja-JP" baseline="0" dirty="0" err="1" smtClean="0"/>
              <a:t>beamline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 example</a:t>
            </a:r>
            <a:r>
              <a:rPr kumimoji="1" lang="en-US" altLang="ja-JP" baseline="0" dirty="0" smtClean="0"/>
              <a:t> of beam operation, I will show you the results of the initial emittance measurement from thickness controlled </a:t>
            </a:r>
            <a:r>
              <a:rPr kumimoji="1" lang="en-US" altLang="ja-JP" baseline="0" dirty="0" err="1" smtClean="0"/>
              <a:t>GaAs</a:t>
            </a:r>
            <a:r>
              <a:rPr kumimoji="1" lang="en-US" altLang="ja-JP" baseline="0" dirty="0" smtClean="0"/>
              <a:t> cathode.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Electrons around surface were not </a:t>
            </a:r>
            <a:r>
              <a:rPr lang="en-US" altLang="ja-JP" sz="1200" dirty="0" err="1" smtClean="0"/>
              <a:t>thermalized</a:t>
            </a:r>
            <a:r>
              <a:rPr lang="en-US" altLang="ja-JP" sz="1200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On the other hand, the electron far from surface is extracted</a:t>
            </a:r>
            <a:r>
              <a:rPr kumimoji="1" lang="en-US" altLang="ja-JP" baseline="0" dirty="0" smtClean="0"/>
              <a:t> after </a:t>
            </a:r>
            <a:r>
              <a:rPr kumimoji="1" lang="en-US" altLang="ja-JP" baseline="0" dirty="0" err="1" smtClean="0"/>
              <a:t>thermalization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Therefore,</a:t>
            </a:r>
            <a:r>
              <a:rPr kumimoji="1" lang="en-US" altLang="ja-JP" baseline="0" dirty="0" smtClean="0"/>
              <a:t> the emittance is determined by the ratio of </a:t>
            </a:r>
            <a:r>
              <a:rPr kumimoji="1" lang="en-US" altLang="ja-JP" baseline="0" dirty="0" err="1" smtClean="0"/>
              <a:t>thermalized</a:t>
            </a:r>
            <a:r>
              <a:rPr kumimoji="1" lang="en-US" altLang="ja-JP" baseline="0" dirty="0" smtClean="0"/>
              <a:t> electron s to all electrons. </a:t>
            </a:r>
          </a:p>
          <a:p>
            <a:r>
              <a:rPr kumimoji="1" lang="en-US" altLang="ja-JP" baseline="0" dirty="0" smtClean="0"/>
              <a:t>And next, we are thinking effect of laser wave length.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Assuming that the </a:t>
            </a:r>
            <a:r>
              <a:rPr kumimoji="1" lang="en-US" altLang="ja-JP" dirty="0" err="1" smtClean="0"/>
              <a:t>Rms</a:t>
            </a:r>
            <a:r>
              <a:rPr kumimoji="1" lang="en-US" altLang="ja-JP" dirty="0" smtClean="0"/>
              <a:t> surface roughness 7 mm, the</a:t>
            </a:r>
            <a:r>
              <a:rPr kumimoji="1" lang="en-US" altLang="ja-JP" baseline="0" dirty="0" smtClean="0"/>
              <a:t> increase in MTE is estimated to be about 20 </a:t>
            </a:r>
            <a:r>
              <a:rPr kumimoji="1" lang="en-US" altLang="ja-JP" baseline="0" dirty="0" err="1" smtClean="0"/>
              <a:t>meV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results may explain our measurement results. 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I will show you 2 slides.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ERL collaboration team in Japan.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mtClean="0"/>
              <a:t>In the injector, we have to treat these effects.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Space charge effect, solenoid focusing, RF kick, higher order dispersion, CSR and response time of photo cathode.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Because these effects combine in the ERL injector, optimization of beamline parameters is required to obtain high quality beam.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To study beam dynamics in the injector, we use macro patciel tracking simulation with space charge effect.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6791A-3D3B-4C18-9A07-CB007B36D3B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These is outline of my talk.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Firstly, I will show you status</a:t>
            </a:r>
            <a:r>
              <a:rPr lang="en-US" altLang="ja-JP" baseline="0" dirty="0" smtClean="0"/>
              <a:t> of R&amp;D of </a:t>
            </a:r>
            <a:r>
              <a:rPr lang="en-US" altLang="ja-JP" baseline="0" dirty="0" err="1" smtClean="0"/>
              <a:t>cERL</a:t>
            </a:r>
            <a:r>
              <a:rPr lang="en-US" altLang="ja-JP" baseline="0" dirty="0" smtClean="0"/>
              <a:t> injector.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After that, </a:t>
            </a:r>
            <a:r>
              <a:rPr lang="en-US" altLang="ja-JP" dirty="0" smtClean="0"/>
              <a:t>I will show beam</a:t>
            </a:r>
            <a:r>
              <a:rPr lang="en-US" altLang="ja-JP" baseline="0" dirty="0" smtClean="0"/>
              <a:t> operation in Gun Test Beam line.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Then, I</a:t>
            </a:r>
            <a:r>
              <a:rPr lang="en-US" altLang="ja-JP" baseline="0" dirty="0" smtClean="0"/>
              <a:t> will be talking about </a:t>
            </a:r>
            <a:r>
              <a:rPr lang="en-US" altLang="ja-JP" dirty="0" smtClean="0"/>
              <a:t>Construction</a:t>
            </a:r>
            <a:r>
              <a:rPr lang="en-US" altLang="ja-JP" baseline="0" dirty="0" smtClean="0"/>
              <a:t> schedule of </a:t>
            </a:r>
            <a:r>
              <a:rPr lang="en-US" altLang="ja-JP" baseline="0" dirty="0" err="1" smtClean="0"/>
              <a:t>cERL</a:t>
            </a:r>
            <a:r>
              <a:rPr lang="en-US" altLang="ja-JP" baseline="0" dirty="0" smtClean="0"/>
              <a:t> injector.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Finally, I summarize my talk.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compact ERL is constructing in ERL development</a:t>
            </a:r>
            <a:r>
              <a:rPr kumimoji="1" lang="en-US" altLang="ja-JP" baseline="0" dirty="0" smtClean="0"/>
              <a:t> building in KEK, </a:t>
            </a:r>
            <a:r>
              <a:rPr kumimoji="1" lang="en-US" altLang="ja-JP" baseline="0" dirty="0" err="1" smtClean="0"/>
              <a:t>tsukuba</a:t>
            </a:r>
            <a:r>
              <a:rPr kumimoji="1" lang="en-US" altLang="ja-JP" baseline="0" dirty="0" smtClean="0"/>
              <a:t> campus.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ERL</a:t>
            </a:r>
            <a:r>
              <a:rPr kumimoji="1" lang="en-US" altLang="ja-JP" baseline="0" dirty="0" smtClean="0"/>
              <a:t> injector </a:t>
            </a:r>
            <a:r>
              <a:rPr kumimoji="1" lang="ja-JP" altLang="en-US" baseline="0" dirty="0" smtClean="0"/>
              <a:t>の目的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ERL injector </a:t>
            </a:r>
            <a:r>
              <a:rPr kumimoji="1" lang="ja-JP" altLang="en-US" dirty="0" smtClean="0"/>
              <a:t>の構成</a:t>
            </a:r>
            <a:endParaRPr kumimoji="1" lang="en-US" altLang="ja-JP" dirty="0" smtClean="0"/>
          </a:p>
          <a:p>
            <a:r>
              <a:rPr kumimoji="1" lang="en-US" altLang="ja-JP" dirty="0" smtClean="0"/>
              <a:t>After</a:t>
            </a:r>
            <a:r>
              <a:rPr kumimoji="1" lang="en-US" altLang="ja-JP" baseline="0" dirty="0" smtClean="0"/>
              <a:t> merger section, we connect to diagnostic </a:t>
            </a:r>
            <a:r>
              <a:rPr kumimoji="1" lang="en-US" altLang="ja-JP" baseline="0" dirty="0" err="1" smtClean="0"/>
              <a:t>beamline</a:t>
            </a:r>
            <a:r>
              <a:rPr kumimoji="1" lang="en-US" altLang="ja-JP" baseline="0" dirty="0" smtClean="0"/>
              <a:t> to measure emittance and temporal profile of beam.</a:t>
            </a:r>
          </a:p>
          <a:p>
            <a:r>
              <a:rPr kumimoji="1" lang="en-US" altLang="ja-JP" baseline="0" dirty="0" smtClean="0"/>
              <a:t>AR </a:t>
            </a:r>
            <a:r>
              <a:rPr kumimoji="1" lang="ja-JP" altLang="en-US" baseline="0" dirty="0" smtClean="0"/>
              <a:t>南棟での</a:t>
            </a:r>
            <a:r>
              <a:rPr kumimoji="1" lang="en-US" altLang="ja-JP" baseline="0" dirty="0" smtClean="0"/>
              <a:t>R&amp;D items.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this hall, we have two guns, NPES3 200 kV gun connected to gun test beam line, and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500 kV DC gun system.</a:t>
            </a:r>
          </a:p>
          <a:p>
            <a:r>
              <a:rPr kumimoji="1" lang="en-US" altLang="ja-JP" baseline="0" dirty="0" smtClean="0"/>
              <a:t>Now we are constructing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500 kV gun system in this area.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JAEA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gun achieve 500 kV operation and beam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generatin</a:t>
            </a:r>
            <a:r>
              <a:rPr kumimoji="1" lang="en-US" altLang="ja-JP" baseline="0" dirty="0" smtClean="0"/>
              <a:t> at 300 kV.</a:t>
            </a:r>
          </a:p>
          <a:p>
            <a:r>
              <a:rPr kumimoji="1" lang="en-US" altLang="ja-JP" baseline="0" dirty="0" smtClean="0"/>
              <a:t>We schedule installation of this gun by Oct. 2012 to </a:t>
            </a:r>
            <a:r>
              <a:rPr kumimoji="1" lang="en-US" altLang="ja-JP" baseline="0" dirty="0" err="1" smtClean="0"/>
              <a:t>cERL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beamline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For KEK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gun,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High</a:t>
            </a:r>
            <a:r>
              <a:rPr kumimoji="1" lang="en-US" altLang="ja-JP" baseline="0" dirty="0" smtClean="0"/>
              <a:t> voltage insulator have inner diameter of 360 mm and segmented structure.</a:t>
            </a:r>
          </a:p>
          <a:p>
            <a:r>
              <a:rPr kumimoji="1" lang="en-US" altLang="ja-JP" baseline="0" dirty="0" smtClean="0"/>
              <a:t>We employed Low out gassing material.</a:t>
            </a:r>
          </a:p>
          <a:p>
            <a:r>
              <a:rPr kumimoji="1" lang="en-US" altLang="ja-JP" baseline="0" dirty="0" smtClean="0"/>
              <a:t>Main vacuum pump system is </a:t>
            </a:r>
            <a:r>
              <a:rPr kumimoji="1" lang="en-US" altLang="ja-JP" baseline="0" dirty="0" err="1" smtClean="0"/>
              <a:t>bakable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cryopump</a:t>
            </a:r>
            <a:r>
              <a:rPr kumimoji="1" lang="en-US" altLang="ja-JP" baseline="0" dirty="0" smtClean="0"/>
              <a:t> and NEG pump.</a:t>
            </a:r>
          </a:p>
          <a:p>
            <a:r>
              <a:rPr kumimoji="1" lang="en-US" altLang="ja-JP" baseline="0" dirty="0" smtClean="0"/>
              <a:t>In the next slide, I will show you </a:t>
            </a:r>
            <a:r>
              <a:rPr kumimoji="1" lang="en-US" altLang="ja-JP" baseline="0" dirty="0" err="1" smtClean="0"/>
              <a:t>outgassing</a:t>
            </a:r>
            <a:r>
              <a:rPr kumimoji="1" lang="en-US" altLang="ja-JP" baseline="0" dirty="0" smtClean="0"/>
              <a:t> rate measurements of this system.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picture shows that the assembled dc gun system</a:t>
            </a:r>
            <a:r>
              <a:rPr kumimoji="1" lang="en-US" altLang="ja-JP" baseline="0" dirty="0" smtClean="0"/>
              <a:t> to measure the </a:t>
            </a:r>
            <a:r>
              <a:rPr kumimoji="1" lang="en-US" altLang="ja-JP" baseline="0" dirty="0" err="1" smtClean="0"/>
              <a:t>outgassing</a:t>
            </a:r>
            <a:r>
              <a:rPr kumimoji="1" lang="en-US" altLang="ja-JP" baseline="0" dirty="0" smtClean="0"/>
              <a:t> rate.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25 February, 2009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PF-ISAC Light Source Subcommittee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854C-0027-48F7-A06F-41907D6CF99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E9CE-385A-450A-869F-65DAEFD168F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FD9-E2A3-40B2-93D6-D7F83C65E99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446D-DA47-4FC7-B3E2-7B1CDD6A309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83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2491581" y="6591697"/>
            <a:ext cx="1648371" cy="293687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/>
              <a:t>Tsukasa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283968" y="6597352"/>
            <a:ext cx="3096344" cy="288032"/>
          </a:xfrm>
        </p:spPr>
        <p:txBody>
          <a:bodyPr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452319" y="6599634"/>
            <a:ext cx="762993" cy="285750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ED51B-F4B1-408E-9118-5A19A76712B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6429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Tsukasa </a:t>
            </a:r>
            <a:r>
              <a:rPr lang="en-US" altLang="ja-JP" err="1"/>
              <a:t>Miyajima</a:t>
            </a: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00563" y="6429375"/>
            <a:ext cx="2714625" cy="365125"/>
          </a:xfrm>
        </p:spPr>
        <p:txBody>
          <a:bodyPr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FLS2010, March 1-5, 2010, </a:t>
            </a:r>
          </a:p>
          <a:p>
            <a:pPr>
              <a:defRPr/>
            </a:pPr>
            <a:r>
              <a:rPr lang="en-US" altLang="ja-JP"/>
              <a:t>SLAC National Accelerator Laboratory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3707CF-0D52-427A-BDDD-DC4391AFE76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FD3D-A581-4294-B4A4-C4C8D8BE4A2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96E3-8DFA-4152-AD96-6A9F09ED458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9D50-42C1-4039-8CE0-EF727D8E24E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BDAF-FD50-4619-89DF-10D5057B559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DE76-020B-44C4-85AC-A1EDD23DF8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972-29A5-4708-A723-71B5845EC31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2771800" y="6591697"/>
            <a:ext cx="1576363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 smtClean="0"/>
              <a:t>Tsukasa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 et.al.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500563" y="6591697"/>
            <a:ext cx="2714625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/>
              <a:t>PF-ISAC Light Source Subcommittee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286625" y="6599634"/>
            <a:ext cx="92868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85C25A-6A64-4966-9FD0-D1031864F9A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357188" y="461268"/>
            <a:ext cx="8572500" cy="807492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Development of an Injector for the compact ERL</a:t>
            </a:r>
            <a:endParaRPr lang="ja-JP" altLang="en-US" sz="3200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560840" cy="459310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Wednesday, March 7th, 2012</a:t>
            </a:r>
            <a:br>
              <a:rPr lang="en-US" altLang="ja-JP" dirty="0" smtClean="0"/>
            </a:br>
            <a:r>
              <a:rPr lang="en-US" altLang="ja-JP" dirty="0" smtClean="0"/>
              <a:t>Thomas Jefferson National Accelerator Facility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r>
              <a:rPr lang="en-US" altLang="ja-JP" u="sng" dirty="0" smtClean="0"/>
              <a:t>Tsukasa Miyajima</a:t>
            </a:r>
            <a:r>
              <a:rPr lang="en-US" altLang="ja-JP" u="sng" baseline="30000" dirty="0" smtClean="0"/>
              <a:t> </a:t>
            </a:r>
            <a:r>
              <a:rPr lang="en-US" altLang="ja-JP" baseline="30000" dirty="0" smtClean="0"/>
              <a:t>A</a:t>
            </a:r>
            <a:r>
              <a:rPr lang="en-US" altLang="ja-JP" dirty="0" smtClean="0"/>
              <a:t>, Yosuke Honda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Masahiro Yamamoto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Takashi Uchiyama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Kotaro Satoh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Shunya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Matsuba</a:t>
            </a:r>
            <a:r>
              <a:rPr lang="en-US" altLang="ja-JP" baseline="30000" dirty="0" smtClean="0"/>
              <a:t> B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Xiuguang</a:t>
            </a:r>
            <a:r>
              <a:rPr lang="en-US" altLang="ja-JP" dirty="0" smtClean="0"/>
              <a:t> Jin</a:t>
            </a:r>
            <a:r>
              <a:rPr lang="en-US" altLang="ja-JP" baseline="30000" dirty="0" smtClean="0"/>
              <a:t> C</a:t>
            </a:r>
            <a:r>
              <a:rPr lang="en-US" altLang="ja-JP" dirty="0" smtClean="0"/>
              <a:t>, Makoto </a:t>
            </a:r>
            <a:r>
              <a:rPr lang="en-US" altLang="ja-JP" dirty="0" err="1" smtClean="0"/>
              <a:t>Kuwahara</a:t>
            </a:r>
            <a:r>
              <a:rPr lang="en-US" altLang="ja-JP" baseline="30000" dirty="0" smtClean="0"/>
              <a:t> C</a:t>
            </a:r>
            <a:r>
              <a:rPr lang="en-US" altLang="ja-JP" dirty="0" smtClean="0"/>
              <a:t>, Yoshikazu Takeda</a:t>
            </a:r>
            <a:r>
              <a:rPr lang="en-US" altLang="ja-JP" baseline="30000" dirty="0" smtClean="0"/>
              <a:t> C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Tohru</a:t>
            </a:r>
            <a:r>
              <a:rPr lang="en-US" altLang="ja-JP" dirty="0" smtClean="0"/>
              <a:t> Honda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Yasunori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Tanimoto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Makoto </a:t>
            </a:r>
            <a:r>
              <a:rPr lang="en-US" altLang="ja-JP" dirty="0" err="1" smtClean="0"/>
              <a:t>Tobiyama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Takashi </a:t>
            </a:r>
            <a:r>
              <a:rPr lang="en-US" altLang="ja-JP" dirty="0" err="1" smtClean="0"/>
              <a:t>Obina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Ryota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Takai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Shogo </a:t>
            </a:r>
            <a:r>
              <a:rPr lang="en-US" altLang="ja-JP" dirty="0" err="1" smtClean="0"/>
              <a:t>Sakanaka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Takeshi Takahashi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Hiroshi Sakai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Kensei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Umemori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Norio Nakamura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Miho Shimada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Kentaro</a:t>
            </a:r>
            <a:r>
              <a:rPr lang="en-US" altLang="ja-JP" dirty="0" smtClean="0"/>
              <a:t> Harada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Toshiyuki Ozaki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Akira Ueda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Shinya </a:t>
            </a:r>
            <a:r>
              <a:rPr lang="en-US" altLang="ja-JP" dirty="0" err="1" smtClean="0"/>
              <a:t>Nagahashi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Yukinori Kobayashi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Nobuyuki </a:t>
            </a:r>
            <a:r>
              <a:rPr lang="en-US" altLang="ja-JP" dirty="0" err="1" smtClean="0"/>
              <a:t>Nishimori</a:t>
            </a:r>
            <a:r>
              <a:rPr lang="en-US" altLang="ja-JP" baseline="30000" dirty="0" smtClean="0"/>
              <a:t> D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Ryoji</a:t>
            </a:r>
            <a:r>
              <a:rPr lang="en-US" altLang="ja-JP" dirty="0" smtClean="0"/>
              <a:t> Nagai</a:t>
            </a:r>
            <a:r>
              <a:rPr lang="en-US" altLang="ja-JP" baseline="30000" dirty="0" smtClean="0"/>
              <a:t> D</a:t>
            </a:r>
            <a:r>
              <a:rPr lang="en-US" altLang="ja-JP" dirty="0" smtClean="0"/>
              <a:t>, Ryoichi </a:t>
            </a:r>
            <a:r>
              <a:rPr lang="en-US" altLang="ja-JP" dirty="0" err="1" smtClean="0"/>
              <a:t>Hajima</a:t>
            </a:r>
            <a:r>
              <a:rPr lang="en-US" altLang="ja-JP" baseline="30000" dirty="0" smtClean="0"/>
              <a:t> D</a:t>
            </a:r>
            <a:r>
              <a:rPr lang="en-US" altLang="ja-JP" dirty="0" smtClean="0"/>
              <a:t> and Hwang </a:t>
            </a:r>
            <a:r>
              <a:rPr lang="en-US" altLang="ja-JP" dirty="0" err="1" smtClean="0"/>
              <a:t>Ji-Gwang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E</a:t>
            </a:r>
            <a:endParaRPr lang="en-US" altLang="ja-JP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baseline="30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aseline="30000" dirty="0" smtClean="0"/>
              <a:t>A</a:t>
            </a:r>
            <a:r>
              <a:rPr lang="en-US" altLang="ja-JP" dirty="0" smtClean="0"/>
              <a:t> KEK, High Energy Accelerator Research Organization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aseline="30000" dirty="0" smtClean="0"/>
              <a:t>B </a:t>
            </a:r>
            <a:r>
              <a:rPr lang="en-US" altLang="ja-JP" dirty="0" smtClean="0"/>
              <a:t>Hiroshima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aseline="30000" dirty="0" smtClean="0"/>
              <a:t>C  </a:t>
            </a:r>
            <a:r>
              <a:rPr lang="en-US" altLang="ja-JP" dirty="0" smtClean="0"/>
              <a:t>Nagoya University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aseline="30000" dirty="0" smtClean="0"/>
              <a:t>D</a:t>
            </a:r>
            <a:r>
              <a:rPr lang="en-US" altLang="ja-JP" dirty="0" smtClean="0"/>
              <a:t> JAEA, Japan Atomic Energy Agency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aseline="30000" dirty="0" smtClean="0"/>
              <a:t>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Kyungpook</a:t>
            </a:r>
            <a:r>
              <a:rPr lang="en-US" altLang="ja-JP" dirty="0" smtClean="0"/>
              <a:t> National University</a:t>
            </a:r>
          </a:p>
        </p:txBody>
      </p:sp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285750" y="142875"/>
            <a:ext cx="4747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ICFA Workshop on Future Light Sources, FLS2012</a:t>
            </a:r>
            <a:endParaRPr lang="ja-JP" altLang="en-US" dirty="0">
              <a:latin typeface="Calibri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5877272"/>
            <a:ext cx="3596167" cy="6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Total </a:t>
            </a:r>
            <a:r>
              <a:rPr lang="en-US" altLang="ja-JP" dirty="0" err="1" smtClean="0"/>
              <a:t>outgassing</a:t>
            </a:r>
            <a:r>
              <a:rPr lang="en-US" altLang="ja-JP" dirty="0" smtClean="0"/>
              <a:t> rate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lang="en-US" altLang="ja-JP" dirty="0" smtClean="0"/>
              <a:t>Assembled dc gun system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7" name="Picture 2" descr="D:\user\photo\20110518\P1000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14616" y="1746226"/>
            <a:ext cx="4395788" cy="329684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4711635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95536" y="5733256"/>
            <a:ext cx="85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Spinning rotor gauge (SRG) was employed to suppress outgassing from the gauge.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Estimation of total </a:t>
            </a:r>
            <a:r>
              <a:rPr lang="en-US" altLang="ja-JP" dirty="0" err="1" smtClean="0"/>
              <a:t>outgassing</a:t>
            </a:r>
            <a:r>
              <a:rPr lang="en-US" altLang="ja-JP" dirty="0" smtClean="0"/>
              <a:t> rate from all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  <p:graphicFrame>
        <p:nvGraphicFramePr>
          <p:cNvPr id="8" name="Group 70"/>
          <p:cNvGraphicFramePr>
            <a:graphicFrameLocks noGrp="1"/>
          </p:cNvGraphicFramePr>
          <p:nvPr/>
        </p:nvGraphicFramePr>
        <p:xfrm>
          <a:off x="755576" y="1052736"/>
          <a:ext cx="7560841" cy="2283347"/>
        </p:xfrm>
        <a:graphic>
          <a:graphicData uri="http://schemas.openxmlformats.org/drawingml/2006/table">
            <a:tbl>
              <a:tblPr/>
              <a:tblGrid>
                <a:gridCol w="2331848"/>
                <a:gridCol w="1413241"/>
                <a:gridCol w="1907876"/>
                <a:gridCol w="1907876"/>
              </a:tblGrid>
              <a:tr h="6449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  <a:cs typeface="Times New Roman" pitchFamily="18" charset="0"/>
                        </a:rPr>
                        <a:t>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  <a:cs typeface="Times New Roman" pitchFamily="18" charset="0"/>
                        </a:rPr>
                        <a:t>Installed components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明朝" charset="-128"/>
                        <a:cs typeface="Times New Roman" pitchFamily="18" charset="0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Surface area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[m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Total outgassing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Q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[Pa</a:t>
                      </a:r>
                      <a:r>
                        <a:rPr kumimoji="1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・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/s] (</a:t>
                      </a:r>
                      <a:r>
                        <a:rPr kumimoji="1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IGs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Total outgassing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Q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[Pa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・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/s] (</a:t>
                      </a:r>
                      <a:r>
                        <a:rPr kumimoji="1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SRG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4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Gun chamber body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2.4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2.7x10</a:t>
                      </a:r>
                      <a:r>
                        <a:rPr kumimoji="1" lang="en-US" altLang="ja-JP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-10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1.1x10</a:t>
                      </a:r>
                      <a:r>
                        <a:rPr kumimoji="1" lang="en-US" altLang="ja-JP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(w/o viewports)</a:t>
                      </a:r>
                      <a:endParaRPr kumimoji="1" lang="en-US" altLang="ja-JP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8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Ceramic insulator tubes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1.6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1.1x10</a:t>
                      </a:r>
                      <a:r>
                        <a:rPr kumimoji="1" lang="en-US" altLang="ja-JP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-9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Guard ring electrodes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2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6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Gate valves &amp;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View ports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~0.3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明朝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5736" y="764704"/>
            <a:ext cx="6381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(The values of the total outgassing rate are </a:t>
            </a:r>
            <a:r>
              <a:rPr lang="en-US" altLang="ja-JP" sz="1600" dirty="0" smtClean="0"/>
              <a:t>equivalent</a:t>
            </a:r>
            <a:r>
              <a:rPr kumimoji="1" lang="en-US" altLang="ja-JP" sz="1600" dirty="0" smtClean="0"/>
              <a:t> for hydrogen.)</a:t>
            </a:r>
            <a:endParaRPr kumimoji="1" lang="ja-JP" altLang="en-US" sz="1600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4149080"/>
            <a:ext cx="8590728" cy="2088232"/>
          </a:xfrm>
        </p:spPr>
        <p:txBody>
          <a:bodyPr/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The total outgassing rate of the dc gun with main components was suppressed to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~1x10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[Pa m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/s].</a:t>
            </a:r>
          </a:p>
          <a:p>
            <a:pPr lvl="1"/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from the remaining components should be suppressed.</a:t>
            </a:r>
          </a:p>
          <a:p>
            <a:pPr lvl="1">
              <a:buNone/>
            </a:pP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The possibility of generating extreme high vacuum of 1x10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Pa in the actual dc gun is still remained !</a:t>
            </a:r>
          </a:p>
        </p:txBody>
      </p:sp>
      <p:sp>
        <p:nvSpPr>
          <p:cNvPr id="12" name="下矢印 11"/>
          <p:cNvSpPr/>
          <p:nvPr/>
        </p:nvSpPr>
        <p:spPr>
          <a:xfrm>
            <a:off x="6948264" y="3501008"/>
            <a:ext cx="576064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System: for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first beam operation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u="sng" dirty="0" smtClean="0"/>
              <a:t>Electron beam specification (first beam operation of </a:t>
            </a:r>
            <a:r>
              <a:rPr lang="en-US" altLang="ja-JP" sz="1800" u="sng" dirty="0" err="1" smtClean="0"/>
              <a:t>cERL</a:t>
            </a:r>
            <a:r>
              <a:rPr lang="en-US" altLang="ja-JP" sz="1800" u="sng" dirty="0" smtClean="0"/>
              <a:t>)</a:t>
            </a:r>
          </a:p>
          <a:p>
            <a:pPr lvl="1"/>
            <a:r>
              <a:rPr lang="en-US" altLang="ja-JP" sz="1800" dirty="0" smtClean="0"/>
              <a:t>Repetition rate: 1.3GHz</a:t>
            </a:r>
          </a:p>
          <a:p>
            <a:pPr lvl="1"/>
            <a:r>
              <a:rPr lang="en-US" altLang="ja-JP" sz="1800" dirty="0" smtClean="0"/>
              <a:t>Average current: 10mA(7pC/bunch)</a:t>
            </a:r>
          </a:p>
          <a:p>
            <a:pPr lvl="1"/>
            <a:r>
              <a:rPr lang="en-US" altLang="ja-JP" sz="1800" dirty="0" smtClean="0"/>
              <a:t>Normalized emittance: 1μm(at return loop) or lower</a:t>
            </a:r>
          </a:p>
          <a:p>
            <a:pPr lvl="1"/>
            <a:r>
              <a:rPr lang="en-US" altLang="ja-JP" sz="1800" dirty="0" smtClean="0"/>
              <a:t>Pulse duration: 30ps(at gun exit, this will be compressed after acceleration)</a:t>
            </a:r>
          </a:p>
          <a:p>
            <a:endParaRPr lang="en-US" altLang="ja-JP" sz="1800" dirty="0" smtClean="0"/>
          </a:p>
          <a:p>
            <a:r>
              <a:rPr lang="en-US" altLang="ja-JP" sz="1800" u="sng" dirty="0" smtClean="0"/>
              <a:t>Laser specification</a:t>
            </a:r>
          </a:p>
          <a:p>
            <a:pPr lvl="1"/>
            <a:r>
              <a:rPr lang="en-US" altLang="ja-JP" sz="1800" dirty="0" smtClean="0"/>
              <a:t>Wavelength: 532nm (shorter than 700nm)</a:t>
            </a:r>
          </a:p>
          <a:p>
            <a:pPr lvl="1"/>
            <a:r>
              <a:rPr lang="en-US" altLang="ja-JP" sz="1800" dirty="0" smtClean="0"/>
              <a:t>Average power: 2.3W(2nJ/pulse)(on cathode)</a:t>
            </a:r>
            <a:endParaRPr lang="ja-JP" altLang="en-US" sz="1800" dirty="0" smtClean="0"/>
          </a:p>
          <a:p>
            <a:pPr lvl="2"/>
            <a:r>
              <a:rPr lang="en-US" altLang="ja-JP" sz="1800" dirty="0" smtClean="0"/>
              <a:t>(at laser room: 5W(green), </a:t>
            </a:r>
            <a:r>
              <a:rPr lang="en-US" altLang="ja-JP" sz="1800" dirty="0" smtClean="0">
                <a:solidFill>
                  <a:srgbClr val="FF0000"/>
                </a:solidFill>
              </a:rPr>
              <a:t>25W(IR)</a:t>
            </a:r>
            <a:r>
              <a:rPr lang="en-US" altLang="ja-JP" sz="1800" dirty="0" smtClean="0"/>
              <a:t>)</a:t>
            </a:r>
          </a:p>
          <a:p>
            <a:pPr lvl="1"/>
            <a:r>
              <a:rPr lang="en-US" altLang="ja-JP" sz="1800" dirty="0" smtClean="0"/>
              <a:t>Pulse duration: stacking 8 pulses of 8ps pulse</a:t>
            </a:r>
          </a:p>
          <a:p>
            <a:endParaRPr lang="en-US" altLang="ja-JP" sz="2200" dirty="0" smtClean="0"/>
          </a:p>
          <a:p>
            <a:r>
              <a:rPr lang="en-US" altLang="ja-JP" sz="2000" u="sng" dirty="0" smtClean="0"/>
              <a:t>Achievements</a:t>
            </a:r>
          </a:p>
          <a:p>
            <a:pPr lvl="1"/>
            <a:r>
              <a:rPr lang="en-US" altLang="ja-JP" sz="2000" dirty="0" smtClean="0"/>
              <a:t>CW 1064nm, 36W output</a:t>
            </a:r>
          </a:p>
          <a:p>
            <a:pPr lvl="1"/>
            <a:r>
              <a:rPr lang="en-US" altLang="ja-JP" sz="2000" dirty="0" smtClean="0"/>
              <a:t>pulse 178.5MHz, 1064nm, 5W (peak power equivalent with 35W,1300MHz)</a:t>
            </a:r>
          </a:p>
          <a:p>
            <a:pPr lvl="1"/>
            <a:r>
              <a:rPr lang="en-US" altLang="ja-JP" sz="2000" dirty="0" smtClean="0"/>
              <a:t>SH generation</a:t>
            </a:r>
          </a:p>
          <a:p>
            <a:r>
              <a:rPr lang="en-US" altLang="ja-JP" sz="2000" dirty="0" smtClean="0"/>
              <a:t>Development </a:t>
            </a:r>
            <a:r>
              <a:rPr lang="en-US" altLang="ja-JP" sz="2000" dirty="0" smtClean="0">
                <a:solidFill>
                  <a:srgbClr val="FF0000"/>
                </a:solidFill>
              </a:rPr>
              <a:t>for first preparation </a:t>
            </a:r>
            <a:r>
              <a:rPr lang="en-US" altLang="ja-JP" sz="2000" dirty="0" smtClean="0"/>
              <a:t>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is done.</a:t>
            </a:r>
            <a:endParaRPr lang="en-US" altLang="ja-JP" sz="22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1303" y="630932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816424" cy="2544283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Bunching cavity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864096"/>
          </a:xfrm>
        </p:spPr>
        <p:txBody>
          <a:bodyPr/>
          <a:lstStyle/>
          <a:p>
            <a:r>
              <a:rPr lang="en-US" altLang="ja-JP" sz="2000" dirty="0" smtClean="0"/>
              <a:t>A 1.3 GHz bunching cavity and a input coupler: now fabricating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Cold model: t</a:t>
            </a:r>
            <a:r>
              <a:rPr kumimoji="1" lang="en-US" altLang="ja-JP" sz="2000" dirty="0" smtClean="0"/>
              <a:t>o check frequency and external Q of input coupler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57347" name="Picture 3" descr="モデル空洞測定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179225" cy="46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9512" y="60212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Cold model of bunching cavity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(Aluminum) with input coupler</a:t>
            </a:r>
            <a:endParaRPr kumimoji="1" lang="ja-JP" altLang="en-US" sz="1600" dirty="0"/>
          </a:p>
        </p:txBody>
      </p:sp>
      <p:pic>
        <p:nvPicPr>
          <p:cNvPr id="57348" name="Picture 4" descr="Fig2_モデル空洞組立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4176464" cy="26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851920" y="3882534"/>
            <a:ext cx="5145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Measurement results of cold model with model coupler</a:t>
            </a:r>
            <a:endParaRPr kumimoji="1" lang="ja-JP" altLang="en-US" sz="1600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3779912" y="4221088"/>
          <a:ext cx="5184576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2448272"/>
              </a:tblGrid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parameter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frequency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err="1" smtClean="0"/>
                        <a:t>f</a:t>
                      </a:r>
                      <a:r>
                        <a:rPr lang="en-US" altLang="ja-JP" sz="1600" kern="100" baseline="-25000" dirty="0" err="1" smtClean="0"/>
                        <a:t>a</a:t>
                      </a:r>
                      <a:r>
                        <a:rPr lang="en-US" altLang="ja-JP" sz="1600" kern="100" dirty="0" smtClean="0"/>
                        <a:t> = 1297.9292 MHz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Coupling of </a:t>
                      </a:r>
                      <a:r>
                        <a:rPr kumimoji="1" lang="en-US" altLang="ja-JP" sz="1600" dirty="0" err="1" smtClean="0"/>
                        <a:t>coulper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b = 0.862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Loaded</a:t>
                      </a:r>
                      <a:r>
                        <a:rPr kumimoji="1" lang="en-US" altLang="ja-JP" sz="1600" baseline="0" dirty="0" smtClean="0"/>
                        <a:t> Q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Q</a:t>
                      </a:r>
                      <a:r>
                        <a:rPr lang="en-US" altLang="ja-JP" sz="1600" kern="100" baseline="-25000" dirty="0" smtClean="0"/>
                        <a:t>L</a:t>
                      </a:r>
                      <a:r>
                        <a:rPr lang="en-US" altLang="ja-JP" sz="1600" kern="100" dirty="0" smtClean="0"/>
                        <a:t> = 5,870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Unloaded Q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Q</a:t>
                      </a:r>
                      <a:r>
                        <a:rPr lang="en-US" altLang="ja-JP" sz="1600" kern="100" baseline="-25000" dirty="0" smtClean="0"/>
                        <a:t>0</a:t>
                      </a:r>
                      <a:r>
                        <a:rPr lang="en-US" altLang="ja-JP" sz="1600" kern="100" dirty="0" smtClean="0"/>
                        <a:t> = (1+b)Q</a:t>
                      </a:r>
                      <a:r>
                        <a:rPr lang="en-US" altLang="ja-JP" sz="1600" kern="100" baseline="-25000" dirty="0" smtClean="0"/>
                        <a:t>L</a:t>
                      </a:r>
                      <a:r>
                        <a:rPr lang="en-US" altLang="ja-JP" sz="1600" kern="100" dirty="0" smtClean="0"/>
                        <a:t> = 10,940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External</a:t>
                      </a:r>
                      <a:r>
                        <a:rPr kumimoji="1" lang="en-US" altLang="ja-JP" sz="1600" baseline="0" dirty="0" smtClean="0"/>
                        <a:t> Q of coupler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err="1" smtClean="0"/>
                        <a:t>Q</a:t>
                      </a:r>
                      <a:r>
                        <a:rPr lang="en-US" altLang="ja-JP" sz="1600" kern="100" baseline="-25000" dirty="0" err="1" smtClean="0"/>
                        <a:t>ex</a:t>
                      </a:r>
                      <a:r>
                        <a:rPr lang="en-US" altLang="ja-JP" sz="1600" kern="100" dirty="0" smtClean="0"/>
                        <a:t> = Q</a:t>
                      </a:r>
                      <a:r>
                        <a:rPr lang="en-US" altLang="ja-JP" sz="1600" kern="100" baseline="-25000" dirty="0" smtClean="0"/>
                        <a:t>0</a:t>
                      </a:r>
                      <a:r>
                        <a:rPr lang="en-US" altLang="ja-JP" sz="1600" kern="100" dirty="0" smtClean="0"/>
                        <a:t>/b = 12,700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Temperature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T = 23.9</a:t>
                      </a:r>
                      <a:r>
                        <a:rPr lang="ja-JP" altLang="ja-JP" sz="1600" kern="100" dirty="0" smtClean="0"/>
                        <a:t>℃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012160" y="384919"/>
            <a:ext cx="310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</a:t>
            </a:r>
            <a:r>
              <a:rPr lang="en-US" altLang="ja-JP" sz="1400" dirty="0" smtClean="0"/>
              <a:t>T. Takahashi, S. </a:t>
            </a:r>
            <a:r>
              <a:rPr lang="en-US" altLang="ja-JP" sz="1400" dirty="0" err="1" smtClean="0"/>
              <a:t>Sakanaka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tsukasa\Documents\Tex\Conference\FLS\FLS2012\Miyajima\Photo\P1020146 (NXPowerLi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224469" cy="31683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Gun test </a:t>
            </a:r>
            <a:r>
              <a:rPr lang="en-US" altLang="ja-JP" dirty="0" err="1" smtClean="0"/>
              <a:t>beamline</a:t>
            </a:r>
            <a:r>
              <a:rPr lang="en-US" altLang="ja-JP" dirty="0" smtClean="0"/>
              <a:t> for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injector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800199"/>
          </a:xfrm>
        </p:spPr>
        <p:txBody>
          <a:bodyPr/>
          <a:lstStyle/>
          <a:p>
            <a:r>
              <a:rPr lang="en-US" altLang="ja-JP" sz="2000" dirty="0" smtClean="0"/>
              <a:t>Purposes of test beam line</a:t>
            </a:r>
          </a:p>
          <a:p>
            <a:pPr lvl="1"/>
            <a:r>
              <a:rPr lang="en-US" altLang="ja-JP" sz="2000" dirty="0" smtClean="0"/>
              <a:t>To gain operation experience of the low energy beam.</a:t>
            </a:r>
          </a:p>
          <a:p>
            <a:pPr lvl="1"/>
            <a:r>
              <a:rPr lang="en-US" altLang="ja-JP" sz="2000" dirty="0" smtClean="0"/>
              <a:t>To evaluate performance of the DC guns and cathode materials by an additional diagnostic line to measure emittance and bunch length</a:t>
            </a:r>
          </a:p>
          <a:p>
            <a:pPr lvl="1"/>
            <a:r>
              <a:rPr lang="en-US" altLang="ja-JP" sz="2000" dirty="0" smtClean="0"/>
              <a:t>To develop a 500 kV gun and the injector line used at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.</a:t>
            </a:r>
            <a:endParaRPr lang="ja-JP" altLang="en-US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53448"/>
            <a:ext cx="4506861" cy="37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395536" y="2636912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NPES3, 200 kV gun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43174" y="2610572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Test </a:t>
            </a:r>
            <a:r>
              <a:rPr kumimoji="1"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29454" y="5182340"/>
            <a:ext cx="135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Test area for 500 kV gun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915684" y="4797152"/>
            <a:ext cx="1000132" cy="99842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043608" y="2924944"/>
            <a:ext cx="936104" cy="21602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643570" y="4825150"/>
            <a:ext cx="857256" cy="7858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051720" y="2996952"/>
            <a:ext cx="3591852" cy="232997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429388" y="34678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Laser system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572132" y="3324952"/>
            <a:ext cx="785818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500430" y="2967763"/>
            <a:ext cx="2071702" cy="928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1763688" y="3717032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2" name="直線矢印コネクタ 31"/>
          <p:cNvCxnSpPr>
            <a:stCxn id="20" idx="2"/>
          </p:cNvCxnSpPr>
          <p:nvPr/>
        </p:nvCxnSpPr>
        <p:spPr>
          <a:xfrm flipH="1">
            <a:off x="2627784" y="2979904"/>
            <a:ext cx="757421" cy="88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Layout of gun test </a:t>
            </a:r>
            <a:r>
              <a:rPr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7763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14282" y="1785926"/>
            <a:ext cx="12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st</a:t>
            </a:r>
            <a:r>
              <a:rPr kumimoji="1" lang="en-US" altLang="ja-JP" dirty="0" smtClean="0">
                <a:solidFill>
                  <a:srgbClr val="00B050"/>
                </a:solidFill>
              </a:rPr>
              <a:t> 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662" y="24288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2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nd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0079" y="121442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3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rd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132" y="120228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4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th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44" y="4786322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7030A0"/>
                </a:solidFill>
              </a:rPr>
              <a:t>st</a:t>
            </a:r>
            <a:r>
              <a:rPr kumimoji="1" lang="en-US" altLang="ja-JP" dirty="0" smtClean="0">
                <a:solidFill>
                  <a:srgbClr val="7030A0"/>
                </a:solidFill>
              </a:rPr>
              <a:t> 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0100" y="5072074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2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nd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57422" y="2428868"/>
            <a:ext cx="101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slit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(vertical)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16799" y="2428868"/>
            <a:ext cx="101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slit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(vertical)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20" y="5786454"/>
            <a:ext cx="289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The same layout as </a:t>
            </a:r>
            <a:r>
              <a:rPr kumimoji="1" lang="en-US" altLang="ja-JP" sz="1600" dirty="0" err="1" smtClean="0"/>
              <a:t>cERL</a:t>
            </a:r>
            <a:r>
              <a:rPr kumimoji="1" lang="en-US" altLang="ja-JP" sz="1600" dirty="0" smtClean="0"/>
              <a:t> injector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43306" y="5786454"/>
            <a:ext cx="2946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Beam diagnostic line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emittance</a:t>
            </a:r>
            <a:r>
              <a:rPr lang="en-US" altLang="ja-JP" sz="1600" dirty="0" smtClean="0"/>
              <a:t>, </a:t>
            </a:r>
          </a:p>
          <a:p>
            <a:r>
              <a:rPr kumimoji="1" lang="en-US" altLang="ja-JP" sz="1600" dirty="0" smtClean="0"/>
              <a:t>Bunch length measurements)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44432" y="5786454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Beam dump line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64716" y="5072074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3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rd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08661" y="5072074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4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th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72330" y="987966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5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th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cxnSp>
        <p:nvCxnSpPr>
          <p:cNvPr id="24" name="直線矢印コネクタ 23"/>
          <p:cNvCxnSpPr>
            <a:stCxn id="8" idx="2"/>
          </p:cNvCxnSpPr>
          <p:nvPr/>
        </p:nvCxnSpPr>
        <p:spPr>
          <a:xfrm rot="5400000">
            <a:off x="408" y="2654884"/>
            <a:ext cx="1345180" cy="3459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 flipH="1">
            <a:off x="1250133" y="3107529"/>
            <a:ext cx="785818" cy="1428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3250397" y="2536025"/>
            <a:ext cx="2000264" cy="71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 flipH="1">
            <a:off x="5464975" y="2536025"/>
            <a:ext cx="2000264" cy="71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4" idx="2"/>
          </p:cNvCxnSpPr>
          <p:nvPr/>
        </p:nvCxnSpPr>
        <p:spPr>
          <a:xfrm rot="16200000" flipH="1">
            <a:off x="2618419" y="3320431"/>
            <a:ext cx="850478" cy="360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572000" y="5286388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deflector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16200000" flipH="1">
            <a:off x="4895448" y="3317043"/>
            <a:ext cx="850478" cy="360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12" idx="0"/>
          </p:cNvCxnSpPr>
          <p:nvPr/>
        </p:nvCxnSpPr>
        <p:spPr>
          <a:xfrm rot="5400000" flipH="1" flipV="1">
            <a:off x="821541" y="4250572"/>
            <a:ext cx="642942" cy="42855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3" idx="0"/>
          </p:cNvCxnSpPr>
          <p:nvPr/>
        </p:nvCxnSpPr>
        <p:spPr>
          <a:xfrm rot="5400000" flipH="1" flipV="1">
            <a:off x="1405500" y="4548781"/>
            <a:ext cx="928693" cy="1178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1" idx="0"/>
          </p:cNvCxnSpPr>
          <p:nvPr/>
        </p:nvCxnSpPr>
        <p:spPr>
          <a:xfrm rot="16200000" flipV="1">
            <a:off x="3480599" y="4591840"/>
            <a:ext cx="928693" cy="317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16200000" flipV="1">
            <a:off x="5734840" y="4591840"/>
            <a:ext cx="928693" cy="317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16200000" flipH="1">
            <a:off x="6786578" y="1857364"/>
            <a:ext cx="1285884" cy="14287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左中かっこ 37"/>
          <p:cNvSpPr/>
          <p:nvPr/>
        </p:nvSpPr>
        <p:spPr>
          <a:xfrm rot="-5400000">
            <a:off x="1071538" y="4714884"/>
            <a:ext cx="285752" cy="18573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左中かっこ 38"/>
          <p:cNvSpPr/>
          <p:nvPr/>
        </p:nvSpPr>
        <p:spPr>
          <a:xfrm rot="-5400000">
            <a:off x="4429124" y="3357562"/>
            <a:ext cx="285752" cy="4572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中かっこ 39"/>
          <p:cNvSpPr/>
          <p:nvPr/>
        </p:nvSpPr>
        <p:spPr>
          <a:xfrm rot="-5400000">
            <a:off x="7858148" y="4714884"/>
            <a:ext cx="285752" cy="18573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>
            <a:stCxn id="30" idx="0"/>
          </p:cNvCxnSpPr>
          <p:nvPr/>
        </p:nvCxnSpPr>
        <p:spPr>
          <a:xfrm flipH="1" flipV="1">
            <a:off x="4716017" y="4221090"/>
            <a:ext cx="372567" cy="1065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Gun test </a:t>
            </a:r>
            <a:r>
              <a:rPr kumimoji="1"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pic>
        <p:nvPicPr>
          <p:cNvPr id="58370" name="Picture 2" descr="C:\Users\mtsukasa\Documents\Tex\Conference\FLS\FLS2012\Miyajima\Photo\P1020147 (NXPowerLi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3960439" cy="2970329"/>
          </a:xfrm>
          <a:prstGeom prst="rect">
            <a:avLst/>
          </a:prstGeom>
          <a:noFill/>
        </p:spPr>
      </p:pic>
      <p:pic>
        <p:nvPicPr>
          <p:cNvPr id="58371" name="Picture 3" descr="C:\Users\mtsukasa\Documents\Tex\Conference\FLS\FLS2012\Miyajima\Photo\P1020149 (NXPowerLit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27022"/>
            <a:ext cx="3960440" cy="2970330"/>
          </a:xfrm>
          <a:prstGeom prst="rect">
            <a:avLst/>
          </a:prstGeom>
          <a:noFill/>
        </p:spPr>
      </p:pic>
      <p:pic>
        <p:nvPicPr>
          <p:cNvPr id="58372" name="Picture 4" descr="C:\Users\mtsukasa\Documents\Tex\Conference\FLS\FLS2012\Miyajima\Photo\P1020152 (NXPowerLi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88"/>
            <a:ext cx="3936437" cy="2952328"/>
          </a:xfrm>
          <a:prstGeom prst="rect">
            <a:avLst/>
          </a:prstGeom>
          <a:noFill/>
        </p:spPr>
      </p:pic>
      <p:pic>
        <p:nvPicPr>
          <p:cNvPr id="58373" name="Picture 5" descr="C:\Users\mtsukasa\Documents\Tex\Conference\FLS\FLS2012\Miyajima\Photo\P1020155 (NXPowerLite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3645024"/>
            <a:ext cx="3936437" cy="2952328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1835696" y="692696"/>
            <a:ext cx="20072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NPES3, 200 kV gun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3666510"/>
            <a:ext cx="32512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Injector </a:t>
            </a:r>
            <a:r>
              <a:rPr lang="en-US" altLang="ja-JP" sz="1600" dirty="0" err="1" smtClean="0"/>
              <a:t>beamline</a:t>
            </a:r>
            <a:r>
              <a:rPr lang="en-US" altLang="ja-JP" sz="1600" dirty="0" smtClean="0"/>
              <a:t> without </a:t>
            </a:r>
            <a:r>
              <a:rPr lang="en-US" altLang="ja-JP" sz="1600" dirty="0" err="1" smtClean="0"/>
              <a:t>buncher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692696"/>
            <a:ext cx="20746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Beam diagnostic line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8935" y="3738518"/>
            <a:ext cx="1665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Beam dump line</a:t>
            </a:r>
            <a:endParaRPr kumimoji="1" lang="ja-JP" altLang="en-US" sz="1600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971600" y="1916832"/>
            <a:ext cx="792088" cy="2880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539552" y="4653136"/>
            <a:ext cx="273630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6228184" y="1340768"/>
            <a:ext cx="1728192" cy="5760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5796136" y="4797152"/>
            <a:ext cx="1872208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pPr marL="514350" indent="-514350"/>
            <a:r>
              <a:rPr lang="en-US" altLang="ja-JP" dirty="0" smtClean="0"/>
              <a:t>Beam operation in Gun Test </a:t>
            </a:r>
            <a:r>
              <a:rPr lang="en-US" altLang="ja-JP" dirty="0" err="1" smtClean="0"/>
              <a:t>Beamline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 operation in Gun Test </a:t>
            </a:r>
            <a:r>
              <a:rPr kumimoji="1"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1440160"/>
          </a:xfrm>
        </p:spPr>
        <p:txBody>
          <a:bodyPr/>
          <a:lstStyle/>
          <a:p>
            <a:r>
              <a:rPr lang="en-US" altLang="ja-JP" sz="2000" u="sng" dirty="0" smtClean="0"/>
              <a:t>Purposes of beam operation</a:t>
            </a:r>
          </a:p>
          <a:p>
            <a:pPr lvl="1"/>
            <a:r>
              <a:rPr kumimoji="1" lang="en-US" altLang="ja-JP" sz="2000" dirty="0" smtClean="0"/>
              <a:t>To study space charge effect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To study cathode property (initial emittance, </a:t>
            </a:r>
            <a:r>
              <a:rPr lang="en-US" altLang="ja-JP" sz="2000" dirty="0" smtClean="0"/>
              <a:t>time response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107504" y="1916832"/>
            <a:ext cx="88569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000" u="sng" dirty="0" smtClean="0">
                <a:latin typeface="+mn-lt"/>
                <a:ea typeface="+mn-ea"/>
              </a:rPr>
              <a:t>Initial emittance of bulk </a:t>
            </a:r>
            <a:r>
              <a:rPr lang="en-US" altLang="ja-JP" sz="2000" u="sng" dirty="0" err="1" smtClean="0">
                <a:latin typeface="+mn-lt"/>
                <a:ea typeface="+mn-ea"/>
              </a:rPr>
              <a:t>GaAs</a:t>
            </a:r>
            <a:r>
              <a:rPr lang="en-US" altLang="ja-JP" sz="2000" u="sng" dirty="0" smtClean="0">
                <a:latin typeface="+mn-lt"/>
                <a:ea typeface="+mn-ea"/>
              </a:rPr>
              <a:t> cathode</a:t>
            </a:r>
            <a:endParaRPr kumimoji="1" lang="en-US" altLang="ja-JP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Bulk cathode was already measured.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US" altLang="ja-JP" sz="2000" dirty="0" smtClean="0"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US" altLang="ja-JP" sz="2000" dirty="0" smtClean="0"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US" altLang="ja-JP" sz="200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How is effect of </a:t>
            </a:r>
            <a:r>
              <a:rPr lang="en-US" altLang="ja-JP" sz="2000" dirty="0" err="1" smtClean="0">
                <a:latin typeface="+mn-lt"/>
                <a:ea typeface="+mn-ea"/>
              </a:rPr>
              <a:t>thermalization</a:t>
            </a:r>
            <a:r>
              <a:rPr lang="en-US" altLang="ja-JP" sz="2000" dirty="0" smtClean="0">
                <a:latin typeface="+mn-lt"/>
                <a:ea typeface="+mn-ea"/>
              </a:rPr>
              <a:t> in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different active layer thickness of </a:t>
            </a:r>
            <a:r>
              <a:rPr lang="en-US" altLang="ja-JP" sz="2000" dirty="0" err="1" smtClean="0">
                <a:solidFill>
                  <a:srgbClr val="FF0000"/>
                </a:solidFill>
                <a:latin typeface="+mn-lt"/>
                <a:ea typeface="+mn-ea"/>
              </a:rPr>
              <a:t>GaAs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 cathode?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240360" cy="252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79512" y="5137447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I. V. </a:t>
            </a:r>
            <a:r>
              <a:rPr lang="en-US" altLang="ja-JP" sz="1400" dirty="0" err="1"/>
              <a:t>Bazarov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et al, J</a:t>
            </a:r>
            <a:r>
              <a:rPr lang="en-US" altLang="ja-JP" sz="1400" dirty="0"/>
              <a:t>. Appl. Phys. </a:t>
            </a:r>
            <a:r>
              <a:rPr lang="en-US" altLang="ja-JP" sz="1400" b="1" dirty="0"/>
              <a:t>103</a:t>
            </a:r>
            <a:r>
              <a:rPr lang="en-US" altLang="ja-JP" sz="1400" dirty="0"/>
              <a:t> (2008) 054901</a:t>
            </a:r>
            <a:endParaRPr lang="ja-JP" altLang="en-US" sz="1400" dirty="0"/>
          </a:p>
        </p:txBody>
      </p:sp>
      <p:pic>
        <p:nvPicPr>
          <p:cNvPr id="10" name="図 9" descr="C:\Documents and Settings\toshiya\デスクトップ\博士論文\図\壁カソードバンド構造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768211" cy="201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6588224" y="4797152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228184" y="4869160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Effect of active layer thickness and wave length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2736304"/>
          </a:xfrm>
        </p:spPr>
        <p:txBody>
          <a:bodyPr/>
          <a:lstStyle/>
          <a:p>
            <a:r>
              <a:rPr lang="en-US" altLang="ja-JP" sz="1800" dirty="0" smtClean="0"/>
              <a:t>Electrons around surface were not </a:t>
            </a:r>
            <a:r>
              <a:rPr lang="en-US" altLang="ja-JP" sz="1800" dirty="0" err="1" smtClean="0"/>
              <a:t>thermalized</a:t>
            </a:r>
            <a:r>
              <a:rPr lang="en-US" altLang="ja-JP" sz="1800" dirty="0" smtClean="0"/>
              <a:t>.</a:t>
            </a:r>
          </a:p>
          <a:p>
            <a:r>
              <a:rPr lang="en-US" altLang="ja-JP" sz="1800" dirty="0" smtClean="0"/>
              <a:t>The emittance is determined by the ratio of the </a:t>
            </a:r>
            <a:r>
              <a:rPr lang="en-US" altLang="ja-JP" sz="1800" dirty="0" err="1" smtClean="0"/>
              <a:t>thermalized</a:t>
            </a:r>
            <a:r>
              <a:rPr lang="en-US" altLang="ja-JP" sz="1800" dirty="0" smtClean="0"/>
              <a:t> electrons to all electrons.</a:t>
            </a:r>
          </a:p>
          <a:p>
            <a:endParaRPr kumimoji="1" lang="en-US" altLang="ja-JP" sz="1800" dirty="0" smtClean="0"/>
          </a:p>
          <a:p>
            <a:r>
              <a:rPr lang="en-US" altLang="ja-JP" sz="1800" dirty="0" smtClean="0"/>
              <a:t>Effect of laser wave length</a:t>
            </a:r>
          </a:p>
          <a:p>
            <a:pPr lvl="1"/>
            <a:r>
              <a:rPr kumimoji="1" lang="en-US" altLang="ja-JP" sz="1800" dirty="0" smtClean="0"/>
              <a:t>Initial energy</a:t>
            </a:r>
          </a:p>
          <a:p>
            <a:pPr lvl="1"/>
            <a:r>
              <a:rPr lang="en-US" altLang="ja-JP" sz="1800" dirty="0" smtClean="0"/>
              <a:t>Initial electron distribution: exp(-</a:t>
            </a:r>
            <a:r>
              <a:rPr lang="en-US" altLang="ja-JP" sz="1800" i="1" dirty="0" err="1" smtClean="0">
                <a:latin typeface="Symbol" pitchFamily="18" charset="2"/>
              </a:rPr>
              <a:t>a</a:t>
            </a:r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)</a:t>
            </a:r>
          </a:p>
          <a:p>
            <a:pPr lvl="2"/>
            <a:r>
              <a:rPr kumimoji="1" lang="en-US" altLang="ja-JP" sz="1600" dirty="0" smtClean="0"/>
              <a:t>544 nm: absorption length, </a:t>
            </a:r>
            <a:r>
              <a:rPr kumimoji="1" lang="en-US" altLang="ja-JP" sz="1600" i="1" dirty="0" smtClean="0">
                <a:latin typeface="Symbol" pitchFamily="18" charset="2"/>
              </a:rPr>
              <a:t>a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～ </a:t>
            </a:r>
            <a:r>
              <a:rPr kumimoji="1" lang="en-US" altLang="ja-JP" sz="1600" dirty="0" smtClean="0"/>
              <a:t>100 nm</a:t>
            </a:r>
          </a:p>
          <a:p>
            <a:pPr lvl="2"/>
            <a:r>
              <a:rPr lang="en-US" altLang="ja-JP" sz="1600" dirty="0" smtClean="0"/>
              <a:t>785 nm: absorption length, </a:t>
            </a:r>
            <a:r>
              <a:rPr lang="en-US" altLang="ja-JP" sz="1600" i="1" dirty="0" smtClean="0">
                <a:latin typeface="Symbol" pitchFamily="18" charset="2"/>
              </a:rPr>
              <a:t>a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～ </a:t>
            </a:r>
            <a:r>
              <a:rPr lang="en-US" altLang="ja-JP" sz="1600" dirty="0" smtClean="0"/>
              <a:t>1000 nm</a:t>
            </a:r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3316131"/>
              </p:ext>
            </p:extLst>
          </p:nvPr>
        </p:nvGraphicFramePr>
        <p:xfrm>
          <a:off x="368824" y="3916526"/>
          <a:ext cx="8280921" cy="2278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07"/>
                <a:gridCol w="2760307"/>
                <a:gridCol w="2760307"/>
              </a:tblGrid>
              <a:tr h="39093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r>
                        <a:rPr kumimoji="1" lang="en-US" altLang="ja-JP" baseline="0" dirty="0" smtClean="0"/>
                        <a:t> nm thickness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en-US" altLang="ja-JP" b="0" dirty="0" smtClean="0"/>
                        <a:t>0</a:t>
                      </a:r>
                      <a:r>
                        <a:rPr kumimoji="1" lang="en-US" altLang="ja-JP" dirty="0" smtClean="0"/>
                        <a:t>00 nm thick</a:t>
                      </a:r>
                      <a:r>
                        <a:rPr kumimoji="1" lang="en-US" altLang="ja-JP" baseline="0" dirty="0" smtClean="0"/>
                        <a:t>ness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44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Laser</a:t>
                      </a:r>
                      <a:r>
                        <a:rPr kumimoji="1" lang="en-US" altLang="ja-JP" baseline="0" dirty="0" smtClean="0"/>
                        <a:t> wave length: </a:t>
                      </a:r>
                      <a:r>
                        <a:rPr kumimoji="1" lang="en-US" altLang="ja-JP" dirty="0" smtClean="0"/>
                        <a:t>544 nm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Laser</a:t>
                      </a:r>
                      <a:r>
                        <a:rPr kumimoji="1" lang="en-US" altLang="ja-JP" baseline="0" dirty="0" smtClean="0"/>
                        <a:t> wave length: </a:t>
                      </a:r>
                      <a:r>
                        <a:rPr kumimoji="1" lang="en-US" altLang="ja-JP" dirty="0" smtClean="0"/>
                        <a:t>785 nm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436" b="53934"/>
          <a:stretch/>
        </p:blipFill>
        <p:spPr bwMode="auto">
          <a:xfrm>
            <a:off x="3184397" y="5344315"/>
            <a:ext cx="2523365" cy="7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52565"/>
          <a:stretch/>
        </p:blipFill>
        <p:spPr bwMode="auto">
          <a:xfrm>
            <a:off x="3184397" y="4408211"/>
            <a:ext cx="2487613" cy="7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69"/>
          <a:stretch/>
        </p:blipFill>
        <p:spPr bwMode="auto">
          <a:xfrm>
            <a:off x="6035227" y="5272221"/>
            <a:ext cx="2487612" cy="7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3073" r="-1902" b="-1"/>
          <a:stretch/>
        </p:blipFill>
        <p:spPr bwMode="auto">
          <a:xfrm>
            <a:off x="6048168" y="4346699"/>
            <a:ext cx="2534940" cy="7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169024" y="3574757"/>
            <a:ext cx="52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Initial longitudinal electron distribution in cathode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28384" y="6176337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surface</a:t>
            </a:r>
            <a:endParaRPr kumimoji="1" lang="ja-JP" altLang="en-US" sz="16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084168" y="6320353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796136" y="6320353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Thermalized</a:t>
            </a:r>
            <a:r>
              <a:rPr lang="en-US" altLang="ja-JP" sz="1200" dirty="0" smtClean="0"/>
              <a:t> electrons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6176" y="620688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pic>
        <p:nvPicPr>
          <p:cNvPr id="22" name="図 21" descr="C:\Documents and Settings\toshiya\デスクトップ\博士論文\図\壁カソードバンド構造.b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5039"/>
            <a:ext cx="3552187" cy="194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直線矢印コネクタ 25"/>
          <p:cNvCxnSpPr/>
          <p:nvPr/>
        </p:nvCxnSpPr>
        <p:spPr>
          <a:xfrm>
            <a:off x="6944721" y="3193231"/>
            <a:ext cx="137169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660232" y="3265239"/>
            <a:ext cx="19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100 nm and 1000 nm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ERL collaboration team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814388" y="785813"/>
            <a:ext cx="8115300" cy="55721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High Energy Accelerator Research Organization (KEK)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M. </a:t>
            </a:r>
            <a:r>
              <a:rPr lang="en-US" altLang="ja-JP" dirty="0" err="1" smtClean="0"/>
              <a:t>Akemoto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Aoto</a:t>
            </a:r>
            <a:r>
              <a:rPr lang="en-US" altLang="ja-JP" dirty="0" smtClean="0"/>
              <a:t>, D. Arakawa, S. </a:t>
            </a:r>
            <a:r>
              <a:rPr lang="en-US" altLang="ja-JP" dirty="0" err="1" smtClean="0"/>
              <a:t>Asaoka</a:t>
            </a:r>
            <a:r>
              <a:rPr lang="en-US" altLang="ja-JP" dirty="0" smtClean="0"/>
              <a:t>, A. </a:t>
            </a:r>
            <a:r>
              <a:rPr lang="en-US" altLang="ja-JP" dirty="0" err="1" smtClean="0"/>
              <a:t>Enomoto</a:t>
            </a:r>
            <a:r>
              <a:rPr lang="en-US" altLang="ja-JP" dirty="0" smtClean="0"/>
              <a:t>, S. Fukuda, K. Furukawa, T. </a:t>
            </a:r>
            <a:r>
              <a:rPr lang="en-US" altLang="ja-JP" dirty="0" err="1" smtClean="0"/>
              <a:t>Furuya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Haga</a:t>
            </a:r>
            <a:r>
              <a:rPr lang="en-US" altLang="ja-JP" dirty="0" smtClean="0"/>
              <a:t>, K. Hara, K. Harada, T. Honda, Y. Honda, T. </a:t>
            </a:r>
            <a:r>
              <a:rPr lang="en-US" altLang="ja-JP" dirty="0" err="1" smtClean="0"/>
              <a:t>Honma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Honma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Hosoyama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Isawa</a:t>
            </a:r>
            <a:r>
              <a:rPr lang="en-US" altLang="ja-JP" dirty="0" smtClean="0"/>
              <a:t>, E. </a:t>
            </a:r>
            <a:r>
              <a:rPr lang="en-US" altLang="ja-JP" dirty="0" err="1" smtClean="0"/>
              <a:t>Kako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Kasuga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Katagiri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Kawata</a:t>
            </a:r>
            <a:r>
              <a:rPr lang="en-US" altLang="ja-JP" dirty="0" smtClean="0"/>
              <a:t>, Y. Kobayashi, Y. Kojima, T. Matsumoto, H. Matsushita, S. </a:t>
            </a:r>
            <a:r>
              <a:rPr lang="en-US" altLang="ja-JP" dirty="0" err="1" smtClean="0"/>
              <a:t>Michizono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Mitsuhashi</a:t>
            </a:r>
            <a:r>
              <a:rPr lang="en-US" altLang="ja-JP" dirty="0" smtClean="0"/>
              <a:t>, T. Miura, T.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Miyauchi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Nagahashi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Nakai</a:t>
            </a:r>
            <a:r>
              <a:rPr lang="en-US" altLang="ja-JP" dirty="0" smtClean="0"/>
              <a:t>, H. Nakajima, E. Nakamura, K. Nakanishi, K. </a:t>
            </a:r>
            <a:r>
              <a:rPr lang="en-US" altLang="ja-JP" dirty="0" err="1" smtClean="0"/>
              <a:t>Nakao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Nogami</a:t>
            </a:r>
            <a:r>
              <a:rPr lang="en-US" altLang="ja-JP" dirty="0" smtClean="0"/>
              <a:t>, S. Noguchi, S. </a:t>
            </a:r>
            <a:r>
              <a:rPr lang="en-US" altLang="ja-JP" dirty="0" err="1" smtClean="0"/>
              <a:t>Nozawa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Obina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Ohsawa</a:t>
            </a:r>
            <a:r>
              <a:rPr lang="en-US" altLang="ja-JP" dirty="0" smtClean="0"/>
              <a:t>, T. Ozaki, C. Pak, H. Sakai, S. </a:t>
            </a:r>
            <a:r>
              <a:rPr lang="en-US" altLang="ja-JP" dirty="0" err="1" smtClean="0"/>
              <a:t>Sakanaka</a:t>
            </a:r>
            <a:r>
              <a:rPr lang="en-US" altLang="ja-JP" dirty="0" smtClean="0"/>
              <a:t>, H. Sasaki, Y. Sato, K. Satoh, M. Satoh, T. </a:t>
            </a:r>
            <a:r>
              <a:rPr lang="en-US" altLang="ja-JP" dirty="0" err="1" smtClean="0"/>
              <a:t>Shidara</a:t>
            </a:r>
            <a:r>
              <a:rPr lang="en-US" altLang="ja-JP" dirty="0" smtClean="0"/>
              <a:t>, M. Shimada, T. </a:t>
            </a:r>
            <a:r>
              <a:rPr lang="en-US" altLang="ja-JP" dirty="0" err="1" smtClean="0"/>
              <a:t>Shioya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Shishido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Suwada</a:t>
            </a:r>
            <a:r>
              <a:rPr lang="en-US" altLang="ja-JP" dirty="0" smtClean="0"/>
              <a:t>, T. Takahashi, R. </a:t>
            </a:r>
            <a:r>
              <a:rPr lang="en-US" altLang="ja-JP" dirty="0" err="1" smtClean="0"/>
              <a:t>Takai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Takenaka</a:t>
            </a:r>
            <a:r>
              <a:rPr lang="en-US" altLang="ja-JP" dirty="0" smtClean="0"/>
              <a:t>, Y. </a:t>
            </a:r>
            <a:r>
              <a:rPr lang="en-US" altLang="ja-JP" dirty="0" err="1" smtClean="0"/>
              <a:t>Tanimoto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Tobiyama</a:t>
            </a:r>
            <a:r>
              <a:rPr lang="en-US" altLang="ja-JP" dirty="0" smtClean="0"/>
              <a:t>, K. Tsuchiya, T. Uchiyama, A. Ueda, K. </a:t>
            </a:r>
            <a:r>
              <a:rPr lang="en-US" altLang="ja-JP" dirty="0" err="1" smtClean="0"/>
              <a:t>Umemori</a:t>
            </a:r>
            <a:r>
              <a:rPr lang="en-US" altLang="ja-JP" dirty="0" smtClean="0"/>
              <a:t>, K. Watanabe, M. Yamamoto, Y. Yamamoto, S. Yamamoto, Y. Yano, M. Yoshida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Japan Atomic Energy Agency (JAEA)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R. </a:t>
            </a:r>
            <a:r>
              <a:rPr lang="en-US" altLang="ja-JP" dirty="0" err="1" smtClean="0"/>
              <a:t>Hajima</a:t>
            </a:r>
            <a:r>
              <a:rPr lang="en-US" altLang="ja-JP" dirty="0" smtClean="0"/>
              <a:t>, R. Nagai, N. </a:t>
            </a:r>
            <a:r>
              <a:rPr lang="en-US" altLang="ja-JP" dirty="0" err="1" smtClean="0"/>
              <a:t>Nishimori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Sawamura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Institute for Solid State Physics (ISSP), University of Tokyo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N. Nakamura, I </a:t>
            </a:r>
            <a:r>
              <a:rPr lang="en-US" altLang="ja-JP" dirty="0" err="1" smtClean="0"/>
              <a:t>Itoh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Kudoh</a:t>
            </a:r>
            <a:r>
              <a:rPr lang="en-US" altLang="ja-JP" dirty="0" smtClean="0"/>
              <a:t>, T. Shibuya, K. </a:t>
            </a:r>
            <a:r>
              <a:rPr lang="en-US" altLang="ja-JP" dirty="0" err="1" smtClean="0"/>
              <a:t>Shinoe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Takaki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UVSOR, Institute for Molecular Science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M. </a:t>
            </a:r>
            <a:r>
              <a:rPr lang="en-US" altLang="ja-JP" dirty="0" err="1" smtClean="0"/>
              <a:t>Katoh</a:t>
            </a:r>
            <a:r>
              <a:rPr lang="en-US" altLang="ja-JP" dirty="0" smtClean="0"/>
              <a:t>, M. Adachi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Hiroshima University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M. </a:t>
            </a:r>
            <a:r>
              <a:rPr lang="en-US" altLang="ja-JP" dirty="0" err="1" smtClean="0"/>
              <a:t>Kuriki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Iijima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Matsuba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Nagoya University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Y. Takeda, T. Nakanishi, M. </a:t>
            </a:r>
            <a:r>
              <a:rPr lang="en-US" altLang="ja-JP" dirty="0" err="1" smtClean="0"/>
              <a:t>Kuwahara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Ujihara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Okumi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National Institute of Advanced Industrial Science and Technology (AIST)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D. Yoshitomi, K. </a:t>
            </a:r>
            <a:r>
              <a:rPr lang="en-US" altLang="ja-JP" dirty="0" err="1" smtClean="0"/>
              <a:t>Torizuka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JASRI/SPring-8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H. </a:t>
            </a:r>
            <a:r>
              <a:rPr lang="en-US" altLang="ja-JP" dirty="0" err="1" smtClean="0"/>
              <a:t>Hanaki</a:t>
            </a:r>
            <a:endParaRPr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5445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86063"/>
            <a:ext cx="658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35756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88" y="3857625"/>
            <a:ext cx="60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4357688"/>
            <a:ext cx="2651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4821238"/>
            <a:ext cx="571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5357813"/>
            <a:ext cx="490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5857875"/>
            <a:ext cx="56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Thickness-controlled cathode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1368152"/>
          </a:xfrm>
        </p:spPr>
        <p:txBody>
          <a:bodyPr/>
          <a:lstStyle/>
          <a:p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GaAs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photocathodes</a:t>
            </a:r>
            <a:r>
              <a:rPr lang="en-US" altLang="ja-JP" sz="2400" dirty="0" smtClean="0"/>
              <a:t> with active layer thicknesses of </a:t>
            </a:r>
            <a:r>
              <a:rPr lang="en-US" altLang="ja-JP" sz="2400" dirty="0" smtClean="0">
                <a:solidFill>
                  <a:srgbClr val="FF0000"/>
                </a:solidFill>
              </a:rPr>
              <a:t>100 and 1000 nm</a:t>
            </a:r>
            <a:r>
              <a:rPr lang="en-US" altLang="ja-JP" sz="2400" dirty="0" smtClean="0"/>
              <a:t> fabricated by </a:t>
            </a:r>
            <a:r>
              <a:rPr lang="en-US" altLang="ja-JP" sz="2400" dirty="0" err="1" smtClean="0"/>
              <a:t>metalorganic</a:t>
            </a:r>
            <a:r>
              <a:rPr lang="en-US" altLang="ja-JP" sz="2400" dirty="0" smtClean="0"/>
              <a:t> vapor phase </a:t>
            </a:r>
            <a:r>
              <a:rPr lang="en-US" altLang="ja-JP" sz="2400" dirty="0" err="1" smtClean="0"/>
              <a:t>epitaxy</a:t>
            </a:r>
            <a:r>
              <a:rPr lang="en-US" altLang="ja-JP" sz="2400" dirty="0" smtClean="0"/>
              <a:t> (MOVPE) at Nagoya University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8" name="図 7" descr="C:\Documents and Settings\toshiya\デスクトップ\博士論文\図\壁カソードバンド構造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848331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355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156176" y="5229200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24128" y="537321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100 nm and 1000 nm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toshiya\デスクトップ\博士論文\arsouth_論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980711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5724128" y="4797152"/>
            <a:ext cx="864096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Setup of emittance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99992" y="1268760"/>
            <a:ext cx="4464496" cy="2520280"/>
          </a:xfrm>
        </p:spPr>
        <p:txBody>
          <a:bodyPr/>
          <a:lstStyle/>
          <a:p>
            <a:r>
              <a:rPr lang="en-US" altLang="ja-JP" sz="2000" dirty="0" smtClean="0"/>
              <a:t>Laser </a:t>
            </a:r>
          </a:p>
          <a:p>
            <a:pPr marL="685800" lvl="1"/>
            <a:r>
              <a:rPr lang="en-US" altLang="ja-JP" sz="2000" dirty="0" smtClean="0"/>
              <a:t>Wave length: 544 nm and 785 nm</a:t>
            </a:r>
          </a:p>
          <a:p>
            <a:pPr marL="685800" lvl="1"/>
            <a:r>
              <a:rPr lang="en-US" altLang="ja-JP" sz="2000" dirty="0" smtClean="0"/>
              <a:t>Time structure: CW</a:t>
            </a:r>
          </a:p>
          <a:p>
            <a:r>
              <a:rPr lang="en-US" altLang="ja-JP" sz="2000" dirty="0" smtClean="0"/>
              <a:t>Gun voltage: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100 kV</a:t>
            </a:r>
          </a:p>
          <a:p>
            <a:r>
              <a:rPr lang="en-US" altLang="ja-JP" sz="2000" dirty="0" smtClean="0"/>
              <a:t>Beam current: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few </a:t>
            </a:r>
            <a:r>
              <a:rPr lang="en-US" altLang="ja-JP" sz="2000" dirty="0" err="1" smtClean="0"/>
              <a:t>nA</a:t>
            </a: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45091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Emittance measurement</a:t>
            </a:r>
            <a:r>
              <a:rPr kumimoji="1" lang="en-US" altLang="ja-JP" dirty="0" smtClean="0"/>
              <a:t>:</a:t>
            </a:r>
          </a:p>
          <a:p>
            <a:r>
              <a:rPr lang="en-US" altLang="ja-JP" dirty="0" smtClean="0"/>
              <a:t>Waist scan method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9992" y="9807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Conditions</a:t>
            </a:r>
            <a:endParaRPr kumimoji="1" lang="ja-JP" altLang="en-US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MTE measurement 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4437112"/>
            <a:ext cx="8856984" cy="1440160"/>
          </a:xfrm>
        </p:spPr>
        <p:txBody>
          <a:bodyPr/>
          <a:lstStyle/>
          <a:p>
            <a:r>
              <a:rPr lang="en-US" altLang="ja-JP" sz="2000" dirty="0" smtClean="0"/>
              <a:t>MTE depends on laser wave length.</a:t>
            </a:r>
          </a:p>
          <a:p>
            <a:r>
              <a:rPr kumimoji="1" lang="en-US" altLang="ja-JP" sz="2000" dirty="0" smtClean="0"/>
              <a:t>But, MTE dose not depend on active layer thickness.</a:t>
            </a:r>
          </a:p>
          <a:p>
            <a:pPr lvl="1"/>
            <a:r>
              <a:rPr lang="en-US" altLang="ja-JP" sz="1600" dirty="0" smtClean="0"/>
              <a:t>The results indicate that any electrons must have been </a:t>
            </a:r>
            <a:r>
              <a:rPr lang="en-US" altLang="ja-JP" sz="1600" dirty="0" err="1" smtClean="0"/>
              <a:t>thermalized</a:t>
            </a:r>
            <a:r>
              <a:rPr lang="en-US" altLang="ja-JP" sz="1600" dirty="0" smtClean="0"/>
              <a:t>.</a:t>
            </a:r>
            <a:endParaRPr kumimoji="1" lang="en-US" altLang="ja-JP" sz="1600" dirty="0" smtClean="0"/>
          </a:p>
          <a:p>
            <a:r>
              <a:rPr lang="en-US" altLang="ja-JP" sz="2000" dirty="0" smtClean="0"/>
              <a:t>Measured MTEs are still higher than the thermal energy of room temperature.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7" name="Picture 3" descr="C:\Documents and Settings\toshiya\デスクトップ\博士論文\厚み依存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7504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20" r="-1437" b="53934"/>
          <a:stretch/>
        </p:blipFill>
        <p:spPr bwMode="auto">
          <a:xfrm>
            <a:off x="226114" y="2455491"/>
            <a:ext cx="459840" cy="5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84" t="-1" b="52129"/>
          <a:stretch/>
        </p:blipFill>
        <p:spPr bwMode="auto">
          <a:xfrm>
            <a:off x="212000" y="1617400"/>
            <a:ext cx="459840" cy="5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69"/>
          <a:stretch/>
        </p:blipFill>
        <p:spPr bwMode="auto">
          <a:xfrm>
            <a:off x="7170937" y="2623052"/>
            <a:ext cx="1860479" cy="5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3073" r="-1902" b="-1"/>
          <a:stretch/>
        </p:blipFill>
        <p:spPr bwMode="auto">
          <a:xfrm>
            <a:off x="7135540" y="1628800"/>
            <a:ext cx="1895876" cy="5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1115616" y="206084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115616" y="2774909"/>
            <a:ext cx="1368152" cy="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1" idx="1"/>
          </p:cNvCxnSpPr>
          <p:nvPr/>
        </p:nvCxnSpPr>
        <p:spPr>
          <a:xfrm flipH="1">
            <a:off x="4932040" y="1912439"/>
            <a:ext cx="2203500" cy="148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0" idx="1"/>
          </p:cNvCxnSpPr>
          <p:nvPr/>
        </p:nvCxnSpPr>
        <p:spPr>
          <a:xfrm flipH="1">
            <a:off x="4932040" y="2906691"/>
            <a:ext cx="2238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95536" y="6021288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What dose increase the emittance?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4211960" y="6093296"/>
            <a:ext cx="288032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602128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Surface roughness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573016"/>
            <a:ext cx="2016224" cy="6620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5652120" y="4293096"/>
            <a:ext cx="333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&lt;</a:t>
            </a:r>
            <a:r>
              <a:rPr lang="en-US" altLang="ja-JP" sz="1400" dirty="0" err="1" smtClean="0"/>
              <a:t>Ekx</a:t>
            </a:r>
            <a:r>
              <a:rPr lang="en-US" altLang="ja-JP" sz="1400" dirty="0" smtClean="0"/>
              <a:t>&gt;: Mean Transverse Energy (MTE)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148478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544 nm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292494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785 nm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63888" y="3284984"/>
            <a:ext cx="310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Thermal e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nergy of room temperature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105273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100 nm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49479" y="105273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1000 nm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Surface roughness of cathode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432048"/>
          </a:xfrm>
        </p:spPr>
        <p:txBody>
          <a:bodyPr/>
          <a:lstStyle/>
          <a:p>
            <a:r>
              <a:rPr kumimoji="1" lang="en-US" altLang="ja-JP" sz="2000" dirty="0" smtClean="0"/>
              <a:t>The surface roughness </a:t>
            </a:r>
            <a:r>
              <a:rPr lang="en-US" altLang="ja-JP" sz="2000" dirty="0" smtClean="0"/>
              <a:t>was measured by Atomic Force Microscopy.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pic>
        <p:nvPicPr>
          <p:cNvPr id="7" name="図 6" descr="C:\Documents and Settings\toshiya\デスクトップ\博士論文\20120103\thicknessAFM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95"/>
          <a:stretch/>
        </p:blipFill>
        <p:spPr bwMode="auto">
          <a:xfrm>
            <a:off x="283868" y="1249254"/>
            <a:ext cx="4887038" cy="423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79513" y="5674022"/>
            <a:ext cx="396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AFM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measurement result</a:t>
            </a:r>
            <a:endParaRPr lang="en-US" altLang="ja-JP" u="sng" dirty="0"/>
          </a:p>
          <a:p>
            <a:r>
              <a:rPr lang="en-US" altLang="ja-JP" dirty="0" smtClean="0"/>
              <a:t>90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m× 90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 </a:t>
            </a:r>
            <a:r>
              <a:rPr lang="en-US" altLang="ja-JP" dirty="0"/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rms </a:t>
            </a:r>
            <a:r>
              <a:rPr lang="en-US" altLang="ja-JP" dirty="0">
                <a:solidFill>
                  <a:srgbClr val="FF0000"/>
                </a:solidFill>
              </a:rPr>
              <a:t>7nm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Rmax250 nm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3252" y="4750748"/>
            <a:ext cx="1705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rms </a:t>
            </a:r>
            <a:r>
              <a:rPr lang="en-US" altLang="ja-JP" dirty="0"/>
              <a:t>2.99 </a:t>
            </a:r>
            <a:r>
              <a:rPr lang="en-US" altLang="ja-JP" dirty="0" smtClean="0"/>
              <a:t>nm</a:t>
            </a:r>
          </a:p>
          <a:p>
            <a:r>
              <a:rPr lang="en-US" altLang="ja-JP" dirty="0" err="1" smtClean="0"/>
              <a:t>Rmax</a:t>
            </a:r>
            <a:r>
              <a:rPr lang="en-US" altLang="ja-JP" dirty="0" smtClean="0"/>
              <a:t> 50.5 nm</a:t>
            </a:r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>
          <a:xfrm>
            <a:off x="283868" y="1340768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AFM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measurement result</a:t>
            </a:r>
          </a:p>
          <a:p>
            <a:r>
              <a:rPr lang="en-US" altLang="ja-JP" dirty="0" smtClean="0"/>
              <a:t>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m×5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endParaRPr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4047649" cy="18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932040" y="3645024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Calculation result of emittance growth</a:t>
            </a:r>
          </a:p>
          <a:p>
            <a:endParaRPr lang="en-US" altLang="ja-JP" dirty="0" smtClean="0"/>
          </a:p>
          <a:p>
            <a:r>
              <a:rPr kumimoji="1" lang="en-US" altLang="ja-JP" dirty="0" err="1" smtClean="0"/>
              <a:t>Rms</a:t>
            </a:r>
            <a:r>
              <a:rPr kumimoji="1" lang="en-US" altLang="ja-JP" dirty="0" smtClean="0"/>
              <a:t> surface roughness: 7mm</a:t>
            </a:r>
          </a:p>
          <a:p>
            <a:r>
              <a:rPr lang="en-US" altLang="ja-JP" dirty="0" smtClean="0"/>
              <a:t>Period: 100 nm</a:t>
            </a:r>
          </a:p>
          <a:p>
            <a:r>
              <a:rPr lang="en-US" altLang="ja-JP" dirty="0" smtClean="0"/>
              <a:t>|</a:t>
            </a:r>
            <a:r>
              <a:rPr lang="ja-JP" altLang="en-US" dirty="0" smtClean="0"/>
              <a:t>𝜒</a:t>
            </a:r>
            <a:r>
              <a:rPr lang="en-US" altLang="ja-JP" dirty="0" smtClean="0"/>
              <a:t>| = 0.2 </a:t>
            </a:r>
            <a:r>
              <a:rPr lang="en-US" altLang="ja-JP" dirty="0" err="1" smtClean="0"/>
              <a:t>eV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 increase in MTE is estimated to be about 20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5796136" y="5157192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00811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 smtClean="0"/>
              <a:t>Construction schedule  of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injector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Status of ERL Development building for </a:t>
            </a:r>
            <a:r>
              <a:rPr kumimoji="1" lang="en-US" altLang="ja-JP" dirty="0" err="1" smtClean="0"/>
              <a:t>cERL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lang="en-US" altLang="ja-JP" sz="2000" dirty="0" smtClean="0"/>
              <a:t>2 Mar, 2012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pic>
        <p:nvPicPr>
          <p:cNvPr id="44034" name="Picture 2" descr="C:\Users\mtsukasa\Documents\Tex\Conference\FLS\FLS2012\Miyajima\Photo\P1020165 (NXPowerLi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6742"/>
            <a:ext cx="7272808" cy="5454606"/>
          </a:xfrm>
          <a:prstGeom prst="rect">
            <a:avLst/>
          </a:prstGeom>
          <a:noFill/>
        </p:spPr>
      </p:pic>
      <p:sp>
        <p:nvSpPr>
          <p:cNvPr id="8" name="円/楕円 7"/>
          <p:cNvSpPr/>
          <p:nvPr/>
        </p:nvSpPr>
        <p:spPr>
          <a:xfrm>
            <a:off x="2771800" y="5589240"/>
            <a:ext cx="2520280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9498" y="580526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Place of DC 500 kV gun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355976" y="3645024"/>
            <a:ext cx="72008" cy="1800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427984" y="501317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Electron beam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92080" y="4221088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2K cold box and end box</a:t>
            </a:r>
          </a:p>
          <a:p>
            <a:r>
              <a:rPr lang="en-US" altLang="ja-JP" dirty="0" smtClean="0"/>
              <a:t>for injector SRF cavity</a:t>
            </a:r>
            <a:endParaRPr lang="en-US" altLang="ja-JP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483768" y="3573016"/>
            <a:ext cx="1512168" cy="64807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99592" y="378904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From </a:t>
            </a:r>
            <a:r>
              <a:rPr lang="en-US" altLang="ja-JP" dirty="0" smtClean="0">
                <a:solidFill>
                  <a:srgbClr val="FFC000"/>
                </a:solidFill>
              </a:rPr>
              <a:t>return loop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Road Map of ERL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5373216"/>
            <a:ext cx="4968552" cy="864096"/>
          </a:xfrm>
        </p:spPr>
        <p:txBody>
          <a:bodyPr/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Installation of </a:t>
            </a:r>
            <a:r>
              <a:rPr lang="en-US" altLang="ja-JP" sz="2400" dirty="0" smtClean="0">
                <a:solidFill>
                  <a:srgbClr val="FF0000"/>
                </a:solidFill>
              </a:rPr>
              <a:t>JAEA 1st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Gun: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Oct. 2012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graphicFrame>
        <p:nvGraphicFramePr>
          <p:cNvPr id="7" name="Group 85"/>
          <p:cNvGraphicFramePr>
            <a:graphicFrameLocks noGrp="1"/>
          </p:cNvGraphicFramePr>
          <p:nvPr/>
        </p:nvGraphicFramePr>
        <p:xfrm>
          <a:off x="176213" y="1014388"/>
          <a:ext cx="8642350" cy="4120827"/>
        </p:xfrm>
        <a:graphic>
          <a:graphicData uri="http://schemas.openxmlformats.org/drawingml/2006/table">
            <a:tbl>
              <a:tblPr/>
              <a:tblGrid>
                <a:gridCol w="663575"/>
                <a:gridCol w="666750"/>
                <a:gridCol w="665162"/>
                <a:gridCol w="665163"/>
                <a:gridCol w="666750"/>
                <a:gridCol w="663575"/>
                <a:gridCol w="665162"/>
                <a:gridCol w="665163"/>
                <a:gridCol w="663575"/>
                <a:gridCol w="620712"/>
                <a:gridCol w="708025"/>
                <a:gridCol w="665163"/>
                <a:gridCol w="6635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2008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2009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2010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2011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2012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2013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2014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2015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2016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2017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2018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2019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2020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142875" y="1473176"/>
            <a:ext cx="3360738" cy="64770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1995488" y="2287563"/>
            <a:ext cx="1508125" cy="796925"/>
          </a:xfrm>
          <a:prstGeom prst="rect">
            <a:avLst/>
          </a:prstGeom>
          <a:solidFill>
            <a:srgbClr val="EBF478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998663" y="2365351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cERL construction</a:t>
            </a: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79400" y="1595413"/>
            <a:ext cx="334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b="1"/>
              <a:t>R&amp;D of ERL key elements</a:t>
            </a: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3503613" y="2292326"/>
            <a:ext cx="5494337" cy="792162"/>
          </a:xfrm>
          <a:prstGeom prst="rect">
            <a:avLst/>
          </a:prstGeom>
          <a:solidFill>
            <a:srgbClr val="FAD2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3" name="Text Box 77"/>
          <p:cNvSpPr txBox="1">
            <a:spLocks noChangeArrowheads="1"/>
          </p:cNvSpPr>
          <p:nvPr/>
        </p:nvSpPr>
        <p:spPr bwMode="auto">
          <a:xfrm>
            <a:off x="3592513" y="2500288"/>
            <a:ext cx="477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b="1"/>
              <a:t>Beam test and test experiments</a:t>
            </a:r>
          </a:p>
        </p:txBody>
      </p:sp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3503613" y="3286101"/>
            <a:ext cx="3076575" cy="6477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7FFF7"/>
              </a:gs>
            </a:gsLst>
            <a:lin ang="0" scaled="1"/>
          </a:gradFill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3503613" y="3286101"/>
            <a:ext cx="307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b="1"/>
              <a:t>Improvements towards 3GeV class ERL</a:t>
            </a: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796925" y="2287563"/>
            <a:ext cx="1198563" cy="792163"/>
          </a:xfrm>
          <a:prstGeom prst="rect">
            <a:avLst/>
          </a:prstGeom>
          <a:solidFill>
            <a:srgbClr val="EBF478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7" name="Text Box 82"/>
          <p:cNvSpPr txBox="1">
            <a:spLocks noChangeArrowheads="1"/>
          </p:cNvSpPr>
          <p:nvPr/>
        </p:nvSpPr>
        <p:spPr bwMode="auto">
          <a:xfrm>
            <a:off x="796925" y="2436788"/>
            <a:ext cx="124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/>
              <a:t>Prep of ERL Test Facility </a:t>
            </a:r>
          </a:p>
        </p:txBody>
      </p:sp>
      <p:sp>
        <p:nvSpPr>
          <p:cNvPr id="18" name="Rectangle 84"/>
          <p:cNvSpPr>
            <a:spLocks noChangeArrowheads="1"/>
          </p:cNvSpPr>
          <p:nvPr/>
        </p:nvSpPr>
        <p:spPr bwMode="auto">
          <a:xfrm>
            <a:off x="4954588" y="4078263"/>
            <a:ext cx="3252787" cy="863600"/>
          </a:xfrm>
          <a:prstGeom prst="rect">
            <a:avLst/>
          </a:prstGeom>
          <a:gradFill rotWithShape="1">
            <a:gsLst>
              <a:gs pos="0">
                <a:srgbClr val="F7F9FE"/>
              </a:gs>
              <a:gs pos="100000">
                <a:srgbClr val="ACBAF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/>
            <a:r>
              <a:rPr lang="en-US" altLang="ja-JP" b="1"/>
              <a:t>Construction of </a:t>
            </a:r>
          </a:p>
          <a:p>
            <a:pPr algn="ctr"/>
            <a:r>
              <a:rPr lang="en-US" altLang="ja-JP" b="1"/>
              <a:t>3GeV ERL</a:t>
            </a:r>
          </a:p>
        </p:txBody>
      </p:sp>
      <p:sp>
        <p:nvSpPr>
          <p:cNvPr id="19" name="Rectangle 82"/>
          <p:cNvSpPr>
            <a:spLocks noChangeArrowheads="1"/>
          </p:cNvSpPr>
          <p:nvPr/>
        </p:nvSpPr>
        <p:spPr bwMode="auto">
          <a:xfrm>
            <a:off x="8167688" y="4078263"/>
            <a:ext cx="830262" cy="863600"/>
          </a:xfrm>
          <a:prstGeom prst="rect">
            <a:avLst/>
          </a:prstGeom>
          <a:solidFill>
            <a:srgbClr val="FAD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altLang="ja-JP" b="1"/>
              <a:t>User</a:t>
            </a:r>
          </a:p>
          <a:p>
            <a:pPr algn="ctr" defTabSz="457200"/>
            <a:r>
              <a:rPr lang="en-US" altLang="ja-JP" b="1"/>
              <a:t> run</a:t>
            </a: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2630488" y="620688"/>
            <a:ext cx="404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Japanese Fiscal Year (from April to March)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347864" y="3140968"/>
            <a:ext cx="144016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203848" y="3140968"/>
            <a:ext cx="144016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 bwMode="auto">
          <a:xfrm>
            <a:off x="3707904" y="5949280"/>
            <a:ext cx="5436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operation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Mar.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2051720" y="4509120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3" idx="0"/>
          </p:cNvCxnSpPr>
          <p:nvPr/>
        </p:nvCxnSpPr>
        <p:spPr>
          <a:xfrm flipH="1" flipV="1">
            <a:off x="3491880" y="4509120"/>
            <a:ext cx="29340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pPr marL="514350" indent="-514350"/>
            <a:r>
              <a:rPr lang="en-US" altLang="ja-JP" dirty="0" smtClean="0"/>
              <a:t>Summary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Status of R&amp;D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injector</a:t>
            </a:r>
          </a:p>
          <a:p>
            <a:pPr lvl="1"/>
            <a:r>
              <a:rPr lang="en-US" altLang="ja-JP" sz="2000" dirty="0" smtClean="0"/>
              <a:t>DC photo cathode gun</a:t>
            </a:r>
          </a:p>
          <a:p>
            <a:pPr lvl="2"/>
            <a:r>
              <a:rPr lang="en-US" altLang="ja-JP" dirty="0" smtClean="0"/>
              <a:t>JAEA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Gun : HV processing and beam generation succeeded.</a:t>
            </a:r>
          </a:p>
          <a:p>
            <a:pPr lvl="2"/>
            <a:r>
              <a:rPr lang="en-US" altLang="ja-JP" dirty="0" smtClean="0"/>
              <a:t>KEK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Gun: now developing</a:t>
            </a:r>
          </a:p>
          <a:p>
            <a:pPr lvl="1"/>
            <a:r>
              <a:rPr lang="en-US" altLang="ja-JP" sz="2000" dirty="0" smtClean="0"/>
              <a:t>Laser system: Development for first preparation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is done.</a:t>
            </a:r>
          </a:p>
          <a:p>
            <a:pPr lvl="1"/>
            <a:r>
              <a:rPr lang="en-US" altLang="ja-JP" sz="2000" dirty="0" smtClean="0"/>
              <a:t>Bunching cavity: </a:t>
            </a:r>
            <a:r>
              <a:rPr lang="en-US" altLang="ja-JP" sz="2000" smtClean="0"/>
              <a:t>now fabricating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r>
              <a:rPr lang="en-US" altLang="ja-JP" sz="2000" dirty="0" smtClean="0"/>
              <a:t>Beam operation in Gun Test </a:t>
            </a:r>
            <a:r>
              <a:rPr lang="en-US" altLang="ja-JP" sz="2000" dirty="0" err="1" smtClean="0"/>
              <a:t>Beamline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Initial emittance measurements of </a:t>
            </a:r>
            <a:r>
              <a:rPr lang="en-US" altLang="ja-JP" sz="2000" dirty="0" err="1" smtClean="0"/>
              <a:t>GaAs</a:t>
            </a:r>
            <a:r>
              <a:rPr lang="en-US" altLang="ja-JP" sz="2000" dirty="0" smtClean="0"/>
              <a:t> based cathodes are done.</a:t>
            </a:r>
          </a:p>
          <a:p>
            <a:pPr lvl="1"/>
            <a:r>
              <a:rPr lang="en-US" altLang="ja-JP" sz="2000" dirty="0" smtClean="0"/>
              <a:t>Temporal response measurements</a:t>
            </a:r>
          </a:p>
          <a:p>
            <a:pPr lvl="1"/>
            <a:r>
              <a:rPr lang="en-US" altLang="ja-JP" sz="2000" dirty="0" smtClean="0"/>
              <a:t>Study of space charge effect 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000" dirty="0" smtClean="0"/>
              <a:t>Construction and commissioning plan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injector</a:t>
            </a:r>
          </a:p>
          <a:p>
            <a:pPr lvl="1"/>
            <a:r>
              <a:rPr kumimoji="1" lang="en-US" altLang="ja-JP" sz="2000" dirty="0" smtClean="0"/>
              <a:t>Oct. </a:t>
            </a:r>
            <a:r>
              <a:rPr lang="en-US" altLang="ja-JP" sz="2000" dirty="0" smtClean="0"/>
              <a:t>2012: installation of JAEA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Gun</a:t>
            </a:r>
          </a:p>
          <a:p>
            <a:pPr lvl="1"/>
            <a:r>
              <a:rPr lang="en-US" altLang="ja-JP" sz="2000" dirty="0" smtClean="0"/>
              <a:t>Mar. 2013: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beam commissioning of </a:t>
            </a:r>
            <a:r>
              <a:rPr lang="en-US" altLang="ja-JP" sz="2000" dirty="0" err="1" smtClean="0"/>
              <a:t>cERL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pPr marL="514350" indent="-514350"/>
            <a:r>
              <a:rPr lang="en-US" altLang="ja-JP" dirty="0" smtClean="0"/>
              <a:t>Buck up slides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br>
              <a:rPr lang="en-US" altLang="ja-JP" smtClean="0"/>
            </a:br>
            <a:r>
              <a:rPr lang="en-US" altLang="ja-JP" smtClean="0"/>
              <a:t>Thomas Jefferson National Accelerator Facility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51845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Status of R&amp;D of compact ERL (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) injector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Beam operation in Gun Test </a:t>
            </a:r>
            <a:r>
              <a:rPr lang="en-US" altLang="ja-JP" dirty="0" err="1" smtClean="0"/>
              <a:t>Beamline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Construction </a:t>
            </a:r>
            <a:r>
              <a:rPr lang="en-US" altLang="ja-JP" dirty="0" smtClean="0"/>
              <a:t>schedule </a:t>
            </a:r>
            <a:r>
              <a:rPr kumimoji="1" lang="en-US" altLang="ja-JP" dirty="0" smtClean="0"/>
              <a:t>of 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injector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Summary &amp; Future of DC gun vacuum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90728" cy="4752528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total outgassing rate of the dc gun with main components was suppressed to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~1x10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[Pa m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/s]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from the remaining components should be suppressed.</a:t>
            </a:r>
          </a:p>
          <a:p>
            <a:pPr lvl="1">
              <a:buNone/>
            </a:pPr>
            <a:endParaRPr lang="en-US" altLang="ja-JP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pumping speed of the 20 K bakeable cryopump was obtained for nitrogen, methane, argon, and hydrogen.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ultimate pressure of the bakeable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cryopump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was limited by adsorption equilibrium of adsorbent for hydrogen.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 test about 4 K bakeable cryopump is in progress.</a:t>
            </a:r>
          </a:p>
          <a:p>
            <a:pPr lvl="1">
              <a:buNone/>
            </a:pPr>
            <a:endParaRPr lang="en-US" altLang="ja-JP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possibility of generating extreme high vacuum of 1x10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Pa in the actual dc gun is still remained 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system: conceptual design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608014"/>
            <a:ext cx="7190308" cy="5971117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171303" y="630932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Laser system: Development work at KEK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4392488" cy="5832648"/>
          </a:xfrm>
        </p:spPr>
        <p:txBody>
          <a:bodyPr/>
          <a:lstStyle/>
          <a:p>
            <a:r>
              <a:rPr lang="en-US" altLang="ja-JP" sz="2000" dirty="0" smtClean="0"/>
              <a:t>Since August 2011, KEK started development high power laser system by ourselves.</a:t>
            </a:r>
          </a:p>
          <a:p>
            <a:r>
              <a:rPr lang="en-US" altLang="ja-JP" sz="2000" dirty="0" smtClean="0"/>
              <a:t>KEK has no experience of high power fiber amplifier system so far. Started from a basic tests with a minimal system.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775200" cy="30607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140460" cy="2760307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320480" cy="363326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164288" y="54868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Fiber amplifier (test with a CW laser)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4320480" cy="1944216"/>
          </a:xfrm>
        </p:spPr>
        <p:txBody>
          <a:bodyPr/>
          <a:lstStyle/>
          <a:p>
            <a:r>
              <a:rPr lang="en-US" altLang="ja-JP" sz="1600" dirty="0" smtClean="0"/>
              <a:t>PCF 1.5m (NKT photonics, DC-300-40-PZ-Yb)</a:t>
            </a:r>
          </a:p>
          <a:p>
            <a:r>
              <a:rPr lang="en-US" altLang="ja-JP" sz="1600" dirty="0" smtClean="0"/>
              <a:t>Seed 1064nm, </a:t>
            </a:r>
            <a:r>
              <a:rPr lang="en-US" altLang="ja-JP" sz="1600" dirty="0" err="1" smtClean="0"/>
              <a:t>cw</a:t>
            </a:r>
            <a:r>
              <a:rPr lang="en-US" altLang="ja-JP" sz="1600" dirty="0" smtClean="0"/>
              <a:t> laser</a:t>
            </a:r>
          </a:p>
          <a:p>
            <a:r>
              <a:rPr lang="en-US" altLang="ja-JP" sz="1600" dirty="0" smtClean="0"/>
              <a:t>80W pump,  37W output. Consistent with a model expectation based on low power tests.</a:t>
            </a:r>
          </a:p>
          <a:p>
            <a:r>
              <a:rPr lang="en-US" altLang="ja-JP" sz="1600" dirty="0" smtClean="0"/>
              <a:t>ASE noise grows at 1035nm, but it can be suppressed at &gt;1W input power with a suitable pre-amplifier.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06300"/>
            <a:ext cx="4427984" cy="3091052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47836"/>
            <a:ext cx="4318000" cy="289718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032448" cy="285966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6300192" y="3933056"/>
            <a:ext cx="11938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calculation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7789862" y="747836"/>
            <a:ext cx="10541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>
                <a:ea typeface="ＭＳ Ｐゴシック" charset="-128"/>
                <a:cs typeface="Helvetica" charset="0"/>
              </a:rPr>
              <a:t>spectrum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6988175" y="1217736"/>
            <a:ext cx="941387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0000"/>
                </a:solidFill>
                <a:ea typeface="ＭＳ Ｐゴシック" charset="-128"/>
                <a:cs typeface="Helvetica" charset="0"/>
              </a:rPr>
              <a:t>1064nm</a:t>
            </a:r>
          </a:p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0000"/>
                </a:solidFill>
                <a:ea typeface="ＭＳ Ｐゴシック" charset="-128"/>
                <a:cs typeface="Helvetica" charset="0"/>
              </a:rPr>
              <a:t>signal</a:t>
            </a: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5395912" y="1217736"/>
            <a:ext cx="6604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7F00"/>
                </a:solidFill>
                <a:ea typeface="ＭＳ Ｐゴシック" charset="-128"/>
                <a:cs typeface="Helvetica" charset="0"/>
              </a:rPr>
              <a:t>ASE</a:t>
            </a:r>
          </a:p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7F00"/>
                </a:solidFill>
                <a:ea typeface="ＭＳ Ｐゴシック" charset="-128"/>
                <a:cs typeface="Helvetica" charset="0"/>
              </a:rPr>
              <a:t>noise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rot="10800000" flipH="1">
            <a:off x="6640512" y="1452686"/>
            <a:ext cx="376238" cy="260350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10800000" flipH="1">
            <a:off x="5764212" y="1836861"/>
            <a:ext cx="0" cy="490538"/>
          </a:xfrm>
          <a:prstGeom prst="line">
            <a:avLst/>
          </a:prstGeom>
          <a:noFill/>
          <a:ln w="12700" cap="flat">
            <a:solidFill>
              <a:srgbClr val="FF7F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Quality of high power output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4752528" cy="2088232"/>
          </a:xfrm>
        </p:spPr>
        <p:txBody>
          <a:bodyPr/>
          <a:lstStyle/>
          <a:p>
            <a:r>
              <a:rPr lang="en-US" altLang="ja-JP" sz="1600" dirty="0" smtClean="0"/>
              <a:t>Features of PCF are confirmed</a:t>
            </a:r>
          </a:p>
          <a:p>
            <a:r>
              <a:rPr lang="en-US" altLang="ja-JP" sz="1600" dirty="0" smtClean="0"/>
              <a:t>Diffraction limited transverse mode</a:t>
            </a:r>
          </a:p>
          <a:p>
            <a:r>
              <a:rPr lang="en-US" altLang="ja-JP" sz="1600" dirty="0" smtClean="0"/>
              <a:t>Polarization maintaining</a:t>
            </a:r>
          </a:p>
          <a:p>
            <a:r>
              <a:rPr lang="en-US" altLang="ja-JP" sz="1600" dirty="0" smtClean="0"/>
              <a:t>Output power is stable (as long as the environment is stable). No power damages so far.</a:t>
            </a:r>
          </a:p>
          <a:p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2491581" y="6591697"/>
            <a:ext cx="1648371" cy="293687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644008" cy="3234013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4386"/>
            <a:ext cx="3744416" cy="889299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794001" cy="258340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100" y="3861048"/>
            <a:ext cx="3846718" cy="259228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5850186" y="620688"/>
            <a:ext cx="25415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transverse mode quality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6156176" y="3573016"/>
            <a:ext cx="21097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polarization stability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2216150" y="2111896"/>
            <a:ext cx="8763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stability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Test with a pulsed laser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5040560" cy="2520280"/>
          </a:xfrm>
        </p:spPr>
        <p:txBody>
          <a:bodyPr/>
          <a:lstStyle/>
          <a:p>
            <a:r>
              <a:rPr lang="en-US" altLang="ja-JP" sz="1600" dirty="0" smtClean="0"/>
              <a:t>Preparing a 1.3GHz </a:t>
            </a:r>
            <a:r>
              <a:rPr lang="en-US" altLang="ja-JP" sz="1600" dirty="0" err="1" smtClean="0"/>
              <a:t>Nd:YVO</a:t>
            </a:r>
            <a:r>
              <a:rPr lang="en-US" altLang="ja-JP" sz="1600" dirty="0" smtClean="0"/>
              <a:t> passive mode-lock laser (Time-Bandwidth Product, GE-100)</a:t>
            </a:r>
          </a:p>
          <a:p>
            <a:r>
              <a:rPr lang="en-US" altLang="ja-JP" sz="1600" dirty="0" smtClean="0"/>
              <a:t>Peak power tests with a same type laser of 178.5MHz. </a:t>
            </a:r>
          </a:p>
          <a:p>
            <a:r>
              <a:rPr lang="en-US" altLang="ja-JP" sz="1600" dirty="0" smtClean="0"/>
              <a:t>5W at 178.5MHz is the equivalent pulse power of 35W 1300MHz</a:t>
            </a:r>
          </a:p>
          <a:p>
            <a:r>
              <a:rPr lang="en-US" altLang="ja-JP" sz="1600" dirty="0" smtClean="0"/>
              <a:t>Amplification, fine.</a:t>
            </a:r>
          </a:p>
          <a:p>
            <a:r>
              <a:rPr lang="en-US" altLang="ja-JP" sz="1600" dirty="0" smtClean="0"/>
              <a:t>Spectrum (0.33nm FWHM), getting a little broad due to non-linearity, seems not so significant.</a:t>
            </a:r>
          </a:p>
          <a:p>
            <a:r>
              <a:rPr lang="en-US" altLang="ja-JP" sz="1600" dirty="0" smtClean="0"/>
              <a:t>Pulse width (7.5ps FWHM), looks no difference.</a:t>
            </a:r>
          </a:p>
          <a:p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3861048"/>
            <a:ext cx="3853507" cy="2671459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844" y="620688"/>
            <a:ext cx="3811651" cy="2664296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6788596" y="671736"/>
            <a:ext cx="20701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power amplification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6998146" y="3284984"/>
            <a:ext cx="17526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pulse width</a:t>
            </a:r>
          </a:p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(auto-</a:t>
            </a:r>
            <a:r>
              <a:rPr lang="en-US" altLang="ja-JP" sz="1800" dirty="0" err="1">
                <a:ea typeface="ＭＳ Ｐゴシック" charset="-128"/>
                <a:cs typeface="Helvetica" charset="0"/>
              </a:rPr>
              <a:t>correlator</a:t>
            </a:r>
            <a:r>
              <a:rPr lang="en-US" altLang="ja-JP" sz="1800" dirty="0">
                <a:ea typeface="ＭＳ Ｐゴシック" charset="-128"/>
                <a:cs typeface="Helvetica" charset="0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67844"/>
            <a:ext cx="3898900" cy="28575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/>
          </p:cNvSpPr>
          <p:nvPr/>
        </p:nvSpPr>
        <p:spPr bwMode="auto">
          <a:xfrm>
            <a:off x="1443410" y="3375744"/>
            <a:ext cx="10541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>
                <a:ea typeface="ＭＳ Ｐゴシック" charset="-128"/>
                <a:cs typeface="Helvetica" charset="0"/>
              </a:rPr>
              <a:t>spectrum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Second harmonics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5256584" cy="2304256"/>
          </a:xfrm>
        </p:spPr>
        <p:txBody>
          <a:bodyPr/>
          <a:lstStyle/>
          <a:p>
            <a:r>
              <a:rPr lang="en-US" altLang="ja-JP" sz="1600" dirty="0" smtClean="0"/>
              <a:t>Type-1 NCPM LBO, 14mm</a:t>
            </a:r>
          </a:p>
          <a:p>
            <a:r>
              <a:rPr lang="en-US" altLang="ja-JP" sz="1600" dirty="0" smtClean="0"/>
              <a:t>532nm, 0.6W could be produced by 1064nm, 178.5MHz, 3W fundamental.</a:t>
            </a:r>
          </a:p>
          <a:p>
            <a:r>
              <a:rPr lang="en-US" altLang="ja-JP" sz="1600" dirty="0" smtClean="0"/>
              <a:t>Scaling this result to 1300MHz with same pulse energy</a:t>
            </a:r>
          </a:p>
          <a:p>
            <a:r>
              <a:rPr lang="en-US" altLang="ja-JP" sz="1600" dirty="0" smtClean="0"/>
              <a:t>532nm, 4.3W can be expected by 1064nm, 1300MHz, 21W</a:t>
            </a:r>
          </a:p>
          <a:p>
            <a:r>
              <a:rPr lang="en-US" altLang="ja-JP" sz="1600" dirty="0" smtClean="0"/>
              <a:t>Good enough for first goal of </a:t>
            </a:r>
            <a:r>
              <a:rPr lang="en-US" altLang="ja-JP" sz="1600" dirty="0" err="1" smtClean="0"/>
              <a:t>cERL</a:t>
            </a:r>
            <a:endParaRPr lang="en-US" altLang="ja-JP" sz="1600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4294429" cy="3168352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528392" cy="2621791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4040187" cy="35560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system: 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Laser system for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: </a:t>
            </a:r>
            <a:r>
              <a:rPr lang="en-US" altLang="ja-JP" sz="2000" dirty="0" err="1" smtClean="0"/>
              <a:t>Nd:YVO</a:t>
            </a:r>
            <a:r>
              <a:rPr lang="en-US" altLang="ja-JP" sz="2000" dirty="0" smtClean="0"/>
              <a:t> mode-locked laser + </a:t>
            </a:r>
            <a:r>
              <a:rPr lang="en-US" altLang="ja-JP" sz="2000" dirty="0" err="1" smtClean="0"/>
              <a:t>Yb</a:t>
            </a:r>
            <a:r>
              <a:rPr lang="en-US" altLang="ja-JP" sz="2000" dirty="0" smtClean="0"/>
              <a:t>-PCF amplifier</a:t>
            </a:r>
          </a:p>
          <a:p>
            <a:r>
              <a:rPr lang="en-US" altLang="ja-JP" sz="2000" dirty="0" smtClean="0"/>
              <a:t>Method for fiber input coupling</a:t>
            </a:r>
          </a:p>
          <a:p>
            <a:r>
              <a:rPr lang="en-US" altLang="ja-JP" sz="2000" dirty="0" smtClean="0"/>
              <a:t>Modeling and understanding fiber amplifier</a:t>
            </a:r>
          </a:p>
          <a:p>
            <a:r>
              <a:rPr lang="en-US" altLang="ja-JP" sz="2000" u="sng" dirty="0" smtClean="0"/>
              <a:t>Result</a:t>
            </a:r>
          </a:p>
          <a:p>
            <a:pPr lvl="1"/>
            <a:r>
              <a:rPr lang="en-US" altLang="ja-JP" sz="2000" dirty="0" smtClean="0"/>
              <a:t>CW 1064nm, 36W output</a:t>
            </a:r>
          </a:p>
          <a:p>
            <a:pPr lvl="1"/>
            <a:r>
              <a:rPr lang="en-US" altLang="ja-JP" sz="2000" dirty="0" smtClean="0"/>
              <a:t>pulse 178.5MHz, 1064nm, 5W (peak power equivalent with 35W,1300MHz)</a:t>
            </a:r>
          </a:p>
          <a:p>
            <a:pPr lvl="1"/>
            <a:r>
              <a:rPr lang="en-US" altLang="ja-JP" sz="2000" dirty="0" smtClean="0"/>
              <a:t>SH generation</a:t>
            </a:r>
          </a:p>
          <a:p>
            <a:r>
              <a:rPr lang="en-US" altLang="ja-JP" sz="2000" dirty="0" smtClean="0"/>
              <a:t>Development for first preparation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is done.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Next, actual system assembly &amp; higher power development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1303" y="630932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3314720" cy="212459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1"/>
            <a:ext cx="3168352" cy="211223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Bunching Cavity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kumimoji="1" lang="en-US" altLang="ja-JP" sz="2400" dirty="0" smtClean="0"/>
              <a:t>A 1.3 GHz bunchin</a:t>
            </a:r>
            <a:r>
              <a:rPr lang="en-US" altLang="ja-JP" sz="2400" dirty="0" smtClean="0"/>
              <a:t>g cavity and a input coupler are fabricating.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7"/>
            <a:ext cx="730920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364088" y="126876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Design p</a:t>
            </a:r>
            <a:r>
              <a:rPr kumimoji="1" lang="en-US" altLang="ja-JP" dirty="0" smtClean="0"/>
              <a:t>arameters of </a:t>
            </a:r>
            <a:r>
              <a:rPr kumimoji="1" lang="en-US" altLang="ja-JP" dirty="0" err="1" smtClean="0"/>
              <a:t>buncher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5004048" y="1700808"/>
          <a:ext cx="3888432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1944216"/>
              </a:tblGrid>
              <a:tr h="3177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parameter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Frequency (calc.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without</a:t>
                      </a:r>
                      <a:r>
                        <a:rPr kumimoji="1" lang="en-US" altLang="ja-JP" baseline="0" dirty="0" smtClean="0"/>
                        <a:t> input coupler)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1302.89MHz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Unloaded</a:t>
                      </a:r>
                      <a:r>
                        <a:rPr kumimoji="1" lang="en-US" altLang="ja-JP" baseline="0" dirty="0" smtClean="0"/>
                        <a:t> Q (calc.)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25,000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R</a:t>
                      </a:r>
                      <a:r>
                        <a:rPr lang="en-US" altLang="ja-JP" sz="1800" kern="100" baseline="-25000" dirty="0" err="1" smtClean="0">
                          <a:latin typeface="Times New Roman"/>
                          <a:ea typeface="ＭＳ 明朝"/>
                        </a:rPr>
                        <a:t>sh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/Q for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b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=1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232.8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R</a:t>
                      </a:r>
                      <a:r>
                        <a:rPr lang="en-US" altLang="ja-JP" sz="1800" kern="100" baseline="-25000" dirty="0" err="1" smtClean="0">
                          <a:latin typeface="Times New Roman"/>
                          <a:ea typeface="ＭＳ 明朝"/>
                        </a:rPr>
                        <a:t>sh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/Q for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b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=0.863 (500 </a:t>
                      </a: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keV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194.7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R</a:t>
                      </a:r>
                      <a:r>
                        <a:rPr lang="en-US" altLang="ja-JP" sz="1800" kern="100" baseline="-25000" dirty="0" err="1" smtClean="0">
                          <a:latin typeface="Times New Roman"/>
                          <a:ea typeface="ＭＳ 明朝"/>
                        </a:rPr>
                        <a:t>sh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/Q for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b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=0.8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173.4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012160" y="6165304"/>
            <a:ext cx="310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</a:t>
            </a:r>
            <a:r>
              <a:rPr lang="en-US" altLang="ja-JP" sz="1400" dirty="0" smtClean="0"/>
              <a:t>T. Takahashi, S. </a:t>
            </a:r>
            <a:r>
              <a:rPr lang="en-US" altLang="ja-JP" sz="1400" dirty="0" err="1" smtClean="0"/>
              <a:t>Sakanaka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MTE and laser spot size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kumimoji="1" lang="en-US" altLang="ja-JP" sz="2000" dirty="0" smtClean="0"/>
              <a:t>Mean Transverse Energy (MTE) was estimated for two different laser spot size.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pic>
        <p:nvPicPr>
          <p:cNvPr id="7" name="図 6" descr="C:\Documents and Settings\toshiya\デスクトップ\投稿論文\ズ\図バージョン20111212\大きさ\えみった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153875" cy="34351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923928" y="1412776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Measurement results of 1000 nm cathode</a:t>
            </a:r>
            <a:endParaRPr kumimoji="1" lang="ja-JP" altLang="en-US" dirty="0"/>
          </a:p>
        </p:txBody>
      </p:sp>
      <p:sp>
        <p:nvSpPr>
          <p:cNvPr id="11" name="正方形/長方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160" y="3717032"/>
            <a:ext cx="2971537" cy="84388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</a:rPr>
              <a:t>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r>
              <a:rPr lang="en-US" altLang="ja-JP" dirty="0" smtClean="0"/>
              <a:t>Status of R&amp;D of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injector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tsukasa\My Documents\Tex\Conference\ERL_conference\ERL2011\Matching\Presen\cERL配置図_英語_2011101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802743"/>
            <a:ext cx="5706938" cy="29827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Optics Design for cERL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commissioning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5522"/>
            <a:ext cx="8229600" cy="1349342"/>
          </a:xfrm>
        </p:spPr>
        <p:txBody>
          <a:bodyPr/>
          <a:lstStyle/>
          <a:p>
            <a:r>
              <a:rPr kumimoji="1" lang="en-US" altLang="ja-JP" sz="1800" dirty="0" smtClean="0"/>
              <a:t>We are designing </a:t>
            </a:r>
            <a:r>
              <a:rPr lang="en-US" altLang="ja-JP" sz="1800" dirty="0" smtClean="0"/>
              <a:t>a </a:t>
            </a:r>
            <a:r>
              <a:rPr kumimoji="1" lang="en-US" altLang="ja-JP" sz="1800" dirty="0" smtClean="0"/>
              <a:t>beam optics for </a:t>
            </a:r>
            <a:r>
              <a:rPr kumimoji="1" lang="en-US" altLang="ja-JP" sz="1800" dirty="0" smtClean="0">
                <a:solidFill>
                  <a:srgbClr val="FF3399"/>
                </a:solidFill>
              </a:rPr>
              <a:t>the </a:t>
            </a:r>
            <a:r>
              <a:rPr lang="en-US" altLang="ja-JP" sz="1800" dirty="0" smtClean="0">
                <a:solidFill>
                  <a:srgbClr val="FF3399"/>
                </a:solidFill>
              </a:rPr>
              <a:t>compact </a:t>
            </a:r>
            <a:r>
              <a:rPr kumimoji="1" lang="en-US" altLang="ja-JP" sz="1800" dirty="0" smtClean="0">
                <a:solidFill>
                  <a:srgbClr val="FF3399"/>
                </a:solidFill>
              </a:rPr>
              <a:t>ERL (cERL) 1</a:t>
            </a:r>
            <a:r>
              <a:rPr kumimoji="1" lang="en-US" altLang="ja-JP" sz="1800" baseline="30000" dirty="0" smtClean="0">
                <a:solidFill>
                  <a:srgbClr val="FF3399"/>
                </a:solidFill>
              </a:rPr>
              <a:t>st</a:t>
            </a:r>
            <a:r>
              <a:rPr kumimoji="1" lang="en-US" altLang="ja-JP" sz="1800" dirty="0" smtClean="0">
                <a:solidFill>
                  <a:srgbClr val="FF3399"/>
                </a:solidFill>
              </a:rPr>
              <a:t> commissioning</a:t>
            </a:r>
            <a:r>
              <a:rPr kumimoji="1" lang="en-US" altLang="ja-JP" sz="1800" dirty="0" smtClean="0"/>
              <a:t>. </a:t>
            </a:r>
          </a:p>
          <a:p>
            <a:r>
              <a:rPr lang="en-US" altLang="ja-JP" sz="1800" dirty="0" smtClean="0"/>
              <a:t>The layout has </a:t>
            </a:r>
            <a:r>
              <a:rPr lang="en-US" altLang="ja-JP" sz="1800" dirty="0" smtClean="0">
                <a:solidFill>
                  <a:srgbClr val="FF0000"/>
                </a:solidFill>
              </a:rPr>
              <a:t>a long straight section</a:t>
            </a:r>
            <a:r>
              <a:rPr lang="ja-JP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(8 m) </a:t>
            </a:r>
            <a:r>
              <a:rPr lang="en-US" altLang="ja-JP" sz="1800" dirty="0" smtClean="0"/>
              <a:t>from the exit of merger to the entrance of main linac for diagnostic system. </a:t>
            </a:r>
          </a:p>
          <a:p>
            <a:r>
              <a:rPr kumimoji="1" lang="en-US" altLang="ja-JP" sz="1800" dirty="0" smtClean="0"/>
              <a:t>In the future, main SRF cavities will be installed on the long straight section.</a:t>
            </a:r>
            <a:endParaRPr kumimoji="1" lang="ja-JP" altLang="en-US" sz="1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Tsukasa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ERL2011, October 16-21, 2011, </a:t>
            </a:r>
          </a:p>
          <a:p>
            <a:pPr>
              <a:defRPr/>
            </a:pPr>
            <a:r>
              <a:rPr lang="en-US" altLang="ja-JP" dirty="0" smtClean="0"/>
              <a:t>KEK, Tsukuba, Japan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51520" y="2236440"/>
            <a:ext cx="3097213" cy="4072880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9" name="Group 145"/>
          <p:cNvGraphicFramePr>
            <a:graphicFrameLocks noGrp="1"/>
          </p:cNvGraphicFramePr>
          <p:nvPr/>
        </p:nvGraphicFramePr>
        <p:xfrm>
          <a:off x="316608" y="2679923"/>
          <a:ext cx="2973387" cy="3489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64642"/>
                <a:gridCol w="170874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Parameters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Gun voltage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500 kV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Injection energy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 MeV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Beam energy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 MeV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Average current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mA (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7.7 PC/bunch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Acc. gradient (injector)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7.5 MV/m</a:t>
                      </a: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Acc. gradient (main linac)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 MV/m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 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 1 mm·mrad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(rms)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1 - 3 ps (usual)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RF frequency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GHz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54709" y="2204864"/>
            <a:ext cx="2777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Calibri" pitchFamily="34" charset="0"/>
              </a:rPr>
              <a:t>Parameters of the Compact </a:t>
            </a:r>
            <a:r>
              <a:rPr lang="en-US" altLang="ja-JP" sz="1400" b="1" dirty="0" smtClean="0">
                <a:latin typeface="Calibri" pitchFamily="34" charset="0"/>
              </a:rPr>
              <a:t>ERL 1</a:t>
            </a:r>
            <a:r>
              <a:rPr lang="en-US" altLang="ja-JP" sz="1400" b="1" baseline="30000" dirty="0" smtClean="0">
                <a:latin typeface="Calibri" pitchFamily="34" charset="0"/>
              </a:rPr>
              <a:t>st</a:t>
            </a:r>
            <a:r>
              <a:rPr lang="en-US" altLang="ja-JP" sz="1400" b="1" dirty="0" smtClean="0">
                <a:latin typeface="Calibri" pitchFamily="34" charset="0"/>
              </a:rPr>
              <a:t> commissioning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012160" y="4653136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390399" y="5949280"/>
            <a:ext cx="564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Long straight for additional SRF cavities in the future</a:t>
            </a:r>
            <a:r>
              <a:rPr lang="en-US" altLang="ja-JP" sz="1200" dirty="0" smtClean="0"/>
              <a:t>.</a:t>
            </a:r>
          </a:p>
          <a:p>
            <a:r>
              <a:rPr kumimoji="1" lang="en-US" altLang="ja-JP" sz="1200" dirty="0" smtClean="0"/>
              <a:t>The straight section is used for beam instrumentation to measure injected beam.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4259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779912" y="2420888"/>
            <a:ext cx="433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5 MeV beam paths through the long straight section.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Effect of gun voltage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FLS2010, March 1-5, 2010, </a:t>
            </a:r>
          </a:p>
          <a:p>
            <a:pPr>
              <a:defRPr/>
            </a:pPr>
            <a:r>
              <a:rPr lang="en-US" altLang="ja-JP" smtClean="0"/>
              <a:t>SLAC National Accelerator Laboratory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25AF-3BED-43CD-B65B-7B606D58209E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  <p:pic>
        <p:nvPicPr>
          <p:cNvPr id="35846" name="Picture 2" descr="C:\Users\mtsukasa\Documents\Simulation\GPT\CERL\Injector\Optimization\cerl_inj4_20pC\Summary\1st_sol_scan\min_en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149600"/>
            <a:ext cx="3071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 descr="C:\Users\mtsukasa\Documents\Simulation\GPT\CERL\Injector\Optimization\cerl_inj4_20pC\Summary\1st_sol_scan\sol_s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3143250"/>
            <a:ext cx="30495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500438" y="928688"/>
            <a:ext cx="37861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u="sng" dirty="0">
                <a:latin typeface="+mn-lt"/>
                <a:ea typeface="+mn-ea"/>
              </a:rPr>
              <a:t>(1) 0.6 mm (2 ps) bunch length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enx = 0.14 mm mrad with 500 kV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</a:t>
            </a:r>
            <a:r>
              <a:rPr lang="en-US" altLang="ja-JP" sz="1600" dirty="0" err="1">
                <a:latin typeface="+mn-lt"/>
                <a:ea typeface="+mn-ea"/>
              </a:rPr>
              <a:t>enx</a:t>
            </a:r>
            <a:r>
              <a:rPr lang="en-US" altLang="ja-JP" sz="1600" dirty="0">
                <a:latin typeface="+mn-lt"/>
                <a:ea typeface="+mn-ea"/>
              </a:rPr>
              <a:t> = 0.13 mm </a:t>
            </a:r>
            <a:r>
              <a:rPr lang="en-US" altLang="ja-JP" sz="1600" dirty="0" err="1">
                <a:latin typeface="+mn-lt"/>
                <a:ea typeface="+mn-ea"/>
              </a:rPr>
              <a:t>mrad</a:t>
            </a:r>
            <a:r>
              <a:rPr lang="en-US" altLang="ja-JP" sz="1600" dirty="0">
                <a:latin typeface="+mn-lt"/>
                <a:ea typeface="+mn-ea"/>
              </a:rPr>
              <a:t> with 600 kV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u="sng" dirty="0">
                <a:latin typeface="+mn-lt"/>
                <a:ea typeface="+mn-ea"/>
              </a:rPr>
              <a:t>(2) 0.9 mm (3 </a:t>
            </a:r>
            <a:r>
              <a:rPr lang="en-US" altLang="ja-JP" sz="1600" u="sng" dirty="0" err="1">
                <a:latin typeface="+mn-lt"/>
                <a:ea typeface="+mn-ea"/>
              </a:rPr>
              <a:t>ps</a:t>
            </a:r>
            <a:r>
              <a:rPr lang="en-US" altLang="ja-JP" sz="1600" u="sng" dirty="0">
                <a:latin typeface="+mn-lt"/>
                <a:ea typeface="+mn-ea"/>
              </a:rPr>
              <a:t>) bunch length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enx = 0.12 mm </a:t>
            </a:r>
            <a:r>
              <a:rPr lang="en-US" altLang="ja-JP" sz="1600" dirty="0" err="1">
                <a:latin typeface="+mn-lt"/>
                <a:ea typeface="+mn-ea"/>
              </a:rPr>
              <a:t>mrad</a:t>
            </a:r>
            <a:r>
              <a:rPr lang="en-US" altLang="ja-JP" sz="1600" dirty="0">
                <a:latin typeface="+mn-lt"/>
                <a:ea typeface="+mn-ea"/>
              </a:rPr>
              <a:t> with 500 kV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</a:t>
            </a:r>
            <a:r>
              <a:rPr lang="en-US" altLang="ja-JP" sz="1600" dirty="0" err="1">
                <a:latin typeface="+mn-lt"/>
                <a:ea typeface="+mn-ea"/>
              </a:rPr>
              <a:t>enx</a:t>
            </a:r>
            <a:r>
              <a:rPr lang="en-US" altLang="ja-JP" sz="1600" dirty="0">
                <a:latin typeface="+mn-lt"/>
                <a:ea typeface="+mn-ea"/>
              </a:rPr>
              <a:t> = 0.11 mm </a:t>
            </a:r>
            <a:r>
              <a:rPr lang="en-US" altLang="ja-JP" sz="1600" dirty="0" err="1">
                <a:latin typeface="+mn-lt"/>
                <a:ea typeface="+mn-ea"/>
              </a:rPr>
              <a:t>mrad</a:t>
            </a:r>
            <a:r>
              <a:rPr lang="en-US" altLang="ja-JP" sz="1600" dirty="0">
                <a:latin typeface="+mn-lt"/>
                <a:ea typeface="+mn-ea"/>
              </a:rPr>
              <a:t> with 600 kV</a:t>
            </a:r>
            <a:endParaRPr lang="ja-JP" altLang="en-US" sz="1600" dirty="0">
              <a:latin typeface="+mn-lt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8625" y="914400"/>
            <a:ext cx="37861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i="1" dirty="0">
                <a:latin typeface="+mn-lt"/>
                <a:ea typeface="+mn-ea"/>
              </a:rPr>
              <a:t>Preliminary results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Bunch charge: 20 pC/bunch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Gun voltage: 500 kV or 600 kV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At exit of merger</a:t>
            </a:r>
          </a:p>
        </p:txBody>
      </p:sp>
      <p:sp>
        <p:nvSpPr>
          <p:cNvPr id="35850" name="テキスト ボックス 10"/>
          <p:cNvSpPr txBox="1">
            <a:spLocks noChangeArrowheads="1"/>
          </p:cNvSpPr>
          <p:nvPr/>
        </p:nvSpPr>
        <p:spPr bwMode="auto">
          <a:xfrm>
            <a:off x="714375" y="2786063"/>
            <a:ext cx="408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u="sng"/>
              <a:t>Results of Gun and solenoid beamline</a:t>
            </a:r>
            <a:endParaRPr lang="ja-JP" alt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Tsukasa Miyajima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FLS2010, March 1-5, 2010, </a:t>
            </a:r>
          </a:p>
          <a:p>
            <a:pPr>
              <a:defRPr/>
            </a:pPr>
            <a:r>
              <a:rPr lang="en-US" altLang="ja-JP"/>
              <a:t>SLAC National Accelerator Laboratory</a:t>
            </a:r>
            <a:endParaRPr lang="ja-JP" altLang="en-US" i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35B81-EAC5-434D-B812-E3E75C6DD361}" type="slidenum">
              <a:rPr lang="ja-JP" altLang="en-US"/>
              <a:pPr>
                <a:defRPr/>
              </a:pPr>
              <a:t>42</a:t>
            </a:fld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Physics in ERL injector</a:t>
            </a:r>
            <a:endParaRPr lang="ja-JP" altLang="en-US" dirty="0"/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285750" y="928688"/>
            <a:ext cx="5857875" cy="14287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Space charge effect </a:t>
            </a:r>
            <a:r>
              <a:rPr lang="ja-JP" altLang="en-US" sz="3200" dirty="0">
                <a:latin typeface="+mn-lt"/>
                <a:ea typeface="+mn-ea"/>
              </a:rPr>
              <a:t>（</a:t>
            </a:r>
            <a:r>
              <a:rPr lang="en-US" altLang="ja-JP" sz="3200" dirty="0">
                <a:latin typeface="+mn-lt"/>
                <a:ea typeface="+mn-ea"/>
              </a:rPr>
              <a:t>Coulomb force between electrons)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Solenoid focusing </a:t>
            </a:r>
            <a:r>
              <a:rPr lang="ja-JP" altLang="en-US" sz="3200" dirty="0">
                <a:latin typeface="+mn-lt"/>
                <a:ea typeface="+mn-ea"/>
              </a:rPr>
              <a:t>（</a:t>
            </a:r>
            <a:r>
              <a:rPr lang="en-US" altLang="ja-JP" sz="3200" dirty="0">
                <a:latin typeface="+mn-lt"/>
                <a:ea typeface="+mn-ea"/>
              </a:rPr>
              <a:t>Emittance </a:t>
            </a:r>
            <a:r>
              <a:rPr lang="en-US" altLang="ja-JP" sz="3200" dirty="0" err="1">
                <a:latin typeface="+mn-lt"/>
                <a:ea typeface="+mn-ea"/>
              </a:rPr>
              <a:t>compensetion</a:t>
            </a:r>
            <a:r>
              <a:rPr lang="ja-JP" altLang="en-US" sz="3200" dirty="0">
                <a:latin typeface="+mn-lt"/>
                <a:ea typeface="+mn-ea"/>
              </a:rPr>
              <a:t>）</a:t>
            </a:r>
            <a:endParaRPr lang="en-US" altLang="ja-JP" sz="3200" dirty="0">
              <a:latin typeface="+mn-lt"/>
              <a:ea typeface="+mn-ea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RF kick in RF cavity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Higher order dispersion in merger section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Coherent Synchrotron Radiation (CSR) in merger section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Response time of photo cathode</a:t>
            </a:r>
            <a:r>
              <a:rPr lang="ja-JP" altLang="en-US" sz="3200" dirty="0">
                <a:latin typeface="+mn-lt"/>
                <a:ea typeface="+mn-ea"/>
              </a:rPr>
              <a:t>（</a:t>
            </a:r>
            <a:r>
              <a:rPr lang="en-US" altLang="ja-JP" sz="3200" dirty="0">
                <a:latin typeface="+mn-lt"/>
                <a:ea typeface="+mn-ea"/>
              </a:rPr>
              <a:t>It generates tail of emission.</a:t>
            </a:r>
            <a:r>
              <a:rPr lang="ja-JP" altLang="en-US" sz="3200" dirty="0">
                <a:latin typeface="+mn-lt"/>
                <a:ea typeface="+mn-ea"/>
              </a:rPr>
              <a:t>）</a:t>
            </a:r>
          </a:p>
        </p:txBody>
      </p:sp>
      <p:sp>
        <p:nvSpPr>
          <p:cNvPr id="19463" name="テキスト ボックス 14"/>
          <p:cNvSpPr txBox="1">
            <a:spLocks noChangeArrowheads="1"/>
          </p:cNvSpPr>
          <p:nvPr/>
        </p:nvSpPr>
        <p:spPr bwMode="auto">
          <a:xfrm>
            <a:off x="6500813" y="1143000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Calibri" pitchFamily="34" charset="0"/>
              </a:rPr>
              <a:t>These effects combine in the ERL injector. </a:t>
            </a:r>
            <a:endParaRPr lang="ja-JP" altLang="en-US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86438" y="4708525"/>
            <a:ext cx="3357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lt"/>
                <a:ea typeface="+mn-ea"/>
              </a:rPr>
              <a:t>The simulation code have to include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ja-JP" sz="1600" b="1" dirty="0">
                <a:latin typeface="+mn-lt"/>
                <a:ea typeface="+mn-ea"/>
              </a:rPr>
              <a:t>External electric and magnetic field,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ja-JP" sz="1600" b="1" dirty="0">
                <a:latin typeface="+mn-lt"/>
                <a:ea typeface="+mn-ea"/>
              </a:rPr>
              <a:t>Space charge effect (3D space charge).</a:t>
            </a:r>
          </a:p>
        </p:txBody>
      </p:sp>
      <p:sp>
        <p:nvSpPr>
          <p:cNvPr id="17" name="下矢印 16"/>
          <p:cNvSpPr/>
          <p:nvPr/>
        </p:nvSpPr>
        <p:spPr>
          <a:xfrm>
            <a:off x="7215188" y="1928813"/>
            <a:ext cx="35718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右中かっこ 17"/>
          <p:cNvSpPr/>
          <p:nvPr/>
        </p:nvSpPr>
        <p:spPr>
          <a:xfrm>
            <a:off x="6000750" y="928688"/>
            <a:ext cx="500063" cy="121443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7" name="テキスト ボックス 18"/>
          <p:cNvSpPr txBox="1">
            <a:spLocks noChangeArrowheads="1"/>
          </p:cNvSpPr>
          <p:nvPr/>
        </p:nvSpPr>
        <p:spPr bwMode="auto">
          <a:xfrm>
            <a:off x="5786438" y="2500313"/>
            <a:ext cx="3143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To obtain high quality beam at the exit of merger, optimization of beamline parameters is required. </a:t>
            </a:r>
          </a:p>
          <a:p>
            <a:endParaRPr lang="en-US" altLang="ja-JP" sz="1600">
              <a:latin typeface="Calibri" pitchFamily="34" charset="0"/>
            </a:endParaRPr>
          </a:p>
          <a:p>
            <a:r>
              <a:rPr lang="en-US" altLang="ja-JP" sz="1600">
                <a:latin typeface="Calibri" pitchFamily="34" charset="0"/>
              </a:rPr>
              <a:t>Method to research the beam dynamics: </a:t>
            </a:r>
          </a:p>
          <a:p>
            <a:r>
              <a:rPr lang="en-US" altLang="ja-JP" sz="1600">
                <a:solidFill>
                  <a:srgbClr val="FF0000"/>
                </a:solidFill>
                <a:latin typeface="Calibri" pitchFamily="34" charset="0"/>
              </a:rPr>
              <a:t>Macro particle tracking simulation with space charge effect is used. 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5410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Emittance growth in drift space with 5 MeV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5522"/>
            <a:ext cx="8229600" cy="557254"/>
          </a:xfrm>
        </p:spPr>
        <p:txBody>
          <a:bodyPr/>
          <a:lstStyle/>
          <a:p>
            <a:r>
              <a:rPr kumimoji="1" lang="en-US" altLang="ja-JP" sz="1600" dirty="0" smtClean="0"/>
              <a:t>The emittance growth in a drift space with 5 MeV and 7.7 pC/bunch was calculated. 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A quadrupole magnet is placed at 2 m.</a:t>
            </a:r>
            <a:r>
              <a:rPr lang="en-US" altLang="ja-JP" sz="1600" dirty="0" smtClean="0"/>
              <a:t> The strength is varied from 0 to 5 m</a:t>
            </a:r>
            <a:r>
              <a:rPr lang="en-US" altLang="ja-JP" sz="1600" baseline="30000" dirty="0" smtClean="0"/>
              <a:t>-1</a:t>
            </a:r>
            <a:r>
              <a:rPr lang="en-US" altLang="ja-JP" sz="1600" dirty="0" smtClean="0"/>
              <a:t>.</a:t>
            </a:r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ERL2011, October 16-21, 2011, </a:t>
            </a:r>
          </a:p>
          <a:p>
            <a:pPr>
              <a:defRPr/>
            </a:pPr>
            <a:r>
              <a:rPr lang="en-US" altLang="ja-JP" smtClean="0"/>
              <a:t>KEK, Tsukuba, Japan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  <p:pic>
        <p:nvPicPr>
          <p:cNvPr id="3074" name="Picture 2" descr="C:\Users\mtsukasa\Documents\Tex\Conference\ERL_conference\ERL2011\Matching\Presen\Figures\drift_Q\gauss_10k_mesh_en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024336" cy="2324958"/>
          </a:xfrm>
          <a:prstGeom prst="rect">
            <a:avLst/>
          </a:prstGeom>
          <a:noFill/>
        </p:spPr>
      </p:pic>
      <p:pic>
        <p:nvPicPr>
          <p:cNvPr id="3075" name="Picture 3" descr="C:\Users\mtsukasa\Documents\Tex\Conference\ERL_conference\ERL2011\Matching\Presen\Figures\drift_Q\gauss_10k_mesh_e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952328" cy="2269603"/>
          </a:xfrm>
          <a:prstGeom prst="rect">
            <a:avLst/>
          </a:prstGeom>
          <a:noFill/>
        </p:spPr>
      </p:pic>
      <p:pic>
        <p:nvPicPr>
          <p:cNvPr id="3076" name="Picture 4" descr="C:\Users\mtsukasa\Documents\Tex\Conference\ERL_conference\ERL2011\Matching\Presen\Figures\drift_Q\gauss_10k_mesh_std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1"/>
            <a:ext cx="2961293" cy="2304256"/>
          </a:xfrm>
          <a:prstGeom prst="rect">
            <a:avLst/>
          </a:prstGeom>
          <a:noFill/>
        </p:spPr>
      </p:pic>
      <p:pic>
        <p:nvPicPr>
          <p:cNvPr id="3077" name="Picture 5" descr="C:\Users\mtsukasa\Documents\Tex\Conference\ERL_conference\ERL2011\Matching\Presen\Figures\drift_Q\gauss_10k_mesh_std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05064"/>
            <a:ext cx="2974266" cy="2314351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>
            <a:off x="6012160" y="3789040"/>
            <a:ext cx="288032" cy="3600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2492896"/>
            <a:ext cx="26642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We can reduce the emittance growth in the drift space due to adjust quadrupole magnet strength.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The results shows that the appropriate layout of the quadrupole magnet can reduce the emittance growth.</a:t>
            </a:r>
          </a:p>
          <a:p>
            <a:endParaRPr kumimoji="1"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1400" dirty="0" smtClean="0"/>
              <a:t>In three-step optimization, we used other different layout of quadrupole magnets.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1772816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 smtClean="0"/>
              <a:t>Horizontal direction</a:t>
            </a:r>
            <a:endParaRPr kumimoji="1" lang="ja-JP" altLang="en-US" sz="1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5733256"/>
            <a:ext cx="149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/>
              <a:t>Vertical</a:t>
            </a:r>
            <a:r>
              <a:rPr kumimoji="1" lang="en-US" altLang="ja-JP" sz="1400" u="sng" dirty="0" smtClean="0"/>
              <a:t> direction</a:t>
            </a:r>
            <a:endParaRPr kumimoji="1" lang="ja-JP" altLang="en-US" sz="1400" u="sng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4259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Emittance growth in drift space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60040"/>
          </a:xfrm>
        </p:spPr>
        <p:txBody>
          <a:bodyPr/>
          <a:lstStyle/>
          <a:p>
            <a:r>
              <a:rPr kumimoji="1" lang="en-US" altLang="ja-JP" sz="1600" dirty="0" smtClean="0"/>
              <a:t>Emittance growth in drift space with 7.7 pC/bunch.</a:t>
            </a:r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ERL2011, October 16-21, 2011, </a:t>
            </a:r>
          </a:p>
          <a:p>
            <a:pPr>
              <a:defRPr/>
            </a:pPr>
            <a:r>
              <a:rPr lang="en-US" altLang="ja-JP" smtClean="0"/>
              <a:t>KEK, Tsukuba, Japan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  <p:pic>
        <p:nvPicPr>
          <p:cNvPr id="6146" name="Picture 2" descr="C:\Users\mtsukasa\Documents\Tex\Conference\ERL_conference\ERL2011\Matching\Presen\Figures\drift\gauss_10k_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76464" cy="3243286"/>
          </a:xfrm>
          <a:prstGeom prst="rect">
            <a:avLst/>
          </a:prstGeom>
          <a:noFill/>
        </p:spPr>
      </p:pic>
      <p:pic>
        <p:nvPicPr>
          <p:cNvPr id="6147" name="Picture 3" descr="C:\Users\mtsukasa\Documents\Tex\Conference\ERL_conference\ERL2011\Matching\Presen\Figures\drift\gauss_10k_mesh_std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777" y="1556792"/>
            <a:ext cx="4223687" cy="3240360"/>
          </a:xfrm>
          <a:prstGeom prst="rect">
            <a:avLst/>
          </a:prstGeom>
          <a:noFill/>
        </p:spPr>
      </p:pic>
      <p:sp>
        <p:nvSpPr>
          <p:cNvPr id="9" name="下矢印 8"/>
          <p:cNvSpPr/>
          <p:nvPr/>
        </p:nvSpPr>
        <p:spPr>
          <a:xfrm>
            <a:off x="4355976" y="4725144"/>
            <a:ext cx="576064" cy="2880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508518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The results shows that the emittance growth </a:t>
            </a:r>
            <a:r>
              <a:rPr lang="en-US" altLang="ja-JP" sz="1600" dirty="0" smtClean="0"/>
              <a:t>with 5 MeV is not negligible.</a:t>
            </a:r>
            <a:endParaRPr kumimoji="1" lang="ja-JP" altLang="en-US" sz="160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4259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700" dirty="0" smtClean="0"/>
              <a:t>The Compact ERL for demonstrating our ERL technologies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graphicFrame>
        <p:nvGraphicFramePr>
          <p:cNvPr id="7" name="Group 157"/>
          <p:cNvGraphicFramePr>
            <a:graphicFrameLocks noGrp="1"/>
          </p:cNvGraphicFramePr>
          <p:nvPr/>
        </p:nvGraphicFramePr>
        <p:xfrm>
          <a:off x="279400" y="2956446"/>
          <a:ext cx="3160713" cy="3306445"/>
        </p:xfrm>
        <a:graphic>
          <a:graphicData uri="http://schemas.openxmlformats.org/drawingml/2006/table">
            <a:tbl>
              <a:tblPr/>
              <a:tblGrid>
                <a:gridCol w="1285875"/>
                <a:gridCol w="187483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Beam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(upgradability)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35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125 MeV (single loop)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245 MeV (double loops)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Injection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Average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  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(100 mA in future)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Acc. gradient (main linac)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15 MV/m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Normalized emittance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 mm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·m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rad (7.7 pC)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mm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 (77 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1 - 3 ps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~ 100 fs (with B.C.)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RF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17500" y="2584971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/>
              <a:t>Parameters of the Compact ERL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14313" y="2492896"/>
            <a:ext cx="3319462" cy="3919538"/>
          </a:xfrm>
          <a:prstGeom prst="roundRect">
            <a:avLst>
              <a:gd name="adj" fmla="val 4102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" name="Picture 109" descr="つくばキャンパス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908720"/>
            <a:ext cx="3954463" cy="1912938"/>
          </a:xfrm>
          <a:prstGeom prst="rect">
            <a:avLst/>
          </a:prstGeom>
          <a:noFill/>
        </p:spPr>
      </p:pic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6107113" y="1345283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116"/>
          <p:cNvSpPr>
            <a:spLocks noChangeShapeType="1"/>
          </p:cNvSpPr>
          <p:nvPr/>
        </p:nvSpPr>
        <p:spPr bwMode="auto">
          <a:xfrm flipH="1">
            <a:off x="6555358" y="1196752"/>
            <a:ext cx="464914" cy="276994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5724128" y="908720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FF66"/>
                </a:solidFill>
              </a:rPr>
              <a:t>ERL development building</a:t>
            </a:r>
          </a:p>
        </p:txBody>
      </p:sp>
      <p:sp>
        <p:nvSpPr>
          <p:cNvPr id="14" name="Rectangle 146"/>
          <p:cNvSpPr>
            <a:spLocks noChangeArrowheads="1"/>
          </p:cNvSpPr>
          <p:nvPr/>
        </p:nvSpPr>
        <p:spPr bwMode="auto">
          <a:xfrm>
            <a:off x="331788" y="963613"/>
            <a:ext cx="35829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altLang="ja-JP" sz="1600">
                <a:solidFill>
                  <a:srgbClr val="0066FF"/>
                </a:solidFill>
              </a:rPr>
              <a:t>Goals of the compact ERL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400"/>
              <a:t>Demonstrating reliable operations of our R&amp;D products (guns, SC-cavities, ...)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400"/>
              <a:t>Demonstrating the generation and recirculation of ultra-low emittance beams</a:t>
            </a:r>
          </a:p>
        </p:txBody>
      </p:sp>
      <p:sp>
        <p:nvSpPr>
          <p:cNvPr id="15" name="Line 160"/>
          <p:cNvSpPr>
            <a:spLocks noChangeShapeType="1"/>
          </p:cNvSpPr>
          <p:nvPr/>
        </p:nvSpPr>
        <p:spPr bwMode="auto">
          <a:xfrm>
            <a:off x="4375150" y="3107606"/>
            <a:ext cx="35480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61"/>
          <p:cNvSpPr txBox="1">
            <a:spLocks noChangeArrowheads="1"/>
          </p:cNvSpPr>
          <p:nvPr/>
        </p:nvSpPr>
        <p:spPr bwMode="auto">
          <a:xfrm>
            <a:off x="5829300" y="2805981"/>
            <a:ext cx="522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0000FF"/>
                </a:solidFill>
              </a:rPr>
              <a:t>70 m</a:t>
            </a:r>
          </a:p>
        </p:txBody>
      </p:sp>
      <p:pic>
        <p:nvPicPr>
          <p:cNvPr id="17" name="Picture 163" descr="cERL_layout_120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0" y="3140968"/>
            <a:ext cx="4721225" cy="3262313"/>
          </a:xfrm>
          <a:prstGeom prst="rect">
            <a:avLst/>
          </a:prstGeom>
          <a:noFill/>
        </p:spPr>
      </p:pic>
      <p:sp>
        <p:nvSpPr>
          <p:cNvPr id="18" name="Oval 115"/>
          <p:cNvSpPr>
            <a:spLocks noChangeArrowheads="1"/>
          </p:cNvSpPr>
          <p:nvPr/>
        </p:nvSpPr>
        <p:spPr bwMode="auto">
          <a:xfrm>
            <a:off x="6002883" y="1988840"/>
            <a:ext cx="297309" cy="216024"/>
          </a:xfrm>
          <a:prstGeom prst="ellipse">
            <a:avLst/>
          </a:prstGeom>
          <a:noFill/>
          <a:ln w="158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116"/>
          <p:cNvSpPr>
            <a:spLocks noChangeShapeType="1"/>
          </p:cNvSpPr>
          <p:nvPr/>
        </p:nvSpPr>
        <p:spPr bwMode="auto">
          <a:xfrm flipH="1" flipV="1">
            <a:off x="6228184" y="2132856"/>
            <a:ext cx="288032" cy="216024"/>
          </a:xfrm>
          <a:prstGeom prst="line">
            <a:avLst/>
          </a:prstGeom>
          <a:noFill/>
          <a:ln w="15875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117"/>
          <p:cNvSpPr txBox="1">
            <a:spLocks noChangeArrowheads="1"/>
          </p:cNvSpPr>
          <p:nvPr/>
        </p:nvSpPr>
        <p:spPr bwMode="auto">
          <a:xfrm>
            <a:off x="5940152" y="2314327"/>
            <a:ext cx="273526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AR south experimental hall: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Gun Test </a:t>
            </a:r>
            <a:r>
              <a:rPr lang="en-US" altLang="ja-JP" sz="1400" dirty="0" err="1" smtClean="0">
                <a:solidFill>
                  <a:srgbClr val="FFC000"/>
                </a:solidFill>
              </a:rPr>
              <a:t>Beamline</a:t>
            </a:r>
            <a:endParaRPr lang="en-US" altLang="ja-JP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injector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36096" y="3789040"/>
            <a:ext cx="3456384" cy="2880320"/>
          </a:xfrm>
        </p:spPr>
        <p:txBody>
          <a:bodyPr/>
          <a:lstStyle/>
          <a:p>
            <a:r>
              <a:rPr kumimoji="1" lang="en-US" altLang="ja-JP" sz="1800" u="sng" dirty="0" smtClean="0"/>
              <a:t>R&amp;D items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500 kV DC gun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Laser system</a:t>
            </a:r>
          </a:p>
          <a:p>
            <a:pPr lvl="1"/>
            <a:r>
              <a:rPr kumimoji="1" lang="en-US" altLang="ja-JP" sz="1800" dirty="0" smtClean="0">
                <a:solidFill>
                  <a:srgbClr val="FF0000"/>
                </a:solidFill>
              </a:rPr>
              <a:t>Bunching cavity</a:t>
            </a:r>
          </a:p>
          <a:p>
            <a:pPr lvl="1"/>
            <a:r>
              <a:rPr lang="en-US" altLang="ja-JP" sz="1800" dirty="0" smtClean="0">
                <a:solidFill>
                  <a:schemeClr val="bg1">
                    <a:lumMod val="65000"/>
                  </a:schemeClr>
                </a:solidFill>
              </a:rPr>
              <a:t>Injector </a:t>
            </a:r>
            <a:r>
              <a:rPr lang="en-US" altLang="ja-JP" sz="1800" dirty="0" err="1" smtClean="0">
                <a:solidFill>
                  <a:schemeClr val="bg1">
                    <a:lumMod val="65000"/>
                  </a:schemeClr>
                </a:solidFill>
              </a:rPr>
              <a:t>Cryomodule</a:t>
            </a:r>
            <a:r>
              <a:rPr lang="en-US" altLang="ja-JP" sz="1800" dirty="0" smtClean="0">
                <a:solidFill>
                  <a:schemeClr val="bg1">
                    <a:lumMod val="65000"/>
                  </a:schemeClr>
                </a:solidFill>
              </a:rPr>
              <a:t> (see H. Sakai’s presentation)</a:t>
            </a:r>
          </a:p>
          <a:p>
            <a:pPr lvl="1"/>
            <a:r>
              <a:rPr kumimoji="1" lang="en-US" altLang="ja-JP" sz="1800" dirty="0" smtClean="0">
                <a:solidFill>
                  <a:srgbClr val="FF0000"/>
                </a:solidFill>
              </a:rPr>
              <a:t>Injector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beamline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Cathode materials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182939" y="3214688"/>
            <a:ext cx="260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Design layout of cERL injector.</a:t>
            </a:r>
          </a:p>
        </p:txBody>
      </p:sp>
      <p:pic>
        <p:nvPicPr>
          <p:cNvPr id="11" name="Picture 133" descr="Injector_layout_120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90588"/>
            <a:ext cx="4502150" cy="2276475"/>
          </a:xfrm>
          <a:prstGeom prst="rect">
            <a:avLst/>
          </a:prstGeom>
          <a:noFill/>
        </p:spPr>
      </p:pic>
      <p:sp>
        <p:nvSpPr>
          <p:cNvPr id="12" name="Text Box 134"/>
          <p:cNvSpPr txBox="1">
            <a:spLocks noChangeArrowheads="1"/>
          </p:cNvSpPr>
          <p:nvPr/>
        </p:nvSpPr>
        <p:spPr bwMode="auto">
          <a:xfrm>
            <a:off x="7949952" y="25781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Buncher</a:t>
            </a:r>
          </a:p>
        </p:txBody>
      </p:sp>
      <p:sp>
        <p:nvSpPr>
          <p:cNvPr id="13" name="Line 135"/>
          <p:cNvSpPr>
            <a:spLocks noChangeShapeType="1"/>
          </p:cNvSpPr>
          <p:nvPr/>
        </p:nvSpPr>
        <p:spPr bwMode="auto">
          <a:xfrm flipH="1" flipV="1">
            <a:off x="8435727" y="2344738"/>
            <a:ext cx="182562" cy="450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36"/>
          <p:cNvSpPr>
            <a:spLocks noChangeShapeType="1"/>
          </p:cNvSpPr>
          <p:nvPr/>
        </p:nvSpPr>
        <p:spPr bwMode="auto">
          <a:xfrm flipH="1" flipV="1">
            <a:off x="8103939" y="2344738"/>
            <a:ext cx="96838" cy="2047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38"/>
          <p:cNvSpPr>
            <a:spLocks noChangeShapeType="1"/>
          </p:cNvSpPr>
          <p:nvPr/>
        </p:nvSpPr>
        <p:spPr bwMode="auto">
          <a:xfrm flipV="1">
            <a:off x="7329239" y="2324100"/>
            <a:ext cx="258763" cy="517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39"/>
          <p:cNvSpPr txBox="1">
            <a:spLocks noChangeArrowheads="1"/>
          </p:cNvSpPr>
          <p:nvPr/>
        </p:nvSpPr>
        <p:spPr bwMode="auto">
          <a:xfrm>
            <a:off x="6908552" y="2825750"/>
            <a:ext cx="835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Injector Cryomodule</a:t>
            </a:r>
          </a:p>
        </p:txBody>
      </p:sp>
      <p:sp>
        <p:nvSpPr>
          <p:cNvPr id="17" name="AutoShape 140"/>
          <p:cNvSpPr>
            <a:spLocks/>
          </p:cNvSpPr>
          <p:nvPr/>
        </p:nvSpPr>
        <p:spPr bwMode="auto">
          <a:xfrm rot="16200000">
            <a:off x="6316414" y="2516188"/>
            <a:ext cx="171450" cy="571500"/>
          </a:xfrm>
          <a:prstGeom prst="lef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6114802" y="287020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Merger</a:t>
            </a:r>
          </a:p>
        </p:txBody>
      </p:sp>
      <p:sp>
        <p:nvSpPr>
          <p:cNvPr id="19" name="Text Box 142"/>
          <p:cNvSpPr txBox="1">
            <a:spLocks noChangeArrowheads="1"/>
          </p:cNvSpPr>
          <p:nvPr/>
        </p:nvSpPr>
        <p:spPr bwMode="auto">
          <a:xfrm>
            <a:off x="4844802" y="2946400"/>
            <a:ext cx="1289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Diagnostic beamline</a:t>
            </a:r>
          </a:p>
          <a:p>
            <a:r>
              <a:rPr lang="en-US" altLang="ja-JP" sz="900">
                <a:solidFill>
                  <a:srgbClr val="0000FF"/>
                </a:solidFill>
              </a:rPr>
              <a:t>for Injector</a:t>
            </a:r>
          </a:p>
        </p:txBody>
      </p:sp>
      <p:sp>
        <p:nvSpPr>
          <p:cNvPr id="20" name="Text Box 137"/>
          <p:cNvSpPr txBox="1">
            <a:spLocks noChangeArrowheads="1"/>
          </p:cNvSpPr>
          <p:nvPr/>
        </p:nvSpPr>
        <p:spPr bwMode="auto">
          <a:xfrm>
            <a:off x="8142039" y="2805113"/>
            <a:ext cx="927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dirty="0">
                <a:solidFill>
                  <a:srgbClr val="0000FF"/>
                </a:solidFill>
              </a:rPr>
              <a:t>500kV DC gun</a:t>
            </a: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323528" y="980728"/>
            <a:ext cx="3600400" cy="10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ERL injector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    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generate electron beam with lower emittance and shorter bunch length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Group 113"/>
          <p:cNvGraphicFramePr>
            <a:graphicFrameLocks/>
          </p:cNvGraphicFramePr>
          <p:nvPr/>
        </p:nvGraphicFramePr>
        <p:xfrm>
          <a:off x="250951" y="3488404"/>
          <a:ext cx="4932609" cy="18848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7728"/>
                <a:gridCol w="2854881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voltage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 kV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energy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– 10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current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– 100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Normalized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r>
                        <a:rPr kumimoji="1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1" lang="en-US" altLang="ja-JP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1" lang="en-US" altLang="ja-JP" sz="14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gb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mm·mrad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(77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pC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/bunch)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mm·mrad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(7.7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pC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/bunch)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r>
                        <a:rPr kumimoji="1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– 3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ps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(0.3 – 0.9 mm)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9512" y="3183604"/>
            <a:ext cx="3133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 dirty="0"/>
              <a:t>Parameters of the Compact </a:t>
            </a:r>
            <a:r>
              <a:rPr lang="en-US" altLang="ja-JP" sz="1400" b="1" dirty="0" smtClean="0"/>
              <a:t>ERL Injector</a:t>
            </a:r>
            <a:endParaRPr lang="en-US" altLang="ja-JP" sz="1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1560" y="558924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Before construction of a full injector, </a:t>
            </a:r>
            <a:r>
              <a:rPr lang="en-US" altLang="ja-JP" sz="1600" dirty="0" smtClean="0"/>
              <a:t>we continue R&amp;Ds at the AR south experimental hall.</a:t>
            </a:r>
            <a:endParaRPr kumimoji="1" lang="en-US" altLang="ja-JP" sz="1600" dirty="0" smtClean="0"/>
          </a:p>
        </p:txBody>
      </p:sp>
      <p:sp>
        <p:nvSpPr>
          <p:cNvPr id="26" name="右矢印 25"/>
          <p:cNvSpPr/>
          <p:nvPr/>
        </p:nvSpPr>
        <p:spPr>
          <a:xfrm>
            <a:off x="4355976" y="5805264"/>
            <a:ext cx="1080120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>
            <a:off x="5724128" y="4221088"/>
            <a:ext cx="216024" cy="2088232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AR south experimental hall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341230"/>
          </a:xfrm>
        </p:spPr>
        <p:txBody>
          <a:bodyPr/>
          <a:lstStyle/>
          <a:p>
            <a:r>
              <a:rPr kumimoji="1" lang="en-US" altLang="ja-JP" sz="1800" dirty="0" smtClean="0"/>
              <a:t>R&amp;Ds about DC gun and injector </a:t>
            </a:r>
            <a:r>
              <a:rPr kumimoji="1" lang="en-US" altLang="ja-JP" sz="1800" dirty="0" err="1" smtClean="0"/>
              <a:t>beamline</a:t>
            </a:r>
            <a:endParaRPr kumimoji="1" lang="ja-JP" altLang="en-US" sz="1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7" name="Picture 109" descr="つくばキャンパス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954463" cy="1912938"/>
          </a:xfrm>
          <a:prstGeom prst="rect">
            <a:avLst/>
          </a:prstGeom>
          <a:noFill/>
        </p:spPr>
      </p:pic>
      <p:sp>
        <p:nvSpPr>
          <p:cNvPr id="8" name="Oval 115"/>
          <p:cNvSpPr>
            <a:spLocks noChangeArrowheads="1"/>
          </p:cNvSpPr>
          <p:nvPr/>
        </p:nvSpPr>
        <p:spPr bwMode="auto">
          <a:xfrm>
            <a:off x="2000375" y="1561307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Line 116"/>
          <p:cNvSpPr>
            <a:spLocks noChangeShapeType="1"/>
          </p:cNvSpPr>
          <p:nvPr/>
        </p:nvSpPr>
        <p:spPr bwMode="auto">
          <a:xfrm flipH="1">
            <a:off x="2448620" y="1412776"/>
            <a:ext cx="464914" cy="276994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117"/>
          <p:cNvSpPr txBox="1">
            <a:spLocks noChangeArrowheads="1"/>
          </p:cNvSpPr>
          <p:nvPr/>
        </p:nvSpPr>
        <p:spPr bwMode="auto">
          <a:xfrm>
            <a:off x="1617390" y="1124744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FF66"/>
                </a:solidFill>
              </a:rPr>
              <a:t>ERL development building</a:t>
            </a:r>
          </a:p>
        </p:txBody>
      </p:sp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1898427" y="2204864"/>
            <a:ext cx="297309" cy="216024"/>
          </a:xfrm>
          <a:prstGeom prst="ellipse">
            <a:avLst/>
          </a:prstGeom>
          <a:noFill/>
          <a:ln w="158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116"/>
          <p:cNvSpPr>
            <a:spLocks noChangeShapeType="1"/>
          </p:cNvSpPr>
          <p:nvPr/>
        </p:nvSpPr>
        <p:spPr bwMode="auto">
          <a:xfrm flipH="1" flipV="1">
            <a:off x="2195736" y="2348880"/>
            <a:ext cx="144016" cy="216024"/>
          </a:xfrm>
          <a:prstGeom prst="line">
            <a:avLst/>
          </a:prstGeom>
          <a:noFill/>
          <a:ln w="15875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1833414" y="2530351"/>
            <a:ext cx="273526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AR south experimental hall: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Gun Test </a:t>
            </a:r>
            <a:r>
              <a:rPr lang="en-US" altLang="ja-JP" sz="1400" dirty="0" err="1" smtClean="0">
                <a:solidFill>
                  <a:srgbClr val="FFC000"/>
                </a:solidFill>
              </a:rPr>
              <a:t>Beamline</a:t>
            </a:r>
            <a:endParaRPr lang="en-US" altLang="ja-JP" sz="1400" dirty="0">
              <a:solidFill>
                <a:srgbClr val="FFC000"/>
              </a:solidFill>
            </a:endParaRPr>
          </a:p>
        </p:txBody>
      </p:sp>
      <p:pic>
        <p:nvPicPr>
          <p:cNvPr id="33794" name="Picture 2" descr="C:\Users\mtsukasa\Documents\Tex\Conference\FLS\FLS2012\Miyajima\Photo\P1020145 (NXPowerLi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05559"/>
            <a:ext cx="4824536" cy="3618403"/>
          </a:xfrm>
          <a:prstGeom prst="rect">
            <a:avLst/>
          </a:prstGeom>
          <a:noFill/>
        </p:spPr>
      </p:pic>
      <p:sp>
        <p:nvSpPr>
          <p:cNvPr id="15" name="円/楕円 14"/>
          <p:cNvSpPr/>
          <p:nvPr/>
        </p:nvSpPr>
        <p:spPr>
          <a:xfrm>
            <a:off x="4788024" y="2996952"/>
            <a:ext cx="144016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868144" y="2708920"/>
            <a:ext cx="1440160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308304" y="3717032"/>
            <a:ext cx="1440160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4149080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Gun Test </a:t>
            </a:r>
            <a:r>
              <a:rPr kumimoji="1" lang="en-US" altLang="ja-JP" dirty="0" err="1" smtClean="0"/>
              <a:t>Beamline</a:t>
            </a:r>
            <a:endParaRPr kumimoji="1" lang="en-US" altLang="ja-JP" dirty="0" smtClean="0"/>
          </a:p>
        </p:txBody>
      </p:sp>
      <p:cxnSp>
        <p:nvCxnSpPr>
          <p:cNvPr id="21" name="直線矢印コネクタ 20"/>
          <p:cNvCxnSpPr>
            <a:endCxn id="15" idx="2"/>
          </p:cNvCxnSpPr>
          <p:nvPr/>
        </p:nvCxnSpPr>
        <p:spPr>
          <a:xfrm flipV="1">
            <a:off x="2483768" y="3789040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99992" y="148478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Laser Room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84168" y="184482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500 kV DC gun system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2" idx="2"/>
          </p:cNvCxnSpPr>
          <p:nvPr/>
        </p:nvCxnSpPr>
        <p:spPr>
          <a:xfrm>
            <a:off x="5220702" y="1854116"/>
            <a:ext cx="1181924" cy="886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3" idx="2"/>
          </p:cNvCxnSpPr>
          <p:nvPr/>
        </p:nvCxnSpPr>
        <p:spPr>
          <a:xfrm>
            <a:off x="7580732" y="2214156"/>
            <a:ext cx="303636" cy="150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右矢印 27"/>
          <p:cNvSpPr/>
          <p:nvPr/>
        </p:nvSpPr>
        <p:spPr>
          <a:xfrm rot="2700000">
            <a:off x="4013408" y="2798400"/>
            <a:ext cx="43204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788024" y="4581128"/>
            <a:ext cx="144016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5241974"/>
            <a:ext cx="298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NPES3, DC 200 kV Gun</a:t>
            </a:r>
          </a:p>
          <a:p>
            <a:r>
              <a:rPr kumimoji="1" lang="en-US" altLang="ja-JP" dirty="0" smtClean="0"/>
              <a:t>developed by Nagoya Univ.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2915816" y="5085184"/>
            <a:ext cx="19442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Status of DC 500 kV gun systems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6408712" cy="5832648"/>
          </a:xfrm>
        </p:spPr>
        <p:txBody>
          <a:bodyPr/>
          <a:lstStyle/>
          <a:p>
            <a:r>
              <a:rPr kumimoji="1" lang="en-US" altLang="ja-JP" u="sng" dirty="0" smtClean="0"/>
              <a:t>JAEA 1</a:t>
            </a:r>
            <a:r>
              <a:rPr kumimoji="1" lang="en-US" altLang="ja-JP" u="sng" baseline="30000" dirty="0" smtClean="0"/>
              <a:t>st</a:t>
            </a:r>
            <a:r>
              <a:rPr kumimoji="1" lang="en-US" altLang="ja-JP" u="sng" dirty="0" smtClean="0"/>
              <a:t> Gun </a:t>
            </a:r>
          </a:p>
          <a:p>
            <a:pPr lvl="1"/>
            <a:r>
              <a:rPr lang="en-US" altLang="ja-JP" dirty="0" smtClean="0"/>
              <a:t>HV test with a stem electrode: 500kV (510kV) for 8 hours without any discharge</a:t>
            </a:r>
          </a:p>
          <a:p>
            <a:pPr lvl="1"/>
            <a:r>
              <a:rPr lang="en-US" altLang="ja-JP" dirty="0" smtClean="0"/>
              <a:t>Beam generation at 300kV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Scheduled to be installed by Oct. 2012 to </a:t>
            </a:r>
            <a:r>
              <a:rPr lang="en-US" altLang="ja-JP" dirty="0" err="1" smtClean="0">
                <a:solidFill>
                  <a:srgbClr val="FF0000"/>
                </a:solidFill>
              </a:rPr>
              <a:t>cERL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beamline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u="sng" dirty="0" smtClean="0"/>
              <a:t>KEK 2</a:t>
            </a:r>
            <a:r>
              <a:rPr lang="en-US" altLang="ja-JP" u="sng" baseline="30000" dirty="0" smtClean="0"/>
              <a:t>nd</a:t>
            </a:r>
            <a:r>
              <a:rPr lang="en-US" altLang="ja-JP" u="sng" dirty="0" smtClean="0"/>
              <a:t> Gun</a:t>
            </a:r>
          </a:p>
          <a:p>
            <a:pPr lvl="1"/>
            <a:r>
              <a:rPr lang="en-US" altLang="ja-JP" dirty="0" smtClean="0"/>
              <a:t>Titanium chamber and ceramic tube were fabricated.</a:t>
            </a:r>
          </a:p>
          <a:p>
            <a:pPr lvl="1"/>
            <a:r>
              <a:rPr lang="en-US" altLang="ja-JP" dirty="0" smtClean="0"/>
              <a:t>Now modifying HV power supply.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Out gassing rate and pumping speed of extreme high vacuum system were measured.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144" y="3704356"/>
            <a:ext cx="18145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V_chamber+Yoshida+Ceramic+Support_for_ann_rep_2009_cutaway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6282" y="721444"/>
            <a:ext cx="19685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角丸四角形 8"/>
          <p:cNvSpPr/>
          <p:nvPr/>
        </p:nvSpPr>
        <p:spPr>
          <a:xfrm>
            <a:off x="6663407" y="759544"/>
            <a:ext cx="2252662" cy="26543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7042819" y="3218581"/>
            <a:ext cx="15621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JAEA 1</a:t>
            </a:r>
            <a:r>
              <a:rPr lang="en-US" altLang="ja-JP" baseline="30000" dirty="0"/>
              <a:t>st</a:t>
            </a:r>
            <a:r>
              <a:rPr lang="en-US" altLang="ja-JP" dirty="0"/>
              <a:t> Gun</a:t>
            </a:r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6660232" y="3666256"/>
            <a:ext cx="2252662" cy="26543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7006307" y="6155456"/>
            <a:ext cx="150812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KEK 2</a:t>
            </a:r>
            <a:r>
              <a:rPr lang="en-US" altLang="ja-JP" baseline="30000" dirty="0"/>
              <a:t>nd</a:t>
            </a:r>
            <a:r>
              <a:rPr lang="en-US" altLang="ja-JP" dirty="0"/>
              <a:t> Gun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7904" y="3212976"/>
            <a:ext cx="27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See N. </a:t>
            </a:r>
            <a:r>
              <a:rPr kumimoji="1" lang="en-US" altLang="ja-JP" sz="1200" dirty="0" err="1" smtClean="0"/>
              <a:t>Nishimori</a:t>
            </a:r>
            <a:r>
              <a:rPr kumimoji="1" lang="en-US" altLang="ja-JP" sz="1200" dirty="0" smtClean="0"/>
              <a:t>-san’s talk, FLS2012.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Overview of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gun vacuum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4680520" cy="4320480"/>
          </a:xfrm>
        </p:spPr>
        <p:txBody>
          <a:bodyPr>
            <a:normAutofit fontScale="92500"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High voltage insulator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Inner diameter of </a:t>
            </a:r>
            <a:r>
              <a:rPr lang="en-US" altLang="ja-JP" sz="1900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=360 mm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Segmented structure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Low outgassing material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Large titanium vacuum chamber </a:t>
            </a:r>
          </a:p>
          <a:p>
            <a:pPr lvl="1">
              <a:buNone/>
            </a:pP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(ID~</a:t>
            </a:r>
            <a:r>
              <a:rPr lang="en-US" altLang="ja-JP" sz="1900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630 mm)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Titanium electrode, guard rings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Main vacuum pump system</a:t>
            </a:r>
          </a:p>
          <a:p>
            <a:pPr lvl="1"/>
            <a:r>
              <a:rPr lang="en-US" altLang="ja-JP" sz="1900" b="1" u="sng" dirty="0" smtClean="0">
                <a:latin typeface="Times New Roman" pitchFamily="18" charset="0"/>
                <a:cs typeface="Times New Roman" pitchFamily="18" charset="0"/>
              </a:rPr>
              <a:t>Bakeable cryopump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NEG pump (&gt; 1x10</a:t>
            </a:r>
            <a:r>
              <a:rPr lang="en-US" altLang="ja-JP" sz="19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 L/s, for hydrogen)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Large rough pumping system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1000 L/s TMP &amp; ICF253 Gate valve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28871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95828" y="5108991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Goal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400" b="1" u="sng" dirty="0" smtClean="0">
                <a:latin typeface="Times New Roman" pitchFamily="18" charset="0"/>
                <a:cs typeface="Times New Roman" pitchFamily="18" charset="0"/>
              </a:rPr>
              <a:t>Ultimate pressure : 1x10</a:t>
            </a:r>
            <a:r>
              <a:rPr lang="en-US" altLang="ja-JP" sz="2400" b="1" u="sng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sz="2400" b="1" u="sng" dirty="0" smtClean="0">
                <a:latin typeface="Times New Roman" pitchFamily="18" charset="0"/>
                <a:cs typeface="Times New Roman" pitchFamily="18" charset="0"/>
              </a:rPr>
              <a:t> Pa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               (during the gun operation)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4941168"/>
            <a:ext cx="10438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athode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(-500kV)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4797152"/>
            <a:ext cx="8002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Anode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(0V)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0800000">
            <a:off x="5628237" y="3942681"/>
            <a:ext cx="100811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90113" y="3501008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beam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652120" y="4221088"/>
            <a:ext cx="864096" cy="64807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>
            <a:off x="6732240" y="4221088"/>
            <a:ext cx="1152128" cy="7920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4239</Words>
  <Application>Microsoft Office PowerPoint</Application>
  <PresentationFormat>画面に合わせる (4:3)</PresentationFormat>
  <Paragraphs>740</Paragraphs>
  <Slides>44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Office テーマ</vt:lpstr>
      <vt:lpstr>Development of an Injector for the compact ERL</vt:lpstr>
      <vt:lpstr>ERL collaboration team</vt:lpstr>
      <vt:lpstr>Outline</vt:lpstr>
      <vt:lpstr>Status of R&amp;D of cERL injector</vt:lpstr>
      <vt:lpstr>The Compact ERL for demonstrating our ERL technologies</vt:lpstr>
      <vt:lpstr>cERL injector</vt:lpstr>
      <vt:lpstr>AR south experimental hall</vt:lpstr>
      <vt:lpstr>Status of DC 500 kV gun systems</vt:lpstr>
      <vt:lpstr>Overview of 2nd gun vacuum system</vt:lpstr>
      <vt:lpstr>Total outgassing rate measurement</vt:lpstr>
      <vt:lpstr>Estimation of total outgassing rate from all system</vt:lpstr>
      <vt:lpstr>Laser System: for cERL first beam operation</vt:lpstr>
      <vt:lpstr>Bunching cavity</vt:lpstr>
      <vt:lpstr>Gun test beamline for cERL injector</vt:lpstr>
      <vt:lpstr>Layout of gun test beamline</vt:lpstr>
      <vt:lpstr>Gun test beamline</vt:lpstr>
      <vt:lpstr>Beam operation in Gun Test Beamline</vt:lpstr>
      <vt:lpstr>Beam operation in Gun Test Beamline</vt:lpstr>
      <vt:lpstr>Effect of active layer thickness and wave length</vt:lpstr>
      <vt:lpstr>Thickness-controlled cathode</vt:lpstr>
      <vt:lpstr>Setup of emittance measurement</vt:lpstr>
      <vt:lpstr>MTE measurement results</vt:lpstr>
      <vt:lpstr>Surface roughness of cathode</vt:lpstr>
      <vt:lpstr>Construction schedule  of cERL injector</vt:lpstr>
      <vt:lpstr>Status of ERL Development building for cERL</vt:lpstr>
      <vt:lpstr>Road Map of ERL</vt:lpstr>
      <vt:lpstr>Summary</vt:lpstr>
      <vt:lpstr>Summary</vt:lpstr>
      <vt:lpstr>Buck up slides</vt:lpstr>
      <vt:lpstr>Summary &amp; Future of DC gun vacuum system</vt:lpstr>
      <vt:lpstr>Laser system: conceptual design</vt:lpstr>
      <vt:lpstr>Laser system: Development work at KEK</vt:lpstr>
      <vt:lpstr>Fiber amplifier (test with a CW laser)</vt:lpstr>
      <vt:lpstr>Quality of high power output</vt:lpstr>
      <vt:lpstr>Test with a pulsed laser</vt:lpstr>
      <vt:lpstr>Second harmonics</vt:lpstr>
      <vt:lpstr>Laser system: summary</vt:lpstr>
      <vt:lpstr>Bunching Cavity</vt:lpstr>
      <vt:lpstr>MTE and laser spot size</vt:lpstr>
      <vt:lpstr>Optics Design for cERL 1st commissioning</vt:lpstr>
      <vt:lpstr>Effect of gun voltage</vt:lpstr>
      <vt:lpstr>Physics in ERL injector</vt:lpstr>
      <vt:lpstr>Emittance growth in drift space with 5 MeV</vt:lpstr>
      <vt:lpstr>Emittance growth in drift space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ERL入射器での電子ビームのシミュレーション</dc:title>
  <dc:creator>mtsukasa</dc:creator>
  <cp:lastModifiedBy>mtsukasa</cp:lastModifiedBy>
  <cp:revision>529</cp:revision>
  <dcterms:modified xsi:type="dcterms:W3CDTF">2012-03-07T17:33:52Z</dcterms:modified>
</cp:coreProperties>
</file>