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68" r:id="rId4"/>
    <p:sldId id="266" r:id="rId5"/>
    <p:sldId id="260" r:id="rId6"/>
    <p:sldId id="273" r:id="rId7"/>
    <p:sldId id="274" r:id="rId8"/>
    <p:sldId id="275" r:id="rId9"/>
    <p:sldId id="271" r:id="rId10"/>
    <p:sldId id="263" r:id="rId11"/>
    <p:sldId id="264" r:id="rId12"/>
    <p:sldId id="265" r:id="rId13"/>
    <p:sldId id="281" r:id="rId14"/>
    <p:sldId id="277" r:id="rId15"/>
    <p:sldId id="280" r:id="rId16"/>
    <p:sldId id="259" r:id="rId17"/>
    <p:sldId id="272" r:id="rId1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00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6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439E1-AF55-44FC-A541-E06062BB5C69}" type="datetimeFigureOut">
              <a:rPr lang="en-US" smtClean="0"/>
              <a:t>3/25/2009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37006-52AA-4A5C-AC7E-8738B3F1CD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37006-52AA-4A5C-AC7E-8738B3F1CDB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E7FC6-066B-4E66-91F0-BD4690CB6BC2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B5C89-3DF1-4243-9B35-C1B6DCACB1FC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2772A-8D1F-40D3-A19A-4B0BB5A7269C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97636-21E2-465D-A87B-5047AE862288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11993-AAD7-49A1-BF46-B85A2E972E52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7FB4F-48B4-489B-BCF6-EB79B1B2CC22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65541-DABF-4CA2-A752-37D1EBC9EF5B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D8715-6E09-4150-B8B6-4E50F16556D3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D8C13-76A1-4596-A891-BA46D8C6081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F6443-E673-412F-9396-B52F2D30A213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FCD1F-6C6B-4AF0-BC8E-E7685A8925AD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E7E01C0-16C8-47D0-8391-3FD7B172FD5B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ompass-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447800"/>
            <a:ext cx="3203575" cy="3203575"/>
          </a:xfrm>
          <a:prstGeom prst="rect">
            <a:avLst/>
          </a:prstGeom>
          <a:noFill/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57200" y="838200"/>
            <a:ext cx="80391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polarized positive </a:t>
            </a:r>
            <a:r>
              <a:rPr lang="fr-FR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+</a:t>
            </a:r>
            <a:r>
              <a:rPr lang="fr-FR" sz="3200"/>
              <a:t> </a:t>
            </a:r>
            <a:r>
              <a:rPr lang="fr-FR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and negative </a:t>
            </a:r>
            <a:r>
              <a:rPr lang="fr-FR" sz="3200" b="1"/>
              <a:t> </a:t>
            </a:r>
            <a:r>
              <a:rPr lang="fr-FR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-</a:t>
            </a:r>
            <a:r>
              <a:rPr lang="fr-FR">
                <a:sym typeface="Symbol" pitchFamily="18" charset="2"/>
              </a:rPr>
              <a:t> </a:t>
            </a:r>
            <a:endParaRPr lang="fr-FR" sz="3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r>
              <a:rPr lang="fr-FR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muon beams   @</a:t>
            </a:r>
            <a:r>
              <a:rPr lang="fr-FR" sz="3200" b="1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320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endParaRPr lang="fr-FR" sz="3200">
              <a:solidFill>
                <a:srgbClr val="FF0000"/>
              </a:solidFill>
              <a:latin typeface="Comic Sans MS" pitchFamily="66" charset="0"/>
            </a:endParaRPr>
          </a:p>
          <a:p>
            <a:endParaRPr lang="fr-FR" sz="3200">
              <a:solidFill>
                <a:srgbClr val="FF0000"/>
              </a:solidFill>
              <a:latin typeface="Comic Sans MS" pitchFamily="66" charset="0"/>
            </a:endParaRPr>
          </a:p>
          <a:p>
            <a:endParaRPr lang="fr-FR" sz="3200">
              <a:solidFill>
                <a:srgbClr val="FF0000"/>
              </a:solidFill>
              <a:latin typeface="Comic Sans MS" pitchFamily="66" charset="0"/>
            </a:endParaRPr>
          </a:p>
          <a:p>
            <a:endParaRPr lang="fr-FR" sz="320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fr-FR" sz="320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fr-FR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to perform DVCS measurements </a:t>
            </a:r>
          </a:p>
          <a:p>
            <a:r>
              <a:rPr lang="fr-FR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for  GPD study  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12725" y="3313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337050" y="6019800"/>
            <a:ext cx="4806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 i="1">
                <a:solidFill>
                  <a:schemeClr val="bg2"/>
                </a:solidFill>
                <a:latin typeface="Comic Sans MS" pitchFamily="66" charset="0"/>
              </a:rPr>
              <a:t>Nicole d’Hose, CEA-Saclay</a:t>
            </a:r>
          </a:p>
          <a:p>
            <a:r>
              <a:rPr lang="fr-FR" b="1" i="1">
                <a:solidFill>
                  <a:schemeClr val="bg2"/>
                </a:solidFill>
                <a:latin typeface="Comic Sans MS" pitchFamily="66" charset="0"/>
              </a:rPr>
              <a:t>On behalf of the COMPASS collaboration</a:t>
            </a:r>
          </a:p>
          <a:p>
            <a:endParaRPr lang="fr-FR" b="1" i="1">
              <a:solidFill>
                <a:schemeClr val="bg2"/>
              </a:solidFill>
              <a:latin typeface="Comic Sans MS" pitchFamily="66" charset="0"/>
            </a:endParaRPr>
          </a:p>
          <a:p>
            <a:endParaRPr lang="fr-FR" b="1" i="1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92088" y="6019800"/>
            <a:ext cx="2603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 i="1">
                <a:solidFill>
                  <a:schemeClr val="bg2"/>
                </a:solidFill>
                <a:latin typeface="Comic Sans MS" pitchFamily="66" charset="0"/>
              </a:rPr>
              <a:t>workshop on positrons</a:t>
            </a:r>
          </a:p>
          <a:p>
            <a:r>
              <a:rPr lang="fr-FR" b="1" i="1">
                <a:solidFill>
                  <a:schemeClr val="bg2"/>
                </a:solidFill>
                <a:latin typeface="Comic Sans MS" pitchFamily="66" charset="0"/>
              </a:rPr>
              <a:t>JLab 25 March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14400"/>
            <a:ext cx="4143375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054100" y="228600"/>
            <a:ext cx="5651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New predictions from Dieter Mueller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229100" y="2819400"/>
            <a:ext cx="34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>
                <a:sym typeface="Symbol" pitchFamily="18" charset="2"/>
              </a:rPr>
              <a:t>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990600" y="1066800"/>
            <a:ext cx="99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/>
              <a:t>BC&amp;SA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937125" y="1236663"/>
            <a:ext cx="4046538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>
                <a:latin typeface="Comic Sans MS" pitchFamily="66" charset="0"/>
              </a:rPr>
              <a:t>Dieter Mueller uses </a:t>
            </a:r>
            <a:r>
              <a:rPr lang="fr-FR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Global Fit</a:t>
            </a:r>
          </a:p>
          <a:p>
            <a:endParaRPr lang="fr-FR" sz="800">
              <a:solidFill>
                <a:srgbClr val="FF0066"/>
              </a:solidFill>
              <a:latin typeface="Comic Sans MS" pitchFamily="66" charset="0"/>
            </a:endParaRPr>
          </a:p>
          <a:p>
            <a:r>
              <a:rPr lang="fr-FR" sz="2000">
                <a:latin typeface="Comic Sans MS" pitchFamily="66" charset="0"/>
              </a:rPr>
              <a:t>on H1/ZEUS, HERMES, CLAS</a:t>
            </a:r>
          </a:p>
          <a:p>
            <a:endParaRPr lang="fr-FR" sz="800">
              <a:latin typeface="Comic Sans MS" pitchFamily="66" charset="0"/>
            </a:endParaRPr>
          </a:p>
          <a:p>
            <a:r>
              <a:rPr lang="fr-FR" sz="2000">
                <a:latin typeface="Comic Sans MS" pitchFamily="66" charset="0"/>
              </a:rPr>
              <a:t>and JLab Hall A </a:t>
            </a:r>
          </a:p>
          <a:p>
            <a:endParaRPr lang="fr-FR" sz="800">
              <a:latin typeface="Comic Sans MS" pitchFamily="66" charset="0"/>
            </a:endParaRPr>
          </a:p>
          <a:p>
            <a:r>
              <a:rPr lang="fr-FR" sz="2000">
                <a:latin typeface="Comic Sans MS" pitchFamily="66" charset="0"/>
              </a:rPr>
              <a:t>and no JLab Hall A</a:t>
            </a: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7543800" y="2362200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7543800" y="2743200"/>
            <a:ext cx="762000" cy="0"/>
          </a:xfrm>
          <a:prstGeom prst="line">
            <a:avLst/>
          </a:prstGeom>
          <a:noFill/>
          <a:ln w="28575">
            <a:solidFill>
              <a:srgbClr val="3333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1277" name="Group 13"/>
          <p:cNvGrpSpPr>
            <a:grpSpLocks/>
          </p:cNvGrpSpPr>
          <p:nvPr/>
        </p:nvGrpSpPr>
        <p:grpSpPr bwMode="auto">
          <a:xfrm>
            <a:off x="304800" y="3276600"/>
            <a:ext cx="4502150" cy="3605213"/>
            <a:chOff x="192" y="2064"/>
            <a:chExt cx="2836" cy="2271"/>
          </a:xfrm>
        </p:grpSpPr>
        <p:pic>
          <p:nvPicPr>
            <p:cNvPr id="11274" name="Picture 10" descr="asym_160_2_0p05_t0p2_2009_final_bi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2064"/>
              <a:ext cx="2836" cy="2271"/>
            </a:xfrm>
            <a:prstGeom prst="rect">
              <a:avLst/>
            </a:prstGeom>
            <a:noFill/>
          </p:spPr>
        </p:pic>
        <p:sp>
          <p:nvSpPr>
            <p:cNvPr id="11276" name="Rectangle 12"/>
            <p:cNvSpPr>
              <a:spLocks noChangeArrowheads="1"/>
            </p:cNvSpPr>
            <p:nvPr/>
          </p:nvSpPr>
          <p:spPr bwMode="auto">
            <a:xfrm>
              <a:off x="1056" y="2544"/>
              <a:ext cx="1296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84175" y="76200"/>
            <a:ext cx="9450388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>
                <a:latin typeface="Comic Sans MS" pitchFamily="66" charset="0"/>
              </a:rPr>
              <a:t>Using</a:t>
            </a:r>
            <a:r>
              <a:rPr lang="fr-FR" sz="3200">
                <a:latin typeface="Monotype Corsiva" pitchFamily="66" charset="0"/>
              </a:rPr>
              <a:t> S</a:t>
            </a:r>
            <a:r>
              <a:rPr lang="fr-FR" sz="2400" i="1" baseline="-25000"/>
              <a:t>U,CS</a:t>
            </a:r>
            <a:r>
              <a:rPr lang="en-GB"/>
              <a:t> :    </a:t>
            </a:r>
            <a:r>
              <a:rPr lang="pl-PL" sz="2400">
                <a:latin typeface="Comic Sans MS" pitchFamily="66" charset="0"/>
              </a:rPr>
              <a:t>d</a:t>
            </a:r>
            <a:r>
              <a:rPr lang="pl-PL" sz="2400">
                <a:latin typeface="Comic Sans MS" pitchFamily="66" charset="0"/>
                <a:sym typeface="Symbol" pitchFamily="18" charset="2"/>
              </a:rPr>
              <a:t></a:t>
            </a:r>
            <a:r>
              <a:rPr lang="fr-FR" sz="2400" baseline="-25000">
                <a:latin typeface="Comic Sans MS" pitchFamily="66" charset="0"/>
                <a:sym typeface="Symbol" pitchFamily="18" charset="2"/>
              </a:rPr>
              <a:t>DVCS</a:t>
            </a:r>
            <a:r>
              <a:rPr lang="pl-PL" sz="2400">
                <a:latin typeface="Comic Sans MS" pitchFamily="66" charset="0"/>
              </a:rPr>
              <a:t> / dt  </a:t>
            </a:r>
            <a:r>
              <a:rPr lang="en-US" sz="2400">
                <a:latin typeface="Comic Sans MS" pitchFamily="66" charset="0"/>
              </a:rPr>
              <a:t>~</a:t>
            </a:r>
            <a:r>
              <a:rPr lang="pl-PL" sz="2400">
                <a:latin typeface="Comic Sans MS" pitchFamily="66" charset="0"/>
              </a:rPr>
              <a:t>  exp(Bt)</a:t>
            </a:r>
            <a:endParaRPr lang="en-GB"/>
          </a:p>
          <a:p>
            <a:endParaRPr lang="en-GB" sz="1000"/>
          </a:p>
          <a:p>
            <a:r>
              <a:rPr lang="en-GB" sz="2400" b="1">
                <a:solidFill>
                  <a:srgbClr val="FF0000"/>
                </a:solidFill>
                <a:latin typeface="Comic Sans MS" pitchFamily="66" charset="0"/>
              </a:rPr>
              <a:t>Projections for the  t-slope measurement at COMPASS</a:t>
            </a:r>
            <a:r>
              <a:rPr lang="fr-FR" sz="2400">
                <a:latin typeface="Comic Sans MS" pitchFamily="66" charset="0"/>
              </a:rPr>
              <a:t>           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5629275" cy="456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970588" y="3276600"/>
            <a:ext cx="29448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α</a:t>
            </a:r>
            <a:r>
              <a:rPr lang="pl-PL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’</a:t>
            </a:r>
            <a:r>
              <a:rPr lang="pl-PL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=0.</a:t>
            </a:r>
            <a:r>
              <a:rPr lang="fr-F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125 </a:t>
            </a:r>
            <a:r>
              <a:rPr lang="fr-F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GeV</a:t>
            </a:r>
            <a:r>
              <a:rPr lang="fr-FR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-2</a:t>
            </a:r>
            <a:endParaRPr lang="fr-FR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sym typeface="Symbol" pitchFamily="18" charset="2"/>
            </a:endParaRPr>
          </a:p>
          <a:p>
            <a:r>
              <a:rPr lang="pl-PL" b="1">
                <a:solidFill>
                  <a:schemeClr val="accent2"/>
                </a:solidFill>
                <a:latin typeface="Comic Sans MS" pitchFamily="66" charset="0"/>
              </a:rPr>
              <a:t>b</a:t>
            </a:r>
            <a:r>
              <a:rPr lang="pl-PL" b="1" baseline="-25000">
                <a:solidFill>
                  <a:schemeClr val="accent2"/>
                </a:solidFill>
                <a:latin typeface="Comic Sans MS" pitchFamily="66" charset="0"/>
              </a:rPr>
              <a:t>0</a:t>
            </a:r>
            <a:r>
              <a:rPr lang="pl-PL" b="1">
                <a:solidFill>
                  <a:schemeClr val="accent2"/>
                </a:solidFill>
                <a:latin typeface="Comic Sans MS" pitchFamily="66" charset="0"/>
              </a:rPr>
              <a:t> =5.83</a:t>
            </a:r>
            <a:r>
              <a:rPr lang="fr-FR" b="1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fr-FR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rPr>
              <a:t> 0.5 GeV</a:t>
            </a:r>
            <a:r>
              <a:rPr lang="fr-FR" b="1" baseline="30000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rPr>
              <a:t>-2</a:t>
            </a:r>
          </a:p>
          <a:p>
            <a:r>
              <a:rPr lang="fr-FR" b="1">
                <a:latin typeface="Comic Sans MS" pitchFamily="66" charset="0"/>
              </a:rPr>
              <a:t>x</a:t>
            </a:r>
            <a:r>
              <a:rPr lang="fr-FR" b="1" baseline="-25000">
                <a:latin typeface="Comic Sans MS" pitchFamily="66" charset="0"/>
              </a:rPr>
              <a:t>0</a:t>
            </a:r>
            <a:r>
              <a:rPr lang="fr-FR" b="1">
                <a:latin typeface="Comic Sans MS" pitchFamily="66" charset="0"/>
              </a:rPr>
              <a:t>=0.0012 (Q</a:t>
            </a:r>
            <a:r>
              <a:rPr lang="fr-FR" b="1" baseline="30000">
                <a:latin typeface="Comic Sans MS" pitchFamily="66" charset="0"/>
              </a:rPr>
              <a:t>2</a:t>
            </a:r>
            <a:r>
              <a:rPr lang="fr-FR" b="1">
                <a:latin typeface="Comic Sans MS" pitchFamily="66" charset="0"/>
              </a:rPr>
              <a:t>=8,W=82)</a:t>
            </a:r>
          </a:p>
          <a:p>
            <a:endParaRPr lang="fr-FR">
              <a:latin typeface="Comic Sans MS" pitchFamily="66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992563" y="4083050"/>
            <a:ext cx="884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1"/>
              <a:t>1&lt;Q</a:t>
            </a:r>
            <a:r>
              <a:rPr lang="fr-FR" sz="1600" b="1" baseline="30000"/>
              <a:t>2</a:t>
            </a:r>
            <a:r>
              <a:rPr lang="fr-FR" sz="1600" b="1"/>
              <a:t>&lt;8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461000" y="2409825"/>
            <a:ext cx="3475038" cy="4857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>
                <a:latin typeface="Comic Sans MS" pitchFamily="66" charset="0"/>
              </a:rPr>
              <a:t>B</a:t>
            </a:r>
            <a:r>
              <a:rPr lang="pl-PL" sz="2400">
                <a:latin typeface="Comic Sans MS" pitchFamily="66" charset="0"/>
              </a:rPr>
              <a:t>(x) = b</a:t>
            </a:r>
            <a:r>
              <a:rPr lang="pl-PL" sz="2400" baseline="-25000">
                <a:latin typeface="Comic Sans MS" pitchFamily="66" charset="0"/>
              </a:rPr>
              <a:t>0</a:t>
            </a:r>
            <a:r>
              <a:rPr lang="pl-PL" sz="2400">
                <a:latin typeface="Comic Sans MS" pitchFamily="66" charset="0"/>
              </a:rPr>
              <a:t> + 2 </a:t>
            </a:r>
            <a:r>
              <a:rPr lang="el-GR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α</a:t>
            </a:r>
            <a:r>
              <a:rPr lang="pl-PL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’</a:t>
            </a:r>
            <a:r>
              <a:rPr lang="pl-PL" sz="2400">
                <a:latin typeface="Comic Sans MS" pitchFamily="66" charset="0"/>
              </a:rPr>
              <a:t> ln(x</a:t>
            </a:r>
            <a:r>
              <a:rPr lang="pl-PL" sz="2400" baseline="-25000">
                <a:latin typeface="Comic Sans MS" pitchFamily="66" charset="0"/>
              </a:rPr>
              <a:t>0</a:t>
            </a:r>
            <a:r>
              <a:rPr lang="pl-PL" sz="2400">
                <a:latin typeface="Comic Sans MS" pitchFamily="66" charset="0"/>
              </a:rPr>
              <a:t>/x</a:t>
            </a:r>
            <a:r>
              <a:rPr lang="pl-PL" sz="2400"/>
              <a:t>)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-76200" y="5670550"/>
            <a:ext cx="9220200" cy="11874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      for valence quark </a:t>
            </a:r>
            <a:r>
              <a:rPr lang="el-GR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α</a:t>
            </a:r>
            <a:r>
              <a:rPr lang="fr-FR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sym typeface="Symbol" pitchFamily="18" charset="2"/>
              </a:rPr>
              <a:t>’</a:t>
            </a:r>
            <a:r>
              <a:rPr lang="fr-FR" sz="200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~ 1 GeV</a:t>
            </a:r>
            <a:r>
              <a:rPr lang="fr-FR" baseline="3000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-2</a:t>
            </a:r>
            <a:r>
              <a:rPr lang="fr-FR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to reproduce FF        meson Regge traj.              </a:t>
            </a:r>
          </a:p>
          <a:p>
            <a:r>
              <a:rPr lang="fr-FR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</a:t>
            </a:r>
            <a:r>
              <a:rPr lang="fr-FR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for gluon    </a:t>
            </a:r>
            <a:r>
              <a:rPr lang="el-GR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α</a:t>
            </a:r>
            <a:r>
              <a:rPr lang="fr-FR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sym typeface="Symbol" pitchFamily="18" charset="2"/>
              </a:rPr>
              <a:t>’</a:t>
            </a:r>
            <a:r>
              <a:rPr lang="fr-FR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~ 0.164 GeV</a:t>
            </a:r>
            <a:r>
              <a:rPr lang="fr-FR" baseline="3000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-2</a:t>
            </a:r>
            <a:r>
              <a:rPr lang="fr-FR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(J/ at Q</a:t>
            </a:r>
            <a:r>
              <a:rPr lang="fr-FR" baseline="3000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fr-FR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=0)      </a:t>
            </a:r>
          </a:p>
          <a:p>
            <a:r>
              <a:rPr lang="fr-FR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</a:t>
            </a:r>
            <a:r>
              <a:rPr lang="el-GR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α</a:t>
            </a:r>
            <a:r>
              <a:rPr lang="fr-FR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sym typeface="Symbol" pitchFamily="18" charset="2"/>
              </a:rPr>
              <a:t>’</a:t>
            </a:r>
            <a:r>
              <a:rPr lang="fr-FR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~ 0.02 GeV</a:t>
            </a:r>
            <a:r>
              <a:rPr lang="fr-FR" baseline="3000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-2</a:t>
            </a:r>
            <a:r>
              <a:rPr lang="fr-FR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(J/ at Q</a:t>
            </a:r>
            <a:r>
              <a:rPr lang="fr-FR" baseline="3000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fr-FR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=2-80 GeV</a:t>
            </a:r>
            <a:r>
              <a:rPr lang="fr-FR" baseline="3000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fr-FR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)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5562600" y="6126163"/>
            <a:ext cx="25908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  &lt;&lt;  </a:t>
            </a:r>
            <a:r>
              <a:rPr lang="el-GR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α</a:t>
            </a:r>
            <a:r>
              <a:rPr lang="fr-FR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  <a:sym typeface="Symbol" pitchFamily="18" charset="2"/>
              </a:rPr>
              <a:t>’</a:t>
            </a:r>
            <a:r>
              <a:rPr lang="fr-FR" sz="200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~ 0.25 GeV</a:t>
            </a:r>
            <a:r>
              <a:rPr lang="fr-FR" baseline="3000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-2 </a:t>
            </a:r>
          </a:p>
          <a:p>
            <a:r>
              <a:rPr lang="fr-FR" baseline="3000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           </a:t>
            </a:r>
            <a:r>
              <a:rPr lang="fr-FR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for</a:t>
            </a:r>
            <a:r>
              <a:rPr lang="fr-FR" baseline="3000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fr-FR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soft Pomeron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6096000" y="1401763"/>
            <a:ext cx="2471738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0000FF"/>
                </a:solidFill>
                <a:latin typeface="Comic Sans MS" pitchFamily="66" charset="0"/>
              </a:rPr>
              <a:t>FFS model</a:t>
            </a:r>
          </a:p>
          <a:p>
            <a:r>
              <a:rPr lang="en-GB" b="1">
                <a:solidFill>
                  <a:srgbClr val="0000FF"/>
                </a:solidFill>
                <a:latin typeface="Comic Sans MS" pitchFamily="66" charset="0"/>
              </a:rPr>
              <a:t>Adapted by Sandacz</a:t>
            </a:r>
            <a:endParaRPr lang="fr-FR" b="1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4419600"/>
            <a:ext cx="9144000" cy="2438400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2971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-76200" y="228600"/>
            <a:ext cx="1005840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000">
                <a:latin typeface="Comic Sans MS" pitchFamily="66" charset="0"/>
              </a:rPr>
              <a:t>    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Still many open questions on FoM and </a:t>
            </a:r>
            <a:r>
              <a:rPr lang="fr-FR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Systematic effects:</a:t>
            </a:r>
          </a:p>
          <a:p>
            <a:endParaRPr lang="fr-FR" sz="8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r>
              <a:rPr lang="fr-FR" sz="280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</a:t>
            </a:r>
            <a:r>
              <a:rPr lang="fr-FR" sz="2000">
                <a:latin typeface="Comic Sans MS" pitchFamily="66" charset="0"/>
              </a:rPr>
              <a:t>Efficiency to reject background that simulates exclusive </a:t>
            </a:r>
            <a:r>
              <a:rPr lang="el-GR" sz="2000" b="1">
                <a:solidFill>
                  <a:srgbClr val="0000FF"/>
                </a:solidFill>
                <a:latin typeface="Times New Roman" pitchFamily="18" charset="0"/>
              </a:rPr>
              <a:t>μ</a:t>
            </a:r>
            <a:r>
              <a:rPr lang="fr-FR" sz="2000" b="1">
                <a:solidFill>
                  <a:srgbClr val="0000FF"/>
                </a:solidFill>
                <a:latin typeface="Times New Roman" pitchFamily="18" charset="0"/>
              </a:rPr>
              <a:t>p </a:t>
            </a:r>
            <a:r>
              <a:rPr lang="fr-FR" sz="2000" b="1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  </a:t>
            </a:r>
            <a:r>
              <a:rPr lang="el-GR" sz="2000" b="1">
                <a:solidFill>
                  <a:srgbClr val="0000FF"/>
                </a:solidFill>
                <a:latin typeface="Times New Roman" pitchFamily="18" charset="0"/>
              </a:rPr>
              <a:t>μ</a:t>
            </a:r>
            <a:r>
              <a:rPr lang="fr-FR" sz="2000" b="1">
                <a:solidFill>
                  <a:srgbClr val="0000FF"/>
                </a:solidFill>
                <a:latin typeface="Times New Roman" pitchFamily="18" charset="0"/>
              </a:rPr>
              <a:t>’</a:t>
            </a:r>
            <a:r>
              <a:rPr lang="el-GR" sz="2000" b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</a:t>
            </a:r>
            <a:r>
              <a:rPr lang="fr-FR" sz="2000" b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p</a:t>
            </a:r>
            <a:r>
              <a:rPr lang="fr-FR" sz="2000">
                <a:latin typeface="Comic Sans MS" pitchFamily="66" charset="0"/>
              </a:rPr>
              <a:t> events</a:t>
            </a:r>
          </a:p>
          <a:p>
            <a:pPr>
              <a:buFontTx/>
              <a:buChar char="-"/>
            </a:pPr>
            <a:endParaRPr lang="fr-FR" sz="2400">
              <a:latin typeface="Comic Sans MS" pitchFamily="66" charset="0"/>
            </a:endParaRPr>
          </a:p>
          <a:p>
            <a:r>
              <a:rPr lang="fr-FR" sz="280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</a:t>
            </a:r>
            <a:r>
              <a:rPr lang="fr-FR" sz="200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000">
                <a:latin typeface="Comic Sans MS" pitchFamily="66" charset="0"/>
              </a:rPr>
              <a:t>Final accuracy of the </a:t>
            </a:r>
            <a:r>
              <a:rPr lang="fr-FR" sz="2000">
                <a:latin typeface="Comic Sans MS" pitchFamily="66" charset="0"/>
                <a:sym typeface="Symbol" pitchFamily="18" charset="2"/>
              </a:rPr>
              <a:t>+ and - fluxes and detection efficiencies</a:t>
            </a:r>
          </a:p>
          <a:p>
            <a:r>
              <a:rPr lang="fr-FR" sz="2000">
                <a:latin typeface="Comic Sans MS" pitchFamily="66" charset="0"/>
                <a:sym typeface="Symbol" pitchFamily="18" charset="2"/>
              </a:rPr>
              <a:t>     to combine both + and - measurements for </a:t>
            </a:r>
            <a:r>
              <a:rPr lang="fr-FR" sz="3200" b="1">
                <a:solidFill>
                  <a:srgbClr val="FF0000"/>
                </a:solidFill>
                <a:latin typeface="Monotype Corsiva" pitchFamily="66" charset="0"/>
              </a:rPr>
              <a:t>D</a:t>
            </a:r>
            <a:r>
              <a:rPr lang="fr-FR" sz="2400" b="1" i="1" baseline="-25000">
                <a:solidFill>
                  <a:srgbClr val="FF0000"/>
                </a:solidFill>
              </a:rPr>
              <a:t>U,CS</a:t>
            </a:r>
          </a:p>
          <a:p>
            <a:endParaRPr lang="fr-FR" sz="1000" b="1">
              <a:solidFill>
                <a:srgbClr val="FF0000"/>
              </a:solidFill>
              <a:latin typeface="Comic Sans MS" pitchFamily="66" charset="0"/>
              <a:sym typeface="Symbol" pitchFamily="18" charset="2"/>
            </a:endParaRPr>
          </a:p>
          <a:p>
            <a:r>
              <a:rPr lang="fr-FR" sz="280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</a:t>
            </a:r>
            <a:r>
              <a:rPr lang="fr-FR" sz="2000">
                <a:latin typeface="Comic Sans MS" pitchFamily="66" charset="0"/>
                <a:sym typeface="Symbol" pitchFamily="18" charset="2"/>
              </a:rPr>
              <a:t>Final accuracy on the procedure to subtract the known BH contribution</a:t>
            </a:r>
          </a:p>
          <a:p>
            <a:r>
              <a:rPr lang="fr-FR" sz="2000">
                <a:latin typeface="Comic Sans MS" pitchFamily="66" charset="0"/>
                <a:sym typeface="Symbol" pitchFamily="18" charset="2"/>
              </a:rPr>
              <a:t>     correctly renormalized to the measured yield for </a:t>
            </a:r>
            <a:r>
              <a:rPr lang="fr-FR" sz="3200" b="1">
                <a:solidFill>
                  <a:srgbClr val="FF0000"/>
                </a:solidFill>
                <a:latin typeface="Monotype Corsiva" pitchFamily="66" charset="0"/>
              </a:rPr>
              <a:t>S</a:t>
            </a:r>
            <a:r>
              <a:rPr lang="fr-FR" sz="2400" b="1" i="1" baseline="-25000">
                <a:solidFill>
                  <a:srgbClr val="FF0000"/>
                </a:solidFill>
              </a:rPr>
              <a:t>U,CS</a:t>
            </a:r>
          </a:p>
          <a:p>
            <a:endParaRPr lang="fr-FR" sz="2000" b="1">
              <a:solidFill>
                <a:srgbClr val="FF0066"/>
              </a:solidFill>
              <a:latin typeface="Comic Sans MS" pitchFamily="66" charset="0"/>
              <a:sym typeface="Symbol" pitchFamily="18" charset="2"/>
            </a:endParaRPr>
          </a:p>
          <a:p>
            <a:endParaRPr lang="fr-FR" sz="800">
              <a:solidFill>
                <a:srgbClr val="FF0066"/>
              </a:solidFill>
              <a:latin typeface="Comic Sans MS" pitchFamily="66" charset="0"/>
              <a:sym typeface="Symbol" pitchFamily="18" charset="2"/>
            </a:endParaRPr>
          </a:p>
          <a:p>
            <a:r>
              <a:rPr lang="fr-FR" sz="2000">
                <a:latin typeface="Comic Sans MS" pitchFamily="66" charset="0"/>
                <a:sym typeface="Symbol" pitchFamily="18" charset="2"/>
              </a:rPr>
              <a:t>		</a:t>
            </a:r>
            <a:r>
              <a:rPr lang="fr-FR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Goal of a DVCS pilot run in 2009:</a:t>
            </a:r>
            <a:r>
              <a:rPr lang="fr-FR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   </a:t>
            </a:r>
          </a:p>
          <a:p>
            <a:endParaRPr lang="fr-FR" sz="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sym typeface="Symbol" pitchFamily="18" charset="2"/>
            </a:endParaRPr>
          </a:p>
          <a:p>
            <a:endParaRPr lang="fr-FR" sz="8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sym typeface="Symbol" pitchFamily="18" charset="2"/>
            </a:endParaRPr>
          </a:p>
          <a:p>
            <a:r>
              <a:rPr lang="fr-FR" sz="2000">
                <a:latin typeface="Comic Sans MS" pitchFamily="66" charset="0"/>
                <a:sym typeface="Symbol" pitchFamily="18" charset="2"/>
              </a:rPr>
              <a:t>- do an absolute measurement of BH </a:t>
            </a:r>
            <a:r>
              <a:rPr lang="fr-FR">
                <a:latin typeface="Comic Sans MS" pitchFamily="66" charset="0"/>
                <a:sym typeface="Symbol" pitchFamily="18" charset="2"/>
              </a:rPr>
              <a:t>(dominant at small x)</a:t>
            </a:r>
            <a:r>
              <a:rPr lang="fr-FR" sz="2000">
                <a:latin typeface="Comic Sans MS" pitchFamily="66" charset="0"/>
                <a:sym typeface="Symbol" pitchFamily="18" charset="2"/>
              </a:rPr>
              <a:t> </a:t>
            </a:r>
            <a:r>
              <a:rPr lang="fr-FR" sz="2000">
                <a:latin typeface="Comic Sans MS" pitchFamily="66" charset="0"/>
                <a:sym typeface="Wingdings" pitchFamily="2" charset="2"/>
              </a:rPr>
              <a:t> </a:t>
            </a:r>
            <a:r>
              <a:rPr lang="fr-FR" sz="2400" b="1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FoM</a:t>
            </a:r>
            <a:r>
              <a:rPr lang="fr-FR" sz="240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fr-FR" sz="2000">
                <a:latin typeface="Comic Sans MS" pitchFamily="66" charset="0"/>
                <a:sym typeface="Wingdings" pitchFamily="2" charset="2"/>
              </a:rPr>
              <a:t>+ </a:t>
            </a:r>
            <a:r>
              <a:rPr lang="fr-FR" sz="280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</a:t>
            </a:r>
          </a:p>
          <a:p>
            <a:endParaRPr lang="fr-FR" sz="800">
              <a:solidFill>
                <a:srgbClr val="FF0066"/>
              </a:solidFill>
              <a:latin typeface="Comic Sans MS" pitchFamily="66" charset="0"/>
              <a:sym typeface="Wingdings" pitchFamily="2" charset="2"/>
            </a:endParaRPr>
          </a:p>
          <a:p>
            <a:r>
              <a:rPr lang="fr-FR" sz="2000">
                <a:latin typeface="Comic Sans MS" pitchFamily="66" charset="0"/>
                <a:sym typeface="Symbol" pitchFamily="18" charset="2"/>
              </a:rPr>
              <a:t>- record and identify a few DVCS events </a:t>
            </a:r>
            <a:r>
              <a:rPr lang="fr-FR" sz="2000">
                <a:latin typeface="Comic Sans MS" pitchFamily="66" charset="0"/>
                <a:sym typeface="Wingdings" pitchFamily="2" charset="2"/>
              </a:rPr>
              <a:t> very important for  </a:t>
            </a:r>
            <a:r>
              <a:rPr lang="fr-FR" sz="280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</a:t>
            </a:r>
            <a:endParaRPr lang="fr-FR" sz="2000">
              <a:solidFill>
                <a:srgbClr val="FF0000"/>
              </a:solidFill>
              <a:latin typeface="Comic Sans MS" pitchFamily="66" charset="0"/>
              <a:sym typeface="Symbol" pitchFamily="18" charset="2"/>
            </a:endParaRPr>
          </a:p>
          <a:p>
            <a:endParaRPr lang="fr-FR" sz="800">
              <a:solidFill>
                <a:srgbClr val="FF0000"/>
              </a:solidFill>
              <a:latin typeface="Comic Sans MS" pitchFamily="66" charset="0"/>
              <a:sym typeface="Symbol" pitchFamily="18" charset="2"/>
            </a:endParaRPr>
          </a:p>
          <a:p>
            <a:r>
              <a:rPr lang="fr-FR" sz="2000">
                <a:latin typeface="Comic Sans MS" pitchFamily="66" charset="0"/>
                <a:sym typeface="Symbol" pitchFamily="18" charset="2"/>
              </a:rPr>
              <a:t>- collect  </a:t>
            </a:r>
            <a:r>
              <a:rPr lang="el-GR" sz="2000" b="1">
                <a:solidFill>
                  <a:srgbClr val="0000FF"/>
                </a:solidFill>
                <a:latin typeface="Times New Roman" pitchFamily="18" charset="0"/>
              </a:rPr>
              <a:t>μ</a:t>
            </a:r>
            <a:r>
              <a:rPr lang="fr-FR" sz="2000" b="1">
                <a:solidFill>
                  <a:srgbClr val="0000FF"/>
                </a:solidFill>
                <a:latin typeface="Times New Roman" pitchFamily="18" charset="0"/>
              </a:rPr>
              <a:t>p </a:t>
            </a:r>
            <a:r>
              <a:rPr lang="fr-FR" sz="2000" b="1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  </a:t>
            </a:r>
            <a:r>
              <a:rPr lang="el-GR" sz="2000" b="1">
                <a:solidFill>
                  <a:srgbClr val="0000FF"/>
                </a:solidFill>
                <a:latin typeface="Times New Roman" pitchFamily="18" charset="0"/>
              </a:rPr>
              <a:t>μ</a:t>
            </a:r>
            <a:r>
              <a:rPr lang="fr-FR" sz="2000" b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’X  </a:t>
            </a:r>
            <a:r>
              <a:rPr lang="fr-FR" sz="2000">
                <a:latin typeface="Comic Sans MS" pitchFamily="66" charset="0"/>
                <a:sym typeface="Symbol" pitchFamily="18" charset="2"/>
              </a:rPr>
              <a:t>or </a:t>
            </a:r>
            <a:r>
              <a:rPr lang="fr-FR" sz="20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l-GR" sz="2000" b="1">
                <a:solidFill>
                  <a:srgbClr val="0000FF"/>
                </a:solidFill>
                <a:latin typeface="Times New Roman" pitchFamily="18" charset="0"/>
              </a:rPr>
              <a:t>μ</a:t>
            </a:r>
            <a:r>
              <a:rPr lang="fr-FR" sz="2000" b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’ + (-) (°) X</a:t>
            </a:r>
            <a:r>
              <a:rPr lang="fr-FR">
                <a:solidFill>
                  <a:srgbClr val="0000FF"/>
                </a:solidFill>
                <a:sym typeface="Symbol" pitchFamily="18" charset="2"/>
              </a:rPr>
              <a:t>    </a:t>
            </a:r>
            <a:r>
              <a:rPr lang="fr-FR" b="1">
                <a:sym typeface="Wingdings" pitchFamily="2" charset="2"/>
              </a:rPr>
              <a:t>  </a:t>
            </a:r>
            <a:r>
              <a:rPr lang="fr-FR" sz="280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</a:t>
            </a:r>
            <a:r>
              <a:rPr lang="fr-FR"/>
              <a:t> </a:t>
            </a:r>
            <a:endParaRPr lang="fr-FR">
              <a:solidFill>
                <a:srgbClr val="0000FF"/>
              </a:solidFill>
              <a:sym typeface="Symbol" pitchFamily="18" charset="2"/>
            </a:endParaRPr>
          </a:p>
          <a:p>
            <a:r>
              <a:rPr lang="fr-FR">
                <a:solidFill>
                  <a:srgbClr val="0000FF"/>
                </a:solidFill>
                <a:sym typeface="Symbol" pitchFamily="18" charset="2"/>
              </a:rPr>
              <a:t>                  </a:t>
            </a:r>
            <a:r>
              <a:rPr lang="el-GR" sz="2000" b="1">
                <a:solidFill>
                  <a:srgbClr val="0000FF"/>
                </a:solidFill>
                <a:latin typeface="Times New Roman" pitchFamily="18" charset="0"/>
              </a:rPr>
              <a:t>μ</a:t>
            </a:r>
            <a:r>
              <a:rPr lang="fr-FR" sz="2000" b="1">
                <a:solidFill>
                  <a:srgbClr val="0000FF"/>
                </a:solidFill>
                <a:latin typeface="Times New Roman" pitchFamily="18" charset="0"/>
              </a:rPr>
              <a:t>p </a:t>
            </a:r>
            <a:r>
              <a:rPr lang="fr-FR" sz="2000" b="1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  </a:t>
            </a:r>
            <a:r>
              <a:rPr lang="el-GR" sz="2000" b="1">
                <a:solidFill>
                  <a:srgbClr val="0000FF"/>
                </a:solidFill>
                <a:latin typeface="Times New Roman" pitchFamily="18" charset="0"/>
              </a:rPr>
              <a:t>μ</a:t>
            </a:r>
            <a:r>
              <a:rPr lang="fr-FR" sz="20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fr-FR" sz="2000" b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p  (°) ()</a:t>
            </a:r>
            <a:r>
              <a:rPr lang="fr-FR">
                <a:solidFill>
                  <a:srgbClr val="0000FF"/>
                </a:solidFill>
                <a:sym typeface="Symbol" pitchFamily="18" charset="2"/>
              </a:rPr>
              <a:t>                                                                                                                                  </a:t>
            </a:r>
            <a:endParaRPr lang="fr-FR" sz="2000">
              <a:latin typeface="Comic Sans MS" pitchFamily="66" charset="0"/>
            </a:endParaRPr>
          </a:p>
          <a:p>
            <a:endParaRPr lang="fr-FR" sz="20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609600" y="798513"/>
            <a:ext cx="7923213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 2008</a:t>
            </a:r>
            <a:r>
              <a:rPr lang="fr-FR" sz="2400" b="1">
                <a:solidFill>
                  <a:srgbClr val="FF0000"/>
                </a:solidFill>
                <a:latin typeface="Comic Sans MS" pitchFamily="66" charset="0"/>
              </a:rPr>
              <a:t>    with 1.5 days of beam of low intensity</a:t>
            </a:r>
          </a:p>
          <a:p>
            <a:r>
              <a:rPr lang="fr-FR" sz="2400" b="1">
                <a:solidFill>
                  <a:srgbClr val="FF0000"/>
                </a:solidFill>
                <a:latin typeface="Comic Sans MS" pitchFamily="66" charset="0"/>
              </a:rPr>
              <a:t>               done in a rush before the shut down </a:t>
            </a:r>
          </a:p>
          <a:p>
            <a:r>
              <a:rPr lang="fr-FR" sz="2400" b="1">
                <a:solidFill>
                  <a:srgbClr val="FF0000"/>
                </a:solidFill>
                <a:latin typeface="Comic Sans MS" pitchFamily="66" charset="0"/>
              </a:rPr>
              <a:t>                (LHC accident)</a:t>
            </a:r>
            <a:endParaRPr lang="fr-FR"/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685800" y="2819400"/>
            <a:ext cx="80772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000">
                <a:solidFill>
                  <a:srgbClr val="0000FF"/>
                </a:solidFill>
                <a:latin typeface="Comic Sans MS" pitchFamily="66" charset="0"/>
              </a:rPr>
              <a:t>we have observed    ~100 Single Eclusive photons </a:t>
            </a:r>
          </a:p>
          <a:p>
            <a:endParaRPr lang="fr-FR" sz="2000">
              <a:solidFill>
                <a:srgbClr val="0000FF"/>
              </a:solidFill>
              <a:latin typeface="Comic Sans MS" pitchFamily="66" charset="0"/>
            </a:endParaRPr>
          </a:p>
          <a:p>
            <a:r>
              <a:rPr lang="fr-FR" sz="2000">
                <a:solidFill>
                  <a:srgbClr val="0000FF"/>
                </a:solidFill>
                <a:latin typeface="Comic Sans MS" pitchFamily="66" charset="0"/>
              </a:rPr>
              <a:t>identified to BH </a:t>
            </a:r>
            <a:r>
              <a:rPr lang="fr-FR" sz="200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due to their distribution in </a:t>
            </a:r>
            <a:r>
              <a:rPr lang="el-GR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</a:t>
            </a:r>
            <a:endParaRPr lang="fr-FR" sz="32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sym typeface="Symbol" pitchFamily="18" charset="2"/>
            </a:endParaRPr>
          </a:p>
          <a:p>
            <a:endParaRPr lang="fr-FR" sz="32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sym typeface="Symbol" pitchFamily="18" charset="2"/>
            </a:endParaRPr>
          </a:p>
          <a:p>
            <a:endParaRPr lang="fr-FR" sz="32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sym typeface="Symbol" pitchFamily="18" charset="2"/>
            </a:endParaRPr>
          </a:p>
          <a:p>
            <a:r>
              <a:rPr lang="fr-FR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                          </a:t>
            </a:r>
            <a:r>
              <a:rPr lang="fr-FR" sz="2000" i="1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analysis to be released tomorrow</a:t>
            </a:r>
            <a:endParaRPr lang="fr-FR" sz="2000" i="1">
              <a:solidFill>
                <a:srgbClr val="0000FF"/>
              </a:solidFill>
              <a:latin typeface="Comic Sans MS" pitchFamily="66" charset="0"/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-15875" y="4570413"/>
            <a:ext cx="8324850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bins for BH with minimal DVCS contamination</a:t>
            </a:r>
          </a:p>
          <a:p>
            <a:r>
              <a:rPr lang="fr-FR" sz="2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   </a:t>
            </a:r>
            <a:r>
              <a:rPr lang="fr-FR" sz="2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 </a:t>
            </a:r>
            <a:r>
              <a:rPr lang="fr-FR" sz="2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to </a:t>
            </a:r>
            <a:r>
              <a:rPr lang="fr-FR" sz="2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study the phi dependence </a:t>
            </a:r>
          </a:p>
          <a:p>
            <a:r>
              <a:rPr lang="fr-FR" sz="2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                to determine the FoM</a:t>
            </a:r>
          </a:p>
          <a:p>
            <a:endParaRPr lang="fr-FR" sz="8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sym typeface="Wingdings" pitchFamily="2" charset="2"/>
            </a:endParaRPr>
          </a:p>
          <a:p>
            <a:endParaRPr lang="fr-FR" sz="1200" b="1">
              <a:latin typeface="Comic Sans MS" pitchFamily="66" charset="0"/>
              <a:sym typeface="Wingdings" pitchFamily="2" charset="2"/>
            </a:endParaRPr>
          </a:p>
          <a:p>
            <a:r>
              <a:rPr lang="fr-FR" b="1">
                <a:latin typeface="Comic Sans MS" pitchFamily="66" charset="0"/>
              </a:rPr>
              <a:t>  1&lt;Q</a:t>
            </a:r>
            <a:r>
              <a:rPr lang="fr-FR" b="1" baseline="30000">
                <a:latin typeface="Comic Sans MS" pitchFamily="66" charset="0"/>
              </a:rPr>
              <a:t>2</a:t>
            </a:r>
            <a:r>
              <a:rPr lang="fr-FR" b="1">
                <a:latin typeface="Comic Sans MS" pitchFamily="66" charset="0"/>
              </a:rPr>
              <a:t>&lt;2  0.005&lt;x&lt;0.01     300 BH (5 DVCS + int.)           </a:t>
            </a:r>
            <a:r>
              <a:rPr lang="fr-FR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 6 %   </a:t>
            </a:r>
            <a:endParaRPr lang="fr-FR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r>
              <a:rPr lang="fr-FR" b="1">
                <a:latin typeface="Comic Sans MS" pitchFamily="66" charset="0"/>
              </a:rPr>
              <a:t>  2&lt;Q</a:t>
            </a:r>
            <a:r>
              <a:rPr lang="fr-FR" b="1" baseline="30000">
                <a:latin typeface="Comic Sans MS" pitchFamily="66" charset="0"/>
              </a:rPr>
              <a:t>2</a:t>
            </a:r>
            <a:r>
              <a:rPr lang="fr-FR" b="1">
                <a:latin typeface="Comic Sans MS" pitchFamily="66" charset="0"/>
              </a:rPr>
              <a:t>&lt;4   0.01&lt;x&lt;0.02      121 BH (3 DVCS + int.)          </a:t>
            </a:r>
            <a:r>
              <a:rPr lang="fr-FR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 9 %</a:t>
            </a:r>
            <a:endParaRPr lang="fr-FR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r>
              <a:rPr lang="fr-FR" b="1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  </a:t>
            </a:r>
            <a:r>
              <a:rPr lang="fr-FR" sz="800" b="1">
                <a:latin typeface="Comic Sans MS" pitchFamily="66" charset="0"/>
                <a:sym typeface="Wingdings" pitchFamily="2" charset="2"/>
              </a:rPr>
              <a:t>      </a:t>
            </a:r>
          </a:p>
        </p:txBody>
      </p:sp>
      <p:sp>
        <p:nvSpPr>
          <p:cNvPr id="27651" name="Line 8"/>
          <p:cNvSpPr>
            <a:spLocks noChangeShapeType="1"/>
          </p:cNvSpPr>
          <p:nvPr/>
        </p:nvSpPr>
        <p:spPr bwMode="auto">
          <a:xfrm>
            <a:off x="228600" y="5757863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2" name="Line 9"/>
          <p:cNvSpPr>
            <a:spLocks noChangeShapeType="1"/>
          </p:cNvSpPr>
          <p:nvPr/>
        </p:nvSpPr>
        <p:spPr bwMode="auto">
          <a:xfrm>
            <a:off x="228600" y="6443663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3" name="Line 10"/>
          <p:cNvSpPr>
            <a:spLocks noChangeShapeType="1"/>
          </p:cNvSpPr>
          <p:nvPr/>
        </p:nvSpPr>
        <p:spPr bwMode="auto">
          <a:xfrm>
            <a:off x="228600" y="5757863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4" name="Line 11"/>
          <p:cNvSpPr>
            <a:spLocks noChangeShapeType="1"/>
          </p:cNvSpPr>
          <p:nvPr/>
        </p:nvSpPr>
        <p:spPr bwMode="auto">
          <a:xfrm>
            <a:off x="1219200" y="5757863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5" name="Line 12"/>
          <p:cNvSpPr>
            <a:spLocks noChangeShapeType="1"/>
          </p:cNvSpPr>
          <p:nvPr/>
        </p:nvSpPr>
        <p:spPr bwMode="auto">
          <a:xfrm>
            <a:off x="2971800" y="5757863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6" name="Line 13"/>
          <p:cNvSpPr>
            <a:spLocks noChangeShapeType="1"/>
          </p:cNvSpPr>
          <p:nvPr/>
        </p:nvSpPr>
        <p:spPr bwMode="auto">
          <a:xfrm>
            <a:off x="6629400" y="5757863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7" name="Line 14"/>
          <p:cNvSpPr>
            <a:spLocks noChangeShapeType="1"/>
          </p:cNvSpPr>
          <p:nvPr/>
        </p:nvSpPr>
        <p:spPr bwMode="auto">
          <a:xfrm>
            <a:off x="8763000" y="5757863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5257800" y="5391150"/>
            <a:ext cx="3021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in 7 days accuracy on BH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-76200" y="-152400"/>
            <a:ext cx="922655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r-FR" sz="24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r>
              <a:rPr lang="fr-FR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fr-FR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 2009</a:t>
            </a:r>
            <a:r>
              <a:rPr lang="fr-FR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fr-FR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ab</a:t>
            </a:r>
            <a:r>
              <a:rPr lang="fr-FR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solute measurement of BH at small x</a:t>
            </a:r>
          </a:p>
        </p:txBody>
      </p:sp>
      <p:pic>
        <p:nvPicPr>
          <p:cNvPr id="27660" name="Picture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762000"/>
            <a:ext cx="3994150" cy="411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61" name="Group 27"/>
          <p:cNvGrpSpPr>
            <a:grpSpLocks/>
          </p:cNvGrpSpPr>
          <p:nvPr/>
        </p:nvGrpSpPr>
        <p:grpSpPr bwMode="auto">
          <a:xfrm>
            <a:off x="533400" y="2514600"/>
            <a:ext cx="2822575" cy="1204913"/>
            <a:chOff x="158" y="1797"/>
            <a:chExt cx="2130" cy="825"/>
          </a:xfrm>
        </p:grpSpPr>
        <p:sp>
          <p:nvSpPr>
            <p:cNvPr id="27662" name="AutoShape 28"/>
            <p:cNvSpPr>
              <a:spLocks noChangeArrowheads="1"/>
            </p:cNvSpPr>
            <p:nvPr/>
          </p:nvSpPr>
          <p:spPr bwMode="auto">
            <a:xfrm>
              <a:off x="158" y="1979"/>
              <a:ext cx="1333" cy="366"/>
            </a:xfrm>
            <a:prstGeom prst="parallelogram">
              <a:avLst>
                <a:gd name="adj" fmla="val 91052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="1">
                <a:solidFill>
                  <a:schemeClr val="accent2"/>
                </a:solidFill>
              </a:endParaRPr>
            </a:p>
          </p:txBody>
        </p:sp>
        <p:sp>
          <p:nvSpPr>
            <p:cNvPr id="27663" name="AutoShape 29"/>
            <p:cNvSpPr>
              <a:spLocks noChangeArrowheads="1"/>
            </p:cNvSpPr>
            <p:nvPr/>
          </p:nvSpPr>
          <p:spPr bwMode="auto">
            <a:xfrm>
              <a:off x="1229" y="1797"/>
              <a:ext cx="743" cy="756"/>
            </a:xfrm>
            <a:prstGeom prst="parallelogram">
              <a:avLst>
                <a:gd name="adj" fmla="val 25000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4" name="Line 30"/>
            <p:cNvSpPr>
              <a:spLocks noChangeShapeType="1"/>
            </p:cNvSpPr>
            <p:nvPr/>
          </p:nvSpPr>
          <p:spPr bwMode="auto">
            <a:xfrm flipV="1">
              <a:off x="201" y="2187"/>
              <a:ext cx="547" cy="146"/>
            </a:xfrm>
            <a:prstGeom prst="line">
              <a:avLst/>
            </a:prstGeom>
            <a:noFill/>
            <a:ln w="25400">
              <a:solidFill>
                <a:srgbClr val="6600CC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Line 31"/>
            <p:cNvSpPr>
              <a:spLocks noChangeShapeType="1"/>
            </p:cNvSpPr>
            <p:nvPr/>
          </p:nvSpPr>
          <p:spPr bwMode="auto">
            <a:xfrm>
              <a:off x="748" y="2187"/>
              <a:ext cx="677" cy="0"/>
            </a:xfrm>
            <a:prstGeom prst="line">
              <a:avLst/>
            </a:prstGeom>
            <a:noFill/>
            <a:ln w="25400">
              <a:solidFill>
                <a:srgbClr val="6600CC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6" name="Line 32"/>
            <p:cNvSpPr>
              <a:spLocks noChangeShapeType="1"/>
            </p:cNvSpPr>
            <p:nvPr/>
          </p:nvSpPr>
          <p:spPr bwMode="auto">
            <a:xfrm>
              <a:off x="1425" y="2187"/>
              <a:ext cx="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Line 33"/>
            <p:cNvSpPr>
              <a:spLocks noChangeShapeType="1"/>
            </p:cNvSpPr>
            <p:nvPr/>
          </p:nvSpPr>
          <p:spPr bwMode="auto">
            <a:xfrm flipV="1">
              <a:off x="1425" y="2065"/>
              <a:ext cx="372" cy="122"/>
            </a:xfrm>
            <a:prstGeom prst="line">
              <a:avLst/>
            </a:prstGeom>
            <a:noFill/>
            <a:ln w="25400">
              <a:solidFill>
                <a:srgbClr val="6600CC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Line 34"/>
            <p:cNvSpPr>
              <a:spLocks noChangeShapeType="1"/>
            </p:cNvSpPr>
            <p:nvPr/>
          </p:nvSpPr>
          <p:spPr bwMode="auto">
            <a:xfrm>
              <a:off x="1425" y="2187"/>
              <a:ext cx="110" cy="219"/>
            </a:xfrm>
            <a:prstGeom prst="line">
              <a:avLst/>
            </a:prstGeom>
            <a:noFill/>
            <a:ln w="25400">
              <a:solidFill>
                <a:srgbClr val="6600CC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9" name="Line 35"/>
            <p:cNvSpPr>
              <a:spLocks noChangeShapeType="1"/>
            </p:cNvSpPr>
            <p:nvPr/>
          </p:nvSpPr>
          <p:spPr bwMode="auto">
            <a:xfrm flipV="1">
              <a:off x="748" y="2016"/>
              <a:ext cx="109" cy="171"/>
            </a:xfrm>
            <a:prstGeom prst="line">
              <a:avLst/>
            </a:prstGeom>
            <a:noFill/>
            <a:ln w="25400">
              <a:solidFill>
                <a:srgbClr val="6600CC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0" name="Arc 36"/>
            <p:cNvSpPr>
              <a:spLocks/>
            </p:cNvSpPr>
            <p:nvPr/>
          </p:nvSpPr>
          <p:spPr bwMode="auto">
            <a:xfrm rot="-8628797">
              <a:off x="1163" y="2138"/>
              <a:ext cx="185" cy="412"/>
            </a:xfrm>
            <a:custGeom>
              <a:avLst/>
              <a:gdLst>
                <a:gd name="T0" fmla="*/ 0 w 14024"/>
                <a:gd name="T1" fmla="*/ 0 h 21433"/>
                <a:gd name="T2" fmla="*/ 0 w 14024"/>
                <a:gd name="T3" fmla="*/ 0 h 21433"/>
                <a:gd name="T4" fmla="*/ 0 w 14024"/>
                <a:gd name="T5" fmla="*/ 0 h 21433"/>
                <a:gd name="T6" fmla="*/ 0 60000 65536"/>
                <a:gd name="T7" fmla="*/ 0 60000 65536"/>
                <a:gd name="T8" fmla="*/ 0 60000 65536"/>
                <a:gd name="T9" fmla="*/ 0 w 14024"/>
                <a:gd name="T10" fmla="*/ 0 h 21433"/>
                <a:gd name="T11" fmla="*/ 14024 w 14024"/>
                <a:gd name="T12" fmla="*/ 21433 h 214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024" h="21433" fill="none" extrusionOk="0">
                  <a:moveTo>
                    <a:pt x="2678" y="-1"/>
                  </a:moveTo>
                  <a:cubicBezTo>
                    <a:pt x="6867" y="523"/>
                    <a:pt x="10812" y="2263"/>
                    <a:pt x="14023" y="5004"/>
                  </a:cubicBezTo>
                </a:path>
                <a:path w="14024" h="21433" stroke="0" extrusionOk="0">
                  <a:moveTo>
                    <a:pt x="2678" y="-1"/>
                  </a:moveTo>
                  <a:cubicBezTo>
                    <a:pt x="6867" y="523"/>
                    <a:pt x="10812" y="2263"/>
                    <a:pt x="14023" y="5004"/>
                  </a:cubicBezTo>
                  <a:lnTo>
                    <a:pt x="0" y="2143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27671" name="Line 38"/>
            <p:cNvSpPr>
              <a:spLocks noChangeShapeType="1"/>
            </p:cNvSpPr>
            <p:nvPr/>
          </p:nvSpPr>
          <p:spPr bwMode="auto">
            <a:xfrm>
              <a:off x="1425" y="2187"/>
              <a:ext cx="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2" name="Text Box 39"/>
            <p:cNvSpPr txBox="1">
              <a:spLocks noChangeArrowheads="1"/>
            </p:cNvSpPr>
            <p:nvPr/>
          </p:nvSpPr>
          <p:spPr bwMode="auto">
            <a:xfrm>
              <a:off x="1791" y="1925"/>
              <a:ext cx="497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400" b="1">
                  <a:sym typeface="Symbol" pitchFamily="18" charset="2"/>
                </a:rPr>
                <a:t></a:t>
              </a:r>
              <a:r>
                <a:rPr lang="fr-FR" sz="2400" b="1" baseline="-25000">
                  <a:sym typeface="Symbol" pitchFamily="18" charset="2"/>
                </a:rPr>
                <a:t>*</a:t>
              </a:r>
              <a:r>
                <a:rPr lang="fr-FR">
                  <a:latin typeface="Comic Sans MS" pitchFamily="66" charset="0"/>
                  <a:sym typeface="Symbol" pitchFamily="18" charset="2"/>
                </a:rPr>
                <a:t> </a:t>
              </a:r>
            </a:p>
          </p:txBody>
        </p:sp>
        <p:sp>
          <p:nvSpPr>
            <p:cNvPr id="27673" name="Text Box 40"/>
            <p:cNvSpPr txBox="1">
              <a:spLocks noChangeArrowheads="1"/>
            </p:cNvSpPr>
            <p:nvPr/>
          </p:nvSpPr>
          <p:spPr bwMode="auto">
            <a:xfrm>
              <a:off x="567" y="1888"/>
              <a:ext cx="321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2400" b="1">
                  <a:solidFill>
                    <a:srgbClr val="6600CC"/>
                  </a:solidFill>
                  <a:latin typeface="Times New Roman" pitchFamily="18" charset="0"/>
                </a:rPr>
                <a:t>μ</a:t>
              </a:r>
              <a:r>
                <a:rPr lang="fr-FR" sz="2400" b="1">
                  <a:solidFill>
                    <a:srgbClr val="6600CC"/>
                  </a:solidFill>
                  <a:latin typeface="Comic Sans MS" pitchFamily="66" charset="0"/>
                </a:rPr>
                <a:t>’</a:t>
              </a:r>
            </a:p>
          </p:txBody>
        </p:sp>
        <p:sp>
          <p:nvSpPr>
            <p:cNvPr id="27674" name="Text Box 41"/>
            <p:cNvSpPr txBox="1">
              <a:spLocks noChangeArrowheads="1"/>
            </p:cNvSpPr>
            <p:nvPr/>
          </p:nvSpPr>
          <p:spPr bwMode="auto">
            <a:xfrm>
              <a:off x="339" y="2024"/>
              <a:ext cx="269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2400" b="1">
                  <a:solidFill>
                    <a:srgbClr val="6600CC"/>
                  </a:solidFill>
                  <a:latin typeface="Times New Roman" pitchFamily="18" charset="0"/>
                </a:rPr>
                <a:t>μ</a:t>
              </a:r>
            </a:p>
          </p:txBody>
        </p:sp>
        <p:sp>
          <p:nvSpPr>
            <p:cNvPr id="27675" name="Text Box 42"/>
            <p:cNvSpPr txBox="1">
              <a:spLocks noChangeArrowheads="1"/>
            </p:cNvSpPr>
            <p:nvPr/>
          </p:nvSpPr>
          <p:spPr bwMode="auto">
            <a:xfrm>
              <a:off x="974" y="1888"/>
              <a:ext cx="349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400" b="1">
                  <a:solidFill>
                    <a:srgbClr val="6600CC"/>
                  </a:solidFill>
                  <a:latin typeface="Times New Roman" pitchFamily="18" charset="0"/>
                  <a:sym typeface="Symbol" pitchFamily="18" charset="2"/>
                </a:rPr>
                <a:t>*</a:t>
              </a:r>
            </a:p>
          </p:txBody>
        </p:sp>
        <p:sp>
          <p:nvSpPr>
            <p:cNvPr id="27676" name="Text Box 43"/>
            <p:cNvSpPr txBox="1">
              <a:spLocks noChangeArrowheads="1"/>
            </p:cNvSpPr>
            <p:nvPr/>
          </p:nvSpPr>
          <p:spPr bwMode="auto">
            <a:xfrm>
              <a:off x="1519" y="1797"/>
              <a:ext cx="234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400" b="1">
                  <a:solidFill>
                    <a:srgbClr val="6600CC"/>
                  </a:solidFill>
                  <a:latin typeface="Times New Roman" pitchFamily="18" charset="0"/>
                  <a:sym typeface="Symbol" pitchFamily="18" charset="2"/>
                </a:rPr>
                <a:t></a:t>
              </a:r>
            </a:p>
          </p:txBody>
        </p:sp>
        <p:sp>
          <p:nvSpPr>
            <p:cNvPr id="27677" name="Text Box 44"/>
            <p:cNvSpPr txBox="1">
              <a:spLocks noChangeArrowheads="1"/>
            </p:cNvSpPr>
            <p:nvPr/>
          </p:nvSpPr>
          <p:spPr bwMode="auto">
            <a:xfrm>
              <a:off x="1376" y="2309"/>
              <a:ext cx="263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400" b="1">
                  <a:solidFill>
                    <a:srgbClr val="6600CC"/>
                  </a:solidFill>
                  <a:latin typeface="Comic Sans MS" pitchFamily="66" charset="0"/>
                </a:rPr>
                <a:t>p</a:t>
              </a:r>
            </a:p>
          </p:txBody>
        </p:sp>
      </p:grpSp>
      <p:sp>
        <p:nvSpPr>
          <p:cNvPr id="27678" name="Rectangle 45"/>
          <p:cNvSpPr>
            <a:spLocks noChangeArrowheads="1"/>
          </p:cNvSpPr>
          <p:nvPr/>
        </p:nvSpPr>
        <p:spPr bwMode="auto">
          <a:xfrm>
            <a:off x="381000" y="1219200"/>
            <a:ext cx="5410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solidFill>
                  <a:srgbClr val="0000FF"/>
                </a:solidFill>
                <a:latin typeface="Comic Sans MS" pitchFamily="66" charset="0"/>
              </a:rPr>
              <a:t>Characteristic feature of </a:t>
            </a:r>
          </a:p>
          <a:p>
            <a:r>
              <a:rPr lang="fr-FR" sz="2000">
                <a:solidFill>
                  <a:srgbClr val="0000FF"/>
                </a:solidFill>
                <a:latin typeface="Comic Sans MS" pitchFamily="66" charset="0"/>
              </a:rPr>
              <a:t>the </a:t>
            </a:r>
            <a:r>
              <a:rPr lang="fr-FR" sz="200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-dependence</a:t>
            </a:r>
          </a:p>
          <a:p>
            <a:r>
              <a:rPr lang="fr-FR" sz="200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of BH and DVCS</a:t>
            </a:r>
          </a:p>
        </p:txBody>
      </p: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8134350" y="4572000"/>
            <a:ext cx="47625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</a:t>
            </a:r>
            <a:endParaRPr lang="fr-FR" sz="3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37" name="Text Box 32"/>
          <p:cNvSpPr txBox="1">
            <a:spLocks noChangeArrowheads="1"/>
          </p:cNvSpPr>
          <p:nvPr/>
        </p:nvSpPr>
        <p:spPr bwMode="auto">
          <a:xfrm>
            <a:off x="2633663" y="3429000"/>
            <a:ext cx="476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</a:t>
            </a:r>
            <a:endParaRPr lang="fr-FR" sz="3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838200" y="838200"/>
            <a:ext cx="49609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 </a:t>
            </a:r>
            <a:r>
              <a:rPr lang="fr-FR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first insight for DVCS</a:t>
            </a:r>
          </a:p>
        </p:txBody>
      </p:sp>
      <p:sp>
        <p:nvSpPr>
          <p:cNvPr id="8202" name="Text Box 21"/>
          <p:cNvSpPr txBox="1">
            <a:spLocks noChangeArrowheads="1"/>
          </p:cNvSpPr>
          <p:nvPr/>
        </p:nvSpPr>
        <p:spPr bwMode="auto">
          <a:xfrm>
            <a:off x="838200" y="1600200"/>
            <a:ext cx="8001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fr-FR" sz="240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fr-FR" sz="2400">
                <a:solidFill>
                  <a:srgbClr val="0000FF"/>
                </a:solidFill>
                <a:latin typeface="Comic Sans MS" pitchFamily="66" charset="0"/>
              </a:rPr>
              <a:t>Experimental determination of the DVCS yield</a:t>
            </a:r>
          </a:p>
          <a:p>
            <a:pPr lvl="1"/>
            <a:r>
              <a:rPr lang="fr-FR" sz="2400">
                <a:solidFill>
                  <a:srgbClr val="0000FF"/>
                </a:solidFill>
                <a:latin typeface="Comic Sans MS" pitchFamily="66" charset="0"/>
              </a:rPr>
              <a:t> to control the credibility of estimation</a:t>
            </a:r>
          </a:p>
          <a:p>
            <a:pPr lvl="1"/>
            <a:endParaRPr lang="fr-FR" sz="24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lvl="1"/>
            <a:endParaRPr lang="fr-FR" sz="24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lvl="1"/>
            <a:r>
              <a:rPr lang="fr-FR" sz="2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</a:t>
            </a:r>
          </a:p>
        </p:txBody>
      </p:sp>
      <p:sp>
        <p:nvSpPr>
          <p:cNvPr id="34839" name="Rectangle 23"/>
          <p:cNvSpPr>
            <a:spLocks noChangeArrowheads="1"/>
          </p:cNvSpPr>
          <p:nvPr/>
        </p:nvSpPr>
        <p:spPr bwMode="auto">
          <a:xfrm>
            <a:off x="76200" y="152400"/>
            <a:ext cx="16240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 2009</a:t>
            </a:r>
            <a:endParaRPr lang="fr-FR" sz="3200" baseline="30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sp>
        <p:nvSpPr>
          <p:cNvPr id="30730" name="Slide Number Placeholder 1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DE00F20-94FC-4828-BA34-24FC1E9A06D0}" type="slidenum">
              <a:rPr lang="fr-FR" sz="1400"/>
              <a:pPr algn="r"/>
              <a:t>15</a:t>
            </a:fld>
            <a:endParaRPr lang="fr-FR" sz="1400"/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1676400" y="4800600"/>
            <a:ext cx="5029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>
                <a:solidFill>
                  <a:srgbClr val="0000FF"/>
                </a:solidFill>
                <a:latin typeface="Comic Sans MS" pitchFamily="66" charset="0"/>
              </a:rPr>
              <a:t>Perform accurate control of:</a:t>
            </a:r>
          </a:p>
          <a:p>
            <a:r>
              <a:rPr lang="fr-FR" sz="2400">
                <a:solidFill>
                  <a:srgbClr val="0000FF"/>
                </a:solidFill>
                <a:latin typeface="Comic Sans MS" pitchFamily="66" charset="0"/>
              </a:rPr>
              <a:t>  -  the </a:t>
            </a:r>
            <a:r>
              <a:rPr lang="fr-FR" sz="240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+ and - fluxes</a:t>
            </a:r>
          </a:p>
          <a:p>
            <a:r>
              <a:rPr lang="fr-FR" sz="240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  -  the halos flux</a:t>
            </a:r>
          </a:p>
          <a:p>
            <a:r>
              <a:rPr lang="fr-FR" sz="240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  -  the detection efficiencies</a:t>
            </a:r>
            <a:r>
              <a:rPr lang="fr-FR" sz="20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2743200"/>
            <a:ext cx="8610600" cy="16748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fr-FR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collect with</a:t>
            </a:r>
            <a:r>
              <a:rPr lang="fr-FR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l-GR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μ</a:t>
            </a:r>
            <a:r>
              <a:rPr lang="fr-FR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+ and </a:t>
            </a:r>
            <a:r>
              <a:rPr lang="el-GR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μ</a:t>
            </a:r>
            <a:r>
              <a:rPr lang="fr-FR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 </a:t>
            </a:r>
            <a:r>
              <a:rPr lang="fr-FR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inclusive, semi-inclusive  </a:t>
            </a:r>
          </a:p>
          <a:p>
            <a:pPr>
              <a:buFont typeface="Wingdings" pitchFamily="2" charset="2"/>
              <a:buNone/>
            </a:pPr>
            <a:r>
              <a:rPr lang="fr-FR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                                                  and  exclusive  events:</a:t>
            </a:r>
          </a:p>
          <a:p>
            <a:endParaRPr lang="en-US" sz="24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</a:t>
            </a:r>
            <a:r>
              <a:rPr lang="el-GR" sz="2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μ</a:t>
            </a:r>
            <a:r>
              <a:rPr lang="fr-FR" sz="2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 </a:t>
            </a:r>
            <a:r>
              <a:rPr lang="fr-FR" sz="2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  </a:t>
            </a:r>
            <a:r>
              <a:rPr lang="el-GR" sz="2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μ</a:t>
            </a:r>
            <a:r>
              <a:rPr lang="fr-FR" sz="2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Symbol" pitchFamily="18" charset="2"/>
              </a:rPr>
              <a:t>’X      </a:t>
            </a:r>
            <a:r>
              <a:rPr lang="fr-FR" sz="2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or </a:t>
            </a:r>
            <a:r>
              <a:rPr lang="fr-FR" sz="2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 </a:t>
            </a:r>
            <a:r>
              <a:rPr lang="el-GR" sz="2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μ</a:t>
            </a:r>
            <a:r>
              <a:rPr lang="fr-FR" sz="2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Symbol" pitchFamily="18" charset="2"/>
              </a:rPr>
              <a:t>’ + (-) (°) X       </a:t>
            </a:r>
            <a:r>
              <a:rPr lang="fr-FR" sz="2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or </a:t>
            </a:r>
            <a:r>
              <a:rPr lang="fr-FR" sz="2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  </a:t>
            </a:r>
            <a:r>
              <a:rPr lang="el-GR" sz="2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μ</a:t>
            </a: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’</a:t>
            </a:r>
            <a:r>
              <a:rPr lang="fr-FR" sz="2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fr-FR" sz="2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Symbol" pitchFamily="18" charset="2"/>
              </a:rPr>
              <a:t>p  (°) ()</a:t>
            </a:r>
            <a:r>
              <a:rPr lang="fr-FR" sz="2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57200" y="457200"/>
            <a:ext cx="140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roadmap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838200" y="1295400"/>
            <a:ext cx="71628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400" b="1">
                <a:solidFill>
                  <a:srgbClr val="6600FF"/>
                </a:solidFill>
                <a:latin typeface="Comic Sans MS" pitchFamily="66" charset="0"/>
              </a:rPr>
              <a:t>- ’’Letter of Intent’’ CERN-SPSC-2009-003</a:t>
            </a:r>
          </a:p>
          <a:p>
            <a:r>
              <a:rPr lang="fr-FR" sz="2400" b="1">
                <a:solidFill>
                  <a:srgbClr val="6600FF"/>
                </a:solidFill>
                <a:latin typeface="Comic Sans MS" pitchFamily="66" charset="0"/>
                <a:sym typeface="Wingdings" pitchFamily="2" charset="2"/>
              </a:rPr>
              <a:t>        </a:t>
            </a:r>
            <a:r>
              <a:rPr lang="fr-FR" sz="2400" b="1">
                <a:solidFill>
                  <a:srgbClr val="6600FF"/>
                </a:solidFill>
                <a:latin typeface="Comic Sans MS" pitchFamily="66" charset="0"/>
              </a:rPr>
              <a:t>   a complete proposal for june 2009</a:t>
            </a:r>
          </a:p>
          <a:p>
            <a:endParaRPr lang="fr-FR" sz="2400" b="1">
              <a:solidFill>
                <a:srgbClr val="6600FF"/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fr-FR" sz="2400" b="1">
                <a:solidFill>
                  <a:srgbClr val="6600FF"/>
                </a:solidFill>
                <a:latin typeface="Comic Sans MS" pitchFamily="66" charset="0"/>
              </a:rPr>
              <a:t>  Demonstrate the feasibility of </a:t>
            </a:r>
          </a:p>
          <a:p>
            <a:r>
              <a:rPr lang="fr-FR" sz="2400" b="1">
                <a:solidFill>
                  <a:srgbClr val="6600FF"/>
                </a:solidFill>
                <a:latin typeface="Comic Sans MS" pitchFamily="66" charset="0"/>
              </a:rPr>
              <a:t>             such an experiement</a:t>
            </a:r>
          </a:p>
          <a:p>
            <a:endParaRPr lang="fr-FR" sz="2400" b="1">
              <a:solidFill>
                <a:srgbClr val="6600FF"/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fr-FR" sz="2400" b="1">
                <a:solidFill>
                  <a:srgbClr val="6600FF"/>
                </a:solidFill>
                <a:latin typeface="Comic Sans MS" pitchFamily="66" charset="0"/>
              </a:rPr>
              <a:t> 1rst phase in ~2011/12</a:t>
            </a:r>
          </a:p>
          <a:p>
            <a:r>
              <a:rPr lang="fr-FR" sz="2400" b="1">
                <a:solidFill>
                  <a:srgbClr val="6600FF"/>
                </a:solidFill>
                <a:latin typeface="Comic Sans MS" pitchFamily="66" charset="0"/>
              </a:rPr>
              <a:t>   DVCS with unpolarised proton target</a:t>
            </a:r>
          </a:p>
          <a:p>
            <a:endParaRPr lang="fr-FR" sz="2400" b="1">
              <a:solidFill>
                <a:srgbClr val="6600FF"/>
              </a:solidFill>
              <a:latin typeface="Comic Sans MS" pitchFamily="66" charset="0"/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fr-FR" sz="2400" b="1">
                <a:solidFill>
                  <a:srgbClr val="6600FF"/>
                </a:solidFill>
                <a:latin typeface="Comic Sans MS" pitchFamily="66" charset="0"/>
                <a:sym typeface="Wingdings" pitchFamily="2" charset="2"/>
              </a:rPr>
              <a:t> 2</a:t>
            </a:r>
            <a:r>
              <a:rPr lang="fr-FR" sz="2400" b="1" baseline="30000">
                <a:solidFill>
                  <a:srgbClr val="6600FF"/>
                </a:solidFill>
                <a:latin typeface="Comic Sans MS" pitchFamily="66" charset="0"/>
                <a:sym typeface="Wingdings" pitchFamily="2" charset="2"/>
              </a:rPr>
              <a:t>nd</a:t>
            </a:r>
            <a:r>
              <a:rPr lang="fr-FR" sz="2400" b="1">
                <a:solidFill>
                  <a:srgbClr val="6600FF"/>
                </a:solidFill>
                <a:latin typeface="Comic Sans MS" pitchFamily="66" charset="0"/>
                <a:sym typeface="Wingdings" pitchFamily="2" charset="2"/>
              </a:rPr>
              <a:t> phase in ~2013/14</a:t>
            </a:r>
          </a:p>
          <a:p>
            <a:r>
              <a:rPr lang="fr-FR" sz="2400" b="1">
                <a:solidFill>
                  <a:srgbClr val="6600FF"/>
                </a:solidFill>
                <a:latin typeface="Comic Sans MS" pitchFamily="66" charset="0"/>
                <a:sym typeface="Wingdings" pitchFamily="2" charset="2"/>
              </a:rPr>
              <a:t>   DVCS  with polarised proton target</a:t>
            </a:r>
          </a:p>
          <a:p>
            <a:endParaRPr lang="fr-FR" sz="2400" b="1">
              <a:solidFill>
                <a:srgbClr val="6600FF"/>
              </a:solidFill>
              <a:latin typeface="Comic Sans MS" pitchFamily="66" charset="0"/>
              <a:sym typeface="Wingdings" pitchFamily="2" charset="2"/>
            </a:endParaRPr>
          </a:p>
          <a:p>
            <a:r>
              <a:rPr lang="fr-FR" sz="2400" b="1">
                <a:solidFill>
                  <a:srgbClr val="6600FF"/>
                </a:solidFill>
                <a:latin typeface="Comic Sans MS" pitchFamily="66" charset="0"/>
                <a:sym typeface="Wingdings" pitchFamily="2" charset="2"/>
              </a:rPr>
              <a:t>           new equipments needed</a:t>
            </a:r>
            <a:endParaRPr lang="fr-FR" sz="2400" b="1">
              <a:solidFill>
                <a:srgbClr val="66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914400"/>
            <a:ext cx="9144000" cy="32766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447800" y="2438400"/>
            <a:ext cx="3962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371600" y="2362200"/>
            <a:ext cx="391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800" b="1">
                <a:latin typeface="Monotype Corsiva" pitchFamily="66" charset="0"/>
              </a:rPr>
              <a:t>d</a:t>
            </a:r>
            <a:r>
              <a:rPr lang="fr-FR" sz="2800" b="1" i="1">
                <a:latin typeface="Monotype Corsiva" pitchFamily="66" charset="0"/>
                <a:sym typeface="Symbol" pitchFamily="18" charset="2"/>
              </a:rPr>
              <a:t></a:t>
            </a:r>
            <a:r>
              <a:rPr lang="fr-FR" sz="2800" b="1">
                <a:latin typeface="Monotype Corsiva" pitchFamily="66" charset="0"/>
                <a:sym typeface="Symbol" pitchFamily="18" charset="2"/>
              </a:rPr>
              <a:t> /dt</a:t>
            </a:r>
            <a:r>
              <a:rPr lang="fr-FR" sz="2000" b="1">
                <a:solidFill>
                  <a:srgbClr val="4D4D4D"/>
                </a:solidFill>
                <a:sym typeface="Symbol" pitchFamily="18" charset="2"/>
              </a:rPr>
              <a:t>  </a:t>
            </a:r>
            <a:r>
              <a:rPr lang="fr-FR" sz="2000" b="1">
                <a:solidFill>
                  <a:srgbClr val="FF0066"/>
                </a:solidFill>
                <a:sym typeface="Wingdings" pitchFamily="2" charset="2"/>
              </a:rPr>
              <a:t> </a:t>
            </a:r>
            <a:r>
              <a:rPr lang="fr-FR" sz="2000" b="1" i="1">
                <a:solidFill>
                  <a:srgbClr val="FF0066"/>
                </a:solidFill>
                <a:latin typeface="Comic Sans MS" pitchFamily="66" charset="0"/>
                <a:sym typeface="Wingdings" pitchFamily="2" charset="2"/>
              </a:rPr>
              <a:t>impact parameter b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4419600"/>
            <a:ext cx="9144000" cy="2438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685800" y="5943600"/>
            <a:ext cx="79248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609600" y="2971800"/>
            <a:ext cx="60198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55563" y="152400"/>
            <a:ext cx="90122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800" b="1">
                <a:solidFill>
                  <a:srgbClr val="FF0066"/>
                </a:solidFill>
                <a:latin typeface="Comic Sans MS" pitchFamily="66" charset="0"/>
              </a:rPr>
              <a:t>Proposal to study ‘’GPDs @ COMPASS’’ in 2 phases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0" y="990600"/>
            <a:ext cx="91440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400" b="1">
                <a:solidFill>
                  <a:srgbClr val="0000FF"/>
                </a:solidFill>
                <a:latin typeface="Comic Sans MS" pitchFamily="66" charset="0"/>
              </a:rPr>
              <a:t>Phase 1: </a:t>
            </a:r>
            <a:r>
              <a:rPr lang="fr-FR" sz="2400" b="1">
                <a:solidFill>
                  <a:srgbClr val="FF0066"/>
                </a:solidFill>
                <a:latin typeface="Comic Sans MS" pitchFamily="66" charset="0"/>
              </a:rPr>
              <a:t>DVCS</a:t>
            </a:r>
            <a:r>
              <a:rPr lang="fr-FR" sz="2400" b="1">
                <a:solidFill>
                  <a:srgbClr val="0000FF"/>
                </a:solidFill>
                <a:latin typeface="Comic Sans MS" pitchFamily="66" charset="0"/>
              </a:rPr>
              <a:t> experiment in ~2011/12 to constrain </a:t>
            </a:r>
            <a:r>
              <a:rPr lang="fr-FR" sz="2400" b="1">
                <a:solidFill>
                  <a:srgbClr val="FF0066"/>
                </a:solidFill>
                <a:latin typeface="Comic Sans MS" pitchFamily="66" charset="0"/>
              </a:rPr>
              <a:t>GPD H</a:t>
            </a:r>
          </a:p>
          <a:p>
            <a:endParaRPr lang="fr-FR" sz="800" b="1">
              <a:solidFill>
                <a:srgbClr val="FF0066"/>
              </a:solidFill>
              <a:latin typeface="Comic Sans MS" pitchFamily="66" charset="0"/>
            </a:endParaRPr>
          </a:p>
          <a:p>
            <a:r>
              <a:rPr lang="fr-FR" sz="2000" b="1">
                <a:latin typeface="Comic Sans MS" pitchFamily="66" charset="0"/>
              </a:rPr>
              <a:t>   </a:t>
            </a:r>
            <a:r>
              <a:rPr lang="fr-FR" sz="2000">
                <a:solidFill>
                  <a:srgbClr val="0000FF"/>
                </a:solidFill>
                <a:latin typeface="Comic Sans MS" pitchFamily="66" charset="0"/>
              </a:rPr>
              <a:t>with </a:t>
            </a:r>
            <a:r>
              <a:rPr lang="fr-FR" sz="2800">
                <a:solidFill>
                  <a:srgbClr val="0000FF"/>
                </a:solidFill>
                <a:latin typeface="Monotype Corsiva" pitchFamily="66" charset="0"/>
                <a:sym typeface="Symbol" pitchFamily="18" charset="2"/>
              </a:rPr>
              <a:t></a:t>
            </a:r>
            <a:r>
              <a:rPr lang="fr-FR" sz="2800" baseline="30000">
                <a:solidFill>
                  <a:srgbClr val="0000FF"/>
                </a:solidFill>
                <a:latin typeface="Monotype Corsiva" pitchFamily="66" charset="0"/>
                <a:sym typeface="Symbol" pitchFamily="18" charset="2"/>
              </a:rPr>
              <a:t>+</a:t>
            </a:r>
            <a:r>
              <a:rPr lang="fr-FR" sz="200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fr-FR" sz="2800">
                <a:solidFill>
                  <a:srgbClr val="0000FF"/>
                </a:solidFill>
                <a:latin typeface="Monotype Corsiva" pitchFamily="66" charset="0"/>
                <a:sym typeface="Symbol" pitchFamily="18" charset="2"/>
              </a:rPr>
              <a:t></a:t>
            </a:r>
            <a:r>
              <a:rPr lang="fr-FR" sz="2800" baseline="30000">
                <a:solidFill>
                  <a:srgbClr val="0000FF"/>
                </a:solidFill>
                <a:latin typeface="Monotype Corsiva" pitchFamily="66" charset="0"/>
                <a:sym typeface="Symbol" pitchFamily="18" charset="2"/>
              </a:rPr>
              <a:t>- </a:t>
            </a:r>
            <a:r>
              <a:rPr lang="fr-FR" sz="200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beam  + unpolarized long LH2 (proton) target</a:t>
            </a:r>
          </a:p>
          <a:p>
            <a:r>
              <a:rPr lang="fr-FR" sz="200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   + </a:t>
            </a:r>
            <a:r>
              <a:rPr lang="fr-FR" sz="2000">
                <a:solidFill>
                  <a:srgbClr val="0000FF"/>
                </a:solidFill>
                <a:latin typeface="Comic Sans MS" pitchFamily="66" charset="0"/>
              </a:rPr>
              <a:t>recoil detector + ECAL1,2 (possibly 0)  +  all COMPASS equipment</a:t>
            </a:r>
          </a:p>
          <a:p>
            <a:r>
              <a:rPr lang="fr-FR"/>
              <a:t>                  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4435475"/>
            <a:ext cx="90805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rgbClr val="0000FF"/>
                </a:solidFill>
                <a:latin typeface="Comic Sans MS" pitchFamily="66" charset="0"/>
              </a:rPr>
              <a:t>Phase 2: </a:t>
            </a:r>
            <a:r>
              <a:rPr lang="fr-FR" sz="2400" b="1">
                <a:solidFill>
                  <a:srgbClr val="FF0066"/>
                </a:solidFill>
                <a:latin typeface="Comic Sans MS" pitchFamily="66" charset="0"/>
              </a:rPr>
              <a:t>DVCS</a:t>
            </a:r>
            <a:r>
              <a:rPr lang="fr-FR" sz="2400" b="1">
                <a:solidFill>
                  <a:srgbClr val="0000FF"/>
                </a:solidFill>
                <a:latin typeface="Comic Sans MS" pitchFamily="66" charset="0"/>
              </a:rPr>
              <a:t> experiment in ~2013/14 to constrain</a:t>
            </a:r>
            <a:r>
              <a:rPr lang="fr-FR" sz="2400" b="1">
                <a:latin typeface="Comic Sans MS" pitchFamily="66" charset="0"/>
              </a:rPr>
              <a:t> </a:t>
            </a:r>
            <a:r>
              <a:rPr lang="fr-FR" sz="2400" b="1">
                <a:solidFill>
                  <a:srgbClr val="FF0066"/>
                </a:solidFill>
                <a:latin typeface="Comic Sans MS" pitchFamily="66" charset="0"/>
              </a:rPr>
              <a:t>GPD E</a:t>
            </a:r>
          </a:p>
          <a:p>
            <a:endParaRPr lang="fr-FR" sz="800" b="1">
              <a:latin typeface="Comic Sans MS" pitchFamily="66" charset="0"/>
            </a:endParaRPr>
          </a:p>
          <a:p>
            <a:r>
              <a:rPr lang="fr-FR" sz="2000" b="1">
                <a:latin typeface="Comic Sans MS" pitchFamily="66" charset="0"/>
              </a:rPr>
              <a:t>   </a:t>
            </a:r>
            <a:r>
              <a:rPr lang="fr-FR" sz="2000">
                <a:solidFill>
                  <a:srgbClr val="0000FF"/>
                </a:solidFill>
                <a:latin typeface="Comic Sans MS" pitchFamily="66" charset="0"/>
              </a:rPr>
              <a:t>with </a:t>
            </a:r>
            <a:r>
              <a:rPr lang="fr-FR" sz="2800">
                <a:solidFill>
                  <a:srgbClr val="0000FF"/>
                </a:solidFill>
                <a:latin typeface="Monotype Corsiva" pitchFamily="66" charset="0"/>
                <a:sym typeface="Symbol" pitchFamily="18" charset="2"/>
              </a:rPr>
              <a:t></a:t>
            </a:r>
            <a:r>
              <a:rPr lang="fr-FR" sz="2800" baseline="30000">
                <a:solidFill>
                  <a:srgbClr val="0000FF"/>
                </a:solidFill>
                <a:latin typeface="Monotype Corsiva" pitchFamily="66" charset="0"/>
                <a:sym typeface="Symbol" pitchFamily="18" charset="2"/>
              </a:rPr>
              <a:t>+</a:t>
            </a:r>
            <a:r>
              <a:rPr lang="fr-FR" sz="200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fr-FR" sz="200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and transversely polarized  NH3 (proton) target</a:t>
            </a:r>
          </a:p>
          <a:p>
            <a:r>
              <a:rPr lang="fr-FR" sz="200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   + recoil detector + </a:t>
            </a:r>
            <a:r>
              <a:rPr lang="fr-FR" sz="2000">
                <a:solidFill>
                  <a:srgbClr val="0000FF"/>
                </a:solidFill>
                <a:latin typeface="Comic Sans MS" pitchFamily="66" charset="0"/>
              </a:rPr>
              <a:t>ECAL1,2 (possibly 0)  +  all COMPASS equipment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260725" y="618648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ym typeface="Wingdings" pitchFamily="2" charset="2"/>
              </a:rPr>
              <a:t> </a:t>
            </a:r>
            <a:endParaRPr lang="fr-FR"/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609600" y="2895600"/>
            <a:ext cx="5913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800" b="1">
                <a:latin typeface="Monotype Corsiva" pitchFamily="66" charset="0"/>
              </a:rPr>
              <a:t>d</a:t>
            </a:r>
            <a:r>
              <a:rPr lang="fr-FR" sz="2800" b="1" i="1">
                <a:latin typeface="Monotype Corsiva" pitchFamily="66" charset="0"/>
                <a:sym typeface="Symbol" pitchFamily="18" charset="2"/>
              </a:rPr>
              <a:t></a:t>
            </a:r>
            <a:r>
              <a:rPr lang="fr-FR" sz="2800" b="1">
                <a:latin typeface="Monotype Corsiva" pitchFamily="66" charset="0"/>
                <a:sym typeface="Symbol" pitchFamily="18" charset="2"/>
              </a:rPr>
              <a:t>(</a:t>
            </a:r>
            <a:r>
              <a:rPr lang="fr-FR" sz="2800" b="1" i="1">
                <a:latin typeface="Monotype Corsiva" pitchFamily="66" charset="0"/>
                <a:sym typeface="Symbol" pitchFamily="18" charset="2"/>
              </a:rPr>
              <a:t> </a:t>
            </a:r>
            <a:r>
              <a:rPr lang="fr-FR" sz="2800" b="1" i="1" baseline="30000">
                <a:latin typeface="Monotype Corsiva" pitchFamily="66" charset="0"/>
                <a:sym typeface="Symbol" pitchFamily="18" charset="2"/>
              </a:rPr>
              <a:t>+</a:t>
            </a:r>
            <a:r>
              <a:rPr lang="fr-FR" sz="2800" b="1" i="1">
                <a:latin typeface="Monotype Corsiva" pitchFamily="66" charset="0"/>
                <a:sym typeface="Symbol" pitchFamily="18" charset="2"/>
              </a:rPr>
              <a:t>, </a:t>
            </a:r>
            <a:r>
              <a:rPr lang="fr-FR" sz="2800" b="1">
                <a:latin typeface="Monotype Corsiva" pitchFamily="66" charset="0"/>
                <a:sym typeface="Symbol" pitchFamily="18" charset="2"/>
              </a:rPr>
              <a:t>)  </a:t>
            </a:r>
            <a:r>
              <a:rPr lang="fr-FR" sz="3600" b="1">
                <a:solidFill>
                  <a:srgbClr val="CC00CC"/>
                </a:solidFill>
                <a:latin typeface="Monotype Corsiva" pitchFamily="66" charset="0"/>
                <a:sym typeface="Symbol" pitchFamily="18" charset="2"/>
              </a:rPr>
              <a:t>+</a:t>
            </a:r>
            <a:r>
              <a:rPr lang="fr-FR" sz="2800" b="1">
                <a:latin typeface="Monotype Corsiva" pitchFamily="66" charset="0"/>
                <a:sym typeface="Symbol" pitchFamily="18" charset="2"/>
              </a:rPr>
              <a:t> </a:t>
            </a:r>
            <a:r>
              <a:rPr lang="fr-FR" sz="2800" b="1">
                <a:latin typeface="Monotype Corsiva" pitchFamily="66" charset="0"/>
              </a:rPr>
              <a:t>d</a:t>
            </a:r>
            <a:r>
              <a:rPr lang="fr-FR" sz="2800" b="1" i="1">
                <a:latin typeface="Monotype Corsiva" pitchFamily="66" charset="0"/>
                <a:sym typeface="Symbol" pitchFamily="18" charset="2"/>
              </a:rPr>
              <a:t></a:t>
            </a:r>
            <a:r>
              <a:rPr lang="fr-FR" sz="2800" b="1">
                <a:latin typeface="Monotype Corsiva" pitchFamily="66" charset="0"/>
                <a:sym typeface="Symbol" pitchFamily="18" charset="2"/>
              </a:rPr>
              <a:t>(</a:t>
            </a:r>
            <a:r>
              <a:rPr lang="fr-FR" sz="2800" b="1" i="1">
                <a:latin typeface="Monotype Corsiva" pitchFamily="66" charset="0"/>
                <a:sym typeface="Symbol" pitchFamily="18" charset="2"/>
              </a:rPr>
              <a:t> </a:t>
            </a:r>
            <a:r>
              <a:rPr lang="fr-FR" sz="2800" b="1" i="1" baseline="30000">
                <a:latin typeface="Monotype Corsiva" pitchFamily="66" charset="0"/>
                <a:sym typeface="Symbol" pitchFamily="18" charset="2"/>
              </a:rPr>
              <a:t>-</a:t>
            </a:r>
            <a:r>
              <a:rPr lang="fr-FR" sz="2800" b="1" i="1">
                <a:latin typeface="Monotype Corsiva" pitchFamily="66" charset="0"/>
                <a:sym typeface="Symbol" pitchFamily="18" charset="2"/>
              </a:rPr>
              <a:t>, </a:t>
            </a:r>
            <a:r>
              <a:rPr lang="fr-FR" sz="2800" b="1">
                <a:latin typeface="Monotype Corsiva" pitchFamily="66" charset="0"/>
                <a:sym typeface="Symbol" pitchFamily="18" charset="2"/>
              </a:rPr>
              <a:t>)</a:t>
            </a:r>
            <a:r>
              <a:rPr lang="fr-FR" sz="3600" b="1">
                <a:latin typeface="Monotype Corsiva" pitchFamily="66" charset="0"/>
                <a:sym typeface="Symbol" pitchFamily="18" charset="2"/>
              </a:rPr>
              <a:t>  </a:t>
            </a:r>
            <a:r>
              <a:rPr lang="fr-FR" sz="3600">
                <a:latin typeface="Monotype Corsiva" pitchFamily="66" charset="0"/>
                <a:sym typeface="Symbol" pitchFamily="18" charset="2"/>
              </a:rPr>
              <a:t></a:t>
            </a:r>
            <a:r>
              <a:rPr lang="fr-FR" sz="3600" b="1">
                <a:latin typeface="Monotype Corsiva" pitchFamily="66" charset="0"/>
                <a:sym typeface="Symbol" pitchFamily="18" charset="2"/>
              </a:rPr>
              <a:t> </a:t>
            </a:r>
            <a:r>
              <a:rPr lang="fr-FR" sz="2800" b="1">
                <a:solidFill>
                  <a:srgbClr val="CC00CC"/>
                </a:solidFill>
                <a:latin typeface="Monotype Corsiva" pitchFamily="66" charset="0"/>
                <a:sym typeface="Symbol" pitchFamily="18" charset="2"/>
              </a:rPr>
              <a:t>Im</a:t>
            </a:r>
            <a:r>
              <a:rPr lang="fr-FR" sz="2800" b="1">
                <a:latin typeface="Monotype Corsiva" pitchFamily="66" charset="0"/>
                <a:sym typeface="Symbol" pitchFamily="18" charset="2"/>
              </a:rPr>
              <a:t>(</a:t>
            </a:r>
            <a:r>
              <a:rPr lang="fr-FR" sz="2400" b="1" i="1">
                <a:latin typeface="Comic Sans MS" pitchFamily="66" charset="0"/>
                <a:sym typeface="Symbol" pitchFamily="18" charset="2"/>
              </a:rPr>
              <a:t>F</a:t>
            </a:r>
            <a:r>
              <a:rPr lang="fr-FR" sz="2800" b="1" baseline="-25000">
                <a:latin typeface="Monotype Corsiva" pitchFamily="66" charset="0"/>
                <a:sym typeface="Symbol" pitchFamily="18" charset="2"/>
              </a:rPr>
              <a:t>1 </a:t>
            </a:r>
            <a:r>
              <a:rPr lang="fr-FR" sz="2800" b="1">
                <a:solidFill>
                  <a:srgbClr val="FF0066"/>
                </a:solidFill>
                <a:latin typeface="Monotype Corsiva" pitchFamily="66" charset="0"/>
                <a:sym typeface="Symbol" pitchFamily="18" charset="2"/>
              </a:rPr>
              <a:t>H</a:t>
            </a:r>
            <a:r>
              <a:rPr lang="fr-FR" sz="2800" b="1">
                <a:latin typeface="Monotype Corsiva" pitchFamily="66" charset="0"/>
                <a:sym typeface="Symbol" pitchFamily="18" charset="2"/>
              </a:rPr>
              <a:t>)</a:t>
            </a:r>
            <a:r>
              <a:rPr lang="fr-FR" sz="2800" b="1">
                <a:latin typeface="Monotype Corsiva" pitchFamily="66" charset="0"/>
              </a:rPr>
              <a:t> sin </a:t>
            </a:r>
            <a:r>
              <a:rPr lang="fr-FR" sz="2800" b="1" i="1">
                <a:latin typeface="Monotype Corsiva" pitchFamily="66" charset="0"/>
                <a:sym typeface="Symbol" pitchFamily="18" charset="2"/>
              </a:rPr>
              <a:t>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609600" y="3352800"/>
            <a:ext cx="5919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800" b="1">
                <a:latin typeface="Monotype Corsiva" pitchFamily="66" charset="0"/>
              </a:rPr>
              <a:t>d</a:t>
            </a:r>
            <a:r>
              <a:rPr lang="fr-FR" sz="2800" b="1" i="1">
                <a:latin typeface="Monotype Corsiva" pitchFamily="66" charset="0"/>
                <a:sym typeface="Symbol" pitchFamily="18" charset="2"/>
              </a:rPr>
              <a:t></a:t>
            </a:r>
            <a:r>
              <a:rPr lang="fr-FR" sz="2800" b="1">
                <a:latin typeface="Monotype Corsiva" pitchFamily="66" charset="0"/>
                <a:sym typeface="Symbol" pitchFamily="18" charset="2"/>
              </a:rPr>
              <a:t>(</a:t>
            </a:r>
            <a:r>
              <a:rPr lang="fr-FR" sz="2800" b="1" i="1">
                <a:latin typeface="Monotype Corsiva" pitchFamily="66" charset="0"/>
                <a:sym typeface="Symbol" pitchFamily="18" charset="2"/>
              </a:rPr>
              <a:t> </a:t>
            </a:r>
            <a:r>
              <a:rPr lang="fr-FR" sz="2800" b="1" i="1" baseline="30000">
                <a:latin typeface="Monotype Corsiva" pitchFamily="66" charset="0"/>
                <a:sym typeface="Symbol" pitchFamily="18" charset="2"/>
              </a:rPr>
              <a:t>+</a:t>
            </a:r>
            <a:r>
              <a:rPr lang="fr-FR" sz="2800" b="1" i="1">
                <a:latin typeface="Monotype Corsiva" pitchFamily="66" charset="0"/>
                <a:sym typeface="Symbol" pitchFamily="18" charset="2"/>
              </a:rPr>
              <a:t>, </a:t>
            </a:r>
            <a:r>
              <a:rPr lang="fr-FR" sz="2800" b="1">
                <a:latin typeface="Monotype Corsiva" pitchFamily="66" charset="0"/>
                <a:sym typeface="Symbol" pitchFamily="18" charset="2"/>
              </a:rPr>
              <a:t>)  </a:t>
            </a:r>
            <a:r>
              <a:rPr lang="fr-FR" sz="3600" b="1">
                <a:solidFill>
                  <a:srgbClr val="CC00CC"/>
                </a:solidFill>
                <a:latin typeface="Monotype Corsiva" pitchFamily="66" charset="0"/>
                <a:sym typeface="Symbol" pitchFamily="18" charset="2"/>
              </a:rPr>
              <a:t>-</a:t>
            </a:r>
            <a:r>
              <a:rPr lang="fr-FR" sz="3600" b="1">
                <a:latin typeface="Monotype Corsiva" pitchFamily="66" charset="0"/>
                <a:sym typeface="Symbol" pitchFamily="18" charset="2"/>
              </a:rPr>
              <a:t>  </a:t>
            </a:r>
            <a:r>
              <a:rPr lang="fr-FR" sz="2800" b="1">
                <a:latin typeface="Monotype Corsiva" pitchFamily="66" charset="0"/>
              </a:rPr>
              <a:t>d</a:t>
            </a:r>
            <a:r>
              <a:rPr lang="fr-FR" sz="2800" b="1" i="1">
                <a:latin typeface="Monotype Corsiva" pitchFamily="66" charset="0"/>
                <a:sym typeface="Symbol" pitchFamily="18" charset="2"/>
              </a:rPr>
              <a:t></a:t>
            </a:r>
            <a:r>
              <a:rPr lang="fr-FR" sz="2800" b="1">
                <a:latin typeface="Monotype Corsiva" pitchFamily="66" charset="0"/>
                <a:sym typeface="Symbol" pitchFamily="18" charset="2"/>
              </a:rPr>
              <a:t>(</a:t>
            </a:r>
            <a:r>
              <a:rPr lang="fr-FR" sz="2800" b="1" i="1">
                <a:latin typeface="Monotype Corsiva" pitchFamily="66" charset="0"/>
                <a:sym typeface="Symbol" pitchFamily="18" charset="2"/>
              </a:rPr>
              <a:t> </a:t>
            </a:r>
            <a:r>
              <a:rPr lang="fr-FR" sz="2800" b="1" i="1" baseline="30000">
                <a:latin typeface="Monotype Corsiva" pitchFamily="66" charset="0"/>
                <a:sym typeface="Symbol" pitchFamily="18" charset="2"/>
              </a:rPr>
              <a:t>-</a:t>
            </a:r>
            <a:r>
              <a:rPr lang="fr-FR" sz="2800" b="1" i="1">
                <a:latin typeface="Monotype Corsiva" pitchFamily="66" charset="0"/>
                <a:sym typeface="Symbol" pitchFamily="18" charset="2"/>
              </a:rPr>
              <a:t>, </a:t>
            </a:r>
            <a:r>
              <a:rPr lang="fr-FR" sz="2800" b="1">
                <a:latin typeface="Monotype Corsiva" pitchFamily="66" charset="0"/>
                <a:sym typeface="Symbol" pitchFamily="18" charset="2"/>
              </a:rPr>
              <a:t>)</a:t>
            </a:r>
            <a:r>
              <a:rPr lang="fr-FR" sz="3600" b="1">
                <a:latin typeface="Monotype Corsiva" pitchFamily="66" charset="0"/>
                <a:sym typeface="Symbol" pitchFamily="18" charset="2"/>
              </a:rPr>
              <a:t>  </a:t>
            </a:r>
            <a:r>
              <a:rPr lang="fr-FR" sz="3600">
                <a:latin typeface="Monotype Corsiva" pitchFamily="66" charset="0"/>
                <a:sym typeface="Symbol" pitchFamily="18" charset="2"/>
              </a:rPr>
              <a:t></a:t>
            </a:r>
            <a:r>
              <a:rPr lang="fr-FR" sz="3600" b="1">
                <a:latin typeface="Monotype Corsiva" pitchFamily="66" charset="0"/>
                <a:sym typeface="Symbol" pitchFamily="18" charset="2"/>
              </a:rPr>
              <a:t> </a:t>
            </a:r>
            <a:r>
              <a:rPr lang="fr-FR" sz="2800" b="1">
                <a:solidFill>
                  <a:srgbClr val="CC00CC"/>
                </a:solidFill>
                <a:latin typeface="Monotype Corsiva" pitchFamily="66" charset="0"/>
                <a:sym typeface="Symbol" pitchFamily="18" charset="2"/>
              </a:rPr>
              <a:t>Re</a:t>
            </a:r>
            <a:r>
              <a:rPr lang="fr-FR" sz="2800" b="1">
                <a:latin typeface="Monotype Corsiva" pitchFamily="66" charset="0"/>
                <a:sym typeface="Symbol" pitchFamily="18" charset="2"/>
              </a:rPr>
              <a:t>(</a:t>
            </a:r>
            <a:r>
              <a:rPr lang="fr-FR" sz="2400" b="1" i="1">
                <a:latin typeface="Comic Sans MS" pitchFamily="66" charset="0"/>
                <a:sym typeface="Symbol" pitchFamily="18" charset="2"/>
              </a:rPr>
              <a:t>F</a:t>
            </a:r>
            <a:r>
              <a:rPr lang="fr-FR" sz="2800" b="1" baseline="-25000">
                <a:latin typeface="Monotype Corsiva" pitchFamily="66" charset="0"/>
                <a:sym typeface="Symbol" pitchFamily="18" charset="2"/>
              </a:rPr>
              <a:t>1 </a:t>
            </a:r>
            <a:r>
              <a:rPr lang="fr-FR" sz="2800" b="1">
                <a:solidFill>
                  <a:srgbClr val="FF0066"/>
                </a:solidFill>
                <a:latin typeface="Monotype Corsiva" pitchFamily="66" charset="0"/>
                <a:sym typeface="Symbol" pitchFamily="18" charset="2"/>
              </a:rPr>
              <a:t>H</a:t>
            </a:r>
            <a:r>
              <a:rPr lang="fr-FR" sz="2800" b="1">
                <a:latin typeface="Monotype Corsiva" pitchFamily="66" charset="0"/>
                <a:sym typeface="Symbol" pitchFamily="18" charset="2"/>
              </a:rPr>
              <a:t>)</a:t>
            </a:r>
            <a:r>
              <a:rPr lang="fr-FR" sz="2800" b="1">
                <a:latin typeface="Monotype Corsiva" pitchFamily="66" charset="0"/>
              </a:rPr>
              <a:t> cos </a:t>
            </a:r>
            <a:r>
              <a:rPr lang="fr-FR" sz="2800" b="1" i="1">
                <a:latin typeface="Monotype Corsiva" pitchFamily="66" charset="0"/>
                <a:sym typeface="Symbol" pitchFamily="18" charset="2"/>
              </a:rPr>
              <a:t>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609600" y="5835650"/>
            <a:ext cx="7886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800" b="1">
                <a:latin typeface="Monotype Corsiva" pitchFamily="66" charset="0"/>
              </a:rPr>
              <a:t>d</a:t>
            </a:r>
            <a:r>
              <a:rPr lang="fr-FR" sz="2800" b="1" i="1">
                <a:latin typeface="Monotype Corsiva" pitchFamily="66" charset="0"/>
                <a:sym typeface="Symbol" pitchFamily="18" charset="2"/>
              </a:rPr>
              <a:t></a:t>
            </a:r>
            <a:r>
              <a:rPr lang="fr-FR" sz="2800" b="1">
                <a:latin typeface="Monotype Corsiva" pitchFamily="66" charset="0"/>
                <a:sym typeface="Symbol" pitchFamily="18" charset="2"/>
              </a:rPr>
              <a:t>(</a:t>
            </a:r>
            <a:r>
              <a:rPr lang="fr-FR" sz="2800" b="1" i="1">
                <a:latin typeface="Monotype Corsiva" pitchFamily="66" charset="0"/>
                <a:sym typeface="Symbol" pitchFamily="18" charset="2"/>
              </a:rPr>
              <a:t>, </a:t>
            </a:r>
            <a:r>
              <a:rPr lang="fr-FR" sz="2800" b="1" i="1" baseline="-25000">
                <a:latin typeface="Monotype Corsiva" pitchFamily="66" charset="0"/>
                <a:sym typeface="Symbol" pitchFamily="18" charset="2"/>
              </a:rPr>
              <a:t>S</a:t>
            </a:r>
            <a:r>
              <a:rPr lang="fr-FR" sz="2800" b="1">
                <a:latin typeface="Monotype Corsiva" pitchFamily="66" charset="0"/>
                <a:sym typeface="Symbol" pitchFamily="18" charset="2"/>
              </a:rPr>
              <a:t>) </a:t>
            </a:r>
            <a:r>
              <a:rPr lang="fr-FR" sz="3600" b="1">
                <a:solidFill>
                  <a:srgbClr val="CC00CC"/>
                </a:solidFill>
                <a:latin typeface="Monotype Corsiva" pitchFamily="66" charset="0"/>
                <a:sym typeface="Symbol" pitchFamily="18" charset="2"/>
              </a:rPr>
              <a:t>-</a:t>
            </a:r>
            <a:r>
              <a:rPr lang="fr-FR" sz="3600" b="1">
                <a:latin typeface="Monotype Corsiva" pitchFamily="66" charset="0"/>
                <a:sym typeface="Symbol" pitchFamily="18" charset="2"/>
              </a:rPr>
              <a:t> </a:t>
            </a:r>
            <a:r>
              <a:rPr lang="fr-FR" sz="2800" b="1">
                <a:latin typeface="Monotype Corsiva" pitchFamily="66" charset="0"/>
              </a:rPr>
              <a:t>d</a:t>
            </a:r>
            <a:r>
              <a:rPr lang="fr-FR" sz="2800" b="1" i="1">
                <a:latin typeface="Monotype Corsiva" pitchFamily="66" charset="0"/>
                <a:sym typeface="Symbol" pitchFamily="18" charset="2"/>
              </a:rPr>
              <a:t></a:t>
            </a:r>
            <a:r>
              <a:rPr lang="fr-FR" sz="2800" b="1">
                <a:latin typeface="Monotype Corsiva" pitchFamily="66" charset="0"/>
                <a:sym typeface="Symbol" pitchFamily="18" charset="2"/>
              </a:rPr>
              <a:t>(</a:t>
            </a:r>
            <a:r>
              <a:rPr lang="fr-FR" sz="2800" b="1" i="1">
                <a:latin typeface="Monotype Corsiva" pitchFamily="66" charset="0"/>
                <a:sym typeface="Symbol" pitchFamily="18" charset="2"/>
              </a:rPr>
              <a:t>, </a:t>
            </a:r>
            <a:r>
              <a:rPr lang="fr-FR" sz="2800" b="1" i="1" baseline="-25000">
                <a:latin typeface="Monotype Corsiva" pitchFamily="66" charset="0"/>
                <a:sym typeface="Symbol" pitchFamily="18" charset="2"/>
              </a:rPr>
              <a:t>S</a:t>
            </a:r>
            <a:r>
              <a:rPr lang="fr-FR" sz="2800" b="1" i="1">
                <a:latin typeface="Monotype Corsiva" pitchFamily="66" charset="0"/>
                <a:sym typeface="Symbol" pitchFamily="18" charset="2"/>
              </a:rPr>
              <a:t>+</a:t>
            </a:r>
            <a:r>
              <a:rPr lang="el-GR" sz="2800" b="1" i="1">
                <a:latin typeface="Monotype Corsiva" pitchFamily="66" charset="0"/>
                <a:sym typeface="Symbol" pitchFamily="18" charset="2"/>
              </a:rPr>
              <a:t>π</a:t>
            </a:r>
            <a:r>
              <a:rPr lang="fr-FR" sz="2800" b="1">
                <a:latin typeface="Monotype Corsiva" pitchFamily="66" charset="0"/>
                <a:sym typeface="Symbol" pitchFamily="18" charset="2"/>
              </a:rPr>
              <a:t>)  </a:t>
            </a:r>
            <a:r>
              <a:rPr lang="fr-FR" sz="3600">
                <a:latin typeface="Monotype Corsiva" pitchFamily="66" charset="0"/>
                <a:sym typeface="Symbol" pitchFamily="18" charset="2"/>
              </a:rPr>
              <a:t></a:t>
            </a:r>
            <a:r>
              <a:rPr lang="fr-FR" sz="3600" b="1">
                <a:latin typeface="Monotype Corsiva" pitchFamily="66" charset="0"/>
                <a:sym typeface="Symbol" pitchFamily="18" charset="2"/>
              </a:rPr>
              <a:t> </a:t>
            </a:r>
            <a:r>
              <a:rPr lang="fr-FR" sz="2800" b="1">
                <a:solidFill>
                  <a:srgbClr val="CC00CC"/>
                </a:solidFill>
                <a:latin typeface="Monotype Corsiva" pitchFamily="66" charset="0"/>
                <a:sym typeface="Symbol" pitchFamily="18" charset="2"/>
              </a:rPr>
              <a:t>Im</a:t>
            </a:r>
            <a:r>
              <a:rPr lang="fr-FR" sz="2800" b="1">
                <a:latin typeface="Monotype Corsiva" pitchFamily="66" charset="0"/>
                <a:sym typeface="Symbol" pitchFamily="18" charset="2"/>
              </a:rPr>
              <a:t>(</a:t>
            </a:r>
            <a:r>
              <a:rPr lang="fr-FR" sz="2400" b="1" i="1">
                <a:latin typeface="Comic Sans MS" pitchFamily="66" charset="0"/>
                <a:sym typeface="Symbol" pitchFamily="18" charset="2"/>
              </a:rPr>
              <a:t>F</a:t>
            </a:r>
            <a:r>
              <a:rPr lang="fr-FR" sz="2800" b="1" baseline="-25000">
                <a:latin typeface="Monotype Corsiva" pitchFamily="66" charset="0"/>
                <a:sym typeface="Symbol" pitchFamily="18" charset="2"/>
              </a:rPr>
              <a:t>2 </a:t>
            </a:r>
            <a:r>
              <a:rPr lang="fr-FR" sz="2800" b="1">
                <a:solidFill>
                  <a:srgbClr val="FF0066"/>
                </a:solidFill>
                <a:latin typeface="Monotype Corsiva" pitchFamily="66" charset="0"/>
                <a:sym typeface="Symbol" pitchFamily="18" charset="2"/>
              </a:rPr>
              <a:t>H</a:t>
            </a:r>
            <a:r>
              <a:rPr lang="fr-FR" sz="2800" b="1">
                <a:latin typeface="Monotype Corsiva" pitchFamily="66" charset="0"/>
                <a:sym typeface="Symbol" pitchFamily="18" charset="2"/>
              </a:rPr>
              <a:t> – </a:t>
            </a:r>
            <a:r>
              <a:rPr lang="fr-FR" sz="2400" b="1" i="1">
                <a:latin typeface="Comic Sans MS" pitchFamily="66" charset="0"/>
                <a:sym typeface="Symbol" pitchFamily="18" charset="2"/>
              </a:rPr>
              <a:t>F</a:t>
            </a:r>
            <a:r>
              <a:rPr lang="fr-FR" sz="2800" b="1" baseline="-25000">
                <a:latin typeface="Monotype Corsiva" pitchFamily="66" charset="0"/>
                <a:sym typeface="Symbol" pitchFamily="18" charset="2"/>
              </a:rPr>
              <a:t>1 </a:t>
            </a:r>
            <a:r>
              <a:rPr lang="fr-FR" sz="2800" b="1">
                <a:solidFill>
                  <a:srgbClr val="FF0066"/>
                </a:solidFill>
                <a:latin typeface="Monotype Corsiva" pitchFamily="66" charset="0"/>
                <a:sym typeface="Symbol" pitchFamily="18" charset="2"/>
              </a:rPr>
              <a:t>E</a:t>
            </a:r>
            <a:r>
              <a:rPr lang="fr-FR" sz="2800" b="1">
                <a:latin typeface="Monotype Corsiva" pitchFamily="66" charset="0"/>
                <a:sym typeface="Symbol" pitchFamily="18" charset="2"/>
              </a:rPr>
              <a:t>)</a:t>
            </a:r>
            <a:r>
              <a:rPr lang="fr-FR" sz="2800" b="1">
                <a:latin typeface="Monotype Corsiva" pitchFamily="66" charset="0"/>
              </a:rPr>
              <a:t> sin (</a:t>
            </a:r>
            <a:r>
              <a:rPr lang="fr-FR" sz="2800" b="1" i="1">
                <a:latin typeface="Monotype Corsiva" pitchFamily="66" charset="0"/>
                <a:sym typeface="Symbol" pitchFamily="18" charset="2"/>
              </a:rPr>
              <a:t>- </a:t>
            </a:r>
            <a:r>
              <a:rPr lang="fr-FR" sz="2800" b="1" i="1" baseline="-25000">
                <a:latin typeface="Monotype Corsiva" pitchFamily="66" charset="0"/>
                <a:sym typeface="Symbol" pitchFamily="18" charset="2"/>
              </a:rPr>
              <a:t>S</a:t>
            </a:r>
            <a:r>
              <a:rPr lang="fr-FR" sz="2800" b="1" i="1">
                <a:latin typeface="Monotype Corsiva" pitchFamily="66" charset="0"/>
                <a:sym typeface="Symbol" pitchFamily="18" charset="2"/>
              </a:rPr>
              <a:t>) cos </a:t>
            </a:r>
          </a:p>
        </p:txBody>
      </p:sp>
      <p:pic>
        <p:nvPicPr>
          <p:cNvPr id="20495" name="Picture 15" descr="kine_phi_phiS"/>
          <p:cNvPicPr>
            <a:picLocks noChangeAspect="1" noChangeArrowheads="1"/>
          </p:cNvPicPr>
          <p:nvPr/>
        </p:nvPicPr>
        <p:blipFill>
          <a:blip r:embed="rId2"/>
          <a:srcRect l="60597" t="28595" b="37173"/>
          <a:stretch>
            <a:fillRect/>
          </a:stretch>
        </p:blipFill>
        <p:spPr bwMode="auto">
          <a:xfrm>
            <a:off x="6781800" y="2484438"/>
            <a:ext cx="2530475" cy="1554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33400" y="914400"/>
            <a:ext cx="8229600" cy="2227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fr-FR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	</a:t>
            </a:r>
            <a:r>
              <a:rPr lang="fr-FR" sz="28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exclusive single-photon production</a:t>
            </a:r>
          </a:p>
          <a:p>
            <a:pPr>
              <a:buFont typeface="Wingdings" pitchFamily="2" charset="2"/>
              <a:buNone/>
            </a:pPr>
            <a:endParaRPr lang="fr-FR" sz="280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fr-FR" sz="28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l-GR" sz="28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fr-FR" sz="28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p </a:t>
            </a:r>
            <a:r>
              <a:rPr lang="fr-FR" sz="28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 </a:t>
            </a:r>
            <a:r>
              <a:rPr lang="el-GR" sz="28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fr-FR" sz="28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l-GR" sz="28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</a:t>
            </a:r>
            <a:r>
              <a:rPr lang="fr-FR" sz="28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p</a:t>
            </a:r>
          </a:p>
          <a:p>
            <a:pPr>
              <a:buFont typeface="Wingdings" pitchFamily="2" charset="2"/>
              <a:buNone/>
            </a:pPr>
            <a:endParaRPr lang="fr-FR" sz="280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buFont typeface="Wingdings" pitchFamily="2" charset="2"/>
              <a:buNone/>
            </a:pPr>
            <a:r>
              <a:rPr lang="fr-FR" sz="28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</a:t>
            </a:r>
            <a:r>
              <a:rPr lang="fr-FR" sz="28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  <a:sym typeface="Symbol" pitchFamily="18" charset="2"/>
              </a:rPr>
              <a:t>d  |T</a:t>
            </a:r>
            <a:r>
              <a:rPr lang="fr-FR" sz="2800" baseline="-250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  <a:sym typeface="Symbol" pitchFamily="18" charset="2"/>
              </a:rPr>
              <a:t>DVCS</a:t>
            </a:r>
            <a:r>
              <a:rPr lang="fr-FR" sz="28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  <a:sym typeface="Symbol" pitchFamily="18" charset="2"/>
              </a:rPr>
              <a:t>|</a:t>
            </a:r>
            <a:r>
              <a:rPr lang="fr-FR" sz="2800" baseline="300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fr-FR" sz="28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  <a:sym typeface="Symbol" pitchFamily="18" charset="2"/>
              </a:rPr>
              <a:t> + |T</a:t>
            </a:r>
            <a:r>
              <a:rPr lang="fr-FR" sz="2800" baseline="-250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  <a:sym typeface="Symbol" pitchFamily="18" charset="2"/>
              </a:rPr>
              <a:t>BH</a:t>
            </a:r>
            <a:r>
              <a:rPr lang="fr-FR" sz="28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  <a:sym typeface="Symbol" pitchFamily="18" charset="2"/>
              </a:rPr>
              <a:t>|</a:t>
            </a:r>
            <a:r>
              <a:rPr lang="fr-FR" sz="2800" baseline="300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fr-FR" sz="28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  <a:sym typeface="Symbol" pitchFamily="18" charset="2"/>
              </a:rPr>
              <a:t> + </a:t>
            </a:r>
            <a:r>
              <a:rPr lang="fr-FR" sz="24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  <a:sym typeface="Symbol" pitchFamily="18" charset="2"/>
              </a:rPr>
              <a:t>Interference Term</a:t>
            </a:r>
            <a:endParaRPr lang="fr-FR" sz="2400" b="1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326063" y="6248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b="1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371600" y="3733800"/>
            <a:ext cx="6400800" cy="18288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752600" y="3814763"/>
            <a:ext cx="1109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DVCS</a:t>
            </a:r>
            <a:r>
              <a:rPr lang="fr-FR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V="1">
            <a:off x="2362200" y="3976688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1447800" y="4433888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743200" y="5130800"/>
            <a:ext cx="623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200"/>
              <a:t>small t</a:t>
            </a:r>
            <a:endParaRPr lang="el-GR" sz="1200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3" name="Freeform 9"/>
          <p:cNvSpPr>
            <a:spLocks/>
          </p:cNvSpPr>
          <p:nvPr/>
        </p:nvSpPr>
        <p:spPr bwMode="auto">
          <a:xfrm rot="5621454">
            <a:off x="3545682" y="4393406"/>
            <a:ext cx="373062" cy="454025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96" y="16"/>
              </a:cxn>
              <a:cxn ang="0">
                <a:pos x="48" y="112"/>
              </a:cxn>
              <a:cxn ang="0">
                <a:pos x="144" y="112"/>
              </a:cxn>
              <a:cxn ang="0">
                <a:pos x="96" y="208"/>
              </a:cxn>
              <a:cxn ang="0">
                <a:pos x="192" y="208"/>
              </a:cxn>
              <a:cxn ang="0">
                <a:pos x="144" y="304"/>
              </a:cxn>
              <a:cxn ang="0">
                <a:pos x="240" y="304"/>
              </a:cxn>
              <a:cxn ang="0">
                <a:pos x="192" y="400"/>
              </a:cxn>
              <a:cxn ang="0">
                <a:pos x="288" y="400"/>
              </a:cxn>
            </a:cxnLst>
            <a:rect l="0" t="0" r="r" b="b"/>
            <a:pathLst>
              <a:path w="288" h="416">
                <a:moveTo>
                  <a:pt x="0" y="16"/>
                </a:moveTo>
                <a:cubicBezTo>
                  <a:pt x="44" y="8"/>
                  <a:pt x="88" y="0"/>
                  <a:pt x="96" y="16"/>
                </a:cubicBezTo>
                <a:cubicBezTo>
                  <a:pt x="104" y="32"/>
                  <a:pt x="40" y="96"/>
                  <a:pt x="48" y="112"/>
                </a:cubicBezTo>
                <a:cubicBezTo>
                  <a:pt x="56" y="128"/>
                  <a:pt x="136" y="96"/>
                  <a:pt x="144" y="112"/>
                </a:cubicBezTo>
                <a:cubicBezTo>
                  <a:pt x="152" y="128"/>
                  <a:pt x="88" y="192"/>
                  <a:pt x="96" y="208"/>
                </a:cubicBezTo>
                <a:cubicBezTo>
                  <a:pt x="104" y="224"/>
                  <a:pt x="184" y="192"/>
                  <a:pt x="192" y="208"/>
                </a:cubicBezTo>
                <a:cubicBezTo>
                  <a:pt x="200" y="224"/>
                  <a:pt x="136" y="288"/>
                  <a:pt x="144" y="304"/>
                </a:cubicBezTo>
                <a:cubicBezTo>
                  <a:pt x="152" y="320"/>
                  <a:pt x="232" y="288"/>
                  <a:pt x="240" y="304"/>
                </a:cubicBezTo>
                <a:cubicBezTo>
                  <a:pt x="248" y="320"/>
                  <a:pt x="184" y="384"/>
                  <a:pt x="192" y="400"/>
                </a:cubicBezTo>
                <a:cubicBezTo>
                  <a:pt x="200" y="416"/>
                  <a:pt x="244" y="408"/>
                  <a:pt x="288" y="40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2667000" y="4662488"/>
            <a:ext cx="914400" cy="4572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V="1">
            <a:off x="1752600" y="5043488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3429000" y="5043488"/>
            <a:ext cx="762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7" name="Freeform 13"/>
          <p:cNvSpPr>
            <a:spLocks/>
          </p:cNvSpPr>
          <p:nvPr/>
        </p:nvSpPr>
        <p:spPr bwMode="auto">
          <a:xfrm rot="-1165372">
            <a:off x="2362200" y="4357688"/>
            <a:ext cx="373063" cy="454025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96" y="16"/>
              </a:cxn>
              <a:cxn ang="0">
                <a:pos x="48" y="112"/>
              </a:cxn>
              <a:cxn ang="0">
                <a:pos x="144" y="112"/>
              </a:cxn>
              <a:cxn ang="0">
                <a:pos x="96" y="208"/>
              </a:cxn>
              <a:cxn ang="0">
                <a:pos x="192" y="208"/>
              </a:cxn>
              <a:cxn ang="0">
                <a:pos x="144" y="304"/>
              </a:cxn>
              <a:cxn ang="0">
                <a:pos x="240" y="304"/>
              </a:cxn>
              <a:cxn ang="0">
                <a:pos x="192" y="400"/>
              </a:cxn>
              <a:cxn ang="0">
                <a:pos x="288" y="400"/>
              </a:cxn>
            </a:cxnLst>
            <a:rect l="0" t="0" r="r" b="b"/>
            <a:pathLst>
              <a:path w="288" h="416">
                <a:moveTo>
                  <a:pt x="0" y="16"/>
                </a:moveTo>
                <a:cubicBezTo>
                  <a:pt x="44" y="8"/>
                  <a:pt x="88" y="0"/>
                  <a:pt x="96" y="16"/>
                </a:cubicBezTo>
                <a:cubicBezTo>
                  <a:pt x="104" y="32"/>
                  <a:pt x="40" y="96"/>
                  <a:pt x="48" y="112"/>
                </a:cubicBezTo>
                <a:cubicBezTo>
                  <a:pt x="56" y="128"/>
                  <a:pt x="136" y="96"/>
                  <a:pt x="144" y="112"/>
                </a:cubicBezTo>
                <a:cubicBezTo>
                  <a:pt x="152" y="128"/>
                  <a:pt x="88" y="192"/>
                  <a:pt x="96" y="208"/>
                </a:cubicBezTo>
                <a:cubicBezTo>
                  <a:pt x="104" y="224"/>
                  <a:pt x="184" y="192"/>
                  <a:pt x="192" y="208"/>
                </a:cubicBezTo>
                <a:cubicBezTo>
                  <a:pt x="200" y="224"/>
                  <a:pt x="136" y="288"/>
                  <a:pt x="144" y="304"/>
                </a:cubicBezTo>
                <a:cubicBezTo>
                  <a:pt x="152" y="320"/>
                  <a:pt x="232" y="288"/>
                  <a:pt x="240" y="304"/>
                </a:cubicBezTo>
                <a:cubicBezTo>
                  <a:pt x="248" y="320"/>
                  <a:pt x="184" y="384"/>
                  <a:pt x="192" y="400"/>
                </a:cubicBezTo>
                <a:cubicBezTo>
                  <a:pt x="200" y="416"/>
                  <a:pt x="244" y="408"/>
                  <a:pt x="288" y="40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8" name="Arc 14"/>
          <p:cNvSpPr>
            <a:spLocks/>
          </p:cNvSpPr>
          <p:nvPr/>
        </p:nvSpPr>
        <p:spPr bwMode="auto">
          <a:xfrm rot="6952800">
            <a:off x="2740819" y="4639469"/>
            <a:ext cx="817562" cy="863600"/>
          </a:xfrm>
          <a:custGeom>
            <a:avLst/>
            <a:gdLst>
              <a:gd name="G0" fmla="+- 0 0 0"/>
              <a:gd name="G1" fmla="+- 19337 0 0"/>
              <a:gd name="G2" fmla="+- 21600 0 0"/>
              <a:gd name="T0" fmla="*/ 9625 w 21600"/>
              <a:gd name="T1" fmla="*/ 0 h 23359"/>
              <a:gd name="T2" fmla="*/ 21222 w 21600"/>
              <a:gd name="T3" fmla="*/ 23359 h 23359"/>
              <a:gd name="T4" fmla="*/ 0 w 21600"/>
              <a:gd name="T5" fmla="*/ 19337 h 23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3359" fill="none" extrusionOk="0">
                <a:moveTo>
                  <a:pt x="9624" y="0"/>
                </a:moveTo>
                <a:cubicBezTo>
                  <a:pt x="16961" y="3651"/>
                  <a:pt x="21600" y="11141"/>
                  <a:pt x="21600" y="19337"/>
                </a:cubicBezTo>
                <a:cubicBezTo>
                  <a:pt x="21600" y="20686"/>
                  <a:pt x="21473" y="22033"/>
                  <a:pt x="21222" y="23359"/>
                </a:cubicBezTo>
              </a:path>
              <a:path w="21600" h="23359" stroke="0" extrusionOk="0">
                <a:moveTo>
                  <a:pt x="9624" y="0"/>
                </a:moveTo>
                <a:cubicBezTo>
                  <a:pt x="16961" y="3651"/>
                  <a:pt x="21600" y="11141"/>
                  <a:pt x="21600" y="19337"/>
                </a:cubicBezTo>
                <a:cubicBezTo>
                  <a:pt x="21600" y="20686"/>
                  <a:pt x="21473" y="22033"/>
                  <a:pt x="21222" y="23359"/>
                </a:cubicBezTo>
                <a:lnTo>
                  <a:pt x="0" y="19337"/>
                </a:lnTo>
                <a:close/>
              </a:path>
            </a:pathLst>
          </a:custGeom>
          <a:noFill/>
          <a:ln w="3175" cap="rnd">
            <a:solidFill>
              <a:schemeClr val="tx1"/>
            </a:solidFill>
            <a:prstDash val="sysDot"/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4038600" y="4205288"/>
            <a:ext cx="277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ym typeface="Symbol" pitchFamily="18" charset="2"/>
              </a:rPr>
              <a:t>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1676400" y="51196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p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1371600" y="4052888"/>
            <a:ext cx="315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ym typeface="Symbol" pitchFamily="18" charset="2"/>
              </a:rPr>
              <a:t></a:t>
            </a:r>
          </a:p>
        </p:txBody>
      </p:sp>
      <p:grpSp>
        <p:nvGrpSpPr>
          <p:cNvPr id="6162" name="Group 18"/>
          <p:cNvGrpSpPr>
            <a:grpSpLocks/>
          </p:cNvGrpSpPr>
          <p:nvPr/>
        </p:nvGrpSpPr>
        <p:grpSpPr bwMode="auto">
          <a:xfrm>
            <a:off x="4953000" y="4059238"/>
            <a:ext cx="2209800" cy="1503362"/>
            <a:chOff x="3456" y="3225"/>
            <a:chExt cx="1392" cy="947"/>
          </a:xfrm>
        </p:grpSpPr>
        <p:sp>
          <p:nvSpPr>
            <p:cNvPr id="6163" name="Line 19"/>
            <p:cNvSpPr>
              <a:spLocks noChangeShapeType="1"/>
            </p:cNvSpPr>
            <p:nvPr/>
          </p:nvSpPr>
          <p:spPr bwMode="auto">
            <a:xfrm flipV="1">
              <a:off x="4032" y="3225"/>
              <a:ext cx="52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20"/>
            <p:cNvSpPr>
              <a:spLocks noChangeShapeType="1"/>
            </p:cNvSpPr>
            <p:nvPr/>
          </p:nvSpPr>
          <p:spPr bwMode="auto">
            <a:xfrm>
              <a:off x="3456" y="3513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Text Box 21"/>
            <p:cNvSpPr txBox="1">
              <a:spLocks noChangeArrowheads="1"/>
            </p:cNvSpPr>
            <p:nvPr/>
          </p:nvSpPr>
          <p:spPr bwMode="auto">
            <a:xfrm>
              <a:off x="4224" y="3945"/>
              <a:ext cx="1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l-GR" baseline="30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66" name="Freeform 22"/>
            <p:cNvSpPr>
              <a:spLocks/>
            </p:cNvSpPr>
            <p:nvPr/>
          </p:nvSpPr>
          <p:spPr bwMode="auto">
            <a:xfrm rot="7794662">
              <a:off x="4345" y="3248"/>
              <a:ext cx="235" cy="28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96" y="16"/>
                </a:cxn>
                <a:cxn ang="0">
                  <a:pos x="48" y="112"/>
                </a:cxn>
                <a:cxn ang="0">
                  <a:pos x="144" y="112"/>
                </a:cxn>
                <a:cxn ang="0">
                  <a:pos x="96" y="208"/>
                </a:cxn>
                <a:cxn ang="0">
                  <a:pos x="192" y="208"/>
                </a:cxn>
                <a:cxn ang="0">
                  <a:pos x="144" y="304"/>
                </a:cxn>
                <a:cxn ang="0">
                  <a:pos x="240" y="304"/>
                </a:cxn>
                <a:cxn ang="0">
                  <a:pos x="192" y="400"/>
                </a:cxn>
                <a:cxn ang="0">
                  <a:pos x="288" y="400"/>
                </a:cxn>
              </a:cxnLst>
              <a:rect l="0" t="0" r="r" b="b"/>
              <a:pathLst>
                <a:path w="288" h="416">
                  <a:moveTo>
                    <a:pt x="0" y="16"/>
                  </a:moveTo>
                  <a:cubicBezTo>
                    <a:pt x="44" y="8"/>
                    <a:pt x="88" y="0"/>
                    <a:pt x="96" y="16"/>
                  </a:cubicBezTo>
                  <a:cubicBezTo>
                    <a:pt x="104" y="32"/>
                    <a:pt x="40" y="96"/>
                    <a:pt x="48" y="112"/>
                  </a:cubicBezTo>
                  <a:cubicBezTo>
                    <a:pt x="56" y="128"/>
                    <a:pt x="136" y="96"/>
                    <a:pt x="144" y="112"/>
                  </a:cubicBezTo>
                  <a:cubicBezTo>
                    <a:pt x="152" y="128"/>
                    <a:pt x="88" y="192"/>
                    <a:pt x="96" y="208"/>
                  </a:cubicBezTo>
                  <a:cubicBezTo>
                    <a:pt x="104" y="224"/>
                    <a:pt x="184" y="192"/>
                    <a:pt x="192" y="208"/>
                  </a:cubicBezTo>
                  <a:cubicBezTo>
                    <a:pt x="200" y="224"/>
                    <a:pt x="136" y="288"/>
                    <a:pt x="144" y="304"/>
                  </a:cubicBezTo>
                  <a:cubicBezTo>
                    <a:pt x="152" y="320"/>
                    <a:pt x="232" y="288"/>
                    <a:pt x="240" y="304"/>
                  </a:cubicBezTo>
                  <a:cubicBezTo>
                    <a:pt x="248" y="320"/>
                    <a:pt x="184" y="384"/>
                    <a:pt x="192" y="400"/>
                  </a:cubicBezTo>
                  <a:cubicBezTo>
                    <a:pt x="200" y="416"/>
                    <a:pt x="244" y="408"/>
                    <a:pt x="288" y="40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Oval 23"/>
            <p:cNvSpPr>
              <a:spLocks noChangeArrowheads="1"/>
            </p:cNvSpPr>
            <p:nvPr/>
          </p:nvSpPr>
          <p:spPr bwMode="auto">
            <a:xfrm>
              <a:off x="4272" y="3705"/>
              <a:ext cx="144" cy="14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8" name="Line 24"/>
            <p:cNvSpPr>
              <a:spLocks noChangeShapeType="1"/>
            </p:cNvSpPr>
            <p:nvPr/>
          </p:nvSpPr>
          <p:spPr bwMode="auto">
            <a:xfrm flipV="1">
              <a:off x="3696" y="3849"/>
              <a:ext cx="62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Line 25"/>
            <p:cNvSpPr>
              <a:spLocks noChangeShapeType="1"/>
            </p:cNvSpPr>
            <p:nvPr/>
          </p:nvSpPr>
          <p:spPr bwMode="auto">
            <a:xfrm>
              <a:off x="4368" y="3849"/>
              <a:ext cx="48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Freeform 26"/>
            <p:cNvSpPr>
              <a:spLocks/>
            </p:cNvSpPr>
            <p:nvPr/>
          </p:nvSpPr>
          <p:spPr bwMode="auto">
            <a:xfrm rot="-1165372">
              <a:off x="4032" y="3465"/>
              <a:ext cx="235" cy="28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96" y="16"/>
                </a:cxn>
                <a:cxn ang="0">
                  <a:pos x="48" y="112"/>
                </a:cxn>
                <a:cxn ang="0">
                  <a:pos x="144" y="112"/>
                </a:cxn>
                <a:cxn ang="0">
                  <a:pos x="96" y="208"/>
                </a:cxn>
                <a:cxn ang="0">
                  <a:pos x="192" y="208"/>
                </a:cxn>
                <a:cxn ang="0">
                  <a:pos x="144" y="304"/>
                </a:cxn>
                <a:cxn ang="0">
                  <a:pos x="240" y="304"/>
                </a:cxn>
                <a:cxn ang="0">
                  <a:pos x="192" y="400"/>
                </a:cxn>
                <a:cxn ang="0">
                  <a:pos x="288" y="400"/>
                </a:cxn>
              </a:cxnLst>
              <a:rect l="0" t="0" r="r" b="b"/>
              <a:pathLst>
                <a:path w="288" h="416">
                  <a:moveTo>
                    <a:pt x="0" y="16"/>
                  </a:moveTo>
                  <a:cubicBezTo>
                    <a:pt x="44" y="8"/>
                    <a:pt x="88" y="0"/>
                    <a:pt x="96" y="16"/>
                  </a:cubicBezTo>
                  <a:cubicBezTo>
                    <a:pt x="104" y="32"/>
                    <a:pt x="40" y="96"/>
                    <a:pt x="48" y="112"/>
                  </a:cubicBezTo>
                  <a:cubicBezTo>
                    <a:pt x="56" y="128"/>
                    <a:pt x="136" y="96"/>
                    <a:pt x="144" y="112"/>
                  </a:cubicBezTo>
                  <a:cubicBezTo>
                    <a:pt x="152" y="128"/>
                    <a:pt x="88" y="192"/>
                    <a:pt x="96" y="208"/>
                  </a:cubicBezTo>
                  <a:cubicBezTo>
                    <a:pt x="104" y="224"/>
                    <a:pt x="184" y="192"/>
                    <a:pt x="192" y="208"/>
                  </a:cubicBezTo>
                  <a:cubicBezTo>
                    <a:pt x="200" y="224"/>
                    <a:pt x="136" y="288"/>
                    <a:pt x="144" y="304"/>
                  </a:cubicBezTo>
                  <a:cubicBezTo>
                    <a:pt x="152" y="320"/>
                    <a:pt x="232" y="288"/>
                    <a:pt x="240" y="304"/>
                  </a:cubicBezTo>
                  <a:cubicBezTo>
                    <a:pt x="248" y="320"/>
                    <a:pt x="184" y="384"/>
                    <a:pt x="192" y="400"/>
                  </a:cubicBezTo>
                  <a:cubicBezTo>
                    <a:pt x="200" y="416"/>
                    <a:pt x="244" y="408"/>
                    <a:pt x="288" y="40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Arc 27"/>
            <p:cNvSpPr>
              <a:spLocks/>
            </p:cNvSpPr>
            <p:nvPr/>
          </p:nvSpPr>
          <p:spPr bwMode="auto">
            <a:xfrm rot="6952800">
              <a:off x="4094" y="3643"/>
              <a:ext cx="515" cy="544"/>
            </a:xfrm>
            <a:custGeom>
              <a:avLst/>
              <a:gdLst>
                <a:gd name="G0" fmla="+- 0 0 0"/>
                <a:gd name="G1" fmla="+- 19337 0 0"/>
                <a:gd name="G2" fmla="+- 21600 0 0"/>
                <a:gd name="T0" fmla="*/ 9625 w 21600"/>
                <a:gd name="T1" fmla="*/ 0 h 23359"/>
                <a:gd name="T2" fmla="*/ 21222 w 21600"/>
                <a:gd name="T3" fmla="*/ 23359 h 23359"/>
                <a:gd name="T4" fmla="*/ 0 w 21600"/>
                <a:gd name="T5" fmla="*/ 19337 h 23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359" fill="none" extrusionOk="0">
                  <a:moveTo>
                    <a:pt x="9624" y="0"/>
                  </a:moveTo>
                  <a:cubicBezTo>
                    <a:pt x="16961" y="3651"/>
                    <a:pt x="21600" y="11141"/>
                    <a:pt x="21600" y="19337"/>
                  </a:cubicBezTo>
                  <a:cubicBezTo>
                    <a:pt x="21600" y="20686"/>
                    <a:pt x="21473" y="22033"/>
                    <a:pt x="21222" y="23359"/>
                  </a:cubicBezTo>
                </a:path>
                <a:path w="21600" h="23359" stroke="0" extrusionOk="0">
                  <a:moveTo>
                    <a:pt x="9624" y="0"/>
                  </a:moveTo>
                  <a:cubicBezTo>
                    <a:pt x="16961" y="3651"/>
                    <a:pt x="21600" y="11141"/>
                    <a:pt x="21600" y="19337"/>
                  </a:cubicBezTo>
                  <a:cubicBezTo>
                    <a:pt x="21600" y="20686"/>
                    <a:pt x="21473" y="22033"/>
                    <a:pt x="21222" y="23359"/>
                  </a:cubicBezTo>
                  <a:lnTo>
                    <a:pt x="0" y="19337"/>
                  </a:lnTo>
                  <a:close/>
                </a:path>
              </a:pathLst>
            </a:custGeom>
            <a:noFill/>
            <a:ln w="3175" cap="rnd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2" name="Text Box 28"/>
            <p:cNvSpPr txBox="1">
              <a:spLocks noChangeArrowheads="1"/>
            </p:cNvSpPr>
            <p:nvPr/>
          </p:nvSpPr>
          <p:spPr bwMode="auto">
            <a:xfrm>
              <a:off x="4656" y="3321"/>
              <a:ext cx="1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>
                  <a:sym typeface="Symbol" pitchFamily="18" charset="2"/>
                </a:rPr>
                <a:t></a:t>
              </a:r>
            </a:p>
          </p:txBody>
        </p:sp>
        <p:sp>
          <p:nvSpPr>
            <p:cNvPr id="6173" name="Text Box 29"/>
            <p:cNvSpPr txBox="1">
              <a:spLocks noChangeArrowheads="1"/>
            </p:cNvSpPr>
            <p:nvPr/>
          </p:nvSpPr>
          <p:spPr bwMode="auto">
            <a:xfrm>
              <a:off x="3648" y="389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/>
                <a:t>p</a:t>
              </a:r>
            </a:p>
          </p:txBody>
        </p:sp>
        <p:sp>
          <p:nvSpPr>
            <p:cNvPr id="6174" name="Text Box 30"/>
            <p:cNvSpPr txBox="1">
              <a:spLocks noChangeArrowheads="1"/>
            </p:cNvSpPr>
            <p:nvPr/>
          </p:nvSpPr>
          <p:spPr bwMode="auto">
            <a:xfrm>
              <a:off x="3504" y="3273"/>
              <a:ext cx="19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>
                  <a:sym typeface="Symbol" pitchFamily="18" charset="2"/>
                </a:rPr>
                <a:t></a:t>
              </a:r>
            </a:p>
          </p:txBody>
        </p:sp>
      </p:grp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5486400" y="382905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BH</a:t>
            </a: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2801938" y="4724400"/>
            <a:ext cx="6270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latin typeface="Comic Sans MS" pitchFamily="66" charset="0"/>
              </a:rPr>
              <a:t>GPD</a:t>
            </a:r>
          </a:p>
        </p:txBody>
      </p:sp>
      <p:sp>
        <p:nvSpPr>
          <p:cNvPr id="6177" name="Text Box 33"/>
          <p:cNvSpPr txBox="1">
            <a:spLocks noChangeArrowheads="1"/>
          </p:cNvSpPr>
          <p:nvPr/>
        </p:nvSpPr>
        <p:spPr bwMode="auto">
          <a:xfrm>
            <a:off x="6934200" y="5119688"/>
            <a:ext cx="8255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latin typeface="Comic Sans MS" pitchFamily="66" charset="0"/>
              </a:rPr>
              <a:t>slow p</a:t>
            </a:r>
          </a:p>
        </p:txBody>
      </p:sp>
      <p:sp>
        <p:nvSpPr>
          <p:cNvPr id="6178" name="Text Box 34"/>
          <p:cNvSpPr txBox="1">
            <a:spLocks noChangeArrowheads="1"/>
          </p:cNvSpPr>
          <p:nvPr/>
        </p:nvSpPr>
        <p:spPr bwMode="auto">
          <a:xfrm>
            <a:off x="3810000" y="5105400"/>
            <a:ext cx="8255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latin typeface="Comic Sans MS" pitchFamily="66" charset="0"/>
              </a:rPr>
              <a:t>slow p</a:t>
            </a:r>
          </a:p>
        </p:txBody>
      </p:sp>
      <p:sp>
        <p:nvSpPr>
          <p:cNvPr id="6179" name="Text Box 35"/>
          <p:cNvSpPr txBox="1">
            <a:spLocks noChangeArrowheads="1"/>
          </p:cNvSpPr>
          <p:nvPr/>
        </p:nvSpPr>
        <p:spPr bwMode="auto">
          <a:xfrm>
            <a:off x="6019800" y="5181600"/>
            <a:ext cx="623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200"/>
              <a:t>small t</a:t>
            </a:r>
            <a:endParaRPr lang="el-GR" sz="1200" baseline="30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1066800" y="307975"/>
            <a:ext cx="63833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COMPASS : domain 10</a:t>
            </a:r>
            <a:r>
              <a:rPr lang="fr-FR" sz="3200" baseline="30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-2</a:t>
            </a:r>
            <a:r>
              <a:rPr lang="fr-FR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&lt; x &lt; 10</a:t>
            </a:r>
            <a:r>
              <a:rPr lang="fr-FR" sz="3200" baseline="30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-1</a:t>
            </a:r>
          </a:p>
        </p:txBody>
      </p:sp>
      <p:grpSp>
        <p:nvGrpSpPr>
          <p:cNvPr id="16404" name="Group 20"/>
          <p:cNvGrpSpPr>
            <a:grpSpLocks/>
          </p:cNvGrpSpPr>
          <p:nvPr/>
        </p:nvGrpSpPr>
        <p:grpSpPr bwMode="auto">
          <a:xfrm>
            <a:off x="1371600" y="1600200"/>
            <a:ext cx="4343400" cy="4525963"/>
            <a:chOff x="864" y="1008"/>
            <a:chExt cx="2736" cy="2851"/>
          </a:xfrm>
        </p:grpSpPr>
        <p:pic>
          <p:nvPicPr>
            <p:cNvPr id="16405" name="Picture 2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4" y="1008"/>
              <a:ext cx="2736" cy="2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406" name="Rectangle 22"/>
            <p:cNvSpPr>
              <a:spLocks noChangeArrowheads="1"/>
            </p:cNvSpPr>
            <p:nvPr/>
          </p:nvSpPr>
          <p:spPr bwMode="auto">
            <a:xfrm>
              <a:off x="2160" y="1104"/>
              <a:ext cx="480" cy="2400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7" name="AutoShape 23"/>
            <p:cNvSpPr>
              <a:spLocks noChangeArrowheads="1"/>
            </p:cNvSpPr>
            <p:nvPr/>
          </p:nvSpPr>
          <p:spPr bwMode="auto">
            <a:xfrm rot="16200000">
              <a:off x="864" y="2592"/>
              <a:ext cx="1344" cy="480"/>
            </a:xfrm>
            <a:prstGeom prst="rtTriangle">
              <a:avLst/>
            </a:prstGeom>
            <a:solidFill>
              <a:srgbClr val="CC99FF">
                <a:alpha val="38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8" name="Rectangle 24"/>
            <p:cNvSpPr>
              <a:spLocks noChangeArrowheads="1"/>
            </p:cNvSpPr>
            <p:nvPr/>
          </p:nvSpPr>
          <p:spPr bwMode="auto">
            <a:xfrm>
              <a:off x="1776" y="2112"/>
              <a:ext cx="384" cy="1392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9" name="AutoShape 25"/>
            <p:cNvSpPr>
              <a:spLocks noChangeArrowheads="1"/>
            </p:cNvSpPr>
            <p:nvPr/>
          </p:nvSpPr>
          <p:spPr bwMode="auto">
            <a:xfrm rot="16200000">
              <a:off x="1464" y="1416"/>
              <a:ext cx="1008" cy="384"/>
            </a:xfrm>
            <a:prstGeom prst="rtTriangle">
              <a:avLst/>
            </a:prstGeom>
            <a:solidFill>
              <a:srgbClr val="FFFF00">
                <a:alpha val="38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0" name="Rectangle 26"/>
            <p:cNvSpPr>
              <a:spLocks noChangeArrowheads="1"/>
            </p:cNvSpPr>
            <p:nvPr/>
          </p:nvSpPr>
          <p:spPr bwMode="auto">
            <a:xfrm>
              <a:off x="2640" y="1104"/>
              <a:ext cx="336" cy="2400"/>
            </a:xfrm>
            <a:prstGeom prst="rect">
              <a:avLst/>
            </a:prstGeom>
            <a:solidFill>
              <a:srgbClr val="CCCCFF">
                <a:alpha val="17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1" name="Line 27"/>
            <p:cNvSpPr>
              <a:spLocks noChangeShapeType="1"/>
            </p:cNvSpPr>
            <p:nvPr/>
          </p:nvSpPr>
          <p:spPr bwMode="auto">
            <a:xfrm>
              <a:off x="2976" y="1104"/>
              <a:ext cx="0" cy="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6412" name="Text Box 28"/>
            <p:cNvSpPr txBox="1">
              <a:spLocks noChangeArrowheads="1"/>
            </p:cNvSpPr>
            <p:nvPr/>
          </p:nvSpPr>
          <p:spPr bwMode="auto">
            <a:xfrm rot="-4349949">
              <a:off x="2180" y="2110"/>
              <a:ext cx="1615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FR"/>
                <a:t>JLab</a:t>
              </a:r>
            </a:p>
          </p:txBody>
        </p:sp>
        <p:sp>
          <p:nvSpPr>
            <p:cNvPr id="16413" name="Text Box 29"/>
            <p:cNvSpPr txBox="1">
              <a:spLocks noChangeArrowheads="1"/>
            </p:cNvSpPr>
            <p:nvPr/>
          </p:nvSpPr>
          <p:spPr bwMode="auto">
            <a:xfrm rot="17277645">
              <a:off x="988" y="2180"/>
              <a:ext cx="1615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FR"/>
                <a:t>COMPASS</a:t>
              </a:r>
            </a:p>
          </p:txBody>
        </p:sp>
        <p:sp>
          <p:nvSpPr>
            <p:cNvPr id="16414" name="Text Box 30"/>
            <p:cNvSpPr txBox="1">
              <a:spLocks noChangeArrowheads="1"/>
            </p:cNvSpPr>
            <p:nvPr/>
          </p:nvSpPr>
          <p:spPr bwMode="auto">
            <a:xfrm rot="-4083619">
              <a:off x="1756" y="2180"/>
              <a:ext cx="1615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FR"/>
                <a:t>HERMES</a:t>
              </a:r>
            </a:p>
          </p:txBody>
        </p:sp>
        <p:sp>
          <p:nvSpPr>
            <p:cNvPr id="16415" name="AutoShape 31" descr="Diagonales larges vers le haut"/>
            <p:cNvSpPr>
              <a:spLocks noChangeArrowheads="1"/>
            </p:cNvSpPr>
            <p:nvPr/>
          </p:nvSpPr>
          <p:spPr bwMode="auto">
            <a:xfrm rot="5400000">
              <a:off x="696" y="1656"/>
              <a:ext cx="1728" cy="624"/>
            </a:xfrm>
            <a:prstGeom prst="rtTriangle">
              <a:avLst/>
            </a:prstGeom>
            <a:pattFill prst="wdUpDiag">
              <a:fgClr>
                <a:srgbClr val="DDDDDD"/>
              </a:fgClr>
              <a:bgClr>
                <a:schemeClr val="bg1"/>
              </a:bgClr>
            </a:patt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416" name="Text Box 32"/>
            <p:cNvSpPr txBox="1">
              <a:spLocks noChangeArrowheads="1"/>
            </p:cNvSpPr>
            <p:nvPr/>
          </p:nvSpPr>
          <p:spPr bwMode="auto">
            <a:xfrm>
              <a:off x="1248" y="1104"/>
              <a:ext cx="500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/>
                <a:t>ZEUS</a:t>
              </a:r>
            </a:p>
            <a:p>
              <a:r>
                <a:rPr lang="fr-FR"/>
                <a:t>H1</a:t>
              </a:r>
            </a:p>
          </p:txBody>
        </p:sp>
      </p:grpSp>
      <p:sp>
        <p:nvSpPr>
          <p:cNvPr id="16402" name="Rectangle 18"/>
          <p:cNvSpPr>
            <a:spLocks noChangeArrowheads="1"/>
          </p:cNvSpPr>
          <p:nvPr/>
        </p:nvSpPr>
        <p:spPr bwMode="auto">
          <a:xfrm rot="984919">
            <a:off x="3276600" y="1766888"/>
            <a:ext cx="292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 i="1">
                <a:solidFill>
                  <a:srgbClr val="0000FF"/>
                </a:solidFill>
                <a:latin typeface="Comic Sans MS" pitchFamily="66" charset="0"/>
              </a:rPr>
              <a:t>Limit due to luminosity ?</a:t>
            </a: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3886200" y="5835650"/>
            <a:ext cx="1916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 i="1">
                <a:solidFill>
                  <a:srgbClr val="0000FF"/>
                </a:solidFill>
                <a:latin typeface="Comic Sans MS" pitchFamily="66" charset="0"/>
              </a:rPr>
              <a:t>Limit due </a:t>
            </a:r>
          </a:p>
          <a:p>
            <a:r>
              <a:rPr lang="fr-FR" b="1" i="1">
                <a:solidFill>
                  <a:srgbClr val="0000FF"/>
                </a:solidFill>
                <a:latin typeface="Comic Sans MS" pitchFamily="66" charset="0"/>
              </a:rPr>
              <a:t>to </a:t>
            </a:r>
            <a:r>
              <a:rPr lang="fr-FR" b="1" i="1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 </a:t>
            </a:r>
            <a:r>
              <a:rPr lang="fr-FR" b="1" i="1">
                <a:solidFill>
                  <a:srgbClr val="0000FF"/>
                </a:solidFill>
                <a:latin typeface="Comic Sans MS" pitchFamily="66" charset="0"/>
              </a:rPr>
              <a:t>acceptance</a:t>
            </a:r>
          </a:p>
        </p:txBody>
      </p:sp>
      <p:sp>
        <p:nvSpPr>
          <p:cNvPr id="16417" name="Line 33"/>
          <p:cNvSpPr>
            <a:spLocks noChangeShapeType="1"/>
          </p:cNvSpPr>
          <p:nvPr/>
        </p:nvSpPr>
        <p:spPr bwMode="auto">
          <a:xfrm>
            <a:off x="4191000" y="5638800"/>
            <a:ext cx="533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5913"/>
            <a:ext cx="2678113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5800" y="609600"/>
            <a:ext cx="2641600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838200"/>
            <a:ext cx="2678113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76200" y="3352800"/>
            <a:ext cx="284003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3854450"/>
            <a:ext cx="2713038" cy="2698750"/>
          </a:xfrm>
          <a:prstGeom prst="rect">
            <a:avLst/>
          </a:prstGeom>
          <a:noFill/>
          <a:ln w="9525">
            <a:noFill/>
            <a:prstDash val="lgDashDot"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00" y="4176713"/>
            <a:ext cx="2659063" cy="268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228600" y="25908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304800" y="2300288"/>
            <a:ext cx="1293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|t |&lt;1 GeV</a:t>
            </a:r>
            <a:r>
              <a:rPr lang="fr-FR" baseline="30000"/>
              <a:t>2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04800" y="228600"/>
            <a:ext cx="19812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762000" y="304800"/>
            <a:ext cx="1098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>
                <a:solidFill>
                  <a:srgbClr val="0000FF"/>
                </a:solidFill>
                <a:latin typeface="Comic Sans MS" pitchFamily="66" charset="0"/>
              </a:rPr>
              <a:t>x</a:t>
            </a:r>
            <a:r>
              <a:rPr lang="fr-FR" sz="2000" baseline="-25000">
                <a:solidFill>
                  <a:srgbClr val="0000FF"/>
                </a:solidFill>
                <a:latin typeface="Comic Sans MS" pitchFamily="66" charset="0"/>
              </a:rPr>
              <a:t>B</a:t>
            </a:r>
            <a:r>
              <a:rPr lang="fr-FR" sz="2000">
                <a:solidFill>
                  <a:srgbClr val="0000FF"/>
                </a:solidFill>
                <a:latin typeface="Comic Sans MS" pitchFamily="66" charset="0"/>
              </a:rPr>
              <a:t>=0.05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3657600" y="609600"/>
            <a:ext cx="19812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4114800" y="685800"/>
            <a:ext cx="901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>
                <a:solidFill>
                  <a:srgbClr val="0000FF"/>
                </a:solidFill>
                <a:latin typeface="Comic Sans MS" pitchFamily="66" charset="0"/>
              </a:rPr>
              <a:t>x</a:t>
            </a:r>
            <a:r>
              <a:rPr lang="fr-FR" sz="2000" baseline="-25000">
                <a:solidFill>
                  <a:srgbClr val="0000FF"/>
                </a:solidFill>
                <a:latin typeface="Comic Sans MS" pitchFamily="66" charset="0"/>
              </a:rPr>
              <a:t>B</a:t>
            </a:r>
            <a:r>
              <a:rPr lang="fr-FR" sz="2000">
                <a:solidFill>
                  <a:srgbClr val="0000FF"/>
                </a:solidFill>
                <a:latin typeface="Comic Sans MS" pitchFamily="66" charset="0"/>
              </a:rPr>
              <a:t>=0.1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705600" y="762000"/>
            <a:ext cx="19812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7162800" y="838200"/>
            <a:ext cx="942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>
                <a:solidFill>
                  <a:srgbClr val="0000FF"/>
                </a:solidFill>
                <a:latin typeface="Comic Sans MS" pitchFamily="66" charset="0"/>
              </a:rPr>
              <a:t>x</a:t>
            </a:r>
            <a:r>
              <a:rPr lang="fr-FR" sz="2000" baseline="-25000">
                <a:solidFill>
                  <a:srgbClr val="0000FF"/>
                </a:solidFill>
                <a:latin typeface="Comic Sans MS" pitchFamily="66" charset="0"/>
              </a:rPr>
              <a:t>B</a:t>
            </a:r>
            <a:r>
              <a:rPr lang="fr-FR" sz="2000">
                <a:solidFill>
                  <a:srgbClr val="0000FF"/>
                </a:solidFill>
                <a:latin typeface="Comic Sans MS" pitchFamily="66" charset="0"/>
              </a:rPr>
              <a:t>=0.2</a:t>
            </a: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381000" y="3276600"/>
            <a:ext cx="19812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3657600" y="3810000"/>
            <a:ext cx="19812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6705600" y="4114800"/>
            <a:ext cx="19812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1676400" y="1600200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>
                <a:solidFill>
                  <a:srgbClr val="0000FF"/>
                </a:solidFill>
                <a:latin typeface="Comic Sans MS" pitchFamily="66" charset="0"/>
              </a:rPr>
              <a:t>Q</a:t>
            </a:r>
            <a:r>
              <a:rPr lang="fr-FR" sz="2000" baseline="3000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fr-FR" sz="2000">
                <a:solidFill>
                  <a:srgbClr val="0000FF"/>
                </a:solidFill>
                <a:latin typeface="Comic Sans MS" pitchFamily="66" charset="0"/>
              </a:rPr>
              <a:t>=2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4876800" y="1905000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>
                <a:solidFill>
                  <a:srgbClr val="0000FF"/>
                </a:solidFill>
                <a:latin typeface="Comic Sans MS" pitchFamily="66" charset="0"/>
              </a:rPr>
              <a:t>Q</a:t>
            </a:r>
            <a:r>
              <a:rPr lang="fr-FR" sz="2000" baseline="3000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fr-FR" sz="2000">
                <a:solidFill>
                  <a:srgbClr val="0000FF"/>
                </a:solidFill>
                <a:latin typeface="Comic Sans MS" pitchFamily="66" charset="0"/>
              </a:rPr>
              <a:t>=2</a:t>
            </a: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8001000" y="2209800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>
                <a:solidFill>
                  <a:srgbClr val="0000FF"/>
                </a:solidFill>
                <a:latin typeface="Comic Sans MS" pitchFamily="66" charset="0"/>
              </a:rPr>
              <a:t>Q</a:t>
            </a:r>
            <a:r>
              <a:rPr lang="fr-FR" sz="2000" baseline="3000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fr-FR" sz="2000">
                <a:solidFill>
                  <a:srgbClr val="0000FF"/>
                </a:solidFill>
                <a:latin typeface="Comic Sans MS" pitchFamily="66" charset="0"/>
              </a:rPr>
              <a:t>=2</a:t>
            </a: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7696200" y="5486400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>
                <a:solidFill>
                  <a:srgbClr val="0000FF"/>
                </a:solidFill>
                <a:latin typeface="Comic Sans MS" pitchFamily="66" charset="0"/>
              </a:rPr>
              <a:t>Q</a:t>
            </a:r>
            <a:r>
              <a:rPr lang="fr-FR" sz="2000" baseline="3000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fr-FR" sz="2000">
                <a:solidFill>
                  <a:srgbClr val="0000FF"/>
                </a:solidFill>
                <a:latin typeface="Comic Sans MS" pitchFamily="66" charset="0"/>
              </a:rPr>
              <a:t>=4</a:t>
            </a: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4572000" y="5105400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>
                <a:solidFill>
                  <a:srgbClr val="0000FF"/>
                </a:solidFill>
                <a:latin typeface="Comic Sans MS" pitchFamily="66" charset="0"/>
              </a:rPr>
              <a:t>Q</a:t>
            </a:r>
            <a:r>
              <a:rPr lang="fr-FR" sz="2000" baseline="3000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fr-FR" sz="2000">
                <a:solidFill>
                  <a:srgbClr val="0000FF"/>
                </a:solidFill>
                <a:latin typeface="Comic Sans MS" pitchFamily="66" charset="0"/>
              </a:rPr>
              <a:t>=4</a:t>
            </a: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1219200" y="4648200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>
                <a:solidFill>
                  <a:srgbClr val="0000FF"/>
                </a:solidFill>
                <a:latin typeface="Comic Sans MS" pitchFamily="66" charset="0"/>
              </a:rPr>
              <a:t>Q</a:t>
            </a:r>
            <a:r>
              <a:rPr lang="fr-FR" sz="2000" baseline="3000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fr-FR" sz="2000">
                <a:solidFill>
                  <a:srgbClr val="0000FF"/>
                </a:solidFill>
                <a:latin typeface="Comic Sans MS" pitchFamily="66" charset="0"/>
              </a:rPr>
              <a:t>=4</a:t>
            </a: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3819525" y="3473450"/>
            <a:ext cx="3800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600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DVCS dominates</a:t>
            </a:r>
            <a:endParaRPr lang="fr-FR" sz="3600" b="1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228600" y="3443288"/>
            <a:ext cx="1658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 i="1">
                <a:solidFill>
                  <a:srgbClr val="00FF00"/>
                </a:solidFill>
                <a:latin typeface="Comic Sans MS" pitchFamily="66" charset="0"/>
              </a:rPr>
              <a:t>BH important</a:t>
            </a:r>
          </a:p>
        </p:txBody>
      </p:sp>
      <p:sp>
        <p:nvSpPr>
          <p:cNvPr id="14363" name="Line 27"/>
          <p:cNvSpPr>
            <a:spLocks noChangeShapeType="1"/>
          </p:cNvSpPr>
          <p:nvPr/>
        </p:nvSpPr>
        <p:spPr bwMode="auto">
          <a:xfrm>
            <a:off x="304800" y="56388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381000" y="5348288"/>
            <a:ext cx="1293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|t |&lt;1 GeV</a:t>
            </a:r>
            <a:r>
              <a:rPr lang="fr-FR" baseline="30000"/>
              <a:t>2</a:t>
            </a:r>
          </a:p>
        </p:txBody>
      </p:sp>
      <p:sp>
        <p:nvSpPr>
          <p:cNvPr id="14365" name="Line 29"/>
          <p:cNvSpPr>
            <a:spLocks noChangeShapeType="1"/>
          </p:cNvSpPr>
          <p:nvPr/>
        </p:nvSpPr>
        <p:spPr bwMode="auto">
          <a:xfrm>
            <a:off x="3429000" y="61722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3505200" y="5881688"/>
            <a:ext cx="1293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|t |&lt;1 GeV</a:t>
            </a:r>
            <a:r>
              <a:rPr lang="fr-FR" baseline="30000"/>
              <a:t>2</a:t>
            </a:r>
          </a:p>
        </p:txBody>
      </p:sp>
      <p:sp>
        <p:nvSpPr>
          <p:cNvPr id="14367" name="Line 31"/>
          <p:cNvSpPr>
            <a:spLocks noChangeShapeType="1"/>
          </p:cNvSpPr>
          <p:nvPr/>
        </p:nvSpPr>
        <p:spPr bwMode="auto">
          <a:xfrm>
            <a:off x="6553200" y="64770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6629400" y="6186488"/>
            <a:ext cx="1293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|t |&lt;1 GeV</a:t>
            </a:r>
            <a:r>
              <a:rPr lang="fr-FR" baseline="30000"/>
              <a:t>2</a:t>
            </a:r>
          </a:p>
        </p:txBody>
      </p:sp>
      <p:sp>
        <p:nvSpPr>
          <p:cNvPr id="14369" name="Line 33"/>
          <p:cNvSpPr>
            <a:spLocks noChangeShapeType="1"/>
          </p:cNvSpPr>
          <p:nvPr/>
        </p:nvSpPr>
        <p:spPr bwMode="auto">
          <a:xfrm>
            <a:off x="6629400" y="310991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6705600" y="2819400"/>
            <a:ext cx="1293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|t |&lt;1 GeV</a:t>
            </a:r>
            <a:r>
              <a:rPr lang="fr-FR" baseline="30000"/>
              <a:t>2</a:t>
            </a:r>
          </a:p>
        </p:txBody>
      </p:sp>
      <p:sp>
        <p:nvSpPr>
          <p:cNvPr id="14371" name="Line 35"/>
          <p:cNvSpPr>
            <a:spLocks noChangeShapeType="1"/>
          </p:cNvSpPr>
          <p:nvPr/>
        </p:nvSpPr>
        <p:spPr bwMode="auto">
          <a:xfrm>
            <a:off x="3505200" y="295751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3581400" y="2667000"/>
            <a:ext cx="1293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|t |&lt;1 GeV</a:t>
            </a:r>
            <a:r>
              <a:rPr lang="fr-FR" baseline="30000"/>
              <a:t>2</a:t>
            </a:r>
          </a:p>
        </p:txBody>
      </p:sp>
      <p:sp>
        <p:nvSpPr>
          <p:cNvPr id="14373" name="Line 37"/>
          <p:cNvSpPr>
            <a:spLocks noChangeShapeType="1"/>
          </p:cNvSpPr>
          <p:nvPr/>
        </p:nvSpPr>
        <p:spPr bwMode="auto">
          <a:xfrm>
            <a:off x="2743200" y="1524000"/>
            <a:ext cx="3810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514600" y="762000"/>
            <a:ext cx="1158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00FF00"/>
                </a:solidFill>
                <a:latin typeface="Comic Sans MS" pitchFamily="66" charset="0"/>
              </a:rPr>
              <a:t>DVCS /2</a:t>
            </a:r>
          </a:p>
          <a:p>
            <a:r>
              <a:rPr lang="fr-FR" b="1">
                <a:solidFill>
                  <a:srgbClr val="00FF00"/>
                </a:solidFill>
                <a:latin typeface="Comic Sans MS" pitchFamily="66" charset="0"/>
              </a:rPr>
              <a:t>BH/10</a:t>
            </a:r>
          </a:p>
        </p:txBody>
      </p:sp>
      <p:sp>
        <p:nvSpPr>
          <p:cNvPr id="14375" name="Line 39"/>
          <p:cNvSpPr>
            <a:spLocks noChangeShapeType="1"/>
          </p:cNvSpPr>
          <p:nvPr/>
        </p:nvSpPr>
        <p:spPr bwMode="auto">
          <a:xfrm>
            <a:off x="5943600" y="1676400"/>
            <a:ext cx="3810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5715000" y="882650"/>
            <a:ext cx="1158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00FF00"/>
                </a:solidFill>
                <a:latin typeface="Comic Sans MS" pitchFamily="66" charset="0"/>
              </a:rPr>
              <a:t>DVCS /2</a:t>
            </a:r>
          </a:p>
          <a:p>
            <a:r>
              <a:rPr lang="fr-FR" b="1">
                <a:solidFill>
                  <a:srgbClr val="00FF00"/>
                </a:solidFill>
                <a:latin typeface="Comic Sans MS" pitchFamily="66" charset="0"/>
              </a:rPr>
              <a:t>BH/10</a:t>
            </a:r>
          </a:p>
        </p:txBody>
      </p:sp>
      <p:sp>
        <p:nvSpPr>
          <p:cNvPr id="14377" name="Text Box 41"/>
          <p:cNvSpPr txBox="1">
            <a:spLocks noChangeArrowheads="1"/>
          </p:cNvSpPr>
          <p:nvPr/>
        </p:nvSpPr>
        <p:spPr bwMode="auto">
          <a:xfrm>
            <a:off x="2092325" y="90488"/>
            <a:ext cx="6746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Comparison BH and DVCS at 160 GeV</a:t>
            </a:r>
            <a:endParaRPr lang="fr-FR" sz="28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78" name="Line 42"/>
          <p:cNvSpPr>
            <a:spLocks noChangeShapeType="1"/>
          </p:cNvSpPr>
          <p:nvPr/>
        </p:nvSpPr>
        <p:spPr bwMode="auto">
          <a:xfrm>
            <a:off x="2438400" y="3048000"/>
            <a:ext cx="838200" cy="1143000"/>
          </a:xfrm>
          <a:prstGeom prst="line">
            <a:avLst/>
          </a:prstGeom>
          <a:noFill/>
          <a:ln w="38100">
            <a:solidFill>
              <a:srgbClr val="00FF00"/>
            </a:solidFill>
            <a:prstDash val="lgDash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79" name="Rectangle 43"/>
          <p:cNvSpPr>
            <a:spLocks noChangeArrowheads="1"/>
          </p:cNvSpPr>
          <p:nvPr/>
        </p:nvSpPr>
        <p:spPr bwMode="auto">
          <a:xfrm>
            <a:off x="228600" y="762000"/>
            <a:ext cx="914400" cy="1905000"/>
          </a:xfrm>
          <a:prstGeom prst="rect">
            <a:avLst/>
          </a:prstGeom>
          <a:solidFill>
            <a:srgbClr val="BBE0E3">
              <a:alpha val="3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80" name="Rectangle 44"/>
          <p:cNvSpPr>
            <a:spLocks noChangeArrowheads="1"/>
          </p:cNvSpPr>
          <p:nvPr/>
        </p:nvSpPr>
        <p:spPr bwMode="auto">
          <a:xfrm>
            <a:off x="1600200" y="762000"/>
            <a:ext cx="914400" cy="1905000"/>
          </a:xfrm>
          <a:prstGeom prst="rect">
            <a:avLst/>
          </a:prstGeom>
          <a:solidFill>
            <a:srgbClr val="BBE0E3">
              <a:alpha val="3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81" name="Rectangle 45"/>
          <p:cNvSpPr>
            <a:spLocks noChangeArrowheads="1"/>
          </p:cNvSpPr>
          <p:nvPr/>
        </p:nvSpPr>
        <p:spPr bwMode="auto">
          <a:xfrm>
            <a:off x="3505200" y="1143000"/>
            <a:ext cx="838200" cy="1905000"/>
          </a:xfrm>
          <a:prstGeom prst="rect">
            <a:avLst/>
          </a:prstGeom>
          <a:solidFill>
            <a:srgbClr val="BBE0E3">
              <a:alpha val="3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82" name="Rectangle 46"/>
          <p:cNvSpPr>
            <a:spLocks noChangeArrowheads="1"/>
          </p:cNvSpPr>
          <p:nvPr/>
        </p:nvSpPr>
        <p:spPr bwMode="auto">
          <a:xfrm>
            <a:off x="4876800" y="1143000"/>
            <a:ext cx="838200" cy="1905000"/>
          </a:xfrm>
          <a:prstGeom prst="rect">
            <a:avLst/>
          </a:prstGeom>
          <a:solidFill>
            <a:srgbClr val="BBE0E3">
              <a:alpha val="3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83" name="Rectangle 47"/>
          <p:cNvSpPr>
            <a:spLocks noChangeArrowheads="1"/>
          </p:cNvSpPr>
          <p:nvPr/>
        </p:nvSpPr>
        <p:spPr bwMode="auto">
          <a:xfrm>
            <a:off x="8001000" y="1295400"/>
            <a:ext cx="838200" cy="1905000"/>
          </a:xfrm>
          <a:prstGeom prst="rect">
            <a:avLst/>
          </a:prstGeom>
          <a:solidFill>
            <a:srgbClr val="BBE0E3">
              <a:alpha val="3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29400" y="1295400"/>
            <a:ext cx="838200" cy="1905000"/>
          </a:xfrm>
          <a:prstGeom prst="rect">
            <a:avLst/>
          </a:prstGeom>
          <a:solidFill>
            <a:srgbClr val="BBE0E3">
              <a:alpha val="3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8001000" y="4648200"/>
            <a:ext cx="838200" cy="1905000"/>
          </a:xfrm>
          <a:prstGeom prst="rect">
            <a:avLst/>
          </a:prstGeom>
          <a:solidFill>
            <a:srgbClr val="BBE0E3">
              <a:alpha val="3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553200" y="4648200"/>
            <a:ext cx="838200" cy="1905000"/>
          </a:xfrm>
          <a:prstGeom prst="rect">
            <a:avLst/>
          </a:prstGeom>
          <a:solidFill>
            <a:srgbClr val="BBE0E3">
              <a:alpha val="3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4953000" y="4343400"/>
            <a:ext cx="838200" cy="1905000"/>
          </a:xfrm>
          <a:prstGeom prst="rect">
            <a:avLst/>
          </a:prstGeom>
          <a:solidFill>
            <a:srgbClr val="BBE0E3">
              <a:alpha val="3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3429000" y="4343400"/>
            <a:ext cx="838200" cy="1905000"/>
          </a:xfrm>
          <a:prstGeom prst="rect">
            <a:avLst/>
          </a:prstGeom>
          <a:solidFill>
            <a:srgbClr val="BBE0E3">
              <a:alpha val="3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89" name="Rectangle 53"/>
          <p:cNvSpPr>
            <a:spLocks noChangeArrowheads="1"/>
          </p:cNvSpPr>
          <p:nvPr/>
        </p:nvSpPr>
        <p:spPr bwMode="auto">
          <a:xfrm>
            <a:off x="1676400" y="3810000"/>
            <a:ext cx="838200" cy="1905000"/>
          </a:xfrm>
          <a:prstGeom prst="rect">
            <a:avLst/>
          </a:prstGeom>
          <a:solidFill>
            <a:srgbClr val="BBE0E3">
              <a:alpha val="3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90" name="Rectangle 54"/>
          <p:cNvSpPr>
            <a:spLocks noChangeArrowheads="1"/>
          </p:cNvSpPr>
          <p:nvPr/>
        </p:nvSpPr>
        <p:spPr bwMode="auto">
          <a:xfrm>
            <a:off x="228600" y="3810000"/>
            <a:ext cx="838200" cy="1905000"/>
          </a:xfrm>
          <a:prstGeom prst="rect">
            <a:avLst/>
          </a:prstGeom>
          <a:solidFill>
            <a:srgbClr val="BBE0E3">
              <a:alpha val="3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85800" y="1981200"/>
            <a:ext cx="7543800" cy="10668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09600" y="1965325"/>
            <a:ext cx="807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400" b="1">
                <a:solidFill>
                  <a:srgbClr val="6600CC"/>
                </a:solidFill>
                <a:latin typeface="Comic Sans MS" pitchFamily="66" charset="0"/>
              </a:rPr>
              <a:t>d</a:t>
            </a:r>
            <a:r>
              <a:rPr lang="el-GR" sz="2400" b="1">
                <a:solidFill>
                  <a:srgbClr val="6600CC"/>
                </a:solidFill>
                <a:latin typeface="Comic Sans MS" pitchFamily="66" charset="0"/>
              </a:rPr>
              <a:t>σ</a:t>
            </a:r>
            <a:r>
              <a:rPr lang="fr-FR" sz="2400" b="1" i="1" baseline="-16000">
                <a:solidFill>
                  <a:srgbClr val="6600CC"/>
                </a:solidFill>
                <a:latin typeface="Comic Sans MS" pitchFamily="66" charset="0"/>
              </a:rPr>
              <a:t>(</a:t>
            </a:r>
            <a:r>
              <a:rPr lang="el-GR" sz="2400" b="1" i="1" baseline="-16000">
                <a:solidFill>
                  <a:srgbClr val="6600CC"/>
                </a:solidFill>
                <a:latin typeface="Comic Sans MS" pitchFamily="66" charset="0"/>
              </a:rPr>
              <a:t>μ</a:t>
            </a:r>
            <a:r>
              <a:rPr lang="fr-FR" sz="2400" b="1" i="1" baseline="-16000">
                <a:solidFill>
                  <a:srgbClr val="6600CC"/>
                </a:solidFill>
                <a:latin typeface="Comic Sans MS" pitchFamily="66" charset="0"/>
              </a:rPr>
              <a:t>p</a:t>
            </a:r>
            <a:r>
              <a:rPr lang="el-GR" sz="2400" b="1" i="1" baseline="-16000">
                <a:solidFill>
                  <a:srgbClr val="6600CC"/>
                </a:solidFill>
                <a:latin typeface="Comic Sans MS" pitchFamily="66" charset="0"/>
                <a:sym typeface="Symbol" pitchFamily="18" charset="2"/>
              </a:rPr>
              <a:t>μ</a:t>
            </a:r>
            <a:r>
              <a:rPr lang="fr-FR" sz="2400" b="1" i="1" baseline="-16000">
                <a:solidFill>
                  <a:srgbClr val="6600CC"/>
                </a:solidFill>
                <a:latin typeface="Comic Sans MS" pitchFamily="66" charset="0"/>
                <a:sym typeface="Symbol" pitchFamily="18" charset="2"/>
              </a:rPr>
              <a:t>p</a:t>
            </a:r>
            <a:r>
              <a:rPr lang="el-GR" sz="2400" b="1" i="1" baseline="-16000">
                <a:solidFill>
                  <a:srgbClr val="6600CC"/>
                </a:solidFill>
                <a:latin typeface="Comic Sans MS" pitchFamily="66" charset="0"/>
                <a:sym typeface="Symbol" pitchFamily="18" charset="2"/>
              </a:rPr>
              <a:t></a:t>
            </a:r>
            <a:r>
              <a:rPr lang="fr-FR" sz="2400" b="1" i="1" baseline="-16000">
                <a:solidFill>
                  <a:srgbClr val="6600CC"/>
                </a:solidFill>
                <a:latin typeface="Comic Sans MS" pitchFamily="66" charset="0"/>
                <a:sym typeface="Symbol" pitchFamily="18" charset="2"/>
              </a:rPr>
              <a:t>)</a:t>
            </a:r>
            <a:r>
              <a:rPr lang="fr-FR" sz="2400" b="1">
                <a:solidFill>
                  <a:srgbClr val="6600CC"/>
                </a:solidFill>
                <a:latin typeface="Comic Sans MS" pitchFamily="66" charset="0"/>
              </a:rPr>
              <a:t> = d</a:t>
            </a:r>
            <a:r>
              <a:rPr lang="el-GR" sz="2400" b="1">
                <a:solidFill>
                  <a:srgbClr val="6600CC"/>
                </a:solidFill>
                <a:latin typeface="Comic Sans MS" pitchFamily="66" charset="0"/>
              </a:rPr>
              <a:t>σ</a:t>
            </a:r>
            <a:r>
              <a:rPr lang="fr-FR" sz="2400" b="1" baseline="30000">
                <a:solidFill>
                  <a:srgbClr val="6600CC"/>
                </a:solidFill>
                <a:latin typeface="Comic Sans MS" pitchFamily="66" charset="0"/>
              </a:rPr>
              <a:t>BH </a:t>
            </a:r>
            <a:r>
              <a:rPr lang="fr-FR" sz="2400" b="1" i="1" baseline="30000">
                <a:solidFill>
                  <a:srgbClr val="6600CC"/>
                </a:solidFill>
                <a:latin typeface="Comic Sans MS" pitchFamily="66" charset="0"/>
              </a:rPr>
              <a:t>  </a:t>
            </a:r>
            <a:r>
              <a:rPr lang="fr-FR" sz="2400" b="1">
                <a:solidFill>
                  <a:srgbClr val="6600CC"/>
                </a:solidFill>
                <a:latin typeface="Comic Sans MS" pitchFamily="66" charset="0"/>
              </a:rPr>
              <a:t>+ d</a:t>
            </a:r>
            <a:r>
              <a:rPr lang="el-GR" sz="2400" b="1">
                <a:solidFill>
                  <a:srgbClr val="6600CC"/>
                </a:solidFill>
                <a:latin typeface="Comic Sans MS" pitchFamily="66" charset="0"/>
              </a:rPr>
              <a:t>σ</a:t>
            </a:r>
            <a:r>
              <a:rPr lang="fr-FR" sz="2400" b="1" baseline="30000">
                <a:solidFill>
                  <a:srgbClr val="6600CC"/>
                </a:solidFill>
                <a:latin typeface="Comic Sans MS" pitchFamily="66" charset="0"/>
              </a:rPr>
              <a:t>DVCS</a:t>
            </a:r>
            <a:r>
              <a:rPr lang="fr-FR" sz="2400" b="1" i="1" baseline="-18000">
                <a:solidFill>
                  <a:srgbClr val="6600CC"/>
                </a:solidFill>
                <a:latin typeface="Comic Sans MS" pitchFamily="66" charset="0"/>
              </a:rPr>
              <a:t>unpol </a:t>
            </a:r>
            <a:r>
              <a:rPr lang="fr-FR" sz="2400" b="1" i="1" baseline="30000">
                <a:solidFill>
                  <a:srgbClr val="6600CC"/>
                </a:solidFill>
                <a:latin typeface="Comic Sans MS" pitchFamily="66" charset="0"/>
              </a:rPr>
              <a:t>   </a:t>
            </a:r>
            <a:r>
              <a:rPr lang="fr-FR" sz="2400" b="1">
                <a:solidFill>
                  <a:srgbClr val="6600CC"/>
                </a:solidFill>
                <a:latin typeface="Comic Sans MS" pitchFamily="66" charset="0"/>
              </a:rPr>
              <a:t>+ </a:t>
            </a:r>
            <a:r>
              <a:rPr lang="fr-FR" sz="2400" b="1">
                <a:solidFill>
                  <a:srgbClr val="FF0000"/>
                </a:solidFill>
                <a:latin typeface="Comic Sans MS" pitchFamily="66" charset="0"/>
              </a:rPr>
              <a:t>P</a:t>
            </a:r>
            <a:r>
              <a:rPr lang="el-GR" sz="2400" b="1" baseline="-25000">
                <a:solidFill>
                  <a:srgbClr val="FF0000"/>
                </a:solidFill>
                <a:latin typeface="Comic Sans MS" pitchFamily="66" charset="0"/>
              </a:rPr>
              <a:t>μ</a:t>
            </a:r>
            <a:r>
              <a:rPr lang="fr-FR" sz="2400" b="1" baseline="-25000">
                <a:solidFill>
                  <a:srgbClr val="6600CC"/>
                </a:solidFill>
                <a:latin typeface="Comic Sans MS" pitchFamily="66" charset="0"/>
              </a:rPr>
              <a:t> </a:t>
            </a:r>
            <a:r>
              <a:rPr lang="fr-FR" sz="2400" b="1">
                <a:solidFill>
                  <a:srgbClr val="6600CC"/>
                </a:solidFill>
                <a:latin typeface="Comic Sans MS" pitchFamily="66" charset="0"/>
              </a:rPr>
              <a:t>d</a:t>
            </a:r>
            <a:r>
              <a:rPr lang="el-GR" sz="2400" b="1">
                <a:solidFill>
                  <a:srgbClr val="6600CC"/>
                </a:solidFill>
                <a:latin typeface="Comic Sans MS" pitchFamily="66" charset="0"/>
              </a:rPr>
              <a:t>σ</a:t>
            </a:r>
            <a:r>
              <a:rPr lang="fr-FR" sz="2400" b="1" baseline="30000">
                <a:solidFill>
                  <a:srgbClr val="6600CC"/>
                </a:solidFill>
                <a:latin typeface="Comic Sans MS" pitchFamily="66" charset="0"/>
              </a:rPr>
              <a:t>DVCS</a:t>
            </a:r>
            <a:r>
              <a:rPr lang="fr-FR" sz="2400" b="1" i="1" baseline="-18000">
                <a:solidFill>
                  <a:srgbClr val="6600CC"/>
                </a:solidFill>
                <a:latin typeface="Comic Sans MS" pitchFamily="66" charset="0"/>
              </a:rPr>
              <a:t>pol </a:t>
            </a:r>
            <a:r>
              <a:rPr lang="fr-FR" sz="2400" b="1" i="1" baseline="30000">
                <a:solidFill>
                  <a:srgbClr val="6600CC"/>
                </a:solidFill>
                <a:latin typeface="Comic Sans MS" pitchFamily="66" charset="0"/>
              </a:rPr>
              <a:t> </a:t>
            </a:r>
          </a:p>
          <a:p>
            <a:endParaRPr lang="fr-FR" sz="2400" b="1" i="1" baseline="30000">
              <a:solidFill>
                <a:srgbClr val="6600CC"/>
              </a:solidFill>
              <a:latin typeface="Comic Sans MS" pitchFamily="66" charset="0"/>
            </a:endParaRPr>
          </a:p>
          <a:p>
            <a:r>
              <a:rPr lang="fr-FR" sz="2400" b="1">
                <a:solidFill>
                  <a:srgbClr val="6600CC"/>
                </a:solidFill>
                <a:latin typeface="Comic Sans MS" pitchFamily="66" charset="0"/>
              </a:rPr>
              <a:t>           + </a:t>
            </a:r>
            <a:r>
              <a:rPr lang="fr-FR" sz="2400" b="1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l-GR" sz="2400" b="1" baseline="-25000">
                <a:solidFill>
                  <a:srgbClr val="FF0000"/>
                </a:solidFill>
                <a:latin typeface="Comic Sans MS" pitchFamily="66" charset="0"/>
              </a:rPr>
              <a:t>μ</a:t>
            </a:r>
            <a:r>
              <a:rPr lang="fr-FR" sz="2400" b="1">
                <a:solidFill>
                  <a:srgbClr val="6600CC"/>
                </a:solidFill>
                <a:latin typeface="Comic Sans MS" pitchFamily="66" charset="0"/>
              </a:rPr>
              <a:t> a</a:t>
            </a:r>
            <a:r>
              <a:rPr lang="fr-FR" sz="2400" b="1" baseline="30000">
                <a:solidFill>
                  <a:srgbClr val="6600CC"/>
                </a:solidFill>
                <a:latin typeface="Comic Sans MS" pitchFamily="66" charset="0"/>
              </a:rPr>
              <a:t>BH</a:t>
            </a:r>
            <a:r>
              <a:rPr lang="fr-FR" sz="2400" b="1">
                <a:solidFill>
                  <a:srgbClr val="6600CC"/>
                </a:solidFill>
                <a:latin typeface="Comic Sans MS" pitchFamily="66" charset="0"/>
              </a:rPr>
              <a:t> </a:t>
            </a:r>
            <a:r>
              <a:rPr lang="fr-FR" sz="2400" b="1" i="1">
                <a:solidFill>
                  <a:srgbClr val="6600CC"/>
                </a:solidFill>
                <a:latin typeface="Monotype Corsiva" pitchFamily="66" charset="0"/>
              </a:rPr>
              <a:t>Re</a:t>
            </a:r>
            <a:r>
              <a:rPr lang="fr-FR" sz="2400" b="1">
                <a:solidFill>
                  <a:srgbClr val="6600CC"/>
                </a:solidFill>
                <a:latin typeface="Comic Sans MS" pitchFamily="66" charset="0"/>
              </a:rPr>
              <a:t> A</a:t>
            </a:r>
            <a:r>
              <a:rPr lang="fr-FR" sz="2400" b="1" baseline="30000">
                <a:solidFill>
                  <a:srgbClr val="6600CC"/>
                </a:solidFill>
                <a:latin typeface="Comic Sans MS" pitchFamily="66" charset="0"/>
              </a:rPr>
              <a:t>DVCS  </a:t>
            </a:r>
            <a:r>
              <a:rPr lang="fr-FR" sz="2400" b="1">
                <a:solidFill>
                  <a:srgbClr val="6600CC"/>
                </a:solidFill>
                <a:latin typeface="Comic Sans MS" pitchFamily="66" charset="0"/>
              </a:rPr>
              <a:t>    + </a:t>
            </a:r>
            <a:r>
              <a:rPr lang="fr-FR" sz="2400" b="1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l-GR" sz="2400" b="1" baseline="-25000">
                <a:solidFill>
                  <a:srgbClr val="FF0000"/>
                </a:solidFill>
                <a:latin typeface="Comic Sans MS" pitchFamily="66" charset="0"/>
              </a:rPr>
              <a:t>μ</a:t>
            </a:r>
            <a:r>
              <a:rPr lang="fr-FR" sz="2400" b="1">
                <a:solidFill>
                  <a:srgbClr val="FF0000"/>
                </a:solidFill>
                <a:latin typeface="Comic Sans MS" pitchFamily="66" charset="0"/>
              </a:rPr>
              <a:t> P</a:t>
            </a:r>
            <a:r>
              <a:rPr lang="el-GR" sz="2400" b="1" baseline="-25000">
                <a:solidFill>
                  <a:srgbClr val="FF0000"/>
                </a:solidFill>
                <a:latin typeface="Comic Sans MS" pitchFamily="66" charset="0"/>
              </a:rPr>
              <a:t>μ</a:t>
            </a:r>
            <a:r>
              <a:rPr lang="fr-FR" sz="2400" b="1" baseline="-25000">
                <a:solidFill>
                  <a:srgbClr val="6600CC"/>
                </a:solidFill>
                <a:latin typeface="Comic Sans MS" pitchFamily="66" charset="0"/>
              </a:rPr>
              <a:t> </a:t>
            </a:r>
            <a:r>
              <a:rPr lang="fr-FR" sz="2400" b="1">
                <a:solidFill>
                  <a:srgbClr val="6600CC"/>
                </a:solidFill>
                <a:latin typeface="Comic Sans MS" pitchFamily="66" charset="0"/>
              </a:rPr>
              <a:t>a</a:t>
            </a:r>
            <a:r>
              <a:rPr lang="fr-FR" sz="2400" b="1" baseline="30000">
                <a:solidFill>
                  <a:srgbClr val="6600CC"/>
                </a:solidFill>
                <a:latin typeface="Comic Sans MS" pitchFamily="66" charset="0"/>
              </a:rPr>
              <a:t>BH</a:t>
            </a:r>
            <a:r>
              <a:rPr lang="fr-FR" sz="2400" b="1">
                <a:solidFill>
                  <a:srgbClr val="6600CC"/>
                </a:solidFill>
                <a:latin typeface="Comic Sans MS" pitchFamily="66" charset="0"/>
              </a:rPr>
              <a:t> </a:t>
            </a:r>
            <a:r>
              <a:rPr lang="fr-FR" sz="2400" b="1" i="1">
                <a:solidFill>
                  <a:srgbClr val="6600CC"/>
                </a:solidFill>
                <a:latin typeface="Monotype Corsiva" pitchFamily="66" charset="0"/>
              </a:rPr>
              <a:t>Im </a:t>
            </a:r>
            <a:r>
              <a:rPr lang="fr-FR" sz="2400" b="1">
                <a:solidFill>
                  <a:srgbClr val="6600CC"/>
                </a:solidFill>
                <a:latin typeface="Comic Sans MS" pitchFamily="66" charset="0"/>
              </a:rPr>
              <a:t>A</a:t>
            </a:r>
            <a:r>
              <a:rPr lang="fr-FR" sz="2400" b="1" baseline="30000">
                <a:solidFill>
                  <a:srgbClr val="6600CC"/>
                </a:solidFill>
                <a:latin typeface="Comic Sans MS" pitchFamily="66" charset="0"/>
              </a:rPr>
              <a:t>DVCS</a:t>
            </a:r>
          </a:p>
          <a:p>
            <a:endParaRPr lang="fr-FR" sz="2400" b="1" baseline="30000">
              <a:solidFill>
                <a:srgbClr val="6600CC"/>
              </a:solidFill>
              <a:latin typeface="Comic Sans MS" pitchFamily="66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534025" y="6400800"/>
            <a:ext cx="1219200" cy="381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7134225" y="6400800"/>
            <a:ext cx="1981200" cy="3810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457825" y="6400800"/>
            <a:ext cx="1343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Twist-3 M</a:t>
            </a:r>
            <a:r>
              <a:rPr lang="fr-FR" baseline="30000"/>
              <a:t>01</a:t>
            </a:r>
            <a:endParaRPr lang="fr-FR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3248025" y="6400800"/>
            <a:ext cx="1219200" cy="3810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-76200" y="152400"/>
            <a:ext cx="922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100" b="1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fr-FR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DVCS + BH with </a:t>
            </a:r>
            <a:r>
              <a:rPr lang="fr-FR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+</a:t>
            </a:r>
            <a:r>
              <a:rPr lang="fr-FR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fr-FR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and</a:t>
            </a:r>
            <a:r>
              <a:rPr lang="fr-FR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- </a:t>
            </a:r>
            <a:r>
              <a:rPr lang="fr-FR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beam</a:t>
            </a:r>
            <a:r>
              <a:rPr lang="fr-FR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</a:t>
            </a:r>
            <a:r>
              <a:rPr lang="fr-FR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and unpolarized target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200400" y="6400800"/>
            <a:ext cx="1343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Twist-2 M</a:t>
            </a:r>
            <a:r>
              <a:rPr lang="fr-FR" baseline="30000"/>
              <a:t>11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7175500" y="6400800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Twist-2 gluon M</a:t>
            </a:r>
            <a:r>
              <a:rPr lang="fr-FR" baseline="30000"/>
              <a:t>-11</a:t>
            </a:r>
            <a:endParaRPr lang="fr-FR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4778375" y="6400800"/>
            <a:ext cx="45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&gt;&gt;</a:t>
            </a:r>
          </a:p>
        </p:txBody>
      </p:sp>
      <p:grpSp>
        <p:nvGrpSpPr>
          <p:cNvPr id="8204" name="Group 12"/>
          <p:cNvGrpSpPr>
            <a:grpSpLocks/>
          </p:cNvGrpSpPr>
          <p:nvPr/>
        </p:nvGrpSpPr>
        <p:grpSpPr bwMode="auto">
          <a:xfrm>
            <a:off x="5562600" y="685800"/>
            <a:ext cx="2533650" cy="1252538"/>
            <a:chOff x="158" y="1797"/>
            <a:chExt cx="1912" cy="858"/>
          </a:xfrm>
        </p:grpSpPr>
        <p:sp>
          <p:nvSpPr>
            <p:cNvPr id="8205" name="AutoShape 13"/>
            <p:cNvSpPr>
              <a:spLocks noChangeArrowheads="1"/>
            </p:cNvSpPr>
            <p:nvPr/>
          </p:nvSpPr>
          <p:spPr bwMode="auto">
            <a:xfrm>
              <a:off x="158" y="1979"/>
              <a:ext cx="1333" cy="366"/>
            </a:xfrm>
            <a:prstGeom prst="parallelogram">
              <a:avLst>
                <a:gd name="adj" fmla="val 91052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>
                <a:solidFill>
                  <a:schemeClr val="accent2"/>
                </a:solidFill>
              </a:endParaRPr>
            </a:p>
          </p:txBody>
        </p:sp>
        <p:sp>
          <p:nvSpPr>
            <p:cNvPr id="8206" name="AutoShape 14"/>
            <p:cNvSpPr>
              <a:spLocks noChangeArrowheads="1"/>
            </p:cNvSpPr>
            <p:nvPr/>
          </p:nvSpPr>
          <p:spPr bwMode="auto">
            <a:xfrm>
              <a:off x="1229" y="1797"/>
              <a:ext cx="743" cy="756"/>
            </a:xfrm>
            <a:prstGeom prst="parallelogram">
              <a:avLst>
                <a:gd name="adj" fmla="val 25000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7" name="Line 15"/>
            <p:cNvSpPr>
              <a:spLocks noChangeShapeType="1"/>
            </p:cNvSpPr>
            <p:nvPr/>
          </p:nvSpPr>
          <p:spPr bwMode="auto">
            <a:xfrm flipV="1">
              <a:off x="201" y="2187"/>
              <a:ext cx="547" cy="146"/>
            </a:xfrm>
            <a:prstGeom prst="line">
              <a:avLst/>
            </a:prstGeom>
            <a:noFill/>
            <a:ln w="25400">
              <a:solidFill>
                <a:srgbClr val="6600CC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Line 16"/>
            <p:cNvSpPr>
              <a:spLocks noChangeShapeType="1"/>
            </p:cNvSpPr>
            <p:nvPr/>
          </p:nvSpPr>
          <p:spPr bwMode="auto">
            <a:xfrm>
              <a:off x="748" y="2187"/>
              <a:ext cx="677" cy="0"/>
            </a:xfrm>
            <a:prstGeom prst="line">
              <a:avLst/>
            </a:prstGeom>
            <a:noFill/>
            <a:ln w="25400">
              <a:solidFill>
                <a:srgbClr val="6600CC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Line 17"/>
            <p:cNvSpPr>
              <a:spLocks noChangeShapeType="1"/>
            </p:cNvSpPr>
            <p:nvPr/>
          </p:nvSpPr>
          <p:spPr bwMode="auto">
            <a:xfrm>
              <a:off x="1425" y="2187"/>
              <a:ext cx="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Line 18"/>
            <p:cNvSpPr>
              <a:spLocks noChangeShapeType="1"/>
            </p:cNvSpPr>
            <p:nvPr/>
          </p:nvSpPr>
          <p:spPr bwMode="auto">
            <a:xfrm flipV="1">
              <a:off x="1425" y="2065"/>
              <a:ext cx="372" cy="122"/>
            </a:xfrm>
            <a:prstGeom prst="line">
              <a:avLst/>
            </a:prstGeom>
            <a:noFill/>
            <a:ln w="25400">
              <a:solidFill>
                <a:srgbClr val="6600CC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Line 19"/>
            <p:cNvSpPr>
              <a:spLocks noChangeShapeType="1"/>
            </p:cNvSpPr>
            <p:nvPr/>
          </p:nvSpPr>
          <p:spPr bwMode="auto">
            <a:xfrm>
              <a:off x="1425" y="2187"/>
              <a:ext cx="110" cy="219"/>
            </a:xfrm>
            <a:prstGeom prst="line">
              <a:avLst/>
            </a:prstGeom>
            <a:noFill/>
            <a:ln w="25400">
              <a:solidFill>
                <a:srgbClr val="6600CC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Line 20"/>
            <p:cNvSpPr>
              <a:spLocks noChangeShapeType="1"/>
            </p:cNvSpPr>
            <p:nvPr/>
          </p:nvSpPr>
          <p:spPr bwMode="auto">
            <a:xfrm flipV="1">
              <a:off x="748" y="2016"/>
              <a:ext cx="109" cy="171"/>
            </a:xfrm>
            <a:prstGeom prst="line">
              <a:avLst/>
            </a:prstGeom>
            <a:noFill/>
            <a:ln w="25400">
              <a:solidFill>
                <a:srgbClr val="6600CC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Arc 21"/>
            <p:cNvSpPr>
              <a:spLocks/>
            </p:cNvSpPr>
            <p:nvPr/>
          </p:nvSpPr>
          <p:spPr bwMode="auto">
            <a:xfrm rot="12971203">
              <a:off x="1163" y="2138"/>
              <a:ext cx="185" cy="412"/>
            </a:xfrm>
            <a:custGeom>
              <a:avLst/>
              <a:gdLst>
                <a:gd name="G0" fmla="+- 0 0 0"/>
                <a:gd name="G1" fmla="+- 21433 0 0"/>
                <a:gd name="G2" fmla="+- 21600 0 0"/>
                <a:gd name="T0" fmla="*/ 2678 w 14024"/>
                <a:gd name="T1" fmla="*/ 0 h 21433"/>
                <a:gd name="T2" fmla="*/ 14024 w 14024"/>
                <a:gd name="T3" fmla="*/ 5004 h 21433"/>
                <a:gd name="T4" fmla="*/ 0 w 14024"/>
                <a:gd name="T5" fmla="*/ 21433 h 2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024" h="21433" fill="none" extrusionOk="0">
                  <a:moveTo>
                    <a:pt x="2678" y="-1"/>
                  </a:moveTo>
                  <a:cubicBezTo>
                    <a:pt x="6867" y="523"/>
                    <a:pt x="10812" y="2263"/>
                    <a:pt x="14023" y="5004"/>
                  </a:cubicBezTo>
                </a:path>
                <a:path w="14024" h="21433" stroke="0" extrusionOk="0">
                  <a:moveTo>
                    <a:pt x="2678" y="-1"/>
                  </a:moveTo>
                  <a:cubicBezTo>
                    <a:pt x="6867" y="523"/>
                    <a:pt x="10812" y="2263"/>
                    <a:pt x="14023" y="5004"/>
                  </a:cubicBezTo>
                  <a:lnTo>
                    <a:pt x="0" y="2143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4" name="Text Box 22"/>
            <p:cNvSpPr txBox="1">
              <a:spLocks noChangeArrowheads="1"/>
            </p:cNvSpPr>
            <p:nvPr/>
          </p:nvSpPr>
          <p:spPr bwMode="auto">
            <a:xfrm>
              <a:off x="884" y="2342"/>
              <a:ext cx="278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sym typeface="Symbol" pitchFamily="18" charset="2"/>
                </a:rPr>
                <a:t></a:t>
              </a:r>
            </a:p>
          </p:txBody>
        </p:sp>
        <p:sp>
          <p:nvSpPr>
            <p:cNvPr id="8215" name="Line 23"/>
            <p:cNvSpPr>
              <a:spLocks noChangeShapeType="1"/>
            </p:cNvSpPr>
            <p:nvPr/>
          </p:nvSpPr>
          <p:spPr bwMode="auto">
            <a:xfrm>
              <a:off x="1425" y="2187"/>
              <a:ext cx="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Text Box 24"/>
            <p:cNvSpPr txBox="1">
              <a:spLocks noChangeArrowheads="1"/>
            </p:cNvSpPr>
            <p:nvPr/>
          </p:nvSpPr>
          <p:spPr bwMode="auto">
            <a:xfrm>
              <a:off x="1791" y="1933"/>
              <a:ext cx="279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400">
                  <a:latin typeface="Comic Sans MS" pitchFamily="66" charset="0"/>
                </a:rPr>
                <a:t>θ</a:t>
              </a:r>
              <a:endParaRPr lang="fr-FR" sz="2400">
                <a:latin typeface="Comic Sans MS" pitchFamily="66" charset="0"/>
              </a:endParaRPr>
            </a:p>
          </p:txBody>
        </p:sp>
        <p:sp>
          <p:nvSpPr>
            <p:cNvPr id="8217" name="Text Box 25"/>
            <p:cNvSpPr txBox="1">
              <a:spLocks noChangeArrowheads="1"/>
            </p:cNvSpPr>
            <p:nvPr/>
          </p:nvSpPr>
          <p:spPr bwMode="auto">
            <a:xfrm>
              <a:off x="567" y="1888"/>
              <a:ext cx="321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400" b="1">
                  <a:solidFill>
                    <a:srgbClr val="6600CC"/>
                  </a:solidFill>
                  <a:latin typeface="Times New Roman" pitchFamily="18" charset="0"/>
                </a:rPr>
                <a:t>μ</a:t>
              </a:r>
              <a:r>
                <a:rPr lang="fr-FR" sz="2400" b="1">
                  <a:solidFill>
                    <a:srgbClr val="6600CC"/>
                  </a:solidFill>
                  <a:latin typeface="Comic Sans MS" pitchFamily="66" charset="0"/>
                </a:rPr>
                <a:t>’</a:t>
              </a:r>
            </a:p>
          </p:txBody>
        </p:sp>
        <p:sp>
          <p:nvSpPr>
            <p:cNvPr id="8218" name="Text Box 26"/>
            <p:cNvSpPr txBox="1">
              <a:spLocks noChangeArrowheads="1"/>
            </p:cNvSpPr>
            <p:nvPr/>
          </p:nvSpPr>
          <p:spPr bwMode="auto">
            <a:xfrm>
              <a:off x="339" y="2024"/>
              <a:ext cx="269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400" b="1">
                  <a:solidFill>
                    <a:srgbClr val="6600CC"/>
                  </a:solidFill>
                  <a:latin typeface="Times New Roman" pitchFamily="18" charset="0"/>
                </a:rPr>
                <a:t>μ</a:t>
              </a:r>
            </a:p>
          </p:txBody>
        </p:sp>
        <p:sp>
          <p:nvSpPr>
            <p:cNvPr id="8219" name="Text Box 27"/>
            <p:cNvSpPr txBox="1">
              <a:spLocks noChangeArrowheads="1"/>
            </p:cNvSpPr>
            <p:nvPr/>
          </p:nvSpPr>
          <p:spPr bwMode="auto">
            <a:xfrm>
              <a:off x="974" y="1888"/>
              <a:ext cx="349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2400" b="1">
                  <a:solidFill>
                    <a:srgbClr val="6600CC"/>
                  </a:solidFill>
                  <a:latin typeface="Times New Roman" pitchFamily="18" charset="0"/>
                  <a:sym typeface="Symbol" pitchFamily="18" charset="2"/>
                </a:rPr>
                <a:t>*</a:t>
              </a:r>
            </a:p>
          </p:txBody>
        </p:sp>
        <p:sp>
          <p:nvSpPr>
            <p:cNvPr id="8220" name="Text Box 28"/>
            <p:cNvSpPr txBox="1">
              <a:spLocks noChangeArrowheads="1"/>
            </p:cNvSpPr>
            <p:nvPr/>
          </p:nvSpPr>
          <p:spPr bwMode="auto">
            <a:xfrm>
              <a:off x="1519" y="1797"/>
              <a:ext cx="234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2400" b="1">
                  <a:solidFill>
                    <a:srgbClr val="6600CC"/>
                  </a:solidFill>
                  <a:latin typeface="Times New Roman" pitchFamily="18" charset="0"/>
                  <a:sym typeface="Symbol" pitchFamily="18" charset="2"/>
                </a:rPr>
                <a:t></a:t>
              </a:r>
            </a:p>
          </p:txBody>
        </p:sp>
        <p:sp>
          <p:nvSpPr>
            <p:cNvPr id="8221" name="Text Box 29"/>
            <p:cNvSpPr txBox="1">
              <a:spLocks noChangeArrowheads="1"/>
            </p:cNvSpPr>
            <p:nvPr/>
          </p:nvSpPr>
          <p:spPr bwMode="auto">
            <a:xfrm>
              <a:off x="1376" y="2309"/>
              <a:ext cx="263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2400" b="1">
                  <a:solidFill>
                    <a:srgbClr val="6600CC"/>
                  </a:solidFill>
                  <a:latin typeface="Comic Sans MS" pitchFamily="66" charset="0"/>
                </a:rPr>
                <a:t>p</a:t>
              </a:r>
            </a:p>
          </p:txBody>
        </p:sp>
      </p:grpSp>
      <p:grpSp>
        <p:nvGrpSpPr>
          <p:cNvPr id="8222" name="Group 30"/>
          <p:cNvGrpSpPr>
            <a:grpSpLocks/>
          </p:cNvGrpSpPr>
          <p:nvPr/>
        </p:nvGrpSpPr>
        <p:grpSpPr bwMode="auto">
          <a:xfrm>
            <a:off x="1219200" y="839788"/>
            <a:ext cx="3427413" cy="1022350"/>
            <a:chOff x="3697" y="48"/>
            <a:chExt cx="2159" cy="644"/>
          </a:xfrm>
        </p:grpSpPr>
        <p:grpSp>
          <p:nvGrpSpPr>
            <p:cNvPr id="8223" name="Group 31"/>
            <p:cNvGrpSpPr>
              <a:grpSpLocks/>
            </p:cNvGrpSpPr>
            <p:nvPr/>
          </p:nvGrpSpPr>
          <p:grpSpPr bwMode="auto">
            <a:xfrm>
              <a:off x="3792" y="144"/>
              <a:ext cx="816" cy="336"/>
              <a:chOff x="144" y="2592"/>
              <a:chExt cx="1008" cy="432"/>
            </a:xfrm>
          </p:grpSpPr>
          <p:sp>
            <p:nvSpPr>
              <p:cNvPr id="8224" name="Line 32"/>
              <p:cNvSpPr>
                <a:spLocks noChangeShapeType="1"/>
              </p:cNvSpPr>
              <p:nvPr/>
            </p:nvSpPr>
            <p:spPr bwMode="auto">
              <a:xfrm>
                <a:off x="144" y="2749"/>
                <a:ext cx="2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5" name="Line 33"/>
              <p:cNvSpPr>
                <a:spLocks noChangeShapeType="1"/>
              </p:cNvSpPr>
              <p:nvPr/>
            </p:nvSpPr>
            <p:spPr bwMode="auto">
              <a:xfrm flipV="1">
                <a:off x="406" y="2592"/>
                <a:ext cx="224" cy="1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6" name="Freeform 34"/>
              <p:cNvSpPr>
                <a:spLocks/>
              </p:cNvSpPr>
              <p:nvPr/>
            </p:nvSpPr>
            <p:spPr bwMode="auto">
              <a:xfrm rot="-1846026" flipH="1" flipV="1">
                <a:off x="481" y="2671"/>
                <a:ext cx="154" cy="277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96" y="16"/>
                  </a:cxn>
                  <a:cxn ang="0">
                    <a:pos x="48" y="112"/>
                  </a:cxn>
                  <a:cxn ang="0">
                    <a:pos x="144" y="112"/>
                  </a:cxn>
                  <a:cxn ang="0">
                    <a:pos x="96" y="208"/>
                  </a:cxn>
                  <a:cxn ang="0">
                    <a:pos x="192" y="208"/>
                  </a:cxn>
                  <a:cxn ang="0">
                    <a:pos x="144" y="304"/>
                  </a:cxn>
                  <a:cxn ang="0">
                    <a:pos x="240" y="304"/>
                  </a:cxn>
                  <a:cxn ang="0">
                    <a:pos x="192" y="400"/>
                  </a:cxn>
                  <a:cxn ang="0">
                    <a:pos x="288" y="400"/>
                  </a:cxn>
                </a:cxnLst>
                <a:rect l="0" t="0" r="r" b="b"/>
                <a:pathLst>
                  <a:path w="288" h="416">
                    <a:moveTo>
                      <a:pt x="0" y="16"/>
                    </a:moveTo>
                    <a:cubicBezTo>
                      <a:pt x="44" y="8"/>
                      <a:pt x="88" y="0"/>
                      <a:pt x="96" y="16"/>
                    </a:cubicBezTo>
                    <a:cubicBezTo>
                      <a:pt x="104" y="32"/>
                      <a:pt x="40" y="96"/>
                      <a:pt x="48" y="112"/>
                    </a:cubicBezTo>
                    <a:cubicBezTo>
                      <a:pt x="56" y="128"/>
                      <a:pt x="136" y="96"/>
                      <a:pt x="144" y="112"/>
                    </a:cubicBezTo>
                    <a:cubicBezTo>
                      <a:pt x="152" y="128"/>
                      <a:pt x="88" y="192"/>
                      <a:pt x="96" y="208"/>
                    </a:cubicBezTo>
                    <a:cubicBezTo>
                      <a:pt x="104" y="224"/>
                      <a:pt x="184" y="192"/>
                      <a:pt x="192" y="208"/>
                    </a:cubicBezTo>
                    <a:cubicBezTo>
                      <a:pt x="200" y="224"/>
                      <a:pt x="136" y="288"/>
                      <a:pt x="144" y="304"/>
                    </a:cubicBezTo>
                    <a:cubicBezTo>
                      <a:pt x="152" y="320"/>
                      <a:pt x="232" y="288"/>
                      <a:pt x="240" y="304"/>
                    </a:cubicBezTo>
                    <a:cubicBezTo>
                      <a:pt x="248" y="320"/>
                      <a:pt x="184" y="384"/>
                      <a:pt x="192" y="400"/>
                    </a:cubicBezTo>
                    <a:cubicBezTo>
                      <a:pt x="200" y="416"/>
                      <a:pt x="244" y="408"/>
                      <a:pt x="288" y="40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7" name="Line 35"/>
              <p:cNvSpPr>
                <a:spLocks noChangeShapeType="1"/>
              </p:cNvSpPr>
              <p:nvPr/>
            </p:nvSpPr>
            <p:spPr bwMode="auto">
              <a:xfrm flipV="1">
                <a:off x="518" y="2945"/>
                <a:ext cx="187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8" name="Line 36"/>
              <p:cNvSpPr>
                <a:spLocks noChangeShapeType="1"/>
              </p:cNvSpPr>
              <p:nvPr/>
            </p:nvSpPr>
            <p:spPr bwMode="auto">
              <a:xfrm>
                <a:off x="929" y="2945"/>
                <a:ext cx="150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9" name="Freeform 37"/>
              <p:cNvSpPr>
                <a:spLocks/>
              </p:cNvSpPr>
              <p:nvPr/>
            </p:nvSpPr>
            <p:spPr bwMode="auto">
              <a:xfrm rot="4468450">
                <a:off x="945" y="2655"/>
                <a:ext cx="192" cy="223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96" y="16"/>
                  </a:cxn>
                  <a:cxn ang="0">
                    <a:pos x="48" y="112"/>
                  </a:cxn>
                  <a:cxn ang="0">
                    <a:pos x="144" y="112"/>
                  </a:cxn>
                  <a:cxn ang="0">
                    <a:pos x="96" y="208"/>
                  </a:cxn>
                  <a:cxn ang="0">
                    <a:pos x="192" y="208"/>
                  </a:cxn>
                  <a:cxn ang="0">
                    <a:pos x="144" y="304"/>
                  </a:cxn>
                  <a:cxn ang="0">
                    <a:pos x="240" y="304"/>
                  </a:cxn>
                  <a:cxn ang="0">
                    <a:pos x="192" y="400"/>
                  </a:cxn>
                  <a:cxn ang="0">
                    <a:pos x="288" y="400"/>
                  </a:cxn>
                </a:cxnLst>
                <a:rect l="0" t="0" r="r" b="b"/>
                <a:pathLst>
                  <a:path w="288" h="416">
                    <a:moveTo>
                      <a:pt x="0" y="16"/>
                    </a:moveTo>
                    <a:cubicBezTo>
                      <a:pt x="44" y="8"/>
                      <a:pt x="88" y="0"/>
                      <a:pt x="96" y="16"/>
                    </a:cubicBezTo>
                    <a:cubicBezTo>
                      <a:pt x="104" y="32"/>
                      <a:pt x="40" y="96"/>
                      <a:pt x="48" y="112"/>
                    </a:cubicBezTo>
                    <a:cubicBezTo>
                      <a:pt x="56" y="128"/>
                      <a:pt x="136" y="96"/>
                      <a:pt x="144" y="112"/>
                    </a:cubicBezTo>
                    <a:cubicBezTo>
                      <a:pt x="152" y="128"/>
                      <a:pt x="88" y="192"/>
                      <a:pt x="96" y="208"/>
                    </a:cubicBezTo>
                    <a:cubicBezTo>
                      <a:pt x="104" y="224"/>
                      <a:pt x="184" y="192"/>
                      <a:pt x="192" y="208"/>
                    </a:cubicBezTo>
                    <a:cubicBezTo>
                      <a:pt x="200" y="224"/>
                      <a:pt x="136" y="288"/>
                      <a:pt x="144" y="304"/>
                    </a:cubicBezTo>
                    <a:cubicBezTo>
                      <a:pt x="152" y="320"/>
                      <a:pt x="232" y="288"/>
                      <a:pt x="240" y="304"/>
                    </a:cubicBezTo>
                    <a:cubicBezTo>
                      <a:pt x="248" y="320"/>
                      <a:pt x="184" y="384"/>
                      <a:pt x="192" y="400"/>
                    </a:cubicBezTo>
                    <a:cubicBezTo>
                      <a:pt x="200" y="416"/>
                      <a:pt x="244" y="408"/>
                      <a:pt x="288" y="40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0" name="Oval 38"/>
              <p:cNvSpPr>
                <a:spLocks noChangeArrowheads="1"/>
              </p:cNvSpPr>
              <p:nvPr/>
            </p:nvSpPr>
            <p:spPr bwMode="auto">
              <a:xfrm>
                <a:off x="667" y="2828"/>
                <a:ext cx="300" cy="157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31" name="Text Box 39"/>
            <p:cNvSpPr txBox="1">
              <a:spLocks noChangeArrowheads="1"/>
            </p:cNvSpPr>
            <p:nvPr/>
          </p:nvSpPr>
          <p:spPr bwMode="auto">
            <a:xfrm>
              <a:off x="3697" y="48"/>
              <a:ext cx="19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>
                  <a:latin typeface="Comic Sans MS" pitchFamily="66" charset="0"/>
                </a:rPr>
                <a:t>μ</a:t>
              </a:r>
            </a:p>
          </p:txBody>
        </p:sp>
        <p:sp>
          <p:nvSpPr>
            <p:cNvPr id="8232" name="Text Box 40"/>
            <p:cNvSpPr txBox="1">
              <a:spLocks noChangeArrowheads="1"/>
            </p:cNvSpPr>
            <p:nvPr/>
          </p:nvSpPr>
          <p:spPr bwMode="auto">
            <a:xfrm>
              <a:off x="3936" y="288"/>
              <a:ext cx="19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>
                  <a:latin typeface="Comic Sans MS" pitchFamily="66" charset="0"/>
                </a:rPr>
                <a:t>p</a:t>
              </a:r>
            </a:p>
          </p:txBody>
        </p:sp>
        <p:grpSp>
          <p:nvGrpSpPr>
            <p:cNvPr id="8233" name="Group 41"/>
            <p:cNvGrpSpPr>
              <a:grpSpLocks/>
            </p:cNvGrpSpPr>
            <p:nvPr/>
          </p:nvGrpSpPr>
          <p:grpSpPr bwMode="auto">
            <a:xfrm>
              <a:off x="4752" y="96"/>
              <a:ext cx="864" cy="432"/>
              <a:chOff x="4128" y="96"/>
              <a:chExt cx="1056" cy="672"/>
            </a:xfrm>
          </p:grpSpPr>
          <p:sp>
            <p:nvSpPr>
              <p:cNvPr id="8234" name="Freeform 42"/>
              <p:cNvSpPr>
                <a:spLocks/>
              </p:cNvSpPr>
              <p:nvPr/>
            </p:nvSpPr>
            <p:spPr bwMode="auto">
              <a:xfrm rot="-1846026">
                <a:off x="4560" y="336"/>
                <a:ext cx="198" cy="339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96" y="16"/>
                  </a:cxn>
                  <a:cxn ang="0">
                    <a:pos x="48" y="112"/>
                  </a:cxn>
                  <a:cxn ang="0">
                    <a:pos x="144" y="112"/>
                  </a:cxn>
                  <a:cxn ang="0">
                    <a:pos x="96" y="208"/>
                  </a:cxn>
                  <a:cxn ang="0">
                    <a:pos x="192" y="208"/>
                  </a:cxn>
                  <a:cxn ang="0">
                    <a:pos x="144" y="304"/>
                  </a:cxn>
                  <a:cxn ang="0">
                    <a:pos x="240" y="304"/>
                  </a:cxn>
                  <a:cxn ang="0">
                    <a:pos x="192" y="400"/>
                  </a:cxn>
                  <a:cxn ang="0">
                    <a:pos x="288" y="400"/>
                  </a:cxn>
                </a:cxnLst>
                <a:rect l="0" t="0" r="r" b="b"/>
                <a:pathLst>
                  <a:path w="288" h="416">
                    <a:moveTo>
                      <a:pt x="0" y="16"/>
                    </a:moveTo>
                    <a:cubicBezTo>
                      <a:pt x="44" y="8"/>
                      <a:pt x="88" y="0"/>
                      <a:pt x="96" y="16"/>
                    </a:cubicBezTo>
                    <a:cubicBezTo>
                      <a:pt x="104" y="32"/>
                      <a:pt x="40" y="96"/>
                      <a:pt x="48" y="112"/>
                    </a:cubicBezTo>
                    <a:cubicBezTo>
                      <a:pt x="56" y="128"/>
                      <a:pt x="136" y="96"/>
                      <a:pt x="144" y="112"/>
                    </a:cubicBezTo>
                    <a:cubicBezTo>
                      <a:pt x="152" y="128"/>
                      <a:pt x="88" y="192"/>
                      <a:pt x="96" y="208"/>
                    </a:cubicBezTo>
                    <a:cubicBezTo>
                      <a:pt x="104" y="224"/>
                      <a:pt x="184" y="192"/>
                      <a:pt x="192" y="208"/>
                    </a:cubicBezTo>
                    <a:cubicBezTo>
                      <a:pt x="200" y="224"/>
                      <a:pt x="136" y="288"/>
                      <a:pt x="144" y="304"/>
                    </a:cubicBezTo>
                    <a:cubicBezTo>
                      <a:pt x="152" y="320"/>
                      <a:pt x="232" y="288"/>
                      <a:pt x="240" y="304"/>
                    </a:cubicBezTo>
                    <a:cubicBezTo>
                      <a:pt x="248" y="320"/>
                      <a:pt x="184" y="384"/>
                      <a:pt x="192" y="400"/>
                    </a:cubicBezTo>
                    <a:cubicBezTo>
                      <a:pt x="200" y="416"/>
                      <a:pt x="244" y="408"/>
                      <a:pt x="288" y="40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" name="Line 43"/>
              <p:cNvSpPr>
                <a:spLocks noChangeShapeType="1"/>
              </p:cNvSpPr>
              <p:nvPr/>
            </p:nvSpPr>
            <p:spPr bwMode="auto">
              <a:xfrm>
                <a:off x="4128" y="432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" name="Line 44"/>
              <p:cNvSpPr>
                <a:spLocks noChangeShapeType="1"/>
              </p:cNvSpPr>
              <p:nvPr/>
            </p:nvSpPr>
            <p:spPr bwMode="auto">
              <a:xfrm flipV="1">
                <a:off x="4464" y="96"/>
                <a:ext cx="384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7" name="Freeform 45"/>
              <p:cNvSpPr>
                <a:spLocks/>
              </p:cNvSpPr>
              <p:nvPr/>
            </p:nvSpPr>
            <p:spPr bwMode="auto">
              <a:xfrm rot="3972264" flipH="1">
                <a:off x="4775" y="73"/>
                <a:ext cx="198" cy="339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96" y="16"/>
                  </a:cxn>
                  <a:cxn ang="0">
                    <a:pos x="48" y="112"/>
                  </a:cxn>
                  <a:cxn ang="0">
                    <a:pos x="144" y="112"/>
                  </a:cxn>
                  <a:cxn ang="0">
                    <a:pos x="96" y="208"/>
                  </a:cxn>
                  <a:cxn ang="0">
                    <a:pos x="192" y="208"/>
                  </a:cxn>
                  <a:cxn ang="0">
                    <a:pos x="144" y="304"/>
                  </a:cxn>
                  <a:cxn ang="0">
                    <a:pos x="240" y="304"/>
                  </a:cxn>
                  <a:cxn ang="0">
                    <a:pos x="192" y="400"/>
                  </a:cxn>
                  <a:cxn ang="0">
                    <a:pos x="288" y="400"/>
                  </a:cxn>
                </a:cxnLst>
                <a:rect l="0" t="0" r="r" b="b"/>
                <a:pathLst>
                  <a:path w="288" h="416">
                    <a:moveTo>
                      <a:pt x="0" y="16"/>
                    </a:moveTo>
                    <a:cubicBezTo>
                      <a:pt x="44" y="8"/>
                      <a:pt x="88" y="0"/>
                      <a:pt x="96" y="16"/>
                    </a:cubicBezTo>
                    <a:cubicBezTo>
                      <a:pt x="104" y="32"/>
                      <a:pt x="40" y="96"/>
                      <a:pt x="48" y="112"/>
                    </a:cubicBezTo>
                    <a:cubicBezTo>
                      <a:pt x="56" y="128"/>
                      <a:pt x="136" y="96"/>
                      <a:pt x="144" y="112"/>
                    </a:cubicBezTo>
                    <a:cubicBezTo>
                      <a:pt x="152" y="128"/>
                      <a:pt x="88" y="192"/>
                      <a:pt x="96" y="208"/>
                    </a:cubicBezTo>
                    <a:cubicBezTo>
                      <a:pt x="104" y="224"/>
                      <a:pt x="184" y="192"/>
                      <a:pt x="192" y="208"/>
                    </a:cubicBezTo>
                    <a:cubicBezTo>
                      <a:pt x="200" y="224"/>
                      <a:pt x="136" y="288"/>
                      <a:pt x="144" y="304"/>
                    </a:cubicBezTo>
                    <a:cubicBezTo>
                      <a:pt x="152" y="320"/>
                      <a:pt x="232" y="288"/>
                      <a:pt x="240" y="304"/>
                    </a:cubicBezTo>
                    <a:cubicBezTo>
                      <a:pt x="248" y="320"/>
                      <a:pt x="184" y="384"/>
                      <a:pt x="192" y="400"/>
                    </a:cubicBezTo>
                    <a:cubicBezTo>
                      <a:pt x="200" y="416"/>
                      <a:pt x="244" y="408"/>
                      <a:pt x="288" y="40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8" name="Line 46"/>
              <p:cNvSpPr>
                <a:spLocks noChangeShapeType="1"/>
              </p:cNvSpPr>
              <p:nvPr/>
            </p:nvSpPr>
            <p:spPr bwMode="auto">
              <a:xfrm flipV="1">
                <a:off x="4512" y="624"/>
                <a:ext cx="3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9" name="Line 47"/>
              <p:cNvSpPr>
                <a:spLocks noChangeShapeType="1"/>
              </p:cNvSpPr>
              <p:nvPr/>
            </p:nvSpPr>
            <p:spPr bwMode="auto">
              <a:xfrm>
                <a:off x="4896" y="624"/>
                <a:ext cx="28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" name="Oval 48"/>
              <p:cNvSpPr>
                <a:spLocks noChangeArrowheads="1"/>
              </p:cNvSpPr>
              <p:nvPr/>
            </p:nvSpPr>
            <p:spPr bwMode="auto">
              <a:xfrm>
                <a:off x="4800" y="576"/>
                <a:ext cx="96" cy="96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41" name="Text Box 49"/>
            <p:cNvSpPr txBox="1">
              <a:spLocks noChangeArrowheads="1"/>
            </p:cNvSpPr>
            <p:nvPr/>
          </p:nvSpPr>
          <p:spPr bwMode="auto">
            <a:xfrm>
              <a:off x="4752" y="96"/>
              <a:ext cx="19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>
                  <a:latin typeface="Comic Sans MS" pitchFamily="66" charset="0"/>
                </a:rPr>
                <a:t>μ</a:t>
              </a:r>
            </a:p>
          </p:txBody>
        </p:sp>
        <p:sp>
          <p:nvSpPr>
            <p:cNvPr id="8242" name="Text Box 50"/>
            <p:cNvSpPr txBox="1">
              <a:spLocks noChangeArrowheads="1"/>
            </p:cNvSpPr>
            <p:nvPr/>
          </p:nvSpPr>
          <p:spPr bwMode="auto">
            <a:xfrm>
              <a:off x="4944" y="336"/>
              <a:ext cx="19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>
                  <a:latin typeface="Comic Sans MS" pitchFamily="66" charset="0"/>
                </a:rPr>
                <a:t>p</a:t>
              </a:r>
            </a:p>
          </p:txBody>
        </p:sp>
        <p:sp>
          <p:nvSpPr>
            <p:cNvPr id="8243" name="Text Box 51"/>
            <p:cNvSpPr txBox="1">
              <a:spLocks noChangeArrowheads="1"/>
            </p:cNvSpPr>
            <p:nvPr/>
          </p:nvSpPr>
          <p:spPr bwMode="auto">
            <a:xfrm>
              <a:off x="4656" y="480"/>
              <a:ext cx="12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FR" sz="1600" b="1">
                  <a:solidFill>
                    <a:srgbClr val="0000CC"/>
                  </a:solidFill>
                  <a:latin typeface="Comic Sans MS" pitchFamily="66" charset="0"/>
                </a:rPr>
                <a:t>BH calculable</a:t>
              </a:r>
            </a:p>
          </p:txBody>
        </p:sp>
        <p:sp>
          <p:nvSpPr>
            <p:cNvPr id="8244" name="Text Box 52"/>
            <p:cNvSpPr txBox="1">
              <a:spLocks noChangeArrowheads="1"/>
            </p:cNvSpPr>
            <p:nvPr/>
          </p:nvSpPr>
          <p:spPr bwMode="auto">
            <a:xfrm>
              <a:off x="4080" y="480"/>
              <a:ext cx="46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600" b="1">
                  <a:solidFill>
                    <a:schemeClr val="accent2"/>
                  </a:solidFill>
                  <a:latin typeface="Comic Sans MS" pitchFamily="66" charset="0"/>
                </a:rPr>
                <a:t>DVCS</a:t>
              </a:r>
            </a:p>
          </p:txBody>
        </p:sp>
        <p:sp>
          <p:nvSpPr>
            <p:cNvPr id="8245" name="Text Box 53"/>
            <p:cNvSpPr txBox="1">
              <a:spLocks noChangeArrowheads="1"/>
            </p:cNvSpPr>
            <p:nvPr/>
          </p:nvSpPr>
          <p:spPr bwMode="auto">
            <a:xfrm>
              <a:off x="4512" y="211"/>
              <a:ext cx="26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3200" b="1">
                  <a:solidFill>
                    <a:schemeClr val="accent2"/>
                  </a:solidFill>
                </a:rPr>
                <a:t>+</a:t>
              </a:r>
            </a:p>
          </p:txBody>
        </p:sp>
      </p:grpSp>
      <p:sp>
        <p:nvSpPr>
          <p:cNvPr id="8246" name="Text Box 54"/>
          <p:cNvSpPr txBox="1">
            <a:spLocks noChangeArrowheads="1"/>
          </p:cNvSpPr>
          <p:nvPr/>
        </p:nvSpPr>
        <p:spPr bwMode="auto">
          <a:xfrm>
            <a:off x="0" y="6551613"/>
            <a:ext cx="256381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1" i="1">
                <a:solidFill>
                  <a:srgbClr val="777777"/>
                </a:solidFill>
                <a:latin typeface="Comic Sans MS" pitchFamily="66" charset="0"/>
              </a:rPr>
              <a:t>Belitsky,Müller,Kirchner</a:t>
            </a:r>
          </a:p>
          <a:p>
            <a:endParaRPr lang="fr-FR"/>
          </a:p>
        </p:txBody>
      </p:sp>
      <p:sp>
        <p:nvSpPr>
          <p:cNvPr id="8247" name="Oval 55"/>
          <p:cNvSpPr>
            <a:spLocks noChangeArrowheads="1"/>
          </p:cNvSpPr>
          <p:nvPr/>
        </p:nvSpPr>
        <p:spPr bwMode="auto">
          <a:xfrm>
            <a:off x="3886200" y="3913188"/>
            <a:ext cx="609600" cy="457200"/>
          </a:xfrm>
          <a:prstGeom prst="ellipse">
            <a:avLst/>
          </a:prstGeom>
          <a:solidFill>
            <a:schemeClr val="accent1"/>
          </a:solidFill>
          <a:ln w="571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48" name="Oval 56"/>
          <p:cNvSpPr>
            <a:spLocks noChangeArrowheads="1"/>
          </p:cNvSpPr>
          <p:nvPr/>
        </p:nvSpPr>
        <p:spPr bwMode="auto">
          <a:xfrm>
            <a:off x="3962400" y="4495800"/>
            <a:ext cx="609600" cy="457200"/>
          </a:xfrm>
          <a:prstGeom prst="ellipse">
            <a:avLst/>
          </a:prstGeom>
          <a:solidFill>
            <a:srgbClr val="FFFF66"/>
          </a:solidFill>
          <a:ln w="571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49" name="Oval 57"/>
          <p:cNvSpPr>
            <a:spLocks noChangeArrowheads="1"/>
          </p:cNvSpPr>
          <p:nvPr/>
        </p:nvSpPr>
        <p:spPr bwMode="auto">
          <a:xfrm>
            <a:off x="4648200" y="4495800"/>
            <a:ext cx="609600" cy="457200"/>
          </a:xfrm>
          <a:prstGeom prst="ellipse">
            <a:avLst/>
          </a:prstGeom>
          <a:solidFill>
            <a:srgbClr val="FFFF66"/>
          </a:solidFill>
          <a:ln w="571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50" name="Oval 58"/>
          <p:cNvSpPr>
            <a:spLocks noChangeArrowheads="1"/>
          </p:cNvSpPr>
          <p:nvPr/>
        </p:nvSpPr>
        <p:spPr bwMode="auto">
          <a:xfrm>
            <a:off x="6096000" y="4495800"/>
            <a:ext cx="609600" cy="457200"/>
          </a:xfrm>
          <a:prstGeom prst="ellipse">
            <a:avLst/>
          </a:prstGeom>
          <a:solidFill>
            <a:schemeClr val="accent1"/>
          </a:solidFill>
          <a:ln w="571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51" name="Oval 59"/>
          <p:cNvSpPr>
            <a:spLocks noChangeArrowheads="1"/>
          </p:cNvSpPr>
          <p:nvPr/>
        </p:nvSpPr>
        <p:spPr bwMode="auto">
          <a:xfrm>
            <a:off x="7543800" y="4495800"/>
            <a:ext cx="609600" cy="457200"/>
          </a:xfrm>
          <a:prstGeom prst="ellipse">
            <a:avLst/>
          </a:prstGeom>
          <a:solidFill>
            <a:srgbClr val="99FF99"/>
          </a:solidFill>
          <a:ln w="571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252" name="Object 60"/>
          <p:cNvGraphicFramePr>
            <a:graphicFrameLocks noChangeAspect="1"/>
          </p:cNvGraphicFramePr>
          <p:nvPr/>
        </p:nvGraphicFramePr>
        <p:xfrm>
          <a:off x="685800" y="4572000"/>
          <a:ext cx="1558925" cy="252413"/>
        </p:xfrm>
        <a:graphic>
          <a:graphicData uri="http://schemas.openxmlformats.org/presentationml/2006/ole">
            <p:oleObj spid="_x0000_s8252" name="Equation" r:id="rId3" imgW="2590560" imgH="419040" progId="Equation.3">
              <p:embed/>
            </p:oleObj>
          </a:graphicData>
        </a:graphic>
      </p:graphicFrame>
      <p:sp>
        <p:nvSpPr>
          <p:cNvPr id="8253" name="Oval 61"/>
          <p:cNvSpPr>
            <a:spLocks noChangeArrowheads="1"/>
          </p:cNvSpPr>
          <p:nvPr/>
        </p:nvSpPr>
        <p:spPr bwMode="auto">
          <a:xfrm>
            <a:off x="4572000" y="4419600"/>
            <a:ext cx="762000" cy="6096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254" name="Object 62"/>
          <p:cNvGraphicFramePr>
            <a:graphicFrameLocks noChangeAspect="1"/>
          </p:cNvGraphicFramePr>
          <p:nvPr/>
        </p:nvGraphicFramePr>
        <p:xfrm>
          <a:off x="2509838" y="4419600"/>
          <a:ext cx="6405562" cy="647700"/>
        </p:xfrm>
        <a:graphic>
          <a:graphicData uri="http://schemas.openxmlformats.org/presentationml/2006/ole">
            <p:oleObj spid="_x0000_s8254" name="Equation" r:id="rId4" imgW="10248840" imgH="1079280" progId="Equation.3">
              <p:embed/>
            </p:oleObj>
          </a:graphicData>
        </a:graphic>
      </p:graphicFrame>
      <p:pic>
        <p:nvPicPr>
          <p:cNvPr id="8255" name="Picture 6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65238" y="3200400"/>
            <a:ext cx="5973762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256" name="Group 64"/>
          <p:cNvGrpSpPr>
            <a:grpSpLocks noChangeAspect="1"/>
          </p:cNvGrpSpPr>
          <p:nvPr/>
        </p:nvGrpSpPr>
        <p:grpSpPr bwMode="auto">
          <a:xfrm>
            <a:off x="2133600" y="3733800"/>
            <a:ext cx="3011488" cy="712788"/>
            <a:chOff x="811" y="1505"/>
            <a:chExt cx="1897" cy="449"/>
          </a:xfrm>
        </p:grpSpPr>
        <p:sp>
          <p:nvSpPr>
            <p:cNvPr id="8257" name="AutoShape 65"/>
            <p:cNvSpPr>
              <a:spLocks noChangeAspect="1" noChangeArrowheads="1" noTextEdit="1"/>
            </p:cNvSpPr>
            <p:nvPr/>
          </p:nvSpPr>
          <p:spPr bwMode="auto">
            <a:xfrm>
              <a:off x="816" y="1512"/>
              <a:ext cx="189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8" name="Line 66"/>
            <p:cNvSpPr>
              <a:spLocks noChangeShapeType="1"/>
            </p:cNvSpPr>
            <p:nvPr/>
          </p:nvSpPr>
          <p:spPr bwMode="auto">
            <a:xfrm>
              <a:off x="1509" y="1762"/>
              <a:ext cx="33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9" name="Rectangle 67"/>
            <p:cNvSpPr>
              <a:spLocks noChangeArrowheads="1"/>
            </p:cNvSpPr>
            <p:nvPr/>
          </p:nvSpPr>
          <p:spPr bwMode="auto">
            <a:xfrm>
              <a:off x="2650" y="1647"/>
              <a:ext cx="5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700">
                  <a:solidFill>
                    <a:srgbClr val="000000"/>
                  </a:solidFill>
                  <a:latin typeface="Comic Sans MS" pitchFamily="66" charset="0"/>
                </a:rPr>
                <a:t>)</a:t>
              </a:r>
              <a:endParaRPr lang="fr-FR"/>
            </a:p>
          </p:txBody>
        </p:sp>
        <p:sp>
          <p:nvSpPr>
            <p:cNvPr id="8260" name="Rectangle 68"/>
            <p:cNvSpPr>
              <a:spLocks noChangeArrowheads="1"/>
            </p:cNvSpPr>
            <p:nvPr/>
          </p:nvSpPr>
          <p:spPr bwMode="auto">
            <a:xfrm>
              <a:off x="2348" y="1647"/>
              <a:ext cx="175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700">
                  <a:solidFill>
                    <a:srgbClr val="000000"/>
                  </a:solidFill>
                  <a:latin typeface="Comic Sans MS" pitchFamily="66" charset="0"/>
                </a:rPr>
                <a:t>sin</a:t>
              </a:r>
              <a:endParaRPr lang="fr-FR"/>
            </a:p>
          </p:txBody>
        </p:sp>
        <p:sp>
          <p:nvSpPr>
            <p:cNvPr id="8261" name="Rectangle 69"/>
            <p:cNvSpPr>
              <a:spLocks noChangeArrowheads="1"/>
            </p:cNvSpPr>
            <p:nvPr/>
          </p:nvSpPr>
          <p:spPr bwMode="auto">
            <a:xfrm>
              <a:off x="1887" y="1647"/>
              <a:ext cx="5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700">
                  <a:solidFill>
                    <a:srgbClr val="000000"/>
                  </a:solidFill>
                  <a:latin typeface="Comic Sans MS" pitchFamily="66" charset="0"/>
                </a:rPr>
                <a:t>(</a:t>
              </a:r>
              <a:endParaRPr lang="fr-FR"/>
            </a:p>
          </p:txBody>
        </p:sp>
        <p:sp>
          <p:nvSpPr>
            <p:cNvPr id="8262" name="Rectangle 70"/>
            <p:cNvSpPr>
              <a:spLocks noChangeArrowheads="1"/>
            </p:cNvSpPr>
            <p:nvPr/>
          </p:nvSpPr>
          <p:spPr bwMode="auto">
            <a:xfrm>
              <a:off x="2560" y="1660"/>
              <a:ext cx="8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700" i="1">
                  <a:solidFill>
                    <a:srgbClr val="000000"/>
                  </a:solidFill>
                  <a:latin typeface="Symbol" pitchFamily="18" charset="2"/>
                </a:rPr>
                <a:t>j</a:t>
              </a:r>
              <a:endParaRPr lang="fr-FR"/>
            </a:p>
          </p:txBody>
        </p:sp>
        <p:sp>
          <p:nvSpPr>
            <p:cNvPr id="8263" name="Rectangle 71"/>
            <p:cNvSpPr>
              <a:spLocks noChangeArrowheads="1"/>
            </p:cNvSpPr>
            <p:nvPr/>
          </p:nvSpPr>
          <p:spPr bwMode="auto">
            <a:xfrm>
              <a:off x="891" y="1660"/>
              <a:ext cx="8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700" i="1">
                  <a:solidFill>
                    <a:srgbClr val="000000"/>
                  </a:solidFill>
                  <a:latin typeface="Symbol" pitchFamily="18" charset="2"/>
                </a:rPr>
                <a:t>s</a:t>
              </a:r>
              <a:endParaRPr lang="fr-FR"/>
            </a:p>
          </p:txBody>
        </p:sp>
        <p:sp>
          <p:nvSpPr>
            <p:cNvPr id="8264" name="Rectangle 72"/>
            <p:cNvSpPr>
              <a:spLocks noChangeArrowheads="1"/>
            </p:cNvSpPr>
            <p:nvPr/>
          </p:nvSpPr>
          <p:spPr bwMode="auto">
            <a:xfrm>
              <a:off x="2017" y="1629"/>
              <a:ext cx="25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 i="1">
                  <a:solidFill>
                    <a:srgbClr val="000000"/>
                  </a:solidFill>
                  <a:latin typeface="Comic Sans MS" pitchFamily="66" charset="0"/>
                </a:rPr>
                <a:t>DVCS</a:t>
              </a:r>
              <a:endParaRPr lang="fr-FR"/>
            </a:p>
          </p:txBody>
        </p:sp>
        <p:sp>
          <p:nvSpPr>
            <p:cNvPr id="8265" name="Rectangle 73"/>
            <p:cNvSpPr>
              <a:spLocks noChangeArrowheads="1"/>
            </p:cNvSpPr>
            <p:nvPr/>
          </p:nvSpPr>
          <p:spPr bwMode="auto">
            <a:xfrm>
              <a:off x="988" y="1629"/>
              <a:ext cx="25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 i="1">
                  <a:solidFill>
                    <a:srgbClr val="000000"/>
                  </a:solidFill>
                  <a:latin typeface="Comic Sans MS" pitchFamily="66" charset="0"/>
                </a:rPr>
                <a:t>DVCS</a:t>
              </a:r>
              <a:endParaRPr lang="fr-FR"/>
            </a:p>
          </p:txBody>
        </p:sp>
        <p:sp>
          <p:nvSpPr>
            <p:cNvPr id="8266" name="Rectangle 74"/>
            <p:cNvSpPr>
              <a:spLocks noChangeArrowheads="1"/>
            </p:cNvSpPr>
            <p:nvPr/>
          </p:nvSpPr>
          <p:spPr bwMode="auto">
            <a:xfrm>
              <a:off x="990" y="1766"/>
              <a:ext cx="12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 i="1">
                  <a:solidFill>
                    <a:srgbClr val="000000"/>
                  </a:solidFill>
                  <a:latin typeface="Comic Sans MS" pitchFamily="66" charset="0"/>
                </a:rPr>
                <a:t>pol</a:t>
              </a:r>
              <a:endParaRPr lang="fr-FR"/>
            </a:p>
          </p:txBody>
        </p:sp>
        <p:sp>
          <p:nvSpPr>
            <p:cNvPr id="8267" name="Rectangle 75"/>
            <p:cNvSpPr>
              <a:spLocks noChangeArrowheads="1"/>
            </p:cNvSpPr>
            <p:nvPr/>
          </p:nvSpPr>
          <p:spPr bwMode="auto">
            <a:xfrm>
              <a:off x="1935" y="1647"/>
              <a:ext cx="6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700" i="1">
                  <a:solidFill>
                    <a:srgbClr val="000000"/>
                  </a:solidFill>
                  <a:latin typeface="Comic Sans MS" pitchFamily="66" charset="0"/>
                </a:rPr>
                <a:t>s</a:t>
              </a:r>
              <a:endParaRPr lang="fr-FR"/>
            </a:p>
          </p:txBody>
        </p:sp>
        <p:sp>
          <p:nvSpPr>
            <p:cNvPr id="8268" name="Rectangle 76"/>
            <p:cNvSpPr>
              <a:spLocks noChangeArrowheads="1"/>
            </p:cNvSpPr>
            <p:nvPr/>
          </p:nvSpPr>
          <p:spPr bwMode="auto">
            <a:xfrm>
              <a:off x="1642" y="1755"/>
              <a:ext cx="119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700" i="1">
                  <a:solidFill>
                    <a:srgbClr val="000000"/>
                  </a:solidFill>
                  <a:latin typeface="Comic Sans MS" pitchFamily="66" charset="0"/>
                </a:rPr>
                <a:t>Q</a:t>
              </a:r>
              <a:endParaRPr lang="fr-FR"/>
            </a:p>
          </p:txBody>
        </p:sp>
        <p:sp>
          <p:nvSpPr>
            <p:cNvPr id="8269" name="Rectangle 77"/>
            <p:cNvSpPr>
              <a:spLocks noChangeArrowheads="1"/>
            </p:cNvSpPr>
            <p:nvPr/>
          </p:nvSpPr>
          <p:spPr bwMode="auto">
            <a:xfrm>
              <a:off x="1509" y="1755"/>
              <a:ext cx="71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700" i="1">
                  <a:solidFill>
                    <a:srgbClr val="000000"/>
                  </a:solidFill>
                  <a:latin typeface="Comic Sans MS" pitchFamily="66" charset="0"/>
                </a:rPr>
                <a:t>y</a:t>
              </a:r>
              <a:endParaRPr lang="fr-FR"/>
            </a:p>
          </p:txBody>
        </p:sp>
        <p:sp>
          <p:nvSpPr>
            <p:cNvPr id="8270" name="Rectangle 78"/>
            <p:cNvSpPr>
              <a:spLocks noChangeArrowheads="1"/>
            </p:cNvSpPr>
            <p:nvPr/>
          </p:nvSpPr>
          <p:spPr bwMode="auto">
            <a:xfrm>
              <a:off x="1628" y="1505"/>
              <a:ext cx="75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700" i="1">
                  <a:solidFill>
                    <a:srgbClr val="000000"/>
                  </a:solidFill>
                  <a:latin typeface="Comic Sans MS" pitchFamily="66" charset="0"/>
                </a:rPr>
                <a:t>e</a:t>
              </a:r>
              <a:endParaRPr lang="fr-FR"/>
            </a:p>
          </p:txBody>
        </p:sp>
        <p:sp>
          <p:nvSpPr>
            <p:cNvPr id="8271" name="Rectangle 79"/>
            <p:cNvSpPr>
              <a:spLocks noChangeArrowheads="1"/>
            </p:cNvSpPr>
            <p:nvPr/>
          </p:nvSpPr>
          <p:spPr bwMode="auto">
            <a:xfrm>
              <a:off x="811" y="1647"/>
              <a:ext cx="8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700" i="1">
                  <a:solidFill>
                    <a:srgbClr val="000000"/>
                  </a:solidFill>
                  <a:latin typeface="Comic Sans MS" pitchFamily="66" charset="0"/>
                </a:rPr>
                <a:t>d</a:t>
              </a:r>
              <a:endParaRPr lang="fr-FR"/>
            </a:p>
          </p:txBody>
        </p:sp>
        <p:sp>
          <p:nvSpPr>
            <p:cNvPr id="8272" name="Rectangle 80"/>
            <p:cNvSpPr>
              <a:spLocks noChangeArrowheads="1"/>
            </p:cNvSpPr>
            <p:nvPr/>
          </p:nvSpPr>
          <p:spPr bwMode="auto">
            <a:xfrm>
              <a:off x="1994" y="1777"/>
              <a:ext cx="4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fr-FR"/>
            </a:p>
          </p:txBody>
        </p:sp>
        <p:sp>
          <p:nvSpPr>
            <p:cNvPr id="8273" name="Rectangle 81"/>
            <p:cNvSpPr>
              <a:spLocks noChangeArrowheads="1"/>
            </p:cNvSpPr>
            <p:nvPr/>
          </p:nvSpPr>
          <p:spPr bwMode="auto">
            <a:xfrm>
              <a:off x="1782" y="1756"/>
              <a:ext cx="4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fr-FR"/>
            </a:p>
          </p:txBody>
        </p:sp>
        <p:sp>
          <p:nvSpPr>
            <p:cNvPr id="8274" name="Rectangle 82"/>
            <p:cNvSpPr>
              <a:spLocks noChangeArrowheads="1"/>
            </p:cNvSpPr>
            <p:nvPr/>
          </p:nvSpPr>
          <p:spPr bwMode="auto">
            <a:xfrm>
              <a:off x="1607" y="1756"/>
              <a:ext cx="4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fr-FR"/>
            </a:p>
          </p:txBody>
        </p:sp>
        <p:sp>
          <p:nvSpPr>
            <p:cNvPr id="8275" name="Rectangle 83"/>
            <p:cNvSpPr>
              <a:spLocks noChangeArrowheads="1"/>
            </p:cNvSpPr>
            <p:nvPr/>
          </p:nvSpPr>
          <p:spPr bwMode="auto">
            <a:xfrm>
              <a:off x="1720" y="1507"/>
              <a:ext cx="4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Times New Roman" pitchFamily="18" charset="0"/>
                </a:rPr>
                <a:t>6</a:t>
              </a:r>
              <a:endParaRPr lang="fr-FR"/>
            </a:p>
          </p:txBody>
        </p:sp>
        <p:sp>
          <p:nvSpPr>
            <p:cNvPr id="8276" name="Rectangle 84"/>
            <p:cNvSpPr>
              <a:spLocks noChangeArrowheads="1"/>
            </p:cNvSpPr>
            <p:nvPr/>
          </p:nvSpPr>
          <p:spPr bwMode="auto">
            <a:xfrm>
              <a:off x="1353" y="1660"/>
              <a:ext cx="75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7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fr-FR"/>
            </a:p>
          </p:txBody>
        </p:sp>
      </p:grpSp>
      <p:sp>
        <p:nvSpPr>
          <p:cNvPr id="8277" name="Text Box 85"/>
          <p:cNvSpPr txBox="1">
            <a:spLocks noChangeArrowheads="1"/>
          </p:cNvSpPr>
          <p:nvPr/>
        </p:nvSpPr>
        <p:spPr bwMode="auto">
          <a:xfrm>
            <a:off x="1524000" y="3836988"/>
            <a:ext cx="3619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/>
              <a:t>=</a:t>
            </a:r>
          </a:p>
        </p:txBody>
      </p:sp>
      <p:sp>
        <p:nvSpPr>
          <p:cNvPr id="8278" name="Text Box 86"/>
          <p:cNvSpPr txBox="1">
            <a:spLocks noChangeArrowheads="1"/>
          </p:cNvSpPr>
          <p:nvPr/>
        </p:nvSpPr>
        <p:spPr bwMode="auto">
          <a:xfrm>
            <a:off x="2057400" y="3867150"/>
            <a:ext cx="1066800" cy="7318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400" b="1">
                <a:solidFill>
                  <a:srgbClr val="FF0000"/>
                </a:solidFill>
                <a:latin typeface="Comic Sans MS" pitchFamily="66" charset="0"/>
              </a:rPr>
              <a:t>2P</a:t>
            </a:r>
            <a:r>
              <a:rPr lang="el-GR" sz="2400" b="1" baseline="-25000">
                <a:solidFill>
                  <a:srgbClr val="FF0000"/>
                </a:solidFill>
                <a:latin typeface="Comic Sans MS" pitchFamily="66" charset="0"/>
              </a:rPr>
              <a:t>μ</a:t>
            </a:r>
            <a:r>
              <a:rPr lang="fr-FR" sz="2400" b="1" baseline="-25000">
                <a:solidFill>
                  <a:srgbClr val="FF0066"/>
                </a:solidFill>
                <a:latin typeface="Comic Sans MS" pitchFamily="66" charset="0"/>
              </a:rPr>
              <a:t> </a:t>
            </a:r>
            <a:r>
              <a:rPr lang="fr-FR" sz="2400" b="1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</a:t>
            </a:r>
            <a:endParaRPr lang="fr-FR" sz="2400" b="1">
              <a:solidFill>
                <a:srgbClr val="FF0000"/>
              </a:solidFill>
              <a:latin typeface="Comic Sans MS" pitchFamily="66" charset="0"/>
            </a:endParaRPr>
          </a:p>
          <a:p>
            <a:endParaRPr lang="fr-FR">
              <a:solidFill>
                <a:srgbClr val="FF0066"/>
              </a:solidFill>
            </a:endParaRPr>
          </a:p>
        </p:txBody>
      </p:sp>
      <p:sp>
        <p:nvSpPr>
          <p:cNvPr id="8279" name="Rectangle 87"/>
          <p:cNvSpPr>
            <a:spLocks noChangeArrowheads="1"/>
          </p:cNvSpPr>
          <p:nvPr/>
        </p:nvSpPr>
        <p:spPr bwMode="auto">
          <a:xfrm>
            <a:off x="533400" y="4449763"/>
            <a:ext cx="18288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80" name="Text Box 88"/>
          <p:cNvSpPr txBox="1">
            <a:spLocks noChangeArrowheads="1"/>
          </p:cNvSpPr>
          <p:nvPr/>
        </p:nvSpPr>
        <p:spPr bwMode="auto">
          <a:xfrm>
            <a:off x="1295400" y="4449763"/>
            <a:ext cx="1219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b="1">
                <a:latin typeface="Comic Sans MS" pitchFamily="66" charset="0"/>
              </a:rPr>
              <a:t>+</a:t>
            </a:r>
            <a:r>
              <a:rPr lang="fr-FR" sz="2400" b="1">
                <a:solidFill>
                  <a:srgbClr val="FF0066"/>
                </a:solidFill>
                <a:latin typeface="Comic Sans MS" pitchFamily="66" charset="0"/>
              </a:rPr>
              <a:t> </a:t>
            </a:r>
            <a:r>
              <a:rPr lang="fr-FR" sz="2400" b="1">
                <a:solidFill>
                  <a:srgbClr val="FF0000"/>
                </a:solidFill>
                <a:latin typeface="Comic Sans MS" pitchFamily="66" charset="0"/>
              </a:rPr>
              <a:t>2e</a:t>
            </a:r>
            <a:r>
              <a:rPr lang="el-GR" sz="2400" b="1" baseline="-25000">
                <a:solidFill>
                  <a:srgbClr val="FF0000"/>
                </a:solidFill>
                <a:latin typeface="Comic Sans MS" pitchFamily="66" charset="0"/>
              </a:rPr>
              <a:t>μ</a:t>
            </a:r>
            <a:r>
              <a:rPr lang="fr-FR" sz="2400" b="1" baseline="-2500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400" b="1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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8282" name="AutoShape 90"/>
          <p:cNvSpPr>
            <a:spLocks noChangeArrowheads="1"/>
          </p:cNvSpPr>
          <p:nvPr/>
        </p:nvSpPr>
        <p:spPr bwMode="auto">
          <a:xfrm>
            <a:off x="5181600" y="3733800"/>
            <a:ext cx="457200" cy="547688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83" name="AutoShape 91"/>
          <p:cNvSpPr>
            <a:spLocks noChangeArrowheads="1"/>
          </p:cNvSpPr>
          <p:nvPr/>
        </p:nvSpPr>
        <p:spPr bwMode="auto">
          <a:xfrm>
            <a:off x="6629400" y="3733800"/>
            <a:ext cx="304800" cy="671513"/>
          </a:xfrm>
          <a:prstGeom prst="downArrow">
            <a:avLst>
              <a:gd name="adj1" fmla="val 50000"/>
              <a:gd name="adj2" fmla="val 55078"/>
            </a:avLst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84" name="AutoShape 92"/>
          <p:cNvSpPr>
            <a:spLocks noChangeArrowheads="1"/>
          </p:cNvSpPr>
          <p:nvPr/>
        </p:nvSpPr>
        <p:spPr bwMode="auto">
          <a:xfrm rot="2252141">
            <a:off x="6096000" y="3733800"/>
            <a:ext cx="304800" cy="671513"/>
          </a:xfrm>
          <a:prstGeom prst="downArrow">
            <a:avLst>
              <a:gd name="adj1" fmla="val 50000"/>
              <a:gd name="adj2" fmla="val 55078"/>
            </a:avLst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85" name="AutoShape 93"/>
          <p:cNvSpPr>
            <a:spLocks noChangeArrowheads="1"/>
          </p:cNvSpPr>
          <p:nvPr/>
        </p:nvSpPr>
        <p:spPr bwMode="auto">
          <a:xfrm rot="-1877716">
            <a:off x="7162800" y="3733800"/>
            <a:ext cx="304800" cy="671513"/>
          </a:xfrm>
          <a:prstGeom prst="downArrow">
            <a:avLst>
              <a:gd name="adj1" fmla="val 50000"/>
              <a:gd name="adj2" fmla="val 55078"/>
            </a:avLst>
          </a:prstGeom>
          <a:solidFill>
            <a:srgbClr val="66FF99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86" name="Text Box 94"/>
          <p:cNvSpPr txBox="1">
            <a:spLocks noChangeArrowheads="1"/>
          </p:cNvSpPr>
          <p:nvPr/>
        </p:nvSpPr>
        <p:spPr bwMode="auto">
          <a:xfrm rot="18245764">
            <a:off x="-283369" y="3501232"/>
            <a:ext cx="17049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 i="1">
                <a:solidFill>
                  <a:srgbClr val="FF0066"/>
                </a:solidFill>
                <a:latin typeface="Comic Sans MS" pitchFamily="66" charset="0"/>
              </a:rPr>
              <a:t>      </a:t>
            </a:r>
            <a:r>
              <a:rPr lang="fr-FR" b="1" i="1">
                <a:solidFill>
                  <a:srgbClr val="FF0000"/>
                </a:solidFill>
                <a:latin typeface="Comic Sans MS" pitchFamily="66" charset="0"/>
              </a:rPr>
              <a:t>Beam </a:t>
            </a:r>
          </a:p>
          <a:p>
            <a:r>
              <a:rPr lang="fr-FR" b="1" i="1">
                <a:solidFill>
                  <a:srgbClr val="FF0000"/>
                </a:solidFill>
                <a:latin typeface="Comic Sans MS" pitchFamily="66" charset="0"/>
              </a:rPr>
              <a:t>Charge &amp; spin</a:t>
            </a:r>
          </a:p>
          <a:p>
            <a:r>
              <a:rPr lang="fr-FR" b="1" i="1">
                <a:solidFill>
                  <a:srgbClr val="FF0000"/>
                </a:solidFill>
                <a:latin typeface="Comic Sans MS" pitchFamily="66" charset="0"/>
              </a:rPr>
              <a:t>difference</a:t>
            </a:r>
          </a:p>
        </p:txBody>
      </p:sp>
      <p:sp>
        <p:nvSpPr>
          <p:cNvPr id="8287" name="Text Box 95"/>
          <p:cNvSpPr txBox="1">
            <a:spLocks noChangeArrowheads="1"/>
          </p:cNvSpPr>
          <p:nvPr/>
        </p:nvSpPr>
        <p:spPr bwMode="auto">
          <a:xfrm>
            <a:off x="1066800" y="3200400"/>
            <a:ext cx="9525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200">
                <a:latin typeface="Monotype Corsiva" pitchFamily="66" charset="0"/>
              </a:rPr>
              <a:t>D</a:t>
            </a:r>
            <a:r>
              <a:rPr lang="fr-FR" sz="2400" i="1" baseline="-25000"/>
              <a:t>U,CS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85800" y="1981200"/>
            <a:ext cx="7543800" cy="10668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09600" y="1965325"/>
            <a:ext cx="807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400" b="1">
                <a:solidFill>
                  <a:srgbClr val="6600CC"/>
                </a:solidFill>
                <a:latin typeface="Comic Sans MS" pitchFamily="66" charset="0"/>
              </a:rPr>
              <a:t>d</a:t>
            </a:r>
            <a:r>
              <a:rPr lang="el-GR" sz="2400" b="1">
                <a:solidFill>
                  <a:srgbClr val="6600CC"/>
                </a:solidFill>
                <a:latin typeface="Comic Sans MS" pitchFamily="66" charset="0"/>
              </a:rPr>
              <a:t>σ</a:t>
            </a:r>
            <a:r>
              <a:rPr lang="fr-FR" sz="2400" b="1" i="1" baseline="-16000">
                <a:solidFill>
                  <a:srgbClr val="6600CC"/>
                </a:solidFill>
                <a:latin typeface="Comic Sans MS" pitchFamily="66" charset="0"/>
              </a:rPr>
              <a:t>(</a:t>
            </a:r>
            <a:r>
              <a:rPr lang="el-GR" sz="2400" b="1" i="1" baseline="-16000">
                <a:solidFill>
                  <a:srgbClr val="6600CC"/>
                </a:solidFill>
                <a:latin typeface="Comic Sans MS" pitchFamily="66" charset="0"/>
              </a:rPr>
              <a:t>μ</a:t>
            </a:r>
            <a:r>
              <a:rPr lang="fr-FR" sz="2400" b="1" i="1" baseline="-16000">
                <a:solidFill>
                  <a:srgbClr val="6600CC"/>
                </a:solidFill>
                <a:latin typeface="Comic Sans MS" pitchFamily="66" charset="0"/>
              </a:rPr>
              <a:t>p</a:t>
            </a:r>
            <a:r>
              <a:rPr lang="el-GR" sz="2400" b="1" i="1" baseline="-16000">
                <a:solidFill>
                  <a:srgbClr val="6600CC"/>
                </a:solidFill>
                <a:latin typeface="Comic Sans MS" pitchFamily="66" charset="0"/>
                <a:sym typeface="Symbol" pitchFamily="18" charset="2"/>
              </a:rPr>
              <a:t>μ</a:t>
            </a:r>
            <a:r>
              <a:rPr lang="fr-FR" sz="2400" b="1" i="1" baseline="-16000">
                <a:solidFill>
                  <a:srgbClr val="6600CC"/>
                </a:solidFill>
                <a:latin typeface="Comic Sans MS" pitchFamily="66" charset="0"/>
                <a:sym typeface="Symbol" pitchFamily="18" charset="2"/>
              </a:rPr>
              <a:t>p</a:t>
            </a:r>
            <a:r>
              <a:rPr lang="el-GR" sz="2400" b="1" i="1" baseline="-16000">
                <a:solidFill>
                  <a:srgbClr val="6600CC"/>
                </a:solidFill>
                <a:latin typeface="Comic Sans MS" pitchFamily="66" charset="0"/>
                <a:sym typeface="Symbol" pitchFamily="18" charset="2"/>
              </a:rPr>
              <a:t></a:t>
            </a:r>
            <a:r>
              <a:rPr lang="fr-FR" sz="2400" b="1" i="1" baseline="-16000">
                <a:solidFill>
                  <a:srgbClr val="6600CC"/>
                </a:solidFill>
                <a:latin typeface="Comic Sans MS" pitchFamily="66" charset="0"/>
                <a:sym typeface="Symbol" pitchFamily="18" charset="2"/>
              </a:rPr>
              <a:t>)</a:t>
            </a:r>
            <a:r>
              <a:rPr lang="fr-FR" sz="2400" b="1">
                <a:solidFill>
                  <a:srgbClr val="6600CC"/>
                </a:solidFill>
                <a:latin typeface="Comic Sans MS" pitchFamily="66" charset="0"/>
              </a:rPr>
              <a:t> = d</a:t>
            </a:r>
            <a:r>
              <a:rPr lang="el-GR" sz="2400" b="1">
                <a:solidFill>
                  <a:srgbClr val="6600CC"/>
                </a:solidFill>
                <a:latin typeface="Comic Sans MS" pitchFamily="66" charset="0"/>
              </a:rPr>
              <a:t>σ</a:t>
            </a:r>
            <a:r>
              <a:rPr lang="fr-FR" sz="2400" b="1" baseline="30000">
                <a:solidFill>
                  <a:srgbClr val="6600CC"/>
                </a:solidFill>
                <a:latin typeface="Comic Sans MS" pitchFamily="66" charset="0"/>
              </a:rPr>
              <a:t>BH </a:t>
            </a:r>
            <a:r>
              <a:rPr lang="fr-FR" sz="2400" b="1" i="1" baseline="30000">
                <a:solidFill>
                  <a:srgbClr val="6600CC"/>
                </a:solidFill>
                <a:latin typeface="Comic Sans MS" pitchFamily="66" charset="0"/>
              </a:rPr>
              <a:t>  </a:t>
            </a:r>
            <a:r>
              <a:rPr lang="fr-FR" sz="2400" b="1">
                <a:solidFill>
                  <a:srgbClr val="6600CC"/>
                </a:solidFill>
                <a:latin typeface="Comic Sans MS" pitchFamily="66" charset="0"/>
              </a:rPr>
              <a:t>+ d</a:t>
            </a:r>
            <a:r>
              <a:rPr lang="el-GR" sz="2400" b="1">
                <a:solidFill>
                  <a:srgbClr val="6600CC"/>
                </a:solidFill>
                <a:latin typeface="Comic Sans MS" pitchFamily="66" charset="0"/>
              </a:rPr>
              <a:t>σ</a:t>
            </a:r>
            <a:r>
              <a:rPr lang="fr-FR" sz="2400" b="1" baseline="30000">
                <a:solidFill>
                  <a:srgbClr val="6600CC"/>
                </a:solidFill>
                <a:latin typeface="Comic Sans MS" pitchFamily="66" charset="0"/>
              </a:rPr>
              <a:t>DVCS</a:t>
            </a:r>
            <a:r>
              <a:rPr lang="fr-FR" sz="2400" b="1" i="1" baseline="-18000">
                <a:solidFill>
                  <a:srgbClr val="6600CC"/>
                </a:solidFill>
                <a:latin typeface="Comic Sans MS" pitchFamily="66" charset="0"/>
              </a:rPr>
              <a:t>unpol </a:t>
            </a:r>
            <a:r>
              <a:rPr lang="fr-FR" sz="2400" b="1" i="1" baseline="30000">
                <a:solidFill>
                  <a:srgbClr val="6600CC"/>
                </a:solidFill>
                <a:latin typeface="Comic Sans MS" pitchFamily="66" charset="0"/>
              </a:rPr>
              <a:t>   </a:t>
            </a:r>
            <a:r>
              <a:rPr lang="fr-FR" sz="2400" b="1">
                <a:solidFill>
                  <a:srgbClr val="6600CC"/>
                </a:solidFill>
                <a:latin typeface="Comic Sans MS" pitchFamily="66" charset="0"/>
              </a:rPr>
              <a:t>+ </a:t>
            </a:r>
            <a:r>
              <a:rPr lang="fr-FR" sz="2400" b="1">
                <a:solidFill>
                  <a:srgbClr val="FF0000"/>
                </a:solidFill>
                <a:latin typeface="Comic Sans MS" pitchFamily="66" charset="0"/>
              </a:rPr>
              <a:t>P</a:t>
            </a:r>
            <a:r>
              <a:rPr lang="el-GR" sz="2400" b="1" baseline="-25000">
                <a:solidFill>
                  <a:srgbClr val="FF0000"/>
                </a:solidFill>
                <a:latin typeface="Comic Sans MS" pitchFamily="66" charset="0"/>
              </a:rPr>
              <a:t>μ</a:t>
            </a:r>
            <a:r>
              <a:rPr lang="fr-FR" sz="2400" b="1" baseline="-25000">
                <a:solidFill>
                  <a:srgbClr val="6600CC"/>
                </a:solidFill>
                <a:latin typeface="Comic Sans MS" pitchFamily="66" charset="0"/>
              </a:rPr>
              <a:t> </a:t>
            </a:r>
            <a:r>
              <a:rPr lang="fr-FR" sz="2400" b="1">
                <a:solidFill>
                  <a:srgbClr val="6600CC"/>
                </a:solidFill>
                <a:latin typeface="Comic Sans MS" pitchFamily="66" charset="0"/>
              </a:rPr>
              <a:t>d</a:t>
            </a:r>
            <a:r>
              <a:rPr lang="el-GR" sz="2400" b="1">
                <a:solidFill>
                  <a:srgbClr val="6600CC"/>
                </a:solidFill>
                <a:latin typeface="Comic Sans MS" pitchFamily="66" charset="0"/>
              </a:rPr>
              <a:t>σ</a:t>
            </a:r>
            <a:r>
              <a:rPr lang="fr-FR" sz="2400" b="1" baseline="30000">
                <a:solidFill>
                  <a:srgbClr val="6600CC"/>
                </a:solidFill>
                <a:latin typeface="Comic Sans MS" pitchFamily="66" charset="0"/>
              </a:rPr>
              <a:t>DVCS</a:t>
            </a:r>
            <a:r>
              <a:rPr lang="fr-FR" sz="2400" b="1" i="1" baseline="-18000">
                <a:solidFill>
                  <a:srgbClr val="6600CC"/>
                </a:solidFill>
                <a:latin typeface="Comic Sans MS" pitchFamily="66" charset="0"/>
              </a:rPr>
              <a:t>pol </a:t>
            </a:r>
            <a:r>
              <a:rPr lang="fr-FR" sz="2400" b="1" i="1" baseline="30000">
                <a:solidFill>
                  <a:srgbClr val="6600CC"/>
                </a:solidFill>
                <a:latin typeface="Comic Sans MS" pitchFamily="66" charset="0"/>
              </a:rPr>
              <a:t> </a:t>
            </a:r>
          </a:p>
          <a:p>
            <a:endParaRPr lang="fr-FR" sz="2400" b="1" i="1" baseline="30000">
              <a:solidFill>
                <a:srgbClr val="6600CC"/>
              </a:solidFill>
              <a:latin typeface="Comic Sans MS" pitchFamily="66" charset="0"/>
            </a:endParaRPr>
          </a:p>
          <a:p>
            <a:r>
              <a:rPr lang="fr-FR" sz="2400" b="1">
                <a:solidFill>
                  <a:srgbClr val="6600CC"/>
                </a:solidFill>
                <a:latin typeface="Comic Sans MS" pitchFamily="66" charset="0"/>
              </a:rPr>
              <a:t>           + </a:t>
            </a:r>
            <a:r>
              <a:rPr lang="fr-FR" sz="2400" b="1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l-GR" sz="2400" b="1" baseline="-25000">
                <a:solidFill>
                  <a:srgbClr val="FF0000"/>
                </a:solidFill>
                <a:latin typeface="Comic Sans MS" pitchFamily="66" charset="0"/>
              </a:rPr>
              <a:t>μ</a:t>
            </a:r>
            <a:r>
              <a:rPr lang="fr-FR" sz="2400" b="1">
                <a:solidFill>
                  <a:srgbClr val="6600CC"/>
                </a:solidFill>
                <a:latin typeface="Comic Sans MS" pitchFamily="66" charset="0"/>
              </a:rPr>
              <a:t> a</a:t>
            </a:r>
            <a:r>
              <a:rPr lang="fr-FR" sz="2400" b="1" baseline="30000">
                <a:solidFill>
                  <a:srgbClr val="6600CC"/>
                </a:solidFill>
                <a:latin typeface="Comic Sans MS" pitchFamily="66" charset="0"/>
              </a:rPr>
              <a:t>BH</a:t>
            </a:r>
            <a:r>
              <a:rPr lang="fr-FR" sz="2400" b="1">
                <a:solidFill>
                  <a:srgbClr val="6600CC"/>
                </a:solidFill>
                <a:latin typeface="Comic Sans MS" pitchFamily="66" charset="0"/>
              </a:rPr>
              <a:t> </a:t>
            </a:r>
            <a:r>
              <a:rPr lang="fr-FR" sz="2400" b="1" i="1">
                <a:solidFill>
                  <a:srgbClr val="6600CC"/>
                </a:solidFill>
                <a:latin typeface="Monotype Corsiva" pitchFamily="66" charset="0"/>
              </a:rPr>
              <a:t>Re</a:t>
            </a:r>
            <a:r>
              <a:rPr lang="fr-FR" sz="2400" b="1">
                <a:solidFill>
                  <a:srgbClr val="6600CC"/>
                </a:solidFill>
                <a:latin typeface="Comic Sans MS" pitchFamily="66" charset="0"/>
              </a:rPr>
              <a:t> A</a:t>
            </a:r>
            <a:r>
              <a:rPr lang="fr-FR" sz="2400" b="1" baseline="30000">
                <a:solidFill>
                  <a:srgbClr val="6600CC"/>
                </a:solidFill>
                <a:latin typeface="Comic Sans MS" pitchFamily="66" charset="0"/>
              </a:rPr>
              <a:t>DVCS  </a:t>
            </a:r>
            <a:r>
              <a:rPr lang="fr-FR" sz="2400" b="1">
                <a:solidFill>
                  <a:srgbClr val="6600CC"/>
                </a:solidFill>
                <a:latin typeface="Comic Sans MS" pitchFamily="66" charset="0"/>
              </a:rPr>
              <a:t>    + </a:t>
            </a:r>
            <a:r>
              <a:rPr lang="fr-FR" sz="2400" b="1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l-GR" sz="2400" b="1" baseline="-25000">
                <a:solidFill>
                  <a:srgbClr val="FF0000"/>
                </a:solidFill>
                <a:latin typeface="Comic Sans MS" pitchFamily="66" charset="0"/>
              </a:rPr>
              <a:t>μ</a:t>
            </a:r>
            <a:r>
              <a:rPr lang="fr-FR" sz="2400" b="1">
                <a:solidFill>
                  <a:srgbClr val="FF0000"/>
                </a:solidFill>
                <a:latin typeface="Comic Sans MS" pitchFamily="66" charset="0"/>
              </a:rPr>
              <a:t> P</a:t>
            </a:r>
            <a:r>
              <a:rPr lang="el-GR" sz="2400" b="1" baseline="-25000">
                <a:solidFill>
                  <a:srgbClr val="FF0000"/>
                </a:solidFill>
                <a:latin typeface="Comic Sans MS" pitchFamily="66" charset="0"/>
              </a:rPr>
              <a:t>μ</a:t>
            </a:r>
            <a:r>
              <a:rPr lang="fr-FR" sz="2400" b="1" baseline="-25000">
                <a:solidFill>
                  <a:srgbClr val="6600CC"/>
                </a:solidFill>
                <a:latin typeface="Comic Sans MS" pitchFamily="66" charset="0"/>
              </a:rPr>
              <a:t> </a:t>
            </a:r>
            <a:r>
              <a:rPr lang="fr-FR" sz="2400" b="1">
                <a:solidFill>
                  <a:srgbClr val="6600CC"/>
                </a:solidFill>
                <a:latin typeface="Comic Sans MS" pitchFamily="66" charset="0"/>
              </a:rPr>
              <a:t>a</a:t>
            </a:r>
            <a:r>
              <a:rPr lang="fr-FR" sz="2400" b="1" baseline="30000">
                <a:solidFill>
                  <a:srgbClr val="6600CC"/>
                </a:solidFill>
                <a:latin typeface="Comic Sans MS" pitchFamily="66" charset="0"/>
              </a:rPr>
              <a:t>BH</a:t>
            </a:r>
            <a:r>
              <a:rPr lang="fr-FR" sz="2400" b="1">
                <a:solidFill>
                  <a:srgbClr val="6600CC"/>
                </a:solidFill>
                <a:latin typeface="Comic Sans MS" pitchFamily="66" charset="0"/>
              </a:rPr>
              <a:t> </a:t>
            </a:r>
            <a:r>
              <a:rPr lang="fr-FR" sz="2400" b="1" i="1">
                <a:solidFill>
                  <a:srgbClr val="6600CC"/>
                </a:solidFill>
                <a:latin typeface="Monotype Corsiva" pitchFamily="66" charset="0"/>
              </a:rPr>
              <a:t>Im </a:t>
            </a:r>
            <a:r>
              <a:rPr lang="fr-FR" sz="2400" b="1">
                <a:solidFill>
                  <a:srgbClr val="6600CC"/>
                </a:solidFill>
                <a:latin typeface="Comic Sans MS" pitchFamily="66" charset="0"/>
              </a:rPr>
              <a:t>A</a:t>
            </a:r>
            <a:r>
              <a:rPr lang="fr-FR" sz="2400" b="1" baseline="30000">
                <a:solidFill>
                  <a:srgbClr val="6600CC"/>
                </a:solidFill>
                <a:latin typeface="Comic Sans MS" pitchFamily="66" charset="0"/>
              </a:rPr>
              <a:t>DVCS</a:t>
            </a:r>
          </a:p>
          <a:p>
            <a:endParaRPr lang="fr-FR" sz="2400" b="1" baseline="30000">
              <a:solidFill>
                <a:srgbClr val="6600CC"/>
              </a:solidFill>
              <a:latin typeface="Comic Sans MS" pitchFamily="66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534025" y="6400800"/>
            <a:ext cx="1219200" cy="381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7134225" y="6400800"/>
            <a:ext cx="1981200" cy="3810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457825" y="6400800"/>
            <a:ext cx="1343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Twist-3 M</a:t>
            </a:r>
            <a:r>
              <a:rPr lang="fr-FR" baseline="30000"/>
              <a:t>01</a:t>
            </a:r>
            <a:endParaRPr lang="fr-FR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3248025" y="6400800"/>
            <a:ext cx="1219200" cy="3810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-76200" y="152400"/>
            <a:ext cx="922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100" b="1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fr-FR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DVCS + BH with </a:t>
            </a:r>
            <a:r>
              <a:rPr lang="fr-FR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+</a:t>
            </a:r>
            <a:r>
              <a:rPr lang="fr-FR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fr-FR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and</a:t>
            </a:r>
            <a:r>
              <a:rPr lang="fr-FR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- </a:t>
            </a:r>
            <a:r>
              <a:rPr lang="fr-FR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beam</a:t>
            </a:r>
            <a:r>
              <a:rPr lang="fr-FR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</a:t>
            </a:r>
            <a:r>
              <a:rPr lang="fr-FR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and unpolarized target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3200400" y="6400800"/>
            <a:ext cx="1343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Twist-2 M</a:t>
            </a:r>
            <a:r>
              <a:rPr lang="fr-FR" baseline="30000"/>
              <a:t>11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7175500" y="6400800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Twist-2 gluon M</a:t>
            </a:r>
            <a:r>
              <a:rPr lang="fr-FR" baseline="30000"/>
              <a:t>-11</a:t>
            </a:r>
            <a:endParaRPr lang="fr-FR"/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4778375" y="6400800"/>
            <a:ext cx="45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&gt;&gt;</a:t>
            </a:r>
          </a:p>
        </p:txBody>
      </p:sp>
      <p:grpSp>
        <p:nvGrpSpPr>
          <p:cNvPr id="21516" name="Group 12"/>
          <p:cNvGrpSpPr>
            <a:grpSpLocks/>
          </p:cNvGrpSpPr>
          <p:nvPr/>
        </p:nvGrpSpPr>
        <p:grpSpPr bwMode="auto">
          <a:xfrm>
            <a:off x="5562600" y="685800"/>
            <a:ext cx="2533650" cy="1252538"/>
            <a:chOff x="158" y="1797"/>
            <a:chExt cx="1912" cy="858"/>
          </a:xfrm>
        </p:grpSpPr>
        <p:sp>
          <p:nvSpPr>
            <p:cNvPr id="21517" name="AutoShape 13"/>
            <p:cNvSpPr>
              <a:spLocks noChangeArrowheads="1"/>
            </p:cNvSpPr>
            <p:nvPr/>
          </p:nvSpPr>
          <p:spPr bwMode="auto">
            <a:xfrm>
              <a:off x="158" y="1979"/>
              <a:ext cx="1333" cy="366"/>
            </a:xfrm>
            <a:prstGeom prst="parallelogram">
              <a:avLst>
                <a:gd name="adj" fmla="val 91052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>
                <a:solidFill>
                  <a:schemeClr val="accent2"/>
                </a:solidFill>
              </a:endParaRPr>
            </a:p>
          </p:txBody>
        </p:sp>
        <p:sp>
          <p:nvSpPr>
            <p:cNvPr id="21518" name="AutoShape 14"/>
            <p:cNvSpPr>
              <a:spLocks noChangeArrowheads="1"/>
            </p:cNvSpPr>
            <p:nvPr/>
          </p:nvSpPr>
          <p:spPr bwMode="auto">
            <a:xfrm>
              <a:off x="1229" y="1797"/>
              <a:ext cx="743" cy="756"/>
            </a:xfrm>
            <a:prstGeom prst="parallelogram">
              <a:avLst>
                <a:gd name="adj" fmla="val 25000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9" name="Line 15"/>
            <p:cNvSpPr>
              <a:spLocks noChangeShapeType="1"/>
            </p:cNvSpPr>
            <p:nvPr/>
          </p:nvSpPr>
          <p:spPr bwMode="auto">
            <a:xfrm flipV="1">
              <a:off x="201" y="2187"/>
              <a:ext cx="547" cy="146"/>
            </a:xfrm>
            <a:prstGeom prst="line">
              <a:avLst/>
            </a:prstGeom>
            <a:noFill/>
            <a:ln w="25400">
              <a:solidFill>
                <a:srgbClr val="6600CC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Line 16"/>
            <p:cNvSpPr>
              <a:spLocks noChangeShapeType="1"/>
            </p:cNvSpPr>
            <p:nvPr/>
          </p:nvSpPr>
          <p:spPr bwMode="auto">
            <a:xfrm>
              <a:off x="748" y="2187"/>
              <a:ext cx="677" cy="0"/>
            </a:xfrm>
            <a:prstGeom prst="line">
              <a:avLst/>
            </a:prstGeom>
            <a:noFill/>
            <a:ln w="25400">
              <a:solidFill>
                <a:srgbClr val="6600CC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21" name="Line 17"/>
            <p:cNvSpPr>
              <a:spLocks noChangeShapeType="1"/>
            </p:cNvSpPr>
            <p:nvPr/>
          </p:nvSpPr>
          <p:spPr bwMode="auto">
            <a:xfrm>
              <a:off x="1425" y="2187"/>
              <a:ext cx="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Line 18"/>
            <p:cNvSpPr>
              <a:spLocks noChangeShapeType="1"/>
            </p:cNvSpPr>
            <p:nvPr/>
          </p:nvSpPr>
          <p:spPr bwMode="auto">
            <a:xfrm flipV="1">
              <a:off x="1425" y="2065"/>
              <a:ext cx="372" cy="122"/>
            </a:xfrm>
            <a:prstGeom prst="line">
              <a:avLst/>
            </a:prstGeom>
            <a:noFill/>
            <a:ln w="25400">
              <a:solidFill>
                <a:srgbClr val="6600CC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Line 19"/>
            <p:cNvSpPr>
              <a:spLocks noChangeShapeType="1"/>
            </p:cNvSpPr>
            <p:nvPr/>
          </p:nvSpPr>
          <p:spPr bwMode="auto">
            <a:xfrm>
              <a:off x="1425" y="2187"/>
              <a:ext cx="110" cy="219"/>
            </a:xfrm>
            <a:prstGeom prst="line">
              <a:avLst/>
            </a:prstGeom>
            <a:noFill/>
            <a:ln w="25400">
              <a:solidFill>
                <a:srgbClr val="6600CC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24" name="Line 20"/>
            <p:cNvSpPr>
              <a:spLocks noChangeShapeType="1"/>
            </p:cNvSpPr>
            <p:nvPr/>
          </p:nvSpPr>
          <p:spPr bwMode="auto">
            <a:xfrm flipV="1">
              <a:off x="748" y="2016"/>
              <a:ext cx="109" cy="171"/>
            </a:xfrm>
            <a:prstGeom prst="line">
              <a:avLst/>
            </a:prstGeom>
            <a:noFill/>
            <a:ln w="25400">
              <a:solidFill>
                <a:srgbClr val="6600CC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Arc 21"/>
            <p:cNvSpPr>
              <a:spLocks/>
            </p:cNvSpPr>
            <p:nvPr/>
          </p:nvSpPr>
          <p:spPr bwMode="auto">
            <a:xfrm rot="12971203">
              <a:off x="1163" y="2138"/>
              <a:ext cx="185" cy="412"/>
            </a:xfrm>
            <a:custGeom>
              <a:avLst/>
              <a:gdLst>
                <a:gd name="G0" fmla="+- 0 0 0"/>
                <a:gd name="G1" fmla="+- 21433 0 0"/>
                <a:gd name="G2" fmla="+- 21600 0 0"/>
                <a:gd name="T0" fmla="*/ 2678 w 14024"/>
                <a:gd name="T1" fmla="*/ 0 h 21433"/>
                <a:gd name="T2" fmla="*/ 14024 w 14024"/>
                <a:gd name="T3" fmla="*/ 5004 h 21433"/>
                <a:gd name="T4" fmla="*/ 0 w 14024"/>
                <a:gd name="T5" fmla="*/ 21433 h 2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024" h="21433" fill="none" extrusionOk="0">
                  <a:moveTo>
                    <a:pt x="2678" y="-1"/>
                  </a:moveTo>
                  <a:cubicBezTo>
                    <a:pt x="6867" y="523"/>
                    <a:pt x="10812" y="2263"/>
                    <a:pt x="14023" y="5004"/>
                  </a:cubicBezTo>
                </a:path>
                <a:path w="14024" h="21433" stroke="0" extrusionOk="0">
                  <a:moveTo>
                    <a:pt x="2678" y="-1"/>
                  </a:moveTo>
                  <a:cubicBezTo>
                    <a:pt x="6867" y="523"/>
                    <a:pt x="10812" y="2263"/>
                    <a:pt x="14023" y="5004"/>
                  </a:cubicBezTo>
                  <a:lnTo>
                    <a:pt x="0" y="2143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6" name="Text Box 22"/>
            <p:cNvSpPr txBox="1">
              <a:spLocks noChangeArrowheads="1"/>
            </p:cNvSpPr>
            <p:nvPr/>
          </p:nvSpPr>
          <p:spPr bwMode="auto">
            <a:xfrm>
              <a:off x="884" y="2342"/>
              <a:ext cx="280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φ</a:t>
              </a:r>
              <a:endParaRPr lang="fr-FR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21527" name="Line 23"/>
            <p:cNvSpPr>
              <a:spLocks noChangeShapeType="1"/>
            </p:cNvSpPr>
            <p:nvPr/>
          </p:nvSpPr>
          <p:spPr bwMode="auto">
            <a:xfrm>
              <a:off x="1425" y="2187"/>
              <a:ext cx="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28" name="Text Box 24"/>
            <p:cNvSpPr txBox="1">
              <a:spLocks noChangeArrowheads="1"/>
            </p:cNvSpPr>
            <p:nvPr/>
          </p:nvSpPr>
          <p:spPr bwMode="auto">
            <a:xfrm>
              <a:off x="1791" y="1933"/>
              <a:ext cx="279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400">
                  <a:latin typeface="Comic Sans MS" pitchFamily="66" charset="0"/>
                </a:rPr>
                <a:t>θ</a:t>
              </a:r>
              <a:endParaRPr lang="fr-FR" sz="2400">
                <a:latin typeface="Comic Sans MS" pitchFamily="66" charset="0"/>
              </a:endParaRPr>
            </a:p>
          </p:txBody>
        </p:sp>
        <p:sp>
          <p:nvSpPr>
            <p:cNvPr id="21529" name="Text Box 25"/>
            <p:cNvSpPr txBox="1">
              <a:spLocks noChangeArrowheads="1"/>
            </p:cNvSpPr>
            <p:nvPr/>
          </p:nvSpPr>
          <p:spPr bwMode="auto">
            <a:xfrm>
              <a:off x="567" y="1888"/>
              <a:ext cx="321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400" b="1">
                  <a:solidFill>
                    <a:srgbClr val="6600CC"/>
                  </a:solidFill>
                  <a:latin typeface="Times New Roman" pitchFamily="18" charset="0"/>
                </a:rPr>
                <a:t>μ</a:t>
              </a:r>
              <a:r>
                <a:rPr lang="fr-FR" sz="2400" b="1">
                  <a:solidFill>
                    <a:srgbClr val="6600CC"/>
                  </a:solidFill>
                  <a:latin typeface="Comic Sans MS" pitchFamily="66" charset="0"/>
                </a:rPr>
                <a:t>’</a:t>
              </a:r>
            </a:p>
          </p:txBody>
        </p:sp>
        <p:sp>
          <p:nvSpPr>
            <p:cNvPr id="21530" name="Text Box 26"/>
            <p:cNvSpPr txBox="1">
              <a:spLocks noChangeArrowheads="1"/>
            </p:cNvSpPr>
            <p:nvPr/>
          </p:nvSpPr>
          <p:spPr bwMode="auto">
            <a:xfrm>
              <a:off x="339" y="2024"/>
              <a:ext cx="269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400" b="1">
                  <a:solidFill>
                    <a:srgbClr val="6600CC"/>
                  </a:solidFill>
                  <a:latin typeface="Times New Roman" pitchFamily="18" charset="0"/>
                </a:rPr>
                <a:t>μ</a:t>
              </a:r>
            </a:p>
          </p:txBody>
        </p:sp>
        <p:sp>
          <p:nvSpPr>
            <p:cNvPr id="21531" name="Text Box 27"/>
            <p:cNvSpPr txBox="1">
              <a:spLocks noChangeArrowheads="1"/>
            </p:cNvSpPr>
            <p:nvPr/>
          </p:nvSpPr>
          <p:spPr bwMode="auto">
            <a:xfrm>
              <a:off x="974" y="1888"/>
              <a:ext cx="349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2400" b="1">
                  <a:solidFill>
                    <a:srgbClr val="6600CC"/>
                  </a:solidFill>
                  <a:latin typeface="Times New Roman" pitchFamily="18" charset="0"/>
                  <a:sym typeface="Symbol" pitchFamily="18" charset="2"/>
                </a:rPr>
                <a:t>*</a:t>
              </a:r>
            </a:p>
          </p:txBody>
        </p:sp>
        <p:sp>
          <p:nvSpPr>
            <p:cNvPr id="21532" name="Text Box 28"/>
            <p:cNvSpPr txBox="1">
              <a:spLocks noChangeArrowheads="1"/>
            </p:cNvSpPr>
            <p:nvPr/>
          </p:nvSpPr>
          <p:spPr bwMode="auto">
            <a:xfrm>
              <a:off x="1519" y="1797"/>
              <a:ext cx="234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2400" b="1">
                  <a:solidFill>
                    <a:srgbClr val="6600CC"/>
                  </a:solidFill>
                  <a:latin typeface="Times New Roman" pitchFamily="18" charset="0"/>
                  <a:sym typeface="Symbol" pitchFamily="18" charset="2"/>
                </a:rPr>
                <a:t></a:t>
              </a:r>
            </a:p>
          </p:txBody>
        </p:sp>
        <p:sp>
          <p:nvSpPr>
            <p:cNvPr id="21533" name="Text Box 29"/>
            <p:cNvSpPr txBox="1">
              <a:spLocks noChangeArrowheads="1"/>
            </p:cNvSpPr>
            <p:nvPr/>
          </p:nvSpPr>
          <p:spPr bwMode="auto">
            <a:xfrm>
              <a:off x="1376" y="2309"/>
              <a:ext cx="263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2400" b="1">
                  <a:solidFill>
                    <a:srgbClr val="6600CC"/>
                  </a:solidFill>
                  <a:latin typeface="Comic Sans MS" pitchFamily="66" charset="0"/>
                </a:rPr>
                <a:t>p</a:t>
              </a:r>
            </a:p>
          </p:txBody>
        </p:sp>
      </p:grpSp>
      <p:grpSp>
        <p:nvGrpSpPr>
          <p:cNvPr id="21534" name="Group 30"/>
          <p:cNvGrpSpPr>
            <a:grpSpLocks/>
          </p:cNvGrpSpPr>
          <p:nvPr/>
        </p:nvGrpSpPr>
        <p:grpSpPr bwMode="auto">
          <a:xfrm>
            <a:off x="1219200" y="839788"/>
            <a:ext cx="3427413" cy="1022350"/>
            <a:chOff x="3697" y="48"/>
            <a:chExt cx="2159" cy="644"/>
          </a:xfrm>
        </p:grpSpPr>
        <p:grpSp>
          <p:nvGrpSpPr>
            <p:cNvPr id="21535" name="Group 31"/>
            <p:cNvGrpSpPr>
              <a:grpSpLocks/>
            </p:cNvGrpSpPr>
            <p:nvPr/>
          </p:nvGrpSpPr>
          <p:grpSpPr bwMode="auto">
            <a:xfrm>
              <a:off x="3792" y="144"/>
              <a:ext cx="816" cy="336"/>
              <a:chOff x="144" y="2592"/>
              <a:chExt cx="1008" cy="432"/>
            </a:xfrm>
          </p:grpSpPr>
          <p:sp>
            <p:nvSpPr>
              <p:cNvPr id="21536" name="Line 32"/>
              <p:cNvSpPr>
                <a:spLocks noChangeShapeType="1"/>
              </p:cNvSpPr>
              <p:nvPr/>
            </p:nvSpPr>
            <p:spPr bwMode="auto">
              <a:xfrm>
                <a:off x="144" y="2749"/>
                <a:ext cx="2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7" name="Line 33"/>
              <p:cNvSpPr>
                <a:spLocks noChangeShapeType="1"/>
              </p:cNvSpPr>
              <p:nvPr/>
            </p:nvSpPr>
            <p:spPr bwMode="auto">
              <a:xfrm flipV="1">
                <a:off x="406" y="2592"/>
                <a:ext cx="224" cy="1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8" name="Freeform 34"/>
              <p:cNvSpPr>
                <a:spLocks/>
              </p:cNvSpPr>
              <p:nvPr/>
            </p:nvSpPr>
            <p:spPr bwMode="auto">
              <a:xfrm rot="-1846026" flipH="1" flipV="1">
                <a:off x="481" y="2671"/>
                <a:ext cx="154" cy="277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96" y="16"/>
                  </a:cxn>
                  <a:cxn ang="0">
                    <a:pos x="48" y="112"/>
                  </a:cxn>
                  <a:cxn ang="0">
                    <a:pos x="144" y="112"/>
                  </a:cxn>
                  <a:cxn ang="0">
                    <a:pos x="96" y="208"/>
                  </a:cxn>
                  <a:cxn ang="0">
                    <a:pos x="192" y="208"/>
                  </a:cxn>
                  <a:cxn ang="0">
                    <a:pos x="144" y="304"/>
                  </a:cxn>
                  <a:cxn ang="0">
                    <a:pos x="240" y="304"/>
                  </a:cxn>
                  <a:cxn ang="0">
                    <a:pos x="192" y="400"/>
                  </a:cxn>
                  <a:cxn ang="0">
                    <a:pos x="288" y="400"/>
                  </a:cxn>
                </a:cxnLst>
                <a:rect l="0" t="0" r="r" b="b"/>
                <a:pathLst>
                  <a:path w="288" h="416">
                    <a:moveTo>
                      <a:pt x="0" y="16"/>
                    </a:moveTo>
                    <a:cubicBezTo>
                      <a:pt x="44" y="8"/>
                      <a:pt x="88" y="0"/>
                      <a:pt x="96" y="16"/>
                    </a:cubicBezTo>
                    <a:cubicBezTo>
                      <a:pt x="104" y="32"/>
                      <a:pt x="40" y="96"/>
                      <a:pt x="48" y="112"/>
                    </a:cubicBezTo>
                    <a:cubicBezTo>
                      <a:pt x="56" y="128"/>
                      <a:pt x="136" y="96"/>
                      <a:pt x="144" y="112"/>
                    </a:cubicBezTo>
                    <a:cubicBezTo>
                      <a:pt x="152" y="128"/>
                      <a:pt x="88" y="192"/>
                      <a:pt x="96" y="208"/>
                    </a:cubicBezTo>
                    <a:cubicBezTo>
                      <a:pt x="104" y="224"/>
                      <a:pt x="184" y="192"/>
                      <a:pt x="192" y="208"/>
                    </a:cubicBezTo>
                    <a:cubicBezTo>
                      <a:pt x="200" y="224"/>
                      <a:pt x="136" y="288"/>
                      <a:pt x="144" y="304"/>
                    </a:cubicBezTo>
                    <a:cubicBezTo>
                      <a:pt x="152" y="320"/>
                      <a:pt x="232" y="288"/>
                      <a:pt x="240" y="304"/>
                    </a:cubicBezTo>
                    <a:cubicBezTo>
                      <a:pt x="248" y="320"/>
                      <a:pt x="184" y="384"/>
                      <a:pt x="192" y="400"/>
                    </a:cubicBezTo>
                    <a:cubicBezTo>
                      <a:pt x="200" y="416"/>
                      <a:pt x="244" y="408"/>
                      <a:pt x="288" y="40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9" name="Line 35"/>
              <p:cNvSpPr>
                <a:spLocks noChangeShapeType="1"/>
              </p:cNvSpPr>
              <p:nvPr/>
            </p:nvSpPr>
            <p:spPr bwMode="auto">
              <a:xfrm flipV="1">
                <a:off x="518" y="2945"/>
                <a:ext cx="187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0" name="Line 36"/>
              <p:cNvSpPr>
                <a:spLocks noChangeShapeType="1"/>
              </p:cNvSpPr>
              <p:nvPr/>
            </p:nvSpPr>
            <p:spPr bwMode="auto">
              <a:xfrm>
                <a:off x="929" y="2945"/>
                <a:ext cx="150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1" name="Freeform 37"/>
              <p:cNvSpPr>
                <a:spLocks/>
              </p:cNvSpPr>
              <p:nvPr/>
            </p:nvSpPr>
            <p:spPr bwMode="auto">
              <a:xfrm rot="4468450">
                <a:off x="945" y="2655"/>
                <a:ext cx="192" cy="223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96" y="16"/>
                  </a:cxn>
                  <a:cxn ang="0">
                    <a:pos x="48" y="112"/>
                  </a:cxn>
                  <a:cxn ang="0">
                    <a:pos x="144" y="112"/>
                  </a:cxn>
                  <a:cxn ang="0">
                    <a:pos x="96" y="208"/>
                  </a:cxn>
                  <a:cxn ang="0">
                    <a:pos x="192" y="208"/>
                  </a:cxn>
                  <a:cxn ang="0">
                    <a:pos x="144" y="304"/>
                  </a:cxn>
                  <a:cxn ang="0">
                    <a:pos x="240" y="304"/>
                  </a:cxn>
                  <a:cxn ang="0">
                    <a:pos x="192" y="400"/>
                  </a:cxn>
                  <a:cxn ang="0">
                    <a:pos x="288" y="400"/>
                  </a:cxn>
                </a:cxnLst>
                <a:rect l="0" t="0" r="r" b="b"/>
                <a:pathLst>
                  <a:path w="288" h="416">
                    <a:moveTo>
                      <a:pt x="0" y="16"/>
                    </a:moveTo>
                    <a:cubicBezTo>
                      <a:pt x="44" y="8"/>
                      <a:pt x="88" y="0"/>
                      <a:pt x="96" y="16"/>
                    </a:cubicBezTo>
                    <a:cubicBezTo>
                      <a:pt x="104" y="32"/>
                      <a:pt x="40" y="96"/>
                      <a:pt x="48" y="112"/>
                    </a:cubicBezTo>
                    <a:cubicBezTo>
                      <a:pt x="56" y="128"/>
                      <a:pt x="136" y="96"/>
                      <a:pt x="144" y="112"/>
                    </a:cubicBezTo>
                    <a:cubicBezTo>
                      <a:pt x="152" y="128"/>
                      <a:pt x="88" y="192"/>
                      <a:pt x="96" y="208"/>
                    </a:cubicBezTo>
                    <a:cubicBezTo>
                      <a:pt x="104" y="224"/>
                      <a:pt x="184" y="192"/>
                      <a:pt x="192" y="208"/>
                    </a:cubicBezTo>
                    <a:cubicBezTo>
                      <a:pt x="200" y="224"/>
                      <a:pt x="136" y="288"/>
                      <a:pt x="144" y="304"/>
                    </a:cubicBezTo>
                    <a:cubicBezTo>
                      <a:pt x="152" y="320"/>
                      <a:pt x="232" y="288"/>
                      <a:pt x="240" y="304"/>
                    </a:cubicBezTo>
                    <a:cubicBezTo>
                      <a:pt x="248" y="320"/>
                      <a:pt x="184" y="384"/>
                      <a:pt x="192" y="400"/>
                    </a:cubicBezTo>
                    <a:cubicBezTo>
                      <a:pt x="200" y="416"/>
                      <a:pt x="244" y="408"/>
                      <a:pt x="288" y="40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2" name="Oval 38"/>
              <p:cNvSpPr>
                <a:spLocks noChangeArrowheads="1"/>
              </p:cNvSpPr>
              <p:nvPr/>
            </p:nvSpPr>
            <p:spPr bwMode="auto">
              <a:xfrm>
                <a:off x="667" y="2828"/>
                <a:ext cx="300" cy="157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543" name="Text Box 39"/>
            <p:cNvSpPr txBox="1">
              <a:spLocks noChangeArrowheads="1"/>
            </p:cNvSpPr>
            <p:nvPr/>
          </p:nvSpPr>
          <p:spPr bwMode="auto">
            <a:xfrm>
              <a:off x="3697" y="48"/>
              <a:ext cx="19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>
                  <a:latin typeface="Comic Sans MS" pitchFamily="66" charset="0"/>
                </a:rPr>
                <a:t>μ</a:t>
              </a:r>
            </a:p>
          </p:txBody>
        </p:sp>
        <p:sp>
          <p:nvSpPr>
            <p:cNvPr id="21544" name="Text Box 40"/>
            <p:cNvSpPr txBox="1">
              <a:spLocks noChangeArrowheads="1"/>
            </p:cNvSpPr>
            <p:nvPr/>
          </p:nvSpPr>
          <p:spPr bwMode="auto">
            <a:xfrm>
              <a:off x="3936" y="288"/>
              <a:ext cx="19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>
                  <a:latin typeface="Comic Sans MS" pitchFamily="66" charset="0"/>
                </a:rPr>
                <a:t>p</a:t>
              </a:r>
            </a:p>
          </p:txBody>
        </p:sp>
        <p:grpSp>
          <p:nvGrpSpPr>
            <p:cNvPr id="21545" name="Group 41"/>
            <p:cNvGrpSpPr>
              <a:grpSpLocks/>
            </p:cNvGrpSpPr>
            <p:nvPr/>
          </p:nvGrpSpPr>
          <p:grpSpPr bwMode="auto">
            <a:xfrm>
              <a:off x="4752" y="96"/>
              <a:ext cx="864" cy="432"/>
              <a:chOff x="4128" y="96"/>
              <a:chExt cx="1056" cy="672"/>
            </a:xfrm>
          </p:grpSpPr>
          <p:sp>
            <p:nvSpPr>
              <p:cNvPr id="21546" name="Freeform 42"/>
              <p:cNvSpPr>
                <a:spLocks/>
              </p:cNvSpPr>
              <p:nvPr/>
            </p:nvSpPr>
            <p:spPr bwMode="auto">
              <a:xfrm rot="-1846026">
                <a:off x="4560" y="336"/>
                <a:ext cx="198" cy="339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96" y="16"/>
                  </a:cxn>
                  <a:cxn ang="0">
                    <a:pos x="48" y="112"/>
                  </a:cxn>
                  <a:cxn ang="0">
                    <a:pos x="144" y="112"/>
                  </a:cxn>
                  <a:cxn ang="0">
                    <a:pos x="96" y="208"/>
                  </a:cxn>
                  <a:cxn ang="0">
                    <a:pos x="192" y="208"/>
                  </a:cxn>
                  <a:cxn ang="0">
                    <a:pos x="144" y="304"/>
                  </a:cxn>
                  <a:cxn ang="0">
                    <a:pos x="240" y="304"/>
                  </a:cxn>
                  <a:cxn ang="0">
                    <a:pos x="192" y="400"/>
                  </a:cxn>
                  <a:cxn ang="0">
                    <a:pos x="288" y="400"/>
                  </a:cxn>
                </a:cxnLst>
                <a:rect l="0" t="0" r="r" b="b"/>
                <a:pathLst>
                  <a:path w="288" h="416">
                    <a:moveTo>
                      <a:pt x="0" y="16"/>
                    </a:moveTo>
                    <a:cubicBezTo>
                      <a:pt x="44" y="8"/>
                      <a:pt x="88" y="0"/>
                      <a:pt x="96" y="16"/>
                    </a:cubicBezTo>
                    <a:cubicBezTo>
                      <a:pt x="104" y="32"/>
                      <a:pt x="40" y="96"/>
                      <a:pt x="48" y="112"/>
                    </a:cubicBezTo>
                    <a:cubicBezTo>
                      <a:pt x="56" y="128"/>
                      <a:pt x="136" y="96"/>
                      <a:pt x="144" y="112"/>
                    </a:cubicBezTo>
                    <a:cubicBezTo>
                      <a:pt x="152" y="128"/>
                      <a:pt x="88" y="192"/>
                      <a:pt x="96" y="208"/>
                    </a:cubicBezTo>
                    <a:cubicBezTo>
                      <a:pt x="104" y="224"/>
                      <a:pt x="184" y="192"/>
                      <a:pt x="192" y="208"/>
                    </a:cubicBezTo>
                    <a:cubicBezTo>
                      <a:pt x="200" y="224"/>
                      <a:pt x="136" y="288"/>
                      <a:pt x="144" y="304"/>
                    </a:cubicBezTo>
                    <a:cubicBezTo>
                      <a:pt x="152" y="320"/>
                      <a:pt x="232" y="288"/>
                      <a:pt x="240" y="304"/>
                    </a:cubicBezTo>
                    <a:cubicBezTo>
                      <a:pt x="248" y="320"/>
                      <a:pt x="184" y="384"/>
                      <a:pt x="192" y="400"/>
                    </a:cubicBezTo>
                    <a:cubicBezTo>
                      <a:pt x="200" y="416"/>
                      <a:pt x="244" y="408"/>
                      <a:pt x="288" y="40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7" name="Line 43"/>
              <p:cNvSpPr>
                <a:spLocks noChangeShapeType="1"/>
              </p:cNvSpPr>
              <p:nvPr/>
            </p:nvSpPr>
            <p:spPr bwMode="auto">
              <a:xfrm>
                <a:off x="4128" y="432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8" name="Line 44"/>
              <p:cNvSpPr>
                <a:spLocks noChangeShapeType="1"/>
              </p:cNvSpPr>
              <p:nvPr/>
            </p:nvSpPr>
            <p:spPr bwMode="auto">
              <a:xfrm flipV="1">
                <a:off x="4464" y="96"/>
                <a:ext cx="384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9" name="Freeform 45"/>
              <p:cNvSpPr>
                <a:spLocks/>
              </p:cNvSpPr>
              <p:nvPr/>
            </p:nvSpPr>
            <p:spPr bwMode="auto">
              <a:xfrm rot="3972264" flipH="1">
                <a:off x="4775" y="73"/>
                <a:ext cx="198" cy="339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96" y="16"/>
                  </a:cxn>
                  <a:cxn ang="0">
                    <a:pos x="48" y="112"/>
                  </a:cxn>
                  <a:cxn ang="0">
                    <a:pos x="144" y="112"/>
                  </a:cxn>
                  <a:cxn ang="0">
                    <a:pos x="96" y="208"/>
                  </a:cxn>
                  <a:cxn ang="0">
                    <a:pos x="192" y="208"/>
                  </a:cxn>
                  <a:cxn ang="0">
                    <a:pos x="144" y="304"/>
                  </a:cxn>
                  <a:cxn ang="0">
                    <a:pos x="240" y="304"/>
                  </a:cxn>
                  <a:cxn ang="0">
                    <a:pos x="192" y="400"/>
                  </a:cxn>
                  <a:cxn ang="0">
                    <a:pos x="288" y="400"/>
                  </a:cxn>
                </a:cxnLst>
                <a:rect l="0" t="0" r="r" b="b"/>
                <a:pathLst>
                  <a:path w="288" h="416">
                    <a:moveTo>
                      <a:pt x="0" y="16"/>
                    </a:moveTo>
                    <a:cubicBezTo>
                      <a:pt x="44" y="8"/>
                      <a:pt x="88" y="0"/>
                      <a:pt x="96" y="16"/>
                    </a:cubicBezTo>
                    <a:cubicBezTo>
                      <a:pt x="104" y="32"/>
                      <a:pt x="40" y="96"/>
                      <a:pt x="48" y="112"/>
                    </a:cubicBezTo>
                    <a:cubicBezTo>
                      <a:pt x="56" y="128"/>
                      <a:pt x="136" y="96"/>
                      <a:pt x="144" y="112"/>
                    </a:cubicBezTo>
                    <a:cubicBezTo>
                      <a:pt x="152" y="128"/>
                      <a:pt x="88" y="192"/>
                      <a:pt x="96" y="208"/>
                    </a:cubicBezTo>
                    <a:cubicBezTo>
                      <a:pt x="104" y="224"/>
                      <a:pt x="184" y="192"/>
                      <a:pt x="192" y="208"/>
                    </a:cubicBezTo>
                    <a:cubicBezTo>
                      <a:pt x="200" y="224"/>
                      <a:pt x="136" y="288"/>
                      <a:pt x="144" y="304"/>
                    </a:cubicBezTo>
                    <a:cubicBezTo>
                      <a:pt x="152" y="320"/>
                      <a:pt x="232" y="288"/>
                      <a:pt x="240" y="304"/>
                    </a:cubicBezTo>
                    <a:cubicBezTo>
                      <a:pt x="248" y="320"/>
                      <a:pt x="184" y="384"/>
                      <a:pt x="192" y="400"/>
                    </a:cubicBezTo>
                    <a:cubicBezTo>
                      <a:pt x="200" y="416"/>
                      <a:pt x="244" y="408"/>
                      <a:pt x="288" y="40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0" name="Line 46"/>
              <p:cNvSpPr>
                <a:spLocks noChangeShapeType="1"/>
              </p:cNvSpPr>
              <p:nvPr/>
            </p:nvSpPr>
            <p:spPr bwMode="auto">
              <a:xfrm flipV="1">
                <a:off x="4512" y="624"/>
                <a:ext cx="3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1" name="Line 47"/>
              <p:cNvSpPr>
                <a:spLocks noChangeShapeType="1"/>
              </p:cNvSpPr>
              <p:nvPr/>
            </p:nvSpPr>
            <p:spPr bwMode="auto">
              <a:xfrm>
                <a:off x="4896" y="624"/>
                <a:ext cx="28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2" name="Oval 48"/>
              <p:cNvSpPr>
                <a:spLocks noChangeArrowheads="1"/>
              </p:cNvSpPr>
              <p:nvPr/>
            </p:nvSpPr>
            <p:spPr bwMode="auto">
              <a:xfrm>
                <a:off x="4800" y="576"/>
                <a:ext cx="96" cy="96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553" name="Text Box 49"/>
            <p:cNvSpPr txBox="1">
              <a:spLocks noChangeArrowheads="1"/>
            </p:cNvSpPr>
            <p:nvPr/>
          </p:nvSpPr>
          <p:spPr bwMode="auto">
            <a:xfrm>
              <a:off x="4752" y="96"/>
              <a:ext cx="19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>
                  <a:latin typeface="Comic Sans MS" pitchFamily="66" charset="0"/>
                </a:rPr>
                <a:t>μ</a:t>
              </a:r>
            </a:p>
          </p:txBody>
        </p:sp>
        <p:sp>
          <p:nvSpPr>
            <p:cNvPr id="21554" name="Text Box 50"/>
            <p:cNvSpPr txBox="1">
              <a:spLocks noChangeArrowheads="1"/>
            </p:cNvSpPr>
            <p:nvPr/>
          </p:nvSpPr>
          <p:spPr bwMode="auto">
            <a:xfrm>
              <a:off x="4944" y="336"/>
              <a:ext cx="19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>
                  <a:latin typeface="Comic Sans MS" pitchFamily="66" charset="0"/>
                </a:rPr>
                <a:t>p</a:t>
              </a:r>
            </a:p>
          </p:txBody>
        </p:sp>
        <p:sp>
          <p:nvSpPr>
            <p:cNvPr id="21555" name="Text Box 51"/>
            <p:cNvSpPr txBox="1">
              <a:spLocks noChangeArrowheads="1"/>
            </p:cNvSpPr>
            <p:nvPr/>
          </p:nvSpPr>
          <p:spPr bwMode="auto">
            <a:xfrm>
              <a:off x="4656" y="480"/>
              <a:ext cx="12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FR" sz="1600" b="1">
                  <a:solidFill>
                    <a:srgbClr val="0000CC"/>
                  </a:solidFill>
                  <a:latin typeface="Comic Sans MS" pitchFamily="66" charset="0"/>
                </a:rPr>
                <a:t>BH calculable</a:t>
              </a:r>
            </a:p>
          </p:txBody>
        </p:sp>
        <p:sp>
          <p:nvSpPr>
            <p:cNvPr id="21556" name="Text Box 52"/>
            <p:cNvSpPr txBox="1">
              <a:spLocks noChangeArrowheads="1"/>
            </p:cNvSpPr>
            <p:nvPr/>
          </p:nvSpPr>
          <p:spPr bwMode="auto">
            <a:xfrm>
              <a:off x="4080" y="480"/>
              <a:ext cx="46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600" b="1">
                  <a:solidFill>
                    <a:schemeClr val="accent2"/>
                  </a:solidFill>
                  <a:latin typeface="Comic Sans MS" pitchFamily="66" charset="0"/>
                </a:rPr>
                <a:t>DVCS</a:t>
              </a:r>
            </a:p>
          </p:txBody>
        </p:sp>
        <p:sp>
          <p:nvSpPr>
            <p:cNvPr id="21557" name="Text Box 53"/>
            <p:cNvSpPr txBox="1">
              <a:spLocks noChangeArrowheads="1"/>
            </p:cNvSpPr>
            <p:nvPr/>
          </p:nvSpPr>
          <p:spPr bwMode="auto">
            <a:xfrm>
              <a:off x="4512" y="211"/>
              <a:ext cx="26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3200" b="1">
                  <a:solidFill>
                    <a:schemeClr val="accent2"/>
                  </a:solidFill>
                </a:rPr>
                <a:t>+</a:t>
              </a:r>
            </a:p>
          </p:txBody>
        </p:sp>
      </p:grpSp>
      <p:sp>
        <p:nvSpPr>
          <p:cNvPr id="21558" name="Text Box 54"/>
          <p:cNvSpPr txBox="1">
            <a:spLocks noChangeArrowheads="1"/>
          </p:cNvSpPr>
          <p:nvPr/>
        </p:nvSpPr>
        <p:spPr bwMode="auto">
          <a:xfrm>
            <a:off x="0" y="6551613"/>
            <a:ext cx="256381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1" i="1">
                <a:solidFill>
                  <a:srgbClr val="777777"/>
                </a:solidFill>
                <a:latin typeface="Comic Sans MS" pitchFamily="66" charset="0"/>
              </a:rPr>
              <a:t>Belitsky,Müller,Kirchner</a:t>
            </a:r>
          </a:p>
          <a:p>
            <a:endParaRPr lang="fr-FR"/>
          </a:p>
        </p:txBody>
      </p:sp>
      <p:sp>
        <p:nvSpPr>
          <p:cNvPr id="21559" name="Oval 55"/>
          <p:cNvSpPr>
            <a:spLocks noChangeArrowheads="1"/>
          </p:cNvSpPr>
          <p:nvPr/>
        </p:nvSpPr>
        <p:spPr bwMode="auto">
          <a:xfrm>
            <a:off x="3886200" y="3913188"/>
            <a:ext cx="609600" cy="457200"/>
          </a:xfrm>
          <a:prstGeom prst="ellipse">
            <a:avLst/>
          </a:prstGeom>
          <a:solidFill>
            <a:schemeClr val="accent1"/>
          </a:solidFill>
          <a:ln w="571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60" name="Oval 56"/>
          <p:cNvSpPr>
            <a:spLocks noChangeArrowheads="1"/>
          </p:cNvSpPr>
          <p:nvPr/>
        </p:nvSpPr>
        <p:spPr bwMode="auto">
          <a:xfrm>
            <a:off x="3962400" y="4495800"/>
            <a:ext cx="609600" cy="457200"/>
          </a:xfrm>
          <a:prstGeom prst="ellipse">
            <a:avLst/>
          </a:prstGeom>
          <a:solidFill>
            <a:srgbClr val="FFFF66"/>
          </a:solidFill>
          <a:ln w="571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61" name="Oval 57"/>
          <p:cNvSpPr>
            <a:spLocks noChangeArrowheads="1"/>
          </p:cNvSpPr>
          <p:nvPr/>
        </p:nvSpPr>
        <p:spPr bwMode="auto">
          <a:xfrm>
            <a:off x="4648200" y="4495800"/>
            <a:ext cx="609600" cy="457200"/>
          </a:xfrm>
          <a:prstGeom prst="ellipse">
            <a:avLst/>
          </a:prstGeom>
          <a:solidFill>
            <a:srgbClr val="FFFF66"/>
          </a:solidFill>
          <a:ln w="571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62" name="Oval 58"/>
          <p:cNvSpPr>
            <a:spLocks noChangeArrowheads="1"/>
          </p:cNvSpPr>
          <p:nvPr/>
        </p:nvSpPr>
        <p:spPr bwMode="auto">
          <a:xfrm>
            <a:off x="6096000" y="4495800"/>
            <a:ext cx="609600" cy="457200"/>
          </a:xfrm>
          <a:prstGeom prst="ellipse">
            <a:avLst/>
          </a:prstGeom>
          <a:solidFill>
            <a:schemeClr val="accent1"/>
          </a:solidFill>
          <a:ln w="571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63" name="Oval 59"/>
          <p:cNvSpPr>
            <a:spLocks noChangeArrowheads="1"/>
          </p:cNvSpPr>
          <p:nvPr/>
        </p:nvSpPr>
        <p:spPr bwMode="auto">
          <a:xfrm>
            <a:off x="7543800" y="4495800"/>
            <a:ext cx="609600" cy="457200"/>
          </a:xfrm>
          <a:prstGeom prst="ellipse">
            <a:avLst/>
          </a:prstGeom>
          <a:solidFill>
            <a:srgbClr val="99FF99"/>
          </a:solidFill>
          <a:ln w="571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1564" name="Object 60"/>
          <p:cNvGraphicFramePr>
            <a:graphicFrameLocks noChangeAspect="1"/>
          </p:cNvGraphicFramePr>
          <p:nvPr/>
        </p:nvGraphicFramePr>
        <p:xfrm>
          <a:off x="685800" y="4572000"/>
          <a:ext cx="1558925" cy="252413"/>
        </p:xfrm>
        <a:graphic>
          <a:graphicData uri="http://schemas.openxmlformats.org/presentationml/2006/ole">
            <p:oleObj spid="_x0000_s21564" name="Equation" r:id="rId3" imgW="2590560" imgH="419040" progId="Equation.3">
              <p:embed/>
            </p:oleObj>
          </a:graphicData>
        </a:graphic>
      </p:graphicFrame>
      <p:sp>
        <p:nvSpPr>
          <p:cNvPr id="21565" name="Oval 61"/>
          <p:cNvSpPr>
            <a:spLocks noChangeArrowheads="1"/>
          </p:cNvSpPr>
          <p:nvPr/>
        </p:nvSpPr>
        <p:spPr bwMode="auto">
          <a:xfrm>
            <a:off x="4572000" y="4419600"/>
            <a:ext cx="762000" cy="6096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1566" name="Object 62"/>
          <p:cNvGraphicFramePr>
            <a:graphicFrameLocks noChangeAspect="1"/>
          </p:cNvGraphicFramePr>
          <p:nvPr/>
        </p:nvGraphicFramePr>
        <p:xfrm>
          <a:off x="2509838" y="4419600"/>
          <a:ext cx="6405562" cy="647700"/>
        </p:xfrm>
        <a:graphic>
          <a:graphicData uri="http://schemas.openxmlformats.org/presentationml/2006/ole">
            <p:oleObj spid="_x0000_s21566" name="Equation" r:id="rId4" imgW="10248840" imgH="1079280" progId="Equation.3">
              <p:embed/>
            </p:oleObj>
          </a:graphicData>
        </a:graphic>
      </p:graphicFrame>
      <p:pic>
        <p:nvPicPr>
          <p:cNvPr id="21567" name="Picture 6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65238" y="3200400"/>
            <a:ext cx="5973762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568" name="Group 64"/>
          <p:cNvGrpSpPr>
            <a:grpSpLocks noChangeAspect="1"/>
          </p:cNvGrpSpPr>
          <p:nvPr/>
        </p:nvGrpSpPr>
        <p:grpSpPr bwMode="auto">
          <a:xfrm>
            <a:off x="2133600" y="3733800"/>
            <a:ext cx="3011488" cy="712788"/>
            <a:chOff x="811" y="1505"/>
            <a:chExt cx="1897" cy="449"/>
          </a:xfrm>
        </p:grpSpPr>
        <p:sp>
          <p:nvSpPr>
            <p:cNvPr id="21569" name="AutoShape 65"/>
            <p:cNvSpPr>
              <a:spLocks noChangeAspect="1" noChangeArrowheads="1" noTextEdit="1"/>
            </p:cNvSpPr>
            <p:nvPr/>
          </p:nvSpPr>
          <p:spPr bwMode="auto">
            <a:xfrm>
              <a:off x="816" y="1512"/>
              <a:ext cx="189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0" name="Line 66"/>
            <p:cNvSpPr>
              <a:spLocks noChangeShapeType="1"/>
            </p:cNvSpPr>
            <p:nvPr/>
          </p:nvSpPr>
          <p:spPr bwMode="auto">
            <a:xfrm>
              <a:off x="1509" y="1762"/>
              <a:ext cx="33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1" name="Rectangle 67"/>
            <p:cNvSpPr>
              <a:spLocks noChangeArrowheads="1"/>
            </p:cNvSpPr>
            <p:nvPr/>
          </p:nvSpPr>
          <p:spPr bwMode="auto">
            <a:xfrm>
              <a:off x="2650" y="1647"/>
              <a:ext cx="5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700">
                  <a:solidFill>
                    <a:srgbClr val="000000"/>
                  </a:solidFill>
                  <a:latin typeface="Comic Sans MS" pitchFamily="66" charset="0"/>
                </a:rPr>
                <a:t>)</a:t>
              </a:r>
              <a:endParaRPr lang="fr-FR"/>
            </a:p>
          </p:txBody>
        </p:sp>
        <p:sp>
          <p:nvSpPr>
            <p:cNvPr id="21572" name="Rectangle 68"/>
            <p:cNvSpPr>
              <a:spLocks noChangeArrowheads="1"/>
            </p:cNvSpPr>
            <p:nvPr/>
          </p:nvSpPr>
          <p:spPr bwMode="auto">
            <a:xfrm>
              <a:off x="2348" y="1647"/>
              <a:ext cx="175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700">
                  <a:solidFill>
                    <a:srgbClr val="000000"/>
                  </a:solidFill>
                  <a:latin typeface="Comic Sans MS" pitchFamily="66" charset="0"/>
                </a:rPr>
                <a:t>sin</a:t>
              </a:r>
              <a:endParaRPr lang="fr-FR"/>
            </a:p>
          </p:txBody>
        </p:sp>
        <p:sp>
          <p:nvSpPr>
            <p:cNvPr id="21573" name="Rectangle 69"/>
            <p:cNvSpPr>
              <a:spLocks noChangeArrowheads="1"/>
            </p:cNvSpPr>
            <p:nvPr/>
          </p:nvSpPr>
          <p:spPr bwMode="auto">
            <a:xfrm>
              <a:off x="1887" y="1647"/>
              <a:ext cx="5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700">
                  <a:solidFill>
                    <a:srgbClr val="000000"/>
                  </a:solidFill>
                  <a:latin typeface="Comic Sans MS" pitchFamily="66" charset="0"/>
                </a:rPr>
                <a:t>(</a:t>
              </a:r>
              <a:endParaRPr lang="fr-FR"/>
            </a:p>
          </p:txBody>
        </p:sp>
        <p:sp>
          <p:nvSpPr>
            <p:cNvPr id="21574" name="Rectangle 70"/>
            <p:cNvSpPr>
              <a:spLocks noChangeArrowheads="1"/>
            </p:cNvSpPr>
            <p:nvPr/>
          </p:nvSpPr>
          <p:spPr bwMode="auto">
            <a:xfrm>
              <a:off x="2560" y="1660"/>
              <a:ext cx="8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700" i="1">
                  <a:solidFill>
                    <a:srgbClr val="000000"/>
                  </a:solidFill>
                  <a:latin typeface="Symbol" pitchFamily="18" charset="2"/>
                </a:rPr>
                <a:t>j</a:t>
              </a:r>
              <a:endParaRPr lang="fr-FR"/>
            </a:p>
          </p:txBody>
        </p:sp>
        <p:sp>
          <p:nvSpPr>
            <p:cNvPr id="21575" name="Rectangle 71"/>
            <p:cNvSpPr>
              <a:spLocks noChangeArrowheads="1"/>
            </p:cNvSpPr>
            <p:nvPr/>
          </p:nvSpPr>
          <p:spPr bwMode="auto">
            <a:xfrm>
              <a:off x="891" y="1660"/>
              <a:ext cx="8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700" i="1">
                  <a:solidFill>
                    <a:srgbClr val="000000"/>
                  </a:solidFill>
                  <a:latin typeface="Symbol" pitchFamily="18" charset="2"/>
                </a:rPr>
                <a:t>s</a:t>
              </a:r>
              <a:endParaRPr lang="fr-FR"/>
            </a:p>
          </p:txBody>
        </p:sp>
        <p:sp>
          <p:nvSpPr>
            <p:cNvPr id="21576" name="Rectangle 72"/>
            <p:cNvSpPr>
              <a:spLocks noChangeArrowheads="1"/>
            </p:cNvSpPr>
            <p:nvPr/>
          </p:nvSpPr>
          <p:spPr bwMode="auto">
            <a:xfrm>
              <a:off x="2017" y="1629"/>
              <a:ext cx="25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 i="1">
                  <a:solidFill>
                    <a:srgbClr val="000000"/>
                  </a:solidFill>
                  <a:latin typeface="Comic Sans MS" pitchFamily="66" charset="0"/>
                </a:rPr>
                <a:t>DVCS</a:t>
              </a:r>
              <a:endParaRPr lang="fr-FR"/>
            </a:p>
          </p:txBody>
        </p:sp>
        <p:sp>
          <p:nvSpPr>
            <p:cNvPr id="21577" name="Rectangle 73"/>
            <p:cNvSpPr>
              <a:spLocks noChangeArrowheads="1"/>
            </p:cNvSpPr>
            <p:nvPr/>
          </p:nvSpPr>
          <p:spPr bwMode="auto">
            <a:xfrm>
              <a:off x="988" y="1629"/>
              <a:ext cx="25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 i="1">
                  <a:solidFill>
                    <a:srgbClr val="000000"/>
                  </a:solidFill>
                  <a:latin typeface="Comic Sans MS" pitchFamily="66" charset="0"/>
                </a:rPr>
                <a:t>DVCS</a:t>
              </a:r>
              <a:endParaRPr lang="fr-FR"/>
            </a:p>
          </p:txBody>
        </p:sp>
        <p:sp>
          <p:nvSpPr>
            <p:cNvPr id="21578" name="Rectangle 74"/>
            <p:cNvSpPr>
              <a:spLocks noChangeArrowheads="1"/>
            </p:cNvSpPr>
            <p:nvPr/>
          </p:nvSpPr>
          <p:spPr bwMode="auto">
            <a:xfrm>
              <a:off x="990" y="1766"/>
              <a:ext cx="12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 i="1">
                  <a:solidFill>
                    <a:srgbClr val="000000"/>
                  </a:solidFill>
                  <a:latin typeface="Comic Sans MS" pitchFamily="66" charset="0"/>
                </a:rPr>
                <a:t>pol</a:t>
              </a:r>
              <a:endParaRPr lang="fr-FR"/>
            </a:p>
          </p:txBody>
        </p:sp>
        <p:sp>
          <p:nvSpPr>
            <p:cNvPr id="21579" name="Rectangle 75"/>
            <p:cNvSpPr>
              <a:spLocks noChangeArrowheads="1"/>
            </p:cNvSpPr>
            <p:nvPr/>
          </p:nvSpPr>
          <p:spPr bwMode="auto">
            <a:xfrm>
              <a:off x="1935" y="1647"/>
              <a:ext cx="6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700" i="1">
                  <a:solidFill>
                    <a:srgbClr val="000000"/>
                  </a:solidFill>
                  <a:latin typeface="Comic Sans MS" pitchFamily="66" charset="0"/>
                </a:rPr>
                <a:t>s</a:t>
              </a:r>
              <a:endParaRPr lang="fr-FR"/>
            </a:p>
          </p:txBody>
        </p:sp>
        <p:sp>
          <p:nvSpPr>
            <p:cNvPr id="21580" name="Rectangle 76"/>
            <p:cNvSpPr>
              <a:spLocks noChangeArrowheads="1"/>
            </p:cNvSpPr>
            <p:nvPr/>
          </p:nvSpPr>
          <p:spPr bwMode="auto">
            <a:xfrm>
              <a:off x="1642" y="1755"/>
              <a:ext cx="119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700" i="1">
                  <a:solidFill>
                    <a:srgbClr val="000000"/>
                  </a:solidFill>
                  <a:latin typeface="Comic Sans MS" pitchFamily="66" charset="0"/>
                </a:rPr>
                <a:t>Q</a:t>
              </a:r>
              <a:endParaRPr lang="fr-FR"/>
            </a:p>
          </p:txBody>
        </p:sp>
        <p:sp>
          <p:nvSpPr>
            <p:cNvPr id="21581" name="Rectangle 77"/>
            <p:cNvSpPr>
              <a:spLocks noChangeArrowheads="1"/>
            </p:cNvSpPr>
            <p:nvPr/>
          </p:nvSpPr>
          <p:spPr bwMode="auto">
            <a:xfrm>
              <a:off x="1509" y="1755"/>
              <a:ext cx="71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700" i="1">
                  <a:solidFill>
                    <a:srgbClr val="000000"/>
                  </a:solidFill>
                  <a:latin typeface="Comic Sans MS" pitchFamily="66" charset="0"/>
                </a:rPr>
                <a:t>y</a:t>
              </a:r>
              <a:endParaRPr lang="fr-FR"/>
            </a:p>
          </p:txBody>
        </p:sp>
        <p:sp>
          <p:nvSpPr>
            <p:cNvPr id="21582" name="Rectangle 78"/>
            <p:cNvSpPr>
              <a:spLocks noChangeArrowheads="1"/>
            </p:cNvSpPr>
            <p:nvPr/>
          </p:nvSpPr>
          <p:spPr bwMode="auto">
            <a:xfrm>
              <a:off x="1628" y="1505"/>
              <a:ext cx="75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700" i="1">
                  <a:solidFill>
                    <a:srgbClr val="000000"/>
                  </a:solidFill>
                  <a:latin typeface="Comic Sans MS" pitchFamily="66" charset="0"/>
                </a:rPr>
                <a:t>e</a:t>
              </a:r>
              <a:endParaRPr lang="fr-FR"/>
            </a:p>
          </p:txBody>
        </p:sp>
        <p:sp>
          <p:nvSpPr>
            <p:cNvPr id="21583" name="Rectangle 79"/>
            <p:cNvSpPr>
              <a:spLocks noChangeArrowheads="1"/>
            </p:cNvSpPr>
            <p:nvPr/>
          </p:nvSpPr>
          <p:spPr bwMode="auto">
            <a:xfrm>
              <a:off x="811" y="1647"/>
              <a:ext cx="8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700" i="1">
                  <a:solidFill>
                    <a:srgbClr val="000000"/>
                  </a:solidFill>
                  <a:latin typeface="Comic Sans MS" pitchFamily="66" charset="0"/>
                </a:rPr>
                <a:t>d</a:t>
              </a:r>
              <a:endParaRPr lang="fr-FR"/>
            </a:p>
          </p:txBody>
        </p:sp>
        <p:sp>
          <p:nvSpPr>
            <p:cNvPr id="21584" name="Rectangle 80"/>
            <p:cNvSpPr>
              <a:spLocks noChangeArrowheads="1"/>
            </p:cNvSpPr>
            <p:nvPr/>
          </p:nvSpPr>
          <p:spPr bwMode="auto">
            <a:xfrm>
              <a:off x="1994" y="1777"/>
              <a:ext cx="4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fr-FR"/>
            </a:p>
          </p:txBody>
        </p:sp>
        <p:sp>
          <p:nvSpPr>
            <p:cNvPr id="21585" name="Rectangle 81"/>
            <p:cNvSpPr>
              <a:spLocks noChangeArrowheads="1"/>
            </p:cNvSpPr>
            <p:nvPr/>
          </p:nvSpPr>
          <p:spPr bwMode="auto">
            <a:xfrm>
              <a:off x="1782" y="1756"/>
              <a:ext cx="4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fr-FR"/>
            </a:p>
          </p:txBody>
        </p:sp>
        <p:sp>
          <p:nvSpPr>
            <p:cNvPr id="21586" name="Rectangle 82"/>
            <p:cNvSpPr>
              <a:spLocks noChangeArrowheads="1"/>
            </p:cNvSpPr>
            <p:nvPr/>
          </p:nvSpPr>
          <p:spPr bwMode="auto">
            <a:xfrm>
              <a:off x="1607" y="1756"/>
              <a:ext cx="4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fr-FR"/>
            </a:p>
          </p:txBody>
        </p:sp>
        <p:sp>
          <p:nvSpPr>
            <p:cNvPr id="21587" name="Rectangle 83"/>
            <p:cNvSpPr>
              <a:spLocks noChangeArrowheads="1"/>
            </p:cNvSpPr>
            <p:nvPr/>
          </p:nvSpPr>
          <p:spPr bwMode="auto">
            <a:xfrm>
              <a:off x="1720" y="1507"/>
              <a:ext cx="4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Times New Roman" pitchFamily="18" charset="0"/>
                </a:rPr>
                <a:t>6</a:t>
              </a:r>
              <a:endParaRPr lang="fr-FR"/>
            </a:p>
          </p:txBody>
        </p:sp>
        <p:sp>
          <p:nvSpPr>
            <p:cNvPr id="21588" name="Rectangle 84"/>
            <p:cNvSpPr>
              <a:spLocks noChangeArrowheads="1"/>
            </p:cNvSpPr>
            <p:nvPr/>
          </p:nvSpPr>
          <p:spPr bwMode="auto">
            <a:xfrm>
              <a:off x="1353" y="1660"/>
              <a:ext cx="75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7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fr-FR"/>
            </a:p>
          </p:txBody>
        </p:sp>
      </p:grpSp>
      <p:sp>
        <p:nvSpPr>
          <p:cNvPr id="21589" name="Text Box 85"/>
          <p:cNvSpPr txBox="1">
            <a:spLocks noChangeArrowheads="1"/>
          </p:cNvSpPr>
          <p:nvPr/>
        </p:nvSpPr>
        <p:spPr bwMode="auto">
          <a:xfrm>
            <a:off x="1524000" y="3836988"/>
            <a:ext cx="3619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/>
              <a:t>=</a:t>
            </a:r>
          </a:p>
        </p:txBody>
      </p:sp>
      <p:sp>
        <p:nvSpPr>
          <p:cNvPr id="21590" name="Text Box 86"/>
          <p:cNvSpPr txBox="1">
            <a:spLocks noChangeArrowheads="1"/>
          </p:cNvSpPr>
          <p:nvPr/>
        </p:nvSpPr>
        <p:spPr bwMode="auto">
          <a:xfrm>
            <a:off x="2057400" y="3867150"/>
            <a:ext cx="1066800" cy="7318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400" b="1">
                <a:solidFill>
                  <a:srgbClr val="FF0000"/>
                </a:solidFill>
                <a:latin typeface="Comic Sans MS" pitchFamily="66" charset="0"/>
              </a:rPr>
              <a:t>2P</a:t>
            </a:r>
            <a:r>
              <a:rPr lang="el-GR" sz="2400" b="1" baseline="-25000">
                <a:solidFill>
                  <a:srgbClr val="FF0000"/>
                </a:solidFill>
                <a:latin typeface="Comic Sans MS" pitchFamily="66" charset="0"/>
              </a:rPr>
              <a:t>μ</a:t>
            </a:r>
            <a:r>
              <a:rPr lang="fr-FR" sz="2400" b="1" baseline="-2500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400" b="1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</a:t>
            </a:r>
            <a:endParaRPr lang="fr-FR" sz="2400" b="1">
              <a:solidFill>
                <a:srgbClr val="FF0000"/>
              </a:solidFill>
              <a:latin typeface="Comic Sans MS" pitchFamily="66" charset="0"/>
            </a:endParaRPr>
          </a:p>
          <a:p>
            <a:endParaRPr lang="fr-FR">
              <a:solidFill>
                <a:srgbClr val="FF0066"/>
              </a:solidFill>
            </a:endParaRPr>
          </a:p>
        </p:txBody>
      </p:sp>
      <p:sp>
        <p:nvSpPr>
          <p:cNvPr id="21591" name="Rectangle 87"/>
          <p:cNvSpPr>
            <a:spLocks noChangeArrowheads="1"/>
          </p:cNvSpPr>
          <p:nvPr/>
        </p:nvSpPr>
        <p:spPr bwMode="auto">
          <a:xfrm>
            <a:off x="533400" y="4449763"/>
            <a:ext cx="18288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92" name="Text Box 88"/>
          <p:cNvSpPr txBox="1">
            <a:spLocks noChangeArrowheads="1"/>
          </p:cNvSpPr>
          <p:nvPr/>
        </p:nvSpPr>
        <p:spPr bwMode="auto">
          <a:xfrm>
            <a:off x="1295400" y="4449763"/>
            <a:ext cx="1219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b="1">
                <a:latin typeface="Comic Sans MS" pitchFamily="66" charset="0"/>
              </a:rPr>
              <a:t>+</a:t>
            </a:r>
            <a:r>
              <a:rPr lang="fr-FR" sz="2400" b="1">
                <a:solidFill>
                  <a:srgbClr val="FF0066"/>
                </a:solidFill>
                <a:latin typeface="Comic Sans MS" pitchFamily="66" charset="0"/>
              </a:rPr>
              <a:t> </a:t>
            </a:r>
            <a:r>
              <a:rPr lang="fr-FR" sz="2400" b="1">
                <a:solidFill>
                  <a:srgbClr val="FF0000"/>
                </a:solidFill>
                <a:latin typeface="Comic Sans MS" pitchFamily="66" charset="0"/>
              </a:rPr>
              <a:t>2e</a:t>
            </a:r>
            <a:r>
              <a:rPr lang="el-GR" sz="2400" b="1" baseline="-25000">
                <a:solidFill>
                  <a:srgbClr val="FF0000"/>
                </a:solidFill>
                <a:latin typeface="Comic Sans MS" pitchFamily="66" charset="0"/>
              </a:rPr>
              <a:t>μ</a:t>
            </a:r>
            <a:r>
              <a:rPr lang="fr-FR" sz="2400" b="1" baseline="-2500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400" b="1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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21593" name="Text Box 89"/>
          <p:cNvSpPr txBox="1">
            <a:spLocks noChangeArrowheads="1"/>
          </p:cNvSpPr>
          <p:nvPr/>
        </p:nvSpPr>
        <p:spPr bwMode="auto">
          <a:xfrm>
            <a:off x="0" y="5181600"/>
            <a:ext cx="9464675" cy="10668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200">
                <a:solidFill>
                  <a:schemeClr val="accent2"/>
                </a:solidFill>
                <a:latin typeface="Comic Sans MS" pitchFamily="66" charset="0"/>
              </a:rPr>
              <a:t>This is the good way to get rid of the large BH contribution </a:t>
            </a:r>
          </a:p>
          <a:p>
            <a:r>
              <a:rPr lang="fr-FR" sz="2200">
                <a:solidFill>
                  <a:schemeClr val="accent2"/>
                </a:solidFill>
                <a:latin typeface="Comic Sans MS" pitchFamily="66" charset="0"/>
              </a:rPr>
              <a:t>if we are able to control the</a:t>
            </a:r>
            <a:r>
              <a:rPr lang="fr-FR" sz="2200">
                <a:latin typeface="Comic Sans MS" pitchFamily="66" charset="0"/>
              </a:rPr>
              <a:t> </a:t>
            </a:r>
            <a:r>
              <a:rPr lang="fr-FR" sz="2200" b="1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+</a:t>
            </a:r>
            <a:r>
              <a:rPr lang="fr-FR" sz="2200" b="1">
                <a:solidFill>
                  <a:srgbClr val="0000FF"/>
                </a:solidFill>
                <a:latin typeface="Comic Sans MS" pitchFamily="66" charset="0"/>
              </a:rPr>
              <a:t>  </a:t>
            </a:r>
            <a:r>
              <a:rPr lang="fr-FR" sz="2200">
                <a:solidFill>
                  <a:schemeClr val="accent2"/>
                </a:solidFill>
                <a:latin typeface="Comic Sans MS" pitchFamily="66" charset="0"/>
              </a:rPr>
              <a:t>and</a:t>
            </a:r>
            <a:r>
              <a:rPr lang="fr-FR" sz="2200" b="1">
                <a:solidFill>
                  <a:srgbClr val="0000FF"/>
                </a:solidFill>
                <a:latin typeface="Comic Sans MS" pitchFamily="66" charset="0"/>
              </a:rPr>
              <a:t>  </a:t>
            </a:r>
            <a:r>
              <a:rPr lang="fr-FR" sz="2200" b="1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-</a:t>
            </a:r>
            <a:r>
              <a:rPr lang="fr-FR" sz="2200" b="1">
                <a:solidFill>
                  <a:srgbClr val="FF0066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fr-FR" sz="2200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rPr>
              <a:t>fluxes and efficiencies </a:t>
            </a:r>
          </a:p>
          <a:p>
            <a:r>
              <a:rPr lang="fr-FR" sz="2000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rPr>
              <a:t>                 </a:t>
            </a:r>
            <a:r>
              <a:rPr lang="fr-FR" sz="2000" i="1">
                <a:solidFill>
                  <a:schemeClr val="accent2"/>
                </a:solidFill>
                <a:latin typeface="Comic Sans MS" pitchFamily="66" charset="0"/>
                <a:sym typeface="Wingdings" pitchFamily="2" charset="2"/>
              </a:rPr>
              <a:t> we can extract c</a:t>
            </a:r>
            <a:r>
              <a:rPr lang="fr-FR" sz="2000" i="1" baseline="-25000">
                <a:solidFill>
                  <a:schemeClr val="accent2"/>
                </a:solidFill>
                <a:latin typeface="Comic Sans MS" pitchFamily="66" charset="0"/>
                <a:sym typeface="Wingdings" pitchFamily="2" charset="2"/>
              </a:rPr>
              <a:t>0</a:t>
            </a:r>
            <a:r>
              <a:rPr lang="fr-FR" sz="2000" i="1" baseline="30000">
                <a:solidFill>
                  <a:schemeClr val="accent2"/>
                </a:solidFill>
                <a:latin typeface="Comic Sans MS" pitchFamily="66" charset="0"/>
                <a:sym typeface="Wingdings" pitchFamily="2" charset="2"/>
              </a:rPr>
              <a:t>Int </a:t>
            </a:r>
            <a:r>
              <a:rPr lang="fr-FR" sz="2000" i="1">
                <a:solidFill>
                  <a:schemeClr val="accent2"/>
                </a:solidFill>
                <a:latin typeface="Comic Sans MS" pitchFamily="66" charset="0"/>
                <a:sym typeface="Wingdings" pitchFamily="2" charset="2"/>
              </a:rPr>
              <a:t>and c</a:t>
            </a:r>
            <a:r>
              <a:rPr lang="fr-FR" sz="2000" i="1" baseline="-25000">
                <a:solidFill>
                  <a:schemeClr val="accent2"/>
                </a:solidFill>
                <a:latin typeface="Comic Sans MS" pitchFamily="66" charset="0"/>
                <a:sym typeface="Wingdings" pitchFamily="2" charset="2"/>
              </a:rPr>
              <a:t>1</a:t>
            </a:r>
            <a:r>
              <a:rPr lang="fr-FR" sz="2000" i="1" baseline="30000">
                <a:solidFill>
                  <a:schemeClr val="accent2"/>
                </a:solidFill>
                <a:latin typeface="Comic Sans MS" pitchFamily="66" charset="0"/>
                <a:sym typeface="Wingdings" pitchFamily="2" charset="2"/>
              </a:rPr>
              <a:t>Int</a:t>
            </a:r>
            <a:endParaRPr lang="fr-FR" sz="2000" i="1" baseline="300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1594" name="AutoShape 90"/>
          <p:cNvSpPr>
            <a:spLocks noChangeArrowheads="1"/>
          </p:cNvSpPr>
          <p:nvPr/>
        </p:nvSpPr>
        <p:spPr bwMode="auto">
          <a:xfrm>
            <a:off x="5181600" y="3733800"/>
            <a:ext cx="457200" cy="547688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95" name="AutoShape 91"/>
          <p:cNvSpPr>
            <a:spLocks noChangeArrowheads="1"/>
          </p:cNvSpPr>
          <p:nvPr/>
        </p:nvSpPr>
        <p:spPr bwMode="auto">
          <a:xfrm>
            <a:off x="6629400" y="3733800"/>
            <a:ext cx="304800" cy="671513"/>
          </a:xfrm>
          <a:prstGeom prst="downArrow">
            <a:avLst>
              <a:gd name="adj1" fmla="val 50000"/>
              <a:gd name="adj2" fmla="val 55078"/>
            </a:avLst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96" name="AutoShape 92"/>
          <p:cNvSpPr>
            <a:spLocks noChangeArrowheads="1"/>
          </p:cNvSpPr>
          <p:nvPr/>
        </p:nvSpPr>
        <p:spPr bwMode="auto">
          <a:xfrm rot="2252141">
            <a:off x="6096000" y="3733800"/>
            <a:ext cx="304800" cy="671513"/>
          </a:xfrm>
          <a:prstGeom prst="downArrow">
            <a:avLst>
              <a:gd name="adj1" fmla="val 50000"/>
              <a:gd name="adj2" fmla="val 55078"/>
            </a:avLst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97" name="AutoShape 93"/>
          <p:cNvSpPr>
            <a:spLocks noChangeArrowheads="1"/>
          </p:cNvSpPr>
          <p:nvPr/>
        </p:nvSpPr>
        <p:spPr bwMode="auto">
          <a:xfrm rot="-1877716">
            <a:off x="7162800" y="3733800"/>
            <a:ext cx="304800" cy="671513"/>
          </a:xfrm>
          <a:prstGeom prst="downArrow">
            <a:avLst>
              <a:gd name="adj1" fmla="val 50000"/>
              <a:gd name="adj2" fmla="val 55078"/>
            </a:avLst>
          </a:prstGeom>
          <a:solidFill>
            <a:srgbClr val="66FF99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98" name="Text Box 94"/>
          <p:cNvSpPr txBox="1">
            <a:spLocks noChangeArrowheads="1"/>
          </p:cNvSpPr>
          <p:nvPr/>
        </p:nvSpPr>
        <p:spPr bwMode="auto">
          <a:xfrm rot="18245764">
            <a:off x="-283369" y="3501232"/>
            <a:ext cx="17049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 i="1">
                <a:solidFill>
                  <a:srgbClr val="FF0066"/>
                </a:solidFill>
                <a:latin typeface="Comic Sans MS" pitchFamily="66" charset="0"/>
              </a:rPr>
              <a:t>      </a:t>
            </a:r>
            <a:r>
              <a:rPr lang="fr-FR" b="1" i="1">
                <a:solidFill>
                  <a:srgbClr val="FF0000"/>
                </a:solidFill>
                <a:latin typeface="Comic Sans MS" pitchFamily="66" charset="0"/>
              </a:rPr>
              <a:t>Beam </a:t>
            </a:r>
          </a:p>
          <a:p>
            <a:r>
              <a:rPr lang="fr-FR" b="1" i="1">
                <a:solidFill>
                  <a:srgbClr val="FF0000"/>
                </a:solidFill>
                <a:latin typeface="Comic Sans MS" pitchFamily="66" charset="0"/>
              </a:rPr>
              <a:t>Charge &amp; spin</a:t>
            </a:r>
          </a:p>
          <a:p>
            <a:r>
              <a:rPr lang="fr-FR" b="1" i="1">
                <a:solidFill>
                  <a:srgbClr val="FF0000"/>
                </a:solidFill>
                <a:latin typeface="Comic Sans MS" pitchFamily="66" charset="0"/>
              </a:rPr>
              <a:t>difference</a:t>
            </a:r>
          </a:p>
        </p:txBody>
      </p:sp>
      <p:sp>
        <p:nvSpPr>
          <p:cNvPr id="21599" name="Text Box 95"/>
          <p:cNvSpPr txBox="1">
            <a:spLocks noChangeArrowheads="1"/>
          </p:cNvSpPr>
          <p:nvPr/>
        </p:nvSpPr>
        <p:spPr bwMode="auto">
          <a:xfrm>
            <a:off x="1066800" y="3200400"/>
            <a:ext cx="9525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200">
                <a:latin typeface="Monotype Corsiva" pitchFamily="66" charset="0"/>
              </a:rPr>
              <a:t>D</a:t>
            </a:r>
            <a:r>
              <a:rPr lang="fr-FR" sz="2400" i="1" baseline="-25000"/>
              <a:t>U,CS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9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85800" y="1981200"/>
            <a:ext cx="7543800" cy="10668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09600" y="1965325"/>
            <a:ext cx="807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400" b="1">
                <a:solidFill>
                  <a:srgbClr val="6600CC"/>
                </a:solidFill>
                <a:latin typeface="Comic Sans MS" pitchFamily="66" charset="0"/>
              </a:rPr>
              <a:t>d</a:t>
            </a:r>
            <a:r>
              <a:rPr lang="el-GR" sz="2400" b="1">
                <a:solidFill>
                  <a:srgbClr val="6600CC"/>
                </a:solidFill>
                <a:latin typeface="Comic Sans MS" pitchFamily="66" charset="0"/>
              </a:rPr>
              <a:t>σ</a:t>
            </a:r>
            <a:r>
              <a:rPr lang="fr-FR" sz="2400" b="1" i="1" baseline="-16000">
                <a:solidFill>
                  <a:srgbClr val="6600CC"/>
                </a:solidFill>
                <a:latin typeface="Comic Sans MS" pitchFamily="66" charset="0"/>
              </a:rPr>
              <a:t>(</a:t>
            </a:r>
            <a:r>
              <a:rPr lang="el-GR" sz="2400" b="1" i="1" baseline="-16000">
                <a:solidFill>
                  <a:srgbClr val="6600CC"/>
                </a:solidFill>
                <a:latin typeface="Comic Sans MS" pitchFamily="66" charset="0"/>
              </a:rPr>
              <a:t>μ</a:t>
            </a:r>
            <a:r>
              <a:rPr lang="fr-FR" sz="2400" b="1" i="1" baseline="-16000">
                <a:solidFill>
                  <a:srgbClr val="6600CC"/>
                </a:solidFill>
                <a:latin typeface="Comic Sans MS" pitchFamily="66" charset="0"/>
              </a:rPr>
              <a:t>p</a:t>
            </a:r>
            <a:r>
              <a:rPr lang="el-GR" sz="2400" b="1" i="1" baseline="-16000">
                <a:solidFill>
                  <a:srgbClr val="6600CC"/>
                </a:solidFill>
                <a:latin typeface="Comic Sans MS" pitchFamily="66" charset="0"/>
                <a:sym typeface="Symbol" pitchFamily="18" charset="2"/>
              </a:rPr>
              <a:t>μ</a:t>
            </a:r>
            <a:r>
              <a:rPr lang="fr-FR" sz="2400" b="1" i="1" baseline="-16000">
                <a:solidFill>
                  <a:srgbClr val="6600CC"/>
                </a:solidFill>
                <a:latin typeface="Comic Sans MS" pitchFamily="66" charset="0"/>
                <a:sym typeface="Symbol" pitchFamily="18" charset="2"/>
              </a:rPr>
              <a:t>p</a:t>
            </a:r>
            <a:r>
              <a:rPr lang="el-GR" sz="2400" b="1" i="1" baseline="-16000">
                <a:solidFill>
                  <a:srgbClr val="6600CC"/>
                </a:solidFill>
                <a:latin typeface="Comic Sans MS" pitchFamily="66" charset="0"/>
                <a:sym typeface="Symbol" pitchFamily="18" charset="2"/>
              </a:rPr>
              <a:t></a:t>
            </a:r>
            <a:r>
              <a:rPr lang="fr-FR" sz="2400" b="1" i="1" baseline="-16000">
                <a:solidFill>
                  <a:srgbClr val="6600CC"/>
                </a:solidFill>
                <a:latin typeface="Comic Sans MS" pitchFamily="66" charset="0"/>
                <a:sym typeface="Symbol" pitchFamily="18" charset="2"/>
              </a:rPr>
              <a:t>)</a:t>
            </a:r>
            <a:r>
              <a:rPr lang="fr-FR" sz="2400" b="1">
                <a:solidFill>
                  <a:srgbClr val="6600CC"/>
                </a:solidFill>
                <a:latin typeface="Comic Sans MS" pitchFamily="66" charset="0"/>
              </a:rPr>
              <a:t> = d</a:t>
            </a:r>
            <a:r>
              <a:rPr lang="el-GR" sz="2400" b="1">
                <a:solidFill>
                  <a:srgbClr val="6600CC"/>
                </a:solidFill>
                <a:latin typeface="Comic Sans MS" pitchFamily="66" charset="0"/>
              </a:rPr>
              <a:t>σ</a:t>
            </a:r>
            <a:r>
              <a:rPr lang="fr-FR" sz="2400" b="1" baseline="30000">
                <a:solidFill>
                  <a:srgbClr val="6600CC"/>
                </a:solidFill>
                <a:latin typeface="Comic Sans MS" pitchFamily="66" charset="0"/>
              </a:rPr>
              <a:t>BH </a:t>
            </a:r>
            <a:r>
              <a:rPr lang="fr-FR" sz="2400" b="1" i="1" baseline="30000">
                <a:solidFill>
                  <a:srgbClr val="6600CC"/>
                </a:solidFill>
                <a:latin typeface="Comic Sans MS" pitchFamily="66" charset="0"/>
              </a:rPr>
              <a:t>  </a:t>
            </a:r>
            <a:r>
              <a:rPr lang="fr-FR" sz="2400" b="1">
                <a:solidFill>
                  <a:srgbClr val="6600CC"/>
                </a:solidFill>
                <a:latin typeface="Comic Sans MS" pitchFamily="66" charset="0"/>
              </a:rPr>
              <a:t>+ d</a:t>
            </a:r>
            <a:r>
              <a:rPr lang="el-GR" sz="2400" b="1">
                <a:solidFill>
                  <a:srgbClr val="6600CC"/>
                </a:solidFill>
                <a:latin typeface="Comic Sans MS" pitchFamily="66" charset="0"/>
              </a:rPr>
              <a:t>σ</a:t>
            </a:r>
            <a:r>
              <a:rPr lang="fr-FR" sz="2400" b="1" baseline="30000">
                <a:solidFill>
                  <a:srgbClr val="6600CC"/>
                </a:solidFill>
                <a:latin typeface="Comic Sans MS" pitchFamily="66" charset="0"/>
              </a:rPr>
              <a:t>DVCS</a:t>
            </a:r>
            <a:r>
              <a:rPr lang="fr-FR" sz="2400" b="1" i="1" baseline="-18000">
                <a:solidFill>
                  <a:srgbClr val="6600CC"/>
                </a:solidFill>
                <a:latin typeface="Comic Sans MS" pitchFamily="66" charset="0"/>
              </a:rPr>
              <a:t>unpol </a:t>
            </a:r>
            <a:r>
              <a:rPr lang="fr-FR" sz="2400" b="1" i="1" baseline="30000">
                <a:solidFill>
                  <a:srgbClr val="6600CC"/>
                </a:solidFill>
                <a:latin typeface="Comic Sans MS" pitchFamily="66" charset="0"/>
              </a:rPr>
              <a:t>   </a:t>
            </a:r>
            <a:r>
              <a:rPr lang="fr-FR" sz="2400" b="1">
                <a:solidFill>
                  <a:srgbClr val="6600CC"/>
                </a:solidFill>
                <a:latin typeface="Comic Sans MS" pitchFamily="66" charset="0"/>
              </a:rPr>
              <a:t>+ </a:t>
            </a:r>
            <a:r>
              <a:rPr lang="fr-FR" sz="2400" b="1">
                <a:solidFill>
                  <a:srgbClr val="FF0000"/>
                </a:solidFill>
                <a:latin typeface="Comic Sans MS" pitchFamily="66" charset="0"/>
              </a:rPr>
              <a:t>P</a:t>
            </a:r>
            <a:r>
              <a:rPr lang="el-GR" sz="2400" b="1" baseline="-25000">
                <a:solidFill>
                  <a:srgbClr val="FF0000"/>
                </a:solidFill>
                <a:latin typeface="Comic Sans MS" pitchFamily="66" charset="0"/>
              </a:rPr>
              <a:t>μ</a:t>
            </a:r>
            <a:r>
              <a:rPr lang="fr-FR" sz="2400" b="1" baseline="-25000">
                <a:solidFill>
                  <a:srgbClr val="6600CC"/>
                </a:solidFill>
                <a:latin typeface="Comic Sans MS" pitchFamily="66" charset="0"/>
              </a:rPr>
              <a:t> </a:t>
            </a:r>
            <a:r>
              <a:rPr lang="fr-FR" sz="2400" b="1">
                <a:solidFill>
                  <a:srgbClr val="6600CC"/>
                </a:solidFill>
                <a:latin typeface="Comic Sans MS" pitchFamily="66" charset="0"/>
              </a:rPr>
              <a:t>d</a:t>
            </a:r>
            <a:r>
              <a:rPr lang="el-GR" sz="2400" b="1">
                <a:solidFill>
                  <a:srgbClr val="6600CC"/>
                </a:solidFill>
                <a:latin typeface="Comic Sans MS" pitchFamily="66" charset="0"/>
              </a:rPr>
              <a:t>σ</a:t>
            </a:r>
            <a:r>
              <a:rPr lang="fr-FR" sz="2400" b="1" baseline="30000">
                <a:solidFill>
                  <a:srgbClr val="6600CC"/>
                </a:solidFill>
                <a:latin typeface="Comic Sans MS" pitchFamily="66" charset="0"/>
              </a:rPr>
              <a:t>DVCS</a:t>
            </a:r>
            <a:r>
              <a:rPr lang="fr-FR" sz="2400" b="1" i="1" baseline="-18000">
                <a:solidFill>
                  <a:srgbClr val="6600CC"/>
                </a:solidFill>
                <a:latin typeface="Comic Sans MS" pitchFamily="66" charset="0"/>
              </a:rPr>
              <a:t>pol </a:t>
            </a:r>
            <a:r>
              <a:rPr lang="fr-FR" sz="2400" b="1" i="1" baseline="30000">
                <a:solidFill>
                  <a:srgbClr val="6600CC"/>
                </a:solidFill>
                <a:latin typeface="Comic Sans MS" pitchFamily="66" charset="0"/>
              </a:rPr>
              <a:t> </a:t>
            </a:r>
          </a:p>
          <a:p>
            <a:endParaRPr lang="fr-FR" sz="2400" b="1" i="1" baseline="30000">
              <a:solidFill>
                <a:srgbClr val="6600CC"/>
              </a:solidFill>
              <a:latin typeface="Comic Sans MS" pitchFamily="66" charset="0"/>
            </a:endParaRPr>
          </a:p>
          <a:p>
            <a:r>
              <a:rPr lang="fr-FR" sz="2400" b="1">
                <a:solidFill>
                  <a:srgbClr val="6600CC"/>
                </a:solidFill>
                <a:latin typeface="Comic Sans MS" pitchFamily="66" charset="0"/>
              </a:rPr>
              <a:t>           + </a:t>
            </a:r>
            <a:r>
              <a:rPr lang="fr-FR" sz="2400" b="1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l-GR" sz="2400" b="1" baseline="-25000">
                <a:solidFill>
                  <a:srgbClr val="FF0000"/>
                </a:solidFill>
                <a:latin typeface="Comic Sans MS" pitchFamily="66" charset="0"/>
              </a:rPr>
              <a:t>μ</a:t>
            </a:r>
            <a:r>
              <a:rPr lang="fr-FR" sz="2400" b="1">
                <a:solidFill>
                  <a:srgbClr val="6600CC"/>
                </a:solidFill>
                <a:latin typeface="Comic Sans MS" pitchFamily="66" charset="0"/>
              </a:rPr>
              <a:t> a</a:t>
            </a:r>
            <a:r>
              <a:rPr lang="fr-FR" sz="2400" b="1" baseline="30000">
                <a:solidFill>
                  <a:srgbClr val="6600CC"/>
                </a:solidFill>
                <a:latin typeface="Comic Sans MS" pitchFamily="66" charset="0"/>
              </a:rPr>
              <a:t>BH</a:t>
            </a:r>
            <a:r>
              <a:rPr lang="fr-FR" sz="2400" b="1">
                <a:solidFill>
                  <a:srgbClr val="6600CC"/>
                </a:solidFill>
                <a:latin typeface="Comic Sans MS" pitchFamily="66" charset="0"/>
              </a:rPr>
              <a:t> </a:t>
            </a:r>
            <a:r>
              <a:rPr lang="fr-FR" sz="2400" b="1" i="1">
                <a:solidFill>
                  <a:srgbClr val="6600CC"/>
                </a:solidFill>
                <a:latin typeface="Monotype Corsiva" pitchFamily="66" charset="0"/>
              </a:rPr>
              <a:t>Re</a:t>
            </a:r>
            <a:r>
              <a:rPr lang="fr-FR" sz="2400" b="1">
                <a:solidFill>
                  <a:srgbClr val="6600CC"/>
                </a:solidFill>
                <a:latin typeface="Comic Sans MS" pitchFamily="66" charset="0"/>
              </a:rPr>
              <a:t> A</a:t>
            </a:r>
            <a:r>
              <a:rPr lang="fr-FR" sz="2400" b="1" baseline="30000">
                <a:solidFill>
                  <a:srgbClr val="6600CC"/>
                </a:solidFill>
                <a:latin typeface="Comic Sans MS" pitchFamily="66" charset="0"/>
              </a:rPr>
              <a:t>DVCS  </a:t>
            </a:r>
            <a:r>
              <a:rPr lang="fr-FR" sz="2400" b="1">
                <a:solidFill>
                  <a:srgbClr val="6600CC"/>
                </a:solidFill>
                <a:latin typeface="Comic Sans MS" pitchFamily="66" charset="0"/>
              </a:rPr>
              <a:t>    + </a:t>
            </a:r>
            <a:r>
              <a:rPr lang="fr-FR" sz="2400" b="1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l-GR" sz="2400" b="1" baseline="-25000">
                <a:solidFill>
                  <a:srgbClr val="FF0000"/>
                </a:solidFill>
                <a:latin typeface="Comic Sans MS" pitchFamily="66" charset="0"/>
              </a:rPr>
              <a:t>μ</a:t>
            </a:r>
            <a:r>
              <a:rPr lang="fr-FR" sz="2400" b="1">
                <a:solidFill>
                  <a:srgbClr val="FF0000"/>
                </a:solidFill>
                <a:latin typeface="Comic Sans MS" pitchFamily="66" charset="0"/>
              </a:rPr>
              <a:t> P</a:t>
            </a:r>
            <a:r>
              <a:rPr lang="el-GR" sz="2400" b="1" baseline="-25000">
                <a:solidFill>
                  <a:srgbClr val="FF0000"/>
                </a:solidFill>
                <a:latin typeface="Comic Sans MS" pitchFamily="66" charset="0"/>
              </a:rPr>
              <a:t>μ</a:t>
            </a:r>
            <a:r>
              <a:rPr lang="fr-FR" sz="2400" b="1" baseline="-25000">
                <a:solidFill>
                  <a:srgbClr val="6600CC"/>
                </a:solidFill>
                <a:latin typeface="Comic Sans MS" pitchFamily="66" charset="0"/>
              </a:rPr>
              <a:t> </a:t>
            </a:r>
            <a:r>
              <a:rPr lang="fr-FR" sz="2400" b="1">
                <a:solidFill>
                  <a:srgbClr val="6600CC"/>
                </a:solidFill>
                <a:latin typeface="Comic Sans MS" pitchFamily="66" charset="0"/>
              </a:rPr>
              <a:t>a</a:t>
            </a:r>
            <a:r>
              <a:rPr lang="fr-FR" sz="2400" b="1" baseline="30000">
                <a:solidFill>
                  <a:srgbClr val="6600CC"/>
                </a:solidFill>
                <a:latin typeface="Comic Sans MS" pitchFamily="66" charset="0"/>
              </a:rPr>
              <a:t>BH</a:t>
            </a:r>
            <a:r>
              <a:rPr lang="fr-FR" sz="2400" b="1">
                <a:solidFill>
                  <a:srgbClr val="6600CC"/>
                </a:solidFill>
                <a:latin typeface="Comic Sans MS" pitchFamily="66" charset="0"/>
              </a:rPr>
              <a:t> </a:t>
            </a:r>
            <a:r>
              <a:rPr lang="fr-FR" sz="2400" b="1" i="1">
                <a:solidFill>
                  <a:srgbClr val="6600CC"/>
                </a:solidFill>
                <a:latin typeface="Monotype Corsiva" pitchFamily="66" charset="0"/>
              </a:rPr>
              <a:t>Im </a:t>
            </a:r>
            <a:r>
              <a:rPr lang="fr-FR" sz="2400" b="1">
                <a:solidFill>
                  <a:srgbClr val="6600CC"/>
                </a:solidFill>
                <a:latin typeface="Comic Sans MS" pitchFamily="66" charset="0"/>
              </a:rPr>
              <a:t>A</a:t>
            </a:r>
            <a:r>
              <a:rPr lang="fr-FR" sz="2400" b="1" baseline="30000">
                <a:solidFill>
                  <a:srgbClr val="6600CC"/>
                </a:solidFill>
                <a:latin typeface="Comic Sans MS" pitchFamily="66" charset="0"/>
              </a:rPr>
              <a:t>DVCS</a:t>
            </a:r>
          </a:p>
          <a:p>
            <a:endParaRPr lang="fr-FR" sz="2400" b="1" baseline="30000">
              <a:solidFill>
                <a:srgbClr val="6600CC"/>
              </a:solidFill>
              <a:latin typeface="Comic Sans MS" pitchFamily="66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5486400" y="6400800"/>
            <a:ext cx="1219200" cy="381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7086600" y="6400800"/>
            <a:ext cx="1981200" cy="3810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410200" y="6400800"/>
            <a:ext cx="1343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Twist-3 M</a:t>
            </a:r>
            <a:r>
              <a:rPr lang="fr-FR" baseline="30000"/>
              <a:t>01</a:t>
            </a:r>
            <a:endParaRPr lang="fr-FR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3200400" y="6400800"/>
            <a:ext cx="1219200" cy="3810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152775" y="6400800"/>
            <a:ext cx="1343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Twist-2 M</a:t>
            </a:r>
            <a:r>
              <a:rPr lang="fr-FR" baseline="30000"/>
              <a:t>11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7127875" y="6400800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Twist-2 gluon M</a:t>
            </a:r>
            <a:r>
              <a:rPr lang="fr-FR" baseline="30000"/>
              <a:t>-11</a:t>
            </a:r>
            <a:endParaRPr lang="fr-FR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4730750" y="6400800"/>
            <a:ext cx="45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&gt;&gt;</a:t>
            </a:r>
          </a:p>
        </p:txBody>
      </p:sp>
      <p:grpSp>
        <p:nvGrpSpPr>
          <p:cNvPr id="23563" name="Group 11"/>
          <p:cNvGrpSpPr>
            <a:grpSpLocks/>
          </p:cNvGrpSpPr>
          <p:nvPr/>
        </p:nvGrpSpPr>
        <p:grpSpPr bwMode="auto">
          <a:xfrm>
            <a:off x="5562600" y="685800"/>
            <a:ext cx="2533650" cy="1252538"/>
            <a:chOff x="158" y="1797"/>
            <a:chExt cx="1912" cy="858"/>
          </a:xfrm>
        </p:grpSpPr>
        <p:sp>
          <p:nvSpPr>
            <p:cNvPr id="23564" name="AutoShape 12"/>
            <p:cNvSpPr>
              <a:spLocks noChangeArrowheads="1"/>
            </p:cNvSpPr>
            <p:nvPr/>
          </p:nvSpPr>
          <p:spPr bwMode="auto">
            <a:xfrm>
              <a:off x="158" y="1979"/>
              <a:ext cx="1333" cy="366"/>
            </a:xfrm>
            <a:prstGeom prst="parallelogram">
              <a:avLst>
                <a:gd name="adj" fmla="val 91052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>
                <a:solidFill>
                  <a:schemeClr val="accent2"/>
                </a:solidFill>
              </a:endParaRPr>
            </a:p>
          </p:txBody>
        </p:sp>
        <p:sp>
          <p:nvSpPr>
            <p:cNvPr id="23565" name="AutoShape 13"/>
            <p:cNvSpPr>
              <a:spLocks noChangeArrowheads="1"/>
            </p:cNvSpPr>
            <p:nvPr/>
          </p:nvSpPr>
          <p:spPr bwMode="auto">
            <a:xfrm>
              <a:off x="1229" y="1797"/>
              <a:ext cx="743" cy="756"/>
            </a:xfrm>
            <a:prstGeom prst="parallelogram">
              <a:avLst>
                <a:gd name="adj" fmla="val 25000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6" name="Line 14"/>
            <p:cNvSpPr>
              <a:spLocks noChangeShapeType="1"/>
            </p:cNvSpPr>
            <p:nvPr/>
          </p:nvSpPr>
          <p:spPr bwMode="auto">
            <a:xfrm flipV="1">
              <a:off x="201" y="2187"/>
              <a:ext cx="547" cy="146"/>
            </a:xfrm>
            <a:prstGeom prst="line">
              <a:avLst/>
            </a:prstGeom>
            <a:noFill/>
            <a:ln w="25400">
              <a:solidFill>
                <a:srgbClr val="6600CC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Line 15"/>
            <p:cNvSpPr>
              <a:spLocks noChangeShapeType="1"/>
            </p:cNvSpPr>
            <p:nvPr/>
          </p:nvSpPr>
          <p:spPr bwMode="auto">
            <a:xfrm>
              <a:off x="748" y="2187"/>
              <a:ext cx="677" cy="0"/>
            </a:xfrm>
            <a:prstGeom prst="line">
              <a:avLst/>
            </a:prstGeom>
            <a:noFill/>
            <a:ln w="25400">
              <a:solidFill>
                <a:srgbClr val="6600CC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Line 16"/>
            <p:cNvSpPr>
              <a:spLocks noChangeShapeType="1"/>
            </p:cNvSpPr>
            <p:nvPr/>
          </p:nvSpPr>
          <p:spPr bwMode="auto">
            <a:xfrm>
              <a:off x="1425" y="2187"/>
              <a:ext cx="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Line 17"/>
            <p:cNvSpPr>
              <a:spLocks noChangeShapeType="1"/>
            </p:cNvSpPr>
            <p:nvPr/>
          </p:nvSpPr>
          <p:spPr bwMode="auto">
            <a:xfrm flipV="1">
              <a:off x="1425" y="2065"/>
              <a:ext cx="372" cy="122"/>
            </a:xfrm>
            <a:prstGeom prst="line">
              <a:avLst/>
            </a:prstGeom>
            <a:noFill/>
            <a:ln w="25400">
              <a:solidFill>
                <a:srgbClr val="6600CC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Line 18"/>
            <p:cNvSpPr>
              <a:spLocks noChangeShapeType="1"/>
            </p:cNvSpPr>
            <p:nvPr/>
          </p:nvSpPr>
          <p:spPr bwMode="auto">
            <a:xfrm>
              <a:off x="1425" y="2187"/>
              <a:ext cx="110" cy="219"/>
            </a:xfrm>
            <a:prstGeom prst="line">
              <a:avLst/>
            </a:prstGeom>
            <a:noFill/>
            <a:ln w="25400">
              <a:solidFill>
                <a:srgbClr val="6600CC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Line 19"/>
            <p:cNvSpPr>
              <a:spLocks noChangeShapeType="1"/>
            </p:cNvSpPr>
            <p:nvPr/>
          </p:nvSpPr>
          <p:spPr bwMode="auto">
            <a:xfrm flipV="1">
              <a:off x="748" y="2016"/>
              <a:ext cx="109" cy="171"/>
            </a:xfrm>
            <a:prstGeom prst="line">
              <a:avLst/>
            </a:prstGeom>
            <a:noFill/>
            <a:ln w="25400">
              <a:solidFill>
                <a:srgbClr val="6600CC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Arc 20"/>
            <p:cNvSpPr>
              <a:spLocks/>
            </p:cNvSpPr>
            <p:nvPr/>
          </p:nvSpPr>
          <p:spPr bwMode="auto">
            <a:xfrm rot="12971203">
              <a:off x="1163" y="2138"/>
              <a:ext cx="185" cy="412"/>
            </a:xfrm>
            <a:custGeom>
              <a:avLst/>
              <a:gdLst>
                <a:gd name="G0" fmla="+- 0 0 0"/>
                <a:gd name="G1" fmla="+- 21433 0 0"/>
                <a:gd name="G2" fmla="+- 21600 0 0"/>
                <a:gd name="T0" fmla="*/ 2678 w 14024"/>
                <a:gd name="T1" fmla="*/ 0 h 21433"/>
                <a:gd name="T2" fmla="*/ 14024 w 14024"/>
                <a:gd name="T3" fmla="*/ 5004 h 21433"/>
                <a:gd name="T4" fmla="*/ 0 w 14024"/>
                <a:gd name="T5" fmla="*/ 21433 h 2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024" h="21433" fill="none" extrusionOk="0">
                  <a:moveTo>
                    <a:pt x="2678" y="-1"/>
                  </a:moveTo>
                  <a:cubicBezTo>
                    <a:pt x="6867" y="523"/>
                    <a:pt x="10812" y="2263"/>
                    <a:pt x="14023" y="5004"/>
                  </a:cubicBezTo>
                </a:path>
                <a:path w="14024" h="21433" stroke="0" extrusionOk="0">
                  <a:moveTo>
                    <a:pt x="2678" y="-1"/>
                  </a:moveTo>
                  <a:cubicBezTo>
                    <a:pt x="6867" y="523"/>
                    <a:pt x="10812" y="2263"/>
                    <a:pt x="14023" y="5004"/>
                  </a:cubicBezTo>
                  <a:lnTo>
                    <a:pt x="0" y="2143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3" name="Text Box 21"/>
            <p:cNvSpPr txBox="1">
              <a:spLocks noChangeArrowheads="1"/>
            </p:cNvSpPr>
            <p:nvPr/>
          </p:nvSpPr>
          <p:spPr bwMode="auto">
            <a:xfrm>
              <a:off x="884" y="2342"/>
              <a:ext cx="280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400">
                  <a:solidFill>
                    <a:srgbClr val="FF0000"/>
                  </a:solidFill>
                  <a:latin typeface="Comic Sans MS" pitchFamily="66" charset="0"/>
                </a:rPr>
                <a:t>φ</a:t>
              </a:r>
              <a:endParaRPr lang="fr-FR" sz="240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23574" name="Line 22"/>
            <p:cNvSpPr>
              <a:spLocks noChangeShapeType="1"/>
            </p:cNvSpPr>
            <p:nvPr/>
          </p:nvSpPr>
          <p:spPr bwMode="auto">
            <a:xfrm>
              <a:off x="1425" y="2187"/>
              <a:ext cx="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Text Box 23"/>
            <p:cNvSpPr txBox="1">
              <a:spLocks noChangeArrowheads="1"/>
            </p:cNvSpPr>
            <p:nvPr/>
          </p:nvSpPr>
          <p:spPr bwMode="auto">
            <a:xfrm>
              <a:off x="1791" y="1933"/>
              <a:ext cx="279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400">
                  <a:latin typeface="Comic Sans MS" pitchFamily="66" charset="0"/>
                </a:rPr>
                <a:t>θ</a:t>
              </a:r>
              <a:endParaRPr lang="fr-FR" sz="2400">
                <a:latin typeface="Comic Sans MS" pitchFamily="66" charset="0"/>
              </a:endParaRPr>
            </a:p>
          </p:txBody>
        </p:sp>
        <p:sp>
          <p:nvSpPr>
            <p:cNvPr id="23576" name="Text Box 24"/>
            <p:cNvSpPr txBox="1">
              <a:spLocks noChangeArrowheads="1"/>
            </p:cNvSpPr>
            <p:nvPr/>
          </p:nvSpPr>
          <p:spPr bwMode="auto">
            <a:xfrm>
              <a:off x="567" y="1888"/>
              <a:ext cx="321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400" b="1">
                  <a:solidFill>
                    <a:srgbClr val="6600CC"/>
                  </a:solidFill>
                  <a:latin typeface="Times New Roman" pitchFamily="18" charset="0"/>
                </a:rPr>
                <a:t>μ</a:t>
              </a:r>
              <a:r>
                <a:rPr lang="fr-FR" sz="2400" b="1">
                  <a:solidFill>
                    <a:srgbClr val="6600CC"/>
                  </a:solidFill>
                  <a:latin typeface="Comic Sans MS" pitchFamily="66" charset="0"/>
                </a:rPr>
                <a:t>’</a:t>
              </a:r>
            </a:p>
          </p:txBody>
        </p:sp>
        <p:sp>
          <p:nvSpPr>
            <p:cNvPr id="23577" name="Text Box 25"/>
            <p:cNvSpPr txBox="1">
              <a:spLocks noChangeArrowheads="1"/>
            </p:cNvSpPr>
            <p:nvPr/>
          </p:nvSpPr>
          <p:spPr bwMode="auto">
            <a:xfrm>
              <a:off x="339" y="2024"/>
              <a:ext cx="269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400" b="1">
                  <a:solidFill>
                    <a:srgbClr val="6600CC"/>
                  </a:solidFill>
                  <a:latin typeface="Times New Roman" pitchFamily="18" charset="0"/>
                </a:rPr>
                <a:t>μ</a:t>
              </a:r>
            </a:p>
          </p:txBody>
        </p:sp>
        <p:sp>
          <p:nvSpPr>
            <p:cNvPr id="23578" name="Text Box 26"/>
            <p:cNvSpPr txBox="1">
              <a:spLocks noChangeArrowheads="1"/>
            </p:cNvSpPr>
            <p:nvPr/>
          </p:nvSpPr>
          <p:spPr bwMode="auto">
            <a:xfrm>
              <a:off x="974" y="1888"/>
              <a:ext cx="349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2400" b="1">
                  <a:solidFill>
                    <a:srgbClr val="6600CC"/>
                  </a:solidFill>
                  <a:latin typeface="Times New Roman" pitchFamily="18" charset="0"/>
                  <a:sym typeface="Symbol" pitchFamily="18" charset="2"/>
                </a:rPr>
                <a:t>*</a:t>
              </a:r>
            </a:p>
          </p:txBody>
        </p:sp>
        <p:sp>
          <p:nvSpPr>
            <p:cNvPr id="23579" name="Text Box 27"/>
            <p:cNvSpPr txBox="1">
              <a:spLocks noChangeArrowheads="1"/>
            </p:cNvSpPr>
            <p:nvPr/>
          </p:nvSpPr>
          <p:spPr bwMode="auto">
            <a:xfrm>
              <a:off x="1519" y="1797"/>
              <a:ext cx="234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2400" b="1">
                  <a:solidFill>
                    <a:srgbClr val="6600CC"/>
                  </a:solidFill>
                  <a:latin typeface="Times New Roman" pitchFamily="18" charset="0"/>
                  <a:sym typeface="Symbol" pitchFamily="18" charset="2"/>
                </a:rPr>
                <a:t></a:t>
              </a:r>
            </a:p>
          </p:txBody>
        </p:sp>
        <p:sp>
          <p:nvSpPr>
            <p:cNvPr id="23580" name="Text Box 28"/>
            <p:cNvSpPr txBox="1">
              <a:spLocks noChangeArrowheads="1"/>
            </p:cNvSpPr>
            <p:nvPr/>
          </p:nvSpPr>
          <p:spPr bwMode="auto">
            <a:xfrm>
              <a:off x="1376" y="2309"/>
              <a:ext cx="263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2400" b="1">
                  <a:solidFill>
                    <a:srgbClr val="6600CC"/>
                  </a:solidFill>
                  <a:latin typeface="Comic Sans MS" pitchFamily="66" charset="0"/>
                </a:rPr>
                <a:t>p</a:t>
              </a:r>
            </a:p>
          </p:txBody>
        </p:sp>
      </p:grpSp>
      <p:grpSp>
        <p:nvGrpSpPr>
          <p:cNvPr id="23581" name="Group 29"/>
          <p:cNvGrpSpPr>
            <a:grpSpLocks/>
          </p:cNvGrpSpPr>
          <p:nvPr/>
        </p:nvGrpSpPr>
        <p:grpSpPr bwMode="auto">
          <a:xfrm>
            <a:off x="1219200" y="839788"/>
            <a:ext cx="3427413" cy="1022350"/>
            <a:chOff x="3697" y="48"/>
            <a:chExt cx="2159" cy="644"/>
          </a:xfrm>
        </p:grpSpPr>
        <p:grpSp>
          <p:nvGrpSpPr>
            <p:cNvPr id="23582" name="Group 30"/>
            <p:cNvGrpSpPr>
              <a:grpSpLocks/>
            </p:cNvGrpSpPr>
            <p:nvPr/>
          </p:nvGrpSpPr>
          <p:grpSpPr bwMode="auto">
            <a:xfrm>
              <a:off x="3792" y="144"/>
              <a:ext cx="816" cy="336"/>
              <a:chOff x="144" y="2592"/>
              <a:chExt cx="1008" cy="432"/>
            </a:xfrm>
          </p:grpSpPr>
          <p:sp>
            <p:nvSpPr>
              <p:cNvPr id="23583" name="Line 31"/>
              <p:cNvSpPr>
                <a:spLocks noChangeShapeType="1"/>
              </p:cNvSpPr>
              <p:nvPr/>
            </p:nvSpPr>
            <p:spPr bwMode="auto">
              <a:xfrm>
                <a:off x="144" y="2749"/>
                <a:ext cx="2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4" name="Line 32"/>
              <p:cNvSpPr>
                <a:spLocks noChangeShapeType="1"/>
              </p:cNvSpPr>
              <p:nvPr/>
            </p:nvSpPr>
            <p:spPr bwMode="auto">
              <a:xfrm flipV="1">
                <a:off x="406" y="2592"/>
                <a:ext cx="224" cy="1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5" name="Freeform 33"/>
              <p:cNvSpPr>
                <a:spLocks/>
              </p:cNvSpPr>
              <p:nvPr/>
            </p:nvSpPr>
            <p:spPr bwMode="auto">
              <a:xfrm rot="-1846026" flipH="1" flipV="1">
                <a:off x="481" y="2671"/>
                <a:ext cx="154" cy="277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96" y="16"/>
                  </a:cxn>
                  <a:cxn ang="0">
                    <a:pos x="48" y="112"/>
                  </a:cxn>
                  <a:cxn ang="0">
                    <a:pos x="144" y="112"/>
                  </a:cxn>
                  <a:cxn ang="0">
                    <a:pos x="96" y="208"/>
                  </a:cxn>
                  <a:cxn ang="0">
                    <a:pos x="192" y="208"/>
                  </a:cxn>
                  <a:cxn ang="0">
                    <a:pos x="144" y="304"/>
                  </a:cxn>
                  <a:cxn ang="0">
                    <a:pos x="240" y="304"/>
                  </a:cxn>
                  <a:cxn ang="0">
                    <a:pos x="192" y="400"/>
                  </a:cxn>
                  <a:cxn ang="0">
                    <a:pos x="288" y="400"/>
                  </a:cxn>
                </a:cxnLst>
                <a:rect l="0" t="0" r="r" b="b"/>
                <a:pathLst>
                  <a:path w="288" h="416">
                    <a:moveTo>
                      <a:pt x="0" y="16"/>
                    </a:moveTo>
                    <a:cubicBezTo>
                      <a:pt x="44" y="8"/>
                      <a:pt x="88" y="0"/>
                      <a:pt x="96" y="16"/>
                    </a:cubicBezTo>
                    <a:cubicBezTo>
                      <a:pt x="104" y="32"/>
                      <a:pt x="40" y="96"/>
                      <a:pt x="48" y="112"/>
                    </a:cubicBezTo>
                    <a:cubicBezTo>
                      <a:pt x="56" y="128"/>
                      <a:pt x="136" y="96"/>
                      <a:pt x="144" y="112"/>
                    </a:cubicBezTo>
                    <a:cubicBezTo>
                      <a:pt x="152" y="128"/>
                      <a:pt x="88" y="192"/>
                      <a:pt x="96" y="208"/>
                    </a:cubicBezTo>
                    <a:cubicBezTo>
                      <a:pt x="104" y="224"/>
                      <a:pt x="184" y="192"/>
                      <a:pt x="192" y="208"/>
                    </a:cubicBezTo>
                    <a:cubicBezTo>
                      <a:pt x="200" y="224"/>
                      <a:pt x="136" y="288"/>
                      <a:pt x="144" y="304"/>
                    </a:cubicBezTo>
                    <a:cubicBezTo>
                      <a:pt x="152" y="320"/>
                      <a:pt x="232" y="288"/>
                      <a:pt x="240" y="304"/>
                    </a:cubicBezTo>
                    <a:cubicBezTo>
                      <a:pt x="248" y="320"/>
                      <a:pt x="184" y="384"/>
                      <a:pt x="192" y="400"/>
                    </a:cubicBezTo>
                    <a:cubicBezTo>
                      <a:pt x="200" y="416"/>
                      <a:pt x="244" y="408"/>
                      <a:pt x="288" y="40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6" name="Line 34"/>
              <p:cNvSpPr>
                <a:spLocks noChangeShapeType="1"/>
              </p:cNvSpPr>
              <p:nvPr/>
            </p:nvSpPr>
            <p:spPr bwMode="auto">
              <a:xfrm flipV="1">
                <a:off x="518" y="2945"/>
                <a:ext cx="187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7" name="Line 35"/>
              <p:cNvSpPr>
                <a:spLocks noChangeShapeType="1"/>
              </p:cNvSpPr>
              <p:nvPr/>
            </p:nvSpPr>
            <p:spPr bwMode="auto">
              <a:xfrm>
                <a:off x="929" y="2945"/>
                <a:ext cx="150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8" name="Freeform 36"/>
              <p:cNvSpPr>
                <a:spLocks/>
              </p:cNvSpPr>
              <p:nvPr/>
            </p:nvSpPr>
            <p:spPr bwMode="auto">
              <a:xfrm rot="4468450">
                <a:off x="945" y="2655"/>
                <a:ext cx="192" cy="223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96" y="16"/>
                  </a:cxn>
                  <a:cxn ang="0">
                    <a:pos x="48" y="112"/>
                  </a:cxn>
                  <a:cxn ang="0">
                    <a:pos x="144" y="112"/>
                  </a:cxn>
                  <a:cxn ang="0">
                    <a:pos x="96" y="208"/>
                  </a:cxn>
                  <a:cxn ang="0">
                    <a:pos x="192" y="208"/>
                  </a:cxn>
                  <a:cxn ang="0">
                    <a:pos x="144" y="304"/>
                  </a:cxn>
                  <a:cxn ang="0">
                    <a:pos x="240" y="304"/>
                  </a:cxn>
                  <a:cxn ang="0">
                    <a:pos x="192" y="400"/>
                  </a:cxn>
                  <a:cxn ang="0">
                    <a:pos x="288" y="400"/>
                  </a:cxn>
                </a:cxnLst>
                <a:rect l="0" t="0" r="r" b="b"/>
                <a:pathLst>
                  <a:path w="288" h="416">
                    <a:moveTo>
                      <a:pt x="0" y="16"/>
                    </a:moveTo>
                    <a:cubicBezTo>
                      <a:pt x="44" y="8"/>
                      <a:pt x="88" y="0"/>
                      <a:pt x="96" y="16"/>
                    </a:cubicBezTo>
                    <a:cubicBezTo>
                      <a:pt x="104" y="32"/>
                      <a:pt x="40" y="96"/>
                      <a:pt x="48" y="112"/>
                    </a:cubicBezTo>
                    <a:cubicBezTo>
                      <a:pt x="56" y="128"/>
                      <a:pt x="136" y="96"/>
                      <a:pt x="144" y="112"/>
                    </a:cubicBezTo>
                    <a:cubicBezTo>
                      <a:pt x="152" y="128"/>
                      <a:pt x="88" y="192"/>
                      <a:pt x="96" y="208"/>
                    </a:cubicBezTo>
                    <a:cubicBezTo>
                      <a:pt x="104" y="224"/>
                      <a:pt x="184" y="192"/>
                      <a:pt x="192" y="208"/>
                    </a:cubicBezTo>
                    <a:cubicBezTo>
                      <a:pt x="200" y="224"/>
                      <a:pt x="136" y="288"/>
                      <a:pt x="144" y="304"/>
                    </a:cubicBezTo>
                    <a:cubicBezTo>
                      <a:pt x="152" y="320"/>
                      <a:pt x="232" y="288"/>
                      <a:pt x="240" y="304"/>
                    </a:cubicBezTo>
                    <a:cubicBezTo>
                      <a:pt x="248" y="320"/>
                      <a:pt x="184" y="384"/>
                      <a:pt x="192" y="400"/>
                    </a:cubicBezTo>
                    <a:cubicBezTo>
                      <a:pt x="200" y="416"/>
                      <a:pt x="244" y="408"/>
                      <a:pt x="288" y="40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9" name="Oval 37"/>
              <p:cNvSpPr>
                <a:spLocks noChangeArrowheads="1"/>
              </p:cNvSpPr>
              <p:nvPr/>
            </p:nvSpPr>
            <p:spPr bwMode="auto">
              <a:xfrm>
                <a:off x="667" y="2828"/>
                <a:ext cx="300" cy="157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590" name="Text Box 38"/>
            <p:cNvSpPr txBox="1">
              <a:spLocks noChangeArrowheads="1"/>
            </p:cNvSpPr>
            <p:nvPr/>
          </p:nvSpPr>
          <p:spPr bwMode="auto">
            <a:xfrm>
              <a:off x="3697" y="48"/>
              <a:ext cx="19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>
                  <a:latin typeface="Comic Sans MS" pitchFamily="66" charset="0"/>
                </a:rPr>
                <a:t>μ</a:t>
              </a:r>
            </a:p>
          </p:txBody>
        </p:sp>
        <p:sp>
          <p:nvSpPr>
            <p:cNvPr id="23591" name="Text Box 39"/>
            <p:cNvSpPr txBox="1">
              <a:spLocks noChangeArrowheads="1"/>
            </p:cNvSpPr>
            <p:nvPr/>
          </p:nvSpPr>
          <p:spPr bwMode="auto">
            <a:xfrm>
              <a:off x="3936" y="288"/>
              <a:ext cx="19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>
                  <a:latin typeface="Comic Sans MS" pitchFamily="66" charset="0"/>
                </a:rPr>
                <a:t>p</a:t>
              </a:r>
            </a:p>
          </p:txBody>
        </p:sp>
        <p:grpSp>
          <p:nvGrpSpPr>
            <p:cNvPr id="23592" name="Group 40"/>
            <p:cNvGrpSpPr>
              <a:grpSpLocks/>
            </p:cNvGrpSpPr>
            <p:nvPr/>
          </p:nvGrpSpPr>
          <p:grpSpPr bwMode="auto">
            <a:xfrm>
              <a:off x="4752" y="96"/>
              <a:ext cx="864" cy="432"/>
              <a:chOff x="4128" y="96"/>
              <a:chExt cx="1056" cy="672"/>
            </a:xfrm>
          </p:grpSpPr>
          <p:sp>
            <p:nvSpPr>
              <p:cNvPr id="23593" name="Freeform 41"/>
              <p:cNvSpPr>
                <a:spLocks/>
              </p:cNvSpPr>
              <p:nvPr/>
            </p:nvSpPr>
            <p:spPr bwMode="auto">
              <a:xfrm rot="-1846026">
                <a:off x="4560" y="336"/>
                <a:ext cx="198" cy="339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96" y="16"/>
                  </a:cxn>
                  <a:cxn ang="0">
                    <a:pos x="48" y="112"/>
                  </a:cxn>
                  <a:cxn ang="0">
                    <a:pos x="144" y="112"/>
                  </a:cxn>
                  <a:cxn ang="0">
                    <a:pos x="96" y="208"/>
                  </a:cxn>
                  <a:cxn ang="0">
                    <a:pos x="192" y="208"/>
                  </a:cxn>
                  <a:cxn ang="0">
                    <a:pos x="144" y="304"/>
                  </a:cxn>
                  <a:cxn ang="0">
                    <a:pos x="240" y="304"/>
                  </a:cxn>
                  <a:cxn ang="0">
                    <a:pos x="192" y="400"/>
                  </a:cxn>
                  <a:cxn ang="0">
                    <a:pos x="288" y="400"/>
                  </a:cxn>
                </a:cxnLst>
                <a:rect l="0" t="0" r="r" b="b"/>
                <a:pathLst>
                  <a:path w="288" h="416">
                    <a:moveTo>
                      <a:pt x="0" y="16"/>
                    </a:moveTo>
                    <a:cubicBezTo>
                      <a:pt x="44" y="8"/>
                      <a:pt x="88" y="0"/>
                      <a:pt x="96" y="16"/>
                    </a:cubicBezTo>
                    <a:cubicBezTo>
                      <a:pt x="104" y="32"/>
                      <a:pt x="40" y="96"/>
                      <a:pt x="48" y="112"/>
                    </a:cubicBezTo>
                    <a:cubicBezTo>
                      <a:pt x="56" y="128"/>
                      <a:pt x="136" y="96"/>
                      <a:pt x="144" y="112"/>
                    </a:cubicBezTo>
                    <a:cubicBezTo>
                      <a:pt x="152" y="128"/>
                      <a:pt x="88" y="192"/>
                      <a:pt x="96" y="208"/>
                    </a:cubicBezTo>
                    <a:cubicBezTo>
                      <a:pt x="104" y="224"/>
                      <a:pt x="184" y="192"/>
                      <a:pt x="192" y="208"/>
                    </a:cubicBezTo>
                    <a:cubicBezTo>
                      <a:pt x="200" y="224"/>
                      <a:pt x="136" y="288"/>
                      <a:pt x="144" y="304"/>
                    </a:cubicBezTo>
                    <a:cubicBezTo>
                      <a:pt x="152" y="320"/>
                      <a:pt x="232" y="288"/>
                      <a:pt x="240" y="304"/>
                    </a:cubicBezTo>
                    <a:cubicBezTo>
                      <a:pt x="248" y="320"/>
                      <a:pt x="184" y="384"/>
                      <a:pt x="192" y="400"/>
                    </a:cubicBezTo>
                    <a:cubicBezTo>
                      <a:pt x="200" y="416"/>
                      <a:pt x="244" y="408"/>
                      <a:pt x="288" y="40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4" name="Line 42"/>
              <p:cNvSpPr>
                <a:spLocks noChangeShapeType="1"/>
              </p:cNvSpPr>
              <p:nvPr/>
            </p:nvSpPr>
            <p:spPr bwMode="auto">
              <a:xfrm>
                <a:off x="4128" y="432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5" name="Line 43"/>
              <p:cNvSpPr>
                <a:spLocks noChangeShapeType="1"/>
              </p:cNvSpPr>
              <p:nvPr/>
            </p:nvSpPr>
            <p:spPr bwMode="auto">
              <a:xfrm flipV="1">
                <a:off x="4464" y="96"/>
                <a:ext cx="384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6" name="Freeform 44"/>
              <p:cNvSpPr>
                <a:spLocks/>
              </p:cNvSpPr>
              <p:nvPr/>
            </p:nvSpPr>
            <p:spPr bwMode="auto">
              <a:xfrm rot="3972264" flipH="1">
                <a:off x="4775" y="73"/>
                <a:ext cx="198" cy="339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96" y="16"/>
                  </a:cxn>
                  <a:cxn ang="0">
                    <a:pos x="48" y="112"/>
                  </a:cxn>
                  <a:cxn ang="0">
                    <a:pos x="144" y="112"/>
                  </a:cxn>
                  <a:cxn ang="0">
                    <a:pos x="96" y="208"/>
                  </a:cxn>
                  <a:cxn ang="0">
                    <a:pos x="192" y="208"/>
                  </a:cxn>
                  <a:cxn ang="0">
                    <a:pos x="144" y="304"/>
                  </a:cxn>
                  <a:cxn ang="0">
                    <a:pos x="240" y="304"/>
                  </a:cxn>
                  <a:cxn ang="0">
                    <a:pos x="192" y="400"/>
                  </a:cxn>
                  <a:cxn ang="0">
                    <a:pos x="288" y="400"/>
                  </a:cxn>
                </a:cxnLst>
                <a:rect l="0" t="0" r="r" b="b"/>
                <a:pathLst>
                  <a:path w="288" h="416">
                    <a:moveTo>
                      <a:pt x="0" y="16"/>
                    </a:moveTo>
                    <a:cubicBezTo>
                      <a:pt x="44" y="8"/>
                      <a:pt x="88" y="0"/>
                      <a:pt x="96" y="16"/>
                    </a:cubicBezTo>
                    <a:cubicBezTo>
                      <a:pt x="104" y="32"/>
                      <a:pt x="40" y="96"/>
                      <a:pt x="48" y="112"/>
                    </a:cubicBezTo>
                    <a:cubicBezTo>
                      <a:pt x="56" y="128"/>
                      <a:pt x="136" y="96"/>
                      <a:pt x="144" y="112"/>
                    </a:cubicBezTo>
                    <a:cubicBezTo>
                      <a:pt x="152" y="128"/>
                      <a:pt x="88" y="192"/>
                      <a:pt x="96" y="208"/>
                    </a:cubicBezTo>
                    <a:cubicBezTo>
                      <a:pt x="104" y="224"/>
                      <a:pt x="184" y="192"/>
                      <a:pt x="192" y="208"/>
                    </a:cubicBezTo>
                    <a:cubicBezTo>
                      <a:pt x="200" y="224"/>
                      <a:pt x="136" y="288"/>
                      <a:pt x="144" y="304"/>
                    </a:cubicBezTo>
                    <a:cubicBezTo>
                      <a:pt x="152" y="320"/>
                      <a:pt x="232" y="288"/>
                      <a:pt x="240" y="304"/>
                    </a:cubicBezTo>
                    <a:cubicBezTo>
                      <a:pt x="248" y="320"/>
                      <a:pt x="184" y="384"/>
                      <a:pt x="192" y="400"/>
                    </a:cubicBezTo>
                    <a:cubicBezTo>
                      <a:pt x="200" y="416"/>
                      <a:pt x="244" y="408"/>
                      <a:pt x="288" y="40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7" name="Line 45"/>
              <p:cNvSpPr>
                <a:spLocks noChangeShapeType="1"/>
              </p:cNvSpPr>
              <p:nvPr/>
            </p:nvSpPr>
            <p:spPr bwMode="auto">
              <a:xfrm flipV="1">
                <a:off x="4512" y="624"/>
                <a:ext cx="3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8" name="Line 46"/>
              <p:cNvSpPr>
                <a:spLocks noChangeShapeType="1"/>
              </p:cNvSpPr>
              <p:nvPr/>
            </p:nvSpPr>
            <p:spPr bwMode="auto">
              <a:xfrm>
                <a:off x="4896" y="624"/>
                <a:ext cx="28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9" name="Oval 47"/>
              <p:cNvSpPr>
                <a:spLocks noChangeArrowheads="1"/>
              </p:cNvSpPr>
              <p:nvPr/>
            </p:nvSpPr>
            <p:spPr bwMode="auto">
              <a:xfrm>
                <a:off x="4800" y="576"/>
                <a:ext cx="96" cy="96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600" name="Text Box 48"/>
            <p:cNvSpPr txBox="1">
              <a:spLocks noChangeArrowheads="1"/>
            </p:cNvSpPr>
            <p:nvPr/>
          </p:nvSpPr>
          <p:spPr bwMode="auto">
            <a:xfrm>
              <a:off x="4752" y="96"/>
              <a:ext cx="19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>
                  <a:latin typeface="Comic Sans MS" pitchFamily="66" charset="0"/>
                </a:rPr>
                <a:t>μ</a:t>
              </a:r>
            </a:p>
          </p:txBody>
        </p:sp>
        <p:sp>
          <p:nvSpPr>
            <p:cNvPr id="23601" name="Text Box 49"/>
            <p:cNvSpPr txBox="1">
              <a:spLocks noChangeArrowheads="1"/>
            </p:cNvSpPr>
            <p:nvPr/>
          </p:nvSpPr>
          <p:spPr bwMode="auto">
            <a:xfrm>
              <a:off x="4944" y="336"/>
              <a:ext cx="19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>
                  <a:latin typeface="Comic Sans MS" pitchFamily="66" charset="0"/>
                </a:rPr>
                <a:t>p</a:t>
              </a:r>
            </a:p>
          </p:txBody>
        </p:sp>
        <p:sp>
          <p:nvSpPr>
            <p:cNvPr id="23602" name="Text Box 50"/>
            <p:cNvSpPr txBox="1">
              <a:spLocks noChangeArrowheads="1"/>
            </p:cNvSpPr>
            <p:nvPr/>
          </p:nvSpPr>
          <p:spPr bwMode="auto">
            <a:xfrm>
              <a:off x="4656" y="480"/>
              <a:ext cx="12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FR" sz="1600" b="1">
                  <a:solidFill>
                    <a:srgbClr val="0000CC"/>
                  </a:solidFill>
                  <a:latin typeface="Comic Sans MS" pitchFamily="66" charset="0"/>
                </a:rPr>
                <a:t>BH calculable</a:t>
              </a:r>
            </a:p>
          </p:txBody>
        </p:sp>
        <p:sp>
          <p:nvSpPr>
            <p:cNvPr id="23603" name="Text Box 51"/>
            <p:cNvSpPr txBox="1">
              <a:spLocks noChangeArrowheads="1"/>
            </p:cNvSpPr>
            <p:nvPr/>
          </p:nvSpPr>
          <p:spPr bwMode="auto">
            <a:xfrm>
              <a:off x="4080" y="480"/>
              <a:ext cx="46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600" b="1">
                  <a:solidFill>
                    <a:schemeClr val="accent2"/>
                  </a:solidFill>
                  <a:latin typeface="Comic Sans MS" pitchFamily="66" charset="0"/>
                </a:rPr>
                <a:t>DVCS</a:t>
              </a:r>
            </a:p>
          </p:txBody>
        </p:sp>
        <p:sp>
          <p:nvSpPr>
            <p:cNvPr id="23604" name="Text Box 52"/>
            <p:cNvSpPr txBox="1">
              <a:spLocks noChangeArrowheads="1"/>
            </p:cNvSpPr>
            <p:nvPr/>
          </p:nvSpPr>
          <p:spPr bwMode="auto">
            <a:xfrm>
              <a:off x="4512" y="211"/>
              <a:ext cx="26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3200" b="1">
                  <a:solidFill>
                    <a:schemeClr val="accent2"/>
                  </a:solidFill>
                </a:rPr>
                <a:t>+</a:t>
              </a:r>
            </a:p>
          </p:txBody>
        </p:sp>
      </p:grpSp>
      <p:sp>
        <p:nvSpPr>
          <p:cNvPr id="23605" name="Text Box 53"/>
          <p:cNvSpPr txBox="1">
            <a:spLocks noChangeArrowheads="1"/>
          </p:cNvSpPr>
          <p:nvPr/>
        </p:nvSpPr>
        <p:spPr bwMode="auto">
          <a:xfrm>
            <a:off x="0" y="6551613"/>
            <a:ext cx="256381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1" i="1">
                <a:solidFill>
                  <a:srgbClr val="777777"/>
                </a:solidFill>
                <a:latin typeface="Comic Sans MS" pitchFamily="66" charset="0"/>
              </a:rPr>
              <a:t>Belitsky,Müller,Kirchner</a:t>
            </a:r>
          </a:p>
          <a:p>
            <a:endParaRPr lang="fr-FR"/>
          </a:p>
        </p:txBody>
      </p:sp>
      <p:graphicFrame>
        <p:nvGraphicFramePr>
          <p:cNvPr id="23606" name="Object 54"/>
          <p:cNvGraphicFramePr>
            <a:graphicFrameLocks noChangeAspect="1"/>
          </p:cNvGraphicFramePr>
          <p:nvPr/>
        </p:nvGraphicFramePr>
        <p:xfrm>
          <a:off x="1593850" y="3733800"/>
          <a:ext cx="5462588" cy="698500"/>
        </p:xfrm>
        <a:graphic>
          <a:graphicData uri="http://schemas.openxmlformats.org/presentationml/2006/ole">
            <p:oleObj spid="_x0000_s23606" name="Equation" r:id="rId3" imgW="9144000" imgH="1168200" progId="Equation.3">
              <p:embed/>
            </p:oleObj>
          </a:graphicData>
        </a:graphic>
      </p:graphicFrame>
      <p:sp>
        <p:nvSpPr>
          <p:cNvPr id="23607" name="Oval 55"/>
          <p:cNvSpPr>
            <a:spLocks noChangeArrowheads="1"/>
          </p:cNvSpPr>
          <p:nvPr/>
        </p:nvSpPr>
        <p:spPr bwMode="auto">
          <a:xfrm>
            <a:off x="4770438" y="5105400"/>
            <a:ext cx="609600" cy="457200"/>
          </a:xfrm>
          <a:prstGeom prst="ellipse">
            <a:avLst/>
          </a:prstGeom>
          <a:solidFill>
            <a:srgbClr val="FFFF66"/>
          </a:solidFill>
          <a:ln w="571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08" name="Oval 56"/>
          <p:cNvSpPr>
            <a:spLocks noChangeArrowheads="1"/>
          </p:cNvSpPr>
          <p:nvPr/>
        </p:nvSpPr>
        <p:spPr bwMode="auto">
          <a:xfrm>
            <a:off x="3171825" y="4533900"/>
            <a:ext cx="609600" cy="457200"/>
          </a:xfrm>
          <a:prstGeom prst="ellipse">
            <a:avLst/>
          </a:prstGeom>
          <a:solidFill>
            <a:srgbClr val="FFFF66"/>
          </a:solidFill>
          <a:ln w="571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09" name="Oval 57"/>
          <p:cNvSpPr>
            <a:spLocks noChangeArrowheads="1"/>
          </p:cNvSpPr>
          <p:nvPr/>
        </p:nvSpPr>
        <p:spPr bwMode="auto">
          <a:xfrm>
            <a:off x="4086225" y="4533900"/>
            <a:ext cx="609600" cy="457200"/>
          </a:xfrm>
          <a:prstGeom prst="ellipse">
            <a:avLst/>
          </a:prstGeom>
          <a:solidFill>
            <a:schemeClr val="accent1"/>
          </a:solidFill>
          <a:ln w="571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10" name="Oval 58"/>
          <p:cNvSpPr>
            <a:spLocks noChangeArrowheads="1"/>
          </p:cNvSpPr>
          <p:nvPr/>
        </p:nvSpPr>
        <p:spPr bwMode="auto">
          <a:xfrm>
            <a:off x="5989638" y="5105400"/>
            <a:ext cx="609600" cy="457200"/>
          </a:xfrm>
          <a:prstGeom prst="ellipse">
            <a:avLst/>
          </a:prstGeom>
          <a:solidFill>
            <a:schemeClr val="accent1"/>
          </a:solidFill>
          <a:ln w="571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11" name="Oval 59"/>
          <p:cNvSpPr>
            <a:spLocks noChangeArrowheads="1"/>
          </p:cNvSpPr>
          <p:nvPr/>
        </p:nvSpPr>
        <p:spPr bwMode="auto">
          <a:xfrm>
            <a:off x="5534025" y="4533900"/>
            <a:ext cx="609600" cy="457200"/>
          </a:xfrm>
          <a:prstGeom prst="ellipse">
            <a:avLst/>
          </a:prstGeom>
          <a:solidFill>
            <a:srgbClr val="99FF99"/>
          </a:solidFill>
          <a:ln w="571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3612" name="Object 60"/>
          <p:cNvGraphicFramePr>
            <a:graphicFrameLocks noChangeAspect="1"/>
          </p:cNvGraphicFramePr>
          <p:nvPr/>
        </p:nvGraphicFramePr>
        <p:xfrm>
          <a:off x="3322638" y="5067300"/>
          <a:ext cx="3943350" cy="647700"/>
        </p:xfrm>
        <a:graphic>
          <a:graphicData uri="http://schemas.openxmlformats.org/presentationml/2006/ole">
            <p:oleObj spid="_x0000_s23612" name="Equation" r:id="rId4" imgW="6565680" imgH="1079280" progId="Equation.3">
              <p:embed/>
            </p:oleObj>
          </a:graphicData>
        </a:graphic>
      </p:graphicFrame>
      <p:graphicFrame>
        <p:nvGraphicFramePr>
          <p:cNvPr id="23613" name="Object 61"/>
          <p:cNvGraphicFramePr>
            <a:graphicFrameLocks noChangeAspect="1"/>
          </p:cNvGraphicFramePr>
          <p:nvPr/>
        </p:nvGraphicFramePr>
        <p:xfrm>
          <a:off x="1419225" y="4419600"/>
          <a:ext cx="5561013" cy="601663"/>
        </p:xfrm>
        <a:graphic>
          <a:graphicData uri="http://schemas.openxmlformats.org/presentationml/2006/ole">
            <p:oleObj spid="_x0000_s23613" name="Equation" r:id="rId5" imgW="9283680" imgH="1002960" progId="Equation.3">
              <p:embed/>
            </p:oleObj>
          </a:graphicData>
        </a:graphic>
      </p:graphicFrame>
      <p:sp>
        <p:nvSpPr>
          <p:cNvPr id="23614" name="Oval 62"/>
          <p:cNvSpPr>
            <a:spLocks noChangeArrowheads="1"/>
          </p:cNvSpPr>
          <p:nvPr/>
        </p:nvSpPr>
        <p:spPr bwMode="auto">
          <a:xfrm>
            <a:off x="4694238" y="5029200"/>
            <a:ext cx="762000" cy="6096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3615" name="Picture 63"/>
          <p:cNvPicPr>
            <a:picLocks noChangeAspect="1" noChangeArrowheads="1"/>
          </p:cNvPicPr>
          <p:nvPr/>
        </p:nvPicPr>
        <p:blipFill>
          <a:blip r:embed="rId6"/>
          <a:srcRect t="22533"/>
          <a:stretch>
            <a:fillRect/>
          </a:stretch>
        </p:blipFill>
        <p:spPr bwMode="auto">
          <a:xfrm>
            <a:off x="1036638" y="3151188"/>
            <a:ext cx="6964362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616" name="Rectangle 64"/>
          <p:cNvSpPr>
            <a:spLocks noChangeArrowheads="1"/>
          </p:cNvSpPr>
          <p:nvPr/>
        </p:nvSpPr>
        <p:spPr bwMode="auto">
          <a:xfrm>
            <a:off x="1493838" y="3581400"/>
            <a:ext cx="9144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617" name="Text Box 65"/>
          <p:cNvSpPr txBox="1">
            <a:spLocks noChangeArrowheads="1"/>
          </p:cNvSpPr>
          <p:nvPr/>
        </p:nvSpPr>
        <p:spPr bwMode="auto">
          <a:xfrm>
            <a:off x="1479550" y="3810000"/>
            <a:ext cx="70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b="1"/>
              <a:t>=  2</a:t>
            </a:r>
          </a:p>
        </p:txBody>
      </p:sp>
      <p:sp>
        <p:nvSpPr>
          <p:cNvPr id="23618" name="Rectangle 66"/>
          <p:cNvSpPr>
            <a:spLocks noChangeArrowheads="1"/>
          </p:cNvSpPr>
          <p:nvPr/>
        </p:nvSpPr>
        <p:spPr bwMode="auto">
          <a:xfrm>
            <a:off x="884238" y="4343400"/>
            <a:ext cx="15240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19" name="Text Box 67"/>
          <p:cNvSpPr txBox="1">
            <a:spLocks noChangeArrowheads="1"/>
          </p:cNvSpPr>
          <p:nvPr/>
        </p:nvSpPr>
        <p:spPr bwMode="auto">
          <a:xfrm>
            <a:off x="1493838" y="4419600"/>
            <a:ext cx="700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b="1"/>
              <a:t>+  2</a:t>
            </a:r>
          </a:p>
        </p:txBody>
      </p:sp>
      <p:sp>
        <p:nvSpPr>
          <p:cNvPr id="23620" name="Rectangle 68"/>
          <p:cNvSpPr>
            <a:spLocks noChangeArrowheads="1"/>
          </p:cNvSpPr>
          <p:nvPr/>
        </p:nvSpPr>
        <p:spPr bwMode="auto">
          <a:xfrm>
            <a:off x="1265238" y="5029200"/>
            <a:ext cx="19050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21" name="Text Box 69"/>
          <p:cNvSpPr txBox="1">
            <a:spLocks noChangeArrowheads="1"/>
          </p:cNvSpPr>
          <p:nvPr/>
        </p:nvSpPr>
        <p:spPr bwMode="auto">
          <a:xfrm>
            <a:off x="1493838" y="5105400"/>
            <a:ext cx="174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b="1"/>
              <a:t>+</a:t>
            </a:r>
            <a:r>
              <a:rPr lang="fr-FR" sz="2400" b="1">
                <a:latin typeface="Comic Sans MS" pitchFamily="66" charset="0"/>
              </a:rPr>
              <a:t> 2</a:t>
            </a:r>
            <a:r>
              <a:rPr lang="fr-FR" sz="2400" b="1">
                <a:solidFill>
                  <a:srgbClr val="FF0066"/>
                </a:solidFill>
                <a:latin typeface="Comic Sans MS" pitchFamily="66" charset="0"/>
              </a:rPr>
              <a:t> </a:t>
            </a:r>
            <a:r>
              <a:rPr lang="fr-FR" sz="2400" b="1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l-GR" sz="2400" b="1" baseline="-25000">
                <a:solidFill>
                  <a:srgbClr val="FF0000"/>
                </a:solidFill>
                <a:latin typeface="Comic Sans MS" pitchFamily="66" charset="0"/>
              </a:rPr>
              <a:t>μ</a:t>
            </a:r>
            <a:r>
              <a:rPr lang="fr-FR" sz="2400" b="1">
                <a:solidFill>
                  <a:srgbClr val="FF0000"/>
                </a:solidFill>
                <a:latin typeface="Comic Sans MS" pitchFamily="66" charset="0"/>
              </a:rPr>
              <a:t> P</a:t>
            </a:r>
            <a:r>
              <a:rPr lang="el-GR" sz="2400" b="1" baseline="-25000">
                <a:solidFill>
                  <a:srgbClr val="FF0000"/>
                </a:solidFill>
                <a:latin typeface="Comic Sans MS" pitchFamily="66" charset="0"/>
              </a:rPr>
              <a:t>μ</a:t>
            </a:r>
            <a:r>
              <a:rPr lang="fr-FR" sz="2400" b="1" baseline="-2500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400" b="1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</a:t>
            </a:r>
            <a:endParaRPr lang="fr-FR" sz="24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623" name="Text Box 71"/>
          <p:cNvSpPr txBox="1">
            <a:spLocks noChangeArrowheads="1"/>
          </p:cNvSpPr>
          <p:nvPr/>
        </p:nvSpPr>
        <p:spPr bwMode="auto">
          <a:xfrm rot="18245764">
            <a:off x="-302419" y="3994944"/>
            <a:ext cx="18780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 i="1">
                <a:solidFill>
                  <a:srgbClr val="FF0066"/>
                </a:solidFill>
                <a:latin typeface="Comic Sans MS" pitchFamily="66" charset="0"/>
              </a:rPr>
              <a:t>      </a:t>
            </a:r>
            <a:r>
              <a:rPr lang="fr-FR" sz="2000" b="1" i="1">
                <a:solidFill>
                  <a:srgbClr val="FF0000"/>
                </a:solidFill>
                <a:latin typeface="Comic Sans MS" pitchFamily="66" charset="0"/>
              </a:rPr>
              <a:t>Beam </a:t>
            </a:r>
          </a:p>
          <a:p>
            <a:r>
              <a:rPr lang="fr-FR" sz="2000" b="1" i="1">
                <a:solidFill>
                  <a:srgbClr val="FF0000"/>
                </a:solidFill>
                <a:latin typeface="Comic Sans MS" pitchFamily="66" charset="0"/>
              </a:rPr>
              <a:t>Charge &amp; spin</a:t>
            </a:r>
          </a:p>
          <a:p>
            <a:r>
              <a:rPr lang="fr-FR" sz="2000" b="1" i="1">
                <a:solidFill>
                  <a:srgbClr val="FF0000"/>
                </a:solidFill>
                <a:latin typeface="Comic Sans MS" pitchFamily="66" charset="0"/>
              </a:rPr>
              <a:t>     sum</a:t>
            </a:r>
          </a:p>
        </p:txBody>
      </p:sp>
      <p:sp>
        <p:nvSpPr>
          <p:cNvPr id="23624" name="Text Box 72"/>
          <p:cNvSpPr txBox="1">
            <a:spLocks noChangeArrowheads="1"/>
          </p:cNvSpPr>
          <p:nvPr/>
        </p:nvSpPr>
        <p:spPr bwMode="auto">
          <a:xfrm>
            <a:off x="820738" y="3124200"/>
            <a:ext cx="855662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200">
                <a:latin typeface="Monotype Corsiva" pitchFamily="66" charset="0"/>
              </a:rPr>
              <a:t>S</a:t>
            </a:r>
            <a:r>
              <a:rPr lang="fr-FR" sz="2400" i="1" baseline="-25000"/>
              <a:t>U,CS</a:t>
            </a:r>
          </a:p>
        </p:txBody>
      </p:sp>
      <p:sp>
        <p:nvSpPr>
          <p:cNvPr id="23625" name="Text Box 73"/>
          <p:cNvSpPr txBox="1">
            <a:spLocks noChangeArrowheads="1"/>
          </p:cNvSpPr>
          <p:nvPr/>
        </p:nvSpPr>
        <p:spPr bwMode="auto">
          <a:xfrm>
            <a:off x="-76200" y="152400"/>
            <a:ext cx="922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100" b="1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fr-FR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DVCS + BH with </a:t>
            </a:r>
            <a:r>
              <a:rPr lang="fr-FR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+</a:t>
            </a:r>
            <a:r>
              <a:rPr lang="fr-FR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fr-FR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and</a:t>
            </a:r>
            <a:r>
              <a:rPr lang="fr-FR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- </a:t>
            </a:r>
            <a:r>
              <a:rPr lang="fr-FR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beam</a:t>
            </a:r>
            <a:r>
              <a:rPr lang="fr-FR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</a:t>
            </a:r>
            <a:r>
              <a:rPr lang="fr-FR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and unpolarized target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85800" y="1981200"/>
            <a:ext cx="7543800" cy="10668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09600" y="1965325"/>
            <a:ext cx="807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400" b="1">
                <a:solidFill>
                  <a:srgbClr val="6600CC"/>
                </a:solidFill>
                <a:latin typeface="Comic Sans MS" pitchFamily="66" charset="0"/>
              </a:rPr>
              <a:t>d</a:t>
            </a:r>
            <a:r>
              <a:rPr lang="el-GR" sz="2400" b="1">
                <a:solidFill>
                  <a:srgbClr val="6600CC"/>
                </a:solidFill>
                <a:latin typeface="Comic Sans MS" pitchFamily="66" charset="0"/>
              </a:rPr>
              <a:t>σ</a:t>
            </a:r>
            <a:r>
              <a:rPr lang="fr-FR" sz="2400" b="1" i="1" baseline="-16000">
                <a:solidFill>
                  <a:srgbClr val="6600CC"/>
                </a:solidFill>
                <a:latin typeface="Comic Sans MS" pitchFamily="66" charset="0"/>
              </a:rPr>
              <a:t>(</a:t>
            </a:r>
            <a:r>
              <a:rPr lang="el-GR" sz="2400" b="1" i="1" baseline="-16000">
                <a:solidFill>
                  <a:srgbClr val="6600CC"/>
                </a:solidFill>
                <a:latin typeface="Comic Sans MS" pitchFamily="66" charset="0"/>
              </a:rPr>
              <a:t>μ</a:t>
            </a:r>
            <a:r>
              <a:rPr lang="fr-FR" sz="2400" b="1" i="1" baseline="-16000">
                <a:solidFill>
                  <a:srgbClr val="6600CC"/>
                </a:solidFill>
                <a:latin typeface="Comic Sans MS" pitchFamily="66" charset="0"/>
              </a:rPr>
              <a:t>p</a:t>
            </a:r>
            <a:r>
              <a:rPr lang="el-GR" sz="2400" b="1" i="1" baseline="-16000">
                <a:solidFill>
                  <a:srgbClr val="6600CC"/>
                </a:solidFill>
                <a:latin typeface="Comic Sans MS" pitchFamily="66" charset="0"/>
                <a:sym typeface="Symbol" pitchFamily="18" charset="2"/>
              </a:rPr>
              <a:t>μ</a:t>
            </a:r>
            <a:r>
              <a:rPr lang="fr-FR" sz="2400" b="1" i="1" baseline="-16000">
                <a:solidFill>
                  <a:srgbClr val="6600CC"/>
                </a:solidFill>
                <a:latin typeface="Comic Sans MS" pitchFamily="66" charset="0"/>
                <a:sym typeface="Symbol" pitchFamily="18" charset="2"/>
              </a:rPr>
              <a:t>p</a:t>
            </a:r>
            <a:r>
              <a:rPr lang="el-GR" sz="2400" b="1" i="1" baseline="-16000">
                <a:solidFill>
                  <a:srgbClr val="6600CC"/>
                </a:solidFill>
                <a:latin typeface="Comic Sans MS" pitchFamily="66" charset="0"/>
                <a:sym typeface="Symbol" pitchFamily="18" charset="2"/>
              </a:rPr>
              <a:t></a:t>
            </a:r>
            <a:r>
              <a:rPr lang="fr-FR" sz="2400" b="1" i="1" baseline="-16000">
                <a:solidFill>
                  <a:srgbClr val="6600CC"/>
                </a:solidFill>
                <a:latin typeface="Comic Sans MS" pitchFamily="66" charset="0"/>
                <a:sym typeface="Symbol" pitchFamily="18" charset="2"/>
              </a:rPr>
              <a:t>)</a:t>
            </a:r>
            <a:r>
              <a:rPr lang="fr-FR" sz="2400" b="1">
                <a:solidFill>
                  <a:srgbClr val="6600CC"/>
                </a:solidFill>
                <a:latin typeface="Comic Sans MS" pitchFamily="66" charset="0"/>
              </a:rPr>
              <a:t> = d</a:t>
            </a:r>
            <a:r>
              <a:rPr lang="el-GR" sz="2400" b="1">
                <a:solidFill>
                  <a:srgbClr val="6600CC"/>
                </a:solidFill>
                <a:latin typeface="Comic Sans MS" pitchFamily="66" charset="0"/>
              </a:rPr>
              <a:t>σ</a:t>
            </a:r>
            <a:r>
              <a:rPr lang="fr-FR" sz="2400" b="1" baseline="30000">
                <a:solidFill>
                  <a:srgbClr val="6600CC"/>
                </a:solidFill>
                <a:latin typeface="Comic Sans MS" pitchFamily="66" charset="0"/>
              </a:rPr>
              <a:t>BH </a:t>
            </a:r>
            <a:r>
              <a:rPr lang="fr-FR" sz="2400" b="1" i="1" baseline="30000">
                <a:solidFill>
                  <a:srgbClr val="6600CC"/>
                </a:solidFill>
                <a:latin typeface="Comic Sans MS" pitchFamily="66" charset="0"/>
              </a:rPr>
              <a:t>  </a:t>
            </a:r>
            <a:r>
              <a:rPr lang="fr-FR" sz="2400" b="1">
                <a:solidFill>
                  <a:srgbClr val="6600CC"/>
                </a:solidFill>
                <a:latin typeface="Comic Sans MS" pitchFamily="66" charset="0"/>
              </a:rPr>
              <a:t>+ d</a:t>
            </a:r>
            <a:r>
              <a:rPr lang="el-GR" sz="2400" b="1">
                <a:solidFill>
                  <a:srgbClr val="6600CC"/>
                </a:solidFill>
                <a:latin typeface="Comic Sans MS" pitchFamily="66" charset="0"/>
              </a:rPr>
              <a:t>σ</a:t>
            </a:r>
            <a:r>
              <a:rPr lang="fr-FR" sz="2400" b="1" baseline="30000">
                <a:solidFill>
                  <a:srgbClr val="6600CC"/>
                </a:solidFill>
                <a:latin typeface="Comic Sans MS" pitchFamily="66" charset="0"/>
              </a:rPr>
              <a:t>DVCS</a:t>
            </a:r>
            <a:r>
              <a:rPr lang="fr-FR" sz="2400" b="1" i="1" baseline="-18000">
                <a:solidFill>
                  <a:srgbClr val="6600CC"/>
                </a:solidFill>
                <a:latin typeface="Comic Sans MS" pitchFamily="66" charset="0"/>
              </a:rPr>
              <a:t>unpol </a:t>
            </a:r>
            <a:r>
              <a:rPr lang="fr-FR" sz="2400" b="1" i="1" baseline="30000">
                <a:solidFill>
                  <a:srgbClr val="6600CC"/>
                </a:solidFill>
                <a:latin typeface="Comic Sans MS" pitchFamily="66" charset="0"/>
              </a:rPr>
              <a:t>   </a:t>
            </a:r>
            <a:r>
              <a:rPr lang="fr-FR" sz="2400" b="1">
                <a:solidFill>
                  <a:srgbClr val="6600CC"/>
                </a:solidFill>
                <a:latin typeface="Comic Sans MS" pitchFamily="66" charset="0"/>
              </a:rPr>
              <a:t>+ </a:t>
            </a:r>
            <a:r>
              <a:rPr lang="fr-FR" sz="2400" b="1">
                <a:solidFill>
                  <a:srgbClr val="FF0000"/>
                </a:solidFill>
                <a:latin typeface="Comic Sans MS" pitchFamily="66" charset="0"/>
              </a:rPr>
              <a:t>P</a:t>
            </a:r>
            <a:r>
              <a:rPr lang="el-GR" sz="2400" b="1" baseline="-25000">
                <a:solidFill>
                  <a:srgbClr val="FF0000"/>
                </a:solidFill>
                <a:latin typeface="Comic Sans MS" pitchFamily="66" charset="0"/>
              </a:rPr>
              <a:t>μ</a:t>
            </a:r>
            <a:r>
              <a:rPr lang="fr-FR" sz="2400" b="1" baseline="-25000">
                <a:solidFill>
                  <a:srgbClr val="6600CC"/>
                </a:solidFill>
                <a:latin typeface="Comic Sans MS" pitchFamily="66" charset="0"/>
              </a:rPr>
              <a:t> </a:t>
            </a:r>
            <a:r>
              <a:rPr lang="fr-FR" sz="2400" b="1">
                <a:solidFill>
                  <a:srgbClr val="6600CC"/>
                </a:solidFill>
                <a:latin typeface="Comic Sans MS" pitchFamily="66" charset="0"/>
              </a:rPr>
              <a:t>d</a:t>
            </a:r>
            <a:r>
              <a:rPr lang="el-GR" sz="2400" b="1">
                <a:solidFill>
                  <a:srgbClr val="6600CC"/>
                </a:solidFill>
                <a:latin typeface="Comic Sans MS" pitchFamily="66" charset="0"/>
              </a:rPr>
              <a:t>σ</a:t>
            </a:r>
            <a:r>
              <a:rPr lang="fr-FR" sz="2400" b="1" baseline="30000">
                <a:solidFill>
                  <a:srgbClr val="6600CC"/>
                </a:solidFill>
                <a:latin typeface="Comic Sans MS" pitchFamily="66" charset="0"/>
              </a:rPr>
              <a:t>DVCS</a:t>
            </a:r>
            <a:r>
              <a:rPr lang="fr-FR" sz="2400" b="1" i="1" baseline="-18000">
                <a:solidFill>
                  <a:srgbClr val="6600CC"/>
                </a:solidFill>
                <a:latin typeface="Comic Sans MS" pitchFamily="66" charset="0"/>
              </a:rPr>
              <a:t>pol </a:t>
            </a:r>
            <a:r>
              <a:rPr lang="fr-FR" sz="2400" b="1" i="1" baseline="30000">
                <a:solidFill>
                  <a:srgbClr val="6600CC"/>
                </a:solidFill>
                <a:latin typeface="Comic Sans MS" pitchFamily="66" charset="0"/>
              </a:rPr>
              <a:t> </a:t>
            </a:r>
          </a:p>
          <a:p>
            <a:endParaRPr lang="fr-FR" sz="2400" b="1" i="1" baseline="30000">
              <a:solidFill>
                <a:srgbClr val="6600CC"/>
              </a:solidFill>
              <a:latin typeface="Comic Sans MS" pitchFamily="66" charset="0"/>
            </a:endParaRPr>
          </a:p>
          <a:p>
            <a:r>
              <a:rPr lang="fr-FR" sz="2400" b="1">
                <a:solidFill>
                  <a:srgbClr val="6600CC"/>
                </a:solidFill>
                <a:latin typeface="Comic Sans MS" pitchFamily="66" charset="0"/>
              </a:rPr>
              <a:t>           + </a:t>
            </a:r>
            <a:r>
              <a:rPr lang="fr-FR" sz="2400" b="1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l-GR" sz="2400" b="1" baseline="-25000">
                <a:solidFill>
                  <a:srgbClr val="FF0000"/>
                </a:solidFill>
                <a:latin typeface="Comic Sans MS" pitchFamily="66" charset="0"/>
              </a:rPr>
              <a:t>μ</a:t>
            </a:r>
            <a:r>
              <a:rPr lang="fr-FR" sz="2400" b="1">
                <a:solidFill>
                  <a:srgbClr val="6600CC"/>
                </a:solidFill>
                <a:latin typeface="Comic Sans MS" pitchFamily="66" charset="0"/>
              </a:rPr>
              <a:t> a</a:t>
            </a:r>
            <a:r>
              <a:rPr lang="fr-FR" sz="2400" b="1" baseline="30000">
                <a:solidFill>
                  <a:srgbClr val="6600CC"/>
                </a:solidFill>
                <a:latin typeface="Comic Sans MS" pitchFamily="66" charset="0"/>
              </a:rPr>
              <a:t>BH</a:t>
            </a:r>
            <a:r>
              <a:rPr lang="fr-FR" sz="2400" b="1">
                <a:solidFill>
                  <a:srgbClr val="6600CC"/>
                </a:solidFill>
                <a:latin typeface="Comic Sans MS" pitchFamily="66" charset="0"/>
              </a:rPr>
              <a:t> </a:t>
            </a:r>
            <a:r>
              <a:rPr lang="fr-FR" sz="2400" b="1" i="1">
                <a:solidFill>
                  <a:srgbClr val="6600CC"/>
                </a:solidFill>
                <a:latin typeface="Monotype Corsiva" pitchFamily="66" charset="0"/>
              </a:rPr>
              <a:t>Re</a:t>
            </a:r>
            <a:r>
              <a:rPr lang="fr-FR" sz="2400" b="1">
                <a:solidFill>
                  <a:srgbClr val="6600CC"/>
                </a:solidFill>
                <a:latin typeface="Comic Sans MS" pitchFamily="66" charset="0"/>
              </a:rPr>
              <a:t> A</a:t>
            </a:r>
            <a:r>
              <a:rPr lang="fr-FR" sz="2400" b="1" baseline="30000">
                <a:solidFill>
                  <a:srgbClr val="6600CC"/>
                </a:solidFill>
                <a:latin typeface="Comic Sans MS" pitchFamily="66" charset="0"/>
              </a:rPr>
              <a:t>DVCS  </a:t>
            </a:r>
            <a:r>
              <a:rPr lang="fr-FR" sz="2400" b="1">
                <a:solidFill>
                  <a:srgbClr val="6600CC"/>
                </a:solidFill>
                <a:latin typeface="Comic Sans MS" pitchFamily="66" charset="0"/>
              </a:rPr>
              <a:t>    + </a:t>
            </a:r>
            <a:r>
              <a:rPr lang="fr-FR" sz="2400" b="1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l-GR" sz="2400" b="1" baseline="-25000">
                <a:solidFill>
                  <a:srgbClr val="FF0000"/>
                </a:solidFill>
                <a:latin typeface="Comic Sans MS" pitchFamily="66" charset="0"/>
              </a:rPr>
              <a:t>μ</a:t>
            </a:r>
            <a:r>
              <a:rPr lang="fr-FR" sz="2400" b="1">
                <a:solidFill>
                  <a:srgbClr val="FF0000"/>
                </a:solidFill>
                <a:latin typeface="Comic Sans MS" pitchFamily="66" charset="0"/>
              </a:rPr>
              <a:t> P</a:t>
            </a:r>
            <a:r>
              <a:rPr lang="el-GR" sz="2400" b="1" baseline="-25000">
                <a:solidFill>
                  <a:srgbClr val="FF0000"/>
                </a:solidFill>
                <a:latin typeface="Comic Sans MS" pitchFamily="66" charset="0"/>
              </a:rPr>
              <a:t>μ</a:t>
            </a:r>
            <a:r>
              <a:rPr lang="fr-FR" sz="2400" b="1" baseline="-25000">
                <a:solidFill>
                  <a:srgbClr val="6600CC"/>
                </a:solidFill>
                <a:latin typeface="Comic Sans MS" pitchFamily="66" charset="0"/>
              </a:rPr>
              <a:t> </a:t>
            </a:r>
            <a:r>
              <a:rPr lang="fr-FR" sz="2400" b="1">
                <a:solidFill>
                  <a:srgbClr val="6600CC"/>
                </a:solidFill>
                <a:latin typeface="Comic Sans MS" pitchFamily="66" charset="0"/>
              </a:rPr>
              <a:t>a</a:t>
            </a:r>
            <a:r>
              <a:rPr lang="fr-FR" sz="2400" b="1" baseline="30000">
                <a:solidFill>
                  <a:srgbClr val="6600CC"/>
                </a:solidFill>
                <a:latin typeface="Comic Sans MS" pitchFamily="66" charset="0"/>
              </a:rPr>
              <a:t>BH</a:t>
            </a:r>
            <a:r>
              <a:rPr lang="fr-FR" sz="2400" b="1">
                <a:solidFill>
                  <a:srgbClr val="6600CC"/>
                </a:solidFill>
                <a:latin typeface="Comic Sans MS" pitchFamily="66" charset="0"/>
              </a:rPr>
              <a:t> </a:t>
            </a:r>
            <a:r>
              <a:rPr lang="fr-FR" sz="2400" b="1" i="1">
                <a:solidFill>
                  <a:srgbClr val="6600CC"/>
                </a:solidFill>
                <a:latin typeface="Monotype Corsiva" pitchFamily="66" charset="0"/>
              </a:rPr>
              <a:t>Im </a:t>
            </a:r>
            <a:r>
              <a:rPr lang="fr-FR" sz="2400" b="1">
                <a:solidFill>
                  <a:srgbClr val="6600CC"/>
                </a:solidFill>
                <a:latin typeface="Comic Sans MS" pitchFamily="66" charset="0"/>
              </a:rPr>
              <a:t>A</a:t>
            </a:r>
            <a:r>
              <a:rPr lang="fr-FR" sz="2400" b="1" baseline="30000">
                <a:solidFill>
                  <a:srgbClr val="6600CC"/>
                </a:solidFill>
                <a:latin typeface="Comic Sans MS" pitchFamily="66" charset="0"/>
              </a:rPr>
              <a:t>DVCS</a:t>
            </a:r>
          </a:p>
          <a:p>
            <a:endParaRPr lang="fr-FR" sz="2400" b="1" baseline="30000">
              <a:solidFill>
                <a:srgbClr val="6600CC"/>
              </a:solidFill>
              <a:latin typeface="Comic Sans MS" pitchFamily="66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5486400" y="6400800"/>
            <a:ext cx="1219200" cy="381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7086600" y="6400800"/>
            <a:ext cx="1981200" cy="3810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410200" y="6400800"/>
            <a:ext cx="1343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Twist-3 M</a:t>
            </a:r>
            <a:r>
              <a:rPr lang="fr-FR" baseline="30000"/>
              <a:t>01</a:t>
            </a:r>
            <a:endParaRPr lang="fr-FR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3200400" y="6400800"/>
            <a:ext cx="1219200" cy="3810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3152775" y="6400800"/>
            <a:ext cx="1343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Twist-2 M</a:t>
            </a:r>
            <a:r>
              <a:rPr lang="fr-FR" baseline="30000"/>
              <a:t>11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7127875" y="6400800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Twist-2 gluon M</a:t>
            </a:r>
            <a:r>
              <a:rPr lang="fr-FR" baseline="30000"/>
              <a:t>-11</a:t>
            </a:r>
            <a:endParaRPr lang="fr-FR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4730750" y="6400800"/>
            <a:ext cx="45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&gt;&gt;</a:t>
            </a:r>
          </a:p>
        </p:txBody>
      </p:sp>
      <p:grpSp>
        <p:nvGrpSpPr>
          <p:cNvPr id="24587" name="Group 11"/>
          <p:cNvGrpSpPr>
            <a:grpSpLocks/>
          </p:cNvGrpSpPr>
          <p:nvPr/>
        </p:nvGrpSpPr>
        <p:grpSpPr bwMode="auto">
          <a:xfrm>
            <a:off x="5562600" y="685800"/>
            <a:ext cx="2533650" cy="1252538"/>
            <a:chOff x="158" y="1797"/>
            <a:chExt cx="1912" cy="858"/>
          </a:xfrm>
        </p:grpSpPr>
        <p:sp>
          <p:nvSpPr>
            <p:cNvPr id="24588" name="AutoShape 12"/>
            <p:cNvSpPr>
              <a:spLocks noChangeArrowheads="1"/>
            </p:cNvSpPr>
            <p:nvPr/>
          </p:nvSpPr>
          <p:spPr bwMode="auto">
            <a:xfrm>
              <a:off x="158" y="1979"/>
              <a:ext cx="1333" cy="366"/>
            </a:xfrm>
            <a:prstGeom prst="parallelogram">
              <a:avLst>
                <a:gd name="adj" fmla="val 91052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>
                <a:solidFill>
                  <a:schemeClr val="accent2"/>
                </a:solidFill>
              </a:endParaRPr>
            </a:p>
          </p:txBody>
        </p:sp>
        <p:sp>
          <p:nvSpPr>
            <p:cNvPr id="24589" name="AutoShape 13"/>
            <p:cNvSpPr>
              <a:spLocks noChangeArrowheads="1"/>
            </p:cNvSpPr>
            <p:nvPr/>
          </p:nvSpPr>
          <p:spPr bwMode="auto">
            <a:xfrm>
              <a:off x="1229" y="1797"/>
              <a:ext cx="743" cy="756"/>
            </a:xfrm>
            <a:prstGeom prst="parallelogram">
              <a:avLst>
                <a:gd name="adj" fmla="val 25000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0" name="Line 14"/>
            <p:cNvSpPr>
              <a:spLocks noChangeShapeType="1"/>
            </p:cNvSpPr>
            <p:nvPr/>
          </p:nvSpPr>
          <p:spPr bwMode="auto">
            <a:xfrm flipV="1">
              <a:off x="201" y="2187"/>
              <a:ext cx="547" cy="146"/>
            </a:xfrm>
            <a:prstGeom prst="line">
              <a:avLst/>
            </a:prstGeom>
            <a:noFill/>
            <a:ln w="25400">
              <a:solidFill>
                <a:srgbClr val="6600CC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91" name="Line 15"/>
            <p:cNvSpPr>
              <a:spLocks noChangeShapeType="1"/>
            </p:cNvSpPr>
            <p:nvPr/>
          </p:nvSpPr>
          <p:spPr bwMode="auto">
            <a:xfrm>
              <a:off x="748" y="2187"/>
              <a:ext cx="677" cy="0"/>
            </a:xfrm>
            <a:prstGeom prst="line">
              <a:avLst/>
            </a:prstGeom>
            <a:noFill/>
            <a:ln w="25400">
              <a:solidFill>
                <a:srgbClr val="6600CC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92" name="Line 16"/>
            <p:cNvSpPr>
              <a:spLocks noChangeShapeType="1"/>
            </p:cNvSpPr>
            <p:nvPr/>
          </p:nvSpPr>
          <p:spPr bwMode="auto">
            <a:xfrm>
              <a:off x="1425" y="2187"/>
              <a:ext cx="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93" name="Line 17"/>
            <p:cNvSpPr>
              <a:spLocks noChangeShapeType="1"/>
            </p:cNvSpPr>
            <p:nvPr/>
          </p:nvSpPr>
          <p:spPr bwMode="auto">
            <a:xfrm flipV="1">
              <a:off x="1425" y="2065"/>
              <a:ext cx="372" cy="122"/>
            </a:xfrm>
            <a:prstGeom prst="line">
              <a:avLst/>
            </a:prstGeom>
            <a:noFill/>
            <a:ln w="25400">
              <a:solidFill>
                <a:srgbClr val="6600CC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94" name="Line 18"/>
            <p:cNvSpPr>
              <a:spLocks noChangeShapeType="1"/>
            </p:cNvSpPr>
            <p:nvPr/>
          </p:nvSpPr>
          <p:spPr bwMode="auto">
            <a:xfrm>
              <a:off x="1425" y="2187"/>
              <a:ext cx="110" cy="219"/>
            </a:xfrm>
            <a:prstGeom prst="line">
              <a:avLst/>
            </a:prstGeom>
            <a:noFill/>
            <a:ln w="25400">
              <a:solidFill>
                <a:srgbClr val="6600CC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95" name="Line 19"/>
            <p:cNvSpPr>
              <a:spLocks noChangeShapeType="1"/>
            </p:cNvSpPr>
            <p:nvPr/>
          </p:nvSpPr>
          <p:spPr bwMode="auto">
            <a:xfrm flipV="1">
              <a:off x="748" y="2016"/>
              <a:ext cx="109" cy="171"/>
            </a:xfrm>
            <a:prstGeom prst="line">
              <a:avLst/>
            </a:prstGeom>
            <a:noFill/>
            <a:ln w="25400">
              <a:solidFill>
                <a:srgbClr val="6600CC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Arc 20"/>
            <p:cNvSpPr>
              <a:spLocks/>
            </p:cNvSpPr>
            <p:nvPr/>
          </p:nvSpPr>
          <p:spPr bwMode="auto">
            <a:xfrm rot="12971203">
              <a:off x="1163" y="2138"/>
              <a:ext cx="185" cy="412"/>
            </a:xfrm>
            <a:custGeom>
              <a:avLst/>
              <a:gdLst>
                <a:gd name="G0" fmla="+- 0 0 0"/>
                <a:gd name="G1" fmla="+- 21433 0 0"/>
                <a:gd name="G2" fmla="+- 21600 0 0"/>
                <a:gd name="T0" fmla="*/ 2678 w 14024"/>
                <a:gd name="T1" fmla="*/ 0 h 21433"/>
                <a:gd name="T2" fmla="*/ 14024 w 14024"/>
                <a:gd name="T3" fmla="*/ 5004 h 21433"/>
                <a:gd name="T4" fmla="*/ 0 w 14024"/>
                <a:gd name="T5" fmla="*/ 21433 h 2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024" h="21433" fill="none" extrusionOk="0">
                  <a:moveTo>
                    <a:pt x="2678" y="-1"/>
                  </a:moveTo>
                  <a:cubicBezTo>
                    <a:pt x="6867" y="523"/>
                    <a:pt x="10812" y="2263"/>
                    <a:pt x="14023" y="5004"/>
                  </a:cubicBezTo>
                </a:path>
                <a:path w="14024" h="21433" stroke="0" extrusionOk="0">
                  <a:moveTo>
                    <a:pt x="2678" y="-1"/>
                  </a:moveTo>
                  <a:cubicBezTo>
                    <a:pt x="6867" y="523"/>
                    <a:pt x="10812" y="2263"/>
                    <a:pt x="14023" y="5004"/>
                  </a:cubicBezTo>
                  <a:lnTo>
                    <a:pt x="0" y="2143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7" name="Text Box 21"/>
            <p:cNvSpPr txBox="1">
              <a:spLocks noChangeArrowheads="1"/>
            </p:cNvSpPr>
            <p:nvPr/>
          </p:nvSpPr>
          <p:spPr bwMode="auto">
            <a:xfrm>
              <a:off x="884" y="2342"/>
              <a:ext cx="280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φ</a:t>
              </a:r>
              <a:endParaRPr lang="fr-FR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24598" name="Line 22"/>
            <p:cNvSpPr>
              <a:spLocks noChangeShapeType="1"/>
            </p:cNvSpPr>
            <p:nvPr/>
          </p:nvSpPr>
          <p:spPr bwMode="auto">
            <a:xfrm>
              <a:off x="1425" y="2187"/>
              <a:ext cx="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99" name="Text Box 23"/>
            <p:cNvSpPr txBox="1">
              <a:spLocks noChangeArrowheads="1"/>
            </p:cNvSpPr>
            <p:nvPr/>
          </p:nvSpPr>
          <p:spPr bwMode="auto">
            <a:xfrm>
              <a:off x="1791" y="1933"/>
              <a:ext cx="279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400">
                  <a:latin typeface="Comic Sans MS" pitchFamily="66" charset="0"/>
                </a:rPr>
                <a:t>θ</a:t>
              </a:r>
              <a:endParaRPr lang="fr-FR" sz="2400">
                <a:latin typeface="Comic Sans MS" pitchFamily="66" charset="0"/>
              </a:endParaRPr>
            </a:p>
          </p:txBody>
        </p:sp>
        <p:sp>
          <p:nvSpPr>
            <p:cNvPr id="24600" name="Text Box 24"/>
            <p:cNvSpPr txBox="1">
              <a:spLocks noChangeArrowheads="1"/>
            </p:cNvSpPr>
            <p:nvPr/>
          </p:nvSpPr>
          <p:spPr bwMode="auto">
            <a:xfrm>
              <a:off x="567" y="1888"/>
              <a:ext cx="321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400" b="1">
                  <a:solidFill>
                    <a:srgbClr val="6600CC"/>
                  </a:solidFill>
                  <a:latin typeface="Times New Roman" pitchFamily="18" charset="0"/>
                </a:rPr>
                <a:t>μ</a:t>
              </a:r>
              <a:r>
                <a:rPr lang="fr-FR" sz="2400" b="1">
                  <a:solidFill>
                    <a:srgbClr val="6600CC"/>
                  </a:solidFill>
                  <a:latin typeface="Comic Sans MS" pitchFamily="66" charset="0"/>
                </a:rPr>
                <a:t>’</a:t>
              </a:r>
            </a:p>
          </p:txBody>
        </p:sp>
        <p:sp>
          <p:nvSpPr>
            <p:cNvPr id="24601" name="Text Box 25"/>
            <p:cNvSpPr txBox="1">
              <a:spLocks noChangeArrowheads="1"/>
            </p:cNvSpPr>
            <p:nvPr/>
          </p:nvSpPr>
          <p:spPr bwMode="auto">
            <a:xfrm>
              <a:off x="339" y="2024"/>
              <a:ext cx="269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400" b="1">
                  <a:solidFill>
                    <a:srgbClr val="6600CC"/>
                  </a:solidFill>
                  <a:latin typeface="Times New Roman" pitchFamily="18" charset="0"/>
                </a:rPr>
                <a:t>μ</a:t>
              </a:r>
            </a:p>
          </p:txBody>
        </p:sp>
        <p:sp>
          <p:nvSpPr>
            <p:cNvPr id="24602" name="Text Box 26"/>
            <p:cNvSpPr txBox="1">
              <a:spLocks noChangeArrowheads="1"/>
            </p:cNvSpPr>
            <p:nvPr/>
          </p:nvSpPr>
          <p:spPr bwMode="auto">
            <a:xfrm>
              <a:off x="974" y="1888"/>
              <a:ext cx="349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2400" b="1">
                  <a:solidFill>
                    <a:srgbClr val="6600CC"/>
                  </a:solidFill>
                  <a:latin typeface="Times New Roman" pitchFamily="18" charset="0"/>
                  <a:sym typeface="Symbol" pitchFamily="18" charset="2"/>
                </a:rPr>
                <a:t>*</a:t>
              </a:r>
            </a:p>
          </p:txBody>
        </p:sp>
        <p:sp>
          <p:nvSpPr>
            <p:cNvPr id="24603" name="Text Box 27"/>
            <p:cNvSpPr txBox="1">
              <a:spLocks noChangeArrowheads="1"/>
            </p:cNvSpPr>
            <p:nvPr/>
          </p:nvSpPr>
          <p:spPr bwMode="auto">
            <a:xfrm>
              <a:off x="1519" y="1797"/>
              <a:ext cx="234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2400" b="1">
                  <a:solidFill>
                    <a:srgbClr val="6600CC"/>
                  </a:solidFill>
                  <a:latin typeface="Times New Roman" pitchFamily="18" charset="0"/>
                  <a:sym typeface="Symbol" pitchFamily="18" charset="2"/>
                </a:rPr>
                <a:t></a:t>
              </a:r>
            </a:p>
          </p:txBody>
        </p:sp>
        <p:sp>
          <p:nvSpPr>
            <p:cNvPr id="24604" name="Text Box 28"/>
            <p:cNvSpPr txBox="1">
              <a:spLocks noChangeArrowheads="1"/>
            </p:cNvSpPr>
            <p:nvPr/>
          </p:nvSpPr>
          <p:spPr bwMode="auto">
            <a:xfrm>
              <a:off x="1376" y="2309"/>
              <a:ext cx="263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2400" b="1">
                  <a:solidFill>
                    <a:srgbClr val="6600CC"/>
                  </a:solidFill>
                  <a:latin typeface="Comic Sans MS" pitchFamily="66" charset="0"/>
                </a:rPr>
                <a:t>p</a:t>
              </a:r>
            </a:p>
          </p:txBody>
        </p:sp>
      </p:grpSp>
      <p:grpSp>
        <p:nvGrpSpPr>
          <p:cNvPr id="24605" name="Group 29"/>
          <p:cNvGrpSpPr>
            <a:grpSpLocks/>
          </p:cNvGrpSpPr>
          <p:nvPr/>
        </p:nvGrpSpPr>
        <p:grpSpPr bwMode="auto">
          <a:xfrm>
            <a:off x="1219200" y="839788"/>
            <a:ext cx="3427413" cy="1022350"/>
            <a:chOff x="3697" y="48"/>
            <a:chExt cx="2159" cy="644"/>
          </a:xfrm>
        </p:grpSpPr>
        <p:grpSp>
          <p:nvGrpSpPr>
            <p:cNvPr id="24606" name="Group 30"/>
            <p:cNvGrpSpPr>
              <a:grpSpLocks/>
            </p:cNvGrpSpPr>
            <p:nvPr/>
          </p:nvGrpSpPr>
          <p:grpSpPr bwMode="auto">
            <a:xfrm>
              <a:off x="3792" y="144"/>
              <a:ext cx="816" cy="336"/>
              <a:chOff x="144" y="2592"/>
              <a:chExt cx="1008" cy="432"/>
            </a:xfrm>
          </p:grpSpPr>
          <p:sp>
            <p:nvSpPr>
              <p:cNvPr id="24607" name="Line 31"/>
              <p:cNvSpPr>
                <a:spLocks noChangeShapeType="1"/>
              </p:cNvSpPr>
              <p:nvPr/>
            </p:nvSpPr>
            <p:spPr bwMode="auto">
              <a:xfrm>
                <a:off x="144" y="2749"/>
                <a:ext cx="2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8" name="Line 32"/>
              <p:cNvSpPr>
                <a:spLocks noChangeShapeType="1"/>
              </p:cNvSpPr>
              <p:nvPr/>
            </p:nvSpPr>
            <p:spPr bwMode="auto">
              <a:xfrm flipV="1">
                <a:off x="406" y="2592"/>
                <a:ext cx="224" cy="1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9" name="Freeform 33"/>
              <p:cNvSpPr>
                <a:spLocks/>
              </p:cNvSpPr>
              <p:nvPr/>
            </p:nvSpPr>
            <p:spPr bwMode="auto">
              <a:xfrm rot="-1846026" flipH="1" flipV="1">
                <a:off x="481" y="2671"/>
                <a:ext cx="154" cy="277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96" y="16"/>
                  </a:cxn>
                  <a:cxn ang="0">
                    <a:pos x="48" y="112"/>
                  </a:cxn>
                  <a:cxn ang="0">
                    <a:pos x="144" y="112"/>
                  </a:cxn>
                  <a:cxn ang="0">
                    <a:pos x="96" y="208"/>
                  </a:cxn>
                  <a:cxn ang="0">
                    <a:pos x="192" y="208"/>
                  </a:cxn>
                  <a:cxn ang="0">
                    <a:pos x="144" y="304"/>
                  </a:cxn>
                  <a:cxn ang="0">
                    <a:pos x="240" y="304"/>
                  </a:cxn>
                  <a:cxn ang="0">
                    <a:pos x="192" y="400"/>
                  </a:cxn>
                  <a:cxn ang="0">
                    <a:pos x="288" y="400"/>
                  </a:cxn>
                </a:cxnLst>
                <a:rect l="0" t="0" r="r" b="b"/>
                <a:pathLst>
                  <a:path w="288" h="416">
                    <a:moveTo>
                      <a:pt x="0" y="16"/>
                    </a:moveTo>
                    <a:cubicBezTo>
                      <a:pt x="44" y="8"/>
                      <a:pt x="88" y="0"/>
                      <a:pt x="96" y="16"/>
                    </a:cubicBezTo>
                    <a:cubicBezTo>
                      <a:pt x="104" y="32"/>
                      <a:pt x="40" y="96"/>
                      <a:pt x="48" y="112"/>
                    </a:cubicBezTo>
                    <a:cubicBezTo>
                      <a:pt x="56" y="128"/>
                      <a:pt x="136" y="96"/>
                      <a:pt x="144" y="112"/>
                    </a:cubicBezTo>
                    <a:cubicBezTo>
                      <a:pt x="152" y="128"/>
                      <a:pt x="88" y="192"/>
                      <a:pt x="96" y="208"/>
                    </a:cubicBezTo>
                    <a:cubicBezTo>
                      <a:pt x="104" y="224"/>
                      <a:pt x="184" y="192"/>
                      <a:pt x="192" y="208"/>
                    </a:cubicBezTo>
                    <a:cubicBezTo>
                      <a:pt x="200" y="224"/>
                      <a:pt x="136" y="288"/>
                      <a:pt x="144" y="304"/>
                    </a:cubicBezTo>
                    <a:cubicBezTo>
                      <a:pt x="152" y="320"/>
                      <a:pt x="232" y="288"/>
                      <a:pt x="240" y="304"/>
                    </a:cubicBezTo>
                    <a:cubicBezTo>
                      <a:pt x="248" y="320"/>
                      <a:pt x="184" y="384"/>
                      <a:pt x="192" y="400"/>
                    </a:cubicBezTo>
                    <a:cubicBezTo>
                      <a:pt x="200" y="416"/>
                      <a:pt x="244" y="408"/>
                      <a:pt x="288" y="40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0" name="Line 34"/>
              <p:cNvSpPr>
                <a:spLocks noChangeShapeType="1"/>
              </p:cNvSpPr>
              <p:nvPr/>
            </p:nvSpPr>
            <p:spPr bwMode="auto">
              <a:xfrm flipV="1">
                <a:off x="518" y="2945"/>
                <a:ext cx="187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1" name="Line 35"/>
              <p:cNvSpPr>
                <a:spLocks noChangeShapeType="1"/>
              </p:cNvSpPr>
              <p:nvPr/>
            </p:nvSpPr>
            <p:spPr bwMode="auto">
              <a:xfrm>
                <a:off x="929" y="2945"/>
                <a:ext cx="150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2" name="Freeform 36"/>
              <p:cNvSpPr>
                <a:spLocks/>
              </p:cNvSpPr>
              <p:nvPr/>
            </p:nvSpPr>
            <p:spPr bwMode="auto">
              <a:xfrm rot="4468450">
                <a:off x="945" y="2655"/>
                <a:ext cx="192" cy="223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96" y="16"/>
                  </a:cxn>
                  <a:cxn ang="0">
                    <a:pos x="48" y="112"/>
                  </a:cxn>
                  <a:cxn ang="0">
                    <a:pos x="144" y="112"/>
                  </a:cxn>
                  <a:cxn ang="0">
                    <a:pos x="96" y="208"/>
                  </a:cxn>
                  <a:cxn ang="0">
                    <a:pos x="192" y="208"/>
                  </a:cxn>
                  <a:cxn ang="0">
                    <a:pos x="144" y="304"/>
                  </a:cxn>
                  <a:cxn ang="0">
                    <a:pos x="240" y="304"/>
                  </a:cxn>
                  <a:cxn ang="0">
                    <a:pos x="192" y="400"/>
                  </a:cxn>
                  <a:cxn ang="0">
                    <a:pos x="288" y="400"/>
                  </a:cxn>
                </a:cxnLst>
                <a:rect l="0" t="0" r="r" b="b"/>
                <a:pathLst>
                  <a:path w="288" h="416">
                    <a:moveTo>
                      <a:pt x="0" y="16"/>
                    </a:moveTo>
                    <a:cubicBezTo>
                      <a:pt x="44" y="8"/>
                      <a:pt x="88" y="0"/>
                      <a:pt x="96" y="16"/>
                    </a:cubicBezTo>
                    <a:cubicBezTo>
                      <a:pt x="104" y="32"/>
                      <a:pt x="40" y="96"/>
                      <a:pt x="48" y="112"/>
                    </a:cubicBezTo>
                    <a:cubicBezTo>
                      <a:pt x="56" y="128"/>
                      <a:pt x="136" y="96"/>
                      <a:pt x="144" y="112"/>
                    </a:cubicBezTo>
                    <a:cubicBezTo>
                      <a:pt x="152" y="128"/>
                      <a:pt x="88" y="192"/>
                      <a:pt x="96" y="208"/>
                    </a:cubicBezTo>
                    <a:cubicBezTo>
                      <a:pt x="104" y="224"/>
                      <a:pt x="184" y="192"/>
                      <a:pt x="192" y="208"/>
                    </a:cubicBezTo>
                    <a:cubicBezTo>
                      <a:pt x="200" y="224"/>
                      <a:pt x="136" y="288"/>
                      <a:pt x="144" y="304"/>
                    </a:cubicBezTo>
                    <a:cubicBezTo>
                      <a:pt x="152" y="320"/>
                      <a:pt x="232" y="288"/>
                      <a:pt x="240" y="304"/>
                    </a:cubicBezTo>
                    <a:cubicBezTo>
                      <a:pt x="248" y="320"/>
                      <a:pt x="184" y="384"/>
                      <a:pt x="192" y="400"/>
                    </a:cubicBezTo>
                    <a:cubicBezTo>
                      <a:pt x="200" y="416"/>
                      <a:pt x="244" y="408"/>
                      <a:pt x="288" y="40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3" name="Oval 37"/>
              <p:cNvSpPr>
                <a:spLocks noChangeArrowheads="1"/>
              </p:cNvSpPr>
              <p:nvPr/>
            </p:nvSpPr>
            <p:spPr bwMode="auto">
              <a:xfrm>
                <a:off x="667" y="2828"/>
                <a:ext cx="300" cy="157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614" name="Text Box 38"/>
            <p:cNvSpPr txBox="1">
              <a:spLocks noChangeArrowheads="1"/>
            </p:cNvSpPr>
            <p:nvPr/>
          </p:nvSpPr>
          <p:spPr bwMode="auto">
            <a:xfrm>
              <a:off x="3697" y="48"/>
              <a:ext cx="19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>
                  <a:latin typeface="Comic Sans MS" pitchFamily="66" charset="0"/>
                </a:rPr>
                <a:t>μ</a:t>
              </a:r>
            </a:p>
          </p:txBody>
        </p:sp>
        <p:sp>
          <p:nvSpPr>
            <p:cNvPr id="24615" name="Text Box 39"/>
            <p:cNvSpPr txBox="1">
              <a:spLocks noChangeArrowheads="1"/>
            </p:cNvSpPr>
            <p:nvPr/>
          </p:nvSpPr>
          <p:spPr bwMode="auto">
            <a:xfrm>
              <a:off x="3936" y="288"/>
              <a:ext cx="19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>
                  <a:latin typeface="Comic Sans MS" pitchFamily="66" charset="0"/>
                </a:rPr>
                <a:t>p</a:t>
              </a:r>
            </a:p>
          </p:txBody>
        </p:sp>
        <p:grpSp>
          <p:nvGrpSpPr>
            <p:cNvPr id="24616" name="Group 40"/>
            <p:cNvGrpSpPr>
              <a:grpSpLocks/>
            </p:cNvGrpSpPr>
            <p:nvPr/>
          </p:nvGrpSpPr>
          <p:grpSpPr bwMode="auto">
            <a:xfrm>
              <a:off x="4752" y="96"/>
              <a:ext cx="864" cy="432"/>
              <a:chOff x="4128" y="96"/>
              <a:chExt cx="1056" cy="672"/>
            </a:xfrm>
          </p:grpSpPr>
          <p:sp>
            <p:nvSpPr>
              <p:cNvPr id="24617" name="Freeform 41"/>
              <p:cNvSpPr>
                <a:spLocks/>
              </p:cNvSpPr>
              <p:nvPr/>
            </p:nvSpPr>
            <p:spPr bwMode="auto">
              <a:xfrm rot="-1846026">
                <a:off x="4560" y="336"/>
                <a:ext cx="198" cy="339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96" y="16"/>
                  </a:cxn>
                  <a:cxn ang="0">
                    <a:pos x="48" y="112"/>
                  </a:cxn>
                  <a:cxn ang="0">
                    <a:pos x="144" y="112"/>
                  </a:cxn>
                  <a:cxn ang="0">
                    <a:pos x="96" y="208"/>
                  </a:cxn>
                  <a:cxn ang="0">
                    <a:pos x="192" y="208"/>
                  </a:cxn>
                  <a:cxn ang="0">
                    <a:pos x="144" y="304"/>
                  </a:cxn>
                  <a:cxn ang="0">
                    <a:pos x="240" y="304"/>
                  </a:cxn>
                  <a:cxn ang="0">
                    <a:pos x="192" y="400"/>
                  </a:cxn>
                  <a:cxn ang="0">
                    <a:pos x="288" y="400"/>
                  </a:cxn>
                </a:cxnLst>
                <a:rect l="0" t="0" r="r" b="b"/>
                <a:pathLst>
                  <a:path w="288" h="416">
                    <a:moveTo>
                      <a:pt x="0" y="16"/>
                    </a:moveTo>
                    <a:cubicBezTo>
                      <a:pt x="44" y="8"/>
                      <a:pt x="88" y="0"/>
                      <a:pt x="96" y="16"/>
                    </a:cubicBezTo>
                    <a:cubicBezTo>
                      <a:pt x="104" y="32"/>
                      <a:pt x="40" y="96"/>
                      <a:pt x="48" y="112"/>
                    </a:cubicBezTo>
                    <a:cubicBezTo>
                      <a:pt x="56" y="128"/>
                      <a:pt x="136" y="96"/>
                      <a:pt x="144" y="112"/>
                    </a:cubicBezTo>
                    <a:cubicBezTo>
                      <a:pt x="152" y="128"/>
                      <a:pt x="88" y="192"/>
                      <a:pt x="96" y="208"/>
                    </a:cubicBezTo>
                    <a:cubicBezTo>
                      <a:pt x="104" y="224"/>
                      <a:pt x="184" y="192"/>
                      <a:pt x="192" y="208"/>
                    </a:cubicBezTo>
                    <a:cubicBezTo>
                      <a:pt x="200" y="224"/>
                      <a:pt x="136" y="288"/>
                      <a:pt x="144" y="304"/>
                    </a:cubicBezTo>
                    <a:cubicBezTo>
                      <a:pt x="152" y="320"/>
                      <a:pt x="232" y="288"/>
                      <a:pt x="240" y="304"/>
                    </a:cubicBezTo>
                    <a:cubicBezTo>
                      <a:pt x="248" y="320"/>
                      <a:pt x="184" y="384"/>
                      <a:pt x="192" y="400"/>
                    </a:cubicBezTo>
                    <a:cubicBezTo>
                      <a:pt x="200" y="416"/>
                      <a:pt x="244" y="408"/>
                      <a:pt x="288" y="40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8" name="Line 42"/>
              <p:cNvSpPr>
                <a:spLocks noChangeShapeType="1"/>
              </p:cNvSpPr>
              <p:nvPr/>
            </p:nvSpPr>
            <p:spPr bwMode="auto">
              <a:xfrm>
                <a:off x="4128" y="432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9" name="Line 43"/>
              <p:cNvSpPr>
                <a:spLocks noChangeShapeType="1"/>
              </p:cNvSpPr>
              <p:nvPr/>
            </p:nvSpPr>
            <p:spPr bwMode="auto">
              <a:xfrm flipV="1">
                <a:off x="4464" y="96"/>
                <a:ext cx="384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0" name="Freeform 44"/>
              <p:cNvSpPr>
                <a:spLocks/>
              </p:cNvSpPr>
              <p:nvPr/>
            </p:nvSpPr>
            <p:spPr bwMode="auto">
              <a:xfrm rot="3972264" flipH="1">
                <a:off x="4775" y="73"/>
                <a:ext cx="198" cy="339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96" y="16"/>
                  </a:cxn>
                  <a:cxn ang="0">
                    <a:pos x="48" y="112"/>
                  </a:cxn>
                  <a:cxn ang="0">
                    <a:pos x="144" y="112"/>
                  </a:cxn>
                  <a:cxn ang="0">
                    <a:pos x="96" y="208"/>
                  </a:cxn>
                  <a:cxn ang="0">
                    <a:pos x="192" y="208"/>
                  </a:cxn>
                  <a:cxn ang="0">
                    <a:pos x="144" y="304"/>
                  </a:cxn>
                  <a:cxn ang="0">
                    <a:pos x="240" y="304"/>
                  </a:cxn>
                  <a:cxn ang="0">
                    <a:pos x="192" y="400"/>
                  </a:cxn>
                  <a:cxn ang="0">
                    <a:pos x="288" y="400"/>
                  </a:cxn>
                </a:cxnLst>
                <a:rect l="0" t="0" r="r" b="b"/>
                <a:pathLst>
                  <a:path w="288" h="416">
                    <a:moveTo>
                      <a:pt x="0" y="16"/>
                    </a:moveTo>
                    <a:cubicBezTo>
                      <a:pt x="44" y="8"/>
                      <a:pt x="88" y="0"/>
                      <a:pt x="96" y="16"/>
                    </a:cubicBezTo>
                    <a:cubicBezTo>
                      <a:pt x="104" y="32"/>
                      <a:pt x="40" y="96"/>
                      <a:pt x="48" y="112"/>
                    </a:cubicBezTo>
                    <a:cubicBezTo>
                      <a:pt x="56" y="128"/>
                      <a:pt x="136" y="96"/>
                      <a:pt x="144" y="112"/>
                    </a:cubicBezTo>
                    <a:cubicBezTo>
                      <a:pt x="152" y="128"/>
                      <a:pt x="88" y="192"/>
                      <a:pt x="96" y="208"/>
                    </a:cubicBezTo>
                    <a:cubicBezTo>
                      <a:pt x="104" y="224"/>
                      <a:pt x="184" y="192"/>
                      <a:pt x="192" y="208"/>
                    </a:cubicBezTo>
                    <a:cubicBezTo>
                      <a:pt x="200" y="224"/>
                      <a:pt x="136" y="288"/>
                      <a:pt x="144" y="304"/>
                    </a:cubicBezTo>
                    <a:cubicBezTo>
                      <a:pt x="152" y="320"/>
                      <a:pt x="232" y="288"/>
                      <a:pt x="240" y="304"/>
                    </a:cubicBezTo>
                    <a:cubicBezTo>
                      <a:pt x="248" y="320"/>
                      <a:pt x="184" y="384"/>
                      <a:pt x="192" y="400"/>
                    </a:cubicBezTo>
                    <a:cubicBezTo>
                      <a:pt x="200" y="416"/>
                      <a:pt x="244" y="408"/>
                      <a:pt x="288" y="40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1" name="Line 45"/>
              <p:cNvSpPr>
                <a:spLocks noChangeShapeType="1"/>
              </p:cNvSpPr>
              <p:nvPr/>
            </p:nvSpPr>
            <p:spPr bwMode="auto">
              <a:xfrm flipV="1">
                <a:off x="4512" y="624"/>
                <a:ext cx="3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2" name="Line 46"/>
              <p:cNvSpPr>
                <a:spLocks noChangeShapeType="1"/>
              </p:cNvSpPr>
              <p:nvPr/>
            </p:nvSpPr>
            <p:spPr bwMode="auto">
              <a:xfrm>
                <a:off x="4896" y="624"/>
                <a:ext cx="28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3" name="Oval 47"/>
              <p:cNvSpPr>
                <a:spLocks noChangeArrowheads="1"/>
              </p:cNvSpPr>
              <p:nvPr/>
            </p:nvSpPr>
            <p:spPr bwMode="auto">
              <a:xfrm>
                <a:off x="4800" y="576"/>
                <a:ext cx="96" cy="96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624" name="Text Box 48"/>
            <p:cNvSpPr txBox="1">
              <a:spLocks noChangeArrowheads="1"/>
            </p:cNvSpPr>
            <p:nvPr/>
          </p:nvSpPr>
          <p:spPr bwMode="auto">
            <a:xfrm>
              <a:off x="4752" y="96"/>
              <a:ext cx="19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>
                  <a:latin typeface="Comic Sans MS" pitchFamily="66" charset="0"/>
                </a:rPr>
                <a:t>μ</a:t>
              </a:r>
            </a:p>
          </p:txBody>
        </p:sp>
        <p:sp>
          <p:nvSpPr>
            <p:cNvPr id="24625" name="Text Box 49"/>
            <p:cNvSpPr txBox="1">
              <a:spLocks noChangeArrowheads="1"/>
            </p:cNvSpPr>
            <p:nvPr/>
          </p:nvSpPr>
          <p:spPr bwMode="auto">
            <a:xfrm>
              <a:off x="4944" y="336"/>
              <a:ext cx="19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>
                  <a:latin typeface="Comic Sans MS" pitchFamily="66" charset="0"/>
                </a:rPr>
                <a:t>p</a:t>
              </a:r>
            </a:p>
          </p:txBody>
        </p:sp>
        <p:sp>
          <p:nvSpPr>
            <p:cNvPr id="24626" name="Text Box 50"/>
            <p:cNvSpPr txBox="1">
              <a:spLocks noChangeArrowheads="1"/>
            </p:cNvSpPr>
            <p:nvPr/>
          </p:nvSpPr>
          <p:spPr bwMode="auto">
            <a:xfrm>
              <a:off x="4656" y="480"/>
              <a:ext cx="12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FR" sz="1600" b="1">
                  <a:solidFill>
                    <a:srgbClr val="0000CC"/>
                  </a:solidFill>
                  <a:latin typeface="Comic Sans MS" pitchFamily="66" charset="0"/>
                </a:rPr>
                <a:t>BH calculable</a:t>
              </a:r>
            </a:p>
          </p:txBody>
        </p:sp>
        <p:sp>
          <p:nvSpPr>
            <p:cNvPr id="24627" name="Text Box 51"/>
            <p:cNvSpPr txBox="1">
              <a:spLocks noChangeArrowheads="1"/>
            </p:cNvSpPr>
            <p:nvPr/>
          </p:nvSpPr>
          <p:spPr bwMode="auto">
            <a:xfrm>
              <a:off x="4080" y="480"/>
              <a:ext cx="46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600" b="1">
                  <a:solidFill>
                    <a:schemeClr val="accent2"/>
                  </a:solidFill>
                  <a:latin typeface="Comic Sans MS" pitchFamily="66" charset="0"/>
                </a:rPr>
                <a:t>DVCS</a:t>
              </a:r>
            </a:p>
          </p:txBody>
        </p:sp>
        <p:sp>
          <p:nvSpPr>
            <p:cNvPr id="24628" name="Text Box 52"/>
            <p:cNvSpPr txBox="1">
              <a:spLocks noChangeArrowheads="1"/>
            </p:cNvSpPr>
            <p:nvPr/>
          </p:nvSpPr>
          <p:spPr bwMode="auto">
            <a:xfrm>
              <a:off x="4512" y="211"/>
              <a:ext cx="26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3200" b="1">
                  <a:solidFill>
                    <a:schemeClr val="accent2"/>
                  </a:solidFill>
                </a:rPr>
                <a:t>+</a:t>
              </a:r>
            </a:p>
          </p:txBody>
        </p:sp>
      </p:grpSp>
      <p:sp>
        <p:nvSpPr>
          <p:cNvPr id="24629" name="Text Box 53"/>
          <p:cNvSpPr txBox="1">
            <a:spLocks noChangeArrowheads="1"/>
          </p:cNvSpPr>
          <p:nvPr/>
        </p:nvSpPr>
        <p:spPr bwMode="auto">
          <a:xfrm>
            <a:off x="0" y="6551613"/>
            <a:ext cx="256381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1" i="1">
                <a:solidFill>
                  <a:srgbClr val="777777"/>
                </a:solidFill>
                <a:latin typeface="Comic Sans MS" pitchFamily="66" charset="0"/>
              </a:rPr>
              <a:t>Belitsky,Müller,Kirchner</a:t>
            </a:r>
          </a:p>
          <a:p>
            <a:endParaRPr lang="fr-FR"/>
          </a:p>
        </p:txBody>
      </p:sp>
      <p:graphicFrame>
        <p:nvGraphicFramePr>
          <p:cNvPr id="24630" name="Object 54"/>
          <p:cNvGraphicFramePr>
            <a:graphicFrameLocks noChangeAspect="1"/>
          </p:cNvGraphicFramePr>
          <p:nvPr/>
        </p:nvGraphicFramePr>
        <p:xfrm>
          <a:off x="1593850" y="3733800"/>
          <a:ext cx="5462588" cy="698500"/>
        </p:xfrm>
        <a:graphic>
          <a:graphicData uri="http://schemas.openxmlformats.org/presentationml/2006/ole">
            <p:oleObj spid="_x0000_s24630" name="Equation" r:id="rId3" imgW="9144000" imgH="1168200" progId="Equation.3">
              <p:embed/>
            </p:oleObj>
          </a:graphicData>
        </a:graphic>
      </p:graphicFrame>
      <p:sp>
        <p:nvSpPr>
          <p:cNvPr id="24631" name="Oval 55"/>
          <p:cNvSpPr>
            <a:spLocks noChangeArrowheads="1"/>
          </p:cNvSpPr>
          <p:nvPr/>
        </p:nvSpPr>
        <p:spPr bwMode="auto">
          <a:xfrm>
            <a:off x="4770438" y="5105400"/>
            <a:ext cx="609600" cy="457200"/>
          </a:xfrm>
          <a:prstGeom prst="ellipse">
            <a:avLst/>
          </a:prstGeom>
          <a:solidFill>
            <a:srgbClr val="FFFF66"/>
          </a:solidFill>
          <a:ln w="571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32" name="Oval 56"/>
          <p:cNvSpPr>
            <a:spLocks noChangeArrowheads="1"/>
          </p:cNvSpPr>
          <p:nvPr/>
        </p:nvSpPr>
        <p:spPr bwMode="auto">
          <a:xfrm>
            <a:off x="3171825" y="4533900"/>
            <a:ext cx="609600" cy="457200"/>
          </a:xfrm>
          <a:prstGeom prst="ellipse">
            <a:avLst/>
          </a:prstGeom>
          <a:solidFill>
            <a:srgbClr val="FFFF66"/>
          </a:solidFill>
          <a:ln w="571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33" name="Oval 57"/>
          <p:cNvSpPr>
            <a:spLocks noChangeArrowheads="1"/>
          </p:cNvSpPr>
          <p:nvPr/>
        </p:nvSpPr>
        <p:spPr bwMode="auto">
          <a:xfrm>
            <a:off x="4086225" y="4533900"/>
            <a:ext cx="609600" cy="457200"/>
          </a:xfrm>
          <a:prstGeom prst="ellipse">
            <a:avLst/>
          </a:prstGeom>
          <a:solidFill>
            <a:schemeClr val="accent1"/>
          </a:solidFill>
          <a:ln w="571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34" name="Oval 58"/>
          <p:cNvSpPr>
            <a:spLocks noChangeArrowheads="1"/>
          </p:cNvSpPr>
          <p:nvPr/>
        </p:nvSpPr>
        <p:spPr bwMode="auto">
          <a:xfrm>
            <a:off x="5989638" y="5105400"/>
            <a:ext cx="609600" cy="457200"/>
          </a:xfrm>
          <a:prstGeom prst="ellipse">
            <a:avLst/>
          </a:prstGeom>
          <a:solidFill>
            <a:schemeClr val="accent1"/>
          </a:solidFill>
          <a:ln w="571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35" name="Oval 59"/>
          <p:cNvSpPr>
            <a:spLocks noChangeArrowheads="1"/>
          </p:cNvSpPr>
          <p:nvPr/>
        </p:nvSpPr>
        <p:spPr bwMode="auto">
          <a:xfrm>
            <a:off x="5534025" y="4533900"/>
            <a:ext cx="609600" cy="457200"/>
          </a:xfrm>
          <a:prstGeom prst="ellipse">
            <a:avLst/>
          </a:prstGeom>
          <a:solidFill>
            <a:srgbClr val="99FF99"/>
          </a:solidFill>
          <a:ln w="571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4636" name="Object 60"/>
          <p:cNvGraphicFramePr>
            <a:graphicFrameLocks noChangeAspect="1"/>
          </p:cNvGraphicFramePr>
          <p:nvPr/>
        </p:nvGraphicFramePr>
        <p:xfrm>
          <a:off x="3322638" y="5067300"/>
          <a:ext cx="3943350" cy="647700"/>
        </p:xfrm>
        <a:graphic>
          <a:graphicData uri="http://schemas.openxmlformats.org/presentationml/2006/ole">
            <p:oleObj spid="_x0000_s24636" name="Equation" r:id="rId4" imgW="6565680" imgH="1079280" progId="Equation.3">
              <p:embed/>
            </p:oleObj>
          </a:graphicData>
        </a:graphic>
      </p:graphicFrame>
      <p:graphicFrame>
        <p:nvGraphicFramePr>
          <p:cNvPr id="24637" name="Object 61"/>
          <p:cNvGraphicFramePr>
            <a:graphicFrameLocks noChangeAspect="1"/>
          </p:cNvGraphicFramePr>
          <p:nvPr/>
        </p:nvGraphicFramePr>
        <p:xfrm>
          <a:off x="1419225" y="4419600"/>
          <a:ext cx="5561013" cy="601663"/>
        </p:xfrm>
        <a:graphic>
          <a:graphicData uri="http://schemas.openxmlformats.org/presentationml/2006/ole">
            <p:oleObj spid="_x0000_s24637" name="Equation" r:id="rId5" imgW="9283680" imgH="1002960" progId="Equation.3">
              <p:embed/>
            </p:oleObj>
          </a:graphicData>
        </a:graphic>
      </p:graphicFrame>
      <p:sp>
        <p:nvSpPr>
          <p:cNvPr id="24638" name="Oval 62"/>
          <p:cNvSpPr>
            <a:spLocks noChangeArrowheads="1"/>
          </p:cNvSpPr>
          <p:nvPr/>
        </p:nvSpPr>
        <p:spPr bwMode="auto">
          <a:xfrm>
            <a:off x="4694238" y="5029200"/>
            <a:ext cx="762000" cy="6096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639" name="Picture 63"/>
          <p:cNvPicPr>
            <a:picLocks noChangeAspect="1" noChangeArrowheads="1"/>
          </p:cNvPicPr>
          <p:nvPr/>
        </p:nvPicPr>
        <p:blipFill>
          <a:blip r:embed="rId6"/>
          <a:srcRect t="22533"/>
          <a:stretch>
            <a:fillRect/>
          </a:stretch>
        </p:blipFill>
        <p:spPr bwMode="auto">
          <a:xfrm>
            <a:off x="1036638" y="3151188"/>
            <a:ext cx="6964362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640" name="Rectangle 64"/>
          <p:cNvSpPr>
            <a:spLocks noChangeArrowheads="1"/>
          </p:cNvSpPr>
          <p:nvPr/>
        </p:nvSpPr>
        <p:spPr bwMode="auto">
          <a:xfrm>
            <a:off x="1493838" y="3581400"/>
            <a:ext cx="9144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641" name="Text Box 65"/>
          <p:cNvSpPr txBox="1">
            <a:spLocks noChangeArrowheads="1"/>
          </p:cNvSpPr>
          <p:nvPr/>
        </p:nvSpPr>
        <p:spPr bwMode="auto">
          <a:xfrm>
            <a:off x="1479550" y="3810000"/>
            <a:ext cx="70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b="1"/>
              <a:t>=  2</a:t>
            </a:r>
          </a:p>
        </p:txBody>
      </p:sp>
      <p:sp>
        <p:nvSpPr>
          <p:cNvPr id="24642" name="Rectangle 66"/>
          <p:cNvSpPr>
            <a:spLocks noChangeArrowheads="1"/>
          </p:cNvSpPr>
          <p:nvPr/>
        </p:nvSpPr>
        <p:spPr bwMode="auto">
          <a:xfrm>
            <a:off x="884238" y="4343400"/>
            <a:ext cx="15240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43" name="Text Box 67"/>
          <p:cNvSpPr txBox="1">
            <a:spLocks noChangeArrowheads="1"/>
          </p:cNvSpPr>
          <p:nvPr/>
        </p:nvSpPr>
        <p:spPr bwMode="auto">
          <a:xfrm>
            <a:off x="1493838" y="4419600"/>
            <a:ext cx="700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b="1"/>
              <a:t>+  2</a:t>
            </a:r>
          </a:p>
        </p:txBody>
      </p:sp>
      <p:sp>
        <p:nvSpPr>
          <p:cNvPr id="24644" name="Rectangle 68"/>
          <p:cNvSpPr>
            <a:spLocks noChangeArrowheads="1"/>
          </p:cNvSpPr>
          <p:nvPr/>
        </p:nvSpPr>
        <p:spPr bwMode="auto">
          <a:xfrm>
            <a:off x="1265238" y="5029200"/>
            <a:ext cx="19050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45" name="Text Box 69"/>
          <p:cNvSpPr txBox="1">
            <a:spLocks noChangeArrowheads="1"/>
          </p:cNvSpPr>
          <p:nvPr/>
        </p:nvSpPr>
        <p:spPr bwMode="auto">
          <a:xfrm>
            <a:off x="1493838" y="5105400"/>
            <a:ext cx="174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b="1"/>
              <a:t>+</a:t>
            </a:r>
            <a:r>
              <a:rPr lang="fr-FR" sz="2400" b="1">
                <a:latin typeface="Comic Sans MS" pitchFamily="66" charset="0"/>
              </a:rPr>
              <a:t> 2</a:t>
            </a:r>
            <a:r>
              <a:rPr lang="fr-FR" sz="2400" b="1">
                <a:solidFill>
                  <a:srgbClr val="FF0066"/>
                </a:solidFill>
                <a:latin typeface="Comic Sans MS" pitchFamily="66" charset="0"/>
              </a:rPr>
              <a:t> </a:t>
            </a:r>
            <a:r>
              <a:rPr lang="fr-FR" sz="2400" b="1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l-GR" sz="2400" b="1" baseline="-25000">
                <a:solidFill>
                  <a:srgbClr val="FF0000"/>
                </a:solidFill>
                <a:latin typeface="Comic Sans MS" pitchFamily="66" charset="0"/>
              </a:rPr>
              <a:t>μ</a:t>
            </a:r>
            <a:r>
              <a:rPr lang="fr-FR" sz="2400" b="1">
                <a:solidFill>
                  <a:srgbClr val="FF0000"/>
                </a:solidFill>
                <a:latin typeface="Comic Sans MS" pitchFamily="66" charset="0"/>
              </a:rPr>
              <a:t> P</a:t>
            </a:r>
            <a:r>
              <a:rPr lang="el-GR" sz="2400" b="1" baseline="-25000">
                <a:solidFill>
                  <a:srgbClr val="FF0000"/>
                </a:solidFill>
                <a:latin typeface="Comic Sans MS" pitchFamily="66" charset="0"/>
              </a:rPr>
              <a:t>μ</a:t>
            </a:r>
            <a:r>
              <a:rPr lang="fr-FR" sz="2400" b="1" baseline="-2500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400" b="1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</a:t>
            </a:r>
            <a:endParaRPr lang="fr-FR" sz="24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646" name="Text Box 70"/>
          <p:cNvSpPr txBox="1">
            <a:spLocks noChangeArrowheads="1"/>
          </p:cNvSpPr>
          <p:nvPr/>
        </p:nvSpPr>
        <p:spPr bwMode="auto">
          <a:xfrm>
            <a:off x="-76200" y="5715000"/>
            <a:ext cx="9144000" cy="762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000">
                <a:solidFill>
                  <a:schemeClr val="accent2"/>
                </a:solidFill>
                <a:latin typeface="Comic Sans MS" pitchFamily="66" charset="0"/>
              </a:rPr>
              <a:t>After integration over</a:t>
            </a:r>
            <a:r>
              <a:rPr lang="fr-FR" sz="220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l-GR" sz="2400">
                <a:solidFill>
                  <a:srgbClr val="FF0000"/>
                </a:solidFill>
                <a:latin typeface="Comic Sans MS" pitchFamily="66" charset="0"/>
              </a:rPr>
              <a:t>φ</a:t>
            </a:r>
            <a:r>
              <a:rPr lang="fr-FR" sz="2400">
                <a:solidFill>
                  <a:srgbClr val="FF0066"/>
                </a:solidFill>
                <a:latin typeface="Comic Sans MS" pitchFamily="66" charset="0"/>
              </a:rPr>
              <a:t> </a:t>
            </a:r>
            <a:r>
              <a:rPr lang="fr-FR" sz="2000">
                <a:solidFill>
                  <a:schemeClr val="accent2"/>
                </a:solidFill>
                <a:latin typeface="Comic Sans MS" pitchFamily="66" charset="0"/>
              </a:rPr>
              <a:t>in all the acceptance</a:t>
            </a:r>
            <a:r>
              <a:rPr lang="fr-FR" sz="2000">
                <a:solidFill>
                  <a:srgbClr val="FF0066"/>
                </a:solidFill>
                <a:latin typeface="Comic Sans MS" pitchFamily="66" charset="0"/>
              </a:rPr>
              <a:t> </a:t>
            </a:r>
            <a:r>
              <a:rPr lang="fr-FR" sz="2000">
                <a:solidFill>
                  <a:schemeClr val="accent2"/>
                </a:solidFill>
                <a:latin typeface="Comic Sans MS" pitchFamily="66" charset="0"/>
              </a:rPr>
              <a:t>and subtraction of BH contrib.  contribution         </a:t>
            </a:r>
            <a:r>
              <a:rPr lang="fr-FR" sz="2000">
                <a:solidFill>
                  <a:schemeClr val="accent2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fr-FR" sz="2000" i="1">
                <a:solidFill>
                  <a:schemeClr val="accent2"/>
                </a:solidFill>
                <a:latin typeface="Comic Sans MS" pitchFamily="66" charset="0"/>
                <a:sym typeface="Wingdings" pitchFamily="2" charset="2"/>
              </a:rPr>
              <a:t>we can get DVCS contribution only, C</a:t>
            </a:r>
            <a:r>
              <a:rPr lang="fr-FR" sz="2000" i="1" baseline="-25000">
                <a:solidFill>
                  <a:schemeClr val="accent2"/>
                </a:solidFill>
                <a:latin typeface="Comic Sans MS" pitchFamily="66" charset="0"/>
                <a:sym typeface="Wingdings" pitchFamily="2" charset="2"/>
              </a:rPr>
              <a:t>0</a:t>
            </a:r>
            <a:r>
              <a:rPr lang="fr-FR" sz="2000" i="1" baseline="30000">
                <a:solidFill>
                  <a:schemeClr val="accent2"/>
                </a:solidFill>
                <a:latin typeface="Comic Sans MS" pitchFamily="66" charset="0"/>
                <a:sym typeface="Wingdings" pitchFamily="2" charset="2"/>
              </a:rPr>
              <a:t>DVCS</a:t>
            </a:r>
            <a:endParaRPr lang="fr-FR" sz="2000" i="1" baseline="300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4647" name="Text Box 71"/>
          <p:cNvSpPr txBox="1">
            <a:spLocks noChangeArrowheads="1"/>
          </p:cNvSpPr>
          <p:nvPr/>
        </p:nvSpPr>
        <p:spPr bwMode="auto">
          <a:xfrm rot="18245764">
            <a:off x="-302419" y="3994944"/>
            <a:ext cx="18780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 i="1">
                <a:solidFill>
                  <a:srgbClr val="FF0066"/>
                </a:solidFill>
                <a:latin typeface="Comic Sans MS" pitchFamily="66" charset="0"/>
              </a:rPr>
              <a:t>      </a:t>
            </a:r>
            <a:r>
              <a:rPr lang="fr-FR" sz="2000" b="1" i="1">
                <a:solidFill>
                  <a:srgbClr val="FF0000"/>
                </a:solidFill>
                <a:latin typeface="Comic Sans MS" pitchFamily="66" charset="0"/>
              </a:rPr>
              <a:t>Beam </a:t>
            </a:r>
          </a:p>
          <a:p>
            <a:r>
              <a:rPr lang="fr-FR" sz="2000" b="1" i="1">
                <a:solidFill>
                  <a:srgbClr val="FF0000"/>
                </a:solidFill>
                <a:latin typeface="Comic Sans MS" pitchFamily="66" charset="0"/>
              </a:rPr>
              <a:t>Charge &amp; spin</a:t>
            </a:r>
          </a:p>
          <a:p>
            <a:r>
              <a:rPr lang="fr-FR" sz="2000" b="1" i="1">
                <a:solidFill>
                  <a:srgbClr val="FF0000"/>
                </a:solidFill>
                <a:latin typeface="Comic Sans MS" pitchFamily="66" charset="0"/>
              </a:rPr>
              <a:t>     sum</a:t>
            </a:r>
          </a:p>
        </p:txBody>
      </p:sp>
      <p:sp>
        <p:nvSpPr>
          <p:cNvPr id="24648" name="Text Box 72"/>
          <p:cNvSpPr txBox="1">
            <a:spLocks noChangeArrowheads="1"/>
          </p:cNvSpPr>
          <p:nvPr/>
        </p:nvSpPr>
        <p:spPr bwMode="auto">
          <a:xfrm>
            <a:off x="820738" y="3124200"/>
            <a:ext cx="855662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200">
                <a:latin typeface="Monotype Corsiva" pitchFamily="66" charset="0"/>
              </a:rPr>
              <a:t>S</a:t>
            </a:r>
            <a:r>
              <a:rPr lang="fr-FR" sz="2400" i="1" baseline="-25000"/>
              <a:t>U,CS</a:t>
            </a:r>
          </a:p>
        </p:txBody>
      </p:sp>
      <p:sp>
        <p:nvSpPr>
          <p:cNvPr id="24649" name="Text Box 73"/>
          <p:cNvSpPr txBox="1">
            <a:spLocks noChangeArrowheads="1"/>
          </p:cNvSpPr>
          <p:nvPr/>
        </p:nvSpPr>
        <p:spPr bwMode="auto">
          <a:xfrm>
            <a:off x="-76200" y="152400"/>
            <a:ext cx="922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100" b="1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fr-FR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DVCS + BH with </a:t>
            </a:r>
            <a:r>
              <a:rPr lang="fr-FR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+</a:t>
            </a:r>
            <a:r>
              <a:rPr lang="fr-FR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fr-FR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and</a:t>
            </a:r>
            <a:r>
              <a:rPr lang="fr-FR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- </a:t>
            </a:r>
            <a:r>
              <a:rPr lang="fr-FR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beam</a:t>
            </a:r>
            <a:r>
              <a:rPr lang="fr-FR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</a:t>
            </a:r>
            <a:r>
              <a:rPr lang="fr-FR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and unpolarized target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533400" y="274638"/>
            <a:ext cx="83820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400">
                <a:latin typeface="Comic Sans MS" pitchFamily="66" charset="0"/>
              </a:rPr>
              <a:t>Using</a:t>
            </a:r>
            <a:r>
              <a:rPr lang="fr-FR" sz="3200">
                <a:latin typeface="Monotype Corsiva" pitchFamily="66" charset="0"/>
              </a:rPr>
              <a:t> D</a:t>
            </a:r>
            <a:r>
              <a:rPr lang="fr-FR" sz="2400" i="1" baseline="-25000"/>
              <a:t>U,CS</a:t>
            </a:r>
            <a:r>
              <a:rPr lang="fr-FR"/>
              <a:t> </a:t>
            </a:r>
            <a:r>
              <a:rPr lang="en-GB"/>
              <a:t>/ </a:t>
            </a:r>
            <a:r>
              <a:rPr lang="fr-FR" sz="3200">
                <a:latin typeface="Monotype Corsiva" pitchFamily="66" charset="0"/>
              </a:rPr>
              <a:t>S</a:t>
            </a:r>
            <a:r>
              <a:rPr lang="fr-FR" sz="2400" i="1" baseline="-25000"/>
              <a:t>U,CS</a:t>
            </a:r>
            <a:r>
              <a:rPr lang="en-GB"/>
              <a:t> :  </a:t>
            </a:r>
            <a:r>
              <a:rPr lang="en-GB" sz="2400" b="1">
                <a:solidFill>
                  <a:srgbClr val="FF0000"/>
                </a:solidFill>
                <a:latin typeface="Comic Sans MS" pitchFamily="66" charset="0"/>
              </a:rPr>
              <a:t>Beam Charge and Spin Asymmetry</a:t>
            </a:r>
          </a:p>
          <a:p>
            <a:endParaRPr lang="en-GB" sz="1000" b="1">
              <a:solidFill>
                <a:srgbClr val="FF0066"/>
              </a:solidFill>
              <a:latin typeface="Comic Sans MS" pitchFamily="66" charset="0"/>
            </a:endParaRPr>
          </a:p>
          <a:p>
            <a:r>
              <a:rPr lang="en-GB" sz="2400" b="1">
                <a:solidFill>
                  <a:srgbClr val="0000FF"/>
                </a:solidFill>
                <a:latin typeface="Comic Sans MS" pitchFamily="66" charset="0"/>
              </a:rPr>
              <a:t>Comparison to different models from VGG</a:t>
            </a:r>
            <a:endParaRPr lang="fr-FR" sz="2400" b="1">
              <a:solidFill>
                <a:srgbClr val="0000FF"/>
              </a:solidFill>
              <a:latin typeface="Comic Sans MS" pitchFamily="66" charset="0"/>
            </a:endParaRPr>
          </a:p>
        </p:txBody>
      </p:sp>
      <p:grpSp>
        <p:nvGrpSpPr>
          <p:cNvPr id="19478" name="Group 22"/>
          <p:cNvGrpSpPr>
            <a:grpSpLocks/>
          </p:cNvGrpSpPr>
          <p:nvPr/>
        </p:nvGrpSpPr>
        <p:grpSpPr bwMode="auto">
          <a:xfrm>
            <a:off x="169863" y="1519238"/>
            <a:ext cx="9050337" cy="4805362"/>
            <a:chOff x="107" y="957"/>
            <a:chExt cx="5701" cy="3027"/>
          </a:xfrm>
        </p:grpSpPr>
        <p:sp>
          <p:nvSpPr>
            <p:cNvPr id="19474" name="Text Box 18"/>
            <p:cNvSpPr txBox="1">
              <a:spLocks noChangeArrowheads="1"/>
            </p:cNvSpPr>
            <p:nvPr/>
          </p:nvSpPr>
          <p:spPr bwMode="auto">
            <a:xfrm>
              <a:off x="3888" y="3024"/>
              <a:ext cx="1361" cy="40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b="1" i="1">
                  <a:solidFill>
                    <a:srgbClr val="0000FF"/>
                  </a:solidFill>
                  <a:latin typeface="Comic Sans MS" pitchFamily="66" charset="0"/>
                </a:rPr>
                <a:t>statistical errors</a:t>
              </a:r>
            </a:p>
            <a:p>
              <a:r>
                <a:rPr lang="fr-FR" b="1" i="1">
                  <a:solidFill>
                    <a:srgbClr val="0000FF"/>
                  </a:solidFill>
                  <a:latin typeface="Comic Sans MS" pitchFamily="66" charset="0"/>
                </a:rPr>
                <a:t>still under debate</a:t>
              </a:r>
            </a:p>
          </p:txBody>
        </p:sp>
        <p:pic>
          <p:nvPicPr>
            <p:cNvPr id="19475" name="Picture 19" descr="asym_160_2_0p05_t0p2_2009_final_bi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" y="957"/>
              <a:ext cx="3781" cy="3027"/>
            </a:xfrm>
            <a:prstGeom prst="rect">
              <a:avLst/>
            </a:prstGeom>
            <a:noFill/>
          </p:spPr>
        </p:pic>
        <p:sp>
          <p:nvSpPr>
            <p:cNvPr id="19469" name="Text Box 13"/>
            <p:cNvSpPr txBox="1">
              <a:spLocks noChangeArrowheads="1"/>
            </p:cNvSpPr>
            <p:nvPr/>
          </p:nvSpPr>
          <p:spPr bwMode="auto">
            <a:xfrm>
              <a:off x="3805" y="1680"/>
              <a:ext cx="2003" cy="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FR" sz="2000" b="1">
                  <a:solidFill>
                    <a:srgbClr val="0000FF"/>
                  </a:solidFill>
                  <a:latin typeface="Comic Sans MS" pitchFamily="66" charset="0"/>
                  <a:sym typeface="Symbol" pitchFamily="18" charset="2"/>
                </a:rPr>
                <a:t>H(x,0,t) = q(x) e </a:t>
              </a:r>
              <a:r>
                <a:rPr lang="fr-FR" sz="2000" b="1" baseline="30000">
                  <a:solidFill>
                    <a:srgbClr val="0000FF"/>
                  </a:solidFill>
                  <a:latin typeface="Comic Sans MS" pitchFamily="66" charset="0"/>
                  <a:sym typeface="Symbol" pitchFamily="18" charset="2"/>
                </a:rPr>
                <a:t>t &lt;b</a:t>
              </a:r>
              <a:r>
                <a:rPr lang="fr-FR" sz="2000" b="1" baseline="-10000">
                  <a:solidFill>
                    <a:srgbClr val="0000FF"/>
                  </a:solidFill>
                  <a:latin typeface="Comic Sans MS" pitchFamily="66" charset="0"/>
                  <a:sym typeface="Symbol" pitchFamily="18" charset="2"/>
                </a:rPr>
                <a:t></a:t>
              </a:r>
              <a:r>
                <a:rPr lang="fr-FR" sz="2000" b="1" baseline="50000">
                  <a:solidFill>
                    <a:srgbClr val="0000FF"/>
                  </a:solidFill>
                  <a:latin typeface="Comic Sans MS" pitchFamily="66" charset="0"/>
                  <a:sym typeface="Symbol" pitchFamily="18" charset="2"/>
                </a:rPr>
                <a:t>2</a:t>
              </a:r>
              <a:r>
                <a:rPr lang="fr-FR" sz="2000" b="1" baseline="30000">
                  <a:solidFill>
                    <a:srgbClr val="0000FF"/>
                  </a:solidFill>
                  <a:latin typeface="Comic Sans MS" pitchFamily="66" charset="0"/>
                  <a:sym typeface="Symbol" pitchFamily="18" charset="2"/>
                </a:rPr>
                <a:t>&gt;*</a:t>
              </a:r>
            </a:p>
            <a:p>
              <a:endParaRPr lang="fr-FR" sz="800" b="1">
                <a:solidFill>
                  <a:srgbClr val="0000FF"/>
                </a:solidFill>
                <a:latin typeface="Comic Sans MS" pitchFamily="66" charset="0"/>
                <a:sym typeface="Symbol" pitchFamily="18" charset="2"/>
              </a:endParaRPr>
            </a:p>
            <a:p>
              <a:r>
                <a:rPr lang="fr-FR" sz="2000" b="1">
                  <a:solidFill>
                    <a:srgbClr val="0000FF"/>
                  </a:solidFill>
                  <a:latin typeface="Comic Sans MS" pitchFamily="66" charset="0"/>
                  <a:sym typeface="Symbol" pitchFamily="18" charset="2"/>
                </a:rPr>
                <a:t>          = q(x) / x</a:t>
              </a:r>
              <a:r>
                <a:rPr lang="fr-FR" sz="2000" b="1">
                  <a:solidFill>
                    <a:srgbClr val="3366CC"/>
                  </a:solidFill>
                  <a:latin typeface="Comic Sans MS" pitchFamily="66" charset="0"/>
                  <a:sym typeface="Symbol" pitchFamily="18" charset="2"/>
                </a:rPr>
                <a:t> </a:t>
              </a:r>
              <a:r>
                <a:rPr lang="el-GR" sz="2800" b="1" baseline="30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α</a:t>
              </a:r>
              <a:r>
                <a:rPr lang="fr-FR" sz="2800" b="1" baseline="3000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  <a:sym typeface="Symbol" pitchFamily="18" charset="2"/>
                </a:rPr>
                <a:t>’</a:t>
              </a:r>
              <a:r>
                <a:rPr lang="fr-FR" sz="2800" b="1" baseline="30000">
                  <a:solidFill>
                    <a:srgbClr val="3366CC"/>
                  </a:solidFill>
                  <a:latin typeface="Comic Sans MS" pitchFamily="66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fr-FR" sz="2800" b="1" baseline="30000">
                  <a:solidFill>
                    <a:srgbClr val="0000FF"/>
                  </a:solidFill>
                  <a:latin typeface="Comic Sans MS" pitchFamily="66" charset="0"/>
                  <a:cs typeface="Times New Roman" pitchFamily="18" charset="0"/>
                  <a:sym typeface="Symbol" pitchFamily="18" charset="2"/>
                </a:rPr>
                <a:t>t</a:t>
              </a:r>
              <a:r>
                <a:rPr lang="fr-FR" sz="2000" b="1" baseline="30000">
                  <a:solidFill>
                    <a:srgbClr val="0000FF"/>
                  </a:solidFill>
                  <a:latin typeface="Comic Sans MS" pitchFamily="66" charset="0"/>
                  <a:cs typeface="Times New Roman" pitchFamily="18" charset="0"/>
                  <a:sym typeface="Symbol" pitchFamily="18" charset="2"/>
                </a:rPr>
                <a:t> </a:t>
              </a:r>
            </a:p>
            <a:p>
              <a:endParaRPr lang="fr-FR" sz="2000" b="1" baseline="3000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endParaRPr>
            </a:p>
            <a:p>
              <a:endParaRPr lang="fr-FR" sz="2000" b="1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9470" name="Rectangle 14"/>
            <p:cNvSpPr>
              <a:spLocks noChangeArrowheads="1"/>
            </p:cNvSpPr>
            <p:nvPr/>
          </p:nvSpPr>
          <p:spPr bwMode="auto">
            <a:xfrm>
              <a:off x="3792" y="1344"/>
              <a:ext cx="1920" cy="8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1" name="Text Box 15"/>
            <p:cNvSpPr txBox="1">
              <a:spLocks noChangeArrowheads="1"/>
            </p:cNvSpPr>
            <p:nvPr/>
          </p:nvSpPr>
          <p:spPr bwMode="auto">
            <a:xfrm>
              <a:off x="3984" y="1344"/>
              <a:ext cx="14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2000" b="1">
                  <a:solidFill>
                    <a:srgbClr val="0000FF"/>
                  </a:solidFill>
                  <a:latin typeface="Comic Sans MS" pitchFamily="66" charset="0"/>
                  <a:sym typeface="Symbol" pitchFamily="18" charset="2"/>
                </a:rPr>
                <a:t>&lt;b</a:t>
              </a:r>
              <a:r>
                <a:rPr lang="fr-FR" sz="2000" b="1" baseline="30000">
                  <a:solidFill>
                    <a:srgbClr val="0000FF"/>
                  </a:solidFill>
                  <a:latin typeface="Comic Sans MS" pitchFamily="66" charset="0"/>
                  <a:sym typeface="Symbol" pitchFamily="18" charset="2"/>
                </a:rPr>
                <a:t>2</a:t>
              </a:r>
              <a:r>
                <a:rPr lang="fr-FR" sz="2000" b="1" baseline="-25000">
                  <a:solidFill>
                    <a:srgbClr val="0000FF"/>
                  </a:solidFill>
                  <a:latin typeface="Comic Sans MS" pitchFamily="66" charset="0"/>
                  <a:sym typeface="Symbol" pitchFamily="18" charset="2"/>
                </a:rPr>
                <a:t></a:t>
              </a:r>
              <a:r>
                <a:rPr lang="fr-FR" sz="2000" b="1">
                  <a:solidFill>
                    <a:srgbClr val="0000FF"/>
                  </a:solidFill>
                  <a:latin typeface="Comic Sans MS" pitchFamily="66" charset="0"/>
                  <a:sym typeface="Symbol" pitchFamily="18" charset="2"/>
                </a:rPr>
                <a:t>&gt; =</a:t>
              </a:r>
              <a:r>
                <a:rPr lang="fr-FR" sz="2000" b="1">
                  <a:solidFill>
                    <a:srgbClr val="6600CC"/>
                  </a:solidFill>
                  <a:latin typeface="Comic Sans MS" pitchFamily="66" charset="0"/>
                  <a:sym typeface="Symbol" pitchFamily="18" charset="2"/>
                </a:rPr>
                <a:t> </a:t>
              </a:r>
              <a:r>
                <a:rPr lang="el-GR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α</a:t>
              </a:r>
              <a:r>
                <a:rPr lang="fr-FR" sz="2400" b="1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  <a:sym typeface="Symbol" pitchFamily="18" charset="2"/>
                </a:rPr>
                <a:t>’</a:t>
              </a:r>
              <a:r>
                <a:rPr lang="fr-FR" sz="2000" b="1">
                  <a:solidFill>
                    <a:srgbClr val="008000"/>
                  </a:solidFill>
                  <a:latin typeface="Comic Sans MS" pitchFamily="66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fr-FR" sz="2000" b="1">
                  <a:solidFill>
                    <a:srgbClr val="0000FF"/>
                  </a:solidFill>
                  <a:latin typeface="Monotype Corsiva" pitchFamily="66" charset="0"/>
                  <a:cs typeface="Times New Roman" pitchFamily="18" charset="0"/>
                  <a:sym typeface="Symbol" pitchFamily="18" charset="2"/>
                </a:rPr>
                <a:t>ln</a:t>
              </a:r>
              <a:r>
                <a:rPr lang="fr-FR" sz="2000" b="1">
                  <a:solidFill>
                    <a:srgbClr val="0000FF"/>
                  </a:solidFill>
                  <a:latin typeface="Comic Sans MS" pitchFamily="66" charset="0"/>
                  <a:sym typeface="Symbol" pitchFamily="18" charset="2"/>
                </a:rPr>
                <a:t> 1/x</a:t>
              </a:r>
            </a:p>
          </p:txBody>
        </p:sp>
        <p:sp>
          <p:nvSpPr>
            <p:cNvPr id="19472" name="Text Box 16"/>
            <p:cNvSpPr txBox="1">
              <a:spLocks noChangeArrowheads="1"/>
            </p:cNvSpPr>
            <p:nvPr/>
          </p:nvSpPr>
          <p:spPr bwMode="auto">
            <a:xfrm>
              <a:off x="3146" y="2073"/>
              <a:ext cx="5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b="1">
                  <a:solidFill>
                    <a:srgbClr val="0000FF"/>
                  </a:solidFill>
                  <a:latin typeface="Times New Roman" pitchFamily="18" charset="0"/>
                </a:rPr>
                <a:t>(</a:t>
              </a:r>
              <a:r>
                <a:rPr lang="el-GR" b="1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α</a:t>
              </a:r>
              <a:r>
                <a:rPr lang="fr-FR" b="1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’~0.1)</a:t>
              </a:r>
            </a:p>
          </p:txBody>
        </p:sp>
        <p:sp>
          <p:nvSpPr>
            <p:cNvPr id="19473" name="Text Box 17"/>
            <p:cNvSpPr txBox="1">
              <a:spLocks noChangeArrowheads="1"/>
            </p:cNvSpPr>
            <p:nvPr/>
          </p:nvSpPr>
          <p:spPr bwMode="auto">
            <a:xfrm>
              <a:off x="2544" y="2529"/>
              <a:ext cx="1571" cy="255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b="1">
                  <a:solidFill>
                    <a:srgbClr val="A50021"/>
                  </a:solidFill>
                  <a:latin typeface="Comic Sans MS" pitchFamily="66" charset="0"/>
                  <a:sym typeface="Symbol" pitchFamily="18" charset="2"/>
                </a:rPr>
                <a:t> </a:t>
              </a:r>
              <a:r>
                <a:rPr lang="fr-FR" b="1">
                  <a:solidFill>
                    <a:srgbClr val="0000FF"/>
                  </a:solidFill>
                  <a:latin typeface="Comic Sans MS" pitchFamily="66" charset="0"/>
                </a:rPr>
                <a:t>H(x,</a:t>
              </a:r>
              <a:r>
                <a:rPr lang="el-GR" b="1">
                  <a:solidFill>
                    <a:srgbClr val="0000FF"/>
                  </a:solidFill>
                  <a:latin typeface="Comic Sans MS" pitchFamily="66" charset="0"/>
                </a:rPr>
                <a:t>ξ</a:t>
              </a:r>
              <a:r>
                <a:rPr lang="fr-FR" b="1">
                  <a:solidFill>
                    <a:srgbClr val="0000FF"/>
                  </a:solidFill>
                  <a:latin typeface="Comic Sans MS" pitchFamily="66" charset="0"/>
                </a:rPr>
                <a:t>,t) ~ q(x) F(t)</a:t>
              </a:r>
              <a:endParaRPr lang="fr-FR">
                <a:solidFill>
                  <a:srgbClr val="0000FF"/>
                </a:solidFill>
              </a:endParaRPr>
            </a:p>
          </p:txBody>
        </p:sp>
        <p:sp>
          <p:nvSpPr>
            <p:cNvPr id="19476" name="Line 20"/>
            <p:cNvSpPr>
              <a:spLocks noChangeShapeType="1"/>
            </p:cNvSpPr>
            <p:nvPr/>
          </p:nvSpPr>
          <p:spPr bwMode="auto">
            <a:xfrm>
              <a:off x="3792" y="297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Rectangle 21"/>
            <p:cNvSpPr>
              <a:spLocks noChangeArrowheads="1"/>
            </p:cNvSpPr>
            <p:nvPr/>
          </p:nvSpPr>
          <p:spPr bwMode="auto">
            <a:xfrm>
              <a:off x="1296" y="1584"/>
              <a:ext cx="1680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</TotalTime>
  <Words>1375</Words>
  <Application>Microsoft PowerPoint</Application>
  <PresentationFormat>On-screen Show (4:3)</PresentationFormat>
  <Paragraphs>354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Comic Sans MS</vt:lpstr>
      <vt:lpstr>Times New Roman</vt:lpstr>
      <vt:lpstr>Wingdings</vt:lpstr>
      <vt:lpstr>Symbol</vt:lpstr>
      <vt:lpstr>Monotype Corsiva</vt:lpstr>
      <vt:lpstr>Modèle par défaut</vt:lpstr>
      <vt:lpstr>Microsoft Equation 3.0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Cynthia (Sloane) Lockwood</cp:lastModifiedBy>
  <cp:revision>9</cp:revision>
  <cp:lastPrinted>1601-01-01T00:00:00Z</cp:lastPrinted>
  <dcterms:created xsi:type="dcterms:W3CDTF">1601-01-01T00:00:00Z</dcterms:created>
  <dcterms:modified xsi:type="dcterms:W3CDTF">2009-03-25T13:43:39Z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