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64" r:id="rId2"/>
    <p:sldId id="360" r:id="rId3"/>
    <p:sldId id="361" r:id="rId4"/>
    <p:sldId id="370" r:id="rId5"/>
    <p:sldId id="372" r:id="rId6"/>
    <p:sldId id="365" r:id="rId7"/>
    <p:sldId id="373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Yates" initials="" lastIdx="4" clrIdx="0"/>
  <p:cmAuthor id="1" name="Alyssa Hudak" initials="AH" lastIdx="8" clrIdx="1"/>
  <p:cmAuthor id="2" name="browgar" initials="GWB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00"/>
    <a:srgbClr val="006600"/>
    <a:srgbClr val="000000"/>
    <a:srgbClr val="0033CC"/>
    <a:srgbClr val="004200"/>
    <a:srgbClr val="20461A"/>
    <a:srgbClr val="DDDDDD"/>
    <a:srgbClr val="FFFFE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6" autoAdjust="0"/>
    <p:restoredTop sz="94660"/>
  </p:normalViewPr>
  <p:slideViewPr>
    <p:cSldViewPr>
      <p:cViewPr varScale="1">
        <p:scale>
          <a:sx n="88" d="100"/>
          <a:sy n="88" d="100"/>
        </p:scale>
        <p:origin x="6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08" y="-84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4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4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fld id="{20F70B36-BE8D-43A6-BFBD-5F51D34A3EA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3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4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51375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92" y="4416431"/>
            <a:ext cx="5610224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4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fld id="{F37BC273-9651-4EDA-B525-0DD684ED71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1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6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2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3375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0575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77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49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21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93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93CCAB6-8A42-4BD6-8F12-7ACE8B486491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6378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87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4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87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3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fld id="{8A8AA4A3-AC83-4652-9767-DA3DBBFF179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CA1340-FEE6-4D4C-B19C-906A83AD60D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445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0445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210300"/>
            <a:ext cx="2590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637D66-DC09-4658-A286-AF64E824BBA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fld id="{CD31CA2D-F3C6-4CC1-B5C2-30D46703A1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895600" cy="457200"/>
          </a:xfrm>
        </p:spPr>
        <p:txBody>
          <a:bodyPr/>
          <a:lstStyle>
            <a:lvl1pPr algn="l">
              <a:defRPr/>
            </a:lvl1pPr>
          </a:lstStyle>
          <a:p>
            <a:fld id="{DAE7737D-D1FB-4FD0-9DA4-129A26F8C894}" type="slidenum">
              <a:rPr lang="en-US" altLang="en-US" smtClean="0"/>
              <a:t>‹#›</a:t>
            </a:fld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0BC37B-4D18-42CC-835D-57296D5E12F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AC0BA1-2D55-442D-BBB6-F5890B704FE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A63297-E41E-49BA-959C-AB3E03825FD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F69C5D-13C8-4D14-BEB0-C19EE8354C6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10437E-653D-46BF-A77D-5B64AE387FF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750CF3-F1FC-48A2-A2CE-A12CFE7A47A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F0AD7F-64F7-491B-9E0B-EF70FEBF325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fld id="{99733105-8CCB-4C91-A12F-AEDA3449D99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8C5D77C9-2DB0-496E-BC38-41592C15225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4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03433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00800" y="6210300"/>
            <a:ext cx="2590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5055" y="1143000"/>
            <a:ext cx="7924800" cy="1752600"/>
          </a:xfrm>
        </p:spPr>
        <p:txBody>
          <a:bodyPr anchor="ctr"/>
          <a:lstStyle/>
          <a:p>
            <a:r>
              <a:rPr lang="en-US" sz="3200" b="1" dirty="0" smtClean="0"/>
              <a:t>Accelerator Safety Workshop – 2017</a:t>
            </a:r>
            <a:br>
              <a:rPr lang="en-US" sz="3200" b="1" dirty="0" smtClean="0"/>
            </a:br>
            <a:r>
              <a:rPr lang="en-US" sz="3200" b="1" dirty="0" smtClean="0"/>
              <a:t>U.S. Department of Energy</a:t>
            </a:r>
            <a:br>
              <a:rPr lang="en-US" sz="3200" b="1" dirty="0" smtClean="0"/>
            </a:br>
            <a:r>
              <a:rPr lang="en-US" sz="3200" b="1" dirty="0" smtClean="0"/>
              <a:t>Thomas Jefferson National Accelerator Facility, Newport News, Va.</a:t>
            </a:r>
            <a:endParaRPr lang="en-US" sz="32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267200"/>
            <a:ext cx="65532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 smtClean="0"/>
              <a:t>Scott L. Davis, CSP</a:t>
            </a:r>
          </a:p>
          <a:p>
            <a:pPr>
              <a:lnSpc>
                <a:spcPct val="80000"/>
              </a:lnSpc>
            </a:pPr>
            <a:r>
              <a:rPr lang="en-US" sz="1600" b="1" dirty="0" smtClean="0"/>
              <a:t>Accelerator Safety Program Manager</a:t>
            </a:r>
          </a:p>
          <a:p>
            <a:pPr>
              <a:lnSpc>
                <a:spcPct val="80000"/>
              </a:lnSpc>
            </a:pPr>
            <a:r>
              <a:rPr lang="en-US" sz="1600" b="1" dirty="0" smtClean="0"/>
              <a:t>Office of Safety and Security Policy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5055" y="2971800"/>
            <a:ext cx="7391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+mn-lt"/>
              </a:rPr>
              <a:t>Opening Remarks and Accelerator Safety Workshop Program Overview and Highlights</a:t>
            </a:r>
          </a:p>
          <a:p>
            <a:r>
              <a:rPr lang="en-US" sz="1600" i="1" dirty="0" smtClean="0">
                <a:latin typeface="+mn-lt"/>
              </a:rPr>
              <a:t>August 15, 2017</a:t>
            </a:r>
            <a:endParaRPr lang="en-US" sz="16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altLang="en-US" sz="2800" b="1" dirty="0" smtClean="0"/>
              <a:t>Opening Remarks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Thanks for coming</a:t>
            </a:r>
            <a:endParaRPr lang="en-US" altLang="en-US" sz="2400" b="1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Great “Community of Practice”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Brief History of the Accelerator Safety Program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Framework: Order, Guide, Technical Standard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Workshops:  Building and strengthening our community</a:t>
            </a:r>
          </a:p>
          <a:p>
            <a:pPr lvl="1">
              <a:lnSpc>
                <a:spcPct val="90000"/>
              </a:lnSpc>
            </a:pPr>
            <a:endParaRPr lang="en-US" altLang="en-US" sz="2400" b="1" dirty="0" smtClean="0"/>
          </a:p>
          <a:p>
            <a:pPr>
              <a:lnSpc>
                <a:spcPct val="90000"/>
              </a:lnSpc>
            </a:pPr>
            <a:r>
              <a:rPr lang="en-US" altLang="en-US" sz="2400" b="1" dirty="0" smtClean="0"/>
              <a:t>Highlights</a:t>
            </a:r>
            <a:endParaRPr lang="en-US" altLang="en-US" sz="2400" b="1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32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b="1" smtClean="0"/>
              <a:t>2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66725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/>
          <p:cNvSpPr txBox="1">
            <a:spLocks noChangeArrowheads="1"/>
          </p:cNvSpPr>
          <p:nvPr/>
        </p:nvSpPr>
        <p:spPr bwMode="auto">
          <a:xfrm>
            <a:off x="457200" y="1143000"/>
            <a:ext cx="82375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3" indent="-342900" eaLnBrk="1" hangingPunct="1"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b="1" kern="0" dirty="0" smtClean="0"/>
              <a:t>Current DOE Order for Accelerator Safety, DOE O 420.2C, approved on 7/21/11, </a:t>
            </a:r>
          </a:p>
          <a:p>
            <a:pPr marL="342900" lvl="3" indent="-342900" eaLnBrk="1" hangingPunct="1"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1200" kern="0" dirty="0" smtClean="0"/>
          </a:p>
          <a:p>
            <a:pPr marL="342900" lvl="3" indent="-342900" eaLnBrk="1" hangingPunct="1"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b="1" kern="0" dirty="0" smtClean="0"/>
              <a:t>Current DOE Guide for Accelerator Safety, DOE G 420.2-1, approved on 8/1/14,</a:t>
            </a:r>
          </a:p>
          <a:p>
            <a:pPr marL="0" lvl="3" indent="0" eaLnBrk="1" hangingPunct="1">
              <a:spcAft>
                <a:spcPts val="0"/>
              </a:spcAft>
              <a:buClr>
                <a:schemeClr val="accent1"/>
              </a:buClr>
              <a:buSzPct val="65000"/>
              <a:buNone/>
              <a:defRPr/>
            </a:pPr>
            <a:endParaRPr lang="en-US" sz="1200" kern="0" dirty="0" smtClean="0"/>
          </a:p>
          <a:p>
            <a:pPr marL="342900" lvl="3" indent="-342900" eaLnBrk="1" hangingPunct="1"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b="1" kern="0" dirty="0" smtClean="0"/>
              <a:t>DOE </a:t>
            </a:r>
            <a:r>
              <a:rPr lang="en-US" b="1" kern="0" dirty="0"/>
              <a:t>Technical </a:t>
            </a:r>
            <a:r>
              <a:rPr lang="en-US" b="1" kern="0" dirty="0" smtClean="0"/>
              <a:t>Standard “Clearance </a:t>
            </a:r>
            <a:r>
              <a:rPr lang="en-US" b="1" kern="0" dirty="0"/>
              <a:t>and Release of Personal Property from Accelerator Facilities</a:t>
            </a:r>
            <a:r>
              <a:rPr lang="en-US" b="1" kern="0" dirty="0" smtClean="0"/>
              <a:t>”, DOE-STD-6004-2016, approved on 5/17/16,</a:t>
            </a:r>
          </a:p>
          <a:p>
            <a:pPr marL="341313" lvl="4" indent="0" eaLnBrk="1" hangingPunct="1">
              <a:spcAft>
                <a:spcPts val="0"/>
              </a:spcAft>
              <a:buClr>
                <a:srgbClr val="006600"/>
              </a:buClr>
              <a:buSzPct val="65000"/>
              <a:buNone/>
              <a:defRPr/>
            </a:pPr>
            <a:endParaRPr lang="en-US" sz="1200" kern="0" dirty="0" smtClean="0"/>
          </a:p>
          <a:p>
            <a:pPr marL="342900" lvl="3" indent="-342900" eaLnBrk="1" hangingPunct="1"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b="1" kern="0" dirty="0" smtClean="0"/>
              <a:t>Periodically review, revise or certify our directives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800" dirty="0" smtClean="0"/>
              <a:t>Previously, we were required to review and verify </a:t>
            </a:r>
            <a:r>
              <a:rPr lang="en-US" sz="1800" dirty="0"/>
              <a:t>continuing relevance </a:t>
            </a:r>
            <a:r>
              <a:rPr lang="en-US" sz="1800" dirty="0" smtClean="0"/>
              <a:t>of our directives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800" dirty="0" smtClean="0"/>
              <a:t>Currently the directives process is being re-visited, hopefully with guidance coming in the near future.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172200"/>
            <a:ext cx="38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F38DC3-D5A9-4DB9-A9BE-B89E3CE2E8DA}" type="slidenum">
              <a:rPr lang="en-US" altLang="en-US" sz="1200" b="1" smtClean="0">
                <a:latin typeface="+mj-l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 b="1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Brief History and Framework of the DOE Accelerator Safety Program</a:t>
            </a:r>
          </a:p>
        </p:txBody>
      </p:sp>
    </p:spTree>
    <p:extLst>
      <p:ext uri="{BB962C8B-B14F-4D97-AF65-F5344CB8AC3E}">
        <p14:creationId xmlns:p14="http://schemas.microsoft.com/office/powerpoint/2010/main" val="246763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6633"/>
                </a:solidFill>
              </a:rPr>
              <a:t>Accelerator Safety Workshops – Our History</a:t>
            </a:r>
            <a:endParaRPr lang="en-US" sz="2800" b="1" dirty="0">
              <a:solidFill>
                <a:srgbClr val="00663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057" y="990601"/>
            <a:ext cx="4038600" cy="5199108"/>
          </a:xfrm>
        </p:spPr>
        <p:txBody>
          <a:bodyPr/>
          <a:lstStyle/>
          <a:p>
            <a:pPr marL="342900" lvl="3" indent="-3429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2004 </a:t>
            </a:r>
            <a:r>
              <a:rPr lang="en-US" sz="2400" b="1" dirty="0">
                <a:solidFill>
                  <a:srgbClr val="000000"/>
                </a:solidFill>
                <a:ea typeface="+mn-ea"/>
                <a:cs typeface="+mn-cs"/>
              </a:rPr>
              <a:t>–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Fermi</a:t>
            </a:r>
            <a:endParaRPr lang="en-US" sz="1200" b="1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3" indent="-3429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>
                <a:solidFill>
                  <a:srgbClr val="000000"/>
                </a:solidFill>
                <a:ea typeface="+mn-ea"/>
                <a:cs typeface="+mn-cs"/>
              </a:rPr>
              <a:t>2005 – Fermi (Guide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)</a:t>
            </a:r>
            <a:endParaRPr lang="en-US" sz="1200" b="1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3" indent="-3429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2006 </a:t>
            </a:r>
            <a:r>
              <a:rPr lang="en-US" sz="2400" b="1" dirty="0">
                <a:solidFill>
                  <a:srgbClr val="000000"/>
                </a:solidFill>
                <a:ea typeface="+mn-ea"/>
                <a:cs typeface="+mn-cs"/>
              </a:rPr>
              <a:t>– SNS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- 1</a:t>
            </a:r>
            <a:r>
              <a:rPr lang="en-US" sz="2400" b="1" baseline="30000" dirty="0" smtClean="0">
                <a:solidFill>
                  <a:srgbClr val="000000"/>
                </a:solidFill>
                <a:ea typeface="+mn-ea"/>
                <a:cs typeface="+mn-cs"/>
              </a:rPr>
              <a:t>st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a typeface="+mn-ea"/>
                <a:cs typeface="+mn-cs"/>
              </a:rPr>
              <a:t>Wkshp</a:t>
            </a:r>
            <a:endParaRPr lang="en-US" sz="1200" b="1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3" indent="-3429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>
                <a:solidFill>
                  <a:srgbClr val="000000"/>
                </a:solidFill>
                <a:ea typeface="+mn-ea"/>
                <a:cs typeface="+mn-cs"/>
              </a:rPr>
              <a:t>2007 –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Argonne</a:t>
            </a:r>
            <a:endParaRPr lang="en-US" sz="1200" b="1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3" indent="-3429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>
                <a:solidFill>
                  <a:srgbClr val="000000"/>
                </a:solidFill>
                <a:ea typeface="+mn-ea"/>
                <a:cs typeface="+mn-cs"/>
              </a:rPr>
              <a:t>2008 –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Thomas Jefferson (TJ)</a:t>
            </a:r>
            <a:endParaRPr lang="en-US" sz="1200" b="1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3" indent="-3429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2009 </a:t>
            </a:r>
            <a:r>
              <a:rPr lang="en-US" sz="2400" b="1" dirty="0">
                <a:solidFill>
                  <a:srgbClr val="000000"/>
                </a:solidFill>
                <a:ea typeface="+mn-ea"/>
                <a:cs typeface="+mn-cs"/>
              </a:rPr>
              <a:t>–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Brookhaven</a:t>
            </a:r>
            <a:endParaRPr lang="en-US" sz="1200" b="1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3" indent="-3429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>
                <a:solidFill>
                  <a:srgbClr val="000000"/>
                </a:solidFill>
                <a:ea typeface="+mn-ea"/>
                <a:cs typeface="+mn-cs"/>
              </a:rPr>
              <a:t>2010 –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SLAC/Berkeley</a:t>
            </a:r>
          </a:p>
          <a:p>
            <a:pPr marL="342900" lvl="3" indent="-3429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2011 </a:t>
            </a:r>
            <a:r>
              <a:rPr lang="en-US" sz="2400" b="1" dirty="0">
                <a:solidFill>
                  <a:srgbClr val="000000"/>
                </a:solidFill>
              </a:rPr>
              <a:t>– Argonne/Fermi</a:t>
            </a:r>
          </a:p>
          <a:p>
            <a:pPr marL="342900" lvl="3" indent="-342900"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endParaRPr lang="en-US" sz="2400" b="1" dirty="0">
              <a:solidFill>
                <a:srgbClr val="000000"/>
              </a:solidFill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64125"/>
          </a:xfrm>
        </p:spPr>
        <p:txBody>
          <a:bodyPr/>
          <a:lstStyle/>
          <a:p>
            <a:pPr marL="342900" lvl="3" indent="-342900"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2012 </a:t>
            </a:r>
            <a:r>
              <a:rPr lang="en-US" sz="2400" b="1" dirty="0">
                <a:solidFill>
                  <a:srgbClr val="000000"/>
                </a:solidFill>
                <a:ea typeface="+mn-ea"/>
                <a:cs typeface="+mn-cs"/>
              </a:rPr>
              <a:t>– Los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Alamos/ Sandia</a:t>
            </a:r>
          </a:p>
          <a:p>
            <a:pPr marL="342900" lvl="3" indent="-342900"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endParaRPr lang="en-US" sz="1200" b="1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3" indent="-342900"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>
                <a:solidFill>
                  <a:srgbClr val="000000"/>
                </a:solidFill>
                <a:ea typeface="+mn-ea"/>
                <a:cs typeface="+mn-cs"/>
              </a:rPr>
              <a:t>2013 –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VTC</a:t>
            </a:r>
          </a:p>
          <a:p>
            <a:pPr marL="342900" lvl="3" indent="-342900"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endParaRPr lang="en-US" sz="1200" b="1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3" indent="-342900"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>
                <a:solidFill>
                  <a:srgbClr val="000000"/>
                </a:solidFill>
                <a:ea typeface="+mn-ea"/>
                <a:cs typeface="+mn-cs"/>
              </a:rPr>
              <a:t>2014 –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GTN (SNS/TJ)</a:t>
            </a:r>
          </a:p>
          <a:p>
            <a:pPr marL="342900" lvl="3" indent="-342900"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endParaRPr lang="en-US" sz="1200" b="1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3" indent="-342900"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>
                <a:solidFill>
                  <a:srgbClr val="000000"/>
                </a:solidFill>
                <a:ea typeface="+mn-ea"/>
                <a:cs typeface="+mn-cs"/>
              </a:rPr>
              <a:t>2015 –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Brookhaven (TJ/SNS)</a:t>
            </a:r>
          </a:p>
          <a:p>
            <a:pPr marL="342900" lvl="3" indent="-342900"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endParaRPr lang="en-US" sz="1200" b="1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3" indent="-342900"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>
                <a:solidFill>
                  <a:srgbClr val="000000"/>
                </a:solidFill>
                <a:ea typeface="+mn-ea"/>
                <a:cs typeface="+mn-cs"/>
              </a:rPr>
              <a:t>2016 </a:t>
            </a:r>
            <a:r>
              <a:rPr lang="en-US" sz="2400" b="1" dirty="0">
                <a:solidFill>
                  <a:srgbClr val="000000"/>
                </a:solidFill>
              </a:rPr>
              <a:t>–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Fermi</a:t>
            </a:r>
          </a:p>
          <a:p>
            <a:pPr marL="342900" lvl="3" indent="-342900"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endParaRPr lang="en-US" sz="800" b="1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3" indent="-342900"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2017 – TJNAF</a:t>
            </a:r>
          </a:p>
          <a:p>
            <a:pPr marL="342900" lvl="3" indent="-342900">
              <a:spcBef>
                <a:spcPct val="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2018 - ?</a:t>
            </a:r>
            <a:endParaRPr lang="en-US" sz="2400" b="1" dirty="0">
              <a:solidFill>
                <a:srgbClr val="000000"/>
              </a:solidFill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" y="6283325"/>
            <a:ext cx="2895600" cy="457200"/>
          </a:xfrm>
        </p:spPr>
        <p:txBody>
          <a:bodyPr/>
          <a:lstStyle/>
          <a:p>
            <a:pPr algn="l"/>
            <a:r>
              <a:rPr lang="en-US" altLang="en-US" b="1" dirty="0" smtClean="0"/>
              <a:t>        </a:t>
            </a:r>
            <a:fld id="{CD31CA2D-F3C6-4CC1-B5C2-30D46703A114}" type="slidenum">
              <a:rPr lang="en-US" altLang="en-US" b="1" smtClean="0"/>
              <a:pPr algn="l"/>
              <a:t>4</a:t>
            </a:fld>
            <a:endParaRPr lang="en-US" altLang="en-US" b="1" dirty="0" smtClean="0"/>
          </a:p>
          <a:p>
            <a:pPr algn="l"/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4871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sz="2800" b="1" dirty="0" smtClean="0"/>
              <a:t>Highlights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924"/>
            <a:ext cx="8229600" cy="4876801"/>
          </a:xfrm>
        </p:spPr>
        <p:txBody>
          <a:bodyPr/>
          <a:lstStyle/>
          <a:p>
            <a:r>
              <a:rPr lang="en-US" sz="2400" b="1" dirty="0" smtClean="0"/>
              <a:t>13 years of workshops building a strong community</a:t>
            </a:r>
          </a:p>
          <a:p>
            <a:pPr marL="0" indent="0">
              <a:buNone/>
            </a:pPr>
            <a:endParaRPr lang="en-US" sz="800" b="1" dirty="0" smtClean="0"/>
          </a:p>
          <a:p>
            <a:r>
              <a:rPr lang="en-US" sz="2400" b="1" dirty="0" smtClean="0"/>
              <a:t>There are more than 200 individuals on the Accelerator Community Monthly Call invitation list</a:t>
            </a:r>
          </a:p>
          <a:p>
            <a:endParaRPr lang="en-US" sz="800" b="1" dirty="0" smtClean="0"/>
          </a:p>
          <a:p>
            <a:r>
              <a:rPr lang="en-US" sz="2400" b="1" dirty="0">
                <a:solidFill>
                  <a:srgbClr val="000000"/>
                </a:solidFill>
              </a:rPr>
              <a:t>Workshop attendance continues </a:t>
            </a:r>
            <a:r>
              <a:rPr lang="en-US" sz="2400" b="1" dirty="0" smtClean="0">
                <a:solidFill>
                  <a:srgbClr val="000000"/>
                </a:solidFill>
              </a:rPr>
              <a:t>demonstrates your commitment</a:t>
            </a:r>
          </a:p>
          <a:p>
            <a:endParaRPr lang="en-US" sz="800" b="1" dirty="0" smtClean="0"/>
          </a:p>
          <a:p>
            <a:r>
              <a:rPr lang="en-US" sz="2400" b="1" dirty="0" smtClean="0"/>
              <a:t>Fusion now a member of our Community (2015)</a:t>
            </a:r>
          </a:p>
          <a:p>
            <a:endParaRPr lang="en-US" sz="800" b="1" dirty="0" smtClean="0"/>
          </a:p>
          <a:p>
            <a:r>
              <a:rPr lang="en-US" sz="2400" b="1" dirty="0" smtClean="0"/>
              <a:t>International invitations and involvement has evolved with good participation each year</a:t>
            </a:r>
          </a:p>
          <a:p>
            <a:pPr lvl="1"/>
            <a:r>
              <a:rPr lang="en-US" sz="1600" b="1" dirty="0" smtClean="0"/>
              <a:t>European </a:t>
            </a:r>
            <a:r>
              <a:rPr lang="en-US" sz="1600" b="1" dirty="0" smtClean="0"/>
              <a:t>Spallation Source (ESS), Japan Proton Accelerator Research Complex (JPARC), European Organization for Nuclear Research (CERN), TRI University Meson Facility (TRIUMF</a:t>
            </a:r>
            <a:r>
              <a:rPr lang="en-US" sz="1600" b="1" dirty="0" smtClean="0"/>
              <a:t>), European Synchrotron Radiation </a:t>
            </a:r>
            <a:r>
              <a:rPr lang="en-US" sz="1600" b="1" dirty="0" err="1" smtClean="0"/>
              <a:t>Facilty</a:t>
            </a:r>
            <a:r>
              <a:rPr lang="en-US" sz="1600" b="1" dirty="0" smtClean="0"/>
              <a:t> (ESRF)</a:t>
            </a:r>
            <a:endParaRPr lang="en-US" sz="1600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b="1" smtClean="0"/>
              <a:t>5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151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2800" b="1" dirty="0" smtClean="0"/>
              <a:t>Accomplishments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r>
              <a:rPr lang="en-US" sz="2400" b="1" dirty="0" smtClean="0"/>
              <a:t>Regulatory Framework:</a:t>
            </a:r>
          </a:p>
          <a:p>
            <a:pPr lvl="1"/>
            <a:r>
              <a:rPr lang="en-US" sz="2000" dirty="0" smtClean="0"/>
              <a:t>Order, Guide and Technical Standard </a:t>
            </a:r>
          </a:p>
          <a:p>
            <a:pPr marL="344487" lvl="1" indent="0">
              <a:buNone/>
            </a:pPr>
            <a:endParaRPr lang="en-US" sz="2000" dirty="0"/>
          </a:p>
          <a:p>
            <a:r>
              <a:rPr lang="en-US" sz="2400" b="1" dirty="0" smtClean="0"/>
              <a:t>We </a:t>
            </a:r>
            <a:r>
              <a:rPr lang="en-US" sz="2400" b="1" dirty="0"/>
              <a:t>have done an excellent job </a:t>
            </a:r>
            <a:r>
              <a:rPr lang="en-US" sz="2400" b="1" dirty="0" smtClean="0"/>
              <a:t>of</a:t>
            </a:r>
            <a:r>
              <a:rPr lang="en-US" sz="2800" b="1" dirty="0" smtClean="0">
                <a:latin typeface="+mj-lt"/>
              </a:rPr>
              <a:t>:</a:t>
            </a:r>
          </a:p>
          <a:p>
            <a:pPr lvl="1"/>
            <a:r>
              <a:rPr lang="en-US" sz="2000" dirty="0" smtClean="0"/>
              <a:t>Building our Community of Practice</a:t>
            </a:r>
          </a:p>
          <a:p>
            <a:pPr lvl="1"/>
            <a:r>
              <a:rPr lang="en-US" sz="2000" dirty="0" smtClean="0"/>
              <a:t>Strengthening our Relationships </a:t>
            </a:r>
          </a:p>
          <a:p>
            <a:pPr lvl="1"/>
            <a:r>
              <a:rPr lang="en-US" sz="2000" dirty="0" smtClean="0"/>
              <a:t>Collaboration (HQ, Programs, Field Offices and Labs/Sites)</a:t>
            </a:r>
          </a:p>
          <a:p>
            <a:pPr lvl="1"/>
            <a:endParaRPr lang="en-US" sz="2000" dirty="0"/>
          </a:p>
          <a:p>
            <a:r>
              <a:rPr lang="en-US" sz="2400" b="1" dirty="0"/>
              <a:t>Our community </a:t>
            </a:r>
            <a:r>
              <a:rPr lang="en-US" sz="2400" b="1" dirty="0" smtClean="0"/>
              <a:t>works issues:</a:t>
            </a:r>
          </a:p>
          <a:p>
            <a:pPr lvl="1"/>
            <a:r>
              <a:rPr lang="en-US" sz="2000" dirty="0" smtClean="0"/>
              <a:t>Safety and Configuration Management, Decommissioning and Sustainability, Instrumentation, Software and Lessons Learned*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b="1" smtClean="0"/>
              <a:t>6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8817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sz="3800" b="1" dirty="0" smtClean="0"/>
              <a:t>Conclusion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/>
              <a:t>DOE is a stakeholder, Our Contractors are our partners, Operational Excellence is an Expectation.</a:t>
            </a:r>
          </a:p>
          <a:p>
            <a:endParaRPr lang="en-US" sz="2400" b="1" dirty="0"/>
          </a:p>
          <a:p>
            <a:r>
              <a:rPr lang="en-US" sz="2400" b="1" dirty="0" smtClean="0"/>
              <a:t>To be successful, we must continually improve.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Success is a balance of quality objectives!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Help us define our quality objectives and get involved, plug in and share your experiences.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Looking forward to another Great Workshop!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b="1" smtClean="0"/>
              <a:t>7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954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13225</TotalTime>
  <Words>455</Words>
  <Application>Microsoft Office PowerPoint</Application>
  <PresentationFormat>On-screen Show (4:3)</PresentationFormat>
  <Paragraphs>92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Garamond</vt:lpstr>
      <vt:lpstr>Times New Roman</vt:lpstr>
      <vt:lpstr>Wingdings</vt:lpstr>
      <vt:lpstr>Edge</vt:lpstr>
      <vt:lpstr>Accelerator Safety Workshop – 2017 U.S. Department of Energy Thomas Jefferson National Accelerator Facility, Newport News, Va.</vt:lpstr>
      <vt:lpstr>Opening Remarks </vt:lpstr>
      <vt:lpstr>Brief History and Framework of the DOE Accelerator Safety Program</vt:lpstr>
      <vt:lpstr>Accelerator Safety Workshops – Our History</vt:lpstr>
      <vt:lpstr>Highlights  </vt:lpstr>
      <vt:lpstr>Accomplishments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Blackistone, Judith</dc:creator>
  <cp:lastModifiedBy>Davis, Scott</cp:lastModifiedBy>
  <cp:revision>1005</cp:revision>
  <cp:lastPrinted>2017-08-10T21:20:42Z</cp:lastPrinted>
  <dcterms:created xsi:type="dcterms:W3CDTF">1601-01-01T00:00:00Z</dcterms:created>
  <dcterms:modified xsi:type="dcterms:W3CDTF">2017-08-10T21:21:25Z</dcterms:modified>
</cp:coreProperties>
</file>