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7"/>
  </p:notesMasterIdLst>
  <p:handoutMasterIdLst>
    <p:handoutMasterId r:id="rId8"/>
  </p:handoutMasterIdLst>
  <p:sldIdLst>
    <p:sldId id="264" r:id="rId2"/>
    <p:sldId id="360" r:id="rId3"/>
    <p:sldId id="361" r:id="rId4"/>
    <p:sldId id="372" r:id="rId5"/>
    <p:sldId id="373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Yates" initials="" lastIdx="4" clrIdx="0"/>
  <p:cmAuthor id="1" name="Alyssa Hudak" initials="AH" lastIdx="8" clrIdx="1"/>
  <p:cmAuthor id="2" name="browgar" initials="GWB" lastIdx="1" clrIdx="2"/>
  <p:cmAuthor id="3" name="David Freeman" initials="dwf" lastIdx="1" clrIdx="3">
    <p:extLst/>
  </p:cmAuthor>
  <p:cmAuthor id="4" name="David Freeman" initials="dwf [2]" lastIdx="1" clrIdx="4">
    <p:extLst/>
  </p:cmAuthor>
  <p:cmAuthor id="5" name="David Freeman" initials="dwf [3]" lastIdx="1" clrIdx="5">
    <p:extLst/>
  </p:cmAuthor>
  <p:cmAuthor id="6" name="David Freeman" initials="dwf [4]" lastIdx="1" clrIdx="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00"/>
    <a:srgbClr val="006600"/>
    <a:srgbClr val="000000"/>
    <a:srgbClr val="0033CC"/>
    <a:srgbClr val="004200"/>
    <a:srgbClr val="20461A"/>
    <a:srgbClr val="DDDDDD"/>
    <a:srgbClr val="FFFFE5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45" autoAdjust="0"/>
    <p:restoredTop sz="94660"/>
  </p:normalViewPr>
  <p:slideViewPr>
    <p:cSldViewPr>
      <p:cViewPr varScale="1">
        <p:scale>
          <a:sx n="81" d="100"/>
          <a:sy n="81" d="100"/>
        </p:scale>
        <p:origin x="90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08" y="-84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t" anchorCtr="0" compatLnSpc="1">
            <a:prstTxWarp prst="textNoShape">
              <a:avLst/>
            </a:prstTxWarp>
          </a:bodyPr>
          <a:lstStyle>
            <a:lvl1pPr defTabSz="92057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4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t" anchorCtr="0" compatLnSpc="1">
            <a:prstTxWarp prst="textNoShape">
              <a:avLst/>
            </a:prstTxWarp>
          </a:bodyPr>
          <a:lstStyle>
            <a:lvl1pPr algn="r" defTabSz="92057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29676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b" anchorCtr="0" compatLnSpc="1">
            <a:prstTxWarp prst="textNoShape">
              <a:avLst/>
            </a:prstTxWarp>
          </a:bodyPr>
          <a:lstStyle>
            <a:lvl1pPr defTabSz="92057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4" y="8829676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b" anchorCtr="0" compatLnSpc="1">
            <a:prstTxWarp prst="textNoShape">
              <a:avLst/>
            </a:prstTxWarp>
          </a:bodyPr>
          <a:lstStyle>
            <a:lvl1pPr algn="r" defTabSz="920578" eaLnBrk="0" hangingPunct="0">
              <a:defRPr sz="1300">
                <a:latin typeface="Times New Roman" pitchFamily="18" charset="0"/>
              </a:defRPr>
            </a:lvl1pPr>
          </a:lstStyle>
          <a:p>
            <a:fld id="{20F70B36-BE8D-43A6-BFBD-5F51D34A3EA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13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t" anchorCtr="0" compatLnSpc="1">
            <a:prstTxWarp prst="textNoShape">
              <a:avLst/>
            </a:prstTxWarp>
          </a:bodyPr>
          <a:lstStyle>
            <a:lvl1pPr defTabSz="92057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4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t" anchorCtr="0" compatLnSpc="1">
            <a:prstTxWarp prst="textNoShape">
              <a:avLst/>
            </a:prstTxWarp>
          </a:bodyPr>
          <a:lstStyle>
            <a:lvl1pPr algn="r" defTabSz="92057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51375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92" y="4416431"/>
            <a:ext cx="5610224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29676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b" anchorCtr="0" compatLnSpc="1">
            <a:prstTxWarp prst="textNoShape">
              <a:avLst/>
            </a:prstTxWarp>
          </a:bodyPr>
          <a:lstStyle>
            <a:lvl1pPr defTabSz="92057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4" y="8829676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b" anchorCtr="0" compatLnSpc="1">
            <a:prstTxWarp prst="textNoShape">
              <a:avLst/>
            </a:prstTxWarp>
          </a:bodyPr>
          <a:lstStyle>
            <a:lvl1pPr algn="r" defTabSz="920578" eaLnBrk="0" hangingPunct="0">
              <a:defRPr sz="1300">
                <a:latin typeface="Times New Roman" pitchFamily="18" charset="0"/>
              </a:defRPr>
            </a:lvl1pPr>
          </a:lstStyle>
          <a:p>
            <a:fld id="{F37BC273-9651-4EDA-B525-0DD684ED711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11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BC273-9651-4EDA-B525-0DD684ED711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96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BC273-9651-4EDA-B525-0DD684ED711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525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4538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45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3375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0575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77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49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21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93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93CCAB6-8A42-4BD6-8F12-7ACE8B486491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6378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BC273-9651-4EDA-B525-0DD684ED711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04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BC273-9651-4EDA-B525-0DD684ED711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736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fld id="{8A8AA4A3-AC83-4652-9767-DA3DBBFF179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1CA1340-FEE6-4D4C-B19C-906A83AD60D5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445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104457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6210300"/>
            <a:ext cx="2590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637D66-DC09-4658-A286-AF64E824BBA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fld id="{CD31CA2D-F3C6-4CC1-B5C2-30D46703A11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2895600" cy="457200"/>
          </a:xfrm>
        </p:spPr>
        <p:txBody>
          <a:bodyPr/>
          <a:lstStyle>
            <a:lvl1pPr algn="l">
              <a:defRPr/>
            </a:lvl1pPr>
          </a:lstStyle>
          <a:p>
            <a:fld id="{DAE7737D-D1FB-4FD0-9DA4-129A26F8C894}" type="slidenum">
              <a:rPr lang="en-US" altLang="en-US" smtClean="0"/>
              <a:t>‹#›</a:t>
            </a:fld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 smtClean="0"/>
          </a:p>
          <a:p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0BC37B-4D18-42CC-835D-57296D5E12F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AC0BA1-2D55-442D-BBB6-F5890B704FE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A63297-E41E-49BA-959C-AB3E03825FD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F69C5D-13C8-4D14-BEB0-C19EE8354C6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10437E-653D-46BF-A77D-5B64AE387FF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750CF3-F1FC-48A2-A2CE-A12CFE7A47A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F0AD7F-64F7-491B-9E0B-EF70FEBF325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fld id="{99733105-8CCB-4C91-A12F-AEDA3449D99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8C5D77C9-2DB0-496E-BC38-41592C15225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4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103433" name="Picture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00800" y="6210300"/>
            <a:ext cx="2590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5055" y="1282988"/>
            <a:ext cx="7924800" cy="1752600"/>
          </a:xfrm>
        </p:spPr>
        <p:txBody>
          <a:bodyPr anchor="ctr"/>
          <a:lstStyle/>
          <a:p>
            <a:r>
              <a:rPr lang="en-US" sz="3000" b="1" dirty="0" smtClean="0"/>
              <a:t>Accelerator Safety Workshop – 2017</a:t>
            </a:r>
            <a:br>
              <a:rPr lang="en-US" sz="3000" b="1" dirty="0" smtClean="0"/>
            </a:br>
            <a:r>
              <a:rPr lang="en-US" sz="3000" b="1" dirty="0" smtClean="0"/>
              <a:t>U.S. Department of Energy</a:t>
            </a:r>
            <a:br>
              <a:rPr lang="en-US" sz="3000" b="1" dirty="0" smtClean="0"/>
            </a:br>
            <a:r>
              <a:rPr lang="en-US" sz="3000" b="1" dirty="0" smtClean="0"/>
              <a:t>Thomas Jefferson National Accelerator Facility, Newport News, Va.</a:t>
            </a:r>
            <a:endParaRPr lang="en-US" sz="3000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267200"/>
            <a:ext cx="6553200" cy="99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dirty="0" smtClean="0"/>
              <a:t>Scott L. Davis, CSP</a:t>
            </a:r>
          </a:p>
          <a:p>
            <a:pPr>
              <a:lnSpc>
                <a:spcPct val="80000"/>
              </a:lnSpc>
            </a:pPr>
            <a:r>
              <a:rPr lang="en-US" sz="1600" b="1" dirty="0" smtClean="0"/>
              <a:t>Accelerator Safety Program Manager</a:t>
            </a:r>
          </a:p>
          <a:p>
            <a:pPr>
              <a:lnSpc>
                <a:spcPct val="80000"/>
              </a:lnSpc>
            </a:pPr>
            <a:r>
              <a:rPr lang="en-US" sz="1600" b="1" dirty="0" smtClean="0"/>
              <a:t>Office of Safety and Security Policy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5055" y="3354388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+mn-lt"/>
              </a:rPr>
              <a:t>Panel Discussion – Proposals for Unified Approaches, Debrief and Rollup </a:t>
            </a:r>
            <a:r>
              <a:rPr lang="en-US" sz="1600" i="1" dirty="0" smtClean="0">
                <a:latin typeface="+mn-lt"/>
              </a:rPr>
              <a:t>August 17, 2017</a:t>
            </a:r>
            <a:endParaRPr lang="en-US" sz="16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altLang="en-US" sz="2800" b="1" dirty="0" smtClean="0"/>
              <a:t>Unified Approaches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7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/>
              <a:t>Accelerator Facility vs Nuclear Facility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There is a difference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Accelerator exemption in 10 CFR 830.3 Definitions, and Subpart B </a:t>
            </a:r>
            <a:r>
              <a:rPr lang="en-US" altLang="en-US" sz="2000" i="1" dirty="0" smtClean="0"/>
              <a:t>Safety Basis Requirements</a:t>
            </a:r>
            <a:r>
              <a:rPr lang="en-US" altLang="en-US" sz="2000" dirty="0" smtClean="0"/>
              <a:t>, Appendix A (F)(5).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DOE-STD-1027-92, Hazard Categorization </a:t>
            </a:r>
            <a:r>
              <a:rPr lang="en-US" altLang="en-US" sz="2000" dirty="0"/>
              <a:t>(applicable to </a:t>
            </a:r>
            <a:r>
              <a:rPr lang="en-US" altLang="en-US" sz="2000" dirty="0" smtClean="0"/>
              <a:t>10 CFR 830 nuclear facilities - HC 1, 2, or 3)</a:t>
            </a:r>
          </a:p>
          <a:p>
            <a:pPr marL="344487" lvl="1" indent="0">
              <a:lnSpc>
                <a:spcPct val="90000"/>
              </a:lnSpc>
              <a:buNone/>
            </a:pPr>
            <a:endParaRPr lang="en-US" alt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/>
              <a:t>Accelerator Safety vs Nuclear Safety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There is no difference in outcomes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DOE Order 420.2C, uses a similar approach methodology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 smtClean="0"/>
              <a:t>Different source terms and consequences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 smtClean="0"/>
              <a:t>Flexibility </a:t>
            </a:r>
            <a:r>
              <a:rPr lang="en-US" altLang="en-US" sz="1600" dirty="0"/>
              <a:t>in safety analysis approach, tailored to site </a:t>
            </a:r>
            <a:r>
              <a:rPr lang="en-US" altLang="en-US" sz="1600" dirty="0" smtClean="0"/>
              <a:t>needs </a:t>
            </a:r>
            <a:r>
              <a:rPr lang="en-US" altLang="en-US" sz="1600" dirty="0"/>
              <a:t>vs one-size fits </a:t>
            </a:r>
            <a:r>
              <a:rPr lang="en-US" altLang="en-US" sz="1600" dirty="0" smtClean="0"/>
              <a:t>all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 smtClean="0"/>
              <a:t>Potential outcome is similar – minimize risk, perception, loss of mission, </a:t>
            </a:r>
            <a:r>
              <a:rPr lang="en-US" altLang="en-US" sz="1600" dirty="0" err="1" smtClean="0"/>
              <a:t>etc</a:t>
            </a:r>
            <a:r>
              <a:rPr lang="en-US" altLang="en-US" sz="1600" dirty="0" smtClean="0"/>
              <a:t>…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We must continue to be diligent in our analysis, control selection and operational excellence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b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3200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AE7737D-D1FB-4FD0-9DA4-129A26F8C894}" type="slidenum">
              <a:rPr lang="en-US" altLang="en-US" b="1" smtClean="0"/>
              <a:t>2</a:t>
            </a:fld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66725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1"/>
          <p:cNvSpPr txBox="1">
            <a:spLocks noChangeArrowheads="1"/>
          </p:cNvSpPr>
          <p:nvPr/>
        </p:nvSpPr>
        <p:spPr bwMode="auto">
          <a:xfrm>
            <a:off x="457200" y="1143000"/>
            <a:ext cx="823753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3" indent="-342900" eaLnBrk="1" hangingPunct="1"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b="1" kern="0" dirty="0" smtClean="0"/>
              <a:t>Isotope Production – Increasing use of Accelerators</a:t>
            </a:r>
          </a:p>
          <a:p>
            <a:pPr marL="684213" lvl="4" indent="-342900" eaLnBrk="1" hangingPunct="1">
              <a:spcAft>
                <a:spcPts val="0"/>
              </a:spcAft>
              <a:buSzPct val="65000"/>
              <a:buFont typeface="Wingdings" pitchFamily="2" charset="2"/>
              <a:buChar char="n"/>
              <a:defRPr/>
            </a:pPr>
            <a:r>
              <a:rPr lang="en-US" sz="1800" kern="0" dirty="0"/>
              <a:t>D</a:t>
            </a:r>
            <a:r>
              <a:rPr lang="en-US" sz="1800" kern="0" dirty="0" smtClean="0"/>
              <a:t>efinition of Accelerators and their operations</a:t>
            </a:r>
          </a:p>
          <a:p>
            <a:pPr marL="684213" lvl="4" indent="-342900" eaLnBrk="1" hangingPunct="1">
              <a:spcAft>
                <a:spcPts val="0"/>
              </a:spcAft>
              <a:buSzPct val="65000"/>
              <a:buFont typeface="Wingdings" pitchFamily="2" charset="2"/>
              <a:buChar char="n"/>
              <a:defRPr/>
            </a:pPr>
            <a:r>
              <a:rPr lang="en-US" sz="1800" kern="0" dirty="0" smtClean="0"/>
              <a:t>Safety Assessment Document, “sufficient descriptive information”</a:t>
            </a:r>
          </a:p>
          <a:p>
            <a:pPr marL="684213" lvl="4" indent="-342900" eaLnBrk="1" hangingPunct="1">
              <a:spcAft>
                <a:spcPts val="0"/>
              </a:spcAft>
              <a:buSzPct val="65000"/>
              <a:buFont typeface="Wingdings" pitchFamily="2" charset="2"/>
              <a:buChar char="n"/>
              <a:defRPr/>
            </a:pPr>
            <a:r>
              <a:rPr lang="en-US" sz="1800" kern="0" dirty="0" smtClean="0"/>
              <a:t>Processing material</a:t>
            </a:r>
          </a:p>
          <a:p>
            <a:pPr marL="684213" lvl="4" indent="-342900" eaLnBrk="1" hangingPunct="1">
              <a:spcAft>
                <a:spcPts val="0"/>
              </a:spcAft>
              <a:buSzPct val="65000"/>
              <a:buFont typeface="Wingdings" pitchFamily="2" charset="2"/>
              <a:buChar char="n"/>
              <a:defRPr/>
            </a:pPr>
            <a:r>
              <a:rPr lang="en-US" sz="1800" kern="0" dirty="0" smtClean="0"/>
              <a:t>Waste Storage</a:t>
            </a:r>
          </a:p>
          <a:p>
            <a:pPr marL="342900" lvl="3" indent="-342900" eaLnBrk="1" hangingPunct="1"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1200" kern="0" dirty="0" smtClean="0"/>
          </a:p>
          <a:p>
            <a:pPr marL="342900" lvl="3" indent="-342900" eaLnBrk="1" hangingPunct="1"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b="1" kern="0" dirty="0" smtClean="0"/>
              <a:t>Regulatory Reform</a:t>
            </a:r>
          </a:p>
          <a:p>
            <a:pPr marL="684213" lvl="4" indent="-342900" eaLnBrk="1" hangingPunct="1">
              <a:spcAft>
                <a:spcPts val="0"/>
              </a:spcAft>
              <a:buSzPct val="65000"/>
              <a:buFont typeface="Wingdings" pitchFamily="2" charset="2"/>
              <a:buChar char="n"/>
              <a:defRPr/>
            </a:pPr>
            <a:r>
              <a:rPr lang="en-US" sz="1800" kern="0" dirty="0" smtClean="0"/>
              <a:t>Opening 10 CFR 830 for comment</a:t>
            </a:r>
          </a:p>
          <a:p>
            <a:pPr marL="684213" lvl="4" indent="-342900" eaLnBrk="1" hangingPunct="1">
              <a:spcAft>
                <a:spcPts val="0"/>
              </a:spcAft>
              <a:buSzPct val="65000"/>
              <a:buFont typeface="Wingdings" pitchFamily="2" charset="2"/>
              <a:buChar char="n"/>
              <a:defRPr/>
            </a:pPr>
            <a:r>
              <a:rPr lang="en-US" sz="1800" kern="0" dirty="0" smtClean="0"/>
              <a:t>NLDC Report</a:t>
            </a:r>
          </a:p>
          <a:p>
            <a:pPr marL="0" lvl="3" indent="0" eaLnBrk="1" hangingPunct="1">
              <a:spcAft>
                <a:spcPts val="0"/>
              </a:spcAft>
              <a:buClr>
                <a:schemeClr val="accent1"/>
              </a:buClr>
              <a:buSzPct val="65000"/>
              <a:buNone/>
              <a:defRPr/>
            </a:pPr>
            <a:endParaRPr lang="en-US" sz="1200" kern="0" dirty="0" smtClean="0"/>
          </a:p>
          <a:p>
            <a:pPr marL="342900" lvl="3" indent="-342900" eaLnBrk="1" hangingPunct="1"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b="1" kern="0" dirty="0" smtClean="0"/>
              <a:t>Deactivation and Decommissioning/Sustainability</a:t>
            </a:r>
          </a:p>
          <a:p>
            <a:pPr marL="684213" lvl="4" indent="-342900" eaLnBrk="1" hangingPunct="1">
              <a:spcAft>
                <a:spcPts val="0"/>
              </a:spcAft>
              <a:buSzPct val="65000"/>
              <a:buFont typeface="Wingdings" pitchFamily="2" charset="2"/>
              <a:buChar char="n"/>
              <a:defRPr/>
            </a:pPr>
            <a:r>
              <a:rPr lang="en-US" sz="1800" kern="0" dirty="0" smtClean="0"/>
              <a:t>Tracking our efforts</a:t>
            </a:r>
          </a:p>
          <a:p>
            <a:pPr marL="684213" lvl="4" indent="-342900" eaLnBrk="1" hangingPunct="1">
              <a:spcAft>
                <a:spcPts val="0"/>
              </a:spcAft>
              <a:buSzPct val="65000"/>
              <a:buFont typeface="Wingdings" pitchFamily="2" charset="2"/>
              <a:buChar char="n"/>
              <a:defRPr/>
            </a:pPr>
            <a:r>
              <a:rPr lang="en-US" sz="1800" kern="0" dirty="0" smtClean="0"/>
              <a:t>Reporting on our progress</a:t>
            </a:r>
          </a:p>
          <a:p>
            <a:pPr marL="684213" lvl="4" indent="-342900" eaLnBrk="1" hangingPunct="1">
              <a:spcAft>
                <a:spcPts val="0"/>
              </a:spcAft>
              <a:buSzPct val="65000"/>
              <a:buFont typeface="Wingdings" pitchFamily="2" charset="2"/>
              <a:buChar char="n"/>
              <a:defRPr/>
            </a:pPr>
            <a:endParaRPr lang="en-US" b="1" kern="0" dirty="0" smtClean="0"/>
          </a:p>
          <a:p>
            <a:pPr marL="341313" lvl="4" indent="0" eaLnBrk="1" hangingPunct="1">
              <a:spcAft>
                <a:spcPts val="0"/>
              </a:spcAft>
              <a:buClr>
                <a:srgbClr val="006600"/>
              </a:buClr>
              <a:buSzPct val="65000"/>
              <a:buNone/>
              <a:defRPr/>
            </a:pPr>
            <a:endParaRPr lang="en-US" sz="1200" kern="0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172200"/>
            <a:ext cx="38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5F38DC3-D5A9-4DB9-A9BE-B89E3CE2E8DA}" type="slidenum">
              <a:rPr lang="en-US" altLang="en-US" sz="1200" b="1" smtClean="0">
                <a:latin typeface="+mj-l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 b="1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2800" b="1" dirty="0"/>
              <a:t>Unified Approaches</a:t>
            </a:r>
            <a:endParaRPr lang="en-US" alt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46763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altLang="en-US" sz="2800" b="1" dirty="0"/>
              <a:t> Unified Approaches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2924"/>
            <a:ext cx="8229600" cy="4876801"/>
          </a:xfrm>
        </p:spPr>
        <p:txBody>
          <a:bodyPr/>
          <a:lstStyle/>
          <a:p>
            <a:pPr marL="342900" lvl="3" indent="-342900">
              <a:spcAft>
                <a:spcPts val="0"/>
              </a:spcAft>
              <a:buSzPct val="65000"/>
              <a:buFont typeface="Wingdings" pitchFamily="2" charset="2"/>
              <a:buChar char="n"/>
              <a:defRPr/>
            </a:pPr>
            <a:r>
              <a:rPr lang="en-US" sz="2400" b="1" dirty="0"/>
              <a:t>Lessons Learned</a:t>
            </a:r>
          </a:p>
          <a:p>
            <a:pPr marL="684213" lvl="4" indent="-342900">
              <a:spcAft>
                <a:spcPts val="0"/>
              </a:spcAft>
              <a:buSzPct val="65000"/>
              <a:buFont typeface="Wingdings" pitchFamily="2" charset="2"/>
              <a:buChar char="n"/>
              <a:defRPr/>
            </a:pPr>
            <a:r>
              <a:rPr lang="en-US" dirty="0"/>
              <a:t>Improvement comes from </a:t>
            </a:r>
            <a:r>
              <a:rPr lang="en-US" dirty="0" smtClean="0"/>
              <a:t>learning, candid sharing of lessons </a:t>
            </a:r>
            <a:endParaRPr lang="en-US" dirty="0"/>
          </a:p>
          <a:p>
            <a:pPr marL="684213" lvl="4" indent="-342900">
              <a:spcAft>
                <a:spcPts val="0"/>
              </a:spcAft>
              <a:buSzPct val="65000"/>
              <a:buFont typeface="Wingdings" pitchFamily="2" charset="2"/>
              <a:buChar char="n"/>
              <a:defRPr/>
            </a:pPr>
            <a:r>
              <a:rPr lang="en-US" dirty="0"/>
              <a:t>We </a:t>
            </a:r>
            <a:r>
              <a:rPr lang="en-US" dirty="0" smtClean="0"/>
              <a:t>must continue to be a </a:t>
            </a:r>
            <a:r>
              <a:rPr lang="en-US" dirty="0"/>
              <a:t>learning organization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Outcomes</a:t>
            </a:r>
          </a:p>
          <a:p>
            <a:pPr lvl="1"/>
            <a:r>
              <a:rPr lang="en-US" sz="2000" dirty="0" smtClean="0"/>
              <a:t>14 years of workshops building a strong community</a:t>
            </a:r>
          </a:p>
          <a:p>
            <a:pPr lvl="1"/>
            <a:r>
              <a:rPr lang="en-US" sz="2000" dirty="0" smtClean="0"/>
              <a:t>Look at our Safety Operating Experience</a:t>
            </a:r>
          </a:p>
          <a:p>
            <a:pPr lvl="1"/>
            <a:r>
              <a:rPr lang="en-US" sz="2000" dirty="0" smtClean="0"/>
              <a:t>Continuous Improvement (Operational Incident Meeting in DC this week looking at recent events, electrical and material handling)</a:t>
            </a:r>
          </a:p>
          <a:p>
            <a:pPr marL="0" indent="0">
              <a:buNone/>
            </a:pPr>
            <a:endParaRPr lang="en-US" sz="800" b="1" dirty="0" smtClean="0"/>
          </a:p>
          <a:p>
            <a:r>
              <a:rPr lang="en-US" sz="2400" b="1" dirty="0" smtClean="0"/>
              <a:t>Leadership</a:t>
            </a:r>
          </a:p>
          <a:p>
            <a:pPr lvl="1"/>
            <a:r>
              <a:rPr lang="en-US" sz="2000" dirty="0" smtClean="0"/>
              <a:t>Look around, you are leading the effort in Accelerator Safety</a:t>
            </a:r>
          </a:p>
          <a:p>
            <a:pPr lvl="1"/>
            <a:endParaRPr lang="en-US" sz="2000" b="1" dirty="0" smtClean="0"/>
          </a:p>
          <a:p>
            <a:endParaRPr lang="en-US" sz="800" b="1" dirty="0" smtClean="0"/>
          </a:p>
          <a:p>
            <a:endParaRPr lang="en-US" sz="800" b="1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AE7737D-D1FB-4FD0-9DA4-129A26F8C894}" type="slidenum">
              <a:rPr lang="en-US" altLang="en-US" b="1" smtClean="0"/>
              <a:t>4</a:t>
            </a:fld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151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 sz="3800" b="1" dirty="0" smtClean="0"/>
              <a:t>Conclusion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b="1" dirty="0" smtClean="0"/>
              <a:t>DOE is a stakeholder. Contractors and parent organizations are </a:t>
            </a:r>
            <a:r>
              <a:rPr lang="en-US" sz="2400" b="1" smtClean="0"/>
              <a:t>our partners.</a:t>
            </a:r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Operational excellence is an Expectation.</a:t>
            </a:r>
          </a:p>
          <a:p>
            <a:endParaRPr lang="en-US" sz="2400" b="1" dirty="0"/>
          </a:p>
          <a:p>
            <a:r>
              <a:rPr lang="en-US" sz="2400" b="1" dirty="0" smtClean="0"/>
              <a:t>To be successful, we must continually improve.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Success is a balance of quality objectives!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Help us define our quality objectives and get involved, plug in and share your experiences.</a:t>
            </a:r>
          </a:p>
          <a:p>
            <a:pPr marL="0" indent="0">
              <a:buNone/>
            </a:pPr>
            <a:endParaRPr lang="en-US" sz="2400" b="1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AE7737D-D1FB-4FD0-9DA4-129A26F8C894}" type="slidenum">
              <a:rPr lang="en-US" altLang="en-US" b="1" smtClean="0"/>
              <a:t>5</a:t>
            </a:fld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49541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bg2"/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bg2"/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13457</TotalTime>
  <Words>340</Words>
  <Application>Microsoft Office PowerPoint</Application>
  <PresentationFormat>On-screen Show (4:3)</PresentationFormat>
  <Paragraphs>65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Garamond</vt:lpstr>
      <vt:lpstr>Times New Roman</vt:lpstr>
      <vt:lpstr>Wingdings</vt:lpstr>
      <vt:lpstr>Edge</vt:lpstr>
      <vt:lpstr>Accelerator Safety Workshop – 2017 U.S. Department of Energy Thomas Jefferson National Accelerator Facility, Newport News, Va.</vt:lpstr>
      <vt:lpstr>Unified Approaches </vt:lpstr>
      <vt:lpstr>Unified Approaches</vt:lpstr>
      <vt:lpstr> Unified Approaches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Blackistone, Judith</dc:creator>
  <cp:lastModifiedBy>Davis, Scott</cp:lastModifiedBy>
  <cp:revision>1023</cp:revision>
  <cp:lastPrinted>2017-08-11T15:01:21Z</cp:lastPrinted>
  <dcterms:created xsi:type="dcterms:W3CDTF">1601-01-01T00:00:00Z</dcterms:created>
  <dcterms:modified xsi:type="dcterms:W3CDTF">2017-08-11T17:54:19Z</dcterms:modified>
</cp:coreProperties>
</file>