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1"/>
  </p:notesMasterIdLst>
  <p:handoutMasterIdLst>
    <p:handoutMasterId r:id="rId12"/>
  </p:handoutMasterIdLst>
  <p:sldIdLst>
    <p:sldId id="269" r:id="rId2"/>
    <p:sldId id="368" r:id="rId3"/>
    <p:sldId id="365" r:id="rId4"/>
    <p:sldId id="369" r:id="rId5"/>
    <p:sldId id="366" r:id="rId6"/>
    <p:sldId id="371" r:id="rId7"/>
    <p:sldId id="372" r:id="rId8"/>
    <p:sldId id="367" r:id="rId9"/>
    <p:sldId id="370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dallas" initials="m" lastIdx="1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EE8E"/>
    <a:srgbClr val="ACC3F2"/>
    <a:srgbClr val="4B87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6" autoAdjust="0"/>
    <p:restoredTop sz="90816" autoAdjust="0"/>
  </p:normalViewPr>
  <p:slideViewPr>
    <p:cSldViewPr>
      <p:cViewPr>
        <p:scale>
          <a:sx n="60" d="100"/>
          <a:sy n="60" d="100"/>
        </p:scale>
        <p:origin x="-1229" y="-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2915" cy="464814"/>
          </a:xfrm>
          <a:prstGeom prst="rect">
            <a:avLst/>
          </a:prstGeom>
        </p:spPr>
        <p:txBody>
          <a:bodyPr vert="horz" lIns="92373" tIns="46186" rIns="92373" bIns="461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580" y="0"/>
            <a:ext cx="3042915" cy="464814"/>
          </a:xfrm>
          <a:prstGeom prst="rect">
            <a:avLst/>
          </a:prstGeom>
        </p:spPr>
        <p:txBody>
          <a:bodyPr vert="horz" lIns="92373" tIns="46186" rIns="92373" bIns="46186" rtlCol="0"/>
          <a:lstStyle>
            <a:lvl1pPr algn="r">
              <a:defRPr sz="1200"/>
            </a:lvl1pPr>
          </a:lstStyle>
          <a:p>
            <a:fld id="{CFF3C076-DCE5-4090-BB44-C8C8546E52DD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684"/>
            <a:ext cx="3042915" cy="464814"/>
          </a:xfrm>
          <a:prstGeom prst="rect">
            <a:avLst/>
          </a:prstGeom>
        </p:spPr>
        <p:txBody>
          <a:bodyPr vert="horz" lIns="92373" tIns="46186" rIns="92373" bIns="461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580" y="8842684"/>
            <a:ext cx="3042915" cy="464814"/>
          </a:xfrm>
          <a:prstGeom prst="rect">
            <a:avLst/>
          </a:prstGeom>
        </p:spPr>
        <p:txBody>
          <a:bodyPr vert="horz" lIns="92373" tIns="46186" rIns="92373" bIns="46186" rtlCol="0" anchor="b"/>
          <a:lstStyle>
            <a:lvl1pPr algn="r">
              <a:defRPr sz="1200"/>
            </a:lvl1pPr>
          </a:lstStyle>
          <a:p>
            <a:fld id="{955958ED-A6AF-4F14-9ACA-177846827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87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60FF40A-EF49-42A8-8DB9-8731A7BC2D08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BFFFDB4-2FFE-441F-B083-66E6E94DAD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61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20E622-35C3-4374-9235-4FEE6A558408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0813" cy="19796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3213"/>
            <a:ext cx="7770813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914400"/>
            <a:ext cx="9144000" cy="54102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defRPr>
                <a:latin typeface="Arial" pitchFamily="34" charset="0"/>
                <a:cs typeface="Arial" pitchFamily="34" charset="0"/>
              </a:defRPr>
            </a:lvl1pPr>
            <a:lvl2pPr marL="914400" indent="-457200">
              <a:defRPr>
                <a:latin typeface="Arial" pitchFamily="34" charset="0"/>
                <a:cs typeface="Arial" pitchFamily="34" charset="0"/>
              </a:defRPr>
            </a:lvl2pPr>
            <a:lvl3pPr marL="1257300" indent="-342900">
              <a:tabLst/>
              <a:defRPr>
                <a:latin typeface="Arial" pitchFamily="34" charset="0"/>
                <a:cs typeface="Arial" pitchFamily="34" charset="0"/>
              </a:defRPr>
            </a:lvl3pPr>
            <a:lvl4pPr marL="1714500" indent="-342900"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914400" y="6504801"/>
            <a:ext cx="6400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i="1" baseline="0" dirty="0" smtClean="0">
                <a:solidFill>
                  <a:srgbClr val="FFFFFF"/>
                </a:solidFill>
              </a:rPr>
              <a:t>Accelerator Safety Workshop August 15-17, 2017                                             Page </a:t>
            </a:r>
            <a:fld id="{90D66C53-FD60-4B76-87AB-8CA91569D26A}" type="slidenum">
              <a:rPr lang="en-US" sz="1400" i="1" baseline="0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baseline="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5"/>
          <p:cNvSpPr txBox="1">
            <a:spLocks noChangeArrowheads="1"/>
          </p:cNvSpPr>
          <p:nvPr userDrawn="1"/>
        </p:nvSpPr>
        <p:spPr bwMode="auto">
          <a:xfrm>
            <a:off x="1066800" y="6597134"/>
            <a:ext cx="4114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i="1" dirty="0" smtClean="0">
                <a:solidFill>
                  <a:srgbClr val="FFFFFF"/>
                </a:solidFill>
              </a:rPr>
              <a:t>ARR Readiness                                                Page </a:t>
            </a:r>
            <a:fld id="{90D66C53-FD60-4B76-87AB-8CA91569D26A}" type="slidenum">
              <a:rPr lang="en-US" sz="800" i="1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 userDrawn="1"/>
        </p:nvSpPr>
        <p:spPr bwMode="auto">
          <a:xfrm>
            <a:off x="1066800" y="6597134"/>
            <a:ext cx="4114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i="1" dirty="0" smtClean="0">
                <a:solidFill>
                  <a:srgbClr val="FFFFFF"/>
                </a:solidFill>
              </a:rPr>
              <a:t>Contractor</a:t>
            </a:r>
            <a:r>
              <a:rPr lang="en-US" sz="800" i="1" baseline="0" dirty="0" smtClean="0">
                <a:solidFill>
                  <a:srgbClr val="FFFFFF"/>
                </a:solidFill>
              </a:rPr>
              <a:t> </a:t>
            </a:r>
            <a:r>
              <a:rPr lang="en-US" sz="800" i="1" dirty="0" smtClean="0">
                <a:solidFill>
                  <a:srgbClr val="FFFFFF"/>
                </a:solidFill>
              </a:rPr>
              <a:t>Assurance  System Briefing M Dallas  October 2010                   Page </a:t>
            </a:r>
            <a:fld id="{90D66C53-FD60-4B76-87AB-8CA91569D26A}" type="slidenum">
              <a:rPr lang="en-US" sz="800" i="1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4419600" y="65532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4819" name="Title 3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8001000" cy="2590800"/>
          </a:xfrm>
        </p:spPr>
        <p:txBody>
          <a:bodyPr/>
          <a:lstStyle/>
          <a:p>
            <a:r>
              <a:rPr lang="en-US" sz="3600" dirty="0"/>
              <a:t>U.S. Department of Energy</a:t>
            </a:r>
            <a:br>
              <a:rPr lang="en-US" sz="3600" dirty="0"/>
            </a:br>
            <a:r>
              <a:rPr lang="en-US" sz="3600" dirty="0"/>
              <a:t>Accelerator Safety Workshop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2017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Thomas Jefferson National Accelerator Facility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34820" name="Subtitle 4"/>
          <p:cNvSpPr>
            <a:spLocks noGrp="1"/>
          </p:cNvSpPr>
          <p:nvPr>
            <p:ph type="subTitle" idx="1"/>
          </p:nvPr>
        </p:nvSpPr>
        <p:spPr>
          <a:xfrm>
            <a:off x="381000" y="3581400"/>
            <a:ext cx="8382000" cy="12192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Robert May, </a:t>
            </a:r>
            <a:r>
              <a:rPr lang="en-US" dirty="0" err="1">
                <a:solidFill>
                  <a:srgbClr val="C00000"/>
                </a:solidFill>
                <a:latin typeface="Arial" charset="0"/>
                <a:cs typeface="Arial" charset="0"/>
              </a:rPr>
              <a:t>ESH&amp;Q</a:t>
            </a:r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 Division</a:t>
            </a:r>
          </a:p>
          <a:p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Harry Fanning, Accelerator Division Safety Officer</a:t>
            </a:r>
          </a:p>
          <a:p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Co-Chairs</a:t>
            </a:r>
          </a:p>
          <a:p>
            <a:endParaRPr lang="en-US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August 15-17,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Motto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8182138" cy="359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91000" y="5638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ANL</a:t>
            </a:r>
            <a:r>
              <a:rPr lang="en-US" b="1" dirty="0" smtClean="0"/>
              <a:t> Electrical </a:t>
            </a:r>
            <a:r>
              <a:rPr lang="en-US" b="1" dirty="0"/>
              <a:t>Safety Lecture 08/03/2017 </a:t>
            </a:r>
          </a:p>
        </p:txBody>
      </p:sp>
    </p:spTree>
    <p:extLst>
      <p:ext uri="{BB962C8B-B14F-4D97-AF65-F5344CB8AC3E}">
        <p14:creationId xmlns:p14="http://schemas.microsoft.com/office/powerpoint/2010/main" val="1808240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Welcome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458200" cy="5334000"/>
          </a:xfrm>
        </p:spPr>
        <p:txBody>
          <a:bodyPr/>
          <a:lstStyle/>
          <a:p>
            <a:r>
              <a:rPr lang="en-US" sz="3600" dirty="0" smtClean="0"/>
              <a:t>Health and Safety</a:t>
            </a:r>
            <a:endParaRPr lang="en-US" sz="3600" dirty="0" smtClean="0"/>
          </a:p>
          <a:p>
            <a:r>
              <a:rPr lang="en-US" sz="3600" dirty="0" smtClean="0"/>
              <a:t>Flow </a:t>
            </a:r>
            <a:r>
              <a:rPr lang="en-US" sz="3600" dirty="0" smtClean="0"/>
              <a:t>of the workshop</a:t>
            </a:r>
          </a:p>
          <a:p>
            <a:r>
              <a:rPr lang="en-US" sz="3600" dirty="0" smtClean="0"/>
              <a:t>Where </a:t>
            </a:r>
            <a:r>
              <a:rPr lang="en-US" sz="3600" dirty="0" smtClean="0"/>
              <a:t>to get </a:t>
            </a:r>
            <a:r>
              <a:rPr lang="en-US" sz="3600" dirty="0" smtClean="0"/>
              <a:t>tech support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0922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Health and Safety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334000"/>
          </a:xfrm>
        </p:spPr>
        <p:txBody>
          <a:bodyPr/>
          <a:lstStyle/>
          <a:p>
            <a:r>
              <a:rPr lang="en-US" sz="3600" dirty="0" smtClean="0"/>
              <a:t>Life threatening situation?</a:t>
            </a:r>
          </a:p>
          <a:p>
            <a:pPr lvl="1"/>
            <a:r>
              <a:rPr lang="en-US" sz="2800" dirty="0" smtClean="0"/>
              <a:t>Call 911, follow verbal instructions</a:t>
            </a:r>
          </a:p>
          <a:p>
            <a:pPr lvl="1"/>
            <a:r>
              <a:rPr lang="en-US" sz="2800" dirty="0" smtClean="0"/>
              <a:t>Follow instructions of Workshop Organizers or JLab Security staff</a:t>
            </a:r>
          </a:p>
          <a:p>
            <a:r>
              <a:rPr lang="en-US" sz="3600" dirty="0" smtClean="0"/>
              <a:t>Injury or illness?</a:t>
            </a:r>
          </a:p>
          <a:p>
            <a:pPr lvl="1"/>
            <a:r>
              <a:rPr lang="en-US" sz="2800" dirty="0" smtClean="0"/>
              <a:t>Occupational Medicine staff available for consultation and referral</a:t>
            </a:r>
          </a:p>
          <a:p>
            <a:pPr lvl="2"/>
            <a:r>
              <a:rPr lang="en-US" sz="2800" dirty="0" smtClean="0"/>
              <a:t>Located in Support </a:t>
            </a:r>
            <a:r>
              <a:rPr lang="en-US" sz="2800" dirty="0"/>
              <a:t>Service Center </a:t>
            </a:r>
            <a:r>
              <a:rPr lang="en-US" sz="2800" dirty="0" smtClean="0"/>
              <a:t>(Building </a:t>
            </a:r>
            <a:r>
              <a:rPr lang="en-US" sz="2800" dirty="0"/>
              <a:t>28) in </a:t>
            </a:r>
            <a:r>
              <a:rPr lang="en-US" sz="2800" dirty="0" smtClean="0"/>
              <a:t>Room 22C, 757-269-7539 </a:t>
            </a:r>
            <a:r>
              <a:rPr lang="en-US" sz="2800" dirty="0"/>
              <a:t>(7539 from lab phone</a:t>
            </a:r>
            <a:r>
              <a:rPr lang="en-US" sz="2800" dirty="0" smtClean="0"/>
              <a:t>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711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Health and </a:t>
            </a:r>
            <a:r>
              <a:rPr lang="en-US" sz="4000" dirty="0" smtClean="0"/>
              <a:t>Safety, cont’d.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305800" cy="5334000"/>
          </a:xfrm>
        </p:spPr>
        <p:txBody>
          <a:bodyPr/>
          <a:lstStyle/>
          <a:p>
            <a:r>
              <a:rPr lang="en-US" sz="3600" dirty="0" smtClean="0"/>
              <a:t>Foul Weather Events</a:t>
            </a:r>
          </a:p>
          <a:p>
            <a:pPr lvl="1"/>
            <a:r>
              <a:rPr lang="en-US" sz="2800" dirty="0" smtClean="0"/>
              <a:t>Hurricanes (</a:t>
            </a:r>
            <a:r>
              <a:rPr lang="en-US" sz="2800" dirty="0" smtClean="0"/>
              <a:t>we’re </a:t>
            </a:r>
            <a:r>
              <a:rPr lang="en-US" sz="2800" dirty="0" smtClean="0"/>
              <a:t>fresh out of hurricanes)</a:t>
            </a:r>
          </a:p>
          <a:p>
            <a:pPr lvl="1"/>
            <a:r>
              <a:rPr lang="en-US" sz="2800" dirty="0" smtClean="0"/>
              <a:t>Tornados (we have a tornado siren linked to the NWS) follow instructions of </a:t>
            </a:r>
            <a:r>
              <a:rPr lang="en-US" sz="2800" dirty="0"/>
              <a:t>Workshop Organizers or JLab Security staff</a:t>
            </a:r>
          </a:p>
          <a:p>
            <a:pPr lvl="1"/>
            <a:r>
              <a:rPr lang="en-US" sz="2800" dirty="0" smtClean="0"/>
              <a:t>All </a:t>
            </a:r>
            <a:r>
              <a:rPr lang="en-US" sz="2800" dirty="0" smtClean="0"/>
              <a:t>other issues such as fire, emergency evacuation, </a:t>
            </a:r>
            <a:r>
              <a:rPr lang="en-US" sz="2800" dirty="0" smtClean="0"/>
              <a:t>again, </a:t>
            </a:r>
            <a:r>
              <a:rPr lang="en-US" sz="2800" dirty="0"/>
              <a:t>follow instructions </a:t>
            </a:r>
            <a:r>
              <a:rPr lang="en-US" sz="2800" dirty="0" smtClean="0"/>
              <a:t>of </a:t>
            </a:r>
            <a:r>
              <a:rPr lang="en-US" sz="2800" dirty="0"/>
              <a:t>Workshop Organizers or JLab Security staff</a:t>
            </a:r>
          </a:p>
          <a:p>
            <a:pPr lvl="1"/>
            <a:r>
              <a:rPr lang="en-US" sz="2800" dirty="0" smtClean="0"/>
              <a:t>If directed, exit </a:t>
            </a:r>
            <a:r>
              <a:rPr lang="en-US" sz="2800" dirty="0" smtClean="0"/>
              <a:t>building thru marked doors, gather at muster point</a:t>
            </a:r>
          </a:p>
        </p:txBody>
      </p:sp>
    </p:spTree>
    <p:extLst>
      <p:ext uri="{BB962C8B-B14F-4D97-AF65-F5344CB8AC3E}">
        <p14:creationId xmlns:p14="http://schemas.microsoft.com/office/powerpoint/2010/main" val="2325850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Health and Safety, cont’d.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14400"/>
            <a:ext cx="2698750" cy="521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1419225"/>
            <a:ext cx="5054720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233932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You are here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990600" y="2862540"/>
            <a:ext cx="457200" cy="170946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2514600" y="3124200"/>
            <a:ext cx="4419600" cy="1828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038600" y="3124200"/>
            <a:ext cx="3581400" cy="1828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78239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Health and Safety, 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334000"/>
          </a:xfrm>
        </p:spPr>
        <p:txBody>
          <a:bodyPr/>
          <a:lstStyle/>
          <a:p>
            <a:r>
              <a:rPr lang="en-US" sz="3200" dirty="0" smtClean="0"/>
              <a:t>Extension cords and seating</a:t>
            </a:r>
          </a:p>
          <a:p>
            <a:pPr lvl="1"/>
            <a:r>
              <a:rPr lang="en-US" sz="2800" dirty="0" smtClean="0"/>
              <a:t>You will find certain aisles/rows and seats blocked off</a:t>
            </a:r>
            <a:r>
              <a:rPr lang="en-US" sz="2800" dirty="0"/>
              <a:t> </a:t>
            </a:r>
            <a:r>
              <a:rPr lang="en-US" sz="2800" dirty="0" smtClean="0"/>
              <a:t>to provide you with a place to plug in laptop computers and cell phones</a:t>
            </a:r>
          </a:p>
          <a:p>
            <a:pPr lvl="1"/>
            <a:r>
              <a:rPr lang="en-US" sz="2800" dirty="0" smtClean="0"/>
              <a:t>Please be considerate of folks moving past your seat</a:t>
            </a:r>
          </a:p>
          <a:p>
            <a:pPr lvl="2"/>
            <a:r>
              <a:rPr lang="en-US" sz="2800" dirty="0" smtClean="0"/>
              <a:t>Keep aisles clear</a:t>
            </a:r>
          </a:p>
          <a:p>
            <a:pPr lvl="2"/>
            <a:r>
              <a:rPr lang="en-US" sz="2800" dirty="0" smtClean="0"/>
              <a:t>Unplug your device</a:t>
            </a:r>
          </a:p>
          <a:p>
            <a:pPr lvl="2"/>
            <a:r>
              <a:rPr lang="en-US" sz="2800" dirty="0" smtClean="0"/>
              <a:t>Lift your folding desk surface</a:t>
            </a:r>
          </a:p>
          <a:p>
            <a:pPr lvl="2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32070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Flow of the Workshop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334000"/>
          </a:xfrm>
        </p:spPr>
        <p:txBody>
          <a:bodyPr/>
          <a:lstStyle/>
          <a:p>
            <a:r>
              <a:rPr lang="en-US" sz="3200" dirty="0"/>
              <a:t>Flow of the workshop</a:t>
            </a:r>
          </a:p>
          <a:p>
            <a:pPr lvl="1"/>
            <a:r>
              <a:rPr lang="en-US" sz="2800" dirty="0" smtClean="0"/>
              <a:t>We are doing something new this year. </a:t>
            </a:r>
          </a:p>
          <a:p>
            <a:pPr lvl="2"/>
            <a:r>
              <a:rPr lang="en-US" dirty="0" smtClean="0"/>
              <a:t>Please hold your questions for any given presenter until the end of the plenary session.</a:t>
            </a:r>
          </a:p>
          <a:p>
            <a:pPr lvl="1"/>
            <a:r>
              <a:rPr lang="en-US" sz="2800" dirty="0"/>
              <a:t>E</a:t>
            </a:r>
            <a:r>
              <a:rPr lang="en-US" sz="2800" dirty="0" smtClean="0"/>
              <a:t>ach plenary session will end with a panel discussion that will address questions</a:t>
            </a:r>
          </a:p>
          <a:p>
            <a:pPr lvl="2"/>
            <a:r>
              <a:rPr lang="en-US" dirty="0" smtClean="0"/>
              <a:t>Panel consists of speakers and session chairs</a:t>
            </a:r>
          </a:p>
          <a:p>
            <a:pPr lvl="2"/>
            <a:r>
              <a:rPr lang="en-US" dirty="0" smtClean="0"/>
              <a:t>Questions e-mailed in from off-site will be given to the panel</a:t>
            </a:r>
          </a:p>
          <a:p>
            <a:pPr lvl="1"/>
            <a:r>
              <a:rPr lang="en-US" sz="2800" dirty="0" smtClean="0"/>
              <a:t>Lunch is available in the cafeteria across the lobby</a:t>
            </a:r>
          </a:p>
          <a:p>
            <a:pPr lvl="2"/>
            <a:r>
              <a:rPr lang="en-US" dirty="0" smtClean="0"/>
              <a:t>Other options are listed on the website.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010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Where to get </a:t>
            </a:r>
            <a:r>
              <a:rPr lang="en-US" sz="4000" dirty="0" smtClean="0"/>
              <a:t>tech support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Registration </a:t>
            </a:r>
            <a:r>
              <a:rPr lang="en-US" sz="3200" dirty="0"/>
              <a:t>desk </a:t>
            </a:r>
            <a:r>
              <a:rPr lang="en-US" sz="3200" dirty="0" smtClean="0"/>
              <a:t>today</a:t>
            </a:r>
          </a:p>
          <a:p>
            <a:pPr lvl="1"/>
            <a:r>
              <a:rPr lang="en-US" sz="2800" dirty="0" smtClean="0"/>
              <a:t>see materials obtained at desk for </a:t>
            </a:r>
            <a:r>
              <a:rPr lang="en-US" sz="2800" dirty="0" err="1" smtClean="0"/>
              <a:t>WIFI</a:t>
            </a:r>
            <a:r>
              <a:rPr lang="en-US" sz="2800" dirty="0" smtClean="0"/>
              <a:t> connection</a:t>
            </a:r>
          </a:p>
          <a:p>
            <a:r>
              <a:rPr lang="en-US" sz="3200" dirty="0" smtClean="0"/>
              <a:t>Workshop </a:t>
            </a:r>
            <a:r>
              <a:rPr lang="en-US" sz="3200" dirty="0"/>
              <a:t>Co-chairs </a:t>
            </a:r>
            <a:r>
              <a:rPr lang="en-US" sz="3200" dirty="0" smtClean="0"/>
              <a:t>Wednesday </a:t>
            </a:r>
            <a:r>
              <a:rPr lang="en-US" sz="3200" dirty="0"/>
              <a:t>and Thursday</a:t>
            </a:r>
          </a:p>
          <a:p>
            <a:r>
              <a:rPr lang="en-US" sz="3200" dirty="0"/>
              <a:t>Computer help </a:t>
            </a:r>
            <a:r>
              <a:rPr lang="en-US" sz="3200" dirty="0" smtClean="0"/>
              <a:t>desk can provide support for individual user issues</a:t>
            </a:r>
            <a:endParaRPr lang="en-US" sz="3200" dirty="0"/>
          </a:p>
          <a:p>
            <a:endParaRPr lang="en-US" dirty="0" smtClean="0"/>
          </a:p>
          <a:p>
            <a:r>
              <a:rPr lang="en-US" sz="3200" dirty="0"/>
              <a:t>QUESTIONS?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5058663"/>
      </p:ext>
    </p:extLst>
  </p:cSld>
  <p:clrMapOvr>
    <a:masterClrMapping/>
  </p:clrMapOvr>
</p:sld>
</file>

<file path=ppt/theme/theme1.xml><?xml version="1.0" encoding="utf-8"?>
<a:theme xmlns:a="http://schemas.openxmlformats.org/drawingml/2006/main" name="3_JLab_PowerPoint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8260</TotalTime>
  <Words>344</Words>
  <Application>Microsoft Office PowerPoint</Application>
  <PresentationFormat>On-screen Show (4:3)</PresentationFormat>
  <Paragraphs>51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3_JLab_PowerPoint1</vt:lpstr>
      <vt:lpstr>U.S. Department of Energy Accelerator Safety Workshop  2017 Thomas Jefferson National Accelerator Facility</vt:lpstr>
      <vt:lpstr>Workshop Motto</vt:lpstr>
      <vt:lpstr>Welcome</vt:lpstr>
      <vt:lpstr>Health and Safety</vt:lpstr>
      <vt:lpstr>Health and Safety, cont’d.</vt:lpstr>
      <vt:lpstr>Health and Safety, cont’d.</vt:lpstr>
      <vt:lpstr>Health and Safety, cont’d.</vt:lpstr>
      <vt:lpstr>Flow of the Workshop</vt:lpstr>
      <vt:lpstr>Where to get tech support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stewartm</dc:creator>
  <cp:lastModifiedBy>Bob May</cp:lastModifiedBy>
  <cp:revision>419</cp:revision>
  <cp:lastPrinted>2017-08-14T19:21:06Z</cp:lastPrinted>
  <dcterms:created xsi:type="dcterms:W3CDTF">2013-08-15T13:22:00Z</dcterms:created>
  <dcterms:modified xsi:type="dcterms:W3CDTF">2017-08-14T19:51:38Z</dcterms:modified>
</cp:coreProperties>
</file>