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40" r:id="rId1"/>
    <p:sldMasterId id="2147483871" r:id="rId2"/>
    <p:sldMasterId id="2147483879" r:id="rId3"/>
  </p:sldMasterIdLst>
  <p:notesMasterIdLst>
    <p:notesMasterId r:id="rId26"/>
  </p:notesMasterIdLst>
  <p:handoutMasterIdLst>
    <p:handoutMasterId r:id="rId27"/>
  </p:handoutMasterIdLst>
  <p:sldIdLst>
    <p:sldId id="935" r:id="rId4"/>
    <p:sldId id="937" r:id="rId5"/>
    <p:sldId id="938" r:id="rId6"/>
    <p:sldId id="943" r:id="rId7"/>
    <p:sldId id="807" r:id="rId8"/>
    <p:sldId id="945" r:id="rId9"/>
    <p:sldId id="944" r:id="rId10"/>
    <p:sldId id="932" r:id="rId11"/>
    <p:sldId id="933" r:id="rId12"/>
    <p:sldId id="917" r:id="rId13"/>
    <p:sldId id="922" r:id="rId14"/>
    <p:sldId id="923" r:id="rId15"/>
    <p:sldId id="926" r:id="rId16"/>
    <p:sldId id="925" r:id="rId17"/>
    <p:sldId id="939" r:id="rId18"/>
    <p:sldId id="942" r:id="rId19"/>
    <p:sldId id="908" r:id="rId20"/>
    <p:sldId id="909" r:id="rId21"/>
    <p:sldId id="934" r:id="rId22"/>
    <p:sldId id="918" r:id="rId23"/>
    <p:sldId id="919" r:id="rId24"/>
    <p:sldId id="921" r:id="rId25"/>
  </p:sldIdLst>
  <p:sldSz cx="9144000" cy="6858000" type="letter"/>
  <p:notesSz cx="7023100" cy="93091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00"/>
    <a:srgbClr val="FFFFCC"/>
    <a:srgbClr val="2685FF"/>
    <a:srgbClr val="CCFFCC"/>
    <a:srgbClr val="C6D9F1"/>
    <a:srgbClr val="A50021"/>
    <a:srgbClr val="333399"/>
    <a:srgbClr val="00CC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389" autoAdjust="0"/>
    <p:restoredTop sz="94671" autoAdjust="0"/>
  </p:normalViewPr>
  <p:slideViewPr>
    <p:cSldViewPr snapToGrid="0">
      <p:cViewPr varScale="1">
        <p:scale>
          <a:sx n="125" d="100"/>
          <a:sy n="125" d="100"/>
        </p:scale>
        <p:origin x="-1176" y="-90"/>
      </p:cViewPr>
      <p:guideLst>
        <p:guide orient="horz" pos="2168"/>
        <p:guide pos="2881"/>
      </p:guideLst>
    </p:cSldViewPr>
  </p:slideViewPr>
  <p:outlineViewPr>
    <p:cViewPr>
      <p:scale>
        <a:sx n="33" d="100"/>
        <a:sy n="33" d="100"/>
      </p:scale>
      <p:origin x="0" y="37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569958" y="8921489"/>
            <a:ext cx="408677" cy="276371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wrap="none" lIns="124550" tIns="60637" rIns="124550" bIns="60637" anchor="ctr">
            <a:spAutoFit/>
          </a:bodyPr>
          <a:lstStyle/>
          <a:p>
            <a:pPr algn="r" defTabSz="1255537"/>
            <a:fld id="{9214960D-4E39-4B4A-9C7A-F74AD6BA7450}" type="slidenum">
              <a:rPr lang="en-US" altLang="en-US" sz="1000" b="0">
                <a:latin typeface="Arial" charset="0"/>
              </a:rPr>
              <a:pPr algn="r" defTabSz="1255537"/>
              <a:t>‹#›</a:t>
            </a:fld>
            <a:endParaRPr lang="en-US" altLang="en-US" sz="1000" b="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8533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8644" y="4421109"/>
            <a:ext cx="5145827" cy="4187666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vert="horz" wrap="square" lIns="124550" tIns="60637" rIns="124550" bIns="606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notes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0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3800" y="704850"/>
            <a:ext cx="4638675" cy="3479800"/>
          </a:xfrm>
          <a:prstGeom prst="rect">
            <a:avLst/>
          </a:prstGeom>
          <a:noFill/>
          <a:ln w="12699">
            <a:solidFill>
              <a:schemeClr val="tx1"/>
            </a:solidFill>
            <a:miter lim="800000"/>
            <a:headEnd/>
            <a:tailEnd/>
          </a:ln>
          <a:effectLst/>
        </p:spPr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398437" y="8844066"/>
            <a:ext cx="580199" cy="445648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wrap="none" lIns="124550" tIns="60637" rIns="124550" bIns="60637" anchor="ctr">
            <a:spAutoFit/>
          </a:bodyPr>
          <a:lstStyle/>
          <a:p>
            <a:pPr algn="r" defTabSz="1255537"/>
            <a:fld id="{02D45B07-4B6B-46C7-8521-FC1647E2F157}" type="slidenum">
              <a:rPr lang="en-US" altLang="en-US" sz="2100" b="0">
                <a:latin typeface="Arial" charset="0"/>
              </a:rPr>
              <a:pPr algn="r" defTabSz="1255537"/>
              <a:t>‹#›</a:t>
            </a:fld>
            <a:endParaRPr lang="en-US" altLang="en-US" sz="2100" b="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0845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608013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1216025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824038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2432050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8580" y="8842684"/>
            <a:ext cx="3042915" cy="464814"/>
          </a:xfrm>
          <a:prstGeom prst="rect">
            <a:avLst/>
          </a:prstGeom>
        </p:spPr>
        <p:txBody>
          <a:bodyPr lIns="92373" tIns="46186" rIns="92373" bIns="46186"/>
          <a:lstStyle/>
          <a:p>
            <a:fld id="{B55DF9A8-A8E8-41EA-B260-D01AD0AE4FE4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98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29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6901" y="8842218"/>
            <a:ext cx="3044614" cy="465296"/>
          </a:xfrm>
          <a:prstGeom prst="rect">
            <a:avLst/>
          </a:prstGeom>
          <a:noFill/>
        </p:spPr>
        <p:txBody>
          <a:bodyPr lIns="90673" tIns="45339" rIns="90673" bIns="45339"/>
          <a:lstStyle/>
          <a:p>
            <a:pPr defTabSz="930370"/>
            <a:fld id="{0CC94999-4282-4461-AA4F-245A3DF72D44}" type="slidenum">
              <a:rPr lang="en-US" smtClean="0">
                <a:solidFill>
                  <a:srgbClr val="000000"/>
                </a:solidFill>
                <a:cs typeface="Arial" pitchFamily="34" charset="0"/>
              </a:rPr>
              <a:pPr defTabSz="930370"/>
              <a:t>3</a:t>
            </a:fld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591298" name="Rectangle 7"/>
          <p:cNvSpPr txBox="1">
            <a:spLocks noGrp="1" noChangeArrowheads="1"/>
          </p:cNvSpPr>
          <p:nvPr/>
        </p:nvSpPr>
        <p:spPr bwMode="auto">
          <a:xfrm>
            <a:off x="3976901" y="8842218"/>
            <a:ext cx="3044614" cy="46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02" tIns="47403" rIns="94802" bIns="47403" anchor="b"/>
          <a:lstStyle/>
          <a:p>
            <a:pPr algn="r" defTabSz="944660" fontAlgn="auto">
              <a:spcBef>
                <a:spcPts val="0"/>
              </a:spcBef>
              <a:spcAft>
                <a:spcPts val="0"/>
              </a:spcAft>
            </a:pPr>
            <a:fld id="{C93DE99C-546B-49BA-8005-88C3B4655004}" type="slidenum">
              <a:rPr lang="en-US" sz="1200" b="0">
                <a:solidFill>
                  <a:srgbClr val="000000"/>
                </a:solidFill>
                <a:latin typeface="Calibri"/>
              </a:rPr>
              <a:pPr algn="r" defTabSz="944660" fontAlgn="auto">
                <a:spcBef>
                  <a:spcPts val="0"/>
                </a:spcBef>
                <a:spcAft>
                  <a:spcPts val="0"/>
                </a:spcAft>
              </a:pPr>
              <a:t>3</a:t>
            </a:fld>
            <a:endParaRPr lang="en-US" sz="1200" b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1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703263"/>
            <a:ext cx="4641850" cy="3481387"/>
          </a:xfrm>
          <a:ln/>
        </p:spPr>
      </p:sp>
      <p:sp>
        <p:nvSpPr>
          <p:cNvPr id="1591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053" y="4422698"/>
            <a:ext cx="5149003" cy="4187665"/>
          </a:xfrm>
          <a:noFill/>
          <a:ln/>
        </p:spPr>
        <p:txBody>
          <a:bodyPr lIns="94802" tIns="47403" rIns="94802" bIns="47403"/>
          <a:lstStyle/>
          <a:p>
            <a:pPr defTabSz="1212973">
              <a:spcBef>
                <a:spcPct val="0"/>
              </a:spcBef>
            </a:pPr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355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lIns="93324" tIns="46662" rIns="93324" bIns="46662"/>
          <a:lstStyle/>
          <a:p>
            <a:fld id="{77650DA8-73F1-4D94-881B-378DD82AAA30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732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lIns="93324" tIns="46662" rIns="93324" bIns="46662"/>
          <a:lstStyle/>
          <a:p>
            <a:fld id="{CAC98C2F-C44C-488B-AE36-C17374DB6F4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18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lIns="93324" tIns="46662" rIns="93324" bIns="46662"/>
          <a:lstStyle/>
          <a:p>
            <a:fld id="{CAC98C2F-C44C-488B-AE36-C17374DB6F4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18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0918"/>
            <a:ext cx="8229600" cy="4835245"/>
          </a:xfr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58F48A6-A3E1-4848-9AC3-B43F560BE4FE}" type="slidenum">
              <a:rPr lang="en-US" b="0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4486275" y="6572250"/>
            <a:ext cx="180975" cy="21010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 userDrawn="1"/>
        </p:nvSpPr>
        <p:spPr bwMode="auto">
          <a:xfrm>
            <a:off x="1219200" y="6496822"/>
            <a:ext cx="6629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fontAlgn="auto">
              <a:spcBef>
                <a:spcPts val="10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89EDE09-E4EE-4782-BF53-0BC46E61FA20}" type="slidenum">
              <a:rPr lang="en-US" sz="1000" b="0" kern="0" smtClean="0">
                <a:solidFill>
                  <a:prstClr val="white"/>
                </a:solidFill>
                <a:latin typeface="Calibri"/>
              </a:rPr>
              <a:pPr eaLnBrk="1" fontAlgn="auto">
                <a:spcBef>
                  <a:spcPts val="10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b="0" dirty="0">
              <a:solidFill>
                <a:prstClr val="white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13" name="Slide Number Placeholder 4"/>
          <p:cNvSpPr txBox="1">
            <a:spLocks/>
          </p:cNvSpPr>
          <p:nvPr userDrawn="1"/>
        </p:nvSpPr>
        <p:spPr>
          <a:xfrm>
            <a:off x="2171699" y="6523911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Accelerator Safety Workshop</a:t>
            </a:r>
            <a:endParaRPr lang="en-US" b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lide Number Placeholder 4"/>
          <p:cNvSpPr txBox="1">
            <a:spLocks/>
          </p:cNvSpPr>
          <p:nvPr userDrawn="1"/>
        </p:nvSpPr>
        <p:spPr>
          <a:xfrm>
            <a:off x="5238749" y="653148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 15, 2017</a:t>
            </a:r>
            <a:endParaRPr lang="en-US" b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281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0918"/>
            <a:ext cx="8229600" cy="4835245"/>
          </a:xfr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Box 5"/>
          <p:cNvSpPr txBox="1">
            <a:spLocks noChangeArrowheads="1"/>
          </p:cNvSpPr>
          <p:nvPr userDrawn="1"/>
        </p:nvSpPr>
        <p:spPr bwMode="auto">
          <a:xfrm>
            <a:off x="1219200" y="6496822"/>
            <a:ext cx="6629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fontAlgn="auto">
              <a:spcBef>
                <a:spcPts val="10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89EDE09-E4EE-4782-BF53-0BC46E61FA20}" type="slidenum">
              <a:rPr lang="en-US" sz="1000" b="0" kern="0" smtClean="0">
                <a:solidFill>
                  <a:prstClr val="white"/>
                </a:solidFill>
                <a:latin typeface="Calibri"/>
              </a:rPr>
              <a:pPr eaLnBrk="1" fontAlgn="auto">
                <a:spcBef>
                  <a:spcPts val="10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b="0" dirty="0">
              <a:solidFill>
                <a:prstClr val="white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5" name="Slide Number Placeholder 4"/>
          <p:cNvSpPr txBox="1">
            <a:spLocks/>
          </p:cNvSpPr>
          <p:nvPr userDrawn="1"/>
        </p:nvSpPr>
        <p:spPr>
          <a:xfrm>
            <a:off x="2171699" y="6523911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Accelerator Safety Workshop</a:t>
            </a:r>
            <a:endParaRPr lang="en-US" b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4"/>
          <p:cNvSpPr txBox="1">
            <a:spLocks/>
          </p:cNvSpPr>
          <p:nvPr userDrawn="1"/>
        </p:nvSpPr>
        <p:spPr>
          <a:xfrm>
            <a:off x="5238749" y="653148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 15, 2017</a:t>
            </a:r>
            <a:endParaRPr lang="en-US" b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953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0918"/>
            <a:ext cx="8229600" cy="4835245"/>
          </a:xfr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025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838200"/>
            <a:ext cx="4038600" cy="5287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4038600" cy="5287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0960" cy="760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600" b="1" strike="noStrike" spc="-1">
              <a:solidFill>
                <a:srgbClr val="8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85800" y="1066320"/>
            <a:ext cx="37918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67760" y="1066320"/>
            <a:ext cx="37918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685800" y="3143880"/>
            <a:ext cx="777096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0960" cy="760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600" b="1" strike="noStrike" spc="-1">
              <a:solidFill>
                <a:srgbClr val="8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85800" y="1066320"/>
            <a:ext cx="37918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 dirty="0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4667760" y="1066320"/>
            <a:ext cx="37918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1AD45-83FE-489C-88DB-DE1B4B7A33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B5921-0B42-49F1-B1E3-FFFF6F5542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993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30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 userDrawn="1"/>
        </p:nvSpPr>
        <p:spPr bwMode="auto">
          <a:xfrm>
            <a:off x="1219200" y="6496822"/>
            <a:ext cx="6629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fontAlgn="auto">
              <a:spcBef>
                <a:spcPts val="10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89EDE09-E4EE-4782-BF53-0BC46E61FA20}" type="slidenum">
              <a:rPr lang="en-US" sz="1000" b="0" kern="0" smtClean="0">
                <a:solidFill>
                  <a:prstClr val="white"/>
                </a:solidFill>
                <a:latin typeface="Calibri"/>
              </a:rPr>
              <a:pPr eaLnBrk="1" fontAlgn="auto">
                <a:spcBef>
                  <a:spcPts val="10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b="0" dirty="0">
              <a:solidFill>
                <a:prstClr val="white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2171699" y="6523911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Accelerator Safety Workshop</a:t>
            </a:r>
            <a:endParaRPr lang="en-US" b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5238749" y="653148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 15, 2017</a:t>
            </a:r>
            <a:endParaRPr lang="en-US" b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16469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 userDrawn="1"/>
        </p:nvSpPr>
        <p:spPr bwMode="auto">
          <a:xfrm>
            <a:off x="1219200" y="6496822"/>
            <a:ext cx="6629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fontAlgn="auto">
              <a:spcBef>
                <a:spcPts val="10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89EDE09-E4EE-4782-BF53-0BC46E61FA20}" type="slidenum">
              <a:rPr lang="en-US" sz="1000" b="0" kern="0" smtClean="0">
                <a:solidFill>
                  <a:prstClr val="white"/>
                </a:solidFill>
                <a:latin typeface="Calibri"/>
              </a:rPr>
              <a:pPr eaLnBrk="1" fontAlgn="auto">
                <a:spcBef>
                  <a:spcPts val="10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b="0" dirty="0">
              <a:solidFill>
                <a:prstClr val="white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2171699" y="6523911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Accelerator Safety Workshop</a:t>
            </a:r>
            <a:endParaRPr lang="en-US" b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4"/>
          <p:cNvSpPr txBox="1">
            <a:spLocks/>
          </p:cNvSpPr>
          <p:nvPr userDrawn="1"/>
        </p:nvSpPr>
        <p:spPr>
          <a:xfrm>
            <a:off x="5238749" y="653148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 15, 2017</a:t>
            </a:r>
            <a:endParaRPr lang="en-US" b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689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jpg"/><Relationship Id="rId5" Type="http://schemas.openxmlformats.org/officeDocument/2006/relationships/image" Target="../media/image3.jpe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94726"/>
            <a:ext cx="91440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4926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7" name="Text Box 5"/>
          <p:cNvSpPr txBox="1">
            <a:spLocks noChangeArrowheads="1"/>
          </p:cNvSpPr>
          <p:nvPr userDrawn="1"/>
        </p:nvSpPr>
        <p:spPr bwMode="auto">
          <a:xfrm>
            <a:off x="1219200" y="6496822"/>
            <a:ext cx="6629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fontAlgn="auto">
              <a:spcBef>
                <a:spcPts val="10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89EDE09-E4EE-4782-BF53-0BC46E61FA20}" type="slidenum">
              <a:rPr lang="en-US" sz="1000" b="0" kern="0" smtClean="0">
                <a:solidFill>
                  <a:prstClr val="white"/>
                </a:solidFill>
                <a:latin typeface="Calibri"/>
              </a:rPr>
              <a:pPr eaLnBrk="1" fontAlgn="auto">
                <a:spcBef>
                  <a:spcPts val="10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b="0" dirty="0">
              <a:solidFill>
                <a:prstClr val="white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2171699" y="6523911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Accelerator Safety Workshop</a:t>
            </a:r>
            <a:endParaRPr lang="en-US" b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5238749" y="653148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 15, 2017</a:t>
            </a:r>
            <a:endParaRPr lang="en-US" b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643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41" r:id="rId2"/>
    <p:sldLayoutId id="2147483864" r:id="rId3"/>
    <p:sldLayoutId id="2147483868" r:id="rId4"/>
    <p:sldLayoutId id="2147483869" r:id="rId5"/>
    <p:sldLayoutId id="2147483870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08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Minion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Minion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Minion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inion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inion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inion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0786"/>
            <a:ext cx="9144000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91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2" r:id="rId2"/>
    <p:sldLayoutId id="2147483883" r:id="rId3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3" Type="http://schemas.openxmlformats.org/officeDocument/2006/relationships/image" Target="../media/image19.tiff"/><Relationship Id="rId7" Type="http://schemas.openxmlformats.org/officeDocument/2006/relationships/image" Target="../media/image23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76200" y="6096000"/>
            <a:ext cx="8001000" cy="8592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7" tIns="44450" rIns="90487" bIns="4445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2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Allison Lung</a:t>
            </a:r>
            <a:endParaRPr lang="en-US" sz="2200" dirty="0">
              <a:solidFill>
                <a:srgbClr val="FFFFFF"/>
              </a:solidFill>
              <a:latin typeface="Calibri"/>
              <a:cs typeface="Arial" charset="0"/>
            </a:endParaRP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Calibri"/>
                <a:cs typeface="Arial" charset="0"/>
              </a:rPr>
              <a:t>DOE </a:t>
            </a:r>
            <a:r>
              <a:rPr lang="en-US" sz="1400" dirty="0" smtClean="0">
                <a:solidFill>
                  <a:srgbClr val="FFFFFF"/>
                </a:solidFill>
                <a:latin typeface="Calibri"/>
                <a:cs typeface="Arial" charset="0"/>
              </a:rPr>
              <a:t>Accelerator Safety Workshop,  August 15, </a:t>
            </a:r>
            <a:r>
              <a:rPr lang="en-US" sz="1400" dirty="0" smtClean="0">
                <a:solidFill>
                  <a:srgbClr val="FFFFFF"/>
                </a:solidFill>
                <a:latin typeface="Calibri"/>
                <a:cs typeface="Arial" charset="0"/>
              </a:rPr>
              <a:t>2017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endParaRPr lang="en-US" sz="1400" dirty="0" smtClean="0">
              <a:solidFill>
                <a:srgbClr val="FFFFFF"/>
              </a:solidFill>
              <a:latin typeface="Calibri"/>
              <a:cs typeface="Arial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066800" y="-152400"/>
            <a:ext cx="800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12 GeV Project Status</a:t>
            </a:r>
            <a:endParaRPr lang="en-US" sz="3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C:\Users\stewartm\Desktop\aerial March2015-aerialTweak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01"/>
            <a:ext cx="9144000" cy="537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33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Shape 1"/>
          <p:cNvSpPr txBox="1"/>
          <p:nvPr/>
        </p:nvSpPr>
        <p:spPr>
          <a:xfrm>
            <a:off x="685800" y="-594"/>
            <a:ext cx="7770960" cy="760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 b="1" strike="noStrike" spc="-1" dirty="0">
                <a:uFill>
                  <a:solidFill>
                    <a:srgbClr val="FFFFFF"/>
                  </a:solidFill>
                </a:uFill>
                <a:latin typeface="Arial"/>
              </a:rPr>
              <a:t>Hall </a:t>
            </a:r>
            <a:r>
              <a:rPr lang="en-US" sz="3600" b="1" strike="noStrike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C: </a:t>
            </a:r>
            <a:r>
              <a:rPr lang="en-US" sz="3600" b="1" strike="noStrike" spc="-1" dirty="0">
                <a:uFill>
                  <a:solidFill>
                    <a:srgbClr val="FFFFFF"/>
                  </a:solidFill>
                </a:uFill>
                <a:latin typeface="Arial"/>
              </a:rPr>
              <a:t>KPP </a:t>
            </a:r>
            <a:r>
              <a:rPr lang="en-US" sz="3600" b="1" strike="noStrike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Beam Run</a:t>
            </a:r>
            <a:endParaRPr lang="en-US" sz="3600" b="1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AutoShape 2" descr="imap://lung@mail.jlab.org:993/fetch%3EUID%3E/INBOX%3E420294?part=1.2.2&amp;filename=appehiofdcjookd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TextShape 2"/>
          <p:cNvSpPr txBox="1"/>
          <p:nvPr/>
        </p:nvSpPr>
        <p:spPr>
          <a:xfrm>
            <a:off x="7120411" y="815429"/>
            <a:ext cx="1947139" cy="7636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lIns="0" tIns="0" rIns="0" bIns="0"/>
          <a:lstStyle/>
          <a:p>
            <a:pPr algn="l">
              <a:buClr>
                <a:srgbClr val="000000"/>
              </a:buClr>
            </a:pPr>
            <a:r>
              <a:rPr lang="en-US" sz="1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March </a:t>
            </a:r>
            <a:r>
              <a:rPr lang="en-US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7–10, 2017</a:t>
            </a:r>
            <a:endParaRPr lang="en-US" sz="1600" b="0" strike="noStrike" spc="-1" dirty="0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l">
              <a:buClr>
                <a:srgbClr val="000000"/>
              </a:buClr>
            </a:pPr>
            <a:r>
              <a:rPr lang="en-US" sz="1600" b="0" strike="noStrike" spc="-1" dirty="0" smtClean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Beam </a:t>
            </a:r>
            <a:r>
              <a:rPr lang="en-US" sz="1600" b="0" strike="noStrike" spc="-1" dirty="0" smtClean="0">
                <a:solidFill>
                  <a:srgbClr val="0099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~ </a:t>
            </a:r>
            <a:r>
              <a:rPr lang="en-US" sz="1600" b="0" strike="noStrike" spc="-1" dirty="0">
                <a:solidFill>
                  <a:srgbClr val="0099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 </a:t>
            </a:r>
            <a:r>
              <a:rPr lang="en-US" sz="1600" b="0" strike="noStrike" spc="-1" dirty="0">
                <a:solidFill>
                  <a:srgbClr val="009900"/>
                </a:solidFill>
                <a:uFill>
                  <a:solidFill>
                    <a:srgbClr val="FFFFFF"/>
                  </a:solidFill>
                </a:uFill>
                <a:latin typeface="Symbol" panose="05050102010706020507" pitchFamily="18" charset="2"/>
                <a:ea typeface="Arial"/>
              </a:rPr>
              <a:t>m</a:t>
            </a:r>
            <a:r>
              <a:rPr lang="en-US" sz="1600" b="0" strike="noStrike" spc="-1" dirty="0">
                <a:solidFill>
                  <a:srgbClr val="0099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 CW</a:t>
            </a:r>
          </a:p>
          <a:p>
            <a:pPr algn="l">
              <a:buClr>
                <a:srgbClr val="000000"/>
              </a:buClr>
            </a:pPr>
            <a:r>
              <a:rPr lang="en-US" sz="1600" b="0" strike="noStrike" spc="-1" dirty="0" smtClean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Target </a:t>
            </a:r>
            <a:r>
              <a:rPr lang="en-US" sz="1600" b="0" strike="noStrike" spc="-1" dirty="0" err="1" smtClean="0">
                <a:solidFill>
                  <a:srgbClr val="0099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BeO</a:t>
            </a:r>
            <a:r>
              <a:rPr lang="en-US" sz="1600" b="0" strike="noStrike" spc="-1" dirty="0">
                <a:solidFill>
                  <a:srgbClr val="0099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en-US" sz="1600" b="0" strike="noStrike" spc="-1" dirty="0" smtClean="0">
                <a:solidFill>
                  <a:srgbClr val="0099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Carbon</a:t>
            </a:r>
            <a:endParaRPr lang="en-US" sz="1600" b="0" strike="noStrike" spc="-1" dirty="0">
              <a:solidFill>
                <a:srgbClr val="0099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11292" y="1635724"/>
            <a:ext cx="8435027" cy="4444262"/>
            <a:chOff x="155575" y="1682218"/>
            <a:chExt cx="8435027" cy="444426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575" y="1682218"/>
              <a:ext cx="8435027" cy="444426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3" name="Straight Arrow Connector 12"/>
            <p:cNvCxnSpPr/>
            <p:nvPr/>
          </p:nvCxnSpPr>
          <p:spPr>
            <a:xfrm flipH="1" flipV="1">
              <a:off x="5775961" y="3904349"/>
              <a:ext cx="2434507" cy="176618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 flipV="1">
              <a:off x="5422673" y="4229100"/>
              <a:ext cx="1844435" cy="141256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7017026" y="5670532"/>
              <a:ext cx="47443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Q3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919956" y="5670532"/>
              <a:ext cx="53680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298756" y="5670532"/>
              <a:ext cx="47443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Q2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H="1" flipV="1">
              <a:off x="4937760" y="4442105"/>
              <a:ext cx="1598212" cy="122399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4640580" y="5679404"/>
              <a:ext cx="47443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Q1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 flipH="1" flipV="1">
              <a:off x="3717840" y="4926508"/>
              <a:ext cx="975360" cy="74402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2560320" y="5679404"/>
              <a:ext cx="47443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HB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 flipH="1" flipV="1">
              <a:off x="1561380" y="5054100"/>
              <a:ext cx="975360" cy="74402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2668522" y="6083087"/>
            <a:ext cx="3595856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Installation complete Feb 2017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500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extShape 1"/>
          <p:cNvSpPr txBox="1"/>
          <p:nvPr/>
        </p:nvSpPr>
        <p:spPr>
          <a:xfrm>
            <a:off x="685800" y="7952"/>
            <a:ext cx="7770960" cy="760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 b="1" strike="noStrike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Hall C: KPP </a:t>
            </a:r>
            <a:r>
              <a:rPr lang="en-US" sz="3600" b="1" strike="noStrike" spc="-1" dirty="0">
                <a:uFill>
                  <a:solidFill>
                    <a:srgbClr val="FFFFFF"/>
                  </a:solidFill>
                </a:uFill>
                <a:latin typeface="Arial"/>
              </a:rPr>
              <a:t>Demonstrated</a:t>
            </a:r>
          </a:p>
        </p:txBody>
      </p:sp>
      <p:sp>
        <p:nvSpPr>
          <p:cNvPr id="256" name="TextShape 2"/>
          <p:cNvSpPr txBox="1"/>
          <p:nvPr/>
        </p:nvSpPr>
        <p:spPr>
          <a:xfrm>
            <a:off x="781200" y="5943600"/>
            <a:ext cx="7770960" cy="5257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buClr>
                <a:srgbClr val="000000"/>
              </a:buClr>
            </a:pPr>
            <a:r>
              <a:rPr lang="en-US" sz="2400" strike="noStrike" spc="-1" dirty="0" smtClean="0">
                <a:solidFill>
                  <a:srgbClr val="0099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Accepted </a:t>
            </a:r>
            <a:r>
              <a:rPr lang="en-US" sz="2400" strike="noStrike" spc="-1" dirty="0" smtClean="0">
                <a:solidFill>
                  <a:srgbClr val="0099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by DOE March 14, 2017</a:t>
            </a:r>
          </a:p>
        </p:txBody>
      </p:sp>
      <p:sp>
        <p:nvSpPr>
          <p:cNvPr id="257" name="TextShape 3"/>
          <p:cNvSpPr txBox="1"/>
          <p:nvPr/>
        </p:nvSpPr>
        <p:spPr>
          <a:xfrm>
            <a:off x="544980" y="933360"/>
            <a:ext cx="8228160" cy="7984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2600" b="1" i="1" strike="noStrike" spc="-1" dirty="0">
                <a:solidFill>
                  <a:srgbClr val="0099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Detector operational: events recorded with a &gt; 2nA electron beam at  &gt; 6 GeV beam energy  (3 pass</a:t>
            </a:r>
            <a:r>
              <a:rPr lang="en-US" sz="2600" b="1" i="1" strike="noStrike" spc="-1" dirty="0" smtClean="0">
                <a:solidFill>
                  <a:srgbClr val="0099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).</a:t>
            </a:r>
          </a:p>
        </p:txBody>
      </p:sp>
      <p:sp>
        <p:nvSpPr>
          <p:cNvPr id="6" name="TextShape 3"/>
          <p:cNvSpPr txBox="1"/>
          <p:nvPr/>
        </p:nvSpPr>
        <p:spPr>
          <a:xfrm>
            <a:off x="144780" y="2034540"/>
            <a:ext cx="4579620" cy="7963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algn="l">
              <a:buClr>
                <a:srgbClr val="000000"/>
              </a:buClr>
            </a:pPr>
            <a:r>
              <a:rPr lang="en-US" sz="1800" b="1" spc="-1" dirty="0" smtClean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Detector performance: </a:t>
            </a:r>
            <a:r>
              <a:rPr lang="en-US" sz="1800" b="1" strike="noStrike" spc="-1" dirty="0" smtClean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charged-particle </a:t>
            </a:r>
            <a:r>
              <a:rPr lang="en-US" sz="1800" b="1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tracks from position-sensitive detectors.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140796" y="1891380"/>
            <a:ext cx="3769084" cy="3922680"/>
            <a:chOff x="4567320" y="1531080"/>
            <a:chExt cx="4540680" cy="4725720"/>
          </a:xfrm>
        </p:grpSpPr>
        <p:pic>
          <p:nvPicPr>
            <p:cNvPr id="8" name="Picture 7"/>
            <p:cNvPicPr/>
            <p:nvPr/>
          </p:nvPicPr>
          <p:blipFill>
            <a:blip r:embed="rId2"/>
            <a:stretch/>
          </p:blipFill>
          <p:spPr>
            <a:xfrm>
              <a:off x="4716000" y="3742200"/>
              <a:ext cx="3782160" cy="251460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9" name="Group 8"/>
            <p:cNvGrpSpPr/>
            <p:nvPr/>
          </p:nvGrpSpPr>
          <p:grpSpPr>
            <a:xfrm>
              <a:off x="4567320" y="1531080"/>
              <a:ext cx="4540680" cy="3416400"/>
              <a:chOff x="4567320" y="1531080"/>
              <a:chExt cx="4540680" cy="3416400"/>
            </a:xfrm>
          </p:grpSpPr>
          <p:pic>
            <p:nvPicPr>
              <p:cNvPr id="10" name="Picture 9"/>
              <p:cNvPicPr/>
              <p:nvPr/>
            </p:nvPicPr>
            <p:blipFill>
              <a:blip r:embed="rId3"/>
              <a:stretch/>
            </p:blipFill>
            <p:spPr>
              <a:xfrm>
                <a:off x="4567320" y="1531080"/>
                <a:ext cx="4119480" cy="212652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1" name="CustomShape 4"/>
              <p:cNvSpPr/>
              <p:nvPr/>
            </p:nvSpPr>
            <p:spPr>
              <a:xfrm>
                <a:off x="8193600" y="3105000"/>
                <a:ext cx="914400" cy="2286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ctr"/>
              <a:lstStyle/>
              <a:p>
                <a:pPr algn="ctr"/>
                <a:r>
                  <a:rPr lang="en-US" sz="13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Preshower</a:t>
                </a:r>
                <a:endParaRPr lang="en-US" sz="1800" b="0" strike="noStrike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  <p:sp>
            <p:nvSpPr>
              <p:cNvPr id="12" name="CustomShape 5"/>
              <p:cNvSpPr/>
              <p:nvPr/>
            </p:nvSpPr>
            <p:spPr>
              <a:xfrm>
                <a:off x="5988600" y="3340800"/>
                <a:ext cx="685800" cy="2286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ctr"/>
              <a:lstStyle/>
              <a:p>
                <a:pPr algn="ctr"/>
                <a:r>
                  <a:rPr lang="en-US" sz="13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S1x</a:t>
                </a:r>
                <a:endParaRPr lang="en-US" sz="1800" b="0" strike="noStrike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  <p:sp>
            <p:nvSpPr>
              <p:cNvPr id="13" name="CustomShape 6"/>
              <p:cNvSpPr/>
              <p:nvPr/>
            </p:nvSpPr>
            <p:spPr>
              <a:xfrm>
                <a:off x="5931000" y="2112120"/>
                <a:ext cx="457200" cy="2286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ctr"/>
              <a:lstStyle/>
              <a:p>
                <a:pPr algn="ctr"/>
                <a:r>
                  <a:rPr lang="en-US" sz="13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S1y</a:t>
                </a:r>
                <a:endParaRPr lang="en-US" sz="1800" b="0" strike="noStrike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  <p:sp>
            <p:nvSpPr>
              <p:cNvPr id="14" name="CustomShape 7"/>
              <p:cNvSpPr/>
              <p:nvPr/>
            </p:nvSpPr>
            <p:spPr>
              <a:xfrm>
                <a:off x="7315200" y="3344400"/>
                <a:ext cx="457200" cy="2286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ctr"/>
              <a:lstStyle/>
              <a:p>
                <a:pPr algn="ctr"/>
                <a:r>
                  <a:rPr lang="en-US" sz="13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S2x</a:t>
                </a:r>
                <a:endParaRPr lang="en-US" sz="1800" b="0" strike="noStrike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  <p:sp>
            <p:nvSpPr>
              <p:cNvPr id="15" name="CustomShape 8"/>
              <p:cNvSpPr/>
              <p:nvPr/>
            </p:nvSpPr>
            <p:spPr>
              <a:xfrm>
                <a:off x="6618600" y="1701000"/>
                <a:ext cx="554400" cy="2286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ctr"/>
              <a:lstStyle/>
              <a:p>
                <a:pPr algn="ctr"/>
                <a:r>
                  <a:rPr lang="en-US" sz="13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S2y</a:t>
                </a:r>
                <a:endParaRPr lang="en-US" sz="1800" b="0" strike="noStrike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  <p:sp>
            <p:nvSpPr>
              <p:cNvPr id="16" name="CustomShape 9"/>
              <p:cNvSpPr/>
              <p:nvPr/>
            </p:nvSpPr>
            <p:spPr>
              <a:xfrm>
                <a:off x="5139000" y="3588120"/>
                <a:ext cx="457200" cy="2286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ctr"/>
              <a:lstStyle/>
              <a:p>
                <a:pPr algn="ctr"/>
                <a:r>
                  <a:rPr lang="en-US" sz="13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Wire Chambers</a:t>
                </a:r>
                <a:endParaRPr lang="en-US" sz="1800" b="0" strike="noStrike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  <p:sp>
            <p:nvSpPr>
              <p:cNvPr id="17" name="Line 10"/>
              <p:cNvSpPr/>
              <p:nvPr/>
            </p:nvSpPr>
            <p:spPr>
              <a:xfrm flipV="1">
                <a:off x="5293800" y="3344400"/>
                <a:ext cx="228600" cy="228600"/>
              </a:xfrm>
              <a:prstGeom prst="line">
                <a:avLst/>
              </a:prstGeom>
              <a:ln>
                <a:solidFill>
                  <a:srgbClr val="000000"/>
                </a:solidFill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" name="Line 11"/>
              <p:cNvSpPr/>
              <p:nvPr/>
            </p:nvSpPr>
            <p:spPr>
              <a:xfrm flipV="1">
                <a:off x="7498440" y="2595960"/>
                <a:ext cx="124200" cy="782280"/>
              </a:xfrm>
              <a:prstGeom prst="line">
                <a:avLst/>
              </a:prstGeom>
              <a:ln>
                <a:solidFill>
                  <a:srgbClr val="000000"/>
                </a:solidFill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" name="Line 12"/>
              <p:cNvSpPr/>
              <p:nvPr/>
            </p:nvSpPr>
            <p:spPr>
              <a:xfrm>
                <a:off x="7086600" y="1828800"/>
                <a:ext cx="487800" cy="148320"/>
              </a:xfrm>
              <a:prstGeom prst="line">
                <a:avLst/>
              </a:prstGeom>
              <a:ln>
                <a:solidFill>
                  <a:srgbClr val="000000"/>
                </a:solidFill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" name="Line 13"/>
              <p:cNvSpPr/>
              <p:nvPr/>
            </p:nvSpPr>
            <p:spPr>
              <a:xfrm flipH="1" flipV="1">
                <a:off x="7898400" y="2661480"/>
                <a:ext cx="331200" cy="538920"/>
              </a:xfrm>
              <a:prstGeom prst="line">
                <a:avLst/>
              </a:prstGeom>
              <a:ln>
                <a:solidFill>
                  <a:srgbClr val="000000"/>
                </a:solidFill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" name="Line 14"/>
              <p:cNvSpPr/>
              <p:nvPr/>
            </p:nvSpPr>
            <p:spPr>
              <a:xfrm flipH="1">
                <a:off x="5738400" y="2286000"/>
                <a:ext cx="241200" cy="87840"/>
              </a:xfrm>
              <a:prstGeom prst="line">
                <a:avLst/>
              </a:prstGeom>
              <a:ln>
                <a:solidFill>
                  <a:srgbClr val="000000"/>
                </a:solidFill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" name="Line 15"/>
              <p:cNvSpPr/>
              <p:nvPr/>
            </p:nvSpPr>
            <p:spPr>
              <a:xfrm flipH="1" flipV="1">
                <a:off x="5846400" y="3130200"/>
                <a:ext cx="325800" cy="298800"/>
              </a:xfrm>
              <a:prstGeom prst="line">
                <a:avLst/>
              </a:prstGeom>
              <a:ln>
                <a:solidFill>
                  <a:srgbClr val="000000"/>
                </a:solidFill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" name="Line 16"/>
              <p:cNvSpPr/>
              <p:nvPr/>
            </p:nvSpPr>
            <p:spPr>
              <a:xfrm flipH="1">
                <a:off x="7898400" y="3657600"/>
                <a:ext cx="559800" cy="1289880"/>
              </a:xfrm>
              <a:prstGeom prst="line">
                <a:avLst/>
              </a:prstGeom>
              <a:ln>
                <a:solidFill>
                  <a:srgbClr val="000000"/>
                </a:solidFill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" name="CustomShape 17"/>
              <p:cNvSpPr/>
              <p:nvPr/>
            </p:nvSpPr>
            <p:spPr>
              <a:xfrm>
                <a:off x="8157600" y="3435840"/>
                <a:ext cx="914400" cy="2286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ctr"/>
              <a:lstStyle/>
              <a:p>
                <a:pPr algn="ctr"/>
                <a:r>
                  <a:rPr lang="en-US" sz="13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Shower</a:t>
                </a:r>
                <a:endParaRPr lang="en-US" sz="1800" b="0" strike="noStrike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  <p:sp>
            <p:nvSpPr>
              <p:cNvPr id="25" name="Line 18"/>
              <p:cNvSpPr/>
              <p:nvPr/>
            </p:nvSpPr>
            <p:spPr>
              <a:xfrm flipH="1" flipV="1">
                <a:off x="5065560" y="3344040"/>
                <a:ext cx="228600" cy="228600"/>
              </a:xfrm>
              <a:prstGeom prst="line">
                <a:avLst/>
              </a:prstGeom>
              <a:ln>
                <a:solidFill>
                  <a:srgbClr val="000000"/>
                </a:solidFill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sp>
        <p:nvSpPr>
          <p:cNvPr id="26" name="TextShape 2"/>
          <p:cNvSpPr txBox="1"/>
          <p:nvPr/>
        </p:nvSpPr>
        <p:spPr>
          <a:xfrm>
            <a:off x="1083157" y="3099978"/>
            <a:ext cx="3952546" cy="1738722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lIns="0" tIns="0" rIns="0" bIns="0"/>
          <a:lstStyle/>
          <a:p>
            <a:pPr>
              <a:spcAft>
                <a:spcPts val="600"/>
              </a:spcAft>
              <a:buClr>
                <a:srgbClr val="000000"/>
              </a:buClr>
            </a:pPr>
            <a:r>
              <a:rPr lang="en-US" sz="1400" u="sng" strike="noStrike" spc="-1" dirty="0">
                <a:uFill>
                  <a:solidFill>
                    <a:srgbClr val="FFFFFF"/>
                  </a:solidFill>
                </a:uFill>
                <a:latin typeface="Arial"/>
              </a:rPr>
              <a:t>Tracking</a:t>
            </a:r>
            <a:r>
              <a:rPr lang="en-US" sz="1400" u="sng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/ Event </a:t>
            </a:r>
            <a:r>
              <a:rPr lang="en-US" sz="1400" u="sng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Display</a:t>
            </a:r>
            <a:endParaRPr lang="en-US" sz="1400" u="sng" strike="noStrike" spc="-1" dirty="0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750" indent="-285750" algn="l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Two perspectives on the same </a:t>
            </a:r>
            <a:r>
              <a:rPr lang="en-US" sz="140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event:</a:t>
            </a:r>
            <a:endParaRPr lang="en-US" sz="1400" strike="noStrike" spc="-1" dirty="0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77240" lvl="1" indent="-320040" algn="l">
              <a:spcAft>
                <a:spcPts val="400"/>
              </a:spcAft>
              <a:buClr>
                <a:srgbClr val="000000"/>
              </a:buClr>
              <a:buFont typeface="Arial"/>
              <a:buChar char="→"/>
            </a:pPr>
            <a:r>
              <a:rPr lang="en-US" sz="14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Red track generated by Wire Chamber data only</a:t>
            </a:r>
            <a:endParaRPr lang="en-US" sz="1400" strike="noStrike" spc="-1" dirty="0">
              <a:solidFill>
                <a:srgbClr val="0099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77240" lvl="1" indent="-320040" algn="l">
              <a:buClr>
                <a:srgbClr val="000000"/>
              </a:buClr>
              <a:buFont typeface="Arial"/>
              <a:buChar char="→"/>
            </a:pPr>
            <a:r>
              <a:rPr lang="en-US" sz="14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Visual confirmation that the other detector elements along the track do indeed see the same </a:t>
            </a:r>
            <a:r>
              <a:rPr lang="en-US" sz="140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particle</a:t>
            </a:r>
            <a:endParaRPr lang="en-US" sz="1400" strike="noStrike" spc="-1" dirty="0">
              <a:solidFill>
                <a:srgbClr val="0099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3536"/>
            <a:ext cx="9144000" cy="397933"/>
          </a:xfrm>
        </p:spPr>
        <p:txBody>
          <a:bodyPr/>
          <a:lstStyle/>
          <a:p>
            <a:r>
              <a:rPr lang="en-US" dirty="0" smtClean="0"/>
              <a:t>Hall B: Torus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54" y="1178284"/>
            <a:ext cx="4925646" cy="889808"/>
          </a:xfrm>
          <a:ln w="12700">
            <a:solidFill>
              <a:srgbClr val="009900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dirty="0" smtClean="0"/>
              <a:t>Installation completed in May 2016</a:t>
            </a:r>
          </a:p>
          <a:p>
            <a:pPr marL="0" indent="0" algn="ctr">
              <a:buNone/>
            </a:pPr>
            <a:r>
              <a:rPr lang="en-US" sz="2000" b="1" dirty="0" smtClean="0">
                <a:solidFill>
                  <a:srgbClr val="00B050"/>
                </a:solidFill>
              </a:rPr>
              <a:t>Testing completed in Nov-2016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838200"/>
            <a:ext cx="3962400" cy="5562600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4" y="2486820"/>
            <a:ext cx="4953000" cy="2786688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76809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32462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/>
          <a:p>
            <a:pPr algn="ctr" defTabSz="914246" eaLnBrk="0" hangingPunct="0">
              <a:defRPr/>
            </a:pPr>
            <a:r>
              <a:rPr lang="en-US" kern="0" dirty="0" smtClean="0"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</a:rPr>
              <a:t>Hall B: Detector Configuration – KPP Run</a:t>
            </a:r>
            <a:endParaRPr lang="en-US" kern="0" dirty="0">
              <a:latin typeface="Arial" panose="020B0604020202020204" pitchFamily="34" charset="0"/>
              <a:ea typeface="ＭＳ Ｐゴシック" pitchFamily="-110" charset="-128"/>
              <a:cs typeface="Arial" panose="020B0604020202020204" pitchFamily="34" charset="0"/>
            </a:endParaRPr>
          </a:p>
        </p:txBody>
      </p:sp>
      <p:pic>
        <p:nvPicPr>
          <p:cNvPr id="17" name="Picture 16" descr="beamline-2-8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826" y="3778276"/>
            <a:ext cx="3511296" cy="26334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 descr="beamline-2-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588" y="1004953"/>
            <a:ext cx="3511296" cy="26334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 descr="hallb-12-17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365" y="3772553"/>
            <a:ext cx="3511296" cy="26334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 descr="ctof-2-08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0433" y="1004465"/>
            <a:ext cx="3511296" cy="26334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721125" y="3268605"/>
            <a:ext cx="1744222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defRPr sz="1800" b="0">
                <a:solidFill>
                  <a:prstClr val="black"/>
                </a:solidFill>
                <a:latin typeface="Calibri"/>
              </a:defRPr>
            </a:lvl1pPr>
          </a:lstStyle>
          <a:p>
            <a:r>
              <a:rPr lang="en-US" dirty="0" smtClean="0"/>
              <a:t>Beamline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53970" y="3268605"/>
            <a:ext cx="1744222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defRPr sz="1800" b="0">
                <a:solidFill>
                  <a:prstClr val="black"/>
                </a:solidFill>
                <a:latin typeface="Calibri"/>
              </a:defRPr>
            </a:lvl1pPr>
          </a:lstStyle>
          <a:p>
            <a:r>
              <a:rPr lang="en-US" dirty="0" smtClean="0"/>
              <a:t>CTOF and SVT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578901" y="6036693"/>
            <a:ext cx="1855939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defRPr sz="1800" b="0">
                <a:solidFill>
                  <a:prstClr val="black"/>
                </a:solidFill>
                <a:latin typeface="Calibri"/>
              </a:defRPr>
            </a:lvl1pPr>
          </a:lstStyle>
          <a:p>
            <a:r>
              <a:rPr lang="en-US" dirty="0" smtClean="0"/>
              <a:t>Forward Carriage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721125" y="6036693"/>
            <a:ext cx="1744222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defRPr sz="1800" b="0">
                <a:solidFill>
                  <a:prstClr val="black"/>
                </a:solidFill>
                <a:latin typeface="Calibri"/>
              </a:defRPr>
            </a:lvl1pPr>
          </a:lstStyle>
          <a:p>
            <a:r>
              <a:rPr lang="en-US" dirty="0" smtClean="0"/>
              <a:t>Tagger Shielding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092"/>
            <a:ext cx="9144000" cy="662186"/>
          </a:xfrm>
        </p:spPr>
        <p:txBody>
          <a:bodyPr>
            <a:noAutofit/>
          </a:bodyPr>
          <a:lstStyle/>
          <a:p>
            <a:r>
              <a:rPr lang="en-US" b="1" dirty="0" smtClean="0"/>
              <a:t>HALL B KPP Demonstrated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570" y="5661660"/>
            <a:ext cx="8543925" cy="81534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b="1" dirty="0"/>
          </a:p>
          <a:p>
            <a:pPr algn="ctr">
              <a:buNone/>
            </a:pPr>
            <a:r>
              <a:rPr lang="en-US" sz="2400" b="1" dirty="0" smtClean="0">
                <a:solidFill>
                  <a:srgbClr val="009900"/>
                </a:solidFill>
              </a:rPr>
              <a:t>Accepted by DOE February 7,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1992" y="867608"/>
            <a:ext cx="7488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 operational: events recorded with a &gt; 2nA electron beam at  &gt; 6 GeV beam energy  (3 pass).</a:t>
            </a:r>
          </a:p>
        </p:txBody>
      </p:sp>
      <p:sp>
        <p:nvSpPr>
          <p:cNvPr id="6" name="TextShape 3"/>
          <p:cNvSpPr txBox="1"/>
          <p:nvPr/>
        </p:nvSpPr>
        <p:spPr>
          <a:xfrm>
            <a:off x="1833835" y="2071680"/>
            <a:ext cx="4257128" cy="71724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lIns="0" tIns="0" rIns="0" bIns="0"/>
          <a:lstStyle/>
          <a:p>
            <a:pPr algn="l">
              <a:buClr>
                <a:srgbClr val="000000"/>
              </a:buClr>
            </a:pPr>
            <a:r>
              <a:rPr lang="en-US" sz="1800" b="1" spc="-1" dirty="0" smtClean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Detector performance: </a:t>
            </a:r>
          </a:p>
          <a:p>
            <a:pPr algn="l">
              <a:buClr>
                <a:srgbClr val="000000"/>
              </a:buClr>
            </a:pPr>
            <a:r>
              <a:rPr lang="en-US" sz="1800" b="1" strike="noStrike" spc="-1" dirty="0" smtClean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reconstructed particle trajectories. </a:t>
            </a:r>
            <a:endParaRPr lang="en-US" sz="1800" b="1" strike="noStrike" spc="-1" dirty="0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" name="Picture 6" descr="vertex-2.png"/>
          <p:cNvPicPr>
            <a:picLocks/>
          </p:cNvPicPr>
          <p:nvPr/>
        </p:nvPicPr>
        <p:blipFill>
          <a:blip r:embed="rId3"/>
          <a:srcRect l="6815" t="8680" r="5443" b="14758"/>
          <a:stretch>
            <a:fillRect/>
          </a:stretch>
        </p:blipFill>
        <p:spPr>
          <a:xfrm>
            <a:off x="228599" y="3372612"/>
            <a:ext cx="4113820" cy="2559464"/>
          </a:xfrm>
          <a:prstGeom prst="rect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</p:pic>
      <p:pic>
        <p:nvPicPr>
          <p:cNvPr id="8" name="Picture 7" descr="vertex-1.png"/>
          <p:cNvPicPr>
            <a:picLocks/>
          </p:cNvPicPr>
          <p:nvPr/>
        </p:nvPicPr>
        <p:blipFill>
          <a:blip r:embed="rId4"/>
          <a:srcRect l="5184" t="10055" r="4424" b="9506"/>
          <a:stretch>
            <a:fillRect/>
          </a:stretch>
        </p:blipFill>
        <p:spPr>
          <a:xfrm>
            <a:off x="4724399" y="3372612"/>
            <a:ext cx="4113803" cy="2559480"/>
          </a:xfrm>
          <a:prstGeom prst="rect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962399" y="4564380"/>
            <a:ext cx="1382268" cy="369332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 smtClean="0">
                <a:latin typeface="Symbol" charset="2"/>
                <a:cs typeface="Symbol" charset="2"/>
              </a:rPr>
              <a:t>&lt;s&gt;</a:t>
            </a:r>
            <a:r>
              <a:rPr lang="en-US" sz="1800" b="0" dirty="0" smtClean="0">
                <a:latin typeface="+mn-lt"/>
              </a:rPr>
              <a:t>=1.2 cm</a:t>
            </a:r>
            <a:endParaRPr lang="en-US" sz="1800" b="0" dirty="0">
              <a:latin typeface="+mn-lt"/>
            </a:endParaRPr>
          </a:p>
        </p:txBody>
      </p:sp>
      <p:pic>
        <p:nvPicPr>
          <p:cNvPr id="10" name="Picture 9" descr="ced-6.pn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1419671"/>
            <a:ext cx="2468880" cy="1819175"/>
          </a:xfrm>
          <a:prstGeom prst="rect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2929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533400"/>
          </a:xfrm>
        </p:spPr>
        <p:txBody>
          <a:bodyPr>
            <a:noAutofit/>
          </a:bodyPr>
          <a:lstStyle/>
          <a:p>
            <a:r>
              <a:rPr lang="en-US" sz="3000" dirty="0" smtClean="0"/>
              <a:t>Hall B Solenoid – Arrival </a:t>
            </a:r>
            <a:r>
              <a:rPr lang="en-US" sz="2600" dirty="0"/>
              <a:t>(</a:t>
            </a:r>
            <a:r>
              <a:rPr lang="en-US" sz="2600" dirty="0" smtClean="0"/>
              <a:t>27-Jun-2017)</a:t>
            </a:r>
            <a:endParaRPr lang="en-US" sz="2600" b="1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2448" y="5422826"/>
            <a:ext cx="337665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Tarp-covered magnet on truck at </a:t>
            </a:r>
            <a:r>
              <a:rPr lang="en-US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JLab's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back gate. </a:t>
            </a:r>
          </a:p>
        </p:txBody>
      </p:sp>
      <p:pic>
        <p:nvPicPr>
          <p:cNvPr id="1026" name="Picture 2" descr="M:\12GeVUpgrade\Posters\Pictures\Hall B\Sol_onsite01_IMG_109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171"/>
          <a:stretch/>
        </p:blipFill>
        <p:spPr bwMode="auto">
          <a:xfrm rot="5400000">
            <a:off x="272377" y="770572"/>
            <a:ext cx="4536795" cy="4672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M:\12GeVUpgrade\Posters\Pictures\Hall B\Sol_onsite_04_IMG_11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09160" y="1436370"/>
            <a:ext cx="4785360" cy="358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234941" y="5679440"/>
            <a:ext cx="379095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Tarp removed; Solenoid on shipping frame. </a:t>
            </a:r>
          </a:p>
        </p:txBody>
      </p:sp>
    </p:spTree>
    <p:extLst>
      <p:ext uri="{BB962C8B-B14F-4D97-AF65-F5344CB8AC3E}">
        <p14:creationId xmlns:p14="http://schemas.microsoft.com/office/powerpoint/2010/main" val="278806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jlabem\em\Photo Library\Hall B\170630_Solenoid_install\best_jpgs\DSC_40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38200"/>
            <a:ext cx="8075233" cy="534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55733" y="5863532"/>
            <a:ext cx="337665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Magnet on CLAS12 carriage next to Drift Chambers.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33400" y="152400"/>
            <a:ext cx="8070213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Solenoid Installation 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(28-Jun-2017)</a:t>
            </a:r>
            <a:endParaRPr lang="en-US" sz="27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28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Solenoid Effort at </a:t>
            </a:r>
            <a:r>
              <a:rPr lang="en-US" dirty="0"/>
              <a:t>JLab after </a:t>
            </a:r>
            <a:r>
              <a:rPr lang="en-US" dirty="0" smtClean="0"/>
              <a:t>Arrival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735" y="1173160"/>
            <a:ext cx="8622707" cy="501711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b="1" u="sng" dirty="0">
                <a:solidFill>
                  <a:srgbClr val="009900"/>
                </a:solidFill>
              </a:rPr>
              <a:t>Arrival Checks</a:t>
            </a:r>
          </a:p>
          <a:p>
            <a:pPr lvl="1"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9900"/>
                </a:solidFill>
              </a:rPr>
              <a:t>Receiving inspection (vacuum, electrical, instrument), place on stand</a:t>
            </a:r>
          </a:p>
          <a:p>
            <a:pPr lvl="1">
              <a:spcAft>
                <a:spcPts val="600"/>
              </a:spcAft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9900"/>
                </a:solidFill>
              </a:rPr>
              <a:t>Remove shipping restraints, </a:t>
            </a:r>
            <a:r>
              <a:rPr lang="en-US" b="1" dirty="0" smtClean="0">
                <a:solidFill>
                  <a:srgbClr val="009900"/>
                </a:solidFill>
              </a:rPr>
              <a:t>survey</a:t>
            </a:r>
          </a:p>
          <a:p>
            <a:pPr lvl="1">
              <a:spcAft>
                <a:spcPts val="600"/>
              </a:spcAft>
              <a:buClr>
                <a:srgbClr val="009900"/>
              </a:buClr>
              <a:buFont typeface="Wingdings" panose="05000000000000000000" pitchFamily="2" charset="2"/>
              <a:buChar char="ü"/>
            </a:pPr>
            <a:endParaRPr lang="en-US" b="1" dirty="0">
              <a:solidFill>
                <a:srgbClr val="00990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b="1" u="sng" dirty="0">
                <a:solidFill>
                  <a:srgbClr val="009900"/>
                </a:solidFill>
              </a:rPr>
              <a:t>Cryogenics SST Attachment</a:t>
            </a:r>
          </a:p>
          <a:p>
            <a:pPr lvl="1">
              <a:spcAft>
                <a:spcPts val="400"/>
              </a:spcAft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9900"/>
                </a:solidFill>
              </a:rPr>
              <a:t>Place SST, weld SST cryostat bottom plate to solenoid, add lower thermal shield </a:t>
            </a:r>
            <a:r>
              <a:rPr lang="en-US" b="1" dirty="0" smtClean="0">
                <a:solidFill>
                  <a:srgbClr val="009900"/>
                </a:solidFill>
              </a:rPr>
              <a:t>plate, </a:t>
            </a:r>
            <a:r>
              <a:rPr lang="en-US" b="1" dirty="0">
                <a:solidFill>
                  <a:srgbClr val="009900"/>
                </a:solidFill>
              </a:rPr>
              <a:t>splice power </a:t>
            </a:r>
            <a:r>
              <a:rPr lang="en-US" b="1" dirty="0" smtClean="0">
                <a:solidFill>
                  <a:srgbClr val="009900"/>
                </a:solidFill>
              </a:rPr>
              <a:t>leads, complete piping</a:t>
            </a:r>
            <a:r>
              <a:rPr lang="en-US" dirty="0" smtClean="0"/>
              <a:t> </a:t>
            </a:r>
          </a:p>
          <a:p>
            <a:pPr lvl="1"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9900"/>
                </a:solidFill>
              </a:rPr>
              <a:t>R</a:t>
            </a:r>
            <a:r>
              <a:rPr lang="en-US" b="1" dirty="0" smtClean="0">
                <a:solidFill>
                  <a:srgbClr val="009900"/>
                </a:solidFill>
              </a:rPr>
              <a:t>adiation </a:t>
            </a:r>
            <a:r>
              <a:rPr lang="en-US" b="1" dirty="0">
                <a:solidFill>
                  <a:srgbClr val="009900"/>
                </a:solidFill>
              </a:rPr>
              <a:t>shield </a:t>
            </a:r>
            <a:r>
              <a:rPr lang="en-US" b="1" dirty="0" smtClean="0">
                <a:solidFill>
                  <a:srgbClr val="009900"/>
                </a:solidFill>
              </a:rPr>
              <a:t>MLI, hook-up pumping </a:t>
            </a:r>
            <a:r>
              <a:rPr lang="en-US" b="1" dirty="0" smtClean="0">
                <a:solidFill>
                  <a:srgbClr val="009900"/>
                </a:solidFill>
              </a:rPr>
              <a:t>system</a:t>
            </a:r>
          </a:p>
          <a:p>
            <a:pPr marL="0" indent="0">
              <a:spcAft>
                <a:spcPts val="432"/>
              </a:spcAft>
              <a:buNone/>
            </a:pPr>
            <a:endParaRPr lang="en-US" u="sng" dirty="0" smtClean="0"/>
          </a:p>
          <a:p>
            <a:pPr>
              <a:spcAft>
                <a:spcPts val="432"/>
              </a:spcAft>
              <a:buFont typeface="Wingdings" panose="05000000000000000000" pitchFamily="2" charset="2"/>
              <a:buChar char="ü"/>
            </a:pPr>
            <a:r>
              <a:rPr lang="en-US" b="1" u="sng" dirty="0" smtClean="0">
                <a:solidFill>
                  <a:srgbClr val="009900"/>
                </a:solidFill>
              </a:rPr>
              <a:t>Pump-down</a:t>
            </a:r>
            <a:endParaRPr lang="en-US" b="1" u="sng" dirty="0">
              <a:solidFill>
                <a:srgbClr val="009900"/>
              </a:solidFill>
            </a:endParaRPr>
          </a:p>
          <a:p>
            <a:pPr marL="0" indent="0" algn="ctr">
              <a:spcAft>
                <a:spcPts val="432"/>
              </a:spcAft>
              <a:buNone/>
            </a:pPr>
            <a:endParaRPr lang="en-US" u="sng" dirty="0" smtClean="0">
              <a:solidFill>
                <a:srgbClr val="0000FF"/>
              </a:solidFill>
            </a:endParaRPr>
          </a:p>
          <a:p>
            <a:pPr marL="0" indent="0" algn="ctr">
              <a:spcAft>
                <a:spcPts val="432"/>
              </a:spcAft>
              <a:buNone/>
            </a:pPr>
            <a:r>
              <a:rPr lang="en-US" sz="2000" u="sng" dirty="0" smtClean="0">
                <a:solidFill>
                  <a:srgbClr val="0000FF"/>
                </a:solidFill>
              </a:rPr>
              <a:t>Cool-down </a:t>
            </a:r>
            <a:r>
              <a:rPr lang="en-US" sz="2000" u="sng" dirty="0" smtClean="0">
                <a:solidFill>
                  <a:srgbClr val="0000FF"/>
                </a:solidFill>
              </a:rPr>
              <a:t>S</a:t>
            </a:r>
            <a:r>
              <a:rPr lang="en-US" sz="2000" u="sng" dirty="0" smtClean="0">
                <a:solidFill>
                  <a:srgbClr val="0000FF"/>
                </a:solidFill>
              </a:rPr>
              <a:t>tarts </a:t>
            </a:r>
            <a:r>
              <a:rPr lang="en-US" sz="2000" u="sng" dirty="0">
                <a:solidFill>
                  <a:srgbClr val="0000FF"/>
                </a:solidFill>
              </a:rPr>
              <a:t>T</a:t>
            </a:r>
            <a:r>
              <a:rPr lang="en-US" sz="2000" u="sng" dirty="0" smtClean="0">
                <a:solidFill>
                  <a:srgbClr val="0000FF"/>
                </a:solidFill>
              </a:rPr>
              <a:t>oday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endParaRPr lang="en-US" sz="2000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en-US" sz="2000" u="sng" dirty="0" smtClean="0">
                <a:solidFill>
                  <a:srgbClr val="0000FF"/>
                </a:solidFill>
              </a:rPr>
              <a:t>Energize in September</a:t>
            </a:r>
            <a:endParaRPr lang="en-US" sz="2000" u="sn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150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12 GeV Project: Summary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33215" y="1144818"/>
            <a:ext cx="8609309" cy="515524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 smtClean="0">
                <a:solidFill>
                  <a:srgbClr val="009900"/>
                </a:solidFill>
              </a:rPr>
              <a:t>All superconducting magnets </a:t>
            </a:r>
            <a:r>
              <a:rPr lang="en-US" sz="2200" b="1" dirty="0" smtClean="0">
                <a:solidFill>
                  <a:srgbClr val="009900"/>
                </a:solidFill>
              </a:rPr>
              <a:t>delivered, installed, tested</a:t>
            </a:r>
            <a:endParaRPr lang="en-US" sz="2200" b="1" dirty="0" smtClean="0">
              <a:solidFill>
                <a:srgbClr val="0099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200" b="1" dirty="0" smtClean="0">
                <a:solidFill>
                  <a:srgbClr val="009900"/>
                </a:solidFill>
              </a:rPr>
              <a:t>All detectors, electronics, beamline, infrastructure complete</a:t>
            </a:r>
          </a:p>
          <a:p>
            <a:pPr>
              <a:lnSpc>
                <a:spcPct val="150000"/>
              </a:lnSpc>
            </a:pPr>
            <a:r>
              <a:rPr lang="en-US" sz="2200" b="1" dirty="0" smtClean="0">
                <a:solidFill>
                  <a:srgbClr val="009900"/>
                </a:solidFill>
              </a:rPr>
              <a:t>All Key Performance Parameters demonstrated</a:t>
            </a:r>
          </a:p>
          <a:p>
            <a:pPr>
              <a:lnSpc>
                <a:spcPct val="150000"/>
              </a:lnSpc>
            </a:pPr>
            <a:r>
              <a:rPr lang="en-US" sz="2200" b="1" dirty="0" smtClean="0">
                <a:solidFill>
                  <a:srgbClr val="009900"/>
                </a:solidFill>
              </a:rPr>
              <a:t>All Level-2 Milestones Complete</a:t>
            </a:r>
            <a:endParaRPr lang="en-US" sz="2200" b="1" dirty="0">
              <a:solidFill>
                <a:srgbClr val="009900"/>
              </a:solidFill>
            </a:endParaRPr>
          </a:p>
          <a:p>
            <a:pPr>
              <a:lnSpc>
                <a:spcPct val="150000"/>
              </a:lnSpc>
              <a:spcBef>
                <a:spcPts val="528"/>
              </a:spcBef>
            </a:pPr>
            <a:r>
              <a:rPr lang="en-US" sz="2200" b="1" dirty="0" smtClean="0">
                <a:solidFill>
                  <a:srgbClr val="009900"/>
                </a:solidFill>
              </a:rPr>
              <a:t>All Project Scope COMPLETE</a:t>
            </a:r>
          </a:p>
          <a:p>
            <a:pPr lvl="1">
              <a:lnSpc>
                <a:spcPct val="150000"/>
              </a:lnSpc>
              <a:spcBef>
                <a:spcPts val="528"/>
              </a:spcBef>
            </a:pPr>
            <a:r>
              <a:rPr lang="en-US" sz="2200" b="1" dirty="0" smtClean="0">
                <a:solidFill>
                  <a:srgbClr val="0000FF"/>
                </a:solidFill>
              </a:rPr>
              <a:t>Additional Solenoid commissioning in progress</a:t>
            </a:r>
          </a:p>
          <a:p>
            <a:pPr lvl="1">
              <a:lnSpc>
                <a:spcPct val="150000"/>
              </a:lnSpc>
              <a:spcBef>
                <a:spcPts val="528"/>
              </a:spcBef>
            </a:pPr>
            <a:endParaRPr lang="en-US" sz="2200" b="1" dirty="0">
              <a:solidFill>
                <a:srgbClr val="0000FF"/>
              </a:solidFill>
            </a:endParaRPr>
          </a:p>
          <a:p>
            <a:pPr lvl="1">
              <a:lnSpc>
                <a:spcPct val="150000"/>
              </a:lnSpc>
              <a:spcBef>
                <a:spcPts val="528"/>
              </a:spcBef>
            </a:pPr>
            <a:endParaRPr lang="en-US" sz="2200" b="1" dirty="0" smtClean="0">
              <a:solidFill>
                <a:srgbClr val="0000FF"/>
              </a:solidFill>
            </a:endParaRPr>
          </a:p>
          <a:p>
            <a:endParaRPr lang="en-US" sz="2200" b="1" dirty="0">
              <a:solidFill>
                <a:srgbClr val="009900"/>
              </a:solidFill>
            </a:endParaRPr>
          </a:p>
          <a:p>
            <a:pPr lvl="1"/>
            <a:endParaRPr lang="en-US" sz="1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208074" y="5398501"/>
            <a:ext cx="4360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Project Ready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for CD-4B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" y="2724566"/>
            <a:ext cx="9144000" cy="397933"/>
          </a:xfrm>
        </p:spPr>
        <p:txBody>
          <a:bodyPr/>
          <a:lstStyle/>
          <a:p>
            <a:r>
              <a:rPr lang="en-US" dirty="0" smtClean="0"/>
              <a:t>APPENDIX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386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1750"/>
            <a:ext cx="9144000" cy="730250"/>
          </a:xfrm>
        </p:spPr>
        <p:txBody>
          <a:bodyPr/>
          <a:lstStyle/>
          <a:p>
            <a:r>
              <a:rPr lang="en-US" dirty="0" smtClean="0"/>
              <a:t>12 GeV CEBAF Upgrade</a:t>
            </a:r>
            <a:endParaRPr lang="en-US" dirty="0"/>
          </a:p>
        </p:txBody>
      </p:sp>
      <p:sp>
        <p:nvSpPr>
          <p:cNvPr id="338" name="TextBox 337"/>
          <p:cNvSpPr txBox="1"/>
          <p:nvPr/>
        </p:nvSpPr>
        <p:spPr>
          <a:xfrm>
            <a:off x="5730240" y="1113889"/>
            <a:ext cx="3017520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457200" eaLnBrk="1" hangingPunct="1"/>
            <a:r>
              <a:rPr lang="en-US" sz="18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Project Cost = $</a:t>
            </a:r>
            <a:r>
              <a:rPr lang="en-US" sz="1800" b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338M</a:t>
            </a:r>
          </a:p>
          <a:p>
            <a:pPr algn="r" defTabSz="457200" eaLnBrk="1" hangingPunct="1"/>
            <a:r>
              <a:rPr lang="en-US" sz="18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 </a:t>
            </a:r>
            <a:r>
              <a:rPr lang="en-US" sz="18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&lt;&lt; </a:t>
            </a:r>
            <a:r>
              <a:rPr lang="en-US" sz="18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$1M</a:t>
            </a:r>
            <a:endParaRPr lang="en-US" sz="1800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08" y="1650861"/>
            <a:ext cx="5111872" cy="3474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04260" y="4123828"/>
            <a:ext cx="5143500" cy="205184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230188" indent="-230188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13E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 </a:t>
            </a:r>
            <a:r>
              <a:rPr lang="en-US" sz="1600" dirty="0" smtClean="0">
                <a:solidFill>
                  <a:srgbClr val="313E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 Accelerator energy to 12 GeV</a:t>
            </a:r>
          </a:p>
          <a:p>
            <a:pPr marL="687388" lvl="1" indent="-230188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313E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 new high gradient </a:t>
            </a:r>
            <a:r>
              <a:rPr lang="en-US" sz="1500" dirty="0" err="1" smtClean="0">
                <a:solidFill>
                  <a:srgbClr val="313E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cryomodules</a:t>
            </a:r>
            <a:endParaRPr lang="en-US" sz="1500" dirty="0">
              <a:solidFill>
                <a:srgbClr val="313E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7388" lvl="1" indent="-230188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313E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 Helium refrigerator plant capacity</a:t>
            </a:r>
          </a:p>
          <a:p>
            <a:pPr marL="687388" lvl="1" indent="-230188" algn="l" eaLnBrk="1" fontAlgn="auto" hangingPunct="1">
              <a:spcBef>
                <a:spcPts val="0"/>
              </a:spcBef>
              <a:spcAft>
                <a:spcPts val="600"/>
              </a:spcAft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313E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construction and upgraded utilities</a:t>
            </a:r>
          </a:p>
          <a:p>
            <a:pPr marL="230188" indent="-230188" algn="l" eaLnBrk="1" fontAlgn="auto" hangingPunct="1">
              <a:spcBef>
                <a:spcPts val="0"/>
              </a:spcBef>
              <a:spcAft>
                <a:spcPts val="600"/>
              </a:spcAft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313E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10</a:t>
            </a:r>
            <a:r>
              <a:rPr lang="en-US" sz="1600" baseline="30000" dirty="0" smtClean="0">
                <a:solidFill>
                  <a:srgbClr val="313E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 dirty="0" smtClean="0">
                <a:solidFill>
                  <a:srgbClr val="313E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arc of magnets for 5.5 pass machine</a:t>
            </a:r>
            <a:endParaRPr lang="en-US" sz="1600" dirty="0">
              <a:solidFill>
                <a:srgbClr val="313E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0188" indent="-230188" algn="l" eaLnBrk="1" fontAlgn="auto" hangingPunct="1">
              <a:spcBef>
                <a:spcPts val="0"/>
              </a:spcBef>
              <a:spcAft>
                <a:spcPts val="600"/>
              </a:spcAft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313E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4</a:t>
            </a:r>
            <a:r>
              <a:rPr lang="en-US" sz="1600" baseline="30000" dirty="0" smtClean="0">
                <a:solidFill>
                  <a:srgbClr val="313E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 dirty="0" smtClean="0">
                <a:solidFill>
                  <a:srgbClr val="313E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313E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Hall </a:t>
            </a:r>
            <a:r>
              <a:rPr lang="en-US" sz="1600" dirty="0" smtClean="0">
                <a:solidFill>
                  <a:srgbClr val="313E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1600" dirty="0">
              <a:solidFill>
                <a:srgbClr val="313E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0188" indent="-230188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13E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experimental </a:t>
            </a:r>
            <a:r>
              <a:rPr lang="en-US" sz="1600" dirty="0" smtClean="0">
                <a:solidFill>
                  <a:srgbClr val="313E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equipment in </a:t>
            </a:r>
            <a:r>
              <a:rPr lang="en-US" sz="1600" dirty="0">
                <a:solidFill>
                  <a:srgbClr val="313E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Halls B, C, 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18960" y="1913749"/>
            <a:ext cx="1828800" cy="195438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marL="285750" indent="-285750" algn="l" eaLnBrk="1" fontAlgn="auto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2004: CD-0 </a:t>
            </a:r>
          </a:p>
          <a:p>
            <a:pPr marL="285750" indent="-285750" algn="l" eaLnBrk="1" fontAlgn="auto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2006: CD-1</a:t>
            </a:r>
            <a:endParaRPr lang="en-US" sz="1600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 eaLnBrk="1" fontAlgn="auto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2007: CD-2</a:t>
            </a:r>
            <a:endParaRPr lang="en-US" sz="1600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 eaLnBrk="1" fontAlgn="auto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2008: CD-3</a:t>
            </a:r>
          </a:p>
          <a:p>
            <a:pPr marL="285750" indent="-285750" algn="l" eaLnBrk="1" fontAlgn="auto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2014: CD-4A</a:t>
            </a:r>
          </a:p>
          <a:p>
            <a:pPr marL="230188" indent="-230188" algn="l" eaLnBrk="1" fontAlgn="auto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313E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2017: CD-4B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30"/>
          <p:cNvSpPr txBox="1">
            <a:spLocks noChangeArrowheads="1"/>
          </p:cNvSpPr>
          <p:nvPr/>
        </p:nvSpPr>
        <p:spPr bwMode="auto">
          <a:xfrm>
            <a:off x="93677" y="924348"/>
            <a:ext cx="3361547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 eaLnBrk="0" hangingPunct="0">
              <a:defRPr/>
            </a:pPr>
            <a:r>
              <a:rPr lang="en-US" sz="1400" b="1" i="1" dirty="0">
                <a:solidFill>
                  <a:srgbClr val="313E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Maintain capability to deliver lower pass beam energies: 2.2, 4.4, 6.6….</a:t>
            </a:r>
          </a:p>
        </p:txBody>
      </p:sp>
    </p:spTree>
    <p:extLst>
      <p:ext uri="{BB962C8B-B14F-4D97-AF65-F5344CB8AC3E}">
        <p14:creationId xmlns:p14="http://schemas.microsoft.com/office/powerpoint/2010/main" val="170963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extShape 1"/>
          <p:cNvSpPr txBox="1"/>
          <p:nvPr/>
        </p:nvSpPr>
        <p:spPr>
          <a:xfrm>
            <a:off x="685800" y="76320"/>
            <a:ext cx="7770960" cy="760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 b="1" strike="noStrike" spc="-1" dirty="0" smtClean="0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Hall C #3</a:t>
            </a:r>
            <a:r>
              <a:rPr lang="en-US" sz="3600" b="1" strike="noStrike" spc="-1" dirty="0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 Detector Performance</a:t>
            </a:r>
          </a:p>
        </p:txBody>
      </p:sp>
      <p:sp>
        <p:nvSpPr>
          <p:cNvPr id="171" name="TextShape 3"/>
          <p:cNvSpPr txBox="1"/>
          <p:nvPr/>
        </p:nvSpPr>
        <p:spPr>
          <a:xfrm>
            <a:off x="228600" y="914400"/>
            <a:ext cx="8541360" cy="7963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buClr>
                <a:srgbClr val="000000"/>
              </a:buClr>
            </a:pPr>
            <a:r>
              <a:rPr lang="en-US" sz="2400" b="1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 </a:t>
            </a:r>
            <a:r>
              <a:rPr lang="en-US" sz="2400" b="1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Data showing relative </a:t>
            </a:r>
            <a:r>
              <a:rPr lang="en-US" sz="2400" b="1" strike="noStrike" spc="-1" dirty="0">
                <a:solidFill>
                  <a:srgbClr val="0099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timing of trigger</a:t>
            </a:r>
            <a:r>
              <a:rPr lang="en-US" sz="2400" b="1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tracking, and particle identification in detector subsystems.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520960" y="1709930"/>
            <a:ext cx="4191039" cy="4495430"/>
            <a:chOff x="4340199" y="1755970"/>
            <a:chExt cx="4191039" cy="4495430"/>
          </a:xfrm>
        </p:grpSpPr>
        <p:pic>
          <p:nvPicPr>
            <p:cNvPr id="168" name="Picture 167"/>
            <p:cNvPicPr/>
            <p:nvPr/>
          </p:nvPicPr>
          <p:blipFill>
            <a:blip r:embed="rId2"/>
            <a:stretch/>
          </p:blipFill>
          <p:spPr>
            <a:xfrm>
              <a:off x="4473399" y="4929120"/>
              <a:ext cx="3922560" cy="13222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2" name="Picture 171"/>
            <p:cNvPicPr/>
            <p:nvPr/>
          </p:nvPicPr>
          <p:blipFill>
            <a:blip r:embed="rId3"/>
            <a:stretch/>
          </p:blipFill>
          <p:spPr>
            <a:xfrm>
              <a:off x="4452159" y="1792800"/>
              <a:ext cx="1778040" cy="1323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/>
            <p:cNvPicPr/>
            <p:nvPr/>
          </p:nvPicPr>
          <p:blipFill>
            <a:blip r:embed="rId4"/>
            <a:stretch/>
          </p:blipFill>
          <p:spPr>
            <a:xfrm>
              <a:off x="4509759" y="3344400"/>
              <a:ext cx="3922200" cy="1323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74" name="CustomShape 4"/>
            <p:cNvSpPr/>
            <p:nvPr/>
          </p:nvSpPr>
          <p:spPr>
            <a:xfrm rot="16200000">
              <a:off x="5980359" y="5531400"/>
              <a:ext cx="1107000" cy="144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US" sz="1050" b="0" strike="noStrike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Time [ns]</a:t>
              </a:r>
              <a:endPara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pic>
          <p:nvPicPr>
            <p:cNvPr id="175" name="Picture 174"/>
            <p:cNvPicPr/>
            <p:nvPr/>
          </p:nvPicPr>
          <p:blipFill>
            <a:blip r:embed="rId5"/>
            <a:stretch/>
          </p:blipFill>
          <p:spPr>
            <a:xfrm>
              <a:off x="6504519" y="1793160"/>
              <a:ext cx="1778040" cy="1323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79" name="CustomShape 8"/>
            <p:cNvSpPr/>
            <p:nvPr/>
          </p:nvSpPr>
          <p:spPr>
            <a:xfrm>
              <a:off x="6473162" y="4883400"/>
              <a:ext cx="2039400" cy="144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US" sz="1050" b="0" strike="noStrike" spc="-1" dirty="0" err="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PreShower</a:t>
              </a:r>
              <a:r>
                <a:rPr lang="en-US" sz="105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 Left Side Timing</a:t>
              </a:r>
              <a:endPara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80" name="CustomShape 9"/>
            <p:cNvSpPr/>
            <p:nvPr/>
          </p:nvSpPr>
          <p:spPr>
            <a:xfrm>
              <a:off x="4340199" y="1760760"/>
              <a:ext cx="2250000" cy="144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US" sz="1050" b="0" strike="noStrike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HGC Timing</a:t>
              </a:r>
              <a:endPara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81" name="CustomShape 10"/>
            <p:cNvSpPr/>
            <p:nvPr/>
          </p:nvSpPr>
          <p:spPr>
            <a:xfrm>
              <a:off x="4556199" y="3024720"/>
              <a:ext cx="1692000" cy="144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US" sz="1050" b="0" strike="noStrike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PMT Number</a:t>
              </a:r>
              <a:endPara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82" name="CustomShape 11"/>
            <p:cNvSpPr/>
            <p:nvPr/>
          </p:nvSpPr>
          <p:spPr>
            <a:xfrm>
              <a:off x="4629999" y="4590720"/>
              <a:ext cx="3634200" cy="144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US" sz="1050" b="0" strike="noStrike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PMT Number</a:t>
              </a:r>
              <a:endPara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85" name="CustomShape 14"/>
            <p:cNvSpPr/>
            <p:nvPr/>
          </p:nvSpPr>
          <p:spPr>
            <a:xfrm>
              <a:off x="6536199" y="3024720"/>
              <a:ext cx="1692000" cy="144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US" sz="1050" b="0" strike="noStrike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PMT Number</a:t>
              </a:r>
              <a:endPara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86" name="CustomShape 15"/>
            <p:cNvSpPr/>
            <p:nvPr/>
          </p:nvSpPr>
          <p:spPr>
            <a:xfrm rot="16200000">
              <a:off x="3979479" y="3946320"/>
              <a:ext cx="1107000" cy="144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US" sz="1050" b="0" strike="noStrike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Time [ns]</a:t>
              </a:r>
              <a:endPara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87" name="CustomShape 16"/>
            <p:cNvSpPr/>
            <p:nvPr/>
          </p:nvSpPr>
          <p:spPr>
            <a:xfrm rot="16200000">
              <a:off x="3974439" y="2362680"/>
              <a:ext cx="1107000" cy="144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US" sz="1050" b="0" strike="noStrike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Time [ns]</a:t>
              </a:r>
              <a:endPara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88" name="CustomShape 17"/>
            <p:cNvSpPr/>
            <p:nvPr/>
          </p:nvSpPr>
          <p:spPr>
            <a:xfrm rot="16200000">
              <a:off x="5976399" y="2363040"/>
              <a:ext cx="1107000" cy="144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US" sz="1050" b="0" strike="noStrike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Time [ns]</a:t>
              </a:r>
              <a:endPara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89" name="CustomShape 18"/>
            <p:cNvSpPr/>
            <p:nvPr/>
          </p:nvSpPr>
          <p:spPr>
            <a:xfrm rot="16200000">
              <a:off x="3896319" y="5531760"/>
              <a:ext cx="1107000" cy="144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US" sz="1050" b="0" strike="noStrike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Time [ns]</a:t>
              </a:r>
              <a:endPara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78" name="CustomShape 7"/>
            <p:cNvSpPr/>
            <p:nvPr/>
          </p:nvSpPr>
          <p:spPr>
            <a:xfrm>
              <a:off x="6281238" y="1755970"/>
              <a:ext cx="2250000" cy="144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US" sz="105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NGC Timing</a:t>
              </a:r>
              <a:endPara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77" name="CustomShape 6"/>
            <p:cNvSpPr/>
            <p:nvPr/>
          </p:nvSpPr>
          <p:spPr>
            <a:xfrm>
              <a:off x="4408573" y="3299400"/>
              <a:ext cx="4114800" cy="144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US" sz="105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Shower Timing</a:t>
              </a:r>
              <a:endPara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</p:grpSp>
      <p:sp>
        <p:nvSpPr>
          <p:cNvPr id="176" name="CustomShape 5"/>
          <p:cNvSpPr/>
          <p:nvPr/>
        </p:nvSpPr>
        <p:spPr>
          <a:xfrm>
            <a:off x="4284932" y="4865322"/>
            <a:ext cx="2510792" cy="1095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105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PreShower</a:t>
            </a:r>
            <a:r>
              <a:rPr lang="en-US" sz="105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Right Timing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0" name="TextShape 2"/>
          <p:cNvSpPr txBox="1"/>
          <p:nvPr/>
        </p:nvSpPr>
        <p:spPr>
          <a:xfrm>
            <a:off x="228600" y="1835140"/>
            <a:ext cx="4129755" cy="4343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274320" indent="-274320" algn="l">
              <a:buClr>
                <a:srgbClr val="000000"/>
              </a:buClr>
              <a:buFont typeface="Arial"/>
              <a:buChar char="•"/>
            </a:pPr>
            <a:endParaRPr lang="en-US" sz="2000" b="1" strike="noStrike" spc="-1" dirty="0" smtClean="0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4320" indent="-274320" algn="l">
              <a:buClr>
                <a:srgbClr val="000000"/>
              </a:buClr>
              <a:buFont typeface="Arial"/>
              <a:buChar char="•"/>
            </a:pPr>
            <a:r>
              <a:rPr lang="en-US" sz="2000" b="1" strike="noStrike" spc="-1" dirty="0" smtClean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HGC</a:t>
            </a:r>
            <a:r>
              <a:rPr lang="en-US" sz="2000" b="1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NGC Timing</a:t>
            </a:r>
          </a:p>
          <a:p>
            <a:pPr marL="777240" lvl="1" indent="-320040" algn="l">
              <a:buClr>
                <a:srgbClr val="000000"/>
              </a:buClr>
              <a:buFont typeface="Arial"/>
              <a:buChar char="→"/>
            </a:pPr>
            <a:r>
              <a:rPr lang="en-US" sz="2400" b="0" strike="noStrike" spc="-1" dirty="0">
                <a:solidFill>
                  <a:srgbClr val="0099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Horizontal axis is PMT #</a:t>
            </a:r>
          </a:p>
          <a:p>
            <a:pPr algn="l">
              <a:buClr>
                <a:srgbClr val="000000"/>
              </a:buClr>
            </a:pPr>
            <a:endParaRPr lang="en-US" sz="2400" b="0" strike="noStrike" spc="-1" dirty="0" smtClean="0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l">
              <a:buClr>
                <a:srgbClr val="000000"/>
              </a:buClr>
            </a:pPr>
            <a:endParaRPr lang="en-US" sz="2400" b="0" strike="noStrike" spc="-1" dirty="0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4320" indent="-274320" algn="l">
              <a:buClr>
                <a:srgbClr val="000000"/>
              </a:buClr>
              <a:buFont typeface="Arial"/>
              <a:buChar char="•"/>
            </a:pPr>
            <a:r>
              <a:rPr lang="en-US" sz="2000" b="1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Shower Timing</a:t>
            </a:r>
            <a:endParaRPr lang="en-US" sz="2400" b="1" strike="noStrike" spc="-1" dirty="0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77240" lvl="1" indent="-320040" algn="l">
              <a:buClr>
                <a:srgbClr val="000000"/>
              </a:buClr>
              <a:buFont typeface="Arial"/>
              <a:buChar char="→"/>
            </a:pPr>
            <a:r>
              <a:rPr lang="en-US" sz="2400" b="0" strike="noStrike" spc="-1" dirty="0">
                <a:solidFill>
                  <a:srgbClr val="0099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Horizontal axis is PMT #</a:t>
            </a:r>
          </a:p>
          <a:p>
            <a:pPr algn="l">
              <a:buClr>
                <a:srgbClr val="000000"/>
              </a:buClr>
            </a:pPr>
            <a:endParaRPr lang="en-US" sz="2400" b="0" strike="noStrike" spc="-1" dirty="0" smtClean="0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l">
              <a:buClr>
                <a:srgbClr val="000000"/>
              </a:buClr>
            </a:pPr>
            <a:endParaRPr lang="en-US" sz="2400" b="0" strike="noStrike" spc="-1" dirty="0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4320" indent="-274320" algn="l">
              <a:buClr>
                <a:srgbClr val="000000"/>
              </a:buClr>
              <a:buFont typeface="Arial"/>
              <a:buChar char="•"/>
            </a:pPr>
            <a:r>
              <a:rPr lang="en-US" sz="2000" b="1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Pre-shower Timing</a:t>
            </a:r>
            <a:endParaRPr lang="en-US" sz="2400" b="1" strike="noStrike" spc="-1" dirty="0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77240" lvl="1" indent="-320040" algn="l">
              <a:buClr>
                <a:srgbClr val="000000"/>
              </a:buClr>
              <a:buFont typeface="Arial"/>
              <a:buChar char="→"/>
            </a:pPr>
            <a:r>
              <a:rPr lang="en-US" sz="2400" b="0" strike="noStrike" spc="-1" dirty="0">
                <a:solidFill>
                  <a:srgbClr val="0099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Horizontal axis is PMT #</a:t>
            </a:r>
          </a:p>
        </p:txBody>
      </p:sp>
      <p:sp>
        <p:nvSpPr>
          <p:cNvPr id="184" name="CustomShape 13"/>
          <p:cNvSpPr/>
          <p:nvPr/>
        </p:nvSpPr>
        <p:spPr>
          <a:xfrm>
            <a:off x="4646199" y="6128680"/>
            <a:ext cx="1692000" cy="14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105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PMT Number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3" name="CustomShape 12"/>
          <p:cNvSpPr/>
          <p:nvPr/>
        </p:nvSpPr>
        <p:spPr>
          <a:xfrm>
            <a:off x="6626199" y="6128680"/>
            <a:ext cx="1692000" cy="14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105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PMT Number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extShape 1"/>
          <p:cNvSpPr txBox="1"/>
          <p:nvPr/>
        </p:nvSpPr>
        <p:spPr>
          <a:xfrm>
            <a:off x="685800" y="76320"/>
            <a:ext cx="7770960" cy="760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 b="1" strike="noStrike" spc="-1" dirty="0" smtClean="0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Hall C #3</a:t>
            </a:r>
            <a:r>
              <a:rPr lang="en-US" sz="3600" b="1" strike="noStrike" spc="-1" dirty="0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 Detector Performance</a:t>
            </a:r>
          </a:p>
        </p:txBody>
      </p:sp>
      <p:pic>
        <p:nvPicPr>
          <p:cNvPr id="191" name="Picture 190"/>
          <p:cNvPicPr/>
          <p:nvPr/>
        </p:nvPicPr>
        <p:blipFill>
          <a:blip r:embed="rId2"/>
          <a:stretch/>
        </p:blipFill>
        <p:spPr>
          <a:xfrm>
            <a:off x="4305600" y="2357653"/>
            <a:ext cx="4838400" cy="3429000"/>
          </a:xfrm>
          <a:prstGeom prst="rect">
            <a:avLst/>
          </a:prstGeom>
          <a:ln>
            <a:noFill/>
          </a:ln>
        </p:spPr>
      </p:pic>
      <p:sp>
        <p:nvSpPr>
          <p:cNvPr id="192" name="TextShape 2"/>
          <p:cNvSpPr txBox="1"/>
          <p:nvPr/>
        </p:nvSpPr>
        <p:spPr>
          <a:xfrm>
            <a:off x="108000" y="1879632"/>
            <a:ext cx="4197600" cy="4343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buClr>
                <a:srgbClr val="000000"/>
              </a:buClr>
            </a:pPr>
            <a:r>
              <a:rPr lang="en-US" sz="2000" b="0" u="sng" strike="noStrike" spc="-1" dirty="0">
                <a:uFill>
                  <a:solidFill>
                    <a:srgbClr val="FFFFFF"/>
                  </a:solidFill>
                </a:uFill>
                <a:latin typeface="Arial"/>
              </a:rPr>
              <a:t>Wire Drift </a:t>
            </a:r>
            <a:r>
              <a:rPr lang="en-US" sz="2000" b="0" u="sng" strike="noStrike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Chambers</a:t>
            </a:r>
          </a:p>
          <a:p>
            <a:pPr>
              <a:buClr>
                <a:srgbClr val="000000"/>
              </a:buClr>
            </a:pPr>
            <a:endParaRPr lang="en-US" sz="2400" b="0" u="sng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77240" lvl="1" indent="-320040" algn="l">
              <a:buClr>
                <a:srgbClr val="000000"/>
              </a:buClr>
              <a:buFont typeface="Arial"/>
              <a:buChar char="→"/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 </a:t>
            </a:r>
            <a:r>
              <a:rPr lang="en-US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wire drift chambers 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provide tracks for charged particles</a:t>
            </a:r>
            <a:endParaRPr lang="en-US" sz="1800" b="0" strike="noStrike" spc="-1" dirty="0">
              <a:solidFill>
                <a:srgbClr val="0099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143000" lvl="2" indent="-228600" algn="l">
              <a:spcAft>
                <a:spcPts val="400"/>
              </a:spcAft>
              <a:buClr>
                <a:srgbClr val="000000"/>
              </a:buClr>
              <a:buSzPct val="70000"/>
              <a:buFont typeface="Arial"/>
              <a:buChar char="»"/>
            </a:pPr>
            <a:r>
              <a:rPr lang="en-US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r>
              <a:rPr lang="en-US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wire planes </a:t>
            </a:r>
            <a:r>
              <a:rPr lang="en-US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per 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chamber</a:t>
            </a:r>
          </a:p>
          <a:p>
            <a:pPr marL="274320" indent="-274320" algn="l">
              <a:buClr>
                <a:srgbClr val="000000"/>
              </a:buClr>
              <a:buFont typeface="Arial"/>
              <a:buChar char="•"/>
            </a:pPr>
            <a:endParaRPr lang="en-US" sz="20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4320" indent="-274320" algn="l"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Figure </a:t>
            </a: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shows time distribution histograms of particles passing by the wires in all 6 planes</a:t>
            </a:r>
            <a:endParaRPr lang="en-US" sz="2400" b="0" strike="noStrike" spc="-1" dirty="0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77240" lvl="1" indent="-320040" algn="l">
              <a:buClr>
                <a:srgbClr val="000000"/>
              </a:buClr>
              <a:buFont typeface="Arial"/>
              <a:buChar char="→"/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All planes have similar timing structure, minimal background</a:t>
            </a:r>
            <a:endParaRPr lang="en-US" sz="1800" b="0" strike="noStrike" spc="-1" dirty="0">
              <a:solidFill>
                <a:srgbClr val="0099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77240" lvl="1" indent="-320040" algn="l">
              <a:spcAft>
                <a:spcPts val="400"/>
              </a:spcAft>
              <a:buClr>
                <a:srgbClr val="000000"/>
              </a:buClr>
              <a:buFont typeface="Arial"/>
              <a:buChar char="→"/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All planes have similar counts indicating equal detection </a:t>
            </a:r>
            <a:r>
              <a:rPr lang="en-US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efficiencies</a:t>
            </a:r>
            <a:endParaRPr lang="en-US" sz="1800" b="0" strike="noStrike" spc="-1" dirty="0">
              <a:solidFill>
                <a:srgbClr val="0099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" name="TextShape 3"/>
          <p:cNvSpPr txBox="1"/>
          <p:nvPr/>
        </p:nvSpPr>
        <p:spPr>
          <a:xfrm>
            <a:off x="228600" y="914400"/>
            <a:ext cx="8541360" cy="7963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buClr>
                <a:srgbClr val="000000"/>
              </a:buClr>
            </a:pPr>
            <a:r>
              <a:rPr lang="en-US" sz="2400" b="1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 </a:t>
            </a:r>
            <a:r>
              <a:rPr lang="en-US" sz="2400" b="1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Data showing relative </a:t>
            </a:r>
            <a:r>
              <a:rPr lang="en-US" sz="2400" b="1" strike="noStrike" spc="-1" dirty="0">
                <a:solidFill>
                  <a:srgbClr val="0099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timing of trigger</a:t>
            </a:r>
            <a:r>
              <a:rPr lang="en-US" sz="2400" b="1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en-US" sz="2400" b="1" strike="noStrike" spc="-1" dirty="0">
                <a:solidFill>
                  <a:srgbClr val="0099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tracking</a:t>
            </a:r>
            <a:r>
              <a:rPr lang="en-US" sz="2400" b="1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and particle identification in detector subsystems. </a:t>
            </a:r>
          </a:p>
        </p:txBody>
      </p:sp>
      <p:sp>
        <p:nvSpPr>
          <p:cNvPr id="194" name="CustomShape 4"/>
          <p:cNvSpPr/>
          <p:nvPr/>
        </p:nvSpPr>
        <p:spPr>
          <a:xfrm>
            <a:off x="5050800" y="5676853"/>
            <a:ext cx="365760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1800" b="1" strike="noStrike" spc="-1" dirty="0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Timing relative to Trigger [ns]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CustomShape 4"/>
          <p:cNvSpPr/>
          <p:nvPr/>
        </p:nvSpPr>
        <p:spPr>
          <a:xfrm>
            <a:off x="4896000" y="1879632"/>
            <a:ext cx="365760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1800" b="1" strike="noStrike" spc="-1" dirty="0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Wire Drift Chamber Timing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Picture 223"/>
          <p:cNvPicPr/>
          <p:nvPr/>
        </p:nvPicPr>
        <p:blipFill>
          <a:blip r:embed="rId2"/>
          <a:stretch/>
        </p:blipFill>
        <p:spPr>
          <a:xfrm>
            <a:off x="322920" y="2719800"/>
            <a:ext cx="4821840" cy="3429000"/>
          </a:xfrm>
          <a:prstGeom prst="rect">
            <a:avLst/>
          </a:prstGeom>
          <a:ln>
            <a:noFill/>
          </a:ln>
        </p:spPr>
      </p:pic>
      <p:sp>
        <p:nvSpPr>
          <p:cNvPr id="225" name="CustomShape 1"/>
          <p:cNvSpPr/>
          <p:nvPr/>
        </p:nvSpPr>
        <p:spPr>
          <a:xfrm>
            <a:off x="829800" y="3562200"/>
            <a:ext cx="2514600" cy="1600200"/>
          </a:xfrm>
          <a:prstGeom prst="ellipse">
            <a:avLst/>
          </a:prstGeom>
          <a:noFill/>
          <a:ln w="57240">
            <a:solidFill>
              <a:srgbClr val="FFCC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6" name="CustomShape 2"/>
          <p:cNvSpPr/>
          <p:nvPr/>
        </p:nvSpPr>
        <p:spPr>
          <a:xfrm>
            <a:off x="509040" y="5569200"/>
            <a:ext cx="685800" cy="457200"/>
          </a:xfrm>
          <a:prstGeom prst="ellipse">
            <a:avLst/>
          </a:prstGeom>
          <a:noFill/>
          <a:ln w="57240">
            <a:solidFill>
              <a:srgbClr val="FF33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7" name="CustomShape 3"/>
          <p:cNvSpPr/>
          <p:nvPr/>
        </p:nvSpPr>
        <p:spPr>
          <a:xfrm>
            <a:off x="1371600" y="2057400"/>
            <a:ext cx="1600200" cy="457200"/>
          </a:xfrm>
          <a:prstGeom prst="rect">
            <a:avLst/>
          </a:prstGeom>
          <a:solidFill>
            <a:srgbClr val="EEEEEE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Electrons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8" name="TextShape 4"/>
          <p:cNvSpPr txBox="1"/>
          <p:nvPr/>
        </p:nvSpPr>
        <p:spPr>
          <a:xfrm>
            <a:off x="685800" y="76320"/>
            <a:ext cx="7770960" cy="760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Hall C </a:t>
            </a:r>
            <a:r>
              <a:rPr lang="en-US" sz="3600" b="1" strike="noStrike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: </a:t>
            </a:r>
            <a:r>
              <a:rPr lang="en-US" sz="3600" b="1" strike="noStrike" spc="-1" dirty="0">
                <a:uFill>
                  <a:solidFill>
                    <a:srgbClr val="FFFFFF"/>
                  </a:solidFill>
                </a:uFill>
                <a:latin typeface="Arial"/>
              </a:rPr>
              <a:t>Particle ID</a:t>
            </a:r>
          </a:p>
        </p:txBody>
      </p:sp>
      <p:pic>
        <p:nvPicPr>
          <p:cNvPr id="229" name="Picture 228"/>
          <p:cNvPicPr/>
          <p:nvPr/>
        </p:nvPicPr>
        <p:blipFill>
          <a:blip r:embed="rId3"/>
          <a:stretch/>
        </p:blipFill>
        <p:spPr>
          <a:xfrm>
            <a:off x="4807080" y="1600200"/>
            <a:ext cx="4263840" cy="2971800"/>
          </a:xfrm>
          <a:prstGeom prst="rect">
            <a:avLst/>
          </a:prstGeom>
          <a:ln>
            <a:noFill/>
          </a:ln>
        </p:spPr>
      </p:pic>
      <p:sp>
        <p:nvSpPr>
          <p:cNvPr id="230" name="CustomShape 5"/>
          <p:cNvSpPr/>
          <p:nvPr/>
        </p:nvSpPr>
        <p:spPr>
          <a:xfrm>
            <a:off x="4944600" y="4030200"/>
            <a:ext cx="685800" cy="457200"/>
          </a:xfrm>
          <a:prstGeom prst="ellipse">
            <a:avLst/>
          </a:prstGeom>
          <a:noFill/>
          <a:ln w="57240">
            <a:solidFill>
              <a:srgbClr val="FF33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1" name="CustomShape 6"/>
          <p:cNvSpPr/>
          <p:nvPr/>
        </p:nvSpPr>
        <p:spPr>
          <a:xfrm>
            <a:off x="5437800" y="2971800"/>
            <a:ext cx="1648800" cy="1290600"/>
          </a:xfrm>
          <a:prstGeom prst="ellipse">
            <a:avLst/>
          </a:prstGeom>
          <a:noFill/>
          <a:ln w="57240">
            <a:solidFill>
              <a:srgbClr val="FFCC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2" name="CustomShape 7"/>
          <p:cNvSpPr/>
          <p:nvPr/>
        </p:nvSpPr>
        <p:spPr>
          <a:xfrm>
            <a:off x="802800" y="5916600"/>
            <a:ext cx="365760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18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Preshower Energy (arb. units)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3" name="CustomShape 8"/>
          <p:cNvSpPr/>
          <p:nvPr/>
        </p:nvSpPr>
        <p:spPr>
          <a:xfrm rot="16200000">
            <a:off x="-1644840" y="4080600"/>
            <a:ext cx="365760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18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NGC Signal (arb. units)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4" name="Line 9"/>
          <p:cNvSpPr/>
          <p:nvPr/>
        </p:nvSpPr>
        <p:spPr>
          <a:xfrm flipH="1">
            <a:off x="2631600" y="2514240"/>
            <a:ext cx="333000" cy="1102860"/>
          </a:xfrm>
          <a:prstGeom prst="line">
            <a:avLst/>
          </a:prstGeom>
          <a:ln w="29160">
            <a:solidFill>
              <a:srgbClr val="FFCC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5" name="CustomShape 10"/>
          <p:cNvSpPr/>
          <p:nvPr/>
        </p:nvSpPr>
        <p:spPr>
          <a:xfrm>
            <a:off x="5257800" y="5486400"/>
            <a:ext cx="1600200" cy="457200"/>
          </a:xfrm>
          <a:prstGeom prst="rect">
            <a:avLst/>
          </a:prstGeom>
          <a:solidFill>
            <a:srgbClr val="EEEEEE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Pions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6" name="Line 11"/>
          <p:cNvSpPr/>
          <p:nvPr/>
        </p:nvSpPr>
        <p:spPr>
          <a:xfrm flipH="1" flipV="1">
            <a:off x="5257800" y="4487400"/>
            <a:ext cx="0" cy="999000"/>
          </a:xfrm>
          <a:prstGeom prst="line">
            <a:avLst/>
          </a:prstGeom>
          <a:ln w="29160">
            <a:solidFill>
              <a:srgbClr val="FF3333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7" name="Line 12"/>
          <p:cNvSpPr/>
          <p:nvPr/>
        </p:nvSpPr>
        <p:spPr>
          <a:xfrm flipH="1">
            <a:off x="1194840" y="5486400"/>
            <a:ext cx="4062960" cy="288720"/>
          </a:xfrm>
          <a:prstGeom prst="line">
            <a:avLst/>
          </a:prstGeom>
          <a:ln w="29160">
            <a:solidFill>
              <a:srgbClr val="FF3333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8" name="CustomShape 13"/>
          <p:cNvSpPr/>
          <p:nvPr/>
        </p:nvSpPr>
        <p:spPr>
          <a:xfrm>
            <a:off x="5122800" y="4440600"/>
            <a:ext cx="365760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18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Preshower Energy (arb. units)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9" name="CustomShape 14"/>
          <p:cNvSpPr/>
          <p:nvPr/>
        </p:nvSpPr>
        <p:spPr>
          <a:xfrm rot="16200000">
            <a:off x="3103920" y="2787120"/>
            <a:ext cx="3159000" cy="45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18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HGC Signal (arb. units)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0" name="TextShape 15"/>
          <p:cNvSpPr txBox="1"/>
          <p:nvPr/>
        </p:nvSpPr>
        <p:spPr>
          <a:xfrm>
            <a:off x="228600" y="914400"/>
            <a:ext cx="8915400" cy="7963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buClr>
                <a:srgbClr val="000000"/>
              </a:buClr>
            </a:pPr>
            <a:r>
              <a:rPr lang="en-US" sz="2400" b="1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5. </a:t>
            </a:r>
            <a:r>
              <a:rPr lang="en-US" sz="2400" b="1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Particle identification plots using signals from </a:t>
            </a:r>
            <a:r>
              <a:rPr lang="en-US" sz="2400" b="1" strike="noStrike" spc="-1" dirty="0">
                <a:solidFill>
                  <a:srgbClr val="0099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calorimetry</a:t>
            </a:r>
            <a:r>
              <a:rPr lang="en-US" sz="2400" b="1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and </a:t>
            </a:r>
            <a:r>
              <a:rPr lang="en-US" sz="2400" b="1" strike="noStrike" spc="-1" dirty="0">
                <a:solidFill>
                  <a:srgbClr val="0099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Cerenkov</a:t>
            </a:r>
            <a:r>
              <a:rPr lang="en-US" sz="2400" b="1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detectors. </a:t>
            </a:r>
          </a:p>
        </p:txBody>
      </p:sp>
      <p:sp>
        <p:nvSpPr>
          <p:cNvPr id="241" name="CustomShape 16"/>
          <p:cNvSpPr/>
          <p:nvPr/>
        </p:nvSpPr>
        <p:spPr>
          <a:xfrm>
            <a:off x="6978600" y="1744200"/>
            <a:ext cx="1600200" cy="457200"/>
          </a:xfrm>
          <a:prstGeom prst="rect">
            <a:avLst/>
          </a:prstGeom>
          <a:solidFill>
            <a:srgbClr val="EEEEEE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HGC vs PSh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2" name="CustomShape 17"/>
          <p:cNvSpPr/>
          <p:nvPr/>
        </p:nvSpPr>
        <p:spPr>
          <a:xfrm>
            <a:off x="2887200" y="2899800"/>
            <a:ext cx="1600200" cy="457200"/>
          </a:xfrm>
          <a:prstGeom prst="rect">
            <a:avLst/>
          </a:prstGeom>
          <a:solidFill>
            <a:srgbClr val="EEEEEE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</a:t>
            </a:r>
            <a:r>
              <a:rPr lang="en-US" sz="18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GC </a:t>
            </a:r>
            <a:r>
              <a:rPr lang="en-US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vs </a:t>
            </a:r>
            <a:r>
              <a:rPr lang="en-US" sz="18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PSh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3" name="Line 18"/>
          <p:cNvSpPr/>
          <p:nvPr/>
        </p:nvSpPr>
        <p:spPr>
          <a:xfrm>
            <a:off x="2971800" y="2514600"/>
            <a:ext cx="2582966" cy="685800"/>
          </a:xfrm>
          <a:prstGeom prst="line">
            <a:avLst/>
          </a:prstGeom>
          <a:ln w="29160">
            <a:solidFill>
              <a:srgbClr val="FFCC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extBox 1"/>
          <p:cNvSpPr txBox="1"/>
          <p:nvPr/>
        </p:nvSpPr>
        <p:spPr>
          <a:xfrm>
            <a:off x="7941031" y="6046934"/>
            <a:ext cx="10198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a</a:t>
            </a:r>
            <a:r>
              <a:rPr lang="en-US" sz="1000" dirty="0" smtClean="0"/>
              <a:t>rb. = arbitrary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273" name="Rectangle 3"/>
          <p:cNvSpPr>
            <a:spLocks noChangeArrowheads="1"/>
          </p:cNvSpPr>
          <p:nvPr/>
        </p:nvSpPr>
        <p:spPr bwMode="auto">
          <a:xfrm>
            <a:off x="2237300" y="1369117"/>
            <a:ext cx="403528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 D – exploring origin of </a:t>
            </a:r>
            <a:r>
              <a:rPr lang="en-US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confinement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studying </a:t>
            </a:r>
            <a:endParaRPr lang="en-US" sz="1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exotic </a:t>
            </a:r>
            <a:r>
              <a:rPr lang="en-US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mesons</a:t>
            </a:r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6324600" y="831433"/>
            <a:ext cx="2638068" cy="1835567"/>
            <a:chOff x="3747" y="597"/>
            <a:chExt cx="1776" cy="1019"/>
          </a:xfrm>
        </p:grpSpPr>
        <p:pic>
          <p:nvPicPr>
            <p:cNvPr id="1590282" name="Picture 5" descr="a"/>
            <p:cNvPicPr>
              <a:picLocks noChangeAspect="1" noChangeArrowheads="1"/>
            </p:cNvPicPr>
            <p:nvPr/>
          </p:nvPicPr>
          <p:blipFill>
            <a:blip r:embed="rId3" cstate="print"/>
            <a:srcRect l="15855"/>
            <a:stretch>
              <a:fillRect/>
            </a:stretch>
          </p:blipFill>
          <p:spPr bwMode="auto">
            <a:xfrm rot="5400000">
              <a:off x="4125" y="219"/>
              <a:ext cx="1019" cy="1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90283" name="Rectangle 6"/>
            <p:cNvSpPr>
              <a:spLocks noChangeAspect="1" noChangeArrowheads="1"/>
            </p:cNvSpPr>
            <p:nvPr/>
          </p:nvSpPr>
          <p:spPr bwMode="auto">
            <a:xfrm>
              <a:off x="3750" y="609"/>
              <a:ext cx="303" cy="328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srgbClr val="000000"/>
                </a:solidFill>
              </a:endParaRPr>
            </a:p>
          </p:txBody>
        </p:sp>
        <p:sp>
          <p:nvSpPr>
            <p:cNvPr id="1590284" name="Rectangle 7"/>
            <p:cNvSpPr>
              <a:spLocks noChangeAspect="1" noChangeArrowheads="1"/>
            </p:cNvSpPr>
            <p:nvPr/>
          </p:nvSpPr>
          <p:spPr bwMode="auto">
            <a:xfrm>
              <a:off x="3753" y="1362"/>
              <a:ext cx="312" cy="17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srgbClr val="000000"/>
                </a:solidFill>
              </a:endParaRPr>
            </a:p>
          </p:txBody>
        </p:sp>
      </p:grpSp>
      <p:sp>
        <p:nvSpPr>
          <p:cNvPr id="1590275" name="Rectangle 8"/>
          <p:cNvSpPr>
            <a:spLocks noChangeArrowheads="1"/>
          </p:cNvSpPr>
          <p:nvPr/>
        </p:nvSpPr>
        <p:spPr bwMode="auto">
          <a:xfrm>
            <a:off x="2202502" y="2819400"/>
            <a:ext cx="470938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 B – understanding </a:t>
            </a:r>
            <a:r>
              <a:rPr lang="en-US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nucleon structure </a:t>
            </a:r>
            <a:r>
              <a:rPr lang="en-US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</a:t>
            </a: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generalized </a:t>
            </a:r>
            <a:r>
              <a:rPr lang="en-US" sz="1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parton</a:t>
            </a:r>
            <a:r>
              <a:rPr lang="en-US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distributions</a:t>
            </a:r>
            <a:r>
              <a:rPr lang="en-US" sz="1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1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transverse momentum distributions</a:t>
            </a:r>
            <a:endParaRPr lang="en-US" sz="1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0276" name="Rectangle 10"/>
          <p:cNvSpPr>
            <a:spLocks noChangeArrowheads="1"/>
          </p:cNvSpPr>
          <p:nvPr/>
        </p:nvSpPr>
        <p:spPr bwMode="auto">
          <a:xfrm>
            <a:off x="2362200" y="4038600"/>
            <a:ext cx="423148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 C – precision determination of </a:t>
            </a:r>
            <a:r>
              <a:rPr lang="en-US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valence quark</a:t>
            </a:r>
            <a:r>
              <a:rPr lang="en-US" sz="1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properties </a:t>
            </a:r>
            <a:endParaRPr lang="en-US" sz="1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nucleons and nuclei </a:t>
            </a:r>
          </a:p>
        </p:txBody>
      </p:sp>
      <p:sp>
        <p:nvSpPr>
          <p:cNvPr id="1590277" name="Rectangle 11"/>
          <p:cNvSpPr>
            <a:spLocks noChangeArrowheads="1"/>
          </p:cNvSpPr>
          <p:nvPr/>
        </p:nvSpPr>
        <p:spPr bwMode="auto">
          <a:xfrm>
            <a:off x="2246825" y="5257800"/>
            <a:ext cx="6411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 A – short range correlations, </a:t>
            </a:r>
            <a:endParaRPr lang="en-US" sz="1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 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factors, hyper-nuclear physics, </a:t>
            </a:r>
            <a:endParaRPr lang="en-US" sz="1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</a:t>
            </a:r>
            <a:r>
              <a:rPr lang="en-US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experiments (e.g., </a:t>
            </a:r>
            <a:r>
              <a:rPr lang="en-US" sz="1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MOLLER and </a:t>
            </a:r>
            <a:r>
              <a:rPr lang="en-US" sz="1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en-US" sz="1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90278" name="Picture 13" descr="hallacomb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3975" y="4597567"/>
            <a:ext cx="1821502" cy="177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90279" name="Text Box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53136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b="1" dirty="0" smtClean="0">
                <a:cs typeface="Arial" pitchFamily="34" charset="0"/>
              </a:rPr>
              <a:t>12 GeV Scientific Capabilities</a:t>
            </a:r>
          </a:p>
        </p:txBody>
      </p:sp>
      <p:pic>
        <p:nvPicPr>
          <p:cNvPr id="1590280" name="Picture 3"/>
          <p:cNvPicPr>
            <a:picLocks noChangeAspect="1"/>
          </p:cNvPicPr>
          <p:nvPr/>
        </p:nvPicPr>
        <p:blipFill>
          <a:blip r:embed="rId5" cstate="print"/>
          <a:srcRect l="20206" t="10916" r="12640" b="15477"/>
          <a:stretch>
            <a:fillRect/>
          </a:stretch>
        </p:blipFill>
        <p:spPr bwMode="auto">
          <a:xfrm>
            <a:off x="122089" y="1931436"/>
            <a:ext cx="1802606" cy="190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M:\PhyCoord\cameras\halldcam3\201404\halldcam3-20140425-1400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837428"/>
            <a:ext cx="2632305" cy="197402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6" descr="halla_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" y="4572000"/>
            <a:ext cx="2074545" cy="180548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1" t="9974" r="17039" b="16184"/>
          <a:stretch/>
        </p:blipFill>
        <p:spPr bwMode="auto">
          <a:xfrm>
            <a:off x="122089" y="1868555"/>
            <a:ext cx="2000250" cy="210026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54" b="32675"/>
          <a:stretch/>
        </p:blipFill>
        <p:spPr bwMode="auto">
          <a:xfrm>
            <a:off x="6732041" y="3742515"/>
            <a:ext cx="2214345" cy="165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6"/>
          <a:stretch/>
        </p:blipFill>
        <p:spPr bwMode="auto">
          <a:xfrm>
            <a:off x="6705600" y="3673578"/>
            <a:ext cx="2264552" cy="172790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616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" y="-53340"/>
            <a:ext cx="8801100" cy="914400"/>
          </a:xfrm>
        </p:spPr>
        <p:txBody>
          <a:bodyPr/>
          <a:lstStyle/>
          <a:p>
            <a:r>
              <a:rPr lang="en-US" dirty="0" smtClean="0"/>
              <a:t>Status @ 2016 Accelerator Safety Workshop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282" y="952252"/>
            <a:ext cx="8673982" cy="5182880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b="1" dirty="0" smtClean="0"/>
              <a:t>Conventional Facilities: </a:t>
            </a:r>
            <a:r>
              <a:rPr lang="en-US" sz="2000" b="1" dirty="0" smtClean="0">
                <a:solidFill>
                  <a:srgbClr val="009900"/>
                </a:solidFill>
              </a:rPr>
              <a:t>DONE</a:t>
            </a:r>
            <a:endParaRPr lang="en-US" sz="2000" b="1" dirty="0" smtClean="0">
              <a:solidFill>
                <a:srgbClr val="009900"/>
              </a:solidFill>
            </a:endParaRPr>
          </a:p>
          <a:p>
            <a:pPr lvl="1"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b="1" dirty="0" smtClean="0">
                <a:solidFill>
                  <a:srgbClr val="0000FF"/>
                </a:solidFill>
              </a:rPr>
              <a:t>Hall D Complex ~10,080 ft</a:t>
            </a:r>
            <a:r>
              <a:rPr lang="en-US" b="1" baseline="30000" dirty="0" smtClean="0">
                <a:solidFill>
                  <a:srgbClr val="0000FF"/>
                </a:solidFill>
              </a:rPr>
              <a:t>2</a:t>
            </a:r>
            <a:endParaRPr lang="en-US" b="1" baseline="30000" dirty="0" smtClean="0">
              <a:solidFill>
                <a:srgbClr val="0000FF"/>
              </a:solidFill>
            </a:endParaRPr>
          </a:p>
          <a:p>
            <a:pPr lvl="1"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b="1" dirty="0" smtClean="0">
                <a:solidFill>
                  <a:srgbClr val="0000FF"/>
                </a:solidFill>
              </a:rPr>
              <a:t>Additions to existing facilities ~8,400 ft</a:t>
            </a:r>
            <a:r>
              <a:rPr lang="en-US" b="1" baseline="30000" dirty="0" smtClean="0">
                <a:solidFill>
                  <a:srgbClr val="0000FF"/>
                </a:solidFill>
              </a:rPr>
              <a:t>2</a:t>
            </a:r>
            <a:endParaRPr lang="en-US" b="1" baseline="30000" dirty="0" smtClean="0">
              <a:solidFill>
                <a:srgbClr val="0000FF"/>
              </a:solidFill>
            </a:endParaRPr>
          </a:p>
          <a:p>
            <a:pPr lvl="1"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b="1" dirty="0" smtClean="0">
                <a:solidFill>
                  <a:srgbClr val="0000FF"/>
                </a:solidFill>
              </a:rPr>
              <a:t>U</a:t>
            </a:r>
            <a:r>
              <a:rPr lang="en-US" b="1" dirty="0" smtClean="0">
                <a:solidFill>
                  <a:srgbClr val="0000FF"/>
                </a:solidFill>
              </a:rPr>
              <a:t>tilities expansion</a:t>
            </a:r>
            <a:endParaRPr lang="en-US" b="1" dirty="0" smtClean="0">
              <a:solidFill>
                <a:srgbClr val="0000FF"/>
              </a:solidFill>
            </a:endParaRP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sz="2000" b="1" dirty="0" smtClean="0"/>
              <a:t>Hall D Experimental Equipment: </a:t>
            </a:r>
            <a:r>
              <a:rPr lang="en-US" sz="2000" b="1" dirty="0" smtClean="0">
                <a:solidFill>
                  <a:srgbClr val="009900"/>
                </a:solidFill>
              </a:rPr>
              <a:t>DONE</a:t>
            </a:r>
            <a:endParaRPr lang="en-US" sz="2000" b="1" dirty="0" smtClean="0"/>
          </a:p>
          <a:p>
            <a:pPr lvl="1"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b="1" dirty="0" err="1" smtClean="0">
                <a:solidFill>
                  <a:srgbClr val="0000FF"/>
                </a:solidFill>
              </a:rPr>
              <a:t>GlueX</a:t>
            </a:r>
            <a:r>
              <a:rPr lang="en-US" b="1" dirty="0" smtClean="0">
                <a:solidFill>
                  <a:srgbClr val="0000FF"/>
                </a:solidFill>
              </a:rPr>
              <a:t> spectrometer; electronics; target</a:t>
            </a:r>
          </a:p>
          <a:p>
            <a:pPr lvl="1"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b="1" dirty="0" smtClean="0">
                <a:solidFill>
                  <a:srgbClr val="0000FF"/>
                </a:solidFill>
              </a:rPr>
              <a:t>Hall infrastructure; Tagger area</a:t>
            </a:r>
          </a:p>
          <a:p>
            <a:pPr lvl="1"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b="1" dirty="0" smtClean="0">
                <a:solidFill>
                  <a:srgbClr val="0000FF"/>
                </a:solidFill>
              </a:rPr>
              <a:t>Commissioning</a:t>
            </a:r>
            <a:endParaRPr lang="en-US" b="1" dirty="0">
              <a:solidFill>
                <a:srgbClr val="0000FF"/>
              </a:solidFill>
            </a:endParaRPr>
          </a:p>
          <a:p>
            <a:endParaRPr lang="en-US" b="1" dirty="0" smtClean="0"/>
          </a:p>
          <a:p>
            <a:r>
              <a:rPr lang="en-US" sz="2000" b="1" dirty="0" smtClean="0"/>
              <a:t>Accelerator</a:t>
            </a:r>
            <a:r>
              <a:rPr lang="en-US" dirty="0" smtClean="0"/>
              <a:t>: </a:t>
            </a:r>
            <a:r>
              <a:rPr lang="en-US" b="1" dirty="0" smtClean="0">
                <a:solidFill>
                  <a:srgbClr val="009900"/>
                </a:solidFill>
              </a:rPr>
              <a:t>DONE</a:t>
            </a:r>
            <a:endParaRPr lang="en-US" dirty="0" smtClean="0"/>
          </a:p>
          <a:p>
            <a:pPr lvl="1"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b="1" dirty="0" err="1" smtClean="0">
                <a:solidFill>
                  <a:srgbClr val="0000FF"/>
                </a:solidFill>
              </a:rPr>
              <a:t>Cryomodules</a:t>
            </a:r>
            <a:r>
              <a:rPr lang="en-US" b="1" dirty="0" smtClean="0">
                <a:solidFill>
                  <a:srgbClr val="0000FF"/>
                </a:solidFill>
              </a:rPr>
              <a:t> ; Cryogenics ; Beam Transport  </a:t>
            </a:r>
            <a:endParaRPr lang="en-US" b="1" dirty="0" smtClean="0">
              <a:solidFill>
                <a:srgbClr val="0000FF"/>
              </a:solidFill>
            </a:endParaRPr>
          </a:p>
          <a:p>
            <a:pPr lvl="1"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00FF"/>
                </a:solidFill>
              </a:rPr>
              <a:t>Beam </a:t>
            </a:r>
            <a:r>
              <a:rPr lang="en-US" b="1" dirty="0" smtClean="0">
                <a:solidFill>
                  <a:srgbClr val="0000FF"/>
                </a:solidFill>
              </a:rPr>
              <a:t>Transport ; Extraction</a:t>
            </a:r>
          </a:p>
          <a:p>
            <a:pPr lvl="1"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b="1" dirty="0" smtClean="0">
                <a:solidFill>
                  <a:srgbClr val="0000FF"/>
                </a:solidFill>
              </a:rPr>
              <a:t>Project Commissioning 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endParaRPr lang="en-US" b="1" dirty="0" smtClean="0">
              <a:solidFill>
                <a:srgbClr val="0000FF"/>
              </a:solidFill>
            </a:endParaRPr>
          </a:p>
          <a:p>
            <a:pPr lvl="1"/>
            <a:endParaRPr lang="en-US" dirty="0" smtClean="0"/>
          </a:p>
          <a:p>
            <a:pPr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sz="2000" b="1" dirty="0" smtClean="0"/>
              <a:t>Key Performance Parameters </a:t>
            </a:r>
            <a:r>
              <a:rPr lang="en-US" b="1" dirty="0" smtClean="0">
                <a:solidFill>
                  <a:srgbClr val="009900"/>
                </a:solidFill>
              </a:rPr>
              <a:t>– demonstration through beam runs </a:t>
            </a:r>
            <a:endParaRPr lang="en-US" b="1" dirty="0">
              <a:solidFill>
                <a:srgbClr val="009900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122" y="4038600"/>
            <a:ext cx="1795413" cy="152909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2" descr="M:\PhyCoord\cameras\halldcam3\201404\halldcam3-20140425-140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430" y="2473757"/>
            <a:ext cx="1801725" cy="135115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" t="16241" b="9047"/>
          <a:stretch>
            <a:fillRect/>
          </a:stretch>
        </p:blipFill>
        <p:spPr bwMode="auto">
          <a:xfrm>
            <a:off x="6111240" y="905662"/>
            <a:ext cx="2785110" cy="136235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94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Highlights Since </a:t>
            </a:r>
            <a:r>
              <a:rPr lang="en-US" dirty="0" smtClean="0"/>
              <a:t>Summer 2016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" y="1112272"/>
            <a:ext cx="9075420" cy="518288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/>
              <a:t>All about Hall </a:t>
            </a:r>
            <a:r>
              <a:rPr lang="en-US" sz="2400" b="1" dirty="0" smtClean="0"/>
              <a:t>B and Hall </a:t>
            </a:r>
            <a:r>
              <a:rPr lang="en-US" sz="2400" b="1" dirty="0" smtClean="0"/>
              <a:t>C experimental equipment: </a:t>
            </a:r>
            <a:r>
              <a:rPr lang="en-US" sz="2400" b="1" dirty="0" smtClean="0">
                <a:solidFill>
                  <a:srgbClr val="009900"/>
                </a:solidFill>
              </a:rPr>
              <a:t>DONE</a:t>
            </a:r>
            <a:endParaRPr lang="en-US" sz="2400" b="1" dirty="0" smtClean="0">
              <a:solidFill>
                <a:srgbClr val="009900"/>
              </a:solidFill>
            </a:endParaRPr>
          </a:p>
          <a:p>
            <a:pPr lvl="1"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rgbClr val="0000FF"/>
                </a:solidFill>
              </a:rPr>
              <a:t>Detectors </a:t>
            </a:r>
            <a:r>
              <a:rPr lang="en-US" sz="2000" b="1" dirty="0">
                <a:solidFill>
                  <a:srgbClr val="0000FF"/>
                </a:solidFill>
              </a:rPr>
              <a:t>and Electronics </a:t>
            </a:r>
            <a:endParaRPr lang="en-US" sz="2000" b="1" dirty="0" smtClean="0">
              <a:solidFill>
                <a:srgbClr val="0000FF"/>
              </a:solidFill>
            </a:endParaRPr>
          </a:p>
          <a:p>
            <a:pPr lvl="1"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rgbClr val="0000FF"/>
                </a:solidFill>
              </a:rPr>
              <a:t>DAQ/Computing (software/firmware)</a:t>
            </a:r>
          </a:p>
          <a:p>
            <a:pPr lvl="1"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rgbClr val="0000FF"/>
                </a:solidFill>
              </a:rPr>
              <a:t>Beamline and Infrastructure</a:t>
            </a:r>
            <a:endParaRPr lang="en-US" sz="2000" b="1" dirty="0" smtClean="0">
              <a:solidFill>
                <a:srgbClr val="0000FF"/>
              </a:solidFill>
            </a:endParaRPr>
          </a:p>
          <a:p>
            <a:pPr lvl="1"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sz="2000" b="1" u="sng" dirty="0" smtClean="0">
                <a:solidFill>
                  <a:srgbClr val="0000FF"/>
                </a:solidFill>
              </a:rPr>
              <a:t>Magnets</a:t>
            </a:r>
            <a:r>
              <a:rPr lang="en-US" sz="2000" b="1" dirty="0" smtClean="0">
                <a:solidFill>
                  <a:srgbClr val="0000FF"/>
                </a:solidFill>
              </a:rPr>
              <a:t>:</a:t>
            </a:r>
            <a:endParaRPr lang="en-US" dirty="0" smtClean="0"/>
          </a:p>
          <a:p>
            <a:pPr lvl="2"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b="1" dirty="0" smtClean="0">
                <a:solidFill>
                  <a:srgbClr val="009900"/>
                </a:solidFill>
              </a:rPr>
              <a:t>Hall </a:t>
            </a:r>
            <a:r>
              <a:rPr lang="en-US" b="1" dirty="0" smtClean="0">
                <a:solidFill>
                  <a:srgbClr val="009900"/>
                </a:solidFill>
              </a:rPr>
              <a:t>C </a:t>
            </a:r>
            <a:r>
              <a:rPr lang="en-US" b="1" dirty="0" smtClean="0">
                <a:solidFill>
                  <a:srgbClr val="009900"/>
                </a:solidFill>
              </a:rPr>
              <a:t>– 3 (of 5) delivered</a:t>
            </a:r>
            <a:r>
              <a:rPr lang="en-US" b="1" dirty="0" smtClean="0">
                <a:solidFill>
                  <a:srgbClr val="009900"/>
                </a:solidFill>
              </a:rPr>
              <a:t>, </a:t>
            </a:r>
            <a:r>
              <a:rPr lang="en-US" b="1" dirty="0" smtClean="0">
                <a:solidFill>
                  <a:srgbClr val="009900"/>
                </a:solidFill>
              </a:rPr>
              <a:t>5 installed and tested</a:t>
            </a:r>
            <a:endParaRPr lang="en-US" b="1" dirty="0" smtClean="0">
              <a:solidFill>
                <a:srgbClr val="009900"/>
              </a:solidFill>
            </a:endParaRPr>
          </a:p>
          <a:p>
            <a:pPr lvl="2"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b="1" dirty="0" smtClean="0">
                <a:solidFill>
                  <a:srgbClr val="009900"/>
                </a:solidFill>
              </a:rPr>
              <a:t>Hall B Torus – tested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b="1" dirty="0" smtClean="0">
                <a:solidFill>
                  <a:srgbClr val="009900"/>
                </a:solidFill>
              </a:rPr>
              <a:t>Hall B – Solenoid delivered, </a:t>
            </a:r>
            <a:r>
              <a:rPr lang="en-US" b="1" dirty="0" smtClean="0">
                <a:solidFill>
                  <a:srgbClr val="009900"/>
                </a:solidFill>
              </a:rPr>
              <a:t>installed and tested </a:t>
            </a:r>
            <a:endParaRPr lang="en-US" b="1" dirty="0" smtClean="0">
              <a:solidFill>
                <a:srgbClr val="009900"/>
              </a:solidFill>
            </a:endParaRPr>
          </a:p>
          <a:p>
            <a:pPr lvl="1"/>
            <a:endParaRPr lang="en-US" dirty="0" smtClean="0"/>
          </a:p>
          <a:p>
            <a:pPr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sz="2000" b="1" dirty="0" smtClean="0"/>
              <a:t>Key Performance Parameters </a:t>
            </a:r>
            <a:r>
              <a:rPr lang="en-US" b="1" dirty="0" smtClean="0">
                <a:solidFill>
                  <a:srgbClr val="009900"/>
                </a:solidFill>
              </a:rPr>
              <a:t>– demonstration through beam runs </a:t>
            </a:r>
            <a:endParaRPr lang="en-US" b="1" dirty="0">
              <a:solidFill>
                <a:srgbClr val="0099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71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780" y="1056640"/>
            <a:ext cx="8742680" cy="4170680"/>
          </a:xfrm>
        </p:spPr>
        <p:txBody>
          <a:bodyPr/>
          <a:lstStyle/>
          <a:p>
            <a:pPr marL="0" lvl="1" indent="0">
              <a:spcAft>
                <a:spcPts val="600"/>
              </a:spcAft>
              <a:buNone/>
            </a:pPr>
            <a:r>
              <a:rPr lang="en-US" sz="2400" u="sng" dirty="0" smtClean="0"/>
              <a:t>Accelerator Readiness Reviews (ARRs)</a:t>
            </a:r>
            <a:r>
              <a:rPr lang="en-US" sz="2400" dirty="0" smtClean="0"/>
              <a:t>:</a:t>
            </a:r>
            <a:endParaRPr lang="en-US" sz="2400" dirty="0" smtClean="0"/>
          </a:p>
          <a:p>
            <a:pPr lvl="1"/>
            <a:r>
              <a:rPr lang="en-US" sz="2200" dirty="0" smtClean="0"/>
              <a:t>Modular approach for machine and beamlines to Halls</a:t>
            </a:r>
            <a:endParaRPr lang="en-US" sz="2200" dirty="0" smtClean="0"/>
          </a:p>
          <a:p>
            <a:pPr lvl="2">
              <a:spcBef>
                <a:spcPts val="0"/>
              </a:spcBef>
              <a:spcAft>
                <a:spcPts val="1200"/>
              </a:spcAft>
              <a:buClr>
                <a:srgbClr val="009900"/>
              </a:buClr>
              <a:buFont typeface="Wingdings" panose="05000000000000000000" pitchFamily="2" charset="2"/>
              <a:buChar char="ü"/>
              <a:defRPr/>
            </a:pPr>
            <a:r>
              <a:rPr lang="en-US" sz="2000" u="sng" dirty="0">
                <a:solidFill>
                  <a:srgbClr val="0000FF"/>
                </a:solidFill>
              </a:rPr>
              <a:t>Phase 1a/b</a:t>
            </a:r>
            <a:r>
              <a:rPr lang="en-US" sz="2000" dirty="0">
                <a:solidFill>
                  <a:srgbClr val="0000FF"/>
                </a:solidFill>
              </a:rPr>
              <a:t> - </a:t>
            </a:r>
            <a:r>
              <a:rPr lang="en-US" sz="2000" dirty="0" smtClean="0">
                <a:solidFill>
                  <a:srgbClr val="0000FF"/>
                </a:solidFill>
              </a:rPr>
              <a:t>CEBAF </a:t>
            </a:r>
            <a:r>
              <a:rPr lang="en-US" sz="2000" dirty="0">
                <a:solidFill>
                  <a:srgbClr val="0000FF"/>
                </a:solidFill>
              </a:rPr>
              <a:t>commissioning with 12 GeV tune </a:t>
            </a:r>
            <a:r>
              <a:rPr lang="en-US" sz="2000" dirty="0">
                <a:solidFill>
                  <a:srgbClr val="0000FF"/>
                </a:solidFill>
              </a:rPr>
              <a:t>beam </a:t>
            </a:r>
            <a:r>
              <a:rPr lang="en-US" sz="2000" dirty="0" smtClean="0">
                <a:solidFill>
                  <a:srgbClr val="0000FF"/>
                </a:solidFill>
              </a:rPr>
              <a:t>(Aug/Oct 2013) </a:t>
            </a:r>
            <a:endParaRPr lang="en-US" sz="2000" dirty="0">
              <a:solidFill>
                <a:srgbClr val="0000FF"/>
              </a:solidFill>
            </a:endParaRPr>
          </a:p>
          <a:p>
            <a:pPr lvl="2">
              <a:spcBef>
                <a:spcPts val="0"/>
              </a:spcBef>
              <a:spcAft>
                <a:spcPts val="1200"/>
              </a:spcAft>
              <a:buClr>
                <a:srgbClr val="009900"/>
              </a:buClr>
              <a:buFont typeface="Wingdings" panose="05000000000000000000" pitchFamily="2" charset="2"/>
              <a:buChar char="ü"/>
              <a:defRPr/>
            </a:pPr>
            <a:r>
              <a:rPr lang="en-US" sz="2000" u="sng" dirty="0">
                <a:solidFill>
                  <a:srgbClr val="0000FF"/>
                </a:solidFill>
              </a:rPr>
              <a:t>Phase 2</a:t>
            </a:r>
            <a:r>
              <a:rPr lang="en-US" sz="2000" dirty="0">
                <a:solidFill>
                  <a:srgbClr val="0000FF"/>
                </a:solidFill>
              </a:rPr>
              <a:t> - </a:t>
            </a:r>
            <a:r>
              <a:rPr lang="en-US" sz="2000" dirty="0" smtClean="0">
                <a:solidFill>
                  <a:srgbClr val="0000FF"/>
                </a:solidFill>
              </a:rPr>
              <a:t>Commission </a:t>
            </a:r>
            <a:r>
              <a:rPr lang="en-US" sz="2000" dirty="0">
                <a:solidFill>
                  <a:srgbClr val="0000FF"/>
                </a:solidFill>
              </a:rPr>
              <a:t>Hall D Tagger with tune beam, full </a:t>
            </a:r>
            <a:r>
              <a:rPr lang="en-US" sz="2000" dirty="0" smtClean="0">
                <a:solidFill>
                  <a:srgbClr val="0000FF"/>
                </a:solidFill>
              </a:rPr>
              <a:t>commission &amp; operate </a:t>
            </a:r>
            <a:r>
              <a:rPr lang="en-US" sz="2000" dirty="0">
                <a:solidFill>
                  <a:srgbClr val="0000FF"/>
                </a:solidFill>
              </a:rPr>
              <a:t>Hall </a:t>
            </a:r>
            <a:r>
              <a:rPr lang="en-US" sz="2000" dirty="0">
                <a:solidFill>
                  <a:srgbClr val="0000FF"/>
                </a:solidFill>
              </a:rPr>
              <a:t>A </a:t>
            </a:r>
            <a:r>
              <a:rPr lang="en-US" sz="2000" dirty="0" smtClean="0">
                <a:solidFill>
                  <a:srgbClr val="0000FF"/>
                </a:solidFill>
              </a:rPr>
              <a:t>(Jan 2014)</a:t>
            </a:r>
            <a:endParaRPr lang="en-US" sz="2000" dirty="0">
              <a:solidFill>
                <a:srgbClr val="0000FF"/>
              </a:solidFill>
            </a:endParaRPr>
          </a:p>
          <a:p>
            <a:pPr lvl="2" fontAlgn="base">
              <a:spcBef>
                <a:spcPts val="0"/>
              </a:spcBef>
              <a:spcAft>
                <a:spcPts val="1200"/>
              </a:spcAft>
              <a:buClr>
                <a:srgbClr val="009900"/>
              </a:buClr>
              <a:buFont typeface="Wingdings" panose="05000000000000000000" pitchFamily="2" charset="2"/>
              <a:buChar char="ü"/>
              <a:defRPr/>
            </a:pPr>
            <a:r>
              <a:rPr lang="en-US" sz="2000" u="sng" dirty="0">
                <a:solidFill>
                  <a:srgbClr val="0000FF"/>
                </a:solidFill>
              </a:rPr>
              <a:t>Phase 3</a:t>
            </a:r>
            <a:r>
              <a:rPr lang="en-US" sz="2000" dirty="0">
                <a:solidFill>
                  <a:srgbClr val="0000FF"/>
                </a:solidFill>
              </a:rPr>
              <a:t> - </a:t>
            </a:r>
            <a:r>
              <a:rPr lang="en-US" sz="2000" dirty="0" smtClean="0">
                <a:solidFill>
                  <a:srgbClr val="0000FF"/>
                </a:solidFill>
              </a:rPr>
              <a:t>C</a:t>
            </a:r>
            <a:r>
              <a:rPr lang="en-US" sz="2000" dirty="0" smtClean="0">
                <a:solidFill>
                  <a:srgbClr val="0000FF"/>
                </a:solidFill>
              </a:rPr>
              <a:t>ommission &amp; operate </a:t>
            </a:r>
            <a:r>
              <a:rPr lang="en-US" sz="2000" dirty="0">
                <a:solidFill>
                  <a:srgbClr val="0000FF"/>
                </a:solidFill>
              </a:rPr>
              <a:t>Hall </a:t>
            </a:r>
            <a:r>
              <a:rPr lang="en-US" sz="2000" dirty="0" smtClean="0">
                <a:solidFill>
                  <a:srgbClr val="0000FF"/>
                </a:solidFill>
              </a:rPr>
              <a:t>D; Deliver </a:t>
            </a:r>
            <a:r>
              <a:rPr lang="en-US" sz="2000" dirty="0">
                <a:solidFill>
                  <a:srgbClr val="0000FF"/>
                </a:solidFill>
              </a:rPr>
              <a:t>beam to Hall B for </a:t>
            </a:r>
            <a:r>
              <a:rPr lang="en-US" sz="2000" dirty="0" smtClean="0">
                <a:solidFill>
                  <a:srgbClr val="0000FF"/>
                </a:solidFill>
              </a:rPr>
              <a:t>HPS experiment (Aug 2014)</a:t>
            </a:r>
            <a:endParaRPr lang="en-US" sz="2000" dirty="0">
              <a:solidFill>
                <a:srgbClr val="0000FF"/>
              </a:solidFill>
            </a:endParaRPr>
          </a:p>
          <a:p>
            <a:pPr lvl="2">
              <a:spcBef>
                <a:spcPts val="0"/>
              </a:spcBef>
              <a:spcAft>
                <a:spcPts val="600"/>
              </a:spcAft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sz="2000" b="1" u="sng" dirty="0">
                <a:solidFill>
                  <a:srgbClr val="009900"/>
                </a:solidFill>
              </a:rPr>
              <a:t>Phase 4</a:t>
            </a:r>
            <a:r>
              <a:rPr lang="en-US" sz="2000" b="1" dirty="0">
                <a:solidFill>
                  <a:srgbClr val="009900"/>
                </a:solidFill>
              </a:rPr>
              <a:t> – </a:t>
            </a:r>
            <a:r>
              <a:rPr lang="en-US" sz="2000" b="1" dirty="0" smtClean="0">
                <a:solidFill>
                  <a:srgbClr val="009900"/>
                </a:solidFill>
              </a:rPr>
              <a:t>Commission &amp; operate Halls B &amp; C (Jan 2017)</a:t>
            </a:r>
          </a:p>
          <a:p>
            <a:pPr lvl="3">
              <a:spcBef>
                <a:spcPts val="0"/>
              </a:spcBef>
              <a:buClr>
                <a:srgbClr val="009900"/>
              </a:buClr>
              <a:buFont typeface="Courier New" panose="02070309020205020404" pitchFamily="49" charset="0"/>
              <a:buChar char="o"/>
            </a:pPr>
            <a:r>
              <a:rPr lang="en-US" b="1" i="1" dirty="0" smtClean="0"/>
              <a:t>see Bob May's talk on Wed morning</a:t>
            </a:r>
            <a:endParaRPr lang="en-US" b="1" i="1" dirty="0"/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26720" y="-60960"/>
            <a:ext cx="851916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kern="0" dirty="0" smtClean="0"/>
              <a:t>Readiness to Operate: Accelerator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908883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60960"/>
            <a:ext cx="7772400" cy="914400"/>
          </a:xfrm>
        </p:spPr>
        <p:txBody>
          <a:bodyPr/>
          <a:lstStyle/>
          <a:p>
            <a:r>
              <a:rPr lang="en-US" dirty="0" smtClean="0"/>
              <a:t>Readiness to Operate: Exp. Equipment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520" y="1016000"/>
            <a:ext cx="8646160" cy="5334000"/>
          </a:xfrm>
        </p:spPr>
        <p:txBody>
          <a:bodyPr/>
          <a:lstStyle/>
          <a:p>
            <a:pPr marL="0" indent="0">
              <a:buNone/>
            </a:pPr>
            <a:r>
              <a:rPr lang="en-US" sz="2400" u="sng" dirty="0" smtClean="0"/>
              <a:t>Experiment Readiness Reviews (ERRS):</a:t>
            </a:r>
            <a:endParaRPr lang="en-US" sz="2400" u="sng" dirty="0" smtClean="0"/>
          </a:p>
          <a:p>
            <a:pPr lvl="1">
              <a:spcAft>
                <a:spcPts val="1200"/>
              </a:spcAft>
            </a:pPr>
            <a:r>
              <a:rPr lang="en-US" sz="2200" dirty="0" smtClean="0"/>
              <a:t>Objective: </a:t>
            </a:r>
            <a:r>
              <a:rPr lang="en-US" sz="2200" dirty="0"/>
              <a:t>safe and efficient operation of equipment (and/or an entire experiment) </a:t>
            </a:r>
            <a:endParaRPr lang="en-US" sz="2200" dirty="0" smtClean="0"/>
          </a:p>
          <a:p>
            <a:pPr lvl="1"/>
            <a:r>
              <a:rPr lang="en-US" sz="2200" b="1" u="sng" dirty="0" smtClean="0">
                <a:solidFill>
                  <a:srgbClr val="009900"/>
                </a:solidFill>
              </a:rPr>
              <a:t>Hall C ERRs</a:t>
            </a:r>
            <a:r>
              <a:rPr lang="en-US" sz="2200" dirty="0" smtClean="0"/>
              <a:t>:</a:t>
            </a:r>
          </a:p>
          <a:p>
            <a:pPr lvl="2"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0000FF"/>
                </a:solidFill>
              </a:rPr>
              <a:t>Q1 magnet (Jan 2015) ; HB magnet (Mar 2015)</a:t>
            </a:r>
          </a:p>
          <a:p>
            <a:pPr lvl="2"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0000FF"/>
                </a:solidFill>
              </a:rPr>
              <a:t>Spectrometers, beamline, targets, early experiments (Aug 2016)</a:t>
            </a:r>
          </a:p>
          <a:p>
            <a:pPr lvl="2"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0000FF"/>
                </a:solidFill>
              </a:rPr>
              <a:t>Q2/Q3/D magnets (Oct 2016)</a:t>
            </a:r>
          </a:p>
          <a:p>
            <a:pPr lvl="2"/>
            <a:endParaRPr lang="en-US" dirty="0"/>
          </a:p>
          <a:p>
            <a:pPr lvl="1"/>
            <a:r>
              <a:rPr lang="en-US" sz="2200" b="1" u="sng" dirty="0" smtClean="0">
                <a:solidFill>
                  <a:srgbClr val="009900"/>
                </a:solidFill>
              </a:rPr>
              <a:t>Hall B ERRs</a:t>
            </a:r>
            <a:r>
              <a:rPr lang="en-US" sz="2200" dirty="0" smtClean="0"/>
              <a:t>:</a:t>
            </a:r>
          </a:p>
          <a:p>
            <a:pPr lvl="2"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0000FF"/>
                </a:solidFill>
              </a:rPr>
              <a:t>Ancillary detectors (Jun 2016)</a:t>
            </a:r>
          </a:p>
          <a:p>
            <a:pPr lvl="2"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0000FF"/>
                </a:solidFill>
              </a:rPr>
              <a:t>Torus magnet (Apr/Jun/Jul 2016)</a:t>
            </a:r>
          </a:p>
          <a:p>
            <a:pPr lvl="2"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0000FF"/>
                </a:solidFill>
              </a:rPr>
              <a:t>CLAS12 Detectors (Dec 2016)</a:t>
            </a:r>
          </a:p>
          <a:p>
            <a:pPr lvl="2"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0000FF"/>
                </a:solidFill>
              </a:rPr>
              <a:t>Solenoid magnet (Jul 2017)</a:t>
            </a:r>
            <a:endParaRPr lang="en-US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603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204" y="3967840"/>
            <a:ext cx="3271935" cy="24073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1077502" y="6080507"/>
            <a:ext cx="1193788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r>
              <a:rPr lang="en-US" dirty="0"/>
              <a:t>D: </a:t>
            </a:r>
            <a:r>
              <a:rPr lang="en-US" dirty="0" smtClean="0"/>
              <a:t>OCT-2016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Hall C: SHMS Magnets Delivered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96" y="868176"/>
            <a:ext cx="1700433" cy="30093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2946" y="868174"/>
            <a:ext cx="2119423" cy="30093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3886" y="868174"/>
            <a:ext cx="2099724" cy="30082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1714" y="868175"/>
            <a:ext cx="2442827" cy="30093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2352810" y="879409"/>
            <a:ext cx="1294970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r>
              <a:rPr lang="en-US" dirty="0"/>
              <a:t>Q1: </a:t>
            </a:r>
            <a:r>
              <a:rPr lang="en-US" dirty="0" smtClean="0"/>
              <a:t>JAN-2015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22313" y="879409"/>
            <a:ext cx="1402628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HB: MAR-2015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49039" y="879409"/>
            <a:ext cx="1323632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r>
              <a:rPr lang="en-US" dirty="0"/>
              <a:t>Q2: </a:t>
            </a:r>
            <a:r>
              <a:rPr lang="en-US" dirty="0" smtClean="0"/>
              <a:t>OCT-2016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023998" y="879408"/>
            <a:ext cx="1307859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r>
              <a:rPr lang="en-US" dirty="0"/>
              <a:t>Q3: </a:t>
            </a:r>
            <a:r>
              <a:rPr lang="en-US" dirty="0" smtClean="0"/>
              <a:t>DEC-2016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3877" y="3971405"/>
            <a:ext cx="1426938" cy="24038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0161" y="3967841"/>
            <a:ext cx="3753450" cy="24073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TextBox 22"/>
          <p:cNvSpPr txBox="1"/>
          <p:nvPr/>
        </p:nvSpPr>
        <p:spPr>
          <a:xfrm>
            <a:off x="5033553" y="5803508"/>
            <a:ext cx="1367618" cy="55399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 algn="ctr"/>
            <a:r>
              <a:rPr lang="en-US" dirty="0"/>
              <a:t>Dipole Rigging</a:t>
            </a:r>
          </a:p>
          <a:p>
            <a:pPr algn="ctr"/>
            <a:r>
              <a:rPr lang="en-US" dirty="0" smtClean="0"/>
              <a:t>NOV-2016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666820" y="6098222"/>
            <a:ext cx="1046761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r>
              <a:rPr lang="en-US" dirty="0"/>
              <a:t>Dipole CCR</a:t>
            </a:r>
          </a:p>
        </p:txBody>
      </p:sp>
    </p:spTree>
    <p:extLst>
      <p:ext uri="{BB962C8B-B14F-4D97-AF65-F5344CB8AC3E}">
        <p14:creationId xmlns:p14="http://schemas.microsoft.com/office/powerpoint/2010/main" val="172740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Hall C: 12 GeV Detectors All Installed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9799"/>
            <a:ext cx="9144000" cy="48784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58131" y="1737647"/>
            <a:ext cx="1744222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defRPr sz="1800" b="0">
                <a:solidFill>
                  <a:prstClr val="black"/>
                </a:solidFill>
                <a:latin typeface="Calibri"/>
              </a:defRPr>
            </a:lvl1pPr>
          </a:lstStyle>
          <a:p>
            <a:r>
              <a:rPr lang="en-US" dirty="0"/>
              <a:t>Noble-Gas Cerenkov (NGC)</a:t>
            </a:r>
          </a:p>
        </p:txBody>
      </p:sp>
      <p:cxnSp>
        <p:nvCxnSpPr>
          <p:cNvPr id="6" name="Straight Arrow Connector 5"/>
          <p:cNvCxnSpPr>
            <a:endCxn id="14" idx="1"/>
          </p:cNvCxnSpPr>
          <p:nvPr/>
        </p:nvCxnSpPr>
        <p:spPr>
          <a:xfrm flipH="1">
            <a:off x="6331100" y="2429471"/>
            <a:ext cx="799142" cy="1100150"/>
          </a:xfrm>
          <a:prstGeom prst="straightConnector1">
            <a:avLst/>
          </a:prstGeom>
          <a:ln w="28575">
            <a:solidFill>
              <a:srgbClr val="FFFF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Left Brace 13"/>
          <p:cNvSpPr/>
          <p:nvPr/>
        </p:nvSpPr>
        <p:spPr>
          <a:xfrm rot="6108488">
            <a:off x="6123707" y="2658150"/>
            <a:ext cx="376812" cy="2119962"/>
          </a:xfrm>
          <a:prstGeom prst="leftBrace">
            <a:avLst>
              <a:gd name="adj1" fmla="val 8333"/>
              <a:gd name="adj2" fmla="val 50943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</a:endParaRPr>
          </a:p>
        </p:txBody>
      </p:sp>
      <p:sp>
        <p:nvSpPr>
          <p:cNvPr id="17" name="Left Brace 16"/>
          <p:cNvSpPr/>
          <p:nvPr/>
        </p:nvSpPr>
        <p:spPr>
          <a:xfrm rot="6427015" flipH="1">
            <a:off x="4432525" y="4619138"/>
            <a:ext cx="310585" cy="307068"/>
          </a:xfrm>
          <a:prstGeom prst="leftBrace">
            <a:avLst>
              <a:gd name="adj1" fmla="val 8333"/>
              <a:gd name="adj2" fmla="val 50593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51345" y="5094072"/>
            <a:ext cx="1136407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defRPr sz="1800" b="0">
                <a:solidFill>
                  <a:prstClr val="black"/>
                </a:solidFill>
                <a:latin typeface="Calibri"/>
              </a:defRPr>
            </a:lvl1pPr>
          </a:lstStyle>
          <a:p>
            <a:r>
              <a:rPr lang="en-US" dirty="0"/>
              <a:t>Drift Chambers</a:t>
            </a:r>
          </a:p>
        </p:txBody>
      </p:sp>
      <p:cxnSp>
        <p:nvCxnSpPr>
          <p:cNvPr id="19" name="Straight Arrow Connector 18"/>
          <p:cNvCxnSpPr>
            <a:stCxn id="18" idx="1"/>
            <a:endCxn id="17" idx="1"/>
          </p:cNvCxnSpPr>
          <p:nvPr/>
        </p:nvCxnSpPr>
        <p:spPr>
          <a:xfrm flipH="1" flipV="1">
            <a:off x="4540371" y="4920550"/>
            <a:ext cx="210974" cy="496688"/>
          </a:xfrm>
          <a:prstGeom prst="straightConnector1">
            <a:avLst/>
          </a:prstGeom>
          <a:ln w="28575">
            <a:solidFill>
              <a:srgbClr val="FFFF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3200400" y="4563422"/>
            <a:ext cx="445370" cy="739358"/>
          </a:xfrm>
          <a:prstGeom prst="straightConnector1">
            <a:avLst/>
          </a:prstGeom>
          <a:ln w="28575">
            <a:solidFill>
              <a:srgbClr val="FFFF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755063" y="5302780"/>
            <a:ext cx="1744222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defRPr sz="1800" b="0">
                <a:solidFill>
                  <a:prstClr val="black"/>
                </a:solidFill>
                <a:latin typeface="Calibri"/>
              </a:defRPr>
            </a:lvl1pPr>
          </a:lstStyle>
          <a:p>
            <a:r>
              <a:rPr lang="en-US" dirty="0"/>
              <a:t>S1XY Hodoscope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228098" y="1724314"/>
            <a:ext cx="1744222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defRPr sz="1800" b="0">
                <a:solidFill>
                  <a:prstClr val="black"/>
                </a:solidFill>
                <a:latin typeface="Calibri"/>
              </a:defRPr>
            </a:lvl1pPr>
          </a:lstStyle>
          <a:p>
            <a:r>
              <a:rPr lang="en-US" dirty="0"/>
              <a:t>Heavy-Gas Cerenkov (HGC)</a:t>
            </a:r>
          </a:p>
        </p:txBody>
      </p:sp>
      <p:sp>
        <p:nvSpPr>
          <p:cNvPr id="30" name="Left Brace 29"/>
          <p:cNvSpPr/>
          <p:nvPr/>
        </p:nvSpPr>
        <p:spPr>
          <a:xfrm rot="7350474">
            <a:off x="3553549" y="2292810"/>
            <a:ext cx="376812" cy="1056136"/>
          </a:xfrm>
          <a:prstGeom prst="leftBrace">
            <a:avLst>
              <a:gd name="adj1" fmla="val 8333"/>
              <a:gd name="adj2" fmla="val 50943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3889800" y="2096560"/>
            <a:ext cx="323213" cy="513112"/>
          </a:xfrm>
          <a:prstGeom prst="straightConnector1">
            <a:avLst/>
          </a:prstGeom>
          <a:ln w="28575">
            <a:solidFill>
              <a:srgbClr val="FFFF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3612538" y="3730740"/>
            <a:ext cx="304825" cy="832682"/>
          </a:xfrm>
          <a:prstGeom prst="line">
            <a:avLst/>
          </a:prstGeom>
          <a:ln>
            <a:solidFill>
              <a:srgbClr val="FFFF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3894780" y="2845382"/>
            <a:ext cx="573332" cy="885358"/>
          </a:xfrm>
          <a:prstGeom prst="line">
            <a:avLst/>
          </a:prstGeom>
          <a:ln>
            <a:solidFill>
              <a:srgbClr val="FFFF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1795940" y="3536073"/>
            <a:ext cx="457769" cy="883045"/>
          </a:xfrm>
          <a:prstGeom prst="straightConnector1">
            <a:avLst/>
          </a:prstGeom>
          <a:ln w="28575">
            <a:solidFill>
              <a:srgbClr val="FFFF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50603" y="4419118"/>
            <a:ext cx="1744222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defRPr sz="1800" b="0">
                <a:solidFill>
                  <a:prstClr val="black"/>
                </a:solidFill>
                <a:latin typeface="Calibri"/>
              </a:defRPr>
            </a:lvl1pPr>
          </a:lstStyle>
          <a:p>
            <a:r>
              <a:rPr lang="en-US" dirty="0"/>
              <a:t>S2XY Hodoscope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H="1">
            <a:off x="2253709" y="2508723"/>
            <a:ext cx="79070" cy="1008517"/>
          </a:xfrm>
          <a:prstGeom prst="line">
            <a:avLst/>
          </a:prstGeom>
          <a:ln>
            <a:solidFill>
              <a:srgbClr val="FFFF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2332779" y="1963341"/>
            <a:ext cx="871485" cy="545382"/>
          </a:xfrm>
          <a:prstGeom prst="line">
            <a:avLst/>
          </a:prstGeom>
          <a:ln>
            <a:solidFill>
              <a:srgbClr val="FFFF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51718" y="1091316"/>
            <a:ext cx="1744222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dirty="0" smtClean="0">
                <a:solidFill>
                  <a:prstClr val="black"/>
                </a:solidFill>
                <a:latin typeface="Calibri"/>
              </a:rPr>
              <a:t>Shower Counter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dirty="0" smtClean="0">
                <a:solidFill>
                  <a:prstClr val="black"/>
                </a:solidFill>
                <a:latin typeface="Calibri"/>
              </a:rPr>
              <a:t>(within wall)</a:t>
            </a:r>
            <a:endParaRPr lang="en-US" sz="1800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Freeform 56"/>
          <p:cNvSpPr/>
          <p:nvPr/>
        </p:nvSpPr>
        <p:spPr>
          <a:xfrm>
            <a:off x="1767550" y="1091236"/>
            <a:ext cx="632428" cy="563140"/>
          </a:xfrm>
          <a:custGeom>
            <a:avLst/>
            <a:gdLst>
              <a:gd name="connsiteX0" fmla="*/ 0 w 736600"/>
              <a:gd name="connsiteY0" fmla="*/ 0 h 292100"/>
              <a:gd name="connsiteX1" fmla="*/ 12700 w 736600"/>
              <a:gd name="connsiteY1" fmla="*/ 38100 h 292100"/>
              <a:gd name="connsiteX2" fmla="*/ 304800 w 736600"/>
              <a:gd name="connsiteY2" fmla="*/ 63500 h 292100"/>
              <a:gd name="connsiteX3" fmla="*/ 457200 w 736600"/>
              <a:gd name="connsiteY3" fmla="*/ 76200 h 292100"/>
              <a:gd name="connsiteX4" fmla="*/ 736600 w 736600"/>
              <a:gd name="connsiteY4" fmla="*/ 76200 h 292100"/>
              <a:gd name="connsiteX5" fmla="*/ 685800 w 736600"/>
              <a:gd name="connsiteY5" fmla="*/ 292100 h 292100"/>
              <a:gd name="connsiteX6" fmla="*/ 685800 w 736600"/>
              <a:gd name="connsiteY6" fmla="*/ 292100 h 292100"/>
              <a:gd name="connsiteX0" fmla="*/ 0 w 736600"/>
              <a:gd name="connsiteY0" fmla="*/ 167994 h 460094"/>
              <a:gd name="connsiteX1" fmla="*/ 12700 w 736600"/>
              <a:gd name="connsiteY1" fmla="*/ 206094 h 460094"/>
              <a:gd name="connsiteX2" fmla="*/ 397397 w 736600"/>
              <a:gd name="connsiteY2" fmla="*/ 0 h 460094"/>
              <a:gd name="connsiteX3" fmla="*/ 457200 w 736600"/>
              <a:gd name="connsiteY3" fmla="*/ 244194 h 460094"/>
              <a:gd name="connsiteX4" fmla="*/ 736600 w 736600"/>
              <a:gd name="connsiteY4" fmla="*/ 244194 h 460094"/>
              <a:gd name="connsiteX5" fmla="*/ 685800 w 736600"/>
              <a:gd name="connsiteY5" fmla="*/ 460094 h 460094"/>
              <a:gd name="connsiteX6" fmla="*/ 685800 w 736600"/>
              <a:gd name="connsiteY6" fmla="*/ 460094 h 460094"/>
              <a:gd name="connsiteX0" fmla="*/ 0 w 736600"/>
              <a:gd name="connsiteY0" fmla="*/ 193394 h 485494"/>
              <a:gd name="connsiteX1" fmla="*/ 128447 w 736600"/>
              <a:gd name="connsiteY1" fmla="*/ 0 h 485494"/>
              <a:gd name="connsiteX2" fmla="*/ 397397 w 736600"/>
              <a:gd name="connsiteY2" fmla="*/ 25400 h 485494"/>
              <a:gd name="connsiteX3" fmla="*/ 457200 w 736600"/>
              <a:gd name="connsiteY3" fmla="*/ 269594 h 485494"/>
              <a:gd name="connsiteX4" fmla="*/ 736600 w 736600"/>
              <a:gd name="connsiteY4" fmla="*/ 269594 h 485494"/>
              <a:gd name="connsiteX5" fmla="*/ 685800 w 736600"/>
              <a:gd name="connsiteY5" fmla="*/ 485494 h 485494"/>
              <a:gd name="connsiteX6" fmla="*/ 685800 w 736600"/>
              <a:gd name="connsiteY6" fmla="*/ 485494 h 485494"/>
              <a:gd name="connsiteX0" fmla="*/ 0 w 736600"/>
              <a:gd name="connsiteY0" fmla="*/ 193394 h 485494"/>
              <a:gd name="connsiteX1" fmla="*/ 128447 w 736600"/>
              <a:gd name="connsiteY1" fmla="*/ 0 h 485494"/>
              <a:gd name="connsiteX2" fmla="*/ 457200 w 736600"/>
              <a:gd name="connsiteY2" fmla="*/ 269594 h 485494"/>
              <a:gd name="connsiteX3" fmla="*/ 736600 w 736600"/>
              <a:gd name="connsiteY3" fmla="*/ 269594 h 485494"/>
              <a:gd name="connsiteX4" fmla="*/ 685800 w 736600"/>
              <a:gd name="connsiteY4" fmla="*/ 485494 h 485494"/>
              <a:gd name="connsiteX5" fmla="*/ 685800 w 736600"/>
              <a:gd name="connsiteY5" fmla="*/ 485494 h 485494"/>
              <a:gd name="connsiteX0" fmla="*/ 0 w 736600"/>
              <a:gd name="connsiteY0" fmla="*/ 193394 h 485494"/>
              <a:gd name="connsiteX1" fmla="*/ 128447 w 736600"/>
              <a:gd name="connsiteY1" fmla="*/ 0 h 485494"/>
              <a:gd name="connsiteX2" fmla="*/ 736600 w 736600"/>
              <a:gd name="connsiteY2" fmla="*/ 269594 h 485494"/>
              <a:gd name="connsiteX3" fmla="*/ 685800 w 736600"/>
              <a:gd name="connsiteY3" fmla="*/ 485494 h 485494"/>
              <a:gd name="connsiteX4" fmla="*/ 685800 w 736600"/>
              <a:gd name="connsiteY4" fmla="*/ 485494 h 485494"/>
              <a:gd name="connsiteX0" fmla="*/ 0 w 736600"/>
              <a:gd name="connsiteY0" fmla="*/ 0 h 292100"/>
              <a:gd name="connsiteX1" fmla="*/ 736600 w 736600"/>
              <a:gd name="connsiteY1" fmla="*/ 76200 h 292100"/>
              <a:gd name="connsiteX2" fmla="*/ 685800 w 736600"/>
              <a:gd name="connsiteY2" fmla="*/ 292100 h 292100"/>
              <a:gd name="connsiteX3" fmla="*/ 685800 w 736600"/>
              <a:gd name="connsiteY3" fmla="*/ 292100 h 292100"/>
              <a:gd name="connsiteX0" fmla="*/ 0 w 759749"/>
              <a:gd name="connsiteY0" fmla="*/ 0 h 454146"/>
              <a:gd name="connsiteX1" fmla="*/ 759749 w 759749"/>
              <a:gd name="connsiteY1" fmla="*/ 238246 h 454146"/>
              <a:gd name="connsiteX2" fmla="*/ 708949 w 759749"/>
              <a:gd name="connsiteY2" fmla="*/ 454146 h 454146"/>
              <a:gd name="connsiteX3" fmla="*/ 708949 w 759749"/>
              <a:gd name="connsiteY3" fmla="*/ 454146 h 454146"/>
              <a:gd name="connsiteX0" fmla="*/ 0 w 725025"/>
              <a:gd name="connsiteY0" fmla="*/ 166867 h 621013"/>
              <a:gd name="connsiteX1" fmla="*/ 725025 w 725025"/>
              <a:gd name="connsiteY1" fmla="*/ 0 h 621013"/>
              <a:gd name="connsiteX2" fmla="*/ 708949 w 725025"/>
              <a:gd name="connsiteY2" fmla="*/ 621013 h 621013"/>
              <a:gd name="connsiteX3" fmla="*/ 708949 w 725025"/>
              <a:gd name="connsiteY3" fmla="*/ 621013 h 621013"/>
              <a:gd name="connsiteX0" fmla="*/ 0 w 725025"/>
              <a:gd name="connsiteY0" fmla="*/ 166867 h 658887"/>
              <a:gd name="connsiteX1" fmla="*/ 725025 w 725025"/>
              <a:gd name="connsiteY1" fmla="*/ 0 h 658887"/>
              <a:gd name="connsiteX2" fmla="*/ 708949 w 725025"/>
              <a:gd name="connsiteY2" fmla="*/ 621013 h 658887"/>
              <a:gd name="connsiteX3" fmla="*/ 581627 w 725025"/>
              <a:gd name="connsiteY3" fmla="*/ 586289 h 658887"/>
              <a:gd name="connsiteX0" fmla="*/ 0 w 750353"/>
              <a:gd name="connsiteY0" fmla="*/ 166867 h 586289"/>
              <a:gd name="connsiteX1" fmla="*/ 725025 w 750353"/>
              <a:gd name="connsiteY1" fmla="*/ 0 h 586289"/>
              <a:gd name="connsiteX2" fmla="*/ 581627 w 750353"/>
              <a:gd name="connsiteY2" fmla="*/ 586289 h 586289"/>
              <a:gd name="connsiteX0" fmla="*/ 0 w 669982"/>
              <a:gd name="connsiteY0" fmla="*/ 143718 h 563140"/>
              <a:gd name="connsiteX1" fmla="*/ 632428 w 669982"/>
              <a:gd name="connsiteY1" fmla="*/ 0 h 563140"/>
              <a:gd name="connsiteX2" fmla="*/ 581627 w 669982"/>
              <a:gd name="connsiteY2" fmla="*/ 563140 h 563140"/>
              <a:gd name="connsiteX0" fmla="*/ 0 w 632428"/>
              <a:gd name="connsiteY0" fmla="*/ 143718 h 563140"/>
              <a:gd name="connsiteX1" fmla="*/ 632428 w 632428"/>
              <a:gd name="connsiteY1" fmla="*/ 0 h 563140"/>
              <a:gd name="connsiteX2" fmla="*/ 581627 w 632428"/>
              <a:gd name="connsiteY2" fmla="*/ 563140 h 563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2428" h="563140">
                <a:moveTo>
                  <a:pt x="0" y="143718"/>
                </a:moveTo>
                <a:lnTo>
                  <a:pt x="632428" y="0"/>
                </a:lnTo>
                <a:cubicBezTo>
                  <a:pt x="602044" y="405570"/>
                  <a:pt x="611502" y="440997"/>
                  <a:pt x="581627" y="563140"/>
                </a:cubicBezTo>
              </a:path>
            </a:pathLst>
          </a:custGeom>
          <a:noFill/>
          <a:ln w="28575"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61" name="Left Brace 60"/>
          <p:cNvSpPr/>
          <p:nvPr/>
        </p:nvSpPr>
        <p:spPr>
          <a:xfrm rot="3603233">
            <a:off x="2243160" y="1271781"/>
            <a:ext cx="151025" cy="1025448"/>
          </a:xfrm>
          <a:prstGeom prst="leftBrace">
            <a:avLst>
              <a:gd name="adj1" fmla="val 8333"/>
              <a:gd name="adj2" fmla="val 41270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</a:endParaRPr>
          </a:p>
        </p:txBody>
      </p:sp>
      <p:sp>
        <p:nvSpPr>
          <p:cNvPr id="62" name="Left Brace 61"/>
          <p:cNvSpPr/>
          <p:nvPr/>
        </p:nvSpPr>
        <p:spPr>
          <a:xfrm rot="3603233">
            <a:off x="2476592" y="1473203"/>
            <a:ext cx="151025" cy="1025448"/>
          </a:xfrm>
          <a:prstGeom prst="leftBrace">
            <a:avLst>
              <a:gd name="adj1" fmla="val 8333"/>
              <a:gd name="adj2" fmla="val 41270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</a:endParaRPr>
          </a:p>
        </p:txBody>
      </p:sp>
      <p:sp>
        <p:nvSpPr>
          <p:cNvPr id="68" name="Left Brace 67"/>
          <p:cNvSpPr/>
          <p:nvPr/>
        </p:nvSpPr>
        <p:spPr>
          <a:xfrm rot="6427015" flipH="1">
            <a:off x="3865281" y="4461475"/>
            <a:ext cx="310585" cy="307068"/>
          </a:xfrm>
          <a:prstGeom prst="leftBrace">
            <a:avLst>
              <a:gd name="adj1" fmla="val 8333"/>
              <a:gd name="adj2" fmla="val 50593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</a:endParaRPr>
          </a:p>
        </p:txBody>
      </p:sp>
      <p:cxnSp>
        <p:nvCxnSpPr>
          <p:cNvPr id="71" name="Straight Arrow Connector 70"/>
          <p:cNvCxnSpPr>
            <a:stCxn id="18" idx="1"/>
          </p:cNvCxnSpPr>
          <p:nvPr/>
        </p:nvCxnSpPr>
        <p:spPr>
          <a:xfrm flipH="1" flipV="1">
            <a:off x="3947173" y="4808612"/>
            <a:ext cx="804172" cy="608626"/>
          </a:xfrm>
          <a:prstGeom prst="straightConnector1">
            <a:avLst/>
          </a:prstGeom>
          <a:ln w="28575">
            <a:solidFill>
              <a:srgbClr val="FFFF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3075062" y="1169845"/>
            <a:ext cx="2160946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defRPr sz="1800" b="0">
                <a:solidFill>
                  <a:prstClr val="black"/>
                </a:solidFill>
                <a:latin typeface="Calibri"/>
              </a:defRPr>
            </a:lvl1pPr>
          </a:lstStyle>
          <a:p>
            <a:r>
              <a:rPr lang="en-US" dirty="0"/>
              <a:t>Pre-Shower Counter</a:t>
            </a:r>
          </a:p>
        </p:txBody>
      </p:sp>
      <p:cxnSp>
        <p:nvCxnSpPr>
          <p:cNvPr id="76" name="Straight Arrow Connector 75"/>
          <p:cNvCxnSpPr>
            <a:stCxn id="75" idx="1"/>
            <a:endCxn id="62" idx="1"/>
          </p:cNvCxnSpPr>
          <p:nvPr/>
        </p:nvCxnSpPr>
        <p:spPr>
          <a:xfrm flipH="1">
            <a:off x="2591980" y="1354511"/>
            <a:ext cx="483082" cy="521297"/>
          </a:xfrm>
          <a:prstGeom prst="straightConnector1">
            <a:avLst/>
          </a:prstGeom>
          <a:ln w="28575">
            <a:solidFill>
              <a:srgbClr val="FFFF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117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solidFill>
          <a:schemeClr val="accent1"/>
        </a:solidFill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sz="2000" b="1" dirty="0" smtClean="0">
            <a:solidFill>
              <a:srgbClr val="002060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15931</TotalTime>
  <Pages>1</Pages>
  <Words>1126</Words>
  <Application>Microsoft Office PowerPoint</Application>
  <PresentationFormat>Letter Paper (8.5x11 in)</PresentationFormat>
  <Paragraphs>222</Paragraphs>
  <Slides>22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JLabPowerpointMain</vt:lpstr>
      <vt:lpstr>2_JLabPowerpointMain</vt:lpstr>
      <vt:lpstr>2_JLab_PowerPoint1</vt:lpstr>
      <vt:lpstr>PowerPoint Presentation</vt:lpstr>
      <vt:lpstr>12 GeV CEBAF Upgrade</vt:lpstr>
      <vt:lpstr>12 GeV Scientific Capabilities</vt:lpstr>
      <vt:lpstr>Status @ 2016 Accelerator Safety Workshop</vt:lpstr>
      <vt:lpstr>Highlights Since Summer 2016</vt:lpstr>
      <vt:lpstr>PowerPoint Presentation</vt:lpstr>
      <vt:lpstr>Readiness to Operate: Exp. Equipment</vt:lpstr>
      <vt:lpstr>Hall C: SHMS Magnets Delivered</vt:lpstr>
      <vt:lpstr>Hall C: 12 GeV Detectors All Installed</vt:lpstr>
      <vt:lpstr>PowerPoint Presentation</vt:lpstr>
      <vt:lpstr>PowerPoint Presentation</vt:lpstr>
      <vt:lpstr>Hall B: Torus</vt:lpstr>
      <vt:lpstr>PowerPoint Presentation</vt:lpstr>
      <vt:lpstr>HALL B KPP Demonstrated</vt:lpstr>
      <vt:lpstr>Hall B Solenoid – Arrival (27-Jun-2017)</vt:lpstr>
      <vt:lpstr>PowerPoint Presentation</vt:lpstr>
      <vt:lpstr>Solenoid Effort at JLab after Arrival</vt:lpstr>
      <vt:lpstr>12 GeV Project: Summary</vt:lpstr>
      <vt:lpstr>APPENDIX</vt:lpstr>
      <vt:lpstr>PowerPoint Presentation</vt:lpstr>
      <vt:lpstr>PowerPoint Presentation</vt:lpstr>
      <vt:lpstr>PowerPoint Presentation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[Enter Presentation Name Here]</dc:title>
  <dc:subject>BESAC</dc:subject>
  <dc:creator>Julie J. Oyer</dc:creator>
  <cp:keywords>Presentation Generic</cp:keywords>
  <cp:lastModifiedBy>Allison Lung</cp:lastModifiedBy>
  <cp:revision>1237</cp:revision>
  <cp:lastPrinted>2017-07-08T21:43:41Z</cp:lastPrinted>
  <dcterms:created xsi:type="dcterms:W3CDTF">2005-02-01T21:25:50Z</dcterms:created>
  <dcterms:modified xsi:type="dcterms:W3CDTF">2017-08-14T21:37:59Z</dcterms:modified>
</cp:coreProperties>
</file>