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7"/>
  </p:notesMasterIdLst>
  <p:sldIdLst>
    <p:sldId id="256" r:id="rId2"/>
    <p:sldId id="270" r:id="rId3"/>
    <p:sldId id="259" r:id="rId4"/>
    <p:sldId id="260" r:id="rId5"/>
    <p:sldId id="258" r:id="rId6"/>
    <p:sldId id="271" r:id="rId7"/>
    <p:sldId id="263" r:id="rId8"/>
    <p:sldId id="262" r:id="rId9"/>
    <p:sldId id="261" r:id="rId10"/>
    <p:sldId id="264" r:id="rId11"/>
    <p:sldId id="265" r:id="rId12"/>
    <p:sldId id="266" r:id="rId13"/>
    <p:sldId id="267" r:id="rId14"/>
    <p:sldId id="269"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71" autoAdjust="0"/>
  </p:normalViewPr>
  <p:slideViewPr>
    <p:cSldViewPr>
      <p:cViewPr varScale="1">
        <p:scale>
          <a:sx n="118" d="100"/>
          <a:sy n="118" d="100"/>
        </p:scale>
        <p:origin x="14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26B407-A79F-4F02-9C24-66BF732D966B}" type="datetimeFigureOut">
              <a:rPr lang="en-US" smtClean="0"/>
              <a:t>8/1/2017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EC5D5-F99C-4953-9DE4-9ACFCDFA589E}" type="slidenum">
              <a:rPr lang="en-US" smtClean="0"/>
              <a:t>‹#›</a:t>
            </a:fld>
            <a:endParaRPr lang="en-US"/>
          </a:p>
        </p:txBody>
      </p:sp>
    </p:spTree>
    <p:extLst>
      <p:ext uri="{BB962C8B-B14F-4D97-AF65-F5344CB8AC3E}">
        <p14:creationId xmlns:p14="http://schemas.microsoft.com/office/powerpoint/2010/main" val="47247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top level document to which</a:t>
            </a:r>
            <a:r>
              <a:rPr lang="en-US" baseline="0" dirty="0" smtClean="0"/>
              <a:t> all others must comply</a:t>
            </a:r>
            <a:endParaRPr lang="en-US" dirty="0" smtClean="0"/>
          </a:p>
          <a:p>
            <a:endParaRPr lang="en-US" dirty="0" smtClean="0"/>
          </a:p>
          <a:p>
            <a:r>
              <a:rPr lang="en-US" dirty="0" smtClean="0"/>
              <a:t>We assume there’s going to be an accelerator, depending on funding.</a:t>
            </a:r>
          </a:p>
          <a:p>
            <a:r>
              <a:rPr lang="en-US" dirty="0" smtClean="0"/>
              <a:t>The</a:t>
            </a:r>
            <a:r>
              <a:rPr lang="en-US" baseline="0" dirty="0" smtClean="0"/>
              <a:t> accelerator is housed in a bunker with 2 doors.</a:t>
            </a:r>
          </a:p>
          <a:p>
            <a:r>
              <a:rPr lang="en-US" baseline="0" dirty="0" smtClean="0"/>
              <a:t>Interlock switch detects the position of the door.</a:t>
            </a:r>
          </a:p>
          <a:p>
            <a:r>
              <a:rPr lang="en-US" baseline="0" dirty="0" smtClean="0"/>
              <a:t>Emergency off buttons 2 interior locations.</a:t>
            </a:r>
          </a:p>
          <a:p>
            <a:r>
              <a:rPr lang="en-US" baseline="0" dirty="0" smtClean="0"/>
              <a:t>Warning sign above door with redundant lights.</a:t>
            </a:r>
          </a:p>
          <a:p>
            <a:r>
              <a:rPr lang="en-US" baseline="0" dirty="0" smtClean="0"/>
              <a:t>Warning lights inside enclosure.</a:t>
            </a:r>
          </a:p>
          <a:p>
            <a:r>
              <a:rPr lang="en-US" baseline="0" dirty="0" smtClean="0"/>
              <a:t>Warning annunciator inside enclosure.</a:t>
            </a:r>
          </a:p>
          <a:p>
            <a:r>
              <a:rPr lang="en-US" baseline="0" dirty="0" smtClean="0"/>
              <a:t>Telephone at each door.</a:t>
            </a:r>
          </a:p>
          <a:p>
            <a:r>
              <a:rPr lang="en-US" baseline="0" dirty="0" smtClean="0"/>
              <a:t>The system description does not necessarily need to describe the functionality that the requirements will provide.</a:t>
            </a:r>
          </a:p>
          <a:p>
            <a:endParaRPr lang="en-US" dirty="0"/>
          </a:p>
        </p:txBody>
      </p:sp>
      <p:sp>
        <p:nvSpPr>
          <p:cNvPr id="4" name="Slide Number Placeholder 3"/>
          <p:cNvSpPr>
            <a:spLocks noGrp="1"/>
          </p:cNvSpPr>
          <p:nvPr>
            <p:ph type="sldNum" sz="quarter" idx="10"/>
          </p:nvPr>
        </p:nvSpPr>
        <p:spPr/>
        <p:txBody>
          <a:bodyPr/>
          <a:lstStyle/>
          <a:p>
            <a:fld id="{0D8EC5D5-F99C-4953-9DE4-9ACFCDFA589E}" type="slidenum">
              <a:rPr lang="en-US" smtClean="0"/>
              <a:t>3</a:t>
            </a:fld>
            <a:endParaRPr lang="en-US"/>
          </a:p>
        </p:txBody>
      </p:sp>
    </p:spTree>
    <p:extLst>
      <p:ext uri="{BB962C8B-B14F-4D97-AF65-F5344CB8AC3E}">
        <p14:creationId xmlns:p14="http://schemas.microsoft.com/office/powerpoint/2010/main" val="1148282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bg>
      <p:bgPr>
        <a:solidFill>
          <a:srgbClr val="1D4980"/>
        </a:solidFill>
        <a:effectLst/>
      </p:bgPr>
    </p:bg>
    <p:spTree>
      <p:nvGrpSpPr>
        <p:cNvPr id="1" name=""/>
        <p:cNvGrpSpPr/>
        <p:nvPr/>
      </p:nvGrpSpPr>
      <p:grpSpPr>
        <a:xfrm>
          <a:off x="0" y="0"/>
          <a:ext cx="0" cy="0"/>
          <a:chOff x="0" y="0"/>
          <a:chExt cx="0" cy="0"/>
        </a:xfrm>
      </p:grpSpPr>
      <p:pic>
        <p:nvPicPr>
          <p:cNvPr id="5" name="Picture 5" descr="New_DOE_Logo_White_060208.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1613" y="4486290"/>
            <a:ext cx="2692396" cy="65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a:grpSpLocks/>
          </p:cNvGrpSpPr>
          <p:nvPr/>
        </p:nvGrpSpPr>
        <p:grpSpPr bwMode="auto">
          <a:xfrm>
            <a:off x="4649782" y="4475163"/>
            <a:ext cx="3305181" cy="704850"/>
            <a:chOff x="4971328" y="4203700"/>
            <a:chExt cx="3305186" cy="703987"/>
          </a:xfrm>
        </p:grpSpPr>
        <p:pic>
          <p:nvPicPr>
            <p:cNvPr id="7" name="Picture 4" descr="UClogo_rev.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1328" y="4207599"/>
              <a:ext cx="70009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5774610" y="4203700"/>
              <a:ext cx="2501904" cy="70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37931725" indent="-37474525" defTabSz="4572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chemeClr val="bg1"/>
                  </a:solidFill>
                  <a:latin typeface="Arial Black" charset="0"/>
                  <a:cs typeface="Arial Black" charset="0"/>
                </a:rPr>
                <a:t>UNIVERSITY OF</a:t>
              </a:r>
            </a:p>
            <a:p>
              <a:pPr eaLnBrk="1" hangingPunct="1"/>
              <a:r>
                <a:rPr lang="en-US" sz="2000">
                  <a:solidFill>
                    <a:schemeClr val="bg1"/>
                  </a:solidFill>
                  <a:latin typeface="Arial Black" charset="0"/>
                  <a:cs typeface="Arial Black" charset="0"/>
                </a:rPr>
                <a:t>CALIFORNIA</a:t>
              </a:r>
            </a:p>
          </p:txBody>
        </p:sp>
      </p:grpSp>
      <p:pic>
        <p:nvPicPr>
          <p:cNvPr id="9" name="Picture 8" descr="Berkeley_Lab_Logo_Larg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1633" y="1896346"/>
            <a:ext cx="2019810" cy="1532654"/>
          </a:xfrm>
          <a:prstGeom prst="rect">
            <a:avLst/>
          </a:prstGeom>
        </p:spPr>
      </p:pic>
      <p:pic>
        <p:nvPicPr>
          <p:cNvPr id="10" name="Picture 5" descr="New_DOE_Logo_White_060208.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1613" y="4486290"/>
            <a:ext cx="2692396" cy="65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a:grpSpLocks/>
          </p:cNvGrpSpPr>
          <p:nvPr/>
        </p:nvGrpSpPr>
        <p:grpSpPr bwMode="auto">
          <a:xfrm>
            <a:off x="4649782" y="4475163"/>
            <a:ext cx="3305181" cy="704850"/>
            <a:chOff x="4971328" y="4203700"/>
            <a:chExt cx="3305186" cy="703987"/>
          </a:xfrm>
        </p:grpSpPr>
        <p:pic>
          <p:nvPicPr>
            <p:cNvPr id="12" name="Picture 4" descr="UClogo_rev.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1328" y="4207599"/>
              <a:ext cx="70009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4"/>
            <p:cNvSpPr txBox="1">
              <a:spLocks noChangeArrowheads="1"/>
            </p:cNvSpPr>
            <p:nvPr/>
          </p:nvSpPr>
          <p:spPr bwMode="auto">
            <a:xfrm>
              <a:off x="5774610" y="4203700"/>
              <a:ext cx="2501904" cy="70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37931725" indent="-37474525" defTabSz="4572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chemeClr val="bg1"/>
                  </a:solidFill>
                  <a:latin typeface="Arial Black" charset="0"/>
                  <a:cs typeface="Arial Black" charset="0"/>
                </a:rPr>
                <a:t>UNIVERSITY OF</a:t>
              </a:r>
            </a:p>
            <a:p>
              <a:pPr eaLnBrk="1" hangingPunct="1"/>
              <a:r>
                <a:rPr lang="en-US" sz="2000">
                  <a:solidFill>
                    <a:schemeClr val="bg1"/>
                  </a:solidFill>
                  <a:latin typeface="Arial Black" charset="0"/>
                  <a:cs typeface="Arial Black" charset="0"/>
                </a:rPr>
                <a:t>CALIFORNIA</a:t>
              </a:r>
            </a:p>
          </p:txBody>
        </p:sp>
      </p:grpSp>
      <p:pic>
        <p:nvPicPr>
          <p:cNvPr id="14" name="Picture 13" descr="Berkeley_Lab_Logo_Larg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1633" y="1896346"/>
            <a:ext cx="2019810" cy="1532654"/>
          </a:xfrm>
          <a:prstGeom prst="rect">
            <a:avLst/>
          </a:prstGeom>
        </p:spPr>
      </p:pic>
    </p:spTree>
    <p:extLst>
      <p:ext uri="{BB962C8B-B14F-4D97-AF65-F5344CB8AC3E}">
        <p14:creationId xmlns:p14="http://schemas.microsoft.com/office/powerpoint/2010/main" val="10689240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5762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kumimoji="0" lang="en-US"/>
          </a:p>
        </p:txBody>
      </p:sp>
      <p:sp>
        <p:nvSpPr>
          <p:cNvPr id="6" name="Slide Number Placeholder 5"/>
          <p:cNvSpPr>
            <a:spLocks noGrp="1"/>
          </p:cNvSpPr>
          <p:nvPr>
            <p:ph type="sldNum" sz="quarter" idx="11"/>
          </p:nvPr>
        </p:nvSpPr>
        <p:spPr/>
        <p:txBody>
          <a:bodyPr/>
          <a:lstStyle>
            <a:lvl1pPr>
              <a:defRPr/>
            </a:lvl1pPr>
          </a:lstStyle>
          <a:p>
            <a:fld id="{0E850216-B3E3-F44C-AA06-A30BE3D910F5}" type="slidenum">
              <a:rPr lang="en-US" smtClean="0"/>
              <a:pPr/>
              <a:t>‹#›</a:t>
            </a:fld>
            <a:endParaRPr lang="en-US"/>
          </a:p>
        </p:txBody>
      </p:sp>
    </p:spTree>
    <p:extLst>
      <p:ext uri="{BB962C8B-B14F-4D97-AF65-F5344CB8AC3E}">
        <p14:creationId xmlns:p14="http://schemas.microsoft.com/office/powerpoint/2010/main" val="216461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16675"/>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38AE4FB-2C35-4810-A969-5F850402536F}" type="slidenum">
              <a:rPr lang="en-US" smtClean="0"/>
              <a:t>‹#›</a:t>
            </a:fld>
            <a:endParaRPr lang="en-US"/>
          </a:p>
        </p:txBody>
      </p:sp>
    </p:spTree>
    <p:extLst>
      <p:ext uri="{BB962C8B-B14F-4D97-AF65-F5344CB8AC3E}">
        <p14:creationId xmlns:p14="http://schemas.microsoft.com/office/powerpoint/2010/main" val="3882717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4" descr="XBD200302-00063-02.jpg"/>
          <p:cNvPicPr>
            <a:picLocks noChangeAspect="1"/>
          </p:cNvPicPr>
          <p:nvPr/>
        </p:nvPicPr>
        <p:blipFill>
          <a:blip r:embed="rId2">
            <a:extLst>
              <a:ext uri="{28A0092B-C50C-407E-A947-70E740481C1C}">
                <a14:useLocalDpi xmlns:a14="http://schemas.microsoft.com/office/drawing/2010/main" val="0"/>
              </a:ext>
            </a:extLst>
          </a:blip>
          <a:srcRect l="3206" t="26352" r="66402" b="1721"/>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1066800"/>
            <a:ext cx="9144000" cy="5791200"/>
          </a:xfrm>
          <a:prstGeom prst="rect">
            <a:avLst/>
          </a:prstGeom>
          <a:solidFill>
            <a:srgbClr val="376092">
              <a:alpha val="90979"/>
            </a:srgbClr>
          </a:solidFill>
          <a:ln w="9525">
            <a:noFill/>
            <a:miter lim="800000"/>
            <a:headEnd/>
            <a:tailEnd/>
          </a:ln>
        </p:spPr>
        <p:txBody>
          <a:bodyPr wrap="none" anchor="ctr"/>
          <a:lstStyle/>
          <a:p>
            <a:pPr algn="ctr">
              <a:defRPr/>
            </a:pPr>
            <a:endParaRPr lang="en-US" sz="1800">
              <a:latin typeface="Arial" pitchFamily="-109" charset="0"/>
              <a:ea typeface="ＭＳ Ｐゴシック" pitchFamily="-109" charset="-128"/>
              <a:cs typeface="ＭＳ Ｐゴシック" pitchFamily="-109" charset="-128"/>
            </a:endParaRPr>
          </a:p>
        </p:txBody>
      </p:sp>
      <p:sp>
        <p:nvSpPr>
          <p:cNvPr id="6" name="Rectangle 1031"/>
          <p:cNvSpPr>
            <a:spLocks noChangeArrowheads="1"/>
          </p:cNvSpPr>
          <p:nvPr/>
        </p:nvSpPr>
        <p:spPr bwMode="auto">
          <a:xfrm>
            <a:off x="0" y="0"/>
            <a:ext cx="9144000" cy="1066800"/>
          </a:xfrm>
          <a:prstGeom prst="rect">
            <a:avLst/>
          </a:prstGeom>
          <a:solidFill>
            <a:srgbClr val="003366"/>
          </a:solidFill>
          <a:ln w="9525">
            <a:noFill/>
            <a:miter lim="800000"/>
            <a:headEnd/>
            <a:tailEnd/>
          </a:ln>
        </p:spPr>
        <p:txBody>
          <a:bodyPr wrap="none" anchor="ctr"/>
          <a:lstStyle/>
          <a:p>
            <a:pPr eaLnBrk="0" hangingPunct="0">
              <a:defRPr/>
            </a:pPr>
            <a:endParaRPr lang="en-US">
              <a:latin typeface="Arial" pitchFamily="-109" charset="0"/>
              <a:ea typeface="ＭＳ Ｐゴシック" pitchFamily="-109" charset="-128"/>
              <a:cs typeface="ＭＳ Ｐゴシック" pitchFamily="-109" charset="-128"/>
            </a:endParaRPr>
          </a:p>
        </p:txBody>
      </p:sp>
      <p:pic>
        <p:nvPicPr>
          <p:cNvPr id="7" name="Picture 7" descr="LBNL_Banner.psd"/>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450"/>
            <a:ext cx="91440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87928" y="2130425"/>
            <a:ext cx="7070271"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599" y="3886200"/>
            <a:ext cx="7082971" cy="1752600"/>
          </a:xfrm>
          <a:prstGeom prst="rect">
            <a:avLst/>
          </a:prstGeom>
        </p:spPr>
        <p:txBody>
          <a:bodyPr/>
          <a:lstStyle>
            <a:lvl1pPr marL="0" indent="0" algn="l">
              <a:buNone/>
              <a:defRPr sz="24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8" name="Picture 24" descr="XBD200302-00063-02.jpg"/>
          <p:cNvPicPr>
            <a:picLocks noChangeAspect="1"/>
          </p:cNvPicPr>
          <p:nvPr/>
        </p:nvPicPr>
        <p:blipFill>
          <a:blip r:embed="rId2">
            <a:extLst>
              <a:ext uri="{28A0092B-C50C-407E-A947-70E740481C1C}">
                <a14:useLocalDpi xmlns:a14="http://schemas.microsoft.com/office/drawing/2010/main" val="0"/>
              </a:ext>
            </a:extLst>
          </a:blip>
          <a:srcRect l="3206" t="26352" r="66402" b="1721"/>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0" y="1066800"/>
            <a:ext cx="9144000" cy="5791200"/>
          </a:xfrm>
          <a:prstGeom prst="rect">
            <a:avLst/>
          </a:prstGeom>
          <a:solidFill>
            <a:srgbClr val="376092">
              <a:alpha val="90979"/>
            </a:srgbClr>
          </a:solidFill>
          <a:ln w="9525">
            <a:noFill/>
            <a:miter lim="800000"/>
            <a:headEnd/>
            <a:tailEnd/>
          </a:ln>
        </p:spPr>
        <p:txBody>
          <a:bodyPr wrap="none" anchor="ctr"/>
          <a:lstStyle/>
          <a:p>
            <a:pPr algn="ctr">
              <a:defRPr/>
            </a:pPr>
            <a:endParaRPr lang="en-US" sz="1800">
              <a:latin typeface="Arial" pitchFamily="-109" charset="0"/>
              <a:ea typeface="ＭＳ Ｐゴシック" pitchFamily="-109" charset="-128"/>
              <a:cs typeface="ＭＳ Ｐゴシック" pitchFamily="-109" charset="-128"/>
            </a:endParaRPr>
          </a:p>
        </p:txBody>
      </p:sp>
      <p:sp>
        <p:nvSpPr>
          <p:cNvPr id="10" name="Rectangle 1031"/>
          <p:cNvSpPr>
            <a:spLocks noChangeArrowheads="1"/>
          </p:cNvSpPr>
          <p:nvPr/>
        </p:nvSpPr>
        <p:spPr bwMode="auto">
          <a:xfrm>
            <a:off x="0" y="0"/>
            <a:ext cx="9144000" cy="1066800"/>
          </a:xfrm>
          <a:prstGeom prst="rect">
            <a:avLst/>
          </a:prstGeom>
          <a:solidFill>
            <a:srgbClr val="003366"/>
          </a:solidFill>
          <a:ln w="9525">
            <a:noFill/>
            <a:miter lim="800000"/>
            <a:headEnd/>
            <a:tailEnd/>
          </a:ln>
        </p:spPr>
        <p:txBody>
          <a:bodyPr wrap="none" anchor="ctr"/>
          <a:lstStyle/>
          <a:p>
            <a:pPr eaLnBrk="0" hangingPunct="0">
              <a:defRPr/>
            </a:pPr>
            <a:endParaRPr lang="en-US">
              <a:latin typeface="Arial" pitchFamily="-109" charset="0"/>
              <a:ea typeface="ＭＳ Ｐゴシック" pitchFamily="-109" charset="-128"/>
              <a:cs typeface="ＭＳ Ｐゴシック" pitchFamily="-109" charset="-128"/>
            </a:endParaRPr>
          </a:p>
        </p:txBody>
      </p:sp>
      <p:pic>
        <p:nvPicPr>
          <p:cNvPr id="17" name="Picture 16" descr="LBL_PPT_banner 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590" y="189365"/>
            <a:ext cx="4099560" cy="685800"/>
          </a:xfrm>
          <a:prstGeom prst="rect">
            <a:avLst/>
          </a:prstGeom>
        </p:spPr>
      </p:pic>
      <p:pic>
        <p:nvPicPr>
          <p:cNvPr id="18" name="Picture 17" descr="DOE_Log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6076" y="287279"/>
            <a:ext cx="2022364" cy="489972"/>
          </a:xfrm>
          <a:prstGeom prst="rect">
            <a:avLst/>
          </a:prstGeom>
        </p:spPr>
      </p:pic>
    </p:spTree>
    <p:extLst>
      <p:ext uri="{BB962C8B-B14F-4D97-AF65-F5344CB8AC3E}">
        <p14:creationId xmlns:p14="http://schemas.microsoft.com/office/powerpoint/2010/main" val="37244009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73213"/>
            <a:ext cx="8229599" cy="4368800"/>
          </a:xfrm>
          <a:prstGeom prst="rect">
            <a:avLst/>
          </a:prstGeom>
        </p:spPr>
        <p:txBody>
          <a:bodyPr/>
          <a:lstStyle>
            <a:lvl1pPr>
              <a:spcBef>
                <a:spcPts val="1200"/>
              </a:spcBef>
              <a:defRPr/>
            </a:lvl1pPr>
            <a:lvl2pPr>
              <a:spcBef>
                <a:spcPts val="900"/>
              </a:spcBef>
              <a:buFont typeface="Arial"/>
              <a:buChar char="•"/>
              <a:defRPr/>
            </a:lvl2pPr>
            <a:lvl3pPr marL="458788" indent="-177800">
              <a:spcBef>
                <a:spcPts val="500"/>
              </a:spcBef>
              <a:defRPr/>
            </a:lvl3pPr>
            <a:lvl4pPr marL="687388" indent="-177800">
              <a:spcBef>
                <a:spcPts val="400"/>
              </a:spcBef>
              <a:buSzPct val="50000"/>
              <a:buFont typeface="Arial"/>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4"/>
          <p:cNvSpPr>
            <a:spLocks noGrp="1"/>
          </p:cNvSpPr>
          <p:nvPr>
            <p:ph type="ftr" sz="quarter" idx="10"/>
          </p:nvPr>
        </p:nvSpPr>
        <p:spPr/>
        <p:txBody>
          <a:bodyPr/>
          <a:lstStyle>
            <a:lvl1pPr>
              <a:defRPr/>
            </a:lvl1pPr>
          </a:lstStyle>
          <a:p>
            <a:endParaRPr kumimoji="0" lang="en-US"/>
          </a:p>
        </p:txBody>
      </p:sp>
      <p:sp>
        <p:nvSpPr>
          <p:cNvPr id="5" name="Slide Number Placeholder 5"/>
          <p:cNvSpPr>
            <a:spLocks noGrp="1"/>
          </p:cNvSpPr>
          <p:nvPr>
            <p:ph type="sldNum" sz="quarter" idx="11"/>
          </p:nvPr>
        </p:nvSpPr>
        <p:spPr/>
        <p:txBody>
          <a:bodyPr/>
          <a:lstStyle>
            <a:lvl1pPr>
              <a:defRPr/>
            </a:lvl1pPr>
          </a:lstStyle>
          <a:p>
            <a:fld id="{5BCE5702-B399-C845-9D31-C9B0C17E294E}" type="slidenum">
              <a:rPr lang="en-US" smtClean="0"/>
              <a:pPr/>
              <a:t>‹#›</a:t>
            </a:fld>
            <a:endParaRPr lang="en-US"/>
          </a:p>
        </p:txBody>
      </p:sp>
    </p:spTree>
    <p:extLst>
      <p:ext uri="{BB962C8B-B14F-4D97-AF65-F5344CB8AC3E}">
        <p14:creationId xmlns:p14="http://schemas.microsoft.com/office/powerpoint/2010/main" val="13025896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8229600" cy="1362075"/>
          </a:xfrm>
        </p:spPr>
        <p:txBody>
          <a:bodyPr anchor="t"/>
          <a:lstStyle>
            <a:lvl1pPr algn="l">
              <a:defRPr sz="3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2906713"/>
            <a:ext cx="82296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7812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4344987"/>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598613"/>
            <a:ext cx="4038600" cy="4344987"/>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lvl1pPr>
              <a:defRPr/>
            </a:lvl1pPr>
          </a:lstStyle>
          <a:p>
            <a:endParaRPr kumimoji="0" lang="en-US"/>
          </a:p>
        </p:txBody>
      </p:sp>
      <p:sp>
        <p:nvSpPr>
          <p:cNvPr id="6" name="Slide Number Placeholder 5"/>
          <p:cNvSpPr>
            <a:spLocks noGrp="1"/>
          </p:cNvSpPr>
          <p:nvPr>
            <p:ph type="sldNum" sz="quarter" idx="11"/>
          </p:nvPr>
        </p:nvSpPr>
        <p:spPr/>
        <p:txBody>
          <a:bodyPr/>
          <a:lstStyle>
            <a:lvl1pPr>
              <a:defRPr/>
            </a:lvl1pPr>
          </a:lstStyle>
          <a:p>
            <a:fld id="{2BDCA51F-EDBC-464E-8039-ADD2DD413EF3}" type="slidenum">
              <a:rPr lang="en-US" smtClean="0"/>
              <a:pPr/>
              <a:t>‹#›</a:t>
            </a:fld>
            <a:endParaRPr lang="en-US"/>
          </a:p>
        </p:txBody>
      </p:sp>
    </p:spTree>
    <p:extLst>
      <p:ext uri="{BB962C8B-B14F-4D97-AF65-F5344CB8AC3E}">
        <p14:creationId xmlns:p14="http://schemas.microsoft.com/office/powerpoint/2010/main" val="352043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4"/>
          <p:cNvSpPr>
            <a:spLocks noGrp="1"/>
          </p:cNvSpPr>
          <p:nvPr>
            <p:ph type="ftr" sz="quarter" idx="10"/>
          </p:nvPr>
        </p:nvSpPr>
        <p:spPr/>
        <p:txBody>
          <a:bodyPr/>
          <a:lstStyle>
            <a:lvl1pPr>
              <a:defRPr/>
            </a:lvl1pPr>
          </a:lstStyle>
          <a:p>
            <a:endParaRPr kumimoji="0" lang="en-US"/>
          </a:p>
        </p:txBody>
      </p:sp>
      <p:sp>
        <p:nvSpPr>
          <p:cNvPr id="8" name="Slide Number Placeholder 5"/>
          <p:cNvSpPr>
            <a:spLocks noGrp="1"/>
          </p:cNvSpPr>
          <p:nvPr>
            <p:ph type="sldNum" sz="quarter" idx="11"/>
          </p:nvPr>
        </p:nvSpPr>
        <p:spPr/>
        <p:txBody>
          <a:bodyPr/>
          <a:lstStyle>
            <a:lvl1pPr>
              <a:defRPr/>
            </a:lvl1pPr>
          </a:lstStyle>
          <a:p>
            <a:fld id="{DE7C672D-478E-EA45-8990-ADBDCAE17E0E}" type="slidenum">
              <a:rPr lang="en-US" smtClean="0"/>
              <a:pPr/>
              <a:t>‹#›</a:t>
            </a:fld>
            <a:endParaRPr lang="en-US"/>
          </a:p>
        </p:txBody>
      </p:sp>
    </p:spTree>
    <p:extLst>
      <p:ext uri="{BB962C8B-B14F-4D97-AF65-F5344CB8AC3E}">
        <p14:creationId xmlns:p14="http://schemas.microsoft.com/office/powerpoint/2010/main" val="2732200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endParaRPr kumimoji="0" lang="en-US"/>
          </a:p>
        </p:txBody>
      </p:sp>
      <p:sp>
        <p:nvSpPr>
          <p:cNvPr id="4" name="Slide Number Placeholder 5"/>
          <p:cNvSpPr>
            <a:spLocks noGrp="1"/>
          </p:cNvSpPr>
          <p:nvPr>
            <p:ph type="sldNum" sz="quarter" idx="11"/>
          </p:nvPr>
        </p:nvSpPr>
        <p:spPr/>
        <p:txBody>
          <a:bodyPr/>
          <a:lstStyle>
            <a:lvl1pPr>
              <a:defRPr/>
            </a:lvl1pPr>
          </a:lstStyle>
          <a:p>
            <a:fld id="{A446FB98-C054-0A43-9102-EC8BDC9266AE}" type="slidenum">
              <a:rPr lang="en-US" smtClean="0"/>
              <a:pPr/>
              <a:t>‹#›</a:t>
            </a:fld>
            <a:endParaRPr lang="en-US"/>
          </a:p>
        </p:txBody>
      </p:sp>
    </p:spTree>
    <p:extLst>
      <p:ext uri="{BB962C8B-B14F-4D97-AF65-F5344CB8AC3E}">
        <p14:creationId xmlns:p14="http://schemas.microsoft.com/office/powerpoint/2010/main" val="41674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kumimoji="0" lang="en-US"/>
          </a:p>
        </p:txBody>
      </p:sp>
      <p:sp>
        <p:nvSpPr>
          <p:cNvPr id="3" name="Slide Number Placeholder 2"/>
          <p:cNvSpPr>
            <a:spLocks noGrp="1"/>
          </p:cNvSpPr>
          <p:nvPr>
            <p:ph type="sldNum" sz="quarter" idx="11"/>
          </p:nvPr>
        </p:nvSpPr>
        <p:spPr/>
        <p:txBody>
          <a:bodyPr/>
          <a:lstStyle/>
          <a:p>
            <a:fld id="{D9233AF6-86C9-9640-976B-361267836CD3}" type="slidenum">
              <a:rPr lang="en-US" smtClean="0"/>
              <a:pPr/>
              <a:t>‹#›</a:t>
            </a:fld>
            <a:endParaRPr lang="en-US"/>
          </a:p>
        </p:txBody>
      </p:sp>
    </p:spTree>
    <p:extLst>
      <p:ext uri="{BB962C8B-B14F-4D97-AF65-F5344CB8AC3E}">
        <p14:creationId xmlns:p14="http://schemas.microsoft.com/office/powerpoint/2010/main" val="79120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670550"/>
          </a:xfrm>
          <a:prstGeom prst="rect">
            <a:avLst/>
          </a:prstGeo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435101"/>
            <a:ext cx="3008313" cy="45085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kumimoji="0" lang="en-US"/>
          </a:p>
        </p:txBody>
      </p:sp>
      <p:sp>
        <p:nvSpPr>
          <p:cNvPr id="6" name="Slide Number Placeholder 5"/>
          <p:cNvSpPr>
            <a:spLocks noGrp="1"/>
          </p:cNvSpPr>
          <p:nvPr>
            <p:ph type="sldNum" sz="quarter" idx="11"/>
          </p:nvPr>
        </p:nvSpPr>
        <p:spPr/>
        <p:txBody>
          <a:bodyPr/>
          <a:lstStyle>
            <a:lvl1pPr>
              <a:defRPr/>
            </a:lvl1pPr>
          </a:lstStyle>
          <a:p>
            <a:fld id="{D510DC25-1721-E44C-8E33-DE93D959257C}" type="slidenum">
              <a:rPr lang="en-US" smtClean="0"/>
              <a:pPr/>
              <a:t>‹#›</a:t>
            </a:fld>
            <a:endParaRPr lang="en-US"/>
          </a:p>
        </p:txBody>
      </p:sp>
    </p:spTree>
    <p:extLst>
      <p:ext uri="{BB962C8B-B14F-4D97-AF65-F5344CB8AC3E}">
        <p14:creationId xmlns:p14="http://schemas.microsoft.com/office/powerpoint/2010/main" val="1819665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60350"/>
            <a:ext cx="822959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cxnSp>
        <p:nvCxnSpPr>
          <p:cNvPr id="22" name="Straight Connector 21"/>
          <p:cNvCxnSpPr/>
          <p:nvPr/>
        </p:nvCxnSpPr>
        <p:spPr>
          <a:xfrm>
            <a:off x="0" y="6148000"/>
            <a:ext cx="9144000" cy="1587"/>
          </a:xfrm>
          <a:prstGeom prst="line">
            <a:avLst/>
          </a:prstGeom>
          <a:ln w="6350" cap="flat" cmpd="sng" algn="ctr">
            <a:solidFill>
              <a:schemeClr val="tx2">
                <a:lumMod val="7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8" name="Picture 7" descr="LBNL_small_logo.psd"/>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47075" y="6294244"/>
            <a:ext cx="5683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457200" y="6408544"/>
            <a:ext cx="3761435"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600">
                <a:solidFill>
                  <a:srgbClr val="898989"/>
                </a:solidFill>
              </a:defRPr>
            </a:lvl1pPr>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4236031" y="6408544"/>
            <a:ext cx="678462"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000" baseline="0">
                <a:solidFill>
                  <a:srgbClr val="898989"/>
                </a:solidFill>
              </a:defRPr>
            </a:lvl1pPr>
          </a:lstStyle>
          <a:p>
            <a:fld id="{D9233AF6-86C9-9640-976B-361267836C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660"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9pPr>
    </p:titleStyle>
    <p:bodyStyle>
      <a:lvl1pPr marL="342900" indent="-342900" algn="l" rtl="0" eaLnBrk="1" fontAlgn="base" hangingPunct="1">
        <a:spcBef>
          <a:spcPts val="900"/>
        </a:spcBef>
        <a:spcAft>
          <a:spcPct val="0"/>
        </a:spcAft>
        <a:defRPr sz="2400">
          <a:solidFill>
            <a:srgbClr val="003366"/>
          </a:solidFill>
          <a:latin typeface="+mn-lt"/>
          <a:ea typeface="+mn-ea"/>
          <a:cs typeface="+mn-cs"/>
        </a:defRPr>
      </a:lvl1pPr>
      <a:lvl2pPr marL="288925" indent="-227013" algn="l" rtl="0" eaLnBrk="1" fontAlgn="base" hangingPunct="1">
        <a:spcBef>
          <a:spcPts val="500"/>
        </a:spcBef>
        <a:spcAft>
          <a:spcPct val="0"/>
        </a:spcAft>
        <a:buSzPct val="85000"/>
        <a:buChar char="–"/>
        <a:defRPr sz="2400">
          <a:solidFill>
            <a:srgbClr val="003366"/>
          </a:solidFill>
          <a:latin typeface="+mn-lt"/>
          <a:ea typeface="+mn-ea"/>
        </a:defRPr>
      </a:lvl2pPr>
      <a:lvl3pPr marL="573088" indent="-117475" algn="l" rtl="0" eaLnBrk="1" fontAlgn="base" hangingPunct="1">
        <a:spcBef>
          <a:spcPts val="400"/>
        </a:spcBef>
        <a:spcAft>
          <a:spcPct val="0"/>
        </a:spcAft>
        <a:buSzPct val="75000"/>
        <a:buFont typeface="Lucida Grande" charset="0"/>
        <a:buChar char="–"/>
        <a:defRPr sz="2400">
          <a:solidFill>
            <a:srgbClr val="003366"/>
          </a:solidFill>
          <a:latin typeface="+mn-lt"/>
          <a:ea typeface="+mn-ea"/>
        </a:defRPr>
      </a:lvl3pPr>
      <a:lvl4pPr marL="909638" indent="-227013" algn="l" rtl="0" eaLnBrk="1" fontAlgn="base" hangingPunct="1">
        <a:spcBef>
          <a:spcPct val="20000"/>
        </a:spcBef>
        <a:spcAft>
          <a:spcPct val="0"/>
        </a:spcAft>
        <a:buSzPct val="75000"/>
        <a:buFont typeface="Lucida Grande" charset="0"/>
        <a:buChar char="–"/>
        <a:defRPr sz="2400">
          <a:solidFill>
            <a:srgbClr val="003366"/>
          </a:solidFill>
          <a:latin typeface="+mn-lt"/>
          <a:ea typeface="+mn-ea"/>
        </a:defRPr>
      </a:lvl4pPr>
      <a:lvl5pPr marL="1146175" indent="-236538" algn="l" rtl="0" eaLnBrk="1" fontAlgn="base" hangingPunct="1">
        <a:spcBef>
          <a:spcPct val="20000"/>
        </a:spcBef>
        <a:spcAft>
          <a:spcPct val="0"/>
        </a:spcAft>
        <a:buChar char="»"/>
        <a:defRPr sz="2400">
          <a:solidFill>
            <a:srgbClr val="003366"/>
          </a:solidFill>
          <a:latin typeface="+mn-lt"/>
          <a:ea typeface="+mn-ea"/>
        </a:defRPr>
      </a:lvl5pPr>
      <a:lvl6pPr marL="2514600" indent="-228600" algn="l" rtl="0" eaLnBrk="1" fontAlgn="base" hangingPunct="1">
        <a:spcBef>
          <a:spcPct val="20000"/>
        </a:spcBef>
        <a:spcAft>
          <a:spcPct val="0"/>
        </a:spcAft>
        <a:buChar char="»"/>
        <a:defRPr sz="2000">
          <a:solidFill>
            <a:srgbClr val="2C5993"/>
          </a:solidFill>
          <a:latin typeface="+mn-lt"/>
          <a:ea typeface="+mn-ea"/>
        </a:defRPr>
      </a:lvl6pPr>
      <a:lvl7pPr marL="2971800" indent="-228600" algn="l" rtl="0" eaLnBrk="1" fontAlgn="base" hangingPunct="1">
        <a:spcBef>
          <a:spcPct val="20000"/>
        </a:spcBef>
        <a:spcAft>
          <a:spcPct val="0"/>
        </a:spcAft>
        <a:buChar char="»"/>
        <a:defRPr sz="2000">
          <a:solidFill>
            <a:srgbClr val="2C5993"/>
          </a:solidFill>
          <a:latin typeface="+mn-lt"/>
          <a:ea typeface="+mn-ea"/>
        </a:defRPr>
      </a:lvl7pPr>
      <a:lvl8pPr marL="3429000" indent="-228600" algn="l" rtl="0" eaLnBrk="1" fontAlgn="base" hangingPunct="1">
        <a:spcBef>
          <a:spcPct val="20000"/>
        </a:spcBef>
        <a:spcAft>
          <a:spcPct val="0"/>
        </a:spcAft>
        <a:buChar char="»"/>
        <a:defRPr sz="2000">
          <a:solidFill>
            <a:srgbClr val="2C5993"/>
          </a:solidFill>
          <a:latin typeface="+mn-lt"/>
          <a:ea typeface="+mn-ea"/>
        </a:defRPr>
      </a:lvl8pPr>
      <a:lvl9pPr marL="3886200" indent="-228600" algn="l" rtl="0" eaLnBrk="1" fontAlgn="base" hangingPunct="1">
        <a:spcBef>
          <a:spcPct val="20000"/>
        </a:spcBef>
        <a:spcAft>
          <a:spcPct val="0"/>
        </a:spcAft>
        <a:buChar char="»"/>
        <a:defRPr sz="2000">
          <a:solidFill>
            <a:srgbClr val="2C5993"/>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Software </a:t>
            </a:r>
            <a:r>
              <a:rPr lang="en-US" dirty="0" smtClean="0"/>
              <a:t>Specification </a:t>
            </a:r>
            <a:r>
              <a:rPr lang="en-US" dirty="0"/>
              <a:t>and </a:t>
            </a:r>
            <a:r>
              <a:rPr lang="en-US" dirty="0" smtClean="0"/>
              <a:t>Configuration Management </a:t>
            </a:r>
            <a:r>
              <a:rPr lang="en-US" dirty="0"/>
              <a:t> </a:t>
            </a:r>
          </a:p>
        </p:txBody>
      </p:sp>
      <p:sp>
        <p:nvSpPr>
          <p:cNvPr id="3" name="Subtitle 2"/>
          <p:cNvSpPr>
            <a:spLocks noGrp="1"/>
          </p:cNvSpPr>
          <p:nvPr>
            <p:ph type="subTitle" idx="1"/>
          </p:nvPr>
        </p:nvSpPr>
        <p:spPr/>
        <p:txBody>
          <a:bodyPr/>
          <a:lstStyle/>
          <a:p>
            <a:r>
              <a:rPr lang="en-US" dirty="0" smtClean="0"/>
              <a:t>Patrick Bong</a:t>
            </a:r>
          </a:p>
          <a:p>
            <a:r>
              <a:rPr lang="en-US" dirty="0" smtClean="0"/>
              <a:t>LBNL Interlock SME</a:t>
            </a:r>
            <a:endParaRPr lang="en-US" dirty="0"/>
          </a:p>
        </p:txBody>
      </p:sp>
    </p:spTree>
    <p:extLst>
      <p:ext uri="{BB962C8B-B14F-4D97-AF65-F5344CB8AC3E}">
        <p14:creationId xmlns:p14="http://schemas.microsoft.com/office/powerpoint/2010/main" val="1299933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good specification uses a combination of the specification types to provide programmer guidance and help manage the software development cycle.</a:t>
            </a:r>
          </a:p>
          <a:p>
            <a:pPr lvl="1"/>
            <a:r>
              <a:rPr lang="en-US" dirty="0" smtClean="0"/>
              <a:t>Verbose</a:t>
            </a:r>
          </a:p>
          <a:p>
            <a:pPr lvl="2"/>
            <a:r>
              <a:rPr lang="en-US" dirty="0" smtClean="0"/>
              <a:t>Very similar to the description in the requirements document. </a:t>
            </a:r>
          </a:p>
          <a:p>
            <a:pPr lvl="2"/>
            <a:r>
              <a:rPr lang="en-US" dirty="0" smtClean="0"/>
              <a:t>Must be extremely detailed to guide software development. </a:t>
            </a:r>
          </a:p>
          <a:p>
            <a:pPr lvl="1"/>
            <a:r>
              <a:rPr lang="en-US" dirty="0" smtClean="0"/>
              <a:t>Truth table</a:t>
            </a:r>
          </a:p>
          <a:p>
            <a:pPr lvl="2"/>
            <a:r>
              <a:rPr lang="en-US" dirty="0" smtClean="0"/>
              <a:t>Very detailed description of the function, but difficult to follow and understand the complete impact to the overall logic.</a:t>
            </a:r>
          </a:p>
          <a:p>
            <a:pPr lvl="2"/>
            <a:r>
              <a:rPr lang="en-US" dirty="0" smtClean="0"/>
              <a:t>Software can be derived directly from tables.</a:t>
            </a:r>
          </a:p>
          <a:p>
            <a:pPr lvl="1"/>
            <a:r>
              <a:rPr lang="en-US" dirty="0" smtClean="0"/>
              <a:t>Graphical specification</a:t>
            </a:r>
          </a:p>
          <a:p>
            <a:pPr lvl="2"/>
            <a:r>
              <a:rPr lang="en-US" dirty="0" smtClean="0"/>
              <a:t>Better representation of the overall logic.</a:t>
            </a:r>
          </a:p>
          <a:p>
            <a:pPr lvl="2"/>
            <a:r>
              <a:rPr lang="en-US" dirty="0" smtClean="0"/>
              <a:t>Logic may need to be parsed during software development.</a:t>
            </a:r>
          </a:p>
          <a:p>
            <a:pPr marL="0" indent="0">
              <a:buNone/>
            </a:pPr>
            <a:endParaRPr lang="en-US" dirty="0" smtClean="0"/>
          </a:p>
        </p:txBody>
      </p:sp>
      <p:sp>
        <p:nvSpPr>
          <p:cNvPr id="4" name="Slide Number Placeholder 3"/>
          <p:cNvSpPr>
            <a:spLocks noGrp="1"/>
          </p:cNvSpPr>
          <p:nvPr>
            <p:ph type="sldNum" sz="quarter" idx="11"/>
          </p:nvPr>
        </p:nvSpPr>
        <p:spPr/>
        <p:txBody>
          <a:bodyPr/>
          <a:lstStyle/>
          <a:p>
            <a:fld id="{5BCE5702-B399-C845-9D31-C9B0C17E294E}" type="slidenum">
              <a:rPr lang="en-US" smtClean="0"/>
              <a:pPr/>
              <a:t>10</a:t>
            </a:fld>
            <a:endParaRPr lang="en-US"/>
          </a:p>
        </p:txBody>
      </p:sp>
    </p:spTree>
    <p:extLst>
      <p:ext uri="{BB962C8B-B14F-4D97-AF65-F5344CB8AC3E}">
        <p14:creationId xmlns:p14="http://schemas.microsoft.com/office/powerpoint/2010/main" val="2358769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Software Configuration Management</a:t>
            </a:r>
            <a:endParaRPr lang="en-US" dirty="0"/>
          </a:p>
        </p:txBody>
      </p:sp>
      <p:sp>
        <p:nvSpPr>
          <p:cNvPr id="3" name="Content Placeholder 2"/>
          <p:cNvSpPr>
            <a:spLocks noGrp="1"/>
          </p:cNvSpPr>
          <p:nvPr>
            <p:ph idx="1"/>
          </p:nvPr>
        </p:nvSpPr>
        <p:spPr/>
        <p:txBody>
          <a:bodyPr>
            <a:normAutofit/>
          </a:bodyPr>
          <a:lstStyle/>
          <a:p>
            <a:r>
              <a:rPr lang="en-US" dirty="0" smtClean="0"/>
              <a:t>The purpose of Software Configuration Management is to establish and maintain the integrity of the software throughout a project's life cycle.</a:t>
            </a:r>
          </a:p>
          <a:p>
            <a:r>
              <a:rPr lang="en-US" dirty="0" smtClean="0"/>
              <a:t>Software Configuration Management involves evaluating, coordinating, approving (or disapproving) and implementing changes in hardware or software or documentation from the initial concept through design, implementation, testing, baselining, building, release, and maintenance.</a:t>
            </a:r>
            <a:endParaRPr lang="en-US" dirty="0"/>
          </a:p>
        </p:txBody>
      </p:sp>
      <p:sp>
        <p:nvSpPr>
          <p:cNvPr id="4" name="Slide Number Placeholder 3"/>
          <p:cNvSpPr>
            <a:spLocks noGrp="1"/>
          </p:cNvSpPr>
          <p:nvPr>
            <p:ph type="sldNum" sz="quarter" idx="11"/>
          </p:nvPr>
        </p:nvSpPr>
        <p:spPr/>
        <p:txBody>
          <a:bodyPr/>
          <a:lstStyle/>
          <a:p>
            <a:fld id="{5BCE5702-B399-C845-9D31-C9B0C17E294E}" type="slidenum">
              <a:rPr lang="en-US" smtClean="0"/>
              <a:pPr/>
              <a:t>11</a:t>
            </a:fld>
            <a:endParaRPr lang="en-US"/>
          </a:p>
        </p:txBody>
      </p:sp>
    </p:spTree>
    <p:extLst>
      <p:ext uri="{BB962C8B-B14F-4D97-AF65-F5344CB8AC3E}">
        <p14:creationId xmlns:p14="http://schemas.microsoft.com/office/powerpoint/2010/main" val="2606092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3 Things</a:t>
            </a:r>
            <a:endParaRPr lang="en-US" dirty="0"/>
          </a:p>
        </p:txBody>
      </p:sp>
      <p:sp>
        <p:nvSpPr>
          <p:cNvPr id="3" name="Content Placeholder 2"/>
          <p:cNvSpPr>
            <a:spLocks noGrp="1"/>
          </p:cNvSpPr>
          <p:nvPr>
            <p:ph idx="1"/>
          </p:nvPr>
        </p:nvSpPr>
        <p:spPr/>
        <p:txBody>
          <a:bodyPr>
            <a:normAutofit fontScale="92500" lnSpcReduction="20000"/>
          </a:bodyPr>
          <a:lstStyle/>
          <a:p>
            <a:pPr marL="342900" lvl="2" indent="-342900"/>
            <a:r>
              <a:rPr lang="en-US" sz="3200" dirty="0"/>
              <a:t>Process document</a:t>
            </a:r>
          </a:p>
          <a:p>
            <a:pPr lvl="1"/>
            <a:r>
              <a:rPr lang="en-US" dirty="0" smtClean="0"/>
              <a:t>Provides SSQA guidance and defines;</a:t>
            </a:r>
          </a:p>
          <a:p>
            <a:pPr lvl="2"/>
            <a:r>
              <a:rPr lang="en-US" dirty="0" smtClean="0"/>
              <a:t>Reviews and testing</a:t>
            </a:r>
          </a:p>
          <a:p>
            <a:pPr lvl="2"/>
            <a:r>
              <a:rPr lang="en-US" dirty="0" smtClean="0"/>
              <a:t>Labeling</a:t>
            </a:r>
          </a:p>
          <a:p>
            <a:pPr lvl="2"/>
            <a:r>
              <a:rPr lang="en-US" dirty="0" smtClean="0"/>
              <a:t>Software version control</a:t>
            </a:r>
          </a:p>
          <a:p>
            <a:pPr lvl="2"/>
            <a:r>
              <a:rPr lang="en-US" dirty="0" smtClean="0"/>
              <a:t>Document control</a:t>
            </a:r>
          </a:p>
          <a:p>
            <a:pPr lvl="2"/>
            <a:r>
              <a:rPr lang="en-US" dirty="0" smtClean="0"/>
              <a:t>Software problem reporting </a:t>
            </a:r>
            <a:endParaRPr lang="en-US" dirty="0"/>
          </a:p>
          <a:p>
            <a:pPr marL="342900" lvl="2" indent="-342900"/>
            <a:r>
              <a:rPr lang="en-US" sz="3200" dirty="0" smtClean="0"/>
              <a:t>Software version </a:t>
            </a:r>
            <a:r>
              <a:rPr lang="en-US" sz="3200" dirty="0"/>
              <a:t>control </a:t>
            </a:r>
            <a:r>
              <a:rPr lang="en-US" sz="3200" dirty="0" smtClean="0"/>
              <a:t>system</a:t>
            </a:r>
          </a:p>
          <a:p>
            <a:pPr lvl="1"/>
            <a:r>
              <a:rPr lang="en-US" dirty="0"/>
              <a:t>Source code management and revision control system</a:t>
            </a:r>
          </a:p>
          <a:p>
            <a:pPr marL="342900" lvl="2" indent="-342900"/>
            <a:r>
              <a:rPr lang="en-US" sz="3200" dirty="0" smtClean="0"/>
              <a:t>Document </a:t>
            </a:r>
            <a:r>
              <a:rPr lang="en-US" sz="3200" dirty="0"/>
              <a:t>control system</a:t>
            </a:r>
          </a:p>
          <a:p>
            <a:pPr lvl="1"/>
            <a:r>
              <a:rPr lang="en-US" dirty="0" smtClean="0"/>
              <a:t>Document management system</a:t>
            </a:r>
          </a:p>
        </p:txBody>
      </p:sp>
      <p:sp>
        <p:nvSpPr>
          <p:cNvPr id="4" name="Slide Number Placeholder 3"/>
          <p:cNvSpPr>
            <a:spLocks noGrp="1"/>
          </p:cNvSpPr>
          <p:nvPr>
            <p:ph type="sldNum" sz="quarter" idx="11"/>
          </p:nvPr>
        </p:nvSpPr>
        <p:spPr/>
        <p:txBody>
          <a:bodyPr/>
          <a:lstStyle/>
          <a:p>
            <a:fld id="{5BCE5702-B399-C845-9D31-C9B0C17E294E}" type="slidenum">
              <a:rPr lang="en-US" smtClean="0"/>
              <a:pPr/>
              <a:t>12</a:t>
            </a:fld>
            <a:endParaRPr lang="en-US"/>
          </a:p>
        </p:txBody>
      </p:sp>
    </p:spTree>
    <p:extLst>
      <p:ext uri="{BB962C8B-B14F-4D97-AF65-F5344CB8AC3E}">
        <p14:creationId xmlns:p14="http://schemas.microsoft.com/office/powerpoint/2010/main" val="3136438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ctr" rtl="0">
              <a:spcBef>
                <a:spcPct val="0"/>
              </a:spcBef>
            </a:pPr>
            <a:r>
              <a:rPr lang="en-US" sz="3200" dirty="0" smtClean="0"/>
              <a:t>Software Version Control Systems</a:t>
            </a:r>
            <a:br>
              <a:rPr lang="en-US" sz="3200"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smtClean="0"/>
              <a:t>Git</a:t>
            </a:r>
            <a:endParaRPr lang="en-US" b="1" dirty="0" smtClean="0"/>
          </a:p>
          <a:p>
            <a:pPr lvl="1"/>
            <a:r>
              <a:rPr lang="en-US" dirty="0" err="1" smtClean="0"/>
              <a:t>Git</a:t>
            </a:r>
            <a:r>
              <a:rPr lang="en-US" dirty="0" smtClean="0"/>
              <a:t> is an open source distributed </a:t>
            </a:r>
            <a:r>
              <a:rPr lang="en-US" u="sng" dirty="0" smtClean="0"/>
              <a:t>Source Control System</a:t>
            </a:r>
          </a:p>
          <a:p>
            <a:r>
              <a:rPr lang="en-US" b="1" dirty="0" smtClean="0"/>
              <a:t>CVS</a:t>
            </a:r>
          </a:p>
          <a:p>
            <a:pPr lvl="1"/>
            <a:r>
              <a:rPr lang="en-US" dirty="0" smtClean="0"/>
              <a:t>Free software </a:t>
            </a:r>
            <a:r>
              <a:rPr lang="en-US" dirty="0"/>
              <a:t>client-server </a:t>
            </a:r>
            <a:r>
              <a:rPr lang="en-US" u="sng" dirty="0" smtClean="0"/>
              <a:t>Revision Control System</a:t>
            </a:r>
            <a:r>
              <a:rPr lang="en-US" dirty="0" smtClean="0"/>
              <a:t>.</a:t>
            </a:r>
          </a:p>
          <a:p>
            <a:r>
              <a:rPr lang="en-US" b="1" dirty="0" smtClean="0"/>
              <a:t>Perforce</a:t>
            </a:r>
          </a:p>
          <a:p>
            <a:pPr lvl="1"/>
            <a:r>
              <a:rPr lang="en-US" u="sng" dirty="0" smtClean="0"/>
              <a:t>Version Control System </a:t>
            </a:r>
            <a:r>
              <a:rPr lang="en-US" dirty="0" smtClean="0"/>
              <a:t>that </a:t>
            </a:r>
            <a:r>
              <a:rPr lang="en-US" dirty="0"/>
              <a:t>stores </a:t>
            </a:r>
            <a:r>
              <a:rPr lang="en-US" dirty="0" smtClean="0"/>
              <a:t>all </a:t>
            </a:r>
            <a:r>
              <a:rPr lang="en-US" dirty="0"/>
              <a:t>activity in a centralized database.</a:t>
            </a:r>
            <a:endParaRPr lang="en-US" dirty="0" smtClean="0"/>
          </a:p>
          <a:p>
            <a:r>
              <a:rPr lang="en-US" b="1" dirty="0" err="1" smtClean="0"/>
              <a:t>ClearCase</a:t>
            </a:r>
            <a:r>
              <a:rPr lang="en-US" dirty="0"/>
              <a:t> </a:t>
            </a:r>
            <a:endParaRPr lang="en-US" dirty="0" smtClean="0"/>
          </a:p>
          <a:p>
            <a:pPr lvl="1"/>
            <a:r>
              <a:rPr lang="en-US" u="sng" dirty="0" smtClean="0"/>
              <a:t>Software Configuration Management </a:t>
            </a:r>
            <a:r>
              <a:rPr lang="en-US" dirty="0" smtClean="0"/>
              <a:t>system that also supports </a:t>
            </a:r>
            <a:r>
              <a:rPr lang="en-US" dirty="0"/>
              <a:t>design-data management of electronic design </a:t>
            </a:r>
            <a:r>
              <a:rPr lang="en-US" dirty="0" smtClean="0"/>
              <a:t>documents.</a:t>
            </a:r>
            <a:endParaRPr lang="en-US" dirty="0"/>
          </a:p>
        </p:txBody>
      </p:sp>
      <p:sp>
        <p:nvSpPr>
          <p:cNvPr id="4" name="Slide Number Placeholder 3"/>
          <p:cNvSpPr>
            <a:spLocks noGrp="1"/>
          </p:cNvSpPr>
          <p:nvPr>
            <p:ph type="sldNum" sz="quarter" idx="11"/>
          </p:nvPr>
        </p:nvSpPr>
        <p:spPr/>
        <p:txBody>
          <a:bodyPr/>
          <a:lstStyle/>
          <a:p>
            <a:fld id="{5BCE5702-B399-C845-9D31-C9B0C17E294E}" type="slidenum">
              <a:rPr lang="en-US" smtClean="0"/>
              <a:pPr/>
              <a:t>13</a:t>
            </a:fld>
            <a:endParaRPr lang="en-US"/>
          </a:p>
        </p:txBody>
      </p:sp>
    </p:spTree>
    <p:extLst>
      <p:ext uri="{BB962C8B-B14F-4D97-AF65-F5344CB8AC3E}">
        <p14:creationId xmlns:p14="http://schemas.microsoft.com/office/powerpoint/2010/main" val="1142705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Source</a:t>
            </a:r>
            <a:r>
              <a:rPr lang="en-US" dirty="0"/>
              <a:t> </a:t>
            </a:r>
            <a:r>
              <a:rPr lang="en-US" dirty="0" smtClean="0"/>
              <a:t>and Version</a:t>
            </a:r>
            <a:r>
              <a:rPr lang="en-US" dirty="0"/>
              <a:t> </a:t>
            </a:r>
            <a:r>
              <a:rPr lang="en-US" dirty="0" smtClean="0"/>
              <a:t>Control</a:t>
            </a:r>
            <a:endParaRPr lang="en-US" dirty="0"/>
          </a:p>
        </p:txBody>
      </p:sp>
      <p:sp>
        <p:nvSpPr>
          <p:cNvPr id="3" name="Content Placeholder 2"/>
          <p:cNvSpPr>
            <a:spLocks noGrp="1"/>
          </p:cNvSpPr>
          <p:nvPr>
            <p:ph idx="1"/>
          </p:nvPr>
        </p:nvSpPr>
        <p:spPr/>
        <p:txBody>
          <a:bodyPr>
            <a:normAutofit lnSpcReduction="10000"/>
          </a:bodyPr>
          <a:lstStyle/>
          <a:p>
            <a:r>
              <a:rPr lang="en-US" b="1" dirty="0" smtClean="0"/>
              <a:t>Technically…</a:t>
            </a:r>
          </a:p>
          <a:p>
            <a:r>
              <a:rPr lang="en-US" b="1" dirty="0" smtClean="0"/>
              <a:t>Revision Control</a:t>
            </a:r>
            <a:r>
              <a:rPr lang="en-US" dirty="0" smtClean="0"/>
              <a:t> is the generic term for managing versions of documents or code.</a:t>
            </a:r>
          </a:p>
          <a:p>
            <a:r>
              <a:rPr lang="en-US" b="1" dirty="0" smtClean="0"/>
              <a:t>Source </a:t>
            </a:r>
            <a:r>
              <a:rPr lang="en-US" b="1" dirty="0"/>
              <a:t>Control</a:t>
            </a:r>
            <a:r>
              <a:rPr lang="en-US" dirty="0"/>
              <a:t> offers revision control with branching and merging which are not always available in all revision </a:t>
            </a:r>
            <a:r>
              <a:rPr lang="en-US" dirty="0" smtClean="0"/>
              <a:t>tools</a:t>
            </a:r>
          </a:p>
          <a:p>
            <a:r>
              <a:rPr lang="en-US" b="1" dirty="0" smtClean="0"/>
              <a:t>Version Control</a:t>
            </a:r>
            <a:r>
              <a:rPr lang="en-US" dirty="0" smtClean="0"/>
              <a:t> is a more general term than Source Control in that it manages version of anything (sources or binaries, or any kind of documents).</a:t>
            </a:r>
          </a:p>
          <a:p>
            <a:r>
              <a:rPr lang="en-US" dirty="0"/>
              <a:t> </a:t>
            </a:r>
            <a:r>
              <a:rPr lang="en-US" b="1" dirty="0"/>
              <a:t>Software Configuration </a:t>
            </a:r>
            <a:r>
              <a:rPr lang="en-US" b="1" dirty="0" smtClean="0"/>
              <a:t>Management</a:t>
            </a:r>
            <a:r>
              <a:rPr lang="en-US" dirty="0" smtClean="0"/>
              <a:t> includes change management </a:t>
            </a:r>
            <a:r>
              <a:rPr lang="en-US" dirty="0"/>
              <a:t>up to </a:t>
            </a:r>
            <a:r>
              <a:rPr lang="en-US" dirty="0" smtClean="0"/>
              <a:t>release, </a:t>
            </a:r>
            <a:r>
              <a:rPr lang="en-US" dirty="0"/>
              <a:t>including versioning</a:t>
            </a:r>
          </a:p>
        </p:txBody>
      </p:sp>
      <p:sp>
        <p:nvSpPr>
          <p:cNvPr id="4" name="Slide Number Placeholder 3"/>
          <p:cNvSpPr>
            <a:spLocks noGrp="1"/>
          </p:cNvSpPr>
          <p:nvPr>
            <p:ph type="sldNum" sz="quarter" idx="11"/>
          </p:nvPr>
        </p:nvSpPr>
        <p:spPr/>
        <p:txBody>
          <a:bodyPr/>
          <a:lstStyle/>
          <a:p>
            <a:fld id="{5BCE5702-B399-C845-9D31-C9B0C17E294E}" type="slidenum">
              <a:rPr lang="en-US" smtClean="0"/>
              <a:pPr/>
              <a:t>14</a:t>
            </a:fld>
            <a:endParaRPr lang="en-US"/>
          </a:p>
        </p:txBody>
      </p:sp>
    </p:spTree>
    <p:extLst>
      <p:ext uri="{BB962C8B-B14F-4D97-AF65-F5344CB8AC3E}">
        <p14:creationId xmlns:p14="http://schemas.microsoft.com/office/powerpoint/2010/main" val="48812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a:t>
            </a:r>
            <a:endParaRPr lang="en-US" dirty="0"/>
          </a:p>
        </p:txBody>
      </p:sp>
      <p:sp>
        <p:nvSpPr>
          <p:cNvPr id="3" name="Content Placeholder 2"/>
          <p:cNvSpPr>
            <a:spLocks noGrp="1"/>
          </p:cNvSpPr>
          <p:nvPr>
            <p:ph idx="1"/>
          </p:nvPr>
        </p:nvSpPr>
        <p:spPr/>
        <p:txBody>
          <a:bodyPr/>
          <a:lstStyle/>
          <a:p>
            <a:r>
              <a:rPr lang="en-US" dirty="0" smtClean="0"/>
              <a:t>The Requirements document is the top level document to which</a:t>
            </a:r>
            <a:r>
              <a:rPr lang="en-US" baseline="0" dirty="0" smtClean="0"/>
              <a:t> all others must comply</a:t>
            </a:r>
            <a:endParaRPr lang="en-US" dirty="0" smtClean="0"/>
          </a:p>
          <a:p>
            <a:r>
              <a:rPr lang="en-US" dirty="0" smtClean="0"/>
              <a:t>Prepare the software specification to allow rapid development of the software.</a:t>
            </a:r>
          </a:p>
          <a:p>
            <a:pPr lvl="1"/>
            <a:r>
              <a:rPr lang="en-US" dirty="0" smtClean="0"/>
              <a:t>When bugs are found ask, “Is this a result of an error in the system requirements?”</a:t>
            </a:r>
          </a:p>
          <a:p>
            <a:r>
              <a:rPr lang="en-US" dirty="0" smtClean="0"/>
              <a:t>Use a software Version Control System to track revisions in safety software.</a:t>
            </a:r>
            <a:endParaRPr lang="en-US" dirty="0"/>
          </a:p>
        </p:txBody>
      </p:sp>
      <p:sp>
        <p:nvSpPr>
          <p:cNvPr id="4" name="Slide Number Placeholder 3"/>
          <p:cNvSpPr>
            <a:spLocks noGrp="1"/>
          </p:cNvSpPr>
          <p:nvPr>
            <p:ph type="sldNum" sz="quarter" idx="11"/>
          </p:nvPr>
        </p:nvSpPr>
        <p:spPr/>
        <p:txBody>
          <a:bodyPr/>
          <a:lstStyle/>
          <a:p>
            <a:fld id="{5BCE5702-B399-C845-9D31-C9B0C17E294E}" type="slidenum">
              <a:rPr lang="en-US" smtClean="0"/>
              <a:pPr/>
              <a:t>15</a:t>
            </a:fld>
            <a:endParaRPr lang="en-US"/>
          </a:p>
        </p:txBody>
      </p:sp>
    </p:spTree>
    <p:extLst>
      <p:ext uri="{BB962C8B-B14F-4D97-AF65-F5344CB8AC3E}">
        <p14:creationId xmlns:p14="http://schemas.microsoft.com/office/powerpoint/2010/main" val="1011082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Requirements, Specification</a:t>
            </a:r>
            <a:br>
              <a:rPr lang="en-US" dirty="0" smtClean="0"/>
            </a:br>
            <a:r>
              <a:rPr lang="en-US" dirty="0" smtClean="0"/>
              <a:t>and Configuration Management</a:t>
            </a:r>
            <a:endParaRPr lang="en-US" dirty="0"/>
          </a:p>
        </p:txBody>
      </p:sp>
      <p:sp>
        <p:nvSpPr>
          <p:cNvPr id="5" name="Content Placeholder 4"/>
          <p:cNvSpPr>
            <a:spLocks noGrp="1"/>
          </p:cNvSpPr>
          <p:nvPr>
            <p:ph idx="1"/>
          </p:nvPr>
        </p:nvSpPr>
        <p:spPr/>
        <p:txBody>
          <a:bodyPr/>
          <a:lstStyle/>
          <a:p>
            <a:r>
              <a:rPr lang="en-US" dirty="0" smtClean="0"/>
              <a:t>These concepts are critical to software design and control of safety interlock software at LBNL. </a:t>
            </a:r>
          </a:p>
          <a:p>
            <a:pPr marL="342900" lvl="2" indent="-342900"/>
            <a:r>
              <a:rPr lang="en-US" sz="3200" dirty="0"/>
              <a:t>Requirements </a:t>
            </a:r>
            <a:endParaRPr lang="en-US" sz="3200" dirty="0" smtClean="0"/>
          </a:p>
          <a:p>
            <a:pPr lvl="2">
              <a:buFont typeface="Arial" panose="020B0604020202020204" pitchFamily="34" charset="0"/>
              <a:buChar char="•"/>
            </a:pPr>
            <a:r>
              <a:rPr lang="en-US" sz="2200" dirty="0"/>
              <a:t>Provides the description of the project and the interactions of the components</a:t>
            </a:r>
          </a:p>
          <a:p>
            <a:pPr marL="342900" lvl="2" indent="-342900"/>
            <a:r>
              <a:rPr lang="en-US" sz="3200" dirty="0" smtClean="0"/>
              <a:t>Specification</a:t>
            </a:r>
            <a:endParaRPr lang="en-US" sz="3200" dirty="0"/>
          </a:p>
          <a:p>
            <a:pPr lvl="2">
              <a:buFont typeface="Arial" panose="020B0604020202020204" pitchFamily="34" charset="0"/>
              <a:buChar char="•"/>
            </a:pPr>
            <a:r>
              <a:rPr lang="en-US" sz="2200" dirty="0"/>
              <a:t>Provides</a:t>
            </a:r>
            <a:r>
              <a:rPr lang="en-US" dirty="0" smtClean="0"/>
              <a:t> the details of implementation</a:t>
            </a:r>
          </a:p>
          <a:p>
            <a:pPr marL="342900" lvl="2" indent="-342900"/>
            <a:r>
              <a:rPr lang="en-US" sz="3200" dirty="0"/>
              <a:t>Configuration Management</a:t>
            </a:r>
          </a:p>
          <a:p>
            <a:pPr lvl="2">
              <a:buFont typeface="Arial" panose="020B0604020202020204" pitchFamily="34" charset="0"/>
              <a:buChar char="•"/>
            </a:pPr>
            <a:r>
              <a:rPr lang="en-US" sz="2200" dirty="0"/>
              <a:t>Provides</a:t>
            </a:r>
            <a:r>
              <a:rPr lang="en-US" dirty="0" smtClean="0"/>
              <a:t> the control over the deployment of new and </a:t>
            </a:r>
            <a:r>
              <a:rPr lang="en-US" sz="2200" dirty="0"/>
              <a:t>modified</a:t>
            </a:r>
            <a:r>
              <a:rPr lang="en-US" dirty="0" smtClean="0"/>
              <a:t> software</a:t>
            </a:r>
            <a:endParaRPr lang="en-US" dirty="0"/>
          </a:p>
        </p:txBody>
      </p:sp>
      <p:sp>
        <p:nvSpPr>
          <p:cNvPr id="6" name="Slide Number Placeholder 5"/>
          <p:cNvSpPr>
            <a:spLocks noGrp="1"/>
          </p:cNvSpPr>
          <p:nvPr>
            <p:ph type="sldNum" sz="quarter" idx="11"/>
          </p:nvPr>
        </p:nvSpPr>
        <p:spPr/>
        <p:txBody>
          <a:bodyPr/>
          <a:lstStyle/>
          <a:p>
            <a:fld id="{5BCE5702-B399-C845-9D31-C9B0C17E294E}" type="slidenum">
              <a:rPr lang="en-US" smtClean="0"/>
              <a:pPr/>
              <a:t>2</a:t>
            </a:fld>
            <a:endParaRPr lang="en-US"/>
          </a:p>
        </p:txBody>
      </p:sp>
    </p:spTree>
    <p:extLst>
      <p:ext uri="{BB962C8B-B14F-4D97-AF65-F5344CB8AC3E}">
        <p14:creationId xmlns:p14="http://schemas.microsoft.com/office/powerpoint/2010/main" val="2301893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Document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Requirements Document</a:t>
            </a:r>
          </a:p>
          <a:p>
            <a:pPr lvl="1"/>
            <a:r>
              <a:rPr lang="en-US" dirty="0" smtClean="0"/>
              <a:t>Introduction</a:t>
            </a:r>
          </a:p>
          <a:p>
            <a:pPr lvl="2"/>
            <a:r>
              <a:rPr lang="en-US" dirty="0" smtClean="0"/>
              <a:t>Project/Facility overview</a:t>
            </a:r>
          </a:p>
          <a:p>
            <a:pPr lvl="2"/>
            <a:r>
              <a:rPr lang="en-US" dirty="0" smtClean="0"/>
              <a:t>Assumptions and dependencies</a:t>
            </a:r>
          </a:p>
          <a:p>
            <a:pPr lvl="1"/>
            <a:r>
              <a:rPr lang="en-US" dirty="0" smtClean="0"/>
              <a:t>System Description</a:t>
            </a:r>
          </a:p>
          <a:p>
            <a:pPr lvl="2"/>
            <a:r>
              <a:rPr lang="en-US" dirty="0" smtClean="0"/>
              <a:t>Protective boundaries</a:t>
            </a:r>
            <a:endParaRPr lang="en-US" dirty="0"/>
          </a:p>
          <a:p>
            <a:pPr lvl="2"/>
            <a:r>
              <a:rPr lang="en-US" dirty="0" smtClean="0"/>
              <a:t>Protective devices</a:t>
            </a:r>
          </a:p>
          <a:p>
            <a:pPr lvl="2"/>
            <a:r>
              <a:rPr lang="en-US" dirty="0" smtClean="0"/>
              <a:t>Warning devices</a:t>
            </a:r>
          </a:p>
          <a:p>
            <a:pPr lvl="2"/>
            <a:r>
              <a:rPr lang="en-US" dirty="0" smtClean="0"/>
              <a:t>User interfaces</a:t>
            </a:r>
          </a:p>
          <a:p>
            <a:pPr lvl="1"/>
            <a:r>
              <a:rPr lang="en-US" dirty="0" smtClean="0"/>
              <a:t>System Requirements</a:t>
            </a:r>
          </a:p>
          <a:p>
            <a:pPr lvl="2"/>
            <a:r>
              <a:rPr lang="en-US" dirty="0" smtClean="0"/>
              <a:t>Protective functions</a:t>
            </a:r>
          </a:p>
          <a:p>
            <a:pPr lvl="2"/>
            <a:r>
              <a:rPr lang="en-US" dirty="0" smtClean="0"/>
              <a:t>Administrative functions</a:t>
            </a:r>
          </a:p>
          <a:p>
            <a:pPr lvl="2"/>
            <a:r>
              <a:rPr lang="en-US" dirty="0" smtClean="0"/>
              <a:t>Performance requirements</a:t>
            </a:r>
          </a:p>
          <a:p>
            <a:pPr lvl="2"/>
            <a:r>
              <a:rPr lang="en-US" dirty="0" smtClean="0"/>
              <a:t>RAMS (reliability, availability, maintainability)</a:t>
            </a:r>
          </a:p>
        </p:txBody>
      </p:sp>
      <p:sp>
        <p:nvSpPr>
          <p:cNvPr id="4" name="Slide Number Placeholder 3"/>
          <p:cNvSpPr>
            <a:spLocks noGrp="1"/>
          </p:cNvSpPr>
          <p:nvPr>
            <p:ph type="sldNum" sz="quarter" idx="11"/>
          </p:nvPr>
        </p:nvSpPr>
        <p:spPr/>
        <p:txBody>
          <a:bodyPr/>
          <a:lstStyle/>
          <a:p>
            <a:fld id="{5BCE5702-B399-C845-9D31-C9B0C17E294E}" type="slidenum">
              <a:rPr lang="en-US" smtClean="0"/>
              <a:pPr/>
              <a:t>3</a:t>
            </a:fld>
            <a:endParaRPr lang="en-US"/>
          </a:p>
        </p:txBody>
      </p:sp>
    </p:spTree>
    <p:extLst>
      <p:ext uri="{BB962C8B-B14F-4D97-AF65-F5344CB8AC3E}">
        <p14:creationId xmlns:p14="http://schemas.microsoft.com/office/powerpoint/2010/main" val="203819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Specification</a:t>
            </a:r>
            <a:endParaRPr lang="en-US" dirty="0"/>
          </a:p>
        </p:txBody>
      </p:sp>
      <p:sp>
        <p:nvSpPr>
          <p:cNvPr id="3" name="Content Placeholder 2"/>
          <p:cNvSpPr>
            <a:spLocks noGrp="1"/>
          </p:cNvSpPr>
          <p:nvPr>
            <p:ph idx="1"/>
          </p:nvPr>
        </p:nvSpPr>
        <p:spPr/>
        <p:txBody>
          <a:bodyPr/>
          <a:lstStyle/>
          <a:p>
            <a:r>
              <a:rPr lang="en-US" dirty="0" smtClean="0"/>
              <a:t>The software specification provides the details of how the software is going to operate. </a:t>
            </a:r>
          </a:p>
          <a:p>
            <a:r>
              <a:rPr lang="en-US" dirty="0" smtClean="0"/>
              <a:t>The software specification must always conform to the details provided in the Requirements document.</a:t>
            </a:r>
          </a:p>
          <a:p>
            <a:r>
              <a:rPr lang="en-US" dirty="0" smtClean="0"/>
              <a:t>The software specification may be embedded in the requirements document.</a:t>
            </a:r>
            <a:endParaRPr lang="en-US" dirty="0"/>
          </a:p>
        </p:txBody>
      </p:sp>
      <p:sp>
        <p:nvSpPr>
          <p:cNvPr id="4" name="Slide Number Placeholder 3"/>
          <p:cNvSpPr>
            <a:spLocks noGrp="1"/>
          </p:cNvSpPr>
          <p:nvPr>
            <p:ph type="sldNum" sz="quarter" idx="11"/>
          </p:nvPr>
        </p:nvSpPr>
        <p:spPr/>
        <p:txBody>
          <a:bodyPr/>
          <a:lstStyle/>
          <a:p>
            <a:fld id="{5BCE5702-B399-C845-9D31-C9B0C17E294E}" type="slidenum">
              <a:rPr lang="en-US" smtClean="0"/>
              <a:pPr/>
              <a:t>4</a:t>
            </a:fld>
            <a:endParaRPr lang="en-US"/>
          </a:p>
        </p:txBody>
      </p:sp>
    </p:spTree>
    <p:extLst>
      <p:ext uri="{BB962C8B-B14F-4D97-AF65-F5344CB8AC3E}">
        <p14:creationId xmlns:p14="http://schemas.microsoft.com/office/powerpoint/2010/main" val="640638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Specification</a:t>
            </a:r>
            <a:endParaRPr lang="en-US" dirty="0"/>
          </a:p>
        </p:txBody>
      </p:sp>
      <p:sp>
        <p:nvSpPr>
          <p:cNvPr id="3" name="Content Placeholder 2"/>
          <p:cNvSpPr>
            <a:spLocks noGrp="1"/>
          </p:cNvSpPr>
          <p:nvPr>
            <p:ph idx="1"/>
          </p:nvPr>
        </p:nvSpPr>
        <p:spPr/>
        <p:txBody>
          <a:bodyPr/>
          <a:lstStyle/>
          <a:p>
            <a:r>
              <a:rPr lang="en-US" dirty="0" smtClean="0"/>
              <a:t>Verbose</a:t>
            </a:r>
          </a:p>
          <a:p>
            <a:pPr lvl="1"/>
            <a:r>
              <a:rPr lang="en-US" dirty="0" smtClean="0"/>
              <a:t>Provides a detailed explanation of the interaction between inputs and outputs.</a:t>
            </a:r>
          </a:p>
          <a:p>
            <a:r>
              <a:rPr lang="en-US" dirty="0" smtClean="0"/>
              <a:t>Truth tables</a:t>
            </a:r>
          </a:p>
          <a:p>
            <a:pPr lvl="1"/>
            <a:r>
              <a:rPr lang="en-US" dirty="0" smtClean="0"/>
              <a:t>Provides the logic for a single function.</a:t>
            </a:r>
          </a:p>
          <a:p>
            <a:r>
              <a:rPr lang="en-US" dirty="0" smtClean="0"/>
              <a:t>Graphical</a:t>
            </a:r>
          </a:p>
          <a:p>
            <a:pPr lvl="1"/>
            <a:r>
              <a:rPr lang="en-US" dirty="0" smtClean="0"/>
              <a:t>Uses logical symbols to describe functions.</a:t>
            </a:r>
          </a:p>
        </p:txBody>
      </p:sp>
      <p:sp>
        <p:nvSpPr>
          <p:cNvPr id="4" name="Slide Number Placeholder 3"/>
          <p:cNvSpPr>
            <a:spLocks noGrp="1"/>
          </p:cNvSpPr>
          <p:nvPr>
            <p:ph type="sldNum" sz="quarter" idx="11"/>
          </p:nvPr>
        </p:nvSpPr>
        <p:spPr/>
        <p:txBody>
          <a:bodyPr/>
          <a:lstStyle/>
          <a:p>
            <a:fld id="{5BCE5702-B399-C845-9D31-C9B0C17E294E}" type="slidenum">
              <a:rPr lang="en-US" smtClean="0"/>
              <a:pPr/>
              <a:t>5</a:t>
            </a:fld>
            <a:endParaRPr lang="en-US"/>
          </a:p>
        </p:txBody>
      </p:sp>
    </p:spTree>
    <p:extLst>
      <p:ext uri="{BB962C8B-B14F-4D97-AF65-F5344CB8AC3E}">
        <p14:creationId xmlns:p14="http://schemas.microsoft.com/office/powerpoint/2010/main" val="318088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Specification of Search and Clear</a:t>
            </a:r>
            <a:endParaRPr lang="en-US" dirty="0"/>
          </a:p>
        </p:txBody>
      </p:sp>
      <p:pic>
        <p:nvPicPr>
          <p:cNvPr id="8" name="Content Placeholder 7"/>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1028" t="24589" b="21045"/>
          <a:stretch/>
        </p:blipFill>
        <p:spPr>
          <a:xfrm>
            <a:off x="682248" y="1752599"/>
            <a:ext cx="3661152" cy="3977129"/>
          </a:xfrm>
        </p:spPr>
      </p:pic>
      <p:pic>
        <p:nvPicPr>
          <p:cNvPr id="9" name="Content Placeholder 8"/>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7910" t="15820" r="1674" b="21045"/>
          <a:stretch/>
        </p:blipFill>
        <p:spPr>
          <a:xfrm>
            <a:off x="5209117" y="1752599"/>
            <a:ext cx="3203798" cy="3977129"/>
          </a:xfrm>
        </p:spPr>
      </p:pic>
      <p:sp>
        <p:nvSpPr>
          <p:cNvPr id="4" name="Slide Number Placeholder 3"/>
          <p:cNvSpPr>
            <a:spLocks noGrp="1"/>
          </p:cNvSpPr>
          <p:nvPr>
            <p:ph type="sldNum" sz="quarter" idx="11"/>
          </p:nvPr>
        </p:nvSpPr>
        <p:spPr/>
        <p:txBody>
          <a:bodyPr/>
          <a:lstStyle/>
          <a:p>
            <a:fld id="{5BCE5702-B399-C845-9D31-C9B0C17E294E}" type="slidenum">
              <a:rPr lang="en-US" smtClean="0"/>
              <a:pPr/>
              <a:t>6</a:t>
            </a:fld>
            <a:endParaRPr lang="en-US"/>
          </a:p>
        </p:txBody>
      </p:sp>
    </p:spTree>
    <p:extLst>
      <p:ext uri="{BB962C8B-B14F-4D97-AF65-F5344CB8AC3E}">
        <p14:creationId xmlns:p14="http://schemas.microsoft.com/office/powerpoint/2010/main" val="3863777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Verbose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smtClean="0"/>
              <a:t>Search and Clear</a:t>
            </a:r>
            <a:endParaRPr lang="en-US" b="1" dirty="0"/>
          </a:p>
          <a:p>
            <a:pPr marL="0" indent="0">
              <a:buNone/>
            </a:pPr>
            <a:r>
              <a:rPr lang="en-US" dirty="0"/>
              <a:t>Search and clear must be started from the HMI and completed sequentially by turning </a:t>
            </a:r>
            <a:r>
              <a:rPr lang="en-US" dirty="0" smtClean="0"/>
              <a:t>the key </a:t>
            </a:r>
            <a:r>
              <a:rPr lang="en-US" dirty="0"/>
              <a:t>switch at each search and clear station. When the key is turned at the first search </a:t>
            </a:r>
            <a:r>
              <a:rPr lang="en-US" dirty="0" smtClean="0"/>
              <a:t>and clear </a:t>
            </a:r>
            <a:r>
              <a:rPr lang="en-US" dirty="0"/>
              <a:t>station, </a:t>
            </a:r>
            <a:r>
              <a:rPr lang="en-US" dirty="0" smtClean="0"/>
              <a:t>Access Control must </a:t>
            </a:r>
            <a:r>
              <a:rPr lang="en-US" dirty="0"/>
              <a:t>be disabled preventing access to </a:t>
            </a:r>
            <a:r>
              <a:rPr lang="en-US" dirty="0" smtClean="0"/>
              <a:t>the exclusion zone </a:t>
            </a:r>
            <a:r>
              <a:rPr lang="en-US" dirty="0"/>
              <a:t>while the search is in progress.</a:t>
            </a:r>
          </a:p>
          <a:p>
            <a:pPr marL="0" indent="0">
              <a:buNone/>
            </a:pPr>
            <a:r>
              <a:rPr lang="en-US" dirty="0"/>
              <a:t>The search and clear will be limited to a 3 minute time period, after which the circuit </a:t>
            </a:r>
            <a:r>
              <a:rPr lang="en-US" dirty="0" smtClean="0"/>
              <a:t>will reset </a:t>
            </a:r>
            <a:r>
              <a:rPr lang="en-US" dirty="0"/>
              <a:t>requiring the search process to be </a:t>
            </a:r>
            <a:r>
              <a:rPr lang="en-US" dirty="0" smtClean="0"/>
              <a:t>re-started </a:t>
            </a:r>
            <a:r>
              <a:rPr lang="en-US" dirty="0"/>
              <a:t>from the HMI.</a:t>
            </a:r>
          </a:p>
          <a:p>
            <a:pPr marL="0" indent="0">
              <a:buNone/>
            </a:pPr>
            <a:r>
              <a:rPr lang="en-US" dirty="0"/>
              <a:t>The search and clear process is completed by turning the </a:t>
            </a:r>
            <a:r>
              <a:rPr lang="en-US" dirty="0" smtClean="0"/>
              <a:t>High‑Energy </a:t>
            </a:r>
            <a:r>
              <a:rPr lang="en-US" dirty="0"/>
              <a:t>Mode Key Selector </a:t>
            </a:r>
            <a:r>
              <a:rPr lang="en-US" dirty="0" smtClean="0"/>
              <a:t>to High-E </a:t>
            </a:r>
            <a:r>
              <a:rPr lang="en-US" dirty="0"/>
              <a:t>Mode.</a:t>
            </a:r>
          </a:p>
        </p:txBody>
      </p:sp>
      <p:sp>
        <p:nvSpPr>
          <p:cNvPr id="4" name="Slide Number Placeholder 3"/>
          <p:cNvSpPr>
            <a:spLocks noGrp="1"/>
          </p:cNvSpPr>
          <p:nvPr>
            <p:ph type="sldNum" sz="quarter" idx="11"/>
          </p:nvPr>
        </p:nvSpPr>
        <p:spPr/>
        <p:txBody>
          <a:bodyPr/>
          <a:lstStyle/>
          <a:p>
            <a:fld id="{5BCE5702-B399-C845-9D31-C9B0C17E294E}" type="slidenum">
              <a:rPr lang="en-US" smtClean="0"/>
              <a:pPr/>
              <a:t>7</a:t>
            </a:fld>
            <a:endParaRPr lang="en-US"/>
          </a:p>
        </p:txBody>
      </p:sp>
    </p:spTree>
    <p:extLst>
      <p:ext uri="{BB962C8B-B14F-4D97-AF65-F5344CB8AC3E}">
        <p14:creationId xmlns:p14="http://schemas.microsoft.com/office/powerpoint/2010/main" val="3194333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Table</a:t>
            </a:r>
            <a:endParaRPr lang="en-US" dirty="0"/>
          </a:p>
        </p:txBody>
      </p:sp>
      <p:sp>
        <p:nvSpPr>
          <p:cNvPr id="3" name="Slide Number Placeholder 2"/>
          <p:cNvSpPr>
            <a:spLocks noGrp="1"/>
          </p:cNvSpPr>
          <p:nvPr>
            <p:ph type="sldNum" sz="quarter" idx="11"/>
          </p:nvPr>
        </p:nvSpPr>
        <p:spPr/>
        <p:txBody>
          <a:bodyPr/>
          <a:lstStyle/>
          <a:p>
            <a:fld id="{5BCE5702-B399-C845-9D31-C9B0C17E294E}" type="slidenum">
              <a:rPr lang="en-US" smtClean="0"/>
              <a:pPr/>
              <a:t>8</a:t>
            </a:fld>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252513"/>
            <a:ext cx="7759718" cy="3005287"/>
          </a:xfrm>
        </p:spPr>
      </p:pic>
    </p:spTree>
    <p:extLst>
      <p:ext uri="{BB962C8B-B14F-4D97-AF65-F5344CB8AC3E}">
        <p14:creationId xmlns:p14="http://schemas.microsoft.com/office/powerpoint/2010/main" val="2507054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Graphical Specification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51" y="1524000"/>
            <a:ext cx="8980173" cy="4495799"/>
          </a:xfrm>
        </p:spPr>
      </p:pic>
      <p:sp>
        <p:nvSpPr>
          <p:cNvPr id="3" name="Slide Number Placeholder 2"/>
          <p:cNvSpPr>
            <a:spLocks noGrp="1"/>
          </p:cNvSpPr>
          <p:nvPr>
            <p:ph type="sldNum" sz="quarter" idx="11"/>
          </p:nvPr>
        </p:nvSpPr>
        <p:spPr/>
        <p:txBody>
          <a:bodyPr/>
          <a:lstStyle/>
          <a:p>
            <a:fld id="{5BCE5702-B399-C845-9D31-C9B0C17E294E}" type="slidenum">
              <a:rPr lang="en-US" smtClean="0"/>
              <a:pPr/>
              <a:t>9</a:t>
            </a:fld>
            <a:endParaRPr lang="en-US"/>
          </a:p>
        </p:txBody>
      </p:sp>
    </p:spTree>
    <p:extLst>
      <p:ext uri="{BB962C8B-B14F-4D97-AF65-F5344CB8AC3E}">
        <p14:creationId xmlns:p14="http://schemas.microsoft.com/office/powerpoint/2010/main" val="1341190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LBNL_Template_102416">
  <a:themeElements>
    <a:clrScheme name="Custom 137">
      <a:dk1>
        <a:srgbClr val="003366"/>
      </a:dk1>
      <a:lt1>
        <a:srgbClr val="FFFFFF"/>
      </a:lt1>
      <a:dk2>
        <a:srgbClr val="003366"/>
      </a:dk2>
      <a:lt2>
        <a:srgbClr val="CCCCCC"/>
      </a:lt2>
      <a:accent1>
        <a:srgbClr val="648CAA"/>
      </a:accent1>
      <a:accent2>
        <a:srgbClr val="818181"/>
      </a:accent2>
      <a:accent3>
        <a:srgbClr val="DAEDEF"/>
      </a:accent3>
      <a:accent4>
        <a:srgbClr val="2C5993"/>
      </a:accent4>
      <a:accent5>
        <a:srgbClr val="D3691B"/>
      </a:accent5>
      <a:accent6>
        <a:srgbClr val="009999"/>
      </a:accent6>
      <a:hlink>
        <a:srgbClr val="333399"/>
      </a:hlink>
      <a:folHlink>
        <a:srgbClr val="663399"/>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LBNL_Template_102616 (1)</Template>
  <TotalTime>328</TotalTime>
  <Words>682</Words>
  <Application>Microsoft Office PowerPoint</Application>
  <PresentationFormat>On-screen Show (4:3)</PresentationFormat>
  <Paragraphs>117</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Arial Black</vt:lpstr>
      <vt:lpstr>Calibri</vt:lpstr>
      <vt:lpstr>Lucida Grande</vt:lpstr>
      <vt:lpstr>LBNL_Template_102416</vt:lpstr>
      <vt:lpstr>Software Specification and Configuration Management  </vt:lpstr>
      <vt:lpstr>Requirements, Specification and Configuration Management</vt:lpstr>
      <vt:lpstr>Requirements Document</vt:lpstr>
      <vt:lpstr>Software Specification</vt:lpstr>
      <vt:lpstr>Types of Specification</vt:lpstr>
      <vt:lpstr>Specification of Search and Clear</vt:lpstr>
      <vt:lpstr>Verbose</vt:lpstr>
      <vt:lpstr>Truth Table</vt:lpstr>
      <vt:lpstr>Graphical Specification</vt:lpstr>
      <vt:lpstr>Comparison </vt:lpstr>
      <vt:lpstr>Software Configuration Management</vt:lpstr>
      <vt:lpstr>The 3 Things</vt:lpstr>
      <vt:lpstr>Software Version Control Systems </vt:lpstr>
      <vt:lpstr>Revision, Source and Version Control</vt:lpstr>
      <vt:lpstr>Conclusion</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Specification and Software Reuse  - BELLA LPA experiment  </dc:title>
  <dc:creator>Patrick Bong</dc:creator>
  <cp:lastModifiedBy>Patrick Bong</cp:lastModifiedBy>
  <cp:revision>23</cp:revision>
  <dcterms:created xsi:type="dcterms:W3CDTF">2017-07-12T15:58:42Z</dcterms:created>
  <dcterms:modified xsi:type="dcterms:W3CDTF">2017-08-01T22:39:39Z</dcterms:modified>
</cp:coreProperties>
</file>