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4" r:id="rId1"/>
  </p:sldMasterIdLst>
  <p:notesMasterIdLst>
    <p:notesMasterId r:id="rId23"/>
  </p:notesMasterIdLst>
  <p:handoutMasterIdLst>
    <p:handoutMasterId r:id="rId24"/>
  </p:handoutMasterIdLst>
  <p:sldIdLst>
    <p:sldId id="269" r:id="rId2"/>
    <p:sldId id="338" r:id="rId3"/>
    <p:sldId id="374" r:id="rId4"/>
    <p:sldId id="387" r:id="rId5"/>
    <p:sldId id="384" r:id="rId6"/>
    <p:sldId id="386" r:id="rId7"/>
    <p:sldId id="375" r:id="rId8"/>
    <p:sldId id="377" r:id="rId9"/>
    <p:sldId id="385" r:id="rId10"/>
    <p:sldId id="373" r:id="rId11"/>
    <p:sldId id="379" r:id="rId12"/>
    <p:sldId id="380" r:id="rId13"/>
    <p:sldId id="389" r:id="rId14"/>
    <p:sldId id="382" r:id="rId15"/>
    <p:sldId id="354" r:id="rId16"/>
    <p:sldId id="359" r:id="rId17"/>
    <p:sldId id="358" r:id="rId18"/>
    <p:sldId id="356" r:id="rId19"/>
    <p:sldId id="361" r:id="rId20"/>
    <p:sldId id="366" r:id="rId21"/>
    <p:sldId id="346" r:id="rId22"/>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dallas" initials="m" lastIdx="18" clrIdx="0"/>
  <p:cmAuthor id="1" name="Harry Fanning" initials="HF"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CC3F2"/>
    <a:srgbClr val="4B87B5"/>
    <a:srgbClr val="C5EE8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10" autoAdjust="0"/>
    <p:restoredTop sz="90816" autoAdjust="0"/>
  </p:normalViewPr>
  <p:slideViewPr>
    <p:cSldViewPr>
      <p:cViewPr>
        <p:scale>
          <a:sx n="80" d="100"/>
          <a:sy n="80" d="100"/>
        </p:scale>
        <p:origin x="-2154" y="-66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2915" cy="464814"/>
          </a:xfrm>
          <a:prstGeom prst="rect">
            <a:avLst/>
          </a:prstGeom>
        </p:spPr>
        <p:txBody>
          <a:bodyPr vert="horz" lIns="92373" tIns="46186" rIns="92373" bIns="46186" rtlCol="0"/>
          <a:lstStyle>
            <a:lvl1pPr algn="l">
              <a:defRPr sz="1200"/>
            </a:lvl1pPr>
          </a:lstStyle>
          <a:p>
            <a:endParaRPr lang="en-US" dirty="0"/>
          </a:p>
        </p:txBody>
      </p:sp>
      <p:sp>
        <p:nvSpPr>
          <p:cNvPr id="3" name="Date Placeholder 2"/>
          <p:cNvSpPr>
            <a:spLocks noGrp="1"/>
          </p:cNvSpPr>
          <p:nvPr>
            <p:ph type="dt" sz="quarter" idx="1"/>
          </p:nvPr>
        </p:nvSpPr>
        <p:spPr>
          <a:xfrm>
            <a:off x="3978580" y="0"/>
            <a:ext cx="3042915" cy="464814"/>
          </a:xfrm>
          <a:prstGeom prst="rect">
            <a:avLst/>
          </a:prstGeom>
        </p:spPr>
        <p:txBody>
          <a:bodyPr vert="horz" lIns="92373" tIns="46186" rIns="92373" bIns="46186" rtlCol="0"/>
          <a:lstStyle>
            <a:lvl1pPr algn="r">
              <a:defRPr sz="1200"/>
            </a:lvl1pPr>
          </a:lstStyle>
          <a:p>
            <a:fld id="{CFF3C076-DCE5-4090-BB44-C8C8546E52DD}" type="datetimeFigureOut">
              <a:rPr lang="en-US" smtClean="0"/>
              <a:t>8/4/2017</a:t>
            </a:fld>
            <a:endParaRPr lang="en-US" dirty="0"/>
          </a:p>
        </p:txBody>
      </p:sp>
      <p:sp>
        <p:nvSpPr>
          <p:cNvPr id="4" name="Footer Placeholder 3"/>
          <p:cNvSpPr>
            <a:spLocks noGrp="1"/>
          </p:cNvSpPr>
          <p:nvPr>
            <p:ph type="ftr" sz="quarter" idx="2"/>
          </p:nvPr>
        </p:nvSpPr>
        <p:spPr>
          <a:xfrm>
            <a:off x="0" y="8842684"/>
            <a:ext cx="3042915" cy="464814"/>
          </a:xfrm>
          <a:prstGeom prst="rect">
            <a:avLst/>
          </a:prstGeom>
        </p:spPr>
        <p:txBody>
          <a:bodyPr vert="horz" lIns="92373" tIns="46186" rIns="92373" bIns="46186"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8580" y="8842684"/>
            <a:ext cx="3042915" cy="464814"/>
          </a:xfrm>
          <a:prstGeom prst="rect">
            <a:avLst/>
          </a:prstGeom>
        </p:spPr>
        <p:txBody>
          <a:bodyPr vert="horz" lIns="92373" tIns="46186" rIns="92373" bIns="46186" rtlCol="0" anchor="b"/>
          <a:lstStyle>
            <a:lvl1pPr algn="r">
              <a:defRPr sz="1200"/>
            </a:lvl1pPr>
          </a:lstStyle>
          <a:p>
            <a:fld id="{955958ED-A6AF-4F14-9ACA-177846827AF0}" type="slidenum">
              <a:rPr lang="en-US" smtClean="0"/>
              <a:t>‹#›</a:t>
            </a:fld>
            <a:endParaRPr lang="en-US" dirty="0"/>
          </a:p>
        </p:txBody>
      </p:sp>
    </p:spTree>
    <p:extLst>
      <p:ext uri="{BB962C8B-B14F-4D97-AF65-F5344CB8AC3E}">
        <p14:creationId xmlns:p14="http://schemas.microsoft.com/office/powerpoint/2010/main" val="9479875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43343" cy="465455"/>
          </a:xfrm>
          <a:prstGeom prst="rect">
            <a:avLst/>
          </a:prstGeom>
        </p:spPr>
        <p:txBody>
          <a:bodyPr vert="horz" lIns="93324" tIns="46662" rIns="93324" bIns="46662" rtlCol="0"/>
          <a:lstStyle>
            <a:lvl1pPr algn="l">
              <a:defRPr sz="1200"/>
            </a:lvl1pPr>
          </a:lstStyle>
          <a:p>
            <a:endParaRPr lang="en-US" dirty="0"/>
          </a:p>
        </p:txBody>
      </p:sp>
      <p:sp>
        <p:nvSpPr>
          <p:cNvPr id="3" name="Date Placeholder 2"/>
          <p:cNvSpPr>
            <a:spLocks noGrp="1"/>
          </p:cNvSpPr>
          <p:nvPr>
            <p:ph type="dt" idx="1"/>
          </p:nvPr>
        </p:nvSpPr>
        <p:spPr>
          <a:xfrm>
            <a:off x="3978132" y="0"/>
            <a:ext cx="3043343" cy="465455"/>
          </a:xfrm>
          <a:prstGeom prst="rect">
            <a:avLst/>
          </a:prstGeom>
        </p:spPr>
        <p:txBody>
          <a:bodyPr vert="horz" lIns="93324" tIns="46662" rIns="93324" bIns="46662" rtlCol="0"/>
          <a:lstStyle>
            <a:lvl1pPr algn="r">
              <a:defRPr sz="1200"/>
            </a:lvl1pPr>
          </a:lstStyle>
          <a:p>
            <a:fld id="{A60FF40A-EF49-42A8-8DB9-8731A7BC2D08}" type="datetimeFigureOut">
              <a:rPr lang="en-US" smtClean="0"/>
              <a:pPr/>
              <a:t>8/4/2017</a:t>
            </a:fld>
            <a:endParaRPr lang="en-US" dirty="0"/>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3324" tIns="46662" rIns="93324" bIns="46662" rtlCol="0" anchor="ctr"/>
          <a:lstStyle/>
          <a:p>
            <a:endParaRPr lang="en-US" dirty="0"/>
          </a:p>
        </p:txBody>
      </p:sp>
      <p:sp>
        <p:nvSpPr>
          <p:cNvPr id="5" name="Notes Placeholder 4"/>
          <p:cNvSpPr>
            <a:spLocks noGrp="1"/>
          </p:cNvSpPr>
          <p:nvPr>
            <p:ph type="body" sz="quarter" idx="3"/>
          </p:nvPr>
        </p:nvSpPr>
        <p:spPr>
          <a:xfrm>
            <a:off x="702310" y="4421823"/>
            <a:ext cx="5618480" cy="4189095"/>
          </a:xfrm>
          <a:prstGeom prst="rect">
            <a:avLst/>
          </a:prstGeom>
        </p:spPr>
        <p:txBody>
          <a:bodyPr vert="horz" lIns="93324" tIns="46662" rIns="93324" bIns="46662"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8842030"/>
            <a:ext cx="3043343" cy="465455"/>
          </a:xfrm>
          <a:prstGeom prst="rect">
            <a:avLst/>
          </a:prstGeom>
        </p:spPr>
        <p:txBody>
          <a:bodyPr vert="horz" lIns="93324" tIns="46662" rIns="93324" bIns="46662"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8132" y="8842030"/>
            <a:ext cx="3043343" cy="465455"/>
          </a:xfrm>
          <a:prstGeom prst="rect">
            <a:avLst/>
          </a:prstGeom>
        </p:spPr>
        <p:txBody>
          <a:bodyPr vert="horz" lIns="93324" tIns="46662" rIns="93324" bIns="46662" rtlCol="0" anchor="b"/>
          <a:lstStyle>
            <a:lvl1pPr algn="r">
              <a:defRPr sz="1200"/>
            </a:lvl1pPr>
          </a:lstStyle>
          <a:p>
            <a:fld id="{4BFFFDB4-2FFE-441F-B083-66E6E94DAD52}" type="slidenum">
              <a:rPr lang="en-US" smtClean="0"/>
              <a:pPr/>
              <a:t>‹#›</a:t>
            </a:fld>
            <a:endParaRPr lang="en-US" dirty="0"/>
          </a:p>
        </p:txBody>
      </p:sp>
    </p:spTree>
    <p:extLst>
      <p:ext uri="{BB962C8B-B14F-4D97-AF65-F5344CB8AC3E}">
        <p14:creationId xmlns:p14="http://schemas.microsoft.com/office/powerpoint/2010/main" val="33266192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Image Placeholder 1"/>
          <p:cNvSpPr>
            <a:spLocks noGrp="1" noRot="1" noChangeAspect="1"/>
          </p:cNvSpPr>
          <p:nvPr>
            <p:ph type="sldImg"/>
          </p:nvPr>
        </p:nvSpPr>
        <p:spPr bwMode="auto">
          <a:noFill/>
          <a:ln>
            <a:solidFill>
              <a:srgbClr val="000000"/>
            </a:solidFill>
            <a:miter lim="800000"/>
            <a:headEnd/>
            <a:tailEnd/>
          </a:ln>
        </p:spPr>
      </p:sp>
      <p:sp>
        <p:nvSpPr>
          <p:cNvPr id="3584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
        <p:nvSpPr>
          <p:cNvPr id="3584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220E622-35C3-4374-9235-4FEE6A558408}" type="slidenum">
              <a:rPr lang="en-US">
                <a:solidFill>
                  <a:srgbClr val="000000"/>
                </a:solidFill>
              </a:rPr>
              <a:pPr/>
              <a:t>1</a:t>
            </a:fld>
            <a:endParaRPr lang="en-US" dirty="0">
              <a:solidFill>
                <a:srgbClr val="000000"/>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2250" y="0"/>
            <a:ext cx="1962150" cy="6248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0"/>
            <a:ext cx="5734050" cy="6248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verTx">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0813" cy="1141413"/>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7770813" cy="197961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85800" y="4113213"/>
            <a:ext cx="7770813" cy="19812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991600" cy="762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990600"/>
            <a:ext cx="403860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990600"/>
            <a:ext cx="403860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144000" cy="762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0" y="914400"/>
            <a:ext cx="9144000" cy="5410200"/>
          </a:xfrm>
        </p:spPr>
        <p:txBody>
          <a:bodyPr/>
          <a:lstStyle/>
          <a:p>
            <a:pPr lvl="0"/>
            <a:endParaRPr lang="en-US" noProof="0"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itchFamily="34" charset="0"/>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457200" indent="-457200">
              <a:defRPr>
                <a:latin typeface="Arial" pitchFamily="34" charset="0"/>
                <a:cs typeface="Arial" pitchFamily="34" charset="0"/>
              </a:defRPr>
            </a:lvl1pPr>
            <a:lvl2pPr marL="914400" indent="-457200">
              <a:defRPr>
                <a:latin typeface="Arial" pitchFamily="34" charset="0"/>
                <a:cs typeface="Arial" pitchFamily="34" charset="0"/>
              </a:defRPr>
            </a:lvl2pPr>
            <a:lvl3pPr marL="1257300" indent="-342900">
              <a:tabLst/>
              <a:defRPr>
                <a:latin typeface="Arial" pitchFamily="34" charset="0"/>
                <a:cs typeface="Arial" pitchFamily="34" charset="0"/>
              </a:defRPr>
            </a:lvl3pPr>
            <a:lvl4pPr marL="1714500" indent="-342900">
              <a:defRPr>
                <a:latin typeface="Arial" pitchFamily="34" charset="0"/>
                <a:cs typeface="Arial" pitchFamily="34" charset="0"/>
              </a:defRPr>
            </a:lvl4pPr>
            <a:lvl5pPr>
              <a:defRPr>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Box 5"/>
          <p:cNvSpPr txBox="1">
            <a:spLocks noChangeArrowheads="1"/>
          </p:cNvSpPr>
          <p:nvPr userDrawn="1"/>
        </p:nvSpPr>
        <p:spPr bwMode="auto">
          <a:xfrm>
            <a:off x="914400" y="6504801"/>
            <a:ext cx="6400800" cy="307777"/>
          </a:xfrm>
          <a:prstGeom prst="rect">
            <a:avLst/>
          </a:prstGeom>
          <a:noFill/>
          <a:ln w="9525">
            <a:noFill/>
            <a:miter lim="800000"/>
            <a:headEnd/>
            <a:tailEnd/>
          </a:ln>
          <a:effectLst/>
        </p:spPr>
        <p:txBody>
          <a:bodyPr wrap="square">
            <a:spAutoFit/>
          </a:bodyPr>
          <a:lstStyle/>
          <a:p>
            <a:pPr algn="r" fontAlgn="base">
              <a:spcBef>
                <a:spcPct val="50000"/>
              </a:spcBef>
              <a:spcAft>
                <a:spcPct val="0"/>
              </a:spcAft>
              <a:defRPr/>
            </a:pPr>
            <a:r>
              <a:rPr lang="en-US" sz="1400" i="1" baseline="0" dirty="0" smtClean="0">
                <a:solidFill>
                  <a:srgbClr val="FFFFFF"/>
                </a:solidFill>
              </a:rPr>
              <a:t>Accelerator Safety Workshop August 15-17, 2017                                             Page </a:t>
            </a:r>
            <a:fld id="{90D66C53-FD60-4B76-87AB-8CA91569D26A}" type="slidenum">
              <a:rPr lang="en-US" sz="1400" i="1" baseline="0">
                <a:solidFill>
                  <a:srgbClr val="FFFFFF"/>
                </a:solidFill>
              </a:rPr>
              <a:pPr algn="r" fontAlgn="base">
                <a:spcBef>
                  <a:spcPct val="50000"/>
                </a:spcBef>
                <a:spcAft>
                  <a:spcPct val="0"/>
                </a:spcAft>
                <a:defRPr/>
              </a:pPr>
              <a:t>‹#›</a:t>
            </a:fld>
            <a:endParaRPr lang="en-US" sz="1400" baseline="0" dirty="0">
              <a:solidFill>
                <a:srgbClr val="FFFFFF"/>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62000" y="914400"/>
            <a:ext cx="3810000" cy="5334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24400" y="914400"/>
            <a:ext cx="3810000" cy="5334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Box 5"/>
          <p:cNvSpPr txBox="1">
            <a:spLocks noChangeArrowheads="1"/>
          </p:cNvSpPr>
          <p:nvPr userDrawn="1"/>
        </p:nvSpPr>
        <p:spPr bwMode="auto">
          <a:xfrm>
            <a:off x="1066800" y="6597134"/>
            <a:ext cx="4114800" cy="215444"/>
          </a:xfrm>
          <a:prstGeom prst="rect">
            <a:avLst/>
          </a:prstGeom>
          <a:noFill/>
          <a:ln w="9525">
            <a:noFill/>
            <a:miter lim="800000"/>
            <a:headEnd/>
            <a:tailEnd/>
          </a:ln>
          <a:effectLst/>
        </p:spPr>
        <p:txBody>
          <a:bodyPr wrap="square">
            <a:spAutoFit/>
          </a:bodyPr>
          <a:lstStyle/>
          <a:p>
            <a:pPr algn="r" fontAlgn="base">
              <a:spcBef>
                <a:spcPct val="50000"/>
              </a:spcBef>
              <a:spcAft>
                <a:spcPct val="0"/>
              </a:spcAft>
              <a:defRPr/>
            </a:pPr>
            <a:r>
              <a:rPr lang="en-US" sz="800" i="1" dirty="0" smtClean="0">
                <a:solidFill>
                  <a:srgbClr val="FFFFFF"/>
                </a:solidFill>
              </a:rPr>
              <a:t>ARR Readiness                                                Page </a:t>
            </a:r>
            <a:fld id="{90D66C53-FD60-4B76-87AB-8CA91569D26A}" type="slidenum">
              <a:rPr lang="en-US" sz="800" i="1">
                <a:solidFill>
                  <a:srgbClr val="FFFFFF"/>
                </a:solidFill>
              </a:rPr>
              <a:pPr algn="r" fontAlgn="base">
                <a:spcBef>
                  <a:spcPct val="50000"/>
                </a:spcBef>
                <a:spcAft>
                  <a:spcPct val="0"/>
                </a:spcAft>
                <a:defRPr/>
              </a:pPr>
              <a:t>‹#›</a:t>
            </a:fld>
            <a:endParaRPr lang="en-US" sz="800" dirty="0">
              <a:solidFill>
                <a:srgbClr val="FFFFFF"/>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ext Box 5"/>
          <p:cNvSpPr txBox="1">
            <a:spLocks noChangeArrowheads="1"/>
          </p:cNvSpPr>
          <p:nvPr userDrawn="1"/>
        </p:nvSpPr>
        <p:spPr bwMode="auto">
          <a:xfrm>
            <a:off x="1066800" y="6597134"/>
            <a:ext cx="4114800" cy="215444"/>
          </a:xfrm>
          <a:prstGeom prst="rect">
            <a:avLst/>
          </a:prstGeom>
          <a:noFill/>
          <a:ln w="9525">
            <a:noFill/>
            <a:miter lim="800000"/>
            <a:headEnd/>
            <a:tailEnd/>
          </a:ln>
          <a:effectLst/>
        </p:spPr>
        <p:txBody>
          <a:bodyPr wrap="square">
            <a:spAutoFit/>
          </a:bodyPr>
          <a:lstStyle/>
          <a:p>
            <a:pPr algn="r" fontAlgn="base">
              <a:spcBef>
                <a:spcPct val="50000"/>
              </a:spcBef>
              <a:spcAft>
                <a:spcPct val="0"/>
              </a:spcAft>
              <a:defRPr/>
            </a:pPr>
            <a:r>
              <a:rPr lang="en-US" sz="800" i="1" dirty="0" smtClean="0">
                <a:solidFill>
                  <a:srgbClr val="FFFFFF"/>
                </a:solidFill>
              </a:rPr>
              <a:t>Contractor</a:t>
            </a:r>
            <a:r>
              <a:rPr lang="en-US" sz="800" i="1" baseline="0" dirty="0" smtClean="0">
                <a:solidFill>
                  <a:srgbClr val="FFFFFF"/>
                </a:solidFill>
              </a:rPr>
              <a:t> </a:t>
            </a:r>
            <a:r>
              <a:rPr lang="en-US" sz="800" i="1" dirty="0" smtClean="0">
                <a:solidFill>
                  <a:srgbClr val="FFFFFF"/>
                </a:solidFill>
              </a:rPr>
              <a:t>Assurance  System Briefing M Dallas  October 2010                   Page </a:t>
            </a:r>
            <a:fld id="{90D66C53-FD60-4B76-87AB-8CA91569D26A}" type="slidenum">
              <a:rPr lang="en-US" sz="800" i="1">
                <a:solidFill>
                  <a:srgbClr val="FFFFFF"/>
                </a:solidFill>
              </a:rPr>
              <a:pPr algn="r" fontAlgn="base">
                <a:spcBef>
                  <a:spcPct val="50000"/>
                </a:spcBef>
                <a:spcAft>
                  <a:spcPct val="0"/>
                </a:spcAft>
                <a:defRPr/>
              </a:pPr>
              <a:t>‹#›</a:t>
            </a:fld>
            <a:endParaRPr lang="en-US" sz="800" dirty="0">
              <a:solidFill>
                <a:srgbClr val="FFFFFF"/>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6" cstate="print"/>
          <a:srcRect/>
          <a:stretch>
            <a:fillRect/>
          </a:stretch>
        </a:blip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bwMode="auto">
          <a:xfrm>
            <a:off x="685800" y="0"/>
            <a:ext cx="7772400" cy="914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7411" name="Rectangle 3"/>
          <p:cNvSpPr>
            <a:spLocks noGrp="1" noChangeArrowheads="1"/>
          </p:cNvSpPr>
          <p:nvPr>
            <p:ph type="body" idx="1"/>
          </p:nvPr>
        </p:nvSpPr>
        <p:spPr bwMode="auto">
          <a:xfrm>
            <a:off x="762000" y="914400"/>
            <a:ext cx="7772400" cy="5334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 id="2147483688" r:id="rId14"/>
  </p:sldLayoutIdLst>
  <p:timing>
    <p:tnLst>
      <p:par>
        <p:cTn id="1" dur="indefinite" restart="never" nodeType="tmRoot"/>
      </p:par>
    </p:tnLst>
  </p:timing>
  <p:txStyles>
    <p:titleStyle>
      <a:lvl1pPr algn="ctr" rtl="0" fontAlgn="base">
        <a:spcBef>
          <a:spcPct val="0"/>
        </a:spcBef>
        <a:spcAft>
          <a:spcPct val="0"/>
        </a:spcAft>
        <a:defRPr sz="3200" b="1">
          <a:solidFill>
            <a:schemeClr val="tx2"/>
          </a:solidFill>
          <a:latin typeface="Arial" pitchFamily="34" charset="0"/>
          <a:ea typeface="+mj-ea"/>
          <a:cs typeface="Arial" pitchFamily="34" charset="0"/>
        </a:defRPr>
      </a:lvl1pPr>
      <a:lvl2pPr algn="ctr" rtl="0" fontAlgn="base">
        <a:spcBef>
          <a:spcPct val="0"/>
        </a:spcBef>
        <a:spcAft>
          <a:spcPct val="0"/>
        </a:spcAft>
        <a:defRPr sz="3200" b="1">
          <a:solidFill>
            <a:schemeClr val="tx2"/>
          </a:solidFill>
          <a:latin typeface="Arial" charset="0"/>
          <a:cs typeface="Arial" charset="0"/>
        </a:defRPr>
      </a:lvl2pPr>
      <a:lvl3pPr algn="ctr" rtl="0" fontAlgn="base">
        <a:spcBef>
          <a:spcPct val="0"/>
        </a:spcBef>
        <a:spcAft>
          <a:spcPct val="0"/>
        </a:spcAft>
        <a:defRPr sz="3200" b="1">
          <a:solidFill>
            <a:schemeClr val="tx2"/>
          </a:solidFill>
          <a:latin typeface="Arial" charset="0"/>
          <a:cs typeface="Arial" charset="0"/>
        </a:defRPr>
      </a:lvl3pPr>
      <a:lvl4pPr algn="ctr" rtl="0" fontAlgn="base">
        <a:spcBef>
          <a:spcPct val="0"/>
        </a:spcBef>
        <a:spcAft>
          <a:spcPct val="0"/>
        </a:spcAft>
        <a:defRPr sz="3200" b="1">
          <a:solidFill>
            <a:schemeClr val="tx2"/>
          </a:solidFill>
          <a:latin typeface="Arial" charset="0"/>
          <a:cs typeface="Arial" charset="0"/>
        </a:defRPr>
      </a:lvl4pPr>
      <a:lvl5pPr algn="ctr" rtl="0" fontAlgn="base">
        <a:spcBef>
          <a:spcPct val="0"/>
        </a:spcBef>
        <a:spcAft>
          <a:spcPct val="0"/>
        </a:spcAft>
        <a:defRPr sz="3200" b="1">
          <a:solidFill>
            <a:schemeClr val="tx2"/>
          </a:solidFill>
          <a:latin typeface="Arial" charset="0"/>
          <a:cs typeface="Arial" charset="0"/>
        </a:defRPr>
      </a:lvl5pPr>
      <a:lvl6pPr marL="457200" algn="ctr" rtl="0" eaLnBrk="1" fontAlgn="base" hangingPunct="1">
        <a:spcBef>
          <a:spcPct val="0"/>
        </a:spcBef>
        <a:spcAft>
          <a:spcPct val="0"/>
        </a:spcAft>
        <a:defRPr sz="3600" b="1">
          <a:solidFill>
            <a:schemeClr val="tx2"/>
          </a:solidFill>
          <a:latin typeface="Times" pitchFamily="18" charset="0"/>
        </a:defRPr>
      </a:lvl6pPr>
      <a:lvl7pPr marL="914400" algn="ctr" rtl="0" eaLnBrk="1" fontAlgn="base" hangingPunct="1">
        <a:spcBef>
          <a:spcPct val="0"/>
        </a:spcBef>
        <a:spcAft>
          <a:spcPct val="0"/>
        </a:spcAft>
        <a:defRPr sz="3600" b="1">
          <a:solidFill>
            <a:schemeClr val="tx2"/>
          </a:solidFill>
          <a:latin typeface="Times" pitchFamily="18" charset="0"/>
        </a:defRPr>
      </a:lvl7pPr>
      <a:lvl8pPr marL="1371600" algn="ctr" rtl="0" eaLnBrk="1" fontAlgn="base" hangingPunct="1">
        <a:spcBef>
          <a:spcPct val="0"/>
        </a:spcBef>
        <a:spcAft>
          <a:spcPct val="0"/>
        </a:spcAft>
        <a:defRPr sz="3600" b="1">
          <a:solidFill>
            <a:schemeClr val="tx2"/>
          </a:solidFill>
          <a:latin typeface="Times" pitchFamily="18" charset="0"/>
        </a:defRPr>
      </a:lvl8pPr>
      <a:lvl9pPr marL="1828800" algn="ctr" rtl="0" eaLnBrk="1" fontAlgn="base" hangingPunct="1">
        <a:spcBef>
          <a:spcPct val="0"/>
        </a:spcBef>
        <a:spcAft>
          <a:spcPct val="0"/>
        </a:spcAft>
        <a:defRPr sz="3600" b="1">
          <a:solidFill>
            <a:schemeClr val="tx2"/>
          </a:solidFill>
          <a:latin typeface="Times" pitchFamily="18" charset="0"/>
        </a:defRPr>
      </a:lvl9pPr>
    </p:titleStyle>
    <p:bodyStyle>
      <a:lvl1pPr marL="342900" indent="-342900" algn="l" rtl="0" fontAlgn="base">
        <a:spcBef>
          <a:spcPct val="20000"/>
        </a:spcBef>
        <a:spcAft>
          <a:spcPct val="0"/>
        </a:spcAft>
        <a:buChar char="•"/>
        <a:defRPr sz="2400">
          <a:solidFill>
            <a:schemeClr val="tx1"/>
          </a:solidFill>
          <a:latin typeface="Arial" pitchFamily="34" charset="0"/>
          <a:ea typeface="+mn-ea"/>
          <a:cs typeface="Arial" pitchFamily="34" charset="0"/>
        </a:defRPr>
      </a:lvl1pPr>
      <a:lvl2pPr marL="742950" indent="-285750" algn="l" rtl="0" fontAlgn="base">
        <a:spcBef>
          <a:spcPct val="20000"/>
        </a:spcBef>
        <a:spcAft>
          <a:spcPct val="0"/>
        </a:spcAft>
        <a:buChar char="–"/>
        <a:defRPr sz="2400">
          <a:solidFill>
            <a:schemeClr val="tx1"/>
          </a:solidFill>
          <a:latin typeface="Arial" pitchFamily="34" charset="0"/>
          <a:cs typeface="Arial" pitchFamily="34" charset="0"/>
        </a:defRPr>
      </a:lvl2pPr>
      <a:lvl3pPr marL="1143000" indent="-228600" algn="l" rtl="0" fontAlgn="base">
        <a:spcBef>
          <a:spcPct val="20000"/>
        </a:spcBef>
        <a:spcAft>
          <a:spcPct val="0"/>
        </a:spcAft>
        <a:buChar char="•"/>
        <a:defRPr sz="2400">
          <a:solidFill>
            <a:schemeClr val="tx1"/>
          </a:solidFill>
          <a:latin typeface="Arial" pitchFamily="34" charset="0"/>
          <a:cs typeface="Arial" pitchFamily="34" charset="0"/>
        </a:defRPr>
      </a:lvl3pPr>
      <a:lvl4pPr marL="1600200" indent="-228600" algn="l" rtl="0" fontAlgn="base">
        <a:spcBef>
          <a:spcPct val="20000"/>
        </a:spcBef>
        <a:spcAft>
          <a:spcPct val="0"/>
        </a:spcAft>
        <a:buChar char="–"/>
        <a:defRPr sz="2400">
          <a:solidFill>
            <a:schemeClr val="tx1"/>
          </a:solidFill>
          <a:latin typeface="Arial" pitchFamily="34" charset="0"/>
          <a:cs typeface="Arial" pitchFamily="34" charset="0"/>
        </a:defRPr>
      </a:lvl4pPr>
      <a:lvl5pPr marL="2057400" indent="-228600" algn="l" rtl="0" fontAlgn="base">
        <a:spcBef>
          <a:spcPct val="20000"/>
        </a:spcBef>
        <a:spcAft>
          <a:spcPct val="0"/>
        </a:spcAft>
        <a:buChar char="»"/>
        <a:defRPr sz="2400">
          <a:solidFill>
            <a:schemeClr val="tx1"/>
          </a:solidFill>
          <a:latin typeface="Arial" pitchFamily="34" charset="0"/>
          <a:cs typeface="Arial" pitchFamily="34" charset="0"/>
        </a:defRPr>
      </a:lvl5pPr>
      <a:lvl6pPr marL="2514600" indent="-228600" algn="l" rtl="0" eaLnBrk="1" fontAlgn="base" hangingPunct="1">
        <a:spcBef>
          <a:spcPct val="20000"/>
        </a:spcBef>
        <a:spcAft>
          <a:spcPct val="0"/>
        </a:spcAft>
        <a:buChar char="»"/>
        <a:defRPr sz="2400">
          <a:solidFill>
            <a:schemeClr val="tx1"/>
          </a:solidFill>
          <a:latin typeface="+mn-lt"/>
        </a:defRPr>
      </a:lvl6pPr>
      <a:lvl7pPr marL="2971800" indent="-228600" algn="l" rtl="0" eaLnBrk="1" fontAlgn="base" hangingPunct="1">
        <a:spcBef>
          <a:spcPct val="20000"/>
        </a:spcBef>
        <a:spcAft>
          <a:spcPct val="0"/>
        </a:spcAft>
        <a:buChar char="»"/>
        <a:defRPr sz="2400">
          <a:solidFill>
            <a:schemeClr val="tx1"/>
          </a:solidFill>
          <a:latin typeface="+mn-lt"/>
        </a:defRPr>
      </a:lvl7pPr>
      <a:lvl8pPr marL="3429000" indent="-228600" algn="l" rtl="0" eaLnBrk="1" fontAlgn="base" hangingPunct="1">
        <a:spcBef>
          <a:spcPct val="20000"/>
        </a:spcBef>
        <a:spcAft>
          <a:spcPct val="0"/>
        </a:spcAft>
        <a:buChar char="»"/>
        <a:defRPr sz="2400">
          <a:solidFill>
            <a:schemeClr val="tx1"/>
          </a:solidFill>
          <a:latin typeface="+mn-lt"/>
        </a:defRPr>
      </a:lvl8pPr>
      <a:lvl9pPr marL="3886200" indent="-228600" algn="l" rtl="0" eaLnBrk="1" fontAlgn="base" hangingPunct="1">
        <a:spcBef>
          <a:spcPct val="20000"/>
        </a:spcBef>
        <a:spcAft>
          <a:spcPct val="0"/>
        </a:spcAft>
        <a:buChar char="»"/>
        <a:defRPr sz="2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s://jlabdoc.jlab.org/docushare/dsweb/Get/Document-16644"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s://energy.gov/sites/prod/files/2013/06/f1/doe-std-1073-2003.pdf"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34818" name="Rectangle 4"/>
          <p:cNvSpPr>
            <a:spLocks noChangeArrowheads="1"/>
          </p:cNvSpPr>
          <p:nvPr/>
        </p:nvSpPr>
        <p:spPr bwMode="auto">
          <a:xfrm>
            <a:off x="4419600" y="6553200"/>
            <a:ext cx="228600" cy="228600"/>
          </a:xfrm>
          <a:prstGeom prst="rect">
            <a:avLst/>
          </a:prstGeom>
          <a:solidFill>
            <a:schemeClr val="tx1"/>
          </a:solidFill>
          <a:ln w="9525" algn="ctr">
            <a:solidFill>
              <a:schemeClr val="tx1"/>
            </a:solidFill>
            <a:round/>
            <a:headEnd/>
            <a:tailEnd/>
          </a:ln>
        </p:spPr>
        <p:txBody>
          <a:bodyPr/>
          <a:lstStyle/>
          <a:p>
            <a:pPr eaLnBrk="0" fontAlgn="base" hangingPunct="0">
              <a:spcBef>
                <a:spcPct val="0"/>
              </a:spcBef>
              <a:spcAft>
                <a:spcPct val="0"/>
              </a:spcAft>
            </a:pPr>
            <a:endParaRPr lang="en-US" sz="2400" dirty="0">
              <a:solidFill>
                <a:srgbClr val="000000"/>
              </a:solidFill>
            </a:endParaRPr>
          </a:p>
        </p:txBody>
      </p:sp>
      <p:sp>
        <p:nvSpPr>
          <p:cNvPr id="34819" name="Title 3"/>
          <p:cNvSpPr>
            <a:spLocks noGrp="1"/>
          </p:cNvSpPr>
          <p:nvPr>
            <p:ph type="ctrTitle"/>
          </p:nvPr>
        </p:nvSpPr>
        <p:spPr>
          <a:xfrm>
            <a:off x="533400" y="1600200"/>
            <a:ext cx="7772400" cy="1752600"/>
          </a:xfrm>
        </p:spPr>
        <p:txBody>
          <a:bodyPr/>
          <a:lstStyle/>
          <a:p>
            <a:r>
              <a:rPr lang="en-US" sz="3600" dirty="0"/>
              <a:t>Safety Configuration Management Process at </a:t>
            </a:r>
            <a:r>
              <a:rPr lang="en-US" sz="3600" dirty="0" smtClean="0"/>
              <a:t>JLab</a:t>
            </a:r>
            <a:endParaRPr lang="en-US" sz="3600" dirty="0" smtClean="0">
              <a:latin typeface="Arial" charset="0"/>
              <a:cs typeface="Arial" charset="0"/>
            </a:endParaRPr>
          </a:p>
        </p:txBody>
      </p:sp>
      <p:sp>
        <p:nvSpPr>
          <p:cNvPr id="34820" name="Subtitle 4"/>
          <p:cNvSpPr>
            <a:spLocks noGrp="1"/>
          </p:cNvSpPr>
          <p:nvPr>
            <p:ph type="subTitle" idx="1"/>
          </p:nvPr>
        </p:nvSpPr>
        <p:spPr>
          <a:xfrm>
            <a:off x="381000" y="3581400"/>
            <a:ext cx="8382000" cy="990600"/>
          </a:xfrm>
        </p:spPr>
        <p:txBody>
          <a:bodyPr/>
          <a:lstStyle/>
          <a:p>
            <a:r>
              <a:rPr lang="en-US" dirty="0" smtClean="0">
                <a:solidFill>
                  <a:srgbClr val="C00000"/>
                </a:solidFill>
                <a:latin typeface="Arial" charset="0"/>
                <a:cs typeface="Arial" charset="0"/>
              </a:rPr>
              <a:t>Harry Fanning, Accelerator Division Safety Officer</a:t>
            </a:r>
          </a:p>
          <a:p>
            <a:r>
              <a:rPr lang="en-US" dirty="0" smtClean="0">
                <a:solidFill>
                  <a:srgbClr val="C00000"/>
                </a:solidFill>
                <a:latin typeface="Arial" charset="0"/>
                <a:cs typeface="Arial" charset="0"/>
              </a:rPr>
              <a:t>Robert May, ESH&amp;Q Division</a:t>
            </a:r>
            <a:endParaRPr lang="en-US" dirty="0">
              <a:solidFill>
                <a:srgbClr val="C00000"/>
              </a:solidFill>
              <a:latin typeface="Arial" charset="0"/>
              <a:cs typeface="Arial" charset="0"/>
            </a:endParaRPr>
          </a:p>
          <a:p>
            <a:endParaRPr lang="en-US" dirty="0" smtClean="0">
              <a:solidFill>
                <a:srgbClr val="C00000"/>
              </a:solidFill>
              <a:latin typeface="Arial" charset="0"/>
              <a:cs typeface="Arial" charset="0"/>
            </a:endParaRPr>
          </a:p>
          <a:p>
            <a:r>
              <a:rPr lang="en-US" dirty="0" smtClean="0">
                <a:latin typeface="Arial" charset="0"/>
                <a:cs typeface="Arial" charset="0"/>
              </a:rPr>
              <a:t>August, 2017</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Are The CM Requirements?</a:t>
            </a:r>
            <a:endParaRPr lang="en-US" dirty="0"/>
          </a:p>
        </p:txBody>
      </p:sp>
      <p:sp>
        <p:nvSpPr>
          <p:cNvPr id="3" name="Content Placeholder 2"/>
          <p:cNvSpPr>
            <a:spLocks noGrp="1"/>
          </p:cNvSpPr>
          <p:nvPr>
            <p:ph idx="1"/>
          </p:nvPr>
        </p:nvSpPr>
        <p:spPr>
          <a:xfrm>
            <a:off x="152400" y="914400"/>
            <a:ext cx="8763000" cy="5334000"/>
          </a:xfrm>
        </p:spPr>
        <p:txBody>
          <a:bodyPr numCol="2"/>
          <a:lstStyle/>
          <a:p>
            <a:r>
              <a:rPr lang="en-US" b="1" dirty="0" smtClean="0"/>
              <a:t>Required Systems Documentation </a:t>
            </a:r>
          </a:p>
          <a:p>
            <a:pPr lvl="1"/>
            <a:r>
              <a:rPr lang="en-US" sz="1800" dirty="0" smtClean="0"/>
              <a:t>Design </a:t>
            </a:r>
            <a:r>
              <a:rPr lang="en-US" sz="1800" dirty="0"/>
              <a:t>Requirements Documents</a:t>
            </a:r>
          </a:p>
          <a:p>
            <a:pPr lvl="1"/>
            <a:r>
              <a:rPr lang="en-US" sz="1800" dirty="0" smtClean="0"/>
              <a:t>Project </a:t>
            </a:r>
            <a:r>
              <a:rPr lang="en-US" sz="1800" dirty="0"/>
              <a:t>Charters – including schedule, budget, scope of work</a:t>
            </a:r>
          </a:p>
          <a:p>
            <a:pPr lvl="1"/>
            <a:r>
              <a:rPr lang="en-US" sz="1800" dirty="0" smtClean="0"/>
              <a:t>Drawings </a:t>
            </a:r>
            <a:r>
              <a:rPr lang="en-US" sz="1800" dirty="0"/>
              <a:t>(Component, Assembly, Cable, Rack Layout, Experimental Definition, Beamline, Songsheets)</a:t>
            </a:r>
          </a:p>
          <a:p>
            <a:pPr lvl="1"/>
            <a:r>
              <a:rPr lang="en-US" sz="1800" dirty="0" smtClean="0"/>
              <a:t>Wire </a:t>
            </a:r>
            <a:r>
              <a:rPr lang="en-US" sz="1800" dirty="0"/>
              <a:t>Run Lists</a:t>
            </a:r>
          </a:p>
          <a:p>
            <a:pPr lvl="1"/>
            <a:r>
              <a:rPr lang="en-US" sz="1800" dirty="0" smtClean="0"/>
              <a:t>Bills </a:t>
            </a:r>
            <a:r>
              <a:rPr lang="en-US" sz="1800" dirty="0"/>
              <a:t>of Material (BOMs)</a:t>
            </a:r>
          </a:p>
          <a:p>
            <a:pPr lvl="1"/>
            <a:r>
              <a:rPr lang="en-US" sz="1800" dirty="0" smtClean="0"/>
              <a:t>Assembly </a:t>
            </a:r>
            <a:r>
              <a:rPr lang="en-US" sz="1800" dirty="0"/>
              <a:t>Work Instructions</a:t>
            </a:r>
          </a:p>
          <a:p>
            <a:pPr lvl="1"/>
            <a:r>
              <a:rPr lang="en-US" sz="1800" dirty="0" smtClean="0"/>
              <a:t>Statements </a:t>
            </a:r>
            <a:r>
              <a:rPr lang="en-US" sz="1800" dirty="0"/>
              <a:t>of Work / Procurement Specifications</a:t>
            </a:r>
          </a:p>
          <a:p>
            <a:pPr lvl="1"/>
            <a:r>
              <a:rPr lang="en-US" sz="1800" dirty="0" smtClean="0"/>
              <a:t>DIMAD </a:t>
            </a:r>
            <a:r>
              <a:rPr lang="en-US" sz="1800" dirty="0"/>
              <a:t>Decks</a:t>
            </a:r>
          </a:p>
          <a:p>
            <a:pPr lvl="1"/>
            <a:r>
              <a:rPr lang="en-US" sz="1800" dirty="0" smtClean="0"/>
              <a:t>Element </a:t>
            </a:r>
            <a:r>
              <a:rPr lang="en-US" sz="1800" dirty="0"/>
              <a:t>Control Lists</a:t>
            </a:r>
          </a:p>
          <a:p>
            <a:pPr lvl="1"/>
            <a:r>
              <a:rPr lang="en-US" sz="1800" dirty="0" smtClean="0"/>
              <a:t>Test </a:t>
            </a:r>
            <a:r>
              <a:rPr lang="en-US" sz="1800" dirty="0"/>
              <a:t>Procedures</a:t>
            </a:r>
          </a:p>
          <a:p>
            <a:pPr lvl="1"/>
            <a:r>
              <a:rPr lang="en-US" sz="1800" dirty="0" smtClean="0"/>
              <a:t>Work </a:t>
            </a:r>
            <a:r>
              <a:rPr lang="en-US" sz="1800" dirty="0"/>
              <a:t>Instructions</a:t>
            </a:r>
          </a:p>
          <a:p>
            <a:pPr lvl="1"/>
            <a:r>
              <a:rPr lang="en-US" sz="1800" dirty="0" smtClean="0"/>
              <a:t>Equipment </a:t>
            </a:r>
            <a:r>
              <a:rPr lang="en-US" sz="1800" dirty="0"/>
              <a:t>Manuals</a:t>
            </a:r>
          </a:p>
          <a:p>
            <a:pPr lvl="1"/>
            <a:r>
              <a:rPr lang="en-US" sz="1800" dirty="0" smtClean="0"/>
              <a:t>User’s </a:t>
            </a:r>
            <a:r>
              <a:rPr lang="en-US" sz="1800" dirty="0"/>
              <a:t>Guides</a:t>
            </a:r>
          </a:p>
          <a:p>
            <a:pPr lvl="1"/>
            <a:r>
              <a:rPr lang="en-US" sz="1800" dirty="0" smtClean="0"/>
              <a:t>Troubleshooting </a:t>
            </a:r>
            <a:r>
              <a:rPr lang="en-US" sz="1800" dirty="0"/>
              <a:t>Guides</a:t>
            </a:r>
          </a:p>
          <a:p>
            <a:pPr lvl="1"/>
            <a:r>
              <a:rPr lang="en-US" sz="1800" dirty="0" smtClean="0"/>
              <a:t>Training </a:t>
            </a:r>
            <a:r>
              <a:rPr lang="en-US" sz="1800" dirty="0"/>
              <a:t>Documents (all types of media)</a:t>
            </a:r>
          </a:p>
          <a:p>
            <a:pPr lvl="1"/>
            <a:r>
              <a:rPr lang="en-US" sz="1800" dirty="0" smtClean="0"/>
              <a:t>Operations </a:t>
            </a:r>
            <a:r>
              <a:rPr lang="en-US" sz="1800" dirty="0"/>
              <a:t>Directives and Departmental Procedures</a:t>
            </a:r>
          </a:p>
          <a:p>
            <a:pPr lvl="1"/>
            <a:r>
              <a:rPr lang="en-US" sz="1800" dirty="0" smtClean="0"/>
              <a:t>Firmware</a:t>
            </a:r>
            <a:endParaRPr lang="en-US" sz="1800" dirty="0"/>
          </a:p>
          <a:p>
            <a:pPr lvl="1"/>
            <a:r>
              <a:rPr lang="en-US" sz="1800" dirty="0" smtClean="0"/>
              <a:t>Software </a:t>
            </a:r>
            <a:endParaRPr lang="en-US" sz="1800" dirty="0"/>
          </a:p>
          <a:p>
            <a:pPr lvl="1"/>
            <a:r>
              <a:rPr lang="en-US" sz="1800" dirty="0" smtClean="0"/>
              <a:t>ECOs</a:t>
            </a:r>
            <a:endParaRPr lang="en-US" sz="1800" dirty="0"/>
          </a:p>
          <a:p>
            <a:endParaRPr lang="en-US" b="1" dirty="0" smtClean="0"/>
          </a:p>
        </p:txBody>
      </p:sp>
    </p:spTree>
    <p:extLst>
      <p:ext uri="{BB962C8B-B14F-4D97-AF65-F5344CB8AC3E}">
        <p14:creationId xmlns:p14="http://schemas.microsoft.com/office/powerpoint/2010/main" val="12728809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382000" cy="914400"/>
          </a:xfrm>
        </p:spPr>
        <p:txBody>
          <a:bodyPr/>
          <a:lstStyle/>
          <a:p>
            <a:r>
              <a:rPr lang="en-US" dirty="0"/>
              <a:t>What Are The CM </a:t>
            </a:r>
            <a:r>
              <a:rPr lang="en-US" dirty="0" smtClean="0"/>
              <a:t>Requirements, cont’d?</a:t>
            </a:r>
            <a:endParaRPr lang="en-US" dirty="0"/>
          </a:p>
        </p:txBody>
      </p:sp>
      <p:sp>
        <p:nvSpPr>
          <p:cNvPr id="4" name="Content Placeholder 2"/>
          <p:cNvSpPr txBox="1">
            <a:spLocks/>
          </p:cNvSpPr>
          <p:nvPr/>
        </p:nvSpPr>
        <p:spPr bwMode="auto">
          <a:xfrm>
            <a:off x="225631" y="990600"/>
            <a:ext cx="8763000" cy="5334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457200" indent="-457200" algn="l" rtl="0" fontAlgn="base">
              <a:spcBef>
                <a:spcPct val="20000"/>
              </a:spcBef>
              <a:spcAft>
                <a:spcPct val="0"/>
              </a:spcAft>
              <a:buChar char="•"/>
              <a:defRPr sz="2400">
                <a:solidFill>
                  <a:schemeClr val="tx1"/>
                </a:solidFill>
                <a:latin typeface="Arial" pitchFamily="34" charset="0"/>
                <a:ea typeface="+mn-ea"/>
                <a:cs typeface="Arial" pitchFamily="34" charset="0"/>
              </a:defRPr>
            </a:lvl1pPr>
            <a:lvl2pPr marL="914400" indent="-457200" algn="l" rtl="0" fontAlgn="base">
              <a:spcBef>
                <a:spcPct val="20000"/>
              </a:spcBef>
              <a:spcAft>
                <a:spcPct val="0"/>
              </a:spcAft>
              <a:buChar char="–"/>
              <a:defRPr sz="2400">
                <a:solidFill>
                  <a:schemeClr val="tx1"/>
                </a:solidFill>
                <a:latin typeface="Arial" pitchFamily="34" charset="0"/>
                <a:cs typeface="Arial" pitchFamily="34" charset="0"/>
              </a:defRPr>
            </a:lvl2pPr>
            <a:lvl3pPr marL="1257300" indent="-342900" algn="l" rtl="0" fontAlgn="base">
              <a:spcBef>
                <a:spcPct val="20000"/>
              </a:spcBef>
              <a:spcAft>
                <a:spcPct val="0"/>
              </a:spcAft>
              <a:buChar char="•"/>
              <a:tabLst/>
              <a:defRPr sz="2400">
                <a:solidFill>
                  <a:schemeClr val="tx1"/>
                </a:solidFill>
                <a:latin typeface="Arial" pitchFamily="34" charset="0"/>
                <a:cs typeface="Arial" pitchFamily="34" charset="0"/>
              </a:defRPr>
            </a:lvl3pPr>
            <a:lvl4pPr marL="1714500" indent="-342900" algn="l" rtl="0" fontAlgn="base">
              <a:spcBef>
                <a:spcPct val="20000"/>
              </a:spcBef>
              <a:spcAft>
                <a:spcPct val="0"/>
              </a:spcAft>
              <a:buChar char="–"/>
              <a:defRPr sz="2400">
                <a:solidFill>
                  <a:schemeClr val="tx1"/>
                </a:solidFill>
                <a:latin typeface="Arial" pitchFamily="34" charset="0"/>
                <a:cs typeface="Arial" pitchFamily="34" charset="0"/>
              </a:defRPr>
            </a:lvl4pPr>
            <a:lvl5pPr marL="2057400" indent="-228600" algn="l" rtl="0" fontAlgn="base">
              <a:spcBef>
                <a:spcPct val="20000"/>
              </a:spcBef>
              <a:spcAft>
                <a:spcPct val="0"/>
              </a:spcAft>
              <a:buChar char="»"/>
              <a:defRPr sz="2400">
                <a:solidFill>
                  <a:schemeClr val="tx1"/>
                </a:solidFill>
                <a:latin typeface="Arial" pitchFamily="34" charset="0"/>
                <a:cs typeface="Arial" pitchFamily="34" charset="0"/>
              </a:defRPr>
            </a:lvl5pPr>
            <a:lvl6pPr marL="2514600" indent="-228600" algn="l" rtl="0" eaLnBrk="1" fontAlgn="base" hangingPunct="1">
              <a:spcBef>
                <a:spcPct val="20000"/>
              </a:spcBef>
              <a:spcAft>
                <a:spcPct val="0"/>
              </a:spcAft>
              <a:buChar char="»"/>
              <a:defRPr sz="2400">
                <a:solidFill>
                  <a:schemeClr val="tx1"/>
                </a:solidFill>
                <a:latin typeface="+mn-lt"/>
              </a:defRPr>
            </a:lvl6pPr>
            <a:lvl7pPr marL="2971800" indent="-228600" algn="l" rtl="0" eaLnBrk="1" fontAlgn="base" hangingPunct="1">
              <a:spcBef>
                <a:spcPct val="20000"/>
              </a:spcBef>
              <a:spcAft>
                <a:spcPct val="0"/>
              </a:spcAft>
              <a:buChar char="»"/>
              <a:defRPr sz="2400">
                <a:solidFill>
                  <a:schemeClr val="tx1"/>
                </a:solidFill>
                <a:latin typeface="+mn-lt"/>
              </a:defRPr>
            </a:lvl7pPr>
            <a:lvl8pPr marL="3429000" indent="-228600" algn="l" rtl="0" eaLnBrk="1" fontAlgn="base" hangingPunct="1">
              <a:spcBef>
                <a:spcPct val="20000"/>
              </a:spcBef>
              <a:spcAft>
                <a:spcPct val="0"/>
              </a:spcAft>
              <a:buChar char="»"/>
              <a:defRPr sz="2400">
                <a:solidFill>
                  <a:schemeClr val="tx1"/>
                </a:solidFill>
                <a:latin typeface="+mn-lt"/>
              </a:defRPr>
            </a:lvl8pPr>
            <a:lvl9pPr marL="3886200" indent="-228600" algn="l" rtl="0" eaLnBrk="1" fontAlgn="base" hangingPunct="1">
              <a:spcBef>
                <a:spcPct val="20000"/>
              </a:spcBef>
              <a:spcAft>
                <a:spcPct val="0"/>
              </a:spcAft>
              <a:buChar char="»"/>
              <a:defRPr sz="2400">
                <a:solidFill>
                  <a:schemeClr val="tx1"/>
                </a:solidFill>
                <a:latin typeface="+mn-lt"/>
              </a:defRPr>
            </a:lvl9pPr>
          </a:lstStyle>
          <a:p>
            <a:r>
              <a:rPr lang="en-US" b="1" kern="0" dirty="0" smtClean="0"/>
              <a:t>Level 1: Systems Hardware</a:t>
            </a:r>
          </a:p>
          <a:p>
            <a:r>
              <a:rPr lang="en-US" dirty="0" smtClean="0"/>
              <a:t>Change </a:t>
            </a:r>
            <a:r>
              <a:rPr lang="en-US" dirty="0"/>
              <a:t>Control process </a:t>
            </a:r>
            <a:r>
              <a:rPr lang="en-US" dirty="0" smtClean="0"/>
              <a:t>broken </a:t>
            </a:r>
            <a:r>
              <a:rPr lang="en-US" dirty="0"/>
              <a:t>down into four sections:</a:t>
            </a:r>
          </a:p>
          <a:p>
            <a:pPr lvl="1"/>
            <a:r>
              <a:rPr lang="en-US" dirty="0"/>
              <a:t>Identification and Proposal</a:t>
            </a:r>
          </a:p>
          <a:p>
            <a:pPr lvl="1"/>
            <a:r>
              <a:rPr lang="en-US" dirty="0"/>
              <a:t>Technical Review</a:t>
            </a:r>
          </a:p>
          <a:p>
            <a:pPr lvl="1"/>
            <a:r>
              <a:rPr lang="en-US" dirty="0"/>
              <a:t>Management/Operations Review (including USI [Unreviewed </a:t>
            </a:r>
            <a:r>
              <a:rPr lang="en-US" dirty="0" smtClean="0"/>
              <a:t>Safety Issue] </a:t>
            </a:r>
            <a:r>
              <a:rPr lang="en-US" dirty="0"/>
              <a:t>review)</a:t>
            </a:r>
          </a:p>
          <a:p>
            <a:pPr lvl="1"/>
            <a:r>
              <a:rPr lang="en-US" dirty="0"/>
              <a:t>Implementation and Prove Out</a:t>
            </a:r>
          </a:p>
          <a:p>
            <a:r>
              <a:rPr lang="en-US" b="1" dirty="0"/>
              <a:t>Design Authority (DA) responsible for:</a:t>
            </a:r>
          </a:p>
          <a:p>
            <a:pPr lvl="1"/>
            <a:r>
              <a:rPr lang="en-US" dirty="0"/>
              <a:t>Reviewing Engineering Change </a:t>
            </a:r>
            <a:r>
              <a:rPr lang="en-US" dirty="0" smtClean="0"/>
              <a:t>Orders </a:t>
            </a:r>
            <a:r>
              <a:rPr lang="en-US" dirty="0"/>
              <a:t>(</a:t>
            </a:r>
            <a:r>
              <a:rPr lang="en-US" dirty="0" smtClean="0"/>
              <a:t>ECOs)</a:t>
            </a:r>
            <a:endParaRPr lang="en-US" dirty="0"/>
          </a:p>
          <a:p>
            <a:pPr lvl="2"/>
            <a:r>
              <a:rPr lang="en-US" dirty="0" smtClean="0"/>
              <a:t>ECOs </a:t>
            </a:r>
            <a:r>
              <a:rPr lang="en-US" dirty="0"/>
              <a:t>affecting installed and commissioned equipment must be approved in advance</a:t>
            </a:r>
          </a:p>
          <a:p>
            <a:pPr lvl="1"/>
            <a:endParaRPr lang="en-US" b="1" kern="0" dirty="0" smtClean="0"/>
          </a:p>
          <a:p>
            <a:endParaRPr lang="en-US" b="1" kern="0" dirty="0" smtClean="0"/>
          </a:p>
          <a:p>
            <a:pPr lvl="1"/>
            <a:endParaRPr lang="en-US" dirty="0"/>
          </a:p>
        </p:txBody>
      </p:sp>
    </p:spTree>
    <p:extLst>
      <p:ext uri="{BB962C8B-B14F-4D97-AF65-F5344CB8AC3E}">
        <p14:creationId xmlns:p14="http://schemas.microsoft.com/office/powerpoint/2010/main" val="5842586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8763000" cy="914400"/>
          </a:xfrm>
        </p:spPr>
        <p:txBody>
          <a:bodyPr/>
          <a:lstStyle/>
          <a:p>
            <a:r>
              <a:rPr lang="en-US" dirty="0"/>
              <a:t>What Are The CM Requirements, cont’d?</a:t>
            </a:r>
          </a:p>
        </p:txBody>
      </p:sp>
      <p:sp>
        <p:nvSpPr>
          <p:cNvPr id="3" name="Content Placeholder 2"/>
          <p:cNvSpPr>
            <a:spLocks noGrp="1"/>
          </p:cNvSpPr>
          <p:nvPr>
            <p:ph idx="1"/>
          </p:nvPr>
        </p:nvSpPr>
        <p:spPr>
          <a:xfrm>
            <a:off x="304800" y="914400"/>
            <a:ext cx="8458200" cy="5334000"/>
          </a:xfrm>
        </p:spPr>
        <p:txBody>
          <a:bodyPr/>
          <a:lstStyle/>
          <a:p>
            <a:r>
              <a:rPr lang="en-US" b="1" dirty="0"/>
              <a:t>Design Authority (DA) responsible </a:t>
            </a:r>
            <a:r>
              <a:rPr lang="en-US" b="1" dirty="0" smtClean="0"/>
              <a:t>for, cont’d:</a:t>
            </a:r>
            <a:endParaRPr lang="en-US" b="1" dirty="0"/>
          </a:p>
          <a:p>
            <a:pPr lvl="1"/>
            <a:r>
              <a:rPr lang="en-US" dirty="0" smtClean="0"/>
              <a:t>Obtaining </a:t>
            </a:r>
            <a:r>
              <a:rPr lang="en-US" dirty="0"/>
              <a:t>approval from the appropriate Operations group</a:t>
            </a:r>
          </a:p>
          <a:p>
            <a:pPr lvl="1"/>
            <a:r>
              <a:rPr lang="en-US" dirty="0"/>
              <a:t>May also need an evaluation for PSS, MPS, safety, and credited controls</a:t>
            </a:r>
          </a:p>
        </p:txBody>
      </p:sp>
    </p:spTree>
    <p:extLst>
      <p:ext uri="{BB962C8B-B14F-4D97-AF65-F5344CB8AC3E}">
        <p14:creationId xmlns:p14="http://schemas.microsoft.com/office/powerpoint/2010/main" val="5254380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30929" y="4724400"/>
            <a:ext cx="4910138" cy="15684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 y="2031014"/>
            <a:ext cx="3162300" cy="4393726"/>
          </a:xfrm>
          <a:prstGeom prst="rect">
            <a:avLst/>
          </a:prstGeom>
          <a:noFill/>
          <a:ln w="9525">
            <a:solidFill>
              <a:srgbClr val="FF0000"/>
            </a:solidFill>
            <a:miter lim="800000"/>
            <a:headEnd/>
            <a:tailEnd/>
          </a:ln>
          <a:extLst>
            <a:ext uri="{909E8E84-426E-40DD-AFC4-6F175D3DCCD1}">
              <a14:hiddenFill xmlns:a14="http://schemas.microsoft.com/office/drawing/2010/main">
                <a:solidFill>
                  <a:schemeClr val="accent1"/>
                </a:solidFill>
              </a14:hiddenFill>
            </a:ext>
          </a:extLst>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0" y="1219200"/>
            <a:ext cx="6192672" cy="1676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4" name="Straight Arrow Connector 3"/>
          <p:cNvCxnSpPr/>
          <p:nvPr/>
        </p:nvCxnSpPr>
        <p:spPr bwMode="auto">
          <a:xfrm flipV="1">
            <a:off x="3200400" y="2819400"/>
            <a:ext cx="5278272" cy="22860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6" name="Straight Arrow Connector 5"/>
          <p:cNvCxnSpPr/>
          <p:nvPr/>
        </p:nvCxnSpPr>
        <p:spPr bwMode="auto">
          <a:xfrm flipV="1">
            <a:off x="381000" y="1219200"/>
            <a:ext cx="1981200" cy="31242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7" name="Title 1"/>
          <p:cNvSpPr txBox="1">
            <a:spLocks/>
          </p:cNvSpPr>
          <p:nvPr/>
        </p:nvSpPr>
        <p:spPr>
          <a:xfrm>
            <a:off x="228600" y="152400"/>
            <a:ext cx="8763000" cy="914400"/>
          </a:xfrm>
          <a:prstGeom prst="rect">
            <a:avLst/>
          </a:prstGeom>
        </p:spPr>
        <p:txBody>
          <a:bodyPr/>
          <a:lstStyle>
            <a:lvl1pPr algn="ctr" rtl="0" fontAlgn="base">
              <a:spcBef>
                <a:spcPct val="0"/>
              </a:spcBef>
              <a:spcAft>
                <a:spcPct val="0"/>
              </a:spcAft>
              <a:defRPr sz="3200" b="1">
                <a:solidFill>
                  <a:schemeClr val="tx2"/>
                </a:solidFill>
                <a:latin typeface="Arial" pitchFamily="34" charset="0"/>
                <a:ea typeface="+mj-ea"/>
                <a:cs typeface="Arial" pitchFamily="34" charset="0"/>
              </a:defRPr>
            </a:lvl1pPr>
            <a:lvl2pPr algn="ctr" rtl="0" fontAlgn="base">
              <a:spcBef>
                <a:spcPct val="0"/>
              </a:spcBef>
              <a:spcAft>
                <a:spcPct val="0"/>
              </a:spcAft>
              <a:defRPr sz="3200" b="1">
                <a:solidFill>
                  <a:schemeClr val="tx2"/>
                </a:solidFill>
                <a:latin typeface="Arial" charset="0"/>
                <a:cs typeface="Arial" charset="0"/>
              </a:defRPr>
            </a:lvl2pPr>
            <a:lvl3pPr algn="ctr" rtl="0" fontAlgn="base">
              <a:spcBef>
                <a:spcPct val="0"/>
              </a:spcBef>
              <a:spcAft>
                <a:spcPct val="0"/>
              </a:spcAft>
              <a:defRPr sz="3200" b="1">
                <a:solidFill>
                  <a:schemeClr val="tx2"/>
                </a:solidFill>
                <a:latin typeface="Arial" charset="0"/>
                <a:cs typeface="Arial" charset="0"/>
              </a:defRPr>
            </a:lvl3pPr>
            <a:lvl4pPr algn="ctr" rtl="0" fontAlgn="base">
              <a:spcBef>
                <a:spcPct val="0"/>
              </a:spcBef>
              <a:spcAft>
                <a:spcPct val="0"/>
              </a:spcAft>
              <a:defRPr sz="3200" b="1">
                <a:solidFill>
                  <a:schemeClr val="tx2"/>
                </a:solidFill>
                <a:latin typeface="Arial" charset="0"/>
                <a:cs typeface="Arial" charset="0"/>
              </a:defRPr>
            </a:lvl4pPr>
            <a:lvl5pPr algn="ctr" rtl="0" fontAlgn="base">
              <a:spcBef>
                <a:spcPct val="0"/>
              </a:spcBef>
              <a:spcAft>
                <a:spcPct val="0"/>
              </a:spcAft>
              <a:defRPr sz="3200" b="1">
                <a:solidFill>
                  <a:schemeClr val="tx2"/>
                </a:solidFill>
                <a:latin typeface="Arial" charset="0"/>
                <a:cs typeface="Arial" charset="0"/>
              </a:defRPr>
            </a:lvl5pPr>
            <a:lvl6pPr marL="457200" algn="ctr" rtl="0" eaLnBrk="1" fontAlgn="base" hangingPunct="1">
              <a:spcBef>
                <a:spcPct val="0"/>
              </a:spcBef>
              <a:spcAft>
                <a:spcPct val="0"/>
              </a:spcAft>
              <a:defRPr sz="3600" b="1">
                <a:solidFill>
                  <a:schemeClr val="tx2"/>
                </a:solidFill>
                <a:latin typeface="Times" pitchFamily="18" charset="0"/>
              </a:defRPr>
            </a:lvl6pPr>
            <a:lvl7pPr marL="914400" algn="ctr" rtl="0" eaLnBrk="1" fontAlgn="base" hangingPunct="1">
              <a:spcBef>
                <a:spcPct val="0"/>
              </a:spcBef>
              <a:spcAft>
                <a:spcPct val="0"/>
              </a:spcAft>
              <a:defRPr sz="3600" b="1">
                <a:solidFill>
                  <a:schemeClr val="tx2"/>
                </a:solidFill>
                <a:latin typeface="Times" pitchFamily="18" charset="0"/>
              </a:defRPr>
            </a:lvl7pPr>
            <a:lvl8pPr marL="1371600" algn="ctr" rtl="0" eaLnBrk="1" fontAlgn="base" hangingPunct="1">
              <a:spcBef>
                <a:spcPct val="0"/>
              </a:spcBef>
              <a:spcAft>
                <a:spcPct val="0"/>
              </a:spcAft>
              <a:defRPr sz="3600" b="1">
                <a:solidFill>
                  <a:schemeClr val="tx2"/>
                </a:solidFill>
                <a:latin typeface="Times" pitchFamily="18" charset="0"/>
              </a:defRPr>
            </a:lvl8pPr>
            <a:lvl9pPr marL="1828800" algn="ctr" rtl="0" eaLnBrk="1" fontAlgn="base" hangingPunct="1">
              <a:spcBef>
                <a:spcPct val="0"/>
              </a:spcBef>
              <a:spcAft>
                <a:spcPct val="0"/>
              </a:spcAft>
              <a:defRPr sz="3600" b="1">
                <a:solidFill>
                  <a:schemeClr val="tx2"/>
                </a:solidFill>
                <a:latin typeface="Times" pitchFamily="18" charset="0"/>
              </a:defRPr>
            </a:lvl9pPr>
          </a:lstStyle>
          <a:p>
            <a:r>
              <a:rPr lang="en-US" kern="0" dirty="0" smtClean="0"/>
              <a:t>Safety Review During CM</a:t>
            </a:r>
            <a:endParaRPr lang="en-US" kern="0" dirty="0"/>
          </a:p>
        </p:txBody>
      </p:sp>
    </p:spTree>
    <p:extLst>
      <p:ext uri="{BB962C8B-B14F-4D97-AF65-F5344CB8AC3E}">
        <p14:creationId xmlns:p14="http://schemas.microsoft.com/office/powerpoint/2010/main" val="9045354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does the USI process fit?</a:t>
            </a:r>
          </a:p>
        </p:txBody>
      </p:sp>
      <p:sp>
        <p:nvSpPr>
          <p:cNvPr id="3" name="Content Placeholder 2"/>
          <p:cNvSpPr>
            <a:spLocks noGrp="1"/>
          </p:cNvSpPr>
          <p:nvPr>
            <p:ph idx="1"/>
          </p:nvPr>
        </p:nvSpPr>
        <p:spPr>
          <a:xfrm>
            <a:off x="228600" y="914400"/>
            <a:ext cx="8686800" cy="5334000"/>
          </a:xfrm>
        </p:spPr>
        <p:txBody>
          <a:bodyPr/>
          <a:lstStyle/>
          <a:p>
            <a:r>
              <a:rPr lang="en-US" dirty="0" smtClean="0"/>
              <a:t>Integrated into COEM as indicated</a:t>
            </a:r>
          </a:p>
          <a:p>
            <a:r>
              <a:rPr lang="en-US" dirty="0" smtClean="0"/>
              <a:t>Also Integrated into Operations Directives for accelerators</a:t>
            </a:r>
          </a:p>
          <a:p>
            <a:pPr lvl="1"/>
            <a:r>
              <a:rPr lang="en-US" dirty="0" smtClean="0"/>
              <a:t>Accelerator </a:t>
            </a:r>
            <a:r>
              <a:rPr lang="en-US" dirty="0"/>
              <a:t>program is conducted using credited controls to </a:t>
            </a:r>
            <a:r>
              <a:rPr lang="en-US" dirty="0" smtClean="0"/>
              <a:t>eliminate, control</a:t>
            </a:r>
            <a:r>
              <a:rPr lang="en-US" dirty="0"/>
              <a:t>, or mitigate the accelerator-specific identified </a:t>
            </a:r>
            <a:r>
              <a:rPr lang="en-US" dirty="0" smtClean="0"/>
              <a:t>hazards... specified </a:t>
            </a:r>
            <a:r>
              <a:rPr lang="en-US" dirty="0"/>
              <a:t>in the </a:t>
            </a:r>
            <a:r>
              <a:rPr lang="en-US" dirty="0" smtClean="0"/>
              <a:t>ASE… essential </a:t>
            </a:r>
            <a:r>
              <a:rPr lang="en-US" dirty="0"/>
              <a:t>for safe operation directly related to the protection </a:t>
            </a:r>
            <a:r>
              <a:rPr lang="en-US" dirty="0" smtClean="0"/>
              <a:t>of personnel </a:t>
            </a:r>
            <a:r>
              <a:rPr lang="en-US" dirty="0"/>
              <a:t>or the environment</a:t>
            </a:r>
            <a:r>
              <a:rPr lang="en-US" dirty="0" smtClean="0"/>
              <a:t>. </a:t>
            </a:r>
          </a:p>
          <a:p>
            <a:pPr lvl="1"/>
            <a:r>
              <a:rPr lang="en-US" dirty="0"/>
              <a:t>Unreviewed Safety Issue (USI) Procedure is followed </a:t>
            </a:r>
            <a:r>
              <a:rPr lang="en-US" dirty="0" smtClean="0"/>
              <a:t>for </a:t>
            </a:r>
            <a:r>
              <a:rPr lang="en-US" dirty="0" smtClean="0"/>
              <a:t>proposed </a:t>
            </a:r>
            <a:r>
              <a:rPr lang="en-US" dirty="0"/>
              <a:t>exception </a:t>
            </a:r>
            <a:r>
              <a:rPr lang="en-US" dirty="0" smtClean="0"/>
              <a:t>to CC - formally </a:t>
            </a:r>
            <a:r>
              <a:rPr lang="en-US" dirty="0"/>
              <a:t>preapproved </a:t>
            </a:r>
            <a:r>
              <a:rPr lang="en-US" dirty="0" smtClean="0"/>
              <a:t>before implementation</a:t>
            </a:r>
          </a:p>
          <a:p>
            <a:pPr lvl="1"/>
            <a:r>
              <a:rPr lang="en-US" dirty="0" smtClean="0"/>
              <a:t>If significant </a:t>
            </a:r>
            <a:r>
              <a:rPr lang="en-US" dirty="0"/>
              <a:t>safety hazard is suspected</a:t>
            </a:r>
            <a:r>
              <a:rPr lang="en-US" dirty="0" smtClean="0"/>
              <a:t>, supervisor ensures immediate termination </a:t>
            </a:r>
            <a:r>
              <a:rPr lang="en-US" dirty="0"/>
              <a:t>of the suspect </a:t>
            </a:r>
            <a:r>
              <a:rPr lang="en-US" dirty="0" smtClean="0"/>
              <a:t>activity; follows the notification </a:t>
            </a:r>
            <a:r>
              <a:rPr lang="en-US" dirty="0"/>
              <a:t>sequence described in the </a:t>
            </a:r>
            <a:r>
              <a:rPr lang="en-US" i="1" dirty="0"/>
              <a:t>Unreviewed Safety Issue (USI) Procedure</a:t>
            </a:r>
            <a:r>
              <a:rPr lang="en-US" dirty="0"/>
              <a:t>.</a:t>
            </a:r>
          </a:p>
        </p:txBody>
      </p:sp>
    </p:spTree>
    <p:extLst>
      <p:ext uri="{BB962C8B-B14F-4D97-AF65-F5344CB8AC3E}">
        <p14:creationId xmlns:p14="http://schemas.microsoft.com/office/powerpoint/2010/main" val="22787050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ASE</a:t>
            </a:r>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914400"/>
            <a:ext cx="4090452" cy="4876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6200" y="1687654"/>
            <a:ext cx="4829175" cy="23618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95863" y="4114800"/>
            <a:ext cx="6148137" cy="160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73816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USI</a:t>
            </a:r>
            <a:endParaRPr lang="en-US"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219200"/>
            <a:ext cx="8773855" cy="4495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205857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382000" cy="914400"/>
          </a:xfrm>
        </p:spPr>
        <p:txBody>
          <a:bodyPr/>
          <a:lstStyle/>
          <a:p>
            <a:r>
              <a:rPr lang="en-US" dirty="0"/>
              <a:t>How does the USI process </a:t>
            </a:r>
            <a:r>
              <a:rPr lang="en-US" dirty="0" smtClean="0"/>
              <a:t>fit, con’t?</a:t>
            </a:r>
            <a:endParaRPr lang="en-US" dirty="0"/>
          </a:p>
        </p:txBody>
      </p:sp>
      <p:sp>
        <p:nvSpPr>
          <p:cNvPr id="3" name="Content Placeholder 2"/>
          <p:cNvSpPr>
            <a:spLocks noGrp="1"/>
          </p:cNvSpPr>
          <p:nvPr>
            <p:ph idx="1"/>
          </p:nvPr>
        </p:nvSpPr>
        <p:spPr>
          <a:xfrm>
            <a:off x="304800" y="914400"/>
            <a:ext cx="8686800" cy="5463064"/>
          </a:xfrm>
        </p:spPr>
        <p:txBody>
          <a:bodyPr/>
          <a:lstStyle/>
          <a:p>
            <a:r>
              <a:rPr lang="en-US" b="1" dirty="0" smtClean="0"/>
              <a:t>Lab Director appointed oversight board</a:t>
            </a:r>
          </a:p>
          <a:p>
            <a:pPr lvl="1"/>
            <a:r>
              <a:rPr lang="en-US" dirty="0" smtClean="0"/>
              <a:t>Safety Configuration Management Board (SCMB)</a:t>
            </a:r>
          </a:p>
          <a:p>
            <a:pPr lvl="1"/>
            <a:r>
              <a:rPr lang="en-US" dirty="0" smtClean="0"/>
              <a:t>SMEs from different organizations (two year terms)</a:t>
            </a:r>
            <a:endParaRPr lang="en-US" dirty="0"/>
          </a:p>
          <a:p>
            <a:r>
              <a:rPr lang="en-US" b="1" dirty="0" smtClean="0"/>
              <a:t>SCMB Chartered responsibilities</a:t>
            </a:r>
          </a:p>
          <a:p>
            <a:pPr lvl="1"/>
            <a:r>
              <a:rPr lang="en-US" dirty="0"/>
              <a:t>Maintain a current listing/inventory of accelerators</a:t>
            </a:r>
          </a:p>
          <a:p>
            <a:pPr lvl="1"/>
            <a:r>
              <a:rPr lang="en-US" dirty="0" smtClean="0"/>
              <a:t>Provides clarification and answers questions on FSAD and ASE content; conduct periodic reviews of same</a:t>
            </a:r>
          </a:p>
          <a:p>
            <a:pPr lvl="1"/>
            <a:r>
              <a:rPr lang="en-US" dirty="0"/>
              <a:t>C</a:t>
            </a:r>
            <a:r>
              <a:rPr lang="en-US" dirty="0" smtClean="0"/>
              <a:t>ollaborates with Accelerator Operations to ensure </a:t>
            </a:r>
            <a:r>
              <a:rPr lang="en-US" dirty="0"/>
              <a:t>FSAD hazard </a:t>
            </a:r>
            <a:r>
              <a:rPr lang="en-US" dirty="0" smtClean="0"/>
              <a:t>analysis and routine practices are consistent</a:t>
            </a:r>
          </a:p>
          <a:p>
            <a:pPr lvl="1"/>
            <a:r>
              <a:rPr lang="en-US" dirty="0" smtClean="0"/>
              <a:t>Manages to </a:t>
            </a:r>
            <a:r>
              <a:rPr lang="en-US" i="1" dirty="0"/>
              <a:t>Jefferson Lab Beam Containment and Access Control </a:t>
            </a:r>
            <a:r>
              <a:rPr lang="en-US" i="1" dirty="0" smtClean="0"/>
              <a:t>Policy</a:t>
            </a:r>
            <a:endParaRPr lang="en-US" dirty="0"/>
          </a:p>
        </p:txBody>
      </p:sp>
    </p:spTree>
    <p:extLst>
      <p:ext uri="{BB962C8B-B14F-4D97-AF65-F5344CB8AC3E}">
        <p14:creationId xmlns:p14="http://schemas.microsoft.com/office/powerpoint/2010/main" val="17812435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does the USI process fit, con’t?</a:t>
            </a:r>
          </a:p>
        </p:txBody>
      </p:sp>
      <p:sp>
        <p:nvSpPr>
          <p:cNvPr id="3" name="Content Placeholder 2"/>
          <p:cNvSpPr>
            <a:spLocks noGrp="1"/>
          </p:cNvSpPr>
          <p:nvPr>
            <p:ph idx="1"/>
          </p:nvPr>
        </p:nvSpPr>
        <p:spPr>
          <a:xfrm>
            <a:off x="304800" y="914400"/>
            <a:ext cx="8610600" cy="5334000"/>
          </a:xfrm>
        </p:spPr>
        <p:txBody>
          <a:bodyPr/>
          <a:lstStyle/>
          <a:p>
            <a:r>
              <a:rPr lang="en-US" b="1" dirty="0"/>
              <a:t>SCMB Chartered </a:t>
            </a:r>
            <a:r>
              <a:rPr lang="en-US" b="1" dirty="0" smtClean="0"/>
              <a:t>responsibilities, cont’d:</a:t>
            </a:r>
          </a:p>
          <a:p>
            <a:pPr lvl="1"/>
            <a:r>
              <a:rPr lang="en-US" dirty="0"/>
              <a:t>Executes the Unreviewed Safety Issue (USI) Procedure</a:t>
            </a:r>
          </a:p>
          <a:p>
            <a:pPr lvl="2"/>
            <a:r>
              <a:rPr lang="en-US" i="1" u="sng" dirty="0">
                <a:hlinkClick r:id="rId2"/>
              </a:rPr>
              <a:t>Accelerator Safety Envelope/Unreviewed Safety Issue (USI) </a:t>
            </a:r>
            <a:r>
              <a:rPr lang="en-US" i="1" u="sng" dirty="0" smtClean="0">
                <a:hlinkClick r:id="rId2"/>
              </a:rPr>
              <a:t>Process</a:t>
            </a:r>
            <a:endParaRPr lang="en-US" i="1" u="sng" dirty="0" smtClean="0"/>
          </a:p>
          <a:p>
            <a:pPr lvl="2"/>
            <a:r>
              <a:rPr lang="en-US" dirty="0"/>
              <a:t>Screen safety concerns pertaining to accelerator operations and determine whether they are Unreviewed Safety Issues (USI), deficiencies in JLab policies or the implementation thereof, or ASE violations</a:t>
            </a:r>
          </a:p>
          <a:p>
            <a:pPr lvl="2"/>
            <a:r>
              <a:rPr lang="en-US" dirty="0"/>
              <a:t>Refer </a:t>
            </a:r>
            <a:r>
              <a:rPr lang="en-US" dirty="0" smtClean="0"/>
              <a:t>ASE violations, positive </a:t>
            </a:r>
            <a:r>
              <a:rPr lang="en-US" dirty="0"/>
              <a:t>USI determinations and any known or suspected USI </a:t>
            </a:r>
            <a:r>
              <a:rPr lang="en-US" dirty="0" smtClean="0"/>
              <a:t>violations, to </a:t>
            </a:r>
            <a:r>
              <a:rPr lang="en-US" dirty="0"/>
              <a:t>the Reporting Officer upon </a:t>
            </a:r>
            <a:r>
              <a:rPr lang="en-US" dirty="0" smtClean="0"/>
              <a:t>discovery</a:t>
            </a:r>
            <a:endParaRPr lang="en-US" dirty="0"/>
          </a:p>
        </p:txBody>
      </p:sp>
    </p:spTree>
    <p:extLst>
      <p:ext uri="{BB962C8B-B14F-4D97-AF65-F5344CB8AC3E}">
        <p14:creationId xmlns:p14="http://schemas.microsoft.com/office/powerpoint/2010/main" val="11822047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does the USI process fit, con’t?</a:t>
            </a:r>
          </a:p>
        </p:txBody>
      </p:sp>
      <p:sp>
        <p:nvSpPr>
          <p:cNvPr id="3" name="Content Placeholder 2"/>
          <p:cNvSpPr>
            <a:spLocks noGrp="1"/>
          </p:cNvSpPr>
          <p:nvPr>
            <p:ph idx="1"/>
          </p:nvPr>
        </p:nvSpPr>
        <p:spPr>
          <a:xfrm>
            <a:off x="228600" y="914400"/>
            <a:ext cx="8610600" cy="5334000"/>
          </a:xfrm>
        </p:spPr>
        <p:txBody>
          <a:bodyPr/>
          <a:lstStyle/>
          <a:p>
            <a:pPr lvl="1"/>
            <a:r>
              <a:rPr lang="en-US" dirty="0" smtClean="0"/>
              <a:t>Procedure is required when </a:t>
            </a:r>
          </a:p>
          <a:p>
            <a:pPr lvl="2"/>
            <a:r>
              <a:rPr lang="en-US" dirty="0" smtClean="0"/>
              <a:t>“New or proposed changes </a:t>
            </a:r>
            <a:r>
              <a:rPr lang="en-US" dirty="0"/>
              <a:t>to accelerator equipment installation, configuration or operation activities are proposed, </a:t>
            </a:r>
            <a:r>
              <a:rPr lang="en-US" dirty="0" smtClean="0"/>
              <a:t>or </a:t>
            </a:r>
          </a:p>
          <a:p>
            <a:pPr lvl="2"/>
            <a:r>
              <a:rPr lang="en-US" dirty="0" smtClean="0"/>
              <a:t>Discovered </a:t>
            </a:r>
            <a:r>
              <a:rPr lang="en-US" dirty="0"/>
              <a:t>conditions are inconsistent with the FSAD or the </a:t>
            </a:r>
            <a:r>
              <a:rPr lang="en-US" dirty="0" smtClean="0"/>
              <a:t>ASE”</a:t>
            </a:r>
            <a:endParaRPr lang="en-US" dirty="0"/>
          </a:p>
          <a:p>
            <a:pPr lvl="1"/>
            <a:r>
              <a:rPr lang="en-US" dirty="0" smtClean="0"/>
              <a:t>Documented </a:t>
            </a:r>
            <a:r>
              <a:rPr lang="en-US" dirty="0"/>
              <a:t>in Safety Concern </a:t>
            </a:r>
            <a:r>
              <a:rPr lang="en-US" dirty="0" smtClean="0"/>
              <a:t>Forms managed by the SCMB</a:t>
            </a:r>
          </a:p>
          <a:p>
            <a:pPr lvl="1"/>
            <a:endParaRPr lang="en-US" dirty="0"/>
          </a:p>
          <a:p>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4600" y="3810000"/>
            <a:ext cx="5267325" cy="26441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547290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Contents</a:t>
            </a:r>
            <a:endParaRPr lang="en-US" dirty="0"/>
          </a:p>
        </p:txBody>
      </p:sp>
      <p:sp>
        <p:nvSpPr>
          <p:cNvPr id="3" name="Content Placeholder 2"/>
          <p:cNvSpPr>
            <a:spLocks noGrp="1"/>
          </p:cNvSpPr>
          <p:nvPr>
            <p:ph idx="1"/>
          </p:nvPr>
        </p:nvSpPr>
        <p:spPr>
          <a:xfrm>
            <a:off x="381000" y="914400"/>
            <a:ext cx="8153400" cy="5334000"/>
          </a:xfrm>
        </p:spPr>
        <p:txBody>
          <a:bodyPr/>
          <a:lstStyle/>
          <a:p>
            <a:r>
              <a:rPr lang="en-US" sz="3200" dirty="0"/>
              <a:t>What’s configuration </a:t>
            </a:r>
            <a:r>
              <a:rPr lang="en-US" sz="3200" dirty="0" smtClean="0"/>
              <a:t>management at JLab?</a:t>
            </a:r>
          </a:p>
          <a:p>
            <a:r>
              <a:rPr lang="en-US" sz="3200" dirty="0" smtClean="0"/>
              <a:t>What needs configuration management?</a:t>
            </a:r>
          </a:p>
          <a:p>
            <a:r>
              <a:rPr lang="en-US" sz="3200" dirty="0" smtClean="0"/>
              <a:t>What are those </a:t>
            </a:r>
            <a:r>
              <a:rPr lang="en-US" sz="3200" dirty="0"/>
              <a:t>configuration management </a:t>
            </a:r>
            <a:r>
              <a:rPr lang="en-US" sz="3200" dirty="0" smtClean="0"/>
              <a:t>requirements?</a:t>
            </a:r>
          </a:p>
          <a:p>
            <a:r>
              <a:rPr lang="en-US" sz="3200" dirty="0" smtClean="0"/>
              <a:t>How does the USI process fit?</a:t>
            </a:r>
          </a:p>
          <a:p>
            <a:r>
              <a:rPr lang="en-US" sz="3200" dirty="0" smtClean="0"/>
              <a:t>Results?</a:t>
            </a:r>
          </a:p>
          <a:p>
            <a:r>
              <a:rPr lang="en-US" sz="3200" dirty="0" smtClean="0"/>
              <a:t>CM Summary</a:t>
            </a:r>
            <a:endParaRPr lang="en-US" sz="3200" dirty="0"/>
          </a:p>
        </p:txBody>
      </p:sp>
    </p:spTree>
    <p:extLst>
      <p:ext uri="{BB962C8B-B14F-4D97-AF65-F5344CB8AC3E}">
        <p14:creationId xmlns:p14="http://schemas.microsoft.com/office/powerpoint/2010/main" val="37797926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94726"/>
            <a:ext cx="9144000" cy="397933"/>
          </a:xfrm>
        </p:spPr>
        <p:txBody>
          <a:bodyPr/>
          <a:lstStyle/>
          <a:p>
            <a:r>
              <a:rPr lang="en-US" sz="3600" dirty="0" smtClean="0"/>
              <a:t>Results?</a:t>
            </a:r>
            <a:endParaRPr lang="en-US" sz="3600" dirty="0"/>
          </a:p>
        </p:txBody>
      </p:sp>
      <p:sp>
        <p:nvSpPr>
          <p:cNvPr id="3" name="Content Placeholder 2"/>
          <p:cNvSpPr>
            <a:spLocks noGrp="1"/>
          </p:cNvSpPr>
          <p:nvPr>
            <p:ph idx="1"/>
          </p:nvPr>
        </p:nvSpPr>
        <p:spPr>
          <a:xfrm>
            <a:off x="141889" y="930166"/>
            <a:ext cx="8875987" cy="5482991"/>
          </a:xfrm>
        </p:spPr>
        <p:txBody>
          <a:bodyPr/>
          <a:lstStyle/>
          <a:p>
            <a:r>
              <a:rPr lang="en-US" dirty="0" smtClean="0"/>
              <a:t>Any Safety </a:t>
            </a:r>
            <a:r>
              <a:rPr lang="en-US" dirty="0"/>
              <a:t>C</a:t>
            </a:r>
            <a:r>
              <a:rPr lang="en-US" dirty="0" smtClean="0"/>
              <a:t>oncern that is determined to be an USI or ASE violation is treated as a Notable Event in the laboratory </a:t>
            </a:r>
            <a:r>
              <a:rPr lang="en-US" dirty="0"/>
              <a:t>CAS </a:t>
            </a:r>
            <a:r>
              <a:rPr lang="en-US" dirty="0" smtClean="0"/>
              <a:t>system</a:t>
            </a:r>
          </a:p>
          <a:p>
            <a:r>
              <a:rPr lang="en-US" dirty="0" smtClean="0"/>
              <a:t>Most </a:t>
            </a:r>
            <a:r>
              <a:rPr lang="en-US" dirty="0"/>
              <a:t>Safety Concerns are not Notable Events and are resolved by changes in practices or procedures by the affected parties</a:t>
            </a:r>
          </a:p>
          <a:p>
            <a:r>
              <a:rPr lang="en-US" dirty="0"/>
              <a:t>Balance of information reasonable for a mature facility</a:t>
            </a:r>
          </a:p>
          <a:p>
            <a:pPr lvl="1"/>
            <a:r>
              <a:rPr lang="en-US" sz="2300" dirty="0"/>
              <a:t>In the last three years:</a:t>
            </a:r>
          </a:p>
          <a:p>
            <a:pPr lvl="2"/>
            <a:r>
              <a:rPr lang="en-US" sz="2300" dirty="0"/>
              <a:t>Safety Concerns: 15 (inaccuracy in shield thickness, expired pre-beam checklist, inhibited defense-in-depth, etc.)</a:t>
            </a:r>
          </a:p>
          <a:p>
            <a:pPr lvl="2"/>
            <a:r>
              <a:rPr lang="en-US" sz="2300" dirty="0"/>
              <a:t>Positive USI: 4 (new CC required, physics target)</a:t>
            </a:r>
          </a:p>
          <a:p>
            <a:pPr lvl="2"/>
            <a:r>
              <a:rPr lang="en-US" sz="2300" dirty="0"/>
              <a:t>ASE Violations: 3 (unauthorized access, beam permit w/o required staff, access w/o rad survey)</a:t>
            </a:r>
            <a:endParaRPr lang="en-US" sz="2300" dirty="0" smtClean="0"/>
          </a:p>
        </p:txBody>
      </p:sp>
    </p:spTree>
    <p:extLst>
      <p:ext uri="{BB962C8B-B14F-4D97-AF65-F5344CB8AC3E}">
        <p14:creationId xmlns:p14="http://schemas.microsoft.com/office/powerpoint/2010/main" val="386660138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CM Summary</a:t>
            </a:r>
            <a:endParaRPr lang="en-US" dirty="0"/>
          </a:p>
        </p:txBody>
      </p:sp>
      <p:sp>
        <p:nvSpPr>
          <p:cNvPr id="3" name="Content Placeholder 2"/>
          <p:cNvSpPr>
            <a:spLocks noGrp="1"/>
          </p:cNvSpPr>
          <p:nvPr>
            <p:ph idx="1"/>
          </p:nvPr>
        </p:nvSpPr>
        <p:spPr>
          <a:xfrm>
            <a:off x="228600" y="914400"/>
            <a:ext cx="8686800" cy="5334000"/>
          </a:xfrm>
        </p:spPr>
        <p:txBody>
          <a:bodyPr/>
          <a:lstStyle/>
          <a:p>
            <a:r>
              <a:rPr lang="en-US" dirty="0" smtClean="0"/>
              <a:t>The Configuration </a:t>
            </a:r>
            <a:r>
              <a:rPr lang="en-US" dirty="0"/>
              <a:t>Management </a:t>
            </a:r>
            <a:r>
              <a:rPr lang="en-US" dirty="0" smtClean="0"/>
              <a:t>process at JLab provides for reliable </a:t>
            </a:r>
            <a:r>
              <a:rPr lang="en-US" dirty="0"/>
              <a:t>controls identified in the safety basis for accelerator </a:t>
            </a:r>
            <a:r>
              <a:rPr lang="en-US" dirty="0" smtClean="0"/>
              <a:t>operations and </a:t>
            </a:r>
            <a:r>
              <a:rPr lang="en-US" dirty="0"/>
              <a:t>the </a:t>
            </a:r>
            <a:r>
              <a:rPr lang="en-US" dirty="0" smtClean="0"/>
              <a:t>processes </a:t>
            </a:r>
            <a:r>
              <a:rPr lang="en-US" dirty="0"/>
              <a:t>used to maintain and manage </a:t>
            </a:r>
            <a:r>
              <a:rPr lang="en-US" dirty="0" smtClean="0"/>
              <a:t>them</a:t>
            </a:r>
          </a:p>
          <a:p>
            <a:pPr lvl="1"/>
            <a:r>
              <a:rPr lang="en-US" dirty="0"/>
              <a:t>Flexible, uses a graded approach</a:t>
            </a:r>
          </a:p>
          <a:p>
            <a:pPr lvl="1"/>
            <a:r>
              <a:rPr lang="en-US" dirty="0"/>
              <a:t>Addresses the needs of a mature accelerator facility</a:t>
            </a:r>
          </a:p>
          <a:p>
            <a:pPr lvl="1"/>
            <a:r>
              <a:rPr lang="en-US" dirty="0" smtClean="0"/>
              <a:t>Properly </a:t>
            </a:r>
            <a:r>
              <a:rPr lang="en-US" dirty="0"/>
              <a:t>integrated in </a:t>
            </a:r>
            <a:r>
              <a:rPr lang="en-US" dirty="0" smtClean="0"/>
              <a:t>JLab’s CAS</a:t>
            </a:r>
            <a:endParaRPr lang="en-US" dirty="0"/>
          </a:p>
          <a:p>
            <a:r>
              <a:rPr lang="en-US" b="1" dirty="0" smtClean="0"/>
              <a:t>It is an effective and on-going process that is fully capable of managing accelerator safety issues that arise during new or proposed changes, commissioning or operations of the accelerator</a:t>
            </a:r>
            <a:endParaRPr lang="en-US" b="1" dirty="0"/>
          </a:p>
        </p:txBody>
      </p:sp>
    </p:spTree>
    <p:extLst>
      <p:ext uri="{BB962C8B-B14F-4D97-AF65-F5344CB8AC3E}">
        <p14:creationId xmlns:p14="http://schemas.microsoft.com/office/powerpoint/2010/main" val="28253193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0"/>
            <a:ext cx="8991600" cy="914400"/>
          </a:xfrm>
        </p:spPr>
        <p:txBody>
          <a:bodyPr/>
          <a:lstStyle/>
          <a:p>
            <a:r>
              <a:rPr lang="en-US" dirty="0" smtClean="0"/>
              <a:t>What’s Configuration Management at JLab?</a:t>
            </a:r>
            <a:endParaRPr lang="en-US" dirty="0"/>
          </a:p>
        </p:txBody>
      </p:sp>
      <p:sp>
        <p:nvSpPr>
          <p:cNvPr id="3" name="Content Placeholder 2"/>
          <p:cNvSpPr>
            <a:spLocks noGrp="1"/>
          </p:cNvSpPr>
          <p:nvPr>
            <p:ph idx="1"/>
          </p:nvPr>
        </p:nvSpPr>
        <p:spPr>
          <a:xfrm>
            <a:off x="152400" y="914400"/>
            <a:ext cx="8839200" cy="5486400"/>
          </a:xfrm>
        </p:spPr>
        <p:txBody>
          <a:bodyPr/>
          <a:lstStyle/>
          <a:p>
            <a:r>
              <a:rPr lang="en-US" b="1" dirty="0"/>
              <a:t>The objectives of CM, as defined by </a:t>
            </a:r>
            <a:r>
              <a:rPr lang="en-US" b="1" dirty="0">
                <a:hlinkClick r:id="rId2"/>
              </a:rPr>
              <a:t>DOE-STD-1073</a:t>
            </a:r>
            <a:r>
              <a:rPr lang="en-US" b="1" dirty="0"/>
              <a:t> “Configuration Management,” are to:</a:t>
            </a:r>
          </a:p>
          <a:p>
            <a:pPr lvl="1"/>
            <a:r>
              <a:rPr lang="en-US" dirty="0" smtClean="0"/>
              <a:t>Establish </a:t>
            </a:r>
            <a:r>
              <a:rPr lang="en-US" dirty="0"/>
              <a:t>consistency among design requirements, physical configuration, and documentation (including analysis, drawings, and procedures), and</a:t>
            </a:r>
          </a:p>
          <a:p>
            <a:pPr lvl="1"/>
            <a:r>
              <a:rPr lang="en-US" dirty="0" smtClean="0"/>
              <a:t>Maintain </a:t>
            </a:r>
            <a:r>
              <a:rPr lang="en-US" dirty="0"/>
              <a:t>this consistency throughout the life of the facility or activity, particularly as changes are being made. </a:t>
            </a:r>
            <a:endParaRPr lang="en-US" dirty="0" smtClean="0"/>
          </a:p>
        </p:txBody>
      </p:sp>
    </p:spTree>
    <p:extLst>
      <p:ext uri="{BB962C8B-B14F-4D97-AF65-F5344CB8AC3E}">
        <p14:creationId xmlns:p14="http://schemas.microsoft.com/office/powerpoint/2010/main" val="4390473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0"/>
            <a:ext cx="8991600" cy="914400"/>
          </a:xfrm>
        </p:spPr>
        <p:txBody>
          <a:bodyPr/>
          <a:lstStyle/>
          <a:p>
            <a:r>
              <a:rPr lang="en-US" dirty="0" smtClean="0"/>
              <a:t>What’s Configuration Management at JLab?</a:t>
            </a:r>
            <a:endParaRPr lang="en-US" dirty="0"/>
          </a:p>
        </p:txBody>
      </p:sp>
      <p:sp>
        <p:nvSpPr>
          <p:cNvPr id="3" name="Content Placeholder 2"/>
          <p:cNvSpPr>
            <a:spLocks noGrp="1"/>
          </p:cNvSpPr>
          <p:nvPr>
            <p:ph idx="1"/>
          </p:nvPr>
        </p:nvSpPr>
        <p:spPr>
          <a:xfrm>
            <a:off x="152400" y="914400"/>
            <a:ext cx="8839200" cy="5486400"/>
          </a:xfrm>
        </p:spPr>
        <p:txBody>
          <a:bodyPr/>
          <a:lstStyle/>
          <a:p>
            <a:r>
              <a:rPr lang="en-US" b="1" dirty="0" smtClean="0"/>
              <a:t>At the highest level, JLab Configuration Management is established by the Configuration </a:t>
            </a:r>
            <a:r>
              <a:rPr lang="en-US" b="1" dirty="0"/>
              <a:t>Management Governance </a:t>
            </a:r>
            <a:r>
              <a:rPr lang="en-US" b="1" dirty="0" smtClean="0"/>
              <a:t>Procedure, which</a:t>
            </a:r>
          </a:p>
          <a:p>
            <a:pPr lvl="1"/>
            <a:r>
              <a:rPr lang="en-US" dirty="0" smtClean="0"/>
              <a:t>Defines </a:t>
            </a:r>
            <a:r>
              <a:rPr lang="en-US" dirty="0"/>
              <a:t>the levels of </a:t>
            </a:r>
            <a:r>
              <a:rPr lang="en-US" dirty="0" smtClean="0"/>
              <a:t>CM and </a:t>
            </a:r>
            <a:r>
              <a:rPr lang="en-US" dirty="0"/>
              <a:t>associated performance </a:t>
            </a:r>
            <a:r>
              <a:rPr lang="en-US" dirty="0" smtClean="0"/>
              <a:t>thresholds</a:t>
            </a:r>
          </a:p>
          <a:p>
            <a:pPr lvl="1"/>
            <a:r>
              <a:rPr lang="en-US" dirty="0"/>
              <a:t>References the process and procedures called out in Jefferson Lab’s approved </a:t>
            </a:r>
            <a:r>
              <a:rPr lang="en-US" b="1" dirty="0"/>
              <a:t>Conduct of </a:t>
            </a:r>
            <a:r>
              <a:rPr lang="en-US" b="1" dirty="0" smtClean="0"/>
              <a:t>Engineering Manual</a:t>
            </a:r>
            <a:r>
              <a:rPr lang="en-US" dirty="0" smtClean="0"/>
              <a:t> (COEM), Section </a:t>
            </a:r>
            <a:r>
              <a:rPr lang="en-US" dirty="0"/>
              <a:t>5.0, </a:t>
            </a:r>
            <a:r>
              <a:rPr lang="en-US" i="1" dirty="0"/>
              <a:t>Configuration </a:t>
            </a:r>
            <a:r>
              <a:rPr lang="en-US" i="1" dirty="0" smtClean="0"/>
              <a:t>Management</a:t>
            </a:r>
            <a:endParaRPr lang="en-US" i="1" dirty="0"/>
          </a:p>
          <a:p>
            <a:pPr lvl="1"/>
            <a:endParaRPr lang="en-US" dirty="0"/>
          </a:p>
        </p:txBody>
      </p:sp>
    </p:spTree>
    <p:extLst>
      <p:ext uri="{BB962C8B-B14F-4D97-AF65-F5344CB8AC3E}">
        <p14:creationId xmlns:p14="http://schemas.microsoft.com/office/powerpoint/2010/main" val="18939886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0"/>
            <a:ext cx="8991600" cy="914400"/>
          </a:xfrm>
        </p:spPr>
        <p:txBody>
          <a:bodyPr/>
          <a:lstStyle/>
          <a:p>
            <a:r>
              <a:rPr lang="en-US" dirty="0" smtClean="0"/>
              <a:t>What’s Configuration Management at JLab?</a:t>
            </a:r>
            <a:endParaRPr lang="en-US" dirty="0"/>
          </a:p>
        </p:txBody>
      </p:sp>
      <p:sp>
        <p:nvSpPr>
          <p:cNvPr id="3" name="Content Placeholder 2"/>
          <p:cNvSpPr>
            <a:spLocks noGrp="1"/>
          </p:cNvSpPr>
          <p:nvPr>
            <p:ph idx="1"/>
          </p:nvPr>
        </p:nvSpPr>
        <p:spPr>
          <a:xfrm>
            <a:off x="152400" y="914400"/>
            <a:ext cx="8839200" cy="5486400"/>
          </a:xfrm>
        </p:spPr>
        <p:txBody>
          <a:bodyPr/>
          <a:lstStyle/>
          <a:p>
            <a:pPr lvl="1"/>
            <a:r>
              <a:rPr lang="en-US" dirty="0" smtClean="0"/>
              <a:t>CM </a:t>
            </a:r>
            <a:r>
              <a:rPr lang="en-US" dirty="0"/>
              <a:t>is accomplished through the key elements of:</a:t>
            </a:r>
          </a:p>
          <a:p>
            <a:pPr lvl="2"/>
            <a:r>
              <a:rPr lang="en-US" dirty="0" smtClean="0"/>
              <a:t>System </a:t>
            </a:r>
            <a:r>
              <a:rPr lang="en-US" dirty="0"/>
              <a:t>Performance Specification (</a:t>
            </a:r>
            <a:r>
              <a:rPr lang="en-US" dirty="0" smtClean="0"/>
              <a:t>SPS)</a:t>
            </a:r>
            <a:r>
              <a:rPr lang="en-US" baseline="30000" dirty="0" smtClean="0"/>
              <a:t>1</a:t>
            </a:r>
            <a:endParaRPr lang="en-US" baseline="30000" dirty="0"/>
          </a:p>
          <a:p>
            <a:pPr lvl="2"/>
            <a:r>
              <a:rPr lang="en-US" dirty="0" smtClean="0"/>
              <a:t>Document </a:t>
            </a:r>
            <a:r>
              <a:rPr lang="en-US" dirty="0"/>
              <a:t>Control</a:t>
            </a:r>
          </a:p>
          <a:p>
            <a:pPr lvl="2"/>
            <a:r>
              <a:rPr lang="en-US" dirty="0" smtClean="0"/>
              <a:t>Change </a:t>
            </a:r>
            <a:r>
              <a:rPr lang="en-US" dirty="0"/>
              <a:t>Control</a:t>
            </a:r>
          </a:p>
          <a:p>
            <a:pPr lvl="2"/>
            <a:r>
              <a:rPr lang="en-US" dirty="0" smtClean="0"/>
              <a:t>Work </a:t>
            </a:r>
            <a:r>
              <a:rPr lang="en-US" dirty="0"/>
              <a:t>Control</a:t>
            </a:r>
          </a:p>
          <a:p>
            <a:pPr lvl="2"/>
            <a:r>
              <a:rPr lang="en-US" dirty="0" smtClean="0"/>
              <a:t>Assessments</a:t>
            </a:r>
            <a:endParaRPr lang="en-US" dirty="0"/>
          </a:p>
          <a:p>
            <a:pPr lvl="2"/>
            <a:r>
              <a:rPr lang="en-US" dirty="0" smtClean="0"/>
              <a:t>Item Identification</a:t>
            </a:r>
          </a:p>
          <a:p>
            <a:pPr lvl="1"/>
            <a:endParaRPr lang="en-US" dirty="0" smtClean="0"/>
          </a:p>
          <a:p>
            <a:pPr marL="457200" lvl="1" indent="0">
              <a:buNone/>
            </a:pPr>
            <a:r>
              <a:rPr lang="en-US" baseline="30000" dirty="0" smtClean="0"/>
              <a:t>1</a:t>
            </a:r>
            <a:r>
              <a:rPr lang="en-US" b="1" dirty="0" smtClean="0"/>
              <a:t>System </a:t>
            </a:r>
            <a:r>
              <a:rPr lang="en-US" b="1" dirty="0"/>
              <a:t>Performance Specification </a:t>
            </a:r>
            <a:r>
              <a:rPr lang="en-US" dirty="0"/>
              <a:t>(SPS) </a:t>
            </a:r>
            <a:r>
              <a:rPr lang="en-US" dirty="0" smtClean="0"/>
              <a:t>documents </a:t>
            </a:r>
            <a:r>
              <a:rPr lang="en-US" dirty="0"/>
              <a:t>the design performance for a given system. </a:t>
            </a:r>
            <a:r>
              <a:rPr lang="en-US" dirty="0" smtClean="0"/>
              <a:t>It will capture </a:t>
            </a:r>
            <a:r>
              <a:rPr lang="en-US" dirty="0"/>
              <a:t>the Design Requirements, </a:t>
            </a:r>
            <a:r>
              <a:rPr lang="en-US" dirty="0" smtClean="0"/>
              <a:t>actual </a:t>
            </a:r>
            <a:r>
              <a:rPr lang="en-US" dirty="0"/>
              <a:t>tested performance limits, installation, operation, interface, and maintenance of the </a:t>
            </a:r>
            <a:r>
              <a:rPr lang="en-US" dirty="0" smtClean="0"/>
              <a:t>system.</a:t>
            </a:r>
            <a:endParaRPr lang="en-US" dirty="0"/>
          </a:p>
          <a:p>
            <a:pPr lvl="1"/>
            <a:endParaRPr lang="en-US" dirty="0"/>
          </a:p>
        </p:txBody>
      </p:sp>
    </p:spTree>
    <p:extLst>
      <p:ext uri="{BB962C8B-B14F-4D97-AF65-F5344CB8AC3E}">
        <p14:creationId xmlns:p14="http://schemas.microsoft.com/office/powerpoint/2010/main" val="28024604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0"/>
            <a:ext cx="8991600" cy="914400"/>
          </a:xfrm>
        </p:spPr>
        <p:txBody>
          <a:bodyPr/>
          <a:lstStyle/>
          <a:p>
            <a:r>
              <a:rPr lang="en-US" dirty="0"/>
              <a:t>System Performance Specification </a:t>
            </a:r>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57845" y="914400"/>
            <a:ext cx="7628309" cy="548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476128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8610600" cy="914400"/>
          </a:xfrm>
        </p:spPr>
        <p:txBody>
          <a:bodyPr/>
          <a:lstStyle/>
          <a:p>
            <a:r>
              <a:rPr lang="en-US" dirty="0" smtClean="0"/>
              <a:t>What Needs CM at JLab?</a:t>
            </a:r>
            <a:endParaRPr lang="en-US" dirty="0"/>
          </a:p>
        </p:txBody>
      </p:sp>
      <p:sp>
        <p:nvSpPr>
          <p:cNvPr id="3" name="Content Placeholder 2"/>
          <p:cNvSpPr>
            <a:spLocks noGrp="1"/>
          </p:cNvSpPr>
          <p:nvPr>
            <p:ph idx="1"/>
          </p:nvPr>
        </p:nvSpPr>
        <p:spPr>
          <a:xfrm>
            <a:off x="152400" y="914400"/>
            <a:ext cx="8839200" cy="5334000"/>
          </a:xfrm>
        </p:spPr>
        <p:txBody>
          <a:bodyPr/>
          <a:lstStyle/>
          <a:p>
            <a:r>
              <a:rPr lang="en-US" b="1" dirty="0"/>
              <a:t>S</a:t>
            </a:r>
            <a:r>
              <a:rPr lang="en-US" b="1" dirty="0" smtClean="0"/>
              <a:t>ystems identified </a:t>
            </a:r>
            <a:r>
              <a:rPr lang="en-US" b="1" dirty="0"/>
              <a:t>by a combination of mission support (Programmatic Systems), safety (Technical Systems) </a:t>
            </a:r>
            <a:r>
              <a:rPr lang="en-US" b="1" dirty="0" smtClean="0"/>
              <a:t>using </a:t>
            </a:r>
            <a:r>
              <a:rPr lang="en-US" b="1" dirty="0"/>
              <a:t>a graded </a:t>
            </a:r>
            <a:r>
              <a:rPr lang="en-US" b="1" dirty="0" smtClean="0"/>
              <a:t>approach</a:t>
            </a:r>
          </a:p>
          <a:p>
            <a:pPr lvl="1"/>
            <a:r>
              <a:rPr lang="en-US" i="1" dirty="0" smtClean="0"/>
              <a:t>“While </a:t>
            </a:r>
            <a:r>
              <a:rPr lang="en-US" i="1" dirty="0"/>
              <a:t>it is desired to have all systems at JLab under CM, a </a:t>
            </a:r>
            <a:r>
              <a:rPr lang="en-US" b="1" i="1" dirty="0"/>
              <a:t>Graded Approach </a:t>
            </a:r>
            <a:r>
              <a:rPr lang="en-US" i="1" dirty="0"/>
              <a:t>is used to assess the complexity, safety risk, expense, and level of maintenance required for the system or software/firmware being designed</a:t>
            </a:r>
            <a:r>
              <a:rPr lang="en-US" i="1" dirty="0" smtClean="0"/>
              <a:t>.”</a:t>
            </a:r>
          </a:p>
        </p:txBody>
      </p:sp>
    </p:spTree>
    <p:extLst>
      <p:ext uri="{BB962C8B-B14F-4D97-AF65-F5344CB8AC3E}">
        <p14:creationId xmlns:p14="http://schemas.microsoft.com/office/powerpoint/2010/main" val="22363199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8686800" cy="914400"/>
          </a:xfrm>
        </p:spPr>
        <p:txBody>
          <a:bodyPr/>
          <a:lstStyle/>
          <a:p>
            <a:r>
              <a:rPr lang="en-US" dirty="0" smtClean="0"/>
              <a:t>What</a:t>
            </a:r>
            <a:r>
              <a:rPr lang="en-US" dirty="0"/>
              <a:t> </a:t>
            </a:r>
            <a:r>
              <a:rPr lang="en-US" dirty="0" smtClean="0"/>
              <a:t>Needs CM, cont’d.</a:t>
            </a:r>
            <a:endParaRPr lang="en-US" dirty="0"/>
          </a:p>
        </p:txBody>
      </p:sp>
      <p:sp>
        <p:nvSpPr>
          <p:cNvPr id="3" name="Content Placeholder 2"/>
          <p:cNvSpPr>
            <a:spLocks noGrp="1"/>
          </p:cNvSpPr>
          <p:nvPr>
            <p:ph idx="1"/>
          </p:nvPr>
        </p:nvSpPr>
        <p:spPr>
          <a:xfrm>
            <a:off x="228600" y="914400"/>
            <a:ext cx="8610600" cy="5334000"/>
          </a:xfrm>
        </p:spPr>
        <p:txBody>
          <a:bodyPr/>
          <a:lstStyle/>
          <a:p>
            <a:r>
              <a:rPr lang="en-US" b="1" dirty="0"/>
              <a:t>The </a:t>
            </a:r>
            <a:r>
              <a:rPr lang="en-US" b="1" dirty="0" smtClean="0"/>
              <a:t>Lab’s </a:t>
            </a:r>
            <a:r>
              <a:rPr lang="en-US" b="1" dirty="0"/>
              <a:t>Engineering &amp; Technical Services Division </a:t>
            </a:r>
            <a:r>
              <a:rPr lang="en-US" b="1" dirty="0" smtClean="0"/>
              <a:t>defined </a:t>
            </a:r>
            <a:r>
              <a:rPr lang="en-US" b="1" dirty="0"/>
              <a:t>four CM </a:t>
            </a:r>
            <a:r>
              <a:rPr lang="en-US" b="1" dirty="0" smtClean="0"/>
              <a:t>levels in the COEM</a:t>
            </a:r>
            <a:r>
              <a:rPr lang="en-US" dirty="0" smtClean="0"/>
              <a:t>: </a:t>
            </a:r>
            <a:endParaRPr lang="en-US" dirty="0"/>
          </a:p>
          <a:p>
            <a:pPr lvl="1"/>
            <a:r>
              <a:rPr lang="en-US" b="1" dirty="0" smtClean="0"/>
              <a:t>Level </a:t>
            </a:r>
            <a:r>
              <a:rPr lang="en-US" b="1" dirty="0"/>
              <a:t>1 CM System </a:t>
            </a:r>
            <a:r>
              <a:rPr lang="en-US" dirty="0"/>
              <a:t>- Critical to mission/operation, high safety impact, operational and maintenance information at hand.</a:t>
            </a:r>
          </a:p>
          <a:p>
            <a:pPr lvl="1"/>
            <a:r>
              <a:rPr lang="en-US" b="1" dirty="0" smtClean="0"/>
              <a:t>Level </a:t>
            </a:r>
            <a:r>
              <a:rPr lang="en-US" b="1" dirty="0"/>
              <a:t>2 CM System </a:t>
            </a:r>
            <a:r>
              <a:rPr lang="en-US" dirty="0"/>
              <a:t>- Highly impactful to mission/operation, not a critical safety component, operational and maintenance information available.</a:t>
            </a:r>
          </a:p>
          <a:p>
            <a:pPr lvl="1"/>
            <a:r>
              <a:rPr lang="en-US" b="1" dirty="0" smtClean="0"/>
              <a:t>Level </a:t>
            </a:r>
            <a:r>
              <a:rPr lang="en-US" b="1" dirty="0"/>
              <a:t>3 CM System </a:t>
            </a:r>
            <a:r>
              <a:rPr lang="en-US" dirty="0"/>
              <a:t>- Contributes to mission/operation, not tied to safety, operational and maintenance information is in basic drawings/schematics (may have to rely on availability of system expert</a:t>
            </a:r>
            <a:r>
              <a:rPr lang="en-US" dirty="0" smtClean="0"/>
              <a:t>).</a:t>
            </a:r>
          </a:p>
          <a:p>
            <a:pPr lvl="1"/>
            <a:r>
              <a:rPr lang="en-US" b="1" dirty="0" smtClean="0"/>
              <a:t>No </a:t>
            </a:r>
            <a:r>
              <a:rPr lang="en-US" b="1" dirty="0"/>
              <a:t>Formal CM </a:t>
            </a:r>
            <a:r>
              <a:rPr lang="en-US" dirty="0"/>
              <a:t>- Outside mission/operation of JLab.</a:t>
            </a:r>
          </a:p>
          <a:p>
            <a:endParaRPr lang="en-US" dirty="0"/>
          </a:p>
        </p:txBody>
      </p:sp>
    </p:spTree>
    <p:extLst>
      <p:ext uri="{BB962C8B-B14F-4D97-AF65-F5344CB8AC3E}">
        <p14:creationId xmlns:p14="http://schemas.microsoft.com/office/powerpoint/2010/main" val="12862721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0"/>
            <a:ext cx="8991600" cy="914400"/>
          </a:xfrm>
        </p:spPr>
        <p:txBody>
          <a:bodyPr/>
          <a:lstStyle/>
          <a:p>
            <a:r>
              <a:rPr lang="en-US" dirty="0"/>
              <a:t>What Needs CM, cont’d.</a:t>
            </a:r>
          </a:p>
        </p:txBody>
      </p:sp>
      <p:sp>
        <p:nvSpPr>
          <p:cNvPr id="3" name="Content Placeholder 2"/>
          <p:cNvSpPr>
            <a:spLocks noGrp="1"/>
          </p:cNvSpPr>
          <p:nvPr>
            <p:ph idx="1"/>
          </p:nvPr>
        </p:nvSpPr>
        <p:spPr>
          <a:xfrm>
            <a:off x="152400" y="914400"/>
            <a:ext cx="8839200" cy="5334000"/>
          </a:xfrm>
        </p:spPr>
        <p:txBody>
          <a:bodyPr/>
          <a:lstStyle/>
          <a:p>
            <a:r>
              <a:rPr lang="en-US" dirty="0" smtClean="0"/>
              <a:t>For brevity, we will discuss only the Level 1 CM Systems needing CM</a:t>
            </a:r>
          </a:p>
          <a:p>
            <a:r>
              <a:rPr lang="en-US" dirty="0" smtClean="0"/>
              <a:t>Technical </a:t>
            </a:r>
            <a:r>
              <a:rPr lang="en-US" dirty="0"/>
              <a:t>Systems are Level 1 CM systems which are determined to be critical to protect workers, users, contractors, the public and the environment and as outlined in the lab’s Final Safety Assessment Document (FSAD). These have the tightest requirements.</a:t>
            </a:r>
          </a:p>
          <a:p>
            <a:r>
              <a:rPr lang="en-US" b="1" dirty="0"/>
              <a:t>Examples include:</a:t>
            </a:r>
          </a:p>
          <a:p>
            <a:pPr lvl="1"/>
            <a:r>
              <a:rPr lang="en-US" dirty="0"/>
              <a:t>Active and Passive Engineered Credited Controls</a:t>
            </a:r>
          </a:p>
          <a:p>
            <a:pPr lvl="1"/>
            <a:r>
              <a:rPr lang="en-US" dirty="0"/>
              <a:t>Administrative Credited Controls</a:t>
            </a:r>
          </a:p>
          <a:p>
            <a:pPr lvl="1"/>
            <a:r>
              <a:rPr lang="en-US" dirty="0"/>
              <a:t>Pressure Systems, etc.</a:t>
            </a:r>
          </a:p>
          <a:p>
            <a:endParaRPr lang="en-US" dirty="0"/>
          </a:p>
        </p:txBody>
      </p:sp>
    </p:spTree>
    <p:extLst>
      <p:ext uri="{BB962C8B-B14F-4D97-AF65-F5344CB8AC3E}">
        <p14:creationId xmlns:p14="http://schemas.microsoft.com/office/powerpoint/2010/main" val="334954104"/>
      </p:ext>
    </p:extLst>
  </p:cSld>
  <p:clrMapOvr>
    <a:masterClrMapping/>
  </p:clrMapOvr>
</p:sld>
</file>

<file path=ppt/theme/theme1.xml><?xml version="1.0" encoding="utf-8"?>
<a:theme xmlns:a="http://schemas.openxmlformats.org/drawingml/2006/main" name="3_JLab_PowerPoint1">
  <a:themeElements>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Theme">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8" charset="0"/>
          </a:defRPr>
        </a:defPPr>
      </a:lst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6572</TotalTime>
  <Words>1212</Words>
  <Application>Microsoft Office PowerPoint</Application>
  <PresentationFormat>On-screen Show (4:3)</PresentationFormat>
  <Paragraphs>127</Paragraphs>
  <Slides>21</Slides>
  <Notes>1</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3_JLab_PowerPoint1</vt:lpstr>
      <vt:lpstr>Safety Configuration Management Process at JLab</vt:lpstr>
      <vt:lpstr>Contents</vt:lpstr>
      <vt:lpstr>What’s Configuration Management at JLab?</vt:lpstr>
      <vt:lpstr>What’s Configuration Management at JLab?</vt:lpstr>
      <vt:lpstr>What’s Configuration Management at JLab?</vt:lpstr>
      <vt:lpstr>System Performance Specification </vt:lpstr>
      <vt:lpstr>What Needs CM at JLab?</vt:lpstr>
      <vt:lpstr>What Needs CM, cont’d.</vt:lpstr>
      <vt:lpstr>What Needs CM, cont’d.</vt:lpstr>
      <vt:lpstr>What Are The CM Requirements?</vt:lpstr>
      <vt:lpstr>What Are The CM Requirements, cont’d?</vt:lpstr>
      <vt:lpstr>What Are The CM Requirements, cont’d?</vt:lpstr>
      <vt:lpstr>PowerPoint Presentation</vt:lpstr>
      <vt:lpstr>How does the USI process fit?</vt:lpstr>
      <vt:lpstr>ASE</vt:lpstr>
      <vt:lpstr>USI</vt:lpstr>
      <vt:lpstr>How does the USI process fit, con’t?</vt:lpstr>
      <vt:lpstr>How does the USI process fit, con’t?</vt:lpstr>
      <vt:lpstr>How does the USI process fit, con’t?</vt:lpstr>
      <vt:lpstr>Results?</vt:lpstr>
      <vt:lpstr>CM Summary</vt:lpstr>
    </vt:vector>
  </TitlesOfParts>
  <Company>Jefferson Science Associates, LLC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stewartm</dc:creator>
  <cp:lastModifiedBy>Harry Fanning</cp:lastModifiedBy>
  <cp:revision>361</cp:revision>
  <cp:lastPrinted>2017-08-02T15:59:32Z</cp:lastPrinted>
  <dcterms:created xsi:type="dcterms:W3CDTF">2013-08-15T13:22:00Z</dcterms:created>
  <dcterms:modified xsi:type="dcterms:W3CDTF">2017-08-04T18:45:16Z</dcterms:modified>
</cp:coreProperties>
</file>