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744" r:id="rId1"/>
    <p:sldMasterId id="2147483754" r:id="rId2"/>
  </p:sldMasterIdLst>
  <p:notesMasterIdLst>
    <p:notesMasterId r:id="rId20"/>
  </p:notesMasterIdLst>
  <p:handoutMasterIdLst>
    <p:handoutMasterId r:id="rId21"/>
  </p:handoutMasterIdLst>
  <p:sldIdLst>
    <p:sldId id="293" r:id="rId3"/>
    <p:sldId id="355" r:id="rId4"/>
    <p:sldId id="335" r:id="rId5"/>
    <p:sldId id="318" r:id="rId6"/>
    <p:sldId id="320" r:id="rId7"/>
    <p:sldId id="369" r:id="rId8"/>
    <p:sldId id="368" r:id="rId9"/>
    <p:sldId id="344" r:id="rId10"/>
    <p:sldId id="343" r:id="rId11"/>
    <p:sldId id="340" r:id="rId12"/>
    <p:sldId id="345" r:id="rId13"/>
    <p:sldId id="347" r:id="rId14"/>
    <p:sldId id="348" r:id="rId15"/>
    <p:sldId id="351" r:id="rId16"/>
    <p:sldId id="339" r:id="rId17"/>
    <p:sldId id="354" r:id="rId18"/>
    <p:sldId id="324" r:id="rId19"/>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iela Leitner" initials="DL" lastIdx="21" clrIdx="0">
    <p:extLst>
      <p:ext uri="{19B8F6BF-5375-455C-9EA6-DF929625EA0E}">
        <p15:presenceInfo xmlns:p15="http://schemas.microsoft.com/office/powerpoint/2012/main" userId="f7aee4490810e4b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CC"/>
    <a:srgbClr val="003366"/>
    <a:srgbClr val="7F7F7F"/>
    <a:srgbClr val="BFBFBF"/>
    <a:srgbClr val="FAC090"/>
    <a:srgbClr val="C6D9F1"/>
    <a:srgbClr val="FF9966"/>
    <a:srgbClr val="FF7C80"/>
    <a:srgbClr val="FF0066"/>
    <a:srgbClr val="655A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809" autoAdjust="0"/>
  </p:normalViewPr>
  <p:slideViewPr>
    <p:cSldViewPr snapToGrid="0">
      <p:cViewPr>
        <p:scale>
          <a:sx n="60" d="100"/>
          <a:sy n="60" d="100"/>
        </p:scale>
        <p:origin x="690" y="48"/>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82" d="100"/>
          <a:sy n="82" d="100"/>
        </p:scale>
        <p:origin x="3546"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commentAuthors" Target="commentAuthors.xml"/><Relationship Id="rId27"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0" hangingPunct="0">
              <a:defRPr sz="1000">
                <a:latin typeface="Arial" pitchFamily="-109" charset="0"/>
                <a:ea typeface="ＭＳ Ｐゴシック" pitchFamily="-109" charset="-128"/>
                <a:cs typeface="ＭＳ Ｐゴシック" pitchFamily="-109" charset="-128"/>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0" hangingPunct="0">
              <a:defRPr sz="1000"/>
            </a:lvl1pPr>
          </a:lstStyle>
          <a:p>
            <a:fld id="{8D17CF3F-A2EF-4B15-8EFB-42C36A1E9069}" type="datetime1">
              <a:rPr lang="en-US" altLang="en-US"/>
              <a:pPr/>
              <a:t>8/9/2017</a:t>
            </a:fld>
            <a:endParaRPr lang="en-US"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0" hangingPunct="0">
              <a:defRPr sz="800">
                <a:latin typeface="Arial" pitchFamily="-109" charset="0"/>
                <a:ea typeface="ＭＳ Ｐゴシック" pitchFamily="-109" charset="-128"/>
                <a:cs typeface="ＭＳ Ｐゴシック" pitchFamily="-109" charset="-128"/>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0" hangingPunct="0">
              <a:defRPr sz="800"/>
            </a:lvl1pPr>
          </a:lstStyle>
          <a:p>
            <a:fld id="{38E9DA84-7F99-4200-A07E-202EA6C671CB}" type="slidenum">
              <a:rPr lang="en-US" altLang="en-US"/>
              <a:pPr/>
              <a:t>‹#›</a:t>
            </a:fld>
            <a:endParaRPr lang="en-US" altLang="en-US"/>
          </a:p>
        </p:txBody>
      </p:sp>
    </p:spTree>
    <p:extLst>
      <p:ext uri="{BB962C8B-B14F-4D97-AF65-F5344CB8AC3E}">
        <p14:creationId xmlns:p14="http://schemas.microsoft.com/office/powerpoint/2010/main" val="154739195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200">
                <a:latin typeface="Arial" pitchFamily="-109" charset="0"/>
                <a:ea typeface="ＭＳ Ｐゴシック" pitchFamily="-109" charset="-128"/>
                <a:cs typeface="ＭＳ Ｐゴシック" pitchFamily="-109" charset="-128"/>
              </a:defRPr>
            </a:lvl1pPr>
          </a:lstStyle>
          <a:p>
            <a:pPr>
              <a:defRPr/>
            </a:pPr>
            <a:endParaRPr lang="en-US"/>
          </a:p>
        </p:txBody>
      </p:sp>
      <p:sp>
        <p:nvSpPr>
          <p:cNvPr id="30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a:latin typeface="Arial" pitchFamily="-109" charset="0"/>
                <a:ea typeface="ＭＳ Ｐゴシック" pitchFamily="-109" charset="-128"/>
                <a:cs typeface="ＭＳ Ｐゴシック" pitchFamily="-109" charset="-128"/>
              </a:defRPr>
            </a:lvl1pPr>
          </a:lstStyle>
          <a:p>
            <a:pPr>
              <a:defRPr/>
            </a:pPr>
            <a:endParaRPr lang="en-US"/>
          </a:p>
        </p:txBody>
      </p:sp>
      <p:sp>
        <p:nvSpPr>
          <p:cNvPr id="122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defRPr sz="1200">
                <a:latin typeface="Arial" pitchFamily="-109" charset="0"/>
                <a:ea typeface="ＭＳ Ｐゴシック" pitchFamily="-109" charset="-128"/>
                <a:cs typeface="ＭＳ Ｐゴシック" pitchFamily="-109" charset="-128"/>
              </a:defRPr>
            </a:lvl1pPr>
          </a:lstStyle>
          <a:p>
            <a:pPr>
              <a:defRPr/>
            </a:pPr>
            <a:endParaRPr lang="en-US"/>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sz="1200"/>
            </a:lvl1pPr>
          </a:lstStyle>
          <a:p>
            <a:fld id="{4B482B6F-E113-4428-A265-99240B27B52F}" type="slidenum">
              <a:rPr lang="en-US" altLang="en-US"/>
              <a:pPr/>
              <a:t>‹#›</a:t>
            </a:fld>
            <a:endParaRPr lang="en-US" altLang="en-US"/>
          </a:p>
        </p:txBody>
      </p:sp>
    </p:spTree>
    <p:extLst>
      <p:ext uri="{BB962C8B-B14F-4D97-AF65-F5344CB8AC3E}">
        <p14:creationId xmlns:p14="http://schemas.microsoft.com/office/powerpoint/2010/main" val="287185888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482B6F-E113-4428-A265-99240B27B52F}" type="slidenum">
              <a:rPr lang="en-US" altLang="en-US" smtClean="0"/>
              <a:pPr/>
              <a:t>4</a:t>
            </a:fld>
            <a:endParaRPr lang="en-US" altLang="en-US"/>
          </a:p>
        </p:txBody>
      </p:sp>
    </p:spTree>
    <p:extLst>
      <p:ext uri="{BB962C8B-B14F-4D97-AF65-F5344CB8AC3E}">
        <p14:creationId xmlns:p14="http://schemas.microsoft.com/office/powerpoint/2010/main" val="1735899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482B6F-E113-4428-A265-99240B27B52F}" type="slidenum">
              <a:rPr lang="en-US" altLang="en-US" smtClean="0"/>
              <a:pPr/>
              <a:t>5</a:t>
            </a:fld>
            <a:endParaRPr lang="en-US" altLang="en-US"/>
          </a:p>
        </p:txBody>
      </p:sp>
    </p:spTree>
    <p:extLst>
      <p:ext uri="{BB962C8B-B14F-4D97-AF65-F5344CB8AC3E}">
        <p14:creationId xmlns:p14="http://schemas.microsoft.com/office/powerpoint/2010/main" val="743944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Shape 1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28" name="Shape 128"/>
          <p:cNvSpPr txBox="1">
            <a:spLocks noGrp="1"/>
          </p:cNvSpPr>
          <p:nvPr>
            <p:ph type="body" idx="1"/>
          </p:nvPr>
        </p:nvSpPr>
        <p:spPr>
          <a:xfrm>
            <a:off x="914401" y="4343400"/>
            <a:ext cx="5029199" cy="4114799"/>
          </a:xfrm>
          <a:prstGeom prst="rect">
            <a:avLst/>
          </a:prstGeom>
          <a:noFill/>
          <a:ln>
            <a:noFill/>
          </a:ln>
        </p:spPr>
        <p:txBody>
          <a:bodyPr lIns="91433" tIns="45704" rIns="91433" bIns="45704" anchor="t" anchorCtr="0">
            <a:noAutofit/>
          </a:bodyPr>
          <a:lstStyle/>
          <a:p>
            <a:pPr>
              <a:spcBef>
                <a:spcPts val="0"/>
              </a:spcBef>
              <a:spcAft>
                <a:spcPts val="0"/>
              </a:spcAft>
              <a:buSzPct val="25000"/>
            </a:pPr>
            <a:endParaRPr>
              <a:solidFill>
                <a:schemeClr val="dk1"/>
              </a:solidFill>
              <a:latin typeface="Arial"/>
              <a:ea typeface="Arial"/>
              <a:cs typeface="Arial"/>
              <a:sym typeface="Arial"/>
            </a:endParaRPr>
          </a:p>
        </p:txBody>
      </p:sp>
      <p:sp>
        <p:nvSpPr>
          <p:cNvPr id="129" name="Shape 129"/>
          <p:cNvSpPr txBox="1">
            <a:spLocks noGrp="1"/>
          </p:cNvSpPr>
          <p:nvPr>
            <p:ph type="sldNum" idx="12"/>
          </p:nvPr>
        </p:nvSpPr>
        <p:spPr>
          <a:xfrm>
            <a:off x="3886201" y="8686800"/>
            <a:ext cx="2971799" cy="457199"/>
          </a:xfrm>
          <a:prstGeom prst="rect">
            <a:avLst/>
          </a:prstGeom>
          <a:noFill/>
          <a:ln>
            <a:noFill/>
          </a:ln>
        </p:spPr>
        <p:txBody>
          <a:bodyPr lIns="91433" tIns="45704" rIns="91433" bIns="45704" anchor="b" anchorCtr="0">
            <a:noAutofit/>
          </a:bodyPr>
          <a:lstStyle/>
          <a:p>
            <a:pPr>
              <a:spcBef>
                <a:spcPts val="0"/>
              </a:spcBef>
              <a:spcAft>
                <a:spcPts val="0"/>
              </a:spcAft>
              <a:buSzPct val="25000"/>
            </a:pPr>
            <a:fld id="{00000000-1234-1234-1234-123412341234}" type="slidenum">
              <a:rPr lang="en-US">
                <a:solidFill>
                  <a:schemeClr val="dk1"/>
                </a:solidFill>
                <a:latin typeface="Arial"/>
                <a:ea typeface="Arial"/>
                <a:cs typeface="Arial"/>
                <a:sym typeface="Arial"/>
              </a:rPr>
              <a:pPr>
                <a:spcBef>
                  <a:spcPts val="0"/>
                </a:spcBef>
                <a:spcAft>
                  <a:spcPts val="0"/>
                </a:spcAft>
                <a:buSzPct val="25000"/>
              </a:pPr>
              <a:t>6</a:t>
            </a:fld>
            <a:endParaRPr lang="en-US">
              <a:solidFill>
                <a:schemeClr val="dk1"/>
              </a:solidFill>
              <a:latin typeface="Arial"/>
              <a:ea typeface="Arial"/>
              <a:cs typeface="Arial"/>
              <a:sym typeface="Arial"/>
            </a:endParaRPr>
          </a:p>
        </p:txBody>
      </p:sp>
    </p:spTree>
    <p:extLst>
      <p:ext uri="{BB962C8B-B14F-4D97-AF65-F5344CB8AC3E}">
        <p14:creationId xmlns:p14="http://schemas.microsoft.com/office/powerpoint/2010/main" val="3375004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Shape 1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16" name="Shape 116"/>
          <p:cNvSpPr txBox="1">
            <a:spLocks noGrp="1"/>
          </p:cNvSpPr>
          <p:nvPr>
            <p:ph type="body" idx="1"/>
          </p:nvPr>
        </p:nvSpPr>
        <p:spPr>
          <a:xfrm>
            <a:off x="914401" y="4343400"/>
            <a:ext cx="5029199" cy="4114799"/>
          </a:xfrm>
          <a:prstGeom prst="rect">
            <a:avLst/>
          </a:prstGeom>
          <a:noFill/>
          <a:ln>
            <a:noFill/>
          </a:ln>
        </p:spPr>
        <p:txBody>
          <a:bodyPr lIns="91433" tIns="45704" rIns="91433" bIns="45704" anchor="t" anchorCtr="0">
            <a:noAutofit/>
          </a:bodyPr>
          <a:lstStyle/>
          <a:p>
            <a:pPr>
              <a:spcBef>
                <a:spcPts val="0"/>
              </a:spcBef>
              <a:spcAft>
                <a:spcPts val="0"/>
              </a:spcAft>
              <a:buSzPct val="25000"/>
            </a:pPr>
            <a:endParaRPr>
              <a:solidFill>
                <a:schemeClr val="dk1"/>
              </a:solidFill>
              <a:latin typeface="Arial"/>
              <a:ea typeface="Arial"/>
              <a:cs typeface="Arial"/>
              <a:sym typeface="Arial"/>
            </a:endParaRPr>
          </a:p>
        </p:txBody>
      </p:sp>
      <p:sp>
        <p:nvSpPr>
          <p:cNvPr id="117" name="Shape 117"/>
          <p:cNvSpPr txBox="1">
            <a:spLocks noGrp="1"/>
          </p:cNvSpPr>
          <p:nvPr>
            <p:ph type="sldNum" idx="12"/>
          </p:nvPr>
        </p:nvSpPr>
        <p:spPr>
          <a:xfrm>
            <a:off x="3886201" y="8686800"/>
            <a:ext cx="2971799" cy="457199"/>
          </a:xfrm>
          <a:prstGeom prst="rect">
            <a:avLst/>
          </a:prstGeom>
          <a:noFill/>
          <a:ln>
            <a:noFill/>
          </a:ln>
        </p:spPr>
        <p:txBody>
          <a:bodyPr lIns="91433" tIns="45704" rIns="91433" bIns="45704" anchor="b" anchorCtr="0">
            <a:noAutofit/>
          </a:bodyPr>
          <a:lstStyle/>
          <a:p>
            <a:pPr>
              <a:spcBef>
                <a:spcPts val="0"/>
              </a:spcBef>
              <a:spcAft>
                <a:spcPts val="0"/>
              </a:spcAft>
              <a:buSzPct val="25000"/>
            </a:pPr>
            <a:fld id="{00000000-1234-1234-1234-123412341234}" type="slidenum">
              <a:rPr lang="en-US">
                <a:solidFill>
                  <a:schemeClr val="dk1"/>
                </a:solidFill>
                <a:latin typeface="Arial"/>
                <a:ea typeface="Arial"/>
                <a:cs typeface="Arial"/>
                <a:sym typeface="Arial"/>
              </a:rPr>
              <a:pPr>
                <a:spcBef>
                  <a:spcPts val="0"/>
                </a:spcBef>
                <a:spcAft>
                  <a:spcPts val="0"/>
                </a:spcAft>
                <a:buSzPct val="25000"/>
              </a:pPr>
              <a:t>7</a:t>
            </a:fld>
            <a:endParaRPr lang="en-US">
              <a:solidFill>
                <a:schemeClr val="dk1"/>
              </a:solidFill>
              <a:latin typeface="Arial"/>
              <a:ea typeface="Arial"/>
              <a:cs typeface="Arial"/>
              <a:sym typeface="Arial"/>
            </a:endParaRPr>
          </a:p>
        </p:txBody>
      </p:sp>
    </p:spTree>
    <p:extLst>
      <p:ext uri="{BB962C8B-B14F-4D97-AF65-F5344CB8AC3E}">
        <p14:creationId xmlns:p14="http://schemas.microsoft.com/office/powerpoint/2010/main" val="3660705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482B6F-E113-4428-A265-99240B27B52F}" type="slidenum">
              <a:rPr lang="en-US" altLang="en-US" smtClean="0"/>
              <a:pPr/>
              <a:t>8</a:t>
            </a:fld>
            <a:endParaRPr lang="en-US" altLang="en-US"/>
          </a:p>
        </p:txBody>
      </p:sp>
    </p:spTree>
    <p:extLst>
      <p:ext uri="{BB962C8B-B14F-4D97-AF65-F5344CB8AC3E}">
        <p14:creationId xmlns:p14="http://schemas.microsoft.com/office/powerpoint/2010/main" val="34522775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482B6F-E113-4428-A265-99240B27B52F}" type="slidenum">
              <a:rPr lang="en-US" altLang="en-US" smtClean="0"/>
              <a:pPr/>
              <a:t>10</a:t>
            </a:fld>
            <a:endParaRPr lang="en-US" altLang="en-US"/>
          </a:p>
        </p:txBody>
      </p:sp>
    </p:spTree>
    <p:extLst>
      <p:ext uri="{BB962C8B-B14F-4D97-AF65-F5344CB8AC3E}">
        <p14:creationId xmlns:p14="http://schemas.microsoft.com/office/powerpoint/2010/main" val="3452277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482B6F-E113-4428-A265-99240B27B52F}" type="slidenum">
              <a:rPr lang="en-US" altLang="en-US" smtClean="0"/>
              <a:pPr/>
              <a:t>11</a:t>
            </a:fld>
            <a:endParaRPr lang="en-US" altLang="en-US"/>
          </a:p>
        </p:txBody>
      </p:sp>
    </p:spTree>
    <p:extLst>
      <p:ext uri="{BB962C8B-B14F-4D97-AF65-F5344CB8AC3E}">
        <p14:creationId xmlns:p14="http://schemas.microsoft.com/office/powerpoint/2010/main" val="3452277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482B6F-E113-4428-A265-99240B27B52F}" type="slidenum">
              <a:rPr lang="en-US" altLang="en-US" smtClean="0"/>
              <a:pPr/>
              <a:t>12</a:t>
            </a:fld>
            <a:endParaRPr lang="en-US" altLang="en-US"/>
          </a:p>
        </p:txBody>
      </p:sp>
    </p:spTree>
    <p:extLst>
      <p:ext uri="{BB962C8B-B14F-4D97-AF65-F5344CB8AC3E}">
        <p14:creationId xmlns:p14="http://schemas.microsoft.com/office/powerpoint/2010/main" val="3452277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482B6F-E113-4428-A265-99240B27B52F}" type="slidenum">
              <a:rPr lang="en-US" altLang="en-US" smtClean="0"/>
              <a:pPr/>
              <a:t>13</a:t>
            </a:fld>
            <a:endParaRPr lang="en-US" altLang="en-US"/>
          </a:p>
        </p:txBody>
      </p:sp>
    </p:spTree>
    <p:extLst>
      <p:ext uri="{BB962C8B-B14F-4D97-AF65-F5344CB8AC3E}">
        <p14:creationId xmlns:p14="http://schemas.microsoft.com/office/powerpoint/2010/main" val="34522775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4" descr="XBD200302-00063-02.jpg"/>
          <p:cNvPicPr>
            <a:picLocks noChangeAspect="1"/>
          </p:cNvPicPr>
          <p:nvPr userDrawn="1"/>
        </p:nvPicPr>
        <p:blipFill>
          <a:blip r:embed="rId2">
            <a:extLst>
              <a:ext uri="{28A0092B-C50C-407E-A947-70E740481C1C}">
                <a14:useLocalDpi xmlns:a14="http://schemas.microsoft.com/office/drawing/2010/main" val="0"/>
              </a:ext>
            </a:extLst>
          </a:blip>
          <a:srcRect l="3206" t="26352" r="66402" b="1721"/>
          <a:stretch>
            <a:fillRect/>
          </a:stretch>
        </p:blipFill>
        <p:spPr bwMode="auto">
          <a:xfrm>
            <a:off x="0" y="1066800"/>
            <a:ext cx="9144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031"/>
          <p:cNvSpPr>
            <a:spLocks noChangeArrowheads="1"/>
          </p:cNvSpPr>
          <p:nvPr userDrawn="1"/>
        </p:nvSpPr>
        <p:spPr bwMode="auto">
          <a:xfrm>
            <a:off x="0" y="0"/>
            <a:ext cx="9144000" cy="1066800"/>
          </a:xfrm>
          <a:prstGeom prst="rect">
            <a:avLst/>
          </a:prstGeom>
          <a:solidFill>
            <a:srgbClr val="003366"/>
          </a:solidFill>
          <a:ln w="9525">
            <a:noFill/>
            <a:miter lim="800000"/>
            <a:headEnd/>
            <a:tailEnd/>
          </a:ln>
        </p:spPr>
        <p:txBody>
          <a:bodyPr wrap="none" anchor="ctr"/>
          <a:lstStyle/>
          <a:p>
            <a:pPr eaLnBrk="0" hangingPunct="0">
              <a:defRPr/>
            </a:pPr>
            <a:endParaRPr lang="en-US">
              <a:solidFill>
                <a:srgbClr val="000000"/>
              </a:solidFill>
              <a:latin typeface="Arial"/>
              <a:ea typeface="ＭＳ Ｐゴシック"/>
            </a:endParaRPr>
          </a:p>
        </p:txBody>
      </p:sp>
      <p:pic>
        <p:nvPicPr>
          <p:cNvPr id="7" name="Picture 7" descr="LBNL_Banner.psd"/>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44450"/>
            <a:ext cx="9144000"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387928" y="2130425"/>
            <a:ext cx="7070271" cy="1470025"/>
          </a:xfrm>
        </p:spPr>
        <p:txBody>
          <a:bodyPr/>
          <a:lstStyle>
            <a:lvl1pPr>
              <a:defRPr>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371599" y="3886200"/>
            <a:ext cx="7082971" cy="1752600"/>
          </a:xfrm>
          <a:prstGeom prst="rect">
            <a:avLst/>
          </a:prstGeom>
        </p:spPr>
        <p:txBody>
          <a:bodyPr/>
          <a:lstStyle>
            <a:lvl1pPr marL="0" indent="0" algn="l">
              <a:buNone/>
              <a:defRPr sz="2400" b="1">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387400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OE template">
    <p:spTree>
      <p:nvGrpSpPr>
        <p:cNvPr id="1" name=""/>
        <p:cNvGrpSpPr/>
        <p:nvPr/>
      </p:nvGrpSpPr>
      <p:grpSpPr>
        <a:xfrm>
          <a:off x="0" y="0"/>
          <a:ext cx="0" cy="0"/>
          <a:chOff x="0" y="0"/>
          <a:chExt cx="0" cy="0"/>
        </a:xfrm>
      </p:grpSpPr>
      <p:sp>
        <p:nvSpPr>
          <p:cNvPr id="3" name="Rectangle 2"/>
          <p:cNvSpPr/>
          <p:nvPr/>
        </p:nvSpPr>
        <p:spPr bwMode="auto">
          <a:xfrm>
            <a:off x="0" y="0"/>
            <a:ext cx="9144000" cy="855663"/>
          </a:xfrm>
          <a:prstGeom prst="rect">
            <a:avLst/>
          </a:prstGeom>
          <a:solidFill>
            <a:srgbClr val="1F497D"/>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a:lstStyle/>
          <a:p>
            <a:pPr defTabSz="914165" eaLnBrk="0" hangingPunct="0">
              <a:defRPr/>
            </a:pPr>
            <a:endParaRPr lang="en-US">
              <a:solidFill>
                <a:prstClr val="black"/>
              </a:solidFill>
              <a:latin typeface="Arial" charset="0"/>
              <a:ea typeface="ＭＳ Ｐゴシック" charset="-128"/>
              <a:cs typeface="ＭＳ Ｐゴシック" charset="-128"/>
            </a:endParaRPr>
          </a:p>
        </p:txBody>
      </p:sp>
      <p:sp>
        <p:nvSpPr>
          <p:cNvPr id="16" name="Title 1"/>
          <p:cNvSpPr>
            <a:spLocks noGrp="1"/>
          </p:cNvSpPr>
          <p:nvPr>
            <p:ph type="title"/>
          </p:nvPr>
        </p:nvSpPr>
        <p:spPr>
          <a:xfrm>
            <a:off x="0" y="12577"/>
            <a:ext cx="9144000" cy="855765"/>
          </a:xfrm>
        </p:spPr>
        <p:txBody>
          <a:bodyPr anchor="ctr"/>
          <a:lstStyle>
            <a:lvl1pPr>
              <a:defRPr sz="280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3581804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lab of future">
    <p:spTree>
      <p:nvGrpSpPr>
        <p:cNvPr id="1" name=""/>
        <p:cNvGrpSpPr/>
        <p:nvPr/>
      </p:nvGrpSpPr>
      <p:grpSpPr>
        <a:xfrm>
          <a:off x="0" y="0"/>
          <a:ext cx="0" cy="0"/>
          <a:chOff x="0" y="0"/>
          <a:chExt cx="0" cy="0"/>
        </a:xfrm>
      </p:grpSpPr>
      <p:sp>
        <p:nvSpPr>
          <p:cNvPr id="12" name="Rectangle 11"/>
          <p:cNvSpPr/>
          <p:nvPr/>
        </p:nvSpPr>
        <p:spPr bwMode="auto">
          <a:xfrm>
            <a:off x="0" y="1"/>
            <a:ext cx="9144000" cy="855764"/>
          </a:xfrm>
          <a:prstGeom prst="rect">
            <a:avLst/>
          </a:prstGeom>
          <a:solidFill>
            <a:srgbClr val="1F497D"/>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defTabSz="914165" eaLnBrk="0" hangingPunct="0"/>
            <a:endParaRPr lang="en-US">
              <a:solidFill>
                <a:prstClr val="black"/>
              </a:solidFill>
              <a:latin typeface="Arial" charset="0"/>
              <a:ea typeface="ＭＳ Ｐゴシック" charset="-128"/>
              <a:cs typeface="ＭＳ Ｐゴシック" charset="-128"/>
            </a:endParaRPr>
          </a:p>
        </p:txBody>
      </p:sp>
      <p:sp>
        <p:nvSpPr>
          <p:cNvPr id="16" name="Title 1"/>
          <p:cNvSpPr>
            <a:spLocks noGrp="1"/>
          </p:cNvSpPr>
          <p:nvPr userDrawn="1">
            <p:ph type="title"/>
          </p:nvPr>
        </p:nvSpPr>
        <p:spPr>
          <a:xfrm>
            <a:off x="0" y="1"/>
            <a:ext cx="9144000" cy="855765"/>
          </a:xfrm>
        </p:spPr>
        <p:txBody>
          <a:bodyPr anchor="ctr"/>
          <a:lstStyle>
            <a:lvl1pPr>
              <a:defRPr sz="280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41142949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lab of future">
    <p:spTree>
      <p:nvGrpSpPr>
        <p:cNvPr id="1" name=""/>
        <p:cNvGrpSpPr/>
        <p:nvPr/>
      </p:nvGrpSpPr>
      <p:grpSpPr>
        <a:xfrm>
          <a:off x="0" y="0"/>
          <a:ext cx="0" cy="0"/>
          <a:chOff x="0" y="0"/>
          <a:chExt cx="0" cy="0"/>
        </a:xfrm>
      </p:grpSpPr>
      <p:sp>
        <p:nvSpPr>
          <p:cNvPr id="12" name="Rectangle 11"/>
          <p:cNvSpPr/>
          <p:nvPr/>
        </p:nvSpPr>
        <p:spPr bwMode="auto">
          <a:xfrm>
            <a:off x="0" y="1"/>
            <a:ext cx="9144000" cy="855764"/>
          </a:xfrm>
          <a:prstGeom prst="rect">
            <a:avLst/>
          </a:prstGeom>
          <a:solidFill>
            <a:srgbClr val="1F497D"/>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defTabSz="914165" eaLnBrk="0" hangingPunct="0"/>
            <a:endParaRPr lang="en-US">
              <a:solidFill>
                <a:prstClr val="black"/>
              </a:solidFill>
              <a:latin typeface="Arial" charset="0"/>
              <a:ea typeface="ＭＳ Ｐゴシック" charset="-128"/>
              <a:cs typeface="ＭＳ Ｐゴシック" charset="-128"/>
            </a:endParaRPr>
          </a:p>
        </p:txBody>
      </p:sp>
      <p:sp>
        <p:nvSpPr>
          <p:cNvPr id="16" name="Title 1"/>
          <p:cNvSpPr>
            <a:spLocks noGrp="1"/>
          </p:cNvSpPr>
          <p:nvPr userDrawn="1">
            <p:ph type="title"/>
          </p:nvPr>
        </p:nvSpPr>
        <p:spPr>
          <a:xfrm>
            <a:off x="0" y="1"/>
            <a:ext cx="9144000" cy="855765"/>
          </a:xfrm>
          <a:prstGeom prst="rect">
            <a:avLst/>
          </a:prstGeom>
        </p:spPr>
        <p:txBody>
          <a:bodyPr anchor="ctr"/>
          <a:lstStyle>
            <a:lvl1pPr>
              <a:defRPr sz="280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31271562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2_Office Theme copy 5">
    <p:bg>
      <p:bgPr>
        <a:solidFill>
          <a:srgbClr val="0A1174"/>
        </a:solidFill>
        <a:effectLst/>
      </p:bgPr>
    </p:bg>
    <p:spTree>
      <p:nvGrpSpPr>
        <p:cNvPr id="1" name=""/>
        <p:cNvGrpSpPr/>
        <p:nvPr/>
      </p:nvGrpSpPr>
      <p:grpSpPr>
        <a:xfrm>
          <a:off x="0" y="0"/>
          <a:ext cx="0" cy="0"/>
          <a:chOff x="0" y="0"/>
          <a:chExt cx="0" cy="0"/>
        </a:xfrm>
      </p:grpSpPr>
      <p:sp>
        <p:nvSpPr>
          <p:cNvPr id="54" name="Shape 54"/>
          <p:cNvSpPr>
            <a:spLocks noGrp="1"/>
          </p:cNvSpPr>
          <p:nvPr>
            <p:ph type="title"/>
          </p:nvPr>
        </p:nvSpPr>
        <p:spPr>
          <a:xfrm>
            <a:off x="-8930" y="793"/>
            <a:ext cx="7134820" cy="1169790"/>
          </a:xfrm>
          <a:prstGeom prst="rect">
            <a:avLst/>
          </a:prstGeom>
        </p:spPr>
        <p:txBody>
          <a:bodyPr/>
          <a:lstStyle>
            <a:lvl1pPr marL="40638" indent="0" algn="l" defTabSz="455398">
              <a:defRPr>
                <a:solidFill>
                  <a:srgbClr val="FFFFFF"/>
                </a:solidFill>
                <a:uFill>
                  <a:solidFill>
                    <a:srgbClr val="FFFFFF"/>
                  </a:solidFill>
                </a:uFill>
                <a:latin typeface="+mn-lt"/>
                <a:ea typeface="+mn-ea"/>
                <a:cs typeface="+mn-cs"/>
                <a:sym typeface="Calibri"/>
              </a:defRPr>
            </a:lvl1pPr>
          </a:lstStyle>
          <a:p>
            <a:pPr lvl="0">
              <a:defRPr sz="1800" b="0">
                <a:solidFill>
                  <a:srgbClr val="000000"/>
                </a:solidFill>
                <a:uFillTx/>
              </a:defRPr>
            </a:pPr>
            <a:r>
              <a:rPr sz="2700" b="1">
                <a:solidFill>
                  <a:srgbClr val="FFFFFF"/>
                </a:solidFill>
                <a:uFill>
                  <a:solidFill>
                    <a:srgbClr val="FFFFFF"/>
                  </a:solidFill>
                </a:uFill>
              </a:rPr>
              <a:t>Title Text</a:t>
            </a:r>
          </a:p>
        </p:txBody>
      </p:sp>
      <p:sp>
        <p:nvSpPr>
          <p:cNvPr id="55" name="Shape 55"/>
          <p:cNvSpPr>
            <a:spLocks noGrp="1"/>
          </p:cNvSpPr>
          <p:nvPr>
            <p:ph type="body" idx="1"/>
          </p:nvPr>
        </p:nvSpPr>
        <p:spPr>
          <a:xfrm>
            <a:off x="65087" y="1384102"/>
            <a:ext cx="9081493" cy="5473898"/>
          </a:xfrm>
          <a:prstGeom prst="rect">
            <a:avLst/>
          </a:prstGeom>
        </p:spPr>
        <p:txBody>
          <a:bodyPr lIns="64291" tIns="32146" rIns="64291" bIns="32146"/>
          <a:lstStyle>
            <a:lvl1pPr marL="188186" defTabSz="455398">
              <a:spcBef>
                <a:spcPts val="1617"/>
              </a:spcBef>
              <a:buClr>
                <a:srgbClr val="FFFFFF"/>
              </a:buClr>
              <a:buSzPct val="125000"/>
              <a:defRPr>
                <a:solidFill>
                  <a:srgbClr val="FFFFFF"/>
                </a:solidFill>
                <a:uFill>
                  <a:solidFill>
                    <a:srgbClr val="FFFFFF"/>
                  </a:solidFill>
                </a:uFill>
                <a:latin typeface="+mn-lt"/>
                <a:ea typeface="+mn-ea"/>
                <a:cs typeface="+mn-cs"/>
                <a:sym typeface="Calibri"/>
              </a:defRPr>
            </a:lvl1pPr>
            <a:lvl2pPr marL="429279" indent="-160729" defTabSz="455398">
              <a:spcBef>
                <a:spcPts val="492"/>
              </a:spcBef>
              <a:buClr>
                <a:srgbClr val="FFFFFF"/>
              </a:buClr>
              <a:buSzPct val="125000"/>
              <a:buFontTx/>
              <a:buChar char="-"/>
              <a:defRPr sz="2100">
                <a:solidFill>
                  <a:srgbClr val="FFFFFF"/>
                </a:solidFill>
                <a:uFill>
                  <a:solidFill>
                    <a:srgbClr val="FFFFFF"/>
                  </a:solidFill>
                </a:uFill>
                <a:latin typeface="+mn-lt"/>
                <a:ea typeface="+mn-ea"/>
                <a:cs typeface="+mn-cs"/>
                <a:sym typeface="Calibri"/>
              </a:defRPr>
            </a:lvl2pPr>
            <a:lvl3pPr marL="670372" indent="-160728" defTabSz="455398">
              <a:spcBef>
                <a:spcPts val="211"/>
              </a:spcBef>
              <a:buClr>
                <a:srgbClr val="FFFFFF"/>
              </a:buClr>
              <a:buSzPct val="125000"/>
              <a:buFontTx/>
              <a:buChar char="-"/>
              <a:defRPr sz="2100">
                <a:solidFill>
                  <a:srgbClr val="FFFFFF"/>
                </a:solidFill>
                <a:uFill>
                  <a:solidFill>
                    <a:srgbClr val="FFFFFF"/>
                  </a:solidFill>
                </a:uFill>
                <a:latin typeface="+mn-lt"/>
                <a:ea typeface="+mn-ea"/>
                <a:cs typeface="+mn-cs"/>
                <a:sym typeface="Calibri"/>
              </a:defRPr>
            </a:lvl3pPr>
            <a:lvl4pPr marL="912581" indent="-161844" defTabSz="455398">
              <a:spcBef>
                <a:spcPts val="211"/>
              </a:spcBef>
              <a:buClr>
                <a:srgbClr val="FFFFFF"/>
              </a:buClr>
              <a:buSzPct val="125000"/>
              <a:defRPr sz="2100">
                <a:solidFill>
                  <a:srgbClr val="FFFFFF"/>
                </a:solidFill>
                <a:uFill>
                  <a:solidFill>
                    <a:srgbClr val="FFFFFF"/>
                  </a:solidFill>
                </a:uFill>
                <a:latin typeface="+mn-lt"/>
                <a:ea typeface="+mn-ea"/>
                <a:cs typeface="+mn-cs"/>
                <a:sym typeface="Calibri"/>
              </a:defRPr>
            </a:lvl4pPr>
            <a:lvl5pPr marL="1153674" indent="-160729" defTabSz="455398">
              <a:spcBef>
                <a:spcPts val="211"/>
              </a:spcBef>
              <a:buClr>
                <a:srgbClr val="FFFFFF"/>
              </a:buClr>
              <a:buSzPct val="125000"/>
              <a:defRPr sz="2100">
                <a:solidFill>
                  <a:srgbClr val="FFFFFF"/>
                </a:solidFill>
                <a:uFill>
                  <a:solidFill>
                    <a:srgbClr val="FFFFFF"/>
                  </a:solidFill>
                </a:uFill>
                <a:latin typeface="+mn-lt"/>
                <a:ea typeface="+mn-ea"/>
                <a:cs typeface="+mn-cs"/>
                <a:sym typeface="Calibri"/>
              </a:defRPr>
            </a:lvl5pPr>
          </a:lstStyle>
          <a:p>
            <a:pPr lvl="0">
              <a:defRPr sz="1800">
                <a:solidFill>
                  <a:srgbClr val="000000"/>
                </a:solidFill>
                <a:uFillTx/>
              </a:defRPr>
            </a:pPr>
            <a:r>
              <a:rPr sz="2400">
                <a:solidFill>
                  <a:srgbClr val="FFFFFF"/>
                </a:solidFill>
                <a:uFill>
                  <a:solidFill>
                    <a:srgbClr val="FFFFFF"/>
                  </a:solidFill>
                </a:uFill>
              </a:rPr>
              <a:t>Body Level One</a:t>
            </a:r>
          </a:p>
          <a:p>
            <a:pPr lvl="1">
              <a:defRPr sz="1800">
                <a:solidFill>
                  <a:srgbClr val="000000"/>
                </a:solidFill>
                <a:uFillTx/>
              </a:defRPr>
            </a:pPr>
            <a:r>
              <a:rPr sz="2100">
                <a:solidFill>
                  <a:srgbClr val="FFFFFF"/>
                </a:solidFill>
                <a:uFill>
                  <a:solidFill>
                    <a:srgbClr val="FFFFFF"/>
                  </a:solidFill>
                </a:uFill>
              </a:rPr>
              <a:t>Body Level Two</a:t>
            </a:r>
          </a:p>
          <a:p>
            <a:pPr lvl="2">
              <a:defRPr sz="1800">
                <a:solidFill>
                  <a:srgbClr val="000000"/>
                </a:solidFill>
                <a:uFillTx/>
              </a:defRPr>
            </a:pPr>
            <a:r>
              <a:rPr sz="2100">
                <a:solidFill>
                  <a:srgbClr val="FFFFFF"/>
                </a:solidFill>
                <a:uFill>
                  <a:solidFill>
                    <a:srgbClr val="FFFFFF"/>
                  </a:solidFill>
                </a:uFill>
              </a:rPr>
              <a:t>Body Level Three</a:t>
            </a:r>
          </a:p>
          <a:p>
            <a:pPr lvl="3">
              <a:defRPr sz="1800">
                <a:solidFill>
                  <a:srgbClr val="000000"/>
                </a:solidFill>
                <a:uFillTx/>
              </a:defRPr>
            </a:pPr>
            <a:r>
              <a:rPr sz="2100">
                <a:solidFill>
                  <a:srgbClr val="FFFFFF"/>
                </a:solidFill>
                <a:uFill>
                  <a:solidFill>
                    <a:srgbClr val="FFFFFF"/>
                  </a:solidFill>
                </a:uFill>
              </a:rPr>
              <a:t>Body Level Four</a:t>
            </a:r>
          </a:p>
          <a:p>
            <a:pPr lvl="4">
              <a:defRPr sz="1800">
                <a:solidFill>
                  <a:srgbClr val="000000"/>
                </a:solidFill>
                <a:uFillTx/>
              </a:defRPr>
            </a:pPr>
            <a:r>
              <a:rPr sz="2100">
                <a:solidFill>
                  <a:srgbClr val="FFFFFF"/>
                </a:solidFill>
                <a:uFill>
                  <a:solidFill>
                    <a:srgbClr val="FFFFFF"/>
                  </a:solidFill>
                </a:uFill>
              </a:rPr>
              <a:t>Body Level Five</a:t>
            </a:r>
          </a:p>
        </p:txBody>
      </p:sp>
      <p:sp>
        <p:nvSpPr>
          <p:cNvPr id="56" name="Shape 56"/>
          <p:cNvSpPr>
            <a:spLocks noGrp="1"/>
          </p:cNvSpPr>
          <p:nvPr>
            <p:ph type="sldNum" sz="quarter" idx="2"/>
          </p:nvPr>
        </p:nvSpPr>
        <p:spPr>
          <a:xfrm>
            <a:off x="8879475" y="6567488"/>
            <a:ext cx="243300" cy="267891"/>
          </a:xfrm>
          <a:prstGeom prst="rect">
            <a:avLst/>
          </a:prstGeom>
        </p:spPr>
        <p:txBody>
          <a:bodyPr lIns="64291" tIns="32146" rIns="64291" bIns="32146"/>
          <a:lstStyle>
            <a:lvl1pPr>
              <a:defRPr sz="1300">
                <a:latin typeface="+mn-lt"/>
                <a:ea typeface="+mn-ea"/>
                <a:cs typeface="+mn-cs"/>
                <a:sym typeface="Calibri"/>
              </a:defRPr>
            </a:lvl1pPr>
          </a:lstStyle>
          <a:p>
            <a:pPr defTabSz="457200"/>
            <a:fld id="{86CB4B4D-7CA3-9044-876B-883B54F8677D}" type="slidenum">
              <a:rPr>
                <a:solidFill>
                  <a:prstClr val="black"/>
                </a:solidFill>
              </a:rPr>
              <a:pPr defTabSz="457200"/>
              <a:t>‹#›</a:t>
            </a:fld>
            <a:endParaRPr>
              <a:solidFill>
                <a:prstClr val="black"/>
              </a:solidFill>
            </a:endParaRPr>
          </a:p>
        </p:txBody>
      </p:sp>
    </p:spTree>
    <p:extLst>
      <p:ext uri="{BB962C8B-B14F-4D97-AF65-F5344CB8AC3E}">
        <p14:creationId xmlns:p14="http://schemas.microsoft.com/office/powerpoint/2010/main" val="1823229821"/>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457200"/>
            <a:fld id="{1611B992-741F-1148-ACCC-89D4D709D1BE}" type="slidenum">
              <a:rPr lang="en-US" sz="1800">
                <a:solidFill>
                  <a:prstClr val="black"/>
                </a:solidFill>
                <a:latin typeface="Arial"/>
                <a:cs typeface="ＭＳ Ｐゴシック" charset="0"/>
              </a:rPr>
              <a:pPr defTabSz="457200"/>
              <a:t>‹#›</a:t>
            </a:fld>
            <a:endParaRPr lang="en-US" sz="1800" dirty="0">
              <a:solidFill>
                <a:prstClr val="black"/>
              </a:solidFill>
              <a:latin typeface="Arial"/>
              <a:cs typeface="ＭＳ Ｐゴシック" charset="0"/>
            </a:endParaRPr>
          </a:p>
        </p:txBody>
      </p:sp>
    </p:spTree>
    <p:extLst>
      <p:ext uri="{BB962C8B-B14F-4D97-AF65-F5344CB8AC3E}">
        <p14:creationId xmlns:p14="http://schemas.microsoft.com/office/powerpoint/2010/main" val="22237387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82625" y="1573213"/>
            <a:ext cx="7781925" cy="4368800"/>
          </a:xfrm>
          <a:prstGeom prst="rect">
            <a:avLst/>
          </a:prstGeom>
        </p:spPr>
        <p:txBody>
          <a:bodyPr/>
          <a:lstStyle>
            <a:lvl1pPr>
              <a:spcBef>
                <a:spcPts val="1200"/>
              </a:spcBef>
              <a:defRPr/>
            </a:lvl1pPr>
            <a:lvl2pPr>
              <a:spcBef>
                <a:spcPts val="900"/>
              </a:spcBef>
              <a:buFont typeface="Arial"/>
              <a:buChar char="•"/>
              <a:defRPr/>
            </a:lvl2pPr>
            <a:lvl3pPr marL="458788" indent="-177800">
              <a:spcBef>
                <a:spcPts val="500"/>
              </a:spcBef>
              <a:defRPr/>
            </a:lvl3pPr>
            <a:lvl4pPr marL="687388" indent="-177800">
              <a:spcBef>
                <a:spcPts val="400"/>
              </a:spcBef>
              <a:buSzPct val="50000"/>
              <a:buFont typeface="Arial"/>
              <a:buChar cha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4"/>
          <p:cNvSpPr>
            <a:spLocks noGrp="1"/>
          </p:cNvSpPr>
          <p:nvPr>
            <p:ph type="ftr" sz="quarter" idx="10"/>
          </p:nvPr>
        </p:nvSpPr>
        <p:spPr>
          <a:xfrm>
            <a:off x="592138" y="6356350"/>
            <a:ext cx="2895600" cy="365125"/>
          </a:xfrm>
          <a:prstGeom prst="rect">
            <a:avLst/>
          </a:prstGeom>
        </p:spPr>
        <p:txBody>
          <a:bodyPr/>
          <a:lstStyle>
            <a:lvl1pPr>
              <a:defRPr/>
            </a:lvl1pPr>
          </a:lstStyle>
          <a:p>
            <a:r>
              <a:rPr lang="en-US" altLang="en-US"/>
              <a:t>2015 DOE Accelerator Safety Workshop (ASW)</a:t>
            </a:r>
          </a:p>
        </p:txBody>
      </p:sp>
      <p:sp>
        <p:nvSpPr>
          <p:cNvPr id="5" name="Slide Number Placeholder 5"/>
          <p:cNvSpPr>
            <a:spLocks noGrp="1"/>
          </p:cNvSpPr>
          <p:nvPr>
            <p:ph type="sldNum" sz="quarter" idx="11"/>
          </p:nvPr>
        </p:nvSpPr>
        <p:spPr>
          <a:xfrm>
            <a:off x="3505200" y="6356350"/>
            <a:ext cx="2133600" cy="365125"/>
          </a:xfrm>
          <a:prstGeom prst="rect">
            <a:avLst/>
          </a:prstGeom>
        </p:spPr>
        <p:txBody>
          <a:bodyPr/>
          <a:lstStyle>
            <a:lvl1pPr>
              <a:defRPr/>
            </a:lvl1pPr>
          </a:lstStyle>
          <a:p>
            <a:fld id="{FD95BBE2-61B9-436A-A006-2A7178868863}" type="slidenum">
              <a:rPr lang="en-US" altLang="en-US"/>
              <a:pPr/>
              <a:t>‹#›</a:t>
            </a:fld>
            <a:endParaRPr lang="en-US" altLang="en-US"/>
          </a:p>
        </p:txBody>
      </p:sp>
    </p:spTree>
    <p:extLst>
      <p:ext uri="{BB962C8B-B14F-4D97-AF65-F5344CB8AC3E}">
        <p14:creationId xmlns:p14="http://schemas.microsoft.com/office/powerpoint/2010/main" val="15552952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82625" y="1573213"/>
            <a:ext cx="7781925" cy="4368800"/>
          </a:xfrm>
          <a:prstGeom prst="rect">
            <a:avLst/>
          </a:prstGeom>
        </p:spPr>
        <p:txBody>
          <a:bodyPr/>
          <a:lstStyle>
            <a:lvl1pPr>
              <a:spcBef>
                <a:spcPts val="1200"/>
              </a:spcBef>
              <a:defRPr/>
            </a:lvl1pPr>
            <a:lvl2pPr>
              <a:spcBef>
                <a:spcPts val="900"/>
              </a:spcBef>
              <a:buFont typeface="Arial"/>
              <a:buChar char="•"/>
              <a:defRPr/>
            </a:lvl2pPr>
            <a:lvl3pPr marL="458788" indent="-177800">
              <a:spcBef>
                <a:spcPts val="500"/>
              </a:spcBef>
              <a:defRPr/>
            </a:lvl3pPr>
            <a:lvl4pPr marL="687388" indent="-177800">
              <a:spcBef>
                <a:spcPts val="400"/>
              </a:spcBef>
              <a:buSzPct val="50000"/>
              <a:buFont typeface="Arial"/>
              <a:buChar cha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4"/>
          <p:cNvSpPr>
            <a:spLocks noGrp="1"/>
          </p:cNvSpPr>
          <p:nvPr>
            <p:ph type="ftr" sz="quarter" idx="10"/>
          </p:nvPr>
        </p:nvSpPr>
        <p:spPr/>
        <p:txBody>
          <a:bodyPr/>
          <a:lstStyle>
            <a:lvl1pPr>
              <a:defRPr/>
            </a:lvl1pPr>
          </a:lstStyle>
          <a:p>
            <a:r>
              <a:rPr lang="en-US" altLang="en-US"/>
              <a:t>2015 DOE Accelerator Safety Workshop (ASW)</a:t>
            </a:r>
          </a:p>
        </p:txBody>
      </p:sp>
      <p:sp>
        <p:nvSpPr>
          <p:cNvPr id="5" name="Slide Number Placeholder 5"/>
          <p:cNvSpPr>
            <a:spLocks noGrp="1"/>
          </p:cNvSpPr>
          <p:nvPr>
            <p:ph type="sldNum" sz="quarter" idx="11"/>
          </p:nvPr>
        </p:nvSpPr>
        <p:spPr/>
        <p:txBody>
          <a:bodyPr/>
          <a:lstStyle>
            <a:lvl1pPr>
              <a:defRPr/>
            </a:lvl1pPr>
          </a:lstStyle>
          <a:p>
            <a:fld id="{C500BB3F-F242-42E6-B76E-7F655AAE59FE}" type="slidenum">
              <a:rPr lang="en-US" altLang="en-US"/>
              <a:pPr/>
              <a:t>‹#›</a:t>
            </a:fld>
            <a:endParaRPr lang="en-US" altLang="en-US"/>
          </a:p>
        </p:txBody>
      </p:sp>
    </p:spTree>
    <p:extLst>
      <p:ext uri="{BB962C8B-B14F-4D97-AF65-F5344CB8AC3E}">
        <p14:creationId xmlns:p14="http://schemas.microsoft.com/office/powerpoint/2010/main" val="1461006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3200" b="1" cap="none"/>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50729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98613"/>
            <a:ext cx="4038600" cy="4525962"/>
          </a:xfrm>
          <a:prstGeom prst="rect">
            <a:avLst/>
          </a:prstGeo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48200" y="1598613"/>
            <a:ext cx="4038600" cy="4525962"/>
          </a:xfrm>
          <a:prstGeom prst="rect">
            <a:avLst/>
          </a:prstGeo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10"/>
          </p:nvPr>
        </p:nvSpPr>
        <p:spPr/>
        <p:txBody>
          <a:bodyPr/>
          <a:lstStyle>
            <a:lvl1pPr>
              <a:defRPr/>
            </a:lvl1pPr>
          </a:lstStyle>
          <a:p>
            <a:r>
              <a:rPr lang="en-US" altLang="en-US"/>
              <a:t>2015 DOE Accelerator Safety Workshop (ASW)</a:t>
            </a:r>
          </a:p>
        </p:txBody>
      </p:sp>
      <p:sp>
        <p:nvSpPr>
          <p:cNvPr id="6" name="Slide Number Placeholder 5"/>
          <p:cNvSpPr>
            <a:spLocks noGrp="1"/>
          </p:cNvSpPr>
          <p:nvPr>
            <p:ph type="sldNum" sz="quarter" idx="11"/>
          </p:nvPr>
        </p:nvSpPr>
        <p:spPr/>
        <p:txBody>
          <a:bodyPr/>
          <a:lstStyle>
            <a:lvl1pPr>
              <a:defRPr/>
            </a:lvl1pPr>
          </a:lstStyle>
          <a:p>
            <a:fld id="{ED26037C-B6BD-40DA-B5DA-89354AAB6BF0}" type="slidenum">
              <a:rPr lang="en-US" altLang="en-US"/>
              <a:pPr/>
              <a:t>‹#›</a:t>
            </a:fld>
            <a:endParaRPr lang="en-US" altLang="en-US"/>
          </a:p>
        </p:txBody>
      </p:sp>
    </p:spTree>
    <p:extLst>
      <p:ext uri="{BB962C8B-B14F-4D97-AF65-F5344CB8AC3E}">
        <p14:creationId xmlns:p14="http://schemas.microsoft.com/office/powerpoint/2010/main" val="1280183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000"/>
            </a:lvl1pPr>
            <a:lvl2pPr>
              <a:defRPr sz="2000"/>
            </a:lvl2pPr>
            <a:lvl3pPr>
              <a:defRPr sz="20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000"/>
            </a:lvl1pPr>
            <a:lvl2pPr>
              <a:defRPr sz="2000"/>
            </a:lvl2pPr>
            <a:lvl3pPr>
              <a:defRPr sz="20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Footer Placeholder 4"/>
          <p:cNvSpPr>
            <a:spLocks noGrp="1"/>
          </p:cNvSpPr>
          <p:nvPr>
            <p:ph type="ftr" sz="quarter" idx="10"/>
          </p:nvPr>
        </p:nvSpPr>
        <p:spPr/>
        <p:txBody>
          <a:bodyPr/>
          <a:lstStyle>
            <a:lvl1pPr>
              <a:defRPr/>
            </a:lvl1pPr>
          </a:lstStyle>
          <a:p>
            <a:r>
              <a:rPr lang="en-US" altLang="en-US"/>
              <a:t>2015 DOE Accelerator Safety Workshop (ASW)</a:t>
            </a:r>
          </a:p>
        </p:txBody>
      </p:sp>
      <p:sp>
        <p:nvSpPr>
          <p:cNvPr id="8" name="Slide Number Placeholder 5"/>
          <p:cNvSpPr>
            <a:spLocks noGrp="1"/>
          </p:cNvSpPr>
          <p:nvPr>
            <p:ph type="sldNum" sz="quarter" idx="11"/>
          </p:nvPr>
        </p:nvSpPr>
        <p:spPr/>
        <p:txBody>
          <a:bodyPr/>
          <a:lstStyle>
            <a:lvl1pPr>
              <a:defRPr/>
            </a:lvl1pPr>
          </a:lstStyle>
          <a:p>
            <a:fld id="{1864F66D-DC85-430C-8FA3-D7F6E124DBE9}" type="slidenum">
              <a:rPr lang="en-US" altLang="en-US"/>
              <a:pPr/>
              <a:t>‹#›</a:t>
            </a:fld>
            <a:endParaRPr lang="en-US" altLang="en-US"/>
          </a:p>
        </p:txBody>
      </p:sp>
    </p:spTree>
    <p:extLst>
      <p:ext uri="{BB962C8B-B14F-4D97-AF65-F5344CB8AC3E}">
        <p14:creationId xmlns:p14="http://schemas.microsoft.com/office/powerpoint/2010/main" val="2632212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4"/>
          <p:cNvSpPr>
            <a:spLocks noGrp="1"/>
          </p:cNvSpPr>
          <p:nvPr>
            <p:ph type="ftr" sz="quarter" idx="10"/>
          </p:nvPr>
        </p:nvSpPr>
        <p:spPr/>
        <p:txBody>
          <a:bodyPr/>
          <a:lstStyle>
            <a:lvl1pPr>
              <a:defRPr/>
            </a:lvl1pPr>
          </a:lstStyle>
          <a:p>
            <a:r>
              <a:rPr lang="en-US" altLang="en-US"/>
              <a:t>2015 DOE Accelerator Safety Workshop (ASW)</a:t>
            </a:r>
          </a:p>
        </p:txBody>
      </p:sp>
      <p:sp>
        <p:nvSpPr>
          <p:cNvPr id="4" name="Slide Number Placeholder 5"/>
          <p:cNvSpPr>
            <a:spLocks noGrp="1"/>
          </p:cNvSpPr>
          <p:nvPr>
            <p:ph type="sldNum" sz="quarter" idx="11"/>
          </p:nvPr>
        </p:nvSpPr>
        <p:spPr/>
        <p:txBody>
          <a:bodyPr/>
          <a:lstStyle>
            <a:lvl1pPr>
              <a:defRPr/>
            </a:lvl1pPr>
          </a:lstStyle>
          <a:p>
            <a:fld id="{EE0D9CAD-7B52-47FF-A635-3790530C2E33}" type="slidenum">
              <a:rPr lang="en-US" altLang="en-US"/>
              <a:pPr/>
              <a:t>‹#›</a:t>
            </a:fld>
            <a:endParaRPr lang="en-US" altLang="en-US"/>
          </a:p>
        </p:txBody>
      </p:sp>
    </p:spTree>
    <p:extLst>
      <p:ext uri="{BB962C8B-B14F-4D97-AF65-F5344CB8AC3E}">
        <p14:creationId xmlns:p14="http://schemas.microsoft.com/office/powerpoint/2010/main" val="3128106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0261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r>
              <a:rPr lang="en-US" altLang="en-US"/>
              <a:t>2015 DOE Accelerator Safety Workshop (ASW)</a:t>
            </a:r>
          </a:p>
        </p:txBody>
      </p:sp>
      <p:sp>
        <p:nvSpPr>
          <p:cNvPr id="6" name="Slide Number Placeholder 5"/>
          <p:cNvSpPr>
            <a:spLocks noGrp="1"/>
          </p:cNvSpPr>
          <p:nvPr>
            <p:ph type="sldNum" sz="quarter" idx="11"/>
          </p:nvPr>
        </p:nvSpPr>
        <p:spPr/>
        <p:txBody>
          <a:bodyPr/>
          <a:lstStyle>
            <a:lvl1pPr>
              <a:defRPr/>
            </a:lvl1pPr>
          </a:lstStyle>
          <a:p>
            <a:fld id="{0B017193-1131-451A-AF6B-7C3A544ACE73}" type="slidenum">
              <a:rPr lang="en-US" altLang="en-US"/>
              <a:pPr/>
              <a:t>‹#›</a:t>
            </a:fld>
            <a:endParaRPr lang="en-US" altLang="en-US"/>
          </a:p>
        </p:txBody>
      </p:sp>
    </p:spTree>
    <p:extLst>
      <p:ext uri="{BB962C8B-B14F-4D97-AF65-F5344CB8AC3E}">
        <p14:creationId xmlns:p14="http://schemas.microsoft.com/office/powerpoint/2010/main" val="40450616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r>
              <a:rPr lang="en-US" altLang="en-US"/>
              <a:t>2015 DOE Accelerator Safety Workshop (ASW)</a:t>
            </a:r>
          </a:p>
        </p:txBody>
      </p:sp>
      <p:sp>
        <p:nvSpPr>
          <p:cNvPr id="6" name="Slide Number Placeholder 5"/>
          <p:cNvSpPr>
            <a:spLocks noGrp="1"/>
          </p:cNvSpPr>
          <p:nvPr>
            <p:ph type="sldNum" sz="quarter" idx="11"/>
          </p:nvPr>
        </p:nvSpPr>
        <p:spPr/>
        <p:txBody>
          <a:bodyPr/>
          <a:lstStyle>
            <a:lvl1pPr>
              <a:defRPr/>
            </a:lvl1pPr>
          </a:lstStyle>
          <a:p>
            <a:fld id="{CE2DED23-B2C1-494B-AC3C-2909EF6ABE6C}" type="slidenum">
              <a:rPr lang="en-US" altLang="en-US"/>
              <a:pPr/>
              <a:t>‹#›</a:t>
            </a:fld>
            <a:endParaRPr lang="en-US" altLang="en-US"/>
          </a:p>
        </p:txBody>
      </p:sp>
    </p:spTree>
    <p:extLst>
      <p:ext uri="{BB962C8B-B14F-4D97-AF65-F5344CB8AC3E}">
        <p14:creationId xmlns:p14="http://schemas.microsoft.com/office/powerpoint/2010/main" val="865050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slideLayout" Target="../slideLayouts/slideLayout12.xml"/><Relationship Id="rId7"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82625" y="260350"/>
            <a:ext cx="77819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cxnSp>
        <p:nvCxnSpPr>
          <p:cNvPr id="22" name="Straight Connector 21"/>
          <p:cNvCxnSpPr/>
          <p:nvPr/>
        </p:nvCxnSpPr>
        <p:spPr>
          <a:xfrm>
            <a:off x="0" y="6043613"/>
            <a:ext cx="9144000" cy="1587"/>
          </a:xfrm>
          <a:prstGeom prst="line">
            <a:avLst/>
          </a:prstGeom>
          <a:ln w="6350" cap="flat" cmpd="sng" algn="ctr">
            <a:solidFill>
              <a:schemeClr val="tx2">
                <a:lumMod val="75000"/>
              </a:schemeClr>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028" name="Picture 7" descr="LBNL_small_logo.psd"/>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347075" y="6242050"/>
            <a:ext cx="56832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p:cNvSpPr>
            <a:spLocks noGrp="1"/>
          </p:cNvSpPr>
          <p:nvPr>
            <p:ph type="ftr" sz="quarter" idx="3"/>
          </p:nvPr>
        </p:nvSpPr>
        <p:spPr>
          <a:xfrm>
            <a:off x="592138" y="6356350"/>
            <a:ext cx="2895600" cy="365125"/>
          </a:xfrm>
          <a:prstGeom prst="rect">
            <a:avLst/>
          </a:prstGeom>
        </p:spPr>
        <p:txBody>
          <a:bodyPr vert="horz" wrap="square" lIns="91440" tIns="45720" rIns="91440" bIns="45720" numCol="1" anchor="ctr" anchorCtr="0" compatLnSpc="1">
            <a:prstTxWarp prst="textNoShape">
              <a:avLst/>
            </a:prstTxWarp>
          </a:bodyPr>
          <a:lstStyle>
            <a:lvl1pPr eaLnBrk="0" hangingPunct="0">
              <a:defRPr sz="600">
                <a:solidFill>
                  <a:srgbClr val="898989"/>
                </a:solidFill>
              </a:defRPr>
            </a:lvl1pPr>
          </a:lstStyle>
          <a:p>
            <a:r>
              <a:rPr lang="en-US" altLang="en-US">
                <a:latin typeface="Arial"/>
                <a:ea typeface="ＭＳ Ｐゴシック"/>
              </a:rPr>
              <a:t>2015 DOE Accelerator Safety Workshop (ASW)</a:t>
            </a:r>
          </a:p>
        </p:txBody>
      </p:sp>
      <p:sp>
        <p:nvSpPr>
          <p:cNvPr id="6" name="Slide Number Placeholder 5"/>
          <p:cNvSpPr>
            <a:spLocks noGrp="1"/>
          </p:cNvSpPr>
          <p:nvPr>
            <p:ph type="sldNum" sz="quarter" idx="4"/>
          </p:nvPr>
        </p:nvSpPr>
        <p:spPr>
          <a:xfrm>
            <a:off x="3505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ctr" eaLnBrk="0" hangingPunct="0">
              <a:defRPr sz="600">
                <a:solidFill>
                  <a:srgbClr val="898989"/>
                </a:solidFill>
              </a:defRPr>
            </a:lvl1pPr>
          </a:lstStyle>
          <a:p>
            <a:fld id="{424EFE35-3271-4A41-AFAC-D27829A77438}" type="slidenum">
              <a:rPr lang="en-US" altLang="en-US" smtClean="0">
                <a:latin typeface="Arial"/>
                <a:ea typeface="ＭＳ Ｐゴシック"/>
              </a:rPr>
              <a:pPr/>
              <a:t>‹#›</a:t>
            </a:fld>
            <a:endParaRPr lang="en-US" altLang="en-US">
              <a:latin typeface="Arial"/>
              <a:ea typeface="ＭＳ Ｐゴシック"/>
            </a:endParaRPr>
          </a:p>
        </p:txBody>
      </p:sp>
    </p:spTree>
    <p:extLst>
      <p:ext uri="{BB962C8B-B14F-4D97-AF65-F5344CB8AC3E}">
        <p14:creationId xmlns:p14="http://schemas.microsoft.com/office/powerpoint/2010/main" val="281087771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Lst>
  <p:hf hdr="0" dt="0"/>
  <p:txStyles>
    <p:titleStyle>
      <a:lvl1pPr algn="l" rtl="0" eaLnBrk="1" fontAlgn="base" hangingPunct="1">
        <a:spcBef>
          <a:spcPct val="0"/>
        </a:spcBef>
        <a:spcAft>
          <a:spcPct val="0"/>
        </a:spcAft>
        <a:defRPr sz="3200" b="1">
          <a:solidFill>
            <a:srgbClr val="003366"/>
          </a:solidFill>
          <a:latin typeface="+mj-lt"/>
          <a:ea typeface="+mj-ea"/>
          <a:cs typeface="+mj-cs"/>
        </a:defRPr>
      </a:lvl1pPr>
      <a:lvl2pPr algn="l" rtl="0" eaLnBrk="1" fontAlgn="base" hangingPunct="1">
        <a:spcBef>
          <a:spcPct val="0"/>
        </a:spcBef>
        <a:spcAft>
          <a:spcPct val="0"/>
        </a:spcAft>
        <a:defRPr sz="3200" b="1">
          <a:solidFill>
            <a:srgbClr val="003366"/>
          </a:solidFill>
          <a:latin typeface="Arial" charset="0"/>
          <a:ea typeface="ＭＳ Ｐゴシック" charset="-128"/>
          <a:cs typeface="ＭＳ Ｐゴシック" charset="-128"/>
        </a:defRPr>
      </a:lvl2pPr>
      <a:lvl3pPr algn="l" rtl="0" eaLnBrk="1" fontAlgn="base" hangingPunct="1">
        <a:spcBef>
          <a:spcPct val="0"/>
        </a:spcBef>
        <a:spcAft>
          <a:spcPct val="0"/>
        </a:spcAft>
        <a:defRPr sz="3200" b="1">
          <a:solidFill>
            <a:srgbClr val="003366"/>
          </a:solidFill>
          <a:latin typeface="Arial" charset="0"/>
          <a:ea typeface="ＭＳ Ｐゴシック" charset="-128"/>
          <a:cs typeface="ＭＳ Ｐゴシック" charset="-128"/>
        </a:defRPr>
      </a:lvl3pPr>
      <a:lvl4pPr algn="l" rtl="0" eaLnBrk="1" fontAlgn="base" hangingPunct="1">
        <a:spcBef>
          <a:spcPct val="0"/>
        </a:spcBef>
        <a:spcAft>
          <a:spcPct val="0"/>
        </a:spcAft>
        <a:defRPr sz="3200" b="1">
          <a:solidFill>
            <a:srgbClr val="003366"/>
          </a:solidFill>
          <a:latin typeface="Arial" charset="0"/>
          <a:ea typeface="ＭＳ Ｐゴシック" charset="-128"/>
          <a:cs typeface="ＭＳ Ｐゴシック" charset="-128"/>
        </a:defRPr>
      </a:lvl4pPr>
      <a:lvl5pPr algn="l" rtl="0" eaLnBrk="1" fontAlgn="base" hangingPunct="1">
        <a:spcBef>
          <a:spcPct val="0"/>
        </a:spcBef>
        <a:spcAft>
          <a:spcPct val="0"/>
        </a:spcAft>
        <a:defRPr sz="3200" b="1">
          <a:solidFill>
            <a:srgbClr val="003366"/>
          </a:solidFill>
          <a:latin typeface="Arial" charset="0"/>
          <a:ea typeface="ＭＳ Ｐゴシック" charset="-128"/>
          <a:cs typeface="ＭＳ Ｐゴシック" charset="-128"/>
        </a:defRPr>
      </a:lvl5pPr>
      <a:lvl6pPr marL="457200" algn="l" rtl="0" eaLnBrk="1" fontAlgn="base" hangingPunct="1">
        <a:spcBef>
          <a:spcPct val="0"/>
        </a:spcBef>
        <a:spcAft>
          <a:spcPct val="0"/>
        </a:spcAft>
        <a:defRPr sz="3200" b="1">
          <a:solidFill>
            <a:srgbClr val="2C5993"/>
          </a:solidFill>
          <a:latin typeface="Arial" charset="0"/>
          <a:ea typeface="ＭＳ Ｐゴシック" charset="-128"/>
          <a:cs typeface="ＭＳ Ｐゴシック" charset="-128"/>
        </a:defRPr>
      </a:lvl6pPr>
      <a:lvl7pPr marL="914400" algn="l" rtl="0" eaLnBrk="1" fontAlgn="base" hangingPunct="1">
        <a:spcBef>
          <a:spcPct val="0"/>
        </a:spcBef>
        <a:spcAft>
          <a:spcPct val="0"/>
        </a:spcAft>
        <a:defRPr sz="3200" b="1">
          <a:solidFill>
            <a:srgbClr val="2C5993"/>
          </a:solidFill>
          <a:latin typeface="Arial" charset="0"/>
          <a:ea typeface="ＭＳ Ｐゴシック" charset="-128"/>
          <a:cs typeface="ＭＳ Ｐゴシック" charset="-128"/>
        </a:defRPr>
      </a:lvl7pPr>
      <a:lvl8pPr marL="1371600" algn="l" rtl="0" eaLnBrk="1" fontAlgn="base" hangingPunct="1">
        <a:spcBef>
          <a:spcPct val="0"/>
        </a:spcBef>
        <a:spcAft>
          <a:spcPct val="0"/>
        </a:spcAft>
        <a:defRPr sz="3200" b="1">
          <a:solidFill>
            <a:srgbClr val="2C5993"/>
          </a:solidFill>
          <a:latin typeface="Arial" charset="0"/>
          <a:ea typeface="ＭＳ Ｐゴシック" charset="-128"/>
          <a:cs typeface="ＭＳ Ｐゴシック" charset="-128"/>
        </a:defRPr>
      </a:lvl8pPr>
      <a:lvl9pPr marL="1828800" algn="l" rtl="0" eaLnBrk="1" fontAlgn="base" hangingPunct="1">
        <a:spcBef>
          <a:spcPct val="0"/>
        </a:spcBef>
        <a:spcAft>
          <a:spcPct val="0"/>
        </a:spcAft>
        <a:defRPr sz="3200" b="1">
          <a:solidFill>
            <a:srgbClr val="2C5993"/>
          </a:solidFill>
          <a:latin typeface="Arial" charset="0"/>
          <a:ea typeface="ＭＳ Ｐゴシック" charset="-128"/>
          <a:cs typeface="ＭＳ Ｐゴシック" charset="-128"/>
        </a:defRPr>
      </a:lvl9pPr>
    </p:titleStyle>
    <p:bodyStyle>
      <a:lvl1pPr marL="342900" indent="-342900" algn="l" rtl="0" eaLnBrk="1" fontAlgn="base" hangingPunct="1">
        <a:spcBef>
          <a:spcPts val="900"/>
        </a:spcBef>
        <a:spcAft>
          <a:spcPct val="0"/>
        </a:spcAft>
        <a:defRPr sz="2400">
          <a:solidFill>
            <a:srgbClr val="003366"/>
          </a:solidFill>
          <a:latin typeface="+mn-lt"/>
          <a:ea typeface="+mn-ea"/>
          <a:cs typeface="+mn-cs"/>
        </a:defRPr>
      </a:lvl1pPr>
      <a:lvl2pPr marL="288925" indent="-227013" algn="l" rtl="0" eaLnBrk="1" fontAlgn="base" hangingPunct="1">
        <a:spcBef>
          <a:spcPts val="500"/>
        </a:spcBef>
        <a:spcAft>
          <a:spcPct val="0"/>
        </a:spcAft>
        <a:buSzPct val="85000"/>
        <a:buChar char="–"/>
        <a:defRPr sz="2400">
          <a:solidFill>
            <a:srgbClr val="003366"/>
          </a:solidFill>
          <a:latin typeface="+mn-lt"/>
          <a:ea typeface="+mn-ea"/>
        </a:defRPr>
      </a:lvl2pPr>
      <a:lvl3pPr marL="573088" indent="-117475" algn="l" rtl="0" eaLnBrk="1" fontAlgn="base" hangingPunct="1">
        <a:spcBef>
          <a:spcPts val="400"/>
        </a:spcBef>
        <a:spcAft>
          <a:spcPct val="0"/>
        </a:spcAft>
        <a:buSzPct val="75000"/>
        <a:buFont typeface="Lucida Grande" pitchFamily="-109" charset="0"/>
        <a:buChar char="–"/>
        <a:defRPr sz="2400">
          <a:solidFill>
            <a:srgbClr val="003366"/>
          </a:solidFill>
          <a:latin typeface="+mn-lt"/>
          <a:ea typeface="+mn-ea"/>
        </a:defRPr>
      </a:lvl3pPr>
      <a:lvl4pPr marL="909638" indent="-227013" algn="l" rtl="0" eaLnBrk="1" fontAlgn="base" hangingPunct="1">
        <a:spcBef>
          <a:spcPct val="20000"/>
        </a:spcBef>
        <a:spcAft>
          <a:spcPct val="0"/>
        </a:spcAft>
        <a:buSzPct val="75000"/>
        <a:buFont typeface="Lucida Grande" pitchFamily="-109" charset="0"/>
        <a:buChar char="–"/>
        <a:defRPr sz="2400">
          <a:solidFill>
            <a:srgbClr val="003366"/>
          </a:solidFill>
          <a:latin typeface="+mn-lt"/>
          <a:ea typeface="+mn-ea"/>
        </a:defRPr>
      </a:lvl4pPr>
      <a:lvl5pPr marL="1146175" indent="-236538" algn="l" rtl="0" eaLnBrk="1" fontAlgn="base" hangingPunct="1">
        <a:spcBef>
          <a:spcPct val="20000"/>
        </a:spcBef>
        <a:spcAft>
          <a:spcPct val="0"/>
        </a:spcAft>
        <a:buChar char="»"/>
        <a:defRPr sz="2400">
          <a:solidFill>
            <a:srgbClr val="003366"/>
          </a:solidFill>
          <a:latin typeface="+mn-lt"/>
          <a:ea typeface="+mn-ea"/>
        </a:defRPr>
      </a:lvl5pPr>
      <a:lvl6pPr marL="2514600" indent="-228600" algn="l" rtl="0" eaLnBrk="1" fontAlgn="base" hangingPunct="1">
        <a:spcBef>
          <a:spcPct val="20000"/>
        </a:spcBef>
        <a:spcAft>
          <a:spcPct val="0"/>
        </a:spcAft>
        <a:buChar char="»"/>
        <a:defRPr sz="2000">
          <a:solidFill>
            <a:srgbClr val="2C5993"/>
          </a:solidFill>
          <a:latin typeface="+mn-lt"/>
          <a:ea typeface="+mn-ea"/>
        </a:defRPr>
      </a:lvl6pPr>
      <a:lvl7pPr marL="2971800" indent="-228600" algn="l" rtl="0" eaLnBrk="1" fontAlgn="base" hangingPunct="1">
        <a:spcBef>
          <a:spcPct val="20000"/>
        </a:spcBef>
        <a:spcAft>
          <a:spcPct val="0"/>
        </a:spcAft>
        <a:buChar char="»"/>
        <a:defRPr sz="2000">
          <a:solidFill>
            <a:srgbClr val="2C5993"/>
          </a:solidFill>
          <a:latin typeface="+mn-lt"/>
          <a:ea typeface="+mn-ea"/>
        </a:defRPr>
      </a:lvl7pPr>
      <a:lvl8pPr marL="3429000" indent="-228600" algn="l" rtl="0" eaLnBrk="1" fontAlgn="base" hangingPunct="1">
        <a:spcBef>
          <a:spcPct val="20000"/>
        </a:spcBef>
        <a:spcAft>
          <a:spcPct val="0"/>
        </a:spcAft>
        <a:buChar char="»"/>
        <a:defRPr sz="2000">
          <a:solidFill>
            <a:srgbClr val="2C5993"/>
          </a:solidFill>
          <a:latin typeface="+mn-lt"/>
          <a:ea typeface="+mn-ea"/>
        </a:defRPr>
      </a:lvl8pPr>
      <a:lvl9pPr marL="3886200" indent="-228600" algn="l" rtl="0" eaLnBrk="1" fontAlgn="base" hangingPunct="1">
        <a:spcBef>
          <a:spcPct val="20000"/>
        </a:spcBef>
        <a:spcAft>
          <a:spcPct val="0"/>
        </a:spcAft>
        <a:buChar char="»"/>
        <a:defRPr sz="2000">
          <a:solidFill>
            <a:srgbClr val="2C5993"/>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0"/>
            <a:ext cx="914400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t" anchorCtr="0" compatLnSpc="1">
            <a:prstTxWarp prst="textNoShape">
              <a:avLst/>
            </a:prstTxWarp>
          </a:bodyPr>
          <a:lstStyle/>
          <a:p>
            <a:pPr lvl="0"/>
            <a:r>
              <a:rPr lang="en-US" dirty="0"/>
              <a:t>Click to edit Master title style</a:t>
            </a:r>
          </a:p>
        </p:txBody>
      </p:sp>
      <p:sp>
        <p:nvSpPr>
          <p:cNvPr id="7" name="TextBox 11"/>
          <p:cNvSpPr txBox="1">
            <a:spLocks noChangeArrowheads="1"/>
          </p:cNvSpPr>
          <p:nvPr/>
        </p:nvSpPr>
        <p:spPr bwMode="auto">
          <a:xfrm>
            <a:off x="4386263" y="6581775"/>
            <a:ext cx="376237" cy="276225"/>
          </a:xfrm>
          <a:prstGeom prst="rect">
            <a:avLst/>
          </a:prstGeom>
          <a:noFill/>
          <a:ln>
            <a:noFill/>
          </a:ln>
          <a:extLst/>
        </p:spPr>
        <p:txBody>
          <a:bodyPr wrap="none" lIns="91416" tIns="45709" rIns="91416" bIns="45709">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7082" eaLnBrk="1" hangingPunct="1">
              <a:defRPr/>
            </a:pPr>
            <a:fld id="{6A9DB062-AA3F-EA4B-8B3F-99778C770771}" type="slidenum">
              <a:rPr lang="en-US" sz="1200" smtClean="0">
                <a:solidFill>
                  <a:srgbClr val="FFFFFF"/>
                </a:solidFill>
              </a:rPr>
              <a:pPr defTabSz="457082" eaLnBrk="1" hangingPunct="1">
                <a:defRPr/>
              </a:pPr>
              <a:t>‹#›</a:t>
            </a:fld>
            <a:endParaRPr lang="en-US" sz="1200" dirty="0">
              <a:solidFill>
                <a:srgbClr val="FFFFFF"/>
              </a:solidFill>
            </a:endParaRPr>
          </a:p>
        </p:txBody>
      </p:sp>
      <p:sp>
        <p:nvSpPr>
          <p:cNvPr id="9" name="TextBox 9"/>
          <p:cNvSpPr txBox="1">
            <a:spLocks noChangeArrowheads="1"/>
          </p:cNvSpPr>
          <p:nvPr/>
        </p:nvSpPr>
        <p:spPr bwMode="auto">
          <a:xfrm>
            <a:off x="8724900" y="6486525"/>
            <a:ext cx="368300" cy="276225"/>
          </a:xfrm>
          <a:prstGeom prst="rect">
            <a:avLst/>
          </a:prstGeom>
          <a:noFill/>
          <a:ln>
            <a:noFill/>
          </a:ln>
          <a:extLst/>
        </p:spPr>
        <p:txBody>
          <a:bodyPr lIns="91416" tIns="45709" rIns="91416" bIns="45709">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082" eaLnBrk="1" hangingPunct="1">
              <a:defRPr/>
            </a:pPr>
            <a:fld id="{9C991C89-3560-9F4F-8D93-39BCAA0D95BC}" type="slidenum">
              <a:rPr lang="en-US" sz="1200" b="1" smtClean="0">
                <a:solidFill>
                  <a:srgbClr val="FFFFFF"/>
                </a:solidFill>
              </a:rPr>
              <a:pPr algn="ctr" defTabSz="457082" eaLnBrk="1" hangingPunct="1">
                <a:defRPr/>
              </a:pPr>
              <a:t>‹#›</a:t>
            </a:fld>
            <a:endParaRPr lang="en-US" sz="1200" b="1" dirty="0">
              <a:solidFill>
                <a:srgbClr val="FFFFFF"/>
              </a:solidFill>
            </a:endParaRPr>
          </a:p>
        </p:txBody>
      </p:sp>
      <p:pic>
        <p:nvPicPr>
          <p:cNvPr id="1031" name="Picture 13"/>
          <p:cNvPicPr>
            <a:picLocks noChangeAspect="1"/>
          </p:cNvPicPr>
          <p:nvPr/>
        </p:nvPicPr>
        <p:blipFill>
          <a:blip r:embed="rId8">
            <a:extLst>
              <a:ext uri="{28A0092B-C50C-407E-A947-70E740481C1C}">
                <a14:useLocalDpi xmlns:a14="http://schemas.microsoft.com/office/drawing/2010/main" val="0"/>
              </a:ext>
            </a:extLst>
          </a:blip>
          <a:srcRect r="57886"/>
          <a:stretch>
            <a:fillRect/>
          </a:stretch>
        </p:blipFill>
        <p:spPr bwMode="auto">
          <a:xfrm>
            <a:off x="922338" y="6426200"/>
            <a:ext cx="16002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11"/>
          <p:cNvCxnSpPr/>
          <p:nvPr/>
        </p:nvCxnSpPr>
        <p:spPr>
          <a:xfrm>
            <a:off x="2571750" y="6448425"/>
            <a:ext cx="0" cy="366713"/>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3" name="TextBox 15"/>
          <p:cNvSpPr txBox="1">
            <a:spLocks noChangeArrowheads="1"/>
          </p:cNvSpPr>
          <p:nvPr/>
        </p:nvSpPr>
        <p:spPr bwMode="auto">
          <a:xfrm>
            <a:off x="2595563" y="6389688"/>
            <a:ext cx="781050" cy="460375"/>
          </a:xfrm>
          <a:prstGeom prst="rect">
            <a:avLst/>
          </a:prstGeom>
          <a:noFill/>
          <a:ln>
            <a:noFill/>
          </a:ln>
          <a:extLst/>
        </p:spPr>
        <p:txBody>
          <a:bodyPr lIns="91416" tIns="45709" rIns="91416" bIns="4570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082" eaLnBrk="1" hangingPunct="1">
              <a:defRPr/>
            </a:pPr>
            <a:r>
              <a:rPr lang="en-US" sz="1200" dirty="0">
                <a:solidFill>
                  <a:srgbClr val="FFFFFF"/>
                </a:solidFill>
              </a:rPr>
              <a:t>Office of</a:t>
            </a:r>
            <a:br>
              <a:rPr lang="en-US" sz="1200" dirty="0">
                <a:solidFill>
                  <a:srgbClr val="FFFFFF"/>
                </a:solidFill>
              </a:rPr>
            </a:br>
            <a:r>
              <a:rPr lang="en-US" sz="1200" dirty="0">
                <a:solidFill>
                  <a:srgbClr val="FFFFFF"/>
                </a:solidFill>
              </a:rPr>
              <a:t>Science</a:t>
            </a:r>
          </a:p>
        </p:txBody>
      </p:sp>
      <p:sp>
        <p:nvSpPr>
          <p:cNvPr id="1034" name="Rounded Rectangle 13"/>
          <p:cNvSpPr>
            <a:spLocks noChangeArrowheads="1"/>
          </p:cNvSpPr>
          <p:nvPr/>
        </p:nvSpPr>
        <p:spPr bwMode="auto">
          <a:xfrm>
            <a:off x="8724900" y="6446838"/>
            <a:ext cx="368300" cy="355600"/>
          </a:xfrm>
          <a:prstGeom prst="roundRect">
            <a:avLst>
              <a:gd name="adj" fmla="val 16667"/>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lIns="91416" tIns="45709" rIns="91416" bIns="45709"/>
          <a:lstStyle/>
          <a:p>
            <a:pPr defTabSz="912813" eaLnBrk="0" hangingPunct="0"/>
            <a:endParaRPr lang="en-US">
              <a:solidFill>
                <a:srgbClr val="000000"/>
              </a:solidFill>
              <a:latin typeface="Arial" charset="0"/>
              <a:ea typeface="ＭＳ Ｐゴシック" charset="0"/>
            </a:endParaRPr>
          </a:p>
        </p:txBody>
      </p:sp>
      <p:pic>
        <p:nvPicPr>
          <p:cNvPr id="15" name="Picture 7" descr="LBNL_small_logo.psd"/>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8347075" y="6242050"/>
            <a:ext cx="56832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0808374"/>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8" r:id="rId3"/>
    <p:sldLayoutId id="2147483759" r:id="rId4"/>
    <p:sldLayoutId id="2147483760" r:id="rId5"/>
    <p:sldLayoutId id="2147483761" r:id="rId6"/>
  </p:sldLayoutIdLst>
  <p:hf hdr="0" dt="0"/>
  <p:txStyles>
    <p:titleStyle>
      <a:lvl1pPr algn="ctr" rtl="0" eaLnBrk="1" fontAlgn="base" hangingPunct="1">
        <a:spcBef>
          <a:spcPct val="0"/>
        </a:spcBef>
        <a:spcAft>
          <a:spcPct val="0"/>
        </a:spcAft>
        <a:defRPr sz="3000" b="1">
          <a:solidFill>
            <a:schemeClr val="tx2"/>
          </a:solidFill>
          <a:latin typeface="Arial" panose="020B0604020202020204" pitchFamily="34" charset="0"/>
          <a:ea typeface="ＭＳ Ｐゴシック" charset="0"/>
          <a:cs typeface="Arial" panose="020B0604020202020204" pitchFamily="34" charset="0"/>
        </a:defRPr>
      </a:lvl1pPr>
      <a:lvl2pPr algn="ctr" rtl="0" eaLnBrk="1" fontAlgn="base" hangingPunct="1">
        <a:spcBef>
          <a:spcPct val="0"/>
        </a:spcBef>
        <a:spcAft>
          <a:spcPct val="0"/>
        </a:spcAft>
        <a:defRPr sz="3000" b="1">
          <a:solidFill>
            <a:schemeClr val="tx2"/>
          </a:solidFill>
          <a:latin typeface="Franklin Gothic Medium" charset="0"/>
          <a:ea typeface="ＭＳ Ｐゴシック" charset="-128"/>
          <a:cs typeface="ＭＳ Ｐゴシック" charset="-128"/>
        </a:defRPr>
      </a:lvl2pPr>
      <a:lvl3pPr algn="ctr" rtl="0" eaLnBrk="1" fontAlgn="base" hangingPunct="1">
        <a:spcBef>
          <a:spcPct val="0"/>
        </a:spcBef>
        <a:spcAft>
          <a:spcPct val="0"/>
        </a:spcAft>
        <a:defRPr sz="3000" b="1">
          <a:solidFill>
            <a:schemeClr val="tx2"/>
          </a:solidFill>
          <a:latin typeface="Franklin Gothic Medium" charset="0"/>
          <a:ea typeface="ＭＳ Ｐゴシック" charset="-128"/>
          <a:cs typeface="ＭＳ Ｐゴシック" charset="-128"/>
        </a:defRPr>
      </a:lvl3pPr>
      <a:lvl4pPr algn="ctr" rtl="0" eaLnBrk="1" fontAlgn="base" hangingPunct="1">
        <a:spcBef>
          <a:spcPct val="0"/>
        </a:spcBef>
        <a:spcAft>
          <a:spcPct val="0"/>
        </a:spcAft>
        <a:defRPr sz="3000" b="1">
          <a:solidFill>
            <a:schemeClr val="tx2"/>
          </a:solidFill>
          <a:latin typeface="Franklin Gothic Medium" charset="0"/>
          <a:ea typeface="ＭＳ Ｐゴシック" charset="-128"/>
          <a:cs typeface="ＭＳ Ｐゴシック" charset="-128"/>
        </a:defRPr>
      </a:lvl4pPr>
      <a:lvl5pPr algn="ctr" rtl="0" eaLnBrk="1" fontAlgn="base" hangingPunct="1">
        <a:spcBef>
          <a:spcPct val="0"/>
        </a:spcBef>
        <a:spcAft>
          <a:spcPct val="0"/>
        </a:spcAft>
        <a:defRPr sz="3000" b="1">
          <a:solidFill>
            <a:schemeClr val="tx2"/>
          </a:solidFill>
          <a:latin typeface="Franklin Gothic Medium" charset="0"/>
          <a:ea typeface="ＭＳ Ｐゴシック" charset="-128"/>
          <a:cs typeface="ＭＳ Ｐゴシック" charset="-128"/>
        </a:defRPr>
      </a:lvl5pPr>
      <a:lvl6pPr marL="457082" algn="l" rtl="0" eaLnBrk="1" fontAlgn="base" hangingPunct="1">
        <a:spcBef>
          <a:spcPct val="0"/>
        </a:spcBef>
        <a:spcAft>
          <a:spcPct val="0"/>
        </a:spcAft>
        <a:defRPr sz="3200" b="1">
          <a:solidFill>
            <a:srgbClr val="2C5993"/>
          </a:solidFill>
          <a:latin typeface="Arial" charset="0"/>
          <a:ea typeface="ＭＳ Ｐゴシック" charset="-128"/>
          <a:cs typeface="ＭＳ Ｐゴシック" charset="-128"/>
        </a:defRPr>
      </a:lvl6pPr>
      <a:lvl7pPr marL="914165" algn="l" rtl="0" eaLnBrk="1" fontAlgn="base" hangingPunct="1">
        <a:spcBef>
          <a:spcPct val="0"/>
        </a:spcBef>
        <a:spcAft>
          <a:spcPct val="0"/>
        </a:spcAft>
        <a:defRPr sz="3200" b="1">
          <a:solidFill>
            <a:srgbClr val="2C5993"/>
          </a:solidFill>
          <a:latin typeface="Arial" charset="0"/>
          <a:ea typeface="ＭＳ Ｐゴシック" charset="-128"/>
          <a:cs typeface="ＭＳ Ｐゴシック" charset="-128"/>
        </a:defRPr>
      </a:lvl7pPr>
      <a:lvl8pPr marL="1371250" algn="l" rtl="0" eaLnBrk="1" fontAlgn="base" hangingPunct="1">
        <a:spcBef>
          <a:spcPct val="0"/>
        </a:spcBef>
        <a:spcAft>
          <a:spcPct val="0"/>
        </a:spcAft>
        <a:defRPr sz="3200" b="1">
          <a:solidFill>
            <a:srgbClr val="2C5993"/>
          </a:solidFill>
          <a:latin typeface="Arial" charset="0"/>
          <a:ea typeface="ＭＳ Ｐゴシック" charset="-128"/>
          <a:cs typeface="ＭＳ Ｐゴシック" charset="-128"/>
        </a:defRPr>
      </a:lvl8pPr>
      <a:lvl9pPr marL="1828332" algn="l" rtl="0" eaLnBrk="1" fontAlgn="base" hangingPunct="1">
        <a:spcBef>
          <a:spcPct val="0"/>
        </a:spcBef>
        <a:spcAft>
          <a:spcPct val="0"/>
        </a:spcAft>
        <a:defRPr sz="3200" b="1">
          <a:solidFill>
            <a:srgbClr val="2C5993"/>
          </a:solidFill>
          <a:latin typeface="Arial" charset="0"/>
          <a:ea typeface="ＭＳ Ｐゴシック" charset="-128"/>
          <a:cs typeface="ＭＳ Ｐゴシック" charset="-128"/>
        </a:defRPr>
      </a:lvl9pPr>
    </p:titleStyle>
    <p:bodyStyle>
      <a:lvl1pPr marL="341313" indent="-341313" algn="l" rtl="0" eaLnBrk="1" fontAlgn="base" hangingPunct="1">
        <a:spcBef>
          <a:spcPts val="900"/>
        </a:spcBef>
        <a:spcAft>
          <a:spcPct val="0"/>
        </a:spcAft>
        <a:defRPr sz="2400">
          <a:solidFill>
            <a:srgbClr val="003366"/>
          </a:solidFill>
          <a:latin typeface="+mn-lt"/>
          <a:ea typeface="ＭＳ Ｐゴシック" charset="0"/>
          <a:cs typeface="ＭＳ Ｐゴシック" charset="0"/>
        </a:defRPr>
      </a:lvl1pPr>
      <a:lvl2pPr marL="287338" indent="-225425" algn="l" rtl="0" eaLnBrk="1" fontAlgn="base" hangingPunct="1">
        <a:spcBef>
          <a:spcPts val="500"/>
        </a:spcBef>
        <a:spcAft>
          <a:spcPct val="0"/>
        </a:spcAft>
        <a:buSzPct val="85000"/>
        <a:buChar char="–"/>
        <a:defRPr sz="2400">
          <a:solidFill>
            <a:srgbClr val="003366"/>
          </a:solidFill>
          <a:latin typeface="+mn-lt"/>
          <a:ea typeface="ＭＳ Ｐゴシック" charset="0"/>
          <a:cs typeface="ＭＳ Ｐゴシック"/>
        </a:defRPr>
      </a:lvl2pPr>
      <a:lvl3pPr marL="571500" indent="-115888" algn="l" rtl="0" eaLnBrk="1" fontAlgn="base" hangingPunct="1">
        <a:spcBef>
          <a:spcPts val="400"/>
        </a:spcBef>
        <a:spcAft>
          <a:spcPct val="0"/>
        </a:spcAft>
        <a:buSzPct val="75000"/>
        <a:buFont typeface="Lucida Grande" charset="0"/>
        <a:buChar char="–"/>
        <a:defRPr sz="2400">
          <a:solidFill>
            <a:srgbClr val="003366"/>
          </a:solidFill>
          <a:latin typeface="+mn-lt"/>
          <a:ea typeface="ＭＳ Ｐゴシック" charset="0"/>
          <a:cs typeface="ＭＳ Ｐゴシック"/>
        </a:defRPr>
      </a:lvl3pPr>
      <a:lvl4pPr marL="908050" indent="-225425" algn="l" rtl="0" eaLnBrk="1" fontAlgn="base" hangingPunct="1">
        <a:spcBef>
          <a:spcPct val="20000"/>
        </a:spcBef>
        <a:spcAft>
          <a:spcPct val="0"/>
        </a:spcAft>
        <a:buSzPct val="75000"/>
        <a:buFont typeface="Lucida Grande" charset="0"/>
        <a:buChar char="–"/>
        <a:defRPr sz="2400">
          <a:solidFill>
            <a:srgbClr val="003366"/>
          </a:solidFill>
          <a:latin typeface="+mn-lt"/>
          <a:ea typeface="ＭＳ Ｐゴシック" charset="0"/>
          <a:cs typeface="ＭＳ Ｐゴシック"/>
        </a:defRPr>
      </a:lvl4pPr>
      <a:lvl5pPr marL="1144588" indent="-234950" algn="l" rtl="0" eaLnBrk="1" fontAlgn="base" hangingPunct="1">
        <a:spcBef>
          <a:spcPct val="20000"/>
        </a:spcBef>
        <a:spcAft>
          <a:spcPct val="0"/>
        </a:spcAft>
        <a:buChar char="»"/>
        <a:defRPr sz="2400">
          <a:solidFill>
            <a:srgbClr val="003366"/>
          </a:solidFill>
          <a:latin typeface="+mn-lt"/>
          <a:ea typeface="ＭＳ Ｐゴシック" charset="0"/>
          <a:cs typeface="ＭＳ Ｐゴシック"/>
        </a:defRPr>
      </a:lvl5pPr>
      <a:lvl6pPr marL="2513959" indent="-228541" algn="l" rtl="0" eaLnBrk="1" fontAlgn="base" hangingPunct="1">
        <a:spcBef>
          <a:spcPct val="20000"/>
        </a:spcBef>
        <a:spcAft>
          <a:spcPct val="0"/>
        </a:spcAft>
        <a:buChar char="»"/>
        <a:defRPr sz="2000">
          <a:solidFill>
            <a:srgbClr val="2C5993"/>
          </a:solidFill>
          <a:latin typeface="+mn-lt"/>
          <a:ea typeface="+mn-ea"/>
        </a:defRPr>
      </a:lvl6pPr>
      <a:lvl7pPr marL="2971040" indent="-228541" algn="l" rtl="0" eaLnBrk="1" fontAlgn="base" hangingPunct="1">
        <a:spcBef>
          <a:spcPct val="20000"/>
        </a:spcBef>
        <a:spcAft>
          <a:spcPct val="0"/>
        </a:spcAft>
        <a:buChar char="»"/>
        <a:defRPr sz="2000">
          <a:solidFill>
            <a:srgbClr val="2C5993"/>
          </a:solidFill>
          <a:latin typeface="+mn-lt"/>
          <a:ea typeface="+mn-ea"/>
        </a:defRPr>
      </a:lvl7pPr>
      <a:lvl8pPr marL="3428124" indent="-228541" algn="l" rtl="0" eaLnBrk="1" fontAlgn="base" hangingPunct="1">
        <a:spcBef>
          <a:spcPct val="20000"/>
        </a:spcBef>
        <a:spcAft>
          <a:spcPct val="0"/>
        </a:spcAft>
        <a:buChar char="»"/>
        <a:defRPr sz="2000">
          <a:solidFill>
            <a:srgbClr val="2C5993"/>
          </a:solidFill>
          <a:latin typeface="+mn-lt"/>
          <a:ea typeface="+mn-ea"/>
        </a:defRPr>
      </a:lvl8pPr>
      <a:lvl9pPr marL="3885205" indent="-228541" algn="l" rtl="0" eaLnBrk="1" fontAlgn="base" hangingPunct="1">
        <a:spcBef>
          <a:spcPct val="20000"/>
        </a:spcBef>
        <a:spcAft>
          <a:spcPct val="0"/>
        </a:spcAft>
        <a:buChar char="»"/>
        <a:defRPr sz="2000">
          <a:solidFill>
            <a:srgbClr val="2C5993"/>
          </a:solidFill>
          <a:latin typeface="+mn-lt"/>
          <a:ea typeface="+mn-ea"/>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442705" y="1380411"/>
            <a:ext cx="8283006" cy="1470025"/>
          </a:xfrm>
        </p:spPr>
        <p:txBody>
          <a:bodyPr/>
          <a:lstStyle/>
          <a:p>
            <a:r>
              <a:rPr lang="en-US" dirty="0"/>
              <a:t>Accelerator Configuration Management   at Berkeley Lab</a:t>
            </a:r>
            <a:br>
              <a:rPr lang="en-US" dirty="0"/>
            </a:br>
            <a:r>
              <a:rPr lang="en-US" dirty="0"/>
              <a:t> </a:t>
            </a:r>
          </a:p>
        </p:txBody>
      </p:sp>
      <p:sp>
        <p:nvSpPr>
          <p:cNvPr id="5" name="Subtitle 4"/>
          <p:cNvSpPr>
            <a:spLocks noGrp="1"/>
          </p:cNvSpPr>
          <p:nvPr>
            <p:ph type="subTitle" idx="1"/>
          </p:nvPr>
        </p:nvSpPr>
        <p:spPr>
          <a:xfrm>
            <a:off x="442705" y="2572910"/>
            <a:ext cx="8049542" cy="1724769"/>
          </a:xfrm>
        </p:spPr>
        <p:txBody>
          <a:bodyPr/>
          <a:lstStyle/>
          <a:p>
            <a:r>
              <a:rPr lang="en-US" sz="2000" dirty="0"/>
              <a:t>Susana </a:t>
            </a:r>
            <a:r>
              <a:rPr lang="en-US" sz="2000" dirty="0" smtClean="0"/>
              <a:t>Reyes</a:t>
            </a:r>
          </a:p>
          <a:p>
            <a:r>
              <a:rPr lang="en-US" sz="2000" dirty="0" smtClean="0"/>
              <a:t>LBNL Accelerator Safety and Configuration Control Engineer</a:t>
            </a:r>
            <a:endParaRPr lang="en-US" sz="2000" dirty="0"/>
          </a:p>
          <a:p>
            <a:r>
              <a:rPr lang="en-US" sz="1800" b="0" dirty="0" smtClean="0"/>
              <a:t>Presented at 2017 DOE Accelerator Safety Workshop</a:t>
            </a:r>
            <a:endParaRPr lang="en-US" sz="1800" b="0" dirty="0" smtClean="0"/>
          </a:p>
          <a:p>
            <a:r>
              <a:rPr lang="en-US" sz="1800" b="0" dirty="0" smtClean="0"/>
              <a:t>August </a:t>
            </a:r>
            <a:r>
              <a:rPr lang="en-US" sz="1800" b="0" dirty="0"/>
              <a:t>15, 2017</a:t>
            </a:r>
          </a:p>
        </p:txBody>
      </p:sp>
    </p:spTree>
    <p:extLst>
      <p:ext uri="{BB962C8B-B14F-4D97-AF65-F5344CB8AC3E}">
        <p14:creationId xmlns:p14="http://schemas.microsoft.com/office/powerpoint/2010/main" val="42325323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lh5.googleusercontent.com/VF8x3tzwrCOGrulnMR5vo9kYLibwBRkmOnch9gM7pl528oQl-jb47j83rM8xr-wXP8U_2UDXxs2nhUZqnhuLtbs_56_e_855IEEVfTu09WBKjHchKbKPAaUG3y1u3LzWRw7UbyWXfZg"/>
          <p:cNvPicPr>
            <a:picLocks noChangeAspect="1" noChangeArrowheads="1"/>
          </p:cNvPicPr>
          <p:nvPr/>
        </p:nvPicPr>
        <p:blipFill rotWithShape="1">
          <a:blip r:embed="rId3">
            <a:extLst>
              <a:ext uri="{28A0092B-C50C-407E-A947-70E740481C1C}">
                <a14:useLocalDpi xmlns:a14="http://schemas.microsoft.com/office/drawing/2010/main" val="0"/>
              </a:ext>
            </a:extLst>
          </a:blip>
          <a:srcRect l="4803" r="8696"/>
          <a:stretch/>
        </p:blipFill>
        <p:spPr bwMode="auto">
          <a:xfrm>
            <a:off x="4704812" y="2821021"/>
            <a:ext cx="4359395" cy="38446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Work Control</a:t>
            </a:r>
          </a:p>
        </p:txBody>
      </p:sp>
      <p:sp>
        <p:nvSpPr>
          <p:cNvPr id="7" name="Slide Number Placeholder 2"/>
          <p:cNvSpPr>
            <a:spLocks noGrp="1"/>
          </p:cNvSpPr>
          <p:nvPr>
            <p:ph type="sldNum" sz="quarter" idx="4294967295"/>
          </p:nvPr>
        </p:nvSpPr>
        <p:spPr>
          <a:xfrm>
            <a:off x="0" y="6492875"/>
            <a:ext cx="2133600" cy="365125"/>
          </a:xfrm>
          <a:prstGeom prst="rect">
            <a:avLst/>
          </a:prstGeom>
        </p:spPr>
        <p:txBody>
          <a:bodyPr/>
          <a:lstStyle/>
          <a:p>
            <a:pPr algn="l"/>
            <a:fld id="{B6F15528-21DE-4FAA-801E-634DDDAF4B2B}" type="slidenum">
              <a:rPr lang="en-US" sz="1000" smtClean="0">
                <a:solidFill>
                  <a:schemeClr val="tx1"/>
                </a:solidFill>
              </a:rPr>
              <a:pPr algn="l"/>
              <a:t>10</a:t>
            </a:fld>
            <a:endParaRPr lang="en-US" sz="1000" dirty="0">
              <a:solidFill>
                <a:schemeClr val="tx1"/>
              </a:solidFill>
            </a:endParaRPr>
          </a:p>
        </p:txBody>
      </p:sp>
      <p:sp>
        <p:nvSpPr>
          <p:cNvPr id="9" name="Footer Placeholder 6"/>
          <p:cNvSpPr txBox="1">
            <a:spLocks/>
          </p:cNvSpPr>
          <p:nvPr/>
        </p:nvSpPr>
        <p:spPr>
          <a:xfrm>
            <a:off x="1676400" y="6483146"/>
            <a:ext cx="2895600" cy="365125"/>
          </a:xfrm>
          <a:prstGeom prst="rect">
            <a:avLst/>
          </a:prstGeom>
        </p:spPr>
        <p:txBody>
          <a:bodyPr/>
          <a:lstStyle>
            <a:defPPr>
              <a:defRPr lang="en-US"/>
            </a:defPPr>
            <a:lvl1pPr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a:lstStyle>
          <a:p>
            <a:pPr algn="ctr"/>
            <a:r>
              <a:rPr lang="en-US" sz="1000" dirty="0"/>
              <a:t>Accelerator Safety Workshop 2017</a:t>
            </a:r>
          </a:p>
        </p:txBody>
      </p:sp>
      <p:sp>
        <p:nvSpPr>
          <p:cNvPr id="8" name="Content Placeholder 2"/>
          <p:cNvSpPr txBox="1">
            <a:spLocks/>
          </p:cNvSpPr>
          <p:nvPr/>
        </p:nvSpPr>
        <p:spPr>
          <a:xfrm>
            <a:off x="-1" y="1066790"/>
            <a:ext cx="8502977" cy="5227637"/>
          </a:xfrm>
          <a:prstGeom prst="rect">
            <a:avLst/>
          </a:prstGeom>
        </p:spPr>
        <p:txBody>
          <a:bodyPr/>
          <a:lstStyle>
            <a:lvl1pPr marL="341313" indent="-341313" algn="l" rtl="0" eaLnBrk="1" fontAlgn="base" hangingPunct="1">
              <a:spcBef>
                <a:spcPts val="900"/>
              </a:spcBef>
              <a:spcAft>
                <a:spcPct val="0"/>
              </a:spcAft>
              <a:defRPr sz="2400">
                <a:solidFill>
                  <a:srgbClr val="003366"/>
                </a:solidFill>
                <a:latin typeface="+mn-lt"/>
                <a:ea typeface="ＭＳ Ｐゴシック" charset="0"/>
                <a:cs typeface="ＭＳ Ｐゴシック" charset="0"/>
              </a:defRPr>
            </a:lvl1pPr>
            <a:lvl2pPr marL="287338" indent="-225425" algn="l" rtl="0" eaLnBrk="1" fontAlgn="base" hangingPunct="1">
              <a:spcBef>
                <a:spcPts val="500"/>
              </a:spcBef>
              <a:spcAft>
                <a:spcPct val="0"/>
              </a:spcAft>
              <a:buSzPct val="85000"/>
              <a:buChar char="–"/>
              <a:defRPr sz="2400">
                <a:solidFill>
                  <a:srgbClr val="003366"/>
                </a:solidFill>
                <a:latin typeface="+mn-lt"/>
                <a:ea typeface="ＭＳ Ｐゴシック" charset="0"/>
                <a:cs typeface="ＭＳ Ｐゴシック"/>
              </a:defRPr>
            </a:lvl2pPr>
            <a:lvl3pPr marL="571500" indent="-115888" algn="l" rtl="0" eaLnBrk="1" fontAlgn="base" hangingPunct="1">
              <a:spcBef>
                <a:spcPts val="400"/>
              </a:spcBef>
              <a:spcAft>
                <a:spcPct val="0"/>
              </a:spcAft>
              <a:buSzPct val="75000"/>
              <a:buFont typeface="Lucida Grande" charset="0"/>
              <a:buChar char="–"/>
              <a:defRPr sz="2400">
                <a:solidFill>
                  <a:srgbClr val="003366"/>
                </a:solidFill>
                <a:latin typeface="+mn-lt"/>
                <a:ea typeface="ＭＳ Ｐゴシック" charset="0"/>
                <a:cs typeface="ＭＳ Ｐゴシック"/>
              </a:defRPr>
            </a:lvl3pPr>
            <a:lvl4pPr marL="908050" indent="-225425" algn="l" rtl="0" eaLnBrk="1" fontAlgn="base" hangingPunct="1">
              <a:spcBef>
                <a:spcPct val="20000"/>
              </a:spcBef>
              <a:spcAft>
                <a:spcPct val="0"/>
              </a:spcAft>
              <a:buSzPct val="75000"/>
              <a:buFont typeface="Lucida Grande" charset="0"/>
              <a:buChar char="–"/>
              <a:defRPr sz="2400">
                <a:solidFill>
                  <a:srgbClr val="003366"/>
                </a:solidFill>
                <a:latin typeface="+mn-lt"/>
                <a:ea typeface="ＭＳ Ｐゴシック" charset="0"/>
                <a:cs typeface="ＭＳ Ｐゴシック"/>
              </a:defRPr>
            </a:lvl4pPr>
            <a:lvl5pPr marL="1144588" indent="-234950" algn="l" rtl="0" eaLnBrk="1" fontAlgn="base" hangingPunct="1">
              <a:spcBef>
                <a:spcPct val="20000"/>
              </a:spcBef>
              <a:spcAft>
                <a:spcPct val="0"/>
              </a:spcAft>
              <a:buChar char="»"/>
              <a:defRPr sz="2400">
                <a:solidFill>
                  <a:srgbClr val="003366"/>
                </a:solidFill>
                <a:latin typeface="+mn-lt"/>
                <a:ea typeface="ＭＳ Ｐゴシック" charset="0"/>
                <a:cs typeface="ＭＳ Ｐゴシック"/>
              </a:defRPr>
            </a:lvl5pPr>
            <a:lvl6pPr marL="2513959" indent="-228541" algn="l" rtl="0" eaLnBrk="1" fontAlgn="base" hangingPunct="1">
              <a:spcBef>
                <a:spcPct val="20000"/>
              </a:spcBef>
              <a:spcAft>
                <a:spcPct val="0"/>
              </a:spcAft>
              <a:buChar char="»"/>
              <a:defRPr sz="2000">
                <a:solidFill>
                  <a:srgbClr val="2C5993"/>
                </a:solidFill>
                <a:latin typeface="+mn-lt"/>
                <a:ea typeface="+mn-ea"/>
              </a:defRPr>
            </a:lvl6pPr>
            <a:lvl7pPr marL="2971040" indent="-228541" algn="l" rtl="0" eaLnBrk="1" fontAlgn="base" hangingPunct="1">
              <a:spcBef>
                <a:spcPct val="20000"/>
              </a:spcBef>
              <a:spcAft>
                <a:spcPct val="0"/>
              </a:spcAft>
              <a:buChar char="»"/>
              <a:defRPr sz="2000">
                <a:solidFill>
                  <a:srgbClr val="2C5993"/>
                </a:solidFill>
                <a:latin typeface="+mn-lt"/>
                <a:ea typeface="+mn-ea"/>
              </a:defRPr>
            </a:lvl7pPr>
            <a:lvl8pPr marL="3428124" indent="-228541" algn="l" rtl="0" eaLnBrk="1" fontAlgn="base" hangingPunct="1">
              <a:spcBef>
                <a:spcPct val="20000"/>
              </a:spcBef>
              <a:spcAft>
                <a:spcPct val="0"/>
              </a:spcAft>
              <a:buChar char="»"/>
              <a:defRPr sz="2000">
                <a:solidFill>
                  <a:srgbClr val="2C5993"/>
                </a:solidFill>
                <a:latin typeface="+mn-lt"/>
                <a:ea typeface="+mn-ea"/>
              </a:defRPr>
            </a:lvl8pPr>
            <a:lvl9pPr marL="3885205" indent="-228541" algn="l" rtl="0" eaLnBrk="1" fontAlgn="base" hangingPunct="1">
              <a:spcBef>
                <a:spcPct val="20000"/>
              </a:spcBef>
              <a:spcAft>
                <a:spcPct val="0"/>
              </a:spcAft>
              <a:buChar char="»"/>
              <a:defRPr sz="2000">
                <a:solidFill>
                  <a:srgbClr val="2C5993"/>
                </a:solidFill>
                <a:latin typeface="+mn-lt"/>
                <a:ea typeface="+mn-ea"/>
              </a:defRPr>
            </a:lvl9pPr>
          </a:lstStyle>
          <a:p>
            <a:pPr marL="285750" indent="-285750">
              <a:spcBef>
                <a:spcPts val="0"/>
              </a:spcBef>
              <a:buFont typeface="Arial" panose="020B0604020202020204" pitchFamily="34" charset="0"/>
              <a:buChar char="•"/>
            </a:pPr>
            <a:r>
              <a:rPr lang="en-US" sz="1800" b="1" kern="0" dirty="0"/>
              <a:t>Objective</a:t>
            </a:r>
            <a:r>
              <a:rPr lang="en-US" sz="1800" kern="0" dirty="0"/>
              <a:t>: </a:t>
            </a:r>
            <a:r>
              <a:rPr lang="en-US" sz="1800" dirty="0"/>
              <a:t>to ensure that work is approved, does not introduce any safety risks, maintains current levels of safety, work has been performed correctly, and verifies post-work performance</a:t>
            </a:r>
          </a:p>
          <a:p>
            <a:pPr marL="285750" indent="-285750">
              <a:spcBef>
                <a:spcPts val="0"/>
              </a:spcBef>
              <a:buFont typeface="Arial" panose="020B0604020202020204" pitchFamily="34" charset="0"/>
              <a:buChar char="•"/>
            </a:pPr>
            <a:endParaRPr lang="en-US" sz="1800" kern="0" dirty="0"/>
          </a:p>
          <a:p>
            <a:pPr marL="285750" indent="-285750">
              <a:spcBef>
                <a:spcPts val="0"/>
              </a:spcBef>
              <a:buFont typeface="Arial" panose="020B0604020202020204" pitchFamily="34" charset="0"/>
              <a:buChar char="•"/>
            </a:pPr>
            <a:r>
              <a:rPr lang="en-US" sz="1800" b="1" dirty="0"/>
              <a:t>Accelerator Program Head </a:t>
            </a:r>
            <a:r>
              <a:rPr lang="en-US" sz="1800" dirty="0"/>
              <a:t>ensures that all work is performed in accordance with PUB-3140 (</a:t>
            </a:r>
            <a:r>
              <a:rPr lang="en-US" sz="1800" i="1" dirty="0"/>
              <a:t>Integrated Environment, Safety, &amp; Health Management Plan</a:t>
            </a:r>
            <a:r>
              <a:rPr lang="en-US" sz="1800" dirty="0"/>
              <a:t>), EHS PUB-3000 (</a:t>
            </a:r>
            <a:r>
              <a:rPr lang="en-US" sz="1800" i="1" dirty="0"/>
              <a:t>Work Planning and Control</a:t>
            </a:r>
            <a:r>
              <a:rPr lang="en-US" sz="1800" dirty="0"/>
              <a:t>), </a:t>
            </a:r>
          </a:p>
          <a:p>
            <a:pPr marL="0" indent="0">
              <a:spcBef>
                <a:spcPts val="0"/>
              </a:spcBef>
              <a:tabLst>
                <a:tab pos="282575" algn="l"/>
              </a:tabLst>
            </a:pPr>
            <a:r>
              <a:rPr lang="en-US" sz="1800" dirty="0"/>
              <a:t>	LBNL EHS Procedure 707 </a:t>
            </a:r>
            <a:r>
              <a:rPr lang="en-US" sz="1800" i="1" dirty="0"/>
              <a:t>(Radiological </a:t>
            </a:r>
          </a:p>
          <a:p>
            <a:pPr marL="0" indent="0">
              <a:spcBef>
                <a:spcPts val="0"/>
              </a:spcBef>
              <a:tabLst>
                <a:tab pos="282575" algn="l"/>
              </a:tabLst>
            </a:pPr>
            <a:r>
              <a:rPr lang="en-US" sz="1800" i="1" dirty="0"/>
              <a:t>	Work Authorization Program</a:t>
            </a:r>
            <a:r>
              <a:rPr lang="en-US" sz="1800" dirty="0"/>
              <a:t>), and </a:t>
            </a:r>
          </a:p>
          <a:p>
            <a:pPr marL="0" indent="0">
              <a:spcBef>
                <a:spcPts val="0"/>
              </a:spcBef>
              <a:tabLst>
                <a:tab pos="282575" algn="l"/>
              </a:tabLst>
            </a:pPr>
            <a:r>
              <a:rPr lang="en-US" sz="1800" dirty="0"/>
              <a:t>	facility procedures</a:t>
            </a:r>
          </a:p>
          <a:p>
            <a:pPr marL="0" indent="0">
              <a:spcBef>
                <a:spcPts val="0"/>
              </a:spcBef>
              <a:tabLst>
                <a:tab pos="282575" algn="l"/>
              </a:tabLst>
            </a:pPr>
            <a:endParaRPr lang="en-US" sz="1800" dirty="0"/>
          </a:p>
          <a:p>
            <a:pPr marL="285750" indent="-285750">
              <a:spcBef>
                <a:spcPts val="0"/>
              </a:spcBef>
              <a:buFont typeface="Arial" panose="020B0604020202020204" pitchFamily="34" charset="0"/>
              <a:buChar char="•"/>
            </a:pPr>
            <a:r>
              <a:rPr lang="en-US" sz="1800" b="1" kern="0" dirty="0"/>
              <a:t>Radiation Protection Group </a:t>
            </a:r>
            <a:r>
              <a:rPr lang="en-US" sz="1800" kern="0" dirty="0"/>
              <a:t>is</a:t>
            </a:r>
            <a:r>
              <a:rPr lang="en-US" sz="1800" b="1" kern="0" dirty="0"/>
              <a:t> </a:t>
            </a:r>
            <a:r>
              <a:rPr lang="en-US" sz="1800" kern="0" dirty="0"/>
              <a:t>responsible for</a:t>
            </a:r>
          </a:p>
          <a:p>
            <a:pPr marL="0" indent="0" defTabSz="282575">
              <a:spcBef>
                <a:spcPts val="0"/>
              </a:spcBef>
            </a:pPr>
            <a:r>
              <a:rPr lang="en-US" sz="1800" dirty="0"/>
              <a:t>	operational aspects of safety assurance </a:t>
            </a:r>
          </a:p>
          <a:p>
            <a:pPr marL="0" indent="0" defTabSz="282575">
              <a:spcBef>
                <a:spcPts val="0"/>
              </a:spcBef>
            </a:pPr>
            <a:r>
              <a:rPr lang="en-US" sz="1800" dirty="0"/>
              <a:t>	through RWA program</a:t>
            </a:r>
          </a:p>
          <a:p>
            <a:pPr marL="0" indent="0" defTabSz="282575">
              <a:spcBef>
                <a:spcPts val="0"/>
              </a:spcBef>
            </a:pPr>
            <a:endParaRPr lang="en-US" sz="1800" dirty="0"/>
          </a:p>
          <a:p>
            <a:pPr marL="285750" indent="-285750" defTabSz="282575">
              <a:spcBef>
                <a:spcPts val="0"/>
              </a:spcBef>
              <a:buFont typeface="Arial" panose="020B0604020202020204" pitchFamily="34" charset="0"/>
              <a:buChar char="•"/>
            </a:pPr>
            <a:r>
              <a:rPr lang="en-US" sz="1800" dirty="0"/>
              <a:t>Facility procedures including ASE administrative</a:t>
            </a:r>
          </a:p>
          <a:p>
            <a:pPr marL="0" indent="0" defTabSz="282575">
              <a:spcBef>
                <a:spcPts val="0"/>
              </a:spcBef>
            </a:pPr>
            <a:r>
              <a:rPr lang="en-US" sz="1800" dirty="0"/>
              <a:t>	controls are maintained under configuration </a:t>
            </a:r>
          </a:p>
          <a:p>
            <a:pPr marL="0" indent="0" defTabSz="282575">
              <a:spcBef>
                <a:spcPts val="0"/>
              </a:spcBef>
            </a:pPr>
            <a:r>
              <a:rPr lang="en-US" sz="1800" dirty="0"/>
              <a:t>	control via the accelerator </a:t>
            </a:r>
          </a:p>
          <a:p>
            <a:pPr marL="0" indent="0" defTabSz="282575">
              <a:spcBef>
                <a:spcPts val="0"/>
              </a:spcBef>
            </a:pPr>
            <a:r>
              <a:rPr lang="en-US" sz="1800" dirty="0"/>
              <a:t>	Procedure Control Center</a:t>
            </a:r>
          </a:p>
          <a:p>
            <a:pPr marL="0" indent="0" defTabSz="282575">
              <a:spcBef>
                <a:spcPts val="0"/>
              </a:spcBef>
            </a:pPr>
            <a:endParaRPr lang="en-US" sz="1800" kern="0" dirty="0"/>
          </a:p>
        </p:txBody>
      </p:sp>
    </p:spTree>
    <p:extLst>
      <p:ext uri="{BB962C8B-B14F-4D97-AF65-F5344CB8AC3E}">
        <p14:creationId xmlns:p14="http://schemas.microsoft.com/office/powerpoint/2010/main" val="15128903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Change Control</a:t>
            </a:r>
          </a:p>
        </p:txBody>
      </p:sp>
      <p:sp>
        <p:nvSpPr>
          <p:cNvPr id="3" name="Content Placeholder 2"/>
          <p:cNvSpPr>
            <a:spLocks noGrp="1"/>
          </p:cNvSpPr>
          <p:nvPr>
            <p:ph idx="4294967295"/>
          </p:nvPr>
        </p:nvSpPr>
        <p:spPr>
          <a:xfrm>
            <a:off x="229197" y="959785"/>
            <a:ext cx="8160312" cy="5533090"/>
          </a:xfrm>
          <a:prstGeom prst="rect">
            <a:avLst/>
          </a:prstGeom>
        </p:spPr>
        <p:txBody>
          <a:bodyPr/>
          <a:lstStyle/>
          <a:p>
            <a:pPr>
              <a:buFont typeface="Arial" panose="020B0604020202020204" pitchFamily="34" charset="0"/>
              <a:buChar char="•"/>
            </a:pPr>
            <a:r>
              <a:rPr lang="en-US" sz="2000" b="1" dirty="0"/>
              <a:t>Objective:</a:t>
            </a:r>
            <a:r>
              <a:rPr lang="en-US" sz="2000" dirty="0"/>
              <a:t> to ensure changes are properly reviewed and coordinated and ensure changes are not made if they negatively impact the facility safety</a:t>
            </a:r>
          </a:p>
          <a:p>
            <a:pPr>
              <a:buFont typeface="Arial" panose="020B0604020202020204" pitchFamily="34" charset="0"/>
              <a:buChar char="•"/>
            </a:pPr>
            <a:r>
              <a:rPr lang="en-US" sz="2000" b="1" dirty="0"/>
              <a:t>Accelerator Facilities</a:t>
            </a:r>
            <a:r>
              <a:rPr lang="en-US" sz="2000" dirty="0"/>
              <a:t> own a Configuration Control Policy and associated Procedures that covers changes to SCCs </a:t>
            </a:r>
          </a:p>
          <a:p>
            <a:pPr>
              <a:buFont typeface="Arial" panose="020B0604020202020204" pitchFamily="34" charset="0"/>
              <a:buChar char="•"/>
            </a:pPr>
            <a:r>
              <a:rPr lang="en-US" sz="2000" b="1" dirty="0"/>
              <a:t>LBNL Configuration Control Engineer </a:t>
            </a:r>
            <a:r>
              <a:rPr lang="en-US" sz="2000" dirty="0"/>
              <a:t>approves the accelerator Configuration Control Policy and ensures compliance with institutional CM plan</a:t>
            </a:r>
          </a:p>
          <a:p>
            <a:pPr>
              <a:buFont typeface="Arial" panose="020B0604020202020204" pitchFamily="34" charset="0"/>
              <a:buChar char="•"/>
            </a:pPr>
            <a:r>
              <a:rPr lang="en-US" sz="2000" b="1" dirty="0"/>
              <a:t>Accelerator Program Head </a:t>
            </a:r>
            <a:r>
              <a:rPr lang="en-US" sz="2000" dirty="0"/>
              <a:t>ensures implementation of Configuration Control Policy and ensures that the following steps are addressed:</a:t>
            </a:r>
          </a:p>
          <a:p>
            <a:pPr lvl="3">
              <a:spcBef>
                <a:spcPts val="0"/>
              </a:spcBef>
            </a:pPr>
            <a:r>
              <a:rPr lang="en-US" sz="2000" dirty="0"/>
              <a:t>Identify and propose change </a:t>
            </a:r>
          </a:p>
          <a:p>
            <a:pPr lvl="3">
              <a:spcBef>
                <a:spcPts val="0"/>
              </a:spcBef>
            </a:pPr>
            <a:r>
              <a:rPr lang="en-US" sz="2000" dirty="0"/>
              <a:t>Technical Review </a:t>
            </a:r>
          </a:p>
          <a:p>
            <a:pPr lvl="3">
              <a:spcBef>
                <a:spcPts val="0"/>
              </a:spcBef>
            </a:pPr>
            <a:r>
              <a:rPr lang="en-US" sz="2000" dirty="0"/>
              <a:t>Management/Operations Review </a:t>
            </a:r>
          </a:p>
          <a:p>
            <a:pPr lvl="3">
              <a:spcBef>
                <a:spcPts val="0"/>
              </a:spcBef>
            </a:pPr>
            <a:r>
              <a:rPr lang="en-US" sz="2000" dirty="0"/>
              <a:t>USI screening is part of the process </a:t>
            </a:r>
          </a:p>
          <a:p>
            <a:pPr lvl="3">
              <a:spcBef>
                <a:spcPts val="0"/>
              </a:spcBef>
            </a:pPr>
            <a:r>
              <a:rPr lang="en-US" sz="2000" dirty="0"/>
              <a:t>Implementation and Prove Out</a:t>
            </a:r>
          </a:p>
          <a:p>
            <a:pPr>
              <a:buFont typeface="Arial" panose="020B0604020202020204" pitchFamily="34" charset="0"/>
              <a:buChar char="‒"/>
            </a:pPr>
            <a:endParaRPr lang="en-US" sz="2000" dirty="0"/>
          </a:p>
        </p:txBody>
      </p:sp>
      <p:sp>
        <p:nvSpPr>
          <p:cNvPr id="7" name="Slide Number Placeholder 2"/>
          <p:cNvSpPr>
            <a:spLocks noGrp="1"/>
          </p:cNvSpPr>
          <p:nvPr>
            <p:ph type="sldNum" sz="quarter" idx="4294967295"/>
          </p:nvPr>
        </p:nvSpPr>
        <p:spPr>
          <a:xfrm>
            <a:off x="0" y="6492875"/>
            <a:ext cx="2133600" cy="365125"/>
          </a:xfrm>
          <a:prstGeom prst="rect">
            <a:avLst/>
          </a:prstGeom>
        </p:spPr>
        <p:txBody>
          <a:bodyPr/>
          <a:lstStyle/>
          <a:p>
            <a:pPr algn="l"/>
            <a:fld id="{B6F15528-21DE-4FAA-801E-634DDDAF4B2B}" type="slidenum">
              <a:rPr lang="en-US" sz="1000" smtClean="0">
                <a:solidFill>
                  <a:schemeClr val="tx1"/>
                </a:solidFill>
              </a:rPr>
              <a:pPr algn="l"/>
              <a:t>11</a:t>
            </a:fld>
            <a:endParaRPr lang="en-US" sz="1000" dirty="0">
              <a:solidFill>
                <a:schemeClr val="tx1"/>
              </a:solidFill>
            </a:endParaRPr>
          </a:p>
        </p:txBody>
      </p:sp>
      <p:sp>
        <p:nvSpPr>
          <p:cNvPr id="9" name="Footer Placeholder 6"/>
          <p:cNvSpPr txBox="1">
            <a:spLocks/>
          </p:cNvSpPr>
          <p:nvPr/>
        </p:nvSpPr>
        <p:spPr>
          <a:xfrm>
            <a:off x="3381108" y="6492875"/>
            <a:ext cx="2895600" cy="365125"/>
          </a:xfrm>
          <a:prstGeom prst="rect">
            <a:avLst/>
          </a:prstGeom>
        </p:spPr>
        <p:txBody>
          <a:bodyPr/>
          <a:lstStyle>
            <a:defPPr>
              <a:defRPr lang="en-US"/>
            </a:defPPr>
            <a:lvl1pPr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a:lstStyle>
          <a:p>
            <a:pPr algn="ctr"/>
            <a:r>
              <a:rPr lang="en-US" sz="1000" dirty="0"/>
              <a:t>Accelerator Safety Workshop 2017</a:t>
            </a:r>
          </a:p>
        </p:txBody>
      </p:sp>
    </p:spTree>
    <p:extLst>
      <p:ext uri="{BB962C8B-B14F-4D97-AF65-F5344CB8AC3E}">
        <p14:creationId xmlns:p14="http://schemas.microsoft.com/office/powerpoint/2010/main" val="7664236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Change Control</a:t>
            </a:r>
          </a:p>
        </p:txBody>
      </p:sp>
      <p:sp>
        <p:nvSpPr>
          <p:cNvPr id="7" name="Slide Number Placeholder 2"/>
          <p:cNvSpPr>
            <a:spLocks noGrp="1"/>
          </p:cNvSpPr>
          <p:nvPr>
            <p:ph type="sldNum" sz="quarter" idx="4294967295"/>
          </p:nvPr>
        </p:nvSpPr>
        <p:spPr>
          <a:xfrm>
            <a:off x="0" y="6492875"/>
            <a:ext cx="2133600" cy="365125"/>
          </a:xfrm>
          <a:prstGeom prst="rect">
            <a:avLst/>
          </a:prstGeom>
        </p:spPr>
        <p:txBody>
          <a:bodyPr/>
          <a:lstStyle/>
          <a:p>
            <a:pPr algn="l"/>
            <a:fld id="{B6F15528-21DE-4FAA-801E-634DDDAF4B2B}" type="slidenum">
              <a:rPr lang="en-US" sz="1000" smtClean="0">
                <a:solidFill>
                  <a:schemeClr val="tx1"/>
                </a:solidFill>
              </a:rPr>
              <a:pPr algn="l"/>
              <a:t>12</a:t>
            </a:fld>
            <a:endParaRPr lang="en-US" sz="1000" dirty="0">
              <a:solidFill>
                <a:schemeClr val="tx1"/>
              </a:solidFill>
            </a:endParaRPr>
          </a:p>
        </p:txBody>
      </p:sp>
      <p:sp>
        <p:nvSpPr>
          <p:cNvPr id="9" name="Footer Placeholder 6"/>
          <p:cNvSpPr txBox="1">
            <a:spLocks/>
          </p:cNvSpPr>
          <p:nvPr/>
        </p:nvSpPr>
        <p:spPr>
          <a:xfrm>
            <a:off x="3381108" y="6492875"/>
            <a:ext cx="2895600" cy="365125"/>
          </a:xfrm>
          <a:prstGeom prst="rect">
            <a:avLst/>
          </a:prstGeom>
        </p:spPr>
        <p:txBody>
          <a:bodyPr/>
          <a:lstStyle>
            <a:defPPr>
              <a:defRPr lang="en-US"/>
            </a:defPPr>
            <a:lvl1pPr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a:lstStyle>
          <a:p>
            <a:pPr algn="ctr"/>
            <a:r>
              <a:rPr lang="en-US" sz="1000" dirty="0"/>
              <a:t>Accelerator Safety Workshop 2017</a:t>
            </a:r>
          </a:p>
        </p:txBody>
      </p:sp>
      <p:pic>
        <p:nvPicPr>
          <p:cNvPr id="3" name="Picture 2"/>
          <p:cNvPicPr>
            <a:picLocks noChangeAspect="1"/>
          </p:cNvPicPr>
          <p:nvPr/>
        </p:nvPicPr>
        <p:blipFill>
          <a:blip r:embed="rId3"/>
          <a:stretch>
            <a:fillRect/>
          </a:stretch>
        </p:blipFill>
        <p:spPr>
          <a:xfrm>
            <a:off x="0" y="1498060"/>
            <a:ext cx="8931201" cy="3939702"/>
          </a:xfrm>
          <a:prstGeom prst="rect">
            <a:avLst/>
          </a:prstGeom>
        </p:spPr>
      </p:pic>
    </p:spTree>
    <p:extLst>
      <p:ext uri="{BB962C8B-B14F-4D97-AF65-F5344CB8AC3E}">
        <p14:creationId xmlns:p14="http://schemas.microsoft.com/office/powerpoint/2010/main" val="26276537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Document Control</a:t>
            </a:r>
          </a:p>
        </p:txBody>
      </p:sp>
      <p:sp>
        <p:nvSpPr>
          <p:cNvPr id="7" name="Slide Number Placeholder 2"/>
          <p:cNvSpPr>
            <a:spLocks noGrp="1"/>
          </p:cNvSpPr>
          <p:nvPr>
            <p:ph type="sldNum" sz="quarter" idx="4294967295"/>
          </p:nvPr>
        </p:nvSpPr>
        <p:spPr>
          <a:xfrm>
            <a:off x="0" y="6492875"/>
            <a:ext cx="2133600" cy="365125"/>
          </a:xfrm>
          <a:prstGeom prst="rect">
            <a:avLst/>
          </a:prstGeom>
        </p:spPr>
        <p:txBody>
          <a:bodyPr/>
          <a:lstStyle/>
          <a:p>
            <a:pPr algn="l"/>
            <a:fld id="{B6F15528-21DE-4FAA-801E-634DDDAF4B2B}" type="slidenum">
              <a:rPr lang="en-US" sz="1000" smtClean="0">
                <a:solidFill>
                  <a:schemeClr val="tx1"/>
                </a:solidFill>
              </a:rPr>
              <a:pPr algn="l"/>
              <a:t>13</a:t>
            </a:fld>
            <a:endParaRPr lang="en-US" sz="1000" dirty="0">
              <a:solidFill>
                <a:schemeClr val="tx1"/>
              </a:solidFill>
            </a:endParaRPr>
          </a:p>
        </p:txBody>
      </p:sp>
      <p:sp>
        <p:nvSpPr>
          <p:cNvPr id="9" name="Footer Placeholder 6"/>
          <p:cNvSpPr txBox="1">
            <a:spLocks/>
          </p:cNvSpPr>
          <p:nvPr/>
        </p:nvSpPr>
        <p:spPr>
          <a:xfrm>
            <a:off x="3381108" y="6492875"/>
            <a:ext cx="2895600" cy="365125"/>
          </a:xfrm>
          <a:prstGeom prst="rect">
            <a:avLst/>
          </a:prstGeom>
        </p:spPr>
        <p:txBody>
          <a:bodyPr/>
          <a:lstStyle>
            <a:defPPr>
              <a:defRPr lang="en-US"/>
            </a:defPPr>
            <a:lvl1pPr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a:lstStyle>
          <a:p>
            <a:pPr algn="ctr"/>
            <a:r>
              <a:rPr lang="en-US" sz="1000" dirty="0"/>
              <a:t>Accelerator Safety Workshop 2017</a:t>
            </a:r>
          </a:p>
        </p:txBody>
      </p:sp>
      <p:sp>
        <p:nvSpPr>
          <p:cNvPr id="8" name="Content Placeholder 2"/>
          <p:cNvSpPr>
            <a:spLocks noGrp="1"/>
          </p:cNvSpPr>
          <p:nvPr/>
        </p:nvSpPr>
        <p:spPr>
          <a:xfrm>
            <a:off x="137229" y="1085111"/>
            <a:ext cx="8499944" cy="4368800"/>
          </a:xfrm>
          <a:prstGeom prst="rect">
            <a:avLst/>
          </a:prstGeom>
        </p:spPr>
        <p:txBody>
          <a:bodyPr/>
          <a:lstStyle>
            <a:lvl1pPr marL="342900" indent="-342900" algn="l" rtl="0" eaLnBrk="1" fontAlgn="base" hangingPunct="1">
              <a:spcBef>
                <a:spcPts val="1200"/>
              </a:spcBef>
              <a:spcAft>
                <a:spcPct val="0"/>
              </a:spcAft>
              <a:defRPr sz="2400">
                <a:solidFill>
                  <a:srgbClr val="003366"/>
                </a:solidFill>
                <a:latin typeface="+mn-lt"/>
                <a:ea typeface="+mn-ea"/>
                <a:cs typeface="+mn-cs"/>
              </a:defRPr>
            </a:lvl1pPr>
            <a:lvl2pPr marL="288925" indent="-227013" algn="l" rtl="0" eaLnBrk="1" fontAlgn="base" hangingPunct="1">
              <a:spcBef>
                <a:spcPts val="900"/>
              </a:spcBef>
              <a:spcAft>
                <a:spcPct val="0"/>
              </a:spcAft>
              <a:buSzPct val="85000"/>
              <a:buFont typeface="Arial"/>
              <a:buChar char="•"/>
              <a:defRPr sz="2400">
                <a:solidFill>
                  <a:srgbClr val="003366"/>
                </a:solidFill>
                <a:latin typeface="+mn-lt"/>
                <a:ea typeface="+mn-ea"/>
              </a:defRPr>
            </a:lvl2pPr>
            <a:lvl3pPr marL="458788" indent="-177800" algn="l" rtl="0" eaLnBrk="1" fontAlgn="base" hangingPunct="1">
              <a:spcBef>
                <a:spcPts val="500"/>
              </a:spcBef>
              <a:spcAft>
                <a:spcPct val="0"/>
              </a:spcAft>
              <a:buSzPct val="75000"/>
              <a:buFont typeface="Lucida Grande" pitchFamily="-109" charset="0"/>
              <a:buChar char="–"/>
              <a:defRPr sz="2400">
                <a:solidFill>
                  <a:srgbClr val="003366"/>
                </a:solidFill>
                <a:latin typeface="+mn-lt"/>
                <a:ea typeface="+mn-ea"/>
              </a:defRPr>
            </a:lvl3pPr>
            <a:lvl4pPr marL="687388" indent="-177800" algn="l" rtl="0" eaLnBrk="1" fontAlgn="base" hangingPunct="1">
              <a:spcBef>
                <a:spcPts val="400"/>
              </a:spcBef>
              <a:spcAft>
                <a:spcPct val="0"/>
              </a:spcAft>
              <a:buSzPct val="50000"/>
              <a:buFont typeface="Arial"/>
              <a:buChar char="•"/>
              <a:defRPr sz="2400">
                <a:solidFill>
                  <a:srgbClr val="003366"/>
                </a:solidFill>
                <a:latin typeface="+mn-lt"/>
                <a:ea typeface="+mn-ea"/>
              </a:defRPr>
            </a:lvl4pPr>
            <a:lvl5pPr marL="1146175" indent="-236538" algn="l" rtl="0" eaLnBrk="1" fontAlgn="base" hangingPunct="1">
              <a:spcBef>
                <a:spcPct val="20000"/>
              </a:spcBef>
              <a:spcAft>
                <a:spcPct val="0"/>
              </a:spcAft>
              <a:buChar char="»"/>
              <a:defRPr sz="2400">
                <a:solidFill>
                  <a:srgbClr val="003366"/>
                </a:solidFill>
                <a:latin typeface="+mn-lt"/>
                <a:ea typeface="+mn-ea"/>
              </a:defRPr>
            </a:lvl5pPr>
            <a:lvl6pPr marL="2514600" indent="-228600" algn="l" rtl="0" eaLnBrk="1" fontAlgn="base" hangingPunct="1">
              <a:spcBef>
                <a:spcPct val="20000"/>
              </a:spcBef>
              <a:spcAft>
                <a:spcPct val="0"/>
              </a:spcAft>
              <a:buChar char="»"/>
              <a:defRPr sz="2000">
                <a:solidFill>
                  <a:srgbClr val="2C5993"/>
                </a:solidFill>
                <a:latin typeface="+mn-lt"/>
                <a:ea typeface="+mn-ea"/>
              </a:defRPr>
            </a:lvl6pPr>
            <a:lvl7pPr marL="2971800" indent="-228600" algn="l" rtl="0" eaLnBrk="1" fontAlgn="base" hangingPunct="1">
              <a:spcBef>
                <a:spcPct val="20000"/>
              </a:spcBef>
              <a:spcAft>
                <a:spcPct val="0"/>
              </a:spcAft>
              <a:buChar char="»"/>
              <a:defRPr sz="2000">
                <a:solidFill>
                  <a:srgbClr val="2C5993"/>
                </a:solidFill>
                <a:latin typeface="+mn-lt"/>
                <a:ea typeface="+mn-ea"/>
              </a:defRPr>
            </a:lvl7pPr>
            <a:lvl8pPr marL="3429000" indent="-228600" algn="l" rtl="0" eaLnBrk="1" fontAlgn="base" hangingPunct="1">
              <a:spcBef>
                <a:spcPct val="20000"/>
              </a:spcBef>
              <a:spcAft>
                <a:spcPct val="0"/>
              </a:spcAft>
              <a:buChar char="»"/>
              <a:defRPr sz="2000">
                <a:solidFill>
                  <a:srgbClr val="2C5993"/>
                </a:solidFill>
                <a:latin typeface="+mn-lt"/>
                <a:ea typeface="+mn-ea"/>
              </a:defRPr>
            </a:lvl8pPr>
            <a:lvl9pPr marL="3886200" indent="-228600" algn="l" rtl="0" eaLnBrk="1" fontAlgn="base" hangingPunct="1">
              <a:spcBef>
                <a:spcPct val="20000"/>
              </a:spcBef>
              <a:spcAft>
                <a:spcPct val="0"/>
              </a:spcAft>
              <a:buChar char="»"/>
              <a:defRPr sz="2000">
                <a:solidFill>
                  <a:srgbClr val="2C5993"/>
                </a:solidFill>
                <a:latin typeface="+mn-lt"/>
                <a:ea typeface="+mn-ea"/>
              </a:defRPr>
            </a:lvl9pPr>
          </a:lstStyle>
          <a:p>
            <a:pPr lvl="1"/>
            <a:r>
              <a:rPr lang="en-US" sz="1800" dirty="0"/>
              <a:t>Windchill is an online browser based PLM (Product </a:t>
            </a:r>
            <a:r>
              <a:rPr lang="en-US" sz="1800" dirty="0" err="1"/>
              <a:t>LifeCycle</a:t>
            </a:r>
            <a:r>
              <a:rPr lang="en-US" sz="1800" dirty="0"/>
              <a:t> Management) used as project repository to manage </a:t>
            </a:r>
            <a:r>
              <a:rPr lang="en-US" sz="1800" dirty="0" smtClean="0"/>
              <a:t>all </a:t>
            </a:r>
            <a:r>
              <a:rPr lang="en-US" sz="1800" dirty="0"/>
              <a:t>types of documents like Safety Documents, USI forms, with a direct release path into LBNL’s Document Control Center (DCC)</a:t>
            </a:r>
          </a:p>
          <a:p>
            <a:pPr lvl="1"/>
            <a:r>
              <a:rPr lang="en-US" sz="1800" dirty="0"/>
              <a:t>DCC stores the current and previous released versions of documents (with revision history), electronic signatures with time-stamps and LBNL watermark.</a:t>
            </a:r>
          </a:p>
          <a:p>
            <a:pPr marL="61912" lvl="1" indent="0">
              <a:buNone/>
            </a:pPr>
            <a:endParaRPr lang="en-US" sz="1800" dirty="0"/>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229" y="3261303"/>
            <a:ext cx="8853847" cy="3231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93096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Documents under CM</a:t>
            </a:r>
          </a:p>
        </p:txBody>
      </p:sp>
      <p:sp>
        <p:nvSpPr>
          <p:cNvPr id="3" name="Content Placeholder 2"/>
          <p:cNvSpPr>
            <a:spLocks noGrp="1"/>
          </p:cNvSpPr>
          <p:nvPr>
            <p:ph idx="4294967295"/>
          </p:nvPr>
        </p:nvSpPr>
        <p:spPr>
          <a:xfrm>
            <a:off x="640755" y="1316038"/>
            <a:ext cx="7962900" cy="4881562"/>
          </a:xfrm>
          <a:prstGeom prst="rect">
            <a:avLst/>
          </a:prstGeom>
        </p:spPr>
        <p:txBody>
          <a:bodyPr/>
          <a:lstStyle/>
          <a:p>
            <a:pPr marL="61913" lvl="1" indent="0">
              <a:buNone/>
            </a:pPr>
            <a:r>
              <a:rPr lang="en-US" sz="2000" dirty="0"/>
              <a:t>At a minimum, the documents to be placed under CM in LBNL’s DCC include:</a:t>
            </a:r>
          </a:p>
          <a:p>
            <a:pPr lvl="1"/>
            <a:r>
              <a:rPr lang="en-US" sz="2000" dirty="0"/>
              <a:t>SAD</a:t>
            </a:r>
          </a:p>
          <a:p>
            <a:pPr lvl="1"/>
            <a:r>
              <a:rPr lang="en-US" sz="2000" dirty="0"/>
              <a:t>ASE (and approval letter from DOE BSO)</a:t>
            </a:r>
          </a:p>
          <a:p>
            <a:pPr lvl="1"/>
            <a:r>
              <a:rPr lang="en-US" sz="2000" dirty="0"/>
              <a:t>USI determination forms </a:t>
            </a:r>
          </a:p>
          <a:p>
            <a:pPr lvl="1"/>
            <a:r>
              <a:rPr lang="en-US" sz="2000" dirty="0"/>
              <a:t>SCC administrative control procedures</a:t>
            </a:r>
          </a:p>
          <a:p>
            <a:pPr lvl="1"/>
            <a:r>
              <a:rPr lang="en-US" sz="2000" dirty="0"/>
              <a:t>SCC design documentation (SCC requirements, performance specifications and related documentation such as drawings and engineering calculations) </a:t>
            </a:r>
          </a:p>
          <a:p>
            <a:pPr lvl="1"/>
            <a:r>
              <a:rPr lang="en-US" sz="2000" dirty="0"/>
              <a:t>Facility triennial review reports</a:t>
            </a:r>
          </a:p>
          <a:p>
            <a:pPr lvl="1"/>
            <a:endParaRPr lang="en-US" sz="2000" dirty="0"/>
          </a:p>
        </p:txBody>
      </p:sp>
      <p:sp>
        <p:nvSpPr>
          <p:cNvPr id="4" name="Footer Placeholder 6"/>
          <p:cNvSpPr txBox="1">
            <a:spLocks/>
          </p:cNvSpPr>
          <p:nvPr/>
        </p:nvSpPr>
        <p:spPr>
          <a:xfrm>
            <a:off x="3381108" y="6492875"/>
            <a:ext cx="2895600" cy="365125"/>
          </a:xfrm>
          <a:prstGeom prst="rect">
            <a:avLst/>
          </a:prstGeom>
        </p:spPr>
        <p:txBody>
          <a:bodyPr/>
          <a:lstStyle>
            <a:defPPr>
              <a:defRPr lang="en-US"/>
            </a:defPPr>
            <a:lvl1pPr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a:lstStyle>
          <a:p>
            <a:pPr algn="ctr"/>
            <a:r>
              <a:rPr lang="en-US" sz="1000" dirty="0"/>
              <a:t>Accelerator Safety Workshop 2017</a:t>
            </a:r>
          </a:p>
        </p:txBody>
      </p:sp>
    </p:spTree>
    <p:extLst>
      <p:ext uri="{BB962C8B-B14F-4D97-AF65-F5344CB8AC3E}">
        <p14:creationId xmlns:p14="http://schemas.microsoft.com/office/powerpoint/2010/main" val="7439779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ts val="600"/>
              </a:spcBef>
            </a:pPr>
            <a:r>
              <a:rPr lang="en-US" dirty="0"/>
              <a:t>Triennial accelerator safety assessment</a:t>
            </a:r>
          </a:p>
        </p:txBody>
      </p:sp>
      <p:sp>
        <p:nvSpPr>
          <p:cNvPr id="3" name="Content Placeholder 2"/>
          <p:cNvSpPr>
            <a:spLocks noGrp="1"/>
          </p:cNvSpPr>
          <p:nvPr>
            <p:ph idx="4294967295"/>
          </p:nvPr>
        </p:nvSpPr>
        <p:spPr>
          <a:xfrm>
            <a:off x="253675" y="1254548"/>
            <a:ext cx="8405407" cy="4841452"/>
          </a:xfrm>
          <a:prstGeom prst="rect">
            <a:avLst/>
          </a:prstGeom>
        </p:spPr>
        <p:txBody>
          <a:bodyPr>
            <a:noAutofit/>
          </a:bodyPr>
          <a:lstStyle/>
          <a:p>
            <a:pPr>
              <a:spcBef>
                <a:spcPts val="600"/>
              </a:spcBef>
              <a:buFont typeface="Arial" panose="020B0604020202020204" pitchFamily="34" charset="0"/>
              <a:buChar char="•"/>
            </a:pPr>
            <a:r>
              <a:rPr lang="en-US" sz="2000" b="1" dirty="0"/>
              <a:t>Objective</a:t>
            </a:r>
            <a:r>
              <a:rPr lang="en-US" sz="2000" dirty="0"/>
              <a:t>: Assess accelerator safety program elements specified in CRD portion of DOE Order 420.2C Safety of Accelerator Facilities and other key areas related to accelerator safety, to ensure compliance with DOE Order 420.2C, and to focus management attention on improvements necessary for continued safe operations. </a:t>
            </a:r>
          </a:p>
          <a:p>
            <a:pPr>
              <a:spcBef>
                <a:spcPts val="600"/>
              </a:spcBef>
              <a:buFont typeface="Arial" panose="020B0604020202020204" pitchFamily="34" charset="0"/>
              <a:buChar char="•"/>
            </a:pPr>
            <a:r>
              <a:rPr lang="en-US" sz="2000" dirty="0"/>
              <a:t>The following accelerator safety program elements are assessed: </a:t>
            </a:r>
          </a:p>
          <a:p>
            <a:pPr marL="0" indent="0">
              <a:spcBef>
                <a:spcPts val="600"/>
              </a:spcBef>
            </a:pPr>
            <a:r>
              <a:rPr lang="en-US" sz="2000" dirty="0"/>
              <a:t>	1. ASE </a:t>
            </a:r>
          </a:p>
          <a:p>
            <a:pPr marL="0" indent="0">
              <a:spcBef>
                <a:spcPts val="600"/>
              </a:spcBef>
            </a:pPr>
            <a:r>
              <a:rPr lang="en-US" sz="2000" dirty="0"/>
              <a:t>	2. SAD </a:t>
            </a:r>
          </a:p>
          <a:p>
            <a:pPr marL="0" indent="0">
              <a:spcBef>
                <a:spcPts val="600"/>
              </a:spcBef>
            </a:pPr>
            <a:r>
              <a:rPr lang="en-US" sz="2000" dirty="0"/>
              <a:t>	3. USI Process </a:t>
            </a:r>
          </a:p>
          <a:p>
            <a:pPr marL="0" indent="0">
              <a:spcBef>
                <a:spcPts val="600"/>
              </a:spcBef>
            </a:pPr>
            <a:r>
              <a:rPr lang="en-US" sz="2000" dirty="0"/>
              <a:t>	4. Configuration Management Plan</a:t>
            </a:r>
          </a:p>
          <a:p>
            <a:pPr marL="0" indent="0">
              <a:spcBef>
                <a:spcPts val="600"/>
              </a:spcBef>
            </a:pPr>
            <a:r>
              <a:rPr lang="en-US" sz="2000" dirty="0"/>
              <a:t>	5. AAR Program</a:t>
            </a:r>
          </a:p>
          <a:p>
            <a:pPr marL="0" indent="0">
              <a:spcBef>
                <a:spcPts val="600"/>
              </a:spcBef>
            </a:pPr>
            <a:r>
              <a:rPr lang="en-US" sz="2000" dirty="0"/>
              <a:t>	6. Roles and Responsibilities </a:t>
            </a:r>
          </a:p>
        </p:txBody>
      </p:sp>
      <p:sp>
        <p:nvSpPr>
          <p:cNvPr id="6" name="Slide Number Placeholder 2"/>
          <p:cNvSpPr>
            <a:spLocks noGrp="1"/>
          </p:cNvSpPr>
          <p:nvPr>
            <p:ph type="sldNum" sz="quarter" idx="4294967295"/>
          </p:nvPr>
        </p:nvSpPr>
        <p:spPr>
          <a:xfrm>
            <a:off x="0" y="6494463"/>
            <a:ext cx="2133600" cy="365125"/>
          </a:xfrm>
          <a:prstGeom prst="rect">
            <a:avLst/>
          </a:prstGeom>
        </p:spPr>
        <p:txBody>
          <a:bodyPr/>
          <a:lstStyle/>
          <a:p>
            <a:pPr algn="l"/>
            <a:fld id="{B6F15528-21DE-4FAA-801E-634DDDAF4B2B}" type="slidenum">
              <a:rPr lang="en-US" sz="1000" smtClean="0">
                <a:solidFill>
                  <a:schemeClr val="tx1"/>
                </a:solidFill>
              </a:rPr>
              <a:pPr algn="l"/>
              <a:t>15</a:t>
            </a:fld>
            <a:endParaRPr lang="en-US" sz="1000" dirty="0">
              <a:solidFill>
                <a:schemeClr val="tx1"/>
              </a:solidFill>
            </a:endParaRPr>
          </a:p>
        </p:txBody>
      </p:sp>
      <p:sp>
        <p:nvSpPr>
          <p:cNvPr id="8" name="Footer Placeholder 6"/>
          <p:cNvSpPr txBox="1">
            <a:spLocks/>
          </p:cNvSpPr>
          <p:nvPr/>
        </p:nvSpPr>
        <p:spPr>
          <a:xfrm>
            <a:off x="3381108" y="6492875"/>
            <a:ext cx="2895600" cy="365125"/>
          </a:xfrm>
          <a:prstGeom prst="rect">
            <a:avLst/>
          </a:prstGeom>
        </p:spPr>
        <p:txBody>
          <a:bodyPr/>
          <a:lstStyle>
            <a:defPPr>
              <a:defRPr lang="en-US"/>
            </a:defPPr>
            <a:lvl1pPr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a:lstStyle>
          <a:p>
            <a:pPr algn="ctr"/>
            <a:r>
              <a:rPr lang="en-US" sz="1000" dirty="0"/>
              <a:t>Accelerator Safety Workshop 2017</a:t>
            </a:r>
          </a:p>
        </p:txBody>
      </p:sp>
    </p:spTree>
    <p:extLst>
      <p:ext uri="{BB962C8B-B14F-4D97-AF65-F5344CB8AC3E}">
        <p14:creationId xmlns:p14="http://schemas.microsoft.com/office/powerpoint/2010/main" val="32473168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ts val="600"/>
              </a:spcBef>
            </a:pPr>
            <a:r>
              <a:rPr lang="en-US" dirty="0"/>
              <a:t>LBNL Accelerators ASO compliance summary</a:t>
            </a:r>
          </a:p>
        </p:txBody>
      </p:sp>
      <p:sp>
        <p:nvSpPr>
          <p:cNvPr id="6" name="Slide Number Placeholder 2"/>
          <p:cNvSpPr>
            <a:spLocks noGrp="1"/>
          </p:cNvSpPr>
          <p:nvPr>
            <p:ph type="sldNum" sz="quarter" idx="4294967295"/>
          </p:nvPr>
        </p:nvSpPr>
        <p:spPr>
          <a:xfrm>
            <a:off x="0" y="6494463"/>
            <a:ext cx="2133600" cy="365125"/>
          </a:xfrm>
          <a:prstGeom prst="rect">
            <a:avLst/>
          </a:prstGeom>
        </p:spPr>
        <p:txBody>
          <a:bodyPr/>
          <a:lstStyle/>
          <a:p>
            <a:pPr algn="l"/>
            <a:fld id="{B6F15528-21DE-4FAA-801E-634DDDAF4B2B}" type="slidenum">
              <a:rPr lang="en-US" sz="1000" smtClean="0">
                <a:solidFill>
                  <a:schemeClr val="tx1"/>
                </a:solidFill>
              </a:rPr>
              <a:pPr algn="l"/>
              <a:t>16</a:t>
            </a:fld>
            <a:endParaRPr lang="en-US" sz="1000" dirty="0">
              <a:solidFill>
                <a:schemeClr val="tx1"/>
              </a:solidFill>
            </a:endParaRPr>
          </a:p>
        </p:txBody>
      </p:sp>
      <p:sp>
        <p:nvSpPr>
          <p:cNvPr id="8" name="Footer Placeholder 6"/>
          <p:cNvSpPr txBox="1">
            <a:spLocks/>
          </p:cNvSpPr>
          <p:nvPr/>
        </p:nvSpPr>
        <p:spPr>
          <a:xfrm>
            <a:off x="3381108" y="6492875"/>
            <a:ext cx="2895600" cy="365125"/>
          </a:xfrm>
          <a:prstGeom prst="rect">
            <a:avLst/>
          </a:prstGeom>
        </p:spPr>
        <p:txBody>
          <a:bodyPr/>
          <a:lstStyle>
            <a:defPPr>
              <a:defRPr lang="en-US"/>
            </a:defPPr>
            <a:lvl1pPr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a:lstStyle>
          <a:p>
            <a:pPr algn="ctr"/>
            <a:r>
              <a:rPr lang="en-US" sz="1000" dirty="0"/>
              <a:t>Accelerator Safety Workshop 2017</a:t>
            </a:r>
          </a:p>
        </p:txBody>
      </p:sp>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1372" b="1194"/>
          <a:stretch/>
        </p:blipFill>
        <p:spPr bwMode="auto">
          <a:xfrm>
            <a:off x="407207" y="1645920"/>
            <a:ext cx="8251633" cy="4663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44103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4294967295"/>
          </p:nvPr>
        </p:nvSpPr>
        <p:spPr>
          <a:xfrm>
            <a:off x="503065" y="1214438"/>
            <a:ext cx="8428284" cy="4903787"/>
          </a:xfrm>
          <a:prstGeom prst="rect">
            <a:avLst/>
          </a:prstGeom>
        </p:spPr>
        <p:txBody>
          <a:bodyPr/>
          <a:lstStyle/>
          <a:p>
            <a:pPr>
              <a:buFont typeface="Arial" panose="020B0604020202020204" pitchFamily="34" charset="0"/>
              <a:buChar char="•"/>
            </a:pPr>
            <a:r>
              <a:rPr lang="en-US" sz="2200" dirty="0"/>
              <a:t>LBNL is a multidisciplinary laboratory with three very distinct accelerator programs managed by three divisions </a:t>
            </a:r>
          </a:p>
          <a:p>
            <a:pPr>
              <a:buFont typeface="Arial" panose="020B0604020202020204" pitchFamily="34" charset="0"/>
              <a:buChar char="•"/>
            </a:pPr>
            <a:r>
              <a:rPr lang="en-US" sz="2200" dirty="0"/>
              <a:t>Each accelerator has with different challenges and needs </a:t>
            </a:r>
          </a:p>
          <a:p>
            <a:pPr>
              <a:buFont typeface="Arial" panose="020B0604020202020204" pitchFamily="34" charset="0"/>
              <a:buChar char="•"/>
            </a:pPr>
            <a:r>
              <a:rPr lang="en-US" sz="2200" dirty="0"/>
              <a:t>LBNL is working towards a consistent framework that is flexible enough to address the specific needs of each facility</a:t>
            </a:r>
          </a:p>
          <a:p>
            <a:pPr>
              <a:buFont typeface="Arial" panose="020B0604020202020204" pitchFamily="34" charset="0"/>
              <a:buChar char="•"/>
            </a:pPr>
            <a:r>
              <a:rPr lang="en-US" sz="2200" dirty="0"/>
              <a:t>LBNL is strengthening the integration between engineering design and EHS with the addition of the Engineering Systems Group and the Safety and Configuration Control Engineering role</a:t>
            </a:r>
          </a:p>
        </p:txBody>
      </p:sp>
      <p:sp>
        <p:nvSpPr>
          <p:cNvPr id="6" name="Slide Number Placeholder 2"/>
          <p:cNvSpPr>
            <a:spLocks noGrp="1"/>
          </p:cNvSpPr>
          <p:nvPr>
            <p:ph type="sldNum" sz="quarter" idx="4294967295"/>
          </p:nvPr>
        </p:nvSpPr>
        <p:spPr>
          <a:xfrm>
            <a:off x="0" y="6494463"/>
            <a:ext cx="2133600" cy="365125"/>
          </a:xfrm>
          <a:prstGeom prst="rect">
            <a:avLst/>
          </a:prstGeom>
        </p:spPr>
        <p:txBody>
          <a:bodyPr/>
          <a:lstStyle/>
          <a:p>
            <a:pPr algn="l"/>
            <a:fld id="{B6F15528-21DE-4FAA-801E-634DDDAF4B2B}" type="slidenum">
              <a:rPr lang="en-US" sz="1000" smtClean="0">
                <a:solidFill>
                  <a:schemeClr val="tx1"/>
                </a:solidFill>
              </a:rPr>
              <a:pPr algn="l"/>
              <a:t>17</a:t>
            </a:fld>
            <a:endParaRPr lang="en-US" sz="1000" dirty="0">
              <a:solidFill>
                <a:schemeClr val="tx1"/>
              </a:solidFill>
            </a:endParaRPr>
          </a:p>
        </p:txBody>
      </p:sp>
      <p:sp>
        <p:nvSpPr>
          <p:cNvPr id="8" name="Footer Placeholder 6"/>
          <p:cNvSpPr txBox="1">
            <a:spLocks/>
          </p:cNvSpPr>
          <p:nvPr/>
        </p:nvSpPr>
        <p:spPr>
          <a:xfrm>
            <a:off x="3381108" y="6492875"/>
            <a:ext cx="2895600" cy="365125"/>
          </a:xfrm>
          <a:prstGeom prst="rect">
            <a:avLst/>
          </a:prstGeom>
        </p:spPr>
        <p:txBody>
          <a:bodyPr/>
          <a:lstStyle>
            <a:defPPr>
              <a:defRPr lang="en-US"/>
            </a:defPPr>
            <a:lvl1pPr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a:lstStyle>
          <a:p>
            <a:pPr algn="ctr"/>
            <a:r>
              <a:rPr lang="en-US" sz="1000" dirty="0"/>
              <a:t>Accelerator Safety Workshop 2017</a:t>
            </a:r>
          </a:p>
        </p:txBody>
      </p:sp>
    </p:spTree>
    <p:extLst>
      <p:ext uri="{BB962C8B-B14F-4D97-AF65-F5344CB8AC3E}">
        <p14:creationId xmlns:p14="http://schemas.microsoft.com/office/powerpoint/2010/main" val="3431499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4" name="TextBox 3"/>
          <p:cNvSpPr txBox="1"/>
          <p:nvPr/>
        </p:nvSpPr>
        <p:spPr>
          <a:xfrm>
            <a:off x="603970" y="1220563"/>
            <a:ext cx="7467601" cy="4585871"/>
          </a:xfrm>
          <a:prstGeom prst="rect">
            <a:avLst/>
          </a:prstGeom>
          <a:noFill/>
        </p:spPr>
        <p:txBody>
          <a:bodyPr wrap="square" rtlCol="0">
            <a:spAutoFit/>
          </a:bodyPr>
          <a:lstStyle/>
          <a:p>
            <a:pPr marL="342900" indent="-342900">
              <a:spcBef>
                <a:spcPts val="600"/>
              </a:spcBef>
              <a:buFont typeface="Arial" panose="020B0604020202020204" pitchFamily="34" charset="0"/>
              <a:buChar char="•"/>
            </a:pPr>
            <a:r>
              <a:rPr lang="en-US" sz="2200" dirty="0">
                <a:solidFill>
                  <a:prstClr val="black"/>
                </a:solidFill>
              </a:rPr>
              <a:t>Accelerators at LBNL</a:t>
            </a:r>
          </a:p>
          <a:p>
            <a:pPr marL="342900" indent="-342900">
              <a:spcBef>
                <a:spcPts val="600"/>
              </a:spcBef>
              <a:buFont typeface="Arial" panose="020B0604020202020204" pitchFamily="34" charset="0"/>
              <a:buChar char="•"/>
            </a:pPr>
            <a:r>
              <a:rPr lang="en-US" sz="2200" dirty="0">
                <a:solidFill>
                  <a:prstClr val="black"/>
                </a:solidFill>
              </a:rPr>
              <a:t>Graded approach to CM</a:t>
            </a:r>
          </a:p>
          <a:p>
            <a:pPr marL="342900" indent="-342900">
              <a:spcBef>
                <a:spcPts val="600"/>
              </a:spcBef>
              <a:buFont typeface="Arial" panose="020B0604020202020204" pitchFamily="34" charset="0"/>
              <a:buChar char="•"/>
            </a:pPr>
            <a:r>
              <a:rPr lang="en-US" sz="2200" dirty="0">
                <a:solidFill>
                  <a:prstClr val="black"/>
                </a:solidFill>
              </a:rPr>
              <a:t>CM functions at LBNL</a:t>
            </a:r>
          </a:p>
          <a:p>
            <a:pPr marL="342900" indent="-342900">
              <a:spcBef>
                <a:spcPts val="600"/>
              </a:spcBef>
              <a:buFont typeface="Arial" panose="020B0604020202020204" pitchFamily="34" charset="0"/>
              <a:buChar char="•"/>
            </a:pPr>
            <a:r>
              <a:rPr lang="en-US" sz="2200" dirty="0">
                <a:solidFill>
                  <a:prstClr val="black"/>
                </a:solidFill>
              </a:rPr>
              <a:t>Elements of CM</a:t>
            </a:r>
          </a:p>
          <a:p>
            <a:pPr marL="800100" lvl="1" indent="-342900">
              <a:spcBef>
                <a:spcPts val="600"/>
              </a:spcBef>
              <a:buFont typeface="Arial" panose="020B0604020202020204" pitchFamily="34" charset="0"/>
              <a:buChar char="•"/>
            </a:pPr>
            <a:r>
              <a:rPr lang="en-US" sz="2200" dirty="0">
                <a:solidFill>
                  <a:prstClr val="black"/>
                </a:solidFill>
              </a:rPr>
              <a:t>Design control</a:t>
            </a:r>
          </a:p>
          <a:p>
            <a:pPr marL="800100" lvl="1" indent="-342900">
              <a:spcBef>
                <a:spcPts val="600"/>
              </a:spcBef>
              <a:buFont typeface="Arial" panose="020B0604020202020204" pitchFamily="34" charset="0"/>
              <a:buChar char="•"/>
            </a:pPr>
            <a:r>
              <a:rPr lang="en-US" sz="2200" dirty="0">
                <a:solidFill>
                  <a:prstClr val="black"/>
                </a:solidFill>
              </a:rPr>
              <a:t>Work control</a:t>
            </a:r>
          </a:p>
          <a:p>
            <a:pPr marL="800100" lvl="1" indent="-342900">
              <a:spcBef>
                <a:spcPts val="600"/>
              </a:spcBef>
              <a:buFont typeface="Arial" panose="020B0604020202020204" pitchFamily="34" charset="0"/>
              <a:buChar char="•"/>
            </a:pPr>
            <a:r>
              <a:rPr lang="en-US" sz="2200" dirty="0">
                <a:solidFill>
                  <a:prstClr val="black"/>
                </a:solidFill>
              </a:rPr>
              <a:t>Change control</a:t>
            </a:r>
          </a:p>
          <a:p>
            <a:pPr marL="800100" lvl="1" indent="-342900">
              <a:spcBef>
                <a:spcPts val="600"/>
              </a:spcBef>
              <a:buFont typeface="Arial" panose="020B0604020202020204" pitchFamily="34" charset="0"/>
              <a:buChar char="•"/>
            </a:pPr>
            <a:r>
              <a:rPr lang="en-US" sz="2200" dirty="0">
                <a:solidFill>
                  <a:prstClr val="black"/>
                </a:solidFill>
              </a:rPr>
              <a:t>Document control</a:t>
            </a:r>
          </a:p>
          <a:p>
            <a:pPr marL="800100" lvl="1" indent="-342900">
              <a:spcBef>
                <a:spcPts val="600"/>
              </a:spcBef>
              <a:buFont typeface="Arial" panose="020B0604020202020204" pitchFamily="34" charset="0"/>
              <a:buChar char="•"/>
            </a:pPr>
            <a:r>
              <a:rPr lang="en-US" sz="2200" dirty="0">
                <a:solidFill>
                  <a:prstClr val="black"/>
                </a:solidFill>
              </a:rPr>
              <a:t>Assessments</a:t>
            </a:r>
          </a:p>
          <a:p>
            <a:pPr marL="800100" lvl="1" indent="-342900">
              <a:spcBef>
                <a:spcPts val="600"/>
              </a:spcBef>
              <a:buFont typeface="Arial" panose="020B0604020202020204" pitchFamily="34" charset="0"/>
              <a:buChar char="•"/>
            </a:pPr>
            <a:endParaRPr lang="en-US" sz="2200" dirty="0">
              <a:solidFill>
                <a:prstClr val="black"/>
              </a:solidFill>
            </a:endParaRPr>
          </a:p>
          <a:p>
            <a:pPr marL="342900" indent="-342900">
              <a:spcBef>
                <a:spcPts val="600"/>
              </a:spcBef>
              <a:buFont typeface="Arial" panose="020B0604020202020204" pitchFamily="34" charset="0"/>
              <a:buChar char="•"/>
            </a:pPr>
            <a:endParaRPr lang="en-US" sz="2200" dirty="0">
              <a:solidFill>
                <a:prstClr val="black"/>
              </a:solidFill>
            </a:endParaRPr>
          </a:p>
        </p:txBody>
      </p:sp>
      <p:sp>
        <p:nvSpPr>
          <p:cNvPr id="7" name="Slide Number Placeholder 2"/>
          <p:cNvSpPr txBox="1">
            <a:spLocks/>
          </p:cNvSpPr>
          <p:nvPr/>
        </p:nvSpPr>
        <p:spPr>
          <a:xfrm>
            <a:off x="0" y="6494900"/>
            <a:ext cx="2133600" cy="365125"/>
          </a:xfrm>
          <a:prstGeom prst="rect">
            <a:avLst/>
          </a:prstGeom>
        </p:spPr>
        <p:txBody>
          <a:bodyPr/>
          <a:lstStyle>
            <a:defPPr>
              <a:defRPr lang="en-US"/>
            </a:defPPr>
            <a:lvl1pPr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a:lstStyle>
          <a:p>
            <a:fld id="{B6F15528-21DE-4FAA-801E-634DDDAF4B2B}" type="slidenum">
              <a:rPr lang="en-US" sz="1000" smtClean="0">
                <a:solidFill>
                  <a:prstClr val="black"/>
                </a:solidFill>
              </a:rPr>
              <a:pPr/>
              <a:t>2</a:t>
            </a:fld>
            <a:endParaRPr lang="en-US" sz="1000" dirty="0">
              <a:solidFill>
                <a:prstClr val="black"/>
              </a:solidFill>
            </a:endParaRPr>
          </a:p>
        </p:txBody>
      </p:sp>
      <p:sp>
        <p:nvSpPr>
          <p:cNvPr id="9" name="Footer Placeholder 6"/>
          <p:cNvSpPr txBox="1">
            <a:spLocks/>
          </p:cNvSpPr>
          <p:nvPr/>
        </p:nvSpPr>
        <p:spPr>
          <a:xfrm>
            <a:off x="3381108" y="6492875"/>
            <a:ext cx="2895600" cy="365125"/>
          </a:xfrm>
          <a:prstGeom prst="rect">
            <a:avLst/>
          </a:prstGeom>
        </p:spPr>
        <p:txBody>
          <a:bodyPr/>
          <a:lstStyle>
            <a:defPPr>
              <a:defRPr lang="en-US"/>
            </a:defPPr>
            <a:lvl1pPr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a:lstStyle>
          <a:p>
            <a:pPr algn="ctr"/>
            <a:r>
              <a:rPr lang="en-US" sz="1000" dirty="0">
                <a:solidFill>
                  <a:prstClr val="black"/>
                </a:solidFill>
              </a:rPr>
              <a:t>Accelerator Safety </a:t>
            </a:r>
            <a:r>
              <a:rPr lang="en-US" sz="1000" dirty="0" smtClean="0">
                <a:solidFill>
                  <a:prstClr val="black"/>
                </a:solidFill>
              </a:rPr>
              <a:t>Workshop </a:t>
            </a:r>
            <a:r>
              <a:rPr lang="en-US" sz="1000" dirty="0">
                <a:solidFill>
                  <a:prstClr val="black"/>
                </a:solidFill>
              </a:rPr>
              <a:t>2017</a:t>
            </a:r>
          </a:p>
        </p:txBody>
      </p:sp>
    </p:spTree>
    <p:extLst>
      <p:ext uri="{BB962C8B-B14F-4D97-AF65-F5344CB8AC3E}">
        <p14:creationId xmlns:p14="http://schemas.microsoft.com/office/powerpoint/2010/main" val="14368937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pic>
        <p:nvPicPr>
          <p:cNvPr id="4" name="Content Placeholder 3"/>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rcRect l="1089" t="48930" r="10443" b="12258"/>
          <a:stretch/>
        </p:blipFill>
        <p:spPr>
          <a:xfrm>
            <a:off x="793588" y="1447800"/>
            <a:ext cx="7796212" cy="4267200"/>
          </a:xfrm>
          <a:prstGeom prst="rect">
            <a:avLst/>
          </a:prstGeom>
        </p:spPr>
      </p:pic>
      <p:sp>
        <p:nvSpPr>
          <p:cNvPr id="3" name="Slide Number Placeholder 2"/>
          <p:cNvSpPr>
            <a:spLocks noGrp="1"/>
          </p:cNvSpPr>
          <p:nvPr>
            <p:ph type="sldNum" sz="quarter" idx="4294967295"/>
          </p:nvPr>
        </p:nvSpPr>
        <p:spPr>
          <a:xfrm>
            <a:off x="0" y="6494900"/>
            <a:ext cx="2133600" cy="365125"/>
          </a:xfrm>
          <a:prstGeom prst="rect">
            <a:avLst/>
          </a:prstGeom>
        </p:spPr>
        <p:txBody>
          <a:bodyPr/>
          <a:lstStyle/>
          <a:p>
            <a:fld id="{B6F15528-21DE-4FAA-801E-634DDDAF4B2B}" type="slidenum">
              <a:rPr lang="en-US" sz="1000" smtClean="0"/>
              <a:pPr/>
              <a:t>3</a:t>
            </a:fld>
            <a:endParaRPr lang="en-US" sz="1000" dirty="0"/>
          </a:p>
        </p:txBody>
      </p:sp>
      <p:sp>
        <p:nvSpPr>
          <p:cNvPr id="7" name="Footer Placeholder 6"/>
          <p:cNvSpPr>
            <a:spLocks noGrp="1"/>
          </p:cNvSpPr>
          <p:nvPr>
            <p:ph type="ftr" sz="quarter" idx="4294967295"/>
          </p:nvPr>
        </p:nvSpPr>
        <p:spPr>
          <a:xfrm>
            <a:off x="3381108" y="6492875"/>
            <a:ext cx="2895600" cy="365125"/>
          </a:xfrm>
          <a:prstGeom prst="rect">
            <a:avLst/>
          </a:prstGeom>
        </p:spPr>
        <p:txBody>
          <a:bodyPr/>
          <a:lstStyle/>
          <a:p>
            <a:pPr algn="ctr"/>
            <a:r>
              <a:rPr lang="en-US" sz="1000" dirty="0"/>
              <a:t>Accelerator Safety Workshop 2017</a:t>
            </a:r>
          </a:p>
        </p:txBody>
      </p:sp>
      <p:sp>
        <p:nvSpPr>
          <p:cNvPr id="6" name="Rounded Rectangle 5"/>
          <p:cNvSpPr/>
          <p:nvPr/>
        </p:nvSpPr>
        <p:spPr bwMode="auto">
          <a:xfrm>
            <a:off x="1141617" y="1918887"/>
            <a:ext cx="1800493" cy="369332"/>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 name="TextBox 4"/>
          <p:cNvSpPr txBox="1"/>
          <p:nvPr/>
        </p:nvSpPr>
        <p:spPr>
          <a:xfrm>
            <a:off x="977038" y="1944157"/>
            <a:ext cx="2223356" cy="338554"/>
          </a:xfrm>
          <a:prstGeom prst="rect">
            <a:avLst/>
          </a:prstGeom>
          <a:noFill/>
        </p:spPr>
        <p:txBody>
          <a:bodyPr wrap="square" rtlCol="0">
            <a:spAutoFit/>
          </a:bodyPr>
          <a:lstStyle/>
          <a:p>
            <a:pPr algn="ctr"/>
            <a:r>
              <a:rPr lang="en-US" sz="1600" b="1" dirty="0" smtClean="0">
                <a:solidFill>
                  <a:schemeClr val="bg1"/>
                </a:solidFill>
              </a:rPr>
              <a:t>BELLA/LOASIS</a:t>
            </a:r>
            <a:endParaRPr lang="en-US" sz="1600" b="1" dirty="0">
              <a:solidFill>
                <a:schemeClr val="bg1"/>
              </a:solidFill>
            </a:endParaRPr>
          </a:p>
        </p:txBody>
      </p:sp>
      <p:cxnSp>
        <p:nvCxnSpPr>
          <p:cNvPr id="8" name="Straight Arrow Connector 7"/>
          <p:cNvCxnSpPr/>
          <p:nvPr/>
        </p:nvCxnSpPr>
        <p:spPr bwMode="auto">
          <a:xfrm>
            <a:off x="2209800" y="2313489"/>
            <a:ext cx="914400" cy="516268"/>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
        <p:nvSpPr>
          <p:cNvPr id="9" name="Rounded Rectangle 8"/>
          <p:cNvSpPr/>
          <p:nvPr/>
        </p:nvSpPr>
        <p:spPr bwMode="auto">
          <a:xfrm>
            <a:off x="5057974" y="4230041"/>
            <a:ext cx="1800493" cy="369332"/>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0" name="TextBox 9"/>
          <p:cNvSpPr txBox="1"/>
          <p:nvPr/>
        </p:nvSpPr>
        <p:spPr>
          <a:xfrm>
            <a:off x="5110345" y="4260819"/>
            <a:ext cx="1800493" cy="338554"/>
          </a:xfrm>
          <a:prstGeom prst="rect">
            <a:avLst/>
          </a:prstGeom>
          <a:noFill/>
        </p:spPr>
        <p:txBody>
          <a:bodyPr wrap="square" rtlCol="0">
            <a:spAutoFit/>
          </a:bodyPr>
          <a:lstStyle/>
          <a:p>
            <a:pPr algn="ctr"/>
            <a:r>
              <a:rPr lang="en-US" sz="1600" b="1" dirty="0" smtClean="0">
                <a:solidFill>
                  <a:schemeClr val="bg1"/>
                </a:solidFill>
              </a:rPr>
              <a:t>ALS/ALS-U</a:t>
            </a:r>
            <a:endParaRPr lang="en-US" sz="1600" b="1" dirty="0">
              <a:solidFill>
                <a:schemeClr val="bg1"/>
              </a:solidFill>
            </a:endParaRPr>
          </a:p>
        </p:txBody>
      </p:sp>
      <p:cxnSp>
        <p:nvCxnSpPr>
          <p:cNvPr id="11" name="Straight Arrow Connector 10"/>
          <p:cNvCxnSpPr/>
          <p:nvPr/>
        </p:nvCxnSpPr>
        <p:spPr bwMode="auto">
          <a:xfrm flipH="1" flipV="1">
            <a:off x="4828908" y="3810002"/>
            <a:ext cx="657492" cy="420039"/>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
        <p:nvSpPr>
          <p:cNvPr id="12" name="Rounded Rectangle 11"/>
          <p:cNvSpPr/>
          <p:nvPr/>
        </p:nvSpPr>
        <p:spPr bwMode="auto">
          <a:xfrm>
            <a:off x="2209800" y="5003761"/>
            <a:ext cx="2057400" cy="369332"/>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3" name="TextBox 12"/>
          <p:cNvSpPr txBox="1"/>
          <p:nvPr/>
        </p:nvSpPr>
        <p:spPr>
          <a:xfrm>
            <a:off x="1989061" y="5029200"/>
            <a:ext cx="2604312" cy="338554"/>
          </a:xfrm>
          <a:prstGeom prst="rect">
            <a:avLst/>
          </a:prstGeom>
          <a:noFill/>
        </p:spPr>
        <p:txBody>
          <a:bodyPr wrap="square" rtlCol="0">
            <a:spAutoFit/>
          </a:bodyPr>
          <a:lstStyle/>
          <a:p>
            <a:pPr algn="ctr"/>
            <a:r>
              <a:rPr lang="en-US" sz="1600" b="1" dirty="0">
                <a:solidFill>
                  <a:schemeClr val="bg1"/>
                </a:solidFill>
              </a:rPr>
              <a:t>88”</a:t>
            </a:r>
            <a:r>
              <a:rPr lang="en-US" sz="1600" b="1" dirty="0"/>
              <a:t> </a:t>
            </a:r>
            <a:r>
              <a:rPr lang="en-US" sz="1600" b="1" dirty="0">
                <a:solidFill>
                  <a:schemeClr val="bg1"/>
                </a:solidFill>
              </a:rPr>
              <a:t>CYCLOTRON</a:t>
            </a:r>
          </a:p>
        </p:txBody>
      </p:sp>
      <p:cxnSp>
        <p:nvCxnSpPr>
          <p:cNvPr id="14" name="Straight Arrow Connector 13"/>
          <p:cNvCxnSpPr/>
          <p:nvPr/>
        </p:nvCxnSpPr>
        <p:spPr bwMode="auto">
          <a:xfrm flipH="1" flipV="1">
            <a:off x="2057400" y="4602047"/>
            <a:ext cx="762000" cy="350953"/>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6940322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Requirements and Guidance </a:t>
            </a:r>
            <a:br>
              <a:rPr lang="en-US" sz="2800" dirty="0"/>
            </a:br>
            <a:r>
              <a:rPr lang="en-US" sz="2800" b="0" dirty="0"/>
              <a:t>DOE O420.2C together with DOE G420.1A </a:t>
            </a:r>
            <a:endParaRPr lang="en-US" sz="2800" dirty="0"/>
          </a:p>
        </p:txBody>
      </p:sp>
      <p:sp>
        <p:nvSpPr>
          <p:cNvPr id="3" name="Content Placeholder 2"/>
          <p:cNvSpPr>
            <a:spLocks noGrp="1"/>
          </p:cNvSpPr>
          <p:nvPr>
            <p:ph idx="4294967295"/>
          </p:nvPr>
        </p:nvSpPr>
        <p:spPr>
          <a:xfrm>
            <a:off x="290955" y="1267833"/>
            <a:ext cx="8537575" cy="2846387"/>
          </a:xfrm>
          <a:prstGeom prst="rect">
            <a:avLst/>
          </a:prstGeom>
        </p:spPr>
        <p:txBody>
          <a:bodyPr/>
          <a:lstStyle/>
          <a:p>
            <a:pPr marL="0" indent="0"/>
            <a:r>
              <a:rPr lang="en-US" sz="2000" b="1" i="1" dirty="0"/>
              <a:t>2. 7 Configuration Management:</a:t>
            </a:r>
          </a:p>
          <a:p>
            <a:pPr marL="0" indent="0" defTabSz="457200"/>
            <a:r>
              <a:rPr lang="en-US" sz="1800" b="1" i="1" dirty="0"/>
              <a:t>	</a:t>
            </a:r>
            <a:r>
              <a:rPr lang="en-US" sz="1800" i="1" dirty="0"/>
              <a:t>A facility configuration management (CM) program is a critical element of an 	accelerator safety program. This guidance focuses on accelerator-specific 	hazards 	and their corresponding credited controls as identified in the SAD 	and ASE. Appropriate CM is considered necessary for both the research 	mission and safe operation. Elements include:</a:t>
            </a:r>
          </a:p>
          <a:p>
            <a:pPr marL="1143000" indent="-228600" defTabSz="130175">
              <a:spcBef>
                <a:spcPts val="300"/>
              </a:spcBef>
              <a:buFont typeface="Arial" panose="020B0604020202020204" pitchFamily="34" charset="0"/>
              <a:buChar char="‒"/>
            </a:pPr>
            <a:r>
              <a:rPr lang="en-US" sz="1800" i="1" dirty="0"/>
              <a:t>	Current and well-maintained safety documentation</a:t>
            </a:r>
          </a:p>
          <a:p>
            <a:pPr marL="1143000" indent="-228600" defTabSz="130175">
              <a:spcBef>
                <a:spcPts val="300"/>
              </a:spcBef>
              <a:buFont typeface="Arial" panose="020B0604020202020204" pitchFamily="34" charset="0"/>
              <a:buChar char="‒"/>
            </a:pPr>
            <a:r>
              <a:rPr lang="en-US" sz="1800" i="1" dirty="0"/>
              <a:t>	Control and Maintenance of the credited Control system</a:t>
            </a:r>
          </a:p>
          <a:p>
            <a:pPr marL="1143000" indent="-228600" defTabSz="130175">
              <a:spcBef>
                <a:spcPts val="300"/>
              </a:spcBef>
              <a:buFont typeface="Arial" panose="020B0604020202020204" pitchFamily="34" charset="0"/>
              <a:buChar char="‒"/>
            </a:pPr>
            <a:r>
              <a:rPr lang="en-US" sz="1800" i="1" dirty="0"/>
              <a:t>	USI determination program </a:t>
            </a:r>
          </a:p>
          <a:p>
            <a:pPr marL="0" indent="0"/>
            <a:endParaRPr lang="en-US" sz="1800" i="1" dirty="0"/>
          </a:p>
          <a:p>
            <a:pPr marL="0" indent="0"/>
            <a:endParaRPr lang="en-US" sz="1800" i="1" dirty="0"/>
          </a:p>
          <a:p>
            <a:pPr marL="0" indent="0"/>
            <a:endParaRPr lang="en-US" sz="1800" i="1" dirty="0"/>
          </a:p>
        </p:txBody>
      </p:sp>
      <p:sp>
        <p:nvSpPr>
          <p:cNvPr id="7" name="TextBox 6"/>
          <p:cNvSpPr txBox="1"/>
          <p:nvPr/>
        </p:nvSpPr>
        <p:spPr>
          <a:xfrm>
            <a:off x="302829" y="4145238"/>
            <a:ext cx="8538342" cy="2169825"/>
          </a:xfrm>
          <a:prstGeom prst="rect">
            <a:avLst/>
          </a:prstGeom>
          <a:noFill/>
        </p:spPr>
        <p:txBody>
          <a:bodyPr wrap="square" rtlCol="0">
            <a:spAutoFit/>
          </a:bodyPr>
          <a:lstStyle/>
          <a:p>
            <a:pPr>
              <a:spcBef>
                <a:spcPts val="600"/>
              </a:spcBef>
            </a:pPr>
            <a:r>
              <a:rPr lang="en-US" sz="2000" dirty="0"/>
              <a:t>Status of Accelerator CM </a:t>
            </a:r>
            <a:r>
              <a:rPr lang="en-US" sz="2000" dirty="0" smtClean="0"/>
              <a:t>implementation at </a:t>
            </a:r>
            <a:r>
              <a:rPr lang="en-US" sz="2000" dirty="0"/>
              <a:t>LBNL:</a:t>
            </a:r>
          </a:p>
          <a:p>
            <a:pPr marL="342900" indent="-342900">
              <a:spcBef>
                <a:spcPts val="600"/>
              </a:spcBef>
              <a:spcAft>
                <a:spcPts val="600"/>
              </a:spcAft>
              <a:buFont typeface="Arial" panose="020B0604020202020204" pitchFamily="34" charset="0"/>
              <a:buChar char="•"/>
            </a:pPr>
            <a:r>
              <a:rPr lang="en-US" sz="2000" dirty="0" smtClean="0"/>
              <a:t>Traditionally, </a:t>
            </a:r>
            <a:r>
              <a:rPr lang="en-US" sz="2000" dirty="0"/>
              <a:t>via periodic assessment of each accelerator facility through triannual review, configuration control policy, USI determination process, corrective action tracking</a:t>
            </a:r>
          </a:p>
          <a:p>
            <a:pPr marL="342900" indent="-342900">
              <a:spcBef>
                <a:spcPts val="600"/>
              </a:spcBef>
              <a:buFont typeface="Arial" panose="020B0604020202020204" pitchFamily="34" charset="0"/>
              <a:buChar char="•"/>
            </a:pPr>
            <a:r>
              <a:rPr lang="en-US" sz="2000" dirty="0"/>
              <a:t>In addition, new role of “</a:t>
            </a:r>
            <a:r>
              <a:rPr lang="en-US" sz="2000" b="1" i="1" dirty="0"/>
              <a:t>Safety and Configuration Control Engineer</a:t>
            </a:r>
            <a:r>
              <a:rPr lang="en-US" sz="2000" dirty="0"/>
              <a:t>” to </a:t>
            </a:r>
            <a:r>
              <a:rPr lang="en-US" sz="2000" dirty="0" smtClean="0"/>
              <a:t>improve consistency of CM </a:t>
            </a:r>
            <a:r>
              <a:rPr lang="en-US" sz="2000" dirty="0"/>
              <a:t>framework </a:t>
            </a:r>
            <a:r>
              <a:rPr lang="en-US" sz="2000" dirty="0" smtClean="0"/>
              <a:t>across </a:t>
            </a:r>
            <a:r>
              <a:rPr lang="en-US" sz="2000" dirty="0"/>
              <a:t>LBNL accelerators</a:t>
            </a:r>
          </a:p>
        </p:txBody>
      </p:sp>
      <p:sp>
        <p:nvSpPr>
          <p:cNvPr id="8" name="Slide Number Placeholder 2"/>
          <p:cNvSpPr txBox="1">
            <a:spLocks/>
          </p:cNvSpPr>
          <p:nvPr/>
        </p:nvSpPr>
        <p:spPr>
          <a:xfrm>
            <a:off x="0" y="6494900"/>
            <a:ext cx="2133600" cy="365125"/>
          </a:xfrm>
          <a:prstGeom prst="rect">
            <a:avLst/>
          </a:prstGeom>
        </p:spPr>
        <p:txBody>
          <a:bodyPr/>
          <a:lstStyle>
            <a:defPPr>
              <a:defRPr lang="en-US"/>
            </a:defPPr>
            <a:lvl1pPr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a:lstStyle>
          <a:p>
            <a:fld id="{B6F15528-21DE-4FAA-801E-634DDDAF4B2B}" type="slidenum">
              <a:rPr lang="en-US" sz="1000" smtClean="0"/>
              <a:pPr/>
              <a:t>4</a:t>
            </a:fld>
            <a:endParaRPr lang="en-US" sz="1000" dirty="0"/>
          </a:p>
        </p:txBody>
      </p:sp>
      <p:sp>
        <p:nvSpPr>
          <p:cNvPr id="10" name="Footer Placeholder 6"/>
          <p:cNvSpPr txBox="1">
            <a:spLocks/>
          </p:cNvSpPr>
          <p:nvPr/>
        </p:nvSpPr>
        <p:spPr>
          <a:xfrm>
            <a:off x="3381108" y="6492875"/>
            <a:ext cx="2895600" cy="365125"/>
          </a:xfrm>
          <a:prstGeom prst="rect">
            <a:avLst/>
          </a:prstGeom>
        </p:spPr>
        <p:txBody>
          <a:bodyPr/>
          <a:lstStyle>
            <a:defPPr>
              <a:defRPr lang="en-US"/>
            </a:defPPr>
            <a:lvl1pPr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a:lstStyle>
          <a:p>
            <a:pPr algn="ctr"/>
            <a:r>
              <a:rPr lang="en-US" sz="1000" dirty="0"/>
              <a:t>Accelerator Safety Workshop 2017</a:t>
            </a:r>
          </a:p>
        </p:txBody>
      </p:sp>
    </p:spTree>
    <p:extLst>
      <p:ext uri="{BB962C8B-B14F-4D97-AF65-F5344CB8AC3E}">
        <p14:creationId xmlns:p14="http://schemas.microsoft.com/office/powerpoint/2010/main" val="4932170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Configuration Management framework </a:t>
            </a:r>
            <a:br>
              <a:rPr lang="en-US" dirty="0"/>
            </a:br>
            <a:r>
              <a:rPr lang="en-US" dirty="0"/>
              <a:t>common to all LBNL Facilities </a:t>
            </a:r>
          </a:p>
        </p:txBody>
      </p:sp>
      <p:sp>
        <p:nvSpPr>
          <p:cNvPr id="4" name="TextBox 3"/>
          <p:cNvSpPr txBox="1"/>
          <p:nvPr/>
        </p:nvSpPr>
        <p:spPr>
          <a:xfrm>
            <a:off x="177914" y="1049828"/>
            <a:ext cx="8545340" cy="1785104"/>
          </a:xfrm>
          <a:prstGeom prst="rect">
            <a:avLst/>
          </a:prstGeom>
          <a:noFill/>
        </p:spPr>
        <p:txBody>
          <a:bodyPr wrap="square" rtlCol="0">
            <a:spAutoFit/>
          </a:bodyPr>
          <a:lstStyle/>
          <a:p>
            <a:pPr marL="342900" indent="-342900">
              <a:spcBef>
                <a:spcPts val="600"/>
              </a:spcBef>
              <a:buFont typeface="Arial" panose="020B0604020202020204" pitchFamily="34" charset="0"/>
              <a:buChar char="•"/>
            </a:pPr>
            <a:r>
              <a:rPr lang="en-US" sz="2000" dirty="0"/>
              <a:t>Similar elements are credited in the </a:t>
            </a:r>
            <a:r>
              <a:rPr lang="en-US" sz="2000" dirty="0">
                <a:solidFill>
                  <a:prstClr val="black"/>
                </a:solidFill>
              </a:rPr>
              <a:t>Accelerator Safety Envelope (ASE) </a:t>
            </a:r>
            <a:r>
              <a:rPr lang="en-US" sz="2000" dirty="0"/>
              <a:t>through-out three accelerator facilities </a:t>
            </a:r>
          </a:p>
          <a:p>
            <a:pPr marL="342900" indent="-342900">
              <a:spcBef>
                <a:spcPts val="600"/>
              </a:spcBef>
              <a:buFont typeface="Arial" panose="020B0604020202020204" pitchFamily="34" charset="0"/>
              <a:buChar char="•"/>
            </a:pPr>
            <a:r>
              <a:rPr lang="en-US" sz="2000" dirty="0"/>
              <a:t>Safety Credited Controls (SCCs) are tailored to specific facility requirements</a:t>
            </a:r>
          </a:p>
          <a:p>
            <a:pPr marL="342900" indent="-342900">
              <a:spcBef>
                <a:spcPts val="600"/>
              </a:spcBef>
              <a:buFont typeface="Arial" panose="020B0604020202020204" pitchFamily="34" charset="0"/>
              <a:buChar char="•"/>
            </a:pPr>
            <a:r>
              <a:rPr lang="en-US" sz="2000" dirty="0"/>
              <a:t>SCCs shall be under the highest level of CM</a:t>
            </a:r>
          </a:p>
        </p:txBody>
      </p:sp>
      <p:graphicFrame>
        <p:nvGraphicFramePr>
          <p:cNvPr id="6" name="Table 5"/>
          <p:cNvGraphicFramePr>
            <a:graphicFrameLocks noGrp="1"/>
          </p:cNvGraphicFramePr>
          <p:nvPr>
            <p:extLst>
              <p:ext uri="{D42A27DB-BD31-4B8C-83A1-F6EECF244321}">
                <p14:modId xmlns:p14="http://schemas.microsoft.com/office/powerpoint/2010/main" val="474437103"/>
              </p:ext>
            </p:extLst>
          </p:nvPr>
        </p:nvGraphicFramePr>
        <p:xfrm>
          <a:off x="359606" y="3162277"/>
          <a:ext cx="2701131" cy="2882996"/>
        </p:xfrm>
        <a:graphic>
          <a:graphicData uri="http://schemas.openxmlformats.org/drawingml/2006/table">
            <a:tbl>
              <a:tblPr firstRow="1" bandRow="1">
                <a:tableStyleId>{5C22544A-7EE6-4342-B048-85BDC9FD1C3A}</a:tableStyleId>
              </a:tblPr>
              <a:tblGrid>
                <a:gridCol w="2701131">
                  <a:extLst>
                    <a:ext uri="{9D8B030D-6E8A-4147-A177-3AD203B41FA5}">
                      <a16:colId xmlns:a16="http://schemas.microsoft.com/office/drawing/2014/main" xmlns="" val="20000"/>
                    </a:ext>
                  </a:extLst>
                </a:gridCol>
              </a:tblGrid>
              <a:tr h="396464">
                <a:tc>
                  <a:txBody>
                    <a:bodyPr/>
                    <a:lstStyle/>
                    <a:p>
                      <a:r>
                        <a:rPr lang="en-US" dirty="0"/>
                        <a:t>ALS</a:t>
                      </a:r>
                    </a:p>
                  </a:txBody>
                  <a:tcPr/>
                </a:tc>
                <a:extLst>
                  <a:ext uri="{0D108BD9-81ED-4DB2-BD59-A6C34878D82A}">
                    <a16:rowId xmlns:a16="http://schemas.microsoft.com/office/drawing/2014/main" xmlns="" val="10000"/>
                  </a:ext>
                </a:extLst>
              </a:tr>
              <a:tr h="564243">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Electron Beam Parameter Limits</a:t>
                      </a:r>
                    </a:p>
                  </a:txBody>
                  <a:tcPr marL="9525" marR="9525" marT="9525" marB="0" anchor="ctr"/>
                </a:tc>
                <a:extLst>
                  <a:ext uri="{0D108BD9-81ED-4DB2-BD59-A6C34878D82A}">
                    <a16:rowId xmlns:a16="http://schemas.microsoft.com/office/drawing/2014/main" xmlns="" val="10001"/>
                  </a:ext>
                </a:extLst>
              </a:tr>
              <a:tr h="506353">
                <a:tc>
                  <a:txBody>
                    <a:bodyPr/>
                    <a:lstStyle/>
                    <a:p>
                      <a:pPr marL="0" marR="0" indent="0" algn="l" defTabSz="457082"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Arial" panose="020B0604020202020204" pitchFamily="34" charset="0"/>
                          <a:cs typeface="Arial" panose="020B0604020202020204" pitchFamily="34" charset="0"/>
                        </a:rPr>
                        <a:t>Radiation Shielding</a:t>
                      </a:r>
                    </a:p>
                  </a:txBody>
                  <a:tcPr marL="9525" marR="9525" marT="9525" marB="0" anchor="ctr"/>
                </a:tc>
                <a:extLst>
                  <a:ext uri="{0D108BD9-81ED-4DB2-BD59-A6C34878D82A}">
                    <a16:rowId xmlns:a16="http://schemas.microsoft.com/office/drawing/2014/main" xmlns="" val="10002"/>
                  </a:ext>
                </a:extLst>
              </a:tr>
              <a:tr h="397530">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Engineered Safety Systems (RSS)</a:t>
                      </a:r>
                    </a:p>
                  </a:txBody>
                  <a:tcPr marL="9525" marR="9525" marT="9525" marB="0" anchor="ctr"/>
                </a:tc>
                <a:extLst>
                  <a:ext uri="{0D108BD9-81ED-4DB2-BD59-A6C34878D82A}">
                    <a16:rowId xmlns:a16="http://schemas.microsoft.com/office/drawing/2014/main" xmlns="" val="10003"/>
                  </a:ext>
                </a:extLst>
              </a:tr>
              <a:tr h="582161">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Access Control </a:t>
                      </a:r>
                      <a:br>
                        <a:rPr lang="en-US" sz="1400" b="0" i="0" u="none" strike="noStrike" dirty="0">
                          <a:solidFill>
                            <a:srgbClr val="000000"/>
                          </a:solidFill>
                          <a:effectLst/>
                          <a:latin typeface="Arial" panose="020B0604020202020204" pitchFamily="34" charset="0"/>
                          <a:cs typeface="Arial" panose="020B0604020202020204" pitchFamily="34" charset="0"/>
                        </a:rPr>
                      </a:br>
                      <a:r>
                        <a:rPr lang="en-US" sz="1400" b="0" i="0" u="none" strike="noStrike" dirty="0">
                          <a:solidFill>
                            <a:srgbClr val="000000"/>
                          </a:solidFill>
                          <a:effectLst/>
                          <a:latin typeface="Arial" panose="020B0604020202020204" pitchFamily="34" charset="0"/>
                          <a:cs typeface="Arial" panose="020B0604020202020204" pitchFamily="34" charset="0"/>
                        </a:rPr>
                        <a:t>(Search and Secure)</a:t>
                      </a:r>
                    </a:p>
                  </a:txBody>
                  <a:tcPr marL="9525" marR="9525" marT="9525" marB="0" anchor="ctr"/>
                </a:tc>
                <a:extLst>
                  <a:ext uri="{0D108BD9-81ED-4DB2-BD59-A6C34878D82A}">
                    <a16:rowId xmlns:a16="http://schemas.microsoft.com/office/drawing/2014/main" xmlns="" val="10004"/>
                  </a:ext>
                </a:extLst>
              </a:tr>
              <a:tr h="397530">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Beamline Review Process</a:t>
                      </a:r>
                    </a:p>
                  </a:txBody>
                  <a:tcPr marL="9525" marR="9525" marT="9525" marB="0" anchor="ctr"/>
                </a:tc>
                <a:extLst>
                  <a:ext uri="{0D108BD9-81ED-4DB2-BD59-A6C34878D82A}">
                    <a16:rowId xmlns:a16="http://schemas.microsoft.com/office/drawing/2014/main" xmlns="" val="10005"/>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3642265562"/>
              </p:ext>
            </p:extLst>
          </p:nvPr>
        </p:nvGraphicFramePr>
        <p:xfrm>
          <a:off x="3205517" y="3162277"/>
          <a:ext cx="2701131" cy="2882996"/>
        </p:xfrm>
        <a:graphic>
          <a:graphicData uri="http://schemas.openxmlformats.org/drawingml/2006/table">
            <a:tbl>
              <a:tblPr firstRow="1" bandRow="1">
                <a:tableStyleId>{5C22544A-7EE6-4342-B048-85BDC9FD1C3A}</a:tableStyleId>
              </a:tblPr>
              <a:tblGrid>
                <a:gridCol w="2701131">
                  <a:extLst>
                    <a:ext uri="{9D8B030D-6E8A-4147-A177-3AD203B41FA5}">
                      <a16:colId xmlns:a16="http://schemas.microsoft.com/office/drawing/2014/main" xmlns="" val="20000"/>
                    </a:ext>
                  </a:extLst>
                </a:gridCol>
              </a:tblGrid>
              <a:tr h="396464">
                <a:tc>
                  <a:txBody>
                    <a:bodyPr/>
                    <a:lstStyle/>
                    <a:p>
                      <a:r>
                        <a:rPr lang="en-US" dirty="0"/>
                        <a:t>88-Inch</a:t>
                      </a:r>
                    </a:p>
                  </a:txBody>
                  <a:tcPr anchor="ctr"/>
                </a:tc>
                <a:extLst>
                  <a:ext uri="{0D108BD9-81ED-4DB2-BD59-A6C34878D82A}">
                    <a16:rowId xmlns:a16="http://schemas.microsoft.com/office/drawing/2014/main" xmlns="" val="10000"/>
                  </a:ext>
                </a:extLst>
              </a:tr>
              <a:tr h="564243">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Beam Design (Maximum energy)</a:t>
                      </a:r>
                    </a:p>
                    <a:p>
                      <a:pPr marL="0" marR="0" indent="0" algn="l" defTabSz="457082"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Arial" panose="020B0604020202020204" pitchFamily="34" charset="0"/>
                          <a:cs typeface="Arial" panose="020B0604020202020204" pitchFamily="34" charset="0"/>
                        </a:rPr>
                        <a:t>Beam Current</a:t>
                      </a:r>
                      <a:r>
                        <a:rPr lang="en-US" sz="1400" b="0" i="0" u="none" strike="noStrike" baseline="0" dirty="0">
                          <a:solidFill>
                            <a:srgbClr val="000000"/>
                          </a:solidFill>
                          <a:effectLst/>
                          <a:latin typeface="Arial" panose="020B0604020202020204" pitchFamily="34" charset="0"/>
                          <a:cs typeface="Arial" panose="020B0604020202020204" pitchFamily="34" charset="0"/>
                        </a:rPr>
                        <a:t> and Beam Power</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xmlns="" val="10001"/>
                  </a:ext>
                </a:extLst>
              </a:tr>
              <a:tr h="506353">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Radiation Shielding and Beam Path  (TEA)</a:t>
                      </a:r>
                    </a:p>
                  </a:txBody>
                  <a:tcPr marL="9525" marR="9525" marT="9525" marB="0" anchor="ctr"/>
                </a:tc>
                <a:extLst>
                  <a:ext uri="{0D108BD9-81ED-4DB2-BD59-A6C34878D82A}">
                    <a16:rowId xmlns:a16="http://schemas.microsoft.com/office/drawing/2014/main" xmlns="" val="10002"/>
                  </a:ext>
                </a:extLst>
              </a:tr>
              <a:tr h="397530">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Personnel Protection System (RSS)</a:t>
                      </a:r>
                    </a:p>
                  </a:txBody>
                  <a:tcPr marL="9525" marR="9525" marT="9525" marB="0" anchor="ctr"/>
                </a:tc>
                <a:extLst>
                  <a:ext uri="{0D108BD9-81ED-4DB2-BD59-A6C34878D82A}">
                    <a16:rowId xmlns:a16="http://schemas.microsoft.com/office/drawing/2014/main" xmlns="" val="10003"/>
                  </a:ext>
                </a:extLst>
              </a:tr>
              <a:tr h="582161">
                <a:tc>
                  <a:txBody>
                    <a:bodyPr/>
                    <a:lstStyle/>
                    <a:p>
                      <a:pPr marL="0" marR="0" indent="0" algn="l" defTabSz="457082"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Arial" panose="020B0604020202020204" pitchFamily="34" charset="0"/>
                          <a:cs typeface="Arial" panose="020B0604020202020204" pitchFamily="34" charset="0"/>
                        </a:rPr>
                        <a:t>Access Control </a:t>
                      </a:r>
                      <a:br>
                        <a:rPr lang="en-US" sz="1400" b="0" i="0" u="none" strike="noStrike" dirty="0">
                          <a:solidFill>
                            <a:srgbClr val="000000"/>
                          </a:solidFill>
                          <a:effectLst/>
                          <a:latin typeface="Arial" panose="020B0604020202020204" pitchFamily="34" charset="0"/>
                          <a:cs typeface="Arial" panose="020B0604020202020204" pitchFamily="34" charset="0"/>
                        </a:rPr>
                      </a:br>
                      <a:r>
                        <a:rPr lang="en-US" sz="1400" b="0" i="0" u="none" strike="noStrike" dirty="0">
                          <a:solidFill>
                            <a:srgbClr val="000000"/>
                          </a:solidFill>
                          <a:effectLst/>
                          <a:latin typeface="Arial" panose="020B0604020202020204" pitchFamily="34" charset="0"/>
                          <a:cs typeface="Arial" panose="020B0604020202020204" pitchFamily="34" charset="0"/>
                        </a:rPr>
                        <a:t>(Search and Secure)</a:t>
                      </a:r>
                    </a:p>
                  </a:txBody>
                  <a:tcPr marL="9525" marR="9525" marT="9525" marB="0" anchor="ctr"/>
                </a:tc>
                <a:extLst>
                  <a:ext uri="{0D108BD9-81ED-4DB2-BD59-A6C34878D82A}">
                    <a16:rowId xmlns:a16="http://schemas.microsoft.com/office/drawing/2014/main" xmlns="" val="10004"/>
                  </a:ext>
                </a:extLst>
              </a:tr>
              <a:tr h="397530">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Cave</a:t>
                      </a:r>
                      <a:r>
                        <a:rPr lang="en-US" sz="1400" b="0" i="0" u="none" strike="noStrike" baseline="0" dirty="0">
                          <a:solidFill>
                            <a:srgbClr val="000000"/>
                          </a:solidFill>
                          <a:effectLst/>
                          <a:latin typeface="Arial" panose="020B0604020202020204" pitchFamily="34" charset="0"/>
                          <a:cs typeface="Arial" panose="020B0604020202020204" pitchFamily="34" charset="0"/>
                        </a:rPr>
                        <a:t> Entry and Survey</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xmlns="" val="10005"/>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1203576002"/>
              </p:ext>
            </p:extLst>
          </p:nvPr>
        </p:nvGraphicFramePr>
        <p:xfrm>
          <a:off x="6031550" y="3162277"/>
          <a:ext cx="2701131" cy="2485466"/>
        </p:xfrm>
        <a:graphic>
          <a:graphicData uri="http://schemas.openxmlformats.org/drawingml/2006/table">
            <a:tbl>
              <a:tblPr firstRow="1" bandRow="1">
                <a:tableStyleId>{5C22544A-7EE6-4342-B048-85BDC9FD1C3A}</a:tableStyleId>
              </a:tblPr>
              <a:tblGrid>
                <a:gridCol w="2701131">
                  <a:extLst>
                    <a:ext uri="{9D8B030D-6E8A-4147-A177-3AD203B41FA5}">
                      <a16:colId xmlns:a16="http://schemas.microsoft.com/office/drawing/2014/main" xmlns="" val="20000"/>
                    </a:ext>
                  </a:extLst>
                </a:gridCol>
              </a:tblGrid>
              <a:tr h="396464">
                <a:tc>
                  <a:txBody>
                    <a:bodyPr/>
                    <a:lstStyle/>
                    <a:p>
                      <a:r>
                        <a:rPr lang="en-US" dirty="0"/>
                        <a:t>BELLA</a:t>
                      </a:r>
                    </a:p>
                  </a:txBody>
                  <a:tcPr/>
                </a:tc>
                <a:extLst>
                  <a:ext uri="{0D108BD9-81ED-4DB2-BD59-A6C34878D82A}">
                    <a16:rowId xmlns:a16="http://schemas.microsoft.com/office/drawing/2014/main" xmlns="" val="10000"/>
                  </a:ext>
                </a:extLst>
              </a:tr>
              <a:tr h="564243">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Electron Beam Parameter Limits</a:t>
                      </a:r>
                    </a:p>
                  </a:txBody>
                  <a:tcPr marL="9525" marR="9525" marT="9525" marB="0" anchor="ctr"/>
                </a:tc>
                <a:extLst>
                  <a:ext uri="{0D108BD9-81ED-4DB2-BD59-A6C34878D82A}">
                    <a16:rowId xmlns:a16="http://schemas.microsoft.com/office/drawing/2014/main" xmlns="" val="10001"/>
                  </a:ext>
                </a:extLst>
              </a:tr>
              <a:tr h="506353">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Radiation Shielding</a:t>
                      </a:r>
                    </a:p>
                    <a:p>
                      <a:pPr marL="0" marR="0" indent="0" algn="l" defTabSz="457082"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Arial" panose="020B0604020202020204" pitchFamily="34" charset="0"/>
                          <a:cs typeface="Arial" panose="020B0604020202020204" pitchFamily="34" charset="0"/>
                        </a:rPr>
                        <a:t>Beamline Design (TEA)</a:t>
                      </a:r>
                    </a:p>
                  </a:txBody>
                  <a:tcPr marL="9525" marR="9525" marT="9525" marB="0" anchor="ctr"/>
                </a:tc>
                <a:extLst>
                  <a:ext uri="{0D108BD9-81ED-4DB2-BD59-A6C34878D82A}">
                    <a16:rowId xmlns:a16="http://schemas.microsoft.com/office/drawing/2014/main" xmlns="" val="10002"/>
                  </a:ext>
                </a:extLst>
              </a:tr>
              <a:tr h="397530">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Personnel Protection System (RSS, LSS)</a:t>
                      </a:r>
                    </a:p>
                  </a:txBody>
                  <a:tcPr marL="9525" marR="9525" marT="9525" marB="0" anchor="ctr"/>
                </a:tc>
                <a:extLst>
                  <a:ext uri="{0D108BD9-81ED-4DB2-BD59-A6C34878D82A}">
                    <a16:rowId xmlns:a16="http://schemas.microsoft.com/office/drawing/2014/main" xmlns="" val="10003"/>
                  </a:ext>
                </a:extLst>
              </a:tr>
              <a:tr h="582161">
                <a:tc>
                  <a:txBody>
                    <a:bodyPr/>
                    <a:lstStyle/>
                    <a:p>
                      <a:pPr marL="0" marR="0" indent="0" algn="l" defTabSz="457082"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Arial" panose="020B0604020202020204" pitchFamily="34" charset="0"/>
                          <a:cs typeface="Arial" panose="020B0604020202020204" pitchFamily="34" charset="0"/>
                        </a:rPr>
                        <a:t>Access Control </a:t>
                      </a:r>
                      <a:br>
                        <a:rPr lang="en-US" sz="1400" b="0" i="0" u="none" strike="noStrike" dirty="0">
                          <a:solidFill>
                            <a:srgbClr val="000000"/>
                          </a:solidFill>
                          <a:effectLst/>
                          <a:latin typeface="Arial" panose="020B0604020202020204" pitchFamily="34" charset="0"/>
                          <a:cs typeface="Arial" panose="020B0604020202020204" pitchFamily="34" charset="0"/>
                        </a:rPr>
                      </a:br>
                      <a:r>
                        <a:rPr lang="en-US" sz="1400" b="0" i="0" u="none" strike="noStrike" dirty="0">
                          <a:solidFill>
                            <a:srgbClr val="000000"/>
                          </a:solidFill>
                          <a:effectLst/>
                          <a:latin typeface="Arial" panose="020B0604020202020204" pitchFamily="34" charset="0"/>
                          <a:cs typeface="Arial" panose="020B0604020202020204" pitchFamily="34" charset="0"/>
                        </a:rPr>
                        <a:t>(Search and Secure)</a:t>
                      </a:r>
                    </a:p>
                  </a:txBody>
                  <a:tcPr marL="9525" marR="9525" marT="9525" marB="0" anchor="ctr"/>
                </a:tc>
                <a:extLst>
                  <a:ext uri="{0D108BD9-81ED-4DB2-BD59-A6C34878D82A}">
                    <a16:rowId xmlns:a16="http://schemas.microsoft.com/office/drawing/2014/main" xmlns="" val="10004"/>
                  </a:ext>
                </a:extLst>
              </a:tr>
            </a:tbl>
          </a:graphicData>
        </a:graphic>
      </p:graphicFrame>
      <p:sp>
        <p:nvSpPr>
          <p:cNvPr id="7" name="Slide Number Placeholder 2"/>
          <p:cNvSpPr txBox="1">
            <a:spLocks/>
          </p:cNvSpPr>
          <p:nvPr/>
        </p:nvSpPr>
        <p:spPr>
          <a:xfrm>
            <a:off x="0" y="6494900"/>
            <a:ext cx="2133600" cy="365125"/>
          </a:xfrm>
          <a:prstGeom prst="rect">
            <a:avLst/>
          </a:prstGeom>
        </p:spPr>
        <p:txBody>
          <a:bodyPr/>
          <a:lstStyle>
            <a:defPPr>
              <a:defRPr lang="en-US"/>
            </a:defPPr>
            <a:lvl1pPr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a:lstStyle>
          <a:p>
            <a:fld id="{B6F15528-21DE-4FAA-801E-634DDDAF4B2B}" type="slidenum">
              <a:rPr lang="en-US" sz="1000" smtClean="0"/>
              <a:pPr/>
              <a:t>5</a:t>
            </a:fld>
            <a:endParaRPr lang="en-US" sz="1000" dirty="0"/>
          </a:p>
        </p:txBody>
      </p:sp>
      <p:sp>
        <p:nvSpPr>
          <p:cNvPr id="9" name="Footer Placeholder 6"/>
          <p:cNvSpPr txBox="1">
            <a:spLocks/>
          </p:cNvSpPr>
          <p:nvPr/>
        </p:nvSpPr>
        <p:spPr>
          <a:xfrm>
            <a:off x="3381108" y="6492875"/>
            <a:ext cx="2895600" cy="365125"/>
          </a:xfrm>
          <a:prstGeom prst="rect">
            <a:avLst/>
          </a:prstGeom>
        </p:spPr>
        <p:txBody>
          <a:bodyPr/>
          <a:lstStyle>
            <a:defPPr>
              <a:defRPr lang="en-US"/>
            </a:defPPr>
            <a:lvl1pPr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a:lstStyle>
          <a:p>
            <a:pPr algn="ctr"/>
            <a:r>
              <a:rPr lang="en-US" sz="1000" dirty="0"/>
              <a:t>Accelerator Safety Workshop 2017</a:t>
            </a:r>
          </a:p>
        </p:txBody>
      </p:sp>
    </p:spTree>
    <p:extLst>
      <p:ext uri="{BB962C8B-B14F-4D97-AF65-F5344CB8AC3E}">
        <p14:creationId xmlns:p14="http://schemas.microsoft.com/office/powerpoint/2010/main" val="7036072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Shape 131"/>
          <p:cNvSpPr txBox="1">
            <a:spLocks noGrp="1"/>
          </p:cNvSpPr>
          <p:nvPr>
            <p:ph type="title"/>
          </p:nvPr>
        </p:nvSpPr>
        <p:spPr>
          <a:xfrm>
            <a:off x="0" y="0"/>
            <a:ext cx="9144000" cy="855765"/>
          </a:xfrm>
          <a:prstGeom prst="rect">
            <a:avLst/>
          </a:prstGeom>
          <a:noFill/>
          <a:ln>
            <a:noFill/>
          </a:ln>
        </p:spPr>
        <p:txBody>
          <a:bodyPr lIns="91400" tIns="45700" rIns="91400" bIns="45700" anchor="ctr" anchorCtr="0">
            <a:noAutofit/>
          </a:bodyPr>
          <a:lstStyle/>
          <a:p>
            <a:pPr marL="0" marR="0" lvl="0" indent="0" algn="ctr" rtl="0">
              <a:spcBef>
                <a:spcPts val="0"/>
              </a:spcBef>
              <a:spcAft>
                <a:spcPts val="0"/>
              </a:spcAft>
              <a:buSzPct val="25000"/>
              <a:buNone/>
            </a:pPr>
            <a:r>
              <a:rPr lang="en-US" sz="2800" b="1" i="0" u="none" strike="noStrike" cap="none">
                <a:solidFill>
                  <a:srgbClr val="FFFFFF"/>
                </a:solidFill>
                <a:latin typeface="Arial"/>
                <a:ea typeface="Arial"/>
                <a:cs typeface="Arial"/>
                <a:sym typeface="Arial"/>
              </a:rPr>
              <a:t>Configuration Management Functions at LBNL</a:t>
            </a:r>
          </a:p>
        </p:txBody>
      </p:sp>
      <p:grpSp>
        <p:nvGrpSpPr>
          <p:cNvPr id="132" name="Shape 132"/>
          <p:cNvGrpSpPr/>
          <p:nvPr/>
        </p:nvGrpSpPr>
        <p:grpSpPr>
          <a:xfrm>
            <a:off x="570318" y="2551547"/>
            <a:ext cx="2177700" cy="444077"/>
            <a:chOff x="1880644" y="1153237"/>
            <a:chExt cx="2177700" cy="444077"/>
          </a:xfrm>
        </p:grpSpPr>
        <p:sp>
          <p:nvSpPr>
            <p:cNvPr id="133" name="Shape 133"/>
            <p:cNvSpPr/>
            <p:nvPr/>
          </p:nvSpPr>
          <p:spPr>
            <a:xfrm>
              <a:off x="1880646" y="1154254"/>
              <a:ext cx="2177591" cy="443059"/>
            </a:xfrm>
            <a:prstGeom prst="rect">
              <a:avLst/>
            </a:prstGeom>
            <a:solidFill>
              <a:srgbClr val="F4CCCC"/>
            </a:solidFill>
            <a:ln w="9525" cap="flat" cmpd="sng">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endParaRPr sz="2400" b="0" i="0" u="none" strike="noStrike" cap="none">
                <a:solidFill>
                  <a:schemeClr val="dk1"/>
                </a:solidFill>
                <a:latin typeface="Arial"/>
                <a:ea typeface="Arial"/>
                <a:cs typeface="Arial"/>
                <a:sym typeface="Arial"/>
              </a:endParaRPr>
            </a:p>
          </p:txBody>
        </p:sp>
        <p:sp>
          <p:nvSpPr>
            <p:cNvPr id="134" name="Shape 134"/>
            <p:cNvSpPr txBox="1"/>
            <p:nvPr/>
          </p:nvSpPr>
          <p:spPr>
            <a:xfrm>
              <a:off x="1880644" y="1153237"/>
              <a:ext cx="2177700" cy="4002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000" b="0" i="0" u="none" strike="noStrike" cap="none">
                  <a:solidFill>
                    <a:schemeClr val="dk1"/>
                  </a:solidFill>
                  <a:latin typeface="Arial"/>
                  <a:ea typeface="Arial"/>
                  <a:cs typeface="Arial"/>
                  <a:sym typeface="Arial"/>
                </a:rPr>
                <a:t>RSC/ARSC</a:t>
              </a:r>
            </a:p>
          </p:txBody>
        </p:sp>
      </p:grpSp>
      <p:grpSp>
        <p:nvGrpSpPr>
          <p:cNvPr id="135" name="Shape 135"/>
          <p:cNvGrpSpPr/>
          <p:nvPr/>
        </p:nvGrpSpPr>
        <p:grpSpPr>
          <a:xfrm>
            <a:off x="570320" y="3290338"/>
            <a:ext cx="2177704" cy="443100"/>
            <a:chOff x="1880646" y="1226679"/>
            <a:chExt cx="2177704" cy="443100"/>
          </a:xfrm>
        </p:grpSpPr>
        <p:sp>
          <p:nvSpPr>
            <p:cNvPr id="136" name="Shape 136"/>
            <p:cNvSpPr/>
            <p:nvPr/>
          </p:nvSpPr>
          <p:spPr>
            <a:xfrm>
              <a:off x="1880646" y="1226679"/>
              <a:ext cx="2177700" cy="443100"/>
            </a:xfrm>
            <a:prstGeom prst="rect">
              <a:avLst/>
            </a:prstGeom>
            <a:solidFill>
              <a:srgbClr val="F4CCCC"/>
            </a:solidFill>
            <a:ln w="9525" cap="flat" cmpd="sng">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endParaRPr sz="2400" b="0" i="0" u="none" strike="noStrike" cap="none">
                <a:solidFill>
                  <a:schemeClr val="dk1"/>
                </a:solidFill>
                <a:latin typeface="Arial"/>
                <a:ea typeface="Arial"/>
                <a:cs typeface="Arial"/>
                <a:sym typeface="Arial"/>
              </a:endParaRPr>
            </a:p>
          </p:txBody>
        </p:sp>
        <p:sp>
          <p:nvSpPr>
            <p:cNvPr id="137" name="Shape 137"/>
            <p:cNvSpPr txBox="1"/>
            <p:nvPr/>
          </p:nvSpPr>
          <p:spPr>
            <a:xfrm>
              <a:off x="1880650" y="1269540"/>
              <a:ext cx="2177700" cy="4002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000" b="0" i="0" u="none" strike="noStrike" cap="none">
                  <a:solidFill>
                    <a:schemeClr val="dk1"/>
                  </a:solidFill>
                  <a:latin typeface="Arial"/>
                  <a:ea typeface="Arial"/>
                  <a:cs typeface="Arial"/>
                  <a:sym typeface="Arial"/>
                </a:rPr>
                <a:t>RPG/RCM</a:t>
              </a:r>
            </a:p>
          </p:txBody>
        </p:sp>
      </p:grpSp>
      <p:grpSp>
        <p:nvGrpSpPr>
          <p:cNvPr id="138" name="Shape 138"/>
          <p:cNvGrpSpPr/>
          <p:nvPr/>
        </p:nvGrpSpPr>
        <p:grpSpPr>
          <a:xfrm>
            <a:off x="398259" y="4025515"/>
            <a:ext cx="2521651" cy="443059"/>
            <a:chOff x="1880644" y="1154254"/>
            <a:chExt cx="2177592" cy="443059"/>
          </a:xfrm>
        </p:grpSpPr>
        <p:sp>
          <p:nvSpPr>
            <p:cNvPr id="139" name="Shape 139"/>
            <p:cNvSpPr/>
            <p:nvPr/>
          </p:nvSpPr>
          <p:spPr>
            <a:xfrm>
              <a:off x="1880646" y="1154254"/>
              <a:ext cx="2177591" cy="443059"/>
            </a:xfrm>
            <a:prstGeom prst="rect">
              <a:avLst/>
            </a:prstGeom>
            <a:solidFill>
              <a:srgbClr val="F4CCCC"/>
            </a:solidFill>
            <a:ln w="9525" cap="flat" cmpd="sng">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endParaRPr sz="2400" b="0" i="0" u="none" strike="noStrike" cap="none">
                <a:solidFill>
                  <a:schemeClr val="dk1"/>
                </a:solidFill>
                <a:latin typeface="Arial"/>
                <a:ea typeface="Arial"/>
                <a:cs typeface="Arial"/>
                <a:sym typeface="Arial"/>
              </a:endParaRPr>
            </a:p>
          </p:txBody>
        </p:sp>
        <p:sp>
          <p:nvSpPr>
            <p:cNvPr id="140" name="Shape 140"/>
            <p:cNvSpPr txBox="1"/>
            <p:nvPr/>
          </p:nvSpPr>
          <p:spPr>
            <a:xfrm>
              <a:off x="1880644" y="1178350"/>
              <a:ext cx="2177591" cy="369332"/>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800" b="0" i="0" u="none" strike="noStrike" cap="none">
                  <a:solidFill>
                    <a:schemeClr val="dk1"/>
                  </a:solidFill>
                  <a:latin typeface="Arial"/>
                  <a:ea typeface="Arial"/>
                  <a:cs typeface="Arial"/>
                  <a:sym typeface="Arial"/>
                </a:rPr>
                <a:t>Conf. Control Engineer</a:t>
              </a:r>
            </a:p>
          </p:txBody>
        </p:sp>
      </p:grpSp>
      <p:grpSp>
        <p:nvGrpSpPr>
          <p:cNvPr id="141" name="Shape 141"/>
          <p:cNvGrpSpPr/>
          <p:nvPr/>
        </p:nvGrpSpPr>
        <p:grpSpPr>
          <a:xfrm>
            <a:off x="4886197" y="3221697"/>
            <a:ext cx="3136821" cy="670426"/>
            <a:chOff x="1880644" y="1154254"/>
            <a:chExt cx="2177591" cy="670426"/>
          </a:xfrm>
        </p:grpSpPr>
        <p:sp>
          <p:nvSpPr>
            <p:cNvPr id="142" name="Shape 142"/>
            <p:cNvSpPr/>
            <p:nvPr/>
          </p:nvSpPr>
          <p:spPr>
            <a:xfrm>
              <a:off x="1880644" y="1154254"/>
              <a:ext cx="2177591" cy="443059"/>
            </a:xfrm>
            <a:prstGeom prst="rect">
              <a:avLst/>
            </a:prstGeom>
            <a:solidFill>
              <a:srgbClr val="99FFCC"/>
            </a:solidFill>
            <a:ln w="9525" cap="flat" cmpd="sng">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endParaRPr sz="2400" b="0" i="0" u="none" strike="noStrike" cap="none">
                <a:solidFill>
                  <a:schemeClr val="dk1"/>
                </a:solidFill>
                <a:latin typeface="Arial"/>
                <a:ea typeface="Arial"/>
                <a:cs typeface="Arial"/>
                <a:sym typeface="Arial"/>
              </a:endParaRPr>
            </a:p>
          </p:txBody>
        </p:sp>
        <p:sp>
          <p:nvSpPr>
            <p:cNvPr id="143" name="Shape 143"/>
            <p:cNvSpPr txBox="1"/>
            <p:nvPr/>
          </p:nvSpPr>
          <p:spPr>
            <a:xfrm>
              <a:off x="1880644" y="1178350"/>
              <a:ext cx="2177591" cy="646331"/>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800" b="0" i="0" u="none" strike="noStrike" cap="none">
                  <a:solidFill>
                    <a:schemeClr val="dk1"/>
                  </a:solidFill>
                  <a:latin typeface="Arial"/>
                  <a:ea typeface="Arial"/>
                  <a:cs typeface="Arial"/>
                  <a:sym typeface="Arial"/>
                </a:rPr>
                <a:t>Accelerator Division Director</a:t>
              </a:r>
            </a:p>
          </p:txBody>
        </p:sp>
      </p:grpSp>
      <p:sp>
        <p:nvSpPr>
          <p:cNvPr id="144" name="Shape 144"/>
          <p:cNvSpPr txBox="1"/>
          <p:nvPr/>
        </p:nvSpPr>
        <p:spPr>
          <a:xfrm>
            <a:off x="-4" y="1248871"/>
            <a:ext cx="3563400" cy="4617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1" i="0" u="none" strike="noStrike" cap="none">
                <a:solidFill>
                  <a:schemeClr val="dk1"/>
                </a:solidFill>
                <a:latin typeface="Arial"/>
                <a:ea typeface="Arial"/>
                <a:cs typeface="Arial"/>
                <a:sym typeface="Arial"/>
              </a:rPr>
              <a:t>Institutional Functions</a:t>
            </a:r>
          </a:p>
        </p:txBody>
      </p:sp>
      <p:sp>
        <p:nvSpPr>
          <p:cNvPr id="145" name="Shape 145"/>
          <p:cNvSpPr txBox="1"/>
          <p:nvPr/>
        </p:nvSpPr>
        <p:spPr>
          <a:xfrm>
            <a:off x="4160578" y="2600046"/>
            <a:ext cx="4713300" cy="4617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1">
                <a:solidFill>
                  <a:schemeClr val="dk1"/>
                </a:solidFill>
                <a:latin typeface="Arial"/>
                <a:ea typeface="Arial"/>
                <a:cs typeface="Arial"/>
                <a:sym typeface="Arial"/>
              </a:rPr>
              <a:t>Accelerator Division Functions</a:t>
            </a:r>
          </a:p>
        </p:txBody>
      </p:sp>
      <p:grpSp>
        <p:nvGrpSpPr>
          <p:cNvPr id="146" name="Shape 146"/>
          <p:cNvGrpSpPr/>
          <p:nvPr/>
        </p:nvGrpSpPr>
        <p:grpSpPr>
          <a:xfrm>
            <a:off x="4901984" y="3992831"/>
            <a:ext cx="3136821" cy="670426"/>
            <a:chOff x="1880644" y="1154254"/>
            <a:chExt cx="2177591" cy="670426"/>
          </a:xfrm>
        </p:grpSpPr>
        <p:sp>
          <p:nvSpPr>
            <p:cNvPr id="147" name="Shape 147"/>
            <p:cNvSpPr/>
            <p:nvPr/>
          </p:nvSpPr>
          <p:spPr>
            <a:xfrm>
              <a:off x="1880644" y="1154254"/>
              <a:ext cx="2177591" cy="670426"/>
            </a:xfrm>
            <a:prstGeom prst="rect">
              <a:avLst/>
            </a:prstGeom>
            <a:solidFill>
              <a:srgbClr val="99FFCC"/>
            </a:solidFill>
            <a:ln w="9525" cap="flat" cmpd="sng">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endParaRPr sz="2400" b="0" i="0" u="none" strike="noStrike" cap="none">
                <a:solidFill>
                  <a:schemeClr val="dk1"/>
                </a:solidFill>
                <a:latin typeface="Arial"/>
                <a:ea typeface="Arial"/>
                <a:cs typeface="Arial"/>
                <a:sym typeface="Arial"/>
              </a:endParaRPr>
            </a:p>
          </p:txBody>
        </p:sp>
        <p:sp>
          <p:nvSpPr>
            <p:cNvPr id="148" name="Shape 148"/>
            <p:cNvSpPr txBox="1"/>
            <p:nvPr/>
          </p:nvSpPr>
          <p:spPr>
            <a:xfrm>
              <a:off x="1880644" y="1178350"/>
              <a:ext cx="2177591" cy="646331"/>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800">
                  <a:solidFill>
                    <a:schemeClr val="dk1"/>
                  </a:solidFill>
                  <a:latin typeface="Arial"/>
                  <a:ea typeface="Arial"/>
                  <a:cs typeface="Arial"/>
                  <a:sym typeface="Arial"/>
                </a:rPr>
                <a:t>Accelerator Program Head/</a:t>
              </a:r>
            </a:p>
            <a:p>
              <a:pPr marL="0" marR="0" lvl="0" indent="0" algn="ctr" rtl="0">
                <a:spcBef>
                  <a:spcPts val="0"/>
                </a:spcBef>
                <a:spcAft>
                  <a:spcPts val="0"/>
                </a:spcAft>
                <a:buSzPct val="25000"/>
                <a:buNone/>
              </a:pPr>
              <a:r>
                <a:rPr lang="en-US" sz="1800">
                  <a:solidFill>
                    <a:schemeClr val="dk1"/>
                  </a:solidFill>
                  <a:latin typeface="Arial"/>
                  <a:ea typeface="Arial"/>
                  <a:cs typeface="Arial"/>
                  <a:sym typeface="Arial"/>
                </a:rPr>
                <a:t>Facility Operations Director</a:t>
              </a:r>
            </a:p>
          </p:txBody>
        </p:sp>
      </p:grpSp>
      <p:grpSp>
        <p:nvGrpSpPr>
          <p:cNvPr id="149" name="Shape 149"/>
          <p:cNvGrpSpPr/>
          <p:nvPr/>
        </p:nvGrpSpPr>
        <p:grpSpPr>
          <a:xfrm>
            <a:off x="4901982" y="4923912"/>
            <a:ext cx="3136821" cy="443059"/>
            <a:chOff x="1880644" y="1154254"/>
            <a:chExt cx="2177591" cy="443059"/>
          </a:xfrm>
        </p:grpSpPr>
        <p:sp>
          <p:nvSpPr>
            <p:cNvPr id="150" name="Shape 150"/>
            <p:cNvSpPr/>
            <p:nvPr/>
          </p:nvSpPr>
          <p:spPr>
            <a:xfrm>
              <a:off x="1880644" y="1154254"/>
              <a:ext cx="2177591" cy="443059"/>
            </a:xfrm>
            <a:prstGeom prst="rect">
              <a:avLst/>
            </a:prstGeom>
            <a:solidFill>
              <a:srgbClr val="99FFCC"/>
            </a:solidFill>
            <a:ln w="9525" cap="flat" cmpd="sng">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endParaRPr sz="2400" b="0" i="0" u="none" strike="noStrike" cap="none">
                <a:solidFill>
                  <a:schemeClr val="dk1"/>
                </a:solidFill>
                <a:latin typeface="Arial"/>
                <a:ea typeface="Arial"/>
                <a:cs typeface="Arial"/>
                <a:sym typeface="Arial"/>
              </a:endParaRPr>
            </a:p>
          </p:txBody>
        </p:sp>
        <p:sp>
          <p:nvSpPr>
            <p:cNvPr id="151" name="Shape 151"/>
            <p:cNvSpPr txBox="1"/>
            <p:nvPr/>
          </p:nvSpPr>
          <p:spPr>
            <a:xfrm>
              <a:off x="1880644" y="1178350"/>
              <a:ext cx="2177591" cy="369332"/>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800">
                  <a:solidFill>
                    <a:schemeClr val="dk1"/>
                  </a:solidFill>
                  <a:latin typeface="Arial"/>
                  <a:ea typeface="Arial"/>
                  <a:cs typeface="Arial"/>
                  <a:sym typeface="Arial"/>
                </a:rPr>
                <a:t>System Owner</a:t>
              </a:r>
            </a:p>
          </p:txBody>
        </p:sp>
      </p:grpSp>
      <p:grpSp>
        <p:nvGrpSpPr>
          <p:cNvPr id="152" name="Shape 152"/>
          <p:cNvGrpSpPr/>
          <p:nvPr/>
        </p:nvGrpSpPr>
        <p:grpSpPr>
          <a:xfrm>
            <a:off x="4901982" y="5651720"/>
            <a:ext cx="3136821" cy="443059"/>
            <a:chOff x="1880644" y="1154254"/>
            <a:chExt cx="2177591" cy="443059"/>
          </a:xfrm>
        </p:grpSpPr>
        <p:sp>
          <p:nvSpPr>
            <p:cNvPr id="153" name="Shape 153"/>
            <p:cNvSpPr/>
            <p:nvPr/>
          </p:nvSpPr>
          <p:spPr>
            <a:xfrm>
              <a:off x="1880644" y="1154254"/>
              <a:ext cx="2177591" cy="443059"/>
            </a:xfrm>
            <a:prstGeom prst="rect">
              <a:avLst/>
            </a:prstGeom>
            <a:solidFill>
              <a:srgbClr val="99FFCC"/>
            </a:solidFill>
            <a:ln w="9525" cap="flat" cmpd="sng">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endParaRPr sz="2400" b="0" i="0" u="none" strike="noStrike" cap="none">
                <a:solidFill>
                  <a:schemeClr val="dk1"/>
                </a:solidFill>
                <a:latin typeface="Arial"/>
                <a:ea typeface="Arial"/>
                <a:cs typeface="Arial"/>
                <a:sym typeface="Arial"/>
              </a:endParaRPr>
            </a:p>
          </p:txBody>
        </p:sp>
        <p:sp>
          <p:nvSpPr>
            <p:cNvPr id="154" name="Shape 154"/>
            <p:cNvSpPr txBox="1"/>
            <p:nvPr/>
          </p:nvSpPr>
          <p:spPr>
            <a:xfrm>
              <a:off x="1880644" y="1178350"/>
              <a:ext cx="2177591" cy="369332"/>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800">
                  <a:solidFill>
                    <a:schemeClr val="dk1"/>
                  </a:solidFill>
                  <a:latin typeface="Arial"/>
                  <a:ea typeface="Arial"/>
                  <a:cs typeface="Arial"/>
                  <a:sym typeface="Arial"/>
                </a:rPr>
                <a:t>Design Authority</a:t>
              </a:r>
            </a:p>
          </p:txBody>
        </p:sp>
      </p:grpSp>
      <p:cxnSp>
        <p:nvCxnSpPr>
          <p:cNvPr id="155" name="Shape 155"/>
          <p:cNvCxnSpPr>
            <a:stCxn id="136" idx="0"/>
            <a:endCxn id="133" idx="2"/>
          </p:cNvCxnSpPr>
          <p:nvPr/>
        </p:nvCxnSpPr>
        <p:spPr>
          <a:xfrm rot="10800000">
            <a:off x="1659170" y="2995738"/>
            <a:ext cx="0" cy="294600"/>
          </a:xfrm>
          <a:prstGeom prst="straightConnector1">
            <a:avLst/>
          </a:prstGeom>
          <a:solidFill>
            <a:schemeClr val="accent1"/>
          </a:solidFill>
          <a:ln w="25400" cap="flat" cmpd="sng">
            <a:solidFill>
              <a:schemeClr val="dk1"/>
            </a:solidFill>
            <a:prstDash val="solid"/>
            <a:round/>
            <a:headEnd type="none" w="med" len="med"/>
            <a:tailEnd type="triangle" w="lg" len="lg"/>
          </a:ln>
        </p:spPr>
      </p:cxnSp>
      <p:cxnSp>
        <p:nvCxnSpPr>
          <p:cNvPr id="156" name="Shape 156"/>
          <p:cNvCxnSpPr/>
          <p:nvPr/>
        </p:nvCxnSpPr>
        <p:spPr>
          <a:xfrm rot="10800000">
            <a:off x="1670113" y="3723046"/>
            <a:ext cx="0" cy="298500"/>
          </a:xfrm>
          <a:prstGeom prst="straightConnector1">
            <a:avLst/>
          </a:prstGeom>
          <a:solidFill>
            <a:schemeClr val="accent1"/>
          </a:solidFill>
          <a:ln w="25400" cap="flat" cmpd="sng">
            <a:solidFill>
              <a:schemeClr val="dk1"/>
            </a:solidFill>
            <a:prstDash val="solid"/>
            <a:round/>
            <a:headEnd type="none" w="med" len="med"/>
            <a:tailEnd type="triangle" w="lg" len="lg"/>
          </a:ln>
        </p:spPr>
      </p:cxnSp>
      <p:cxnSp>
        <p:nvCxnSpPr>
          <p:cNvPr id="157" name="Shape 157"/>
          <p:cNvCxnSpPr/>
          <p:nvPr/>
        </p:nvCxnSpPr>
        <p:spPr>
          <a:xfrm rot="10800000">
            <a:off x="6454605" y="5366960"/>
            <a:ext cx="0" cy="298500"/>
          </a:xfrm>
          <a:prstGeom prst="straightConnector1">
            <a:avLst/>
          </a:prstGeom>
          <a:solidFill>
            <a:schemeClr val="accent1"/>
          </a:solidFill>
          <a:ln w="25400" cap="flat" cmpd="sng">
            <a:solidFill>
              <a:schemeClr val="dk1"/>
            </a:solidFill>
            <a:prstDash val="solid"/>
            <a:round/>
            <a:headEnd type="none" w="med" len="med"/>
            <a:tailEnd type="triangle" w="lg" len="lg"/>
          </a:ln>
        </p:spPr>
      </p:cxnSp>
      <p:cxnSp>
        <p:nvCxnSpPr>
          <p:cNvPr id="158" name="Shape 158"/>
          <p:cNvCxnSpPr/>
          <p:nvPr/>
        </p:nvCxnSpPr>
        <p:spPr>
          <a:xfrm rot="10800000">
            <a:off x="6454605" y="4625412"/>
            <a:ext cx="0" cy="298500"/>
          </a:xfrm>
          <a:prstGeom prst="straightConnector1">
            <a:avLst/>
          </a:prstGeom>
          <a:solidFill>
            <a:schemeClr val="accent1"/>
          </a:solidFill>
          <a:ln w="25400" cap="flat" cmpd="sng">
            <a:solidFill>
              <a:schemeClr val="dk1"/>
            </a:solidFill>
            <a:prstDash val="solid"/>
            <a:round/>
            <a:headEnd type="none" w="med" len="med"/>
            <a:tailEnd type="triangle" w="lg" len="lg"/>
          </a:ln>
        </p:spPr>
      </p:cxnSp>
      <p:cxnSp>
        <p:nvCxnSpPr>
          <p:cNvPr id="159" name="Shape 159"/>
          <p:cNvCxnSpPr/>
          <p:nvPr/>
        </p:nvCxnSpPr>
        <p:spPr>
          <a:xfrm rot="10800000">
            <a:off x="6454605" y="3694332"/>
            <a:ext cx="0" cy="298500"/>
          </a:xfrm>
          <a:prstGeom prst="straightConnector1">
            <a:avLst/>
          </a:prstGeom>
          <a:solidFill>
            <a:schemeClr val="accent1"/>
          </a:solidFill>
          <a:ln w="25400" cap="flat" cmpd="sng">
            <a:solidFill>
              <a:schemeClr val="dk1"/>
            </a:solidFill>
            <a:prstDash val="solid"/>
            <a:round/>
            <a:headEnd type="none" w="med" len="med"/>
            <a:tailEnd type="triangle" w="lg" len="lg"/>
          </a:ln>
        </p:spPr>
      </p:cxnSp>
      <p:cxnSp>
        <p:nvCxnSpPr>
          <p:cNvPr id="160" name="Shape 160"/>
          <p:cNvCxnSpPr>
            <a:stCxn id="139" idx="3"/>
          </p:cNvCxnSpPr>
          <p:nvPr/>
        </p:nvCxnSpPr>
        <p:spPr>
          <a:xfrm rot="10800000" flipH="1">
            <a:off x="2919911" y="4234145"/>
            <a:ext cx="1982099" cy="12900"/>
          </a:xfrm>
          <a:prstGeom prst="straightConnector1">
            <a:avLst/>
          </a:prstGeom>
          <a:solidFill>
            <a:schemeClr val="accent1"/>
          </a:solidFill>
          <a:ln w="25400" cap="flat" cmpd="sng">
            <a:solidFill>
              <a:schemeClr val="dk1"/>
            </a:solidFill>
            <a:prstDash val="solid"/>
            <a:round/>
            <a:headEnd type="triangle" w="lg" len="lg"/>
            <a:tailEnd type="triangle" w="lg" len="lg"/>
          </a:ln>
        </p:spPr>
      </p:cxnSp>
      <p:sp>
        <p:nvSpPr>
          <p:cNvPr id="161" name="Shape 161"/>
          <p:cNvSpPr/>
          <p:nvPr/>
        </p:nvSpPr>
        <p:spPr>
          <a:xfrm>
            <a:off x="570320" y="1790564"/>
            <a:ext cx="2177700" cy="443100"/>
          </a:xfrm>
          <a:prstGeom prst="rect">
            <a:avLst/>
          </a:prstGeom>
          <a:solidFill>
            <a:srgbClr val="F4CCCC"/>
          </a:solidFill>
          <a:ln w="9525" cap="flat" cmpd="sng">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endParaRPr sz="2400" b="0" i="0" u="none" strike="noStrike" cap="none">
              <a:solidFill>
                <a:schemeClr val="dk1"/>
              </a:solidFill>
              <a:latin typeface="Arial"/>
              <a:ea typeface="Arial"/>
              <a:cs typeface="Arial"/>
              <a:sym typeface="Arial"/>
            </a:endParaRPr>
          </a:p>
        </p:txBody>
      </p:sp>
      <p:sp>
        <p:nvSpPr>
          <p:cNvPr id="162" name="Shape 162"/>
          <p:cNvSpPr txBox="1"/>
          <p:nvPr/>
        </p:nvSpPr>
        <p:spPr>
          <a:xfrm>
            <a:off x="595543" y="1808884"/>
            <a:ext cx="2177700" cy="4002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000">
                <a:solidFill>
                  <a:schemeClr val="dk1"/>
                </a:solidFill>
              </a:rPr>
              <a:t>Lab Director</a:t>
            </a:r>
          </a:p>
        </p:txBody>
      </p:sp>
      <p:cxnSp>
        <p:nvCxnSpPr>
          <p:cNvPr id="163" name="Shape 163"/>
          <p:cNvCxnSpPr>
            <a:endCxn id="161" idx="2"/>
          </p:cNvCxnSpPr>
          <p:nvPr/>
        </p:nvCxnSpPr>
        <p:spPr>
          <a:xfrm rot="10800000">
            <a:off x="1659170" y="2233664"/>
            <a:ext cx="0" cy="298500"/>
          </a:xfrm>
          <a:prstGeom prst="straightConnector1">
            <a:avLst/>
          </a:prstGeom>
          <a:solidFill>
            <a:schemeClr val="accent1"/>
          </a:solidFill>
          <a:ln w="25400" cap="flat" cmpd="sng">
            <a:solidFill>
              <a:schemeClr val="dk1"/>
            </a:solidFill>
            <a:prstDash val="solid"/>
            <a:round/>
            <a:headEnd type="none" w="med" len="med"/>
            <a:tailEnd type="triangle" w="lg" len="lg"/>
          </a:ln>
        </p:spPr>
      </p:cxnSp>
      <p:sp>
        <p:nvSpPr>
          <p:cNvPr id="164" name="Shape 164"/>
          <p:cNvSpPr/>
          <p:nvPr/>
        </p:nvSpPr>
        <p:spPr>
          <a:xfrm>
            <a:off x="4886197" y="1773897"/>
            <a:ext cx="3137100" cy="443100"/>
          </a:xfrm>
          <a:prstGeom prst="rect">
            <a:avLst/>
          </a:prstGeom>
          <a:solidFill>
            <a:srgbClr val="FFFF00"/>
          </a:solidFill>
          <a:ln w="9525" cap="flat" cmpd="sng">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endParaRPr sz="2400" b="0" i="0" u="none" strike="noStrike" cap="none">
              <a:solidFill>
                <a:schemeClr val="dk1"/>
              </a:solidFill>
              <a:latin typeface="Arial"/>
              <a:ea typeface="Arial"/>
              <a:cs typeface="Arial"/>
              <a:sym typeface="Arial"/>
            </a:endParaRPr>
          </a:p>
        </p:txBody>
      </p:sp>
      <p:sp>
        <p:nvSpPr>
          <p:cNvPr id="165" name="Shape 165"/>
          <p:cNvSpPr txBox="1"/>
          <p:nvPr/>
        </p:nvSpPr>
        <p:spPr>
          <a:xfrm>
            <a:off x="4886037" y="1800897"/>
            <a:ext cx="3137100" cy="4431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200">
                <a:solidFill>
                  <a:schemeClr val="dk1"/>
                </a:solidFill>
              </a:rPr>
              <a:t>DOE BSO</a:t>
            </a:r>
          </a:p>
        </p:txBody>
      </p:sp>
      <p:cxnSp>
        <p:nvCxnSpPr>
          <p:cNvPr id="166" name="Shape 166"/>
          <p:cNvCxnSpPr/>
          <p:nvPr/>
        </p:nvCxnSpPr>
        <p:spPr>
          <a:xfrm rot="10800000">
            <a:off x="6454605" y="2322732"/>
            <a:ext cx="0" cy="298500"/>
          </a:xfrm>
          <a:prstGeom prst="straightConnector1">
            <a:avLst/>
          </a:prstGeom>
          <a:solidFill>
            <a:schemeClr val="accent1"/>
          </a:solidFill>
          <a:ln w="25400" cap="flat" cmpd="sng">
            <a:solidFill>
              <a:schemeClr val="dk1"/>
            </a:solidFill>
            <a:prstDash val="solid"/>
            <a:round/>
            <a:headEnd type="none" w="med" len="med"/>
            <a:tailEnd type="triangle" w="lg" len="lg"/>
          </a:ln>
        </p:spPr>
      </p:cxnSp>
      <p:sp>
        <p:nvSpPr>
          <p:cNvPr id="167" name="Shape 167"/>
          <p:cNvSpPr txBox="1">
            <a:spLocks noGrp="1"/>
          </p:cNvSpPr>
          <p:nvPr>
            <p:ph type="sldNum" idx="4294967295"/>
          </p:nvPr>
        </p:nvSpPr>
        <p:spPr>
          <a:xfrm>
            <a:off x="0" y="6494462"/>
            <a:ext cx="2133600" cy="3651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1000">
                <a:solidFill>
                  <a:schemeClr val="dk1"/>
                </a:solidFill>
                <a:latin typeface="Arial"/>
                <a:ea typeface="Arial"/>
                <a:cs typeface="Arial"/>
                <a:sym typeface="Arial"/>
              </a:rPr>
              <a:t>6</a:t>
            </a:fld>
            <a:endParaRPr lang="en-US" sz="1000">
              <a:solidFill>
                <a:schemeClr val="dk1"/>
              </a:solidFill>
              <a:latin typeface="Arial"/>
              <a:ea typeface="Arial"/>
              <a:cs typeface="Arial"/>
              <a:sym typeface="Arial"/>
            </a:endParaRPr>
          </a:p>
        </p:txBody>
      </p:sp>
      <p:sp>
        <p:nvSpPr>
          <p:cNvPr id="39" name="Shape 122"/>
          <p:cNvSpPr txBox="1"/>
          <p:nvPr/>
        </p:nvSpPr>
        <p:spPr>
          <a:xfrm>
            <a:off x="3381107" y="6492875"/>
            <a:ext cx="2895600" cy="365125"/>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000" b="0" i="0" u="none" strike="noStrike" cap="none" dirty="0">
                <a:solidFill>
                  <a:schemeClr val="dk1"/>
                </a:solidFill>
                <a:latin typeface="Arial"/>
                <a:ea typeface="Arial"/>
                <a:cs typeface="Arial"/>
                <a:sym typeface="Arial"/>
              </a:rPr>
              <a:t>Accelerator Safety </a:t>
            </a:r>
            <a:r>
              <a:rPr lang="en-US" sz="1000" b="0" i="0" u="none" strike="noStrike" cap="none" dirty="0" smtClean="0">
                <a:solidFill>
                  <a:schemeClr val="dk1"/>
                </a:solidFill>
                <a:latin typeface="Arial"/>
                <a:ea typeface="Arial"/>
                <a:cs typeface="Arial"/>
                <a:sym typeface="Arial"/>
              </a:rPr>
              <a:t>Workshop </a:t>
            </a:r>
            <a:r>
              <a:rPr lang="en-US" sz="1000" b="0" i="0" u="none" strike="noStrike" cap="none" dirty="0">
                <a:solidFill>
                  <a:schemeClr val="dk1"/>
                </a:solidFill>
                <a:latin typeface="Arial"/>
                <a:ea typeface="Arial"/>
                <a:cs typeface="Arial"/>
                <a:sym typeface="Arial"/>
              </a:rPr>
              <a:t>2017</a:t>
            </a:r>
          </a:p>
        </p:txBody>
      </p:sp>
    </p:spTree>
    <p:extLst>
      <p:ext uri="{BB962C8B-B14F-4D97-AF65-F5344CB8AC3E}">
        <p14:creationId xmlns:p14="http://schemas.microsoft.com/office/powerpoint/2010/main" val="11384474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Shape 119"/>
          <p:cNvSpPr txBox="1">
            <a:spLocks noGrp="1"/>
          </p:cNvSpPr>
          <p:nvPr>
            <p:ph type="title"/>
          </p:nvPr>
        </p:nvSpPr>
        <p:spPr>
          <a:xfrm>
            <a:off x="0" y="12576"/>
            <a:ext cx="9144000" cy="855765"/>
          </a:xfrm>
          <a:prstGeom prst="rect">
            <a:avLst/>
          </a:prstGeom>
          <a:noFill/>
          <a:ln>
            <a:noFill/>
          </a:ln>
        </p:spPr>
        <p:txBody>
          <a:bodyPr lIns="91400" tIns="45700" rIns="91400" bIns="45700" anchor="ctr" anchorCtr="0">
            <a:noAutofit/>
          </a:bodyPr>
          <a:lstStyle/>
          <a:p>
            <a:pPr marL="0" marR="0" lvl="0" indent="0" algn="ctr" rtl="0">
              <a:spcBef>
                <a:spcPts val="0"/>
              </a:spcBef>
              <a:spcAft>
                <a:spcPts val="0"/>
              </a:spcAft>
              <a:buSzPct val="25000"/>
              <a:buNone/>
            </a:pPr>
            <a:r>
              <a:rPr lang="en-US" sz="2800" b="1" i="0" u="none" strike="noStrike" cap="none">
                <a:solidFill>
                  <a:srgbClr val="FFFFFF"/>
                </a:solidFill>
                <a:latin typeface="Arial"/>
                <a:ea typeface="Arial"/>
                <a:cs typeface="Arial"/>
                <a:sym typeface="Arial"/>
              </a:rPr>
              <a:t>Graded Approach to CM</a:t>
            </a:r>
          </a:p>
        </p:txBody>
      </p:sp>
      <p:sp>
        <p:nvSpPr>
          <p:cNvPr id="120" name="Shape 120"/>
          <p:cNvSpPr txBox="1">
            <a:spLocks noGrp="1"/>
          </p:cNvSpPr>
          <p:nvPr>
            <p:ph type="body" idx="4294967295"/>
          </p:nvPr>
        </p:nvSpPr>
        <p:spPr>
          <a:xfrm>
            <a:off x="763074" y="1271248"/>
            <a:ext cx="8380945" cy="4575300"/>
          </a:xfrm>
          <a:prstGeom prst="rect">
            <a:avLst/>
          </a:prstGeom>
          <a:noFill/>
          <a:ln>
            <a:noFill/>
          </a:ln>
        </p:spPr>
        <p:txBody>
          <a:bodyPr lIns="91425" tIns="45700" rIns="91425" bIns="45700" anchor="t" anchorCtr="0">
            <a:noAutofit/>
          </a:bodyPr>
          <a:lstStyle/>
          <a:p>
            <a:pPr marL="341312" marR="0" lvl="0" indent="-341312" algn="l" rtl="0">
              <a:spcBef>
                <a:spcPts val="0"/>
              </a:spcBef>
              <a:spcAft>
                <a:spcPts val="0"/>
              </a:spcAft>
              <a:buSzPct val="25000"/>
              <a:buNone/>
            </a:pPr>
            <a:r>
              <a:rPr lang="en-US" sz="2400" b="0" i="0" u="none" strike="noStrike" cap="none" dirty="0">
                <a:solidFill>
                  <a:srgbClr val="003366"/>
                </a:solidFill>
                <a:latin typeface="Arial"/>
                <a:ea typeface="Arial"/>
                <a:cs typeface="Arial"/>
                <a:sym typeface="Arial"/>
              </a:rPr>
              <a:t>The following five CM levels have been defined:</a:t>
            </a:r>
          </a:p>
          <a:p>
            <a:pPr marL="341313" marR="0" lvl="0" indent="-341313" algn="l" rtl="0">
              <a:spcBef>
                <a:spcPts val="0"/>
              </a:spcBef>
              <a:spcAft>
                <a:spcPts val="0"/>
              </a:spcAft>
              <a:buNone/>
            </a:pPr>
            <a:endParaRPr sz="2400" dirty="0">
              <a:solidFill>
                <a:srgbClr val="003366"/>
              </a:solidFill>
            </a:endParaRPr>
          </a:p>
          <a:p>
            <a:pPr marL="908050" marR="0" lvl="3" indent="-234950" algn="l" rtl="0">
              <a:spcBef>
                <a:spcPts val="400"/>
              </a:spcBef>
              <a:spcAft>
                <a:spcPts val="0"/>
              </a:spcAft>
              <a:buClr>
                <a:srgbClr val="003366"/>
              </a:buClr>
              <a:buSzPct val="75000"/>
              <a:buFont typeface="Merriweather Sans"/>
              <a:buChar char="–"/>
            </a:pPr>
            <a:r>
              <a:rPr lang="en-US" sz="2000" b="1" i="0" u="none" strike="noStrike" cap="none" dirty="0">
                <a:solidFill>
                  <a:srgbClr val="003366"/>
                </a:solidFill>
                <a:latin typeface="Arial"/>
                <a:ea typeface="Arial"/>
                <a:cs typeface="Arial"/>
                <a:sym typeface="Arial"/>
              </a:rPr>
              <a:t>Level 4 CM System </a:t>
            </a:r>
            <a:r>
              <a:rPr lang="en-US" sz="2000" b="0" i="0" u="none" strike="noStrike" cap="none" dirty="0">
                <a:solidFill>
                  <a:srgbClr val="003366"/>
                </a:solidFill>
                <a:latin typeface="Arial"/>
                <a:ea typeface="Arial"/>
                <a:cs typeface="Arial"/>
                <a:sym typeface="Arial"/>
              </a:rPr>
              <a:t>– Safety Credited Control part of the ASE</a:t>
            </a:r>
          </a:p>
          <a:p>
            <a:pPr marL="908050" marR="0" lvl="3" indent="-234950" algn="l" rtl="0">
              <a:spcBef>
                <a:spcPts val="400"/>
              </a:spcBef>
              <a:spcAft>
                <a:spcPts val="0"/>
              </a:spcAft>
              <a:buClr>
                <a:srgbClr val="003366"/>
              </a:buClr>
              <a:buSzPct val="75000"/>
              <a:buFont typeface="Merriweather Sans"/>
              <a:buChar char="–"/>
            </a:pPr>
            <a:r>
              <a:rPr lang="en-US" sz="2000" b="1" i="0" u="none" strike="noStrike" cap="none" dirty="0">
                <a:solidFill>
                  <a:srgbClr val="003366"/>
                </a:solidFill>
                <a:latin typeface="Arial"/>
                <a:ea typeface="Arial"/>
                <a:cs typeface="Arial"/>
                <a:sym typeface="Arial"/>
              </a:rPr>
              <a:t>Level 3 CM System - </a:t>
            </a:r>
            <a:r>
              <a:rPr lang="en-US" sz="2000" b="0" i="0" u="none" strike="noStrike" cap="none" dirty="0">
                <a:solidFill>
                  <a:srgbClr val="003366"/>
                </a:solidFill>
                <a:latin typeface="Arial"/>
                <a:ea typeface="Arial"/>
                <a:cs typeface="Arial"/>
                <a:sym typeface="Arial"/>
              </a:rPr>
              <a:t>Critical to mission/operation, safety impact, operational and maintenance information at hand.</a:t>
            </a:r>
          </a:p>
          <a:p>
            <a:pPr marL="908050" marR="0" lvl="3" indent="-234950" algn="l" rtl="0">
              <a:spcBef>
                <a:spcPts val="400"/>
              </a:spcBef>
              <a:spcAft>
                <a:spcPts val="0"/>
              </a:spcAft>
              <a:buClr>
                <a:srgbClr val="003366"/>
              </a:buClr>
              <a:buSzPct val="75000"/>
              <a:buFont typeface="Merriweather Sans"/>
              <a:buChar char="–"/>
            </a:pPr>
            <a:r>
              <a:rPr lang="en-US" sz="2000" b="1" i="0" u="none" strike="noStrike" cap="none" dirty="0">
                <a:solidFill>
                  <a:srgbClr val="003366"/>
                </a:solidFill>
                <a:latin typeface="Arial"/>
                <a:ea typeface="Arial"/>
                <a:cs typeface="Arial"/>
                <a:sym typeface="Arial"/>
              </a:rPr>
              <a:t>Level 2 CM System - </a:t>
            </a:r>
            <a:r>
              <a:rPr lang="en-US" sz="2000" b="0" i="0" u="none" strike="noStrike" cap="none" dirty="0">
                <a:solidFill>
                  <a:srgbClr val="003366"/>
                </a:solidFill>
                <a:latin typeface="Arial"/>
                <a:ea typeface="Arial"/>
                <a:cs typeface="Arial"/>
                <a:sym typeface="Arial"/>
              </a:rPr>
              <a:t>Highly impactful to mission/operation, not a critical safety component, operational and maintenance information available.</a:t>
            </a:r>
          </a:p>
          <a:p>
            <a:pPr marL="908050" marR="0" lvl="3" indent="-234950" algn="l" rtl="0">
              <a:spcBef>
                <a:spcPts val="400"/>
              </a:spcBef>
              <a:spcAft>
                <a:spcPts val="0"/>
              </a:spcAft>
              <a:buClr>
                <a:srgbClr val="003366"/>
              </a:buClr>
              <a:buSzPct val="75000"/>
              <a:buFont typeface="Merriweather Sans"/>
              <a:buChar char="–"/>
            </a:pPr>
            <a:r>
              <a:rPr lang="en-US" sz="2000" b="1" i="0" u="none" strike="noStrike" cap="none" dirty="0">
                <a:solidFill>
                  <a:srgbClr val="003366"/>
                </a:solidFill>
                <a:latin typeface="Arial"/>
                <a:ea typeface="Arial"/>
                <a:cs typeface="Arial"/>
                <a:sym typeface="Arial"/>
              </a:rPr>
              <a:t>Level 1 CM System - </a:t>
            </a:r>
            <a:r>
              <a:rPr lang="en-US" sz="2000" b="0" i="0" u="none" strike="noStrike" cap="none" dirty="0">
                <a:solidFill>
                  <a:srgbClr val="003366"/>
                </a:solidFill>
                <a:latin typeface="Arial"/>
                <a:ea typeface="Arial"/>
                <a:cs typeface="Arial"/>
                <a:sym typeface="Arial"/>
              </a:rPr>
              <a:t>Contributes to mission/operation, not tied to safety, operational and maintenance information is in basic drawings/schematics (may have to rely on availability of system expert).</a:t>
            </a:r>
          </a:p>
          <a:p>
            <a:pPr marL="908050" marR="0" lvl="3" indent="-234950" algn="l" rtl="0">
              <a:spcBef>
                <a:spcPts val="400"/>
              </a:spcBef>
              <a:spcAft>
                <a:spcPts val="0"/>
              </a:spcAft>
              <a:buClr>
                <a:srgbClr val="003366"/>
              </a:buClr>
              <a:buSzPct val="75000"/>
              <a:buFont typeface="Merriweather Sans"/>
              <a:buChar char="–"/>
            </a:pPr>
            <a:r>
              <a:rPr lang="en-US" sz="2000" b="1" i="0" u="none" strike="noStrike" cap="none" dirty="0">
                <a:solidFill>
                  <a:srgbClr val="003366"/>
                </a:solidFill>
                <a:latin typeface="Arial"/>
                <a:ea typeface="Arial"/>
                <a:cs typeface="Arial"/>
                <a:sym typeface="Arial"/>
              </a:rPr>
              <a:t>No Formal CM - </a:t>
            </a:r>
            <a:r>
              <a:rPr lang="en-US" sz="2000" b="0" i="0" u="none" strike="noStrike" cap="none" dirty="0">
                <a:solidFill>
                  <a:srgbClr val="003366"/>
                </a:solidFill>
                <a:latin typeface="Arial"/>
                <a:ea typeface="Arial"/>
                <a:cs typeface="Arial"/>
                <a:sym typeface="Arial"/>
              </a:rPr>
              <a:t>Outside mission/operation of the accelerator</a:t>
            </a:r>
          </a:p>
        </p:txBody>
      </p:sp>
      <p:sp>
        <p:nvSpPr>
          <p:cNvPr id="121" name="Shape 121"/>
          <p:cNvSpPr txBox="1">
            <a:spLocks noGrp="1"/>
          </p:cNvSpPr>
          <p:nvPr>
            <p:ph type="sldNum" idx="4294967295"/>
          </p:nvPr>
        </p:nvSpPr>
        <p:spPr>
          <a:xfrm>
            <a:off x="0" y="6494462"/>
            <a:ext cx="2133600" cy="3651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1000" b="0" i="0" u="none" strike="noStrike" cap="none">
                <a:solidFill>
                  <a:schemeClr val="dk1"/>
                </a:solidFill>
                <a:latin typeface="Arial"/>
                <a:ea typeface="Arial"/>
                <a:cs typeface="Arial"/>
                <a:sym typeface="Arial"/>
              </a:rPr>
              <a:t>7</a:t>
            </a:fld>
            <a:endParaRPr lang="en-US" sz="1000" b="0" i="0" u="none" strike="noStrike" cap="none">
              <a:solidFill>
                <a:schemeClr val="dk1"/>
              </a:solidFill>
              <a:latin typeface="Arial"/>
              <a:ea typeface="Arial"/>
              <a:cs typeface="Arial"/>
              <a:sym typeface="Arial"/>
            </a:endParaRPr>
          </a:p>
        </p:txBody>
      </p:sp>
      <p:sp>
        <p:nvSpPr>
          <p:cNvPr id="122" name="Shape 122"/>
          <p:cNvSpPr txBox="1"/>
          <p:nvPr/>
        </p:nvSpPr>
        <p:spPr>
          <a:xfrm>
            <a:off x="3381107" y="6492875"/>
            <a:ext cx="2895600" cy="365125"/>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000" b="0" i="0" u="none" strike="noStrike" cap="none" dirty="0">
                <a:solidFill>
                  <a:schemeClr val="dk1"/>
                </a:solidFill>
                <a:latin typeface="Arial"/>
                <a:ea typeface="Arial"/>
                <a:cs typeface="Arial"/>
                <a:sym typeface="Arial"/>
              </a:rPr>
              <a:t>Accelerator Safety </a:t>
            </a:r>
            <a:r>
              <a:rPr lang="en-US" sz="1000" b="0" i="0" u="none" strike="noStrike" cap="none" dirty="0" smtClean="0">
                <a:solidFill>
                  <a:schemeClr val="dk1"/>
                </a:solidFill>
                <a:latin typeface="Arial"/>
                <a:ea typeface="Arial"/>
                <a:cs typeface="Arial"/>
                <a:sym typeface="Arial"/>
              </a:rPr>
              <a:t>Workshop </a:t>
            </a:r>
            <a:r>
              <a:rPr lang="en-US" sz="1000" b="0" i="0" u="none" strike="noStrike" cap="none" dirty="0">
                <a:solidFill>
                  <a:schemeClr val="dk1"/>
                </a:solidFill>
                <a:latin typeface="Arial"/>
                <a:ea typeface="Arial"/>
                <a:cs typeface="Arial"/>
                <a:sym typeface="Arial"/>
              </a:rPr>
              <a:t>2017</a:t>
            </a:r>
          </a:p>
        </p:txBody>
      </p:sp>
      <p:cxnSp>
        <p:nvCxnSpPr>
          <p:cNvPr id="123" name="Shape 123"/>
          <p:cNvCxnSpPr/>
          <p:nvPr/>
        </p:nvCxnSpPr>
        <p:spPr>
          <a:xfrm>
            <a:off x="884050" y="2408552"/>
            <a:ext cx="8106825" cy="42348"/>
          </a:xfrm>
          <a:prstGeom prst="straightConnector1">
            <a:avLst/>
          </a:prstGeom>
          <a:noFill/>
          <a:ln w="38100" cap="flat" cmpd="sng">
            <a:solidFill>
              <a:srgbClr val="FF0000"/>
            </a:solidFill>
            <a:prstDash val="dash"/>
            <a:round/>
            <a:headEnd type="none" w="lg" len="lg"/>
            <a:tailEnd type="none" w="lg" len="lg"/>
          </a:ln>
        </p:spPr>
      </p:cxnSp>
      <p:cxnSp>
        <p:nvCxnSpPr>
          <p:cNvPr id="124" name="Shape 124"/>
          <p:cNvCxnSpPr/>
          <p:nvPr/>
        </p:nvCxnSpPr>
        <p:spPr>
          <a:xfrm>
            <a:off x="756445" y="2450900"/>
            <a:ext cx="36030" cy="3140525"/>
          </a:xfrm>
          <a:prstGeom prst="straightConnector1">
            <a:avLst/>
          </a:prstGeom>
          <a:noFill/>
          <a:ln w="38100" cap="flat" cmpd="sng">
            <a:solidFill>
              <a:srgbClr val="000000"/>
            </a:solidFill>
            <a:prstDash val="solid"/>
            <a:round/>
            <a:headEnd type="stealth" w="lg" len="lg"/>
            <a:tailEnd type="stealth" w="lg" len="lg"/>
          </a:ln>
        </p:spPr>
      </p:cxnSp>
      <p:sp>
        <p:nvSpPr>
          <p:cNvPr id="125" name="Shape 125"/>
          <p:cNvSpPr txBox="1"/>
          <p:nvPr/>
        </p:nvSpPr>
        <p:spPr>
          <a:xfrm rot="-5400000">
            <a:off x="-306687" y="3825900"/>
            <a:ext cx="1329600" cy="603300"/>
          </a:xfrm>
          <a:prstGeom prst="rect">
            <a:avLst/>
          </a:prstGeom>
          <a:noFill/>
          <a:ln>
            <a:noFill/>
          </a:ln>
        </p:spPr>
        <p:txBody>
          <a:bodyPr lIns="91425" tIns="91425" rIns="91425" bIns="91425" anchor="t" anchorCtr="0">
            <a:noAutofit/>
          </a:bodyPr>
          <a:lstStyle/>
          <a:p>
            <a:pPr lvl="0">
              <a:spcBef>
                <a:spcPts val="0"/>
              </a:spcBef>
              <a:buNone/>
            </a:pPr>
            <a:r>
              <a:rPr lang="en-US" sz="2400" dirty="0"/>
              <a:t>Facility</a:t>
            </a:r>
          </a:p>
        </p:txBody>
      </p:sp>
      <p:cxnSp>
        <p:nvCxnSpPr>
          <p:cNvPr id="9" name="Shape 124">
            <a:extLst>
              <a:ext uri="{FF2B5EF4-FFF2-40B4-BE49-F238E27FC236}">
                <a16:creationId xmlns:a16="http://schemas.microsoft.com/office/drawing/2014/main" xmlns="" id="{95BC720B-C567-4DC8-9567-5D6810474AE0}"/>
              </a:ext>
            </a:extLst>
          </p:cNvPr>
          <p:cNvCxnSpPr>
            <a:cxnSpLocks/>
          </p:cNvCxnSpPr>
          <p:nvPr/>
        </p:nvCxnSpPr>
        <p:spPr>
          <a:xfrm>
            <a:off x="756445" y="1802986"/>
            <a:ext cx="6630" cy="547926"/>
          </a:xfrm>
          <a:prstGeom prst="straightConnector1">
            <a:avLst/>
          </a:prstGeom>
          <a:noFill/>
          <a:ln w="38100" cap="flat" cmpd="sng">
            <a:solidFill>
              <a:srgbClr val="000000"/>
            </a:solidFill>
            <a:prstDash val="solid"/>
            <a:round/>
            <a:headEnd type="stealth" w="lg" len="lg"/>
            <a:tailEnd type="stealth" w="lg" len="lg"/>
          </a:ln>
        </p:spPr>
      </p:cxnSp>
      <p:sp>
        <p:nvSpPr>
          <p:cNvPr id="12" name="Shape 125">
            <a:extLst>
              <a:ext uri="{FF2B5EF4-FFF2-40B4-BE49-F238E27FC236}">
                <a16:creationId xmlns:a16="http://schemas.microsoft.com/office/drawing/2014/main" xmlns="" id="{3EC7BF56-68F7-4E5F-A648-5147DD73FFFE}"/>
              </a:ext>
            </a:extLst>
          </p:cNvPr>
          <p:cNvSpPr txBox="1"/>
          <p:nvPr/>
        </p:nvSpPr>
        <p:spPr>
          <a:xfrm rot="-5400000">
            <a:off x="-627543" y="1731506"/>
            <a:ext cx="1984569" cy="603300"/>
          </a:xfrm>
          <a:prstGeom prst="rect">
            <a:avLst/>
          </a:prstGeom>
          <a:noFill/>
          <a:ln>
            <a:noFill/>
          </a:ln>
        </p:spPr>
        <p:txBody>
          <a:bodyPr lIns="91425" tIns="91425" rIns="91425" bIns="91425" anchor="t" anchorCtr="0">
            <a:noAutofit/>
          </a:bodyPr>
          <a:lstStyle/>
          <a:p>
            <a:pPr lvl="0">
              <a:spcBef>
                <a:spcPts val="0"/>
              </a:spcBef>
              <a:buNone/>
            </a:pPr>
            <a:r>
              <a:rPr lang="en-US" sz="2400" dirty="0"/>
              <a:t>Institutional</a:t>
            </a:r>
          </a:p>
        </p:txBody>
      </p:sp>
    </p:spTree>
    <p:extLst>
      <p:ext uri="{BB962C8B-B14F-4D97-AF65-F5344CB8AC3E}">
        <p14:creationId xmlns:p14="http://schemas.microsoft.com/office/powerpoint/2010/main" val="8175744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LBNL Accelerator Configuration </a:t>
            </a:r>
            <a:br>
              <a:rPr lang="en-US" dirty="0"/>
            </a:br>
            <a:r>
              <a:rPr lang="en-US" dirty="0"/>
              <a:t>Management Program</a:t>
            </a:r>
          </a:p>
        </p:txBody>
      </p:sp>
      <p:sp>
        <p:nvSpPr>
          <p:cNvPr id="3" name="Content Placeholder 2"/>
          <p:cNvSpPr>
            <a:spLocks noGrp="1"/>
          </p:cNvSpPr>
          <p:nvPr>
            <p:ph idx="4294967295"/>
          </p:nvPr>
        </p:nvSpPr>
        <p:spPr>
          <a:xfrm>
            <a:off x="471070" y="1217613"/>
            <a:ext cx="8160312" cy="5227637"/>
          </a:xfrm>
          <a:prstGeom prst="rect">
            <a:avLst/>
          </a:prstGeom>
        </p:spPr>
        <p:txBody>
          <a:bodyPr/>
          <a:lstStyle/>
          <a:p>
            <a:pPr marL="285750" indent="-285750">
              <a:buFont typeface="Arial" panose="020B0604020202020204" pitchFamily="34" charset="0"/>
              <a:buChar char="•"/>
            </a:pPr>
            <a:r>
              <a:rPr lang="en-US" sz="1800" dirty="0"/>
              <a:t>The basic objectives of CM, as defined by DOE-STD-1073 are to:</a:t>
            </a:r>
          </a:p>
          <a:p>
            <a:pPr marL="515937" lvl="2" indent="-285750">
              <a:buFont typeface="Arial" panose="020B0604020202020204" pitchFamily="34" charset="0"/>
              <a:buChar char="‒"/>
            </a:pPr>
            <a:r>
              <a:rPr lang="en-US" sz="1800" dirty="0"/>
              <a:t>Establish consistency among design requirements, physical configuration, and documentation (including analysis, drawings, and procedures) for the facility or activity </a:t>
            </a:r>
          </a:p>
          <a:p>
            <a:pPr marL="515937" lvl="2" indent="-285750">
              <a:buFont typeface="Arial" panose="020B0604020202020204" pitchFamily="34" charset="0"/>
              <a:buChar char="‒"/>
            </a:pPr>
            <a:r>
              <a:rPr lang="en-US" sz="1800" dirty="0"/>
              <a:t>Maintain this consistency throughout the life of the facility or activity, particularly as changes are being made</a:t>
            </a:r>
          </a:p>
          <a:p>
            <a:pPr marL="515937" lvl="2" indent="-285750">
              <a:buFont typeface="Arial" panose="020B0604020202020204" pitchFamily="34" charset="0"/>
              <a:buChar char="‒"/>
            </a:pPr>
            <a:endParaRPr lang="en-US" sz="1800" dirty="0"/>
          </a:p>
          <a:p>
            <a:pPr>
              <a:buFont typeface="Arial" panose="020B0604020202020204" pitchFamily="34" charset="0"/>
              <a:buChar char="•"/>
            </a:pPr>
            <a:r>
              <a:rPr lang="en-US" sz="1800" dirty="0"/>
              <a:t>The following five key elements for effective CM are recommended by the DOE standard:</a:t>
            </a:r>
          </a:p>
          <a:p>
            <a:pPr lvl="2">
              <a:buFont typeface="Arial" panose="020B0604020202020204" pitchFamily="34" charset="0"/>
              <a:buChar char="‒"/>
            </a:pPr>
            <a:r>
              <a:rPr lang="en-US" sz="1800" dirty="0"/>
              <a:t> Design Control, </a:t>
            </a:r>
          </a:p>
          <a:p>
            <a:pPr lvl="2">
              <a:buFont typeface="Arial" panose="020B0604020202020204" pitchFamily="34" charset="0"/>
              <a:buChar char="‒"/>
            </a:pPr>
            <a:r>
              <a:rPr lang="en-US" sz="1800" dirty="0"/>
              <a:t> Work Control, </a:t>
            </a:r>
          </a:p>
          <a:p>
            <a:pPr lvl="2">
              <a:buFont typeface="Arial" panose="020B0604020202020204" pitchFamily="34" charset="0"/>
              <a:buChar char="‒"/>
            </a:pPr>
            <a:r>
              <a:rPr lang="en-US" sz="1800" dirty="0"/>
              <a:t> Change Control, </a:t>
            </a:r>
          </a:p>
          <a:p>
            <a:pPr lvl="2">
              <a:buFont typeface="Arial" panose="020B0604020202020204" pitchFamily="34" charset="0"/>
              <a:buChar char="‒"/>
            </a:pPr>
            <a:r>
              <a:rPr lang="en-US" sz="1800" dirty="0"/>
              <a:t> Document Control, and </a:t>
            </a:r>
          </a:p>
          <a:p>
            <a:pPr lvl="2">
              <a:buFont typeface="Arial" panose="020B0604020202020204" pitchFamily="34" charset="0"/>
              <a:buChar char="‒"/>
            </a:pPr>
            <a:r>
              <a:rPr lang="en-US" sz="1800" dirty="0"/>
              <a:t> Assessments. </a:t>
            </a:r>
          </a:p>
          <a:p>
            <a:pPr>
              <a:buFont typeface="Arial" panose="020B0604020202020204" pitchFamily="34" charset="0"/>
              <a:buChar char="‒"/>
            </a:pPr>
            <a:endParaRPr lang="en-US" sz="1800" dirty="0"/>
          </a:p>
        </p:txBody>
      </p:sp>
      <p:sp>
        <p:nvSpPr>
          <p:cNvPr id="7" name="Slide Number Placeholder 2"/>
          <p:cNvSpPr>
            <a:spLocks noGrp="1"/>
          </p:cNvSpPr>
          <p:nvPr>
            <p:ph type="sldNum" sz="quarter" idx="4294967295"/>
          </p:nvPr>
        </p:nvSpPr>
        <p:spPr>
          <a:xfrm>
            <a:off x="0" y="6492875"/>
            <a:ext cx="2133600" cy="365125"/>
          </a:xfrm>
          <a:prstGeom prst="rect">
            <a:avLst/>
          </a:prstGeom>
        </p:spPr>
        <p:txBody>
          <a:bodyPr/>
          <a:lstStyle/>
          <a:p>
            <a:pPr algn="l"/>
            <a:fld id="{B6F15528-21DE-4FAA-801E-634DDDAF4B2B}" type="slidenum">
              <a:rPr lang="en-US" sz="1000" smtClean="0">
                <a:solidFill>
                  <a:schemeClr val="tx1"/>
                </a:solidFill>
              </a:rPr>
              <a:pPr algn="l"/>
              <a:t>8</a:t>
            </a:fld>
            <a:endParaRPr lang="en-US" sz="1000" dirty="0">
              <a:solidFill>
                <a:schemeClr val="tx1"/>
              </a:solidFill>
            </a:endParaRPr>
          </a:p>
        </p:txBody>
      </p:sp>
      <p:sp>
        <p:nvSpPr>
          <p:cNvPr id="9" name="Footer Placeholder 6"/>
          <p:cNvSpPr txBox="1">
            <a:spLocks/>
          </p:cNvSpPr>
          <p:nvPr/>
        </p:nvSpPr>
        <p:spPr>
          <a:xfrm>
            <a:off x="3381108" y="6492875"/>
            <a:ext cx="2895600" cy="365125"/>
          </a:xfrm>
          <a:prstGeom prst="rect">
            <a:avLst/>
          </a:prstGeom>
        </p:spPr>
        <p:txBody>
          <a:bodyPr/>
          <a:lstStyle>
            <a:defPPr>
              <a:defRPr lang="en-US"/>
            </a:defPPr>
            <a:lvl1pPr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a:lstStyle>
          <a:p>
            <a:pPr algn="ctr"/>
            <a:r>
              <a:rPr lang="en-US" sz="1000" dirty="0"/>
              <a:t>Accelerator Safety Workshop 2017</a:t>
            </a:r>
          </a:p>
        </p:txBody>
      </p:sp>
    </p:spTree>
    <p:extLst>
      <p:ext uri="{BB962C8B-B14F-4D97-AF65-F5344CB8AC3E}">
        <p14:creationId xmlns:p14="http://schemas.microsoft.com/office/powerpoint/2010/main" val="5434510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ltLang="en-US" dirty="0"/>
              <a:t>Design control</a:t>
            </a:r>
            <a:endParaRPr lang="en-US" altLang="en-US" sz="2800" dirty="0"/>
          </a:p>
        </p:txBody>
      </p:sp>
      <p:sp>
        <p:nvSpPr>
          <p:cNvPr id="8" name="Slide Number Placeholder 2"/>
          <p:cNvSpPr>
            <a:spLocks noGrp="1"/>
          </p:cNvSpPr>
          <p:nvPr>
            <p:ph type="sldNum" sz="quarter" idx="4294967295"/>
          </p:nvPr>
        </p:nvSpPr>
        <p:spPr>
          <a:xfrm>
            <a:off x="0" y="6494463"/>
            <a:ext cx="2133600" cy="365125"/>
          </a:xfrm>
          <a:prstGeom prst="rect">
            <a:avLst/>
          </a:prstGeom>
        </p:spPr>
        <p:txBody>
          <a:bodyPr/>
          <a:lstStyle/>
          <a:p>
            <a:pPr algn="l"/>
            <a:fld id="{B6F15528-21DE-4FAA-801E-634DDDAF4B2B}" type="slidenum">
              <a:rPr lang="en-US" sz="1000" smtClean="0">
                <a:solidFill>
                  <a:schemeClr val="tx1"/>
                </a:solidFill>
              </a:rPr>
              <a:pPr algn="l"/>
              <a:t>9</a:t>
            </a:fld>
            <a:endParaRPr lang="en-US" sz="1000" dirty="0">
              <a:solidFill>
                <a:schemeClr val="tx1"/>
              </a:solidFill>
            </a:endParaRPr>
          </a:p>
        </p:txBody>
      </p:sp>
      <p:sp>
        <p:nvSpPr>
          <p:cNvPr id="11" name="Footer Placeholder 6"/>
          <p:cNvSpPr txBox="1">
            <a:spLocks/>
          </p:cNvSpPr>
          <p:nvPr/>
        </p:nvSpPr>
        <p:spPr>
          <a:xfrm>
            <a:off x="3381108" y="6492875"/>
            <a:ext cx="2895600" cy="365125"/>
          </a:xfrm>
          <a:prstGeom prst="rect">
            <a:avLst/>
          </a:prstGeom>
        </p:spPr>
        <p:txBody>
          <a:bodyPr/>
          <a:lstStyle>
            <a:defPPr>
              <a:defRPr lang="en-US"/>
            </a:defPPr>
            <a:lvl1pPr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a:lstStyle>
          <a:p>
            <a:pPr algn="ctr"/>
            <a:r>
              <a:rPr lang="en-US" sz="1000" dirty="0"/>
              <a:t>Accelerator Safety Workshop 2017</a:t>
            </a:r>
          </a:p>
        </p:txBody>
      </p:sp>
      <p:sp>
        <p:nvSpPr>
          <p:cNvPr id="6" name="Content Placeholder 2"/>
          <p:cNvSpPr txBox="1">
            <a:spLocks/>
          </p:cNvSpPr>
          <p:nvPr/>
        </p:nvSpPr>
        <p:spPr>
          <a:xfrm>
            <a:off x="471069" y="1217613"/>
            <a:ext cx="8305285" cy="5227637"/>
          </a:xfrm>
          <a:prstGeom prst="rect">
            <a:avLst/>
          </a:prstGeom>
        </p:spPr>
        <p:txBody>
          <a:bodyPr/>
          <a:lstStyle>
            <a:lvl1pPr marL="341313" indent="-341313" algn="l" rtl="0" eaLnBrk="1" fontAlgn="base" hangingPunct="1">
              <a:spcBef>
                <a:spcPts val="900"/>
              </a:spcBef>
              <a:spcAft>
                <a:spcPct val="0"/>
              </a:spcAft>
              <a:defRPr sz="2400">
                <a:solidFill>
                  <a:srgbClr val="003366"/>
                </a:solidFill>
                <a:latin typeface="+mn-lt"/>
                <a:ea typeface="ＭＳ Ｐゴシック" charset="0"/>
                <a:cs typeface="ＭＳ Ｐゴシック" charset="0"/>
              </a:defRPr>
            </a:lvl1pPr>
            <a:lvl2pPr marL="287338" indent="-225425" algn="l" rtl="0" eaLnBrk="1" fontAlgn="base" hangingPunct="1">
              <a:spcBef>
                <a:spcPts val="500"/>
              </a:spcBef>
              <a:spcAft>
                <a:spcPct val="0"/>
              </a:spcAft>
              <a:buSzPct val="85000"/>
              <a:buChar char="–"/>
              <a:defRPr sz="2400">
                <a:solidFill>
                  <a:srgbClr val="003366"/>
                </a:solidFill>
                <a:latin typeface="+mn-lt"/>
                <a:ea typeface="ＭＳ Ｐゴシック" charset="0"/>
                <a:cs typeface="ＭＳ Ｐゴシック"/>
              </a:defRPr>
            </a:lvl2pPr>
            <a:lvl3pPr marL="571500" indent="-115888" algn="l" rtl="0" eaLnBrk="1" fontAlgn="base" hangingPunct="1">
              <a:spcBef>
                <a:spcPts val="400"/>
              </a:spcBef>
              <a:spcAft>
                <a:spcPct val="0"/>
              </a:spcAft>
              <a:buSzPct val="75000"/>
              <a:buFont typeface="Lucida Grande" charset="0"/>
              <a:buChar char="–"/>
              <a:defRPr sz="2400">
                <a:solidFill>
                  <a:srgbClr val="003366"/>
                </a:solidFill>
                <a:latin typeface="+mn-lt"/>
                <a:ea typeface="ＭＳ Ｐゴシック" charset="0"/>
                <a:cs typeface="ＭＳ Ｐゴシック"/>
              </a:defRPr>
            </a:lvl3pPr>
            <a:lvl4pPr marL="908050" indent="-225425" algn="l" rtl="0" eaLnBrk="1" fontAlgn="base" hangingPunct="1">
              <a:spcBef>
                <a:spcPct val="20000"/>
              </a:spcBef>
              <a:spcAft>
                <a:spcPct val="0"/>
              </a:spcAft>
              <a:buSzPct val="75000"/>
              <a:buFont typeface="Lucida Grande" charset="0"/>
              <a:buChar char="–"/>
              <a:defRPr sz="2400">
                <a:solidFill>
                  <a:srgbClr val="003366"/>
                </a:solidFill>
                <a:latin typeface="+mn-lt"/>
                <a:ea typeface="ＭＳ Ｐゴシック" charset="0"/>
                <a:cs typeface="ＭＳ Ｐゴシック"/>
              </a:defRPr>
            </a:lvl4pPr>
            <a:lvl5pPr marL="1144588" indent="-234950" algn="l" rtl="0" eaLnBrk="1" fontAlgn="base" hangingPunct="1">
              <a:spcBef>
                <a:spcPct val="20000"/>
              </a:spcBef>
              <a:spcAft>
                <a:spcPct val="0"/>
              </a:spcAft>
              <a:buChar char="»"/>
              <a:defRPr sz="2400">
                <a:solidFill>
                  <a:srgbClr val="003366"/>
                </a:solidFill>
                <a:latin typeface="+mn-lt"/>
                <a:ea typeface="ＭＳ Ｐゴシック" charset="0"/>
                <a:cs typeface="ＭＳ Ｐゴシック"/>
              </a:defRPr>
            </a:lvl5pPr>
            <a:lvl6pPr marL="2513959" indent="-228541" algn="l" rtl="0" eaLnBrk="1" fontAlgn="base" hangingPunct="1">
              <a:spcBef>
                <a:spcPct val="20000"/>
              </a:spcBef>
              <a:spcAft>
                <a:spcPct val="0"/>
              </a:spcAft>
              <a:buChar char="»"/>
              <a:defRPr sz="2000">
                <a:solidFill>
                  <a:srgbClr val="2C5993"/>
                </a:solidFill>
                <a:latin typeface="+mn-lt"/>
                <a:ea typeface="+mn-ea"/>
              </a:defRPr>
            </a:lvl6pPr>
            <a:lvl7pPr marL="2971040" indent="-228541" algn="l" rtl="0" eaLnBrk="1" fontAlgn="base" hangingPunct="1">
              <a:spcBef>
                <a:spcPct val="20000"/>
              </a:spcBef>
              <a:spcAft>
                <a:spcPct val="0"/>
              </a:spcAft>
              <a:buChar char="»"/>
              <a:defRPr sz="2000">
                <a:solidFill>
                  <a:srgbClr val="2C5993"/>
                </a:solidFill>
                <a:latin typeface="+mn-lt"/>
                <a:ea typeface="+mn-ea"/>
              </a:defRPr>
            </a:lvl7pPr>
            <a:lvl8pPr marL="3428124" indent="-228541" algn="l" rtl="0" eaLnBrk="1" fontAlgn="base" hangingPunct="1">
              <a:spcBef>
                <a:spcPct val="20000"/>
              </a:spcBef>
              <a:spcAft>
                <a:spcPct val="0"/>
              </a:spcAft>
              <a:buChar char="»"/>
              <a:defRPr sz="2000">
                <a:solidFill>
                  <a:srgbClr val="2C5993"/>
                </a:solidFill>
                <a:latin typeface="+mn-lt"/>
                <a:ea typeface="+mn-ea"/>
              </a:defRPr>
            </a:lvl8pPr>
            <a:lvl9pPr marL="3885205" indent="-228541" algn="l" rtl="0" eaLnBrk="1" fontAlgn="base" hangingPunct="1">
              <a:spcBef>
                <a:spcPct val="20000"/>
              </a:spcBef>
              <a:spcAft>
                <a:spcPct val="0"/>
              </a:spcAft>
              <a:buChar char="»"/>
              <a:defRPr sz="2000">
                <a:solidFill>
                  <a:srgbClr val="2C5993"/>
                </a:solidFill>
                <a:latin typeface="+mn-lt"/>
                <a:ea typeface="+mn-ea"/>
              </a:defRPr>
            </a:lvl9pPr>
          </a:lstStyle>
          <a:p>
            <a:pPr marL="285750" indent="-285750">
              <a:buFont typeface="Arial" panose="020B0604020202020204" pitchFamily="34" charset="0"/>
              <a:buChar char="•"/>
            </a:pPr>
            <a:r>
              <a:rPr lang="en-US" sz="2000" b="1" kern="0" dirty="0"/>
              <a:t>Objective</a:t>
            </a:r>
            <a:r>
              <a:rPr lang="en-US" sz="2000" kern="0" dirty="0"/>
              <a:t>: document and maintain system design requirements and ensure consistency with system specifications and as-built system</a:t>
            </a:r>
          </a:p>
          <a:p>
            <a:pPr marL="285750" indent="-285750">
              <a:buFont typeface="Arial" panose="020B0604020202020204" pitchFamily="34" charset="0"/>
              <a:buChar char="•"/>
            </a:pPr>
            <a:r>
              <a:rPr lang="en-US" sz="2000" b="1" kern="0" dirty="0"/>
              <a:t>Design Authority </a:t>
            </a:r>
            <a:r>
              <a:rPr lang="en-US" sz="2000" kern="0" dirty="0"/>
              <a:t>develops and maintains:</a:t>
            </a:r>
          </a:p>
          <a:p>
            <a:pPr marL="515937" lvl="2" indent="-285750">
              <a:buFont typeface="Arial" panose="020B0604020202020204" pitchFamily="34" charset="0"/>
              <a:buChar char="•"/>
            </a:pPr>
            <a:r>
              <a:rPr lang="en-US" sz="2000" kern="0" dirty="0"/>
              <a:t>design requirements documents, </a:t>
            </a:r>
          </a:p>
          <a:p>
            <a:pPr marL="515937" lvl="2" indent="-285750">
              <a:buFont typeface="Arial" panose="020B0604020202020204" pitchFamily="34" charset="0"/>
              <a:buChar char="•"/>
            </a:pPr>
            <a:r>
              <a:rPr lang="en-US" sz="2000" kern="0" dirty="0"/>
              <a:t>system performance specifications (e.g. interlock software specifications)</a:t>
            </a:r>
          </a:p>
          <a:p>
            <a:pPr marL="515937" lvl="2" indent="-285750">
              <a:buFont typeface="Arial" panose="020B0604020202020204" pitchFamily="34" charset="0"/>
              <a:buChar char="•"/>
            </a:pPr>
            <a:r>
              <a:rPr lang="en-US" sz="2000" kern="0" dirty="0"/>
              <a:t>related design documentation (e.g. dose calculations, shielding drawings)</a:t>
            </a:r>
          </a:p>
          <a:p>
            <a:pPr marL="285750" indent="-285750">
              <a:buFont typeface="Arial" panose="020B0604020202020204" pitchFamily="34" charset="0"/>
              <a:buChar char="•"/>
            </a:pPr>
            <a:r>
              <a:rPr lang="en-US" sz="2000" b="1" kern="0" dirty="0"/>
              <a:t>System Owner </a:t>
            </a:r>
            <a:r>
              <a:rPr lang="en-US" sz="2000" kern="0" dirty="0"/>
              <a:t>is</a:t>
            </a:r>
            <a:r>
              <a:rPr lang="en-US" sz="2000" b="1" kern="0" dirty="0"/>
              <a:t> </a:t>
            </a:r>
            <a:r>
              <a:rPr lang="en-US" sz="2000" kern="0" dirty="0"/>
              <a:t>responsible for:</a:t>
            </a:r>
          </a:p>
          <a:p>
            <a:pPr marL="515937" lvl="2" indent="-285750">
              <a:buFont typeface="Arial" panose="020B0604020202020204" pitchFamily="34" charset="0"/>
              <a:buChar char="•"/>
            </a:pPr>
            <a:r>
              <a:rPr lang="en-US" sz="2000" kern="0" dirty="0"/>
              <a:t>approving design requirements, system performance specifications and related design documentation</a:t>
            </a:r>
          </a:p>
          <a:p>
            <a:pPr marL="515937" lvl="2" indent="-285750">
              <a:buFont typeface="Arial" panose="020B0604020202020204" pitchFamily="34" charset="0"/>
              <a:buChar char="•"/>
            </a:pPr>
            <a:r>
              <a:rPr lang="en-US" sz="2000" kern="0" dirty="0"/>
              <a:t>surveillance activities such as periodic </a:t>
            </a:r>
            <a:r>
              <a:rPr lang="en-US" sz="2000" kern="0" dirty="0" err="1"/>
              <a:t>walkdowns</a:t>
            </a:r>
            <a:r>
              <a:rPr lang="en-US" sz="2000" kern="0" dirty="0"/>
              <a:t> that ensure consistency between system requirements, system performance specifications, and as-found physical configuration</a:t>
            </a:r>
          </a:p>
        </p:txBody>
      </p:sp>
    </p:spTree>
    <p:extLst>
      <p:ext uri="{BB962C8B-B14F-4D97-AF65-F5344CB8AC3E}">
        <p14:creationId xmlns:p14="http://schemas.microsoft.com/office/powerpoint/2010/main" val="3103320027"/>
      </p:ext>
    </p:extLst>
  </p:cSld>
  <p:clrMapOvr>
    <a:masterClrMapping/>
  </p:clrMapOvr>
</p:sld>
</file>

<file path=ppt/theme/theme1.xml><?xml version="1.0" encoding="utf-8"?>
<a:theme xmlns:a="http://schemas.openxmlformats.org/drawingml/2006/main" name="1_LBNL_Template_032411">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ATAP_key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LBNL_Template</Template>
  <TotalTime>5477</TotalTime>
  <Words>1070</Words>
  <Application>Microsoft Office PowerPoint</Application>
  <PresentationFormat>On-screen Show (4:3)</PresentationFormat>
  <Paragraphs>188</Paragraphs>
  <Slides>17</Slides>
  <Notes>9</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17</vt:i4>
      </vt:variant>
    </vt:vector>
  </HeadingPairs>
  <TitlesOfParts>
    <vt:vector size="25" baseType="lpstr">
      <vt:lpstr>ＭＳ Ｐゴシック</vt:lpstr>
      <vt:lpstr>Arial</vt:lpstr>
      <vt:lpstr>Calibri</vt:lpstr>
      <vt:lpstr>Franklin Gothic Medium</vt:lpstr>
      <vt:lpstr>Lucida Grande</vt:lpstr>
      <vt:lpstr>Merriweather Sans</vt:lpstr>
      <vt:lpstr>1_LBNL_Template_032411</vt:lpstr>
      <vt:lpstr>ATAP_key slides</vt:lpstr>
      <vt:lpstr>Accelerator Configuration Management   at Berkeley Lab  </vt:lpstr>
      <vt:lpstr>Outline</vt:lpstr>
      <vt:lpstr>Introduction</vt:lpstr>
      <vt:lpstr>Requirements and Guidance  DOE O420.2C together with DOE G420.1A </vt:lpstr>
      <vt:lpstr>Configuration Management framework  common to all LBNL Facilities </vt:lpstr>
      <vt:lpstr>Configuration Management Functions at LBNL</vt:lpstr>
      <vt:lpstr>Graded Approach to CM</vt:lpstr>
      <vt:lpstr>LBNL Accelerator Configuration  Management Program</vt:lpstr>
      <vt:lpstr>Design control</vt:lpstr>
      <vt:lpstr>Work Control</vt:lpstr>
      <vt:lpstr>Change Control</vt:lpstr>
      <vt:lpstr>Change Control</vt:lpstr>
      <vt:lpstr>Document Control</vt:lpstr>
      <vt:lpstr>Documents under CM</vt:lpstr>
      <vt:lpstr>Triennial accelerator safety assessment</vt:lpstr>
      <vt:lpstr>LBNL Accelerators ASO compliance summary</vt:lpstr>
      <vt:lpstr>Summary</vt:lpstr>
    </vt:vector>
  </TitlesOfParts>
  <Company>LBNL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Daniela Leitner</dc:creator>
  <cp:lastModifiedBy>Reyes, Susana</cp:lastModifiedBy>
  <cp:revision>250</cp:revision>
  <dcterms:created xsi:type="dcterms:W3CDTF">2015-08-26T14:56:14Z</dcterms:created>
  <dcterms:modified xsi:type="dcterms:W3CDTF">2017-08-09T20:06:30Z</dcterms:modified>
</cp:coreProperties>
</file>