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1" r:id="rId4"/>
    <p:sldId id="262" r:id="rId5"/>
    <p:sldId id="264" r:id="rId6"/>
    <p:sldId id="266" r:id="rId7"/>
    <p:sldId id="267" r:id="rId8"/>
    <p:sldId id="269" r:id="rId9"/>
    <p:sldId id="274" r:id="rId10"/>
    <p:sldId id="272" r:id="rId11"/>
    <p:sldId id="271" r:id="rId12"/>
    <p:sldId id="273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9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880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79ADF-C1FC-0740-BC67-E8E8FD42F992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23D869-ABDE-EE46-87D0-683545B40EB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New Activity or revision to activity is proposed</a:t>
          </a:r>
          <a:endParaRPr lang="en-US" dirty="0"/>
        </a:p>
      </dgm:t>
    </dgm:pt>
    <dgm:pt modelId="{6C76D769-7441-5D46-B5CD-78C211CD9C62}" type="parTrans" cxnId="{2373758E-A6C7-CD46-828C-54D75C6C2C8A}">
      <dgm:prSet/>
      <dgm:spPr/>
      <dgm:t>
        <a:bodyPr/>
        <a:lstStyle/>
        <a:p>
          <a:endParaRPr lang="en-US"/>
        </a:p>
      </dgm:t>
    </dgm:pt>
    <dgm:pt modelId="{F93A5138-6C7E-284A-B90D-1D67A061CDBA}" type="sibTrans" cxnId="{2373758E-A6C7-CD46-828C-54D75C6C2C8A}">
      <dgm:prSet/>
      <dgm:spPr/>
      <dgm:t>
        <a:bodyPr/>
        <a:lstStyle/>
        <a:p>
          <a:endParaRPr lang="en-US"/>
        </a:p>
      </dgm:t>
    </dgm:pt>
    <dgm:pt modelId="{5FE26032-39E0-5542-9C52-A7B0224F0438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New Activity Owner provides detailed description of activity </a:t>
          </a:r>
          <a:endParaRPr lang="en-US" dirty="0"/>
        </a:p>
      </dgm:t>
    </dgm:pt>
    <dgm:pt modelId="{C94EA149-CF2C-A248-B91B-C3CD73749536}" type="parTrans" cxnId="{3F93DC8E-07FA-D847-A9BB-D98F7836E40F}">
      <dgm:prSet/>
      <dgm:spPr/>
      <dgm:t>
        <a:bodyPr/>
        <a:lstStyle/>
        <a:p>
          <a:endParaRPr lang="en-US"/>
        </a:p>
      </dgm:t>
    </dgm:pt>
    <dgm:pt modelId="{810ACFA9-030A-0A45-9819-8953F1DC7051}" type="sibTrans" cxnId="{3F93DC8E-07FA-D847-A9BB-D98F7836E40F}">
      <dgm:prSet/>
      <dgm:spPr/>
      <dgm:t>
        <a:bodyPr/>
        <a:lstStyle/>
        <a:p>
          <a:endParaRPr lang="en-US"/>
        </a:p>
      </dgm:t>
    </dgm:pt>
    <dgm:pt modelId="{06C53103-3048-8749-8033-82E2EA850CA8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SMEs review the activity and work with the owner to respond to questions</a:t>
          </a:r>
          <a:endParaRPr lang="en-US" dirty="0"/>
        </a:p>
      </dgm:t>
    </dgm:pt>
    <dgm:pt modelId="{09622DD4-9354-CD47-8124-48528379B54A}" type="parTrans" cxnId="{AD62237D-D046-0844-BAD6-4DB09180334B}">
      <dgm:prSet/>
      <dgm:spPr/>
      <dgm:t>
        <a:bodyPr/>
        <a:lstStyle/>
        <a:p>
          <a:endParaRPr lang="en-US"/>
        </a:p>
      </dgm:t>
    </dgm:pt>
    <dgm:pt modelId="{52F5EC6C-2195-7A4A-85B4-3311E399FE4A}" type="sibTrans" cxnId="{AD62237D-D046-0844-BAD6-4DB09180334B}">
      <dgm:prSet/>
      <dgm:spPr/>
      <dgm:t>
        <a:bodyPr/>
        <a:lstStyle/>
        <a:p>
          <a:endParaRPr lang="en-US"/>
        </a:p>
      </dgm:t>
    </dgm:pt>
    <dgm:pt modelId="{40FEA13A-6777-2F49-A8E9-49810772F52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FOD determines approval and tracks conditions to ensure timely completion</a:t>
          </a:r>
          <a:endParaRPr lang="en-US" dirty="0"/>
        </a:p>
      </dgm:t>
    </dgm:pt>
    <dgm:pt modelId="{244F5234-55F7-5045-A4D6-85828497227D}" type="parTrans" cxnId="{C89390D5-6E22-A945-AC47-51755EB9D76F}">
      <dgm:prSet/>
      <dgm:spPr/>
      <dgm:t>
        <a:bodyPr/>
        <a:lstStyle/>
        <a:p>
          <a:endParaRPr lang="en-US"/>
        </a:p>
      </dgm:t>
    </dgm:pt>
    <dgm:pt modelId="{337BE98E-B12A-8F49-8869-0BD1FB897B3C}" type="sibTrans" cxnId="{C89390D5-6E22-A945-AC47-51755EB9D76F}">
      <dgm:prSet/>
      <dgm:spPr/>
      <dgm:t>
        <a:bodyPr/>
        <a:lstStyle/>
        <a:p>
          <a:endParaRPr lang="en-US"/>
        </a:p>
      </dgm:t>
    </dgm:pt>
    <dgm:pt modelId="{A6D8B417-A94F-7546-9AB0-869C393CDE9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SMEs transmit questions and any conditions of approval to the FOD</a:t>
          </a:r>
          <a:endParaRPr lang="en-US" dirty="0"/>
        </a:p>
      </dgm:t>
    </dgm:pt>
    <dgm:pt modelId="{12394DD4-FEC7-024E-AC37-5C5869A7DD0A}" type="parTrans" cxnId="{F8CB447B-1601-304A-BAF5-D9CB726D62B3}">
      <dgm:prSet/>
      <dgm:spPr/>
      <dgm:t>
        <a:bodyPr/>
        <a:lstStyle/>
        <a:p>
          <a:endParaRPr lang="en-US"/>
        </a:p>
      </dgm:t>
    </dgm:pt>
    <dgm:pt modelId="{8E73FE5C-B400-3D4A-A5F2-631ADDA60E56}" type="sibTrans" cxnId="{F8CB447B-1601-304A-BAF5-D9CB726D62B3}">
      <dgm:prSet/>
      <dgm:spPr/>
      <dgm:t>
        <a:bodyPr/>
        <a:lstStyle/>
        <a:p>
          <a:endParaRPr lang="en-US"/>
        </a:p>
      </dgm:t>
    </dgm:pt>
    <dgm:pt modelId="{C73FD472-4956-3444-9F26-7BB8DB7A92CA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Activity commences operations</a:t>
          </a:r>
          <a:endParaRPr lang="en-US" dirty="0"/>
        </a:p>
      </dgm:t>
    </dgm:pt>
    <dgm:pt modelId="{BE1B5305-B29E-224D-A09D-64A245CC449B}" type="parTrans" cxnId="{9EF2CF0D-71C3-E54D-84C5-98FD1EE41E8C}">
      <dgm:prSet/>
      <dgm:spPr/>
      <dgm:t>
        <a:bodyPr/>
        <a:lstStyle/>
        <a:p>
          <a:endParaRPr lang="en-US"/>
        </a:p>
      </dgm:t>
    </dgm:pt>
    <dgm:pt modelId="{BB78A419-74EC-CE46-81EB-10BE589BF1E8}" type="sibTrans" cxnId="{9EF2CF0D-71C3-E54D-84C5-98FD1EE41E8C}">
      <dgm:prSet/>
      <dgm:spPr/>
      <dgm:t>
        <a:bodyPr/>
        <a:lstStyle/>
        <a:p>
          <a:endParaRPr lang="en-US"/>
        </a:p>
      </dgm:t>
    </dgm:pt>
    <dgm:pt modelId="{36A262F3-6C5D-1D46-9338-004560589DD3}" type="pres">
      <dgm:prSet presAssocID="{F2079ADF-C1FC-0740-BC67-E8E8FD42F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B50F2-9D20-C943-8C34-BDDDB4EE24F0}" type="pres">
      <dgm:prSet presAssocID="{F2079ADF-C1FC-0740-BC67-E8E8FD42F992}" presName="cycle" presStyleCnt="0"/>
      <dgm:spPr/>
    </dgm:pt>
    <dgm:pt modelId="{E1135947-E344-2C48-9E22-000F01017101}" type="pres">
      <dgm:prSet presAssocID="{8923D869-ABDE-EE46-87D0-683545B40EB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FE0F8-A4E3-8A44-8D86-0F3093E4818F}" type="pres">
      <dgm:prSet presAssocID="{F93A5138-6C7E-284A-B90D-1D67A061CDB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69F395A-A1C8-0242-B3A9-68A84FC20720}" type="pres">
      <dgm:prSet presAssocID="{5FE26032-39E0-5542-9C52-A7B0224F043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2F0F3-0DCC-7545-92F7-213EBA1898F6}" type="pres">
      <dgm:prSet presAssocID="{06C53103-3048-8749-8033-82E2EA850CA8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C073D-4DF7-B246-99E0-E62F0971E540}" type="pres">
      <dgm:prSet presAssocID="{A6D8B417-A94F-7546-9AB0-869C393CDE9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D606B-6761-6D47-BB10-C01C82217629}" type="pres">
      <dgm:prSet presAssocID="{40FEA13A-6777-2F49-A8E9-49810772F52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435FA-54AF-1643-AC79-5A8FA3D38BAF}" type="pres">
      <dgm:prSet presAssocID="{C73FD472-4956-3444-9F26-7BB8DB7A92C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3DC8E-07FA-D847-A9BB-D98F7836E40F}" srcId="{F2079ADF-C1FC-0740-BC67-E8E8FD42F992}" destId="{5FE26032-39E0-5542-9C52-A7B0224F0438}" srcOrd="1" destOrd="0" parTransId="{C94EA149-CF2C-A248-B91B-C3CD73749536}" sibTransId="{810ACFA9-030A-0A45-9819-8953F1DC7051}"/>
    <dgm:cxn modelId="{E25DC192-FE7D-3845-88C0-4C27FA56A729}" type="presOf" srcId="{06C53103-3048-8749-8033-82E2EA850CA8}" destId="{F3D2F0F3-0DCC-7545-92F7-213EBA1898F6}" srcOrd="0" destOrd="0" presId="urn:microsoft.com/office/officeart/2005/8/layout/cycle3"/>
    <dgm:cxn modelId="{7972A79F-EC4D-A845-8E42-0E54609C1589}" type="presOf" srcId="{40FEA13A-6777-2F49-A8E9-49810772F52C}" destId="{D9BD606B-6761-6D47-BB10-C01C82217629}" srcOrd="0" destOrd="0" presId="urn:microsoft.com/office/officeart/2005/8/layout/cycle3"/>
    <dgm:cxn modelId="{2373758E-A6C7-CD46-828C-54D75C6C2C8A}" srcId="{F2079ADF-C1FC-0740-BC67-E8E8FD42F992}" destId="{8923D869-ABDE-EE46-87D0-683545B40EB2}" srcOrd="0" destOrd="0" parTransId="{6C76D769-7441-5D46-B5CD-78C211CD9C62}" sibTransId="{F93A5138-6C7E-284A-B90D-1D67A061CDBA}"/>
    <dgm:cxn modelId="{AD62237D-D046-0844-BAD6-4DB09180334B}" srcId="{F2079ADF-C1FC-0740-BC67-E8E8FD42F992}" destId="{06C53103-3048-8749-8033-82E2EA850CA8}" srcOrd="2" destOrd="0" parTransId="{09622DD4-9354-CD47-8124-48528379B54A}" sibTransId="{52F5EC6C-2195-7A4A-85B4-3311E399FE4A}"/>
    <dgm:cxn modelId="{94E6F87C-0C58-4641-A647-7F4E4F4AD3C4}" type="presOf" srcId="{A6D8B417-A94F-7546-9AB0-869C393CDE9D}" destId="{6A3C073D-4DF7-B246-99E0-E62F0971E540}" srcOrd="0" destOrd="0" presId="urn:microsoft.com/office/officeart/2005/8/layout/cycle3"/>
    <dgm:cxn modelId="{C04C6BAB-605C-654E-9B71-20540D4995D4}" type="presOf" srcId="{C73FD472-4956-3444-9F26-7BB8DB7A92CA}" destId="{9C5435FA-54AF-1643-AC79-5A8FA3D38BAF}" srcOrd="0" destOrd="0" presId="urn:microsoft.com/office/officeart/2005/8/layout/cycle3"/>
    <dgm:cxn modelId="{F8CB447B-1601-304A-BAF5-D9CB726D62B3}" srcId="{F2079ADF-C1FC-0740-BC67-E8E8FD42F992}" destId="{A6D8B417-A94F-7546-9AB0-869C393CDE9D}" srcOrd="3" destOrd="0" parTransId="{12394DD4-FEC7-024E-AC37-5C5869A7DD0A}" sibTransId="{8E73FE5C-B400-3D4A-A5F2-631ADDA60E56}"/>
    <dgm:cxn modelId="{C89390D5-6E22-A945-AC47-51755EB9D76F}" srcId="{F2079ADF-C1FC-0740-BC67-E8E8FD42F992}" destId="{40FEA13A-6777-2F49-A8E9-49810772F52C}" srcOrd="4" destOrd="0" parTransId="{244F5234-55F7-5045-A4D6-85828497227D}" sibTransId="{337BE98E-B12A-8F49-8869-0BD1FB897B3C}"/>
    <dgm:cxn modelId="{3267515F-491D-0141-A81E-95E3399F31FB}" type="presOf" srcId="{5FE26032-39E0-5542-9C52-A7B0224F0438}" destId="{769F395A-A1C8-0242-B3A9-68A84FC20720}" srcOrd="0" destOrd="0" presId="urn:microsoft.com/office/officeart/2005/8/layout/cycle3"/>
    <dgm:cxn modelId="{9EF2CF0D-71C3-E54D-84C5-98FD1EE41E8C}" srcId="{F2079ADF-C1FC-0740-BC67-E8E8FD42F992}" destId="{C73FD472-4956-3444-9F26-7BB8DB7A92CA}" srcOrd="5" destOrd="0" parTransId="{BE1B5305-B29E-224D-A09D-64A245CC449B}" sibTransId="{BB78A419-74EC-CE46-81EB-10BE589BF1E8}"/>
    <dgm:cxn modelId="{CA614877-C597-6148-86B1-7E1BE6E5A5B0}" type="presOf" srcId="{8923D869-ABDE-EE46-87D0-683545B40EB2}" destId="{E1135947-E344-2C48-9E22-000F01017101}" srcOrd="0" destOrd="0" presId="urn:microsoft.com/office/officeart/2005/8/layout/cycle3"/>
    <dgm:cxn modelId="{7BB0EFC3-2D63-A746-A76F-90C2FAD82E0B}" type="presOf" srcId="{F2079ADF-C1FC-0740-BC67-E8E8FD42F992}" destId="{36A262F3-6C5D-1D46-9338-004560589DD3}" srcOrd="0" destOrd="0" presId="urn:microsoft.com/office/officeart/2005/8/layout/cycle3"/>
    <dgm:cxn modelId="{F49CB02D-7EFA-EC42-BC6F-B698AB27CFEB}" type="presOf" srcId="{F93A5138-6C7E-284A-B90D-1D67A061CDBA}" destId="{4D5FE0F8-A4E3-8A44-8D86-0F3093E4818F}" srcOrd="0" destOrd="0" presId="urn:microsoft.com/office/officeart/2005/8/layout/cycle3"/>
    <dgm:cxn modelId="{683A6793-516B-5146-8E6D-92D36B7AF455}" type="presParOf" srcId="{36A262F3-6C5D-1D46-9338-004560589DD3}" destId="{435B50F2-9D20-C943-8C34-BDDDB4EE24F0}" srcOrd="0" destOrd="0" presId="urn:microsoft.com/office/officeart/2005/8/layout/cycle3"/>
    <dgm:cxn modelId="{B8BA9020-974B-114E-A2A2-CEE8E57DCABF}" type="presParOf" srcId="{435B50F2-9D20-C943-8C34-BDDDB4EE24F0}" destId="{E1135947-E344-2C48-9E22-000F01017101}" srcOrd="0" destOrd="0" presId="urn:microsoft.com/office/officeart/2005/8/layout/cycle3"/>
    <dgm:cxn modelId="{00306739-BC4F-EE4C-AC9E-8FC90050DDA9}" type="presParOf" srcId="{435B50F2-9D20-C943-8C34-BDDDB4EE24F0}" destId="{4D5FE0F8-A4E3-8A44-8D86-0F3093E4818F}" srcOrd="1" destOrd="0" presId="urn:microsoft.com/office/officeart/2005/8/layout/cycle3"/>
    <dgm:cxn modelId="{96D8CE9B-E67B-D442-8D12-37BB5D0CF7F6}" type="presParOf" srcId="{435B50F2-9D20-C943-8C34-BDDDB4EE24F0}" destId="{769F395A-A1C8-0242-B3A9-68A84FC20720}" srcOrd="2" destOrd="0" presId="urn:microsoft.com/office/officeart/2005/8/layout/cycle3"/>
    <dgm:cxn modelId="{513888AC-05A2-D744-AB2C-481BDABD818A}" type="presParOf" srcId="{435B50F2-9D20-C943-8C34-BDDDB4EE24F0}" destId="{F3D2F0F3-0DCC-7545-92F7-213EBA1898F6}" srcOrd="3" destOrd="0" presId="urn:microsoft.com/office/officeart/2005/8/layout/cycle3"/>
    <dgm:cxn modelId="{218C61AF-B61D-844D-AD0C-C6B17A0357E5}" type="presParOf" srcId="{435B50F2-9D20-C943-8C34-BDDDB4EE24F0}" destId="{6A3C073D-4DF7-B246-99E0-E62F0971E540}" srcOrd="4" destOrd="0" presId="urn:microsoft.com/office/officeart/2005/8/layout/cycle3"/>
    <dgm:cxn modelId="{8DF8C790-572B-C94F-B54F-E364C669B345}" type="presParOf" srcId="{435B50F2-9D20-C943-8C34-BDDDB4EE24F0}" destId="{D9BD606B-6761-6D47-BB10-C01C82217629}" srcOrd="5" destOrd="0" presId="urn:microsoft.com/office/officeart/2005/8/layout/cycle3"/>
    <dgm:cxn modelId="{800B8281-6C6B-074A-B630-A5B368BFA65E}" type="presParOf" srcId="{435B50F2-9D20-C943-8C34-BDDDB4EE24F0}" destId="{9C5435FA-54AF-1643-AC79-5A8FA3D38BA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FE0F8-A4E3-8A44-8D86-0F3093E4818F}">
      <dsp:nvSpPr>
        <dsp:cNvPr id="0" name=""/>
        <dsp:cNvSpPr/>
      </dsp:nvSpPr>
      <dsp:spPr>
        <a:xfrm>
          <a:off x="1955493" y="-3871"/>
          <a:ext cx="4318613" cy="4318613"/>
        </a:xfrm>
        <a:prstGeom prst="circularArrow">
          <a:avLst>
            <a:gd name="adj1" fmla="val 5274"/>
            <a:gd name="adj2" fmla="val 312630"/>
            <a:gd name="adj3" fmla="val 14226406"/>
            <a:gd name="adj4" fmla="val 1712802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35947-E344-2C48-9E22-000F01017101}">
      <dsp:nvSpPr>
        <dsp:cNvPr id="0" name=""/>
        <dsp:cNvSpPr/>
      </dsp:nvSpPr>
      <dsp:spPr>
        <a:xfrm>
          <a:off x="3293045" y="1369"/>
          <a:ext cx="1643508" cy="82175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New Activity or revision to activity is proposed</a:t>
          </a:r>
          <a:endParaRPr lang="en-US" sz="1100" kern="1200" dirty="0"/>
        </a:p>
      </dsp:txBody>
      <dsp:txXfrm>
        <a:off x="3333160" y="41484"/>
        <a:ext cx="1563278" cy="741524"/>
      </dsp:txXfrm>
    </dsp:sp>
    <dsp:sp modelId="{769F395A-A1C8-0242-B3A9-68A84FC20720}">
      <dsp:nvSpPr>
        <dsp:cNvPr id="0" name=""/>
        <dsp:cNvSpPr/>
      </dsp:nvSpPr>
      <dsp:spPr>
        <a:xfrm>
          <a:off x="4810298" y="877356"/>
          <a:ext cx="1643508" cy="82175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New Activity Owner provides detailed description of activity </a:t>
          </a:r>
          <a:endParaRPr lang="en-US" sz="1100" kern="1200" dirty="0"/>
        </a:p>
      </dsp:txBody>
      <dsp:txXfrm>
        <a:off x="4850413" y="917471"/>
        <a:ext cx="1563278" cy="741524"/>
      </dsp:txXfrm>
    </dsp:sp>
    <dsp:sp modelId="{F3D2F0F3-0DCC-7545-92F7-213EBA1898F6}">
      <dsp:nvSpPr>
        <dsp:cNvPr id="0" name=""/>
        <dsp:cNvSpPr/>
      </dsp:nvSpPr>
      <dsp:spPr>
        <a:xfrm>
          <a:off x="4810298" y="2629329"/>
          <a:ext cx="1643508" cy="82175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SMEs review the activity and work with the owner to respond to questions</a:t>
          </a:r>
          <a:endParaRPr lang="en-US" sz="1100" kern="1200" dirty="0"/>
        </a:p>
      </dsp:txBody>
      <dsp:txXfrm>
        <a:off x="4850413" y="2669444"/>
        <a:ext cx="1563278" cy="741524"/>
      </dsp:txXfrm>
    </dsp:sp>
    <dsp:sp modelId="{6A3C073D-4DF7-B246-99E0-E62F0971E540}">
      <dsp:nvSpPr>
        <dsp:cNvPr id="0" name=""/>
        <dsp:cNvSpPr/>
      </dsp:nvSpPr>
      <dsp:spPr>
        <a:xfrm>
          <a:off x="3293045" y="3505315"/>
          <a:ext cx="1643508" cy="82175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SMEs transmit questions and any conditions of approval to the FOD</a:t>
          </a:r>
          <a:endParaRPr lang="en-US" sz="1100" kern="1200" dirty="0"/>
        </a:p>
      </dsp:txBody>
      <dsp:txXfrm>
        <a:off x="3333160" y="3545430"/>
        <a:ext cx="1563278" cy="741524"/>
      </dsp:txXfrm>
    </dsp:sp>
    <dsp:sp modelId="{D9BD606B-6761-6D47-BB10-C01C82217629}">
      <dsp:nvSpPr>
        <dsp:cNvPr id="0" name=""/>
        <dsp:cNvSpPr/>
      </dsp:nvSpPr>
      <dsp:spPr>
        <a:xfrm>
          <a:off x="1775792" y="2629329"/>
          <a:ext cx="1643508" cy="82175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FOD determines approval and tracks conditions to ensure timely completion</a:t>
          </a:r>
          <a:endParaRPr lang="en-US" sz="1100" kern="1200" dirty="0"/>
        </a:p>
      </dsp:txBody>
      <dsp:txXfrm>
        <a:off x="1815907" y="2669444"/>
        <a:ext cx="1563278" cy="741524"/>
      </dsp:txXfrm>
    </dsp:sp>
    <dsp:sp modelId="{9C5435FA-54AF-1643-AC79-5A8FA3D38BAF}">
      <dsp:nvSpPr>
        <dsp:cNvPr id="0" name=""/>
        <dsp:cNvSpPr/>
      </dsp:nvSpPr>
      <dsp:spPr>
        <a:xfrm>
          <a:off x="1775792" y="877356"/>
          <a:ext cx="1643508" cy="82175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Activity commences operations</a:t>
          </a:r>
          <a:endParaRPr lang="en-US" sz="1100" kern="1200" dirty="0"/>
        </a:p>
      </dsp:txBody>
      <dsp:txXfrm>
        <a:off x="1815907" y="917471"/>
        <a:ext cx="1563278" cy="741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Los Alamos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8/7/17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Los Alamos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/>
            </a:r>
            <a:b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 smtClean="0">
                <a:solidFill>
                  <a:srgbClr val="000000"/>
                </a:solidFill>
              </a:rPr>
              <a:t>-IN </a:t>
            </a:r>
            <a:r>
              <a:rPr lang="en-US" sz="1200" b="0" dirty="0" smtClean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 smtClean="0">
                <a:solidFill>
                  <a:srgbClr val="000000"/>
                </a:solidFill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Click to add 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presenter/s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 smtClean="0"/>
              <a:t>Click to add subtitle/venue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LA-UR# </a:t>
            </a:r>
            <a:endParaRPr lang="en-US" dirty="0"/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agenda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8/7/17</a:t>
            </a:fld>
            <a:r>
              <a:rPr lang="en-US" dirty="0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1" y="1260593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853260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agenda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0149"/>
            <a:ext cx="8229600" cy="82091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8/7/17</a:t>
            </a:fld>
            <a:r>
              <a:rPr lang="en-US" dirty="0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9144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852"/>
            <a:ext cx="82296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statement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3415E80-817E-41B3-A1DB-15C0B125CF72}" type="datetime1">
              <a:rPr lang="en-US" smtClean="0"/>
              <a:pPr/>
              <a:t>8/7/17</a:t>
            </a:fld>
            <a:r>
              <a:rPr lang="en-US" dirty="0" smtClean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 smtClean="0">
                <a:solidFill>
                  <a:srgbClr val="0D0C2E"/>
                </a:solidFill>
              </a:rPr>
              <a:t>This is</a:t>
            </a:r>
            <a:r>
              <a:rPr lang="en-US" sz="800" baseline="0" dirty="0" smtClean="0">
                <a:solidFill>
                  <a:srgbClr val="0D0C2E"/>
                </a:solidFill>
              </a:rPr>
              <a:t> the lab color palette.</a:t>
            </a:r>
            <a:endParaRPr lang="en-US" sz="800" baseline="0" dirty="0" smtClean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LANSCE and TA 53 New Activity Review Process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Lyndsey Fyffe, PhD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August 15, 2017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DOE Accelerator Safety Workshop 2017</a:t>
            </a:r>
          </a:p>
          <a:p>
            <a:r>
              <a:rPr lang="en-US" dirty="0" smtClean="0"/>
              <a:t>Newport News, VA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LA-UR-17-26950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General Actinide Chemistry Activity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activity requiring lab space co-located within the accelerator footprint</a:t>
            </a:r>
          </a:p>
          <a:p>
            <a:r>
              <a:rPr lang="en-US" dirty="0" smtClean="0"/>
              <a:t>Unaffiliated with accelerator operations</a:t>
            </a:r>
          </a:p>
          <a:p>
            <a:r>
              <a:rPr lang="en-US" dirty="0" smtClean="0"/>
              <a:t>Increases radiological and chemical inventories</a:t>
            </a:r>
          </a:p>
          <a:p>
            <a:r>
              <a:rPr lang="en-US" dirty="0" smtClean="0"/>
              <a:t>Requires use of ventilation hoods, pressure vessel</a:t>
            </a:r>
          </a:p>
          <a:p>
            <a:r>
              <a:rPr lang="en-US" dirty="0" smtClean="0"/>
              <a:t>New Activity Review process identifies several conditions for approval of this work, including:</a:t>
            </a:r>
          </a:p>
          <a:p>
            <a:pPr lvl="1"/>
            <a:r>
              <a:rPr lang="en-US" dirty="0" smtClean="0"/>
              <a:t>Removal of legacy waste</a:t>
            </a:r>
          </a:p>
          <a:p>
            <a:pPr lvl="1"/>
            <a:r>
              <a:rPr lang="en-US" dirty="0" smtClean="0"/>
              <a:t>Waste management review</a:t>
            </a:r>
          </a:p>
          <a:p>
            <a:pPr lvl="1"/>
            <a:r>
              <a:rPr lang="en-US" dirty="0" smtClean="0"/>
              <a:t>Development of an Integrated Work Document (IWD)</a:t>
            </a:r>
          </a:p>
          <a:p>
            <a:pPr lvl="1"/>
            <a:r>
              <a:rPr lang="en-US" dirty="0" smtClean="0"/>
              <a:t>ALARA review</a:t>
            </a:r>
          </a:p>
          <a:p>
            <a:pPr lvl="1"/>
            <a:r>
              <a:rPr lang="en-US" dirty="0" smtClean="0"/>
              <a:t>Review by an Electrical Safety Officer (ESO) and installation of non-GFCI outlet</a:t>
            </a:r>
          </a:p>
          <a:p>
            <a:pPr lvl="1"/>
            <a:r>
              <a:rPr lang="en-US" dirty="0" smtClean="0"/>
              <a:t>Required updates to emergency response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2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Activity Review Process provides quick method for SME review and FOD approval of the activity</a:t>
            </a:r>
          </a:p>
          <a:p>
            <a:r>
              <a:rPr lang="en-US" smtClean="0"/>
              <a:t>SME Reviews </a:t>
            </a:r>
            <a:r>
              <a:rPr lang="en-US" dirty="0" smtClean="0"/>
              <a:t>highlight potential hazards or issues</a:t>
            </a:r>
          </a:p>
          <a:p>
            <a:r>
              <a:rPr lang="en-US" dirty="0" smtClean="0"/>
              <a:t>Comments, conditions, and contingencies from the SMEs are combined and sent to the FOD for final approval </a:t>
            </a:r>
          </a:p>
          <a:p>
            <a:r>
              <a:rPr lang="en-US" dirty="0" smtClean="0"/>
              <a:t>Process captures issues that might not otherwise be addressed prior to startup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407" b="7407"/>
          <a:stretch>
            <a:fillRect/>
          </a:stretch>
        </p:blipFill>
        <p:spPr>
          <a:xfrm>
            <a:off x="2427744" y="332983"/>
            <a:ext cx="4242073" cy="243874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5329" y="3046995"/>
            <a:ext cx="5393342" cy="1938986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Questions/Comments: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Fyffe@lanl.gov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(505) 665-4584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5410200"/>
            <a:ext cx="3309938" cy="304800"/>
          </a:xfrm>
        </p:spPr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5410200"/>
            <a:ext cx="2133600" cy="304800"/>
          </a:xfrm>
        </p:spPr>
        <p:txBody>
          <a:bodyPr/>
          <a:lstStyle/>
          <a:p>
            <a:fld id="{E497D45A-E2C2-5444-8727-94AA467EBF1A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154-BC4F-D24B-A7DB-836DDEC328D2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August 15,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54951" y="1853260"/>
            <a:ext cx="2258313" cy="317562"/>
          </a:xfrm>
        </p:spPr>
        <p:txBody>
          <a:bodyPr/>
          <a:lstStyle/>
          <a:p>
            <a:r>
              <a:rPr lang="en-US" dirty="0" smtClean="0"/>
              <a:t>2017 Accelerator Safety Workshop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Activity Process Overview</a:t>
            </a:r>
          </a:p>
          <a:p>
            <a:r>
              <a:rPr lang="en-US" dirty="0" smtClean="0"/>
              <a:t>Requirements for Activity Owner</a:t>
            </a:r>
          </a:p>
          <a:p>
            <a:r>
              <a:rPr lang="en-US" dirty="0" smtClean="0"/>
              <a:t>Subject Matter Expert (SME) Reviews</a:t>
            </a:r>
          </a:p>
          <a:p>
            <a:r>
              <a:rPr lang="en-US" dirty="0" smtClean="0"/>
              <a:t>Final Approval</a:t>
            </a:r>
          </a:p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14:50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8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Activity Review Scope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Review new activities for potential safety basis impact to the facility and/or co-located processes </a:t>
            </a:r>
          </a:p>
          <a:p>
            <a:r>
              <a:rPr lang="en-US" dirty="0" smtClean="0"/>
              <a:t>Addresses activities outside of the scope of the safety basis</a:t>
            </a:r>
          </a:p>
          <a:p>
            <a:r>
              <a:rPr lang="en-US" dirty="0" smtClean="0"/>
              <a:t>Applicable to new or changed work activities proposing to start operations in an accelerator associated facility</a:t>
            </a:r>
          </a:p>
          <a:p>
            <a:r>
              <a:rPr lang="en-US" dirty="0" smtClean="0"/>
              <a:t>Exceptions:</a:t>
            </a:r>
          </a:p>
          <a:p>
            <a:pPr lvl="1"/>
            <a:r>
              <a:rPr lang="en-US" dirty="0" smtClean="0"/>
              <a:t>Maintenance or construction activities</a:t>
            </a:r>
          </a:p>
          <a:p>
            <a:pPr lvl="1"/>
            <a:r>
              <a:rPr lang="en-US" dirty="0" smtClean="0"/>
              <a:t>Low hazard activities that do not increase chemical or radiological inventory</a:t>
            </a:r>
          </a:p>
          <a:p>
            <a:pPr lvl="1"/>
            <a:r>
              <a:rPr lang="en-US" dirty="0" smtClean="0"/>
              <a:t>Operations encompassed by the current authorization basis</a:t>
            </a:r>
          </a:p>
          <a:p>
            <a:pPr lvl="1"/>
            <a:r>
              <a:rPr lang="en-US" dirty="0" smtClean="0"/>
              <a:t>Minor modifications to previously approved activities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3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Activity Review Process 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39548"/>
              </p:ext>
            </p:extLst>
          </p:nvPr>
        </p:nvGraphicFramePr>
        <p:xfrm>
          <a:off x="457200" y="943030"/>
          <a:ext cx="8229600" cy="432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Owner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Provide sufficient detail for each SME to review the activity and determine applicable regulations and impacts to human health and the environment</a:t>
            </a:r>
          </a:p>
          <a:p>
            <a:r>
              <a:rPr lang="en-US" dirty="0" smtClean="0"/>
              <a:t>Important components: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Radioactive materials</a:t>
            </a:r>
          </a:p>
          <a:p>
            <a:pPr lvl="1"/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Explosives</a:t>
            </a:r>
          </a:p>
          <a:p>
            <a:pPr lvl="1"/>
            <a:r>
              <a:rPr lang="en-US" dirty="0" smtClean="0"/>
              <a:t>Biological materials</a:t>
            </a:r>
          </a:p>
          <a:p>
            <a:pPr lvl="1"/>
            <a:r>
              <a:rPr lang="en-US" dirty="0" smtClean="0"/>
              <a:t>Facility requirements</a:t>
            </a:r>
          </a:p>
          <a:p>
            <a:pPr lvl="1"/>
            <a:r>
              <a:rPr lang="en-US" dirty="0" smtClean="0"/>
              <a:t>Security requirements</a:t>
            </a:r>
          </a:p>
          <a:p>
            <a:pPr lvl="1"/>
            <a:r>
              <a:rPr lang="en-US" dirty="0" smtClean="0"/>
              <a:t>Waste generation and disposition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56261"/>
              </p:ext>
            </p:extLst>
          </p:nvPr>
        </p:nvGraphicFramePr>
        <p:xfrm>
          <a:off x="3716552" y="2052304"/>
          <a:ext cx="4876800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Chemical Name</a:t>
                      </a:r>
                      <a:endParaRPr lang="en-US" sz="11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Chemical Form</a:t>
                      </a:r>
                      <a:endParaRPr lang="en-US" sz="11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Max. Amount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How is it tracked?</a:t>
                      </a:r>
                      <a:endParaRPr lang="en-US" sz="11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7467" y="3552598"/>
            <a:ext cx="4224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Chemical Identification Table is one component of the Activity Owner Form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331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 Reviews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activity and develop an understanding of impacts on the facility and co-located activities through:</a:t>
            </a:r>
          </a:p>
          <a:p>
            <a:pPr lvl="1"/>
            <a:r>
              <a:rPr lang="en-US" dirty="0" smtClean="0"/>
              <a:t>Discussions with the activity owner</a:t>
            </a:r>
          </a:p>
          <a:p>
            <a:pPr lvl="1"/>
            <a:r>
              <a:rPr lang="en-US" dirty="0" smtClean="0"/>
              <a:t>Discussions with other SMEs</a:t>
            </a:r>
          </a:p>
          <a:p>
            <a:pPr lvl="1"/>
            <a:r>
              <a:rPr lang="en-US" dirty="0" smtClean="0"/>
              <a:t>Impact analysis for co-located activities</a:t>
            </a:r>
          </a:p>
          <a:p>
            <a:pPr lvl="1"/>
            <a:r>
              <a:rPr lang="en-US" dirty="0" smtClean="0"/>
              <a:t>Walk downs of the facility</a:t>
            </a:r>
          </a:p>
          <a:p>
            <a:r>
              <a:rPr lang="en-US" dirty="0" smtClean="0"/>
              <a:t>Respond to SME specific questions on the area specific review form to ensure coverage of issues</a:t>
            </a:r>
          </a:p>
          <a:p>
            <a:r>
              <a:rPr lang="en-US" dirty="0" smtClean="0"/>
              <a:t>Discuss concerns with the activity owner</a:t>
            </a:r>
          </a:p>
          <a:p>
            <a:r>
              <a:rPr lang="en-US" dirty="0" smtClean="0"/>
              <a:t>Return completed SME review form to the Facility Operations Director (FOD)</a:t>
            </a:r>
          </a:p>
          <a:p>
            <a:pPr lvl="1"/>
            <a:r>
              <a:rPr lang="en-US" dirty="0" smtClean="0"/>
              <a:t>Provide conditions of approval as necessary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 Reviews [1]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43029"/>
            <a:ext cx="8229600" cy="4551837"/>
          </a:xfrm>
        </p:spPr>
        <p:txBody>
          <a:bodyPr numCol="2"/>
          <a:lstStyle/>
          <a:p>
            <a:r>
              <a:rPr lang="en-US" dirty="0" smtClean="0"/>
              <a:t>Facility Operations Manager</a:t>
            </a:r>
          </a:p>
          <a:p>
            <a:pPr lvl="1"/>
            <a:r>
              <a:rPr lang="en-US" dirty="0" smtClean="0"/>
              <a:t>Tracking of materials (chemical and radiological)</a:t>
            </a:r>
          </a:p>
          <a:p>
            <a:pPr lvl="1"/>
            <a:r>
              <a:rPr lang="en-US" dirty="0" smtClean="0"/>
              <a:t>Facility infrastructure to accommodate the activity</a:t>
            </a:r>
          </a:p>
          <a:p>
            <a:r>
              <a:rPr lang="en-US" dirty="0" smtClean="0"/>
              <a:t>Safety Basis </a:t>
            </a:r>
          </a:p>
          <a:p>
            <a:pPr lvl="1"/>
            <a:r>
              <a:rPr lang="en-US" dirty="0" smtClean="0"/>
              <a:t>Hazard categorization</a:t>
            </a:r>
          </a:p>
          <a:p>
            <a:pPr lvl="1"/>
            <a:r>
              <a:rPr lang="en-US" dirty="0" smtClean="0"/>
              <a:t>Activity documentation</a:t>
            </a:r>
          </a:p>
          <a:p>
            <a:r>
              <a:rPr lang="en-US" dirty="0" smtClean="0"/>
              <a:t>Emergency </a:t>
            </a:r>
            <a:r>
              <a:rPr lang="en-US" dirty="0"/>
              <a:t>Operations</a:t>
            </a:r>
          </a:p>
          <a:p>
            <a:pPr lvl="1"/>
            <a:r>
              <a:rPr lang="en-US" dirty="0"/>
              <a:t>Building run sheet</a:t>
            </a:r>
          </a:p>
          <a:p>
            <a:pPr lvl="1"/>
            <a:r>
              <a:rPr lang="en-US" dirty="0"/>
              <a:t>First responder exposure assessment</a:t>
            </a:r>
          </a:p>
          <a:p>
            <a:pPr lvl="1"/>
            <a:r>
              <a:rPr lang="en-US" dirty="0"/>
              <a:t>Emergency planning hazard assessment</a:t>
            </a:r>
          </a:p>
          <a:p>
            <a:pPr lvl="1"/>
            <a:r>
              <a:rPr lang="en-US" dirty="0"/>
              <a:t>Special emergency response measures</a:t>
            </a:r>
          </a:p>
          <a:p>
            <a:pPr lvl="1"/>
            <a:r>
              <a:rPr lang="en-US" dirty="0"/>
              <a:t>Building exit </a:t>
            </a:r>
            <a:r>
              <a:rPr lang="en-US" dirty="0" smtClean="0"/>
              <a:t>concerns</a:t>
            </a:r>
          </a:p>
          <a:p>
            <a:r>
              <a:rPr lang="en-US" dirty="0"/>
              <a:t>Industrial Hygiene</a:t>
            </a:r>
          </a:p>
          <a:p>
            <a:pPr lvl="1"/>
            <a:r>
              <a:rPr lang="en-US" dirty="0"/>
              <a:t>Exposure assessments</a:t>
            </a:r>
          </a:p>
          <a:p>
            <a:pPr lvl="1"/>
            <a:r>
              <a:rPr lang="en-US" dirty="0"/>
              <a:t>Physical hazards</a:t>
            </a:r>
          </a:p>
          <a:p>
            <a:pPr lvl="1"/>
            <a:r>
              <a:rPr lang="en-US" dirty="0"/>
              <a:t>Ergonomics</a:t>
            </a:r>
          </a:p>
          <a:p>
            <a:pPr lvl="1"/>
            <a:r>
              <a:rPr lang="en-US" dirty="0"/>
              <a:t>Electrical safety </a:t>
            </a:r>
            <a:r>
              <a:rPr lang="en-US" dirty="0" smtClean="0"/>
              <a:t>concerns</a:t>
            </a:r>
            <a:endParaRPr lang="en-US" dirty="0"/>
          </a:p>
          <a:p>
            <a:r>
              <a:rPr lang="en-US" dirty="0"/>
              <a:t>Radiation Protection</a:t>
            </a:r>
          </a:p>
          <a:p>
            <a:pPr lvl="1"/>
            <a:r>
              <a:rPr lang="en-US" dirty="0" smtClean="0"/>
              <a:t>As Low As Reasonable Achievable (ALARA) </a:t>
            </a:r>
            <a:r>
              <a:rPr lang="en-US" dirty="0"/>
              <a:t>review</a:t>
            </a:r>
          </a:p>
          <a:p>
            <a:pPr lvl="1"/>
            <a:r>
              <a:rPr lang="en-US" dirty="0"/>
              <a:t>Equipment needs (e.g. hand and foot monitors)</a:t>
            </a:r>
          </a:p>
          <a:p>
            <a:pPr lvl="1"/>
            <a:r>
              <a:rPr lang="en-US" dirty="0" smtClean="0"/>
              <a:t>Radiation Protection </a:t>
            </a:r>
            <a:r>
              <a:rPr lang="en-US" dirty="0"/>
              <a:t>Support</a:t>
            </a:r>
          </a:p>
          <a:p>
            <a:r>
              <a:rPr lang="en-US" dirty="0"/>
              <a:t>Criticality Safety</a:t>
            </a:r>
          </a:p>
          <a:p>
            <a:pPr lvl="1"/>
            <a:r>
              <a:rPr lang="en-US" dirty="0" smtClean="0"/>
              <a:t>Criticality Safety Evaluation (CSE) </a:t>
            </a:r>
            <a:r>
              <a:rPr lang="en-US" dirty="0"/>
              <a:t>requirements</a:t>
            </a:r>
          </a:p>
          <a:p>
            <a:pPr lvl="1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 Reviews [2]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43029"/>
            <a:ext cx="8229600" cy="4534903"/>
          </a:xfrm>
        </p:spPr>
        <p:txBody>
          <a:bodyPr numCol="2"/>
          <a:lstStyle/>
          <a:p>
            <a:r>
              <a:rPr lang="en-US" dirty="0" smtClean="0"/>
              <a:t>Waste Management</a:t>
            </a:r>
          </a:p>
          <a:p>
            <a:pPr lvl="1"/>
            <a:r>
              <a:rPr lang="en-US" dirty="0" smtClean="0"/>
              <a:t>Waste requirements</a:t>
            </a:r>
          </a:p>
          <a:p>
            <a:pPr lvl="1"/>
            <a:r>
              <a:rPr lang="en-US" dirty="0" smtClean="0"/>
              <a:t>Legacy waste</a:t>
            </a:r>
          </a:p>
          <a:p>
            <a:pPr lvl="1"/>
            <a:r>
              <a:rPr lang="en-US" dirty="0" smtClean="0"/>
              <a:t>Waste minimization</a:t>
            </a:r>
          </a:p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Life safety equipment</a:t>
            </a:r>
          </a:p>
          <a:p>
            <a:pPr lvl="1"/>
            <a:r>
              <a:rPr lang="en-US" dirty="0" smtClean="0"/>
              <a:t>Changes to the facility structure or envelope</a:t>
            </a:r>
          </a:p>
          <a:p>
            <a:pPr lvl="1"/>
            <a:r>
              <a:rPr lang="en-US" dirty="0" smtClean="0"/>
              <a:t>Impact on facility mechanical systems</a:t>
            </a:r>
          </a:p>
          <a:p>
            <a:pPr lvl="1"/>
            <a:r>
              <a:rPr lang="en-US" dirty="0" smtClean="0"/>
              <a:t>Construction, remodeling, decommissioning </a:t>
            </a:r>
          </a:p>
          <a:p>
            <a:r>
              <a:rPr lang="en-US" dirty="0" smtClean="0"/>
              <a:t>Explosives Safety</a:t>
            </a:r>
          </a:p>
          <a:p>
            <a:pPr lvl="1"/>
            <a:r>
              <a:rPr lang="en-US" dirty="0" smtClean="0"/>
              <a:t>Approved explosives list</a:t>
            </a:r>
          </a:p>
          <a:p>
            <a:pPr lvl="1"/>
            <a:r>
              <a:rPr lang="en-US" dirty="0" smtClean="0"/>
              <a:t>Explosive site plan</a:t>
            </a:r>
          </a:p>
          <a:p>
            <a:pPr lvl="1"/>
            <a:r>
              <a:rPr lang="en-US" dirty="0" smtClean="0"/>
              <a:t>Requirements for co-located materials</a:t>
            </a:r>
          </a:p>
          <a:p>
            <a:r>
              <a:rPr lang="en-US" dirty="0"/>
              <a:t>Biological Materials</a:t>
            </a:r>
          </a:p>
          <a:p>
            <a:pPr lvl="1"/>
            <a:r>
              <a:rPr lang="en-US" dirty="0"/>
              <a:t>Approval by the Institutional Biosafety Committee</a:t>
            </a:r>
          </a:p>
          <a:p>
            <a:pPr lvl="1"/>
            <a:r>
              <a:rPr lang="en-US" dirty="0"/>
              <a:t>Biosafety Level of agents or materials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Facility specific security capability</a:t>
            </a:r>
          </a:p>
          <a:p>
            <a:pPr lvl="1"/>
            <a:r>
              <a:rPr lang="en-US" dirty="0"/>
              <a:t>Security plan updates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New or revised preventative maintenance required</a:t>
            </a:r>
          </a:p>
          <a:p>
            <a:pPr lvl="1"/>
            <a:r>
              <a:rPr lang="en-US" dirty="0"/>
              <a:t>Revisions to facility maintenance plan</a:t>
            </a:r>
          </a:p>
          <a:p>
            <a:pPr marL="231775" lvl="1" indent="0">
              <a:buNone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Approval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8/7/17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20912"/>
            <a:ext cx="218831" cy="45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03892"/>
              </p:ext>
            </p:extLst>
          </p:nvPr>
        </p:nvGraphicFramePr>
        <p:xfrm>
          <a:off x="656614" y="1140088"/>
          <a:ext cx="7818892" cy="402560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54723"/>
                <a:gridCol w="1954723"/>
                <a:gridCol w="3909446"/>
              </a:tblGrid>
              <a:tr h="32556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Approval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561">
                <a:tc>
                  <a:txBody>
                    <a:bodyPr/>
                    <a:lstStyle/>
                    <a:p>
                      <a:r>
                        <a:rPr lang="en-US" dirty="0" smtClean="0"/>
                        <a:t>FOD/Name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Signature</a:t>
                      </a:r>
                      <a:endParaRPr lang="en-US" dirty="0"/>
                    </a:p>
                  </a:txBody>
                  <a:tcPr/>
                </a:tc>
              </a:tr>
              <a:tr h="325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561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561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Conditionally approved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561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Not approved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52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Conditions: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52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Comments: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16154" y="2280826"/>
            <a:ext cx="302388" cy="2678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6154" y="2649215"/>
            <a:ext cx="302388" cy="26782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7360" y="3012071"/>
            <a:ext cx="302388" cy="26782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54116"/>
      </p:ext>
    </p:extLst>
  </p:cSld>
  <p:clrMapOvr>
    <a:masterClrMapping/>
  </p:clrMapOvr>
</p:sld>
</file>

<file path=ppt/theme/theme1.xml><?xml version="1.0" encoding="utf-8"?>
<a:theme xmlns:a="http://schemas.openxmlformats.org/drawingml/2006/main" name="ASW_NAR_Presentation_Fyff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LANL wide Template_18MAY17" id="{CB0DD555-ECA7-1847-8B4A-6B1FCDEC0984}" vid="{F28533BD-DB12-1C40-A2E9-FC12703767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ASW_NAR_Presentation_Fyffe.potx</Template>
  <TotalTime>297</TotalTime>
  <Words>781</Words>
  <Application>Microsoft Macintosh PowerPoint</Application>
  <PresentationFormat>On-screen Show (16:10)</PresentationFormat>
  <Paragraphs>166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ASW_NAR_Presentation_Fyffe</vt:lpstr>
      <vt:lpstr>LANSCE and TA 53 New Activity Review Process</vt:lpstr>
      <vt:lpstr>Outline</vt:lpstr>
      <vt:lpstr>New Activity Review Scope</vt:lpstr>
      <vt:lpstr>New Activity Review Process Flow</vt:lpstr>
      <vt:lpstr>Activity Owner Requirements</vt:lpstr>
      <vt:lpstr>SME Reviews</vt:lpstr>
      <vt:lpstr>SME Reviews [1]</vt:lpstr>
      <vt:lpstr>SME Reviews [2]</vt:lpstr>
      <vt:lpstr>Final Approval</vt:lpstr>
      <vt:lpstr>Case Study: General Actinide Chemistry Activity</vt:lpstr>
      <vt:lpstr>Conclusions</vt:lpstr>
      <vt:lpstr>Thank you  Questions/Comments: Fyffe@lanl.gov (505) 665-4584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Lab’s presentation template!</dc:title>
  <dc:creator>Microsoft Office User</dc:creator>
  <cp:lastModifiedBy>Lyndsey Fyffe</cp:lastModifiedBy>
  <cp:revision>23</cp:revision>
  <dcterms:created xsi:type="dcterms:W3CDTF">2017-05-18T19:14:50Z</dcterms:created>
  <dcterms:modified xsi:type="dcterms:W3CDTF">2017-08-07T16:23:15Z</dcterms:modified>
</cp:coreProperties>
</file>