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4"/>
    <p:sldMasterId id="2147483648" r:id="rId5"/>
    <p:sldMasterId id="2147483714" r:id="rId6"/>
    <p:sldMasterId id="2147483730" r:id="rId7"/>
    <p:sldMasterId id="2147483745" r:id="rId8"/>
    <p:sldMasterId id="2147483761" r:id="rId9"/>
    <p:sldMasterId id="2147483814" r:id="rId10"/>
    <p:sldMasterId id="2147483829" r:id="rId11"/>
  </p:sldMasterIdLst>
  <p:notesMasterIdLst>
    <p:notesMasterId r:id="rId22"/>
  </p:notesMasterIdLst>
  <p:handoutMasterIdLst>
    <p:handoutMasterId r:id="rId23"/>
  </p:handoutMasterIdLst>
  <p:sldIdLst>
    <p:sldId id="319" r:id="rId12"/>
    <p:sldId id="341" r:id="rId13"/>
    <p:sldId id="334" r:id="rId14"/>
    <p:sldId id="333" r:id="rId15"/>
    <p:sldId id="346" r:id="rId16"/>
    <p:sldId id="347" r:id="rId17"/>
    <p:sldId id="340" r:id="rId18"/>
    <p:sldId id="339" r:id="rId19"/>
    <p:sldId id="342" r:id="rId20"/>
    <p:sldId id="343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0">
          <p15:clr>
            <a:srgbClr val="A4A3A4"/>
          </p15:clr>
        </p15:guide>
        <p15:guide id="2" orient="horz" pos="1215">
          <p15:clr>
            <a:srgbClr val="A4A3A4"/>
          </p15:clr>
        </p15:guide>
        <p15:guide id="3" orient="horz" pos="4131">
          <p15:clr>
            <a:srgbClr val="A4A3A4"/>
          </p15:clr>
        </p15:guide>
        <p15:guide id="4" orient="horz" pos="2736">
          <p15:clr>
            <a:srgbClr val="A4A3A4"/>
          </p15:clr>
        </p15:guide>
        <p15:guide id="5" orient="horz" pos="398">
          <p15:clr>
            <a:srgbClr val="A4A3A4"/>
          </p15:clr>
        </p15:guide>
        <p15:guide id="6" orient="horz" pos="864">
          <p15:clr>
            <a:srgbClr val="A4A3A4"/>
          </p15:clr>
        </p15:guide>
        <p15:guide id="7" pos="288">
          <p15:clr>
            <a:srgbClr val="A4A3A4"/>
          </p15:clr>
        </p15:guide>
        <p15:guide id="8" pos="5472">
          <p15:clr>
            <a:srgbClr val="A4A3A4"/>
          </p15:clr>
        </p15:guide>
        <p15:guide id="9" pos="1417">
          <p15:clr>
            <a:srgbClr val="A4A3A4"/>
          </p15:clr>
        </p15:guide>
        <p15:guide id="10" pos="1642">
          <p15:clr>
            <a:srgbClr val="A4A3A4"/>
          </p15:clr>
        </p15:guide>
        <p15:guide id="11" pos="2765">
          <p15:clr>
            <a:srgbClr val="A4A3A4"/>
          </p15:clr>
        </p15:guide>
        <p15:guide id="12" pos="2995">
          <p15:clr>
            <a:srgbClr val="A4A3A4"/>
          </p15:clr>
        </p15:guide>
        <p15:guide id="13" pos="4117">
          <p15:clr>
            <a:srgbClr val="A4A3A4"/>
          </p15:clr>
        </p15:guide>
        <p15:guide id="14" pos="4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279"/>
    <a:srgbClr val="9E007E"/>
    <a:srgbClr val="00B5E2"/>
    <a:srgbClr val="84BD00"/>
    <a:srgbClr val="F68B1F"/>
    <a:srgbClr val="FFE512"/>
    <a:srgbClr val="8B8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5" autoAdjust="0"/>
    <p:restoredTop sz="95672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032" y="96"/>
      </p:cViewPr>
      <p:guideLst>
        <p:guide orient="horz" pos="3800"/>
        <p:guide orient="horz" pos="1215"/>
        <p:guide orient="horz" pos="4131"/>
        <p:guide orient="horz" pos="2736"/>
        <p:guide orient="horz" pos="398"/>
        <p:guide orient="horz" pos="864"/>
        <p:guide pos="288"/>
        <p:guide pos="5472"/>
        <p:guide pos="1417"/>
        <p:guide pos="1642"/>
        <p:guide pos="2765"/>
        <p:guide pos="2995"/>
        <p:guide pos="4117"/>
        <p:guide pos="43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215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215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228EE9F1-5530-49BA-BFA2-31689CB15063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43343" cy="467215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885"/>
            <a:ext cx="3043343" cy="467215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C6DE6646-2E98-4851-962F-E032CB2A0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06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787" tIns="46893" rIns="93787" bIns="4689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787" tIns="46893" rIns="93787" bIns="4689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E9CEB45-0962-4FE3-BF2A-53CDF9A60254}" type="datetimeFigureOut">
              <a:rPr lang="en-US" smtClean="0"/>
              <a:pPr/>
              <a:t>8/2/2017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87" tIns="46893" rIns="93787" bIns="468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787" tIns="46893" rIns="93787" bIns="4689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787" tIns="46893" rIns="93787" bIns="4689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787" tIns="46893" rIns="93787" bIns="4689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60B52A1-CCB2-4AAD-86EF-43FEE5A3BB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22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9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9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960" indent="-23196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960" indent="-23196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9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1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960" indent="-23196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0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960" indent="-23196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52A1-CCB2-4AAD-86EF-43FEE5A3BB2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1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hoto Title Slide: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29184"/>
          <a:lstStyle>
            <a:lvl1pPr marL="457200" indent="0"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0"/>
            <a:ext cx="18288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Do not type in this box. Placeholder for logo and graphics artwork. This type will not display in presentation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6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rgbClr val="8B89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8B898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033132" y="-16184"/>
            <a:ext cx="6110868" cy="1069789"/>
          </a:xfrm>
          <a:prstGeom prst="line">
            <a:avLst/>
          </a:prstGeom>
          <a:ln w="12700">
            <a:solidFill>
              <a:srgbClr val="8B898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95424" y="-33455"/>
            <a:ext cx="1182029" cy="5766857"/>
          </a:xfrm>
          <a:prstGeom prst="line">
            <a:avLst/>
          </a:prstGeom>
          <a:ln w="12700">
            <a:solidFill>
              <a:srgbClr val="8B898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828" y="6313419"/>
            <a:ext cx="1097583" cy="2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 sz="2000">
                <a:solidFill>
                  <a:schemeClr val="tx2"/>
                </a:solidFill>
                <a:latin typeface="+mj-lt"/>
              </a:defRPr>
            </a:lvl2pPr>
            <a:lvl3pPr>
              <a:defRPr sz="1800">
                <a:solidFill>
                  <a:schemeClr val="tx2"/>
                </a:solidFill>
                <a:latin typeface="+mj-lt"/>
              </a:defRPr>
            </a:lvl3pPr>
            <a:lvl4pPr>
              <a:defRPr sz="1600">
                <a:solidFill>
                  <a:schemeClr val="tx2"/>
                </a:solidFill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 sz="2000">
                <a:solidFill>
                  <a:schemeClr val="tx2"/>
                </a:solidFill>
                <a:latin typeface="+mj-lt"/>
              </a:defRPr>
            </a:lvl2pPr>
            <a:lvl3pPr>
              <a:defRPr sz="1800">
                <a:solidFill>
                  <a:schemeClr val="tx2"/>
                </a:solidFill>
                <a:latin typeface="+mj-lt"/>
              </a:defRPr>
            </a:lvl3pPr>
            <a:lvl4pPr>
              <a:defRPr sz="1600">
                <a:solidFill>
                  <a:schemeClr val="tx2"/>
                </a:solidFill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7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ACK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7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304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841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  <a:latin typeface="+mj-lt"/>
              </a:defRPr>
            </a:lvl2pPr>
            <a:lvl3pPr>
              <a:defRPr sz="1600">
                <a:solidFill>
                  <a:schemeClr val="tx2"/>
                </a:solidFill>
                <a:latin typeface="+mj-lt"/>
              </a:defRPr>
            </a:lvl3pPr>
            <a:lvl4pPr>
              <a:defRPr sz="1400">
                <a:solidFill>
                  <a:schemeClr val="tx2"/>
                </a:solidFill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>
                <a:solidFill>
                  <a:schemeClr val="tx2"/>
                </a:solidFill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385464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C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0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CK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3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6471343" y="0"/>
            <a:ext cx="2676292" cy="6858000"/>
          </a:xfrm>
          <a:custGeom>
            <a:avLst/>
            <a:gdLst>
              <a:gd name="connsiteX0" fmla="*/ 2219092 w 2676292"/>
              <a:gd name="connsiteY0" fmla="*/ 0 h 6858000"/>
              <a:gd name="connsiteX1" fmla="*/ 2676292 w 2676292"/>
              <a:gd name="connsiteY1" fmla="*/ 0 h 6858000"/>
              <a:gd name="connsiteX2" fmla="*/ 2676292 w 2676292"/>
              <a:gd name="connsiteY2" fmla="*/ 6858000 h 6858000"/>
              <a:gd name="connsiteX3" fmla="*/ 0 w 2676292"/>
              <a:gd name="connsiteY3" fmla="*/ 6858000 h 6858000"/>
              <a:gd name="connsiteX4" fmla="*/ 2219092 w 26762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292" h="6858000">
                <a:moveTo>
                  <a:pt x="2219092" y="0"/>
                </a:moveTo>
                <a:lnTo>
                  <a:pt x="2676292" y="0"/>
                </a:lnTo>
                <a:lnTo>
                  <a:pt x="2676292" y="6858000"/>
                </a:lnTo>
                <a:lnTo>
                  <a:pt x="0" y="6858000"/>
                </a:lnTo>
                <a:lnTo>
                  <a:pt x="2219092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-80920" y="-24276"/>
            <a:ext cx="6720602" cy="108218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110754" y="-32368"/>
            <a:ext cx="5044973" cy="270274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5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5613" indent="-182563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AY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9670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171415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 Title Slide: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29184"/>
          <a:lstStyle>
            <a:lvl1pPr marL="457200" indent="0"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0"/>
            <a:ext cx="18288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Do not type in this box. Placeholder for logo and graphics artwork. This type will not display in presentation mode.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9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076123"/>
            <a:ext cx="2166938" cy="182880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29766" y="-115056"/>
            <a:ext cx="3174139" cy="7061140"/>
            <a:chOff x="6029766" y="-115056"/>
            <a:chExt cx="3174139" cy="7061140"/>
          </a:xfrm>
        </p:grpSpPr>
        <p:cxnSp>
          <p:nvCxnSpPr>
            <p:cNvPr id="5" name="Straight Connector 4"/>
            <p:cNvCxnSpPr/>
            <p:nvPr userDrawn="1"/>
          </p:nvCxnSpPr>
          <p:spPr>
            <a:xfrm flipV="1">
              <a:off x="6029766" y="-115056"/>
              <a:ext cx="2885306" cy="7061140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667293" y="0"/>
              <a:ext cx="1536612" cy="5172075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029766" y="-76097"/>
              <a:ext cx="3174139" cy="1283550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980" y="5742772"/>
            <a:ext cx="1424252" cy="32167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029766" y="-115056"/>
            <a:ext cx="3174139" cy="7061140"/>
            <a:chOff x="6029766" y="-115056"/>
            <a:chExt cx="3174139" cy="7061140"/>
          </a:xfrm>
        </p:grpSpPr>
        <p:cxnSp>
          <p:nvCxnSpPr>
            <p:cNvPr id="16" name="Straight Connector 15"/>
            <p:cNvCxnSpPr/>
            <p:nvPr userDrawn="1"/>
          </p:nvCxnSpPr>
          <p:spPr>
            <a:xfrm flipV="1">
              <a:off x="6029766" y="-115056"/>
              <a:ext cx="2885306" cy="7061140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7667293" y="0"/>
              <a:ext cx="1536612" cy="5172075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029766" y="-76097"/>
              <a:ext cx="3174139" cy="1283550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971886" y="6086978"/>
            <a:ext cx="1768832" cy="1952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dirty="0" smtClean="0">
                <a:solidFill>
                  <a:schemeClr val="bg1"/>
                </a:solidFill>
              </a:rPr>
              <a:t>Built to deliver a better world.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199" y="6426998"/>
            <a:ext cx="8292032" cy="289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 smtClean="0">
                <a:latin typeface="+mj-lt"/>
                <a:cs typeface="Aktiv Grotesk Trial" panose="020B0504020202020204" pitchFamily="34" charset="0"/>
              </a:rPr>
              <a:t>This material is based upon work supported by the U.S. Department of Energy Office of Science under Cooperative Agreement DE-SC0000661,</a:t>
            </a:r>
            <a:r>
              <a:rPr lang="en-US" sz="800" baseline="0" dirty="0" smtClean="0">
                <a:latin typeface="+mj-lt"/>
                <a:cs typeface="Aktiv Grotesk Trial" panose="020B0504020202020204" pitchFamily="34" charset="0"/>
              </a:rPr>
              <a:t> the State of Michigan and Michigan State University,  Michigan State University design and establishes FRIB as a DOE Office of Science National User Facility in support the mission of the Office of Nuclear Physics. </a:t>
            </a:r>
            <a:endParaRPr lang="en-US" sz="800" dirty="0" smtClean="0">
              <a:latin typeface="+mj-lt"/>
              <a:cs typeface="Aktiv Grotesk Trial" panose="020B05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64" y="4070085"/>
            <a:ext cx="848896" cy="1085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1413" y="5616293"/>
            <a:ext cx="4352921" cy="5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08791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21475" y="6312344"/>
            <a:ext cx="2633007" cy="336284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03958" y="6573076"/>
            <a:ext cx="892772" cy="155576"/>
          </a:xfr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7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472750" y="-20472"/>
            <a:ext cx="7718779" cy="251596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-28137" y="-12380"/>
            <a:ext cx="5031239" cy="112781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036658" y="-20472"/>
            <a:ext cx="3154871" cy="3224918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75568" y="-12238"/>
            <a:ext cx="6400800" cy="111439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971148" y="-20330"/>
            <a:ext cx="1182029" cy="5766857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1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75568" y="-20330"/>
            <a:ext cx="6400800" cy="1114395"/>
          </a:xfrm>
          <a:prstGeom prst="line">
            <a:avLst/>
          </a:prstGeom>
          <a:ln w="127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979240" y="-36514"/>
            <a:ext cx="1182029" cy="5766857"/>
          </a:xfrm>
          <a:prstGeom prst="line">
            <a:avLst/>
          </a:prstGeom>
          <a:ln w="127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828" y="6313419"/>
            <a:ext cx="1097583" cy="248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7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6471343" y="0"/>
            <a:ext cx="2676292" cy="6858000"/>
          </a:xfrm>
          <a:custGeom>
            <a:avLst/>
            <a:gdLst>
              <a:gd name="connsiteX0" fmla="*/ 2219092 w 2676292"/>
              <a:gd name="connsiteY0" fmla="*/ 0 h 6858000"/>
              <a:gd name="connsiteX1" fmla="*/ 2676292 w 2676292"/>
              <a:gd name="connsiteY1" fmla="*/ 0 h 6858000"/>
              <a:gd name="connsiteX2" fmla="*/ 2676292 w 2676292"/>
              <a:gd name="connsiteY2" fmla="*/ 6858000 h 6858000"/>
              <a:gd name="connsiteX3" fmla="*/ 0 w 2676292"/>
              <a:gd name="connsiteY3" fmla="*/ 6858000 h 6858000"/>
              <a:gd name="connsiteX4" fmla="*/ 2219092 w 26762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292" h="6858000">
                <a:moveTo>
                  <a:pt x="2219092" y="0"/>
                </a:moveTo>
                <a:lnTo>
                  <a:pt x="2676292" y="0"/>
                </a:lnTo>
                <a:lnTo>
                  <a:pt x="2676292" y="6858000"/>
                </a:lnTo>
                <a:lnTo>
                  <a:pt x="0" y="6858000"/>
                </a:lnTo>
                <a:lnTo>
                  <a:pt x="2219092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-56644" y="-24276"/>
            <a:ext cx="6665608" cy="110861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070294" y="-24276"/>
            <a:ext cx="5077341" cy="275158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254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6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3563" y="6234557"/>
            <a:ext cx="2626822" cy="49409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432" y="6573076"/>
            <a:ext cx="892772" cy="155576"/>
          </a:xfrm>
        </p:spPr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FRIB_ppt_to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10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4933" y="6229286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90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5613" indent="-182563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4933" y="6229286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71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4933" y="6229286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1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350492"/>
            <a:ext cx="8229600" cy="9144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900" b="1"/>
            </a:lvl1pPr>
            <a:lvl2pPr marL="0" indent="0">
              <a:lnSpc>
                <a:spcPct val="95000"/>
              </a:lnSpc>
              <a:buNone/>
              <a:defRPr sz="9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71600"/>
            <a:ext cx="9144000" cy="54864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93192"/>
          <a:lstStyle>
            <a:lvl1pPr marL="460375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9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4933" y="6229286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43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4933" y="6229286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2539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4933" y="6229286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28470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4933" y="6229286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277858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5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4933" y="6229286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3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WORLD_MAP_COMP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4933" y="6229286"/>
            <a:ext cx="1765300" cy="1555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 descr="WorldMap_Comple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41" y="1438482"/>
            <a:ext cx="8700118" cy="43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5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5948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432290" y="-16184"/>
            <a:ext cx="7734963" cy="2495493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-24276" y="-20472"/>
            <a:ext cx="4922183" cy="112781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67257" y="-20472"/>
            <a:ext cx="3099996" cy="3265378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921225" y="-16184"/>
            <a:ext cx="6238959" cy="106978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019700" y="-24276"/>
            <a:ext cx="1148576" cy="548640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0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961685" y="-16184"/>
            <a:ext cx="6214683" cy="1077881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971148" y="-36514"/>
            <a:ext cx="1182029" cy="5766857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828" y="6313419"/>
            <a:ext cx="1097583" cy="2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018"/>
            <a:ext cx="8229600" cy="256159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5539" y="1371600"/>
            <a:ext cx="5021262" cy="4637088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300"/>
              </a:spcAft>
              <a:buNone/>
              <a:defRPr sz="1400" b="1"/>
            </a:lvl1pPr>
            <a:lvl2pPr marL="1588" indent="-1588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None/>
              <a:defRPr sz="1400"/>
            </a:lvl2pPr>
            <a:lvl3pPr marL="173038" indent="-17303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/>
            </a:lvl3pPr>
            <a:lvl4pPr marL="400050" indent="-173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371600"/>
            <a:ext cx="2870200" cy="46609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93192"/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8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5948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6471343" y="0"/>
            <a:ext cx="2676292" cy="6858000"/>
          </a:xfrm>
          <a:custGeom>
            <a:avLst/>
            <a:gdLst>
              <a:gd name="connsiteX0" fmla="*/ 2219092 w 2676292"/>
              <a:gd name="connsiteY0" fmla="*/ 0 h 6858000"/>
              <a:gd name="connsiteX1" fmla="*/ 2676292 w 2676292"/>
              <a:gd name="connsiteY1" fmla="*/ 0 h 6858000"/>
              <a:gd name="connsiteX2" fmla="*/ 2676292 w 2676292"/>
              <a:gd name="connsiteY2" fmla="*/ 6858000 h 6858000"/>
              <a:gd name="connsiteX3" fmla="*/ 0 w 2676292"/>
              <a:gd name="connsiteY3" fmla="*/ 6858000 h 6858000"/>
              <a:gd name="connsiteX4" fmla="*/ 2219092 w 26762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292" h="6858000">
                <a:moveTo>
                  <a:pt x="2219092" y="0"/>
                </a:moveTo>
                <a:lnTo>
                  <a:pt x="2676292" y="0"/>
                </a:lnTo>
                <a:lnTo>
                  <a:pt x="2676292" y="6858000"/>
                </a:lnTo>
                <a:lnTo>
                  <a:pt x="0" y="6858000"/>
                </a:lnTo>
                <a:lnTo>
                  <a:pt x="2219092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-8092" y="-24276"/>
            <a:ext cx="6639682" cy="108218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102662" y="-40460"/>
            <a:ext cx="5061157" cy="277586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90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63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97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5613" indent="-182563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1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EN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35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EEN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70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44485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44191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590110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6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018"/>
            <a:ext cx="8229600" cy="256159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1792288" cy="9601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None/>
              <a:defRPr sz="1400" b="1"/>
            </a:lvl1pPr>
            <a:lvl2pPr marL="0" indent="0">
              <a:buNone/>
              <a:defRPr sz="1400"/>
            </a:lvl2pPr>
            <a:lvl3pPr marL="173038" indent="-173038">
              <a:buFont typeface="Arial" panose="020B0604020202020204" pitchFamily="34" charset="0"/>
              <a:buChar char="–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06675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676133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745591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815049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884507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7953963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2606675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3676133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745591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815049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884507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7953963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2606675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3676133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4745591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5815049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30"/>
          </p:nvPr>
        </p:nvSpPr>
        <p:spPr>
          <a:xfrm>
            <a:off x="6884507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7953963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Content Placeholder 4"/>
          <p:cNvSpPr>
            <a:spLocks noGrp="1"/>
          </p:cNvSpPr>
          <p:nvPr>
            <p:ph sz="quarter" idx="32"/>
          </p:nvPr>
        </p:nvSpPr>
        <p:spPr>
          <a:xfrm>
            <a:off x="457200" y="3012675"/>
            <a:ext cx="1792288" cy="9601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None/>
              <a:defRPr sz="1400" b="1"/>
            </a:lvl1pPr>
            <a:lvl2pPr marL="0" indent="0">
              <a:buNone/>
              <a:defRPr sz="1400"/>
            </a:lvl2pPr>
            <a:lvl3pPr marL="173038" indent="-173038">
              <a:buFont typeface="Arial" panose="020B0604020202020204" pitchFamily="34" charset="0"/>
              <a:buChar char="–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457200" y="4653750"/>
            <a:ext cx="1792288" cy="9601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None/>
              <a:defRPr sz="1400" b="1"/>
            </a:lvl1pPr>
            <a:lvl2pPr marL="0" indent="0">
              <a:buNone/>
              <a:defRPr sz="1400"/>
            </a:lvl2pPr>
            <a:lvl3pPr marL="173038" indent="-173038">
              <a:buFont typeface="Arial" panose="020B0604020202020204" pitchFamily="34" charset="0"/>
              <a:buChar char="–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829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38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448474" y="-20472"/>
            <a:ext cx="7743055" cy="251596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-16184" y="-20472"/>
            <a:ext cx="4922183" cy="112781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51073" y="-28564"/>
            <a:ext cx="3124272" cy="3281562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828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995138" y="-8092"/>
            <a:ext cx="6182315" cy="106978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979240" y="-28422"/>
            <a:ext cx="1182029" cy="5766857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828" y="6313419"/>
            <a:ext cx="1097583" cy="2483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2937409" y="-16184"/>
            <a:ext cx="6214683" cy="1069789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987332" y="-52698"/>
            <a:ext cx="1182029" cy="5766857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54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6471343" y="0"/>
            <a:ext cx="2676292" cy="6858000"/>
          </a:xfrm>
          <a:custGeom>
            <a:avLst/>
            <a:gdLst>
              <a:gd name="connsiteX0" fmla="*/ 2219092 w 2676292"/>
              <a:gd name="connsiteY0" fmla="*/ 0 h 6858000"/>
              <a:gd name="connsiteX1" fmla="*/ 2676292 w 2676292"/>
              <a:gd name="connsiteY1" fmla="*/ 0 h 6858000"/>
              <a:gd name="connsiteX2" fmla="*/ 2676292 w 2676292"/>
              <a:gd name="connsiteY2" fmla="*/ 6858000 h 6858000"/>
              <a:gd name="connsiteX3" fmla="*/ 0 w 2676292"/>
              <a:gd name="connsiteY3" fmla="*/ 6858000 h 6858000"/>
              <a:gd name="connsiteX4" fmla="*/ 2219092 w 26762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292" h="6858000">
                <a:moveTo>
                  <a:pt x="2219092" y="0"/>
                </a:moveTo>
                <a:lnTo>
                  <a:pt x="2676292" y="0"/>
                </a:lnTo>
                <a:lnTo>
                  <a:pt x="2676292" y="6858000"/>
                </a:lnTo>
                <a:lnTo>
                  <a:pt x="0" y="6858000"/>
                </a:lnTo>
                <a:lnTo>
                  <a:pt x="2219092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-32368" y="-16184"/>
            <a:ext cx="6704418" cy="108218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126938" y="-32368"/>
            <a:ext cx="5036881" cy="2767773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107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4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33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7200" indent="-184150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01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91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RANGE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5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taff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018"/>
            <a:ext cx="8229600" cy="256159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3054096"/>
            <a:ext cx="3932238" cy="2954591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600"/>
              </a:spcAft>
              <a:buNone/>
              <a:defRPr sz="1400" b="1"/>
            </a:lvl1pPr>
            <a:lvl2pPr marL="1588" indent="-1588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None/>
              <a:defRPr sz="1400"/>
            </a:lvl2pPr>
            <a:lvl3pPr marL="173038" indent="-17303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/>
            </a:lvl3pPr>
            <a:lvl4pPr marL="400050" indent="-173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3054096"/>
            <a:ext cx="3932238" cy="2954591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1600"/>
              </a:spcAft>
              <a:buNone/>
              <a:defRPr sz="1400" b="1"/>
            </a:lvl1pPr>
            <a:lvl2pPr marL="1588" indent="-1588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None/>
              <a:defRPr sz="1400"/>
            </a:lvl2pPr>
            <a:lvl3pPr marL="173038" indent="-17303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/>
            </a:lvl3pPr>
            <a:lvl4pPr marL="400050" indent="-173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6010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54562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1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6972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3910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3923285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38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490143" y="-24754"/>
            <a:ext cx="7670041" cy="2525193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-32367" y="-36656"/>
            <a:ext cx="4822852" cy="112781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28566" y="-16184"/>
            <a:ext cx="3123526" cy="326109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985961" y="-16184"/>
            <a:ext cx="6191492" cy="106978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995424" y="-44606"/>
            <a:ext cx="1182029" cy="5766857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92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75568" y="-44606"/>
            <a:ext cx="6400800" cy="1114395"/>
          </a:xfrm>
          <a:prstGeom prst="line">
            <a:avLst/>
          </a:prstGeom>
          <a:ln w="127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987332" y="-44606"/>
            <a:ext cx="1182029" cy="5766857"/>
          </a:xfrm>
          <a:prstGeom prst="line">
            <a:avLst/>
          </a:prstGeom>
          <a:ln w="127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5900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6488121" y="0"/>
            <a:ext cx="2676292" cy="6858000"/>
          </a:xfrm>
          <a:custGeom>
            <a:avLst/>
            <a:gdLst>
              <a:gd name="connsiteX0" fmla="*/ 2219092 w 2676292"/>
              <a:gd name="connsiteY0" fmla="*/ 0 h 6858000"/>
              <a:gd name="connsiteX1" fmla="*/ 2676292 w 2676292"/>
              <a:gd name="connsiteY1" fmla="*/ 0 h 6858000"/>
              <a:gd name="connsiteX2" fmla="*/ 2676292 w 2676292"/>
              <a:gd name="connsiteY2" fmla="*/ 6858000 h 6858000"/>
              <a:gd name="connsiteX3" fmla="*/ 0 w 2676292"/>
              <a:gd name="connsiteY3" fmla="*/ 6858000 h 6858000"/>
              <a:gd name="connsiteX4" fmla="*/ 2219092 w 26762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292" h="6858000">
                <a:moveTo>
                  <a:pt x="2219092" y="0"/>
                </a:moveTo>
                <a:lnTo>
                  <a:pt x="2676292" y="0"/>
                </a:lnTo>
                <a:lnTo>
                  <a:pt x="2676292" y="6858000"/>
                </a:lnTo>
                <a:lnTo>
                  <a:pt x="0" y="6858000"/>
                </a:lnTo>
                <a:lnTo>
                  <a:pt x="2219092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-24276" y="-16184"/>
            <a:ext cx="6639682" cy="108218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094570" y="-24276"/>
            <a:ext cx="5094119" cy="270274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53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1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7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/>
            </a:lvl2pPr>
            <a:lvl3pPr marL="461963" indent="-173038">
              <a:buFont typeface="Arial" panose="020B0604020202020204" pitchFamily="34" charset="0"/>
              <a:buChar char="•"/>
              <a:defRPr/>
            </a:lvl3pPr>
            <a:lvl4pPr marL="684213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38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GENTA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231775" indent="-231775">
              <a:buFont typeface="Arial" pitchFamily="34" charset="0"/>
              <a:buChar char="–"/>
              <a:defRPr/>
            </a:lvl2pPr>
            <a:lvl3pPr marL="455613" indent="-182563">
              <a:buFont typeface="Arial" pitchFamily="34" charset="0"/>
              <a:buChar char="•"/>
              <a:defRPr/>
            </a:lvl3pPr>
            <a:lvl4pPr marL="630238" indent="-173038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41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GENTA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96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AGENTA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866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3177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3346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13270502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GENT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650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GENTA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388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76462" y="-20472"/>
            <a:ext cx="7715067" cy="251596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0" y="-20472"/>
            <a:ext cx="4922183" cy="112781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56851" y="-20472"/>
            <a:ext cx="3103927" cy="3216678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26499" y="-20472"/>
            <a:ext cx="7565030" cy="251596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-28137" y="-20472"/>
            <a:ext cx="5031240" cy="112781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18705" y="-24754"/>
            <a:ext cx="3172824" cy="3245384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759384" y="-44606"/>
            <a:ext cx="6400800" cy="111439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979240" y="-36514"/>
            <a:ext cx="1182029" cy="5766857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7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rgbClr val="8B89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8B898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033132" y="-16184"/>
            <a:ext cx="6110868" cy="1069789"/>
          </a:xfrm>
          <a:prstGeom prst="line">
            <a:avLst/>
          </a:prstGeom>
          <a:ln w="12700">
            <a:solidFill>
              <a:srgbClr val="8B898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95424" y="-33455"/>
            <a:ext cx="1182029" cy="5766857"/>
          </a:xfrm>
          <a:prstGeom prst="line">
            <a:avLst/>
          </a:prstGeom>
          <a:ln w="12700">
            <a:solidFill>
              <a:srgbClr val="8B898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828" y="6313419"/>
            <a:ext cx="1097583" cy="2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6471343" y="0"/>
            <a:ext cx="2676292" cy="6858000"/>
          </a:xfrm>
          <a:custGeom>
            <a:avLst/>
            <a:gdLst>
              <a:gd name="connsiteX0" fmla="*/ 2219092 w 2676292"/>
              <a:gd name="connsiteY0" fmla="*/ 0 h 6858000"/>
              <a:gd name="connsiteX1" fmla="*/ 2676292 w 2676292"/>
              <a:gd name="connsiteY1" fmla="*/ 0 h 6858000"/>
              <a:gd name="connsiteX2" fmla="*/ 2676292 w 2676292"/>
              <a:gd name="connsiteY2" fmla="*/ 6858000 h 6858000"/>
              <a:gd name="connsiteX3" fmla="*/ 0 w 2676292"/>
              <a:gd name="connsiteY3" fmla="*/ 6858000 h 6858000"/>
              <a:gd name="connsiteX4" fmla="*/ 2219092 w 26762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292" h="6858000">
                <a:moveTo>
                  <a:pt x="2219092" y="0"/>
                </a:moveTo>
                <a:lnTo>
                  <a:pt x="2676292" y="0"/>
                </a:lnTo>
                <a:lnTo>
                  <a:pt x="2676292" y="6858000"/>
                </a:lnTo>
                <a:lnTo>
                  <a:pt x="0" y="6858000"/>
                </a:lnTo>
                <a:lnTo>
                  <a:pt x="2219092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-16778" y="-16778"/>
            <a:ext cx="6719582" cy="108218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892492" y="-24961"/>
            <a:ext cx="5276266" cy="281849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latin typeface="+mj-lt"/>
              </a:defRPr>
            </a:lvl1pPr>
            <a:lvl2pPr>
              <a:spcBef>
                <a:spcPts val="350"/>
              </a:spcBef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7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>
                <a:latin typeface="+mj-lt"/>
              </a:defRPr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>
                <a:latin typeface="+mj-lt"/>
              </a:defRPr>
            </a:lvl2pPr>
            <a:lvl3pPr marL="461963" indent="-173038"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684213" indent="-173038">
              <a:buFont typeface="Courier New" panose="02070309020205020404" pitchFamily="49" charset="0"/>
              <a:buChar char="o"/>
              <a:defRPr>
                <a:latin typeface="+mj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>
                <a:latin typeface="+mj-lt"/>
              </a:defRPr>
            </a:lvl1pPr>
            <a:lvl2pPr marL="231775" indent="-231775">
              <a:buFont typeface="Arial" pitchFamily="34" charset="0"/>
              <a:buChar char="–"/>
              <a:defRPr>
                <a:latin typeface="+mj-lt"/>
              </a:defRPr>
            </a:lvl2pPr>
            <a:lvl3pPr marL="455613" indent="-182563">
              <a:buFont typeface="Arial" pitchFamily="34" charset="0"/>
              <a:buChar char="•"/>
              <a:defRPr>
                <a:latin typeface="+mj-lt"/>
              </a:defRPr>
            </a:lvl3pPr>
            <a:lvl4pPr marL="630238" indent="-173038">
              <a:buFont typeface="Courier New" panose="02070309020205020404" pitchFamily="49" charset="0"/>
              <a:buChar char="o"/>
              <a:defRPr>
                <a:latin typeface="+mj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7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AY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3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950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160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799844" y="-20330"/>
            <a:ext cx="6400800" cy="111439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979240" y="-36514"/>
            <a:ext cx="1182029" cy="5766857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112369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0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Y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rgbClr val="8B898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76462" y="-20472"/>
            <a:ext cx="7715067" cy="251596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0" y="-20472"/>
            <a:ext cx="4922183" cy="1127819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56851" y="-20472"/>
            <a:ext cx="3103927" cy="3216678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5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759384" y="-44606"/>
            <a:ext cx="6400800" cy="111439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979240" y="-36514"/>
            <a:ext cx="1182029" cy="5766857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4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033132" y="-16184"/>
            <a:ext cx="6110868" cy="1069789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95424" y="-33455"/>
            <a:ext cx="1182029" cy="5766857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828" y="6313419"/>
            <a:ext cx="1097583" cy="2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5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6471343" y="0"/>
            <a:ext cx="2676292" cy="6858000"/>
          </a:xfrm>
          <a:custGeom>
            <a:avLst/>
            <a:gdLst>
              <a:gd name="connsiteX0" fmla="*/ 2219092 w 2676292"/>
              <a:gd name="connsiteY0" fmla="*/ 0 h 6858000"/>
              <a:gd name="connsiteX1" fmla="*/ 2676292 w 2676292"/>
              <a:gd name="connsiteY1" fmla="*/ 0 h 6858000"/>
              <a:gd name="connsiteX2" fmla="*/ 2676292 w 2676292"/>
              <a:gd name="connsiteY2" fmla="*/ 6858000 h 6858000"/>
              <a:gd name="connsiteX3" fmla="*/ 0 w 2676292"/>
              <a:gd name="connsiteY3" fmla="*/ 6858000 h 6858000"/>
              <a:gd name="connsiteX4" fmla="*/ 2219092 w 26762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292" h="6858000">
                <a:moveTo>
                  <a:pt x="2219092" y="0"/>
                </a:moveTo>
                <a:lnTo>
                  <a:pt x="2676292" y="0"/>
                </a:lnTo>
                <a:lnTo>
                  <a:pt x="2676292" y="6858000"/>
                </a:lnTo>
                <a:lnTo>
                  <a:pt x="0" y="6858000"/>
                </a:lnTo>
                <a:lnTo>
                  <a:pt x="2219092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-16778" y="-16778"/>
            <a:ext cx="6719582" cy="108218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892492" y="-24961"/>
            <a:ext cx="5276266" cy="2818495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9" y="6313419"/>
            <a:ext cx="1082429" cy="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350"/>
              </a:spcBef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4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231775" indent="-228600">
              <a:spcBef>
                <a:spcPts val="35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j-lt"/>
              </a:defRPr>
            </a:lvl2pPr>
            <a:lvl3pPr marL="461963" indent="-173038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j-lt"/>
              </a:defRPr>
            </a:lvl3pPr>
            <a:lvl4pPr marL="684213" indent="-173038"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+mj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1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231775" indent="-231775">
              <a:buFont typeface="Arial" pitchFamily="34" charset="0"/>
              <a:buChar char="–"/>
              <a:defRPr>
                <a:solidFill>
                  <a:schemeClr val="tx2"/>
                </a:solidFill>
                <a:latin typeface="+mj-lt"/>
              </a:defRPr>
            </a:lvl2pPr>
            <a:lvl3pPr marL="455613" indent="-182563">
              <a:buFont typeface="Arial" pitchFamily="34" charset="0"/>
              <a:buChar char="•"/>
              <a:defRPr>
                <a:solidFill>
                  <a:schemeClr val="tx2"/>
                </a:solidFill>
                <a:latin typeface="+mj-lt"/>
              </a:defRPr>
            </a:lvl3pPr>
            <a:lvl4pPr marL="630238" indent="-173038"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+mj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9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72" y="6371885"/>
            <a:ext cx="801527" cy="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3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3" r:id="rId3"/>
    <p:sldLayoutId id="2147483802" r:id="rId4"/>
    <p:sldLayoutId id="2147483803" r:id="rId5"/>
    <p:sldLayoutId id="2147483804" r:id="rId6"/>
    <p:sldLayoutId id="214748380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72" y="6371885"/>
            <a:ext cx="801527" cy="1809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713" r:id="rId3"/>
    <p:sldLayoutId id="2147483705" r:id="rId4"/>
    <p:sldLayoutId id="2147483650" r:id="rId5"/>
    <p:sldLayoutId id="2147483709" r:id="rId6"/>
    <p:sldLayoutId id="2147483657" r:id="rId7"/>
    <p:sldLayoutId id="2147483658" r:id="rId8"/>
    <p:sldLayoutId id="2147483653" r:id="rId9"/>
    <p:sldLayoutId id="2147483652" r:id="rId10"/>
    <p:sldLayoutId id="2147483711" r:id="rId11"/>
    <p:sldLayoutId id="2147483710" r:id="rId12"/>
    <p:sldLayoutId id="2147483844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6"/>
            <a:ext cx="9144000" cy="725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8104" y="6234557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1476" y="6495288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72" y="6371885"/>
            <a:ext cx="801527" cy="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712" r:id="rId3"/>
    <p:sldLayoutId id="2147483663" r:id="rId4"/>
    <p:sldLayoutId id="2147483704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76" r:id="rId15"/>
    <p:sldLayoutId id="2147483813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654" y="6266687"/>
            <a:ext cx="1228346" cy="5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6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2" r:id="rId2"/>
    <p:sldLayoutId id="2147483733" r:id="rId3"/>
    <p:sldLayoutId id="2147483706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77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72" y="6371885"/>
            <a:ext cx="801527" cy="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1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7" r:id="rId2"/>
    <p:sldLayoutId id="2147483748" r:id="rId3"/>
    <p:sldLayoutId id="2147483707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78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72" y="6371885"/>
            <a:ext cx="801527" cy="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3" r:id="rId2"/>
    <p:sldLayoutId id="2147483764" r:id="rId3"/>
    <p:sldLayoutId id="2147483708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9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18,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72" y="6371885"/>
            <a:ext cx="801527" cy="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October 18,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72" y="6371885"/>
            <a:ext cx="801527" cy="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00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1pPr>
      <a:lvl2pPr marL="511175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877" y="1337129"/>
            <a:ext cx="8229600" cy="2066925"/>
          </a:xfrm>
        </p:spPr>
        <p:txBody>
          <a:bodyPr/>
          <a:lstStyle/>
          <a:p>
            <a:r>
              <a:rPr lang="en-US" sz="2800" dirty="0" smtClean="0"/>
              <a:t>Hazard Assessment Methodology</a:t>
            </a:r>
            <a:br>
              <a:rPr lang="en-US" sz="2800" dirty="0" smtClean="0"/>
            </a:br>
            <a:r>
              <a:rPr lang="en-US" sz="2800" dirty="0" smtClean="0"/>
              <a:t>Applied at the Facility for Rare Isotope Beams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877" y="2955780"/>
            <a:ext cx="6059489" cy="1104900"/>
          </a:xfrm>
        </p:spPr>
        <p:txBody>
          <a:bodyPr/>
          <a:lstStyle/>
          <a:p>
            <a:r>
              <a:rPr lang="en-US" b="1" dirty="0"/>
              <a:t>DOE Accelerator Safety Workshop </a:t>
            </a:r>
            <a:r>
              <a:rPr lang="en-US" b="1" dirty="0" smtClean="0"/>
              <a:t>2017</a:t>
            </a:r>
          </a:p>
          <a:p>
            <a:pPr>
              <a:spcBef>
                <a:spcPts val="1800"/>
              </a:spcBef>
            </a:pPr>
            <a:r>
              <a:rPr lang="en-US" sz="1800" b="1" dirty="0" smtClean="0"/>
              <a:t>Bob Lowrie</a:t>
            </a:r>
          </a:p>
          <a:p>
            <a:r>
              <a:rPr lang="en-US" sz="1800" dirty="0" smtClean="0"/>
              <a:t>AECOM N&amp;E Technical Services Senior Technical Advisor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FRIB ES&amp;H Deputy Manager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309" y="4946520"/>
            <a:ext cx="3784600" cy="20351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0"/>
            <a:ext cx="8229600" cy="466153"/>
          </a:xfrm>
        </p:spPr>
        <p:txBody>
          <a:bodyPr/>
          <a:lstStyle/>
          <a:p>
            <a:r>
              <a:rPr lang="en-US" dirty="0"/>
              <a:t>Achieved Beneficial Occupancy on 24 March </a:t>
            </a:r>
            <a:r>
              <a:rPr lang="en-US" dirty="0" smtClean="0"/>
              <a:t>2017</a:t>
            </a:r>
            <a:br>
              <a:rPr lang="en-US" dirty="0" smtClean="0"/>
            </a:br>
            <a:r>
              <a:rPr lang="en-US" sz="2000" dirty="0">
                <a:latin typeface="Aktiv Grotesk Trial" panose="020B0504020202020204" pitchFamily="34" charset="0"/>
                <a:cs typeface="Aktiv Grotesk Trial" panose="020B0504020202020204" pitchFamily="34" charset="0"/>
              </a:rPr>
              <a:t>Initial Oxygen and Argon non-accelerated beams transported </a:t>
            </a:r>
            <a:r>
              <a:rPr lang="en-US" sz="20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/>
            </a:r>
            <a:br>
              <a:rPr lang="en-US" sz="20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</a:br>
            <a:r>
              <a:rPr lang="en-US" sz="20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April </a:t>
            </a:r>
            <a:r>
              <a:rPr lang="en-US" sz="2000" dirty="0">
                <a:latin typeface="Aktiv Grotesk Trial" panose="020B0504020202020204" pitchFamily="34" charset="0"/>
                <a:cs typeface="Aktiv Grotesk Trial" panose="020B0504020202020204" pitchFamily="34" charset="0"/>
              </a:rPr>
              <a:t>and May 2017 </a:t>
            </a:r>
            <a:r>
              <a:rPr lang="en-US" sz="2000" i="1" dirty="0">
                <a:latin typeface="Aktiv Grotesk Trial" panose="020B0504020202020204" pitchFamily="34" charset="0"/>
                <a:cs typeface="Aktiv Grotesk Trial" panose="020B0504020202020204" pitchFamily="34" charset="0"/>
              </a:rPr>
              <a:t/>
            </a:r>
            <a:br>
              <a:rPr lang="en-US" sz="2000" i="1" dirty="0">
                <a:latin typeface="Aktiv Grotesk Trial" panose="020B0504020202020204" pitchFamily="34" charset="0"/>
                <a:cs typeface="Aktiv Grotesk Trial" panose="020B0504020202020204" pitchFamily="34" charset="0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7068"/>
            <a:ext cx="7497523" cy="49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511"/>
            <a:ext cx="8229600" cy="4639819"/>
          </a:xfrm>
        </p:spPr>
        <p:txBody>
          <a:bodyPr/>
          <a:lstStyle/>
          <a:p>
            <a:r>
              <a:rPr lang="en-US" dirty="0" smtClean="0"/>
              <a:t>Facility for Rare Isotope Beams (FRIB) at Michigan State University (MSU) project status</a:t>
            </a:r>
          </a:p>
          <a:p>
            <a:r>
              <a:rPr lang="en-US" dirty="0" smtClean="0"/>
              <a:t>Hazard identification, postulated event scenarios, and control selection</a:t>
            </a:r>
          </a:p>
          <a:p>
            <a:r>
              <a:rPr lang="en-US" dirty="0" smtClean="0"/>
              <a:t>Approach to assure that the person responsible for each system owns the safety basis and the safety controls associated with their area of responsibility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0428" y="1584337"/>
            <a:ext cx="5822465" cy="45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937"/>
            <a:ext cx="8229600" cy="466153"/>
          </a:xfrm>
        </p:spPr>
        <p:txBody>
          <a:bodyPr/>
          <a:lstStyle/>
          <a:p>
            <a:r>
              <a:rPr lang="en-US" dirty="0"/>
              <a:t>Facility for Rare Isotope Beams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smtClean="0"/>
              <a:t>DOE-SC </a:t>
            </a:r>
            <a:r>
              <a:rPr lang="en-US" dirty="0"/>
              <a:t>National User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380"/>
            <a:ext cx="5045978" cy="4639819"/>
          </a:xfrm>
        </p:spPr>
        <p:txBody>
          <a:bodyPr/>
          <a:lstStyle/>
          <a:p>
            <a:pPr lvl="0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</a:pPr>
            <a:r>
              <a:rPr lang="en-US" sz="2000" kern="0" dirty="0" smtClean="0">
                <a:latin typeface="Arial" charset="0"/>
                <a:ea typeface="ＭＳ Ｐゴシック" pitchFamily="-65" charset="-128"/>
              </a:rPr>
              <a:t>Funded by DOE–SC Office of Nuclear Physics with contributions and cost share from Michigan State University</a:t>
            </a:r>
          </a:p>
          <a:p>
            <a:pPr lvl="0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</a:pPr>
            <a:r>
              <a:rPr lang="en-US" sz="2000" kern="0" dirty="0" smtClean="0">
                <a:latin typeface="Arial" charset="0"/>
                <a:ea typeface="ＭＳ Ｐゴシック" pitchFamily="-65" charset="-128"/>
              </a:rPr>
              <a:t>Serving </a:t>
            </a:r>
            <a:r>
              <a:rPr lang="en-US" sz="2000" kern="0" dirty="0">
                <a:latin typeface="Arial" charset="0"/>
                <a:ea typeface="ＭＳ Ｐゴシック" pitchFamily="-65" charset="-128"/>
              </a:rPr>
              <a:t>nearly 1,400 users</a:t>
            </a:r>
          </a:p>
          <a:p>
            <a:pPr lvl="0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</a:pPr>
            <a:r>
              <a:rPr lang="en-US" sz="2000" kern="0" dirty="0" smtClean="0">
                <a:latin typeface="Arial" charset="0"/>
                <a:ea typeface="ＭＳ Ｐゴシック" pitchFamily="-65" charset="-128"/>
              </a:rPr>
              <a:t>Key feature is 400 kW</a:t>
            </a:r>
            <a:br>
              <a:rPr lang="en-US" sz="2000" kern="0" dirty="0" smtClean="0">
                <a:latin typeface="Arial" charset="0"/>
                <a:ea typeface="ＭＳ Ｐゴシック" pitchFamily="-65" charset="-128"/>
              </a:rPr>
            </a:br>
            <a:r>
              <a:rPr lang="en-US" sz="2000" kern="0" dirty="0" smtClean="0">
                <a:latin typeface="Arial" charset="0"/>
                <a:ea typeface="ＭＳ Ｐゴシック" pitchFamily="-65" charset="-128"/>
              </a:rPr>
              <a:t>beam power for all ions</a:t>
            </a:r>
          </a:p>
          <a:p>
            <a:pPr lvl="0" defTabSz="803293" fontAlgn="base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</a:pPr>
            <a:r>
              <a:rPr lang="en-US" sz="2000" kern="0" dirty="0" smtClean="0">
                <a:latin typeface="Arial" charset="0"/>
                <a:ea typeface="ＭＳ Ｐゴシック" pitchFamily="-65" charset="-128"/>
              </a:rPr>
              <a:t>Separation </a:t>
            </a:r>
            <a:r>
              <a:rPr lang="en-US" sz="2000" kern="0" dirty="0">
                <a:latin typeface="Arial" charset="0"/>
                <a:ea typeface="ＭＳ Ｐゴシック" pitchFamily="-65" charset="-128"/>
              </a:rPr>
              <a:t>of isotopes </a:t>
            </a:r>
            <a:br>
              <a:rPr lang="en-US" sz="2000" kern="0" dirty="0">
                <a:latin typeface="Arial" charset="0"/>
                <a:ea typeface="ＭＳ Ｐゴシック" pitchFamily="-65" charset="-128"/>
              </a:rPr>
            </a:br>
            <a:r>
              <a:rPr lang="en-US" sz="2000" kern="0" dirty="0">
                <a:latin typeface="Arial" charset="0"/>
                <a:ea typeface="ＭＳ Ｐゴシック" pitchFamily="-65" charset="-128"/>
              </a:rPr>
              <a:t>in-flight provides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</a:pPr>
            <a:r>
              <a:rPr lang="en-US" sz="1800" kern="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Fast development </a:t>
            </a:r>
            <a:r>
              <a:rPr lang="en-US" sz="18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time </a:t>
            </a:r>
            <a:br>
              <a:rPr lang="en-US" sz="18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</a:br>
            <a:r>
              <a:rPr lang="en-US" sz="18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for </a:t>
            </a:r>
            <a:r>
              <a:rPr lang="en-US" sz="1800" kern="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any isotope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</a:pPr>
            <a:r>
              <a:rPr lang="en-US" sz="1800" kern="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All elements and   </a:t>
            </a:r>
            <a:r>
              <a:rPr lang="en-US" sz="18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18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</a:br>
            <a:r>
              <a:rPr lang="en-US" sz="1800" kern="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short </a:t>
            </a:r>
            <a:r>
              <a:rPr lang="en-US" sz="1800" kern="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half-lives</a:t>
            </a:r>
          </a:p>
          <a:p>
            <a:pPr marL="363359" lvl="1" indent="-151650" defTabSz="803293" fontAlgn="base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</a:pPr>
            <a:r>
              <a:rPr lang="en-US" sz="1800" kern="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Fast, stopped, and </a:t>
            </a:r>
            <a:br>
              <a:rPr lang="en-US" sz="1800" kern="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</a:br>
            <a:r>
              <a:rPr lang="en-US" sz="1800" kern="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reaccelerated beams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1749" y="1162069"/>
            <a:ext cx="2767263" cy="3029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000" dirty="0">
                <a:latin typeface="Aktiv Grotesk Trial" panose="020B0504020202020204" pitchFamily="34" charset="0"/>
                <a:cs typeface="Aktiv Grotesk Trial" panose="020B0504020202020204" pitchFamily="34" charset="0"/>
              </a:rPr>
              <a:t>https://frib.msu.edu/</a:t>
            </a:r>
            <a:endParaRPr lang="en-US" sz="2000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Hazard Identification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050"/>
            <a:ext cx="8229600" cy="463981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FRIB’s hazards and controls are not unique and are consistent with other similar facilities, but a key to success is that the evaluation is comprehensive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The approach to identifying hazards, identifying potential event scenarios, and selecting controls is based on a proven process used by AECOM N&amp;E TS at a broad range of facilities, including nuclear facilities, accelerators, and other non-nuclear facilities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N&amp;E TS has a number of </a:t>
            </a:r>
            <a:r>
              <a:rPr lang="en-US" sz="1400" dirty="0" smtClean="0"/>
              <a:t>tools and techniques </a:t>
            </a:r>
            <a:r>
              <a:rPr lang="en-US" sz="1400" dirty="0"/>
              <a:t>available to facilitate </a:t>
            </a:r>
            <a:r>
              <a:rPr lang="en-US" sz="1400" dirty="0" smtClean="0"/>
              <a:t>hazard evaluation and control selection</a:t>
            </a:r>
            <a:endParaRPr lang="en-US" sz="1400" dirty="0"/>
          </a:p>
          <a:p>
            <a:pPr lvl="1">
              <a:spcBef>
                <a:spcPts val="600"/>
              </a:spcBef>
            </a:pPr>
            <a:r>
              <a:rPr lang="en-US" sz="1400" dirty="0"/>
              <a:t>Used an interview and feedback approach which fit the MSU and FRIB working environment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A </a:t>
            </a:r>
            <a:r>
              <a:rPr lang="en-US" sz="1400" dirty="0"/>
              <a:t>key factor </a:t>
            </a:r>
            <a:r>
              <a:rPr lang="en-US" sz="1400" dirty="0" smtClean="0"/>
              <a:t>is the </a:t>
            </a:r>
            <a:r>
              <a:rPr lang="en-US" sz="1400" dirty="0"/>
              <a:t>experience of the </a:t>
            </a:r>
            <a:r>
              <a:rPr lang="en-US" sz="1400" dirty="0" smtClean="0"/>
              <a:t>safety professional </a:t>
            </a:r>
            <a:r>
              <a:rPr lang="en-US" sz="1400" dirty="0"/>
              <a:t>leading the </a:t>
            </a:r>
            <a:r>
              <a:rPr lang="en-US" sz="1400" dirty="0" smtClean="0"/>
              <a:t>discussion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This approach to performing and documenting the hazard and event evaluation, control selection, and control effectiveness evaluation establishes a benchmark against which project evolution could be measured and project design and operational safety could be evaluated at any time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Hazard evaluation and postulated event development was initiated early to guide design and updated as the design evolved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Recently updated to account for commissioning and operational specifics and to support the SAD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Analysis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056"/>
            <a:ext cx="8229600" cy="463981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Facility breakdown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Conventional Facilities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Driver Linac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Target and Experimental Areas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Cryogenic Systems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event types are addressed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E-1 Fire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E-2 Explosion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E-3 Loss of Containment/Confinement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E-4 Direct Radiological/Chemical Exposure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E-5 Cryogenic Events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E-6 External Events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E-7 Natural Phenomena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CFH Conventional Hazards (Standard Industrial Hazards)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for Each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788"/>
            <a:ext cx="8229600" cy="4639819"/>
          </a:xfrm>
        </p:spPr>
        <p:txBody>
          <a:bodyPr/>
          <a:lstStyle/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Event number and event category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Event description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Causes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Assumptions and initial conditions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Unmitigated impact on systems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Initiating event frequency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Unmitigated </a:t>
            </a:r>
            <a:r>
              <a:rPr lang="en-US" sz="1800" kern="0" dirty="0" smtClean="0">
                <a:latin typeface="Arial" charset="0"/>
                <a:ea typeface="ＭＳ Ｐゴシック" pitchFamily="-65" charset="-128"/>
              </a:rPr>
              <a:t>consequences (Radiological, Chemical, Cryogenic ODH)</a:t>
            </a:r>
            <a:endParaRPr lang="en-US" sz="1800" kern="0" dirty="0">
              <a:latin typeface="Arial" charset="0"/>
              <a:ea typeface="ＭＳ Ｐゴシック" pitchFamily="-65" charset="-128"/>
            </a:endParaRP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Safety function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Method of detection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Preventive features – attributes (engineered and administrative)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Mitigative features – attributes (engineered and administrative)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Credited engineered and administrative controls (CECs and CACs)</a:t>
            </a: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Planned analysis, assumption </a:t>
            </a:r>
            <a:r>
              <a:rPr lang="en-US" sz="1800" kern="0" dirty="0" smtClean="0">
                <a:latin typeface="Arial" charset="0"/>
                <a:ea typeface="ＭＳ Ｐゴシック" pitchFamily="-65" charset="-128"/>
              </a:rPr>
              <a:t>validations, </a:t>
            </a:r>
            <a:r>
              <a:rPr lang="en-US" sz="1800" kern="0" dirty="0">
                <a:latin typeface="Arial" charset="0"/>
                <a:ea typeface="ＭＳ Ｐゴシック" pitchFamily="-65" charset="-128"/>
              </a:rPr>
              <a:t>and </a:t>
            </a:r>
            <a:r>
              <a:rPr lang="en-US" sz="1800" kern="0" dirty="0" smtClean="0">
                <a:latin typeface="Arial" charset="0"/>
                <a:ea typeface="ＭＳ Ｐゴシック" pitchFamily="-65" charset="-128"/>
              </a:rPr>
              <a:t>risks/opportunities</a:t>
            </a:r>
            <a:endParaRPr lang="en-US" sz="1800" kern="0" dirty="0">
              <a:latin typeface="Arial" charset="0"/>
              <a:ea typeface="ＭＳ Ｐゴシック" pitchFamily="-65" charset="-128"/>
            </a:endParaRP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Mitigated </a:t>
            </a:r>
            <a:r>
              <a:rPr lang="en-US" sz="1800" kern="0" dirty="0" smtClean="0">
                <a:latin typeface="Arial" charset="0"/>
                <a:ea typeface="ＭＳ Ｐゴシック" pitchFamily="-65" charset="-128"/>
              </a:rPr>
              <a:t>consequences</a:t>
            </a:r>
            <a:endParaRPr lang="en-US" sz="1800" kern="0" dirty="0">
              <a:latin typeface="Arial" charset="0"/>
              <a:ea typeface="ＭＳ Ｐゴシック" pitchFamily="-65" charset="-128"/>
            </a:endParaRPr>
          </a:p>
          <a:p>
            <a:pPr lvl="0" defTabSz="80329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en-US" sz="1800" kern="0" dirty="0">
                <a:latin typeface="Arial" charset="0"/>
                <a:ea typeface="ＭＳ Ｐゴシック" pitchFamily="-65" charset="-128"/>
              </a:rPr>
              <a:t>Notes 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 are Documented and Controlled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57200" y="1038973"/>
            <a:ext cx="8601808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R="0" lvl="0" algn="l" defTabSz="803293" rtl="0" eaLnBrk="0" fontAlgn="base" latinLnBrk="0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</a:rPr>
              <a:t>Hazards and postulated event scenarios are documented in the Hazards Analysis (HA)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Current assessment includes 185 event scenarios (not all requiring controls),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24 credited engineered controls and 19 credited design features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en-US" sz="1800" kern="0" dirty="0">
                <a:solidFill>
                  <a:schemeClr val="tx1"/>
                </a:solidFill>
              </a:rPr>
              <a:t>Adequacy of the credited controls are documented in the Preliminary Safety Assessment Document (PSAD</a:t>
            </a:r>
            <a:r>
              <a:rPr lang="en-US" sz="1800" kern="0" dirty="0" smtClean="0">
                <a:solidFill>
                  <a:schemeClr val="tx1"/>
                </a:solidFill>
              </a:rPr>
              <a:t>) and Safety Assessment Document (SAD)</a:t>
            </a:r>
            <a:endParaRPr lang="en-US" sz="180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en-US" sz="1800" kern="0" dirty="0">
                <a:solidFill>
                  <a:schemeClr val="tx1"/>
                </a:solidFill>
              </a:rPr>
              <a:t>Follows the basic format of ANSI N43.1 Radiation Safety for the Design and Operation of Particle Accelerators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en-US" sz="1800" kern="0" dirty="0">
                <a:solidFill>
                  <a:schemeClr val="tx1"/>
                </a:solidFill>
              </a:rPr>
              <a:t>Required elements for protection in Safety Basis documentation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Initial Conditions protected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Credited design features 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Credited engineered controls 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</a:rPr>
              <a:t>Credited administrative controls 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en-US" sz="1800" kern="0" dirty="0">
                <a:solidFill>
                  <a:schemeClr val="tx1"/>
                </a:solidFill>
              </a:rPr>
              <a:t>The PSAD and </a:t>
            </a:r>
            <a:r>
              <a:rPr lang="en-US" sz="1800" kern="0" dirty="0" smtClean="0">
                <a:solidFill>
                  <a:schemeClr val="tx1"/>
                </a:solidFill>
              </a:rPr>
              <a:t>HA </a:t>
            </a:r>
            <a:r>
              <a:rPr lang="en-US" sz="1800" kern="0" dirty="0">
                <a:solidFill>
                  <a:schemeClr val="tx1"/>
                </a:solidFill>
              </a:rPr>
              <a:t>provide the basis for the Safety Assessment Document (SAD), Accelerator Safety Envelope (ASE), and Operational Safety Envelope (OSE) evolution through the rolling commissioning </a:t>
            </a:r>
            <a:r>
              <a:rPr lang="en-US" sz="1800" kern="0" dirty="0" smtClean="0">
                <a:solidFill>
                  <a:schemeClr val="tx1"/>
                </a:solidFill>
              </a:rPr>
              <a:t>process</a:t>
            </a:r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466"/>
            <a:ext cx="8229600" cy="466153"/>
          </a:xfrm>
        </p:spPr>
        <p:txBody>
          <a:bodyPr/>
          <a:lstStyle/>
          <a:p>
            <a:r>
              <a:rPr lang="en-US" dirty="0" smtClean="0"/>
              <a:t>Control Account Managers (System Owners) and </a:t>
            </a:r>
            <a:br>
              <a:rPr lang="en-US" dirty="0" smtClean="0"/>
            </a:br>
            <a:r>
              <a:rPr lang="en-US" dirty="0" smtClean="0"/>
              <a:t>Line Management Responsible for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576"/>
            <a:ext cx="8229600" cy="4639819"/>
          </a:xfrm>
        </p:spPr>
        <p:txBody>
          <a:bodyPr/>
          <a:lstStyle/>
          <a:p>
            <a:r>
              <a:rPr lang="en-US" sz="1800" dirty="0" smtClean="0"/>
              <a:t>Control Account Managers (CAMs) </a:t>
            </a:r>
            <a:r>
              <a:rPr lang="en-US" sz="1800" dirty="0"/>
              <a:t>suggest controls in accordance with requirements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ESH&amp;Q analyzes the hazards and verifies capability of the controls to satisfy the identified safety function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CAMs document and assure their systems will perform the required safety function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ESH&amp;Q uses </a:t>
            </a:r>
            <a:r>
              <a:rPr lang="en-US" sz="1800" dirty="0" smtClean="0"/>
              <a:t>Hazards </a:t>
            </a:r>
            <a:r>
              <a:rPr lang="en-US" sz="1800" dirty="0"/>
              <a:t>Analysis </a:t>
            </a:r>
            <a:r>
              <a:rPr lang="en-US" sz="1800" dirty="0" smtClean="0"/>
              <a:t>(HA</a:t>
            </a:r>
            <a:r>
              <a:rPr lang="en-US" sz="1800" dirty="0"/>
              <a:t>) and Preliminary Safety Assessment Document (PSAD) to collect, document and verify the hazards and mitigations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Arial" pitchFamily="34" charset="0"/>
                <a:ea typeface="ＭＳ Ｐゴシック"/>
              </a:rPr>
              <a:t>Highly </a:t>
            </a:r>
            <a:r>
              <a:rPr lang="en-US" sz="1400" dirty="0">
                <a:latin typeface="Arial" pitchFamily="34" charset="0"/>
                <a:ea typeface="ＭＳ Ｐゴシック"/>
              </a:rPr>
              <a:t>interactive and ongoing process, hazard identification and analysis based on </a:t>
            </a: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meetings </a:t>
            </a:r>
            <a:r>
              <a:rPr lang="en-US" sz="1400" dirty="0">
                <a:latin typeface="Arial" pitchFamily="34" charset="0"/>
                <a:ea typeface="ＭＳ Ｐゴシック"/>
                <a:cs typeface="ＭＳ Ｐゴシック"/>
              </a:rPr>
              <a:t>with division directors and </a:t>
            </a:r>
            <a:r>
              <a:rPr lang="en-US" sz="1400" dirty="0" smtClean="0">
                <a:latin typeface="Arial" pitchFamily="34" charset="0"/>
                <a:ea typeface="ＭＳ Ｐゴシック"/>
                <a:cs typeface="ＭＳ Ｐゴシック"/>
              </a:rPr>
              <a:t>system owners</a:t>
            </a: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sz="1800" dirty="0" smtClean="0">
                <a:latin typeface="Arial" pitchFamily="34" charset="0"/>
                <a:ea typeface="ＭＳ Ｐゴシック"/>
              </a:rPr>
              <a:t>System owner </a:t>
            </a:r>
            <a:r>
              <a:rPr lang="en-US" sz="1800" dirty="0">
                <a:latin typeface="Arial" pitchFamily="34" charset="0"/>
                <a:ea typeface="ＭＳ Ｐゴシック"/>
              </a:rPr>
              <a:t>credited safety control assurance declaration and FRIB acceptance is captured in the CAM </a:t>
            </a:r>
            <a:r>
              <a:rPr lang="en-US" sz="1800" dirty="0" smtClean="0">
                <a:latin typeface="Arial" pitchFamily="34" charset="0"/>
                <a:ea typeface="ＭＳ Ｐゴシック"/>
              </a:rPr>
              <a:t>assurance document for that system</a:t>
            </a:r>
            <a:endParaRPr lang="en-US" sz="1800" dirty="0">
              <a:latin typeface="Arial" pitchFamily="34" charset="0"/>
              <a:ea typeface="ＭＳ Ｐゴシック"/>
            </a:endParaRPr>
          </a:p>
          <a:p>
            <a:pPr marL="363359" lvl="1" indent="-151650" defTabSz="803293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defRPr/>
            </a:pPr>
            <a:r>
              <a:rPr lang="en-US" sz="1400" kern="0" dirty="0">
                <a:latin typeface="Arial" charset="0"/>
                <a:ea typeface="ＭＳ Ｐゴシック" charset="-128"/>
              </a:rPr>
              <a:t>Hazard owner </a:t>
            </a:r>
            <a:r>
              <a:rPr lang="en-US" sz="1400" kern="0" dirty="0" smtClean="0">
                <a:latin typeface="Arial" charset="0"/>
                <a:ea typeface="ＭＳ Ｐゴシック" charset="-128"/>
              </a:rPr>
              <a:t>either </a:t>
            </a:r>
            <a:r>
              <a:rPr lang="en-US" sz="1400" kern="0" dirty="0">
                <a:latin typeface="Arial" charset="0"/>
                <a:ea typeface="ＭＳ Ｐゴシック" charset="-128"/>
              </a:rPr>
              <a:t>owns the credited control or agrees with control owner on the appropriate control for the hazard</a:t>
            </a:r>
          </a:p>
          <a:p>
            <a:pPr marL="363359" lvl="1" indent="-151650" defTabSz="803293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defRPr/>
            </a:pPr>
            <a:r>
              <a:rPr lang="en-US" sz="1400" kern="0" dirty="0">
                <a:latin typeface="Arial" charset="0"/>
                <a:ea typeface="ＭＳ Ｐゴシック" charset="-128"/>
              </a:rPr>
              <a:t>CAM assurance declaration prepared by control owner</a:t>
            </a:r>
          </a:p>
          <a:p>
            <a:pPr marL="363359" lvl="1" indent="-151650" defTabSz="803293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defRPr/>
            </a:pPr>
            <a:r>
              <a:rPr lang="en-US" sz="1400" kern="0" dirty="0">
                <a:latin typeface="Arial" charset="0"/>
                <a:ea typeface="ＭＳ Ｐゴシック" charset="-128"/>
              </a:rPr>
              <a:t>Concurrence provided by project office</a:t>
            </a:r>
          </a:p>
          <a:p>
            <a:pPr marL="591584" lvl="2" indent="-160658" defTabSz="803293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/>
            </a:pPr>
            <a:r>
              <a:rPr lang="en-US" sz="1200" kern="0" dirty="0">
                <a:latin typeface="Arial" charset="0"/>
                <a:ea typeface="ヒラギノ角ゴ Pro W3" pitchFamily="-111" charset="-128"/>
              </a:rPr>
              <a:t>Chief engineer, ESH&amp;Q manager, ES&amp;H deputy manager</a:t>
            </a:r>
          </a:p>
          <a:p>
            <a:pPr marL="363359" lvl="1" indent="-151650" defTabSz="803293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defRPr/>
            </a:pPr>
            <a:r>
              <a:rPr lang="en-US" sz="1400" kern="0" dirty="0">
                <a:latin typeface="Arial" charset="0"/>
                <a:ea typeface="ＭＳ Ｐゴシック" charset="-128"/>
              </a:rPr>
              <a:t>Concurrence provided by other stakeholders</a:t>
            </a:r>
          </a:p>
          <a:p>
            <a:pPr marL="591584" lvl="2" indent="-160658" defTabSz="803293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/>
            </a:pPr>
            <a:r>
              <a:rPr lang="en-US" sz="1200" kern="0" dirty="0">
                <a:latin typeface="Arial" charset="0"/>
                <a:ea typeface="ヒラギノ角ゴ Pro W3" pitchFamily="-111" charset="-128"/>
              </a:rPr>
              <a:t>Interfacing systems and CAMs that also use the control for their hazard</a:t>
            </a:r>
          </a:p>
          <a:p>
            <a:pPr marL="363359" lvl="1" indent="-151650" defTabSz="803293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defRPr/>
            </a:pPr>
            <a:r>
              <a:rPr lang="en-US" sz="1400" kern="0" dirty="0">
                <a:latin typeface="Arial" charset="0"/>
                <a:ea typeface="ＭＳ Ｐゴシック" charset="-128"/>
              </a:rPr>
              <a:t>Approval provided by division director</a:t>
            </a:r>
          </a:p>
          <a:p>
            <a:pPr marL="363359" lvl="1" indent="-151650" defTabSz="803293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defRPr/>
            </a:pPr>
            <a:r>
              <a:rPr lang="en-US" sz="1400" kern="0" dirty="0">
                <a:latin typeface="Arial" charset="0"/>
                <a:ea typeface="ＭＳ Ｐゴシック" charset="-128"/>
              </a:rPr>
              <a:t>Project acceptance provided by project manager</a:t>
            </a:r>
          </a:p>
          <a:p>
            <a:pPr>
              <a:spcBef>
                <a:spcPts val="600"/>
              </a:spcBef>
            </a:pPr>
            <a:endParaRPr lang="en-US" sz="1800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Assurance Document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449"/>
            <a:ext cx="8229600" cy="463981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Each credited engineered active and passive control (CEC)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Hazard and events affecting design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Each event from the HA is listed and the requirements for the CEC associated with that event are identified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Associated controls (CECs and CACs) required to satisfy the safety function are listed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Credited safety requirements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Succinct statement of the safety function is provided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Functional performance requirements are provided to assure that each of the identified event scenarios are addressed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System description and hazard mitigation assurance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Prepared by the system owner as their assurance to the project that their design would satisfy the identified safety function and functional performance requirements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Validated by as-built documentation following completion and testing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Open items and unmitigated hazards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Used throughout design process as a communication tool as design evolves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Hazard Assessment Methodology</a:t>
            </a:r>
            <a:br>
              <a:rPr lang="en-US" dirty="0" smtClean="0"/>
            </a:br>
            <a:r>
              <a:rPr lang="en-US" dirty="0" smtClean="0"/>
              <a:t>Applied at the Facility for Rare Isotope Beams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292FEF09-04D1-447B-9F98-7000E0D5D3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3_ARIAL_revised_v5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Arial 4_3.potx" id="{02780F03-6DC2-4C70-AC4E-88FCF56E940E}" vid="{937F3445-9CBB-4842-824F-BC69D64831F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Y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Arial 4_3.potx" id="{02780F03-6DC2-4C70-AC4E-88FCF56E940E}" vid="{C0E3F728-A4D2-4565-9241-2B30AE6DCED1}"/>
    </a:ext>
  </a:extLst>
</a:theme>
</file>

<file path=ppt/theme/theme3.xml><?xml version="1.0" encoding="utf-8"?>
<a:theme xmlns:a="http://schemas.openxmlformats.org/drawingml/2006/main" name="BLUE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Arial 4_3.potx" id="{02780F03-6DC2-4C70-AC4E-88FCF56E940E}" vid="{0A2C3393-1FDC-420C-98AD-76A7DEF28FF3}"/>
    </a:ext>
  </a:extLst>
</a:theme>
</file>

<file path=ppt/theme/theme4.xml><?xml version="1.0" encoding="utf-8"?>
<a:theme xmlns:a="http://schemas.openxmlformats.org/drawingml/2006/main" name="GREEN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Arial 4_3.potx" id="{02780F03-6DC2-4C70-AC4E-88FCF56E940E}" vid="{EEEC35F6-F4EC-47CB-8F6E-FF7FBF0254DF}"/>
    </a:ext>
  </a:extLst>
</a:theme>
</file>

<file path=ppt/theme/theme5.xml><?xml version="1.0" encoding="utf-8"?>
<a:theme xmlns:a="http://schemas.openxmlformats.org/drawingml/2006/main" name="ORANGE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Arial 4_3.potx" id="{02780F03-6DC2-4C70-AC4E-88FCF56E940E}" vid="{5DCEF0B7-F4D8-41B9-86C5-44BA8E12F99E}"/>
    </a:ext>
  </a:extLst>
</a:theme>
</file>

<file path=ppt/theme/theme6.xml><?xml version="1.0" encoding="utf-8"?>
<a:theme xmlns:a="http://schemas.openxmlformats.org/drawingml/2006/main" name="MAGENTA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Arial 4_3.potx" id="{02780F03-6DC2-4C70-AC4E-88FCF56E940E}" vid="{3293742E-B6AD-427D-B7EE-B4881332334D}"/>
    </a:ext>
  </a:extLst>
</a:theme>
</file>

<file path=ppt/theme/theme7.xml><?xml version="1.0" encoding="utf-8"?>
<a:theme xmlns:a="http://schemas.openxmlformats.org/drawingml/2006/main" name="1_GRAY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+mj-lt"/>
            <a:cs typeface="Aktiv Grotesk Trial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Arial 4_3.potx" id="{02780F03-6DC2-4C70-AC4E-88FCF56E940E}" vid="{C0E3F728-A4D2-4565-9241-2B30AE6DCED1}"/>
    </a:ext>
  </a:extLst>
</a:theme>
</file>

<file path=ppt/theme/theme8.xml><?xml version="1.0" encoding="utf-8"?>
<a:theme xmlns:a="http://schemas.openxmlformats.org/drawingml/2006/main" name="2_GRAY Slide Set">
  <a:themeElements>
    <a:clrScheme name="Custom 1">
      <a:dk1>
        <a:srgbClr val="FFFFFF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ECOM -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Arial 4_3.potx" id="{02780F03-6DC2-4C70-AC4E-88FCF56E940E}" vid="{C0E3F728-A4D2-4565-9241-2B30AE6DCED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AEFC4AF745244483FFF630D091E570" ma:contentTypeVersion="" ma:contentTypeDescription="Create a new document." ma:contentTypeScope="" ma:versionID="ccdba7daa9c84aae712790bf6ba499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c3cda2c8b39f88eabd54cbf92a846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36C6BD-4AA3-4661-A878-BC362BF04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04DEB9-E0DF-467C-AE0E-4EE61CE884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93001A-A057-4BA7-97EA-A0707461E506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832</Words>
  <Application>Microsoft Office PowerPoint</Application>
  <PresentationFormat>On-screen Show (4:3)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MS PGothic</vt:lpstr>
      <vt:lpstr>AECOM Sans</vt:lpstr>
      <vt:lpstr>Aktiv Grotesk Trial</vt:lpstr>
      <vt:lpstr>Arial</vt:lpstr>
      <vt:lpstr>Arial</vt:lpstr>
      <vt:lpstr>Calibri</vt:lpstr>
      <vt:lpstr>Courier New</vt:lpstr>
      <vt:lpstr>Lucida Grande</vt:lpstr>
      <vt:lpstr>ヒラギノ角ゴ Pro W3</vt:lpstr>
      <vt:lpstr>4_3_ARIAL_revised_v5</vt:lpstr>
      <vt:lpstr>GRAY Slide Set</vt:lpstr>
      <vt:lpstr>BLUE Slide Set</vt:lpstr>
      <vt:lpstr>GREEN Slide Set</vt:lpstr>
      <vt:lpstr>ORANGE Slide Set</vt:lpstr>
      <vt:lpstr>MAGENTA Slide Set</vt:lpstr>
      <vt:lpstr>1_GRAY Slide Set</vt:lpstr>
      <vt:lpstr>2_GRAY Slide Set</vt:lpstr>
      <vt:lpstr>Hazard Assessment Methodology Applied at the Facility for Rare Isotope Beams</vt:lpstr>
      <vt:lpstr>Outline</vt:lpstr>
      <vt:lpstr>Facility for Rare Isotope Beams A DOE-SC National User Facility</vt:lpstr>
      <vt:lpstr>FRIB Hazard Identification and Control</vt:lpstr>
      <vt:lpstr>Hazard Analysis Organization</vt:lpstr>
      <vt:lpstr>Documentation for Each Event</vt:lpstr>
      <vt:lpstr>Hazards are Documented and Controlled</vt:lpstr>
      <vt:lpstr>Control Account Managers (System Owners) and  Line Management Responsible for Safety</vt:lpstr>
      <vt:lpstr>CAM Assurance Document Content</vt:lpstr>
      <vt:lpstr>Achieved Beneficial Occupancy on 24 March 2017 Initial Oxygen and Argon non-accelerated beams transported  April and May 2017  </vt:lpstr>
    </vt:vector>
  </TitlesOfParts>
  <Company>AECOM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Assessment Methodology</dc:title>
  <dc:creator>Admin</dc:creator>
  <cp:lastModifiedBy>Bob Lowrie</cp:lastModifiedBy>
  <cp:revision>117</cp:revision>
  <cp:lastPrinted>2017-07-26T12:20:50Z</cp:lastPrinted>
  <dcterms:created xsi:type="dcterms:W3CDTF">2016-07-12T21:05:33Z</dcterms:created>
  <dcterms:modified xsi:type="dcterms:W3CDTF">2017-08-02T13:37:57Z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0x01010072AEFC4AF745244483FFF630D091E570</vt:lpwstr>
  </property>
</Properties>
</file>