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67" r:id="rId6"/>
    <p:sldId id="269" r:id="rId7"/>
    <p:sldId id="261" r:id="rId8"/>
    <p:sldId id="263" r:id="rId9"/>
    <p:sldId id="260" r:id="rId10"/>
    <p:sldId id="273" r:id="rId11"/>
    <p:sldId id="264" r:id="rId12"/>
    <p:sldId id="272" r:id="rId13"/>
    <p:sldId id="266" r:id="rId14"/>
    <p:sldId id="270" r:id="rId15"/>
    <p:sldId id="262" r:id="rId16"/>
    <p:sldId id="274" r:id="rId17"/>
  </p:sldIdLst>
  <p:sldSz cx="9144000" cy="6858000" type="overhead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3" autoAdjust="0"/>
  </p:normalViewPr>
  <p:slideViewPr>
    <p:cSldViewPr snapToGrid="0" snapToObjects="1">
      <p:cViewPr>
        <p:scale>
          <a:sx n="100" d="100"/>
          <a:sy n="100" d="100"/>
        </p:scale>
        <p:origin x="-132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pov\Documents\50hr_BGR_PI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opov\Documents\PIN_Th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opov\Documents\PIN_D%20Tes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popov\Documents\PIN_D%20Tes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popov\Documents\50hr_BGR_P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884540616961534E-2"/>
          <c:y val="2.0560218640971326E-2"/>
          <c:w val="0.94784613269974671"/>
          <c:h val="0.93304783711755068"/>
        </c:manualLayout>
      </c:layout>
      <c:areaChart>
        <c:grouping val="standard"/>
        <c:varyColors val="0"/>
        <c:ser>
          <c:idx val="1"/>
          <c:order val="0"/>
          <c:tx>
            <c:v>133Ba</c:v>
          </c:tx>
          <c:spPr>
            <a:solidFill>
              <a:srgbClr val="FF0000"/>
            </a:solidFill>
            <a:ln w="50800">
              <a:solidFill>
                <a:srgbClr val="FF0000"/>
              </a:solidFill>
            </a:ln>
          </c:spPr>
          <c:cat>
            <c:numRef>
              <c:f>'50hr_BGR_PIN'!$A$2:$A$200</c:f>
              <c:numCache>
                <c:formatCode>General</c:formatCode>
                <c:ptCount val="19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</c:numCache>
            </c:numRef>
          </c:cat>
          <c:val>
            <c:numRef>
              <c:f>'50hr_BGR_PIN'!$H$2:$H$200</c:f>
              <c:numCache>
                <c:formatCode>General</c:formatCode>
                <c:ptCount val="1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5997.6</c:v>
                </c:pt>
                <c:pt idx="19">
                  <c:v>2639.1666666666665</c:v>
                </c:pt>
                <c:pt idx="20">
                  <c:v>1722.3333333333333</c:v>
                </c:pt>
                <c:pt idx="21">
                  <c:v>1362.3333333333333</c:v>
                </c:pt>
                <c:pt idx="22">
                  <c:v>1212.5</c:v>
                </c:pt>
                <c:pt idx="23">
                  <c:v>1131.6666666666667</c:v>
                </c:pt>
                <c:pt idx="24">
                  <c:v>1062</c:v>
                </c:pt>
                <c:pt idx="25">
                  <c:v>988.16666666666663</c:v>
                </c:pt>
                <c:pt idx="26">
                  <c:v>924.66666666666663</c:v>
                </c:pt>
                <c:pt idx="27">
                  <c:v>795.16666666666663</c:v>
                </c:pt>
                <c:pt idx="28">
                  <c:v>674.33333333333337</c:v>
                </c:pt>
                <c:pt idx="29">
                  <c:v>578.16666666666663</c:v>
                </c:pt>
                <c:pt idx="30">
                  <c:v>463.33333333333331</c:v>
                </c:pt>
                <c:pt idx="31">
                  <c:v>396</c:v>
                </c:pt>
                <c:pt idx="32">
                  <c:v>326.16666666666669</c:v>
                </c:pt>
                <c:pt idx="33">
                  <c:v>271.83333333333331</c:v>
                </c:pt>
                <c:pt idx="34">
                  <c:v>255.83333333333334</c:v>
                </c:pt>
                <c:pt idx="35">
                  <c:v>248.66666666666666</c:v>
                </c:pt>
                <c:pt idx="36">
                  <c:v>228.16666666666666</c:v>
                </c:pt>
                <c:pt idx="37">
                  <c:v>216.16666666666666</c:v>
                </c:pt>
                <c:pt idx="38">
                  <c:v>214.33333333333334</c:v>
                </c:pt>
                <c:pt idx="39">
                  <c:v>211.16666666666666</c:v>
                </c:pt>
                <c:pt idx="40">
                  <c:v>202.83333333333334</c:v>
                </c:pt>
                <c:pt idx="41">
                  <c:v>208.33333333333334</c:v>
                </c:pt>
                <c:pt idx="42">
                  <c:v>191.16666666666666</c:v>
                </c:pt>
                <c:pt idx="43">
                  <c:v>201.33333333333334</c:v>
                </c:pt>
                <c:pt idx="44">
                  <c:v>179.66666666666666</c:v>
                </c:pt>
                <c:pt idx="45">
                  <c:v>192.66666666666666</c:v>
                </c:pt>
                <c:pt idx="46">
                  <c:v>193.66666666666666</c:v>
                </c:pt>
                <c:pt idx="47">
                  <c:v>182.66666666666666</c:v>
                </c:pt>
                <c:pt idx="48">
                  <c:v>191.83333333333334</c:v>
                </c:pt>
                <c:pt idx="49">
                  <c:v>193</c:v>
                </c:pt>
                <c:pt idx="50">
                  <c:v>190.5</c:v>
                </c:pt>
                <c:pt idx="51">
                  <c:v>195.16666666666666</c:v>
                </c:pt>
                <c:pt idx="52">
                  <c:v>202.16666666666666</c:v>
                </c:pt>
                <c:pt idx="53">
                  <c:v>208.16666666666666</c:v>
                </c:pt>
                <c:pt idx="54">
                  <c:v>218</c:v>
                </c:pt>
                <c:pt idx="55">
                  <c:v>237.5</c:v>
                </c:pt>
                <c:pt idx="56">
                  <c:v>233</c:v>
                </c:pt>
                <c:pt idx="57">
                  <c:v>240.83333333333334</c:v>
                </c:pt>
                <c:pt idx="58">
                  <c:v>234.16666666666666</c:v>
                </c:pt>
                <c:pt idx="59">
                  <c:v>221.16666666666666</c:v>
                </c:pt>
                <c:pt idx="60">
                  <c:v>213.33333333333334</c:v>
                </c:pt>
                <c:pt idx="61">
                  <c:v>193.66666666666666</c:v>
                </c:pt>
                <c:pt idx="62">
                  <c:v>170.33333333333334</c:v>
                </c:pt>
                <c:pt idx="63">
                  <c:v>152.83333333333334</c:v>
                </c:pt>
                <c:pt idx="64">
                  <c:v>137.16666666666666</c:v>
                </c:pt>
                <c:pt idx="65">
                  <c:v>132</c:v>
                </c:pt>
                <c:pt idx="66">
                  <c:v>128</c:v>
                </c:pt>
                <c:pt idx="67">
                  <c:v>126.66666666666667</c:v>
                </c:pt>
                <c:pt idx="68">
                  <c:v>133.16666666666666</c:v>
                </c:pt>
                <c:pt idx="69">
                  <c:v>128.66666666666666</c:v>
                </c:pt>
                <c:pt idx="70">
                  <c:v>132.33333333333334</c:v>
                </c:pt>
                <c:pt idx="71">
                  <c:v>136.66666666666666</c:v>
                </c:pt>
                <c:pt idx="72">
                  <c:v>149.66666666666666</c:v>
                </c:pt>
                <c:pt idx="73">
                  <c:v>151.33333333333334</c:v>
                </c:pt>
                <c:pt idx="74">
                  <c:v>148.5</c:v>
                </c:pt>
                <c:pt idx="75">
                  <c:v>161.5</c:v>
                </c:pt>
                <c:pt idx="76">
                  <c:v>164.33333333333334</c:v>
                </c:pt>
                <c:pt idx="77">
                  <c:v>178.16666666666666</c:v>
                </c:pt>
                <c:pt idx="78">
                  <c:v>169.5</c:v>
                </c:pt>
                <c:pt idx="79">
                  <c:v>174.66666666666666</c:v>
                </c:pt>
                <c:pt idx="80">
                  <c:v>170.33333333333334</c:v>
                </c:pt>
                <c:pt idx="81">
                  <c:v>178.5</c:v>
                </c:pt>
                <c:pt idx="82">
                  <c:v>183</c:v>
                </c:pt>
                <c:pt idx="83">
                  <c:v>181.5</c:v>
                </c:pt>
                <c:pt idx="84">
                  <c:v>170.83333333333334</c:v>
                </c:pt>
                <c:pt idx="85">
                  <c:v>167.16666666666666</c:v>
                </c:pt>
                <c:pt idx="86">
                  <c:v>156.16666666666666</c:v>
                </c:pt>
                <c:pt idx="87">
                  <c:v>148.16666666666666</c:v>
                </c:pt>
                <c:pt idx="88">
                  <c:v>137.33333333333334</c:v>
                </c:pt>
                <c:pt idx="89">
                  <c:v>125.5</c:v>
                </c:pt>
                <c:pt idx="90">
                  <c:v>106.16666666666667</c:v>
                </c:pt>
                <c:pt idx="91">
                  <c:v>102.16666666666667</c:v>
                </c:pt>
                <c:pt idx="92">
                  <c:v>92.166666666666671</c:v>
                </c:pt>
                <c:pt idx="93">
                  <c:v>85</c:v>
                </c:pt>
                <c:pt idx="94">
                  <c:v>88.5</c:v>
                </c:pt>
                <c:pt idx="95">
                  <c:v>71.833333333333329</c:v>
                </c:pt>
                <c:pt idx="96">
                  <c:v>71.666666666666671</c:v>
                </c:pt>
                <c:pt idx="97">
                  <c:v>68.5</c:v>
                </c:pt>
                <c:pt idx="98">
                  <c:v>67</c:v>
                </c:pt>
                <c:pt idx="99">
                  <c:v>64</c:v>
                </c:pt>
                <c:pt idx="100">
                  <c:v>63</c:v>
                </c:pt>
                <c:pt idx="101">
                  <c:v>58</c:v>
                </c:pt>
                <c:pt idx="102">
                  <c:v>60.833333333333336</c:v>
                </c:pt>
                <c:pt idx="103">
                  <c:v>58.5</c:v>
                </c:pt>
                <c:pt idx="104">
                  <c:v>54.666666666666664</c:v>
                </c:pt>
                <c:pt idx="105">
                  <c:v>54</c:v>
                </c:pt>
                <c:pt idx="106">
                  <c:v>52.166666666666664</c:v>
                </c:pt>
                <c:pt idx="107">
                  <c:v>47.666666666666664</c:v>
                </c:pt>
                <c:pt idx="108">
                  <c:v>49.166666666666664</c:v>
                </c:pt>
                <c:pt idx="109">
                  <c:v>54.666666666666664</c:v>
                </c:pt>
                <c:pt idx="110">
                  <c:v>44.5</c:v>
                </c:pt>
                <c:pt idx="111">
                  <c:v>45.333333333333336</c:v>
                </c:pt>
                <c:pt idx="112">
                  <c:v>44.5</c:v>
                </c:pt>
                <c:pt idx="113">
                  <c:v>40.5</c:v>
                </c:pt>
                <c:pt idx="114">
                  <c:v>37.833333333333336</c:v>
                </c:pt>
                <c:pt idx="115">
                  <c:v>35.333333333333336</c:v>
                </c:pt>
                <c:pt idx="116">
                  <c:v>37.333333333333336</c:v>
                </c:pt>
                <c:pt idx="117">
                  <c:v>29.666666666666668</c:v>
                </c:pt>
                <c:pt idx="118">
                  <c:v>27.666666666666668</c:v>
                </c:pt>
                <c:pt idx="119">
                  <c:v>30.833333333333332</c:v>
                </c:pt>
                <c:pt idx="120">
                  <c:v>23.5</c:v>
                </c:pt>
                <c:pt idx="121">
                  <c:v>23.166666666666668</c:v>
                </c:pt>
                <c:pt idx="122">
                  <c:v>22</c:v>
                </c:pt>
                <c:pt idx="123">
                  <c:v>18.333333333333332</c:v>
                </c:pt>
                <c:pt idx="124">
                  <c:v>19.333333333333332</c:v>
                </c:pt>
                <c:pt idx="125">
                  <c:v>17.166666666666668</c:v>
                </c:pt>
                <c:pt idx="126">
                  <c:v>13.833333333333334</c:v>
                </c:pt>
                <c:pt idx="127">
                  <c:v>13.333333333333334</c:v>
                </c:pt>
                <c:pt idx="128">
                  <c:v>14.333333333333334</c:v>
                </c:pt>
                <c:pt idx="129">
                  <c:v>11.666666666666666</c:v>
                </c:pt>
                <c:pt idx="130">
                  <c:v>11.166666666666666</c:v>
                </c:pt>
                <c:pt idx="131">
                  <c:v>7.5</c:v>
                </c:pt>
                <c:pt idx="132">
                  <c:v>9.8333333333333339</c:v>
                </c:pt>
                <c:pt idx="133">
                  <c:v>9.1666666666666661</c:v>
                </c:pt>
                <c:pt idx="134">
                  <c:v>8.1666666666666661</c:v>
                </c:pt>
                <c:pt idx="135">
                  <c:v>7.666666666666667</c:v>
                </c:pt>
                <c:pt idx="136">
                  <c:v>7.166666666666667</c:v>
                </c:pt>
                <c:pt idx="137">
                  <c:v>5.666666666666667</c:v>
                </c:pt>
                <c:pt idx="138">
                  <c:v>4.5</c:v>
                </c:pt>
                <c:pt idx="139">
                  <c:v>5</c:v>
                </c:pt>
                <c:pt idx="140">
                  <c:v>3.5</c:v>
                </c:pt>
                <c:pt idx="141">
                  <c:v>4.666666666666667</c:v>
                </c:pt>
                <c:pt idx="142">
                  <c:v>3.1666666666666665</c:v>
                </c:pt>
                <c:pt idx="143">
                  <c:v>1.6666666666666667</c:v>
                </c:pt>
                <c:pt idx="144">
                  <c:v>2.6666666666666665</c:v>
                </c:pt>
                <c:pt idx="145">
                  <c:v>2.6666666666666665</c:v>
                </c:pt>
                <c:pt idx="146">
                  <c:v>2.1666666666666665</c:v>
                </c:pt>
                <c:pt idx="147">
                  <c:v>1.3333333333333333</c:v>
                </c:pt>
                <c:pt idx="148">
                  <c:v>1.1666666666666667</c:v>
                </c:pt>
                <c:pt idx="149">
                  <c:v>2.1666666666666665</c:v>
                </c:pt>
                <c:pt idx="150">
                  <c:v>0.5</c:v>
                </c:pt>
                <c:pt idx="151">
                  <c:v>0.16666666666666666</c:v>
                </c:pt>
                <c:pt idx="152">
                  <c:v>0.33333333333333331</c:v>
                </c:pt>
                <c:pt idx="153">
                  <c:v>1</c:v>
                </c:pt>
                <c:pt idx="154">
                  <c:v>0.33333333333333331</c:v>
                </c:pt>
                <c:pt idx="155">
                  <c:v>0</c:v>
                </c:pt>
                <c:pt idx="156">
                  <c:v>0</c:v>
                </c:pt>
                <c:pt idx="157">
                  <c:v>0.33333333333333331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0.16666666666666666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5A-448C-A4CA-B3B6EDC604EB}"/>
            </c:ext>
          </c:extLst>
        </c:ser>
        <c:ser>
          <c:idx val="2"/>
          <c:order val="1"/>
          <c:tx>
            <c:v>109Cd</c:v>
          </c:tx>
          <c:spPr>
            <a:solidFill>
              <a:srgbClr val="00B050">
                <a:alpha val="55000"/>
              </a:srgbClr>
            </a:solidFill>
            <a:ln w="60325">
              <a:solidFill>
                <a:srgbClr val="00B050"/>
              </a:solidFill>
            </a:ln>
          </c:spPr>
          <c:cat>
            <c:numRef>
              <c:f>'50hr_BGR_PIN'!$A$2:$A$200</c:f>
              <c:numCache>
                <c:formatCode>General</c:formatCode>
                <c:ptCount val="19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</c:numCache>
            </c:numRef>
          </c:cat>
          <c:val>
            <c:numRef>
              <c:f>'50hr_BGR_PIN'!$G$2:$G$200</c:f>
              <c:numCache>
                <c:formatCode>General</c:formatCode>
                <c:ptCount val="1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13410</c:v>
                </c:pt>
                <c:pt idx="19">
                  <c:v>6297.5</c:v>
                </c:pt>
                <c:pt idx="20">
                  <c:v>3648</c:v>
                </c:pt>
                <c:pt idx="21">
                  <c:v>2420</c:v>
                </c:pt>
                <c:pt idx="22">
                  <c:v>1811</c:v>
                </c:pt>
                <c:pt idx="23">
                  <c:v>1322.5</c:v>
                </c:pt>
                <c:pt idx="24">
                  <c:v>924</c:v>
                </c:pt>
                <c:pt idx="25">
                  <c:v>626.5</c:v>
                </c:pt>
                <c:pt idx="26">
                  <c:v>455.5</c:v>
                </c:pt>
                <c:pt idx="27">
                  <c:v>316.5</c:v>
                </c:pt>
                <c:pt idx="28">
                  <c:v>218.5</c:v>
                </c:pt>
                <c:pt idx="29">
                  <c:v>171.5</c:v>
                </c:pt>
                <c:pt idx="30">
                  <c:v>148</c:v>
                </c:pt>
                <c:pt idx="31">
                  <c:v>138</c:v>
                </c:pt>
                <c:pt idx="32">
                  <c:v>133.5</c:v>
                </c:pt>
                <c:pt idx="33">
                  <c:v>114.5</c:v>
                </c:pt>
                <c:pt idx="34">
                  <c:v>108.5</c:v>
                </c:pt>
                <c:pt idx="35">
                  <c:v>113.5</c:v>
                </c:pt>
                <c:pt idx="36">
                  <c:v>129</c:v>
                </c:pt>
                <c:pt idx="37">
                  <c:v>121.5</c:v>
                </c:pt>
                <c:pt idx="38">
                  <c:v>109.5</c:v>
                </c:pt>
                <c:pt idx="39">
                  <c:v>110.5</c:v>
                </c:pt>
                <c:pt idx="40">
                  <c:v>101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106.5</c:v>
                </c:pt>
                <c:pt idx="45">
                  <c:v>120.5</c:v>
                </c:pt>
                <c:pt idx="46">
                  <c:v>127.5</c:v>
                </c:pt>
                <c:pt idx="47">
                  <c:v>123.5</c:v>
                </c:pt>
                <c:pt idx="48">
                  <c:v>127.5</c:v>
                </c:pt>
                <c:pt idx="49">
                  <c:v>126</c:v>
                </c:pt>
                <c:pt idx="50">
                  <c:v>139.5</c:v>
                </c:pt>
                <c:pt idx="51">
                  <c:v>118.5</c:v>
                </c:pt>
                <c:pt idx="52">
                  <c:v>121</c:v>
                </c:pt>
                <c:pt idx="53">
                  <c:v>150</c:v>
                </c:pt>
                <c:pt idx="54">
                  <c:v>139</c:v>
                </c:pt>
                <c:pt idx="55">
                  <c:v>170</c:v>
                </c:pt>
                <c:pt idx="56">
                  <c:v>167.5</c:v>
                </c:pt>
                <c:pt idx="57">
                  <c:v>204</c:v>
                </c:pt>
                <c:pt idx="58">
                  <c:v>212.5</c:v>
                </c:pt>
                <c:pt idx="59">
                  <c:v>226.5</c:v>
                </c:pt>
                <c:pt idx="60">
                  <c:v>278</c:v>
                </c:pt>
                <c:pt idx="61">
                  <c:v>255</c:v>
                </c:pt>
                <c:pt idx="62">
                  <c:v>252.5</c:v>
                </c:pt>
                <c:pt idx="63">
                  <c:v>261.5</c:v>
                </c:pt>
                <c:pt idx="64">
                  <c:v>225</c:v>
                </c:pt>
                <c:pt idx="65">
                  <c:v>195.5</c:v>
                </c:pt>
                <c:pt idx="66">
                  <c:v>151.5</c:v>
                </c:pt>
                <c:pt idx="67">
                  <c:v>115.5</c:v>
                </c:pt>
                <c:pt idx="68">
                  <c:v>84.5</c:v>
                </c:pt>
                <c:pt idx="69">
                  <c:v>63</c:v>
                </c:pt>
                <c:pt idx="70">
                  <c:v>30.5</c:v>
                </c:pt>
                <c:pt idx="71">
                  <c:v>24</c:v>
                </c:pt>
                <c:pt idx="72">
                  <c:v>11.5</c:v>
                </c:pt>
                <c:pt idx="73">
                  <c:v>5.5</c:v>
                </c:pt>
                <c:pt idx="74">
                  <c:v>4</c:v>
                </c:pt>
                <c:pt idx="75">
                  <c:v>3</c:v>
                </c:pt>
                <c:pt idx="76">
                  <c:v>3.5</c:v>
                </c:pt>
                <c:pt idx="77">
                  <c:v>3</c:v>
                </c:pt>
                <c:pt idx="78">
                  <c:v>2</c:v>
                </c:pt>
                <c:pt idx="79">
                  <c:v>4</c:v>
                </c:pt>
                <c:pt idx="80">
                  <c:v>2</c:v>
                </c:pt>
                <c:pt idx="81">
                  <c:v>2</c:v>
                </c:pt>
                <c:pt idx="82">
                  <c:v>1.5</c:v>
                </c:pt>
                <c:pt idx="83">
                  <c:v>0.5</c:v>
                </c:pt>
                <c:pt idx="84">
                  <c:v>1.5</c:v>
                </c:pt>
                <c:pt idx="85">
                  <c:v>2.5</c:v>
                </c:pt>
                <c:pt idx="86">
                  <c:v>5.5</c:v>
                </c:pt>
                <c:pt idx="87">
                  <c:v>1.5</c:v>
                </c:pt>
                <c:pt idx="88">
                  <c:v>2</c:v>
                </c:pt>
                <c:pt idx="89">
                  <c:v>4</c:v>
                </c:pt>
                <c:pt idx="90">
                  <c:v>4.5</c:v>
                </c:pt>
                <c:pt idx="91">
                  <c:v>2</c:v>
                </c:pt>
                <c:pt idx="92">
                  <c:v>2</c:v>
                </c:pt>
                <c:pt idx="93">
                  <c:v>1.5</c:v>
                </c:pt>
                <c:pt idx="94">
                  <c:v>2.5</c:v>
                </c:pt>
                <c:pt idx="95">
                  <c:v>2</c:v>
                </c:pt>
                <c:pt idx="96">
                  <c:v>2</c:v>
                </c:pt>
                <c:pt idx="97">
                  <c:v>3</c:v>
                </c:pt>
                <c:pt idx="98">
                  <c:v>2.5</c:v>
                </c:pt>
                <c:pt idx="99">
                  <c:v>0</c:v>
                </c:pt>
                <c:pt idx="100">
                  <c:v>3</c:v>
                </c:pt>
                <c:pt idx="101">
                  <c:v>2.5</c:v>
                </c:pt>
                <c:pt idx="102">
                  <c:v>1.5</c:v>
                </c:pt>
                <c:pt idx="103">
                  <c:v>2.5</c:v>
                </c:pt>
                <c:pt idx="104">
                  <c:v>1.5</c:v>
                </c:pt>
                <c:pt idx="105">
                  <c:v>1</c:v>
                </c:pt>
                <c:pt idx="106">
                  <c:v>0.5</c:v>
                </c:pt>
                <c:pt idx="107">
                  <c:v>0.5</c:v>
                </c:pt>
                <c:pt idx="108">
                  <c:v>1</c:v>
                </c:pt>
                <c:pt idx="109">
                  <c:v>1</c:v>
                </c:pt>
                <c:pt idx="110">
                  <c:v>0.5</c:v>
                </c:pt>
                <c:pt idx="111">
                  <c:v>0.5</c:v>
                </c:pt>
                <c:pt idx="112">
                  <c:v>0</c:v>
                </c:pt>
                <c:pt idx="113">
                  <c:v>2.5</c:v>
                </c:pt>
                <c:pt idx="114">
                  <c:v>0.5</c:v>
                </c:pt>
                <c:pt idx="115">
                  <c:v>0.5</c:v>
                </c:pt>
                <c:pt idx="116">
                  <c:v>2.5</c:v>
                </c:pt>
                <c:pt idx="117">
                  <c:v>0</c:v>
                </c:pt>
                <c:pt idx="118">
                  <c:v>1.5</c:v>
                </c:pt>
                <c:pt idx="119">
                  <c:v>2.5</c:v>
                </c:pt>
                <c:pt idx="120">
                  <c:v>1.5</c:v>
                </c:pt>
                <c:pt idx="121">
                  <c:v>1</c:v>
                </c:pt>
                <c:pt idx="122">
                  <c:v>0</c:v>
                </c:pt>
                <c:pt idx="123">
                  <c:v>0.5</c:v>
                </c:pt>
                <c:pt idx="124">
                  <c:v>0.5</c:v>
                </c:pt>
                <c:pt idx="125">
                  <c:v>1.5</c:v>
                </c:pt>
                <c:pt idx="126">
                  <c:v>0.5</c:v>
                </c:pt>
                <c:pt idx="127">
                  <c:v>1</c:v>
                </c:pt>
                <c:pt idx="128">
                  <c:v>2.5</c:v>
                </c:pt>
                <c:pt idx="129">
                  <c:v>1.5</c:v>
                </c:pt>
                <c:pt idx="130">
                  <c:v>0.5</c:v>
                </c:pt>
                <c:pt idx="131">
                  <c:v>1.5</c:v>
                </c:pt>
                <c:pt idx="132">
                  <c:v>0.5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0.5</c:v>
                </c:pt>
                <c:pt idx="138">
                  <c:v>0</c:v>
                </c:pt>
                <c:pt idx="139">
                  <c:v>0.5</c:v>
                </c:pt>
                <c:pt idx="140">
                  <c:v>0</c:v>
                </c:pt>
                <c:pt idx="141">
                  <c:v>0</c:v>
                </c:pt>
                <c:pt idx="142">
                  <c:v>0.5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0.5</c:v>
                </c:pt>
                <c:pt idx="150">
                  <c:v>0</c:v>
                </c:pt>
                <c:pt idx="151">
                  <c:v>0</c:v>
                </c:pt>
                <c:pt idx="152">
                  <c:v>0.5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0.5</c:v>
                </c:pt>
                <c:pt idx="164">
                  <c:v>0</c:v>
                </c:pt>
                <c:pt idx="165">
                  <c:v>0</c:v>
                </c:pt>
                <c:pt idx="166">
                  <c:v>0.5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5A-448C-A4CA-B3B6EDC604EB}"/>
            </c:ext>
          </c:extLst>
        </c:ser>
        <c:ser>
          <c:idx val="0"/>
          <c:order val="2"/>
          <c:spPr>
            <a:noFill/>
            <a:ln w="47625">
              <a:solidFill>
                <a:srgbClr val="FFFD55"/>
              </a:solidFill>
            </a:ln>
          </c:spPr>
          <c:cat>
            <c:numRef>
              <c:f>'50hr_BGR_PIN'!$A$2:$A$185</c:f>
              <c:numCache>
                <c:formatCode>General</c:formatCode>
                <c:ptCount val="18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</c:numCache>
            </c:numRef>
          </c:cat>
          <c:val>
            <c:numRef>
              <c:f>'50hr_BGR_PIN'!$D$2:$D$185</c:f>
              <c:numCache>
                <c:formatCode>General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697</c:v>
                </c:pt>
                <c:pt idx="20">
                  <c:v>7478</c:v>
                </c:pt>
                <c:pt idx="21">
                  <c:v>7848.2250000000004</c:v>
                </c:pt>
                <c:pt idx="22">
                  <c:v>2889.4</c:v>
                </c:pt>
                <c:pt idx="23">
                  <c:v>867.625</c:v>
                </c:pt>
                <c:pt idx="24">
                  <c:v>293.89999999999998</c:v>
                </c:pt>
                <c:pt idx="25">
                  <c:v>157.78125</c:v>
                </c:pt>
                <c:pt idx="26">
                  <c:v>108</c:v>
                </c:pt>
                <c:pt idx="27">
                  <c:v>101.28125</c:v>
                </c:pt>
                <c:pt idx="28">
                  <c:v>61.625</c:v>
                </c:pt>
                <c:pt idx="29">
                  <c:v>81.03125</c:v>
                </c:pt>
                <c:pt idx="30">
                  <c:v>58.5</c:v>
                </c:pt>
                <c:pt idx="31">
                  <c:v>76.03125</c:v>
                </c:pt>
                <c:pt idx="32">
                  <c:v>61</c:v>
                </c:pt>
                <c:pt idx="33">
                  <c:v>61.375</c:v>
                </c:pt>
                <c:pt idx="34">
                  <c:v>50.8</c:v>
                </c:pt>
                <c:pt idx="35">
                  <c:v>54.45</c:v>
                </c:pt>
                <c:pt idx="36">
                  <c:v>65.25</c:v>
                </c:pt>
                <c:pt idx="37">
                  <c:v>59.375</c:v>
                </c:pt>
                <c:pt idx="38">
                  <c:v>46.333333333333329</c:v>
                </c:pt>
                <c:pt idx="39">
                  <c:v>62.375</c:v>
                </c:pt>
                <c:pt idx="40">
                  <c:v>50.625</c:v>
                </c:pt>
                <c:pt idx="41">
                  <c:v>53.225000000000001</c:v>
                </c:pt>
                <c:pt idx="42">
                  <c:v>82</c:v>
                </c:pt>
                <c:pt idx="43">
                  <c:v>59.25</c:v>
                </c:pt>
                <c:pt idx="44">
                  <c:v>80.933333333333337</c:v>
                </c:pt>
                <c:pt idx="45">
                  <c:v>85.612499999999997</c:v>
                </c:pt>
                <c:pt idx="46">
                  <c:v>78</c:v>
                </c:pt>
                <c:pt idx="47">
                  <c:v>86.012500000000003</c:v>
                </c:pt>
                <c:pt idx="48">
                  <c:v>77.5</c:v>
                </c:pt>
                <c:pt idx="49">
                  <c:v>81.605000000000004</c:v>
                </c:pt>
                <c:pt idx="50">
                  <c:v>98</c:v>
                </c:pt>
                <c:pt idx="51">
                  <c:v>102</c:v>
                </c:pt>
                <c:pt idx="52">
                  <c:v>118</c:v>
                </c:pt>
                <c:pt idx="53">
                  <c:v>110</c:v>
                </c:pt>
                <c:pt idx="54">
                  <c:v>113</c:v>
                </c:pt>
                <c:pt idx="55">
                  <c:v>108</c:v>
                </c:pt>
                <c:pt idx="56">
                  <c:v>113</c:v>
                </c:pt>
                <c:pt idx="57">
                  <c:v>109</c:v>
                </c:pt>
                <c:pt idx="58">
                  <c:v>111</c:v>
                </c:pt>
                <c:pt idx="59">
                  <c:v>117</c:v>
                </c:pt>
                <c:pt idx="60">
                  <c:v>93</c:v>
                </c:pt>
                <c:pt idx="61">
                  <c:v>117</c:v>
                </c:pt>
                <c:pt idx="62">
                  <c:v>120</c:v>
                </c:pt>
                <c:pt idx="63">
                  <c:v>101</c:v>
                </c:pt>
                <c:pt idx="64">
                  <c:v>98</c:v>
                </c:pt>
                <c:pt idx="65">
                  <c:v>103</c:v>
                </c:pt>
                <c:pt idx="66">
                  <c:v>126</c:v>
                </c:pt>
                <c:pt idx="67">
                  <c:v>98</c:v>
                </c:pt>
                <c:pt idx="68">
                  <c:v>95</c:v>
                </c:pt>
                <c:pt idx="69">
                  <c:v>86</c:v>
                </c:pt>
                <c:pt idx="70">
                  <c:v>90</c:v>
                </c:pt>
                <c:pt idx="71">
                  <c:v>107</c:v>
                </c:pt>
                <c:pt idx="72">
                  <c:v>114</c:v>
                </c:pt>
                <c:pt idx="73">
                  <c:v>104</c:v>
                </c:pt>
                <c:pt idx="74">
                  <c:v>95</c:v>
                </c:pt>
                <c:pt idx="75">
                  <c:v>93</c:v>
                </c:pt>
                <c:pt idx="76">
                  <c:v>107</c:v>
                </c:pt>
                <c:pt idx="77">
                  <c:v>109</c:v>
                </c:pt>
                <c:pt idx="78">
                  <c:v>95</c:v>
                </c:pt>
                <c:pt idx="79">
                  <c:v>109</c:v>
                </c:pt>
                <c:pt idx="80">
                  <c:v>100</c:v>
                </c:pt>
                <c:pt idx="81">
                  <c:v>90</c:v>
                </c:pt>
                <c:pt idx="82">
                  <c:v>97</c:v>
                </c:pt>
                <c:pt idx="83">
                  <c:v>81</c:v>
                </c:pt>
                <c:pt idx="84">
                  <c:v>87</c:v>
                </c:pt>
                <c:pt idx="85">
                  <c:v>88</c:v>
                </c:pt>
                <c:pt idx="86">
                  <c:v>93</c:v>
                </c:pt>
                <c:pt idx="87">
                  <c:v>107</c:v>
                </c:pt>
                <c:pt idx="88">
                  <c:v>102</c:v>
                </c:pt>
                <c:pt idx="89">
                  <c:v>81</c:v>
                </c:pt>
                <c:pt idx="90">
                  <c:v>96</c:v>
                </c:pt>
                <c:pt idx="91">
                  <c:v>79</c:v>
                </c:pt>
                <c:pt idx="92">
                  <c:v>80</c:v>
                </c:pt>
                <c:pt idx="93">
                  <c:v>91</c:v>
                </c:pt>
                <c:pt idx="94">
                  <c:v>91</c:v>
                </c:pt>
                <c:pt idx="95">
                  <c:v>89</c:v>
                </c:pt>
                <c:pt idx="96">
                  <c:v>89</c:v>
                </c:pt>
                <c:pt idx="97">
                  <c:v>65</c:v>
                </c:pt>
                <c:pt idx="98">
                  <c:v>79</c:v>
                </c:pt>
                <c:pt idx="99">
                  <c:v>76</c:v>
                </c:pt>
                <c:pt idx="100">
                  <c:v>65</c:v>
                </c:pt>
                <c:pt idx="101">
                  <c:v>64</c:v>
                </c:pt>
                <c:pt idx="102">
                  <c:v>65</c:v>
                </c:pt>
                <c:pt idx="103">
                  <c:v>76</c:v>
                </c:pt>
                <c:pt idx="104">
                  <c:v>55</c:v>
                </c:pt>
                <c:pt idx="105">
                  <c:v>59</c:v>
                </c:pt>
                <c:pt idx="106">
                  <c:v>66</c:v>
                </c:pt>
                <c:pt idx="107">
                  <c:v>57</c:v>
                </c:pt>
                <c:pt idx="108">
                  <c:v>62</c:v>
                </c:pt>
                <c:pt idx="109">
                  <c:v>62</c:v>
                </c:pt>
                <c:pt idx="110">
                  <c:v>45</c:v>
                </c:pt>
                <c:pt idx="111">
                  <c:v>55</c:v>
                </c:pt>
                <c:pt idx="112">
                  <c:v>49</c:v>
                </c:pt>
                <c:pt idx="113">
                  <c:v>50</c:v>
                </c:pt>
                <c:pt idx="114">
                  <c:v>49</c:v>
                </c:pt>
                <c:pt idx="115">
                  <c:v>45</c:v>
                </c:pt>
                <c:pt idx="116">
                  <c:v>57</c:v>
                </c:pt>
                <c:pt idx="117">
                  <c:v>34</c:v>
                </c:pt>
                <c:pt idx="118">
                  <c:v>48</c:v>
                </c:pt>
                <c:pt idx="119">
                  <c:v>39</c:v>
                </c:pt>
                <c:pt idx="120">
                  <c:v>47</c:v>
                </c:pt>
                <c:pt idx="121">
                  <c:v>42</c:v>
                </c:pt>
                <c:pt idx="122">
                  <c:v>36</c:v>
                </c:pt>
                <c:pt idx="123">
                  <c:v>32</c:v>
                </c:pt>
                <c:pt idx="124">
                  <c:v>39</c:v>
                </c:pt>
                <c:pt idx="125">
                  <c:v>27</c:v>
                </c:pt>
                <c:pt idx="126">
                  <c:v>36</c:v>
                </c:pt>
                <c:pt idx="127">
                  <c:v>27</c:v>
                </c:pt>
                <c:pt idx="128">
                  <c:v>34</c:v>
                </c:pt>
                <c:pt idx="129">
                  <c:v>35</c:v>
                </c:pt>
                <c:pt idx="130">
                  <c:v>25</c:v>
                </c:pt>
                <c:pt idx="131">
                  <c:v>18</c:v>
                </c:pt>
                <c:pt idx="132">
                  <c:v>26</c:v>
                </c:pt>
                <c:pt idx="133">
                  <c:v>25</c:v>
                </c:pt>
                <c:pt idx="134">
                  <c:v>23</c:v>
                </c:pt>
                <c:pt idx="135">
                  <c:v>23</c:v>
                </c:pt>
                <c:pt idx="136">
                  <c:v>23</c:v>
                </c:pt>
                <c:pt idx="137">
                  <c:v>20</c:v>
                </c:pt>
                <c:pt idx="138">
                  <c:v>18</c:v>
                </c:pt>
                <c:pt idx="139">
                  <c:v>16</c:v>
                </c:pt>
                <c:pt idx="140">
                  <c:v>21</c:v>
                </c:pt>
                <c:pt idx="141">
                  <c:v>15</c:v>
                </c:pt>
                <c:pt idx="142">
                  <c:v>14</c:v>
                </c:pt>
                <c:pt idx="143">
                  <c:v>15</c:v>
                </c:pt>
                <c:pt idx="144">
                  <c:v>24</c:v>
                </c:pt>
                <c:pt idx="145">
                  <c:v>5</c:v>
                </c:pt>
                <c:pt idx="146">
                  <c:v>8</c:v>
                </c:pt>
                <c:pt idx="147">
                  <c:v>12</c:v>
                </c:pt>
                <c:pt idx="148">
                  <c:v>9</c:v>
                </c:pt>
                <c:pt idx="149">
                  <c:v>13</c:v>
                </c:pt>
                <c:pt idx="150">
                  <c:v>6</c:v>
                </c:pt>
                <c:pt idx="151">
                  <c:v>10</c:v>
                </c:pt>
                <c:pt idx="152">
                  <c:v>4</c:v>
                </c:pt>
                <c:pt idx="153">
                  <c:v>6</c:v>
                </c:pt>
                <c:pt idx="154">
                  <c:v>6</c:v>
                </c:pt>
                <c:pt idx="155">
                  <c:v>7</c:v>
                </c:pt>
                <c:pt idx="156">
                  <c:v>3</c:v>
                </c:pt>
                <c:pt idx="157">
                  <c:v>6</c:v>
                </c:pt>
                <c:pt idx="158">
                  <c:v>4</c:v>
                </c:pt>
                <c:pt idx="159">
                  <c:v>3</c:v>
                </c:pt>
                <c:pt idx="160">
                  <c:v>1</c:v>
                </c:pt>
                <c:pt idx="161">
                  <c:v>3</c:v>
                </c:pt>
                <c:pt idx="162">
                  <c:v>0</c:v>
                </c:pt>
                <c:pt idx="163">
                  <c:v>1</c:v>
                </c:pt>
                <c:pt idx="164">
                  <c:v>3</c:v>
                </c:pt>
                <c:pt idx="165">
                  <c:v>1</c:v>
                </c:pt>
                <c:pt idx="166">
                  <c:v>2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2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5A-448C-A4CA-B3B6EDC60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21440"/>
        <c:axId val="37423360"/>
      </c:areaChart>
      <c:catAx>
        <c:axId val="37421440"/>
        <c:scaling>
          <c:orientation val="minMax"/>
        </c:scaling>
        <c:delete val="0"/>
        <c:axPos val="b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374233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7423360"/>
        <c:scaling>
          <c:orientation val="minMax"/>
          <c:max val="4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21440"/>
        <c:crosses val="autoZero"/>
        <c:crossBetween val="midCat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80125216415454E-2"/>
          <c:y val="4.3258196869203736E-2"/>
          <c:w val="0.88249158759001278"/>
          <c:h val="0.83183117123414407"/>
        </c:manualLayout>
      </c:layout>
      <c:scatterChart>
        <c:scatterStyle val="smoothMarker"/>
        <c:varyColors val="0"/>
        <c:ser>
          <c:idx val="0"/>
          <c:order val="0"/>
          <c:spPr>
            <a:ln w="38100"/>
          </c:spPr>
          <c:marker>
            <c:symbol val="x"/>
            <c:size val="7"/>
            <c:spPr>
              <a:ln w="15875"/>
            </c:spPr>
          </c:marker>
          <c:xVal>
            <c:numRef>
              <c:f>Sheet3!$H$3:$H$10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50</c:v>
                </c:pt>
                <c:pt idx="3">
                  <c:v>25</c:v>
                </c:pt>
                <c:pt idx="4">
                  <c:v>12.5</c:v>
                </c:pt>
                <c:pt idx="5">
                  <c:v>6.25</c:v>
                </c:pt>
                <c:pt idx="6">
                  <c:v>3.125</c:v>
                </c:pt>
                <c:pt idx="7">
                  <c:v>1.5625</c:v>
                </c:pt>
              </c:numCache>
            </c:numRef>
          </c:xVal>
          <c:yVal>
            <c:numRef>
              <c:f>Sheet3!$K$3:$K$10</c:f>
              <c:numCache>
                <c:formatCode>General</c:formatCode>
                <c:ptCount val="8"/>
                <c:pt idx="0">
                  <c:v>43097.04</c:v>
                </c:pt>
                <c:pt idx="1">
                  <c:v>21384.48</c:v>
                </c:pt>
                <c:pt idx="2">
                  <c:v>10941.84</c:v>
                </c:pt>
                <c:pt idx="3">
                  <c:v>5531.76</c:v>
                </c:pt>
                <c:pt idx="4">
                  <c:v>2811.36</c:v>
                </c:pt>
                <c:pt idx="5">
                  <c:v>1395.3600000000001</c:v>
                </c:pt>
                <c:pt idx="6">
                  <c:v>695.76</c:v>
                </c:pt>
                <c:pt idx="7">
                  <c:v>324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74D-4983-B143-F83BFC4CC2ED}"/>
            </c:ext>
          </c:extLst>
        </c:ser>
        <c:ser>
          <c:idx val="1"/>
          <c:order val="1"/>
          <c:spPr>
            <a:ln w="38100"/>
          </c:spPr>
          <c:marker>
            <c:symbol val="plus"/>
            <c:size val="7"/>
            <c:spPr>
              <a:ln w="15875"/>
            </c:spPr>
          </c:marker>
          <c:xVal>
            <c:numRef>
              <c:f>Sheet3!$H$3:$H$10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50</c:v>
                </c:pt>
                <c:pt idx="3">
                  <c:v>25</c:v>
                </c:pt>
                <c:pt idx="4">
                  <c:v>12.5</c:v>
                </c:pt>
                <c:pt idx="5">
                  <c:v>6.25</c:v>
                </c:pt>
                <c:pt idx="6">
                  <c:v>3.125</c:v>
                </c:pt>
                <c:pt idx="7">
                  <c:v>1.5625</c:v>
                </c:pt>
              </c:numCache>
            </c:numRef>
          </c:xVal>
          <c:yVal>
            <c:numRef>
              <c:f>Sheet3!$L$3:$L$10</c:f>
              <c:numCache>
                <c:formatCode>General</c:formatCode>
                <c:ptCount val="8"/>
                <c:pt idx="0">
                  <c:v>41868.720000000001</c:v>
                </c:pt>
                <c:pt idx="1">
                  <c:v>20764.560000000001</c:v>
                </c:pt>
                <c:pt idx="2">
                  <c:v>10764.960000000001</c:v>
                </c:pt>
                <c:pt idx="3">
                  <c:v>5465.76</c:v>
                </c:pt>
                <c:pt idx="4">
                  <c:v>2727.12</c:v>
                </c:pt>
                <c:pt idx="5">
                  <c:v>1364.8799999999999</c:v>
                </c:pt>
                <c:pt idx="6">
                  <c:v>723.12</c:v>
                </c:pt>
                <c:pt idx="7">
                  <c:v>342.24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74D-4983-B143-F83BFC4CC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2896"/>
        <c:axId val="37475072"/>
      </c:scatterChart>
      <c:valAx>
        <c:axId val="37472896"/>
        <c:scaling>
          <c:orientation val="minMax"/>
          <c:max val="2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475072"/>
        <c:crosses val="autoZero"/>
        <c:crossBetween val="midCat"/>
      </c:valAx>
      <c:valAx>
        <c:axId val="37475072"/>
        <c:scaling>
          <c:orientation val="minMax"/>
          <c:max val="44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72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66470356720345E-2"/>
          <c:y val="6.5930089422446991E-2"/>
          <c:w val="0.81906653545575492"/>
          <c:h val="0.87672671281749559"/>
        </c:manualLayout>
      </c:layout>
      <c:scatterChart>
        <c:scatterStyle val="smoothMarker"/>
        <c:varyColors val="0"/>
        <c:ser>
          <c:idx val="6"/>
          <c:order val="6"/>
          <c:tx>
            <c:v>AVR</c:v>
          </c:tx>
          <c:spPr>
            <a:ln w="41275"/>
          </c:spPr>
          <c:marker>
            <c:symbol val="none"/>
          </c:marke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Sheet1!$H$31:$H$33</c:f>
              <c:numCache>
                <c:formatCode>General</c:formatCode>
                <c:ptCount val="3"/>
                <c:pt idx="0">
                  <c:v>865.83333333333337</c:v>
                </c:pt>
                <c:pt idx="1">
                  <c:v>4323.166666666667</c:v>
                </c:pt>
                <c:pt idx="2">
                  <c:v>21096.166666666668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FD1-435F-8199-33B471D50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16576"/>
        <c:axId val="69059328"/>
      </c:scatterChart>
      <c:scatterChart>
        <c:scatterStyle val="lineMarker"/>
        <c:varyColors val="0"/>
        <c:ser>
          <c:idx val="0"/>
          <c:order val="0"/>
          <c:tx>
            <c:v>D4</c:v>
          </c:tx>
          <c:spPr>
            <a:ln w="28575">
              <a:noFill/>
            </a:ln>
          </c:spP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Sheet1!$B$31:$B$33</c:f>
              <c:numCache>
                <c:formatCode>General</c:formatCode>
                <c:ptCount val="3"/>
                <c:pt idx="0">
                  <c:v>870</c:v>
                </c:pt>
                <c:pt idx="1">
                  <c:v>4443</c:v>
                </c:pt>
                <c:pt idx="2">
                  <c:v>21681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D1-435F-8199-33B471D50F0B}"/>
            </c:ext>
          </c:extLst>
        </c:ser>
        <c:ser>
          <c:idx val="1"/>
          <c:order val="1"/>
          <c:tx>
            <c:v>D5</c:v>
          </c:tx>
          <c:spPr>
            <a:ln w="28575">
              <a:noFill/>
            </a:ln>
          </c:spP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Sheet1!$C$31:$C$33</c:f>
              <c:numCache>
                <c:formatCode>General</c:formatCode>
                <c:ptCount val="3"/>
                <c:pt idx="0">
                  <c:v>870</c:v>
                </c:pt>
                <c:pt idx="1">
                  <c:v>4218</c:v>
                </c:pt>
                <c:pt idx="2">
                  <c:v>20971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D1-435F-8199-33B471D50F0B}"/>
            </c:ext>
          </c:extLst>
        </c:ser>
        <c:ser>
          <c:idx val="2"/>
          <c:order val="2"/>
          <c:tx>
            <c:v>D6</c:v>
          </c:tx>
          <c:spPr>
            <a:ln w="28575">
              <a:noFill/>
            </a:ln>
          </c:spP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Sheet1!$D$31:$D$33</c:f>
              <c:numCache>
                <c:formatCode>General</c:formatCode>
                <c:ptCount val="3"/>
                <c:pt idx="0">
                  <c:v>871</c:v>
                </c:pt>
                <c:pt idx="1">
                  <c:v>4439</c:v>
                </c:pt>
                <c:pt idx="2">
                  <c:v>22030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FD1-435F-8199-33B471D50F0B}"/>
            </c:ext>
          </c:extLst>
        </c:ser>
        <c:ser>
          <c:idx val="3"/>
          <c:order val="3"/>
          <c:tx>
            <c:v>D7</c:v>
          </c:tx>
          <c:spPr>
            <a:ln w="28575">
              <a:noFill/>
            </a:ln>
          </c:spP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Sheet1!$E$31:$E$33</c:f>
              <c:numCache>
                <c:formatCode>General</c:formatCode>
                <c:ptCount val="3"/>
                <c:pt idx="0">
                  <c:v>834</c:v>
                </c:pt>
                <c:pt idx="1">
                  <c:v>4086</c:v>
                </c:pt>
                <c:pt idx="2">
                  <c:v>19891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FD1-435F-8199-33B471D50F0B}"/>
            </c:ext>
          </c:extLst>
        </c:ser>
        <c:ser>
          <c:idx val="4"/>
          <c:order val="4"/>
          <c:tx>
            <c:v>D8</c:v>
          </c:tx>
          <c:spPr>
            <a:ln w="28575">
              <a:noFill/>
            </a:ln>
          </c:spP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Sheet1!$F$31:$F$33</c:f>
              <c:numCache>
                <c:formatCode>General</c:formatCode>
                <c:ptCount val="3"/>
                <c:pt idx="0">
                  <c:v>909</c:v>
                </c:pt>
                <c:pt idx="1">
                  <c:v>4656</c:v>
                </c:pt>
                <c:pt idx="2">
                  <c:v>21877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D1-435F-8199-33B471D50F0B}"/>
            </c:ext>
          </c:extLst>
        </c:ser>
        <c:ser>
          <c:idx val="5"/>
          <c:order val="5"/>
          <c:tx>
            <c:v>D9</c:v>
          </c:tx>
          <c:spPr>
            <a:ln w="28575">
              <a:noFill/>
            </a:ln>
          </c:spPr>
          <c:xVal>
            <c:numRef>
              <c:f>Sheet1!$A$31:$A$33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100</c:v>
                </c:pt>
              </c:numCache>
            </c:numRef>
          </c:xVal>
          <c:yVal>
            <c:numRef>
              <c:f>Sheet1!$G$31:$G$33</c:f>
              <c:numCache>
                <c:formatCode>General</c:formatCode>
                <c:ptCount val="3"/>
                <c:pt idx="0">
                  <c:v>841</c:v>
                </c:pt>
                <c:pt idx="1">
                  <c:v>4097</c:v>
                </c:pt>
                <c:pt idx="2">
                  <c:v>20127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FD1-435F-8199-33B471D50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16576"/>
        <c:axId val="69059328"/>
      </c:scatterChart>
      <c:valAx>
        <c:axId val="6901657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9059328"/>
        <c:crosses val="autoZero"/>
        <c:crossBetween val="midCat"/>
      </c:valAx>
      <c:valAx>
        <c:axId val="6905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0165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="0" dirty="0">
                <a:latin typeface="Arial Rounded MT Bold" panose="020F0704030504030204" pitchFamily="34" charset="0"/>
              </a:rPr>
              <a:t>Linearity limit</a:t>
            </a:r>
          </a:p>
        </c:rich>
      </c:tx>
      <c:layout>
        <c:manualLayout>
          <c:xMode val="edge"/>
          <c:yMode val="edge"/>
          <c:x val="0.344892571568088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5546806649169E-2"/>
          <c:y val="0.10103992355156594"/>
          <c:w val="0.83853354330708663"/>
          <c:h val="0.84810974773848657"/>
        </c:manualLayout>
      </c:layout>
      <c:scatterChart>
        <c:scatterStyle val="smoothMarker"/>
        <c:varyColors val="0"/>
        <c:ser>
          <c:idx val="0"/>
          <c:order val="0"/>
          <c:tx>
            <c:v>Rate vs Time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xVal>
            <c:numRef>
              <c:f>Sheet2!$D$3:$D$20</c:f>
              <c:numCache>
                <c:formatCode>General</c:formatCode>
                <c:ptCount val="18"/>
                <c:pt idx="0">
                  <c:v>1E-3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</c:numCache>
            </c:numRef>
          </c:xVal>
          <c:yVal>
            <c:numRef>
              <c:f>Sheet2!$C$3:$C$20</c:f>
              <c:numCache>
                <c:formatCode>General</c:formatCode>
                <c:ptCount val="18"/>
                <c:pt idx="0">
                  <c:v>1</c:v>
                </c:pt>
                <c:pt idx="1">
                  <c:v>999.83333333333337</c:v>
                </c:pt>
                <c:pt idx="2">
                  <c:v>4990</c:v>
                </c:pt>
                <c:pt idx="3">
                  <c:v>9995</c:v>
                </c:pt>
                <c:pt idx="4">
                  <c:v>14982.5</c:v>
                </c:pt>
                <c:pt idx="5">
                  <c:v>19967.5</c:v>
                </c:pt>
                <c:pt idx="6">
                  <c:v>24988.333333333332</c:v>
                </c:pt>
                <c:pt idx="7">
                  <c:v>29976.666666666668</c:v>
                </c:pt>
                <c:pt idx="8">
                  <c:v>34953.333333333336</c:v>
                </c:pt>
                <c:pt idx="9">
                  <c:v>39948.333333333336</c:v>
                </c:pt>
                <c:pt idx="10">
                  <c:v>44928.333333333336</c:v>
                </c:pt>
                <c:pt idx="11">
                  <c:v>49860</c:v>
                </c:pt>
                <c:pt idx="12">
                  <c:v>54897.5</c:v>
                </c:pt>
                <c:pt idx="13">
                  <c:v>57468.833333333336</c:v>
                </c:pt>
                <c:pt idx="14">
                  <c:v>57386.666666666664</c:v>
                </c:pt>
                <c:pt idx="15">
                  <c:v>35350.833333333336</c:v>
                </c:pt>
                <c:pt idx="16">
                  <c:v>36584.166666666664</c:v>
                </c:pt>
                <c:pt idx="17">
                  <c:v>33343.166666666664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55232"/>
        <c:axId val="69477888"/>
      </c:scatterChart>
      <c:valAx>
        <c:axId val="69455232"/>
        <c:scaling>
          <c:orientation val="minMax"/>
          <c:max val="8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9477888"/>
        <c:crosses val="autoZero"/>
        <c:crossBetween val="midCat"/>
      </c:valAx>
      <c:valAx>
        <c:axId val="6947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55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80386417666378E-2"/>
          <c:y val="4.0885346648742077E-2"/>
          <c:w val="0.94784613269974671"/>
          <c:h val="0.90459253568913645"/>
        </c:manualLayout>
      </c:layout>
      <c:scatterChart>
        <c:scatterStyle val="smoothMarker"/>
        <c:varyColors val="0"/>
        <c:ser>
          <c:idx val="1"/>
          <c:order val="0"/>
          <c:tx>
            <c:v>133Ba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'50hr_BGR_PIN'!$A$2:$A$200</c:f>
              <c:numCache>
                <c:formatCode>General</c:formatCode>
                <c:ptCount val="19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</c:numCache>
            </c:numRef>
          </c:xVal>
          <c:yVal>
            <c:numRef>
              <c:f>'50hr_BGR_PIN'!$H$2:$H$200</c:f>
              <c:numCache>
                <c:formatCode>General</c:formatCode>
                <c:ptCount val="1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5997.6</c:v>
                </c:pt>
                <c:pt idx="19">
                  <c:v>2639.1666666666665</c:v>
                </c:pt>
                <c:pt idx="20">
                  <c:v>1722.3333333333333</c:v>
                </c:pt>
                <c:pt idx="21">
                  <c:v>1362.3333333333333</c:v>
                </c:pt>
                <c:pt idx="22">
                  <c:v>1212.5</c:v>
                </c:pt>
                <c:pt idx="23">
                  <c:v>1131.6666666666667</c:v>
                </c:pt>
                <c:pt idx="24">
                  <c:v>1062</c:v>
                </c:pt>
                <c:pt idx="25">
                  <c:v>988.16666666666663</c:v>
                </c:pt>
                <c:pt idx="26">
                  <c:v>924.66666666666663</c:v>
                </c:pt>
                <c:pt idx="27">
                  <c:v>795.16666666666663</c:v>
                </c:pt>
                <c:pt idx="28">
                  <c:v>674.33333333333337</c:v>
                </c:pt>
                <c:pt idx="29">
                  <c:v>578.16666666666663</c:v>
                </c:pt>
                <c:pt idx="30">
                  <c:v>463.33333333333331</c:v>
                </c:pt>
                <c:pt idx="31">
                  <c:v>396</c:v>
                </c:pt>
                <c:pt idx="32">
                  <c:v>326.16666666666669</c:v>
                </c:pt>
                <c:pt idx="33">
                  <c:v>271.83333333333331</c:v>
                </c:pt>
                <c:pt idx="34">
                  <c:v>255.83333333333334</c:v>
                </c:pt>
                <c:pt idx="35">
                  <c:v>248.66666666666666</c:v>
                </c:pt>
                <c:pt idx="36">
                  <c:v>228.16666666666666</c:v>
                </c:pt>
                <c:pt idx="37">
                  <c:v>216.16666666666666</c:v>
                </c:pt>
                <c:pt idx="38">
                  <c:v>214.33333333333334</c:v>
                </c:pt>
                <c:pt idx="39">
                  <c:v>211.16666666666666</c:v>
                </c:pt>
                <c:pt idx="40">
                  <c:v>202.83333333333334</c:v>
                </c:pt>
                <c:pt idx="41">
                  <c:v>208.33333333333334</c:v>
                </c:pt>
                <c:pt idx="42">
                  <c:v>191.16666666666666</c:v>
                </c:pt>
                <c:pt idx="43">
                  <c:v>201.33333333333334</c:v>
                </c:pt>
                <c:pt idx="44">
                  <c:v>179.66666666666666</c:v>
                </c:pt>
                <c:pt idx="45">
                  <c:v>192.66666666666666</c:v>
                </c:pt>
                <c:pt idx="46">
                  <c:v>193.66666666666666</c:v>
                </c:pt>
                <c:pt idx="47">
                  <c:v>182.66666666666666</c:v>
                </c:pt>
                <c:pt idx="48">
                  <c:v>191.83333333333334</c:v>
                </c:pt>
                <c:pt idx="49">
                  <c:v>193</c:v>
                </c:pt>
                <c:pt idx="50">
                  <c:v>190.5</c:v>
                </c:pt>
                <c:pt idx="51">
                  <c:v>195.16666666666666</c:v>
                </c:pt>
                <c:pt idx="52">
                  <c:v>202.16666666666666</c:v>
                </c:pt>
                <c:pt idx="53">
                  <c:v>208.16666666666666</c:v>
                </c:pt>
                <c:pt idx="54">
                  <c:v>218</c:v>
                </c:pt>
                <c:pt idx="55">
                  <c:v>237.5</c:v>
                </c:pt>
                <c:pt idx="56">
                  <c:v>233</c:v>
                </c:pt>
                <c:pt idx="57">
                  <c:v>240.83333333333334</c:v>
                </c:pt>
                <c:pt idx="58">
                  <c:v>234.16666666666666</c:v>
                </c:pt>
                <c:pt idx="59">
                  <c:v>221.16666666666666</c:v>
                </c:pt>
                <c:pt idx="60">
                  <c:v>213.33333333333334</c:v>
                </c:pt>
                <c:pt idx="61">
                  <c:v>193.66666666666666</c:v>
                </c:pt>
                <c:pt idx="62">
                  <c:v>170.33333333333334</c:v>
                </c:pt>
                <c:pt idx="63">
                  <c:v>152.83333333333334</c:v>
                </c:pt>
                <c:pt idx="64">
                  <c:v>137.16666666666666</c:v>
                </c:pt>
                <c:pt idx="65">
                  <c:v>132</c:v>
                </c:pt>
                <c:pt idx="66">
                  <c:v>128</c:v>
                </c:pt>
                <c:pt idx="67">
                  <c:v>126.66666666666667</c:v>
                </c:pt>
                <c:pt idx="68">
                  <c:v>133.16666666666666</c:v>
                </c:pt>
                <c:pt idx="69">
                  <c:v>128.66666666666666</c:v>
                </c:pt>
                <c:pt idx="70">
                  <c:v>132.33333333333334</c:v>
                </c:pt>
                <c:pt idx="71">
                  <c:v>136.66666666666666</c:v>
                </c:pt>
                <c:pt idx="72">
                  <c:v>149.66666666666666</c:v>
                </c:pt>
                <c:pt idx="73">
                  <c:v>151.33333333333334</c:v>
                </c:pt>
                <c:pt idx="74">
                  <c:v>148.5</c:v>
                </c:pt>
                <c:pt idx="75">
                  <c:v>161.5</c:v>
                </c:pt>
                <c:pt idx="76">
                  <c:v>164.33333333333334</c:v>
                </c:pt>
                <c:pt idx="77">
                  <c:v>178.16666666666666</c:v>
                </c:pt>
                <c:pt idx="78">
                  <c:v>169.5</c:v>
                </c:pt>
                <c:pt idx="79">
                  <c:v>174.66666666666666</c:v>
                </c:pt>
                <c:pt idx="80">
                  <c:v>170.33333333333334</c:v>
                </c:pt>
                <c:pt idx="81">
                  <c:v>178.5</c:v>
                </c:pt>
                <c:pt idx="82">
                  <c:v>183</c:v>
                </c:pt>
                <c:pt idx="83">
                  <c:v>181.5</c:v>
                </c:pt>
                <c:pt idx="84">
                  <c:v>170.83333333333334</c:v>
                </c:pt>
                <c:pt idx="85">
                  <c:v>167.16666666666666</c:v>
                </c:pt>
                <c:pt idx="86">
                  <c:v>156.16666666666666</c:v>
                </c:pt>
                <c:pt idx="87">
                  <c:v>148.16666666666666</c:v>
                </c:pt>
                <c:pt idx="88">
                  <c:v>137.33333333333334</c:v>
                </c:pt>
                <c:pt idx="89">
                  <c:v>125.5</c:v>
                </c:pt>
                <c:pt idx="90">
                  <c:v>106.16666666666667</c:v>
                </c:pt>
                <c:pt idx="91">
                  <c:v>102.16666666666667</c:v>
                </c:pt>
                <c:pt idx="92">
                  <c:v>92.166666666666671</c:v>
                </c:pt>
                <c:pt idx="93">
                  <c:v>85</c:v>
                </c:pt>
                <c:pt idx="94">
                  <c:v>88.5</c:v>
                </c:pt>
                <c:pt idx="95">
                  <c:v>71.833333333333329</c:v>
                </c:pt>
                <c:pt idx="96">
                  <c:v>71.666666666666671</c:v>
                </c:pt>
                <c:pt idx="97">
                  <c:v>68.5</c:v>
                </c:pt>
                <c:pt idx="98">
                  <c:v>67</c:v>
                </c:pt>
                <c:pt idx="99">
                  <c:v>64</c:v>
                </c:pt>
                <c:pt idx="100">
                  <c:v>63</c:v>
                </c:pt>
                <c:pt idx="101">
                  <c:v>58</c:v>
                </c:pt>
                <c:pt idx="102">
                  <c:v>60.833333333333336</c:v>
                </c:pt>
                <c:pt idx="103">
                  <c:v>58.5</c:v>
                </c:pt>
                <c:pt idx="104">
                  <c:v>54.666666666666664</c:v>
                </c:pt>
                <c:pt idx="105">
                  <c:v>54</c:v>
                </c:pt>
                <c:pt idx="106">
                  <c:v>52.166666666666664</c:v>
                </c:pt>
                <c:pt idx="107">
                  <c:v>47.666666666666664</c:v>
                </c:pt>
                <c:pt idx="108">
                  <c:v>49.166666666666664</c:v>
                </c:pt>
                <c:pt idx="109">
                  <c:v>54.666666666666664</c:v>
                </c:pt>
                <c:pt idx="110">
                  <c:v>44.5</c:v>
                </c:pt>
                <c:pt idx="111">
                  <c:v>45.333333333333336</c:v>
                </c:pt>
                <c:pt idx="112">
                  <c:v>44.5</c:v>
                </c:pt>
                <c:pt idx="113">
                  <c:v>40.5</c:v>
                </c:pt>
                <c:pt idx="114">
                  <c:v>37.833333333333336</c:v>
                </c:pt>
                <c:pt idx="115">
                  <c:v>35.333333333333336</c:v>
                </c:pt>
                <c:pt idx="116">
                  <c:v>37.333333333333336</c:v>
                </c:pt>
                <c:pt idx="117">
                  <c:v>29.666666666666668</c:v>
                </c:pt>
                <c:pt idx="118">
                  <c:v>27.666666666666668</c:v>
                </c:pt>
                <c:pt idx="119">
                  <c:v>30.833333333333332</c:v>
                </c:pt>
                <c:pt idx="120">
                  <c:v>23.5</c:v>
                </c:pt>
                <c:pt idx="121">
                  <c:v>23.166666666666668</c:v>
                </c:pt>
                <c:pt idx="122">
                  <c:v>22</c:v>
                </c:pt>
                <c:pt idx="123">
                  <c:v>18.333333333333332</c:v>
                </c:pt>
                <c:pt idx="124">
                  <c:v>19.333333333333332</c:v>
                </c:pt>
                <c:pt idx="125">
                  <c:v>17.166666666666668</c:v>
                </c:pt>
                <c:pt idx="126">
                  <c:v>13.833333333333334</c:v>
                </c:pt>
                <c:pt idx="127">
                  <c:v>13.333333333333334</c:v>
                </c:pt>
                <c:pt idx="128">
                  <c:v>14.333333333333334</c:v>
                </c:pt>
                <c:pt idx="129">
                  <c:v>11.666666666666666</c:v>
                </c:pt>
                <c:pt idx="130">
                  <c:v>11.166666666666666</c:v>
                </c:pt>
                <c:pt idx="131">
                  <c:v>7.5</c:v>
                </c:pt>
                <c:pt idx="132">
                  <c:v>9.8333333333333339</c:v>
                </c:pt>
                <c:pt idx="133">
                  <c:v>9.1666666666666661</c:v>
                </c:pt>
                <c:pt idx="134">
                  <c:v>8.1666666666666661</c:v>
                </c:pt>
                <c:pt idx="135">
                  <c:v>7.666666666666667</c:v>
                </c:pt>
                <c:pt idx="136">
                  <c:v>7.166666666666667</c:v>
                </c:pt>
                <c:pt idx="137">
                  <c:v>5.666666666666667</c:v>
                </c:pt>
                <c:pt idx="138">
                  <c:v>4.5</c:v>
                </c:pt>
                <c:pt idx="139">
                  <c:v>5</c:v>
                </c:pt>
                <c:pt idx="140">
                  <c:v>3.5</c:v>
                </c:pt>
                <c:pt idx="141">
                  <c:v>4.666666666666667</c:v>
                </c:pt>
                <c:pt idx="142">
                  <c:v>3.1666666666666665</c:v>
                </c:pt>
                <c:pt idx="143">
                  <c:v>1.6666666666666667</c:v>
                </c:pt>
                <c:pt idx="144">
                  <c:v>2.6666666666666665</c:v>
                </c:pt>
                <c:pt idx="145">
                  <c:v>2.6666666666666665</c:v>
                </c:pt>
                <c:pt idx="146">
                  <c:v>2.1666666666666665</c:v>
                </c:pt>
                <c:pt idx="147">
                  <c:v>1.3333333333333333</c:v>
                </c:pt>
                <c:pt idx="148">
                  <c:v>1.1666666666666667</c:v>
                </c:pt>
                <c:pt idx="149">
                  <c:v>2.1666666666666665</c:v>
                </c:pt>
                <c:pt idx="150">
                  <c:v>0.5</c:v>
                </c:pt>
                <c:pt idx="151">
                  <c:v>0.16666666666666666</c:v>
                </c:pt>
                <c:pt idx="152">
                  <c:v>0.33333333333333331</c:v>
                </c:pt>
                <c:pt idx="153">
                  <c:v>1</c:v>
                </c:pt>
                <c:pt idx="154">
                  <c:v>0.33333333333333331</c:v>
                </c:pt>
                <c:pt idx="155">
                  <c:v>0</c:v>
                </c:pt>
                <c:pt idx="156">
                  <c:v>0</c:v>
                </c:pt>
                <c:pt idx="157">
                  <c:v>0.33333333333333331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0.16666666666666666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0.16666666666666666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C49-4049-B311-3D6AE4A28052}"/>
            </c:ext>
          </c:extLst>
        </c:ser>
        <c:ser>
          <c:idx val="2"/>
          <c:order val="1"/>
          <c:tx>
            <c:v>109Cd</c:v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'50hr_BGR_PIN'!$A$2:$A$200</c:f>
              <c:numCache>
                <c:formatCode>General</c:formatCode>
                <c:ptCount val="19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</c:numCache>
            </c:numRef>
          </c:xVal>
          <c:yVal>
            <c:numRef>
              <c:f>'50hr_BGR_PIN'!$G$2:$G$200</c:f>
              <c:numCache>
                <c:formatCode>General</c:formatCode>
                <c:ptCount val="1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13410</c:v>
                </c:pt>
                <c:pt idx="19">
                  <c:v>6297.5</c:v>
                </c:pt>
                <c:pt idx="20">
                  <c:v>3648</c:v>
                </c:pt>
                <c:pt idx="21">
                  <c:v>2420</c:v>
                </c:pt>
                <c:pt idx="22">
                  <c:v>1811</c:v>
                </c:pt>
                <c:pt idx="23">
                  <c:v>1322.5</c:v>
                </c:pt>
                <c:pt idx="24">
                  <c:v>924</c:v>
                </c:pt>
                <c:pt idx="25">
                  <c:v>626.5</c:v>
                </c:pt>
                <c:pt idx="26">
                  <c:v>455.5</c:v>
                </c:pt>
                <c:pt idx="27">
                  <c:v>316.5</c:v>
                </c:pt>
                <c:pt idx="28">
                  <c:v>218.5</c:v>
                </c:pt>
                <c:pt idx="29">
                  <c:v>171.5</c:v>
                </c:pt>
                <c:pt idx="30">
                  <c:v>148</c:v>
                </c:pt>
                <c:pt idx="31">
                  <c:v>138</c:v>
                </c:pt>
                <c:pt idx="32">
                  <c:v>133.5</c:v>
                </c:pt>
                <c:pt idx="33">
                  <c:v>114.5</c:v>
                </c:pt>
                <c:pt idx="34">
                  <c:v>108.5</c:v>
                </c:pt>
                <c:pt idx="35">
                  <c:v>113.5</c:v>
                </c:pt>
                <c:pt idx="36">
                  <c:v>129</c:v>
                </c:pt>
                <c:pt idx="37">
                  <c:v>121.5</c:v>
                </c:pt>
                <c:pt idx="38">
                  <c:v>109.5</c:v>
                </c:pt>
                <c:pt idx="39">
                  <c:v>110.5</c:v>
                </c:pt>
                <c:pt idx="40">
                  <c:v>101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106.5</c:v>
                </c:pt>
                <c:pt idx="45">
                  <c:v>120.5</c:v>
                </c:pt>
                <c:pt idx="46">
                  <c:v>127.5</c:v>
                </c:pt>
                <c:pt idx="47">
                  <c:v>123.5</c:v>
                </c:pt>
                <c:pt idx="48">
                  <c:v>127.5</c:v>
                </c:pt>
                <c:pt idx="49">
                  <c:v>126</c:v>
                </c:pt>
                <c:pt idx="50">
                  <c:v>139.5</c:v>
                </c:pt>
                <c:pt idx="51">
                  <c:v>118.5</c:v>
                </c:pt>
                <c:pt idx="52">
                  <c:v>121</c:v>
                </c:pt>
                <c:pt idx="53">
                  <c:v>150</c:v>
                </c:pt>
                <c:pt idx="54">
                  <c:v>139</c:v>
                </c:pt>
                <c:pt idx="55">
                  <c:v>170</c:v>
                </c:pt>
                <c:pt idx="56">
                  <c:v>167.5</c:v>
                </c:pt>
                <c:pt idx="57">
                  <c:v>204</c:v>
                </c:pt>
                <c:pt idx="58">
                  <c:v>212.5</c:v>
                </c:pt>
                <c:pt idx="59">
                  <c:v>226.5</c:v>
                </c:pt>
                <c:pt idx="60">
                  <c:v>278</c:v>
                </c:pt>
                <c:pt idx="61">
                  <c:v>255</c:v>
                </c:pt>
                <c:pt idx="62">
                  <c:v>252.5</c:v>
                </c:pt>
                <c:pt idx="63">
                  <c:v>261.5</c:v>
                </c:pt>
                <c:pt idx="64">
                  <c:v>225</c:v>
                </c:pt>
                <c:pt idx="65">
                  <c:v>195.5</c:v>
                </c:pt>
                <c:pt idx="66">
                  <c:v>151.5</c:v>
                </c:pt>
                <c:pt idx="67">
                  <c:v>115.5</c:v>
                </c:pt>
                <c:pt idx="68">
                  <c:v>84.5</c:v>
                </c:pt>
                <c:pt idx="69">
                  <c:v>63</c:v>
                </c:pt>
                <c:pt idx="70">
                  <c:v>30.5</c:v>
                </c:pt>
                <c:pt idx="71">
                  <c:v>24</c:v>
                </c:pt>
                <c:pt idx="72">
                  <c:v>11.5</c:v>
                </c:pt>
                <c:pt idx="73">
                  <c:v>5.5</c:v>
                </c:pt>
                <c:pt idx="74">
                  <c:v>4</c:v>
                </c:pt>
                <c:pt idx="75">
                  <c:v>3</c:v>
                </c:pt>
                <c:pt idx="76">
                  <c:v>3.5</c:v>
                </c:pt>
                <c:pt idx="77">
                  <c:v>3</c:v>
                </c:pt>
                <c:pt idx="78">
                  <c:v>2</c:v>
                </c:pt>
                <c:pt idx="79">
                  <c:v>4</c:v>
                </c:pt>
                <c:pt idx="80">
                  <c:v>2</c:v>
                </c:pt>
                <c:pt idx="81">
                  <c:v>2</c:v>
                </c:pt>
                <c:pt idx="82">
                  <c:v>1.5</c:v>
                </c:pt>
                <c:pt idx="83">
                  <c:v>0.5</c:v>
                </c:pt>
                <c:pt idx="84">
                  <c:v>1.5</c:v>
                </c:pt>
                <c:pt idx="85">
                  <c:v>2.5</c:v>
                </c:pt>
                <c:pt idx="86">
                  <c:v>5.5</c:v>
                </c:pt>
                <c:pt idx="87">
                  <c:v>1.5</c:v>
                </c:pt>
                <c:pt idx="88">
                  <c:v>2</c:v>
                </c:pt>
                <c:pt idx="89">
                  <c:v>4</c:v>
                </c:pt>
                <c:pt idx="90">
                  <c:v>4.5</c:v>
                </c:pt>
                <c:pt idx="91">
                  <c:v>2</c:v>
                </c:pt>
                <c:pt idx="92">
                  <c:v>2</c:v>
                </c:pt>
                <c:pt idx="93">
                  <c:v>1.5</c:v>
                </c:pt>
                <c:pt idx="94">
                  <c:v>2.5</c:v>
                </c:pt>
                <c:pt idx="95">
                  <c:v>2</c:v>
                </c:pt>
                <c:pt idx="96">
                  <c:v>2</c:v>
                </c:pt>
                <c:pt idx="97">
                  <c:v>3</c:v>
                </c:pt>
                <c:pt idx="98">
                  <c:v>2.5</c:v>
                </c:pt>
                <c:pt idx="99">
                  <c:v>0</c:v>
                </c:pt>
                <c:pt idx="100">
                  <c:v>3</c:v>
                </c:pt>
                <c:pt idx="101">
                  <c:v>2.5</c:v>
                </c:pt>
                <c:pt idx="102">
                  <c:v>1.5</c:v>
                </c:pt>
                <c:pt idx="103">
                  <c:v>2.5</c:v>
                </c:pt>
                <c:pt idx="104">
                  <c:v>1.5</c:v>
                </c:pt>
                <c:pt idx="105">
                  <c:v>1</c:v>
                </c:pt>
                <c:pt idx="106">
                  <c:v>0.5</c:v>
                </c:pt>
                <c:pt idx="107">
                  <c:v>0.5</c:v>
                </c:pt>
                <c:pt idx="108">
                  <c:v>1</c:v>
                </c:pt>
                <c:pt idx="109">
                  <c:v>1</c:v>
                </c:pt>
                <c:pt idx="110">
                  <c:v>0.5</c:v>
                </c:pt>
                <c:pt idx="111">
                  <c:v>0.5</c:v>
                </c:pt>
                <c:pt idx="112">
                  <c:v>0</c:v>
                </c:pt>
                <c:pt idx="113">
                  <c:v>2.5</c:v>
                </c:pt>
                <c:pt idx="114">
                  <c:v>0.5</c:v>
                </c:pt>
                <c:pt idx="115">
                  <c:v>0.5</c:v>
                </c:pt>
                <c:pt idx="116">
                  <c:v>2.5</c:v>
                </c:pt>
                <c:pt idx="117">
                  <c:v>0</c:v>
                </c:pt>
                <c:pt idx="118">
                  <c:v>1.5</c:v>
                </c:pt>
                <c:pt idx="119">
                  <c:v>2.5</c:v>
                </c:pt>
                <c:pt idx="120">
                  <c:v>1.5</c:v>
                </c:pt>
                <c:pt idx="121">
                  <c:v>1</c:v>
                </c:pt>
                <c:pt idx="122">
                  <c:v>0</c:v>
                </c:pt>
                <c:pt idx="123">
                  <c:v>0.5</c:v>
                </c:pt>
                <c:pt idx="124">
                  <c:v>0.5</c:v>
                </c:pt>
                <c:pt idx="125">
                  <c:v>1.5</c:v>
                </c:pt>
                <c:pt idx="126">
                  <c:v>0.5</c:v>
                </c:pt>
                <c:pt idx="127">
                  <c:v>1</c:v>
                </c:pt>
                <c:pt idx="128">
                  <c:v>2.5</c:v>
                </c:pt>
                <c:pt idx="129">
                  <c:v>1.5</c:v>
                </c:pt>
                <c:pt idx="130">
                  <c:v>0.5</c:v>
                </c:pt>
                <c:pt idx="131">
                  <c:v>1.5</c:v>
                </c:pt>
                <c:pt idx="132">
                  <c:v>0.5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0.5</c:v>
                </c:pt>
                <c:pt idx="138">
                  <c:v>0</c:v>
                </c:pt>
                <c:pt idx="139">
                  <c:v>0.5</c:v>
                </c:pt>
                <c:pt idx="140">
                  <c:v>0</c:v>
                </c:pt>
                <c:pt idx="141">
                  <c:v>0</c:v>
                </c:pt>
                <c:pt idx="142">
                  <c:v>0.5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0.5</c:v>
                </c:pt>
                <c:pt idx="150">
                  <c:v>0</c:v>
                </c:pt>
                <c:pt idx="151">
                  <c:v>0</c:v>
                </c:pt>
                <c:pt idx="152">
                  <c:v>0.5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0.5</c:v>
                </c:pt>
                <c:pt idx="164">
                  <c:v>0</c:v>
                </c:pt>
                <c:pt idx="165">
                  <c:v>0</c:v>
                </c:pt>
                <c:pt idx="166">
                  <c:v>0.5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C49-4049-B311-3D6AE4A28052}"/>
            </c:ext>
          </c:extLst>
        </c:ser>
        <c:ser>
          <c:idx val="0"/>
          <c:order val="2"/>
          <c:spPr>
            <a:ln w="47625">
              <a:solidFill>
                <a:srgbClr val="FFFD55"/>
              </a:solidFill>
            </a:ln>
          </c:spPr>
          <c:marker>
            <c:symbol val="none"/>
          </c:marker>
          <c:xVal>
            <c:numRef>
              <c:f>'50hr_BGR_PIN'!$A$2:$A$185</c:f>
              <c:numCache>
                <c:formatCode>General</c:formatCode>
                <c:ptCount val="18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</c:numCache>
            </c:numRef>
          </c:xVal>
          <c:yVal>
            <c:numRef>
              <c:f>'50hr_BGR_PIN'!$D$2:$D$185</c:f>
              <c:numCache>
                <c:formatCode>General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697</c:v>
                </c:pt>
                <c:pt idx="20">
                  <c:v>7478</c:v>
                </c:pt>
                <c:pt idx="21">
                  <c:v>7848.2250000000004</c:v>
                </c:pt>
                <c:pt idx="22">
                  <c:v>2889.4</c:v>
                </c:pt>
                <c:pt idx="23">
                  <c:v>867.625</c:v>
                </c:pt>
                <c:pt idx="24">
                  <c:v>293.89999999999998</c:v>
                </c:pt>
                <c:pt idx="25">
                  <c:v>157.78125</c:v>
                </c:pt>
                <c:pt idx="26">
                  <c:v>108</c:v>
                </c:pt>
                <c:pt idx="27">
                  <c:v>101.28125</c:v>
                </c:pt>
                <c:pt idx="28">
                  <c:v>61.625</c:v>
                </c:pt>
                <c:pt idx="29">
                  <c:v>81.03125</c:v>
                </c:pt>
                <c:pt idx="30">
                  <c:v>58.5</c:v>
                </c:pt>
                <c:pt idx="31">
                  <c:v>76.03125</c:v>
                </c:pt>
                <c:pt idx="32">
                  <c:v>61</c:v>
                </c:pt>
                <c:pt idx="33">
                  <c:v>61.375</c:v>
                </c:pt>
                <c:pt idx="34">
                  <c:v>50.8</c:v>
                </c:pt>
                <c:pt idx="35">
                  <c:v>54.45</c:v>
                </c:pt>
                <c:pt idx="36">
                  <c:v>65.25</c:v>
                </c:pt>
                <c:pt idx="37">
                  <c:v>59.375</c:v>
                </c:pt>
                <c:pt idx="38">
                  <c:v>46.333333333333329</c:v>
                </c:pt>
                <c:pt idx="39">
                  <c:v>62.375</c:v>
                </c:pt>
                <c:pt idx="40">
                  <c:v>50.625</c:v>
                </c:pt>
                <c:pt idx="41">
                  <c:v>53.225000000000001</c:v>
                </c:pt>
                <c:pt idx="42">
                  <c:v>82</c:v>
                </c:pt>
                <c:pt idx="43">
                  <c:v>59.25</c:v>
                </c:pt>
                <c:pt idx="44">
                  <c:v>80.933333333333337</c:v>
                </c:pt>
                <c:pt idx="45">
                  <c:v>85.612499999999997</c:v>
                </c:pt>
                <c:pt idx="46">
                  <c:v>78</c:v>
                </c:pt>
                <c:pt idx="47">
                  <c:v>86.012500000000003</c:v>
                </c:pt>
                <c:pt idx="48">
                  <c:v>77.5</c:v>
                </c:pt>
                <c:pt idx="49">
                  <c:v>81.605000000000004</c:v>
                </c:pt>
                <c:pt idx="50">
                  <c:v>98</c:v>
                </c:pt>
                <c:pt idx="51">
                  <c:v>102</c:v>
                </c:pt>
                <c:pt idx="52">
                  <c:v>118</c:v>
                </c:pt>
                <c:pt idx="53">
                  <c:v>110</c:v>
                </c:pt>
                <c:pt idx="54">
                  <c:v>113</c:v>
                </c:pt>
                <c:pt idx="55">
                  <c:v>108</c:v>
                </c:pt>
                <c:pt idx="56">
                  <c:v>113</c:v>
                </c:pt>
                <c:pt idx="57">
                  <c:v>109</c:v>
                </c:pt>
                <c:pt idx="58">
                  <c:v>111</c:v>
                </c:pt>
                <c:pt idx="59">
                  <c:v>117</c:v>
                </c:pt>
                <c:pt idx="60">
                  <c:v>93</c:v>
                </c:pt>
                <c:pt idx="61">
                  <c:v>117</c:v>
                </c:pt>
                <c:pt idx="62">
                  <c:v>120</c:v>
                </c:pt>
                <c:pt idx="63">
                  <c:v>101</c:v>
                </c:pt>
                <c:pt idx="64">
                  <c:v>98</c:v>
                </c:pt>
                <c:pt idx="65">
                  <c:v>103</c:v>
                </c:pt>
                <c:pt idx="66">
                  <c:v>126</c:v>
                </c:pt>
                <c:pt idx="67">
                  <c:v>98</c:v>
                </c:pt>
                <c:pt idx="68">
                  <c:v>95</c:v>
                </c:pt>
                <c:pt idx="69">
                  <c:v>86</c:v>
                </c:pt>
                <c:pt idx="70">
                  <c:v>90</c:v>
                </c:pt>
                <c:pt idx="71">
                  <c:v>107</c:v>
                </c:pt>
                <c:pt idx="72">
                  <c:v>114</c:v>
                </c:pt>
                <c:pt idx="73">
                  <c:v>104</c:v>
                </c:pt>
                <c:pt idx="74">
                  <c:v>95</c:v>
                </c:pt>
                <c:pt idx="75">
                  <c:v>93</c:v>
                </c:pt>
                <c:pt idx="76">
                  <c:v>107</c:v>
                </c:pt>
                <c:pt idx="77">
                  <c:v>109</c:v>
                </c:pt>
                <c:pt idx="78">
                  <c:v>95</c:v>
                </c:pt>
                <c:pt idx="79">
                  <c:v>109</c:v>
                </c:pt>
                <c:pt idx="80">
                  <c:v>100</c:v>
                </c:pt>
                <c:pt idx="81">
                  <c:v>90</c:v>
                </c:pt>
                <c:pt idx="82">
                  <c:v>97</c:v>
                </c:pt>
                <c:pt idx="83">
                  <c:v>81</c:v>
                </c:pt>
                <c:pt idx="84">
                  <c:v>87</c:v>
                </c:pt>
                <c:pt idx="85">
                  <c:v>88</c:v>
                </c:pt>
                <c:pt idx="86">
                  <c:v>93</c:v>
                </c:pt>
                <c:pt idx="87">
                  <c:v>107</c:v>
                </c:pt>
                <c:pt idx="88">
                  <c:v>102</c:v>
                </c:pt>
                <c:pt idx="89">
                  <c:v>81</c:v>
                </c:pt>
                <c:pt idx="90">
                  <c:v>96</c:v>
                </c:pt>
                <c:pt idx="91">
                  <c:v>79</c:v>
                </c:pt>
                <c:pt idx="92">
                  <c:v>80</c:v>
                </c:pt>
                <c:pt idx="93">
                  <c:v>91</c:v>
                </c:pt>
                <c:pt idx="94">
                  <c:v>91</c:v>
                </c:pt>
                <c:pt idx="95">
                  <c:v>89</c:v>
                </c:pt>
                <c:pt idx="96">
                  <c:v>89</c:v>
                </c:pt>
                <c:pt idx="97">
                  <c:v>65</c:v>
                </c:pt>
                <c:pt idx="98">
                  <c:v>79</c:v>
                </c:pt>
                <c:pt idx="99">
                  <c:v>76</c:v>
                </c:pt>
                <c:pt idx="100">
                  <c:v>65</c:v>
                </c:pt>
                <c:pt idx="101">
                  <c:v>64</c:v>
                </c:pt>
                <c:pt idx="102">
                  <c:v>65</c:v>
                </c:pt>
                <c:pt idx="103">
                  <c:v>76</c:v>
                </c:pt>
                <c:pt idx="104">
                  <c:v>55</c:v>
                </c:pt>
                <c:pt idx="105">
                  <c:v>59</c:v>
                </c:pt>
                <c:pt idx="106">
                  <c:v>66</c:v>
                </c:pt>
                <c:pt idx="107">
                  <c:v>57</c:v>
                </c:pt>
                <c:pt idx="108">
                  <c:v>62</c:v>
                </c:pt>
                <c:pt idx="109">
                  <c:v>62</c:v>
                </c:pt>
                <c:pt idx="110">
                  <c:v>45</c:v>
                </c:pt>
                <c:pt idx="111">
                  <c:v>55</c:v>
                </c:pt>
                <c:pt idx="112">
                  <c:v>49</c:v>
                </c:pt>
                <c:pt idx="113">
                  <c:v>50</c:v>
                </c:pt>
                <c:pt idx="114">
                  <c:v>49</c:v>
                </c:pt>
                <c:pt idx="115">
                  <c:v>45</c:v>
                </c:pt>
                <c:pt idx="116">
                  <c:v>57</c:v>
                </c:pt>
                <c:pt idx="117">
                  <c:v>34</c:v>
                </c:pt>
                <c:pt idx="118">
                  <c:v>48</c:v>
                </c:pt>
                <c:pt idx="119">
                  <c:v>39</c:v>
                </c:pt>
                <c:pt idx="120">
                  <c:v>47</c:v>
                </c:pt>
                <c:pt idx="121">
                  <c:v>42</c:v>
                </c:pt>
                <c:pt idx="122">
                  <c:v>36</c:v>
                </c:pt>
                <c:pt idx="123">
                  <c:v>32</c:v>
                </c:pt>
                <c:pt idx="124">
                  <c:v>39</c:v>
                </c:pt>
                <c:pt idx="125">
                  <c:v>27</c:v>
                </c:pt>
                <c:pt idx="126">
                  <c:v>36</c:v>
                </c:pt>
                <c:pt idx="127">
                  <c:v>27</c:v>
                </c:pt>
                <c:pt idx="128">
                  <c:v>34</c:v>
                </c:pt>
                <c:pt idx="129">
                  <c:v>35</c:v>
                </c:pt>
                <c:pt idx="130">
                  <c:v>25</c:v>
                </c:pt>
                <c:pt idx="131">
                  <c:v>18</c:v>
                </c:pt>
                <c:pt idx="132">
                  <c:v>26</c:v>
                </c:pt>
                <c:pt idx="133">
                  <c:v>25</c:v>
                </c:pt>
                <c:pt idx="134">
                  <c:v>23</c:v>
                </c:pt>
                <c:pt idx="135">
                  <c:v>23</c:v>
                </c:pt>
                <c:pt idx="136">
                  <c:v>23</c:v>
                </c:pt>
                <c:pt idx="137">
                  <c:v>20</c:v>
                </c:pt>
                <c:pt idx="138">
                  <c:v>18</c:v>
                </c:pt>
                <c:pt idx="139">
                  <c:v>16</c:v>
                </c:pt>
                <c:pt idx="140">
                  <c:v>21</c:v>
                </c:pt>
                <c:pt idx="141">
                  <c:v>15</c:v>
                </c:pt>
                <c:pt idx="142">
                  <c:v>14</c:v>
                </c:pt>
                <c:pt idx="143">
                  <c:v>15</c:v>
                </c:pt>
                <c:pt idx="144">
                  <c:v>24</c:v>
                </c:pt>
                <c:pt idx="145">
                  <c:v>5</c:v>
                </c:pt>
                <c:pt idx="146">
                  <c:v>8</c:v>
                </c:pt>
                <c:pt idx="147">
                  <c:v>12</c:v>
                </c:pt>
                <c:pt idx="148">
                  <c:v>9</c:v>
                </c:pt>
                <c:pt idx="149">
                  <c:v>13</c:v>
                </c:pt>
                <c:pt idx="150">
                  <c:v>6</c:v>
                </c:pt>
                <c:pt idx="151">
                  <c:v>10</c:v>
                </c:pt>
                <c:pt idx="152">
                  <c:v>4</c:v>
                </c:pt>
                <c:pt idx="153">
                  <c:v>6</c:v>
                </c:pt>
                <c:pt idx="154">
                  <c:v>6</c:v>
                </c:pt>
                <c:pt idx="155">
                  <c:v>7</c:v>
                </c:pt>
                <c:pt idx="156">
                  <c:v>3</c:v>
                </c:pt>
                <c:pt idx="157">
                  <c:v>6</c:v>
                </c:pt>
                <c:pt idx="158">
                  <c:v>4</c:v>
                </c:pt>
                <c:pt idx="159">
                  <c:v>3</c:v>
                </c:pt>
                <c:pt idx="160">
                  <c:v>1</c:v>
                </c:pt>
                <c:pt idx="161">
                  <c:v>3</c:v>
                </c:pt>
                <c:pt idx="162">
                  <c:v>0</c:v>
                </c:pt>
                <c:pt idx="163">
                  <c:v>1</c:v>
                </c:pt>
                <c:pt idx="164">
                  <c:v>3</c:v>
                </c:pt>
                <c:pt idx="165">
                  <c:v>1</c:v>
                </c:pt>
                <c:pt idx="166">
                  <c:v>2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2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C49-4049-B311-3D6AE4A28052}"/>
            </c:ext>
          </c:extLst>
        </c:ser>
        <c:ser>
          <c:idx val="3"/>
          <c:order val="3"/>
          <c:tx>
            <c:v>137Cs</c:v>
          </c:tx>
          <c:spPr>
            <a:ln w="50800"/>
          </c:spPr>
          <c:marker>
            <c:symbol val="none"/>
          </c:marker>
          <c:xVal>
            <c:numRef>
              <c:f>'50hr_BGR_PIN'!$A$2:$A$1000</c:f>
              <c:numCache>
                <c:formatCode>General</c:formatCode>
                <c:ptCount val="99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</c:numCache>
            </c:numRef>
          </c:xVal>
          <c:yVal>
            <c:numRef>
              <c:f>'50hr_BGR_PIN'!$K$2:$K$1000</c:f>
              <c:numCache>
                <c:formatCode>General</c:formatCode>
                <c:ptCount val="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3149.2857142857142</c:v>
                </c:pt>
                <c:pt idx="19">
                  <c:v>12180.642857142857</c:v>
                </c:pt>
                <c:pt idx="20">
                  <c:v>8065.5714285714284</c:v>
                </c:pt>
                <c:pt idx="21">
                  <c:v>4554.2142857142853</c:v>
                </c:pt>
                <c:pt idx="22">
                  <c:v>2536.7857142857142</c:v>
                </c:pt>
                <c:pt idx="23">
                  <c:v>1394.5714285714287</c:v>
                </c:pt>
                <c:pt idx="24">
                  <c:v>822</c:v>
                </c:pt>
                <c:pt idx="25">
                  <c:v>532.35714285714289</c:v>
                </c:pt>
                <c:pt idx="26">
                  <c:v>397.92857142857144</c:v>
                </c:pt>
                <c:pt idx="27">
                  <c:v>340.92857142857144</c:v>
                </c:pt>
                <c:pt idx="28">
                  <c:v>294.14285714285717</c:v>
                </c:pt>
                <c:pt idx="29">
                  <c:v>265.78571428571428</c:v>
                </c:pt>
                <c:pt idx="30">
                  <c:v>254.85714285714286</c:v>
                </c:pt>
                <c:pt idx="31">
                  <c:v>232.57142857142858</c:v>
                </c:pt>
                <c:pt idx="32">
                  <c:v>218.92857142857142</c:v>
                </c:pt>
                <c:pt idx="33">
                  <c:v>203</c:v>
                </c:pt>
                <c:pt idx="34">
                  <c:v>198.42857142857142</c:v>
                </c:pt>
                <c:pt idx="35">
                  <c:v>193.92857142857142</c:v>
                </c:pt>
                <c:pt idx="36">
                  <c:v>186.92857142857142</c:v>
                </c:pt>
                <c:pt idx="37">
                  <c:v>181.42857142857142</c:v>
                </c:pt>
                <c:pt idx="38">
                  <c:v>175.28571428571428</c:v>
                </c:pt>
                <c:pt idx="39">
                  <c:v>171.14285714285714</c:v>
                </c:pt>
                <c:pt idx="40">
                  <c:v>169.14285714285714</c:v>
                </c:pt>
                <c:pt idx="41">
                  <c:v>163.64285714285714</c:v>
                </c:pt>
                <c:pt idx="42">
                  <c:v>166.78571428571428</c:v>
                </c:pt>
                <c:pt idx="43">
                  <c:v>158.28571428571428</c:v>
                </c:pt>
                <c:pt idx="44">
                  <c:v>165.14285714285714</c:v>
                </c:pt>
                <c:pt idx="45">
                  <c:v>160.92857142857142</c:v>
                </c:pt>
                <c:pt idx="46">
                  <c:v>156.78571428571428</c:v>
                </c:pt>
                <c:pt idx="47">
                  <c:v>157.85714285714286</c:v>
                </c:pt>
                <c:pt idx="48">
                  <c:v>156.78571428571428</c:v>
                </c:pt>
                <c:pt idx="49">
                  <c:v>157.71428571428572</c:v>
                </c:pt>
                <c:pt idx="50">
                  <c:v>147</c:v>
                </c:pt>
                <c:pt idx="51">
                  <c:v>152.57142857142858</c:v>
                </c:pt>
                <c:pt idx="52">
                  <c:v>149</c:v>
                </c:pt>
                <c:pt idx="53">
                  <c:v>151.07142857142858</c:v>
                </c:pt>
                <c:pt idx="54">
                  <c:v>148.42857142857142</c:v>
                </c:pt>
                <c:pt idx="55">
                  <c:v>147.21428571428572</c:v>
                </c:pt>
                <c:pt idx="56">
                  <c:v>144.64285714285714</c:v>
                </c:pt>
                <c:pt idx="57">
                  <c:v>154.5</c:v>
                </c:pt>
                <c:pt idx="58">
                  <c:v>146.92857142857142</c:v>
                </c:pt>
                <c:pt idx="59">
                  <c:v>142</c:v>
                </c:pt>
                <c:pt idx="60">
                  <c:v>133.57142857142858</c:v>
                </c:pt>
                <c:pt idx="61">
                  <c:v>142.21428571428572</c:v>
                </c:pt>
                <c:pt idx="62">
                  <c:v>149.92857142857142</c:v>
                </c:pt>
                <c:pt idx="63">
                  <c:v>140.5</c:v>
                </c:pt>
                <c:pt idx="64">
                  <c:v>145</c:v>
                </c:pt>
                <c:pt idx="65">
                  <c:v>137.42857142857142</c:v>
                </c:pt>
                <c:pt idx="66">
                  <c:v>152.35714285714286</c:v>
                </c:pt>
                <c:pt idx="67">
                  <c:v>156.71428571428572</c:v>
                </c:pt>
                <c:pt idx="68">
                  <c:v>160.92857142857142</c:v>
                </c:pt>
                <c:pt idx="69">
                  <c:v>166.78571428571428</c:v>
                </c:pt>
                <c:pt idx="70">
                  <c:v>166.57142857142858</c:v>
                </c:pt>
                <c:pt idx="71">
                  <c:v>173.85714285714286</c:v>
                </c:pt>
                <c:pt idx="72">
                  <c:v>187.28571428571428</c:v>
                </c:pt>
                <c:pt idx="73">
                  <c:v>193.85714285714286</c:v>
                </c:pt>
                <c:pt idx="74">
                  <c:v>193.85714285714286</c:v>
                </c:pt>
                <c:pt idx="75">
                  <c:v>204.14285714285714</c:v>
                </c:pt>
                <c:pt idx="76">
                  <c:v>209.42857142857142</c:v>
                </c:pt>
                <c:pt idx="77">
                  <c:v>207.14285714285714</c:v>
                </c:pt>
                <c:pt idx="78">
                  <c:v>218.28571428571428</c:v>
                </c:pt>
                <c:pt idx="79">
                  <c:v>222.42857142857142</c:v>
                </c:pt>
                <c:pt idx="80">
                  <c:v>226.28571428571428</c:v>
                </c:pt>
                <c:pt idx="81">
                  <c:v>239.35714285714286</c:v>
                </c:pt>
                <c:pt idx="82">
                  <c:v>243.92857142857142</c:v>
                </c:pt>
                <c:pt idx="83">
                  <c:v>247.21428571428572</c:v>
                </c:pt>
                <c:pt idx="84">
                  <c:v>253.57142857142858</c:v>
                </c:pt>
                <c:pt idx="85">
                  <c:v>244.5</c:v>
                </c:pt>
                <c:pt idx="86">
                  <c:v>257.92857142857144</c:v>
                </c:pt>
                <c:pt idx="87">
                  <c:v>253.92857142857142</c:v>
                </c:pt>
                <c:pt idx="88">
                  <c:v>253.92857142857142</c:v>
                </c:pt>
                <c:pt idx="89">
                  <c:v>253.57142857142858</c:v>
                </c:pt>
                <c:pt idx="90">
                  <c:v>254.35714285714286</c:v>
                </c:pt>
                <c:pt idx="91">
                  <c:v>250.28571428571428</c:v>
                </c:pt>
                <c:pt idx="92">
                  <c:v>253.71428571428572</c:v>
                </c:pt>
                <c:pt idx="93">
                  <c:v>248.21428571428572</c:v>
                </c:pt>
                <c:pt idx="94">
                  <c:v>242.07142857142858</c:v>
                </c:pt>
                <c:pt idx="95">
                  <c:v>233.78571428571428</c:v>
                </c:pt>
                <c:pt idx="96">
                  <c:v>235.35714285714286</c:v>
                </c:pt>
                <c:pt idx="97">
                  <c:v>221.35714285714286</c:v>
                </c:pt>
                <c:pt idx="98">
                  <c:v>224.14285714285714</c:v>
                </c:pt>
                <c:pt idx="99">
                  <c:v>219.14285714285714</c:v>
                </c:pt>
                <c:pt idx="100">
                  <c:v>219.42857142857142</c:v>
                </c:pt>
                <c:pt idx="101">
                  <c:v>217.71428571428572</c:v>
                </c:pt>
                <c:pt idx="102">
                  <c:v>211.92857142857142</c:v>
                </c:pt>
                <c:pt idx="103">
                  <c:v>210.92857142857142</c:v>
                </c:pt>
                <c:pt idx="104">
                  <c:v>201.28571428571428</c:v>
                </c:pt>
                <c:pt idx="105">
                  <c:v>202.64285714285714</c:v>
                </c:pt>
                <c:pt idx="106">
                  <c:v>199.28571428571428</c:v>
                </c:pt>
                <c:pt idx="107">
                  <c:v>185.92857142857142</c:v>
                </c:pt>
                <c:pt idx="108">
                  <c:v>184.85714285714286</c:v>
                </c:pt>
                <c:pt idx="109">
                  <c:v>181.07142857142858</c:v>
                </c:pt>
                <c:pt idx="110">
                  <c:v>169.28571428571428</c:v>
                </c:pt>
                <c:pt idx="111">
                  <c:v>162.35714285714286</c:v>
                </c:pt>
                <c:pt idx="112">
                  <c:v>167.64285714285714</c:v>
                </c:pt>
                <c:pt idx="113">
                  <c:v>158.92857142857142</c:v>
                </c:pt>
                <c:pt idx="114">
                  <c:v>160.57142857142858</c:v>
                </c:pt>
                <c:pt idx="115">
                  <c:v>144.78571428571428</c:v>
                </c:pt>
                <c:pt idx="116">
                  <c:v>137.28571428571428</c:v>
                </c:pt>
                <c:pt idx="117">
                  <c:v>141.85714285714286</c:v>
                </c:pt>
                <c:pt idx="118">
                  <c:v>133.5</c:v>
                </c:pt>
                <c:pt idx="119">
                  <c:v>131</c:v>
                </c:pt>
                <c:pt idx="120">
                  <c:v>122.5</c:v>
                </c:pt>
                <c:pt idx="121">
                  <c:v>123.92857142857143</c:v>
                </c:pt>
                <c:pt idx="122">
                  <c:v>116.14285714285714</c:v>
                </c:pt>
                <c:pt idx="123">
                  <c:v>110.78571428571429</c:v>
                </c:pt>
                <c:pt idx="124">
                  <c:v>113.14285714285714</c:v>
                </c:pt>
                <c:pt idx="125">
                  <c:v>108.64285714285714</c:v>
                </c:pt>
                <c:pt idx="126">
                  <c:v>104.92857142857143</c:v>
                </c:pt>
                <c:pt idx="127">
                  <c:v>101.5</c:v>
                </c:pt>
                <c:pt idx="128">
                  <c:v>95.928571428571431</c:v>
                </c:pt>
                <c:pt idx="129">
                  <c:v>99.285714285714292</c:v>
                </c:pt>
                <c:pt idx="130">
                  <c:v>93.357142857142861</c:v>
                </c:pt>
                <c:pt idx="131">
                  <c:v>82.928571428571431</c:v>
                </c:pt>
                <c:pt idx="132">
                  <c:v>84.071428571428569</c:v>
                </c:pt>
                <c:pt idx="133">
                  <c:v>84.214285714285708</c:v>
                </c:pt>
                <c:pt idx="134">
                  <c:v>79.571428571428569</c:v>
                </c:pt>
                <c:pt idx="135">
                  <c:v>78.928571428571431</c:v>
                </c:pt>
                <c:pt idx="136">
                  <c:v>70.857142857142861</c:v>
                </c:pt>
                <c:pt idx="137">
                  <c:v>70.571428571428569</c:v>
                </c:pt>
                <c:pt idx="138">
                  <c:v>69.142857142857139</c:v>
                </c:pt>
                <c:pt idx="139">
                  <c:v>66.5</c:v>
                </c:pt>
                <c:pt idx="140">
                  <c:v>64.285714285714292</c:v>
                </c:pt>
                <c:pt idx="141">
                  <c:v>58.285714285714285</c:v>
                </c:pt>
                <c:pt idx="142">
                  <c:v>54</c:v>
                </c:pt>
                <c:pt idx="143">
                  <c:v>50.285714285714285</c:v>
                </c:pt>
                <c:pt idx="144">
                  <c:v>44.428571428571431</c:v>
                </c:pt>
                <c:pt idx="145">
                  <c:v>39</c:v>
                </c:pt>
                <c:pt idx="146">
                  <c:v>36.5</c:v>
                </c:pt>
                <c:pt idx="147">
                  <c:v>34.071428571428569</c:v>
                </c:pt>
                <c:pt idx="148">
                  <c:v>31.357142857142858</c:v>
                </c:pt>
                <c:pt idx="149">
                  <c:v>28.428571428571427</c:v>
                </c:pt>
                <c:pt idx="150">
                  <c:v>22.785714285714285</c:v>
                </c:pt>
                <c:pt idx="151">
                  <c:v>19.428571428571427</c:v>
                </c:pt>
                <c:pt idx="152">
                  <c:v>16.071428571428573</c:v>
                </c:pt>
                <c:pt idx="153">
                  <c:v>14.428571428571429</c:v>
                </c:pt>
                <c:pt idx="154">
                  <c:v>12.285714285714286</c:v>
                </c:pt>
                <c:pt idx="155">
                  <c:v>10.357142857142858</c:v>
                </c:pt>
                <c:pt idx="156">
                  <c:v>9.4285714285714288</c:v>
                </c:pt>
                <c:pt idx="157">
                  <c:v>7.1428571428571432</c:v>
                </c:pt>
                <c:pt idx="158">
                  <c:v>7.3571428571428568</c:v>
                </c:pt>
                <c:pt idx="159">
                  <c:v>4.5</c:v>
                </c:pt>
                <c:pt idx="160">
                  <c:v>3.7857142857142856</c:v>
                </c:pt>
                <c:pt idx="161">
                  <c:v>2.4285714285714284</c:v>
                </c:pt>
                <c:pt idx="162">
                  <c:v>2.1428571428571428</c:v>
                </c:pt>
                <c:pt idx="163">
                  <c:v>1.9285714285714286</c:v>
                </c:pt>
                <c:pt idx="164">
                  <c:v>1.2857142857142858</c:v>
                </c:pt>
                <c:pt idx="165">
                  <c:v>1</c:v>
                </c:pt>
                <c:pt idx="166">
                  <c:v>0.5714285714285714</c:v>
                </c:pt>
                <c:pt idx="167">
                  <c:v>0.7142857142857143</c:v>
                </c:pt>
                <c:pt idx="168">
                  <c:v>0.6428571428571429</c:v>
                </c:pt>
                <c:pt idx="169">
                  <c:v>0.42857142857142855</c:v>
                </c:pt>
                <c:pt idx="170">
                  <c:v>0.42857142857142855</c:v>
                </c:pt>
                <c:pt idx="171">
                  <c:v>0.2857142857142857</c:v>
                </c:pt>
                <c:pt idx="172">
                  <c:v>0.21428571428571427</c:v>
                </c:pt>
                <c:pt idx="173">
                  <c:v>0.5714285714285714</c:v>
                </c:pt>
                <c:pt idx="174">
                  <c:v>0.14285714285714285</c:v>
                </c:pt>
                <c:pt idx="175">
                  <c:v>0.35714285714285715</c:v>
                </c:pt>
                <c:pt idx="176">
                  <c:v>0.21428571428571427</c:v>
                </c:pt>
                <c:pt idx="177">
                  <c:v>0.14285714285714285</c:v>
                </c:pt>
                <c:pt idx="178">
                  <c:v>0.21428571428571427</c:v>
                </c:pt>
                <c:pt idx="179">
                  <c:v>7.1428571428571425E-2</c:v>
                </c:pt>
                <c:pt idx="180">
                  <c:v>0.21428571428571427</c:v>
                </c:pt>
                <c:pt idx="181">
                  <c:v>0.2857142857142857</c:v>
                </c:pt>
                <c:pt idx="182">
                  <c:v>0.21428571428571427</c:v>
                </c:pt>
                <c:pt idx="183">
                  <c:v>0.21428571428571427</c:v>
                </c:pt>
                <c:pt idx="184">
                  <c:v>7.1428571428571425E-2</c:v>
                </c:pt>
                <c:pt idx="185">
                  <c:v>0.14285714285714285</c:v>
                </c:pt>
                <c:pt idx="186">
                  <c:v>7.1428571428571425E-2</c:v>
                </c:pt>
                <c:pt idx="187">
                  <c:v>0.14285714285714285</c:v>
                </c:pt>
                <c:pt idx="188">
                  <c:v>7.1428571428571425E-2</c:v>
                </c:pt>
                <c:pt idx="189">
                  <c:v>0</c:v>
                </c:pt>
                <c:pt idx="190">
                  <c:v>0.21428571428571427</c:v>
                </c:pt>
                <c:pt idx="191">
                  <c:v>7.1428571428571425E-2</c:v>
                </c:pt>
                <c:pt idx="192">
                  <c:v>0</c:v>
                </c:pt>
                <c:pt idx="193">
                  <c:v>7.1428571428571425E-2</c:v>
                </c:pt>
                <c:pt idx="194">
                  <c:v>0</c:v>
                </c:pt>
                <c:pt idx="195">
                  <c:v>0</c:v>
                </c:pt>
                <c:pt idx="196">
                  <c:v>7.1428571428571425E-2</c:v>
                </c:pt>
                <c:pt idx="197">
                  <c:v>0.21428571428571427</c:v>
                </c:pt>
                <c:pt idx="198">
                  <c:v>7.1428571428571425E-2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C49-4049-B311-3D6AE4A28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86688"/>
        <c:axId val="79988224"/>
      </c:scatterChart>
      <c:valAx>
        <c:axId val="79986688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79988224"/>
        <c:crosses val="autoZero"/>
        <c:crossBetween val="midCat"/>
        <c:majorUnit val="10"/>
        <c:minorUnit val="10"/>
      </c:valAx>
      <c:valAx>
        <c:axId val="79988224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986688"/>
        <c:crosses val="autoZero"/>
        <c:crossBetween val="midCat"/>
      </c:valAx>
      <c:spPr>
        <a:solidFill>
          <a:schemeClr val="bg1">
            <a:lumMod val="75000"/>
            <a:alpha val="69000"/>
          </a:schemeClr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0.30634</cdr:x>
      <cdr:y>0.19003</cdr:y>
    </cdr:from>
    <cdr:to>
      <cdr:x>0.30671</cdr:x>
      <cdr:y>0.39377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2588552" y="986395"/>
          <a:ext cx="3126" cy="105756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arrow"/>
        </a:ln>
        <a:effectLst xmlns:a="http://schemas.openxmlformats.org/drawingml/2006/main">
          <a:outerShdw blurRad="50800" dist="50800" dir="5400000" algn="ctr" rotWithShape="0">
            <a:srgbClr val="000000">
              <a:alpha val="36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0.92067</cdr:x>
      <cdr:y>0.93952</cdr:y>
    </cdr:from>
    <cdr:to>
      <cdr:x>0.99439</cdr:x>
      <cdr:y>0.98695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9531" y="4876801"/>
          <a:ext cx="622883" cy="246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err="1" smtClean="0">
              <a:latin typeface="Calibri" panose="020F0502020204030204" pitchFamily="34" charset="0"/>
            </a:rPr>
            <a:t>Ch</a:t>
          </a:r>
          <a:endParaRPr lang="en-US" sz="1600" dirty="0"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0.0064</cdr:x>
      <cdr:y>0</cdr:y>
    </cdr:from>
    <cdr:to>
      <cdr:x>0.16523</cdr:x>
      <cdr:y>0.06475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089" y="0"/>
          <a:ext cx="1391212" cy="337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CPM </a:t>
          </a:r>
          <a:r>
            <a:rPr lang="en-US" sz="1400" dirty="0" smtClean="0"/>
            <a:t>(</a:t>
          </a:r>
          <a:r>
            <a:rPr lang="en-US" sz="1800" b="1" dirty="0" smtClean="0"/>
            <a:t>counts per minute</a:t>
          </a:r>
          <a:r>
            <a:rPr lang="en-US" sz="1400" dirty="0" smtClean="0"/>
            <a:t>)</a:t>
          </a:r>
          <a:r>
            <a:rPr lang="en-US" sz="1400" b="1" dirty="0" smtClean="0"/>
            <a:t> 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0.83756</cdr:x>
      <cdr:y>0.92297</cdr:y>
    </cdr:from>
    <cdr:to>
      <cdr:x>0.96243</cdr:x>
      <cdr:y>0.99966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36445" y="4813947"/>
          <a:ext cx="1093780" cy="399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mrem/hr</a:t>
          </a:r>
        </a:p>
      </cdr:txBody>
    </cdr:sp>
  </cdr:relSizeAnchor>
  <cdr:relSizeAnchor xmlns:cdr="http://schemas.openxmlformats.org/drawingml/2006/chartDrawing">
    <cdr:from>
      <cdr:x>0.61538</cdr:x>
      <cdr:y>0.41998</cdr:y>
    </cdr:from>
    <cdr:to>
      <cdr:x>0.95293</cdr:x>
      <cdr:y>0.57519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2" y="1634260"/>
          <a:ext cx="2006220" cy="603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0070C0"/>
              </a:solidFill>
              <a:latin typeface="Calibri" panose="020F0502020204030204" pitchFamily="34" charset="0"/>
            </a:rPr>
            <a:t>Det 1, 3.59Hz/(mrem/hr)</a:t>
          </a:r>
          <a:br>
            <a:rPr lang="en-US" sz="2000" b="1" dirty="0">
              <a:solidFill>
                <a:srgbClr val="0070C0"/>
              </a:solidFill>
              <a:latin typeface="Calibri" panose="020F0502020204030204" pitchFamily="34" charset="0"/>
            </a:rPr>
          </a:br>
          <a:r>
            <a:rPr lang="en-US" sz="2000" b="1" dirty="0">
              <a:solidFill>
                <a:srgbClr val="C00000"/>
              </a:solidFill>
              <a:latin typeface="Calibri" panose="020F0502020204030204" pitchFamily="34" charset="0"/>
            </a:rPr>
            <a:t>Det 2,</a:t>
          </a:r>
          <a:r>
            <a:rPr lang="en-US" sz="2000" b="1" baseline="0" dirty="0">
              <a:solidFill>
                <a:srgbClr val="C00000"/>
              </a:solidFill>
              <a:latin typeface="Calibri" panose="020F0502020204030204" pitchFamily="34" charset="0"/>
            </a:rPr>
            <a:t> 3.49Hz/(mrem/hr)</a:t>
          </a:r>
          <a:endParaRPr lang="en-US" sz="2000" b="1" dirty="0">
            <a:solidFill>
              <a:srgbClr val="C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0.53146</cdr:x>
      <cdr:y>0.252</cdr:y>
    </cdr:from>
    <cdr:to>
      <cdr:x>0.73132</cdr:x>
      <cdr:y>0.3951</cdr:y>
    </cdr:to>
    <cdr:sp macro="" textlink="">
      <cdr:nvSpPr>
        <cdr:cNvPr id="5" name="TextBox 1"/>
        <cdr:cNvSpPr txBox="1"/>
      </cdr:nvSpPr>
      <cdr:spPr>
        <a:xfrm xmlns:a="http://schemas.openxmlformats.org/drawingml/2006/main" rot="19833471">
          <a:off x="4655260" y="1314338"/>
          <a:ext cx="1750595" cy="74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≈210 </a:t>
          </a:r>
          <a:r>
            <a:rPr lang="en-US" sz="2400" b="1" dirty="0"/>
            <a:t>CPM/(</a:t>
          </a:r>
          <a:r>
            <a:rPr lang="en-US" sz="2400" b="1" dirty="0" err="1" smtClean="0"/>
            <a:t>mrem</a:t>
          </a:r>
          <a:r>
            <a:rPr lang="en-US" sz="2400" b="1" dirty="0" smtClean="0"/>
            <a:t>/</a:t>
          </a:r>
          <a:r>
            <a:rPr lang="en-US" sz="2400" b="1" dirty="0" err="1" smtClean="0"/>
            <a:t>hr</a:t>
          </a:r>
          <a:r>
            <a:rPr lang="en-US" sz="2400" dirty="0"/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0.90171</cdr:x>
      <cdr:y>0.94913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1262" y="5686425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err="1">
              <a:latin typeface="Calibri" panose="020F0502020204030204" pitchFamily="34" charset="0"/>
            </a:rPr>
            <a:t>mR</a:t>
          </a:r>
          <a:r>
            <a:rPr lang="en-US" sz="1100" b="1" dirty="0">
              <a:latin typeface="Calibri" panose="020F0502020204030204" pitchFamily="34" charset="0"/>
            </a:rPr>
            <a:t>/</a:t>
          </a:r>
          <a:r>
            <a:rPr lang="en-US" sz="1100" b="1" dirty="0" err="1">
              <a:latin typeface="Calibri" panose="020F0502020204030204" pitchFamily="34" charset="0"/>
            </a:rPr>
            <a:t>hr</a:t>
          </a:r>
          <a:endParaRPr lang="en-US" sz="11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0.8273</cdr:x>
      <cdr:y>0.11765</cdr:y>
    </cdr:from>
    <cdr:to>
      <cdr:x>0.94744</cdr:x>
      <cdr:y>0.17329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72117" y="704858"/>
          <a:ext cx="838224" cy="33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±4.7%</a:t>
          </a:r>
        </a:p>
      </cdr:txBody>
    </cdr:sp>
  </cdr:relSizeAnchor>
  <cdr:relSizeAnchor xmlns:cdr="http://schemas.openxmlformats.org/drawingml/2006/chartDrawing">
    <cdr:from>
      <cdr:x>0.43413</cdr:x>
      <cdr:y>0.23052</cdr:y>
    </cdr:from>
    <cdr:to>
      <cdr:x>0.56519</cdr:x>
      <cdr:y>0.38315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8949" y="1381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0.18703</cdr:x>
      <cdr:y>0.71066</cdr:y>
    </cdr:from>
    <cdr:to>
      <cdr:x>0.31809</cdr:x>
      <cdr:y>0.86328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04916" y="4257701"/>
          <a:ext cx="914414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±6.6%</a:t>
          </a:r>
        </a:p>
      </cdr:txBody>
    </cdr:sp>
  </cdr:relSizeAnchor>
  <cdr:relSizeAnchor xmlns:cdr="http://schemas.openxmlformats.org/drawingml/2006/chartDrawing">
    <cdr:from>
      <cdr:x>0.07781</cdr:x>
      <cdr:y>0.84738</cdr:y>
    </cdr:from>
    <cdr:to>
      <cdr:x>0.20887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2902" y="5076844"/>
          <a:ext cx="914414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±4.4%</a:t>
          </a:r>
        </a:p>
      </cdr:txBody>
    </cdr:sp>
  </cdr:relSizeAnchor>
  <cdr:relSizeAnchor xmlns:cdr="http://schemas.openxmlformats.org/drawingml/2006/chartDrawing">
    <cdr:from>
      <cdr:x>0.0112</cdr:x>
      <cdr:y>0</cdr:y>
    </cdr:from>
    <cdr:to>
      <cdr:x>0.14226</cdr:x>
      <cdr:y>0.15262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827" y="0"/>
          <a:ext cx="1109641" cy="80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Calibri" panose="020F0502020204030204" pitchFamily="34" charset="0"/>
            </a:rPr>
            <a:t>CPM</a:t>
          </a:r>
        </a:p>
      </cdr:txBody>
    </cdr:sp>
  </cdr:relSizeAnchor>
  <cdr:relSizeAnchor xmlns:cdr="http://schemas.openxmlformats.org/drawingml/2006/chartDrawing">
    <cdr:from>
      <cdr:x>0.49304</cdr:x>
      <cdr:y>0.39079</cdr:y>
    </cdr:from>
    <cdr:to>
      <cdr:x>0.69284</cdr:x>
      <cdr:y>0.54519</cdr:y>
    </cdr:to>
    <cdr:sp macro="" textlink="">
      <cdr:nvSpPr>
        <cdr:cNvPr id="8" name="TextBox 7"/>
        <cdr:cNvSpPr txBox="1"/>
      </cdr:nvSpPr>
      <cdr:spPr>
        <a:xfrm xmlns:a="http://schemas.openxmlformats.org/drawingml/2006/main" rot="19756273">
          <a:off x="4174405" y="2064642"/>
          <a:ext cx="1691640" cy="815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211 CPM/(</a:t>
          </a:r>
          <a:r>
            <a:rPr lang="en-US" sz="2400" b="1" dirty="0" err="1" smtClean="0"/>
            <a:t>mrem</a:t>
          </a:r>
          <a:r>
            <a:rPr lang="en-US" sz="2400" b="1" dirty="0" smtClean="0"/>
            <a:t>/</a:t>
          </a:r>
          <a:r>
            <a:rPr lang="en-US" sz="2400" b="1" dirty="0" err="1" smtClean="0"/>
            <a:t>hr</a:t>
          </a:r>
          <a:r>
            <a:rPr lang="en-US" sz="1100" dirty="0"/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0.07467</cdr:x>
      <cdr:y>0.14992</cdr:y>
    </cdr:from>
    <cdr:to>
      <cdr:x>0.76667</cdr:x>
      <cdr:y>0.94893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533400" y="866776"/>
          <a:ext cx="4943475" cy="46196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70C0">
              <a:alpha val="35000"/>
            </a:srgb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0.00267</cdr:x>
      <cdr:y>0.01483</cdr:y>
    </cdr:from>
    <cdr:to>
      <cdr:x>0.13067</cdr:x>
      <cdr:y>0.17298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" y="857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CPS</a:t>
          </a:r>
        </a:p>
      </cdr:txBody>
    </cdr:sp>
  </cdr:relSizeAnchor>
  <cdr:relSizeAnchor xmlns:cdr="http://schemas.openxmlformats.org/drawingml/2006/chartDrawing">
    <cdr:from>
      <cdr:x>0.92933</cdr:x>
      <cdr:y>0.94234</cdr:y>
    </cdr:from>
    <cdr:to>
      <cdr:x>0.98267</cdr:x>
      <cdr:y>0.99835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38925" y="5448300"/>
          <a:ext cx="381000" cy="323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kHz</a:t>
          </a:r>
        </a:p>
      </cdr:txBody>
    </cdr:sp>
  </cdr:relSizeAnchor>
  <cdr:relSizeAnchor xmlns:cdr="http://schemas.openxmlformats.org/drawingml/2006/chartDrawing">
    <cdr:from>
      <cdr:x>0.74667</cdr:x>
      <cdr:y>0.12685</cdr:y>
    </cdr:from>
    <cdr:to>
      <cdr:x>0.936</cdr:x>
      <cdr:y>0.21911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8244" y="652171"/>
          <a:ext cx="1523486" cy="474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 Rounded MT Bold" panose="020F0704030504030204" pitchFamily="34" charset="0"/>
            </a:rPr>
            <a:t>17.5rem/</a:t>
          </a:r>
          <a:r>
            <a:rPr lang="en-US" sz="1800" dirty="0" err="1">
              <a:latin typeface="Arial Rounded MT Bold" panose="020F0704030504030204" pitchFamily="34" charset="0"/>
            </a:rPr>
            <a:t>hr</a:t>
          </a:r>
          <a:r>
            <a:rPr lang="en-US" sz="1800" dirty="0">
              <a:latin typeface="Arial Rounded MT Bold" panose="020F0704030504030204" pitchFamily="34" charset="0"/>
            </a:rPr>
            <a:t>, -8%</a:t>
          </a:r>
        </a:p>
      </cdr:txBody>
    </cdr:sp>
  </cdr:relSizeAnchor>
  <cdr:relSizeAnchor xmlns:cdr="http://schemas.openxmlformats.org/drawingml/2006/chartDrawing">
    <cdr:from>
      <cdr:x>0.70267</cdr:x>
      <cdr:y>0.18287</cdr:y>
    </cdr:from>
    <cdr:to>
      <cdr:x>0.792</cdr:x>
      <cdr:y>0.25041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5019675" y="1057276"/>
          <a:ext cx="638175" cy="3905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0.31086</cdr:x>
      <cdr:y>0.24829</cdr:y>
    </cdr:from>
    <cdr:to>
      <cdr:x>0.31086</cdr:x>
      <cdr:y>0.94842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2343331" y="1309972"/>
          <a:ext cx="0" cy="3693829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2060"/>
          </a:solidFill>
          <a:prstDash val="sys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0.19141</cdr:x>
      <cdr:y>0.17334</cdr:y>
    </cdr:from>
    <cdr:to>
      <cdr:x>0.28498</cdr:x>
      <cdr:y>0.24829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856" y="914514"/>
          <a:ext cx="705394" cy="395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err="1" smtClean="0"/>
            <a:t>Thr</a:t>
          </a:r>
          <a:r>
            <a:rPr lang="en-US" sz="2000" b="1" dirty="0" smtClean="0"/>
            <a:t>.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0.32943</cdr:x>
      <cdr:y>0.19902</cdr:y>
    </cdr:from>
    <cdr:to>
      <cdr:x>0.423</cdr:x>
      <cdr:y>0.27397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83308" y="1049998"/>
          <a:ext cx="705343" cy="395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≈80keV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0.31493</cdr:x>
      <cdr:y>0.26245</cdr:y>
    </cdr:from>
    <cdr:to>
      <cdr:x>0.34419</cdr:x>
      <cdr:y>0.30867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2373948" y="1384664"/>
          <a:ext cx="220617" cy="24384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D85D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162EF-F7FC-442F-BEF7-14CDD56A4AD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5183-6343-4C92-85CF-1B72549A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5183-6343-4C92-85CF-1B72549AB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5183-6343-4C92-85CF-1B72549ABB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5183-6343-4C92-85CF-1B72549ABB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9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765-CF76-46C2-995B-A4C960DB98F3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E69-D514-4B45-9361-0C2CEC4BDC92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CA86-3C0E-4B8F-8BDE-43D913806871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F60E-0CF0-4B11-BF09-0B64E496493B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1204-9DDB-413C-8669-9FE8BA75A17C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8A11-B732-4D5E-98C5-335F04ED4787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1E6F-A4F6-4FC8-9DA4-966F05FEE352}" type="datetime1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B52-7FD1-46EF-9814-5A4CBE8C847B}" type="datetime1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A3F8-D7BD-45E3-B019-302A29602B3C}" type="datetime1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9F5B-E027-488C-BF57-2C6C287BE345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C425-03FC-4B60-B891-256061E70C9D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F4E6-47FD-4A05-AAFB-562AF372CEEA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2112-E7F8-A344-90AE-F0648294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863923"/>
            <a:ext cx="8838758" cy="48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4526" y="4688116"/>
            <a:ext cx="4110446" cy="96858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Vladimir Popov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RadCon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5825" y="1596572"/>
            <a:ext cx="8194041" cy="224874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Si PiN diode detector for radiation monitoring in CEBAF accelerator service 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buildings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614" y="81206"/>
            <a:ext cx="317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DOE Accelerator Safety Workshop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August 15-17, 2017</a:t>
            </a:r>
            <a:endParaRPr lang="en-US" sz="1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78486" y="3984171"/>
            <a:ext cx="653143" cy="568235"/>
          </a:xfrm>
          <a:prstGeom prst="ellipse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942217" y="3845318"/>
            <a:ext cx="130629" cy="138853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3212" y="3506764"/>
            <a:ext cx="1328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Penetration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66096"/>
              </p:ext>
            </p:extLst>
          </p:nvPr>
        </p:nvGraphicFramePr>
        <p:xfrm>
          <a:off x="487680" y="968588"/>
          <a:ext cx="7863840" cy="53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100" y="252968"/>
            <a:ext cx="909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Linearity and response </a:t>
            </a:r>
            <a:r>
              <a:rPr lang="en-US" sz="20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limit </a:t>
            </a:r>
            <a:r>
              <a:rPr lang="en-US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of the </a:t>
            </a:r>
            <a:r>
              <a:rPr lang="en-US" sz="20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detector. Tested </a:t>
            </a:r>
            <a:r>
              <a:rPr lang="en-US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with LED light </a:t>
            </a:r>
            <a:r>
              <a:rPr lang="en-US" sz="20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pulse.</a:t>
            </a:r>
            <a:endParaRPr lang="en-US" sz="20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38475" y="6496051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10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imap://popov@mail.jlab.org:993/fetch%3EUID%3E/INBOX%3E57071"/>
          <p:cNvSpPr>
            <a:spLocks noChangeAspect="1" noChangeArrowheads="1"/>
          </p:cNvSpPr>
          <p:nvPr/>
        </p:nvSpPr>
        <p:spPr bwMode="auto">
          <a:xfrm>
            <a:off x="457200" y="1897063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9" name="Rectangle 8" descr="imap://popov@mail.jlab.org:993/fetch%3EUID%3E/INBOX%3E57071"/>
          <p:cNvSpPr>
            <a:spLocks noChangeAspect="1" noChangeArrowheads="1"/>
          </p:cNvSpPr>
          <p:nvPr/>
        </p:nvSpPr>
        <p:spPr bwMode="auto">
          <a:xfrm>
            <a:off x="457200" y="1897063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4876" y="1086057"/>
            <a:ext cx="397234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</a:rPr>
              <a:t>OSH </a:t>
            </a:r>
            <a:r>
              <a:rPr lang="en-US" sz="2800" b="1" dirty="0" smtClean="0">
                <a:solidFill>
                  <a:srgbClr val="0033CC"/>
                </a:solidFill>
              </a:rPr>
              <a:t>Park </a:t>
            </a:r>
            <a:r>
              <a:rPr lang="en-US" altLang="en-US" sz="2800" b="1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Order </a:t>
            </a:r>
            <a:r>
              <a:rPr lang="en-US" altLang="en-US" sz="2800" b="1" dirty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Details</a:t>
            </a:r>
            <a:endParaRPr lang="en-US" altLang="en-US" sz="2800" dirty="0">
              <a:solidFill>
                <a:srgbClr val="0033CC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 descr="imap://popov@mail.jlab.org:993/fetch%3EUID%3E/INBOX%3E57072"/>
          <p:cNvSpPr>
            <a:spLocks noChangeAspect="1" noChangeArrowheads="1"/>
          </p:cNvSpPr>
          <p:nvPr/>
        </p:nvSpPr>
        <p:spPr bwMode="auto">
          <a:xfrm>
            <a:off x="457200" y="1897063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14" name="Rectangle 13" descr="imap://popov@mail.jlab.org:993/fetch%3EUID%3E/INBOX%3E57072"/>
          <p:cNvSpPr>
            <a:spLocks noChangeAspect="1" noChangeArrowheads="1"/>
          </p:cNvSpPr>
          <p:nvPr/>
        </p:nvSpPr>
        <p:spPr bwMode="auto">
          <a:xfrm>
            <a:off x="457200" y="1897063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910386"/>
            <a:ext cx="816814" cy="8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" y="108373"/>
            <a:ext cx="4325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Detectors cost estimate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13" y="1897063"/>
            <a:ext cx="75179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PCBs: </a:t>
            </a:r>
            <a:r>
              <a:rPr lang="en-US" sz="2800" b="1" dirty="0" smtClean="0">
                <a:latin typeface="Calibri" panose="020F0502020204030204" pitchFamily="34" charset="0"/>
              </a:rPr>
              <a:t>PIN diodes board, $8.05 per batch of three;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           Main board, $33.80 per </a:t>
            </a:r>
            <a:r>
              <a:rPr lang="en-US" sz="2800" b="1" dirty="0">
                <a:latin typeface="Calibri" panose="020F0502020204030204" pitchFamily="34" charset="0"/>
              </a:rPr>
              <a:t>batch of three</a:t>
            </a:r>
            <a:r>
              <a:rPr lang="en-US" sz="2800" b="1" dirty="0" smtClean="0">
                <a:latin typeface="Calibri" panose="020F0502020204030204" pitchFamily="34" charset="0"/>
              </a:rPr>
              <a:t>;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          Set of PCB’s </a:t>
            </a:r>
            <a:r>
              <a:rPr lang="en-US" sz="2800" b="1" dirty="0">
                <a:latin typeface="Calibri" panose="020F0502020204030204" pitchFamily="34" charset="0"/>
              </a:rPr>
              <a:t>for one </a:t>
            </a:r>
            <a:r>
              <a:rPr lang="en-US" sz="2800" b="1" dirty="0" smtClean="0">
                <a:latin typeface="Calibri" panose="020F0502020204030204" pitchFamily="34" charset="0"/>
              </a:rPr>
              <a:t>detector =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$13.95</a:t>
            </a:r>
            <a:r>
              <a:rPr lang="en-US" sz="2800" b="1" dirty="0" smtClean="0">
                <a:latin typeface="Calibri" panose="020F0502020204030204" pitchFamily="34" charset="0"/>
              </a:rPr>
              <a:t>;</a:t>
            </a:r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1455C801BK, aluminum enclosure =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12.19</a:t>
            </a:r>
            <a:r>
              <a:rPr lang="en-US" sz="2800" b="1" dirty="0">
                <a:latin typeface="Calibri" panose="020F0502020204030204" pitchFamily="34" charset="0"/>
              </a:rPr>
              <a:t>; 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				        Parts ≈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10</a:t>
            </a:r>
            <a:r>
              <a:rPr lang="en-US" sz="2800" b="1" dirty="0">
                <a:latin typeface="Calibri" panose="020F0502020204030204" pitchFamily="34" charset="0"/>
              </a:rPr>
              <a:t>;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Component placement in EESSUP, </a:t>
            </a:r>
            <a:r>
              <a:rPr lang="en-US" sz="2800" b="1" dirty="0" err="1" smtClean="0">
                <a:latin typeface="Calibri" panose="020F0502020204030204" pitchFamily="34" charset="0"/>
              </a:rPr>
              <a:t>Jlab</a:t>
            </a:r>
            <a:r>
              <a:rPr lang="en-US" sz="2800" b="1" dirty="0" smtClean="0">
                <a:latin typeface="Calibri" panose="020F0502020204030204" pitchFamily="34" charset="0"/>
              </a:rPr>
              <a:t>, 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		       about </a:t>
            </a:r>
            <a:r>
              <a:rPr lang="en-US" sz="2800" b="1" dirty="0">
                <a:latin typeface="Calibri" panose="020F0502020204030204" pitchFamily="34" charset="0"/>
              </a:rPr>
              <a:t>2hr </a:t>
            </a:r>
            <a:r>
              <a:rPr lang="en-US" sz="2800" b="1" dirty="0" smtClean="0">
                <a:latin typeface="Calibri" panose="020F0502020204030204" pitchFamily="34" charset="0"/>
              </a:rPr>
              <a:t>per </a:t>
            </a:r>
            <a:r>
              <a:rPr lang="en-US" sz="2800" b="1" dirty="0" err="1" smtClean="0">
                <a:latin typeface="Calibri" panose="020F0502020204030204" pitchFamily="34" charset="0"/>
              </a:rPr>
              <a:t>det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≈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$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63.00</a:t>
            </a:r>
          </a:p>
          <a:p>
            <a:endParaRPr 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2213" y="5073227"/>
            <a:ext cx="74506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2990" y="5098647"/>
            <a:ext cx="84509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Total cost of one prototype detector production ≈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$100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The cost </a:t>
            </a:r>
            <a:r>
              <a:rPr 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of </a:t>
            </a:r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one will </a:t>
            </a:r>
            <a:r>
              <a:rPr 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be </a:t>
            </a:r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lower, </a:t>
            </a:r>
            <a:r>
              <a:rPr lang="en-US" sz="2400" b="1" dirty="0">
                <a:solidFill>
                  <a:srgbClr val="0033CC"/>
                </a:solidFill>
                <a:latin typeface="Calibri" panose="020F0502020204030204" pitchFamily="34" charset="0"/>
              </a:rPr>
              <a:t>in case of production larger series</a:t>
            </a:r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52775" y="6502400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11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3" y="1022774"/>
            <a:ext cx="52222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THANK YOU!</a:t>
            </a:r>
            <a:endParaRPr lang="en-US" sz="4000" b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A01D2112-E7F8-A344-90AE-F06482945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44526" y="595024"/>
            <a:ext cx="7137379" cy="3451325"/>
            <a:chOff x="373400" y="586154"/>
            <a:chExt cx="9429237" cy="4527736"/>
          </a:xfrm>
        </p:grpSpPr>
        <p:grpSp>
          <p:nvGrpSpPr>
            <p:cNvPr id="7" name="Group 6"/>
            <p:cNvGrpSpPr/>
            <p:nvPr/>
          </p:nvGrpSpPr>
          <p:grpSpPr>
            <a:xfrm>
              <a:off x="2468027" y="1117603"/>
              <a:ext cx="7334610" cy="3996287"/>
              <a:chOff x="68704" y="601788"/>
              <a:chExt cx="9958987" cy="5211862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04" y="601788"/>
                <a:ext cx="8067112" cy="5086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1719385" y="4282831"/>
                <a:ext cx="550984" cy="16803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92796" y="5287066"/>
                <a:ext cx="1306043" cy="52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V</a:t>
                </a:r>
                <a:r>
                  <a:rPr lang="en-US" sz="1400" baseline="-250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=60V</a:t>
                </a:r>
                <a:endParaRPr lang="en-US" sz="14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06513" y="4227353"/>
                <a:ext cx="834924" cy="52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CSA</a:t>
                </a:r>
                <a:endParaRPr lang="en-US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24" idx="2"/>
              </p:cNvCxnSpPr>
              <p:nvPr/>
            </p:nvCxnSpPr>
            <p:spPr>
              <a:xfrm>
                <a:off x="1615471" y="3928969"/>
                <a:ext cx="627544" cy="26789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703754" y="4548554"/>
                <a:ext cx="550984" cy="16803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883507" y="4986216"/>
                <a:ext cx="414216" cy="43766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127418" y="3933568"/>
                <a:ext cx="676312" cy="52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+V</a:t>
                </a:r>
                <a:endParaRPr lang="en-US" sz="14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641231" y="1852247"/>
                <a:ext cx="640861" cy="13286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768492" y="4393445"/>
                <a:ext cx="1206517" cy="30064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157436" y="3715667"/>
                <a:ext cx="817573" cy="13223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8135816" y="1814712"/>
                <a:ext cx="529012" cy="1282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32102" y="3297069"/>
                <a:ext cx="966737" cy="631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Gnd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7418" y="1895228"/>
                <a:ext cx="955235" cy="52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Gnd</a:t>
                </a:r>
                <a:r>
                  <a:rPr lang="en-US" sz="1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96507" y="4470399"/>
                <a:ext cx="1431184" cy="52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</a:rPr>
                  <a:t>TTL Out.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635499" y="3182039"/>
                <a:ext cx="819282" cy="52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</a:rPr>
                  <a:t>Thr.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346830" y="1302527"/>
                <a:ext cx="912103" cy="57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</a:rPr>
                  <a:t>+5V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6876" y="1996726"/>
              <a:ext cx="3120180" cy="14476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70516" y="1430070"/>
              <a:ext cx="3187684" cy="1499852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180492" y="4024923"/>
              <a:ext cx="1070708" cy="375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92215" y="1449753"/>
              <a:ext cx="1070708" cy="375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61812" y="652557"/>
            <a:ext cx="25738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043" y="1435682"/>
            <a:ext cx="3000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1359" y="133359"/>
            <a:ext cx="414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PIN diode detector layout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19125"/>
            <a:ext cx="3634516" cy="2121992"/>
          </a:xfrm>
          <a:prstGeom prst="rect">
            <a:avLst/>
          </a:prstGeom>
          <a:noFill/>
          <a:ln>
            <a:noFill/>
          </a:ln>
          <a:effectLst>
            <a:outerShdw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09" y="3894667"/>
            <a:ext cx="3942471" cy="247883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4822613" y="2153920"/>
            <a:ext cx="1767840" cy="2479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57494" y="4734560"/>
            <a:ext cx="4632959" cy="30179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63941" y="1084036"/>
            <a:ext cx="3000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41067" y="3216270"/>
            <a:ext cx="553996" cy="208047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0387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13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798330"/>
            <a:ext cx="5116731" cy="3217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7" y="3201450"/>
            <a:ext cx="5116731" cy="321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4982" y="352697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137</a:t>
            </a:r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Cs</a:t>
            </a:r>
            <a:endParaRPr lang="en-US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85" y="1171303"/>
            <a:ext cx="15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Cosmic, </a:t>
            </a:r>
            <a:r>
              <a:rPr lang="en-US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bgr</a:t>
            </a:r>
            <a:endParaRPr lang="en-US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787" y="89207"/>
            <a:ext cx="654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PIN detector, pulses at discriminator input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81251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14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318984"/>
              </p:ext>
            </p:extLst>
          </p:nvPr>
        </p:nvGraphicFramePr>
        <p:xfrm>
          <a:off x="836612" y="972456"/>
          <a:ext cx="7538131" cy="527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4794069" y="4487091"/>
            <a:ext cx="822960" cy="7184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17029" y="4160520"/>
            <a:ext cx="67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BGR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18315" y="3489960"/>
            <a:ext cx="822960" cy="71845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123509" y="3180806"/>
            <a:ext cx="670560" cy="111252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1177" y="2651760"/>
            <a:ext cx="1127760" cy="124750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3546" y="2811474"/>
            <a:ext cx="65755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133</a:t>
            </a:r>
            <a:r>
              <a:rPr lang="en-US" b="1" dirty="0" smtClean="0"/>
              <a:t>Ba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69429" y="3120628"/>
            <a:ext cx="643125" cy="369332"/>
          </a:xfrm>
          <a:prstGeom prst="rect">
            <a:avLst/>
          </a:prstGeom>
          <a:solidFill>
            <a:srgbClr val="FFD85D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137</a:t>
            </a:r>
            <a:r>
              <a:rPr lang="en-US" b="1" dirty="0" smtClean="0"/>
              <a:t>Cs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69300" y="2282428"/>
            <a:ext cx="67518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109</a:t>
            </a:r>
            <a:r>
              <a:rPr lang="en-US" b="1" dirty="0" smtClean="0"/>
              <a:t>Cd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34194" y="2282428"/>
            <a:ext cx="0" cy="3693829"/>
          </a:xfrm>
          <a:prstGeom prst="straightConnector1">
            <a:avLst/>
          </a:prstGeom>
          <a:ln w="3175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93463" y="5976071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333" y="72237"/>
            <a:ext cx="313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Gamma spectra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225437" y="6502400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15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4" y="835462"/>
            <a:ext cx="8606592" cy="5187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" y="29643"/>
            <a:ext cx="6802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George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Kharashvili</a:t>
            </a:r>
            <a:r>
              <a:rPr lang="en-US" sz="2800" dirty="0" smtClean="0">
                <a:latin typeface="Arial Rounded MT Bold" panose="020F0704030504030204" pitchFamily="34" charset="0"/>
              </a:rPr>
              <a:t>, FLUKA simulation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90875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16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Introduction</a:t>
            </a:r>
            <a:endParaRPr lang="en-US" sz="32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930"/>
            <a:ext cx="8934025" cy="5095948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Radiation detectors for radiation monitoring in proximity </a:t>
            </a:r>
            <a:r>
              <a:rPr lang="en-US" dirty="0" smtClean="0">
                <a:latin typeface="Calibri" panose="020F0502020204030204" pitchFamily="34" charset="0"/>
              </a:rPr>
              <a:t>of </a:t>
            </a:r>
            <a:r>
              <a:rPr lang="en-US" dirty="0">
                <a:latin typeface="Calibri" panose="020F0502020204030204" pitchFamily="34" charset="0"/>
              </a:rPr>
              <a:t>penetrations in CEBAF accelerator service building </a:t>
            </a:r>
            <a:r>
              <a:rPr lang="en-US" dirty="0" smtClean="0">
                <a:latin typeface="Calibri" panose="020F0502020204030204" pitchFamily="34" charset="0"/>
              </a:rPr>
              <a:t>have </a:t>
            </a:r>
            <a:r>
              <a:rPr lang="en-US" dirty="0">
                <a:latin typeface="Calibri" panose="020F0502020204030204" pitchFamily="34" charset="0"/>
              </a:rPr>
              <a:t>been developed studied and tested. </a:t>
            </a:r>
            <a:endParaRPr lang="en-US" dirty="0" smtClean="0">
              <a:latin typeface="Calibri" panose="020F0502020204030204" pitchFamily="34" charset="0"/>
            </a:endParaRPr>
          </a:p>
          <a:p>
            <a:pPr algn="just"/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detector made with commercial BPW34 PIN diodes primarily produced as a photodiode. However, studies show that diodes applicable for x-ray and gamma detection </a:t>
            </a:r>
            <a:r>
              <a:rPr lang="en-US" dirty="0" smtClean="0">
                <a:latin typeface="Calibri" panose="020F0502020204030204" pitchFamily="34" charset="0"/>
              </a:rPr>
              <a:t>could </a:t>
            </a:r>
            <a:r>
              <a:rPr lang="en-US" dirty="0">
                <a:latin typeface="Calibri" panose="020F0502020204030204" pitchFamily="34" charset="0"/>
              </a:rPr>
              <a:t>be used as a cost effective alternative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The detector has to operate indoor near technological penetrations (RF and He lines) to provide a radiation safety monitoring </a:t>
            </a:r>
            <a:r>
              <a:rPr lang="en-US" dirty="0" smtClean="0">
                <a:latin typeface="Calibri" panose="020F0502020204030204" pitchFamily="34" charset="0"/>
              </a:rPr>
              <a:t>near penetrations. </a:t>
            </a:r>
            <a:r>
              <a:rPr lang="en-US" dirty="0">
                <a:latin typeface="Calibri" panose="020F0502020204030204" pitchFamily="34" charset="0"/>
              </a:rPr>
              <a:t>In total, CEBAF accelerator service buildings have about </a:t>
            </a:r>
            <a:r>
              <a:rPr lang="en-US" b="1" u="sng" dirty="0">
                <a:solidFill>
                  <a:srgbClr val="C00000"/>
                </a:solidFill>
                <a:latin typeface="Calibri" panose="020F0502020204030204" pitchFamily="34" charset="0"/>
              </a:rPr>
              <a:t>126</a:t>
            </a:r>
            <a:r>
              <a:rPr lang="en-US" u="sng" dirty="0">
                <a:solidFill>
                  <a:srgbClr val="C00000"/>
                </a:solidFill>
                <a:latin typeface="Calibri" panose="020F0502020204030204" pitchFamily="34" charset="0"/>
              </a:rPr>
              <a:t> penetrations</a:t>
            </a:r>
            <a:r>
              <a:rPr lang="en-US" dirty="0">
                <a:latin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35808" y="6483350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Page 2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9" y="2389369"/>
            <a:ext cx="3184355" cy="18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973" y="896568"/>
            <a:ext cx="575159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Sensor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10 PIN diodes, model VBPW34FAS, </a:t>
            </a:r>
            <a:r>
              <a:rPr lang="en-US" sz="2400" dirty="0" smtClean="0">
                <a:latin typeface="Calibri" panose="020F0502020204030204" pitchFamily="34" charset="0"/>
              </a:rPr>
              <a:t>	sensitive </a:t>
            </a:r>
            <a:r>
              <a:rPr lang="en-US" sz="2400" dirty="0">
                <a:latin typeface="Calibri" panose="020F0502020204030204" pitchFamily="34" charset="0"/>
              </a:rPr>
              <a:t>area =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0.75cm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total.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Output: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pulse, 5V, </a:t>
            </a:r>
            <a:r>
              <a:rPr lang="en-US" sz="2400" dirty="0" smtClean="0">
                <a:latin typeface="Calibri" panose="020F0502020204030204" pitchFamily="34" charset="0"/>
              </a:rPr>
              <a:t>10μs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Background count rate: </a:t>
            </a:r>
            <a:r>
              <a:rPr lang="en-US" sz="2400" dirty="0">
                <a:latin typeface="Calibri" panose="020F0502020204030204" pitchFamily="34" charset="0"/>
              </a:rPr>
              <a:t>about 2CPM at </a:t>
            </a:r>
            <a:r>
              <a:rPr lang="en-US" sz="2400" dirty="0" smtClean="0">
                <a:latin typeface="Calibri" panose="020F0502020204030204" pitchFamily="34" charset="0"/>
              </a:rPr>
              <a:t>				10μrem/</a:t>
            </a:r>
            <a:r>
              <a:rPr lang="en-US" sz="2400" dirty="0" err="1" smtClean="0">
                <a:latin typeface="Calibri" panose="020F0502020204030204" pitchFamily="34" charset="0"/>
              </a:rPr>
              <a:t>hr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Sensitivity: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210CPM</a:t>
            </a:r>
            <a:r>
              <a:rPr lang="en-US" sz="2400" dirty="0">
                <a:latin typeface="Calibri" panose="020F0502020204030204" pitchFamily="34" charset="0"/>
              </a:rPr>
              <a:t>/(</a:t>
            </a:r>
            <a:r>
              <a:rPr lang="en-US" sz="2400" dirty="0" err="1" smtClean="0">
                <a:latin typeface="Calibri" panose="020F0502020204030204" pitchFamily="34" charset="0"/>
              </a:rPr>
              <a:t>mrem</a:t>
            </a:r>
            <a:r>
              <a:rPr lang="en-US" sz="2400" dirty="0" smtClean="0">
                <a:latin typeface="Calibri" panose="020F0502020204030204" pitchFamily="34" charset="0"/>
              </a:rPr>
              <a:t>/</a:t>
            </a:r>
            <a:r>
              <a:rPr lang="en-US" sz="2400" dirty="0" err="1" smtClean="0">
                <a:latin typeface="Calibri" panose="020F0502020204030204" pitchFamily="34" charset="0"/>
              </a:rPr>
              <a:t>hr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Linear response limit: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~60kHz </a:t>
            </a:r>
            <a:r>
              <a:rPr lang="en-US" sz="2400" dirty="0">
                <a:latin typeface="Calibri" panose="020F0502020204030204" pitchFamily="34" charset="0"/>
              </a:rPr>
              <a:t>or </a:t>
            </a:r>
            <a:r>
              <a:rPr lang="en-US" sz="2400" dirty="0" smtClean="0">
                <a:latin typeface="Calibri" panose="020F0502020204030204" pitchFamily="34" charset="0"/>
              </a:rPr>
              <a:t>17.5rem/</a:t>
            </a:r>
            <a:r>
              <a:rPr lang="en-US" sz="2400" dirty="0" err="1" smtClean="0">
                <a:latin typeface="Calibri" panose="020F0502020204030204" pitchFamily="34" charset="0"/>
              </a:rPr>
              <a:t>hr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Operation limit: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~65kHz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Power: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+5V, (3…7V)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Size: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L80xW54xH23 mm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974" y="54093"/>
            <a:ext cx="3956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Calibri" panose="020F0502020204030204" pitchFamily="34" charset="0"/>
              </a:rPr>
              <a:t>Detector specs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4" y="4147847"/>
            <a:ext cx="3779332" cy="2137805"/>
          </a:xfrm>
          <a:prstGeom prst="rect">
            <a:avLst/>
          </a:prstGeom>
          <a:noFill/>
          <a:ln>
            <a:noFill/>
          </a:ln>
          <a:effectLst>
            <a:outerShdw blurRad="114300" dist="88900" dir="258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35808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3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5" y="3148946"/>
            <a:ext cx="4472374" cy="32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4827" y="123399"/>
            <a:ext cx="6149219" cy="5689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VBPW34FAS </a:t>
            </a:r>
            <a:r>
              <a:rPr lang="en-US" sz="3200" b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PiN</a:t>
            </a:r>
            <a:r>
              <a:rPr lang="en-US" sz="32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Diode</a:t>
            </a:r>
            <a:endParaRPr lang="en-US" sz="32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62" y="831353"/>
            <a:ext cx="2581367" cy="17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827" y="831353"/>
            <a:ext cx="5887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FEATURES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Package type: surface mount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 </a:t>
            </a:r>
            <a:r>
              <a:rPr lang="en-US" sz="2400" dirty="0">
                <a:latin typeface="Arial Rounded MT Bold" panose="020F0704030504030204" pitchFamily="34" charset="0"/>
              </a:rPr>
              <a:t>Dimensions (L x W x H in mm): 6.4 x 3.9 x 1.2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Radiant sensitive area (in mm</a:t>
            </a:r>
            <a:r>
              <a:rPr lang="en-US" sz="2400" baseline="30000" dirty="0">
                <a:latin typeface="Arial Rounded MT Bold" panose="020F0704030504030204" pitchFamily="34" charset="0"/>
              </a:rPr>
              <a:t>2</a:t>
            </a:r>
            <a:r>
              <a:rPr lang="en-US" sz="2400" dirty="0">
                <a:latin typeface="Arial Rounded MT Bold" panose="020F0704030504030204" pitchFamily="34" charset="0"/>
              </a:rPr>
              <a:t>): </a:t>
            </a:r>
            <a:r>
              <a:rPr lang="en-US" sz="2400" b="1" dirty="0">
                <a:latin typeface="Arial Rounded MT Bold" panose="020F0704030504030204" pitchFamily="34" charset="0"/>
              </a:rPr>
              <a:t>7.5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 </a:t>
            </a:r>
            <a:r>
              <a:rPr lang="en-US" sz="2400" dirty="0">
                <a:latin typeface="Arial Rounded MT Bold" panose="020F0704030504030204" pitchFamily="34" charset="0"/>
              </a:rPr>
              <a:t>Daylight blocking filter matched with </a:t>
            </a:r>
            <a:r>
              <a:rPr lang="en-US" sz="2400" dirty="0" smtClean="0">
                <a:latin typeface="Arial Rounded MT Bold" panose="020F0704030504030204" pitchFamily="34" charset="0"/>
              </a:rPr>
              <a:t>870nm to 950nm emitters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 Capacitance: ≈ 70pF at V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b</a:t>
            </a:r>
            <a:r>
              <a:rPr lang="en-US" sz="2400" dirty="0" smtClean="0">
                <a:latin typeface="Arial Rounded MT Bold" panose="020F0704030504030204" pitchFamily="34" charset="0"/>
              </a:rPr>
              <a:t>=0V,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and ≈ 10pF at V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b</a:t>
            </a:r>
            <a:r>
              <a:rPr lang="en-US" sz="2400" dirty="0" smtClean="0">
                <a:latin typeface="Arial Rounded MT Bold" panose="020F0704030504030204" pitchFamily="34" charset="0"/>
              </a:rPr>
              <a:t>=60V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 Max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V</a:t>
            </a:r>
            <a:r>
              <a:rPr lang="en-US" sz="2400" baseline="-25000" dirty="0" err="1" smtClean="0">
                <a:latin typeface="Arial Rounded MT Bold" panose="020F0704030504030204" pitchFamily="34" charset="0"/>
              </a:rPr>
              <a:t>b</a:t>
            </a:r>
            <a:r>
              <a:rPr lang="en-US" sz="2400" dirty="0" smtClean="0">
                <a:latin typeface="Arial Rounded MT Bold" panose="020F0704030504030204" pitchFamily="34" charset="0"/>
              </a:rPr>
              <a:t>=60V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35808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4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44" y="1743891"/>
            <a:ext cx="2983170" cy="274319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4679" y="888274"/>
                <a:ext cx="5913083" cy="5406927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Si dielectric 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constant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K=11.7. </a:t>
                </a:r>
                <a:r>
                  <a:rPr lang="en-US" sz="2800" b="1" u="sng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8pF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capacitance means about </a:t>
                </a:r>
                <a:r>
                  <a:rPr lang="en-US" sz="2800" u="sng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100μ 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depletion zone size at 60V reverse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bias. Average 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electron-hole production energy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W=3.6eV, minimum 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ionization particle energy loss in silicon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𝑑𝐸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=3.9</m:t>
                    </m:r>
                    <m:f>
                      <m:fPr>
                        <m:type m:val="skw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𝑀𝑒𝑉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𝑐𝑚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sz="2800" u="sng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39keV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in 100μ of Si, and it will produce about </a:t>
                </a: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10800 e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 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or </a:t>
                </a:r>
                <a:r>
                  <a:rPr lang="en-US" sz="2800" u="sng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1.7fc</a:t>
                </a:r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charge from cosmic radiation.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	</a:t>
                </a:r>
                <a:endParaRPr lang="en-US" sz="2800" dirty="0" smtClean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2800" i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CSA </a:t>
                </a:r>
                <a:r>
                  <a:rPr lang="en-US" sz="2800" i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with 2pF cap. produces ≈ </a:t>
                </a:r>
                <a:r>
                  <a:rPr lang="en-US" sz="2800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0.8mV </a:t>
                </a:r>
                <a:r>
                  <a:rPr lang="en-US" sz="2800" i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output amp. from </a:t>
                </a:r>
                <a:r>
                  <a:rPr lang="en-US" sz="2800" i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cosmic muon.</a:t>
                </a:r>
                <a:endParaRPr lang="en-US" sz="2800" i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79" y="888274"/>
                <a:ext cx="5913083" cy="5406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6349" y="110681"/>
            <a:ext cx="534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PIN diode sensitivity consideration</a:t>
            </a:r>
            <a:endParaRPr lang="en-US" sz="28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35808" y="6502400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5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0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The PIN diode detector circuit block diagram</a:t>
            </a:r>
            <a:endParaRPr lang="en-US" sz="28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1328738" y="5219701"/>
            <a:ext cx="376238" cy="14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485775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+3…6V DC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3075" y="5048251"/>
            <a:ext cx="661987" cy="50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24025" y="5105401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V reg.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388594" y="5295902"/>
            <a:ext cx="668932" cy="14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31494" y="5730695"/>
            <a:ext cx="3072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48000" y="5119689"/>
            <a:ext cx="881063" cy="3476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53707" y="5585186"/>
            <a:ext cx="471488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743200" y="5289429"/>
            <a:ext cx="6595" cy="44462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67050" y="5129213"/>
            <a:ext cx="8613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SW, +V</a:t>
            </a:r>
            <a:r>
              <a:rPr lang="en-US" sz="1600" baseline="-25000" dirty="0" smtClean="0">
                <a:latin typeface="Calibri" panose="020F0502020204030204" pitchFamily="34" charset="0"/>
              </a:rPr>
              <a:t>cc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3917355" y="5295901"/>
            <a:ext cx="587970" cy="1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541117" y="5738814"/>
            <a:ext cx="683221" cy="6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179292" y="4744858"/>
            <a:ext cx="3072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76713" y="4733926"/>
            <a:ext cx="4762" cy="56673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054656" y="5568434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+V</a:t>
            </a:r>
            <a:r>
              <a:rPr lang="en-US" baseline="-25000" dirty="0" smtClean="0">
                <a:latin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95750" y="56007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+60V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00562" y="4514850"/>
            <a:ext cx="609600" cy="442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10087" y="5095875"/>
            <a:ext cx="609600" cy="442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112742" y="4725808"/>
            <a:ext cx="3072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107980" y="5302071"/>
            <a:ext cx="3072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24375" y="4514851"/>
            <a:ext cx="55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L. Reg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Pos.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43425" y="5086351"/>
            <a:ext cx="55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L. Reg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Pos.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24488" y="4519614"/>
            <a:ext cx="13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+5V (digital)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53063" y="50720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+5V 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8559" y="875836"/>
            <a:ext cx="7179932" cy="3308236"/>
            <a:chOff x="232250" y="1436945"/>
            <a:chExt cx="6478781" cy="2867510"/>
          </a:xfrm>
        </p:grpSpPr>
        <p:sp>
          <p:nvSpPr>
            <p:cNvPr id="7" name="Rectangle 6"/>
            <p:cNvSpPr/>
            <p:nvPr/>
          </p:nvSpPr>
          <p:spPr>
            <a:xfrm>
              <a:off x="381000" y="1752600"/>
              <a:ext cx="588108" cy="2381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9" y="1828340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9" y="2055561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9" y="2282782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9" y="2510003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9" y="2737224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54" y="2595746"/>
              <a:ext cx="1266825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205294" y="2713593"/>
              <a:ext cx="883315" cy="6144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854094" y="3019426"/>
              <a:ext cx="350944" cy="28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95770" y="2727880"/>
              <a:ext cx="869613" cy="50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P/Z, LPF </a:t>
              </a:r>
            </a:p>
            <a:p>
              <a:r>
                <a:rPr lang="en-US" sz="1600" dirty="0" smtClean="0">
                  <a:latin typeface="Calibri" panose="020F0502020204030204" pitchFamily="34" charset="0"/>
                </a:rPr>
                <a:t>and amp.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093373" y="3030358"/>
              <a:ext cx="3072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291273" y="2279113"/>
              <a:ext cx="442907" cy="29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2pF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29024" y="1804987"/>
              <a:ext cx="1914525" cy="26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V</a:t>
              </a:r>
              <a:r>
                <a:rPr lang="en-US" sz="1400" baseline="-25000" dirty="0" smtClean="0">
                  <a:latin typeface="Calibri" panose="020F0502020204030204" pitchFamily="34" charset="0"/>
                </a:rPr>
                <a:t>thr </a:t>
              </a:r>
              <a:r>
                <a:rPr lang="en-US" sz="1400" dirty="0" smtClean="0">
                  <a:latin typeface="Calibri" panose="020F0502020204030204" pitchFamily="34" charset="0"/>
                </a:rPr>
                <a:t>≈ 100…200mV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82153" y="2142759"/>
              <a:ext cx="714843" cy="32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0.8mV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937117" y="2466703"/>
              <a:ext cx="385762" cy="187964"/>
            </a:xfrm>
            <a:custGeom>
              <a:avLst/>
              <a:gdLst>
                <a:gd name="connsiteX0" fmla="*/ 0 w 1028700"/>
                <a:gd name="connsiteY0" fmla="*/ 187964 h 226064"/>
                <a:gd name="connsiteX1" fmla="*/ 100013 w 1028700"/>
                <a:gd name="connsiteY1" fmla="*/ 187964 h 226064"/>
                <a:gd name="connsiteX2" fmla="*/ 176213 w 1028700"/>
                <a:gd name="connsiteY2" fmla="*/ 2227 h 226064"/>
                <a:gd name="connsiteX3" fmla="*/ 466725 w 1028700"/>
                <a:gd name="connsiteY3" fmla="*/ 92714 h 226064"/>
                <a:gd name="connsiteX4" fmla="*/ 790575 w 1028700"/>
                <a:gd name="connsiteY4" fmla="*/ 202252 h 226064"/>
                <a:gd name="connsiteX5" fmla="*/ 966788 w 1028700"/>
                <a:gd name="connsiteY5" fmla="*/ 221302 h 226064"/>
                <a:gd name="connsiteX6" fmla="*/ 966788 w 1028700"/>
                <a:gd name="connsiteY6" fmla="*/ 221302 h 226064"/>
                <a:gd name="connsiteX7" fmla="*/ 1028700 w 1028700"/>
                <a:gd name="connsiteY7" fmla="*/ 226064 h 22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226064">
                  <a:moveTo>
                    <a:pt x="0" y="187964"/>
                  </a:moveTo>
                  <a:cubicBezTo>
                    <a:pt x="35322" y="203442"/>
                    <a:pt x="70644" y="218920"/>
                    <a:pt x="100013" y="187964"/>
                  </a:cubicBezTo>
                  <a:cubicBezTo>
                    <a:pt x="129382" y="157008"/>
                    <a:pt x="115094" y="18102"/>
                    <a:pt x="176213" y="2227"/>
                  </a:cubicBezTo>
                  <a:cubicBezTo>
                    <a:pt x="237332" y="-13648"/>
                    <a:pt x="364331" y="59377"/>
                    <a:pt x="466725" y="92714"/>
                  </a:cubicBezTo>
                  <a:cubicBezTo>
                    <a:pt x="569119" y="126051"/>
                    <a:pt x="707231" y="180821"/>
                    <a:pt x="790575" y="202252"/>
                  </a:cubicBezTo>
                  <a:cubicBezTo>
                    <a:pt x="873919" y="223683"/>
                    <a:pt x="966788" y="221302"/>
                    <a:pt x="966788" y="221302"/>
                  </a:cubicBezTo>
                  <a:lnTo>
                    <a:pt x="966788" y="221302"/>
                  </a:lnTo>
                  <a:cubicBezTo>
                    <a:pt x="977107" y="222096"/>
                    <a:pt x="1016794" y="226064"/>
                    <a:pt x="1028700" y="22606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00626" y="2871787"/>
              <a:ext cx="858041" cy="29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10 </a:t>
              </a:r>
              <a:r>
                <a:rPr lang="el-GR" sz="1600" dirty="0" smtClean="0">
                  <a:latin typeface="Calibri" panose="020F0502020204030204" pitchFamily="34" charset="0"/>
                </a:rPr>
                <a:t>μ</a:t>
              </a:r>
              <a:r>
                <a:rPr lang="en-US" sz="1600" dirty="0" smtClean="0">
                  <a:latin typeface="Calibri" panose="020F0502020204030204" pitchFamily="34" charset="0"/>
                </a:rPr>
                <a:t>s, 5V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12" y="2973294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12" y="3200515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12" y="3427736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12" y="3654957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12" y="3882178"/>
              <a:ext cx="286666" cy="246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Rectangle 88"/>
            <p:cNvSpPr/>
            <p:nvPr/>
          </p:nvSpPr>
          <p:spPr>
            <a:xfrm>
              <a:off x="3400613" y="2727880"/>
              <a:ext cx="384050" cy="614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3281853" y="2863170"/>
              <a:ext cx="652885" cy="305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Discr.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592638" y="2382235"/>
              <a:ext cx="0" cy="3456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339" y="2083910"/>
              <a:ext cx="307240" cy="543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3" name="Straight Arrow Connector 92"/>
            <p:cNvCxnSpPr/>
            <p:nvPr/>
          </p:nvCxnSpPr>
          <p:spPr>
            <a:xfrm>
              <a:off x="3588673" y="2377895"/>
              <a:ext cx="3072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788698" y="3030358"/>
              <a:ext cx="3072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4110037" y="2705100"/>
              <a:ext cx="561976" cy="15430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6200000">
              <a:off x="3735610" y="3323209"/>
              <a:ext cx="1324979" cy="33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Monost. Mult.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4684048" y="2977970"/>
              <a:ext cx="3072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4" y="3678238"/>
              <a:ext cx="38221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9" name="Straight Arrow Connector 98"/>
            <p:cNvCxnSpPr/>
            <p:nvPr/>
          </p:nvCxnSpPr>
          <p:spPr>
            <a:xfrm>
              <a:off x="4669760" y="3730445"/>
              <a:ext cx="3072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88" y="3935413"/>
              <a:ext cx="2667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3719513" y="2667001"/>
              <a:ext cx="395926" cy="266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TTL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848225" y="2619376"/>
              <a:ext cx="704717" cy="29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Output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2250" y="1436945"/>
              <a:ext cx="6478781" cy="286751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33400" y="4440144"/>
            <a:ext cx="7063154" cy="1922584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4510" y="594767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PW Supply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84663" y="5538788"/>
            <a:ext cx="358412" cy="555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9611" y="5993396"/>
            <a:ext cx="24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Over Voltage Protection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45986" y="1280125"/>
            <a:ext cx="489587" cy="410006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7950" y="910793"/>
            <a:ext cx="22732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Ten BPW34 diodes</a:t>
            </a:r>
            <a:endParaRPr lang="en-US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02928" y="2732478"/>
            <a:ext cx="288377" cy="740737"/>
          </a:xfrm>
          <a:prstGeom prst="straightConnector1">
            <a:avLst/>
          </a:prstGeom>
          <a:ln w="3492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731494" y="3512390"/>
            <a:ext cx="18245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MCA test point</a:t>
            </a:r>
            <a:endParaRPr lang="en-US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1896530" y="2869763"/>
            <a:ext cx="47412" cy="674769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7945" y="3461608"/>
            <a:ext cx="10813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OPA140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84917" y="649922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6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2681" y="1104053"/>
            <a:ext cx="8630698" cy="5474594"/>
            <a:chOff x="-42862" y="836045"/>
            <a:chExt cx="8863012" cy="5736205"/>
          </a:xfrm>
        </p:grpSpPr>
        <p:grpSp>
          <p:nvGrpSpPr>
            <p:cNvPr id="4" name="Group 3"/>
            <p:cNvGrpSpPr/>
            <p:nvPr/>
          </p:nvGrpSpPr>
          <p:grpSpPr>
            <a:xfrm>
              <a:off x="-42862" y="836045"/>
              <a:ext cx="8863012" cy="5736205"/>
              <a:chOff x="-42862" y="836045"/>
              <a:chExt cx="8863012" cy="5736205"/>
            </a:xfrm>
          </p:grpSpPr>
          <p:graphicFrame>
            <p:nvGraphicFramePr>
              <p:cNvPr id="2" name="Chart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6807353"/>
                  </p:ext>
                </p:extLst>
              </p:nvPr>
            </p:nvGraphicFramePr>
            <p:xfrm>
              <a:off x="-42862" y="836045"/>
              <a:ext cx="8677275" cy="54387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" name="Rectangle 2"/>
              <p:cNvSpPr/>
              <p:nvPr/>
            </p:nvSpPr>
            <p:spPr>
              <a:xfrm>
                <a:off x="8448675" y="1209675"/>
                <a:ext cx="371475" cy="5362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2932762" y="2468357"/>
              <a:ext cx="534338" cy="35945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67100" y="2099025"/>
              <a:ext cx="1390273" cy="38698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Calibri" panose="020F0502020204030204" pitchFamily="34" charset="0"/>
                </a:rPr>
                <a:t>109</a:t>
              </a:r>
              <a:r>
                <a:rPr lang="en-US" dirty="0" smtClean="0">
                  <a:latin typeface="Calibri" panose="020F0502020204030204" pitchFamily="34" charset="0"/>
                </a:rPr>
                <a:t>Cd, 88keV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7171" y="1372123"/>
              <a:ext cx="1380396" cy="38698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Calibri" panose="020F0502020204030204" pitchFamily="34" charset="0"/>
                </a:rPr>
                <a:t>133</a:t>
              </a:r>
              <a:r>
                <a:rPr lang="en-US" dirty="0" smtClean="0">
                  <a:latin typeface="Calibri" panose="020F0502020204030204" pitchFamily="34" charset="0"/>
                </a:rPr>
                <a:t>Ba, 81keV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48799" y="4045135"/>
              <a:ext cx="1369597" cy="38698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BGR, cosmic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295775" y="4515785"/>
              <a:ext cx="714372" cy="42862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0870" y="-62521"/>
            <a:ext cx="855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Pulse Height Distributions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(PHD), obtained with gamma sources and background-cosmic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radiation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6425" y="1201783"/>
            <a:ext cx="771525" cy="5179967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47950" y="990598"/>
            <a:ext cx="612706" cy="84908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18124" y="768476"/>
            <a:ext cx="249645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Suggested threshold</a:t>
            </a:r>
            <a:endParaRPr lang="en-US" sz="22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876425" y="960120"/>
            <a:ext cx="0" cy="287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38969" y="968828"/>
            <a:ext cx="0" cy="287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76425" y="1075506"/>
            <a:ext cx="762544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55842" y="649922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7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55435603"/>
              </p:ext>
            </p:extLst>
          </p:nvPr>
        </p:nvGraphicFramePr>
        <p:xfrm>
          <a:off x="110566" y="1102267"/>
          <a:ext cx="8759353" cy="521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029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Two detectors test-calibration with </a:t>
            </a:r>
            <a:r>
              <a:rPr lang="en-US" sz="2200" baseline="300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137</a:t>
            </a:r>
            <a:r>
              <a:rPr lang="en-US" sz="22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Cs source at Radcon range</a:t>
            </a:r>
            <a:endParaRPr lang="en-US" sz="22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01963" y="1388533"/>
            <a:ext cx="0" cy="432689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7632" y="5886120"/>
            <a:ext cx="1623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(1msv/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hr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08932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8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751870"/>
              </p:ext>
            </p:extLst>
          </p:nvPr>
        </p:nvGraphicFramePr>
        <p:xfrm>
          <a:off x="311573" y="1097280"/>
          <a:ext cx="8466667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240" y="107239"/>
            <a:ext cx="4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Six detectors comparison</a:t>
            </a:r>
            <a:endParaRPr lang="en-US" sz="28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05150" y="64801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Page </a:t>
            </a:r>
            <a:r>
              <a:rPr lang="en-U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9</a:t>
            </a:r>
            <a:endParaRPr lang="en-U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OO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effersonLab_OOS" id="{50C244F1-B4A7-FB42-B640-E94D054B435D}" vid="{0B2846A8-7A77-AA46-8EC1-C4EAC4EAC4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JLabPowerPointOOS</Template>
  <TotalTime>20119</TotalTime>
  <Words>589</Words>
  <Application>Microsoft Office PowerPoint</Application>
  <PresentationFormat>Overhead</PresentationFormat>
  <Paragraphs>137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JLabPowerPointOOS</vt:lpstr>
      <vt:lpstr>Si PiN diode detector for radiation monitoring in CEBAF accelerator service buildings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popov</dc:creator>
  <cp:lastModifiedBy>popov</cp:lastModifiedBy>
  <cp:revision>68</cp:revision>
  <cp:lastPrinted>2017-07-24T19:00:03Z</cp:lastPrinted>
  <dcterms:created xsi:type="dcterms:W3CDTF">2017-07-24T13:58:54Z</dcterms:created>
  <dcterms:modified xsi:type="dcterms:W3CDTF">2017-08-14T18:02:40Z</dcterms:modified>
</cp:coreProperties>
</file>