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1" r:id="rId5"/>
  </p:sldMasterIdLst>
  <p:notesMasterIdLst>
    <p:notesMasterId r:id="rId36"/>
  </p:notesMasterIdLst>
  <p:handoutMasterIdLst>
    <p:handoutMasterId r:id="rId37"/>
  </p:handoutMasterIdLst>
  <p:sldIdLst>
    <p:sldId id="656" r:id="rId6"/>
    <p:sldId id="657" r:id="rId7"/>
    <p:sldId id="699" r:id="rId8"/>
    <p:sldId id="671" r:id="rId9"/>
    <p:sldId id="651" r:id="rId10"/>
    <p:sldId id="644" r:id="rId11"/>
    <p:sldId id="652" r:id="rId12"/>
    <p:sldId id="600" r:id="rId13"/>
    <p:sldId id="601" r:id="rId14"/>
    <p:sldId id="700" r:id="rId15"/>
    <p:sldId id="605" r:id="rId16"/>
    <p:sldId id="645" r:id="rId17"/>
    <p:sldId id="646" r:id="rId18"/>
    <p:sldId id="647" r:id="rId19"/>
    <p:sldId id="648" r:id="rId20"/>
    <p:sldId id="606" r:id="rId21"/>
    <p:sldId id="659" r:id="rId22"/>
    <p:sldId id="676" r:id="rId23"/>
    <p:sldId id="338" r:id="rId24"/>
    <p:sldId id="673" r:id="rId25"/>
    <p:sldId id="675" r:id="rId26"/>
    <p:sldId id="698" r:id="rId27"/>
    <p:sldId id="701" r:id="rId28"/>
    <p:sldId id="665" r:id="rId29"/>
    <p:sldId id="655" r:id="rId30"/>
    <p:sldId id="694" r:id="rId31"/>
    <p:sldId id="666" r:id="rId32"/>
    <p:sldId id="654" r:id="rId33"/>
    <p:sldId id="668" r:id="rId34"/>
    <p:sldId id="667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615CC"/>
    <a:srgbClr val="0033CC"/>
    <a:srgbClr val="FFBD22"/>
    <a:srgbClr val="FFC930"/>
    <a:srgbClr val="FFD248"/>
    <a:srgbClr val="FF8251"/>
    <a:srgbClr val="FF9966"/>
    <a:srgbClr val="99CCFF"/>
    <a:srgbClr val="66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61" autoAdjust="0"/>
    <p:restoredTop sz="86418" autoAdjust="0"/>
  </p:normalViewPr>
  <p:slideViewPr>
    <p:cSldViewPr snapToGrid="0">
      <p:cViewPr>
        <p:scale>
          <a:sx n="90" d="100"/>
          <a:sy n="90" d="100"/>
        </p:scale>
        <p:origin x="400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72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02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204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23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072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39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0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31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1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52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593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1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0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79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1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DOE Status Review, Sept. 30 - Oct. 2, 2014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3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86" y="-13510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rgbClr val="355F1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6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43" r:id="rId7"/>
    <p:sldLayoutId id="2147484028" r:id="rId8"/>
    <p:sldLayoutId id="2147484029" r:id="rId9"/>
    <p:sldLayoutId id="214748403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20B2-5DD5-D141-ACAC-E06A1C9B36F4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santana@slac.stanford.edu" TargetMode="External"/><Relationship Id="rId3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62141" y="1510089"/>
            <a:ext cx="7538874" cy="1596805"/>
          </a:xfrm>
        </p:spPr>
        <p:txBody>
          <a:bodyPr/>
          <a:lstStyle/>
          <a:p>
            <a:r>
              <a:rPr lang="en-US" sz="3200" dirty="0" smtClean="0"/>
              <a:t>Air </a:t>
            </a:r>
            <a:r>
              <a:rPr lang="en-US" sz="3200" dirty="0"/>
              <a:t>Activation in </a:t>
            </a:r>
            <a:r>
              <a:rPr lang="en-US" sz="3200" dirty="0" smtClean="0"/>
              <a:t>LCLS-II </a:t>
            </a:r>
            <a:r>
              <a:rPr lang="en-US" sz="3200" dirty="0" err="1" smtClean="0"/>
              <a:t>Linac</a:t>
            </a:r>
            <a:r>
              <a:rPr lang="en-US" sz="3200" dirty="0" smtClean="0"/>
              <a:t> </a:t>
            </a:r>
            <a:r>
              <a:rPr lang="en-US" sz="3200" dirty="0"/>
              <a:t>from </a:t>
            </a:r>
            <a:r>
              <a:rPr lang="en-US" sz="3200" dirty="0" err="1" smtClean="0"/>
              <a:t>Cryomodules</a:t>
            </a:r>
            <a:r>
              <a:rPr lang="en-US" sz="3200" dirty="0" smtClean="0"/>
              <a:t> </a:t>
            </a:r>
            <a:r>
              <a:rPr lang="en-US" sz="3200" dirty="0"/>
              <a:t>and Halo Collimators</a:t>
            </a:r>
            <a:endParaRPr lang="en-US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3206910"/>
            <a:ext cx="8610436" cy="788953"/>
          </a:xfrm>
        </p:spPr>
        <p:txBody>
          <a:bodyPr/>
          <a:lstStyle/>
          <a:p>
            <a:r>
              <a:rPr lang="en-US" sz="1800" i="1" dirty="0" smtClean="0">
                <a:solidFill>
                  <a:srgbClr val="0033CC"/>
                </a:solidFill>
              </a:rPr>
              <a:t>Mario </a:t>
            </a:r>
            <a:r>
              <a:rPr lang="en-US" sz="1800" i="1" dirty="0" smtClean="0">
                <a:solidFill>
                  <a:srgbClr val="0033CC"/>
                </a:solidFill>
              </a:rPr>
              <a:t>Santana </a:t>
            </a:r>
            <a:r>
              <a:rPr lang="en-US" sz="1800" i="1" dirty="0" err="1" smtClean="0">
                <a:solidFill>
                  <a:srgbClr val="0033CC"/>
                </a:solidFill>
              </a:rPr>
              <a:t>Leitner</a:t>
            </a:r>
            <a:r>
              <a:rPr lang="en-US" sz="1800" i="1" baseline="30000" dirty="0" smtClean="0">
                <a:solidFill>
                  <a:srgbClr val="0033CC"/>
                </a:solidFill>
              </a:rPr>
              <a:t>✝</a:t>
            </a:r>
            <a:r>
              <a:rPr lang="en-US" sz="1800" i="1" dirty="0" smtClean="0">
                <a:solidFill>
                  <a:srgbClr val="0033CC"/>
                </a:solidFill>
              </a:rPr>
              <a:t>, </a:t>
            </a:r>
            <a:r>
              <a:rPr lang="en-US" sz="1800" i="1" dirty="0" smtClean="0">
                <a:solidFill>
                  <a:srgbClr val="0033CC"/>
                </a:solidFill>
              </a:rPr>
              <a:t>J. </a:t>
            </a:r>
            <a:r>
              <a:rPr lang="en-US" sz="1800" i="1" dirty="0" err="1" smtClean="0">
                <a:solidFill>
                  <a:srgbClr val="0033CC"/>
                </a:solidFill>
              </a:rPr>
              <a:t>Blaha</a:t>
            </a:r>
            <a:r>
              <a:rPr lang="en-US" sz="1800" i="1" dirty="0" smtClean="0">
                <a:solidFill>
                  <a:srgbClr val="0033CC"/>
                </a:solidFill>
              </a:rPr>
              <a:t>, L. H. Nicolas, H</a:t>
            </a:r>
            <a:r>
              <a:rPr lang="en-US" sz="1800" i="1" dirty="0" smtClean="0">
                <a:solidFill>
                  <a:srgbClr val="0033CC"/>
                </a:solidFill>
              </a:rPr>
              <a:t>. Tran</a:t>
            </a:r>
            <a:r>
              <a:rPr lang="en-US" sz="1800" i="1" dirty="0" smtClean="0">
                <a:solidFill>
                  <a:srgbClr val="0033CC"/>
                </a:solidFill>
              </a:rPr>
              <a:t>, J. C. Liu  </a:t>
            </a:r>
            <a:r>
              <a:rPr lang="en-US" sz="1800" i="1" dirty="0" smtClean="0">
                <a:solidFill>
                  <a:srgbClr val="C00000"/>
                </a:solidFill>
              </a:rPr>
              <a:t>(</a:t>
            </a:r>
            <a:r>
              <a:rPr lang="en-US" sz="1800" i="1" dirty="0" smtClean="0">
                <a:solidFill>
                  <a:srgbClr val="C00000"/>
                </a:solidFill>
              </a:rPr>
              <a:t>SLAC </a:t>
            </a:r>
            <a:r>
              <a:rPr lang="en-US" sz="1800" i="1" dirty="0">
                <a:solidFill>
                  <a:srgbClr val="C00000"/>
                </a:solidFill>
              </a:rPr>
              <a:t>/</a:t>
            </a:r>
            <a:r>
              <a:rPr lang="en-US" sz="1800" i="1" dirty="0" smtClean="0">
                <a:solidFill>
                  <a:srgbClr val="C00000"/>
                </a:solidFill>
              </a:rPr>
              <a:t> </a:t>
            </a:r>
            <a:r>
              <a:rPr lang="en-US" sz="1800" i="1" dirty="0">
                <a:solidFill>
                  <a:srgbClr val="C00000"/>
                </a:solidFill>
              </a:rPr>
              <a:t>RPD</a:t>
            </a:r>
            <a:r>
              <a:rPr lang="en-US" sz="1800" i="1" dirty="0" smtClean="0">
                <a:solidFill>
                  <a:srgbClr val="C00000"/>
                </a:solidFill>
              </a:rPr>
              <a:t>)</a:t>
            </a:r>
            <a:endParaRPr lang="en-US" sz="1800" i="1" dirty="0" smtClean="0">
              <a:solidFill>
                <a:srgbClr val="0033CC"/>
              </a:solidFill>
            </a:endParaRPr>
          </a:p>
          <a:p>
            <a:r>
              <a:rPr lang="en-US" sz="1800" i="1" dirty="0" smtClean="0">
                <a:solidFill>
                  <a:srgbClr val="C00000"/>
                </a:solidFill>
                <a:hlinkClick r:id="rId2"/>
              </a:rPr>
              <a:t>msantana@slac.stanford.edu</a:t>
            </a:r>
            <a:r>
              <a:rPr lang="en-US" sz="1800" i="1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8" name="Picture 2" descr="C:\Documents and Settings\mcdunn\Desktop\banner-lcls-ii_wd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33" y="5221704"/>
            <a:ext cx="4413168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6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Model for Field-emission Tracking -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Benchmarking</a:t>
            </a:r>
            <a:endParaRPr lang="en-US" sz="27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4"/>
          </p:nvPr>
        </p:nvSpPr>
        <p:spPr>
          <a:xfrm>
            <a:off x="330667" y="1414463"/>
            <a:ext cx="8384709" cy="4903788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Upgrade of the model is considered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Full coupling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err="1" smtClean="0">
                <a:latin typeface="Arial"/>
                <a:cs typeface="Arial"/>
              </a:rPr>
              <a:t>Multipacting</a:t>
            </a:r>
            <a:endParaRPr lang="en-US" sz="21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‘Unlimited’ number of </a:t>
            </a:r>
            <a:r>
              <a:rPr lang="en-US" sz="2100" dirty="0" err="1" smtClean="0">
                <a:latin typeface="Arial"/>
                <a:cs typeface="Arial"/>
              </a:rPr>
              <a:t>cryomodules</a:t>
            </a:r>
            <a:endParaRPr lang="en-US" sz="21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More flexibility in setup, i.e. quadrupoles at different fields</a:t>
            </a:r>
            <a:r>
              <a:rPr lang="mr-IN" sz="2100" dirty="0" smtClean="0">
                <a:latin typeface="Arial"/>
                <a:cs typeface="Arial"/>
              </a:rPr>
              <a:t>…</a:t>
            </a:r>
            <a:endParaRPr lang="en-US" sz="2100" dirty="0" smtClean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endParaRPr lang="en-US" sz="1900" dirty="0"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However, the model </a:t>
            </a:r>
            <a:r>
              <a:rPr lang="en-US" sz="2200" dirty="0">
                <a:solidFill>
                  <a:schemeClr val="bg2"/>
                </a:solidFill>
                <a:latin typeface="Arial"/>
                <a:cs typeface="Arial"/>
              </a:rPr>
              <a:t>has been recently successfully benchmarked with measurements </a:t>
            </a: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for (see JLAB Staytreat’17 presentation):</a:t>
            </a:r>
            <a:endParaRPr lang="en-US" sz="2200" dirty="0">
              <a:solidFill>
                <a:schemeClr val="bg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Single </a:t>
            </a:r>
            <a:r>
              <a:rPr lang="en-US" sz="2100" dirty="0" err="1">
                <a:latin typeface="Arial"/>
                <a:cs typeface="Arial"/>
              </a:rPr>
              <a:t>cryomodules</a:t>
            </a:r>
            <a:r>
              <a:rPr lang="en-US" sz="2100" dirty="0">
                <a:latin typeface="Arial"/>
                <a:cs typeface="Arial"/>
              </a:rPr>
              <a:t> at FNAL: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agreement within a factor 2-4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Multiple </a:t>
            </a:r>
            <a:r>
              <a:rPr lang="en-US" sz="2100" dirty="0" err="1">
                <a:latin typeface="Arial"/>
                <a:cs typeface="Arial"/>
              </a:rPr>
              <a:t>cryomodules</a:t>
            </a:r>
            <a:r>
              <a:rPr lang="en-US" sz="2100" dirty="0">
                <a:latin typeface="Arial"/>
                <a:cs typeface="Arial"/>
              </a:rPr>
              <a:t> at XFEL: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agreement within a factor 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1.25-2</a:t>
            </a:r>
          </a:p>
          <a:p>
            <a:pPr marL="342900" indent="-342900">
              <a:buFont typeface="Arial"/>
              <a:buChar char="•"/>
            </a:pPr>
            <a:endParaRPr lang="en-US" sz="210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And several phenomena can be studied and predicted</a:t>
            </a:r>
            <a:r>
              <a:rPr lang="mr-IN" sz="2200" dirty="0" smtClean="0">
                <a:solidFill>
                  <a:schemeClr val="bg2"/>
                </a:solidFill>
                <a:latin typeface="Arial"/>
                <a:cs typeface="Arial"/>
              </a:rPr>
              <a:t>…</a:t>
            </a:r>
            <a:endParaRPr lang="en-US" sz="2200" dirty="0">
              <a:solidFill>
                <a:schemeClr val="bg2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Effect of EM fields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412" y="3167530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all other cryomodules are also powered (but don’t emit): what happens to FE from the central cryomodule?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3435" y="3206376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4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Effect of EM fields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412" y="3167530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Now, if all other cryomodules are also powered (but don’t emit): what happens to FE from the central cryomodule?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Effect of EM fields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Effect of EM fields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342" y="4377766"/>
            <a:ext cx="8292353" cy="16435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11480"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Effect of EM fields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Model for </a:t>
            </a:r>
            <a:r>
              <a:rPr lang="mr-IN" sz="2700" dirty="0" smtClean="0">
                <a:solidFill>
                  <a:schemeClr val="bg2"/>
                </a:solidFill>
              </a:rPr>
              <a:t>…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Effect of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QUAD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262"/>
            <a:ext cx="9144000" cy="4325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89" y="1792941"/>
            <a:ext cx="8217646" cy="1240118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04588" y="3018118"/>
            <a:ext cx="0" cy="2734235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6870" y="5755341"/>
            <a:ext cx="923365" cy="146424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9882" y="5677650"/>
            <a:ext cx="658905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Low quad gradient increases transmission up/downstream </a:t>
            </a:r>
            <a:r>
              <a:rPr lang="en-US" sz="1700" dirty="0" smtClean="0">
                <a:solidFill>
                  <a:srgbClr val="FF0000"/>
                </a:solidFill>
                <a:sym typeface="Wingdings"/>
              </a:rPr>
              <a:t> translates the problem to other areas</a:t>
            </a:r>
            <a:endParaRPr lang="en-US" sz="1700" dirty="0" smtClean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931" y="3137646"/>
            <a:ext cx="8080187" cy="1123577"/>
          </a:xfrm>
          <a:prstGeom prst="rect">
            <a:avLst/>
          </a:prstGeom>
          <a:noFill/>
          <a:ln w="41275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8941" y="3857812"/>
            <a:ext cx="2988" cy="2477247"/>
          </a:xfrm>
          <a:prstGeom prst="line">
            <a:avLst/>
          </a:prstGeom>
          <a:ln w="317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4682" y="6341035"/>
            <a:ext cx="923365" cy="146424"/>
          </a:xfrm>
          <a:prstGeom prst="line">
            <a:avLst/>
          </a:prstGeom>
          <a:ln w="317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17812" y="6248403"/>
            <a:ext cx="658905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6600"/>
                </a:solidFill>
              </a:rPr>
              <a:t>Mid quad strength maximizes radiation at the cryomodules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650" dirty="0" smtClean="0">
                <a:solidFill>
                  <a:schemeClr val="bg2"/>
                </a:solidFill>
              </a:rPr>
              <a:t>Air Activation from </a:t>
            </a:r>
            <a:r>
              <a:rPr lang="en-US" sz="2650" dirty="0" err="1" smtClean="0">
                <a:solidFill>
                  <a:schemeClr val="bg2"/>
                </a:solidFill>
              </a:rPr>
              <a:t>Cryomodules</a:t>
            </a:r>
            <a:r>
              <a:rPr lang="en-US" sz="2650" dirty="0" smtClean="0">
                <a:solidFill>
                  <a:schemeClr val="bg2"/>
                </a:solidFill>
              </a:rPr>
              <a:t>  –</a:t>
            </a:r>
            <a:r>
              <a:rPr lang="en-US" sz="26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50" dirty="0" smtClean="0">
                <a:solidFill>
                  <a:schemeClr val="accent6">
                    <a:lumMod val="75000"/>
                  </a:schemeClr>
                </a:solidFill>
              </a:rPr>
              <a:t>Results </a:t>
            </a:r>
            <a:r>
              <a:rPr lang="en-US" sz="265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650" dirty="0" smtClean="0">
                <a:solidFill>
                  <a:schemeClr val="accent6">
                    <a:lumMod val="75000"/>
                  </a:schemeClr>
                </a:solidFill>
              </a:rPr>
              <a:t>1/2)</a:t>
            </a:r>
            <a:endParaRPr lang="en-US" sz="26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23" y="3848463"/>
            <a:ext cx="30289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Arial" charset="0"/>
              </a:rPr>
              <a:t>Thus, </a:t>
            </a:r>
            <a:r>
              <a:rPr lang="en-US" sz="2100" dirty="0" smtClean="0">
                <a:solidFill>
                  <a:srgbClr val="FF0000"/>
                </a:solidFill>
                <a:latin typeface="Arial" charset="0"/>
              </a:rPr>
              <a:t>35</a:t>
            </a:r>
            <a:r>
              <a:rPr lang="en-US" sz="2100" dirty="0" smtClean="0">
                <a:latin typeface="Arial" charset="0"/>
              </a:rPr>
              <a:t> CM @ </a:t>
            </a:r>
            <a:r>
              <a:rPr lang="en-US" sz="2100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en-US" sz="2100" dirty="0" smtClean="0">
                <a:latin typeface="Arial" charset="0"/>
              </a:rPr>
              <a:t> </a:t>
            </a:r>
            <a:r>
              <a:rPr lang="en-US" sz="2100" dirty="0">
                <a:latin typeface="Arial" charset="0"/>
              </a:rPr>
              <a:t>[</a:t>
            </a:r>
            <a:r>
              <a:rPr lang="en-US" sz="2100" dirty="0" err="1" smtClean="0">
                <a:latin typeface="Arial" charset="0"/>
              </a:rPr>
              <a:t>nA</a:t>
            </a:r>
            <a:r>
              <a:rPr lang="en-US" sz="2100" dirty="0" smtClean="0">
                <a:latin typeface="Arial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70" t="3995" r="1676" b="33443"/>
          <a:stretch/>
        </p:blipFill>
        <p:spPr>
          <a:xfrm>
            <a:off x="117545" y="1368564"/>
            <a:ext cx="9026455" cy="2031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546" y="3303307"/>
            <a:ext cx="8964313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Isotope generation in air by each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cryomodule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relative to that in an LCLS-II halo collimator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4323" y="4718701"/>
            <a:ext cx="8570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Arial" charset="0"/>
              </a:rPr>
              <a:t>These </a:t>
            </a:r>
            <a:r>
              <a:rPr lang="en-US" sz="2100" b="1" dirty="0">
                <a:latin typeface="Arial" charset="0"/>
              </a:rPr>
              <a:t>numbers are similar to the 310 </a:t>
            </a:r>
            <a:r>
              <a:rPr lang="en-US" sz="2100" b="1" dirty="0" smtClean="0">
                <a:latin typeface="Arial" charset="0"/>
              </a:rPr>
              <a:t>W maximum </a:t>
            </a:r>
            <a:r>
              <a:rPr lang="en-US" sz="2100" b="1" dirty="0">
                <a:latin typeface="Arial" charset="0"/>
              </a:rPr>
              <a:t>integrated loss on collimators that is expected for 1.2 MW </a:t>
            </a:r>
            <a:r>
              <a:rPr lang="en-US" sz="2100" b="1" dirty="0" smtClean="0">
                <a:latin typeface="Arial" charset="0"/>
              </a:rPr>
              <a:t>operation.</a:t>
            </a:r>
            <a:endParaRPr lang="en-US" sz="2100" b="1" dirty="0"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597" y="5590893"/>
            <a:ext cx="8570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Arial" charset="0"/>
                <a:sym typeface="Wingdings"/>
              </a:rPr>
              <a:t>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RP requirement of </a:t>
            </a:r>
            <a:r>
              <a:rPr lang="en-US" sz="2100" b="1" i="1" dirty="0" smtClean="0">
                <a:latin typeface="Arial" charset="0"/>
                <a:ea typeface="Arial" charset="0"/>
                <a:cs typeface="Arial" charset="0"/>
              </a:rPr>
              <a:t>for warm </a:t>
            </a:r>
            <a:r>
              <a:rPr lang="en-US" sz="2100" b="1" i="1" dirty="0" err="1" smtClean="0">
                <a:latin typeface="Arial" charset="0"/>
                <a:ea typeface="Arial" charset="0"/>
                <a:cs typeface="Arial" charset="0"/>
              </a:rPr>
              <a:t>linac</a:t>
            </a:r>
            <a:r>
              <a:rPr lang="en-US" sz="21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apply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also to </a:t>
            </a:r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the cold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sections</a:t>
            </a:r>
            <a:endParaRPr lang="en-US" sz="2100" b="1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94680" y="2085978"/>
            <a:ext cx="522287" cy="2904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323" y="3859063"/>
            <a:ext cx="8718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Arial" charset="0"/>
              </a:rPr>
              <a:t>                                       ⩸ </a:t>
            </a:r>
            <a:r>
              <a:rPr lang="en-US" sz="2100" dirty="0" smtClean="0">
                <a:solidFill>
                  <a:srgbClr val="0000FF"/>
                </a:solidFill>
                <a:latin typeface="Arial" charset="0"/>
              </a:rPr>
              <a:t>0.81</a:t>
            </a:r>
            <a:r>
              <a:rPr lang="en-US" sz="2100" dirty="0" smtClean="0">
                <a:latin typeface="Arial" charset="0"/>
              </a:rPr>
              <a:t>·</a:t>
            </a:r>
            <a:r>
              <a:rPr lang="en-US" sz="2100" dirty="0" smtClean="0">
                <a:solidFill>
                  <a:srgbClr val="FF0000"/>
                </a:solidFill>
                <a:latin typeface="Arial" charset="0"/>
              </a:rPr>
              <a:t>35</a:t>
            </a:r>
            <a:r>
              <a:rPr lang="en-US" sz="2100" dirty="0" smtClean="0">
                <a:latin typeface="Arial" charset="0"/>
              </a:rPr>
              <a:t>·</a:t>
            </a:r>
            <a:r>
              <a:rPr lang="en-US" sz="2100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en-US" sz="2100" dirty="0" smtClean="0">
                <a:latin typeface="Arial" charset="0"/>
              </a:rPr>
              <a:t> </a:t>
            </a:r>
            <a:r>
              <a:rPr lang="en-US" sz="2100" dirty="0">
                <a:latin typeface="Arial" charset="0"/>
              </a:rPr>
              <a:t>= </a:t>
            </a:r>
            <a:r>
              <a:rPr lang="en-US" sz="2100" dirty="0" smtClean="0">
                <a:latin typeface="Arial" charset="0"/>
              </a:rPr>
              <a:t>284 W on </a:t>
            </a:r>
            <a:r>
              <a:rPr lang="en-US" sz="2100" dirty="0">
                <a:latin typeface="Arial" charset="0"/>
              </a:rPr>
              <a:t>halo collimators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41</a:t>
            </a:r>
            <a:r>
              <a:rPr lang="en-US" sz="2100" dirty="0" smtClean="0">
                <a:latin typeface="Arial" charset="0"/>
              </a:rPr>
              <a:t>Ar </a:t>
            </a:r>
            <a:r>
              <a:rPr lang="en-US" sz="2100" dirty="0">
                <a:latin typeface="Arial" charset="0"/>
              </a:rPr>
              <a:t>production, 567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15</a:t>
            </a:r>
            <a:r>
              <a:rPr lang="en-US" sz="2100" dirty="0" smtClean="0">
                <a:latin typeface="Arial" charset="0"/>
              </a:rPr>
              <a:t>O</a:t>
            </a:r>
            <a:r>
              <a:rPr lang="en-US" sz="2100" dirty="0">
                <a:latin typeface="Arial" charset="0"/>
              </a:rPr>
              <a:t>, 325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13</a:t>
            </a:r>
            <a:r>
              <a:rPr lang="en-US" sz="2100" dirty="0" smtClean="0">
                <a:latin typeface="Arial" charset="0"/>
              </a:rPr>
              <a:t>N</a:t>
            </a:r>
            <a:r>
              <a:rPr lang="en-US" sz="2100" dirty="0">
                <a:latin typeface="Arial" charset="0"/>
              </a:rPr>
              <a:t>, and 360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11</a:t>
            </a:r>
            <a:r>
              <a:rPr lang="en-US" sz="2100" dirty="0" smtClean="0">
                <a:latin typeface="Arial" charset="0"/>
              </a:rPr>
              <a:t>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650" dirty="0" smtClean="0">
                <a:solidFill>
                  <a:schemeClr val="bg2"/>
                </a:solidFill>
              </a:rPr>
              <a:t>Air Activation </a:t>
            </a:r>
            <a:r>
              <a:rPr lang="en-US" sz="2650" dirty="0">
                <a:solidFill>
                  <a:schemeClr val="bg2"/>
                </a:solidFill>
              </a:rPr>
              <a:t>from </a:t>
            </a:r>
            <a:r>
              <a:rPr lang="en-US" sz="2650" dirty="0" err="1">
                <a:solidFill>
                  <a:schemeClr val="bg2"/>
                </a:solidFill>
              </a:rPr>
              <a:t>Cryomodules</a:t>
            </a:r>
            <a:r>
              <a:rPr lang="en-US" sz="2650" dirty="0">
                <a:solidFill>
                  <a:schemeClr val="bg2"/>
                </a:solidFill>
              </a:rPr>
              <a:t>  –</a:t>
            </a:r>
            <a:r>
              <a:rPr lang="en-US" sz="26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50" dirty="0" smtClean="0">
                <a:solidFill>
                  <a:schemeClr val="accent6">
                    <a:lumMod val="75000"/>
                  </a:schemeClr>
                </a:solidFill>
              </a:rPr>
              <a:t>Results (2/2</a:t>
            </a:r>
            <a:r>
              <a:rPr lang="en-US" sz="265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26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325" y="1609482"/>
            <a:ext cx="857075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Arial" charset="0"/>
              </a:rPr>
              <a:t>Why is this happening?</a:t>
            </a:r>
          </a:p>
          <a:p>
            <a:r>
              <a:rPr lang="en-US" sz="2200" b="1" dirty="0">
                <a:latin typeface="Arial" charset="0"/>
              </a:rPr>
              <a:t> </a:t>
            </a:r>
            <a:endParaRPr lang="en-US" sz="2200" dirty="0" smtClean="0"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effectLst/>
                <a:latin typeface="Arial" charset="0"/>
              </a:rPr>
              <a:t>About 94% of field emission is not captured </a:t>
            </a:r>
            <a:r>
              <a:rPr lang="en-US" sz="2200" dirty="0" smtClean="0">
                <a:effectLst/>
                <a:latin typeface="Arial" charset="0"/>
                <a:sym typeface="Wingdings"/>
              </a:rPr>
              <a:t></a:t>
            </a:r>
            <a:r>
              <a:rPr lang="en-US" sz="2200" dirty="0" smtClean="0">
                <a:effectLst/>
                <a:latin typeface="Arial" charset="0"/>
              </a:rPr>
              <a:t> 10 </a:t>
            </a:r>
            <a:r>
              <a:rPr lang="en-US" sz="2200" dirty="0" err="1" smtClean="0">
                <a:effectLst/>
                <a:latin typeface="Arial" charset="0"/>
              </a:rPr>
              <a:t>nA</a:t>
            </a:r>
            <a:r>
              <a:rPr lang="en-US" sz="2200" dirty="0" smtClean="0">
                <a:effectLst/>
                <a:latin typeface="Arial" charset="0"/>
              </a:rPr>
              <a:t> only represents a small fraction of all the generated field emission, the rest is </a:t>
            </a:r>
            <a:r>
              <a:rPr lang="en-US" sz="2200" dirty="0" smtClean="0">
                <a:solidFill>
                  <a:srgbClr val="0033CC"/>
                </a:solidFill>
                <a:effectLst/>
                <a:latin typeface="Arial" charset="0"/>
              </a:rPr>
              <a:t>lost at the cavities</a:t>
            </a:r>
          </a:p>
          <a:p>
            <a:pPr marL="342900" indent="-342900">
              <a:buFontTx/>
              <a:buChar char="-"/>
            </a:pPr>
            <a:endParaRPr lang="en-US" sz="2200" dirty="0" smtClean="0">
              <a:effectLst/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Arial" charset="0"/>
              </a:rPr>
              <a:t>The cavities are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</a:rPr>
              <a:t>thin </a:t>
            </a:r>
            <a:r>
              <a:rPr lang="en-US" sz="2200" dirty="0" err="1" smtClean="0">
                <a:solidFill>
                  <a:srgbClr val="0033CC"/>
                </a:solidFill>
                <a:latin typeface="Arial" charset="0"/>
              </a:rPr>
              <a:t>Nb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</a:rPr>
              <a:t> targets</a:t>
            </a:r>
            <a:r>
              <a:rPr lang="en-US" sz="2200" dirty="0" smtClean="0">
                <a:latin typeface="Arial" charset="0"/>
              </a:rPr>
              <a:t>, with apparent thickness as small as ~2.7 mm</a:t>
            </a:r>
          </a:p>
          <a:p>
            <a:pPr marL="342900" indent="-342900">
              <a:buFontTx/>
              <a:buChar char="-"/>
            </a:pPr>
            <a:endParaRPr lang="en-US" sz="2200" dirty="0">
              <a:effectLst/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latin typeface="Arial" charset="0"/>
              </a:rPr>
              <a:t>A fraction of the captured field emission gets accelerated </a:t>
            </a:r>
            <a:r>
              <a:rPr lang="en-US" sz="2200" dirty="0" smtClean="0">
                <a:latin typeface="Arial" charset="0"/>
                <a:sym typeface="Wingdings"/>
              </a:rPr>
              <a:t> it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picks up more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energy</a:t>
            </a:r>
            <a:endParaRPr lang="en-US" sz="2200" dirty="0" smtClean="0">
              <a:solidFill>
                <a:srgbClr val="0033CC"/>
              </a:solidFill>
              <a:latin typeface="Arial" charset="0"/>
              <a:sym typeface="Wingdings"/>
            </a:endParaRPr>
          </a:p>
          <a:p>
            <a:pPr marL="342900" indent="-342900">
              <a:buFontTx/>
              <a:buChar char="-"/>
            </a:pPr>
            <a:endParaRPr lang="en-US" sz="2200" dirty="0">
              <a:effectLst/>
              <a:latin typeface="Arial" charset="0"/>
              <a:sym typeface="Wingdings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Can this get worse</a:t>
            </a:r>
            <a:r>
              <a:rPr lang="mr-IN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…</a:t>
            </a:r>
            <a:r>
              <a:rPr lang="en-US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?</a:t>
            </a:r>
            <a:endParaRPr lang="en-US" sz="2200" dirty="0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Air Activation </a:t>
            </a:r>
            <a:r>
              <a:rPr lang="en-US" sz="2800" dirty="0">
                <a:solidFill>
                  <a:schemeClr val="bg2"/>
                </a:solidFill>
              </a:rPr>
              <a:t>from </a:t>
            </a:r>
            <a:r>
              <a:rPr lang="en-US" sz="2800" dirty="0" err="1" smtClean="0">
                <a:solidFill>
                  <a:schemeClr val="bg2"/>
                </a:solidFill>
              </a:rPr>
              <a:t>Cryomodules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700" dirty="0" smtClean="0">
                <a:solidFill>
                  <a:schemeClr val="bg2"/>
                </a:solidFill>
              </a:rPr>
              <a:t>–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onsiderations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789" y="1959182"/>
            <a:ext cx="829929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Possible </a:t>
            </a:r>
            <a:r>
              <a:rPr lang="en-US" sz="2200" dirty="0" err="1" smtClean="0">
                <a:latin typeface="Arial" charset="0"/>
              </a:rPr>
              <a:t>Linac</a:t>
            </a:r>
            <a:r>
              <a:rPr lang="en-US" sz="2200" dirty="0" smtClean="0">
                <a:latin typeface="Arial" charset="0"/>
              </a:rPr>
              <a:t> energy upgrades contemplate increasing</a:t>
            </a:r>
            <a:r>
              <a:rPr lang="mr-IN" sz="2200" dirty="0" smtClean="0">
                <a:latin typeface="Arial" charset="0"/>
              </a:rPr>
              <a:t>…</a:t>
            </a:r>
            <a:endParaRPr lang="en-US" sz="2200" dirty="0" smtClean="0">
              <a:latin typeface="Arial" charset="0"/>
            </a:endParaRPr>
          </a:p>
          <a:p>
            <a:endParaRPr lang="en-US" sz="2200" dirty="0" smtClean="0"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</a:rPr>
              <a:t>…</a:t>
            </a:r>
            <a:r>
              <a:rPr lang="en-US" sz="2200" dirty="0" smtClean="0">
                <a:latin typeface="Arial" charset="0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</a:rPr>
              <a:t>number of </a:t>
            </a:r>
            <a:r>
              <a:rPr lang="en-US" sz="2200" dirty="0" err="1" smtClean="0">
                <a:solidFill>
                  <a:srgbClr val="0033CC"/>
                </a:solidFill>
                <a:latin typeface="Arial" charset="0"/>
              </a:rPr>
              <a:t>cryomodules</a:t>
            </a:r>
            <a:r>
              <a:rPr lang="en-US" sz="22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  <a:sym typeface="Wingdings"/>
              </a:rPr>
              <a:t> more air activation,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  <a:sym typeface="Wingdings"/>
              </a:rPr>
              <a:t>…</a:t>
            </a:r>
            <a:r>
              <a:rPr lang="en-US" sz="2200" dirty="0" smtClean="0">
                <a:latin typeface="Arial" charset="0"/>
                <a:sym typeface="Wingdings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beam energy </a:t>
            </a:r>
            <a:r>
              <a:rPr lang="en-US" sz="2200" dirty="0" smtClean="0">
                <a:latin typeface="Arial" charset="0"/>
                <a:sym typeface="Wingdings"/>
              </a:rPr>
              <a:t> more FE power  more air activation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  <a:sym typeface="Wingdings"/>
              </a:rPr>
              <a:t>…</a:t>
            </a:r>
            <a:r>
              <a:rPr lang="en-US" sz="2200" dirty="0" smtClean="0">
                <a:latin typeface="Arial" charset="0"/>
                <a:sym typeface="Wingdings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gradient</a:t>
            </a:r>
            <a:r>
              <a:rPr lang="en-US" sz="2200" dirty="0" smtClean="0">
                <a:latin typeface="Arial" charset="0"/>
                <a:sym typeface="Wingdings"/>
              </a:rPr>
              <a:t> of </a:t>
            </a:r>
            <a:r>
              <a:rPr lang="en-US" sz="2200" dirty="0" err="1" smtClean="0">
                <a:latin typeface="Arial" charset="0"/>
                <a:sym typeface="Wingdings"/>
              </a:rPr>
              <a:t>cryomodules</a:t>
            </a:r>
            <a:r>
              <a:rPr lang="en-US" sz="2200" dirty="0" smtClean="0">
                <a:latin typeface="Arial" charset="0"/>
                <a:sym typeface="Wingdings"/>
              </a:rPr>
              <a:t> to ~19.3 MeV/m  The higher gradient could increase FE production by an order of </a:t>
            </a:r>
            <a:r>
              <a:rPr lang="en-US" sz="2200" dirty="0" smtClean="0">
                <a:latin typeface="Arial" charset="0"/>
                <a:sym typeface="Wingdings"/>
              </a:rPr>
              <a:t>magnitude</a:t>
            </a:r>
            <a:endParaRPr lang="en-US" sz="2200" dirty="0" smtClean="0">
              <a:latin typeface="Arial" charset="0"/>
              <a:sym typeface="Wingdings"/>
            </a:endParaRPr>
          </a:p>
          <a:p>
            <a:endParaRPr lang="en-US" sz="2200" dirty="0">
              <a:latin typeface="Arial" charset="0"/>
              <a:sym typeface="Wingdings"/>
            </a:endParaRPr>
          </a:p>
          <a:p>
            <a:r>
              <a:rPr lang="en-US" sz="2200" dirty="0" smtClean="0">
                <a:latin typeface="Arial" charset="0"/>
                <a:sym typeface="Wingdings"/>
              </a:rPr>
              <a:t>Thus estimates at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10 [</a:t>
            </a:r>
            <a:r>
              <a:rPr lang="en-US" sz="2200" dirty="0" err="1" smtClean="0">
                <a:solidFill>
                  <a:srgbClr val="C00000"/>
                </a:solidFill>
                <a:latin typeface="Arial" charset="0"/>
                <a:sym typeface="Wingdings"/>
              </a:rPr>
              <a:t>nA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/CM] should not be looked as too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conservative</a:t>
            </a:r>
            <a:endParaRPr lang="en-US" sz="2200" dirty="0" smtClean="0">
              <a:solidFill>
                <a:srgbClr val="C00000"/>
              </a:solidFill>
              <a:latin typeface="Arial" charset="0"/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accent1"/>
                </a:solidFill>
              </a:rPr>
              <a:t>Outline</a:t>
            </a:r>
            <a:endParaRPr lang="en-US" sz="2700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4"/>
          </p:nvPr>
        </p:nvSpPr>
        <p:spPr>
          <a:xfrm>
            <a:off x="451822" y="1671638"/>
            <a:ext cx="7949228" cy="466566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Introduction: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Safety Design limits &amp; Criteria, Hard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X-Ray FEL, LCLS-II beam-lines; Field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emission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Model for Field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 Em</a:t>
            </a: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ission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 Tracking: </a:t>
            </a:r>
            <a:r>
              <a:rPr lang="en-US" sz="2200" baseline="0" dirty="0" smtClean="0">
                <a:solidFill>
                  <a:srgbClr val="0000FF"/>
                </a:solidFill>
                <a:latin typeface="Arial"/>
                <a:cs typeface="Arial"/>
              </a:rPr>
              <a:t>Method, Benchmarking, Effect of EM fields, Effect of Quad fields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Air Activation from </a:t>
            </a:r>
            <a:r>
              <a:rPr lang="en-US" sz="2200" dirty="0" err="1" smtClean="0">
                <a:solidFill>
                  <a:schemeClr val="bg2"/>
                </a:solidFill>
                <a:latin typeface="Arial"/>
                <a:cs typeface="Arial"/>
              </a:rPr>
              <a:t>Cryomodules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mr-IN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–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200" baseline="0" dirty="0" smtClean="0">
                <a:solidFill>
                  <a:srgbClr val="0000FF"/>
                </a:solidFill>
                <a:latin typeface="Arial"/>
                <a:cs typeface="Arial"/>
              </a:rPr>
              <a:t>Results, Considerations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Air Activation from Halo Collimators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Total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 Air Activation in the </a:t>
            </a:r>
            <a:r>
              <a:rPr lang="en-US" sz="2200" baseline="0" dirty="0" err="1" smtClean="0">
                <a:solidFill>
                  <a:schemeClr val="bg2"/>
                </a:solidFill>
                <a:latin typeface="Arial"/>
                <a:cs typeface="Arial"/>
              </a:rPr>
              <a:t>Linac</a:t>
            </a:r>
            <a:r>
              <a:rPr lang="en-US" sz="2200" baseline="0" dirty="0" smtClean="0">
                <a:solidFill>
                  <a:schemeClr val="bg2"/>
                </a:solidFill>
                <a:latin typeface="Arial"/>
                <a:cs typeface="Arial"/>
              </a:rPr>
              <a:t>: </a:t>
            </a:r>
            <a:r>
              <a:rPr lang="en-US" sz="2200" baseline="0" dirty="0" smtClean="0">
                <a:solidFill>
                  <a:srgbClr val="0000FF"/>
                </a:solidFill>
                <a:latin typeface="Arial"/>
                <a:cs typeface="Arial"/>
              </a:rPr>
              <a:t>Results, Considerations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19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302" r="6320" b="20739"/>
          <a:stretch/>
        </p:blipFill>
        <p:spPr>
          <a:xfrm>
            <a:off x="7000875" y="3848349"/>
            <a:ext cx="2093912" cy="2648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642965" cy="753033"/>
          </a:xfrm>
        </p:spPr>
        <p:txBody>
          <a:bodyPr/>
          <a:lstStyle/>
          <a:p>
            <a:r>
              <a:rPr lang="en-US" sz="2700" dirty="0" smtClean="0">
                <a:solidFill>
                  <a:srgbClr val="0033CC"/>
                </a:solidFill>
              </a:rPr>
              <a:t>Air Activation from Halo Collimators </a:t>
            </a:r>
            <a:r>
              <a:rPr lang="en-US" sz="2700" dirty="0" smtClean="0">
                <a:solidFill>
                  <a:srgbClr val="0033CC"/>
                </a:solidFill>
              </a:rPr>
              <a:t>(1/2)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671111" y="2525267"/>
            <a:ext cx="4544212" cy="247072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951548" y="1185863"/>
            <a:ext cx="0" cy="41433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9376" r="47198" b="20739"/>
          <a:stretch/>
        </p:blipFill>
        <p:spPr>
          <a:xfrm>
            <a:off x="2929828" y="3848349"/>
            <a:ext cx="3095136" cy="264827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22876" y="3486138"/>
            <a:ext cx="0" cy="700088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2876" y="1271588"/>
            <a:ext cx="1534512" cy="2414578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8123737">
            <a:off x="472600" y="2335288"/>
            <a:ext cx="1014413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15 X</a:t>
            </a:r>
            <a:r>
              <a:rPr lang="en-US" sz="2000" baseline="-25000" dirty="0" smtClean="0"/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9928" y="1349011"/>
            <a:ext cx="5834062" cy="138499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/>
              <a:t>Air activation was calculated for a simplified approach of beam halo losses in collimators </a:t>
            </a:r>
            <a:r>
              <a:rPr lang="en-US" sz="2100" dirty="0" smtClean="0">
                <a:sym typeface="Wingdings"/>
              </a:rPr>
              <a:t></a:t>
            </a:r>
            <a:r>
              <a:rPr lang="en-US" sz="2100" dirty="0" smtClean="0"/>
              <a:t> collapsed jaws into a single piece </a:t>
            </a:r>
            <a:r>
              <a:rPr lang="en-US" sz="2100" dirty="0" smtClean="0">
                <a:sym typeface="Wingdings"/>
              </a:rPr>
              <a:t>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cylindrical tungsten target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28613" y="5915025"/>
            <a:ext cx="2828925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23851" y="4110037"/>
            <a:ext cx="2828925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207710" y="2763434"/>
            <a:ext cx="5720236" cy="73866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Total losses on warm </a:t>
            </a:r>
            <a:r>
              <a:rPr lang="en-US" sz="2100" dirty="0" err="1" smtClean="0">
                <a:sym typeface="Wingdings"/>
              </a:rPr>
              <a:t>linac</a:t>
            </a:r>
            <a:r>
              <a:rPr lang="en-US" sz="2100" dirty="0" smtClean="0">
                <a:sym typeface="Wingdings"/>
              </a:rPr>
              <a:t> (=collimators) =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310 W</a:t>
            </a:r>
            <a:r>
              <a:rPr lang="en-US" sz="2100" dirty="0" smtClean="0">
                <a:sym typeface="Wingdings"/>
              </a:rPr>
              <a:t> based on beam transport estimates</a:t>
            </a:r>
            <a:endParaRPr lang="en-US" sz="2100" dirty="0" smtClean="0"/>
          </a:p>
        </p:txBody>
      </p:sp>
      <p:sp>
        <p:nvSpPr>
          <p:cNvPr id="55" name="Right Arrow 54"/>
          <p:cNvSpPr/>
          <p:nvPr/>
        </p:nvSpPr>
        <p:spPr>
          <a:xfrm>
            <a:off x="6170019" y="4758559"/>
            <a:ext cx="685800" cy="44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207710" y="3578271"/>
            <a:ext cx="5720236" cy="41549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Collimators with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&gt; 10 W have local shielding</a:t>
            </a:r>
            <a:endParaRPr lang="en-US" sz="21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10604" cy="753033"/>
          </a:xfrm>
        </p:spPr>
        <p:txBody>
          <a:bodyPr/>
          <a:lstStyle/>
          <a:p>
            <a:r>
              <a:rPr lang="en-US" sz="2700" dirty="0" smtClean="0">
                <a:solidFill>
                  <a:srgbClr val="0033CC"/>
                </a:solidFill>
              </a:rPr>
              <a:t>Air Activation from Halo Collimators (2/2</a:t>
            </a:r>
            <a:r>
              <a:rPr lang="en-US" sz="2700" dirty="0">
                <a:solidFill>
                  <a:srgbClr val="0033CC"/>
                </a:solidFill>
              </a:rPr>
              <a:t>)</a:t>
            </a:r>
            <a:endParaRPr lang="en-US" sz="2700" dirty="0"/>
          </a:p>
        </p:txBody>
      </p:sp>
      <p:sp>
        <p:nvSpPr>
          <p:cNvPr id="7" name="Rectangle 6"/>
          <p:cNvSpPr/>
          <p:nvPr/>
        </p:nvSpPr>
        <p:spPr>
          <a:xfrm>
            <a:off x="668684" y="1803949"/>
            <a:ext cx="7886708" cy="10904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300" y="1490531"/>
            <a:ext cx="4124850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030A0"/>
                </a:solidFill>
              </a:rPr>
              <a:t>From J. </a:t>
            </a:r>
            <a:r>
              <a:rPr lang="en-US" sz="1400" dirty="0" err="1" smtClean="0">
                <a:solidFill>
                  <a:srgbClr val="7030A0"/>
                </a:solidFill>
              </a:rPr>
              <a:t>Blaha</a:t>
            </a:r>
            <a:r>
              <a:rPr lang="en-US" sz="1400" dirty="0" smtClean="0">
                <a:solidFill>
                  <a:srgbClr val="7030A0"/>
                </a:solidFill>
              </a:rPr>
              <a:t>, L. Nicolas and H. Tran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22" y="3355352"/>
            <a:ext cx="8393742" cy="2354491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1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Dose </a:t>
            </a:r>
            <a:r>
              <a:rPr lang="en-US" sz="2100" dirty="0" smtClean="0">
                <a:sym typeface="Wingdings"/>
              </a:rPr>
              <a:t>from air activation in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collimators is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comparable to all high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power dumps</a:t>
            </a:r>
            <a:r>
              <a:rPr lang="en-US" sz="2100" dirty="0" smtClean="0">
                <a:sym typeface="Wingdings"/>
              </a:rPr>
              <a:t> combined (shielding effect)</a:t>
            </a:r>
          </a:p>
          <a:p>
            <a:pPr marL="285750" indent="-285750">
              <a:buFont typeface="Arial" charset="0"/>
              <a:buChar char="•"/>
            </a:pPr>
            <a:endParaRPr lang="en-US" sz="21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Field emission raw data was divided by collimator data to obtain relative importance. This was done in three sections representing L1, L2 and L3</a:t>
            </a:r>
            <a:r>
              <a:rPr lang="mr-IN" sz="2100" dirty="0" smtClean="0">
                <a:sym typeface="Wingdings"/>
              </a:rPr>
              <a:t>…</a:t>
            </a:r>
            <a:endParaRPr lang="en-US" sz="21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780104" y="3031164"/>
            <a:ext cx="7592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/>
              </a:rPr>
              <a:t>*) This was a 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conservative estimate from a single release point next to closest MEI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0098959"/>
              </p:ext>
            </p:extLst>
          </p:nvPr>
        </p:nvGraphicFramePr>
        <p:xfrm>
          <a:off x="668684" y="1775373"/>
          <a:ext cx="7886707" cy="1090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6523"/>
                <a:gridCol w="2221552"/>
                <a:gridCol w="1411219"/>
                <a:gridCol w="2077413"/>
              </a:tblGrid>
              <a:tr h="46184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err="1">
                          <a:effectLst/>
                        </a:rPr>
                        <a:t>Linac</a:t>
                      </a:r>
                      <a:r>
                        <a:rPr lang="en-US" sz="2000" b="0" u="none" strike="noStrike" dirty="0">
                          <a:effectLst/>
                        </a:rPr>
                        <a:t> </a:t>
                      </a:r>
                      <a:r>
                        <a:rPr lang="en-US" sz="2000" b="0" u="none" strike="noStrike" dirty="0" smtClean="0">
                          <a:effectLst/>
                        </a:rPr>
                        <a:t>Collimators*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smtClean="0">
                          <a:effectLst/>
                        </a:rPr>
                        <a:t>BSY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2 EBDs</a:t>
                      </a:r>
                    </a:p>
                  </a:txBody>
                  <a:tcPr marL="9525" marR="9525" marT="9525" marB="0" anchor="b"/>
                </a:tc>
              </a:tr>
              <a:tr h="276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Arial"/>
                        </a:rPr>
                        <a:t>&lt;Power&gt; [kW]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en-US" sz="20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2000" b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76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baseline="0" dirty="0" smtClean="0">
                          <a:effectLst/>
                        </a:rPr>
                        <a:t>Dose [</a:t>
                      </a:r>
                      <a:r>
                        <a:rPr lang="en-US" sz="2000" b="0" u="none" strike="noStrike" baseline="0" dirty="0" err="1" smtClean="0">
                          <a:effectLst/>
                        </a:rPr>
                        <a:t>mrem</a:t>
                      </a:r>
                      <a:r>
                        <a:rPr lang="en-US" sz="2000" b="0" u="none" strike="noStrike" baseline="0" dirty="0" smtClean="0">
                          <a:effectLst/>
                        </a:rPr>
                        <a:t>/y]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~0.8E-03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1.95E-03</a:t>
                      </a:r>
                      <a:endParaRPr lang="en-US" sz="20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2.61E-04</a:t>
                      </a:r>
                      <a:endParaRPr lang="en-US" sz="2000" b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9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93156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Total Air Activation in the </a:t>
            </a:r>
            <a:r>
              <a:rPr lang="en-US" sz="2700" dirty="0" err="1" smtClean="0">
                <a:solidFill>
                  <a:schemeClr val="bg2"/>
                </a:solidFill>
              </a:rPr>
              <a:t>Linac</a:t>
            </a:r>
            <a:r>
              <a:rPr lang="en-US" sz="2700" dirty="0" smtClean="0">
                <a:solidFill>
                  <a:schemeClr val="bg2"/>
                </a:solidFill>
              </a:rPr>
              <a:t> –</a:t>
            </a:r>
            <a:r>
              <a:rPr lang="en-US" sz="2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820" y="1257745"/>
            <a:ext cx="843326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 charset="0"/>
              </a:rPr>
              <a:t>Finally, this does not represent a major issue for the SLAC </a:t>
            </a:r>
            <a:r>
              <a:rPr lang="en-US" sz="2400" dirty="0" err="1" smtClean="0">
                <a:solidFill>
                  <a:schemeClr val="bg2"/>
                </a:solidFill>
                <a:latin typeface="Arial" charset="0"/>
              </a:rPr>
              <a:t>Linac</a:t>
            </a:r>
            <a:r>
              <a:rPr lang="en-US" sz="2400" dirty="0" smtClean="0">
                <a:solidFill>
                  <a:schemeClr val="bg2"/>
                </a:solidFill>
                <a:latin typeface="Arial" charset="0"/>
              </a:rPr>
              <a:t> (but this could be different in other machines). </a:t>
            </a:r>
            <a:r>
              <a:rPr lang="en-US" sz="2400" dirty="0" smtClean="0">
                <a:solidFill>
                  <a:schemeClr val="bg2"/>
                </a:solidFill>
                <a:latin typeface="Arial" charset="0"/>
              </a:rPr>
              <a:t>This is because air activation from CM and Halo collimators is spread over a long distance </a:t>
            </a:r>
            <a:r>
              <a:rPr lang="en-US" sz="2400" dirty="0" smtClean="0">
                <a:solidFill>
                  <a:schemeClr val="bg2"/>
                </a:solidFill>
                <a:latin typeface="Arial" charset="0"/>
                <a:sym typeface="Wingdings"/>
              </a:rPr>
              <a:t>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latin typeface="Arial" charset="0"/>
                <a:sym typeface="Wingdings"/>
              </a:rPr>
              <a:t>Small immersion dose for workers even without decay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latin typeface="Arial" charset="0"/>
                <a:sym typeface="Wingdings"/>
              </a:rPr>
              <a:t>Several release points to various MEI (divide &amp; win</a:t>
            </a:r>
            <a:r>
              <a:rPr lang="mr-IN" sz="2100" dirty="0" smtClean="0">
                <a:latin typeface="Arial" charset="0"/>
                <a:sym typeface="Wingdings"/>
              </a:rPr>
              <a:t>…</a:t>
            </a:r>
            <a:r>
              <a:rPr lang="en-US" sz="2100" dirty="0" smtClean="0">
                <a:latin typeface="Arial" charset="0"/>
                <a:sym typeface="Wingdings"/>
              </a:rPr>
              <a:t>)  For the worst area of the </a:t>
            </a:r>
            <a:r>
              <a:rPr lang="en-US" sz="2100" dirty="0" err="1" smtClean="0">
                <a:latin typeface="Arial" charset="0"/>
                <a:sym typeface="Wingdings"/>
              </a:rPr>
              <a:t>linac</a:t>
            </a:r>
            <a:r>
              <a:rPr lang="en-US" sz="2100" dirty="0" smtClean="0">
                <a:latin typeface="Arial" charset="0"/>
                <a:sym typeface="Wingdings"/>
              </a:rPr>
              <a:t>, calculations are &gt; </a:t>
            </a:r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sym typeface="Wingdings"/>
              </a:rPr>
              <a:t>100 times below 0.1 </a:t>
            </a:r>
            <a:r>
              <a:rPr lang="en-US" sz="2100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sym typeface="Wingdings"/>
              </a:rPr>
              <a:t>mrem</a:t>
            </a:r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sym typeface="Wingdings"/>
              </a:rPr>
              <a:t>/year goal </a:t>
            </a:r>
            <a:r>
              <a:rPr lang="en-US" sz="2100" dirty="0" smtClean="0">
                <a:latin typeface="Arial" charset="0"/>
                <a:sym typeface="Wingdings"/>
              </a:rPr>
              <a:t>@ 1 air exchange/day (</a:t>
            </a:r>
            <a:r>
              <a:rPr lang="en-US" sz="2100" dirty="0" smtClean="0">
                <a:sym typeface="Wingdings"/>
              </a:rPr>
              <a:t>8.65E-4 </a:t>
            </a:r>
            <a:r>
              <a:rPr lang="en-US" sz="2100" dirty="0" err="1" smtClean="0">
                <a:sym typeface="Wingdings"/>
              </a:rPr>
              <a:t>mrem</a:t>
            </a:r>
            <a:r>
              <a:rPr lang="en-US" sz="2100" dirty="0" smtClean="0">
                <a:sym typeface="Wingdings"/>
              </a:rPr>
              <a:t>/y)</a:t>
            </a:r>
            <a:endParaRPr lang="en-US" sz="2100" dirty="0">
              <a:latin typeface="Arial" charset="0"/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endParaRPr lang="en-US" sz="2200" dirty="0" smtClean="0">
              <a:latin typeface="Arial" charset="0"/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2" y="4052006"/>
            <a:ext cx="8589280" cy="24621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1688" y="5472113"/>
            <a:ext cx="4943475" cy="92868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93156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Total </a:t>
            </a:r>
            <a:r>
              <a:rPr lang="en-US" sz="2700" dirty="0" smtClean="0">
                <a:solidFill>
                  <a:schemeClr val="bg2"/>
                </a:solidFill>
              </a:rPr>
              <a:t>Air Activation </a:t>
            </a:r>
            <a:r>
              <a:rPr lang="en-US" sz="2700" dirty="0">
                <a:solidFill>
                  <a:schemeClr val="bg2"/>
                </a:solidFill>
              </a:rPr>
              <a:t>in </a:t>
            </a:r>
            <a:r>
              <a:rPr lang="en-US" sz="2700" dirty="0" smtClean="0">
                <a:solidFill>
                  <a:schemeClr val="bg2"/>
                </a:solidFill>
              </a:rPr>
              <a:t>the </a:t>
            </a:r>
            <a:r>
              <a:rPr lang="en-US" sz="2700" dirty="0" err="1" smtClean="0">
                <a:solidFill>
                  <a:schemeClr val="bg2"/>
                </a:solidFill>
              </a:rPr>
              <a:t>Linac</a:t>
            </a:r>
            <a:r>
              <a:rPr lang="en-US" sz="2700" dirty="0" smtClean="0">
                <a:solidFill>
                  <a:schemeClr val="bg2"/>
                </a:solidFill>
              </a:rPr>
              <a:t>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Considerations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821" y="1314895"/>
            <a:ext cx="8581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However, if field emission reached 100 </a:t>
            </a:r>
            <a:r>
              <a:rPr lang="en-US" sz="2200" dirty="0" err="1" smtClean="0">
                <a:solidFill>
                  <a:schemeClr val="bg2"/>
                </a:solidFill>
                <a:latin typeface="Arial" charset="0"/>
                <a:sym typeface="Wingdings"/>
              </a:rPr>
              <a:t>nA</a:t>
            </a:r>
            <a:r>
              <a:rPr lang="en-US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, then in some areas ventilation would be limited to ~10/day </a:t>
            </a:r>
            <a:r>
              <a:rPr lang="en-US" sz="2200" b="1" i="1" dirty="0" smtClean="0">
                <a:solidFill>
                  <a:schemeClr val="bg2"/>
                </a:solidFill>
                <a:latin typeface="Arial" charset="0"/>
                <a:sym typeface="Wingdings"/>
              </a:rPr>
              <a:t>with no safety factor </a:t>
            </a:r>
            <a:r>
              <a:rPr lang="en-US" sz="2200" dirty="0" smtClean="0">
                <a:solidFill>
                  <a:schemeClr val="bg2"/>
                </a:solidFill>
                <a:latin typeface="Arial" charset="0"/>
                <a:sym typeface="Wingdings"/>
              </a:rPr>
              <a:t>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sym typeface="Wingdings"/>
              </a:rPr>
              <a:t>Sealing penetrations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sym typeface="Wingdings"/>
              </a:rPr>
              <a:t>Studying ventilation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sym typeface="Wingdings"/>
              </a:rPr>
              <a:t>Monitoring</a:t>
            </a:r>
            <a:endParaRPr lang="en-US" sz="2000" dirty="0" smtClean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7233" r="17479"/>
          <a:stretch/>
        </p:blipFill>
        <p:spPr bwMode="auto">
          <a:xfrm>
            <a:off x="5787331" y="2171888"/>
            <a:ext cx="2985332" cy="2774414"/>
          </a:xfrm>
          <a:prstGeom prst="rect">
            <a:avLst/>
          </a:prstGeom>
          <a:noFill/>
          <a:ln w="9525">
            <a:solidFill>
              <a:srgbClr val="C615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90391" y="4946302"/>
            <a:ext cx="2435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Sealing of penetrations like in JLAB</a:t>
            </a:r>
            <a:endParaRPr lang="en-US" sz="1600" b="1" dirty="0"/>
          </a:p>
        </p:txBody>
      </p:sp>
      <p:pic>
        <p:nvPicPr>
          <p:cNvPr id="10" name="Picture 2" descr="Z:\WORK\PPS\Sensors\slides\am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3" y="3073702"/>
            <a:ext cx="4516092" cy="3246363"/>
          </a:xfrm>
          <a:prstGeom prst="rect">
            <a:avLst/>
          </a:prstGeom>
          <a:noFill/>
          <a:ln w="158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39156" y="5673734"/>
            <a:ext cx="2269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AMS deployment in LINAC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78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Summary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356" y="1343470"/>
            <a:ext cx="8592726" cy="517064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 model to compute air activation from SCRF field emission has been </a:t>
            </a:r>
            <a:r>
              <a:rPr lang="en-US" sz="2200" dirty="0" smtClean="0"/>
              <a:t>established and benchmarked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This was a successful result from a collaboration between </a:t>
            </a:r>
            <a:r>
              <a:rPr lang="en-US" sz="2200" i="1" dirty="0" smtClean="0"/>
              <a:t>Accelerator Physics </a:t>
            </a:r>
            <a:r>
              <a:rPr lang="en-US" sz="2200" dirty="0" smtClean="0"/>
              <a:t>and </a:t>
            </a:r>
            <a:r>
              <a:rPr lang="en-US" sz="2200" i="1" dirty="0" smtClean="0"/>
              <a:t>Radiation Protection teams </a:t>
            </a:r>
            <a:r>
              <a:rPr lang="en-US" sz="2200" dirty="0" smtClean="0"/>
              <a:t>with outcomes for machine protection and radiation protection</a:t>
            </a:r>
            <a:endParaRPr lang="en-US" sz="2200" dirty="0"/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Air activation from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at 10 </a:t>
            </a:r>
            <a:r>
              <a:rPr lang="en-US" sz="2200" dirty="0" err="1" smtClean="0"/>
              <a:t>nA</a:t>
            </a:r>
            <a:r>
              <a:rPr lang="en-US" sz="2200" dirty="0" smtClean="0"/>
              <a:t>/m is </a:t>
            </a:r>
            <a:r>
              <a:rPr lang="en-US" sz="2200" dirty="0" smtClean="0"/>
              <a:t>equivalent </a:t>
            </a:r>
            <a:r>
              <a:rPr lang="en-US" sz="2200" dirty="0" smtClean="0"/>
              <a:t>to that of 310 W on </a:t>
            </a:r>
            <a:r>
              <a:rPr lang="en-US" sz="2200" dirty="0" smtClean="0"/>
              <a:t>halo collimators </a:t>
            </a:r>
            <a:r>
              <a:rPr lang="en-US" sz="2200" dirty="0" smtClean="0"/>
              <a:t>and </a:t>
            </a:r>
            <a:r>
              <a:rPr lang="en-US" sz="2200" dirty="0" smtClean="0"/>
              <a:t>comparable to </a:t>
            </a:r>
            <a:r>
              <a:rPr lang="en-US" sz="2200" dirty="0" smtClean="0"/>
              <a:t>90 kW on a </a:t>
            </a:r>
            <a:r>
              <a:rPr lang="en-US" sz="2200" dirty="0" smtClean="0"/>
              <a:t>well shielding dump</a:t>
            </a: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In our case, consequences from air activation from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are partly ‘diluted’ due to the long span of the </a:t>
            </a:r>
            <a:r>
              <a:rPr lang="en-US" sz="2200" dirty="0" err="1" smtClean="0"/>
              <a:t>linac</a:t>
            </a:r>
            <a:r>
              <a:rPr lang="en-US" sz="2200" dirty="0" smtClean="0"/>
              <a:t>, with multiple release points. However, at higher </a:t>
            </a:r>
            <a:r>
              <a:rPr lang="en-US" sz="2200" dirty="0" err="1" smtClean="0"/>
              <a:t>cryomodule</a:t>
            </a:r>
            <a:r>
              <a:rPr lang="en-US" sz="2200" dirty="0" smtClean="0"/>
              <a:t> gradients ventilation rates need to be controlled more tightly.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052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End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71390" y="2063780"/>
            <a:ext cx="8008937" cy="1060768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00"/>
                </a:solidFill>
              </a:rPr>
              <a:t>BACK UP SLIDES</a:t>
            </a:r>
            <a:endParaRPr lang="en-US" sz="2800" b="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0635" y="5348177"/>
            <a:ext cx="8423756" cy="698345"/>
          </a:xfrm>
        </p:spPr>
        <p:txBody>
          <a:bodyPr/>
          <a:lstStyle/>
          <a:p>
            <a:r>
              <a:rPr lang="en-US" sz="1800" dirty="0" smtClean="0"/>
              <a:t>Independent Review of Radiological Protection for LCLS-II High Power Dumps</a:t>
            </a:r>
          </a:p>
          <a:p>
            <a:r>
              <a:rPr lang="en-US" sz="1800" dirty="0" smtClean="0"/>
              <a:t>Feb. 28 and March 1,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42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M</a:t>
            </a:r>
            <a:r>
              <a:rPr lang="en-US" sz="2700" dirty="0" smtClean="0">
                <a:solidFill>
                  <a:schemeClr val="bg2"/>
                </a:solidFill>
              </a:rPr>
              <a:t>easurements </a:t>
            </a:r>
            <a:r>
              <a:rPr lang="en-US" sz="2700" dirty="0" smtClean="0">
                <a:solidFill>
                  <a:schemeClr val="bg2"/>
                </a:solidFill>
              </a:rPr>
              <a:t>at </a:t>
            </a:r>
            <a:r>
              <a:rPr lang="en-US" sz="2700" dirty="0" smtClean="0">
                <a:solidFill>
                  <a:schemeClr val="bg2"/>
                </a:solidFill>
              </a:rPr>
              <a:t>XFEL</a:t>
            </a:r>
            <a:endParaRPr lang="en-US" sz="2700" dirty="0">
              <a:solidFill>
                <a:schemeClr val="bg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6" y="1916099"/>
            <a:ext cx="8509016" cy="3776690"/>
          </a:xfrm>
        </p:spPr>
      </p:pic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8913" y="5087789"/>
            <a:ext cx="6156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/>
              <a:t>M</a:t>
            </a:r>
            <a:r>
              <a:rPr lang="en-US" sz="2000" smtClean="0"/>
              <a:t>easurements </a:t>
            </a:r>
            <a:r>
              <a:rPr lang="en-US" sz="2000" dirty="0" smtClean="0"/>
              <a:t>at XFEL </a:t>
            </a:r>
            <a:r>
              <a:rPr lang="mr-IN" sz="2000" dirty="0" smtClean="0"/>
              <a:t>–</a:t>
            </a:r>
            <a:r>
              <a:rPr lang="en-US" sz="2000" dirty="0" smtClean="0"/>
              <a:t> precise instrumentation </a:t>
            </a:r>
            <a:r>
              <a:rPr lang="mr-IN" sz="2000" dirty="0" smtClean="0"/>
              <a:t>–</a:t>
            </a:r>
            <a:r>
              <a:rPr lang="en-US" sz="2000" dirty="0" smtClean="0"/>
              <a:t> known ‘bad’ cavity </a:t>
            </a:r>
            <a:r>
              <a:rPr lang="mr-IN" sz="2000" dirty="0" smtClean="0"/>
              <a:t>–</a:t>
            </a:r>
            <a:r>
              <a:rPr lang="en-US" sz="2000" dirty="0" smtClean="0"/>
              <a:t> similar conditions to LCLSII </a:t>
            </a:r>
            <a:r>
              <a:rPr lang="mr-IN" sz="2000" dirty="0" smtClean="0"/>
              <a:t>–</a:t>
            </a:r>
            <a:r>
              <a:rPr lang="en-US" sz="2000" dirty="0" smtClean="0"/>
              <a:t> FLUKA model has been generated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066" y="1726724"/>
            <a:ext cx="6653384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In collaboration with  N. </a:t>
            </a:r>
            <a:r>
              <a:rPr lang="en-US" sz="1400" dirty="0" err="1" smtClean="0">
                <a:solidFill>
                  <a:srgbClr val="7030A0"/>
                </a:solidFill>
              </a:rPr>
              <a:t>Tesch</a:t>
            </a:r>
            <a:r>
              <a:rPr lang="en-US" sz="1400" dirty="0" smtClean="0">
                <a:solidFill>
                  <a:srgbClr val="7030A0"/>
                </a:solidFill>
              </a:rPr>
              <a:t>, A. </a:t>
            </a:r>
            <a:r>
              <a:rPr lang="en-US" sz="1400" dirty="0" err="1" smtClean="0">
                <a:solidFill>
                  <a:srgbClr val="7030A0"/>
                </a:solidFill>
              </a:rPr>
              <a:t>Leuchner</a:t>
            </a:r>
            <a:r>
              <a:rPr lang="en-US" sz="1400" dirty="0" smtClean="0">
                <a:solidFill>
                  <a:srgbClr val="7030A0"/>
                </a:solidFill>
              </a:rPr>
              <a:t>, J. </a:t>
            </a:r>
            <a:r>
              <a:rPr lang="en-US" sz="1400" dirty="0" err="1" smtClean="0">
                <a:solidFill>
                  <a:srgbClr val="7030A0"/>
                </a:solidFill>
              </a:rPr>
              <a:t>Brahlard</a:t>
            </a:r>
            <a:r>
              <a:rPr lang="en-US" sz="1400" dirty="0" smtClean="0">
                <a:solidFill>
                  <a:srgbClr val="7030A0"/>
                </a:solidFill>
              </a:rPr>
              <a:t>, N. Walker (DESY)</a:t>
            </a:r>
          </a:p>
        </p:txBody>
      </p:sp>
    </p:spTree>
    <p:extLst>
      <p:ext uri="{BB962C8B-B14F-4D97-AF65-F5344CB8AC3E}">
        <p14:creationId xmlns:p14="http://schemas.microsoft.com/office/powerpoint/2010/main" val="16645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97100" y="3565754"/>
            <a:ext cx="59944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Read impact file &amp; transport </a:t>
            </a:r>
            <a:r>
              <a:rPr lang="en-US" sz="1900" i="1" dirty="0" smtClean="0">
                <a:solidFill>
                  <a:srgbClr val="000090"/>
                </a:solidFill>
              </a:rPr>
              <a:t>escaping</a:t>
            </a:r>
            <a:r>
              <a:rPr lang="en-US" sz="1900" dirty="0" smtClean="0">
                <a:solidFill>
                  <a:srgbClr val="000090"/>
                </a:solidFill>
              </a:rPr>
              <a:t> electrons </a:t>
            </a:r>
            <a:r>
              <a:rPr lang="en-US" sz="1900" dirty="0" smtClean="0"/>
              <a:t>to next/previous cryomodule through quadrupoles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03278" cy="753033"/>
          </a:xfrm>
        </p:spPr>
        <p:txBody>
          <a:bodyPr/>
          <a:lstStyle/>
          <a:p>
            <a:r>
              <a:rPr lang="en-US" sz="2600" dirty="0" smtClean="0">
                <a:solidFill>
                  <a:srgbClr val="C00000"/>
                </a:solidFill>
              </a:rPr>
              <a:t>‘Soft coupling’ Track3P </a:t>
            </a:r>
            <a:r>
              <a:rPr lang="en-US" sz="2600" dirty="0" smtClean="0">
                <a:solidFill>
                  <a:srgbClr val="C00000"/>
                </a:solidFill>
                <a:sym typeface="Wingdings"/>
              </a:rPr>
              <a:t> FLUKA: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impact maps (1/2)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250" y="1405733"/>
            <a:ext cx="1391622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Track3P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250" y="3690688"/>
            <a:ext cx="1391622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FLUKA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4400" y="1419454"/>
            <a:ext cx="60071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Generation</a:t>
            </a:r>
            <a:r>
              <a:rPr lang="en-US" sz="1900" dirty="0" smtClean="0"/>
              <a:t> of field-emitted electrons </a:t>
            </a:r>
            <a:endParaRPr lang="en-US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2197100" y="2079854"/>
            <a:ext cx="59944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Track</a:t>
            </a:r>
            <a:r>
              <a:rPr lang="en-US" sz="1900" dirty="0"/>
              <a:t> </a:t>
            </a:r>
            <a:r>
              <a:rPr lang="en-US" sz="1900" dirty="0" smtClean="0"/>
              <a:t>electrons within </a:t>
            </a:r>
            <a:r>
              <a:rPr lang="en-US" sz="1900" dirty="0" smtClean="0">
                <a:solidFill>
                  <a:srgbClr val="000090"/>
                </a:solidFill>
              </a:rPr>
              <a:t>RF</a:t>
            </a:r>
            <a:r>
              <a:rPr lang="en-US" sz="1900" dirty="0" smtClean="0"/>
              <a:t> field to collision with walls or extraction at either end of the 8-cavity string</a:t>
            </a:r>
            <a:endParaRPr lang="en-US" sz="1900" dirty="0"/>
          </a:p>
        </p:txBody>
      </p:sp>
      <p:sp>
        <p:nvSpPr>
          <p:cNvPr id="14" name="Left Arrow 13"/>
          <p:cNvSpPr/>
          <p:nvPr/>
        </p:nvSpPr>
        <p:spPr>
          <a:xfrm rot="16200000">
            <a:off x="4699000" y="2905354"/>
            <a:ext cx="1003300" cy="5715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6200000">
            <a:off x="4978400" y="1686154"/>
            <a:ext cx="419100" cy="5461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97100" y="4543654"/>
            <a:ext cx="60071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Transform coordinates to original cryomodule &amp; </a:t>
            </a:r>
            <a:r>
              <a:rPr lang="en-US" sz="1900" dirty="0" smtClean="0">
                <a:solidFill>
                  <a:srgbClr val="000090"/>
                </a:solidFill>
              </a:rPr>
              <a:t>print position, velocity, energy, weight &amp; RF cycle</a:t>
            </a:r>
            <a:r>
              <a:rPr lang="en-US" sz="1900" dirty="0" smtClean="0"/>
              <a:t>.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10800000">
            <a:off x="334346" y="2143354"/>
            <a:ext cx="1951654" cy="5715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4346" y="2316392"/>
            <a:ext cx="0" cy="27813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812" y="2583322"/>
            <a:ext cx="0" cy="26035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58811" y="4734064"/>
            <a:ext cx="1538287" cy="292189"/>
            <a:chOff x="208578" y="4675417"/>
            <a:chExt cx="2197100" cy="279400"/>
          </a:xfrm>
        </p:grpSpPr>
        <p:cxnSp>
          <p:nvCxnSpPr>
            <p:cNvPr id="25" name="Straight Connector 24"/>
            <p:cNvCxnSpPr/>
            <p:nvPr/>
          </p:nvCxnSpPr>
          <p:spPr>
            <a:xfrm flipH="1" flipV="1">
              <a:off x="208578" y="4954817"/>
              <a:ext cx="21844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21278" y="4675417"/>
              <a:ext cx="21844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0" y="4526422"/>
            <a:ext cx="1663700" cy="660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Auxiliary data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Left Arrow 26"/>
          <p:cNvSpPr/>
          <p:nvPr/>
        </p:nvSpPr>
        <p:spPr>
          <a:xfrm rot="16200000">
            <a:off x="4991100" y="4149954"/>
            <a:ext cx="419100" cy="5461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93900" y="2880241"/>
            <a:ext cx="6184900" cy="431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85950" y="2901333"/>
            <a:ext cx="6400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98500"/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2n+1 impact files</a:t>
            </a:r>
            <a:r>
              <a:rPr lang="en-US" dirty="0" smtClean="0"/>
              <a:t>: original cryomodule, ±</a:t>
            </a:r>
            <a:r>
              <a:rPr lang="en-US" dirty="0"/>
              <a:t>1 cryo, </a:t>
            </a:r>
            <a:r>
              <a:rPr lang="en-US" dirty="0" smtClean="0"/>
              <a:t>…, ±n cryo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8178801" y="3221724"/>
            <a:ext cx="465137" cy="7251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8181040" y="2955173"/>
            <a:ext cx="705785" cy="234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89228" y="2969460"/>
            <a:ext cx="0" cy="27813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12472" y="3207438"/>
            <a:ext cx="0" cy="26035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97100" y="5481515"/>
            <a:ext cx="60071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Sampling x convolution x Selection </a:t>
            </a:r>
            <a:r>
              <a:rPr lang="mr-IN" sz="1900" dirty="0" smtClean="0">
                <a:solidFill>
                  <a:srgbClr val="000090"/>
                </a:solidFill>
              </a:rPr>
              <a:t>…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900" dirty="0" smtClean="0">
                <a:solidFill>
                  <a:srgbClr val="000090"/>
                </a:solidFill>
              </a:rPr>
              <a:t>Radiation transport of field emitted electrons outside of cavities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37" name="Left Arrow 36"/>
          <p:cNvSpPr/>
          <p:nvPr/>
        </p:nvSpPr>
        <p:spPr>
          <a:xfrm rot="10800000" flipH="1">
            <a:off x="8043863" y="5549658"/>
            <a:ext cx="841219" cy="5715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27697" y="5583867"/>
            <a:ext cx="1391622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FLUKA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0" grpId="0" animBg="1"/>
      <p:bldP spid="14" grpId="0" animBg="1"/>
      <p:bldP spid="16" grpId="0" animBg="1"/>
      <p:bldP spid="18" grpId="0" animBg="1"/>
      <p:bldP spid="20" grpId="0" animBg="1"/>
      <p:bldP spid="30" grpId="0" animBg="1"/>
      <p:bldP spid="27" grpId="0" animBg="1"/>
      <p:bldP spid="29" grpId="0" animBg="1"/>
      <p:bldP spid="31" grpId="0" animBg="1"/>
      <p:bldP spid="36" grpId="0" animBg="1"/>
      <p:bldP spid="37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03278" cy="753033"/>
          </a:xfrm>
        </p:spPr>
        <p:txBody>
          <a:bodyPr/>
          <a:lstStyle/>
          <a:p>
            <a:r>
              <a:rPr lang="en-US" sz="2600" dirty="0">
                <a:solidFill>
                  <a:srgbClr val="C00000"/>
                </a:solidFill>
              </a:rPr>
              <a:t>‘Soft coupling’ Track3P </a:t>
            </a:r>
            <a:r>
              <a:rPr lang="en-US" sz="2600" dirty="0">
                <a:solidFill>
                  <a:srgbClr val="C00000"/>
                </a:solidFill>
                <a:sym typeface="Wingdings"/>
              </a:rPr>
              <a:t> FLUKA</a:t>
            </a:r>
            <a:r>
              <a:rPr lang="en-US" sz="2600" dirty="0" smtClean="0">
                <a:solidFill>
                  <a:srgbClr val="C00000"/>
                </a:solidFill>
                <a:sym typeface="Wingdings"/>
              </a:rPr>
              <a:t>: </a:t>
            </a:r>
            <a:r>
              <a:rPr lang="en-US" sz="2600" dirty="0">
                <a:solidFill>
                  <a:srgbClr val="0033CC"/>
                </a:solidFill>
                <a:sym typeface="Wingdings"/>
              </a:rPr>
              <a:t>impact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maps (2/2)</a:t>
            </a:r>
            <a:endParaRPr lang="en-US" sz="2600" dirty="0">
              <a:solidFill>
                <a:srgbClr val="0033CC"/>
              </a:solidFill>
            </a:endParaRPr>
          </a:p>
        </p:txBody>
      </p:sp>
      <p:pic>
        <p:nvPicPr>
          <p:cNvPr id="16" name="Picture 15" descr="impacts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7" t="8280"/>
          <a:stretch/>
        </p:blipFill>
        <p:spPr>
          <a:xfrm>
            <a:off x="5171105" y="2143452"/>
            <a:ext cx="3509345" cy="2095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8650" y="2194252"/>
            <a:ext cx="4457700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Randomize transverse coordinates (position &amp; direction) to full </a:t>
            </a:r>
            <a:r>
              <a:rPr lang="en-US" sz="1900" dirty="0" smtClean="0">
                <a:solidFill>
                  <a:srgbClr val="000000"/>
                </a:solidFill>
              </a:rPr>
              <a:t>2π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as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impact data covers only 1/4</a:t>
            </a:r>
            <a:r>
              <a:rPr lang="en-US" sz="1900" baseline="30000" dirty="0" smtClean="0">
                <a:solidFill>
                  <a:srgbClr val="000000"/>
                </a:solidFill>
              </a:rPr>
              <a:t>th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650" y="3286452"/>
            <a:ext cx="4457700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Auto-adjust impact to boundary surface </a:t>
            </a:r>
            <a:r>
              <a:rPr lang="en-US" sz="1900" dirty="0" smtClean="0">
                <a:solidFill>
                  <a:srgbClr val="000000"/>
                </a:solidFill>
              </a:rPr>
              <a:t>to avoid mis-match between TRACK3P and FLUKA surface of the cavities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8650" y="1698952"/>
            <a:ext cx="79375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Select impact event randomly </a:t>
            </a:r>
            <a:r>
              <a:rPr lang="en-US" sz="1900" dirty="0" smtClean="0">
                <a:solidFill>
                  <a:srgbClr val="000000"/>
                </a:solidFill>
              </a:rPr>
              <a:t>according to statistical weight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950" y="4379238"/>
            <a:ext cx="4470400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Set detector to count current of primaries exiting its birth cryomodule. </a:t>
            </a:r>
            <a:r>
              <a:rPr lang="en-US" sz="1900" dirty="0" smtClean="0">
                <a:solidFill>
                  <a:srgbClr val="000000"/>
                </a:solidFill>
              </a:rPr>
              <a:t>T</a:t>
            </a:r>
            <a:r>
              <a:rPr lang="en-US" sz="1900" dirty="0" smtClean="0"/>
              <a:t>his will be used to renormalize all results</a:t>
            </a:r>
            <a:endParaRPr lang="en-US" sz="1900" dirty="0"/>
          </a:p>
        </p:txBody>
      </p:sp>
      <p:pic>
        <p:nvPicPr>
          <p:cNvPr id="31" name="Picture 30" descr="plot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7" t="26414" r="7343" b="21972"/>
          <a:stretch/>
        </p:blipFill>
        <p:spPr>
          <a:xfrm>
            <a:off x="5180618" y="4404638"/>
            <a:ext cx="3449032" cy="12192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8147050" y="5236488"/>
            <a:ext cx="349250" cy="6350"/>
          </a:xfrm>
          <a:prstGeom prst="straightConnector1">
            <a:avLst/>
          </a:prstGeom>
          <a:ln w="28575">
            <a:solidFill>
              <a:schemeClr val="bg2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950" y="5711724"/>
            <a:ext cx="79502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Other </a:t>
            </a:r>
            <a:r>
              <a:rPr lang="en-US" sz="1900" dirty="0" smtClean="0">
                <a:solidFill>
                  <a:srgbClr val="000090"/>
                </a:solidFill>
              </a:rPr>
              <a:t>’</a:t>
            </a:r>
            <a:r>
              <a:rPr lang="en-US" sz="1900" dirty="0" err="1" smtClean="0">
                <a:solidFill>
                  <a:srgbClr val="000090"/>
                </a:solidFill>
              </a:rPr>
              <a:t>subtilities</a:t>
            </a:r>
            <a:r>
              <a:rPr lang="en-US" sz="1900" dirty="0" smtClean="0">
                <a:solidFill>
                  <a:srgbClr val="000090"/>
                </a:solidFill>
              </a:rPr>
              <a:t>’: pre-processing, latching, convolution, suppression</a:t>
            </a:r>
            <a:r>
              <a:rPr lang="mr-IN" sz="1900" dirty="0" smtClean="0">
                <a:solidFill>
                  <a:srgbClr val="000090"/>
                </a:solidFill>
              </a:rPr>
              <a:t>…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192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7" grpId="0" animBg="1"/>
      <p:bldP spid="3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5142" y="320040"/>
            <a:ext cx="8103570" cy="592564"/>
          </a:xfrm>
        </p:spPr>
        <p:txBody>
          <a:bodyPr/>
          <a:lstStyle/>
          <a:p>
            <a:r>
              <a:rPr lang="en-US" altLang="en-US" sz="2700" dirty="0" smtClean="0"/>
              <a:t>Introduction - </a:t>
            </a:r>
            <a:r>
              <a:rPr lang="en-US" altLang="en-US" sz="2700" dirty="0" smtClean="0">
                <a:solidFill>
                  <a:schemeClr val="accent6">
                    <a:lumMod val="50000"/>
                  </a:schemeClr>
                </a:solidFill>
              </a:rPr>
              <a:t>Safety </a:t>
            </a:r>
            <a:r>
              <a:rPr lang="en-US" altLang="en-US" sz="2700" dirty="0" smtClean="0">
                <a:solidFill>
                  <a:schemeClr val="accent6">
                    <a:lumMod val="50000"/>
                  </a:schemeClr>
                </a:solidFill>
              </a:rPr>
              <a:t>Design Limits and Criteria</a:t>
            </a:r>
            <a:endParaRPr lang="en-US" altLang="en-US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1524000"/>
            <a:ext cx="80772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Courier New" charset="0"/>
              <a:buChar char="o"/>
            </a:pPr>
            <a:r>
              <a:rPr lang="en-US" altLang="en-US" b="1" dirty="0" smtClean="0">
                <a:solidFill>
                  <a:schemeClr val="bg2"/>
                </a:solidFill>
                <a:latin typeface="+mn-lt"/>
              </a:rPr>
              <a:t>Member of the Public:</a:t>
            </a:r>
            <a:endParaRPr lang="en-US" altLang="en-US" b="1" dirty="0">
              <a:solidFill>
                <a:schemeClr val="bg2"/>
              </a:solidFill>
              <a:latin typeface="+mn-lt"/>
            </a:endParaRPr>
          </a:p>
          <a:p>
            <a:pPr marL="800100" lvl="4" indent="-342900">
              <a:lnSpc>
                <a:spcPct val="1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200" dirty="0" smtClean="0">
                <a:solidFill>
                  <a:srgbClr val="0000FF"/>
                </a:solidFill>
              </a:rPr>
              <a:t>10 </a:t>
            </a:r>
            <a:r>
              <a:rPr lang="en-US" altLang="en-US" sz="2200" dirty="0" err="1" smtClean="0">
                <a:solidFill>
                  <a:srgbClr val="0000FF"/>
                </a:solidFill>
              </a:rPr>
              <a:t>mrem</a:t>
            </a:r>
            <a:r>
              <a:rPr lang="en-US" altLang="en-US" sz="2200" dirty="0" smtClean="0">
                <a:solidFill>
                  <a:srgbClr val="0000FF"/>
                </a:solidFill>
              </a:rPr>
              <a:t>/y </a:t>
            </a:r>
            <a:r>
              <a:rPr lang="en-US" altLang="en-US" sz="2200" dirty="0" smtClean="0"/>
              <a:t>to a Maximally Exposed Individual (MEI</a:t>
            </a:r>
            <a:r>
              <a:rPr lang="en-US" altLang="en-US" sz="2200" dirty="0"/>
              <a:t>), </a:t>
            </a:r>
            <a:r>
              <a:rPr lang="en-US" altLang="en-US" sz="2200" dirty="0" smtClean="0"/>
              <a:t>from DOE/EPA </a:t>
            </a:r>
            <a:r>
              <a:rPr lang="en-US" altLang="en-US" sz="2200" dirty="0"/>
              <a:t>(40CFR61- Subpart H) </a:t>
            </a:r>
            <a:endParaRPr lang="en-US" altLang="en-US" sz="2200" dirty="0" smtClean="0"/>
          </a:p>
          <a:p>
            <a:pPr marL="800100" lvl="4" indent="-342900">
              <a:lnSpc>
                <a:spcPct val="1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200" dirty="0" smtClean="0">
                <a:solidFill>
                  <a:srgbClr val="0000FF"/>
                </a:solidFill>
              </a:rPr>
              <a:t>0.1 </a:t>
            </a:r>
            <a:r>
              <a:rPr lang="en-US" altLang="en-US" sz="2200" dirty="0" err="1" smtClean="0">
                <a:solidFill>
                  <a:srgbClr val="0000FF"/>
                </a:solidFill>
              </a:rPr>
              <a:t>mrem</a:t>
            </a:r>
            <a:r>
              <a:rPr lang="en-US" altLang="en-US" sz="2200" dirty="0" smtClean="0">
                <a:solidFill>
                  <a:srgbClr val="0000FF"/>
                </a:solidFill>
              </a:rPr>
              <a:t>/y</a:t>
            </a:r>
            <a:r>
              <a:rPr lang="en-US" altLang="en-US" sz="2200" dirty="0" smtClean="0"/>
              <a:t> </a:t>
            </a:r>
            <a:r>
              <a:rPr lang="en-US" altLang="en-US" sz="2200" dirty="0" smtClean="0">
                <a:sym typeface="Wingdings"/>
              </a:rPr>
              <a:t> </a:t>
            </a:r>
            <a:r>
              <a:rPr lang="en-US" altLang="en-US" sz="2200" dirty="0" smtClean="0"/>
              <a:t>no </a:t>
            </a:r>
            <a:r>
              <a:rPr lang="en-US" altLang="en-US" sz="2200" dirty="0" smtClean="0"/>
              <a:t>need for EPA notification and prior approval</a:t>
            </a:r>
          </a:p>
          <a:p>
            <a:pPr marL="800100" lvl="4" indent="-342900">
              <a:lnSpc>
                <a:spcPct val="10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200" dirty="0" smtClean="0">
                <a:solidFill>
                  <a:srgbClr val="0000FF"/>
                </a:solidFill>
              </a:rPr>
              <a:t>0.1 </a:t>
            </a:r>
            <a:r>
              <a:rPr lang="en-US" altLang="en-US" sz="2200" dirty="0" err="1">
                <a:solidFill>
                  <a:srgbClr val="0000FF"/>
                </a:solidFill>
              </a:rPr>
              <a:t>mrem</a:t>
            </a:r>
            <a:r>
              <a:rPr lang="en-US" altLang="en-US" sz="2200" dirty="0">
                <a:solidFill>
                  <a:srgbClr val="0000FF"/>
                </a:solidFill>
              </a:rPr>
              <a:t>/y from each air release point </a:t>
            </a:r>
            <a:r>
              <a:rPr lang="en-US" altLang="en-US" sz="2200" dirty="0" smtClean="0">
                <a:sym typeface="Wingdings"/>
              </a:rPr>
              <a:t> </a:t>
            </a:r>
            <a:r>
              <a:rPr lang="en-US" altLang="en-US" sz="2200" dirty="0" smtClean="0"/>
              <a:t>no </a:t>
            </a:r>
            <a:r>
              <a:rPr lang="en-US" altLang="en-US" sz="2200" dirty="0"/>
              <a:t>need for continuous air </a:t>
            </a:r>
            <a:r>
              <a:rPr lang="en-US" altLang="en-US" sz="2200" dirty="0" smtClean="0"/>
              <a:t>monitoring. </a:t>
            </a:r>
            <a:r>
              <a:rPr lang="en-US" altLang="en-US" sz="2200" dirty="0">
                <a:solidFill>
                  <a:srgbClr val="FF0000"/>
                </a:solidFill>
              </a:rPr>
              <a:t>Period c</a:t>
            </a:r>
            <a:r>
              <a:rPr lang="en-US" sz="2200" dirty="0">
                <a:solidFill>
                  <a:srgbClr val="FF0000"/>
                </a:solidFill>
              </a:rPr>
              <a:t>onfirmatory measurements are still required.</a:t>
            </a:r>
          </a:p>
          <a:p>
            <a:pPr marL="342900" indent="-342900" fontAlgn="auto">
              <a:lnSpc>
                <a:spcPct val="100000"/>
              </a:lnSpc>
              <a:buFont typeface="Courier New" charset="0"/>
              <a:buChar char="o"/>
              <a:defRPr/>
            </a:pPr>
            <a:r>
              <a:rPr lang="en-US" altLang="en-US" b="1" dirty="0" smtClean="0">
                <a:solidFill>
                  <a:schemeClr val="bg2"/>
                </a:solidFill>
                <a:latin typeface="+mn-lt"/>
              </a:rPr>
              <a:t>SLAC Worker Air Pathway Exposure Design Criteria:</a:t>
            </a:r>
          </a:p>
          <a:p>
            <a:pPr marL="800100" lvl="1" indent="-342900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en-US" altLang="en-US" dirty="0" smtClean="0">
                <a:solidFill>
                  <a:srgbClr val="0000FF"/>
                </a:solidFill>
                <a:latin typeface="+mn-lt"/>
              </a:rPr>
              <a:t>1 Derived Air Concentration DAC (2.5 </a:t>
            </a:r>
            <a:r>
              <a:rPr lang="en-US" altLang="en-US" dirty="0" err="1" smtClean="0">
                <a:solidFill>
                  <a:srgbClr val="0000FF"/>
                </a:solidFill>
                <a:latin typeface="+mn-lt"/>
              </a:rPr>
              <a:t>mrem</a:t>
            </a:r>
            <a:r>
              <a:rPr lang="en-US" altLang="en-US" dirty="0" smtClean="0">
                <a:solidFill>
                  <a:srgbClr val="0000FF"/>
                </a:solidFill>
                <a:latin typeface="+mn-lt"/>
              </a:rPr>
              <a:t>/h) </a:t>
            </a:r>
            <a:r>
              <a:rPr lang="en-US" altLang="en-US" dirty="0" smtClean="0">
                <a:latin typeface="+mn-lt"/>
              </a:rPr>
              <a:t>in the workplace (10CFR835, Appendix A)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r>
              <a:rPr lang="en-US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336578" cy="753033"/>
          </a:xfrm>
        </p:spPr>
        <p:txBody>
          <a:bodyPr/>
          <a:lstStyle/>
          <a:p>
            <a:r>
              <a:rPr lang="en-US" sz="2600" dirty="0">
                <a:solidFill>
                  <a:srgbClr val="C00000"/>
                </a:solidFill>
              </a:rPr>
              <a:t>‘Soft coupling’ Track3P </a:t>
            </a:r>
            <a:r>
              <a:rPr lang="en-US" sz="2600" dirty="0">
                <a:solidFill>
                  <a:srgbClr val="C00000"/>
                </a:solidFill>
                <a:sym typeface="Wingdings"/>
              </a:rPr>
              <a:t> FLUKA: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transport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350" y="1974851"/>
            <a:ext cx="79375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Select file </a:t>
            </a:r>
            <a:r>
              <a:rPr lang="en-US" sz="1900" dirty="0" smtClean="0"/>
              <a:t>(=step number) </a:t>
            </a:r>
            <a:r>
              <a:rPr lang="en-US" sz="1900" dirty="0" smtClean="0">
                <a:solidFill>
                  <a:srgbClr val="000000"/>
                </a:solidFill>
              </a:rPr>
              <a:t>randomly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according to relative likelihood &amp; </a:t>
            </a:r>
            <a:r>
              <a:rPr lang="en-US" sz="1900" dirty="0" smtClean="0">
                <a:solidFill>
                  <a:srgbClr val="000090"/>
                </a:solidFill>
              </a:rPr>
              <a:t>select event </a:t>
            </a:r>
            <a:r>
              <a:rPr lang="en-US" sz="1900" dirty="0" smtClean="0">
                <a:solidFill>
                  <a:srgbClr val="000000"/>
                </a:solidFill>
              </a:rPr>
              <a:t>within. Latch primary (</a:t>
            </a:r>
            <a:r>
              <a:rPr lang="en-US" sz="1900" dirty="0" smtClean="0">
                <a:solidFill>
                  <a:schemeClr val="bg1">
                    <a:lumMod val="50000"/>
                  </a:schemeClr>
                </a:solidFill>
              </a:rPr>
              <a:t>FLUKA variable SPAREK(2,…)</a:t>
            </a:r>
            <a:r>
              <a:rPr lang="en-US" sz="1900" dirty="0" smtClean="0">
                <a:solidFill>
                  <a:srgbClr val="000000"/>
                </a:solidFill>
              </a:rPr>
              <a:t>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350" y="3498851"/>
            <a:ext cx="79248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Convolute previously selected </a:t>
            </a:r>
            <a:r>
              <a:rPr lang="en-US" sz="1900" i="1" dirty="0" smtClean="0">
                <a:solidFill>
                  <a:srgbClr val="000090"/>
                </a:solidFill>
              </a:rPr>
              <a:t>birth</a:t>
            </a:r>
            <a:r>
              <a:rPr lang="en-US" sz="1900" dirty="0" smtClean="0">
                <a:solidFill>
                  <a:srgbClr val="000090"/>
                </a:solidFill>
              </a:rPr>
              <a:t> cryomodule with </a:t>
            </a:r>
            <a:r>
              <a:rPr lang="en-US" sz="1900" i="1" dirty="0" smtClean="0">
                <a:solidFill>
                  <a:srgbClr val="000090"/>
                </a:solidFill>
              </a:rPr>
              <a:t>step</a:t>
            </a:r>
            <a:r>
              <a:rPr lang="en-US" sz="1900" dirty="0" smtClean="0">
                <a:solidFill>
                  <a:srgbClr val="000090"/>
                </a:solidFill>
              </a:rPr>
              <a:t> number to obtain ‘collision’ cryomodule and discard if outside the geometry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350" y="1543051"/>
            <a:ext cx="79375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Read 2n+1 files, </a:t>
            </a:r>
            <a:r>
              <a:rPr lang="en-US" sz="1900" dirty="0" smtClean="0">
                <a:solidFill>
                  <a:srgbClr val="000000"/>
                </a:solidFill>
              </a:rPr>
              <a:t>with n determined in FLUKA input (source card)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1350" y="5010151"/>
            <a:ext cx="7937500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Kill primary particle (not showers) if it reaches another RF zone</a:t>
            </a:r>
            <a:r>
              <a:rPr lang="en-US" sz="1900" dirty="0" smtClean="0">
                <a:solidFill>
                  <a:srgbClr val="000000"/>
                </a:solidFill>
              </a:rPr>
              <a:t>, as such events are already included in step</a:t>
            </a:r>
            <a:r>
              <a:rPr lang="en-US" sz="2000" dirty="0" smtClean="0">
                <a:solidFill>
                  <a:srgbClr val="000000"/>
                </a:solidFill>
              </a:rPr>
              <a:t>±1 impact file</a:t>
            </a:r>
            <a:endParaRPr lang="en-US" sz="1900" dirty="0">
              <a:solidFill>
                <a:srgbClr val="000000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1733550" y="5797551"/>
            <a:ext cx="6832600" cy="520700"/>
            <a:chOff x="1701800" y="5918200"/>
            <a:chExt cx="6832600" cy="520700"/>
          </a:xfrm>
        </p:grpSpPr>
        <p:sp>
          <p:nvSpPr>
            <p:cNvPr id="112" name="Rectangle 111"/>
            <p:cNvSpPr/>
            <p:nvPr/>
          </p:nvSpPr>
          <p:spPr>
            <a:xfrm>
              <a:off x="17018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7305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854700" y="5918200"/>
              <a:ext cx="673100" cy="508000"/>
            </a:xfrm>
            <a:prstGeom prst="rect">
              <a:avLst/>
            </a:prstGeom>
            <a:pattFill prst="pct10">
              <a:fgClr>
                <a:schemeClr val="bg1">
                  <a:lumMod val="50000"/>
                </a:schemeClr>
              </a:fgClr>
              <a:bgClr>
                <a:prstClr val="white"/>
              </a:bgClr>
            </a:patt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813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771900" y="59309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845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61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Curved Connector 118"/>
            <p:cNvCxnSpPr/>
            <p:nvPr/>
          </p:nvCxnSpPr>
          <p:spPr>
            <a:xfrm rot="10800000">
              <a:off x="3746500" y="6019800"/>
              <a:ext cx="2654300" cy="3937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>
              <a:endCxn id="113" idx="3"/>
            </p:cNvCxnSpPr>
            <p:nvPr/>
          </p:nvCxnSpPr>
          <p:spPr>
            <a:xfrm rot="10800000" flipV="1">
              <a:off x="3403600" y="6032500"/>
              <a:ext cx="355600" cy="139700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rgbClr val="00009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260350" y="4197351"/>
            <a:ext cx="8813800" cy="673100"/>
            <a:chOff x="228600" y="4318000"/>
            <a:chExt cx="8813800" cy="673100"/>
          </a:xfrm>
        </p:grpSpPr>
        <p:sp>
          <p:nvSpPr>
            <p:cNvPr id="93" name="Rectangle 92"/>
            <p:cNvSpPr/>
            <p:nvPr/>
          </p:nvSpPr>
          <p:spPr>
            <a:xfrm>
              <a:off x="16891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178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42000" y="4470400"/>
              <a:ext cx="673100" cy="508000"/>
            </a:xfrm>
            <a:prstGeom prst="rect">
              <a:avLst/>
            </a:prstGeom>
            <a:pattFill prst="pct10">
              <a:fgClr>
                <a:schemeClr val="bg1">
                  <a:lumMod val="50000"/>
                </a:schemeClr>
              </a:fgClr>
              <a:bgClr>
                <a:prstClr val="white"/>
              </a:bgClr>
            </a:pattFill>
            <a:ln w="317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00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759200" y="44831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832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848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Curved Connector 107"/>
            <p:cNvCxnSpPr/>
            <p:nvPr/>
          </p:nvCxnSpPr>
          <p:spPr>
            <a:xfrm rot="10800000">
              <a:off x="3746500" y="4572000"/>
              <a:ext cx="2654300" cy="3937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28600" y="4318000"/>
              <a:ext cx="132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e.g. </a:t>
              </a:r>
              <a:r>
                <a:rPr lang="en-US" dirty="0" smtClean="0">
                  <a:solidFill>
                    <a:schemeClr val="tx2"/>
                  </a:solidFill>
                </a:rPr>
                <a:t>CM5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-2  </a:t>
              </a:r>
              <a:r>
                <a:rPr lang="en-US" dirty="0" smtClean="0"/>
                <a:t>= 3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6891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7178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592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800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8547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832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848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7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572500" y="4483100"/>
              <a:ext cx="46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22250" y="2813051"/>
            <a:ext cx="8851900" cy="1016000"/>
            <a:chOff x="190500" y="2933700"/>
            <a:chExt cx="8851900" cy="1016000"/>
          </a:xfrm>
        </p:grpSpPr>
        <p:sp>
          <p:nvSpPr>
            <p:cNvPr id="4" name="Rectangle 3"/>
            <p:cNvSpPr/>
            <p:nvPr/>
          </p:nvSpPr>
          <p:spPr>
            <a:xfrm>
              <a:off x="17145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32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846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26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547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858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74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Curved Connector 10"/>
            <p:cNvCxnSpPr>
              <a:stCxn id="41" idx="2"/>
            </p:cNvCxnSpPr>
            <p:nvPr/>
          </p:nvCxnSpPr>
          <p:spPr>
            <a:xfrm rot="5400000" flipH="1" flipV="1">
              <a:off x="6530975" y="1603375"/>
              <a:ext cx="469900" cy="3206750"/>
            </a:xfrm>
            <a:prstGeom prst="curvedConnector4">
              <a:avLst>
                <a:gd name="adj1" fmla="val 40540"/>
                <a:gd name="adj2" fmla="val 55248"/>
              </a:avLst>
            </a:prstGeom>
            <a:ln w="28575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0800000">
              <a:off x="2755900" y="3048000"/>
              <a:ext cx="2654300" cy="3937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4394200" y="2946400"/>
              <a:ext cx="1955800" cy="1003300"/>
              <a:chOff x="4038600" y="3149600"/>
              <a:chExt cx="1955800" cy="1003300"/>
            </a:xfrm>
          </p:grpSpPr>
          <p:sp>
            <p:nvSpPr>
              <p:cNvPr id="46" name="Arc 45"/>
              <p:cNvSpPr/>
              <p:nvPr/>
            </p:nvSpPr>
            <p:spPr>
              <a:xfrm>
                <a:off x="4038600" y="3162300"/>
                <a:ext cx="1955800" cy="965200"/>
              </a:xfrm>
              <a:prstGeom prst="arc">
                <a:avLst/>
              </a:prstGeom>
              <a:ln w="28575">
                <a:solidFill>
                  <a:srgbClr val="FF0000"/>
                </a:solidFill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flipH="1">
                <a:off x="4559300" y="3149600"/>
                <a:ext cx="457200" cy="1003300"/>
              </a:xfrm>
              <a:prstGeom prst="arc">
                <a:avLst/>
              </a:prstGeom>
              <a:ln w="28575">
                <a:solidFill>
                  <a:srgbClr val="FF0000"/>
                </a:solidFill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1" name="Straight Arrow Connector 110"/>
            <p:cNvCxnSpPr/>
            <p:nvPr/>
          </p:nvCxnSpPr>
          <p:spPr>
            <a:xfrm flipH="1">
              <a:off x="1866900" y="2946400"/>
              <a:ext cx="3086100" cy="4826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190500" y="2971800"/>
              <a:ext cx="143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e.g. 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step=-2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8572500" y="2946400"/>
              <a:ext cx="46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8923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</a:t>
              </a:r>
              <a:r>
                <a:rPr lang="en-US" sz="1400" dirty="0"/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25900" y="30607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-1</a:t>
              </a:r>
              <a:endParaRPr lang="en-US" sz="1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9337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-2</a:t>
              </a:r>
              <a:endParaRPr lang="en-US" sz="14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029200" y="30734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0198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+</a:t>
              </a:r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061200" y="30734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+2</a:t>
              </a:r>
              <a:endParaRPr lang="en-US" sz="14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0772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+3</a:t>
              </a:r>
              <a:endParaRPr lang="en-US" sz="14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157788" y="1035354"/>
            <a:ext cx="3483513" cy="89255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35 </a:t>
            </a:r>
            <a:r>
              <a:rPr lang="en-US" sz="2600" dirty="0" err="1" smtClean="0">
                <a:solidFill>
                  <a:srgbClr val="C00000"/>
                </a:solidFill>
                <a:latin typeface="Arial" charset="0"/>
              </a:rPr>
              <a:t>cryomodules</a:t>
            </a:r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 to be installed in LCLS-II</a:t>
            </a:r>
            <a:endParaRPr lang="en-US" sz="26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3"/>
            <a:ext cx="5157788" cy="3874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688" y="3865066"/>
            <a:ext cx="6578600" cy="2806700"/>
          </a:xfrm>
          <a:prstGeom prst="rect">
            <a:avLst/>
          </a:prstGeom>
        </p:spPr>
      </p:pic>
      <p:sp>
        <p:nvSpPr>
          <p:cNvPr id="32" name="Title 2"/>
          <p:cNvSpPr txBox="1">
            <a:spLocks/>
          </p:cNvSpPr>
          <p:nvPr/>
        </p:nvSpPr>
        <p:spPr>
          <a:xfrm>
            <a:off x="814388" y="203732"/>
            <a:ext cx="7958137" cy="4966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700" dirty="0" smtClean="0"/>
              <a:t>Introduction </a:t>
            </a:r>
            <a:r>
              <a:rPr lang="mr-IN" sz="2700" dirty="0" smtClean="0"/>
              <a:t>–</a:t>
            </a:r>
            <a:r>
              <a:rPr lang="en-US" sz="2700" dirty="0" smtClean="0"/>
              <a:t> 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</a:rPr>
              <a:t>hard X-ray facilities</a:t>
            </a:r>
            <a:endParaRPr lang="en-US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25572"/>
            <a:ext cx="61722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171449" y="5406035"/>
            <a:ext cx="2524125" cy="89255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96 </a:t>
            </a:r>
            <a:r>
              <a:rPr lang="en-US" sz="2600" dirty="0" err="1" smtClean="0">
                <a:solidFill>
                  <a:srgbClr val="C00000"/>
                </a:solidFill>
                <a:latin typeface="Arial" charset="0"/>
              </a:rPr>
              <a:t>cryomodules</a:t>
            </a:r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 at XFEL</a:t>
            </a:r>
            <a:endParaRPr lang="en-US" sz="26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 rot="2149676">
            <a:off x="692451" y="893827"/>
            <a:ext cx="1358456" cy="56723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180416">
            <a:off x="5547136" y="5665788"/>
            <a:ext cx="2704815" cy="56723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899543" y="3865066"/>
            <a:ext cx="2148865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From W. Clement, DESY</a:t>
            </a:r>
          </a:p>
        </p:txBody>
      </p:sp>
    </p:spTree>
    <p:extLst>
      <p:ext uri="{BB962C8B-B14F-4D97-AF65-F5344CB8AC3E}">
        <p14:creationId xmlns:p14="http://schemas.microsoft.com/office/powerpoint/2010/main" val="2118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Introduction </a:t>
            </a:r>
            <a:r>
              <a:rPr lang="en-US" sz="2700" dirty="0" smtClean="0"/>
              <a:t>- 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</a:rPr>
              <a:t>LCLS-II beam-lines</a:t>
            </a:r>
            <a:endParaRPr lang="en-US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8100" y="3873316"/>
            <a:ext cx="8988429" cy="2583761"/>
            <a:chOff x="38100" y="3873316"/>
            <a:chExt cx="8988429" cy="2583761"/>
          </a:xfrm>
        </p:grpSpPr>
        <p:sp>
          <p:nvSpPr>
            <p:cNvPr id="7" name="Rectangle 6"/>
            <p:cNvSpPr/>
            <p:nvPr/>
          </p:nvSpPr>
          <p:spPr>
            <a:xfrm>
              <a:off x="121226" y="3934893"/>
              <a:ext cx="8905303" cy="2522184"/>
            </a:xfrm>
            <a:prstGeom prst="rect">
              <a:avLst/>
            </a:prstGeom>
            <a:solidFill>
              <a:srgbClr val="FFFFCC"/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72456" y="5052656"/>
              <a:ext cx="1828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58383" y="5052656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61422" y="4813170"/>
              <a:ext cx="152400" cy="4898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41541" y="4980085"/>
              <a:ext cx="318809" cy="43785"/>
              <a:chOff x="1257651" y="1675958"/>
              <a:chExt cx="394546" cy="4378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407061" y="1675958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800000">
                <a:off x="1469317" y="1719743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9800000" flipH="1">
                <a:off x="1257651" y="1719743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1440889" y="5052656"/>
              <a:ext cx="147074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028640" y="5052656"/>
              <a:ext cx="28786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97196" y="5052656"/>
              <a:ext cx="28786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60797" y="5052656"/>
              <a:ext cx="854363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879096" y="4857924"/>
              <a:ext cx="445326" cy="228600"/>
              <a:chOff x="2022566" y="3554990"/>
              <a:chExt cx="683117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287046" y="3571410"/>
                <a:ext cx="14547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8900000" flipH="1">
                <a:off x="2150084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614243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4918408" y="4849454"/>
              <a:ext cx="461062" cy="228600"/>
              <a:chOff x="2022566" y="3554990"/>
              <a:chExt cx="679659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286442" y="3571410"/>
                <a:ext cx="14692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8900000" flipH="1">
                <a:off x="2150084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610786" y="3634395"/>
                <a:ext cx="91439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ounded Rectangle 17"/>
            <p:cNvSpPr/>
            <p:nvPr/>
          </p:nvSpPr>
          <p:spPr>
            <a:xfrm>
              <a:off x="400472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CM01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499719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00FF"/>
                  </a:solidFill>
                </a:rPr>
                <a:t>CM02,03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325906" y="490569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CM04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23372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CM15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73683" y="490569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CM16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271146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CM33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03639" y="5172619"/>
              <a:ext cx="1021433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BC1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=250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=-55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=1.6 %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22675" y="5172619"/>
              <a:ext cx="1075936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BC2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=1600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=-37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=0.38 %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00" y="5315292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GUN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</a:rPr>
                <a:t>750 keV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5727" y="5173883"/>
              <a:ext cx="114967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LH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=100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=-14.5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=0.05 %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205" y="3876373"/>
              <a:ext cx="101662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</a:t>
              </a:r>
              <a:r>
                <a:rPr lang="en-US" sz="1200" dirty="0" smtClean="0">
                  <a:solidFill>
                    <a:srgbClr val="000000"/>
                  </a:solidFill>
                </a:rPr>
                <a:t>varies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=100</a:t>
              </a:r>
              <a:r>
                <a:rPr lang="en-US" sz="1200" dirty="0" smtClean="0">
                  <a:solidFill>
                    <a:srgbClr val="000000"/>
                  </a:solidFill>
                </a:rPr>
                <a:t> 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=12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=1.02 mm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47030" y="3876373"/>
              <a:ext cx="1067921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L1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  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</a:rPr>
                <a:t>12.7°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=211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 = 12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=1.02 mm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80289" y="4228136"/>
              <a:ext cx="100700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HL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150</a:t>
              </a:r>
              <a:r>
                <a:rPr lang="en-US" sz="1200" dirty="0" smtClean="0">
                  <a:solidFill>
                    <a:srgbClr val="000000"/>
                  </a:solidFill>
                </a:rPr>
                <a:t>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</a:rPr>
                <a:t>=64.7 MV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04518" y="3875788"/>
              <a:ext cx="104868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L2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</a:rPr>
                <a:t>21°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=1446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=80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=0.15 mm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53174" y="3875788"/>
              <a:ext cx="104868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L3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=2206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=1.0 kA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=9.0 </a:t>
              </a:r>
              <a:r>
                <a:rPr lang="en-US" sz="1200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srgbClr val="000000"/>
                  </a:solidFill>
                </a:rPr>
                <a:t>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17609" y="5116578"/>
              <a:ext cx="1008609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BYP</a:t>
              </a:r>
              <a:r>
                <a:rPr lang="en-US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LTU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=4.0 GeV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</a:t>
              </a:r>
              <a:r>
                <a:rPr lang="en-US" sz="1200" dirty="0" smtClean="0">
                  <a:solidFill>
                    <a:srgbClr val="000000"/>
                  </a:solidFill>
                </a:rPr>
                <a:t>0.2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</a:t>
              </a:r>
              <a:r>
                <a:rPr lang="en-US" sz="1200" dirty="0" smtClean="0">
                  <a:solidFill>
                    <a:srgbClr val="000000"/>
                  </a:solidFill>
                </a:rPr>
                <a:t>0.014%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dirty="0" smtClean="0">
                  <a:solidFill>
                    <a:srgbClr val="000000"/>
                  </a:solidFill>
                </a:rPr>
                <a:t>&gt; 2.5-km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5081" y="6089793"/>
              <a:ext cx="36398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100-pC</a:t>
              </a:r>
              <a:r>
                <a:rPr lang="en-US" sz="1200" dirty="0" smtClean="0">
                  <a:solidFill>
                    <a:srgbClr val="000000"/>
                  </a:solidFill>
                </a:rPr>
                <a:t> machine layout:  April 24, 2014;  v21 ASTRA run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293121" y="4928558"/>
              <a:ext cx="585216" cy="243840"/>
            </a:xfrm>
            <a:prstGeom prst="roundRect">
              <a:avLst/>
            </a:prstGeom>
            <a:gradFill flip="none" rotWithShape="1">
              <a:gsLst>
                <a:gs pos="0">
                  <a:srgbClr val="FF66FF"/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rgbClr val="0000FF"/>
                  </a:solidFill>
                </a:rPr>
                <a:t>3.9 GHz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7813236" y="4970126"/>
              <a:ext cx="91786" cy="877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882893" y="4973984"/>
              <a:ext cx="95463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246437" y="4973984"/>
              <a:ext cx="63580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892964" y="3873316"/>
              <a:ext cx="96372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Lf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=±34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=202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=1.0 kA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=9.0 </a:t>
              </a:r>
              <a:r>
                <a:rPr lang="en-US" sz="12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srgbClr val="000000"/>
                  </a:solidFill>
                </a:rPr>
                <a:t>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030933" y="491163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00FF"/>
                  </a:solidFill>
                </a:rPr>
                <a:t>CM34,35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78531" y="4057660"/>
              <a:ext cx="941283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BC3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=4.0 GeV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=0.13 %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982256" y="4842366"/>
              <a:ext cx="261682" cy="143651"/>
              <a:chOff x="2022566" y="3554990"/>
              <a:chExt cx="667178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255984" y="3573371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8900000" flipH="1">
                <a:off x="2130816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598304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8633161" y="4980527"/>
              <a:ext cx="91786" cy="877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714683" y="5073661"/>
              <a:ext cx="16266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62" descr="lcls_layout_ful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7300"/>
            <a:ext cx="9144000" cy="247650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596900" y="1714500"/>
            <a:ext cx="2857500" cy="10287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521724" y="3057026"/>
            <a:ext cx="8103570" cy="5964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Field emission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760" y="3108051"/>
            <a:ext cx="868248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/>
              <a:t>Electrons are extracted from the cavity surface and accelerated by the RF fields until they are lost or intercepted</a:t>
            </a:r>
            <a:endParaRPr lang="en-US" sz="21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>
                <a:solidFill>
                  <a:srgbClr val="C00000"/>
                </a:solidFill>
              </a:rPr>
              <a:t>Track3P + SLAC RF </a:t>
            </a:r>
            <a:r>
              <a:rPr lang="en-US" sz="1900" dirty="0" smtClean="0"/>
              <a:t>fields used to simulate the emission and RF transport inside the </a:t>
            </a:r>
            <a:r>
              <a:rPr lang="en-US" sz="1900" dirty="0" smtClean="0"/>
              <a:t>cavities.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900" dirty="0" smtClean="0"/>
              <a:t>Track 3P uses Fowler-</a:t>
            </a:r>
            <a:r>
              <a:rPr lang="en-US" sz="1900" dirty="0" err="1" smtClean="0"/>
              <a:t>Nordheim</a:t>
            </a:r>
            <a:r>
              <a:rPr lang="en-US" sz="1900" dirty="0" smtClean="0"/>
              <a:t> law, an irregular curved mesh and SLAC RF solvers</a:t>
            </a:r>
            <a:endParaRPr lang="en-US" sz="19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>
                <a:solidFill>
                  <a:srgbClr val="C00000"/>
                </a:solidFill>
              </a:rPr>
              <a:t>FLUKA</a:t>
            </a:r>
            <a:r>
              <a:rPr lang="en-US" sz="1900" dirty="0" smtClean="0"/>
              <a:t> </a:t>
            </a:r>
            <a:r>
              <a:rPr lang="en-US" sz="1900" dirty="0" smtClean="0"/>
              <a:t>intra-nuclear cascade Monte Carlo Code </a:t>
            </a:r>
            <a:r>
              <a:rPr lang="en-US" sz="1900" dirty="0" smtClean="0"/>
              <a:t>used </a:t>
            </a:r>
            <a:r>
              <a:rPr lang="en-US" sz="1900" dirty="0" smtClean="0"/>
              <a:t>to transport particles between cryomodules (including quads) and in matter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/>
              <a:t>Soft coupling, i.e. up to 8 x 2 data transfer between </a:t>
            </a:r>
            <a:r>
              <a:rPr lang="en-US" sz="1900" dirty="0" smtClean="0">
                <a:solidFill>
                  <a:srgbClr val="C00000"/>
                </a:solidFill>
              </a:rPr>
              <a:t>Track3P &amp; FLUKA </a:t>
            </a:r>
            <a:r>
              <a:rPr lang="en-US" sz="1900" dirty="0" smtClean="0"/>
              <a:t>to simulate impact of field emitted electrons through +/- 8 </a:t>
            </a:r>
            <a:r>
              <a:rPr lang="en-US" sz="1900" dirty="0" err="1" smtClean="0"/>
              <a:t>cryomodules</a:t>
            </a:r>
            <a:endParaRPr lang="en-US" sz="19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>
                <a:sym typeface="Wingdings"/>
              </a:rPr>
              <a:t>Impact files read by </a:t>
            </a:r>
            <a:r>
              <a:rPr lang="en-US" sz="1900" dirty="0" smtClean="0">
                <a:solidFill>
                  <a:srgbClr val="C00000"/>
                </a:solidFill>
                <a:sym typeface="Wingdings"/>
              </a:rPr>
              <a:t>FLUKA for radiation transport and </a:t>
            </a:r>
            <a:r>
              <a:rPr lang="en-US" sz="1900" dirty="0" smtClean="0">
                <a:solidFill>
                  <a:srgbClr val="0000FF"/>
                </a:solidFill>
                <a:sym typeface="Wingdings"/>
              </a:rPr>
              <a:t>activation</a:t>
            </a:r>
            <a:endParaRPr lang="is-IS" sz="1900" dirty="0" smtClean="0">
              <a:solidFill>
                <a:srgbClr val="0000FF"/>
              </a:solidFill>
              <a:sym typeface="Wingdings"/>
            </a:endParaRPr>
          </a:p>
        </p:txBody>
      </p:sp>
      <p:pic>
        <p:nvPicPr>
          <p:cNvPr id="27" name="Picture 26" descr="Screen Shot 2014-07-31 at 9.5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3" y="1246261"/>
            <a:ext cx="2558690" cy="1936505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2214595" y="1620112"/>
            <a:ext cx="3050490" cy="1487938"/>
          </a:xfrm>
          <a:prstGeom prst="arc">
            <a:avLst>
              <a:gd name="adj1" fmla="val 16200000"/>
              <a:gd name="adj2" fmla="val 1374790"/>
            </a:avLst>
          </a:prstGeom>
          <a:ln w="31750">
            <a:solidFill>
              <a:schemeClr val="bg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10805" y="2533335"/>
            <a:ext cx="2345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b="1" i="1" dirty="0" smtClean="0"/>
              <a:t>Santana et al, Int</a:t>
            </a:r>
            <a:r>
              <a:rPr lang="nb-NO" sz="1300" b="1" i="1" dirty="0"/>
              <a:t>. J. Mod. </a:t>
            </a:r>
            <a:r>
              <a:rPr lang="nb-NO" sz="1300" b="1" i="1" dirty="0" err="1"/>
              <a:t>Phys</a:t>
            </a:r>
            <a:r>
              <a:rPr lang="nb-NO" sz="1300" b="1" i="1" dirty="0"/>
              <a:t>. </a:t>
            </a:r>
            <a:r>
              <a:rPr lang="nb-NO" sz="1300" b="1" i="1" dirty="0" err="1"/>
              <a:t>Conf</a:t>
            </a:r>
            <a:r>
              <a:rPr lang="nb-NO" sz="1300" b="1" i="1" dirty="0"/>
              <a:t>. Ser. 2016.44</a:t>
            </a:r>
            <a:endParaRPr lang="is-IS" sz="1300" b="1" i="1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 smtClean="0"/>
              <a:t>Model for Field-emission </a:t>
            </a:r>
            <a:r>
              <a:rPr lang="en-US" sz="2700" dirty="0" smtClean="0"/>
              <a:t>T</a:t>
            </a:r>
            <a:r>
              <a:rPr lang="en-US" sz="2700" dirty="0" smtClean="0"/>
              <a:t>racking </a:t>
            </a:r>
            <a:r>
              <a:rPr lang="mr-IN" sz="2700" dirty="0" smtClean="0"/>
              <a:t>–</a:t>
            </a:r>
            <a:r>
              <a:rPr lang="en-US" sz="2700" dirty="0" smtClean="0"/>
              <a:t>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Method (1/3)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>
          <a:xfrm>
            <a:off x="5786809" y="1089773"/>
            <a:ext cx="2328491" cy="21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2700" dirty="0" smtClean="0"/>
              <a:t>Model for Field-emission Tracking </a:t>
            </a:r>
            <a:r>
              <a:rPr lang="mr-IN" sz="2700" dirty="0" smtClean="0"/>
              <a:t>–</a:t>
            </a:r>
            <a:r>
              <a:rPr lang="en-US" sz="2700" dirty="0" smtClean="0"/>
              <a:t>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Method (2/3)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LCLS-II-CM-assembly-8Sep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95400"/>
            <a:ext cx="8058150" cy="4962525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637970" y="5622878"/>
            <a:ext cx="2953580" cy="6350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dirty="0" smtClean="0"/>
              <a:t>CM Design  1.04.05 (Fermilab)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1244600"/>
            <a:ext cx="289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/>
              <a:t>From Mark Ross, SLAC</a:t>
            </a:r>
            <a:endParaRPr lang="en-US" sz="15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3DstringClip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55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98160">
            <a:off x="3187700" y="52705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 Cavities with nine cells each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222500" y="4546600"/>
            <a:ext cx="1320800" cy="8255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997200" y="4419600"/>
            <a:ext cx="812800" cy="9271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73500" y="4330700"/>
            <a:ext cx="190500" cy="9779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08500" y="4216400"/>
            <a:ext cx="38100" cy="10668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651500" y="3873500"/>
            <a:ext cx="12700" cy="11938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998160">
            <a:off x="5200430" y="5034355"/>
            <a:ext cx="14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quadrupole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2700" dirty="0" smtClean="0">
                <a:solidFill>
                  <a:schemeClr val="bg1"/>
                </a:solidFill>
              </a:rPr>
              <a:t>Model for Field-emission Tracking </a:t>
            </a:r>
            <a:r>
              <a:rPr lang="mr-IN" sz="2700" dirty="0" smtClean="0">
                <a:solidFill>
                  <a:schemeClr val="bg1"/>
                </a:solidFill>
              </a:rPr>
              <a:t>–</a:t>
            </a:r>
            <a:r>
              <a:rPr lang="en-US" sz="2700" dirty="0" smtClean="0">
                <a:solidFill>
                  <a:schemeClr val="bg1"/>
                </a:solidFill>
              </a:rPr>
              <a:t> Method (3/3)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3Dstring-mGyper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55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ASW JLAB 2017 - Air Activation in LCLSII from </a:t>
            </a:r>
            <a:r>
              <a:rPr lang="en-US" sz="1300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Cryomodules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&amp; Collimators - MSL (SLAC)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noFill/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2700" dirty="0" smtClean="0">
                <a:solidFill>
                  <a:schemeClr val="bg1"/>
                </a:solidFill>
              </a:rPr>
              <a:t>Model for Field-emission Tracking </a:t>
            </a:r>
            <a:r>
              <a:rPr lang="mr-IN" sz="2700" dirty="0" smtClean="0">
                <a:solidFill>
                  <a:schemeClr val="bg1"/>
                </a:solidFill>
              </a:rPr>
              <a:t>–</a:t>
            </a:r>
            <a:r>
              <a:rPr lang="en-US" sz="2700" dirty="0" smtClean="0">
                <a:solidFill>
                  <a:schemeClr val="bg1"/>
                </a:solidFill>
              </a:rPr>
              <a:t> Method (3/3)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alpha val="57000"/>
          </a:schemeClr>
        </a:solidFill>
      </a:spPr>
      <a:bodyPr wrap="square" rtlCol="0">
        <a:spAutoFit/>
      </a:bodyPr>
      <a:lstStyle>
        <a:defPPr algn="r"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AF6429CD70D4586461B1A6A2ED4B8" ma:contentTypeVersion="9" ma:contentTypeDescription="Create a new document." ma:contentTypeScope="" ma:versionID="aecc5cdfd14330e96917540a04128d29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ec74f559577d60e16ebd3752d48ad820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 ma:web="f1d73016-a733-474b-accc-48a2147709a1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f5d975f2-272d-43b7-a43d-337ed3c571bd"/>
  </ds:schemaRefs>
</ds:datastoreItem>
</file>

<file path=customXml/itemProps2.xml><?xml version="1.0" encoding="utf-8"?>
<ds:datastoreItem xmlns:ds="http://schemas.openxmlformats.org/officeDocument/2006/customXml" ds:itemID="{2B8366AD-24ED-4612-A6A1-F6FEA4313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104700</TotalTime>
  <Words>2397</Words>
  <Application>Microsoft Macintosh PowerPoint</Application>
  <PresentationFormat>On-screen Show (4:3)</PresentationFormat>
  <Paragraphs>304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 Narrow</vt:lpstr>
      <vt:lpstr>Calibri</vt:lpstr>
      <vt:lpstr>Courier New</vt:lpstr>
      <vt:lpstr>ＭＳ Ｐゴシック</vt:lpstr>
      <vt:lpstr>Symbol</vt:lpstr>
      <vt:lpstr>Wingdings</vt:lpstr>
      <vt:lpstr>Arial</vt:lpstr>
      <vt:lpstr>Blank</vt:lpstr>
      <vt:lpstr>Custom Design</vt:lpstr>
      <vt:lpstr>Air Activation in LCLS-II Linac from Cryomodules and Halo Collimators</vt:lpstr>
      <vt:lpstr>Outline</vt:lpstr>
      <vt:lpstr>Introduction - Safety Design Limits and Criteria</vt:lpstr>
      <vt:lpstr>PowerPoint Presentation</vt:lpstr>
      <vt:lpstr>Introduction - LCLS-II beam-lines</vt:lpstr>
      <vt:lpstr>Field emission</vt:lpstr>
      <vt:lpstr>Model for Field-emission Tracking – Method (2/3)</vt:lpstr>
      <vt:lpstr>Model for Field-emission Tracking – Method (3/3)</vt:lpstr>
      <vt:lpstr>Model for Field-emission Tracking – Method (3/3)</vt:lpstr>
      <vt:lpstr>Model for Field-emission Tracking - Benchmarking</vt:lpstr>
      <vt:lpstr>Model for … – Effect of EM fields</vt:lpstr>
      <vt:lpstr>Model for … – Effect of EM fields</vt:lpstr>
      <vt:lpstr>Model for … – Effect of EM fields</vt:lpstr>
      <vt:lpstr>Model for … – Effect of EM fields</vt:lpstr>
      <vt:lpstr>Model for … – Effect of EM fields</vt:lpstr>
      <vt:lpstr>Model for … – Effect of QUAD fields</vt:lpstr>
      <vt:lpstr>Air Activation from Cryomodules  – Results (1/2)</vt:lpstr>
      <vt:lpstr>Air Activation from Cryomodules  – Results (2/2)</vt:lpstr>
      <vt:lpstr>Air Activation from Cryomodules – Considerations</vt:lpstr>
      <vt:lpstr>Air Activation from Halo Collimators (1/2)</vt:lpstr>
      <vt:lpstr>Air Activation from Halo Collimators (2/2)</vt:lpstr>
      <vt:lpstr>Total Air Activation in the Linac – Results</vt:lpstr>
      <vt:lpstr>Total Air Activation in the Linac – Considerations</vt:lpstr>
      <vt:lpstr>Summary</vt:lpstr>
      <vt:lpstr>PowerPoint Presentation</vt:lpstr>
      <vt:lpstr>BACK UP SLIDES</vt:lpstr>
      <vt:lpstr>Measurements at XFEL</vt:lpstr>
      <vt:lpstr>‘Soft coupling’ Track3P  FLUKA: impact maps (1/2)</vt:lpstr>
      <vt:lpstr>‘Soft coupling’ Track3P  FLUKA: impact maps (2/2)</vt:lpstr>
      <vt:lpstr>‘Soft coupling’ Track3P  FLUKA: transport</vt:lpstr>
    </vt:vector>
  </TitlesOfParts>
  <Manager/>
  <Company>SLAC</Company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LCLS-II Radiation Physics</dc:title>
  <dc:subject/>
  <dc:creator>Mario Santana</dc:creator>
  <cp:keywords/>
  <dc:description/>
  <cp:lastModifiedBy>Microsoft Office User</cp:lastModifiedBy>
  <cp:revision>3444</cp:revision>
  <cp:lastPrinted>2009-07-27T17:31:51Z</cp:lastPrinted>
  <dcterms:created xsi:type="dcterms:W3CDTF">2009-11-23T23:38:17Z</dcterms:created>
  <dcterms:modified xsi:type="dcterms:W3CDTF">2017-08-10T04:26:47Z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0x01010033BAF6429CD70D4586461B1A6A2ED4B8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6100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https://slacspace.slac.stanford.edu/sites/reviews/lclsii/LCLS-II_DR_Aug2014/Presentations/Santana_RadiologicalConsiderationsAccelerator_DR201408.pptx</vt:lpwstr>
  </property>
  <property fmtid="{D5CDD505-2E9C-101B-9397-08002B2CF9AE}" pid="10" name="TemplateUrl">
    <vt:lpwstr/>
  </property>
  <property fmtid="{D5CDD505-2E9C-101B-9397-08002B2CF9AE}" pid="11" name="xd_Signature">
    <vt:bool>true</vt:bool>
  </property>
</Properties>
</file>